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Lst>
  <p:notesMasterIdLst>
    <p:notesMasterId r:id="rId23"/>
  </p:notesMasterIdLst>
  <p:sldIdLst>
    <p:sldId id="517" r:id="rId5"/>
    <p:sldId id="496" r:id="rId6"/>
    <p:sldId id="405" r:id="rId7"/>
    <p:sldId id="415" r:id="rId8"/>
    <p:sldId id="416" r:id="rId9"/>
    <p:sldId id="497" r:id="rId10"/>
    <p:sldId id="417" r:id="rId11"/>
    <p:sldId id="515" r:id="rId12"/>
    <p:sldId id="516" r:id="rId13"/>
    <p:sldId id="510" r:id="rId14"/>
    <p:sldId id="513" r:id="rId15"/>
    <p:sldId id="509" r:id="rId16"/>
    <p:sldId id="504" r:id="rId17"/>
    <p:sldId id="506" r:id="rId18"/>
    <p:sldId id="514" r:id="rId19"/>
    <p:sldId id="507" r:id="rId20"/>
    <p:sldId id="511" r:id="rId21"/>
    <p:sldId id="512" r:id="rId22"/>
  </p:sldIdLst>
  <p:sldSz cx="11522075" cy="6480175"/>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041">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FF0915"/>
    <a:srgbClr val="006600"/>
    <a:srgbClr val="00FF00"/>
    <a:srgbClr val="FF9900"/>
    <a:srgbClr val="6699FF"/>
    <a:srgbClr val="990000"/>
    <a:srgbClr val="C7000B"/>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06" autoAdjust="0"/>
    <p:restoredTop sz="87546" autoAdjust="0"/>
  </p:normalViewPr>
  <p:slideViewPr>
    <p:cSldViewPr snapToGrid="0">
      <p:cViewPr varScale="1">
        <p:scale>
          <a:sx n="92" d="100"/>
          <a:sy n="92" d="100"/>
        </p:scale>
        <p:origin x="470" y="67"/>
      </p:cViewPr>
      <p:guideLst>
        <p:guide orient="horz" pos="2041"/>
        <p:guide pos="3629"/>
      </p:guideLst>
    </p:cSldViewPr>
  </p:slideViewPr>
  <p:outlineViewPr>
    <p:cViewPr>
      <p:scale>
        <a:sx n="33" d="100"/>
        <a:sy n="33" d="100"/>
      </p:scale>
      <p:origin x="0" y="10710"/>
    </p:cViewPr>
  </p:outlineViewPr>
  <p:notesTextViewPr>
    <p:cViewPr>
      <p:scale>
        <a:sx n="100" d="100"/>
        <a:sy n="100" d="100"/>
      </p:scale>
      <p:origin x="0" y="0"/>
    </p:cViewPr>
  </p:notesTextViewPr>
  <p:sorterViewPr>
    <p:cViewPr>
      <p:scale>
        <a:sx n="66" d="100"/>
        <a:sy n="66" d="100"/>
      </p:scale>
      <p:origin x="0" y="461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6656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charset="-122"/>
              </a:defRPr>
            </a:lvl1pPr>
          </a:lstStyle>
          <a:p>
            <a:pPr>
              <a:defRPr/>
            </a:pPr>
            <a:endParaRPr lang="en-US" altLang="zh-CN"/>
          </a:p>
        </p:txBody>
      </p:sp>
      <p:sp>
        <p:nvSpPr>
          <p:cNvPr id="378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656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ea typeface="宋体" charset="-122"/>
              </a:defRPr>
            </a:lvl1pPr>
          </a:lstStyle>
          <a:p>
            <a:pPr>
              <a:defRPr/>
            </a:pPr>
            <a:endParaRPr lang="en-US" altLang="zh-CN"/>
          </a:p>
        </p:txBody>
      </p:sp>
      <p:sp>
        <p:nvSpPr>
          <p:cNvPr id="6656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charset="-122"/>
              </a:defRPr>
            </a:lvl1pPr>
          </a:lstStyle>
          <a:p>
            <a:pPr>
              <a:defRPr/>
            </a:pPr>
            <a:fld id="{05779D69-E1C7-48A7-B6F8-100903E6EE5A}" type="slidenum">
              <a:rPr lang="en-US" altLang="zh-CN"/>
              <a:pPr>
                <a:defRPr/>
              </a:pPr>
              <a:t>‹#›</a:t>
            </a:fld>
            <a:endParaRPr lang="en-US" altLang="zh-CN"/>
          </a:p>
        </p:txBody>
      </p:sp>
    </p:spTree>
    <p:extLst>
      <p:ext uri="{BB962C8B-B14F-4D97-AF65-F5344CB8AC3E}">
        <p14:creationId xmlns:p14="http://schemas.microsoft.com/office/powerpoint/2010/main" val="19399602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50000"/>
              </a:lnSpc>
            </a:pPr>
            <a:r>
              <a:rPr lang="zh-CN" altLang="en-US" sz="1000" dirty="0"/>
              <a:t>測量不確定度</a:t>
            </a:r>
            <a:r>
              <a:rPr lang="en-US" altLang="zh-CN"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measurement uncertainty</a:t>
            </a:r>
            <a:r>
              <a:rPr lang="en-US" altLang="zh-TW" sz="800" dirty="0">
                <a:latin typeface="Times New Roman" pitchFamily="18" charset="0"/>
                <a:cs typeface="Times New Roman" pitchFamily="18" charset="0"/>
              </a:rPr>
              <a:t>)</a:t>
            </a:r>
            <a:r>
              <a:rPr lang="zh-TW" altLang="en-US" sz="1000" dirty="0"/>
              <a:t>，</a:t>
            </a:r>
            <a:r>
              <a:rPr lang="zh-CN" altLang="en-US" sz="1000" dirty="0"/>
              <a:t>簡稱不確定度</a:t>
            </a:r>
            <a:r>
              <a:rPr lang="en-US" altLang="zh-CN"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uncertainty</a:t>
            </a:r>
            <a:r>
              <a:rPr lang="en-US" altLang="zh-TW" sz="800" dirty="0">
                <a:latin typeface="Times New Roman" pitchFamily="18" charset="0"/>
                <a:cs typeface="Times New Roman" pitchFamily="18" charset="0"/>
              </a:rPr>
              <a:t>)</a:t>
            </a:r>
            <a:r>
              <a:rPr lang="zh-TW" altLang="en-US" sz="1000" dirty="0"/>
              <a:t>，</a:t>
            </a:r>
            <a:r>
              <a:rPr lang="zh-CN" altLang="en-US" sz="1000" dirty="0"/>
              <a:t>指根據所用到的信息，表徵賦予被測量量值分散性的非負參數。</a:t>
            </a:r>
            <a:endParaRPr lang="en-US" altLang="zh-TW" sz="1000" dirty="0"/>
          </a:p>
          <a:p>
            <a:pPr>
              <a:lnSpc>
                <a:spcPct val="150000"/>
              </a:lnSpc>
            </a:pPr>
            <a:r>
              <a:rPr lang="zh-TW" altLang="en-US" sz="1000" dirty="0"/>
              <a:t>醫學實驗室和化學實驗室類似，測量不確定度分量來源</a:t>
            </a:r>
            <a:r>
              <a:rPr lang="zh-CN" altLang="en-US" sz="1000" dirty="0"/>
              <a:t>可以</a:t>
            </a:r>
            <a:r>
              <a:rPr lang="zh-TW" altLang="en-US" sz="1000" dirty="0"/>
              <a:t>包括：</a:t>
            </a:r>
            <a:r>
              <a:rPr lang="en-US" altLang="zh-TW" sz="800" dirty="0"/>
              <a:t>a)</a:t>
            </a:r>
            <a:r>
              <a:rPr lang="zh-TW" altLang="en-US" sz="1000" dirty="0"/>
              <a:t>精密度（重複性 、實驗室內複現性 、</a:t>
            </a:r>
            <a:r>
              <a:rPr lang="zh-CN" altLang="en-US" sz="1000" dirty="0"/>
              <a:t>重現</a:t>
            </a:r>
            <a:r>
              <a:rPr lang="zh-TW" altLang="en-US" sz="1000" dirty="0"/>
              <a:t>性 ）</a:t>
            </a:r>
            <a:r>
              <a:rPr lang="zh-CN" altLang="en-US" sz="1000" dirty="0"/>
              <a:t>；</a:t>
            </a:r>
            <a:r>
              <a:rPr lang="en-US" altLang="zh-TW" sz="800" dirty="0"/>
              <a:t>b)</a:t>
            </a:r>
            <a:r>
              <a:rPr lang="zh-TW" altLang="en-US" sz="1000" dirty="0"/>
              <a:t>校準（溯源性、值的不確定度、校準方式）</a:t>
            </a:r>
            <a:r>
              <a:rPr lang="zh-CN" altLang="en-US" sz="1000" dirty="0"/>
              <a:t>；</a:t>
            </a:r>
            <a:r>
              <a:rPr lang="en-US" altLang="zh-TW" sz="800" dirty="0"/>
              <a:t>c)</a:t>
            </a:r>
            <a:r>
              <a:rPr lang="zh-TW" altLang="en-US" sz="1000" dirty="0"/>
              <a:t>校準值正確性和測量不確定度，校準品與參考物質的互通性；</a:t>
            </a:r>
            <a:r>
              <a:rPr lang="en-US" altLang="zh-TW" sz="800" dirty="0"/>
              <a:t>d)</a:t>
            </a:r>
            <a:r>
              <a:rPr lang="zh-TW" altLang="en-US" sz="1000" dirty="0"/>
              <a:t>與樣本相關的效應（基體、干擾）；</a:t>
            </a:r>
            <a:r>
              <a:rPr lang="en-US" altLang="zh-TW" sz="800" dirty="0"/>
              <a:t>e)</a:t>
            </a:r>
            <a:r>
              <a:rPr lang="zh-TW" altLang="en-US" sz="1000" dirty="0"/>
              <a:t>試劑、校準品和參考物質的批間差；</a:t>
            </a:r>
            <a:r>
              <a:rPr lang="en-US" altLang="zh-TW" sz="800" dirty="0"/>
              <a:t>f)</a:t>
            </a:r>
            <a:r>
              <a:rPr lang="zh-TW" altLang="en-US" sz="1000" dirty="0"/>
              <a:t>不同的操作者；</a:t>
            </a:r>
            <a:r>
              <a:rPr lang="en-US" altLang="zh-TW" sz="800" dirty="0"/>
              <a:t>g)</a:t>
            </a:r>
            <a:r>
              <a:rPr lang="zh-TW" altLang="en-US" sz="1000" dirty="0"/>
              <a:t>器材的變異（如天平、注加器、儀器維護等）；</a:t>
            </a:r>
            <a:r>
              <a:rPr lang="en-US" altLang="zh-TW" sz="800" dirty="0"/>
              <a:t>h)</a:t>
            </a:r>
            <a:r>
              <a:rPr lang="zh-TW" altLang="en-US" sz="1000" dirty="0"/>
              <a:t>環境變化（如溫度、濕度、振動、電壓等）。</a:t>
            </a:r>
          </a:p>
          <a:p>
            <a:pPr>
              <a:lnSpc>
                <a:spcPct val="150000"/>
              </a:lnSpc>
            </a:pPr>
            <a:r>
              <a:rPr lang="zh-TW" altLang="en-US" sz="1000" dirty="0"/>
              <a:t>醫學實驗室來源於測量過程的不確定度</a:t>
            </a:r>
            <a:r>
              <a:rPr lang="zh-CN" altLang="en-US" sz="1000" dirty="0"/>
              <a:t>，</a:t>
            </a:r>
            <a:r>
              <a:rPr lang="zh-TW" altLang="en-US" sz="1000" dirty="0"/>
              <a:t>原則上可以使用二種方法評定檢驗結果的測量不確定度：</a:t>
            </a:r>
          </a:p>
          <a:p>
            <a:pPr>
              <a:lnSpc>
                <a:spcPct val="150000"/>
              </a:lnSpc>
            </a:pPr>
            <a:r>
              <a:rPr lang="en-US" altLang="zh-TW" sz="1000" dirty="0"/>
              <a:t>a) </a:t>
            </a:r>
            <a:r>
              <a:rPr lang="zh-TW" altLang="en-US" sz="1000" dirty="0"/>
              <a:t>自下而上</a:t>
            </a:r>
            <a:r>
              <a:rPr lang="en-US" altLang="zh-TW" sz="800" dirty="0"/>
              <a:t>(</a:t>
            </a:r>
            <a:r>
              <a:rPr lang="en-US" altLang="zh-TW" sz="800" i="1" dirty="0">
                <a:latin typeface="Times New Roman" pitchFamily="18" charset="0"/>
                <a:cs typeface="Times New Roman" pitchFamily="18" charset="0"/>
              </a:rPr>
              <a:t>bottom-up</a:t>
            </a:r>
            <a:r>
              <a:rPr lang="en-US" altLang="zh-TW" sz="800" dirty="0"/>
              <a:t>)</a:t>
            </a:r>
            <a:r>
              <a:rPr lang="zh-TW" altLang="en-US" sz="1000" dirty="0"/>
              <a:t>的方法，是基於對測量的全面、系統分析後，識別出每個可能的不確定度來源並加以評定；通過統計學或其它方法，如從文獻、器具或產品的性能規格等處搜集資料，評定每一來源對</a:t>
            </a:r>
            <a:r>
              <a:rPr lang="zh-CN" altLang="en-US" sz="1000" dirty="0"/>
              <a:t>的</a:t>
            </a:r>
            <a:r>
              <a:rPr lang="zh-TW" altLang="en-US" sz="1000" dirty="0"/>
              <a:t>不確定度</a:t>
            </a:r>
            <a:r>
              <a:rPr lang="zh-CN" altLang="en-US" sz="1000" dirty="0"/>
              <a:t>分量，</a:t>
            </a:r>
            <a:r>
              <a:rPr lang="zh-TW" altLang="en-US" sz="1000" dirty="0"/>
              <a:t>然後將</a:t>
            </a:r>
            <a:r>
              <a:rPr lang="zh-CN" altLang="en-US" sz="1000" dirty="0"/>
              <a:t>各</a:t>
            </a:r>
            <a:r>
              <a:rPr lang="zh-TW" altLang="en-US" sz="1000" dirty="0"/>
              <a:t>識別的不確定度</a:t>
            </a:r>
            <a:r>
              <a:rPr lang="zh-CN" altLang="en-US" sz="1000" dirty="0"/>
              <a:t>分量進行</a:t>
            </a:r>
            <a:r>
              <a:rPr lang="zh-TW" altLang="en-US" sz="1000" dirty="0"/>
              <a:t>差</a:t>
            </a:r>
            <a:r>
              <a:rPr lang="zh-CN" altLang="en-US" sz="1000" dirty="0"/>
              <a:t>合成</a:t>
            </a:r>
            <a:r>
              <a:rPr lang="zh-TW" altLang="en-US" sz="1000" dirty="0"/>
              <a:t>得到測量結果的「合成標準不確定度」。</a:t>
            </a:r>
          </a:p>
          <a:p>
            <a:pPr>
              <a:lnSpc>
                <a:spcPct val="150000"/>
              </a:lnSpc>
            </a:pPr>
            <a:r>
              <a:rPr lang="en-US" altLang="zh-TW" sz="1000" dirty="0"/>
              <a:t>b) </a:t>
            </a:r>
            <a:r>
              <a:rPr lang="zh-TW" altLang="en-US" sz="1000" dirty="0"/>
              <a:t>自上而下</a:t>
            </a:r>
            <a:r>
              <a:rPr lang="en-US" altLang="zh-TW" sz="800" dirty="0"/>
              <a:t>(</a:t>
            </a:r>
            <a:r>
              <a:rPr lang="en-US" altLang="zh-TW" sz="800" i="1" dirty="0">
                <a:latin typeface="Times New Roman" pitchFamily="18" charset="0"/>
                <a:cs typeface="Times New Roman" pitchFamily="18" charset="0"/>
              </a:rPr>
              <a:t>top-down</a:t>
            </a:r>
            <a:r>
              <a:rPr lang="en-US" altLang="zh-TW" sz="800" dirty="0"/>
              <a:t>)</a:t>
            </a:r>
            <a:r>
              <a:rPr lang="zh-TW" altLang="en-US" sz="1000" dirty="0"/>
              <a:t>的方法，是在控制不確定度來源或</a:t>
            </a:r>
            <a:r>
              <a:rPr lang="zh-CN" altLang="en-US" sz="1000" dirty="0"/>
              <a:t>程序</a:t>
            </a:r>
            <a:r>
              <a:rPr lang="zh-TW" altLang="en-US" sz="1000" dirty="0"/>
              <a:t>的前提下評定測量不確定度，即運用統計學原理直接評定測量系統</a:t>
            </a:r>
            <a:r>
              <a:rPr lang="zh-CN" altLang="en-US" sz="1000" dirty="0"/>
              <a:t>在</a:t>
            </a:r>
            <a:r>
              <a:rPr lang="zh-TW" altLang="en-US" sz="1000" dirty="0"/>
              <a:t>受控</a:t>
            </a:r>
            <a:r>
              <a:rPr lang="zh-CN" altLang="en-US" sz="1000" dirty="0"/>
              <a:t>狀態下</a:t>
            </a:r>
            <a:r>
              <a:rPr lang="zh-TW" altLang="en-US" sz="1000" dirty="0"/>
              <a:t>的測量不確定度</a:t>
            </a:r>
            <a:r>
              <a:rPr lang="zh-CN" altLang="en-US" sz="1000" dirty="0"/>
              <a:t>，</a:t>
            </a:r>
            <a:r>
              <a:rPr lang="zh-TW" altLang="en-US" sz="1000" dirty="0"/>
              <a:t> </a:t>
            </a:r>
            <a:r>
              <a:rPr lang="zh-CN" altLang="en-US" sz="1000" dirty="0"/>
              <a:t>例如如</a:t>
            </a:r>
            <a:r>
              <a:rPr lang="zh-TW" altLang="en-US" sz="1000" dirty="0"/>
              <a:t>依據正確度評估和校準的試驗資料、</a:t>
            </a:r>
            <a:r>
              <a:rPr lang="zh-CN" altLang="en-US" sz="1000" dirty="0"/>
              <a:t>室內質控的</a:t>
            </a:r>
            <a:r>
              <a:rPr lang="zh-TW" altLang="en-US" sz="1000" dirty="0"/>
              <a:t>資料或方法驗證</a:t>
            </a:r>
            <a:r>
              <a:rPr lang="zh-CN" altLang="en-US" sz="1000" dirty="0"/>
              <a:t>的</a:t>
            </a:r>
            <a:r>
              <a:rPr lang="zh-TW" altLang="en-US" sz="1000" dirty="0"/>
              <a:t>資料進行評定</a:t>
            </a:r>
            <a:r>
              <a:rPr lang="zh-CN" altLang="en-US" sz="1000" dirty="0"/>
              <a:t>，</a:t>
            </a:r>
            <a:r>
              <a:rPr lang="zh-TW" altLang="en-US" sz="1000" dirty="0"/>
              <a:t>正確度</a:t>
            </a:r>
            <a:r>
              <a:rPr lang="en-US" altLang="zh-TW" sz="1000" dirty="0"/>
              <a:t>/</a:t>
            </a:r>
            <a:r>
              <a:rPr lang="zh-TW" altLang="en-US" sz="1000" dirty="0"/>
              <a:t>偏移</a:t>
            </a: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b</a:t>
            </a:r>
            <a:r>
              <a:rPr lang="en-US" altLang="zh-TW" sz="800" dirty="0">
                <a:latin typeface="Times New Roman" pitchFamily="18" charset="0"/>
                <a:cs typeface="Times New Roman" pitchFamily="18" charset="0"/>
              </a:rPr>
              <a:t>)</a:t>
            </a:r>
            <a:r>
              <a:rPr lang="zh-TW" altLang="en-US" sz="1000" dirty="0"/>
              <a:t>和精密度</a:t>
            </a:r>
            <a:r>
              <a:rPr lang="en-US" altLang="zh-TW" sz="1000" dirty="0"/>
              <a:t>/</a:t>
            </a:r>
            <a:r>
              <a:rPr lang="zh-TW" altLang="en-US" sz="1000" dirty="0"/>
              <a:t>實驗室內複現性</a:t>
            </a:r>
            <a:r>
              <a:rPr lang="en-US" altLang="zh-TW" sz="800" dirty="0">
                <a:latin typeface="Times New Roman" pitchFamily="18" charset="0"/>
                <a:cs typeface="Times New Roman" pitchFamily="18" charset="0"/>
              </a:rPr>
              <a:t>(</a:t>
            </a:r>
            <a:r>
              <a:rPr lang="en-US" altLang="zh-TW" sz="800" i="1" dirty="0">
                <a:latin typeface="Times New Roman" pitchFamily="18" charset="0"/>
                <a:cs typeface="Times New Roman" pitchFamily="18" charset="0"/>
              </a:rPr>
              <a:t>s</a:t>
            </a:r>
            <a:r>
              <a:rPr lang="en-US" altLang="zh-TW" sz="800" dirty="0">
                <a:latin typeface="Times New Roman" pitchFamily="18" charset="0"/>
                <a:cs typeface="Times New Roman" pitchFamily="18" charset="0"/>
              </a:rPr>
              <a:t>)</a:t>
            </a:r>
            <a:r>
              <a:rPr lang="zh-TW" altLang="en-US" sz="1000" dirty="0"/>
              <a:t>是兩個主要的分量。</a:t>
            </a:r>
          </a:p>
          <a:p>
            <a:pPr>
              <a:lnSpc>
                <a:spcPct val="150000"/>
              </a:lnSpc>
            </a:pPr>
            <a:r>
              <a:rPr lang="zh-TW" altLang="en-US" sz="1200" dirty="0"/>
              <a:t>測量不確定度的</a:t>
            </a:r>
            <a:r>
              <a:rPr lang="en-US" altLang="zh-TW" sz="1050" dirty="0">
                <a:latin typeface="Times New Roman" pitchFamily="18" charset="0"/>
                <a:cs typeface="Times New Roman" pitchFamily="18" charset="0"/>
              </a:rPr>
              <a:t>A</a:t>
            </a:r>
            <a:r>
              <a:rPr lang="zh-TW" altLang="en-US" sz="1200" dirty="0"/>
              <a:t>類評定</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Type A evaluation of measurement uncertainty</a:t>
            </a:r>
            <a:r>
              <a:rPr lang="en-US" altLang="zh-TW" sz="1000" dirty="0">
                <a:latin typeface="Times New Roman" pitchFamily="18" charset="0"/>
                <a:cs typeface="Times New Roman" pitchFamily="18" charset="0"/>
              </a:rPr>
              <a:t>)</a:t>
            </a:r>
            <a:r>
              <a:rPr lang="zh-CN" altLang="en-US" sz="1200" dirty="0"/>
              <a:t>，</a:t>
            </a:r>
            <a:r>
              <a:rPr lang="zh-TW" altLang="en-US" sz="1200" dirty="0"/>
              <a:t>簡稱</a:t>
            </a:r>
            <a:r>
              <a:rPr lang="en-US" altLang="zh-TW" sz="1050" dirty="0">
                <a:latin typeface="Times New Roman" pitchFamily="18" charset="0"/>
                <a:cs typeface="Times New Roman" pitchFamily="18" charset="0"/>
              </a:rPr>
              <a:t>A</a:t>
            </a:r>
            <a:r>
              <a:rPr lang="zh-TW" altLang="en-US" sz="1200" dirty="0"/>
              <a:t>類評定</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Type A evaluation</a:t>
            </a:r>
            <a:r>
              <a:rPr lang="en-US" altLang="zh-TW" sz="1000" dirty="0">
                <a:latin typeface="Times New Roman" pitchFamily="18" charset="0"/>
                <a:cs typeface="Times New Roman" pitchFamily="18" charset="0"/>
              </a:rPr>
              <a:t>)</a:t>
            </a:r>
            <a:r>
              <a:rPr lang="zh-CN" altLang="en-US" sz="1200" dirty="0"/>
              <a:t>，即</a:t>
            </a:r>
            <a:r>
              <a:rPr lang="zh-TW" altLang="en-US" sz="1200" dirty="0"/>
              <a:t>對規定測量條件下測得的量值用統計分析的方法進行的測量不確定度分量的評定</a:t>
            </a:r>
            <a:r>
              <a:rPr lang="zh-CN" altLang="en-US" sz="1200" dirty="0"/>
              <a:t>。</a:t>
            </a:r>
            <a:endParaRPr lang="zh-TW" altLang="en-US" sz="1200" dirty="0"/>
          </a:p>
          <a:p>
            <a:pPr>
              <a:lnSpc>
                <a:spcPct val="150000"/>
              </a:lnSpc>
            </a:pPr>
            <a:r>
              <a:rPr lang="zh-TW" altLang="en-US" sz="1200" dirty="0"/>
              <a:t>測量不確定度的</a:t>
            </a:r>
            <a:r>
              <a:rPr lang="en-US" altLang="zh-TW" sz="1050" dirty="0">
                <a:latin typeface="Times New Roman" pitchFamily="18" charset="0"/>
                <a:cs typeface="Times New Roman" pitchFamily="18" charset="0"/>
              </a:rPr>
              <a:t>B</a:t>
            </a:r>
            <a:r>
              <a:rPr lang="zh-TW" altLang="en-US" sz="1200" dirty="0"/>
              <a:t>類評定</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Type B evaluation of measurement uncertainty</a:t>
            </a:r>
            <a:r>
              <a:rPr lang="en-US" altLang="zh-TW" sz="1000" dirty="0">
                <a:latin typeface="Times New Roman" pitchFamily="18" charset="0"/>
                <a:cs typeface="Times New Roman" pitchFamily="18" charset="0"/>
              </a:rPr>
              <a:t>)</a:t>
            </a:r>
            <a:r>
              <a:rPr lang="zh-CN" altLang="en-US" sz="1200" dirty="0"/>
              <a:t>，</a:t>
            </a:r>
            <a:r>
              <a:rPr lang="zh-TW" altLang="en-US" sz="1200" dirty="0"/>
              <a:t>簡稱</a:t>
            </a:r>
            <a:r>
              <a:rPr lang="en-US" altLang="zh-TW" sz="1050" dirty="0">
                <a:latin typeface="Times New Roman" pitchFamily="18" charset="0"/>
                <a:cs typeface="Times New Roman" pitchFamily="18" charset="0"/>
              </a:rPr>
              <a:t>B</a:t>
            </a:r>
            <a:r>
              <a:rPr lang="zh-TW" altLang="en-US" sz="1200" dirty="0"/>
              <a:t>類評定</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Type B evaluation</a:t>
            </a:r>
            <a:r>
              <a:rPr lang="en-US" altLang="zh-TW" sz="1000" dirty="0">
                <a:latin typeface="Times New Roman" pitchFamily="18" charset="0"/>
                <a:cs typeface="Times New Roman" pitchFamily="18" charset="0"/>
              </a:rPr>
              <a:t>)</a:t>
            </a:r>
            <a:r>
              <a:rPr lang="zh-CN" altLang="en-US" sz="1200" dirty="0"/>
              <a:t>，</a:t>
            </a:r>
            <a:r>
              <a:rPr lang="zh-TW" altLang="en-US" sz="1200" dirty="0"/>
              <a:t>指不用統計分析法，而是基於其它方法估計概率分佈或分佈假設來評定標準差並得到標準不確定度</a:t>
            </a:r>
            <a:r>
              <a:rPr lang="zh-CN" altLang="en-US" sz="1200" dirty="0"/>
              <a:t>，例如</a:t>
            </a:r>
            <a:r>
              <a:rPr lang="zh-TW" altLang="en-US" sz="1200" dirty="0"/>
              <a:t>基於：</a:t>
            </a:r>
            <a:r>
              <a:rPr lang="en-US" altLang="zh-TW" sz="1050" dirty="0"/>
              <a:t>a)</a:t>
            </a:r>
            <a:r>
              <a:rPr lang="zh-TW" altLang="en-US" sz="1200" dirty="0"/>
              <a:t>權威機構發佈的量值</a:t>
            </a:r>
            <a:r>
              <a:rPr lang="zh-CN" altLang="en-US" sz="1200" dirty="0"/>
              <a:t>，</a:t>
            </a:r>
            <a:r>
              <a:rPr lang="en-US" altLang="zh-TW" sz="1050" dirty="0"/>
              <a:t>b)</a:t>
            </a:r>
            <a:r>
              <a:rPr lang="zh-TW" altLang="en-US" sz="1200" dirty="0"/>
              <a:t>有證標準物質的量值</a:t>
            </a:r>
            <a:r>
              <a:rPr lang="zh-CN" altLang="en-US" sz="1200" dirty="0"/>
              <a:t>，</a:t>
            </a:r>
            <a:r>
              <a:rPr lang="en-US" altLang="zh-TW" sz="1050" dirty="0"/>
              <a:t>c)</a:t>
            </a:r>
            <a:r>
              <a:rPr lang="zh-TW" altLang="en-US" sz="1200" dirty="0"/>
              <a:t>校準證書</a:t>
            </a:r>
            <a:r>
              <a:rPr lang="zh-CN" altLang="en-US" sz="1200" dirty="0"/>
              <a:t>，</a:t>
            </a:r>
            <a:r>
              <a:rPr lang="en-US" altLang="zh-TW" sz="1050" dirty="0"/>
              <a:t>d)</a:t>
            </a:r>
            <a:r>
              <a:rPr lang="zh-TW" altLang="en-US" sz="1200" dirty="0"/>
              <a:t>儀器的漂移</a:t>
            </a:r>
            <a:r>
              <a:rPr lang="zh-CN" altLang="en-US" sz="1200" dirty="0"/>
              <a:t>，</a:t>
            </a:r>
            <a:r>
              <a:rPr lang="en-US" altLang="zh-TW" sz="1050" dirty="0"/>
              <a:t>e)</a:t>
            </a:r>
            <a:r>
              <a:rPr lang="zh-TW" altLang="en-US" sz="1200" dirty="0"/>
              <a:t>經檢定的測量儀器的準確度等級</a:t>
            </a:r>
            <a:r>
              <a:rPr lang="zh-CN" altLang="en-US" sz="1200" dirty="0"/>
              <a:t>，</a:t>
            </a:r>
            <a:r>
              <a:rPr lang="en-US" altLang="zh-TW" sz="1050" dirty="0"/>
              <a:t>f)</a:t>
            </a:r>
            <a:r>
              <a:rPr lang="zh-TW" altLang="en-US" sz="1200" dirty="0"/>
              <a:t>根據人員經驗推斷的極限值等</a:t>
            </a:r>
            <a:r>
              <a:rPr lang="zh-CN" altLang="en-US" sz="1200" dirty="0"/>
              <a:t>信息的</a:t>
            </a:r>
            <a:r>
              <a:rPr lang="zh-TW" altLang="en-US" sz="1200" dirty="0"/>
              <a:t>評定。</a:t>
            </a:r>
          </a:p>
          <a:p>
            <a:pPr>
              <a:lnSpc>
                <a:spcPct val="150000"/>
              </a:lnSpc>
            </a:pPr>
            <a:r>
              <a:rPr lang="zh-TW" altLang="en-US" sz="1200" dirty="0"/>
              <a:t>標準不確定度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standard uncertainty</a:t>
            </a:r>
            <a:r>
              <a:rPr lang="en-US" altLang="zh-TW" sz="1000" dirty="0">
                <a:latin typeface="Times New Roman" pitchFamily="18" charset="0"/>
                <a:cs typeface="Times New Roman" pitchFamily="18" charset="0"/>
              </a:rPr>
              <a:t>)</a:t>
            </a:r>
            <a:r>
              <a:rPr lang="zh-CN" altLang="en-US" sz="1200" dirty="0"/>
              <a:t>，</a:t>
            </a:r>
            <a:r>
              <a:rPr lang="zh-TW" altLang="en-US" sz="1200" dirty="0"/>
              <a:t>全稱標準測量不確定度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standard measurement uncertainty</a:t>
            </a:r>
            <a:r>
              <a:rPr lang="zh-TW" altLang="en-US"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standard uncertainty of measurement</a:t>
            </a:r>
            <a:r>
              <a:rPr lang="en-US" altLang="zh-TW" sz="1000" dirty="0">
                <a:latin typeface="Times New Roman" pitchFamily="18" charset="0"/>
                <a:cs typeface="Times New Roman" pitchFamily="18" charset="0"/>
              </a:rPr>
              <a:t>)</a:t>
            </a:r>
            <a:r>
              <a:rPr lang="zh-CN" altLang="en-US" sz="1200" dirty="0"/>
              <a:t>，</a:t>
            </a:r>
            <a:r>
              <a:rPr lang="zh-TW" altLang="en-US" sz="1200" dirty="0"/>
              <a:t>指以標準差表示的測量不確定度。</a:t>
            </a:r>
          </a:p>
          <a:p>
            <a:pPr>
              <a:lnSpc>
                <a:spcPct val="150000"/>
              </a:lnSpc>
            </a:pPr>
            <a:r>
              <a:rPr lang="zh-TW" altLang="en-US" sz="1200" dirty="0"/>
              <a:t>合成標準不確定度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combined standard uncertainty</a:t>
            </a:r>
            <a:r>
              <a:rPr lang="en-US" altLang="zh-TW" sz="1000" dirty="0">
                <a:latin typeface="Times New Roman" pitchFamily="18" charset="0"/>
                <a:cs typeface="Times New Roman" pitchFamily="18" charset="0"/>
              </a:rPr>
              <a:t>)</a:t>
            </a:r>
            <a:r>
              <a:rPr lang="zh-CN" altLang="en-US" sz="1200" dirty="0"/>
              <a:t>，</a:t>
            </a:r>
            <a:r>
              <a:rPr lang="zh-TW" altLang="en-US" sz="1200" dirty="0"/>
              <a:t>全稱合成標準測量不確定度</a:t>
            </a:r>
            <a:r>
              <a:rPr lang="en-US" altLang="zh-TW" sz="1000" dirty="0"/>
              <a:t>(</a:t>
            </a:r>
            <a:r>
              <a:rPr lang="en-US" altLang="zh-TW" sz="1000" i="1" dirty="0">
                <a:latin typeface="Times New Roman" pitchFamily="18" charset="0"/>
                <a:cs typeface="Times New Roman" pitchFamily="18" charset="0"/>
              </a:rPr>
              <a:t>combined standard measurement uncertainty</a:t>
            </a:r>
            <a:r>
              <a:rPr lang="en-US" altLang="zh-TW" sz="1000" dirty="0"/>
              <a:t>)</a:t>
            </a:r>
            <a:r>
              <a:rPr lang="zh-CN" altLang="en-US" sz="1200" dirty="0"/>
              <a:t>，指由</a:t>
            </a:r>
            <a:r>
              <a:rPr lang="zh-TW" altLang="en-US" sz="1200" dirty="0"/>
              <a:t>一個測量模型中各輸入量的標準測量不確定度獲得的輸出量的標準測量不確定度</a:t>
            </a:r>
            <a:r>
              <a:rPr lang="zh-CN" altLang="en-US" sz="1200" dirty="0"/>
              <a:t>，</a:t>
            </a:r>
            <a:r>
              <a:rPr lang="zh-TW" altLang="en-US" sz="1200" dirty="0"/>
              <a:t>在數學模型中的</a:t>
            </a:r>
            <a:r>
              <a:rPr lang="zh-CN" altLang="en-US" sz="1200" dirty="0"/>
              <a:t>各</a:t>
            </a:r>
            <a:r>
              <a:rPr lang="zh-TW" altLang="en-US" sz="1200" dirty="0"/>
              <a:t>輸入量相關的情況下，計算合成標準不確定度時必須考慮協方差。</a:t>
            </a:r>
          </a:p>
          <a:p>
            <a:pPr>
              <a:lnSpc>
                <a:spcPct val="150000"/>
              </a:lnSpc>
            </a:pPr>
            <a:r>
              <a:rPr lang="zh-TW" altLang="en-US" sz="1200" dirty="0"/>
              <a:t>擴展不確定度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expanded uncertainty</a:t>
            </a:r>
            <a:r>
              <a:rPr lang="en-US" altLang="zh-TW" sz="1000" dirty="0">
                <a:latin typeface="Times New Roman" pitchFamily="18" charset="0"/>
                <a:cs typeface="Times New Roman" pitchFamily="18" charset="0"/>
              </a:rPr>
              <a:t>)</a:t>
            </a:r>
            <a:r>
              <a:rPr lang="zh-CN" altLang="en-US" sz="1200" dirty="0"/>
              <a:t>，</a:t>
            </a:r>
            <a:r>
              <a:rPr lang="zh-TW" altLang="en-US" sz="1200" dirty="0"/>
              <a:t>全稱擴展測量不確定度</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expanded measurement uncertainty</a:t>
            </a:r>
            <a:r>
              <a:rPr lang="en-US" altLang="zh-TW" sz="1000" dirty="0">
                <a:latin typeface="Times New Roman" pitchFamily="18" charset="0"/>
                <a:cs typeface="Times New Roman" pitchFamily="18" charset="0"/>
              </a:rPr>
              <a:t>)</a:t>
            </a:r>
            <a:r>
              <a:rPr lang="zh-CN" altLang="en-US" sz="1200" dirty="0"/>
              <a:t>，是</a:t>
            </a:r>
            <a:r>
              <a:rPr lang="zh-TW" altLang="en-US" sz="1200" dirty="0"/>
              <a:t>合成標準不確定度與一個大於</a:t>
            </a:r>
            <a:r>
              <a:rPr lang="en-US" altLang="zh-TW" sz="1200" dirty="0"/>
              <a:t>1</a:t>
            </a:r>
            <a:r>
              <a:rPr lang="zh-TW" altLang="en-US" sz="1200" dirty="0"/>
              <a:t>的數字因數</a:t>
            </a:r>
            <a:r>
              <a:rPr lang="zh-CN" altLang="en-US" sz="1200" dirty="0"/>
              <a:t>（包含因子）</a:t>
            </a:r>
            <a:r>
              <a:rPr lang="zh-TW" altLang="en-US" sz="1200" dirty="0"/>
              <a:t>的乘積</a:t>
            </a:r>
            <a:r>
              <a:rPr lang="zh-CN" altLang="en-US" sz="1200" dirty="0"/>
              <a:t>。</a:t>
            </a:r>
            <a:endParaRPr lang="zh-TW" altLang="en-US" sz="1200" dirty="0"/>
          </a:p>
          <a:p>
            <a:pPr>
              <a:lnSpc>
                <a:spcPct val="150000"/>
              </a:lnSpc>
            </a:pPr>
            <a:r>
              <a:rPr lang="zh-TW" altLang="en-US" sz="1200" dirty="0"/>
              <a:t>包含</a:t>
            </a:r>
            <a:r>
              <a:rPr lang="zh-CN" altLang="en-US" sz="1200" dirty="0"/>
              <a:t>因子</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coverage factor</a:t>
            </a:r>
            <a:r>
              <a:rPr lang="en-US" altLang="zh-TW" sz="1000" dirty="0">
                <a:latin typeface="Times New Roman" pitchFamily="18" charset="0"/>
                <a:cs typeface="Times New Roman" pitchFamily="18" charset="0"/>
              </a:rPr>
              <a:t>)</a:t>
            </a:r>
            <a:r>
              <a:rPr lang="zh-CN" altLang="en-US" sz="1200" dirty="0"/>
              <a:t>，指</a:t>
            </a:r>
            <a:r>
              <a:rPr lang="zh-TW" altLang="en-US" sz="1200" dirty="0"/>
              <a:t>為獲得擴展不確定度，對合成標準不確定度所乘的大於</a:t>
            </a:r>
            <a:r>
              <a:rPr lang="en-US" altLang="zh-TW" sz="1200" dirty="0"/>
              <a:t>1</a:t>
            </a:r>
            <a:r>
              <a:rPr lang="zh-TW" altLang="en-US" sz="1200" dirty="0"/>
              <a:t>的數，通常用符號</a:t>
            </a:r>
            <a:r>
              <a:rPr lang="en-US" altLang="zh-TW" sz="1050" i="1" dirty="0">
                <a:latin typeface="Times New Roman" pitchFamily="18" charset="0"/>
                <a:cs typeface="Times New Roman" pitchFamily="18" charset="0"/>
              </a:rPr>
              <a:t>k</a:t>
            </a:r>
            <a:r>
              <a:rPr lang="zh-TW" altLang="en-US" sz="1200" dirty="0"/>
              <a:t>表示，包含</a:t>
            </a:r>
            <a:r>
              <a:rPr lang="zh-CN" altLang="en-US" sz="1200" dirty="0"/>
              <a:t>因子</a:t>
            </a:r>
            <a:r>
              <a:rPr lang="zh-TW" altLang="en-US" sz="1200" dirty="0"/>
              <a:t>有時也稱覆蓋</a:t>
            </a:r>
            <a:r>
              <a:rPr lang="zh-CN" altLang="en-US" sz="1200" dirty="0"/>
              <a:t>因子</a:t>
            </a:r>
            <a:r>
              <a:rPr lang="zh-TW" altLang="en-US" sz="1200" dirty="0"/>
              <a:t>，取決於測量模型中輸出量的概率分佈類型及所選取的包含概率</a:t>
            </a:r>
            <a:r>
              <a:rPr lang="zh-CN" altLang="en-US" sz="1200" dirty="0"/>
              <a:t>。</a:t>
            </a:r>
            <a:endParaRPr lang="zh-TW" altLang="en-US" sz="1200"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9F343D8-E0FD-4F6F-A04E-F4A3D23A2F5E}" type="slidenum">
              <a:rPr lang="en-US" altLang="zh-CN" smtClean="0"/>
              <a:pPr eaLnBrk="1" hangingPunct="1"/>
              <a:t>1</a:t>
            </a:fld>
            <a:endParaRPr lang="en-US" altLang="zh-CN"/>
          </a:p>
        </p:txBody>
      </p:sp>
    </p:spTree>
    <p:extLst>
      <p:ext uri="{BB962C8B-B14F-4D97-AF65-F5344CB8AC3E}">
        <p14:creationId xmlns:p14="http://schemas.microsoft.com/office/powerpoint/2010/main" val="15062091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A. Example</a:t>
            </a:r>
            <a:endParaRPr lang="en-US" altLang="zh-CN" i="0" dirty="0"/>
          </a:p>
          <a:p>
            <a:r>
              <a:rPr lang="en-US" altLang="zh-CN" dirty="0" err="1"/>
              <a:t>Schlain</a:t>
            </a:r>
            <a:r>
              <a:rPr lang="en-US" altLang="zh-CN" dirty="0"/>
              <a:t> B.A stochastic approximation method for assigning values to calibrators.</a:t>
            </a:r>
            <a:r>
              <a:rPr lang="en-US" altLang="zh-CN" baseline="0" dirty="0"/>
              <a:t> </a:t>
            </a:r>
            <a:r>
              <a:rPr lang="en-US" altLang="zh-CN" baseline="0" dirty="0" err="1"/>
              <a:t>Clin</a:t>
            </a:r>
            <a:r>
              <a:rPr lang="en-US" altLang="zh-CN" baseline="0" dirty="0"/>
              <a:t> Chem. 1998</a:t>
            </a:r>
            <a:r>
              <a:rPr lang="zh-CN" altLang="en-US" baseline="0" dirty="0"/>
              <a:t>；</a:t>
            </a:r>
            <a:r>
              <a:rPr lang="en-US" altLang="zh-CN" baseline="0" dirty="0"/>
              <a:t>44(4)</a:t>
            </a:r>
            <a:r>
              <a:rPr lang="zh-CN" altLang="en-US" baseline="0" dirty="0"/>
              <a:t>：</a:t>
            </a:r>
            <a:r>
              <a:rPr lang="en-US" altLang="zh-CN" baseline="0" dirty="0"/>
              <a:t>839-848.</a:t>
            </a:r>
            <a:endParaRPr lang="zh-CN" altLang="en-US" dirty="0"/>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10</a:t>
            </a:fld>
            <a:endParaRPr lang="en-US" altLang="zh-CN"/>
          </a:p>
        </p:txBody>
      </p:sp>
    </p:spTree>
    <p:extLst>
      <p:ext uri="{BB962C8B-B14F-4D97-AF65-F5344CB8AC3E}">
        <p14:creationId xmlns:p14="http://schemas.microsoft.com/office/powerpoint/2010/main" val="3555976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A. Example</a:t>
            </a:r>
            <a:endParaRPr lang="en-US" altLang="zh-CN" i="0" dirty="0"/>
          </a:p>
          <a:p>
            <a:r>
              <a:rPr lang="en-US" altLang="zh-CN" dirty="0" err="1"/>
              <a:t>Schlain</a:t>
            </a:r>
            <a:r>
              <a:rPr lang="en-US" altLang="zh-CN" dirty="0"/>
              <a:t> B.A stochastic approximation method for assigning values to calibrators.</a:t>
            </a:r>
            <a:r>
              <a:rPr lang="en-US" altLang="zh-CN" baseline="0" dirty="0"/>
              <a:t> </a:t>
            </a:r>
            <a:r>
              <a:rPr lang="en-US" altLang="zh-CN" baseline="0" dirty="0" err="1"/>
              <a:t>Clin</a:t>
            </a:r>
            <a:r>
              <a:rPr lang="en-US" altLang="zh-CN" baseline="0" dirty="0"/>
              <a:t> Chem. 1998</a:t>
            </a:r>
            <a:r>
              <a:rPr lang="zh-CN" altLang="en-US" baseline="0" dirty="0"/>
              <a:t>；</a:t>
            </a:r>
            <a:r>
              <a:rPr lang="en-US" altLang="zh-CN" baseline="0" dirty="0"/>
              <a:t>44(4)</a:t>
            </a:r>
            <a:r>
              <a:rPr lang="zh-CN" altLang="en-US" baseline="0" dirty="0"/>
              <a:t>：</a:t>
            </a:r>
            <a:r>
              <a:rPr lang="en-US" altLang="zh-CN" baseline="0" dirty="0"/>
              <a:t>839-848.</a:t>
            </a:r>
            <a:endParaRPr lang="zh-CN" altLang="en-US" dirty="0"/>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11</a:t>
            </a:fld>
            <a:endParaRPr lang="en-US" altLang="zh-CN"/>
          </a:p>
        </p:txBody>
      </p:sp>
    </p:spTree>
    <p:extLst>
      <p:ext uri="{BB962C8B-B14F-4D97-AF65-F5344CB8AC3E}">
        <p14:creationId xmlns:p14="http://schemas.microsoft.com/office/powerpoint/2010/main" val="1949941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A. Example</a:t>
            </a:r>
            <a:endParaRPr lang="en-US" altLang="zh-CN" i="0" dirty="0"/>
          </a:p>
          <a:p>
            <a:r>
              <a:rPr lang="en-US" altLang="zh-CN" dirty="0" err="1"/>
              <a:t>Schlain</a:t>
            </a:r>
            <a:r>
              <a:rPr lang="en-US" altLang="zh-CN" dirty="0"/>
              <a:t> B.A stochastic approximation method for assigning values to calibrators.</a:t>
            </a:r>
            <a:r>
              <a:rPr lang="en-US" altLang="zh-CN" baseline="0" dirty="0"/>
              <a:t> </a:t>
            </a:r>
            <a:r>
              <a:rPr lang="en-US" altLang="zh-CN" baseline="0" dirty="0" err="1"/>
              <a:t>Clin</a:t>
            </a:r>
            <a:r>
              <a:rPr lang="en-US" altLang="zh-CN" baseline="0" dirty="0"/>
              <a:t> Chem. 1998</a:t>
            </a:r>
            <a:r>
              <a:rPr lang="zh-CN" altLang="en-US" baseline="0" dirty="0"/>
              <a:t>；</a:t>
            </a:r>
            <a:r>
              <a:rPr lang="en-US" altLang="zh-CN" baseline="0" dirty="0"/>
              <a:t>44(4)</a:t>
            </a:r>
            <a:r>
              <a:rPr lang="zh-CN" altLang="en-US" baseline="0" dirty="0"/>
              <a:t>：</a:t>
            </a:r>
            <a:r>
              <a:rPr lang="en-US" altLang="zh-CN" baseline="0" dirty="0"/>
              <a:t>839-848.</a:t>
            </a:r>
            <a:endParaRPr lang="zh-CN" altLang="en-US" dirty="0"/>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12</a:t>
            </a:fld>
            <a:endParaRPr lang="en-US" altLang="zh-CN"/>
          </a:p>
        </p:txBody>
      </p:sp>
    </p:spTree>
    <p:extLst>
      <p:ext uri="{BB962C8B-B14F-4D97-AF65-F5344CB8AC3E}">
        <p14:creationId xmlns:p14="http://schemas.microsoft.com/office/powerpoint/2010/main" val="2326470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A. Example</a:t>
            </a:r>
            <a:endParaRPr lang="en-US" altLang="zh-CN" i="0" dirty="0"/>
          </a:p>
          <a:p>
            <a:r>
              <a:rPr lang="en-US" altLang="zh-CN" dirty="0" err="1"/>
              <a:t>Schlain</a:t>
            </a:r>
            <a:r>
              <a:rPr lang="en-US" altLang="zh-CN" dirty="0"/>
              <a:t> B.A stochastic approximation method for assigning values to calibrators.</a:t>
            </a:r>
            <a:r>
              <a:rPr lang="en-US" altLang="zh-CN" baseline="0" dirty="0"/>
              <a:t> </a:t>
            </a:r>
            <a:r>
              <a:rPr lang="en-US" altLang="zh-CN" baseline="0" dirty="0" err="1"/>
              <a:t>Clin</a:t>
            </a:r>
            <a:r>
              <a:rPr lang="en-US" altLang="zh-CN" baseline="0" dirty="0"/>
              <a:t> Chem. 1998</a:t>
            </a:r>
            <a:r>
              <a:rPr lang="zh-CN" altLang="en-US" baseline="0" dirty="0"/>
              <a:t>；</a:t>
            </a:r>
            <a:r>
              <a:rPr lang="en-US" altLang="zh-CN" baseline="0" dirty="0"/>
              <a:t>44(4)</a:t>
            </a:r>
            <a:r>
              <a:rPr lang="zh-CN" altLang="en-US" baseline="0" dirty="0"/>
              <a:t>：</a:t>
            </a:r>
            <a:r>
              <a:rPr lang="en-US" altLang="zh-CN" baseline="0" dirty="0"/>
              <a:t>839-848.</a:t>
            </a:r>
            <a:endParaRPr lang="zh-CN" altLang="en-US" dirty="0"/>
          </a:p>
        </p:txBody>
      </p:sp>
      <p:sp>
        <p:nvSpPr>
          <p:cNvPr id="4" name="灯片编号占位符 3"/>
          <p:cNvSpPr>
            <a:spLocks noGrp="1"/>
          </p:cNvSpPr>
          <p:nvPr>
            <p:ph type="sldNum" sz="quarter" idx="10"/>
          </p:nvPr>
        </p:nvSpPr>
        <p:spPr/>
        <p:txBody>
          <a:bodyPr/>
          <a:lstStyle/>
          <a:p>
            <a:pPr>
              <a:defRPr/>
            </a:pPr>
            <a:fld id="{05779D69-E1C7-48A7-B6F8-100903E6EE5A}" type="slidenum">
              <a:rPr lang="en-US" altLang="zh-CN" smtClean="0"/>
              <a:pPr>
                <a:defRPr/>
              </a:pPr>
              <a:t>13</a:t>
            </a:fld>
            <a:endParaRPr lang="en-US" altLang="zh-CN"/>
          </a:p>
        </p:txBody>
      </p:sp>
    </p:spTree>
    <p:extLst>
      <p:ext uri="{BB962C8B-B14F-4D97-AF65-F5344CB8AC3E}">
        <p14:creationId xmlns:p14="http://schemas.microsoft.com/office/powerpoint/2010/main" val="1419851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B. Example</a:t>
            </a:r>
            <a:endParaRPr lang="zh-CN" altLang="en-US" dirty="0"/>
          </a:p>
        </p:txBody>
      </p:sp>
      <p:sp>
        <p:nvSpPr>
          <p:cNvPr id="4" name="灯片编号占位符 3"/>
          <p:cNvSpPr>
            <a:spLocks noGrp="1"/>
          </p:cNvSpPr>
          <p:nvPr>
            <p:ph type="sldNum" sz="quarter" idx="10"/>
          </p:nvPr>
        </p:nvSpPr>
        <p:spPr/>
        <p:txBody>
          <a:bodyPr/>
          <a:lstStyle/>
          <a:p>
            <a:fld id="{1B295339-BE3C-4970-A509-F61B167C7C0D}" type="slidenum">
              <a:rPr lang="zh-CN" altLang="en-US" smtClean="0"/>
              <a:t>14</a:t>
            </a:fld>
            <a:endParaRPr lang="zh-CN" altLang="en-US"/>
          </a:p>
        </p:txBody>
      </p:sp>
    </p:spTree>
    <p:extLst>
      <p:ext uri="{BB962C8B-B14F-4D97-AF65-F5344CB8AC3E}">
        <p14:creationId xmlns:p14="http://schemas.microsoft.com/office/powerpoint/2010/main" val="2815975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B. Example</a:t>
            </a:r>
            <a:endParaRPr lang="zh-CN" altLang="en-US" dirty="0"/>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15</a:t>
            </a:fld>
            <a:endParaRPr lang="en-US" altLang="zh-CN"/>
          </a:p>
        </p:txBody>
      </p:sp>
    </p:spTree>
    <p:extLst>
      <p:ext uri="{BB962C8B-B14F-4D97-AF65-F5344CB8AC3E}">
        <p14:creationId xmlns:p14="http://schemas.microsoft.com/office/powerpoint/2010/main" val="33047688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C. Example</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1B295339-BE3C-4970-A509-F61B167C7C0D}" type="slidenum">
              <a:rPr lang="zh-CN" altLang="en-US" smtClean="0"/>
              <a:t>16</a:t>
            </a:fld>
            <a:endParaRPr lang="zh-CN" altLang="en-US"/>
          </a:p>
        </p:txBody>
      </p:sp>
    </p:spTree>
    <p:extLst>
      <p:ext uri="{BB962C8B-B14F-4D97-AF65-F5344CB8AC3E}">
        <p14:creationId xmlns:p14="http://schemas.microsoft.com/office/powerpoint/2010/main" val="2815975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C. Example</a:t>
            </a:r>
            <a:endParaRPr lang="zh-CN" altLang="en-US" dirty="0"/>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6DBC56B-CBA1-4179-933E-2A5861343AA4}" type="slidenum">
              <a:rPr lang="en-US" altLang="zh-CN" smtClean="0"/>
              <a:pPr eaLnBrk="1" hangingPunct="1"/>
              <a:t>17</a:t>
            </a:fld>
            <a:endParaRPr lang="en-US" altLang="zh-CN"/>
          </a:p>
        </p:txBody>
      </p:sp>
    </p:spTree>
    <p:extLst>
      <p:ext uri="{BB962C8B-B14F-4D97-AF65-F5344CB8AC3E}">
        <p14:creationId xmlns:p14="http://schemas.microsoft.com/office/powerpoint/2010/main" val="4731928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p:spPr>
      </p:sp>
      <p:sp>
        <p:nvSpPr>
          <p:cNvPr id="6349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i="0" dirty="0">
                <a:solidFill>
                  <a:srgbClr val="000000"/>
                </a:solidFill>
                <a:latin typeface="Times New Roman" pitchFamily="18" charset="0"/>
                <a:cs typeface="Times New Roman" pitchFamily="18" charset="0"/>
              </a:rPr>
              <a:t>CLSI-</a:t>
            </a:r>
            <a:r>
              <a:rPr lang="en-US" altLang="zh-CN" sz="1200" b="0" i="0" kern="1200" dirty="0">
                <a:solidFill>
                  <a:schemeClr val="tx1"/>
                </a:solidFill>
                <a:effectLst/>
                <a:latin typeface="Arial" charset="0"/>
                <a:ea typeface="宋体" charset="-122"/>
                <a:cs typeface="+mn-cs"/>
              </a:rPr>
              <a:t>X5-R — Metrological Traceability and Its Implementation; A Report </a:t>
            </a:r>
            <a:r>
              <a:rPr lang="zh-CN" altLang="en-US" sz="1200" i="0" dirty="0">
                <a:solidFill>
                  <a:srgbClr val="000000"/>
                </a:solidFill>
                <a:latin typeface="Times New Roman" pitchFamily="18" charset="0"/>
                <a:cs typeface="Times New Roman" pitchFamily="18" charset="0"/>
              </a:rPr>
              <a:t> </a:t>
            </a:r>
            <a:r>
              <a:rPr lang="en-US" altLang="zh-CN" sz="1200" i="0" dirty="0">
                <a:solidFill>
                  <a:srgbClr val="000000"/>
                </a:solidFill>
                <a:latin typeface="Times New Roman" pitchFamily="18" charset="0"/>
                <a:cs typeface="Times New Roman" pitchFamily="18" charset="0"/>
              </a:rPr>
              <a:t>– Appendix C. Example</a:t>
            </a:r>
            <a:endParaRPr lang="zh-CN" altLang="en-US" dirty="0"/>
          </a:p>
        </p:txBody>
      </p:sp>
      <p:sp>
        <p:nvSpPr>
          <p:cNvPr id="6349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E6DBC56B-CBA1-4179-933E-2A5861343AA4}" type="slidenum">
              <a:rPr lang="en-US" altLang="zh-CN" smtClean="0"/>
              <a:pPr eaLnBrk="1" hangingPunct="1"/>
              <a:t>18</a:t>
            </a:fld>
            <a:endParaRPr lang="en-US" altLang="zh-CN"/>
          </a:p>
        </p:txBody>
      </p:sp>
    </p:spTree>
    <p:extLst>
      <p:ext uri="{BB962C8B-B14F-4D97-AF65-F5344CB8AC3E}">
        <p14:creationId xmlns:p14="http://schemas.microsoft.com/office/powerpoint/2010/main" val="3444362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latin typeface="Arial" pitchFamily="34" charset="0"/>
                <a:ea typeface="宋体" pitchFamily="2" charset="-122"/>
              </a:rPr>
              <a:t>埃森哈特</a:t>
            </a:r>
            <a:r>
              <a:rPr lang="en-US" altLang="zh-CN" sz="1200" dirty="0">
                <a:latin typeface="Arial" pitchFamily="34" charset="0"/>
                <a:ea typeface="宋体" pitchFamily="2" charset="-122"/>
              </a:rPr>
              <a:t>(</a:t>
            </a:r>
            <a:r>
              <a:rPr lang="en-US" altLang="zh-CN" sz="1200" dirty="0" err="1">
                <a:latin typeface="Arial" pitchFamily="34" charset="0"/>
                <a:ea typeface="宋体" pitchFamily="2" charset="-122"/>
              </a:rPr>
              <a:t>Eisenhart</a:t>
            </a:r>
            <a:r>
              <a:rPr lang="en-US" altLang="zh-CN" sz="1200" dirty="0">
                <a:latin typeface="Arial" pitchFamily="34" charset="0"/>
                <a:ea typeface="宋体" pitchFamily="2" charset="-122"/>
              </a:rPr>
              <a:t>)</a:t>
            </a:r>
            <a:r>
              <a:rPr lang="zh-CN" altLang="en-US" sz="1200" dirty="0">
                <a:latin typeface="Arial" pitchFamily="34" charset="0"/>
                <a:ea typeface="宋体" pitchFamily="2" charset="-122"/>
              </a:rPr>
              <a:t>：</a:t>
            </a:r>
            <a:r>
              <a:rPr lang="en-US" altLang="zh-CN" sz="1200" dirty="0">
                <a:latin typeface="Arial" pitchFamily="34" charset="0"/>
                <a:ea typeface="宋体" pitchFamily="2" charset="-122"/>
              </a:rPr>
              <a:t>1963 </a:t>
            </a:r>
            <a:r>
              <a:rPr lang="zh-CN" altLang="en-US" sz="1200" dirty="0">
                <a:latin typeface="Arial" pitchFamily="34" charset="0"/>
                <a:ea typeface="宋体" pitchFamily="2" charset="-122"/>
              </a:rPr>
              <a:t>年</a:t>
            </a:r>
            <a:r>
              <a:rPr lang="en-US" altLang="zh-CN" sz="1200" dirty="0">
                <a:latin typeface="Arial" pitchFamily="34" charset="0"/>
                <a:ea typeface="宋体" pitchFamily="2" charset="-122"/>
              </a:rPr>
              <a:t>,</a:t>
            </a:r>
            <a:r>
              <a:rPr lang="zh-CN" altLang="en-US" sz="1200" dirty="0">
                <a:latin typeface="Arial" pitchFamily="34" charset="0"/>
                <a:ea typeface="宋体" pitchFamily="2" charset="-122"/>
              </a:rPr>
              <a:t>美国国家标准局</a:t>
            </a:r>
            <a:r>
              <a:rPr lang="en-US" altLang="zh-CN" sz="1200" dirty="0">
                <a:latin typeface="Arial" pitchFamily="34" charset="0"/>
                <a:ea typeface="宋体" pitchFamily="2" charset="-122"/>
              </a:rPr>
              <a:t>(NBS)</a:t>
            </a:r>
            <a:r>
              <a:rPr lang="zh-CN" altLang="en-US" sz="1200" dirty="0">
                <a:latin typeface="Arial" pitchFamily="34" charset="0"/>
                <a:ea typeface="宋体" pitchFamily="2" charset="-122"/>
              </a:rPr>
              <a:t>的数理统计专家埃森哈特</a:t>
            </a:r>
            <a:r>
              <a:rPr lang="en-US" altLang="zh-CN" sz="1200" dirty="0">
                <a:latin typeface="Arial" pitchFamily="34" charset="0"/>
                <a:ea typeface="宋体" pitchFamily="2" charset="-122"/>
              </a:rPr>
              <a:t>(</a:t>
            </a:r>
            <a:r>
              <a:rPr lang="en-US" altLang="zh-CN" sz="1200" dirty="0" err="1">
                <a:latin typeface="Arial" pitchFamily="34" charset="0"/>
                <a:ea typeface="宋体" pitchFamily="2" charset="-122"/>
              </a:rPr>
              <a:t>Eisenhart</a:t>
            </a:r>
            <a:r>
              <a:rPr lang="en-US" altLang="zh-CN" sz="1200" dirty="0">
                <a:latin typeface="Arial" pitchFamily="34" charset="0"/>
                <a:ea typeface="宋体" pitchFamily="2" charset="-122"/>
              </a:rPr>
              <a:t>)</a:t>
            </a:r>
            <a:r>
              <a:rPr lang="zh-CN" altLang="en-US" sz="1200" dirty="0">
                <a:latin typeface="Arial" pitchFamily="34" charset="0"/>
                <a:ea typeface="宋体" pitchFamily="2" charset="-122"/>
              </a:rPr>
              <a:t>建议用测量不确定度。 </a:t>
            </a:r>
            <a:r>
              <a:rPr lang="en-US" altLang="zh-CN" sz="1200" dirty="0">
                <a:latin typeface="Arial" pitchFamily="34" charset="0"/>
                <a:ea typeface="宋体" pitchFamily="2" charset="-122"/>
              </a:rPr>
              <a:t>1970 </a:t>
            </a:r>
            <a:r>
              <a:rPr lang="zh-CN" altLang="en-US" sz="1200" dirty="0">
                <a:latin typeface="Arial" pitchFamily="34" charset="0"/>
                <a:ea typeface="宋体" pitchFamily="2" charset="-122"/>
              </a:rPr>
              <a:t>年前后</a:t>
            </a:r>
            <a:r>
              <a:rPr lang="en-US" altLang="zh-CN" sz="1200" dirty="0">
                <a:latin typeface="Arial" pitchFamily="34" charset="0"/>
                <a:ea typeface="宋体" pitchFamily="2" charset="-122"/>
              </a:rPr>
              <a:t>,</a:t>
            </a:r>
            <a:r>
              <a:rPr lang="zh-CN" altLang="en-US" sz="1200" dirty="0">
                <a:latin typeface="Arial" pitchFamily="34" charset="0"/>
                <a:ea typeface="宋体" pitchFamily="2" charset="-122"/>
              </a:rPr>
              <a:t>一些计量学和其他领域学者</a:t>
            </a:r>
            <a:r>
              <a:rPr lang="en-US" altLang="zh-CN" sz="1200" dirty="0">
                <a:latin typeface="Arial" pitchFamily="34" charset="0"/>
                <a:ea typeface="宋体" pitchFamily="2" charset="-122"/>
              </a:rPr>
              <a:t>,</a:t>
            </a:r>
            <a:r>
              <a:rPr lang="zh-CN" altLang="en-US" sz="1200" dirty="0">
                <a:latin typeface="Arial" pitchFamily="34" charset="0"/>
                <a:ea typeface="宋体" pitchFamily="2" charset="-122"/>
              </a:rPr>
              <a:t>逐渐使用不确定一词。</a:t>
            </a:r>
            <a:endParaRPr lang="en-US" altLang="zh-CN" sz="1200" dirty="0">
              <a:latin typeface="Arial" pitchFamily="34" charset="0"/>
              <a:ea typeface="宋体" pitchFamily="2" charset="-122"/>
            </a:endParaRPr>
          </a:p>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2</a:t>
            </a:fld>
            <a:endParaRPr lang="en-US" altLang="zh-CN"/>
          </a:p>
        </p:txBody>
      </p:sp>
    </p:spTree>
    <p:extLst>
      <p:ext uri="{BB962C8B-B14F-4D97-AF65-F5344CB8AC3E}">
        <p14:creationId xmlns:p14="http://schemas.microsoft.com/office/powerpoint/2010/main" val="260145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3</a:t>
            </a:fld>
            <a:endParaRPr lang="en-US" altLang="zh-CN"/>
          </a:p>
        </p:txBody>
      </p:sp>
    </p:spTree>
    <p:extLst>
      <p:ext uri="{BB962C8B-B14F-4D97-AF65-F5344CB8AC3E}">
        <p14:creationId xmlns:p14="http://schemas.microsoft.com/office/powerpoint/2010/main" val="3011228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2010</a:t>
            </a:r>
            <a:r>
              <a:rPr lang="zh-CN" altLang="en-US" dirty="0">
                <a:latin typeface="Arial" pitchFamily="34" charset="0"/>
                <a:ea typeface="宋体" pitchFamily="2" charset="-122"/>
              </a:rPr>
              <a:t>年熊艳艳 吴先球发表在</a:t>
            </a:r>
            <a:r>
              <a:rPr lang="en-US" altLang="zh-CN" dirty="0">
                <a:latin typeface="Arial" pitchFamily="34" charset="0"/>
                <a:ea typeface="宋体" pitchFamily="2" charset="-122"/>
              </a:rPr>
              <a:t>《</a:t>
            </a:r>
            <a:r>
              <a:rPr lang="zh-CN" altLang="en-US" dirty="0">
                <a:latin typeface="Arial" pitchFamily="34" charset="0"/>
                <a:ea typeface="宋体" pitchFamily="2" charset="-122"/>
              </a:rPr>
              <a:t>大学物理实验</a:t>
            </a:r>
            <a:r>
              <a:rPr lang="en-US" altLang="zh-CN" dirty="0">
                <a:latin typeface="Arial" pitchFamily="34" charset="0"/>
                <a:ea typeface="宋体" pitchFamily="2" charset="-122"/>
              </a:rPr>
              <a:t>》</a:t>
            </a:r>
            <a:r>
              <a:rPr lang="zh-CN" altLang="en-US" dirty="0">
                <a:latin typeface="Arial" pitchFamily="34" charset="0"/>
                <a:ea typeface="宋体" pitchFamily="2" charset="-122"/>
              </a:rPr>
              <a:t>杂志，粗大误差四种判别准则的比较和应用，论证了当只有一个异常值时，格拉布斯准则判别效率最高。</a:t>
            </a:r>
            <a:endParaRPr lang="en-US" altLang="zh-CN" dirty="0">
              <a:latin typeface="Arial" pitchFamily="34" charset="0"/>
              <a:ea typeface="宋体" pitchFamily="2"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FF0000"/>
                </a:solidFill>
              </a:rPr>
              <a:t>《</a:t>
            </a:r>
            <a:r>
              <a:rPr lang="zh-CN" altLang="en-US" sz="1200" dirty="0">
                <a:solidFill>
                  <a:srgbClr val="FF0000"/>
                </a:solidFill>
              </a:rPr>
              <a:t>粗大误差四种判别准则的比较和应用，熊艳艳 吴先球，大学物理实验，</a:t>
            </a:r>
            <a:r>
              <a:rPr lang="en-US" altLang="zh-CN" sz="1200" dirty="0">
                <a:solidFill>
                  <a:srgbClr val="FF0000"/>
                </a:solidFill>
              </a:rPr>
              <a:t> 2010.2 23(1)》</a:t>
            </a:r>
            <a:endParaRPr lang="zh-CN" altLang="en-US" dirty="0"/>
          </a:p>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4</a:t>
            </a:fld>
            <a:endParaRPr lang="en-US" altLang="zh-CN"/>
          </a:p>
        </p:txBody>
      </p:sp>
    </p:spTree>
    <p:extLst>
      <p:ext uri="{BB962C8B-B14F-4D97-AF65-F5344CB8AC3E}">
        <p14:creationId xmlns:p14="http://schemas.microsoft.com/office/powerpoint/2010/main" val="454388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2010</a:t>
            </a:r>
            <a:r>
              <a:rPr lang="zh-CN" altLang="en-US" dirty="0">
                <a:latin typeface="Arial" pitchFamily="34" charset="0"/>
                <a:ea typeface="宋体" pitchFamily="2" charset="-122"/>
              </a:rPr>
              <a:t>年熊艳艳 吴先球发表在</a:t>
            </a:r>
            <a:r>
              <a:rPr lang="en-US" altLang="zh-CN" dirty="0">
                <a:latin typeface="Arial" pitchFamily="34" charset="0"/>
                <a:ea typeface="宋体" pitchFamily="2" charset="-122"/>
              </a:rPr>
              <a:t>《</a:t>
            </a:r>
            <a:r>
              <a:rPr lang="zh-CN" altLang="en-US" dirty="0">
                <a:latin typeface="Arial" pitchFamily="34" charset="0"/>
                <a:ea typeface="宋体" pitchFamily="2" charset="-122"/>
              </a:rPr>
              <a:t>大学物理实验</a:t>
            </a:r>
            <a:r>
              <a:rPr lang="en-US" altLang="zh-CN" dirty="0">
                <a:latin typeface="Arial" pitchFamily="34" charset="0"/>
                <a:ea typeface="宋体" pitchFamily="2" charset="-122"/>
              </a:rPr>
              <a:t>》</a:t>
            </a:r>
            <a:r>
              <a:rPr lang="zh-CN" altLang="en-US" dirty="0">
                <a:latin typeface="Arial" pitchFamily="34" charset="0"/>
                <a:ea typeface="宋体" pitchFamily="2" charset="-122"/>
              </a:rPr>
              <a:t>杂志，粗大误差四种判别准则的比较和应用，论证了当只有一个异常值时，格拉布斯准则判别效率最高。</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5</a:t>
            </a:fld>
            <a:endParaRPr lang="en-US" altLang="zh-CN"/>
          </a:p>
        </p:txBody>
      </p:sp>
    </p:spTree>
    <p:extLst>
      <p:ext uri="{BB962C8B-B14F-4D97-AF65-F5344CB8AC3E}">
        <p14:creationId xmlns:p14="http://schemas.microsoft.com/office/powerpoint/2010/main" val="3790314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itchFamily="34" charset="0"/>
                <a:ea typeface="宋体" pitchFamily="2" charset="-122"/>
              </a:rPr>
              <a:t>貝塞爾公式：在总体均值未知的情况下，利用样本的均值作为总体均值的估计值，进行计算的标准差公式；因为样本均值的计算，需要用到各个样本值，从而导致贝塞尔公式中各变量有一个求均值的约束条件，标准差的自由度应为</a:t>
            </a:r>
            <a:r>
              <a:rPr lang="zh-CN" altLang="en-US" baseline="0" dirty="0">
                <a:latin typeface="Arial" pitchFamily="34" charset="0"/>
                <a:ea typeface="宋体" pitchFamily="2" charset="-122"/>
              </a:rPr>
              <a:t> </a:t>
            </a:r>
            <a:r>
              <a:rPr lang="en-US" altLang="zh-CN" baseline="0" dirty="0">
                <a:latin typeface="Arial" pitchFamily="34" charset="0"/>
                <a:ea typeface="宋体" pitchFamily="2" charset="-122"/>
              </a:rPr>
              <a:t>n-1 </a:t>
            </a:r>
            <a:r>
              <a:rPr lang="zh-CN" altLang="en-US" baseline="0" dirty="0">
                <a:latin typeface="Arial" pitchFamily="34" charset="0"/>
                <a:ea typeface="宋体" pitchFamily="2" charset="-122"/>
              </a:rPr>
              <a:t>而不是 </a:t>
            </a:r>
            <a:r>
              <a:rPr lang="en-US" altLang="zh-CN" baseline="0" dirty="0">
                <a:latin typeface="Arial" pitchFamily="34" charset="0"/>
                <a:ea typeface="宋体" pitchFamily="2" charset="-122"/>
              </a:rPr>
              <a:t>n</a:t>
            </a:r>
            <a:r>
              <a:rPr lang="zh-CN" altLang="en-US" baseline="0" dirty="0">
                <a:latin typeface="Arial" pitchFamily="34" charset="0"/>
                <a:ea typeface="宋体" pitchFamily="2" charset="-122"/>
              </a:rPr>
              <a:t>。</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6</a:t>
            </a:fld>
            <a:endParaRPr lang="en-US" altLang="zh-CN"/>
          </a:p>
        </p:txBody>
      </p:sp>
    </p:spTree>
    <p:extLst>
      <p:ext uri="{BB962C8B-B14F-4D97-AF65-F5344CB8AC3E}">
        <p14:creationId xmlns:p14="http://schemas.microsoft.com/office/powerpoint/2010/main" val="273465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2010</a:t>
            </a:r>
            <a:r>
              <a:rPr lang="zh-CN" altLang="en-US" dirty="0">
                <a:latin typeface="Arial" pitchFamily="34" charset="0"/>
                <a:ea typeface="宋体" pitchFamily="2" charset="-122"/>
              </a:rPr>
              <a:t>年熊艳艳 吴先球发表在</a:t>
            </a:r>
            <a:r>
              <a:rPr lang="en-US" altLang="zh-CN" dirty="0">
                <a:latin typeface="Arial" pitchFamily="34" charset="0"/>
                <a:ea typeface="宋体" pitchFamily="2" charset="-122"/>
              </a:rPr>
              <a:t>《</a:t>
            </a:r>
            <a:r>
              <a:rPr lang="zh-CN" altLang="en-US" dirty="0">
                <a:latin typeface="Arial" pitchFamily="34" charset="0"/>
                <a:ea typeface="宋体" pitchFamily="2" charset="-122"/>
              </a:rPr>
              <a:t>大学物理实验</a:t>
            </a:r>
            <a:r>
              <a:rPr lang="en-US" altLang="zh-CN" dirty="0">
                <a:latin typeface="Arial" pitchFamily="34" charset="0"/>
                <a:ea typeface="宋体" pitchFamily="2" charset="-122"/>
              </a:rPr>
              <a:t>》</a:t>
            </a:r>
            <a:r>
              <a:rPr lang="zh-CN" altLang="en-US" dirty="0">
                <a:latin typeface="Arial" pitchFamily="34" charset="0"/>
                <a:ea typeface="宋体" pitchFamily="2" charset="-122"/>
              </a:rPr>
              <a:t>杂志，粗大误差四种判别准则的比较和应用，论证了当只有一个异常值时，格拉布斯准则判别效率最高。</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7</a:t>
            </a:fld>
            <a:endParaRPr lang="en-US" altLang="zh-CN"/>
          </a:p>
        </p:txBody>
      </p:sp>
    </p:spTree>
    <p:extLst>
      <p:ext uri="{BB962C8B-B14F-4D97-AF65-F5344CB8AC3E}">
        <p14:creationId xmlns:p14="http://schemas.microsoft.com/office/powerpoint/2010/main" val="393116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2010</a:t>
            </a:r>
            <a:r>
              <a:rPr lang="zh-CN" altLang="en-US" dirty="0">
                <a:latin typeface="Arial" pitchFamily="34" charset="0"/>
                <a:ea typeface="宋体" pitchFamily="2" charset="-122"/>
              </a:rPr>
              <a:t>年熊艳艳 吴先球发表在</a:t>
            </a:r>
            <a:r>
              <a:rPr lang="en-US" altLang="zh-CN" dirty="0">
                <a:latin typeface="Arial" pitchFamily="34" charset="0"/>
                <a:ea typeface="宋体" pitchFamily="2" charset="-122"/>
              </a:rPr>
              <a:t>《</a:t>
            </a:r>
            <a:r>
              <a:rPr lang="zh-CN" altLang="en-US" dirty="0">
                <a:latin typeface="Arial" pitchFamily="34" charset="0"/>
                <a:ea typeface="宋体" pitchFamily="2" charset="-122"/>
              </a:rPr>
              <a:t>大学物理实验</a:t>
            </a:r>
            <a:r>
              <a:rPr lang="en-US" altLang="zh-CN" dirty="0">
                <a:latin typeface="Arial" pitchFamily="34" charset="0"/>
                <a:ea typeface="宋体" pitchFamily="2" charset="-122"/>
              </a:rPr>
              <a:t>》</a:t>
            </a:r>
            <a:r>
              <a:rPr lang="zh-CN" altLang="en-US" dirty="0">
                <a:latin typeface="Arial" pitchFamily="34" charset="0"/>
                <a:ea typeface="宋体" pitchFamily="2" charset="-122"/>
              </a:rPr>
              <a:t>杂志，粗大误差四种判别准则的比较和应用，论证了当只有一个异常值时，格拉布斯准则判别效率最高。</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8</a:t>
            </a:fld>
            <a:endParaRPr lang="en-US" altLang="zh-CN"/>
          </a:p>
        </p:txBody>
      </p:sp>
    </p:spTree>
    <p:extLst>
      <p:ext uri="{BB962C8B-B14F-4D97-AF65-F5344CB8AC3E}">
        <p14:creationId xmlns:p14="http://schemas.microsoft.com/office/powerpoint/2010/main" val="1289975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latin typeface="Arial" pitchFamily="34" charset="0"/>
                <a:ea typeface="宋体" pitchFamily="2" charset="-122"/>
              </a:rPr>
              <a:t>2010</a:t>
            </a:r>
            <a:r>
              <a:rPr lang="zh-CN" altLang="en-US" dirty="0">
                <a:latin typeface="Arial" pitchFamily="34" charset="0"/>
                <a:ea typeface="宋体" pitchFamily="2" charset="-122"/>
              </a:rPr>
              <a:t>年熊艳艳 吴先球发表在</a:t>
            </a:r>
            <a:r>
              <a:rPr lang="en-US" altLang="zh-CN" dirty="0">
                <a:latin typeface="Arial" pitchFamily="34" charset="0"/>
                <a:ea typeface="宋体" pitchFamily="2" charset="-122"/>
              </a:rPr>
              <a:t>《</a:t>
            </a:r>
            <a:r>
              <a:rPr lang="zh-CN" altLang="en-US" dirty="0">
                <a:latin typeface="Arial" pitchFamily="34" charset="0"/>
                <a:ea typeface="宋体" pitchFamily="2" charset="-122"/>
              </a:rPr>
              <a:t>大学物理实验</a:t>
            </a:r>
            <a:r>
              <a:rPr lang="en-US" altLang="zh-CN" dirty="0">
                <a:latin typeface="Arial" pitchFamily="34" charset="0"/>
                <a:ea typeface="宋体" pitchFamily="2" charset="-122"/>
              </a:rPr>
              <a:t>》</a:t>
            </a:r>
            <a:r>
              <a:rPr lang="zh-CN" altLang="en-US" dirty="0">
                <a:latin typeface="Arial" pitchFamily="34" charset="0"/>
                <a:ea typeface="宋体" pitchFamily="2" charset="-122"/>
              </a:rPr>
              <a:t>杂志，粗大误差四种判别准则的比较和应用，论证了当只有一个异常值时，格拉布斯准则判别效率最高。</a:t>
            </a:r>
            <a:endParaRPr lang="en-US" altLang="zh-CN" dirty="0">
              <a:latin typeface="Arial" pitchFamily="34" charset="0"/>
              <a:ea typeface="宋体" pitchFamily="2" charset="-122"/>
            </a:endParaRPr>
          </a:p>
          <a:p>
            <a:endParaRPr lang="en-US" altLang="zh-CN" dirty="0">
              <a:latin typeface="Arial" pitchFamily="34" charset="0"/>
              <a:ea typeface="宋体" pitchFamily="2" charset="-122"/>
            </a:endParaRPr>
          </a:p>
        </p:txBody>
      </p:sp>
      <p:sp>
        <p:nvSpPr>
          <p:cNvPr id="6246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9D8026D2-88CF-413A-965E-4B9EDFD4CB62}" type="slidenum">
              <a:rPr lang="en-US" altLang="zh-CN" smtClean="0"/>
              <a:pPr eaLnBrk="1" hangingPunct="1"/>
              <a:t>9</a:t>
            </a:fld>
            <a:endParaRPr lang="en-US" altLang="zh-CN"/>
          </a:p>
        </p:txBody>
      </p:sp>
    </p:spTree>
    <p:extLst>
      <p:ext uri="{BB962C8B-B14F-4D97-AF65-F5344CB8AC3E}">
        <p14:creationId xmlns:p14="http://schemas.microsoft.com/office/powerpoint/2010/main" val="468855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wmf"/></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9" descr="PPT用图2 16 9"/>
          <p:cNvPicPr>
            <a:picLocks noChangeAspect="1" noChangeArrowheads="1"/>
          </p:cNvPicPr>
          <p:nvPr/>
        </p:nvPicPr>
        <p:blipFill>
          <a:blip r:embed="rId2">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userDrawn="1"/>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20495" name="Rectangle 15"/>
          <p:cNvSpPr>
            <a:spLocks noGrp="1" noChangeArrowheads="1"/>
          </p:cNvSpPr>
          <p:nvPr>
            <p:ph type="ctrTitle"/>
          </p:nvPr>
        </p:nvSpPr>
        <p:spPr>
          <a:xfrm>
            <a:off x="620713" y="284163"/>
            <a:ext cx="9793287" cy="1163637"/>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0496" name="Rectangle 16"/>
          <p:cNvSpPr>
            <a:spLocks noGrp="1" noChangeArrowheads="1"/>
          </p:cNvSpPr>
          <p:nvPr>
            <p:ph type="subTitle" idx="1"/>
          </p:nvPr>
        </p:nvSpPr>
        <p:spPr>
          <a:xfrm>
            <a:off x="620713" y="1592263"/>
            <a:ext cx="8064500" cy="773112"/>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555010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37379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2478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8262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3213" y="44450"/>
            <a:ext cx="10864850" cy="1046163"/>
          </a:xfrm>
        </p:spPr>
        <p:txBody>
          <a:bodyPr/>
          <a:lstStyle/>
          <a:p>
            <a:r>
              <a:rPr lang="zh-CN" altLang="en-US"/>
              <a:t>单击此处编辑母版标题样式</a:t>
            </a:r>
          </a:p>
        </p:txBody>
      </p:sp>
      <p:sp>
        <p:nvSpPr>
          <p:cNvPr id="3" name="文本占位符 2"/>
          <p:cNvSpPr>
            <a:spLocks noGrp="1"/>
          </p:cNvSpPr>
          <p:nvPr>
            <p:ph type="body" sz="half" idx="1"/>
          </p:nvPr>
        </p:nvSpPr>
        <p:spPr>
          <a:xfrm>
            <a:off x="303213" y="1087438"/>
            <a:ext cx="5356225" cy="47767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811838" y="1087438"/>
            <a:ext cx="5356225" cy="231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811838" y="3551238"/>
            <a:ext cx="5356225" cy="23129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98632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1" descr="PPT用图16 9"/>
          <p:cNvPicPr>
            <a:picLocks noChangeAspect="1" noChangeArrowheads="1"/>
          </p:cNvPicPr>
          <p:nvPr/>
        </p:nvPicPr>
        <p:blipFill>
          <a:blip r:embed="rId3">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2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Rectangle 18"/>
          <p:cNvSpPr>
            <a:spLocks noGrp="1" noChangeArrowheads="1"/>
          </p:cNvSpPr>
          <p:nvPr>
            <p:ph type="ctrTitle"/>
          </p:nvPr>
        </p:nvSpPr>
        <p:spPr>
          <a:xfrm>
            <a:off x="863600" y="3868738"/>
            <a:ext cx="9794875" cy="1082675"/>
          </a:xfrm>
        </p:spPr>
        <p:txBody>
          <a:bodyPr/>
          <a:lstStyle>
            <a:lvl1pPr>
              <a:defRPr sz="3000">
                <a:solidFill>
                  <a:schemeClr val="bg1"/>
                </a:solidFill>
                <a:latin typeface="方正兰亭黑6_GBK" pitchFamily="2" charset="-122"/>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3571" name="Rectangle 19"/>
          <p:cNvSpPr>
            <a:spLocks noGrp="1" noChangeArrowheads="1"/>
          </p:cNvSpPr>
          <p:nvPr>
            <p:ph type="subTitle" idx="1"/>
          </p:nvPr>
        </p:nvSpPr>
        <p:spPr>
          <a:xfrm>
            <a:off x="863600" y="5005388"/>
            <a:ext cx="8066088" cy="585787"/>
          </a:xfrm>
        </p:spPr>
        <p:txBody>
          <a:bodyPr/>
          <a:lstStyle>
            <a:lvl1pPr marL="0" indent="0">
              <a:buFont typeface="Wingdings" pitchFamily="2" charset="2"/>
              <a:buNone/>
              <a:defRPr sz="2400">
                <a:solidFill>
                  <a:schemeClr val="bg1"/>
                </a:solidFill>
                <a:latin typeface="方正兰亭黑6_GBK" pitchFamily="2" charset="-122"/>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Tree>
    <p:extLst>
      <p:ext uri="{BB962C8B-B14F-4D97-AF65-F5344CB8AC3E}">
        <p14:creationId xmlns:p14="http://schemas.microsoft.com/office/powerpoint/2010/main" val="2303969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75113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310663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875438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039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67594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096574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146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267304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34832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1752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54441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8"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PPT用图红色"/>
          <p:cNvPicPr>
            <a:picLocks noChangeAspect="1" noChangeArrowheads="1"/>
          </p:cNvPicPr>
          <p:nvPr/>
        </p:nvPicPr>
        <p:blipFill>
          <a:blip r:embed="rId3"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solidFill>
                  <a:schemeClr val="bg1"/>
                </a:solidFill>
                <a:ea typeface="Arial Unicode MS" pitchFamily="34" charset="-122"/>
                <a:cs typeface="Arial Unicode MS" pitchFamily="34" charset="-122"/>
              </a:rPr>
              <a:t>© 2011 Mindray Confidential</a:t>
            </a:r>
          </a:p>
        </p:txBody>
      </p:sp>
      <p:sp>
        <p:nvSpPr>
          <p:cNvPr id="7"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0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2147483647 w 16940"/>
              <a:gd name="T125" fmla="*/ 2147483647 h 299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7650" name="Rectangle 2"/>
          <p:cNvSpPr>
            <a:spLocks noGrp="1" noChangeArrowheads="1"/>
          </p:cNvSpPr>
          <p:nvPr>
            <p:ph type="ctrTitle"/>
          </p:nvPr>
        </p:nvSpPr>
        <p:spPr>
          <a:xfrm>
            <a:off x="876300" y="4200525"/>
            <a:ext cx="9793288" cy="795338"/>
          </a:xfrm>
        </p:spPr>
        <p:txBody>
          <a:bodyPr/>
          <a:lstStyle>
            <a:lvl1pPr>
              <a:defRPr sz="3000">
                <a:solidFill>
                  <a:schemeClr val="bg1"/>
                </a:solidFill>
              </a:defRPr>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27651" name="Rectangle 3"/>
          <p:cNvSpPr>
            <a:spLocks noGrp="1" noChangeArrowheads="1"/>
          </p:cNvSpPr>
          <p:nvPr>
            <p:ph type="subTitle" idx="1"/>
          </p:nvPr>
        </p:nvSpPr>
        <p:spPr>
          <a:xfrm>
            <a:off x="852488" y="5078413"/>
            <a:ext cx="8064500" cy="620712"/>
          </a:xfrm>
        </p:spPr>
        <p:txBody>
          <a:bodyPr/>
          <a:lstStyle>
            <a:lvl1pPr marL="0" indent="0">
              <a:buFont typeface="Wingdings" pitchFamily="2" charset="2"/>
              <a:buNone/>
              <a:defRPr sz="2400">
                <a:solidFill>
                  <a:schemeClr val="bg1"/>
                </a:solidFill>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a:defRPr/>
            </a:pPr>
            <a:fld id="{81CF7792-E32A-49CC-8A8E-E3625AC56C33}" type="slidenum">
              <a:rPr lang="en-US" altLang="zh-CN"/>
              <a:pPr>
                <a:defRPr/>
              </a:pPr>
              <a:t>‹#›</a:t>
            </a:fld>
            <a:endParaRPr lang="en-US" altLang="zh-CN"/>
          </a:p>
        </p:txBody>
      </p:sp>
    </p:spTree>
    <p:extLst>
      <p:ext uri="{BB962C8B-B14F-4D97-AF65-F5344CB8AC3E}">
        <p14:creationId xmlns:p14="http://schemas.microsoft.com/office/powerpoint/2010/main" val="21068065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896507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8429446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226921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1692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462962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68197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23114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06801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4874691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13669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19443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3" descr="81785148"/>
          <p:cNvPicPr>
            <a:picLocks noChangeAspect="1" noChangeArrowheads="1"/>
          </p:cNvPicPr>
          <p:nvPr/>
        </p:nvPicPr>
        <p:blipFill>
          <a:blip r:embed="rId2">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PPT用图灰色"/>
          <p:cNvPicPr>
            <a:picLocks noChangeAspect="1" noChangeArrowheads="1"/>
          </p:cNvPicPr>
          <p:nvPr/>
        </p:nvPicPr>
        <p:blipFill>
          <a:blip r:embed="rId3"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
          <p:cNvSpPr txBox="1">
            <a:spLocks noChangeArrowheads="1"/>
          </p:cNvSpPr>
          <p:nvPr/>
        </p:nvSpPr>
        <p:spPr bwMode="auto">
          <a:xfrm>
            <a:off x="387350" y="6092825"/>
            <a:ext cx="1906588" cy="209550"/>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pic>
        <p:nvPicPr>
          <p:cNvPr id="7" name="Picture 12" descr="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subTitle" idx="1"/>
          </p:nvPr>
        </p:nvSpPr>
        <p:spPr>
          <a:xfrm>
            <a:off x="839788" y="4841875"/>
            <a:ext cx="8066087" cy="603250"/>
          </a:xfrm>
        </p:spPr>
        <p:txBody>
          <a:bodyPr/>
          <a:lstStyle>
            <a:lvl1pPr marL="0" indent="0">
              <a:buFont typeface="Wingdings" pitchFamily="2" charset="2"/>
              <a:buNone/>
              <a:defRPr sz="2400">
                <a:ea typeface="方正兰亭黑6_GBK" pitchFamily="2" charset="-122"/>
              </a:defRPr>
            </a:lvl1pPr>
          </a:lstStyle>
          <a:p>
            <a:pPr lvl="0"/>
            <a:r>
              <a:rPr lang="zh-CN" altLang="en-US" noProof="0"/>
              <a:t>副标</a:t>
            </a:r>
            <a:r>
              <a:rPr lang="en-US" altLang="zh-CN" noProof="0"/>
              <a:t>-</a:t>
            </a:r>
            <a:r>
              <a:rPr lang="zh-CN" altLang="en-US" noProof="0"/>
              <a:t>兰亭黑</a:t>
            </a:r>
            <a:r>
              <a:rPr lang="en-US" altLang="zh-CN" noProof="0"/>
              <a:t>6,24</a:t>
            </a:r>
            <a:r>
              <a:rPr lang="zh-CN" altLang="en-US" noProof="0"/>
              <a:t>号字</a:t>
            </a:r>
          </a:p>
        </p:txBody>
      </p:sp>
      <p:sp>
        <p:nvSpPr>
          <p:cNvPr id="29698" name="Rectangle 2"/>
          <p:cNvSpPr>
            <a:spLocks noGrp="1" noChangeArrowheads="1"/>
          </p:cNvSpPr>
          <p:nvPr>
            <p:ph type="ctrTitle"/>
          </p:nvPr>
        </p:nvSpPr>
        <p:spPr>
          <a:xfrm>
            <a:off x="863600" y="3911600"/>
            <a:ext cx="9794875" cy="839788"/>
          </a:xfrm>
        </p:spPr>
        <p:txBody>
          <a:bodyPr/>
          <a:lstStyle>
            <a:lvl1pPr>
              <a:defRPr sz="3000"/>
            </a:lvl1pPr>
          </a:lstStyle>
          <a:p>
            <a:pPr lvl="0"/>
            <a:r>
              <a:rPr lang="zh-CN" altLang="en-US" noProof="0"/>
              <a:t>主标</a:t>
            </a:r>
            <a:r>
              <a:rPr lang="en-US" altLang="zh-CN" noProof="0"/>
              <a:t>-</a:t>
            </a:r>
            <a:r>
              <a:rPr lang="zh-CN" altLang="en-US" noProof="0"/>
              <a:t>兰亭黑</a:t>
            </a:r>
            <a:r>
              <a:rPr lang="en-US" altLang="zh-CN" noProof="0"/>
              <a:t>6,30</a:t>
            </a:r>
            <a:r>
              <a:rPr lang="zh-CN" altLang="en-US" noProof="0"/>
              <a:t>号字</a:t>
            </a:r>
          </a:p>
        </p:txBody>
      </p:sp>
      <p:sp>
        <p:nvSpPr>
          <p:cNvPr id="8" name="Rectangle 4"/>
          <p:cNvSpPr>
            <a:spLocks noGrp="1" noChangeArrowheads="1"/>
          </p:cNvSpPr>
          <p:nvPr>
            <p:ph type="dt" sz="half" idx="10"/>
          </p:nvPr>
        </p:nvSpPr>
        <p:spPr bwMode="auto">
          <a:xfrm>
            <a:off x="576263" y="5900738"/>
            <a:ext cx="2687637" cy="450850"/>
          </a:xfrm>
          <a:prstGeom prst="rect">
            <a:avLst/>
          </a:prstGeom>
        </p:spPr>
        <p:txBody>
          <a:bodyPr vert="horz" wrap="square" lIns="91440" tIns="45720" rIns="91440" bIns="45720" numCol="1" anchor="t" anchorCtr="0" compatLnSpc="1">
            <a:prstTxWarp prst="textNoShape">
              <a:avLst/>
            </a:prstTxWarp>
          </a:bodyPr>
          <a:lstStyle>
            <a:lvl1pPr>
              <a:defRPr sz="1400">
                <a:latin typeface="Arial" charset="0"/>
                <a:ea typeface="宋体" charset="-122"/>
              </a:defRPr>
            </a:lvl1pPr>
          </a:lstStyle>
          <a:p>
            <a:pPr>
              <a:defRPr/>
            </a:pPr>
            <a:endParaRPr lang="en-US" altLang="zh-CN"/>
          </a:p>
        </p:txBody>
      </p:sp>
      <p:sp>
        <p:nvSpPr>
          <p:cNvPr id="9" name="Rectangle 5"/>
          <p:cNvSpPr>
            <a:spLocks noGrp="1" noChangeArrowheads="1"/>
          </p:cNvSpPr>
          <p:nvPr>
            <p:ph type="ftr" sz="quarter" idx="11"/>
          </p:nvPr>
        </p:nvSpPr>
        <p:spPr bwMode="auto">
          <a:xfrm>
            <a:off x="3937000" y="5900738"/>
            <a:ext cx="3648075" cy="450850"/>
          </a:xfrm>
          <a:prstGeom prst="rect">
            <a:avLst/>
          </a:prstGeom>
        </p:spPr>
        <p:txBody>
          <a:bodyPr vert="horz" wrap="square" lIns="91440" tIns="45720" rIns="91440" bIns="45720" numCol="1" anchor="t" anchorCtr="0" compatLnSpc="1">
            <a:prstTxWarp prst="textNoShape">
              <a:avLst/>
            </a:prstTxWarp>
          </a:bodyPr>
          <a:lstStyle>
            <a:lvl1pPr algn="ctr">
              <a:defRPr sz="1400">
                <a:latin typeface="Arial" charset="0"/>
                <a:ea typeface="宋体" charset="-122"/>
              </a:defRPr>
            </a:lvl1pPr>
          </a:lstStyle>
          <a:p>
            <a:pPr>
              <a:defRPr/>
            </a:pPr>
            <a:endParaRPr lang="en-US" altLang="zh-CN"/>
          </a:p>
        </p:txBody>
      </p:sp>
      <p:sp>
        <p:nvSpPr>
          <p:cNvPr id="10" name="Rectangle 6"/>
          <p:cNvSpPr>
            <a:spLocks noGrp="1" noChangeArrowheads="1"/>
          </p:cNvSpPr>
          <p:nvPr>
            <p:ph type="sldNum" sz="quarter" idx="12"/>
          </p:nvPr>
        </p:nvSpPr>
        <p:spPr bwMode="auto">
          <a:xfrm>
            <a:off x="8258175" y="5900738"/>
            <a:ext cx="2687638" cy="450850"/>
          </a:xfrm>
          <a:prstGeom prst="rect">
            <a:avLst/>
          </a:prstGeom>
        </p:spPr>
        <p:txBody>
          <a:bodyPr vert="horz" wrap="square" lIns="91440" tIns="45720" rIns="91440" bIns="45720" numCol="1" anchor="t" anchorCtr="0" compatLnSpc="1">
            <a:prstTxWarp prst="textNoShape">
              <a:avLst/>
            </a:prstTxWarp>
          </a:bodyPr>
          <a:lstStyle>
            <a:lvl1pPr algn="r">
              <a:defRPr sz="1400">
                <a:latin typeface="Arial" charset="0"/>
                <a:ea typeface="宋体" charset="-122"/>
              </a:defRPr>
            </a:lvl1pPr>
          </a:lstStyle>
          <a:p>
            <a:pPr>
              <a:defRPr/>
            </a:pPr>
            <a:fld id="{175D383E-7997-4A28-A0C5-D27D337FF0FD}" type="slidenum">
              <a:rPr lang="en-US" altLang="zh-CN"/>
              <a:pPr>
                <a:defRPr/>
              </a:pPr>
              <a:t>‹#›</a:t>
            </a:fld>
            <a:endParaRPr lang="en-US" altLang="zh-CN"/>
          </a:p>
        </p:txBody>
      </p:sp>
    </p:spTree>
    <p:extLst>
      <p:ext uri="{BB962C8B-B14F-4D97-AF65-F5344CB8AC3E}">
        <p14:creationId xmlns:p14="http://schemas.microsoft.com/office/powerpoint/2010/main" val="2895224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893171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998488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2359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096312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77049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608427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10432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864613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3469328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64348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026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165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652341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475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1278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59096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w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4.w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7652" r:id="rId1"/>
    <p:sldLayoutId id="2147487610" r:id="rId2"/>
    <p:sldLayoutId id="2147487611" r:id="rId3"/>
    <p:sldLayoutId id="2147487612" r:id="rId4"/>
    <p:sldLayoutId id="2147487613" r:id="rId5"/>
    <p:sldLayoutId id="2147487614" r:id="rId6"/>
    <p:sldLayoutId id="2147487615" r:id="rId7"/>
    <p:sldLayoutId id="2147487616" r:id="rId8"/>
    <p:sldLayoutId id="2147487617" r:id="rId9"/>
    <p:sldLayoutId id="2147487618" r:id="rId10"/>
    <p:sldLayoutId id="2147487619" r:id="rId11"/>
    <p:sldLayoutId id="2147487620" r:id="rId12"/>
    <p:sldLayoutId id="2147487621" r:id="rId13"/>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cs typeface="方正兰亭黑3_GBK"/>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userDrawn="1"/>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800">
              <a:ea typeface="Arial Unicode MS" pitchFamily="34" charset="-122"/>
              <a:cs typeface="Arial Unicode MS" pitchFamily="34" charset="-122"/>
            </a:endParaRPr>
          </a:p>
        </p:txBody>
      </p:sp>
      <p:sp>
        <p:nvSpPr>
          <p:cNvPr id="98315" name="Text Box 11"/>
          <p:cNvSpPr txBox="1">
            <a:spLocks noChangeArrowheads="1"/>
          </p:cNvSpPr>
          <p:nvPr userDrawn="1"/>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endParaRPr lang="zh-CN" altLang="zh-CN" sz="1000">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7653" r:id="rId1"/>
    <p:sldLayoutId id="2147487622" r:id="rId2"/>
    <p:sldLayoutId id="2147487623" r:id="rId3"/>
    <p:sldLayoutId id="2147487624" r:id="rId4"/>
    <p:sldLayoutId id="2147487625" r:id="rId5"/>
    <p:sldLayoutId id="2147487626" r:id="rId6"/>
    <p:sldLayoutId id="2147487627" r:id="rId7"/>
    <p:sldLayoutId id="2147487628" r:id="rId8"/>
    <p:sldLayoutId id="2147487629" r:id="rId9"/>
    <p:sldLayoutId id="2147487630" r:id="rId10"/>
    <p:sldLayoutId id="214748763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fontAlgn="base">
        <a:spcBef>
          <a:spcPct val="20000"/>
        </a:spcBef>
        <a:spcAft>
          <a:spcPct val="0"/>
        </a:spcAft>
        <a:buChar char="»"/>
        <a:defRPr sz="2000">
          <a:solidFill>
            <a:srgbClr val="4D4D4D"/>
          </a:solidFill>
          <a:latin typeface="+mn-lt"/>
          <a:ea typeface="+mn-ea"/>
        </a:defRPr>
      </a:lvl6pPr>
      <a:lvl7pPr marL="2971800" indent="-228600" algn="l" rtl="0" fontAlgn="base">
        <a:spcBef>
          <a:spcPct val="20000"/>
        </a:spcBef>
        <a:spcAft>
          <a:spcPct val="0"/>
        </a:spcAft>
        <a:buChar char="»"/>
        <a:defRPr sz="2000">
          <a:solidFill>
            <a:srgbClr val="4D4D4D"/>
          </a:solidFill>
          <a:latin typeface="+mn-lt"/>
          <a:ea typeface="+mn-ea"/>
        </a:defRPr>
      </a:lvl7pPr>
      <a:lvl8pPr marL="3429000" indent="-228600" algn="l" rtl="0" fontAlgn="base">
        <a:spcBef>
          <a:spcPct val="20000"/>
        </a:spcBef>
        <a:spcAft>
          <a:spcPct val="0"/>
        </a:spcAft>
        <a:buChar char="»"/>
        <a:defRPr sz="2000">
          <a:solidFill>
            <a:srgbClr val="4D4D4D"/>
          </a:solidFill>
          <a:latin typeface="+mn-lt"/>
          <a:ea typeface="+mn-ea"/>
        </a:defRPr>
      </a:lvl8pPr>
      <a:lvl9pPr marL="3886200" indent="-228600" algn="l" rtl="0" fontAlgn="base">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46111A67-1307-4795-9A95-383314F4E764}"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654" r:id="rId1"/>
    <p:sldLayoutId id="2147487632" r:id="rId2"/>
    <p:sldLayoutId id="2147487633" r:id="rId3"/>
    <p:sldLayoutId id="2147487634" r:id="rId4"/>
    <p:sldLayoutId id="2147487635" r:id="rId5"/>
    <p:sldLayoutId id="2147487636" r:id="rId6"/>
    <p:sldLayoutId id="2147487637" r:id="rId7"/>
    <p:sldLayoutId id="2147487638" r:id="rId8"/>
    <p:sldLayoutId id="2147487639" r:id="rId9"/>
    <p:sldLayoutId id="2147487640" r:id="rId10"/>
    <p:sldLayoutId id="214748764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98314" name="Text Box 10"/>
          <p:cNvSpPr txBox="1">
            <a:spLocks noChangeArrowheads="1"/>
          </p:cNvSpPr>
          <p:nvPr/>
        </p:nvSpPr>
        <p:spPr bwMode="auto">
          <a:xfrm>
            <a:off x="952500" y="6026150"/>
            <a:ext cx="1906588" cy="20796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r>
              <a:rPr lang="en-US" altLang="zh-CN" sz="800">
                <a:ea typeface="Arial Unicode MS" pitchFamily="34" charset="-122"/>
                <a:cs typeface="Arial Unicode MS" pitchFamily="34" charset="-122"/>
              </a:rPr>
              <a:t>© 2011 Mindray Confidential</a:t>
            </a:r>
          </a:p>
        </p:txBody>
      </p:sp>
      <p:sp>
        <p:nvSpPr>
          <p:cNvPr id="98315" name="Text Box 11"/>
          <p:cNvSpPr txBox="1">
            <a:spLocks noChangeArrowheads="1"/>
          </p:cNvSpPr>
          <p:nvPr/>
        </p:nvSpPr>
        <p:spPr bwMode="auto">
          <a:xfrm>
            <a:off x="330200" y="5984875"/>
            <a:ext cx="711200" cy="290513"/>
          </a:xfrm>
          <a:prstGeom prst="rect">
            <a:avLst/>
          </a:prstGeom>
          <a:noFill/>
          <a:ln w="9525" algn="ctr">
            <a:noFill/>
            <a:miter lim="800000"/>
            <a:headEnd/>
            <a:tailEnd/>
          </a:ln>
          <a:effectLst/>
        </p:spPr>
        <p:txBody>
          <a:bodyPr lIns="80115" tIns="40058" rIns="80115" bIns="40058"/>
          <a:lstStyle>
            <a:lvl1pPr defTabSz="801688">
              <a:defRPr>
                <a:solidFill>
                  <a:schemeClr val="tx1"/>
                </a:solidFill>
                <a:latin typeface="Arial" charset="0"/>
                <a:ea typeface="宋体" charset="-122"/>
              </a:defRPr>
            </a:lvl1pPr>
            <a:lvl2pPr marL="742950" indent="-285750" defTabSz="801688">
              <a:defRPr>
                <a:solidFill>
                  <a:schemeClr val="tx1"/>
                </a:solidFill>
                <a:latin typeface="Arial" charset="0"/>
                <a:ea typeface="宋体" charset="-122"/>
              </a:defRPr>
            </a:lvl2pPr>
            <a:lvl3pPr marL="1143000" indent="-228600" defTabSz="801688">
              <a:defRPr>
                <a:solidFill>
                  <a:schemeClr val="tx1"/>
                </a:solidFill>
                <a:latin typeface="Arial" charset="0"/>
                <a:ea typeface="宋体" charset="-122"/>
              </a:defRPr>
            </a:lvl3pPr>
            <a:lvl4pPr marL="1600200" indent="-228600" defTabSz="801688">
              <a:defRPr>
                <a:solidFill>
                  <a:schemeClr val="tx1"/>
                </a:solidFill>
                <a:latin typeface="Arial" charset="0"/>
                <a:ea typeface="宋体" charset="-122"/>
              </a:defRPr>
            </a:lvl4pPr>
            <a:lvl5pPr marL="2057400" indent="-228600" defTabSz="801688">
              <a:defRPr>
                <a:solidFill>
                  <a:schemeClr val="tx1"/>
                </a:solidFill>
                <a:latin typeface="Arial" charset="0"/>
                <a:ea typeface="宋体" charset="-122"/>
              </a:defRPr>
            </a:lvl5pPr>
            <a:lvl6pPr marL="2514600" indent="-228600" defTabSz="801688" fontAlgn="base">
              <a:spcBef>
                <a:spcPct val="0"/>
              </a:spcBef>
              <a:spcAft>
                <a:spcPct val="0"/>
              </a:spcAft>
              <a:defRPr>
                <a:solidFill>
                  <a:schemeClr val="tx1"/>
                </a:solidFill>
                <a:latin typeface="Arial" charset="0"/>
                <a:ea typeface="宋体" charset="-122"/>
              </a:defRPr>
            </a:lvl6pPr>
            <a:lvl7pPr marL="2971800" indent="-228600" defTabSz="801688" fontAlgn="base">
              <a:spcBef>
                <a:spcPct val="0"/>
              </a:spcBef>
              <a:spcAft>
                <a:spcPct val="0"/>
              </a:spcAft>
              <a:defRPr>
                <a:solidFill>
                  <a:schemeClr val="tx1"/>
                </a:solidFill>
                <a:latin typeface="Arial" charset="0"/>
                <a:ea typeface="宋体" charset="-122"/>
              </a:defRPr>
            </a:lvl7pPr>
            <a:lvl8pPr marL="3429000" indent="-228600" defTabSz="801688" fontAlgn="base">
              <a:spcBef>
                <a:spcPct val="0"/>
              </a:spcBef>
              <a:spcAft>
                <a:spcPct val="0"/>
              </a:spcAft>
              <a:defRPr>
                <a:solidFill>
                  <a:schemeClr val="tx1"/>
                </a:solidFill>
                <a:latin typeface="Arial" charset="0"/>
                <a:ea typeface="宋体" charset="-122"/>
              </a:defRPr>
            </a:lvl8pPr>
            <a:lvl9pPr marL="3886200" indent="-228600" defTabSz="801688" fontAlgn="base">
              <a:spcBef>
                <a:spcPct val="0"/>
              </a:spcBef>
              <a:spcAft>
                <a:spcPct val="0"/>
              </a:spcAft>
              <a:defRPr>
                <a:solidFill>
                  <a:schemeClr val="tx1"/>
                </a:solidFill>
                <a:latin typeface="Arial" charset="0"/>
                <a:ea typeface="宋体" charset="-122"/>
              </a:defRPr>
            </a:lvl9pPr>
          </a:lstStyle>
          <a:p>
            <a:pPr eaLnBrk="0" hangingPunct="0">
              <a:spcBef>
                <a:spcPct val="70000"/>
              </a:spcBef>
              <a:buClr>
                <a:srgbClr val="990000"/>
              </a:buClr>
              <a:buFont typeface="Wingdings" pitchFamily="2" charset="2"/>
              <a:buNone/>
              <a:defRPr/>
            </a:pPr>
            <a:fld id="{8CD6E0CE-C510-46B8-8329-EFB3CFF9301D}" type="slidenum">
              <a:rPr lang="en-US" altLang="zh-CN" sz="1000" smtClean="0">
                <a:ea typeface="Arial Unicode MS" pitchFamily="34" charset="-122"/>
                <a:cs typeface="Arial Unicode MS" pitchFamily="34" charset="-122"/>
              </a:rPr>
              <a:pPr eaLnBrk="0" hangingPunct="0">
                <a:spcBef>
                  <a:spcPct val="70000"/>
                </a:spcBef>
                <a:buClr>
                  <a:srgbClr val="990000"/>
                </a:buClr>
                <a:buFont typeface="Wingdings" pitchFamily="2" charset="2"/>
                <a:buNone/>
                <a:defRPr/>
              </a:pPr>
              <a:t>‹#›</a:t>
            </a:fld>
            <a:endParaRPr lang="en-US" altLang="zh-CN" sz="1000">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7655" r:id="rId1"/>
    <p:sldLayoutId id="2147487642" r:id="rId2"/>
    <p:sldLayoutId id="2147487643" r:id="rId3"/>
    <p:sldLayoutId id="2147487644" r:id="rId4"/>
    <p:sldLayoutId id="2147487645" r:id="rId5"/>
    <p:sldLayoutId id="2147487646" r:id="rId6"/>
    <p:sldLayoutId id="2147487647" r:id="rId7"/>
    <p:sldLayoutId id="2147487648" r:id="rId8"/>
    <p:sldLayoutId id="2147487649" r:id="rId9"/>
    <p:sldLayoutId id="2147487650" r:id="rId10"/>
    <p:sldLayoutId id="214748765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charset="0"/>
          <a:ea typeface="方正兰亭黑6_GBK" pitchFamily="2" charset="-122"/>
          <a:cs typeface="方正兰亭黑6_GBK"/>
        </a:defRPr>
      </a:lvl5pPr>
      <a:lvl6pPr marL="457200" algn="l" rtl="0" fontAlgn="base">
        <a:spcBef>
          <a:spcPct val="0"/>
        </a:spcBef>
        <a:spcAft>
          <a:spcPct val="0"/>
        </a:spcAft>
        <a:defRPr sz="2400">
          <a:solidFill>
            <a:srgbClr val="C7000B"/>
          </a:solidFill>
          <a:latin typeface="Arial" charset="0"/>
          <a:ea typeface="方正兰亭黑6_GBK" pitchFamily="2" charset="-122"/>
        </a:defRPr>
      </a:lvl6pPr>
      <a:lvl7pPr marL="914400" algn="l" rtl="0" fontAlgn="base">
        <a:spcBef>
          <a:spcPct val="0"/>
        </a:spcBef>
        <a:spcAft>
          <a:spcPct val="0"/>
        </a:spcAft>
        <a:defRPr sz="2400">
          <a:solidFill>
            <a:srgbClr val="C7000B"/>
          </a:solidFill>
          <a:latin typeface="Arial" charset="0"/>
          <a:ea typeface="方正兰亭黑6_GBK" pitchFamily="2" charset="-122"/>
        </a:defRPr>
      </a:lvl7pPr>
      <a:lvl8pPr marL="1371600" algn="l" rtl="0" fontAlgn="base">
        <a:spcBef>
          <a:spcPct val="0"/>
        </a:spcBef>
        <a:spcAft>
          <a:spcPct val="0"/>
        </a:spcAft>
        <a:defRPr sz="2400">
          <a:solidFill>
            <a:srgbClr val="C7000B"/>
          </a:solidFill>
          <a:latin typeface="Arial" charset="0"/>
          <a:ea typeface="方正兰亭黑6_GBK" pitchFamily="2" charset="-122"/>
        </a:defRPr>
      </a:lvl8pPr>
      <a:lvl9pPr marL="1828800" algn="l" rtl="0" fontAlgn="base">
        <a:spcBef>
          <a:spcPct val="0"/>
        </a:spcBef>
        <a:spcAft>
          <a:spcPct val="0"/>
        </a:spcAft>
        <a:defRPr sz="2400">
          <a:solidFill>
            <a:srgbClr val="C7000B"/>
          </a:solidFill>
          <a:latin typeface="Arial"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charset="-122"/>
          <a:cs typeface="方正兰亭黑3_GBK"/>
        </a:defRPr>
      </a:lvl5pPr>
      <a:lvl6pPr marL="2514600" indent="-228600" algn="l" rtl="0" fontAlgn="base">
        <a:spcBef>
          <a:spcPct val="20000"/>
        </a:spcBef>
        <a:spcAft>
          <a:spcPct val="0"/>
        </a:spcAft>
        <a:buChar char="»"/>
        <a:defRPr sz="2000">
          <a:solidFill>
            <a:schemeClr val="tx1"/>
          </a:solidFill>
          <a:latin typeface="+mn-lt"/>
          <a:ea typeface="宋体" charset="-122"/>
        </a:defRPr>
      </a:lvl6pPr>
      <a:lvl7pPr marL="2971800" indent="-228600" algn="l" rtl="0" fontAlgn="base">
        <a:spcBef>
          <a:spcPct val="20000"/>
        </a:spcBef>
        <a:spcAft>
          <a:spcPct val="0"/>
        </a:spcAft>
        <a:buChar char="»"/>
        <a:defRPr sz="2000">
          <a:solidFill>
            <a:schemeClr val="tx1"/>
          </a:solidFill>
          <a:latin typeface="+mn-lt"/>
          <a:ea typeface="宋体" charset="-122"/>
        </a:defRPr>
      </a:lvl7pPr>
      <a:lvl8pPr marL="3429000" indent="-228600" algn="l" rtl="0" fontAlgn="base">
        <a:spcBef>
          <a:spcPct val="20000"/>
        </a:spcBef>
        <a:spcAft>
          <a:spcPct val="0"/>
        </a:spcAft>
        <a:buChar char="»"/>
        <a:defRPr sz="2000">
          <a:solidFill>
            <a:schemeClr val="tx1"/>
          </a:solidFill>
          <a:latin typeface="+mn-lt"/>
          <a:ea typeface="宋体" charset="-122"/>
        </a:defRPr>
      </a:lvl8pPr>
      <a:lvl9pPr marL="3886200" indent="-228600" algn="l" rtl="0" fontAlgn="base">
        <a:spcBef>
          <a:spcPct val="20000"/>
        </a:spcBef>
        <a:spcAft>
          <a:spcPct val="0"/>
        </a:spcAft>
        <a:buChar char="»"/>
        <a:defRPr sz="2000">
          <a:solidFill>
            <a:schemeClr val="tx1"/>
          </a:solidFill>
          <a:latin typeface="+mn-lt"/>
          <a:ea typeface="宋体"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0.w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7.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1.bin"/><Relationship Id="rId14" Type="http://schemas.openxmlformats.org/officeDocument/2006/relationships/image" Target="../media/image41.wmf"/></Relationships>
</file>

<file path=ppt/slides/_rels/slide13.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4.bin"/><Relationship Id="rId7" Type="http://schemas.openxmlformats.org/officeDocument/2006/relationships/oleObject" Target="../embeddings/oleObject36.bin"/><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3.wmf"/><Relationship Id="rId5" Type="http://schemas.openxmlformats.org/officeDocument/2006/relationships/oleObject" Target="../embeddings/oleObject35.bin"/><Relationship Id="rId4" Type="http://schemas.openxmlformats.org/officeDocument/2006/relationships/image" Target="../media/image42.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7.bin"/><Relationship Id="rId7" Type="http://schemas.openxmlformats.org/officeDocument/2006/relationships/oleObject" Target="../embeddings/oleObject39.bin"/><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7.wmf"/><Relationship Id="rId5" Type="http://schemas.openxmlformats.org/officeDocument/2006/relationships/oleObject" Target="../embeddings/oleObject38.bin"/><Relationship Id="rId4" Type="http://schemas.openxmlformats.org/officeDocument/2006/relationships/image" Target="../media/image46.wmf"/></Relationships>
</file>

<file path=ppt/slides/_rels/slide18.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7.wmf"/></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0.wmf"/><Relationship Id="rId11" Type="http://schemas.openxmlformats.org/officeDocument/2006/relationships/image" Target="../media/image13.emf"/><Relationship Id="rId5" Type="http://schemas.openxmlformats.org/officeDocument/2006/relationships/oleObject" Target="../embeddings/oleObject4.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5.wmf"/><Relationship Id="rId5" Type="http://schemas.openxmlformats.org/officeDocument/2006/relationships/oleObject" Target="../embeddings/oleObject8.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3.wmf"/><Relationship Id="rId18" Type="http://schemas.openxmlformats.org/officeDocument/2006/relationships/image" Target="../media/image25.wmf"/><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oleObject" Target="../embeddings/oleObject15.bin"/><Relationship Id="rId17" Type="http://schemas.openxmlformats.org/officeDocument/2006/relationships/oleObject" Target="../embeddings/oleObject18.bin"/><Relationship Id="rId2" Type="http://schemas.openxmlformats.org/officeDocument/2006/relationships/notesSlide" Target="../notesSlides/notesSlide6.xml"/><Relationship Id="rId16" Type="http://schemas.openxmlformats.org/officeDocument/2006/relationships/image" Target="../media/image24.wmf"/><Relationship Id="rId20" Type="http://schemas.openxmlformats.org/officeDocument/2006/relationships/image" Target="../media/image26.wmf"/><Relationship Id="rId1" Type="http://schemas.openxmlformats.org/officeDocument/2006/relationships/slideLayout" Target="../slideLayouts/slideLayout12.xml"/><Relationship Id="rId6" Type="http://schemas.openxmlformats.org/officeDocument/2006/relationships/oleObject" Target="../embeddings/oleObject12.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oleObject" Target="../embeddings/oleObject17.bin"/><Relationship Id="rId10" Type="http://schemas.openxmlformats.org/officeDocument/2006/relationships/oleObject" Target="../embeddings/oleObject14.bin"/><Relationship Id="rId19" Type="http://schemas.openxmlformats.org/officeDocument/2006/relationships/oleObject" Target="../embeddings/oleObject19.bin"/><Relationship Id="rId4" Type="http://schemas.openxmlformats.org/officeDocument/2006/relationships/oleObject" Target="../embeddings/oleObject11.bin"/><Relationship Id="rId9" Type="http://schemas.openxmlformats.org/officeDocument/2006/relationships/image" Target="../media/image21.wmf"/><Relationship Id="rId14"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8.wmf"/><Relationship Id="rId5" Type="http://schemas.openxmlformats.org/officeDocument/2006/relationships/oleObject" Target="../embeddings/oleObject21.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2.wmf"/><Relationship Id="rId5" Type="http://schemas.openxmlformats.org/officeDocument/2006/relationships/oleObject" Target="../embeddings/oleObject25.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9"/>
          <p:cNvSpPr>
            <a:spLocks noGrp="1" noChangeArrowheads="1"/>
          </p:cNvSpPr>
          <p:nvPr>
            <p:ph type="ctrTitle"/>
          </p:nvPr>
        </p:nvSpPr>
        <p:spPr>
          <a:xfrm>
            <a:off x="981868" y="1204450"/>
            <a:ext cx="9558337" cy="4071274"/>
          </a:xfrm>
        </p:spPr>
        <p:txBody>
          <a:bodyPr/>
          <a:lstStyle/>
          <a:p>
            <a:pPr algn="ctr" eaLnBrk="1" hangingPunct="1">
              <a:lnSpc>
                <a:spcPct val="150000"/>
              </a:lnSpc>
            </a:pPr>
            <a:r>
              <a:rPr lang="zh-CN" altLang="en-US" sz="2800" dirty="0">
                <a:solidFill>
                  <a:schemeClr val="tx1"/>
                </a:solidFill>
                <a:latin typeface="宋体" panose="02010600030101010101" pitchFamily="2" charset="-122"/>
                <a:ea typeface="宋体" panose="02010600030101010101" pitchFamily="2" charset="-122"/>
              </a:rPr>
              <a:t>診斷試驗測量性能分析</a:t>
            </a:r>
            <a:br>
              <a:rPr lang="en-US" altLang="zh-CN" sz="2800" dirty="0">
                <a:solidFill>
                  <a:schemeClr val="tx1"/>
                </a:solidFill>
                <a:latin typeface="宋体" panose="02010600030101010101" pitchFamily="2" charset="-122"/>
                <a:ea typeface="宋体" panose="02010600030101010101" pitchFamily="2" charset="-122"/>
              </a:rPr>
            </a:br>
            <a:r>
              <a:rPr lang="zh-CN" altLang="en-US" sz="2800" dirty="0">
                <a:solidFill>
                  <a:schemeClr val="tx1"/>
                </a:solidFill>
                <a:latin typeface="宋体" panose="02010600030101010101" pitchFamily="2" charset="-122"/>
                <a:ea typeface="宋体" panose="02010600030101010101" pitchFamily="2" charset="-122"/>
              </a:rPr>
              <a:t>之</a:t>
            </a:r>
            <a:br>
              <a:rPr lang="en-US" altLang="zh-CN" sz="2800" dirty="0">
                <a:solidFill>
                  <a:schemeClr val="tx1"/>
                </a:solidFill>
                <a:latin typeface="宋体" panose="02010600030101010101" pitchFamily="2" charset="-122"/>
                <a:ea typeface="宋体" panose="02010600030101010101" pitchFamily="2" charset="-122"/>
              </a:rPr>
            </a:br>
            <a:r>
              <a:rPr lang="zh-CN" altLang="en-US" sz="2800" dirty="0">
                <a:solidFill>
                  <a:schemeClr val="tx1"/>
                </a:solidFill>
                <a:latin typeface="宋体" panose="02010600030101010101" pitchFamily="2" charset="-122"/>
                <a:ea typeface="宋体" panose="02010600030101010101" pitchFamily="2" charset="-122"/>
              </a:rPr>
              <a:t>測量不確定度、量值傳遞</a:t>
            </a:r>
            <a:br>
              <a:rPr lang="en-US" altLang="zh-CN" sz="2800" dirty="0">
                <a:solidFill>
                  <a:schemeClr val="tx1"/>
                </a:solidFill>
                <a:latin typeface="宋体" panose="02010600030101010101" pitchFamily="2" charset="-122"/>
                <a:ea typeface="宋体" panose="02010600030101010101" pitchFamily="2" charset="-122"/>
              </a:rPr>
            </a:b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performance analysis</a:t>
            </a:r>
            <a:r>
              <a:rPr lang="zh-CN" altLang="en-US" sz="2800" dirty="0">
                <a:solidFill>
                  <a:schemeClr val="tx1"/>
                </a:solidFill>
                <a:latin typeface="宋体" panose="02010600030101010101" pitchFamily="2" charset="-122"/>
                <a:ea typeface="宋体" panose="02010600030101010101" pitchFamily="2" charset="-122"/>
              </a:rPr>
              <a:t>：</a:t>
            </a:r>
            <a:br>
              <a:rPr lang="en-US" altLang="zh-CN" sz="2800" dirty="0">
                <a:solidFill>
                  <a:schemeClr val="tx1"/>
                </a:solidFill>
                <a:latin typeface="宋体" panose="02010600030101010101" pitchFamily="2" charset="-122"/>
                <a:ea typeface="宋体" panose="02010600030101010101" pitchFamily="2" charset="-122"/>
              </a:rPr>
            </a:b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measurement uncertainty</a:t>
            </a:r>
            <a:r>
              <a:rPr lang="zh-CN" altLang="en-US" sz="28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err="1">
                <a:solidFill>
                  <a:schemeClr val="tx1"/>
                </a:solidFill>
                <a:latin typeface="Times New Roman" panose="02020603050405020304" pitchFamily="18" charset="0"/>
                <a:ea typeface="宋体" panose="02010600030101010101" pitchFamily="2" charset="-122"/>
                <a:cs typeface="Times New Roman" panose="02020603050405020304" pitchFamily="18" charset="0"/>
              </a:rPr>
              <a:t>disseminationof</a:t>
            </a:r>
            <a:r>
              <a:rPr lang="en-US" altLang="zh-CN"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 value of quantity</a:t>
            </a:r>
            <a:endParaRPr lang="zh-CN" altLang="en-US" sz="2800" i="1"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59191109"/>
      </p:ext>
    </p:extLst>
  </p:cSld>
  <p:clrMapOvr>
    <a:masterClrMapping/>
  </p:clrMapOvr>
  <p:transition advTm="2219"/>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标题 1"/>
          <p:cNvSpPr txBox="1">
            <a:spLocks/>
          </p:cNvSpPr>
          <p:nvPr/>
        </p:nvSpPr>
        <p:spPr bwMode="auto">
          <a:xfrm>
            <a:off x="-21770" y="-47141"/>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b="0" dirty="0"/>
              <a:t>從計量學角度</a:t>
            </a:r>
            <a:r>
              <a:rPr lang="zh-CN" altLang="en-US" sz="1500" b="0" dirty="0"/>
              <a:t>進行</a:t>
            </a:r>
            <a:r>
              <a:rPr lang="zh-TW" altLang="en-US" sz="1500" b="0" dirty="0"/>
              <a:t>醫學檢驗系統性能分析</a:t>
            </a:r>
            <a:endParaRPr lang="zh-CN" altLang="en-US" sz="1500" b="0" dirty="0"/>
          </a:p>
        </p:txBody>
      </p:sp>
      <p:sp>
        <p:nvSpPr>
          <p:cNvPr id="31" name="矩形 3"/>
          <p:cNvSpPr>
            <a:spLocks noChangeArrowheads="1"/>
          </p:cNvSpPr>
          <p:nvPr/>
        </p:nvSpPr>
        <p:spPr bwMode="auto">
          <a:xfrm>
            <a:off x="455" y="231899"/>
            <a:ext cx="801211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1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 </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 Report</a:t>
            </a:r>
            <a:r>
              <a:rPr lang="en-US" altLang="zh-CN" sz="900" dirty="0">
                <a:solidFill>
                  <a:srgbClr val="000000"/>
                </a:solidFill>
                <a:latin typeface="Times New Roman" pitchFamily="18" charset="0"/>
                <a:cs typeface="Times New Roman" pitchFamily="18" charset="0"/>
              </a:rPr>
              <a:t>)</a:t>
            </a:r>
            <a:r>
              <a:rPr lang="zh-CN" altLang="en-US" sz="900" i="1"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 Appendix A. Example  Traceability for Generic </a:t>
            </a:r>
            <a:r>
              <a:rPr lang="en-US" altLang="zh-CN" sz="900" i="1" dirty="0" err="1">
                <a:solidFill>
                  <a:srgbClr val="000000"/>
                </a:solidFill>
                <a:latin typeface="Times New Roman" pitchFamily="18" charset="0"/>
                <a:cs typeface="Times New Roman" pitchFamily="18" charset="0"/>
              </a:rPr>
              <a:t>hCG</a:t>
            </a:r>
            <a:r>
              <a:rPr lang="en-US" altLang="zh-CN" sz="900" i="1" dirty="0">
                <a:solidFill>
                  <a:srgbClr val="000000"/>
                </a:solidFill>
                <a:latin typeface="Times New Roman" pitchFamily="18" charset="0"/>
                <a:cs typeface="Times New Roman" pitchFamily="18" charset="0"/>
              </a:rPr>
              <a:t> Immunoassay </a:t>
            </a:r>
            <a:r>
              <a:rPr lang="zh-CN" altLang="en-US" sz="900" dirty="0">
                <a:solidFill>
                  <a:srgbClr val="000000"/>
                </a:solidFill>
                <a:latin typeface="Times New Roman" pitchFamily="18" charset="0"/>
                <a:cs typeface="Times New Roman" pitchFamily="18" charset="0"/>
              </a:rPr>
              <a:t>；</a:t>
            </a:r>
          </a:p>
        </p:txBody>
      </p:sp>
      <p:grpSp>
        <p:nvGrpSpPr>
          <p:cNvPr id="52" name="组合 51"/>
          <p:cNvGrpSpPr/>
          <p:nvPr/>
        </p:nvGrpSpPr>
        <p:grpSpPr>
          <a:xfrm>
            <a:off x="1246278" y="723781"/>
            <a:ext cx="8804248" cy="5184602"/>
            <a:chOff x="1246278" y="687921"/>
            <a:chExt cx="8804248" cy="5184602"/>
          </a:xfrm>
        </p:grpSpPr>
        <p:sp>
          <p:nvSpPr>
            <p:cNvPr id="32" name="上箭头 31"/>
            <p:cNvSpPr/>
            <p:nvPr/>
          </p:nvSpPr>
          <p:spPr>
            <a:xfrm>
              <a:off x="1246278" y="687921"/>
              <a:ext cx="181470" cy="4861233"/>
            </a:xfrm>
            <a:prstGeom prst="up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348405" y="963994"/>
              <a:ext cx="2268377"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WHO Human Chorionic Gonadotropin Standard</a:t>
              </a:r>
              <a:endParaRPr lang="zh-CN" altLang="en-US" sz="1000" dirty="0">
                <a:solidFill>
                  <a:schemeClr val="tx1"/>
                </a:solidFill>
              </a:endParaRPr>
            </a:p>
          </p:txBody>
        </p:sp>
        <p:sp>
          <p:nvSpPr>
            <p:cNvPr id="34" name="矩形 33"/>
            <p:cNvSpPr/>
            <p:nvPr/>
          </p:nvSpPr>
          <p:spPr>
            <a:xfrm>
              <a:off x="6477169" y="1699325"/>
              <a:ext cx="3573357"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International Collaborative Study to Apply Arbitrary</a:t>
              </a:r>
            </a:p>
          </p:txBody>
        </p:sp>
        <p:cxnSp>
          <p:nvCxnSpPr>
            <p:cNvPr id="37" name="直接箭头连接符 36"/>
            <p:cNvCxnSpPr>
              <a:stCxn id="33" idx="3"/>
              <a:endCxn id="34" idx="1"/>
            </p:cNvCxnSpPr>
            <p:nvPr/>
          </p:nvCxnSpPr>
          <p:spPr>
            <a:xfrm>
              <a:off x="4616782" y="1134096"/>
              <a:ext cx="1860387" cy="735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2348405" y="2596976"/>
              <a:ext cx="2268377"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Manufacturer’s Working Calibrator  </a:t>
              </a:r>
              <a:endParaRPr lang="zh-CN" altLang="en-US" sz="1000" i="1" dirty="0">
                <a:solidFill>
                  <a:schemeClr val="tx1"/>
                </a:solidFill>
                <a:latin typeface="Times New Roman" pitchFamily="18" charset="0"/>
                <a:cs typeface="Times New Roman" pitchFamily="18" charset="0"/>
              </a:endParaRPr>
            </a:p>
          </p:txBody>
        </p:sp>
        <p:cxnSp>
          <p:nvCxnSpPr>
            <p:cNvPr id="39" name="直接箭头连接符 38"/>
            <p:cNvCxnSpPr>
              <a:stCxn id="34" idx="1"/>
              <a:endCxn id="38" idx="3"/>
            </p:cNvCxnSpPr>
            <p:nvPr/>
          </p:nvCxnSpPr>
          <p:spPr>
            <a:xfrm flipH="1">
              <a:off x="4616782" y="1869427"/>
              <a:ext cx="1860387" cy="897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6477169" y="3650846"/>
              <a:ext cx="3573357" cy="57521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Manufacturer’s Standing Measurement Procedure </a:t>
              </a:r>
            </a:p>
            <a:p>
              <a:pPr algn="ctr"/>
              <a:r>
                <a:rPr lang="en-US" altLang="zh-CN" sz="1000" dirty="0">
                  <a:solidFill>
                    <a:schemeClr val="tx1"/>
                  </a:solidFill>
                  <a:latin typeface="Times New Roman" pitchFamily="18" charset="0"/>
                  <a:cs typeface="Times New Roman" pitchFamily="18" charset="0"/>
                </a:rPr>
                <a:t>[</a:t>
              </a:r>
              <a:r>
                <a:rPr lang="en-US" altLang="zh-CN" sz="1000" i="1" dirty="0">
                  <a:solidFill>
                    <a:schemeClr val="tx1"/>
                  </a:solidFill>
                  <a:latin typeface="Times New Roman" pitchFamily="18" charset="0"/>
                  <a:cs typeface="Times New Roman" pitchFamily="18" charset="0"/>
                </a:rPr>
                <a:t>Test to match signal of manufacturer’s(product) calibrator to manufacturer’s working calibrator</a:t>
              </a:r>
              <a:r>
                <a:rPr lang="en-US" altLang="zh-CN" sz="1000" dirty="0">
                  <a:solidFill>
                    <a:schemeClr val="tx1"/>
                  </a:solidFill>
                  <a:latin typeface="Times New Roman" pitchFamily="18" charset="0"/>
                  <a:cs typeface="Times New Roman" pitchFamily="18" charset="0"/>
                </a:rPr>
                <a:t>]</a:t>
              </a:r>
            </a:p>
          </p:txBody>
        </p:sp>
        <p:cxnSp>
          <p:nvCxnSpPr>
            <p:cNvPr id="43" name="直接箭头连接符 42"/>
            <p:cNvCxnSpPr>
              <a:stCxn id="38" idx="3"/>
              <a:endCxn id="40" idx="1"/>
            </p:cNvCxnSpPr>
            <p:nvPr/>
          </p:nvCxnSpPr>
          <p:spPr>
            <a:xfrm>
              <a:off x="4616782" y="2767078"/>
              <a:ext cx="1860387" cy="1171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348405" y="4872504"/>
              <a:ext cx="2268377"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Manufacturer’s Product Calibrator  </a:t>
              </a:r>
              <a:endParaRPr lang="zh-CN" altLang="en-US" sz="1000" i="1" dirty="0">
                <a:solidFill>
                  <a:schemeClr val="tx1"/>
                </a:solidFill>
                <a:latin typeface="Times New Roman" pitchFamily="18" charset="0"/>
                <a:cs typeface="Times New Roman" pitchFamily="18" charset="0"/>
              </a:endParaRPr>
            </a:p>
          </p:txBody>
        </p:sp>
        <p:cxnSp>
          <p:nvCxnSpPr>
            <p:cNvPr id="45" name="直接箭头连接符 44"/>
            <p:cNvCxnSpPr>
              <a:stCxn id="40" idx="1"/>
              <a:endCxn id="44" idx="3"/>
            </p:cNvCxnSpPr>
            <p:nvPr/>
          </p:nvCxnSpPr>
          <p:spPr>
            <a:xfrm flipH="1">
              <a:off x="4616782" y="3938453"/>
              <a:ext cx="1860387" cy="1104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6477169" y="2596976"/>
              <a:ext cx="3357197" cy="34020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Relative Uncertainty of Manufacture = 0.015%</a:t>
              </a:r>
              <a:r>
                <a:rPr lang="zh-CN" altLang="en-US" sz="1000" dirty="0">
                  <a:solidFill>
                    <a:schemeClr val="tx1"/>
                  </a:solidFill>
                  <a:latin typeface="Times New Roman" pitchFamily="18" charset="0"/>
                  <a:cs typeface="Times New Roman" pitchFamily="18" charset="0"/>
                </a:rPr>
                <a:t>；</a:t>
              </a:r>
              <a:endParaRPr lang="en-US" altLang="zh-CN" sz="1000" dirty="0">
                <a:solidFill>
                  <a:schemeClr val="tx1"/>
                </a:solidFill>
                <a:latin typeface="Times New Roman" pitchFamily="18" charset="0"/>
                <a:cs typeface="Times New Roman" pitchFamily="18" charset="0"/>
              </a:endParaRPr>
            </a:p>
          </p:txBody>
        </p:sp>
        <p:sp>
          <p:nvSpPr>
            <p:cNvPr id="50" name="矩形 49"/>
            <p:cNvSpPr/>
            <p:nvPr/>
          </p:nvSpPr>
          <p:spPr>
            <a:xfrm>
              <a:off x="2076199" y="3741360"/>
              <a:ext cx="2994258" cy="3941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i="1" dirty="0">
                  <a:solidFill>
                    <a:schemeClr val="tx1"/>
                  </a:solidFill>
                  <a:latin typeface="Times New Roman" pitchFamily="18" charset="0"/>
                  <a:cs typeface="Times New Roman" pitchFamily="18" charset="0"/>
                </a:rPr>
                <a:t>Relative Uncertainty of Testing = 0.54%</a:t>
              </a:r>
              <a:r>
                <a:rPr lang="zh-CN" altLang="en-US" sz="1000" dirty="0">
                  <a:solidFill>
                    <a:schemeClr val="tx1"/>
                  </a:solidFill>
                  <a:latin typeface="Times New Roman" pitchFamily="18" charset="0"/>
                  <a:cs typeface="Times New Roman" pitchFamily="18" charset="0"/>
                </a:rPr>
                <a:t>；</a:t>
              </a:r>
              <a:endParaRPr lang="en-US" altLang="zh-CN" sz="1000" dirty="0">
                <a:solidFill>
                  <a:schemeClr val="tx1"/>
                </a:solidFill>
                <a:latin typeface="Times New Roman" pitchFamily="18" charset="0"/>
                <a:cs typeface="Times New Roman" pitchFamily="18" charset="0"/>
              </a:endParaRPr>
            </a:p>
            <a:p>
              <a:pPr algn="ctr"/>
              <a:r>
                <a:rPr lang="en-US" altLang="zh-CN" sz="1000" i="1" dirty="0">
                  <a:solidFill>
                    <a:schemeClr val="tx1"/>
                  </a:solidFill>
                  <a:latin typeface="Times New Roman" pitchFamily="18" charset="0"/>
                  <a:cs typeface="Times New Roman" pitchFamily="18" charset="0"/>
                </a:rPr>
                <a:t>Specification at 1% = 0.33%</a:t>
              </a:r>
              <a:r>
                <a:rPr lang="zh-CN" altLang="en-US" sz="1000" dirty="0">
                  <a:solidFill>
                    <a:schemeClr val="tx1"/>
                  </a:solidFill>
                  <a:latin typeface="Times New Roman" pitchFamily="18" charset="0"/>
                  <a:cs typeface="Times New Roman" pitchFamily="18" charset="0"/>
                </a:rPr>
                <a:t>；</a:t>
              </a:r>
              <a:endParaRPr lang="en-US" altLang="zh-CN" sz="1000" dirty="0">
                <a:solidFill>
                  <a:schemeClr val="tx1"/>
                </a:solidFill>
                <a:latin typeface="Times New Roman" pitchFamily="18" charset="0"/>
                <a:cs typeface="Times New Roman" pitchFamily="18" charset="0"/>
              </a:endParaRPr>
            </a:p>
          </p:txBody>
        </p:sp>
        <p:sp>
          <p:nvSpPr>
            <p:cNvPr id="51" name="矩形 50"/>
            <p:cNvSpPr/>
            <p:nvPr/>
          </p:nvSpPr>
          <p:spPr>
            <a:xfrm>
              <a:off x="1962910" y="5626302"/>
              <a:ext cx="7702121" cy="246221"/>
            </a:xfrm>
            <a:prstGeom prst="rect">
              <a:avLst/>
            </a:prstGeom>
          </p:spPr>
          <p:txBody>
            <a:bodyPr wrap="square">
              <a:spAutoFit/>
            </a:bodyPr>
            <a:lstStyle/>
            <a:p>
              <a:pPr algn="ctr"/>
              <a:r>
                <a:rPr lang="en-US" altLang="zh-CN" sz="1000" i="1" dirty="0" err="1">
                  <a:latin typeface="Times New Roman" pitchFamily="18" charset="0"/>
                  <a:cs typeface="Times New Roman" pitchFamily="18" charset="0"/>
                </a:rPr>
                <a:t>Schlain</a:t>
              </a:r>
              <a:r>
                <a:rPr lang="en-US" altLang="zh-CN" sz="1000" i="1" dirty="0">
                  <a:latin typeface="Times New Roman" pitchFamily="18" charset="0"/>
                  <a:cs typeface="Times New Roman" pitchFamily="18" charset="0"/>
                </a:rPr>
                <a:t> B. A stochastic approximation method for assigning values to calibrators. </a:t>
              </a:r>
              <a:r>
                <a:rPr lang="en-US" altLang="zh-CN" sz="1000" i="1" dirty="0" err="1">
                  <a:latin typeface="Times New Roman" pitchFamily="18" charset="0"/>
                  <a:cs typeface="Times New Roman" pitchFamily="18" charset="0"/>
                </a:rPr>
                <a:t>Clin</a:t>
              </a:r>
              <a:r>
                <a:rPr lang="en-US" altLang="zh-CN" sz="1000" i="1" dirty="0">
                  <a:latin typeface="Times New Roman" pitchFamily="18" charset="0"/>
                  <a:cs typeface="Times New Roman" pitchFamily="18" charset="0"/>
                </a:rPr>
                <a:t> Chem. </a:t>
              </a:r>
              <a:r>
                <a:rPr lang="en-US" altLang="zh-CN" sz="1000" dirty="0">
                  <a:latin typeface="Times New Roman" pitchFamily="18" charset="0"/>
                  <a:cs typeface="Times New Roman" pitchFamily="18" charset="0"/>
                </a:rPr>
                <a:t>1998</a:t>
              </a:r>
              <a:r>
                <a:rPr lang="zh-CN" altLang="en-US" sz="1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44(4)</a:t>
              </a:r>
              <a:r>
                <a:rPr lang="zh-CN" altLang="en-US" sz="1000" dirty="0">
                  <a:latin typeface="Times New Roman" pitchFamily="18" charset="0"/>
                  <a:cs typeface="Times New Roman" pitchFamily="18" charset="0"/>
                </a:rPr>
                <a:t>：</a:t>
              </a:r>
              <a:r>
                <a:rPr lang="en-US" altLang="zh-CN" sz="1000" dirty="0">
                  <a:latin typeface="Times New Roman" pitchFamily="18" charset="0"/>
                  <a:cs typeface="Times New Roman" pitchFamily="18" charset="0"/>
                </a:rPr>
                <a:t>839-848.</a:t>
              </a:r>
              <a:endParaRPr lang="zh-CN" altLang="en-US" sz="1000" dirty="0">
                <a:latin typeface="Times New Roman" pitchFamily="18" charset="0"/>
                <a:cs typeface="Times New Roman" pitchFamily="18" charset="0"/>
              </a:endParaRPr>
            </a:p>
          </p:txBody>
        </p:sp>
      </p:grpSp>
    </p:spTree>
    <p:extLst>
      <p:ext uri="{BB962C8B-B14F-4D97-AF65-F5344CB8AC3E}">
        <p14:creationId xmlns:p14="http://schemas.microsoft.com/office/powerpoint/2010/main" val="416602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659991360"/>
              </p:ext>
            </p:extLst>
          </p:nvPr>
        </p:nvGraphicFramePr>
        <p:xfrm>
          <a:off x="361753" y="1087439"/>
          <a:ext cx="10747770" cy="4776784"/>
        </p:xfrm>
        <a:graphic>
          <a:graphicData uri="http://schemas.openxmlformats.org/drawingml/2006/table">
            <a:tbl>
              <a:tblPr/>
              <a:tblGrid>
                <a:gridCol w="1725987">
                  <a:extLst>
                    <a:ext uri="{9D8B030D-6E8A-4147-A177-3AD203B41FA5}">
                      <a16:colId xmlns:a16="http://schemas.microsoft.com/office/drawing/2014/main" val="20000"/>
                    </a:ext>
                  </a:extLst>
                </a:gridCol>
                <a:gridCol w="1334142">
                  <a:extLst>
                    <a:ext uri="{9D8B030D-6E8A-4147-A177-3AD203B41FA5}">
                      <a16:colId xmlns:a16="http://schemas.microsoft.com/office/drawing/2014/main" val="20001"/>
                    </a:ext>
                  </a:extLst>
                </a:gridCol>
                <a:gridCol w="4142370">
                  <a:extLst>
                    <a:ext uri="{9D8B030D-6E8A-4147-A177-3AD203B41FA5}">
                      <a16:colId xmlns:a16="http://schemas.microsoft.com/office/drawing/2014/main" val="20002"/>
                    </a:ext>
                  </a:extLst>
                </a:gridCol>
                <a:gridCol w="3545271">
                  <a:extLst>
                    <a:ext uri="{9D8B030D-6E8A-4147-A177-3AD203B41FA5}">
                      <a16:colId xmlns:a16="http://schemas.microsoft.com/office/drawing/2014/main" val="20003"/>
                    </a:ext>
                  </a:extLst>
                </a:gridCol>
              </a:tblGrid>
              <a:tr h="298549">
                <a:tc gridSpan="3">
                  <a:txBody>
                    <a:bodyPr/>
                    <a:lstStyle/>
                    <a:p>
                      <a:pPr algn="ctr" fontAlgn="ctr"/>
                      <a:r>
                        <a:rPr lang="en-US" sz="1000" b="0" i="1" u="none" strike="noStrike" dirty="0">
                          <a:solidFill>
                            <a:srgbClr val="000000"/>
                          </a:solidFill>
                          <a:effectLst/>
                          <a:latin typeface="Times New Roman"/>
                        </a:rPr>
                        <a:t>Identification of the Relative Importance of Each Input and Influence Quantity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fontAlgn="ctr"/>
                      <a:r>
                        <a:rPr lang="en-US" sz="1000" b="0" i="1" u="none" strike="noStrike">
                          <a:solidFill>
                            <a:srgbClr val="000000"/>
                          </a:solidFill>
                          <a:effectLst/>
                          <a:latin typeface="Times New Roman"/>
                        </a:rPr>
                        <a:t>Selection of Appropriate Reference Materials and Procedures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8549">
                <a:tc>
                  <a:txBody>
                    <a:bodyPr/>
                    <a:lstStyle/>
                    <a:p>
                      <a:pPr algn="ctr" fontAlgn="ctr"/>
                      <a:r>
                        <a:rPr lang="en-US" sz="1000" b="0" i="1" u="none" strike="noStrike">
                          <a:solidFill>
                            <a:srgbClr val="000000"/>
                          </a:solidFill>
                          <a:effectLst/>
                          <a:latin typeface="Times New Roman"/>
                        </a:rPr>
                        <a:t>Input/Influence Quantity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Relative Importance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Control Strategy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Selected Reference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98549">
                <a:tc>
                  <a:txBody>
                    <a:bodyPr/>
                    <a:lstStyle/>
                    <a:p>
                      <a:pPr algn="ctr" fontAlgn="ctr"/>
                      <a:r>
                        <a:rPr lang="en-US" sz="1000" b="0" i="1" u="none" strike="noStrike">
                          <a:solidFill>
                            <a:srgbClr val="000000"/>
                          </a:solidFill>
                          <a:effectLst/>
                          <a:latin typeface="Times New Roman"/>
                        </a:rPr>
                        <a:t>Reaction Temperature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Instrument controls temperature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NIST Traceable Thermometers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549">
                <a:tc>
                  <a:txBody>
                    <a:bodyPr/>
                    <a:lstStyle/>
                    <a:p>
                      <a:pPr algn="ctr" fontAlgn="ctr"/>
                      <a:r>
                        <a:rPr lang="en-US" sz="1000" b="0" i="1" u="none" strike="noStrike">
                          <a:solidFill>
                            <a:srgbClr val="000000"/>
                          </a:solidFill>
                          <a:effectLst/>
                          <a:latin typeface="Times New Roman"/>
                        </a:rPr>
                        <a:t>Precision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Number of Replicates chosen to statistically provide necessary resolution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Statistics Reference Texts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549">
                <a:tc>
                  <a:txBody>
                    <a:bodyPr/>
                    <a:lstStyle/>
                    <a:p>
                      <a:pPr algn="ctr" fontAlgn="ctr"/>
                      <a:r>
                        <a:rPr lang="en-US" sz="1000" b="0" i="1" u="none" strike="noStrike">
                          <a:solidFill>
                            <a:srgbClr val="000000"/>
                          </a:solidFill>
                          <a:effectLst/>
                          <a:latin typeface="Times New Roman"/>
                        </a:rPr>
                        <a:t>Volumetric Flask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Class A Volumetric</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Traceable to NIST Standard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98549">
                <a:tc>
                  <a:txBody>
                    <a:bodyPr/>
                    <a:lstStyle/>
                    <a:p>
                      <a:pPr algn="ctr" fontAlgn="ctr"/>
                      <a:r>
                        <a:rPr lang="en-US" sz="1000" b="0" i="1" u="none" strike="noStrike">
                          <a:solidFill>
                            <a:srgbClr val="000000"/>
                          </a:solidFill>
                          <a:effectLst/>
                          <a:latin typeface="Times New Roman"/>
                        </a:rPr>
                        <a:t>Endogenous hCG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Use plasma from males assayed for hCG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1" u="none" strike="noStrike">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549">
                <a:tc>
                  <a:txBody>
                    <a:bodyPr/>
                    <a:lstStyle/>
                    <a:p>
                      <a:pPr algn="ctr" fontAlgn="ctr"/>
                      <a:r>
                        <a:rPr lang="en-US" sz="1000" b="0" i="1" u="none" strike="noStrike">
                          <a:solidFill>
                            <a:srgbClr val="000000"/>
                          </a:solidFill>
                          <a:effectLst/>
                          <a:latin typeface="Times New Roman"/>
                        </a:rPr>
                        <a:t>Calibration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Use Calibrated Equipment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Calibrate using certified standards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98549">
                <a:tc>
                  <a:txBody>
                    <a:bodyPr/>
                    <a:lstStyle/>
                    <a:p>
                      <a:pPr algn="ctr" fontAlgn="ctr"/>
                      <a:r>
                        <a:rPr lang="en-US" sz="1000" b="0" i="1" u="none" strike="noStrike">
                          <a:solidFill>
                            <a:srgbClr val="000000"/>
                          </a:solidFill>
                          <a:effectLst/>
                          <a:latin typeface="Times New Roman"/>
                        </a:rPr>
                        <a:t>Balance Error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Choose Self-calibrating Balance with appropriate specifications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NIST Traceable Calibration Weights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98549">
                <a:tc>
                  <a:txBody>
                    <a:bodyPr/>
                    <a:lstStyle/>
                    <a:p>
                      <a:pPr algn="ctr" fontAlgn="ctr"/>
                      <a:r>
                        <a:rPr lang="en-US" sz="1000" b="0" i="1" u="none" strike="noStrike">
                          <a:solidFill>
                            <a:srgbClr val="000000"/>
                          </a:solidFill>
                          <a:effectLst/>
                          <a:latin typeface="Times New Roman"/>
                        </a:rPr>
                        <a:t>Instrument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solidFill>
                            <a:srgbClr val="000000"/>
                          </a:solidFill>
                          <a:effectLst/>
                          <a:latin typeface="Times New Roman"/>
                        </a:rPr>
                        <a:t>Single Instrument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Maintenance current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98549">
                <a:tc>
                  <a:txBody>
                    <a:bodyPr/>
                    <a:lstStyle/>
                    <a:p>
                      <a:pPr algn="ctr" fontAlgn="ctr"/>
                      <a:r>
                        <a:rPr lang="en-US" sz="1000" b="0" i="1" u="none" strike="noStrike">
                          <a:solidFill>
                            <a:srgbClr val="000000"/>
                          </a:solidFill>
                          <a:effectLst/>
                          <a:latin typeface="Times New Roman"/>
                        </a:rPr>
                        <a:t>Interferences in Matrix</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Measure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Characterize sources and methods to measure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8549">
                <a:tc>
                  <a:txBody>
                    <a:bodyPr/>
                    <a:lstStyle/>
                    <a:p>
                      <a:pPr algn="ctr" fontAlgn="ctr"/>
                      <a:r>
                        <a:rPr lang="en-US" sz="1000" b="0" i="1" u="none" strike="noStrike">
                          <a:solidFill>
                            <a:srgbClr val="000000"/>
                          </a:solidFill>
                          <a:effectLst/>
                          <a:latin typeface="Times New Roman"/>
                        </a:rPr>
                        <a:t>Reagent Lot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dirty="0">
                          <a:solidFill>
                            <a:srgbClr val="000000"/>
                          </a:solidFill>
                          <a:effectLst/>
                          <a:latin typeface="Times New Roman"/>
                        </a:rPr>
                        <a:t>Use Single lot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1" u="none" strike="noStrike">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8549">
                <a:tc>
                  <a:txBody>
                    <a:bodyPr/>
                    <a:lstStyle/>
                    <a:p>
                      <a:pPr algn="ctr" fontAlgn="ctr"/>
                      <a:r>
                        <a:rPr lang="en-US" sz="1000" b="0" i="1" u="none" strike="noStrike">
                          <a:solidFill>
                            <a:srgbClr val="000000"/>
                          </a:solidFill>
                          <a:effectLst/>
                          <a:latin typeface="Times New Roman"/>
                        </a:rPr>
                        <a:t>Matrix Variability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Characterize Potential Differences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1" u="none" strike="noStrike" dirty="0">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549">
                <a:tc>
                  <a:txBody>
                    <a:bodyPr/>
                    <a:lstStyle/>
                    <a:p>
                      <a:pPr algn="ctr" fontAlgn="ctr"/>
                      <a:r>
                        <a:rPr lang="en-US" sz="1000" b="0" i="1" u="none" strike="noStrike">
                          <a:solidFill>
                            <a:srgbClr val="000000"/>
                          </a:solidFill>
                          <a:effectLst/>
                          <a:latin typeface="Times New Roman"/>
                        </a:rPr>
                        <a:t>Mixing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Use validated mixing methods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1" u="none" strike="noStrike">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549">
                <a:tc>
                  <a:txBody>
                    <a:bodyPr/>
                    <a:lstStyle/>
                    <a:p>
                      <a:pPr algn="ctr" fontAlgn="ctr"/>
                      <a:r>
                        <a:rPr lang="en-US" sz="1000" b="0" i="1" u="none" strike="noStrike">
                          <a:solidFill>
                            <a:srgbClr val="000000"/>
                          </a:solidFill>
                          <a:effectLst/>
                          <a:latin typeface="Times New Roman"/>
                        </a:rPr>
                        <a:t>Barometric Pressure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None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1" u="none" strike="noStrike">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549">
                <a:tc>
                  <a:txBody>
                    <a:bodyPr/>
                    <a:lstStyle/>
                    <a:p>
                      <a:pPr algn="ctr" fontAlgn="ctr"/>
                      <a:r>
                        <a:rPr lang="en-US" sz="1000" b="0" i="1" u="none" strike="noStrike">
                          <a:solidFill>
                            <a:srgbClr val="000000"/>
                          </a:solidFill>
                          <a:effectLst/>
                          <a:latin typeface="Times New Roman"/>
                        </a:rPr>
                        <a:t>Room Temperature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None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1" u="none" strike="noStrike">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98549">
                <a:tc>
                  <a:txBody>
                    <a:bodyPr/>
                    <a:lstStyle/>
                    <a:p>
                      <a:pPr algn="ctr" fontAlgn="ctr"/>
                      <a:r>
                        <a:rPr lang="en-US" sz="1000" b="0" i="1" u="none" strike="noStrike">
                          <a:solidFill>
                            <a:srgbClr val="000000"/>
                          </a:solidFill>
                          <a:effectLst/>
                          <a:latin typeface="Times New Roman"/>
                        </a:rPr>
                        <a:t>Humidity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1" u="none" strike="noStrike">
                          <a:solidFill>
                            <a:srgbClr val="000000"/>
                          </a:solidFill>
                          <a:effectLst/>
                          <a:latin typeface="Times New Roman"/>
                        </a:rPr>
                        <a:t>None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1000" b="0" i="1" u="none" strike="noStrike" dirty="0">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0" name="标题 1"/>
          <p:cNvSpPr txBox="1">
            <a:spLocks/>
          </p:cNvSpPr>
          <p:nvPr/>
        </p:nvSpPr>
        <p:spPr bwMode="auto">
          <a:xfrm>
            <a:off x="14090" y="-74036"/>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300" b="0" dirty="0"/>
              <a:t>從計量學角度</a:t>
            </a:r>
            <a:r>
              <a:rPr lang="zh-CN" altLang="en-US" sz="1300" b="0" dirty="0"/>
              <a:t>進行</a:t>
            </a:r>
            <a:r>
              <a:rPr lang="zh-TW" altLang="en-US" sz="1300" b="0" dirty="0"/>
              <a:t>醫學檢驗系統性能分析</a:t>
            </a:r>
            <a:endParaRPr lang="zh-CN" altLang="en-US" sz="1300" b="0" dirty="0"/>
          </a:p>
        </p:txBody>
      </p:sp>
      <p:sp>
        <p:nvSpPr>
          <p:cNvPr id="31" name="矩形 3"/>
          <p:cNvSpPr>
            <a:spLocks noChangeArrowheads="1"/>
          </p:cNvSpPr>
          <p:nvPr/>
        </p:nvSpPr>
        <p:spPr bwMode="auto">
          <a:xfrm>
            <a:off x="36315" y="222934"/>
            <a:ext cx="801211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1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 </a:t>
            </a:r>
            <a:r>
              <a:rPr lang="en-US" altLang="zh-CN"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A Report</a:t>
            </a:r>
            <a:r>
              <a:rPr lang="en-US" altLang="zh-CN" sz="900" dirty="0">
                <a:solidFill>
                  <a:srgbClr val="000000"/>
                </a:solidFill>
                <a:latin typeface="Times New Roman" pitchFamily="18" charset="0"/>
                <a:cs typeface="Times New Roman" pitchFamily="18" charset="0"/>
              </a:rPr>
              <a:t>)</a:t>
            </a:r>
            <a:r>
              <a:rPr lang="zh-CN" altLang="en-US" sz="900" i="1"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 Appendix A. Example  Traceability for Generic </a:t>
            </a:r>
            <a:r>
              <a:rPr lang="en-US" altLang="zh-CN" sz="900" i="1" dirty="0" err="1">
                <a:solidFill>
                  <a:srgbClr val="000000"/>
                </a:solidFill>
                <a:latin typeface="Times New Roman" pitchFamily="18" charset="0"/>
                <a:cs typeface="Times New Roman" pitchFamily="18" charset="0"/>
              </a:rPr>
              <a:t>hCG</a:t>
            </a:r>
            <a:r>
              <a:rPr lang="en-US" altLang="zh-CN" sz="900" i="1" dirty="0">
                <a:solidFill>
                  <a:srgbClr val="000000"/>
                </a:solidFill>
                <a:latin typeface="Times New Roman" pitchFamily="18" charset="0"/>
                <a:cs typeface="Times New Roman" pitchFamily="18" charset="0"/>
              </a:rPr>
              <a:t> Immunoassay </a:t>
            </a:r>
            <a:r>
              <a:rPr lang="zh-CN" altLang="en-US" sz="900" dirty="0">
                <a:solidFill>
                  <a:srgbClr val="000000"/>
                </a:solidFill>
                <a:latin typeface="Times New Roman" pitchFamily="18" charset="0"/>
                <a:cs typeface="Times New Roman" pitchFamily="18" charset="0"/>
              </a:rPr>
              <a:t>；</a:t>
            </a:r>
          </a:p>
        </p:txBody>
      </p:sp>
      <p:grpSp>
        <p:nvGrpSpPr>
          <p:cNvPr id="3" name="组合 2"/>
          <p:cNvGrpSpPr/>
          <p:nvPr/>
        </p:nvGrpSpPr>
        <p:grpSpPr>
          <a:xfrm>
            <a:off x="304799" y="461532"/>
            <a:ext cx="10883161" cy="5482066"/>
            <a:chOff x="304799" y="461532"/>
            <a:chExt cx="10883161" cy="5482066"/>
          </a:xfrm>
        </p:grpSpPr>
        <p:sp>
          <p:nvSpPr>
            <p:cNvPr id="19" name="矩形 18"/>
            <p:cNvSpPr/>
            <p:nvPr/>
          </p:nvSpPr>
          <p:spPr>
            <a:xfrm>
              <a:off x="304799" y="461532"/>
              <a:ext cx="10883161"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Identification of the Relative Importance of Each Input and Influence Quantity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pic>
          <p:nvPicPr>
            <p:cNvPr id="12595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734719"/>
              <a:ext cx="10883160" cy="520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93683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208735" y="531947"/>
            <a:ext cx="9467335" cy="5382331"/>
            <a:chOff x="1208735" y="549877"/>
            <a:chExt cx="9467335" cy="5382331"/>
          </a:xfrm>
        </p:grpSpPr>
        <p:grpSp>
          <p:nvGrpSpPr>
            <p:cNvPr id="7" name="组合 6"/>
            <p:cNvGrpSpPr/>
            <p:nvPr/>
          </p:nvGrpSpPr>
          <p:grpSpPr>
            <a:xfrm>
              <a:off x="1208736" y="5265141"/>
              <a:ext cx="9467334" cy="300082"/>
              <a:chOff x="1208736" y="5641671"/>
              <a:chExt cx="9467334" cy="300082"/>
            </a:xfrm>
          </p:grpSpPr>
          <p:sp>
            <p:nvSpPr>
              <p:cNvPr id="28" name="矩形 27"/>
              <p:cNvSpPr/>
              <p:nvPr/>
            </p:nvSpPr>
            <p:spPr>
              <a:xfrm>
                <a:off x="1208736" y="5641671"/>
                <a:ext cx="9467334"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The total relative uncertainty</a:t>
                </a:r>
                <a:r>
                  <a:rPr lang="zh-CN" altLang="en-US"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a:t>
                </a:r>
              </a:p>
            </p:txBody>
          </p:sp>
          <p:graphicFrame>
            <p:nvGraphicFramePr>
              <p:cNvPr id="29" name="对象 28"/>
              <p:cNvGraphicFramePr>
                <a:graphicFrameLocks noChangeAspect="1"/>
              </p:cNvGraphicFramePr>
              <p:nvPr>
                <p:extLst>
                  <p:ext uri="{D42A27DB-BD31-4B8C-83A1-F6EECF244321}">
                    <p14:modId xmlns:p14="http://schemas.microsoft.com/office/powerpoint/2010/main" val="1979799194"/>
                  </p:ext>
                </p:extLst>
              </p:nvPr>
            </p:nvGraphicFramePr>
            <p:xfrm>
              <a:off x="2867318" y="5651613"/>
              <a:ext cx="5296954" cy="288008"/>
            </p:xfrm>
            <a:graphic>
              <a:graphicData uri="http://schemas.openxmlformats.org/presentationml/2006/ole">
                <mc:AlternateContent xmlns:mc="http://schemas.openxmlformats.org/markup-compatibility/2006">
                  <mc:Choice xmlns:v="urn:schemas-microsoft-com:vml" Requires="v">
                    <p:oleObj name="Equation" r:id="rId3" imgW="4203360" imgH="304560" progId="Equation.DSMT4">
                      <p:embed/>
                    </p:oleObj>
                  </mc:Choice>
                  <mc:Fallback>
                    <p:oleObj name="Equation" r:id="rId3" imgW="4203360" imgH="304560" progId="Equation.DSMT4">
                      <p:embed/>
                      <p:pic>
                        <p:nvPicPr>
                          <p:cNvPr id="0" name=""/>
                          <p:cNvPicPr/>
                          <p:nvPr/>
                        </p:nvPicPr>
                        <p:blipFill>
                          <a:blip r:embed="rId4"/>
                          <a:stretch>
                            <a:fillRect/>
                          </a:stretch>
                        </p:blipFill>
                        <p:spPr>
                          <a:xfrm>
                            <a:off x="2867318" y="5651613"/>
                            <a:ext cx="5296954" cy="288008"/>
                          </a:xfrm>
                          <a:prstGeom prst="rect">
                            <a:avLst/>
                          </a:prstGeom>
                        </p:spPr>
                      </p:pic>
                    </p:oleObj>
                  </mc:Fallback>
                </mc:AlternateContent>
              </a:graphicData>
            </a:graphic>
          </p:graphicFrame>
        </p:grpSp>
        <p:sp>
          <p:nvSpPr>
            <p:cNvPr id="8" name="矩形 7"/>
            <p:cNvSpPr/>
            <p:nvPr/>
          </p:nvSpPr>
          <p:spPr>
            <a:xfrm>
              <a:off x="1208735" y="549877"/>
              <a:ext cx="9451786"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工作校準品 </a:t>
              </a:r>
              <a:r>
                <a:rPr lang="en-US" altLang="zh-CN" sz="900" i="1" dirty="0">
                  <a:latin typeface="Times New Roman" pitchFamily="18" charset="0"/>
                  <a:cs typeface="Times New Roman" pitchFamily="18" charset="0"/>
                </a:rPr>
                <a:t>F </a:t>
              </a:r>
              <a:r>
                <a:rPr lang="zh-CN" altLang="en-US" sz="900" dirty="0">
                  <a:latin typeface="Times New Roman" pitchFamily="18" charset="0"/>
                  <a:cs typeface="Times New Roman" pitchFamily="18" charset="0"/>
                </a:rPr>
                <a:t>值的不確定度，包括一次</a:t>
              </a:r>
              <a:r>
                <a:rPr lang="en-US" altLang="zh-CN" sz="900" i="1" dirty="0">
                  <a:latin typeface="Times New Roman" pitchFamily="18" charset="0"/>
                  <a:cs typeface="Times New Roman" pitchFamily="18" charset="0"/>
                </a:rPr>
                <a:t>WHO</a:t>
              </a:r>
              <a:r>
                <a:rPr lang="zh-CN" altLang="en-US" sz="900" dirty="0">
                  <a:latin typeface="Times New Roman" pitchFamily="18" charset="0"/>
                  <a:cs typeface="Times New Roman" pitchFamily="18" charset="0"/>
                </a:rPr>
                <a:t>乾粉標準品復溶過程的溶劑體積稱量的不確定度，和利用</a:t>
              </a:r>
              <a:r>
                <a:rPr lang="en-US" altLang="zh-CN" sz="900" i="1" dirty="0">
                  <a:latin typeface="Times New Roman" pitchFamily="18" charset="0"/>
                  <a:cs typeface="Times New Roman" pitchFamily="18" charset="0"/>
                </a:rPr>
                <a:t>WHO</a:t>
              </a:r>
              <a:r>
                <a:rPr lang="zh-CN" altLang="en-US" sz="900" dirty="0">
                  <a:latin typeface="Times New Roman" pitchFamily="18" charset="0"/>
                  <a:cs typeface="Times New Roman" pitchFamily="18" charset="0"/>
                </a:rPr>
                <a:t>標準品原液稀釋配製工作校準品 </a:t>
              </a:r>
              <a:r>
                <a:rPr lang="en-US" altLang="zh-CN" sz="900" i="1" dirty="0">
                  <a:latin typeface="Times New Roman" pitchFamily="18" charset="0"/>
                  <a:cs typeface="Times New Roman" pitchFamily="18" charset="0"/>
                </a:rPr>
                <a:t>F </a:t>
              </a:r>
              <a:r>
                <a:rPr lang="zh-CN" altLang="en-US" sz="900" dirty="0">
                  <a:latin typeface="Times New Roman" pitchFamily="18" charset="0"/>
                  <a:cs typeface="Times New Roman" pitchFamily="18" charset="0"/>
                </a:rPr>
                <a:t>的過程中的兩次重量稱量的不確定度；</a:t>
              </a:r>
              <a:endParaRPr lang="en-US" altLang="zh-CN" sz="900" dirty="0">
                <a:latin typeface="Times New Roman" pitchFamily="18" charset="0"/>
                <a:cs typeface="Times New Roman" pitchFamily="18" charset="0"/>
              </a:endParaRPr>
            </a:p>
          </p:txBody>
        </p:sp>
        <p:grpSp>
          <p:nvGrpSpPr>
            <p:cNvPr id="9" name="组合 8"/>
            <p:cNvGrpSpPr/>
            <p:nvPr/>
          </p:nvGrpSpPr>
          <p:grpSpPr>
            <a:xfrm>
              <a:off x="1208735" y="927319"/>
              <a:ext cx="9451786" cy="836917"/>
              <a:chOff x="1208735" y="1061794"/>
              <a:chExt cx="9451786" cy="836917"/>
            </a:xfrm>
          </p:grpSpPr>
          <p:sp>
            <p:nvSpPr>
              <p:cNvPr id="25" name="矩形 24"/>
              <p:cNvSpPr/>
              <p:nvPr/>
            </p:nvSpPr>
            <p:spPr>
              <a:xfrm>
                <a:off x="1208735" y="1061794"/>
                <a:ext cx="9451786"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Uncertainty Working Calibrator F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aphicFrame>
            <p:nvGraphicFramePr>
              <p:cNvPr id="26" name="对象 25"/>
              <p:cNvGraphicFramePr>
                <a:graphicFrameLocks noChangeAspect="1"/>
              </p:cNvGraphicFramePr>
              <p:nvPr>
                <p:extLst>
                  <p:ext uri="{D42A27DB-BD31-4B8C-83A1-F6EECF244321}">
                    <p14:modId xmlns:p14="http://schemas.microsoft.com/office/powerpoint/2010/main" val="1875129488"/>
                  </p:ext>
                </p:extLst>
              </p:nvPr>
            </p:nvGraphicFramePr>
            <p:xfrm>
              <a:off x="3161853" y="1089275"/>
              <a:ext cx="5088916" cy="288008"/>
            </p:xfrm>
            <a:graphic>
              <a:graphicData uri="http://schemas.openxmlformats.org/presentationml/2006/ole">
                <mc:AlternateContent xmlns:mc="http://schemas.openxmlformats.org/markup-compatibility/2006">
                  <mc:Choice xmlns:v="urn:schemas-microsoft-com:vml" Requires="v">
                    <p:oleObj name="Equation" r:id="rId5" imgW="4038480" imgH="304560" progId="Equation.DSMT4">
                      <p:embed/>
                    </p:oleObj>
                  </mc:Choice>
                  <mc:Fallback>
                    <p:oleObj name="Equation" r:id="rId5" imgW="4038480" imgH="304560" progId="Equation.DSMT4">
                      <p:embed/>
                      <p:pic>
                        <p:nvPicPr>
                          <p:cNvPr id="0" name=""/>
                          <p:cNvPicPr/>
                          <p:nvPr/>
                        </p:nvPicPr>
                        <p:blipFill>
                          <a:blip r:embed="rId6"/>
                          <a:stretch>
                            <a:fillRect/>
                          </a:stretch>
                        </p:blipFill>
                        <p:spPr>
                          <a:xfrm>
                            <a:off x="3161853" y="1089275"/>
                            <a:ext cx="5088916" cy="288008"/>
                          </a:xfrm>
                          <a:prstGeom prst="rect">
                            <a:avLst/>
                          </a:prstGeom>
                        </p:spPr>
                      </p:pic>
                    </p:oleObj>
                  </mc:Fallback>
                </mc:AlternateContent>
              </a:graphicData>
            </a:graphic>
          </p:graphicFrame>
          <p:graphicFrame>
            <p:nvGraphicFramePr>
              <p:cNvPr id="27" name="对象 26"/>
              <p:cNvGraphicFramePr>
                <a:graphicFrameLocks noChangeAspect="1"/>
              </p:cNvGraphicFramePr>
              <p:nvPr>
                <p:extLst>
                  <p:ext uri="{D42A27DB-BD31-4B8C-83A1-F6EECF244321}">
                    <p14:modId xmlns:p14="http://schemas.microsoft.com/office/powerpoint/2010/main" val="808747907"/>
                  </p:ext>
                </p:extLst>
              </p:nvPr>
            </p:nvGraphicFramePr>
            <p:xfrm>
              <a:off x="4436364" y="1634704"/>
              <a:ext cx="4416795" cy="264007"/>
            </p:xfrm>
            <a:graphic>
              <a:graphicData uri="http://schemas.openxmlformats.org/presentationml/2006/ole">
                <mc:AlternateContent xmlns:mc="http://schemas.openxmlformats.org/markup-compatibility/2006">
                  <mc:Choice xmlns:v="urn:schemas-microsoft-com:vml" Requires="v">
                    <p:oleObj name="Equation" r:id="rId7" imgW="3504960" imgH="279360" progId="Equation.DSMT4">
                      <p:embed/>
                    </p:oleObj>
                  </mc:Choice>
                  <mc:Fallback>
                    <p:oleObj name="Equation" r:id="rId7" imgW="3504960" imgH="279360" progId="Equation.DSMT4">
                      <p:embed/>
                      <p:pic>
                        <p:nvPicPr>
                          <p:cNvPr id="0" name=""/>
                          <p:cNvPicPr/>
                          <p:nvPr/>
                        </p:nvPicPr>
                        <p:blipFill>
                          <a:blip r:embed="rId8"/>
                          <a:stretch>
                            <a:fillRect/>
                          </a:stretch>
                        </p:blipFill>
                        <p:spPr>
                          <a:xfrm>
                            <a:off x="4436364" y="1634704"/>
                            <a:ext cx="4416795" cy="264007"/>
                          </a:xfrm>
                          <a:prstGeom prst="rect">
                            <a:avLst/>
                          </a:prstGeom>
                        </p:spPr>
                      </p:pic>
                    </p:oleObj>
                  </mc:Fallback>
                </mc:AlternateContent>
              </a:graphicData>
            </a:graphic>
          </p:graphicFrame>
        </p:grpSp>
        <p:sp>
          <p:nvSpPr>
            <p:cNvPr id="10" name="矩形 9"/>
            <p:cNvSpPr/>
            <p:nvPr/>
          </p:nvSpPr>
          <p:spPr>
            <a:xfrm>
              <a:off x="1208735" y="1867476"/>
              <a:ext cx="9451786"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其它工作校準品值的不確定度，包括工作校準品 </a:t>
              </a:r>
              <a:r>
                <a:rPr lang="en-US" altLang="zh-CN" sz="900" i="1" dirty="0">
                  <a:latin typeface="Times New Roman" pitchFamily="18" charset="0"/>
                  <a:cs typeface="Times New Roman" pitchFamily="18" charset="0"/>
                </a:rPr>
                <a:t>F </a:t>
              </a:r>
              <a:r>
                <a:rPr lang="zh-CN" altLang="en-US" sz="900" dirty="0">
                  <a:latin typeface="Times New Roman" pitchFamily="18" charset="0"/>
                  <a:cs typeface="Times New Roman" pitchFamily="18" charset="0"/>
                </a:rPr>
                <a:t>值的不確定度，和利用工作校準品 </a:t>
              </a:r>
              <a:r>
                <a:rPr lang="en-US" altLang="zh-CN" sz="900" i="1" dirty="0">
                  <a:latin typeface="Times New Roman" pitchFamily="18" charset="0"/>
                  <a:cs typeface="Times New Roman" pitchFamily="18" charset="0"/>
                </a:rPr>
                <a:t>F </a:t>
              </a:r>
              <a:r>
                <a:rPr lang="zh-CN" altLang="en-US" sz="900" dirty="0">
                  <a:latin typeface="Times New Roman" pitchFamily="18" charset="0"/>
                  <a:cs typeface="Times New Roman" pitchFamily="18" charset="0"/>
                </a:rPr>
                <a:t>稀釋配製其它工作校準品的過程中的兩次重量稱量的不確定度；</a:t>
              </a:r>
              <a:endParaRPr lang="en-US" altLang="zh-CN" sz="900" dirty="0">
                <a:latin typeface="Times New Roman" pitchFamily="18" charset="0"/>
                <a:cs typeface="Times New Roman" pitchFamily="18" charset="0"/>
              </a:endParaRPr>
            </a:p>
          </p:txBody>
        </p:sp>
        <p:grpSp>
          <p:nvGrpSpPr>
            <p:cNvPr id="11" name="组合 10"/>
            <p:cNvGrpSpPr/>
            <p:nvPr/>
          </p:nvGrpSpPr>
          <p:grpSpPr>
            <a:xfrm>
              <a:off x="1208736" y="2274221"/>
              <a:ext cx="9467334" cy="300082"/>
              <a:chOff x="1208736" y="2561101"/>
              <a:chExt cx="9467334" cy="300082"/>
            </a:xfrm>
          </p:grpSpPr>
          <p:sp>
            <p:nvSpPr>
              <p:cNvPr id="23" name="矩形 22"/>
              <p:cNvSpPr/>
              <p:nvPr/>
            </p:nvSpPr>
            <p:spPr>
              <a:xfrm>
                <a:off x="1208736" y="2561101"/>
                <a:ext cx="9467334"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Relative Uncertainty The Other Working Calibrator</a:t>
                </a:r>
                <a:r>
                  <a:rPr lang="zh-CN" altLang="en-US" sz="900" dirty="0">
                    <a:latin typeface="Times New Roman" pitchFamily="18" charset="0"/>
                    <a:cs typeface="Times New Roman" pitchFamily="18" charset="0"/>
                  </a:rPr>
                  <a:t>：                                                                                                                                                                                                        ；</a:t>
                </a:r>
                <a:endParaRPr lang="en-US" altLang="zh-CN" sz="900" dirty="0">
                  <a:latin typeface="Times New Roman" pitchFamily="18" charset="0"/>
                  <a:cs typeface="Times New Roman" pitchFamily="18"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1251946065"/>
                  </p:ext>
                </p:extLst>
              </p:nvPr>
            </p:nvGraphicFramePr>
            <p:xfrm>
              <a:off x="3931958" y="2571051"/>
              <a:ext cx="5344963" cy="288008"/>
            </p:xfrm>
            <a:graphic>
              <a:graphicData uri="http://schemas.openxmlformats.org/presentationml/2006/ole">
                <mc:AlternateContent xmlns:mc="http://schemas.openxmlformats.org/markup-compatibility/2006">
                  <mc:Choice xmlns:v="urn:schemas-microsoft-com:vml" Requires="v">
                    <p:oleObj name="Equation" r:id="rId9" imgW="4241520" imgH="304560" progId="Equation.DSMT4">
                      <p:embed/>
                    </p:oleObj>
                  </mc:Choice>
                  <mc:Fallback>
                    <p:oleObj name="Equation" r:id="rId9" imgW="4241520" imgH="304560" progId="Equation.DSMT4">
                      <p:embed/>
                      <p:pic>
                        <p:nvPicPr>
                          <p:cNvPr id="0" name=""/>
                          <p:cNvPicPr/>
                          <p:nvPr/>
                        </p:nvPicPr>
                        <p:blipFill>
                          <a:blip r:embed="rId10"/>
                          <a:stretch>
                            <a:fillRect/>
                          </a:stretch>
                        </p:blipFill>
                        <p:spPr>
                          <a:xfrm>
                            <a:off x="3931958" y="2571051"/>
                            <a:ext cx="5344963" cy="288008"/>
                          </a:xfrm>
                          <a:prstGeom prst="rect">
                            <a:avLst/>
                          </a:prstGeom>
                        </p:spPr>
                      </p:pic>
                    </p:oleObj>
                  </mc:Fallback>
                </mc:AlternateContent>
              </a:graphicData>
            </a:graphic>
          </p:graphicFrame>
        </p:grpSp>
        <p:grpSp>
          <p:nvGrpSpPr>
            <p:cNvPr id="12" name="组合 11"/>
            <p:cNvGrpSpPr/>
            <p:nvPr/>
          </p:nvGrpSpPr>
          <p:grpSpPr>
            <a:xfrm>
              <a:off x="1208736" y="3058213"/>
              <a:ext cx="9467334" cy="300082"/>
              <a:chOff x="1208736" y="3354058"/>
              <a:chExt cx="9467334" cy="300082"/>
            </a:xfrm>
          </p:grpSpPr>
          <p:sp>
            <p:nvSpPr>
              <p:cNvPr id="21" name="矩形 20"/>
              <p:cNvSpPr/>
              <p:nvPr/>
            </p:nvSpPr>
            <p:spPr>
              <a:xfrm>
                <a:off x="1208736" y="3354058"/>
                <a:ext cx="9467334"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Relative Uncertainty Working Calibrator C </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  </a:t>
                </a:r>
              </a:p>
            </p:txBody>
          </p:sp>
          <p:graphicFrame>
            <p:nvGraphicFramePr>
              <p:cNvPr id="22" name="对象 21"/>
              <p:cNvGraphicFramePr>
                <a:graphicFrameLocks noChangeAspect="1"/>
              </p:cNvGraphicFramePr>
              <p:nvPr>
                <p:extLst>
                  <p:ext uri="{D42A27DB-BD31-4B8C-83A1-F6EECF244321}">
                    <p14:modId xmlns:p14="http://schemas.microsoft.com/office/powerpoint/2010/main" val="2535376846"/>
                  </p:ext>
                </p:extLst>
              </p:nvPr>
            </p:nvGraphicFramePr>
            <p:xfrm>
              <a:off x="3411050" y="3376191"/>
              <a:ext cx="4224761" cy="264007"/>
            </p:xfrm>
            <a:graphic>
              <a:graphicData uri="http://schemas.openxmlformats.org/presentationml/2006/ole">
                <mc:AlternateContent xmlns:mc="http://schemas.openxmlformats.org/markup-compatibility/2006">
                  <mc:Choice xmlns:v="urn:schemas-microsoft-com:vml" Requires="v">
                    <p:oleObj name="Equation" r:id="rId11" imgW="3352680" imgH="279360" progId="Equation.DSMT4">
                      <p:embed/>
                    </p:oleObj>
                  </mc:Choice>
                  <mc:Fallback>
                    <p:oleObj name="Equation" r:id="rId11" imgW="3352680" imgH="279360" progId="Equation.DSMT4">
                      <p:embed/>
                      <p:pic>
                        <p:nvPicPr>
                          <p:cNvPr id="0" name=""/>
                          <p:cNvPicPr/>
                          <p:nvPr/>
                        </p:nvPicPr>
                        <p:blipFill>
                          <a:blip r:embed="rId12"/>
                          <a:stretch>
                            <a:fillRect/>
                          </a:stretch>
                        </p:blipFill>
                        <p:spPr>
                          <a:xfrm>
                            <a:off x="3411050" y="3376191"/>
                            <a:ext cx="4224761" cy="264007"/>
                          </a:xfrm>
                          <a:prstGeom prst="rect">
                            <a:avLst/>
                          </a:prstGeom>
                        </p:spPr>
                      </p:pic>
                    </p:oleObj>
                  </mc:Fallback>
                </mc:AlternateContent>
              </a:graphicData>
            </a:graphic>
          </p:graphicFrame>
        </p:grpSp>
        <p:sp>
          <p:nvSpPr>
            <p:cNvPr id="13" name="矩形 12"/>
            <p:cNvSpPr/>
            <p:nvPr/>
          </p:nvSpPr>
          <p:spPr>
            <a:xfrm>
              <a:off x="1208735" y="2682524"/>
              <a:ext cx="9451786"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以工作校準品 </a:t>
              </a:r>
              <a:r>
                <a:rPr lang="en-US" altLang="zh-CN" sz="900" i="1" dirty="0">
                  <a:latin typeface="Times New Roman" pitchFamily="18" charset="0"/>
                  <a:cs typeface="Times New Roman" pitchFamily="18" charset="0"/>
                </a:rPr>
                <a:t>C</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50mIU/mL Serum</a:t>
              </a:r>
              <a:r>
                <a:rPr lang="zh-CN" altLang="en-US" sz="900" dirty="0">
                  <a:latin typeface="Times New Roman" pitchFamily="18" charset="0"/>
                  <a:cs typeface="Times New Roman" pitchFamily="18" charset="0"/>
                </a:rPr>
                <a:t>）為例，其值不確定度為：</a:t>
              </a:r>
              <a:endParaRPr lang="en-US" altLang="zh-CN" sz="900" dirty="0">
                <a:latin typeface="Times New Roman" pitchFamily="18" charset="0"/>
                <a:cs typeface="Times New Roman" pitchFamily="18" charset="0"/>
              </a:endParaRPr>
            </a:p>
          </p:txBody>
        </p:sp>
        <p:sp>
          <p:nvSpPr>
            <p:cNvPr id="14" name="矩形 13"/>
            <p:cNvSpPr/>
            <p:nvPr/>
          </p:nvSpPr>
          <p:spPr>
            <a:xfrm>
              <a:off x="1208735" y="3412414"/>
              <a:ext cx="9451786" cy="507831"/>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可以取工作校準品 </a:t>
              </a:r>
              <a:r>
                <a:rPr lang="en-US" altLang="zh-CN" sz="900" i="1" dirty="0">
                  <a:latin typeface="Times New Roman" pitchFamily="18" charset="0"/>
                  <a:cs typeface="Times New Roman" pitchFamily="18" charset="0"/>
                </a:rPr>
                <a:t>B</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C</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D</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E</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F </a:t>
              </a:r>
              <a:r>
                <a:rPr lang="zh-CN" altLang="en-US" sz="900" dirty="0">
                  <a:latin typeface="Times New Roman" pitchFamily="18" charset="0"/>
                  <a:cs typeface="Times New Roman" pitchFamily="18" charset="0"/>
                </a:rPr>
                <a:t>中不確定度較高一組的不確定度值，作為後續計算產品校準品不確定度時的統一值，以簡化計算；</a:t>
              </a:r>
              <a:endParaRPr lang="en-US" altLang="zh-CN" sz="900" dirty="0">
                <a:latin typeface="Times New Roman" pitchFamily="18" charset="0"/>
                <a:cs typeface="Times New Roman" pitchFamily="18" charset="0"/>
              </a:endParaRPr>
            </a:p>
            <a:p>
              <a:pPr>
                <a:lnSpc>
                  <a:spcPct val="150000"/>
                </a:lnSpc>
              </a:pPr>
              <a:r>
                <a:rPr lang="zh-CN" altLang="en-US" sz="900" dirty="0">
                  <a:latin typeface="Times New Roman" pitchFamily="18" charset="0"/>
                  <a:cs typeface="Times New Roman" pitchFamily="18" charset="0"/>
                </a:rPr>
                <a:t>通常工作校準品不確定度在 </a:t>
              </a:r>
              <a:r>
                <a:rPr lang="en-US" altLang="zh-CN" sz="900" dirty="0">
                  <a:latin typeface="Times New Roman" pitchFamily="18" charset="0"/>
                  <a:cs typeface="Times New Roman" pitchFamily="18" charset="0"/>
                </a:rPr>
                <a:t>0.021% ~ 0.023% </a:t>
              </a:r>
              <a:r>
                <a:rPr lang="zh-CN" altLang="en-US" sz="900" dirty="0">
                  <a:latin typeface="Times New Roman" pitchFamily="18" charset="0"/>
                  <a:cs typeface="Times New Roman" pitchFamily="18" charset="0"/>
                </a:rPr>
                <a:t>之間，本例取 </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Manufacturing</a:t>
              </a:r>
              <a:r>
                <a:rPr lang="en-US" altLang="zh-CN" sz="900" dirty="0">
                  <a:latin typeface="Times New Roman" pitchFamily="18" charset="0"/>
                  <a:cs typeface="Times New Roman" pitchFamily="18" charset="0"/>
                </a:rPr>
                <a:t>  = 0.022%</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sp>
          <p:nvSpPr>
            <p:cNvPr id="15" name="矩形 14"/>
            <p:cNvSpPr/>
            <p:nvPr/>
          </p:nvSpPr>
          <p:spPr>
            <a:xfrm>
              <a:off x="1224284" y="3947140"/>
              <a:ext cx="9451786" cy="507831"/>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如果工作校準品傳遞到產品校準品的過程，其信號偏差要求控制在</a:t>
              </a:r>
              <a:r>
                <a:rPr lang="en-US" altLang="zh-CN" sz="900" dirty="0">
                  <a:latin typeface="Times New Roman" pitchFamily="18" charset="0"/>
                  <a:cs typeface="Times New Roman" pitchFamily="18" charset="0"/>
                </a:rPr>
                <a:t>1%</a:t>
              </a:r>
              <a:r>
                <a:rPr lang="zh-CN" altLang="en-US" sz="900" dirty="0">
                  <a:latin typeface="Times New Roman" pitchFamily="18" charset="0"/>
                  <a:cs typeface="Times New Roman" pitchFamily="18" charset="0"/>
                </a:rPr>
                <a:t>以內，假設偏差分佈為正態，并假設其調製過程能力可以控制到</a:t>
              </a:r>
              <a:r>
                <a:rPr lang="en-US" altLang="zh-CN" sz="900" dirty="0">
                  <a:latin typeface="Times New Roman" pitchFamily="18" charset="0"/>
                  <a:cs typeface="Times New Roman" pitchFamily="18" charset="0"/>
                </a:rPr>
                <a:t>6</a:t>
              </a:r>
              <a:r>
                <a:rPr lang="el-GR" altLang="zh-CN" sz="900" dirty="0">
                  <a:latin typeface="Times New Roman" pitchFamily="18" charset="0"/>
                  <a:cs typeface="Times New Roman" pitchFamily="18" charset="0"/>
                </a:rPr>
                <a:t>σ</a:t>
              </a:r>
              <a:r>
                <a:rPr lang="zh-CN" altLang="en-US" sz="900" dirty="0">
                  <a:latin typeface="Times New Roman" pitchFamily="18" charset="0"/>
                  <a:cs typeface="Times New Roman" pitchFamily="18" charset="0"/>
                </a:rPr>
                <a:t>的水平，則工作校準品傳遞到產品校準品其產品調製過程貢獻的標準誤差為：</a:t>
              </a:r>
              <a:r>
                <a:rPr lang="en-US" altLang="zh-CN" sz="900" i="1" dirty="0" err="1">
                  <a:latin typeface="Times New Roman" pitchFamily="18" charset="0"/>
                  <a:cs typeface="Times New Roman" pitchFamily="18" charset="0"/>
                </a:rPr>
                <a:t>S</a:t>
              </a:r>
              <a:r>
                <a:rPr lang="en-US" altLang="zh-CN" sz="900" i="1" baseline="-25000" dirty="0" err="1">
                  <a:latin typeface="Times New Roman" pitchFamily="18" charset="0"/>
                  <a:cs typeface="Times New Roman" pitchFamily="18" charset="0"/>
                </a:rPr>
                <a:t>specification</a:t>
              </a:r>
              <a:r>
                <a:rPr lang="en-US" altLang="zh-CN" sz="900" dirty="0">
                  <a:latin typeface="Times New Roman" pitchFamily="18" charset="0"/>
                  <a:cs typeface="Times New Roman" pitchFamily="18" charset="0"/>
                </a:rPr>
                <a:t> = 1% ÷ 3 = 0.33%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pSp>
          <p:nvGrpSpPr>
            <p:cNvPr id="16" name="组合 15"/>
            <p:cNvGrpSpPr/>
            <p:nvPr/>
          </p:nvGrpSpPr>
          <p:grpSpPr>
            <a:xfrm>
              <a:off x="1208735" y="4515914"/>
              <a:ext cx="9451786" cy="300082"/>
              <a:chOff x="1208735" y="4892444"/>
              <a:chExt cx="9451786" cy="300082"/>
            </a:xfrm>
          </p:grpSpPr>
          <p:sp>
            <p:nvSpPr>
              <p:cNvPr id="19" name="矩形 18"/>
              <p:cNvSpPr/>
              <p:nvPr/>
            </p:nvSpPr>
            <p:spPr>
              <a:xfrm>
                <a:off x="1208735" y="4892444"/>
                <a:ext cx="9451786"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假設測量變異係數為 </a:t>
                </a:r>
                <a:r>
                  <a:rPr lang="en-US" altLang="zh-CN" sz="900" i="1" dirty="0">
                    <a:latin typeface="Times New Roman" pitchFamily="18" charset="0"/>
                    <a:cs typeface="Times New Roman" pitchFamily="18" charset="0"/>
                  </a:rPr>
                  <a:t>CV% </a:t>
                </a:r>
                <a:r>
                  <a:rPr lang="en-US" altLang="zh-CN" sz="900" dirty="0">
                    <a:latin typeface="Times New Roman" pitchFamily="18" charset="0"/>
                    <a:cs typeface="Times New Roman" pitchFamily="18" charset="0"/>
                  </a:rPr>
                  <a:t>= 3%</a:t>
                </a:r>
                <a:r>
                  <a:rPr lang="zh-CN" altLang="en-US" sz="900" dirty="0">
                    <a:latin typeface="Times New Roman" pitchFamily="18" charset="0"/>
                    <a:cs typeface="Times New Roman" pitchFamily="18" charset="0"/>
                  </a:rPr>
                  <a:t>，并取</a:t>
                </a:r>
                <a:r>
                  <a:rPr lang="en-US" altLang="zh-CN" sz="900" dirty="0">
                    <a:latin typeface="Times New Roman" pitchFamily="18" charset="0"/>
                    <a:cs typeface="Times New Roman" pitchFamily="18" charset="0"/>
                  </a:rPr>
                  <a:t>96</a:t>
                </a:r>
                <a:r>
                  <a:rPr lang="zh-CN" altLang="en-US" sz="900" dirty="0">
                    <a:latin typeface="Times New Roman" pitchFamily="18" charset="0"/>
                    <a:cs typeface="Times New Roman" pitchFamily="18" charset="0"/>
                  </a:rPr>
                  <a:t>個重複，則測量貢獻的不確定度為（</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test</a:t>
                </a:r>
                <a:r>
                  <a:rPr lang="en-US" altLang="zh-CN" sz="900" i="1" baseline="-25000" dirty="0">
                    <a:latin typeface="Times New Roman" pitchFamily="18" charset="0"/>
                    <a:cs typeface="Times New Roman" pitchFamily="18" charset="0"/>
                  </a:rPr>
                  <a:t>  method</a:t>
                </a:r>
                <a:r>
                  <a:rPr lang="zh-CN" altLang="en-US"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3010747295"/>
                  </p:ext>
                </p:extLst>
              </p:nvPr>
            </p:nvGraphicFramePr>
            <p:xfrm>
              <a:off x="5971523" y="4903400"/>
              <a:ext cx="3008542" cy="288008"/>
            </p:xfrm>
            <a:graphic>
              <a:graphicData uri="http://schemas.openxmlformats.org/presentationml/2006/ole">
                <mc:AlternateContent xmlns:mc="http://schemas.openxmlformats.org/markup-compatibility/2006">
                  <mc:Choice xmlns:v="urn:schemas-microsoft-com:vml" Requires="v">
                    <p:oleObj name="Equation" r:id="rId13" imgW="2387520" imgH="304560" progId="Equation.DSMT4">
                      <p:embed/>
                    </p:oleObj>
                  </mc:Choice>
                  <mc:Fallback>
                    <p:oleObj name="Equation" r:id="rId13" imgW="2387520" imgH="304560" progId="Equation.DSMT4">
                      <p:embed/>
                      <p:pic>
                        <p:nvPicPr>
                          <p:cNvPr id="0" name=""/>
                          <p:cNvPicPr>
                            <a:picLocks noChangeAspect="1" noChangeArrowheads="1"/>
                          </p:cNvPicPr>
                          <p:nvPr/>
                        </p:nvPicPr>
                        <p:blipFill>
                          <a:blip r:embed="rId14"/>
                          <a:srcRect/>
                          <a:stretch>
                            <a:fillRect/>
                          </a:stretch>
                        </p:blipFill>
                        <p:spPr bwMode="auto">
                          <a:xfrm>
                            <a:off x="5971523" y="4903400"/>
                            <a:ext cx="3008542" cy="28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 name="矩形 16"/>
            <p:cNvSpPr/>
            <p:nvPr/>
          </p:nvSpPr>
          <p:spPr>
            <a:xfrm>
              <a:off x="1208735" y="4860821"/>
              <a:ext cx="9451786"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則產品校準品溯源到</a:t>
              </a:r>
              <a:r>
                <a:rPr lang="en-US" altLang="zh-CN" sz="900" i="1" dirty="0">
                  <a:latin typeface="Times New Roman" pitchFamily="18" charset="0"/>
                  <a:cs typeface="Times New Roman" pitchFamily="18" charset="0"/>
                </a:rPr>
                <a:t>WHO</a:t>
              </a:r>
              <a:r>
                <a:rPr lang="zh-CN" altLang="en-US" sz="900" dirty="0">
                  <a:latin typeface="Times New Roman" pitchFamily="18" charset="0"/>
                  <a:cs typeface="Times New Roman" pitchFamily="18" charset="0"/>
                </a:rPr>
                <a:t>的</a:t>
              </a:r>
              <a:r>
                <a:rPr lang="en-US" altLang="zh-CN" sz="900" i="1" dirty="0" err="1">
                  <a:latin typeface="Times New Roman" pitchFamily="18" charset="0"/>
                  <a:cs typeface="Times New Roman" pitchFamily="18" charset="0"/>
                </a:rPr>
                <a:t>hCG</a:t>
              </a:r>
              <a:r>
                <a:rPr lang="zh-CN" altLang="en-US" sz="900" dirty="0">
                  <a:latin typeface="Times New Roman" pitchFamily="18" charset="0"/>
                  <a:cs typeface="Times New Roman" pitchFamily="18" charset="0"/>
                </a:rPr>
                <a:t>標準品</a:t>
              </a:r>
              <a:r>
                <a:rPr lang="en-US" altLang="zh-CN" sz="900" dirty="0">
                  <a:latin typeface="Times New Roman" pitchFamily="18" charset="0"/>
                  <a:cs typeface="Times New Roman" pitchFamily="18" charset="0"/>
                </a:rPr>
                <a:t>(</a:t>
              </a:r>
              <a:r>
                <a:rPr lang="en-US" altLang="zh-CN" sz="900" dirty="0">
                  <a:latin typeface="宋体" pitchFamily="2" charset="-122"/>
                  <a:ea typeface="宋体" pitchFamily="2" charset="-122"/>
                  <a:cs typeface="Times New Roman" pitchFamily="18" charset="0"/>
                </a:rPr>
                <a:t>@</a:t>
              </a:r>
              <a:r>
                <a:rPr lang="en-US" altLang="zh-CN" sz="900" dirty="0">
                  <a:latin typeface="Times New Roman" pitchFamily="18" charset="0"/>
                  <a:cs typeface="Times New Roman" pitchFamily="18" charset="0"/>
                </a:rPr>
                <a:t>650 IU/Vial)</a:t>
              </a:r>
              <a:r>
                <a:rPr lang="zh-CN" altLang="en-US" sz="900" dirty="0">
                  <a:latin typeface="Times New Roman" pitchFamily="18" charset="0"/>
                  <a:cs typeface="Times New Roman" pitchFamily="18" charset="0"/>
                </a:rPr>
                <a:t>最後的合成標準不確定度（</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Cal</a:t>
              </a:r>
              <a:r>
                <a:rPr lang="zh-CN" altLang="en-US" sz="900" dirty="0">
                  <a:latin typeface="Times New Roman" pitchFamily="18" charset="0"/>
                  <a:cs typeface="Times New Roman" pitchFamily="18" charset="0"/>
                </a:rPr>
                <a:t>）為：</a:t>
              </a:r>
              <a:endParaRPr lang="en-US" altLang="zh-CN" sz="900" dirty="0">
                <a:latin typeface="Times New Roman" pitchFamily="18" charset="0"/>
                <a:cs typeface="Times New Roman" pitchFamily="18" charset="0"/>
              </a:endParaRPr>
            </a:p>
          </p:txBody>
        </p:sp>
        <p:sp>
          <p:nvSpPr>
            <p:cNvPr id="18" name="矩形 17"/>
            <p:cNvSpPr/>
            <p:nvPr/>
          </p:nvSpPr>
          <p:spPr>
            <a:xfrm>
              <a:off x="1208735" y="5632126"/>
              <a:ext cx="9451786"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若取包含因子 </a:t>
              </a:r>
              <a:r>
                <a:rPr lang="en-US" altLang="zh-CN" sz="900" dirty="0">
                  <a:latin typeface="Times New Roman" pitchFamily="18" charset="0"/>
                  <a:cs typeface="Times New Roman" pitchFamily="18" charset="0"/>
                </a:rPr>
                <a:t>= 2 </a:t>
              </a:r>
              <a:r>
                <a:rPr lang="zh-CN" altLang="en-US"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k </a:t>
              </a:r>
              <a:r>
                <a:rPr lang="en-US" altLang="zh-CN" sz="900" dirty="0">
                  <a:latin typeface="Times New Roman" pitchFamily="18" charset="0"/>
                  <a:cs typeface="Times New Roman" pitchFamily="18" charset="0"/>
                </a:rPr>
                <a:t>= 2)</a:t>
              </a:r>
              <a:r>
                <a:rPr lang="zh-CN" altLang="en-US" sz="900" dirty="0">
                  <a:latin typeface="Times New Roman" pitchFamily="18" charset="0"/>
                  <a:cs typeface="Times New Roman" pitchFamily="18" charset="0"/>
                </a:rPr>
                <a:t>，則產品校準品的擴展不確定度為：   </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k</a:t>
              </a:r>
              <a:r>
                <a:rPr lang="zh-CN" altLang="en-US"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zh-CN" altLang="en-US" sz="900" dirty="0">
                  <a:latin typeface="Times New Roman" pitchFamily="18" charset="0"/>
                  <a:cs typeface="Times New Roman" pitchFamily="18" charset="0"/>
                </a:rPr>
                <a:t>  </a:t>
              </a:r>
              <a:r>
                <a:rPr lang="en-US" altLang="zh-CN" sz="900" i="1" dirty="0">
                  <a:latin typeface="Times New Roman" pitchFamily="18" charset="0"/>
                  <a:cs typeface="Times New Roman" pitchFamily="18" charset="0"/>
                </a:rPr>
                <a:t>k ·</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Cal</a:t>
              </a:r>
              <a:r>
                <a:rPr lang="zh-CN" altLang="en-US"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zh-CN" altLang="en-US"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0.5469% × 2</a:t>
              </a:r>
              <a:r>
                <a:rPr lang="zh-CN" altLang="en-US"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  1.0938%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pSp>
      <p:sp>
        <p:nvSpPr>
          <p:cNvPr id="30" name="标题 1"/>
          <p:cNvSpPr txBox="1">
            <a:spLocks/>
          </p:cNvSpPr>
          <p:nvPr/>
        </p:nvSpPr>
        <p:spPr bwMode="auto">
          <a:xfrm>
            <a:off x="-21770" y="-83001"/>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500" b="0" dirty="0"/>
              <a:t>從計量學角度</a:t>
            </a:r>
            <a:r>
              <a:rPr lang="zh-CN" altLang="en-US" sz="1500" b="0" dirty="0"/>
              <a:t>進行</a:t>
            </a:r>
            <a:r>
              <a:rPr lang="zh-TW" altLang="en-US" sz="1500" b="0" dirty="0"/>
              <a:t>醫學檢驗系統性能分析</a:t>
            </a:r>
            <a:endParaRPr lang="zh-CN" altLang="en-US" sz="1500" b="0" dirty="0"/>
          </a:p>
        </p:txBody>
      </p:sp>
      <p:sp>
        <p:nvSpPr>
          <p:cNvPr id="31" name="矩形 3"/>
          <p:cNvSpPr>
            <a:spLocks noChangeArrowheads="1"/>
          </p:cNvSpPr>
          <p:nvPr/>
        </p:nvSpPr>
        <p:spPr bwMode="auto">
          <a:xfrm>
            <a:off x="455" y="222934"/>
            <a:ext cx="8012113"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1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 (A Report) - Appendix A. Example  Traceability for Generic </a:t>
            </a:r>
            <a:r>
              <a:rPr lang="en-US" altLang="zh-CN" sz="900" i="1" dirty="0" err="1">
                <a:solidFill>
                  <a:srgbClr val="000000"/>
                </a:solidFill>
                <a:latin typeface="Times New Roman" pitchFamily="18" charset="0"/>
                <a:cs typeface="Times New Roman" pitchFamily="18" charset="0"/>
              </a:rPr>
              <a:t>hCG</a:t>
            </a:r>
            <a:r>
              <a:rPr lang="en-US" altLang="zh-CN" sz="900" i="1" dirty="0">
                <a:solidFill>
                  <a:srgbClr val="000000"/>
                </a:solidFill>
                <a:latin typeface="Times New Roman" pitchFamily="18" charset="0"/>
                <a:cs typeface="Times New Roman" pitchFamily="18" charset="0"/>
              </a:rPr>
              <a:t> Immunoassay </a:t>
            </a:r>
            <a:r>
              <a:rPr lang="zh-CN" altLang="en-US" sz="900" dirty="0">
                <a:solidFill>
                  <a:srgbClr val="000000"/>
                </a:solidFill>
                <a:latin typeface="Times New Roman" pitchFamily="18" charset="0"/>
                <a:cs typeface="Times New Roman" pitchFamily="18" charset="0"/>
              </a:rPr>
              <a:t>；</a:t>
            </a:r>
            <a:endParaRPr lang="zh-TW" altLang="en-US" sz="9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8097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875857" y="40138"/>
            <a:ext cx="9799390" cy="6343333"/>
            <a:chOff x="875857" y="54652"/>
            <a:chExt cx="9799390" cy="6343333"/>
          </a:xfrm>
        </p:grpSpPr>
        <p:sp>
          <p:nvSpPr>
            <p:cNvPr id="25" name="矩形 24"/>
            <p:cNvSpPr/>
            <p:nvPr/>
          </p:nvSpPr>
          <p:spPr>
            <a:xfrm>
              <a:off x="875859" y="438480"/>
              <a:ext cx="9663285"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Gravimetric Process &amp; Volumetric Flask</a:t>
              </a:r>
            </a:p>
          </p:txBody>
        </p:sp>
        <p:sp>
          <p:nvSpPr>
            <p:cNvPr id="9" name="矩形 8"/>
            <p:cNvSpPr/>
            <p:nvPr/>
          </p:nvSpPr>
          <p:spPr>
            <a:xfrm>
              <a:off x="875858" y="54652"/>
              <a:ext cx="9663287" cy="400110"/>
            </a:xfrm>
            <a:prstGeom prst="rect">
              <a:avLst/>
            </a:prstGeom>
          </p:spPr>
          <p:txBody>
            <a:bodyPr wrap="square">
              <a:spAutoFit/>
            </a:bodyPr>
            <a:lstStyle/>
            <a:p>
              <a:pPr algn="ctr"/>
              <a:r>
                <a:rPr lang="en-US" altLang="zh-CN" sz="1000" i="1" dirty="0">
                  <a:latin typeface="Times New Roman" pitchFamily="18" charset="0"/>
                  <a:cs typeface="Times New Roman" pitchFamily="18" charset="0"/>
                </a:rPr>
                <a:t>ZYX </a:t>
              </a:r>
              <a:r>
                <a:rPr lang="en-US" altLang="zh-CN" sz="1000" i="1" dirty="0" err="1">
                  <a:latin typeface="Times New Roman" pitchFamily="18" charset="0"/>
                  <a:cs typeface="Times New Roman" pitchFamily="18" charset="0"/>
                </a:rPr>
                <a:t>hCG</a:t>
              </a:r>
              <a:r>
                <a:rPr lang="en-US" altLang="zh-CN" sz="1000" i="1" dirty="0">
                  <a:latin typeface="Times New Roman" pitchFamily="18" charset="0"/>
                  <a:cs typeface="Times New Roman" pitchFamily="18" charset="0"/>
                </a:rPr>
                <a:t> Example</a:t>
              </a:r>
            </a:p>
            <a:p>
              <a:pPr algn="ctr"/>
              <a:r>
                <a:rPr lang="en-US" altLang="zh-CN" sz="1000" i="1" dirty="0">
                  <a:latin typeface="Times New Roman" pitchFamily="18" charset="0"/>
                  <a:cs typeface="Times New Roman" pitchFamily="18" charset="0"/>
                </a:rPr>
                <a:t>Calibrator Value Assignment Process</a:t>
              </a:r>
            </a:p>
          </p:txBody>
        </p:sp>
        <p:sp>
          <p:nvSpPr>
            <p:cNvPr id="179" name="矩形 178"/>
            <p:cNvSpPr/>
            <p:nvPr/>
          </p:nvSpPr>
          <p:spPr>
            <a:xfrm>
              <a:off x="875858" y="3587787"/>
              <a:ext cx="9799389" cy="2618217"/>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837734" y="860718"/>
              <a:ext cx="2036750"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Reconstitute 2 vials of </a:t>
              </a:r>
              <a:r>
                <a:rPr lang="en-US" altLang="zh-CN" sz="900" i="1" dirty="0" err="1">
                  <a:solidFill>
                    <a:schemeClr val="tx1"/>
                  </a:solidFill>
                  <a:latin typeface="Times New Roman" pitchFamily="18" charset="0"/>
                  <a:cs typeface="Times New Roman" pitchFamily="18" charset="0"/>
                </a:rPr>
                <a:t>hCG</a:t>
              </a:r>
              <a:r>
                <a:rPr lang="en-US" altLang="zh-CN" sz="900" i="1" dirty="0">
                  <a:solidFill>
                    <a:schemeClr val="tx1"/>
                  </a:solidFill>
                  <a:latin typeface="Times New Roman" pitchFamily="18" charset="0"/>
                  <a:cs typeface="Times New Roman" pitchFamily="18" charset="0"/>
                </a:rPr>
                <a:t> from WHO </a:t>
              </a:r>
              <a:r>
                <a:rPr lang="en-US" altLang="zh-CN" sz="900" dirty="0">
                  <a:solidFill>
                    <a:schemeClr val="tx1"/>
                  </a:solidFill>
                  <a:latin typeface="宋体" pitchFamily="2" charset="-122"/>
                  <a:ea typeface="宋体" pitchFamily="2" charset="-122"/>
                  <a:cs typeface="Times New Roman" pitchFamily="18" charset="0"/>
                </a:rPr>
                <a:t>@</a:t>
              </a:r>
              <a:r>
                <a:rPr lang="en-US" altLang="zh-CN" sz="900" i="1" dirty="0">
                  <a:solidFill>
                    <a:schemeClr val="tx1"/>
                  </a:solidFill>
                  <a:latin typeface="Times New Roman" pitchFamily="18" charset="0"/>
                  <a:cs typeface="Times New Roman" pitchFamily="18" charset="0"/>
                </a:rPr>
                <a:t>650 IU/Vial</a:t>
              </a:r>
              <a:endParaRPr lang="zh-CN" altLang="en-US" sz="900" dirty="0">
                <a:solidFill>
                  <a:schemeClr val="tx1"/>
                </a:solidFill>
              </a:endParaRPr>
            </a:p>
          </p:txBody>
        </p:sp>
        <p:sp>
          <p:nvSpPr>
            <p:cNvPr id="42" name="矩形 41"/>
            <p:cNvSpPr/>
            <p:nvPr/>
          </p:nvSpPr>
          <p:spPr>
            <a:xfrm>
              <a:off x="875857" y="6174847"/>
              <a:ext cx="9799177" cy="223138"/>
            </a:xfrm>
            <a:prstGeom prst="rect">
              <a:avLst/>
            </a:prstGeom>
          </p:spPr>
          <p:txBody>
            <a:bodyPr wrap="square">
              <a:spAutoFit/>
            </a:bodyPr>
            <a:lstStyle/>
            <a:p>
              <a:r>
                <a:rPr lang="en-US" altLang="zh-CN" sz="850" i="1" dirty="0">
                  <a:latin typeface="Times New Roman" pitchFamily="18" charset="0"/>
                  <a:cs typeface="Times New Roman" pitchFamily="18" charset="0"/>
                </a:rPr>
                <a:t>Manufacturing Scheme for a Generic </a:t>
              </a:r>
              <a:r>
                <a:rPr lang="en-US" altLang="zh-CN" sz="850" i="1" dirty="0" err="1">
                  <a:latin typeface="Times New Roman" pitchFamily="18" charset="0"/>
                  <a:cs typeface="Times New Roman" pitchFamily="18" charset="0"/>
                </a:rPr>
                <a:t>hCG</a:t>
              </a:r>
              <a:r>
                <a:rPr lang="en-US" altLang="zh-CN" sz="850" i="1" dirty="0">
                  <a:latin typeface="Times New Roman" pitchFamily="18" charset="0"/>
                  <a:cs typeface="Times New Roman" pitchFamily="18" charset="0"/>
                </a:rPr>
                <a:t> Immunoassay</a:t>
              </a:r>
              <a:r>
                <a:rPr lang="zh-CN" altLang="en-US" sz="850" dirty="0">
                  <a:latin typeface="Times New Roman" pitchFamily="18" charset="0"/>
                  <a:cs typeface="Times New Roman" pitchFamily="18" charset="0"/>
                </a:rPr>
                <a:t>；</a:t>
              </a:r>
              <a:r>
                <a:rPr lang="en-US" altLang="zh-CN" sz="850" i="1" dirty="0" err="1">
                  <a:latin typeface="Times New Roman" pitchFamily="18" charset="0"/>
                  <a:cs typeface="Times New Roman" pitchFamily="18" charset="0"/>
                </a:rPr>
                <a:t>Schlain</a:t>
              </a:r>
              <a:r>
                <a:rPr lang="en-US" altLang="zh-CN" sz="850" i="1" dirty="0">
                  <a:latin typeface="Times New Roman" pitchFamily="18" charset="0"/>
                  <a:cs typeface="Times New Roman" pitchFamily="18" charset="0"/>
                </a:rPr>
                <a:t> B. A stochastic approximation method for assigning values to calibrators. </a:t>
              </a:r>
              <a:r>
                <a:rPr lang="en-US" altLang="zh-CN" sz="850" i="1" dirty="0" err="1">
                  <a:latin typeface="Times New Roman" pitchFamily="18" charset="0"/>
                  <a:cs typeface="Times New Roman" pitchFamily="18" charset="0"/>
                </a:rPr>
                <a:t>Clin</a:t>
              </a:r>
              <a:r>
                <a:rPr lang="en-US" altLang="zh-CN" sz="850" i="1" dirty="0">
                  <a:latin typeface="Times New Roman" pitchFamily="18" charset="0"/>
                  <a:cs typeface="Times New Roman" pitchFamily="18" charset="0"/>
                </a:rPr>
                <a:t> Chem</a:t>
              </a:r>
              <a:r>
                <a:rPr lang="en-US" altLang="zh-CN" sz="850" dirty="0">
                  <a:latin typeface="Times New Roman" pitchFamily="18" charset="0"/>
                  <a:cs typeface="Times New Roman" pitchFamily="18" charset="0"/>
                </a:rPr>
                <a:t>. 1998</a:t>
              </a:r>
              <a:r>
                <a:rPr lang="zh-CN" altLang="en-US" sz="850" dirty="0">
                  <a:latin typeface="Times New Roman" pitchFamily="18" charset="0"/>
                  <a:cs typeface="Times New Roman" pitchFamily="18" charset="0"/>
                </a:rPr>
                <a:t>；</a:t>
              </a:r>
              <a:r>
                <a:rPr lang="en-US" altLang="zh-CN" sz="850" dirty="0">
                  <a:latin typeface="Times New Roman" pitchFamily="18" charset="0"/>
                  <a:cs typeface="Times New Roman" pitchFamily="18" charset="0"/>
                </a:rPr>
                <a:t>44(4)</a:t>
              </a:r>
              <a:r>
                <a:rPr lang="zh-CN" altLang="en-US" sz="850" dirty="0">
                  <a:latin typeface="Times New Roman" pitchFamily="18" charset="0"/>
                  <a:cs typeface="Times New Roman" pitchFamily="18" charset="0"/>
                </a:rPr>
                <a:t>：</a:t>
              </a:r>
              <a:r>
                <a:rPr lang="en-US" altLang="zh-CN" sz="850" dirty="0">
                  <a:latin typeface="Times New Roman" pitchFamily="18" charset="0"/>
                  <a:cs typeface="Times New Roman" pitchFamily="18" charset="0"/>
                </a:rPr>
                <a:t>839-848.</a:t>
              </a:r>
            </a:p>
          </p:txBody>
        </p:sp>
        <p:cxnSp>
          <p:nvCxnSpPr>
            <p:cNvPr id="3" name="直接连接符 2"/>
            <p:cNvCxnSpPr/>
            <p:nvPr/>
          </p:nvCxnSpPr>
          <p:spPr>
            <a:xfrm>
              <a:off x="3445727" y="452472"/>
              <a:ext cx="4536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445727" y="638642"/>
              <a:ext cx="453625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971789" y="860718"/>
              <a:ext cx="2936039"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Quantitatively Transfer to a 100mL volumetric flask and QS to</a:t>
              </a:r>
              <a:r>
                <a:rPr lang="zh-CN" altLang="en-US" sz="900" i="1"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volume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Uncertainty VF50</a:t>
              </a:r>
              <a:r>
                <a:rPr lang="en-US" altLang="zh-CN"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cxnSp>
          <p:nvCxnSpPr>
            <p:cNvPr id="11" name="直接箭头连接符 10"/>
            <p:cNvCxnSpPr>
              <a:stCxn id="7" idx="3"/>
              <a:endCxn id="26" idx="1"/>
            </p:cNvCxnSpPr>
            <p:nvPr/>
          </p:nvCxnSpPr>
          <p:spPr>
            <a:xfrm>
              <a:off x="3874484" y="1030820"/>
              <a:ext cx="10973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矩形 37"/>
            <p:cNvSpPr/>
            <p:nvPr/>
          </p:nvSpPr>
          <p:spPr>
            <a:xfrm>
              <a:off x="1837734" y="1405045"/>
              <a:ext cx="4935485"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All Dilutions Completed Gravimetrically</a:t>
              </a:r>
            </a:p>
          </p:txBody>
        </p:sp>
        <p:cxnSp>
          <p:nvCxnSpPr>
            <p:cNvPr id="39" name="直接连接符 38"/>
            <p:cNvCxnSpPr/>
            <p:nvPr/>
          </p:nvCxnSpPr>
          <p:spPr>
            <a:xfrm>
              <a:off x="2239063" y="1422895"/>
              <a:ext cx="4536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2239063" y="1609168"/>
              <a:ext cx="45362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26" idx="3"/>
            </p:cNvCxnSpPr>
            <p:nvPr/>
          </p:nvCxnSpPr>
          <p:spPr>
            <a:xfrm flipH="1">
              <a:off x="7907827" y="1030820"/>
              <a:ext cx="1088821"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48"/>
            <p:cNvSpPr/>
            <p:nvPr/>
          </p:nvSpPr>
          <p:spPr>
            <a:xfrm>
              <a:off x="7635622" y="1755675"/>
              <a:ext cx="2722052" cy="553680"/>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Cal F</a:t>
              </a:r>
              <a:r>
                <a:rPr lang="zh-CN" altLang="en-US" sz="900" b="1"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1000mIU/mL Serum Working Calibrator</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Weigh 94.87 g of Stock and add 1755.13 g of serum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Uncertainty </a:t>
              </a:r>
              <a:r>
                <a:rPr lang="en-US" altLang="zh-CN" sz="900" i="1" dirty="0" err="1">
                  <a:solidFill>
                    <a:schemeClr val="tx1"/>
                  </a:solidFill>
                  <a:latin typeface="Times New Roman" pitchFamily="18" charset="0"/>
                  <a:cs typeface="Times New Roman" pitchFamily="18" charset="0"/>
                </a:rPr>
                <a:t>WtF</a:t>
              </a:r>
              <a:r>
                <a:rPr lang="en-US" altLang="zh-CN" sz="900" dirty="0">
                  <a:solidFill>
                    <a:schemeClr val="tx1"/>
                  </a:solidFill>
                  <a:latin typeface="Times New Roman" pitchFamily="18" charset="0"/>
                  <a:cs typeface="Times New Roman" pitchFamily="18" charset="0"/>
                </a:rPr>
                <a:t>)</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51" name="矩形 50"/>
            <p:cNvSpPr/>
            <p:nvPr/>
          </p:nvSpPr>
          <p:spPr>
            <a:xfrm>
              <a:off x="8824613" y="1232791"/>
              <a:ext cx="816616"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Dilution</a:t>
              </a:r>
            </a:p>
          </p:txBody>
        </p:sp>
        <p:cxnSp>
          <p:nvCxnSpPr>
            <p:cNvPr id="54" name="直接箭头连接符 53"/>
            <p:cNvCxnSpPr>
              <a:endCxn id="49" idx="0"/>
            </p:cNvCxnSpPr>
            <p:nvPr/>
          </p:nvCxnSpPr>
          <p:spPr>
            <a:xfrm>
              <a:off x="8996648" y="1030820"/>
              <a:ext cx="0" cy="724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矩形 60"/>
            <p:cNvSpPr/>
            <p:nvPr/>
          </p:nvSpPr>
          <p:spPr>
            <a:xfrm>
              <a:off x="1193431" y="2626214"/>
              <a:ext cx="2086907"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Cal B</a:t>
              </a:r>
              <a:r>
                <a:rPr lang="zh-CN" altLang="en-US" sz="900" b="1"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10mIU/mL Serum Working Calibrator</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Weigh 10 g of Cal F and add 990 g of serum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Uncertainty </a:t>
              </a:r>
              <a:r>
                <a:rPr lang="en-US" altLang="zh-CN" sz="900" i="1" dirty="0" err="1">
                  <a:solidFill>
                    <a:schemeClr val="tx1"/>
                  </a:solidFill>
                  <a:latin typeface="Times New Roman" pitchFamily="18" charset="0"/>
                  <a:cs typeface="Times New Roman" pitchFamily="18" charset="0"/>
                </a:rPr>
                <a:t>WtB</a:t>
              </a:r>
              <a:r>
                <a:rPr lang="en-US" altLang="zh-CN" sz="900" dirty="0">
                  <a:solidFill>
                    <a:schemeClr val="tx1"/>
                  </a:solidFill>
                  <a:latin typeface="Times New Roman" pitchFamily="18" charset="0"/>
                  <a:cs typeface="Times New Roman" pitchFamily="18" charset="0"/>
                </a:rPr>
                <a:t>)</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62" name="矩形 61"/>
            <p:cNvSpPr/>
            <p:nvPr/>
          </p:nvSpPr>
          <p:spPr>
            <a:xfrm>
              <a:off x="3552543" y="2628019"/>
              <a:ext cx="2086907"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Cal C</a:t>
              </a:r>
              <a:r>
                <a:rPr lang="zh-CN" altLang="en-US" sz="900" b="1" i="1" dirty="0">
                  <a:solidFill>
                    <a:schemeClr val="tx1"/>
                  </a:solidFill>
                  <a:latin typeface="Times New Roman" pitchFamily="18" charset="0"/>
                  <a:cs typeface="Times New Roman" pitchFamily="18" charset="0"/>
                </a:rPr>
                <a:t>：</a:t>
              </a:r>
              <a:r>
                <a:rPr lang="en-US" altLang="zh-CN" sz="900" b="1" i="1" dirty="0">
                  <a:solidFill>
                    <a:schemeClr val="tx1"/>
                  </a:solidFill>
                  <a:latin typeface="Times New Roman" pitchFamily="18" charset="0"/>
                  <a:cs typeface="Times New Roman" pitchFamily="18" charset="0"/>
                </a:rPr>
                <a:t>5</a:t>
              </a:r>
              <a:r>
                <a:rPr lang="en-US" altLang="zh-CN" sz="900" i="1" dirty="0">
                  <a:solidFill>
                    <a:schemeClr val="tx1"/>
                  </a:solidFill>
                  <a:latin typeface="Times New Roman" pitchFamily="18" charset="0"/>
                  <a:cs typeface="Times New Roman" pitchFamily="18" charset="0"/>
                </a:rPr>
                <a:t>0mIU/mL Serum Working Calibrator</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Weigh 50 g of Cal F and add 950 g of serum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Uncertainty </a:t>
              </a:r>
              <a:r>
                <a:rPr lang="en-US" altLang="zh-CN" sz="900" i="1" dirty="0" err="1">
                  <a:solidFill>
                    <a:schemeClr val="tx1"/>
                  </a:solidFill>
                  <a:latin typeface="Times New Roman" pitchFamily="18" charset="0"/>
                  <a:cs typeface="Times New Roman" pitchFamily="18" charset="0"/>
                </a:rPr>
                <a:t>WtC</a:t>
              </a:r>
              <a:r>
                <a:rPr lang="en-US" altLang="zh-CN" sz="900" dirty="0">
                  <a:solidFill>
                    <a:schemeClr val="tx1"/>
                  </a:solidFill>
                  <a:latin typeface="Times New Roman" pitchFamily="18" charset="0"/>
                  <a:cs typeface="Times New Roman" pitchFamily="18" charset="0"/>
                </a:rPr>
                <a:t>)</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63" name="矩形 62"/>
            <p:cNvSpPr/>
            <p:nvPr/>
          </p:nvSpPr>
          <p:spPr>
            <a:xfrm>
              <a:off x="5911655" y="2626214"/>
              <a:ext cx="2086907"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Cal D</a:t>
              </a:r>
              <a:r>
                <a:rPr lang="zh-CN" altLang="en-US" sz="900" b="1" i="1" dirty="0">
                  <a:solidFill>
                    <a:schemeClr val="tx1"/>
                  </a:solidFill>
                  <a:latin typeface="Times New Roman" pitchFamily="18" charset="0"/>
                  <a:cs typeface="Times New Roman" pitchFamily="18" charset="0"/>
                </a:rPr>
                <a:t>：</a:t>
              </a:r>
              <a:r>
                <a:rPr lang="en-US" altLang="zh-CN" sz="900" b="1" i="1" dirty="0">
                  <a:solidFill>
                    <a:schemeClr val="tx1"/>
                  </a:solidFill>
                  <a:latin typeface="Times New Roman" pitchFamily="18" charset="0"/>
                  <a:cs typeface="Times New Roman" pitchFamily="18" charset="0"/>
                </a:rPr>
                <a:t>25</a:t>
              </a:r>
              <a:r>
                <a:rPr lang="en-US" altLang="zh-CN" sz="900" i="1" dirty="0">
                  <a:solidFill>
                    <a:schemeClr val="tx1"/>
                  </a:solidFill>
                  <a:latin typeface="Times New Roman" pitchFamily="18" charset="0"/>
                  <a:cs typeface="Times New Roman" pitchFamily="18" charset="0"/>
                </a:rPr>
                <a:t>0mIU/mL Serum Working Calibrator</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Weigh 250 g of Cal F and add 750 g of serum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Uncertainty </a:t>
              </a:r>
              <a:r>
                <a:rPr lang="en-US" altLang="zh-CN" sz="900" i="1" dirty="0" err="1">
                  <a:solidFill>
                    <a:schemeClr val="tx1"/>
                  </a:solidFill>
                  <a:latin typeface="Times New Roman" pitchFamily="18" charset="0"/>
                  <a:cs typeface="Times New Roman" pitchFamily="18" charset="0"/>
                </a:rPr>
                <a:t>WtD</a:t>
              </a:r>
              <a:r>
                <a:rPr lang="en-US" altLang="zh-CN" sz="900" dirty="0">
                  <a:solidFill>
                    <a:schemeClr val="tx1"/>
                  </a:solidFill>
                  <a:latin typeface="Times New Roman" pitchFamily="18" charset="0"/>
                  <a:cs typeface="Times New Roman" pitchFamily="18" charset="0"/>
                </a:rPr>
                <a:t>)</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64" name="矩形 63"/>
            <p:cNvSpPr/>
            <p:nvPr/>
          </p:nvSpPr>
          <p:spPr>
            <a:xfrm>
              <a:off x="8270767" y="2628019"/>
              <a:ext cx="2086907"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Cal E</a:t>
              </a:r>
              <a:r>
                <a:rPr lang="zh-CN" altLang="en-US" sz="900" b="1" i="1" dirty="0">
                  <a:solidFill>
                    <a:schemeClr val="tx1"/>
                  </a:solidFill>
                  <a:latin typeface="Times New Roman" pitchFamily="18" charset="0"/>
                  <a:cs typeface="Times New Roman" pitchFamily="18" charset="0"/>
                </a:rPr>
                <a:t>：</a:t>
              </a:r>
              <a:r>
                <a:rPr lang="en-US" altLang="zh-CN" sz="900" b="1" i="1" dirty="0">
                  <a:solidFill>
                    <a:schemeClr val="tx1"/>
                  </a:solidFill>
                  <a:latin typeface="Times New Roman" pitchFamily="18" charset="0"/>
                  <a:cs typeface="Times New Roman" pitchFamily="18" charset="0"/>
                </a:rPr>
                <a:t>50</a:t>
              </a:r>
              <a:r>
                <a:rPr lang="en-US" altLang="zh-CN" sz="900" i="1" dirty="0">
                  <a:solidFill>
                    <a:schemeClr val="tx1"/>
                  </a:solidFill>
                  <a:latin typeface="Times New Roman" pitchFamily="18" charset="0"/>
                  <a:cs typeface="Times New Roman" pitchFamily="18" charset="0"/>
                </a:rPr>
                <a:t>0mIU/mL Serum Working Calibrator</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Weigh 500 g of Cal F and add 500 g of serum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Uncertainty </a:t>
              </a:r>
              <a:r>
                <a:rPr lang="en-US" altLang="zh-CN" sz="900" i="1" dirty="0" err="1">
                  <a:solidFill>
                    <a:schemeClr val="tx1"/>
                  </a:solidFill>
                  <a:latin typeface="Times New Roman" pitchFamily="18" charset="0"/>
                  <a:cs typeface="Times New Roman" pitchFamily="18" charset="0"/>
                </a:rPr>
                <a:t>WtE</a:t>
              </a:r>
              <a:r>
                <a:rPr lang="en-US" altLang="zh-CN" sz="900" dirty="0">
                  <a:solidFill>
                    <a:schemeClr val="tx1"/>
                  </a:solidFill>
                  <a:latin typeface="Times New Roman" pitchFamily="18" charset="0"/>
                  <a:cs typeface="Times New Roman" pitchFamily="18" charset="0"/>
                </a:rPr>
                <a:t>)</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cxnSp>
          <p:nvCxnSpPr>
            <p:cNvPr id="78" name="直接箭头连接符 77"/>
            <p:cNvCxnSpPr>
              <a:stCxn id="61" idx="0"/>
            </p:cNvCxnSpPr>
            <p:nvPr/>
          </p:nvCxnSpPr>
          <p:spPr>
            <a:xfrm flipV="1">
              <a:off x="2236885" y="2032515"/>
              <a:ext cx="0" cy="593699"/>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82" name="直接连接符 81"/>
            <p:cNvCxnSpPr>
              <a:stCxn id="49" idx="1"/>
            </p:cNvCxnSpPr>
            <p:nvPr/>
          </p:nvCxnSpPr>
          <p:spPr>
            <a:xfrm flipH="1">
              <a:off x="2236887" y="2032515"/>
              <a:ext cx="5398735"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5140407" y="1828940"/>
              <a:ext cx="816616"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Dilution</a:t>
              </a:r>
            </a:p>
          </p:txBody>
        </p:sp>
        <p:cxnSp>
          <p:nvCxnSpPr>
            <p:cNvPr id="92" name="直接箭头连接符 91"/>
            <p:cNvCxnSpPr>
              <a:stCxn id="62" idx="0"/>
            </p:cNvCxnSpPr>
            <p:nvPr/>
          </p:nvCxnSpPr>
          <p:spPr>
            <a:xfrm flipV="1">
              <a:off x="4595997" y="2032515"/>
              <a:ext cx="0" cy="595504"/>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a:stCxn id="63" idx="0"/>
            </p:cNvCxnSpPr>
            <p:nvPr/>
          </p:nvCxnSpPr>
          <p:spPr>
            <a:xfrm flipV="1">
              <a:off x="6955109" y="2032515"/>
              <a:ext cx="0" cy="593699"/>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351415" y="2431092"/>
              <a:ext cx="196280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7351415" y="2032515"/>
              <a:ext cx="0" cy="398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箭头连接符 114"/>
            <p:cNvCxnSpPr>
              <a:stCxn id="64" idx="0"/>
            </p:cNvCxnSpPr>
            <p:nvPr/>
          </p:nvCxnSpPr>
          <p:spPr>
            <a:xfrm flipV="1">
              <a:off x="9314221" y="2431092"/>
              <a:ext cx="0" cy="196927"/>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117" name="矩形 116"/>
            <p:cNvSpPr/>
            <p:nvPr/>
          </p:nvSpPr>
          <p:spPr>
            <a:xfrm>
              <a:off x="1193431" y="3714868"/>
              <a:ext cx="1579129"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Product Cal B</a:t>
              </a:r>
              <a:r>
                <a:rPr lang="zh-CN" altLang="en-US" sz="900" b="1"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10mIU/mL Serum Match to Working Calibrator 96 replicates each</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118" name="矩形 117"/>
            <p:cNvSpPr/>
            <p:nvPr/>
          </p:nvSpPr>
          <p:spPr>
            <a:xfrm>
              <a:off x="3089710" y="3714868"/>
              <a:ext cx="1579129"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Product Cal C</a:t>
              </a:r>
              <a:r>
                <a:rPr lang="zh-CN" altLang="en-US" sz="900" b="1"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50mIU/mL Serum Match to Working Calibrator 96 replicates each</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119" name="矩形 118"/>
            <p:cNvSpPr/>
            <p:nvPr/>
          </p:nvSpPr>
          <p:spPr>
            <a:xfrm>
              <a:off x="4985988" y="3714868"/>
              <a:ext cx="1579129"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Product Cal D</a:t>
              </a:r>
              <a:r>
                <a:rPr lang="zh-CN" altLang="en-US" sz="900" b="1"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250mIU/mL Serum Match to Working Calibrator 96 replicates each</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120" name="矩形 119"/>
            <p:cNvSpPr/>
            <p:nvPr/>
          </p:nvSpPr>
          <p:spPr>
            <a:xfrm>
              <a:off x="6882267" y="3714868"/>
              <a:ext cx="1579129"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Product Cal E</a:t>
              </a:r>
              <a:r>
                <a:rPr lang="zh-CN" altLang="en-US" sz="900" b="1"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500mIU/mL Serum Match to Working Calibrator 96 replicates each</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sp>
          <p:nvSpPr>
            <p:cNvPr id="121" name="矩形 120"/>
            <p:cNvSpPr/>
            <p:nvPr/>
          </p:nvSpPr>
          <p:spPr>
            <a:xfrm>
              <a:off x="8778545" y="3714868"/>
              <a:ext cx="1579129" cy="6786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b="1" i="1" dirty="0">
                  <a:solidFill>
                    <a:schemeClr val="tx1"/>
                  </a:solidFill>
                  <a:latin typeface="Times New Roman" pitchFamily="18" charset="0"/>
                  <a:cs typeface="Times New Roman" pitchFamily="18" charset="0"/>
                </a:rPr>
                <a:t>Product Cal F</a:t>
              </a:r>
              <a:r>
                <a:rPr lang="zh-CN" altLang="en-US" sz="900" b="1"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1000mIU/mL Serum Match to Working Calibrator 96 replicates each</a:t>
              </a:r>
              <a:r>
                <a:rPr lang="zh-CN" altLang="en-US" sz="900" dirty="0">
                  <a:solidFill>
                    <a:schemeClr val="tx1"/>
                  </a:solidFill>
                  <a:latin typeface="Times New Roman" pitchFamily="18" charset="0"/>
                  <a:cs typeface="Times New Roman" pitchFamily="18" charset="0"/>
                </a:rPr>
                <a:t>；</a:t>
              </a:r>
              <a:endParaRPr lang="zh-CN" altLang="en-US" sz="900" dirty="0">
                <a:solidFill>
                  <a:schemeClr val="tx1"/>
                </a:solidFill>
              </a:endParaRPr>
            </a:p>
          </p:txBody>
        </p:sp>
        <p:cxnSp>
          <p:nvCxnSpPr>
            <p:cNvPr id="125" name="直接连接符 124"/>
            <p:cNvCxnSpPr>
              <a:stCxn id="61" idx="2"/>
            </p:cNvCxnSpPr>
            <p:nvPr/>
          </p:nvCxnSpPr>
          <p:spPr>
            <a:xfrm>
              <a:off x="2236885" y="3304818"/>
              <a:ext cx="0" cy="21169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62" idx="2"/>
            </p:cNvCxnSpPr>
            <p:nvPr/>
          </p:nvCxnSpPr>
          <p:spPr>
            <a:xfrm>
              <a:off x="4595997" y="3306623"/>
              <a:ext cx="0" cy="20988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63" idx="2"/>
            </p:cNvCxnSpPr>
            <p:nvPr/>
          </p:nvCxnSpPr>
          <p:spPr>
            <a:xfrm>
              <a:off x="6955109" y="3304818"/>
              <a:ext cx="0" cy="211693"/>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64" idx="2"/>
            </p:cNvCxnSpPr>
            <p:nvPr/>
          </p:nvCxnSpPr>
          <p:spPr>
            <a:xfrm>
              <a:off x="9314221" y="3306623"/>
              <a:ext cx="0" cy="209889"/>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33" name="直接箭头连接符 132"/>
            <p:cNvCxnSpPr>
              <a:stCxn id="117" idx="0"/>
            </p:cNvCxnSpPr>
            <p:nvPr/>
          </p:nvCxnSpPr>
          <p:spPr>
            <a:xfrm flipV="1">
              <a:off x="1982996" y="3516513"/>
              <a:ext cx="0" cy="198356"/>
            </a:xfrm>
            <a:prstGeom prst="straightConnector1">
              <a:avLst/>
            </a:prstGeom>
            <a:ln>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5" name="直接箭头连接符 134"/>
            <p:cNvCxnSpPr>
              <a:stCxn id="118" idx="0"/>
            </p:cNvCxnSpPr>
            <p:nvPr/>
          </p:nvCxnSpPr>
          <p:spPr>
            <a:xfrm flipV="1">
              <a:off x="3879274" y="3516513"/>
              <a:ext cx="0" cy="198356"/>
            </a:xfrm>
            <a:prstGeom prst="straightConnector1">
              <a:avLst/>
            </a:prstGeom>
            <a:ln>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a:stCxn id="119" idx="0"/>
            </p:cNvCxnSpPr>
            <p:nvPr/>
          </p:nvCxnSpPr>
          <p:spPr>
            <a:xfrm flipV="1">
              <a:off x="5775553" y="3516513"/>
              <a:ext cx="0" cy="198356"/>
            </a:xfrm>
            <a:prstGeom prst="straightConnector1">
              <a:avLst/>
            </a:prstGeom>
            <a:ln>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a:stCxn id="120" idx="0"/>
            </p:cNvCxnSpPr>
            <p:nvPr/>
          </p:nvCxnSpPr>
          <p:spPr>
            <a:xfrm flipV="1">
              <a:off x="7671831" y="3516513"/>
              <a:ext cx="0" cy="198356"/>
            </a:xfrm>
            <a:prstGeom prst="straightConnector1">
              <a:avLst/>
            </a:prstGeom>
            <a:ln>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a:stCxn id="121" idx="0"/>
            </p:cNvCxnSpPr>
            <p:nvPr/>
          </p:nvCxnSpPr>
          <p:spPr>
            <a:xfrm flipV="1">
              <a:off x="9568110" y="3516513"/>
              <a:ext cx="0" cy="198356"/>
            </a:xfrm>
            <a:prstGeom prst="straightConnector1">
              <a:avLst/>
            </a:prstGeom>
            <a:ln>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endCxn id="49" idx="3"/>
            </p:cNvCxnSpPr>
            <p:nvPr/>
          </p:nvCxnSpPr>
          <p:spPr>
            <a:xfrm flipH="1">
              <a:off x="10357674" y="2032515"/>
              <a:ext cx="18147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a:off x="10539144" y="2032515"/>
              <a:ext cx="0" cy="1483997"/>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flipH="1">
              <a:off x="9568110" y="3516511"/>
              <a:ext cx="971035"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p:nvCxnSpPr>
          <p:spPr>
            <a:xfrm flipH="1">
              <a:off x="1982996" y="3516511"/>
              <a:ext cx="253889"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flipH="1">
              <a:off x="3879274" y="3516511"/>
              <a:ext cx="716722"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flipH="1">
              <a:off x="5775553" y="3516511"/>
              <a:ext cx="1179556"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H="1">
              <a:off x="7671831" y="3516511"/>
              <a:ext cx="1642390" cy="0"/>
            </a:xfrm>
            <a:prstGeom prst="line">
              <a:avLst/>
            </a:prstGeom>
            <a:ln>
              <a:prstDash val="sysDash"/>
            </a:ln>
          </p:spPr>
          <p:style>
            <a:lnRef idx="1">
              <a:schemeClr val="accent1"/>
            </a:lnRef>
            <a:fillRef idx="0">
              <a:schemeClr val="accent1"/>
            </a:fillRef>
            <a:effectRef idx="0">
              <a:schemeClr val="accent1"/>
            </a:effectRef>
            <a:fontRef idx="minor">
              <a:schemeClr val="tx1"/>
            </a:fontRef>
          </p:style>
        </p:cxnSp>
        <p:sp>
          <p:nvSpPr>
            <p:cNvPr id="167" name="矩形 166"/>
            <p:cNvSpPr/>
            <p:nvPr/>
          </p:nvSpPr>
          <p:spPr>
            <a:xfrm>
              <a:off x="1374901" y="3316719"/>
              <a:ext cx="925667"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Match Signal</a:t>
              </a:r>
            </a:p>
          </p:txBody>
        </p:sp>
        <p:sp>
          <p:nvSpPr>
            <p:cNvPr id="180" name="矩形 179"/>
            <p:cNvSpPr/>
            <p:nvPr/>
          </p:nvSpPr>
          <p:spPr>
            <a:xfrm>
              <a:off x="3670330" y="3316966"/>
              <a:ext cx="925667"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Match Signal</a:t>
              </a:r>
            </a:p>
          </p:txBody>
        </p:sp>
        <p:sp>
          <p:nvSpPr>
            <p:cNvPr id="181" name="矩形 180"/>
            <p:cNvSpPr/>
            <p:nvPr/>
          </p:nvSpPr>
          <p:spPr>
            <a:xfrm>
              <a:off x="5902497" y="3316966"/>
              <a:ext cx="925667"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Match Signal</a:t>
              </a:r>
            </a:p>
          </p:txBody>
        </p:sp>
        <p:sp>
          <p:nvSpPr>
            <p:cNvPr id="182" name="矩形 181"/>
            <p:cNvSpPr/>
            <p:nvPr/>
          </p:nvSpPr>
          <p:spPr>
            <a:xfrm>
              <a:off x="7998562" y="3316966"/>
              <a:ext cx="925667"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Match Signal</a:t>
              </a:r>
            </a:p>
          </p:txBody>
        </p:sp>
        <p:sp>
          <p:nvSpPr>
            <p:cNvPr id="183" name="矩形 182"/>
            <p:cNvSpPr/>
            <p:nvPr/>
          </p:nvSpPr>
          <p:spPr>
            <a:xfrm>
              <a:off x="9590794" y="3316966"/>
              <a:ext cx="925667"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Match Signal</a:t>
              </a:r>
            </a:p>
          </p:txBody>
        </p:sp>
        <p:sp>
          <p:nvSpPr>
            <p:cNvPr id="191" name="矩形 190"/>
            <p:cNvSpPr/>
            <p:nvPr/>
          </p:nvSpPr>
          <p:spPr>
            <a:xfrm>
              <a:off x="1982996" y="4531688"/>
              <a:ext cx="7585114" cy="215444"/>
            </a:xfrm>
            <a:prstGeom prst="rect">
              <a:avLst/>
            </a:prstGeom>
          </p:spPr>
          <p:txBody>
            <a:bodyPr wrap="square">
              <a:spAutoFit/>
            </a:bodyPr>
            <a:lstStyle/>
            <a:p>
              <a:pPr algn="ctr"/>
              <a:r>
                <a:rPr lang="en-US" altLang="zh-CN" sz="800" i="1" dirty="0">
                  <a:latin typeface="Times New Roman" pitchFamily="18" charset="0"/>
                  <a:cs typeface="Times New Roman" pitchFamily="18" charset="0"/>
                </a:rPr>
                <a:t>Customer Calibrators adjusted with </a:t>
              </a:r>
              <a:r>
                <a:rPr lang="en-US" altLang="zh-CN" sz="800" i="1" dirty="0" err="1">
                  <a:latin typeface="Times New Roman" pitchFamily="18" charset="0"/>
                  <a:cs typeface="Times New Roman" pitchFamily="18" charset="0"/>
                </a:rPr>
                <a:t>hCG</a:t>
              </a:r>
              <a:r>
                <a:rPr lang="en-US" altLang="zh-CN" sz="800" i="1" dirty="0">
                  <a:latin typeface="Times New Roman" pitchFamily="18" charset="0"/>
                  <a:cs typeface="Times New Roman" pitchFamily="18" charset="0"/>
                </a:rPr>
                <a:t> to match within 1% the signal of the Working Calibrator</a:t>
              </a:r>
            </a:p>
          </p:txBody>
        </p:sp>
        <p:cxnSp>
          <p:nvCxnSpPr>
            <p:cNvPr id="192" name="直接连接符 191"/>
            <p:cNvCxnSpPr/>
            <p:nvPr/>
          </p:nvCxnSpPr>
          <p:spPr>
            <a:xfrm>
              <a:off x="2412391" y="4549538"/>
              <a:ext cx="68043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a:off x="2412391" y="4735811"/>
              <a:ext cx="6804375"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193431" y="4939103"/>
              <a:ext cx="2408562" cy="230832"/>
            </a:xfrm>
            <a:prstGeom prst="rect">
              <a:avLst/>
            </a:prstGeom>
          </p:spPr>
          <p:txBody>
            <a:bodyPr wrap="square">
              <a:spAutoFit/>
            </a:bodyPr>
            <a:lstStyle/>
            <a:p>
              <a:r>
                <a:rPr lang="en-US" altLang="zh-CN" sz="900" i="1" dirty="0">
                  <a:latin typeface="Times New Roman" pitchFamily="18" charset="0"/>
                  <a:cs typeface="Times New Roman" pitchFamily="18" charset="0"/>
                </a:rPr>
                <a:t>Relative Uncertainty Test in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sp>
          <p:nvSpPr>
            <p:cNvPr id="60" name="矩形 59"/>
            <p:cNvSpPr/>
            <p:nvPr/>
          </p:nvSpPr>
          <p:spPr>
            <a:xfrm>
              <a:off x="6882267" y="4866396"/>
              <a:ext cx="3792980" cy="369332"/>
            </a:xfrm>
            <a:prstGeom prst="rect">
              <a:avLst/>
            </a:prstGeom>
          </p:spPr>
          <p:txBody>
            <a:bodyPr wrap="square">
              <a:spAutoFit/>
            </a:bodyPr>
            <a:lstStyle/>
            <a:p>
              <a:r>
                <a:rPr lang="en-US" altLang="zh-CN" sz="900" i="1" dirty="0">
                  <a:latin typeface="Times New Roman" pitchFamily="18" charset="0"/>
                  <a:cs typeface="Times New Roman" pitchFamily="18" charset="0"/>
                </a:rPr>
                <a:t>Where the variance is expressed as the square of the CV in % at each calibrator concentration</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478586056"/>
                </p:ext>
              </p:extLst>
            </p:nvPr>
          </p:nvGraphicFramePr>
          <p:xfrm>
            <a:off x="3955757" y="4922120"/>
            <a:ext cx="2000360" cy="264007"/>
          </p:xfrm>
          <a:graphic>
            <a:graphicData uri="http://schemas.openxmlformats.org/presentationml/2006/ole">
              <mc:AlternateContent xmlns:mc="http://schemas.openxmlformats.org/markup-compatibility/2006">
                <mc:Choice xmlns:v="urn:schemas-microsoft-com:vml" Requires="v">
                  <p:oleObj name="Equation" r:id="rId3" imgW="1587240" imgH="279360" progId="Equation.DSMT4">
                    <p:embed/>
                  </p:oleObj>
                </mc:Choice>
                <mc:Fallback>
                  <p:oleObj name="Equation" r:id="rId3" imgW="1587240" imgH="279360" progId="Equation.DSMT4">
                    <p:embed/>
                    <p:pic>
                      <p:nvPicPr>
                        <p:cNvPr id="0" name=""/>
                        <p:cNvPicPr/>
                        <p:nvPr/>
                      </p:nvPicPr>
                      <p:blipFill>
                        <a:blip r:embed="rId4"/>
                        <a:stretch>
                          <a:fillRect/>
                        </a:stretch>
                      </p:blipFill>
                      <p:spPr>
                        <a:xfrm>
                          <a:off x="3955757" y="4922120"/>
                          <a:ext cx="2000360" cy="264007"/>
                        </a:xfrm>
                        <a:prstGeom prst="rect">
                          <a:avLst/>
                        </a:prstGeom>
                      </p:spPr>
                    </p:pic>
                  </p:oleObj>
                </mc:Fallback>
              </mc:AlternateContent>
            </a:graphicData>
          </a:graphic>
        </p:graphicFrame>
        <p:sp>
          <p:nvSpPr>
            <p:cNvPr id="65" name="矩形 64"/>
            <p:cNvSpPr/>
            <p:nvPr/>
          </p:nvSpPr>
          <p:spPr>
            <a:xfrm>
              <a:off x="1193220" y="5288841"/>
              <a:ext cx="2408562" cy="230832"/>
            </a:xfrm>
            <a:prstGeom prst="rect">
              <a:avLst/>
            </a:prstGeom>
          </p:spPr>
          <p:txBody>
            <a:bodyPr wrap="square">
              <a:spAutoFit/>
            </a:bodyPr>
            <a:lstStyle/>
            <a:p>
              <a:r>
                <a:rPr lang="en-US" altLang="zh-CN" sz="900" i="1" dirty="0">
                  <a:latin typeface="Times New Roman" pitchFamily="18" charset="0"/>
                  <a:cs typeface="Times New Roman" pitchFamily="18" charset="0"/>
                </a:rPr>
                <a:t>Relative Uncertainty Specification</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sp>
          <p:nvSpPr>
            <p:cNvPr id="66" name="矩形 65"/>
            <p:cNvSpPr/>
            <p:nvPr/>
          </p:nvSpPr>
          <p:spPr>
            <a:xfrm>
              <a:off x="6882055" y="5216135"/>
              <a:ext cx="3792980" cy="369332"/>
            </a:xfrm>
            <a:prstGeom prst="rect">
              <a:avLst/>
            </a:prstGeom>
          </p:spPr>
          <p:txBody>
            <a:bodyPr wrap="square">
              <a:spAutoFit/>
            </a:bodyPr>
            <a:lstStyle/>
            <a:p>
              <a:r>
                <a:rPr lang="en-US" altLang="zh-CN" sz="900" i="1" dirty="0">
                  <a:latin typeface="Times New Roman" pitchFamily="18" charset="0"/>
                  <a:cs typeface="Times New Roman" pitchFamily="18" charset="0"/>
                </a:rPr>
                <a:t>Where the solutions are matched to within 1% assuming a </a:t>
              </a:r>
              <a:r>
                <a:rPr lang="en-US" altLang="zh-CN" sz="900" i="1" dirty="0" err="1">
                  <a:latin typeface="Times New Roman" pitchFamily="18" charset="0"/>
                  <a:cs typeface="Times New Roman" pitchFamily="18" charset="0"/>
                </a:rPr>
                <a:t>gaussian</a:t>
              </a:r>
              <a:r>
                <a:rPr lang="en-US" altLang="zh-CN" sz="900" i="1" dirty="0">
                  <a:latin typeface="Times New Roman" pitchFamily="18" charset="0"/>
                  <a:cs typeface="Times New Roman" pitchFamily="18" charset="0"/>
                </a:rPr>
                <a:t> distribution</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aphicFrame>
          <p:nvGraphicFramePr>
            <p:cNvPr id="67" name="对象 66"/>
            <p:cNvGraphicFramePr>
              <a:graphicFrameLocks noChangeAspect="1"/>
            </p:cNvGraphicFramePr>
            <p:nvPr>
              <p:extLst>
                <p:ext uri="{D42A27DB-BD31-4B8C-83A1-F6EECF244321}">
                  <p14:modId xmlns:p14="http://schemas.microsoft.com/office/powerpoint/2010/main" val="2379400324"/>
                </p:ext>
              </p:extLst>
            </p:nvPr>
          </p:nvGraphicFramePr>
          <p:xfrm>
            <a:off x="3949755" y="5273129"/>
            <a:ext cx="2032366" cy="252007"/>
          </p:xfrm>
          <a:graphic>
            <a:graphicData uri="http://schemas.openxmlformats.org/presentationml/2006/ole">
              <mc:AlternateContent xmlns:mc="http://schemas.openxmlformats.org/markup-compatibility/2006">
                <mc:Choice xmlns:v="urn:schemas-microsoft-com:vml" Requires="v">
                  <p:oleObj name="Equation" r:id="rId5" imgW="1612800" imgH="266400" progId="Equation.DSMT4">
                    <p:embed/>
                  </p:oleObj>
                </mc:Choice>
                <mc:Fallback>
                  <p:oleObj name="Equation" r:id="rId5" imgW="1612800" imgH="266400" progId="Equation.DSMT4">
                    <p:embed/>
                    <p:pic>
                      <p:nvPicPr>
                        <p:cNvPr id="0" name=""/>
                        <p:cNvPicPr/>
                        <p:nvPr/>
                      </p:nvPicPr>
                      <p:blipFill>
                        <a:blip r:embed="rId6"/>
                        <a:stretch>
                          <a:fillRect/>
                        </a:stretch>
                      </p:blipFill>
                      <p:spPr>
                        <a:xfrm>
                          <a:off x="3949755" y="5273129"/>
                          <a:ext cx="2032366" cy="252007"/>
                        </a:xfrm>
                        <a:prstGeom prst="rect">
                          <a:avLst/>
                        </a:prstGeom>
                      </p:spPr>
                    </p:pic>
                  </p:oleObj>
                </mc:Fallback>
              </mc:AlternateContent>
            </a:graphicData>
          </a:graphic>
        </p:graphicFrame>
        <p:sp>
          <p:nvSpPr>
            <p:cNvPr id="68" name="矩形 67"/>
            <p:cNvSpPr/>
            <p:nvPr/>
          </p:nvSpPr>
          <p:spPr>
            <a:xfrm>
              <a:off x="1193220" y="5637826"/>
              <a:ext cx="2408562" cy="230832"/>
            </a:xfrm>
            <a:prstGeom prst="rect">
              <a:avLst/>
            </a:prstGeom>
          </p:spPr>
          <p:txBody>
            <a:bodyPr wrap="square">
              <a:spAutoFit/>
            </a:bodyPr>
            <a:lstStyle/>
            <a:p>
              <a:r>
                <a:rPr lang="en-US" altLang="zh-CN" sz="900" i="1" dirty="0">
                  <a:latin typeface="Times New Roman" pitchFamily="18" charset="0"/>
                  <a:cs typeface="Times New Roman" pitchFamily="18" charset="0"/>
                </a:rPr>
                <a:t>Relative Uncertainty of a Calibrator</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sp>
          <p:nvSpPr>
            <p:cNvPr id="69" name="矩形 68"/>
            <p:cNvSpPr/>
            <p:nvPr/>
          </p:nvSpPr>
          <p:spPr>
            <a:xfrm>
              <a:off x="6882055" y="5565120"/>
              <a:ext cx="3792980" cy="230832"/>
            </a:xfrm>
            <a:prstGeom prst="rect">
              <a:avLst/>
            </a:prstGeom>
          </p:spPr>
          <p:txBody>
            <a:bodyPr wrap="square">
              <a:spAutoFit/>
            </a:bodyPr>
            <a:lstStyle/>
            <a:p>
              <a:r>
                <a:rPr lang="en-US" altLang="zh-CN" sz="900" i="1" dirty="0">
                  <a:latin typeface="Times New Roman" pitchFamily="18" charset="0"/>
                  <a:cs typeface="Times New Roman" pitchFamily="18" charset="0"/>
                </a:rPr>
                <a:t>Where </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mnf</a:t>
              </a:r>
              <a:r>
                <a:rPr lang="en-US" altLang="zh-CN" sz="900" i="1" dirty="0">
                  <a:latin typeface="Times New Roman" pitchFamily="18" charset="0"/>
                  <a:cs typeface="Times New Roman" pitchFamily="18" charset="0"/>
                </a:rPr>
                <a:t>  is the uncertainty of manufacturing the working calibrator</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aphicFrame>
          <p:nvGraphicFramePr>
            <p:cNvPr id="71" name="对象 70"/>
            <p:cNvGraphicFramePr>
              <a:graphicFrameLocks noChangeAspect="1"/>
            </p:cNvGraphicFramePr>
            <p:nvPr>
              <p:extLst>
                <p:ext uri="{D42A27DB-BD31-4B8C-83A1-F6EECF244321}">
                  <p14:modId xmlns:p14="http://schemas.microsoft.com/office/powerpoint/2010/main" val="4158906856"/>
                </p:ext>
              </p:extLst>
            </p:nvPr>
          </p:nvGraphicFramePr>
          <p:xfrm>
            <a:off x="3948661" y="5604638"/>
            <a:ext cx="2128383" cy="288008"/>
          </p:xfrm>
          <a:graphic>
            <a:graphicData uri="http://schemas.openxmlformats.org/presentationml/2006/ole">
              <mc:AlternateContent xmlns:mc="http://schemas.openxmlformats.org/markup-compatibility/2006">
                <mc:Choice xmlns:v="urn:schemas-microsoft-com:vml" Requires="v">
                  <p:oleObj name="Equation" r:id="rId7" imgW="1688760" imgH="304560" progId="Equation.DSMT4">
                    <p:embed/>
                  </p:oleObj>
                </mc:Choice>
                <mc:Fallback>
                  <p:oleObj name="Equation" r:id="rId7" imgW="1688760" imgH="304560" progId="Equation.DSMT4">
                    <p:embed/>
                    <p:pic>
                      <p:nvPicPr>
                        <p:cNvPr id="0" name=""/>
                        <p:cNvPicPr/>
                        <p:nvPr/>
                      </p:nvPicPr>
                      <p:blipFill>
                        <a:blip r:embed="rId8"/>
                        <a:stretch>
                          <a:fillRect/>
                        </a:stretch>
                      </p:blipFill>
                      <p:spPr>
                        <a:xfrm>
                          <a:off x="3948661" y="5604638"/>
                          <a:ext cx="2128383" cy="288008"/>
                        </a:xfrm>
                        <a:prstGeom prst="rect">
                          <a:avLst/>
                        </a:prstGeom>
                      </p:spPr>
                    </p:pic>
                  </p:oleObj>
                </mc:Fallback>
              </mc:AlternateContent>
            </a:graphicData>
          </a:graphic>
        </p:graphicFrame>
      </p:grpSp>
      <p:sp>
        <p:nvSpPr>
          <p:cNvPr id="70" name="标题 1"/>
          <p:cNvSpPr txBox="1">
            <a:spLocks/>
          </p:cNvSpPr>
          <p:nvPr/>
        </p:nvSpPr>
        <p:spPr bwMode="auto">
          <a:xfrm>
            <a:off x="-21769" y="-109896"/>
            <a:ext cx="452895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000" b="0" dirty="0"/>
              <a:t>從計量學角度</a:t>
            </a:r>
            <a:r>
              <a:rPr lang="zh-CN" altLang="en-US" sz="1000" b="0" dirty="0"/>
              <a:t>進行</a:t>
            </a:r>
            <a:r>
              <a:rPr lang="zh-TW" altLang="en-US" sz="1000" b="0" dirty="0"/>
              <a:t>醫學檢驗系統性能分析</a:t>
            </a:r>
            <a:endParaRPr lang="zh-CN" altLang="en-US" sz="1000" b="0" dirty="0"/>
          </a:p>
        </p:txBody>
      </p:sp>
      <p:sp>
        <p:nvSpPr>
          <p:cNvPr id="72" name="矩形 3"/>
          <p:cNvSpPr>
            <a:spLocks noChangeArrowheads="1"/>
          </p:cNvSpPr>
          <p:nvPr/>
        </p:nvSpPr>
        <p:spPr bwMode="auto">
          <a:xfrm>
            <a:off x="-8510" y="151214"/>
            <a:ext cx="450673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900" dirty="0">
                <a:solidFill>
                  <a:srgbClr val="000000"/>
                </a:solidFill>
              </a:rPr>
              <a:t>測量系統分析  之 不確定度與量值傳遞：</a:t>
            </a:r>
            <a:r>
              <a:rPr lang="en-US" altLang="zh-CN" sz="700" dirty="0">
                <a:solidFill>
                  <a:srgbClr val="000000"/>
                </a:solidFill>
              </a:rPr>
              <a:t> </a:t>
            </a:r>
            <a:r>
              <a:rPr lang="zh-CN" altLang="en-US" sz="700" dirty="0">
                <a:solidFill>
                  <a:srgbClr val="000000"/>
                </a:solidFill>
              </a:rPr>
              <a:t>～</a:t>
            </a:r>
            <a:r>
              <a:rPr lang="en-US" altLang="zh-CN" sz="700" dirty="0">
                <a:solidFill>
                  <a:srgbClr val="000000"/>
                </a:solidFill>
              </a:rPr>
              <a:t> </a:t>
            </a:r>
            <a:r>
              <a:rPr lang="en-US" altLang="zh-CN" sz="700" i="1" dirty="0">
                <a:solidFill>
                  <a:srgbClr val="000000"/>
                </a:solidFill>
                <a:latin typeface="Times New Roman" pitchFamily="18" charset="0"/>
                <a:cs typeface="Times New Roman" pitchFamily="18" charset="0"/>
              </a:rPr>
              <a:t>CLSI-X5-R </a:t>
            </a:r>
            <a:r>
              <a:rPr lang="en-US" altLang="zh-CN" sz="700" dirty="0">
                <a:solidFill>
                  <a:srgbClr val="000000"/>
                </a:solidFill>
                <a:latin typeface="Times New Roman" pitchFamily="18" charset="0"/>
                <a:cs typeface="Times New Roman" pitchFamily="18" charset="0"/>
              </a:rPr>
              <a:t>(</a:t>
            </a:r>
            <a:r>
              <a:rPr lang="en-US" altLang="zh-CN" sz="700" i="1" dirty="0">
                <a:solidFill>
                  <a:srgbClr val="000000"/>
                </a:solidFill>
                <a:latin typeface="Times New Roman" pitchFamily="18" charset="0"/>
                <a:cs typeface="Times New Roman" pitchFamily="18" charset="0"/>
              </a:rPr>
              <a:t>A Report</a:t>
            </a:r>
            <a:r>
              <a:rPr lang="en-US" altLang="zh-CN" sz="700" dirty="0">
                <a:solidFill>
                  <a:srgbClr val="000000"/>
                </a:solidFill>
                <a:latin typeface="Times New Roman" pitchFamily="18" charset="0"/>
                <a:cs typeface="Times New Roman" pitchFamily="18" charset="0"/>
              </a:rPr>
              <a:t>)</a:t>
            </a:r>
            <a:r>
              <a:rPr lang="zh-CN" altLang="en-US" sz="700" i="1" dirty="0">
                <a:solidFill>
                  <a:srgbClr val="000000"/>
                </a:solidFill>
                <a:latin typeface="Times New Roman" pitchFamily="18" charset="0"/>
                <a:cs typeface="Times New Roman" pitchFamily="18" charset="0"/>
              </a:rPr>
              <a:t> </a:t>
            </a:r>
            <a:r>
              <a:rPr lang="en-US" altLang="zh-CN" sz="700" i="1" dirty="0">
                <a:solidFill>
                  <a:srgbClr val="000000"/>
                </a:solidFill>
                <a:latin typeface="Times New Roman" pitchFamily="18" charset="0"/>
                <a:cs typeface="Times New Roman" pitchFamily="18" charset="0"/>
              </a:rPr>
              <a:t>– Appendix A. Example</a:t>
            </a:r>
            <a:endParaRPr lang="zh-TW" altLang="en-US" sz="700" i="1"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975703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标题 1"/>
          <p:cNvSpPr txBox="1">
            <a:spLocks/>
          </p:cNvSpPr>
          <p:nvPr/>
        </p:nvSpPr>
        <p:spPr bwMode="auto">
          <a:xfrm>
            <a:off x="-49846" y="-112981"/>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200" b="0" dirty="0"/>
              <a:t>從計量學角度</a:t>
            </a:r>
            <a:r>
              <a:rPr lang="zh-CN" altLang="en-US" sz="1200" b="0" dirty="0"/>
              <a:t>進行</a:t>
            </a:r>
            <a:r>
              <a:rPr lang="zh-TW" altLang="en-US" sz="1200" b="0" dirty="0"/>
              <a:t>醫學檢驗系統性能分析</a:t>
            </a:r>
            <a:endParaRPr lang="zh-CN" altLang="en-US" sz="1200" b="0" dirty="0"/>
          </a:p>
        </p:txBody>
      </p:sp>
      <p:sp>
        <p:nvSpPr>
          <p:cNvPr id="43" name="矩形 3"/>
          <p:cNvSpPr>
            <a:spLocks noChangeArrowheads="1"/>
          </p:cNvSpPr>
          <p:nvPr/>
        </p:nvSpPr>
        <p:spPr bwMode="auto">
          <a:xfrm>
            <a:off x="-27621" y="118004"/>
            <a:ext cx="113500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0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800" i="1" dirty="0">
                <a:solidFill>
                  <a:srgbClr val="000000"/>
                </a:solidFill>
                <a:latin typeface="Times New Roman" pitchFamily="18" charset="0"/>
                <a:cs typeface="Times New Roman" pitchFamily="18" charset="0"/>
              </a:rPr>
              <a:t>CLSI-X5-R </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A Report</a:t>
            </a:r>
            <a:r>
              <a:rPr lang="en-US" altLang="zh-CN" sz="800" dirty="0">
                <a:solidFill>
                  <a:srgbClr val="000000"/>
                </a:solidFill>
                <a:latin typeface="Times New Roman" pitchFamily="18" charset="0"/>
                <a:cs typeface="Times New Roman" pitchFamily="18" charset="0"/>
              </a:rPr>
              <a:t>)</a:t>
            </a:r>
            <a:r>
              <a:rPr lang="zh-CN" altLang="en-US" sz="900" i="1"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 </a:t>
            </a:r>
            <a:r>
              <a:rPr lang="en-US" altLang="zh-CN" sz="800" i="1" dirty="0">
                <a:solidFill>
                  <a:srgbClr val="000000"/>
                </a:solidFill>
                <a:latin typeface="Times New Roman" pitchFamily="18" charset="0"/>
                <a:cs typeface="Times New Roman" pitchFamily="18" charset="0"/>
              </a:rPr>
              <a:t>Appendix B</a:t>
            </a:r>
            <a:r>
              <a:rPr lang="en-US" altLang="zh-CN" sz="800" dirty="0">
                <a:solidFill>
                  <a:srgbClr val="000000"/>
                </a:solidFill>
                <a:latin typeface="Times New Roman" pitchFamily="18" charset="0"/>
                <a:cs typeface="Times New Roman" pitchFamily="18" charset="0"/>
              </a:rPr>
              <a:t>.  </a:t>
            </a:r>
            <a:r>
              <a:rPr lang="en-US" altLang="zh-CN" sz="800" i="1" dirty="0">
                <a:solidFill>
                  <a:srgbClr val="000000"/>
                </a:solidFill>
                <a:latin typeface="Times New Roman" pitchFamily="18" charset="0"/>
                <a:cs typeface="Times New Roman" pitchFamily="18" charset="0"/>
              </a:rPr>
              <a:t>XYZ Glucose Analytical System Glucose Calibrator Traceability</a:t>
            </a:r>
            <a:r>
              <a:rPr lang="en-US" altLang="zh-CN" sz="800" dirty="0">
                <a:solidFill>
                  <a:srgbClr val="000000"/>
                </a:solidFill>
                <a:latin typeface="Times New Roman" pitchFamily="18" charset="0"/>
                <a:cs typeface="Times New Roman" pitchFamily="18" charset="0"/>
              </a:rPr>
              <a:t> - </a:t>
            </a:r>
            <a:r>
              <a:rPr lang="en-US" altLang="zh-CN" sz="800" i="1" dirty="0">
                <a:solidFill>
                  <a:srgbClr val="000000"/>
                </a:solidFill>
                <a:latin typeface="Times New Roman" pitchFamily="18" charset="0"/>
                <a:cs typeface="Times New Roman" pitchFamily="18" charset="0"/>
              </a:rPr>
              <a:t>XYZ Glucose Analytical Systems Glucose Traceability Chain</a:t>
            </a:r>
            <a:r>
              <a:rPr lang="zh-CN" altLang="en-US" sz="800" dirty="0">
                <a:solidFill>
                  <a:srgbClr val="000000"/>
                </a:solidFill>
                <a:latin typeface="Times New Roman" pitchFamily="18" charset="0"/>
                <a:cs typeface="Times New Roman" pitchFamily="18" charset="0"/>
              </a:rPr>
              <a:t>；</a:t>
            </a:r>
          </a:p>
        </p:txBody>
      </p:sp>
      <p:grpSp>
        <p:nvGrpSpPr>
          <p:cNvPr id="3" name="组合 2"/>
          <p:cNvGrpSpPr/>
          <p:nvPr/>
        </p:nvGrpSpPr>
        <p:grpSpPr>
          <a:xfrm>
            <a:off x="743342" y="367215"/>
            <a:ext cx="10501612" cy="5872221"/>
            <a:chOff x="707482" y="358250"/>
            <a:chExt cx="10501612" cy="5872221"/>
          </a:xfrm>
        </p:grpSpPr>
        <p:sp>
          <p:nvSpPr>
            <p:cNvPr id="6" name="上箭头 5"/>
            <p:cNvSpPr/>
            <p:nvPr/>
          </p:nvSpPr>
          <p:spPr>
            <a:xfrm>
              <a:off x="874586" y="520446"/>
              <a:ext cx="181470" cy="5710025"/>
            </a:xfrm>
            <a:prstGeom prst="up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7" name="矩形 6"/>
            <p:cNvSpPr/>
            <p:nvPr/>
          </p:nvSpPr>
          <p:spPr>
            <a:xfrm>
              <a:off x="1892926" y="683091"/>
              <a:ext cx="1885182"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Materials</a:t>
              </a:r>
              <a:endParaRPr lang="zh-CN" altLang="en-US" sz="900" dirty="0">
                <a:solidFill>
                  <a:schemeClr val="tx1"/>
                </a:solidFill>
              </a:endParaRPr>
            </a:p>
          </p:txBody>
        </p:sp>
        <p:sp>
          <p:nvSpPr>
            <p:cNvPr id="15" name="矩形 14"/>
            <p:cNvSpPr/>
            <p:nvPr/>
          </p:nvSpPr>
          <p:spPr>
            <a:xfrm>
              <a:off x="1892926" y="2070470"/>
              <a:ext cx="1885182"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NIST SRM 917</a:t>
              </a:r>
              <a:endParaRPr lang="zh-CN" altLang="en-US" sz="900" i="1" dirty="0">
                <a:solidFill>
                  <a:schemeClr val="tx1"/>
                </a:solidFill>
                <a:latin typeface="Times New Roman" pitchFamily="18" charset="0"/>
                <a:cs typeface="Times New Roman" pitchFamily="18" charset="0"/>
              </a:endParaRPr>
            </a:p>
          </p:txBody>
        </p:sp>
        <p:sp>
          <p:nvSpPr>
            <p:cNvPr id="22" name="矩形 21"/>
            <p:cNvSpPr/>
            <p:nvPr/>
          </p:nvSpPr>
          <p:spPr>
            <a:xfrm>
              <a:off x="1892926" y="2982841"/>
              <a:ext cx="1885182" cy="600178"/>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Glucose Standards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Purified water with SRM 917 weighed in</a:t>
              </a:r>
              <a:r>
                <a:rPr lang="en-US" altLang="zh-CN" sz="900"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Working calibrators</a:t>
              </a:r>
              <a:r>
                <a:rPr lang="en-US" altLang="zh-CN" sz="900" dirty="0">
                  <a:solidFill>
                    <a:schemeClr val="tx1"/>
                  </a:solidFill>
                  <a:latin typeface="Times New Roman" pitchFamily="18" charset="0"/>
                  <a:cs typeface="Times New Roman" pitchFamily="18" charset="0"/>
                </a:rPr>
                <a:t>)</a:t>
              </a:r>
              <a:endParaRPr lang="zh-CN" altLang="en-US" sz="900" dirty="0">
                <a:solidFill>
                  <a:schemeClr val="tx1"/>
                </a:solidFill>
                <a:latin typeface="Times New Roman" pitchFamily="18" charset="0"/>
                <a:cs typeface="Times New Roman" pitchFamily="18" charset="0"/>
              </a:endParaRPr>
            </a:p>
          </p:txBody>
        </p:sp>
        <p:sp>
          <p:nvSpPr>
            <p:cNvPr id="27" name="椭圆 26"/>
            <p:cNvSpPr/>
            <p:nvPr/>
          </p:nvSpPr>
          <p:spPr>
            <a:xfrm>
              <a:off x="4141049" y="520447"/>
              <a:ext cx="2812787" cy="665491"/>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SI Unit/</a:t>
              </a:r>
              <a:r>
                <a:rPr lang="en-US" altLang="zh-CN" sz="900" i="1" dirty="0" err="1">
                  <a:solidFill>
                    <a:schemeClr val="tx1"/>
                  </a:solidFill>
                  <a:latin typeface="Times New Roman" pitchFamily="18" charset="0"/>
                  <a:cs typeface="Times New Roman" pitchFamily="18" charset="0"/>
                </a:rPr>
                <a:t>measurand</a:t>
              </a:r>
              <a:r>
                <a:rPr lang="zh-CN" altLang="en-US" sz="900" dirty="0">
                  <a:solidFill>
                    <a:schemeClr val="tx1"/>
                  </a:solidFill>
                  <a:latin typeface="Times New Roman" pitchFamily="18" charset="0"/>
                  <a:cs typeface="Times New Roman" pitchFamily="18" charset="0"/>
                </a:rPr>
                <a:t>：</a:t>
              </a:r>
              <a:endParaRPr lang="en-US" altLang="zh-CN" sz="900" dirty="0">
                <a:solidFill>
                  <a:schemeClr val="tx1"/>
                </a:solidFill>
                <a:latin typeface="Times New Roman" pitchFamily="18" charset="0"/>
                <a:cs typeface="Times New Roman" pitchFamily="18" charset="0"/>
              </a:endParaRPr>
            </a:p>
            <a:p>
              <a:pPr algn="ctr"/>
              <a:r>
                <a:rPr lang="en-US" altLang="zh-CN" sz="900" i="1" dirty="0">
                  <a:solidFill>
                    <a:schemeClr val="tx1"/>
                  </a:solidFill>
                  <a:latin typeface="Times New Roman" pitchFamily="18" charset="0"/>
                  <a:cs typeface="Times New Roman" pitchFamily="18" charset="0"/>
                </a:rPr>
                <a:t>Substance concentration of D</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Glucose in Serum</a:t>
              </a:r>
              <a:r>
                <a:rPr lang="zh-CN" altLang="en-US" sz="900"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Plasma</a:t>
              </a:r>
              <a:r>
                <a:rPr lang="zh-CN" altLang="en-US" sz="900"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Urine</a:t>
              </a:r>
              <a:r>
                <a:rPr lang="zh-CN" altLang="en-US" sz="900"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and CSF in </a:t>
              </a:r>
              <a:r>
                <a:rPr lang="en-US" altLang="zh-CN" sz="900" i="1" dirty="0" err="1">
                  <a:solidFill>
                    <a:schemeClr val="tx1"/>
                  </a:solidFill>
                  <a:latin typeface="Times New Roman" pitchFamily="18" charset="0"/>
                  <a:cs typeface="Times New Roman" pitchFamily="18" charset="0"/>
                </a:rPr>
                <a:t>mmol</a:t>
              </a:r>
              <a:r>
                <a:rPr lang="en-US" altLang="zh-CN" sz="900" i="1" dirty="0">
                  <a:solidFill>
                    <a:schemeClr val="tx1"/>
                  </a:solidFill>
                  <a:latin typeface="Times New Roman" pitchFamily="18" charset="0"/>
                  <a:cs typeface="Times New Roman" pitchFamily="18" charset="0"/>
                </a:rPr>
                <a:t>/L</a:t>
              </a:r>
              <a:endParaRPr lang="zh-CN" altLang="en-US" sz="900" i="1" dirty="0">
                <a:solidFill>
                  <a:schemeClr val="tx1"/>
                </a:solidFill>
                <a:latin typeface="Times New Roman" pitchFamily="18" charset="0"/>
                <a:cs typeface="Times New Roman" pitchFamily="18" charset="0"/>
              </a:endParaRPr>
            </a:p>
          </p:txBody>
        </p:sp>
        <p:sp>
          <p:nvSpPr>
            <p:cNvPr id="33" name="矩形 32"/>
            <p:cNvSpPr/>
            <p:nvPr/>
          </p:nvSpPr>
          <p:spPr>
            <a:xfrm>
              <a:off x="7256817" y="683091"/>
              <a:ext cx="2348331"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Procedures</a:t>
              </a:r>
              <a:endParaRPr lang="zh-CN" altLang="en-US" sz="900" dirty="0">
                <a:solidFill>
                  <a:schemeClr val="tx1"/>
                </a:solidFill>
              </a:endParaRPr>
            </a:p>
          </p:txBody>
        </p:sp>
        <p:sp>
          <p:nvSpPr>
            <p:cNvPr id="34" name="矩形 33"/>
            <p:cNvSpPr/>
            <p:nvPr/>
          </p:nvSpPr>
          <p:spPr>
            <a:xfrm>
              <a:off x="1892926" y="4075550"/>
              <a:ext cx="1885182" cy="501802"/>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Glucose Product Calibrator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XYZ Calibrator</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Part # SG-922a</a:t>
              </a:r>
              <a:r>
                <a:rPr lang="en-US" altLang="zh-CN" sz="900" dirty="0">
                  <a:solidFill>
                    <a:schemeClr val="tx1"/>
                  </a:solidFill>
                  <a:latin typeface="Times New Roman" pitchFamily="18" charset="0"/>
                  <a:cs typeface="Times New Roman" pitchFamily="18" charset="0"/>
                </a:rPr>
                <a:t>)</a:t>
              </a:r>
              <a:endParaRPr lang="zh-CN" altLang="en-US" sz="900" dirty="0">
                <a:solidFill>
                  <a:schemeClr val="tx1"/>
                </a:solidFill>
                <a:latin typeface="Times New Roman" pitchFamily="18" charset="0"/>
                <a:cs typeface="Times New Roman" pitchFamily="18" charset="0"/>
              </a:endParaRPr>
            </a:p>
          </p:txBody>
        </p:sp>
        <p:sp>
          <p:nvSpPr>
            <p:cNvPr id="35" name="矩形 34"/>
            <p:cNvSpPr/>
            <p:nvPr/>
          </p:nvSpPr>
          <p:spPr>
            <a:xfrm>
              <a:off x="1892926" y="5282643"/>
              <a:ext cx="1885182"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Patient Sample</a:t>
              </a:r>
              <a:endParaRPr lang="zh-CN" altLang="en-US" sz="900" i="1" dirty="0">
                <a:solidFill>
                  <a:schemeClr val="tx1"/>
                </a:solidFill>
                <a:latin typeface="Times New Roman" pitchFamily="18" charset="0"/>
                <a:cs typeface="Times New Roman" pitchFamily="18" charset="0"/>
              </a:endParaRPr>
            </a:p>
          </p:txBody>
        </p:sp>
        <p:sp>
          <p:nvSpPr>
            <p:cNvPr id="36" name="矩形 35"/>
            <p:cNvSpPr/>
            <p:nvPr/>
          </p:nvSpPr>
          <p:spPr>
            <a:xfrm>
              <a:off x="7256817" y="1594183"/>
              <a:ext cx="2348331" cy="47628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Purity based on HNMR Spectroscopy</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CNMR Spectroscopy</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Karl Fisher HPLC</a:t>
              </a:r>
            </a:p>
          </p:txBody>
        </p:sp>
        <p:sp>
          <p:nvSpPr>
            <p:cNvPr id="37" name="矩形 36"/>
            <p:cNvSpPr/>
            <p:nvPr/>
          </p:nvSpPr>
          <p:spPr>
            <a:xfrm>
              <a:off x="7256817" y="2707221"/>
              <a:ext cx="2348331" cy="39605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Gravimetrically and volumetrically prepared</a:t>
              </a:r>
              <a:endParaRPr lang="zh-CN" altLang="en-US" sz="900" dirty="0">
                <a:solidFill>
                  <a:schemeClr val="tx1"/>
                </a:solidFill>
              </a:endParaRPr>
            </a:p>
          </p:txBody>
        </p:sp>
        <p:sp>
          <p:nvSpPr>
            <p:cNvPr id="38" name="矩形 37"/>
            <p:cNvSpPr/>
            <p:nvPr/>
          </p:nvSpPr>
          <p:spPr>
            <a:xfrm>
              <a:off x="7256817" y="3703451"/>
              <a:ext cx="2348331" cy="49329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XYZ Glucose Analytical System Glucose Analysis via</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LS</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XYZ</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value assignment procedure</a:t>
              </a:r>
              <a:endParaRPr lang="zh-CN" altLang="en-US" sz="900" dirty="0">
                <a:solidFill>
                  <a:schemeClr val="tx1"/>
                </a:solidFill>
              </a:endParaRPr>
            </a:p>
          </p:txBody>
        </p:sp>
        <p:sp>
          <p:nvSpPr>
            <p:cNvPr id="39" name="矩形 38"/>
            <p:cNvSpPr/>
            <p:nvPr/>
          </p:nvSpPr>
          <p:spPr>
            <a:xfrm>
              <a:off x="7262207" y="4935663"/>
              <a:ext cx="2348331"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XYZ Glucose Analytical System </a:t>
              </a:r>
              <a:r>
                <a:rPr lang="en-US" altLang="zh-CN" sz="900" i="1" dirty="0" err="1">
                  <a:solidFill>
                    <a:schemeClr val="tx1"/>
                  </a:solidFill>
                  <a:latin typeface="Times New Roman" pitchFamily="18" charset="0"/>
                  <a:cs typeface="Times New Roman" pitchFamily="18" charset="0"/>
                </a:rPr>
                <a:t>System</a:t>
              </a:r>
              <a:r>
                <a:rPr lang="en-US" altLang="zh-CN" sz="900" i="1" dirty="0">
                  <a:solidFill>
                    <a:schemeClr val="tx1"/>
                  </a:solidFill>
                  <a:latin typeface="Times New Roman" pitchFamily="18" charset="0"/>
                  <a:cs typeface="Times New Roman" pitchFamily="18" charset="0"/>
                </a:rPr>
                <a:t> Glucose procedure</a:t>
              </a:r>
              <a:endParaRPr lang="zh-CN" altLang="en-US" sz="900" dirty="0">
                <a:solidFill>
                  <a:schemeClr val="tx1"/>
                </a:solidFill>
              </a:endParaRPr>
            </a:p>
          </p:txBody>
        </p:sp>
        <p:sp>
          <p:nvSpPr>
            <p:cNvPr id="40" name="矩形 39"/>
            <p:cNvSpPr/>
            <p:nvPr/>
          </p:nvSpPr>
          <p:spPr>
            <a:xfrm>
              <a:off x="7256817" y="5701460"/>
              <a:ext cx="2353722"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Patient Result</a:t>
              </a:r>
              <a:endParaRPr lang="zh-CN" altLang="en-US" sz="900" dirty="0">
                <a:solidFill>
                  <a:schemeClr val="tx1"/>
                </a:solidFill>
              </a:endParaRPr>
            </a:p>
          </p:txBody>
        </p:sp>
        <p:cxnSp>
          <p:nvCxnSpPr>
            <p:cNvPr id="29" name="直接连接符 28"/>
            <p:cNvCxnSpPr/>
            <p:nvPr/>
          </p:nvCxnSpPr>
          <p:spPr>
            <a:xfrm>
              <a:off x="10560843" y="727582"/>
              <a:ext cx="0" cy="5502889"/>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912591" y="358250"/>
              <a:ext cx="1296503" cy="369332"/>
            </a:xfrm>
            <a:prstGeom prst="rect">
              <a:avLst/>
            </a:prstGeom>
          </p:spPr>
          <p:txBody>
            <a:bodyPr wrap="square">
              <a:spAutoFit/>
            </a:bodyPr>
            <a:lstStyle/>
            <a:p>
              <a:pPr algn="ctr"/>
              <a:r>
                <a:rPr lang="en-US" altLang="zh-CN" sz="900" i="1" dirty="0">
                  <a:latin typeface="Times New Roman" pitchFamily="18" charset="0"/>
                  <a:cs typeface="Times New Roman" pitchFamily="18" charset="0"/>
                </a:rPr>
                <a:t>Cumulative Uncertainty</a:t>
              </a:r>
              <a:r>
                <a:rPr lang="en-US" altLang="zh-CN" sz="900" dirty="0">
                  <a:latin typeface="Times New Roman" pitchFamily="18" charset="0"/>
                  <a:cs typeface="Times New Roman" pitchFamily="18" charset="0"/>
                </a:rPr>
                <a:t>(%)</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k=</a:t>
              </a:r>
              <a:r>
                <a:rPr lang="en-US" altLang="zh-CN" sz="900" dirty="0">
                  <a:latin typeface="Times New Roman" pitchFamily="18" charset="0"/>
                  <a:cs typeface="Times New Roman" pitchFamily="18" charset="0"/>
                </a:rPr>
                <a:t>1</a:t>
              </a:r>
            </a:p>
          </p:txBody>
        </p:sp>
        <p:cxnSp>
          <p:nvCxnSpPr>
            <p:cNvPr id="31" name="直接连接符 30"/>
            <p:cNvCxnSpPr/>
            <p:nvPr/>
          </p:nvCxnSpPr>
          <p:spPr>
            <a:xfrm>
              <a:off x="9426780" y="1434714"/>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9426780" y="2455327"/>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426780" y="3490535"/>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426780" y="4638323"/>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426780" y="5583422"/>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7" idx="4"/>
              <a:endCxn id="36" idx="1"/>
            </p:cNvCxnSpPr>
            <p:nvPr/>
          </p:nvCxnSpPr>
          <p:spPr>
            <a:xfrm>
              <a:off x="5547443" y="1185938"/>
              <a:ext cx="1709374" cy="6463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36" idx="1"/>
              <a:endCxn id="15" idx="3"/>
            </p:cNvCxnSpPr>
            <p:nvPr/>
          </p:nvCxnSpPr>
          <p:spPr>
            <a:xfrm flipH="1">
              <a:off x="3778108" y="1832326"/>
              <a:ext cx="3478709" cy="408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15" idx="3"/>
              <a:endCxn id="37" idx="1"/>
            </p:cNvCxnSpPr>
            <p:nvPr/>
          </p:nvCxnSpPr>
          <p:spPr>
            <a:xfrm>
              <a:off x="3778108" y="2240572"/>
              <a:ext cx="3478709" cy="66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7" idx="1"/>
              <a:endCxn id="22" idx="3"/>
            </p:cNvCxnSpPr>
            <p:nvPr/>
          </p:nvCxnSpPr>
          <p:spPr>
            <a:xfrm flipH="1">
              <a:off x="3778108" y="2905248"/>
              <a:ext cx="3478709" cy="377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2" idx="3"/>
              <a:endCxn id="38" idx="1"/>
            </p:cNvCxnSpPr>
            <p:nvPr/>
          </p:nvCxnSpPr>
          <p:spPr>
            <a:xfrm>
              <a:off x="3778108" y="3282930"/>
              <a:ext cx="3478709" cy="6671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8" idx="1"/>
              <a:endCxn id="34" idx="3"/>
            </p:cNvCxnSpPr>
            <p:nvPr/>
          </p:nvCxnSpPr>
          <p:spPr>
            <a:xfrm flipH="1">
              <a:off x="3778108" y="3950099"/>
              <a:ext cx="3478709" cy="376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4" idx="3"/>
              <a:endCxn id="39" idx="1"/>
            </p:cNvCxnSpPr>
            <p:nvPr/>
          </p:nvCxnSpPr>
          <p:spPr>
            <a:xfrm>
              <a:off x="3778108" y="4326451"/>
              <a:ext cx="3484099" cy="779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1"/>
              <a:endCxn id="35" idx="3"/>
            </p:cNvCxnSpPr>
            <p:nvPr/>
          </p:nvCxnSpPr>
          <p:spPr>
            <a:xfrm flipH="1">
              <a:off x="3778108" y="5105765"/>
              <a:ext cx="3484099" cy="346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35" idx="3"/>
              <a:endCxn id="40" idx="1"/>
            </p:cNvCxnSpPr>
            <p:nvPr/>
          </p:nvCxnSpPr>
          <p:spPr>
            <a:xfrm>
              <a:off x="3778108" y="5452745"/>
              <a:ext cx="3478709" cy="4188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707482" y="2567791"/>
              <a:ext cx="10080000" cy="0"/>
            </a:xfrm>
            <a:prstGeom prst="line">
              <a:avLst/>
            </a:prstGeom>
            <a:ln>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707482" y="4759695"/>
              <a:ext cx="10080000" cy="0"/>
            </a:xfrm>
            <a:prstGeom prst="line">
              <a:avLst/>
            </a:prstGeom>
            <a:ln>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734327" y="3262910"/>
              <a:ext cx="731874" cy="300082"/>
            </a:xfrm>
            <a:prstGeom prst="rect">
              <a:avLst/>
            </a:prstGeom>
          </p:spPr>
          <p:txBody>
            <a:bodyPr wrap="square">
              <a:spAutoFit/>
            </a:bodyPr>
            <a:lstStyle/>
            <a:p>
              <a:pPr algn="ctr">
                <a:lnSpc>
                  <a:spcPct val="150000"/>
                </a:lnSpc>
              </a:pPr>
              <a:r>
                <a:rPr lang="en-US" altLang="zh-CN" sz="900" dirty="0">
                  <a:latin typeface="Times New Roman" pitchFamily="18" charset="0"/>
                  <a:cs typeface="Times New Roman" pitchFamily="18" charset="0"/>
                </a:rPr>
                <a:t>0.12%</a:t>
              </a:r>
            </a:p>
          </p:txBody>
        </p:sp>
        <p:sp>
          <p:nvSpPr>
            <p:cNvPr id="73" name="矩形 72"/>
            <p:cNvSpPr/>
            <p:nvPr/>
          </p:nvSpPr>
          <p:spPr>
            <a:xfrm>
              <a:off x="9743150" y="2213963"/>
              <a:ext cx="723052" cy="300082"/>
            </a:xfrm>
            <a:prstGeom prst="rect">
              <a:avLst/>
            </a:prstGeom>
          </p:spPr>
          <p:txBody>
            <a:bodyPr wrap="square">
              <a:spAutoFit/>
            </a:bodyPr>
            <a:lstStyle/>
            <a:p>
              <a:pPr algn="ctr">
                <a:lnSpc>
                  <a:spcPct val="150000"/>
                </a:lnSpc>
              </a:pPr>
              <a:r>
                <a:rPr lang="en-US" altLang="zh-CN" sz="900" dirty="0">
                  <a:latin typeface="Times New Roman" pitchFamily="18" charset="0"/>
                  <a:cs typeface="Times New Roman" pitchFamily="18" charset="0"/>
                </a:rPr>
                <a:t>0.10%</a:t>
              </a:r>
            </a:p>
          </p:txBody>
        </p:sp>
        <p:sp>
          <p:nvSpPr>
            <p:cNvPr id="74" name="矩形 73"/>
            <p:cNvSpPr/>
            <p:nvPr/>
          </p:nvSpPr>
          <p:spPr>
            <a:xfrm>
              <a:off x="9743150" y="4401899"/>
              <a:ext cx="723052" cy="300082"/>
            </a:xfrm>
            <a:prstGeom prst="rect">
              <a:avLst/>
            </a:prstGeom>
          </p:spPr>
          <p:txBody>
            <a:bodyPr wrap="square">
              <a:spAutoFit/>
            </a:bodyPr>
            <a:lstStyle/>
            <a:p>
              <a:pPr algn="ctr">
                <a:lnSpc>
                  <a:spcPct val="150000"/>
                </a:lnSpc>
              </a:pPr>
              <a:r>
                <a:rPr lang="en-US" altLang="zh-CN" sz="900" dirty="0">
                  <a:latin typeface="Times New Roman" pitchFamily="18" charset="0"/>
                  <a:cs typeface="Times New Roman" pitchFamily="18" charset="0"/>
                </a:rPr>
                <a:t>0.52%</a:t>
              </a:r>
            </a:p>
          </p:txBody>
        </p:sp>
      </p:grpSp>
    </p:spTree>
    <p:extLst>
      <p:ext uri="{BB962C8B-B14F-4D97-AF65-F5344CB8AC3E}">
        <p14:creationId xmlns:p14="http://schemas.microsoft.com/office/powerpoint/2010/main" val="1969693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1707654201"/>
              </p:ext>
            </p:extLst>
          </p:nvPr>
        </p:nvGraphicFramePr>
        <p:xfrm>
          <a:off x="312178" y="1325305"/>
          <a:ext cx="10864850" cy="4139682"/>
        </p:xfrm>
        <a:graphic>
          <a:graphicData uri="http://schemas.openxmlformats.org/drawingml/2006/table">
            <a:tbl>
              <a:tblPr/>
              <a:tblGrid>
                <a:gridCol w="2380317">
                  <a:extLst>
                    <a:ext uri="{9D8B030D-6E8A-4147-A177-3AD203B41FA5}">
                      <a16:colId xmlns:a16="http://schemas.microsoft.com/office/drawing/2014/main" val="20000"/>
                    </a:ext>
                  </a:extLst>
                </a:gridCol>
                <a:gridCol w="778914">
                  <a:extLst>
                    <a:ext uri="{9D8B030D-6E8A-4147-A177-3AD203B41FA5}">
                      <a16:colId xmlns:a16="http://schemas.microsoft.com/office/drawing/2014/main" val="20001"/>
                    </a:ext>
                  </a:extLst>
                </a:gridCol>
                <a:gridCol w="4139682">
                  <a:extLst>
                    <a:ext uri="{9D8B030D-6E8A-4147-A177-3AD203B41FA5}">
                      <a16:colId xmlns:a16="http://schemas.microsoft.com/office/drawing/2014/main" val="20002"/>
                    </a:ext>
                  </a:extLst>
                </a:gridCol>
                <a:gridCol w="3565937">
                  <a:extLst>
                    <a:ext uri="{9D8B030D-6E8A-4147-A177-3AD203B41FA5}">
                      <a16:colId xmlns:a16="http://schemas.microsoft.com/office/drawing/2014/main" val="20003"/>
                    </a:ext>
                  </a:extLst>
                </a:gridCol>
              </a:tblGrid>
              <a:tr h="217878">
                <a:tc gridSpan="3">
                  <a:txBody>
                    <a:bodyPr/>
                    <a:lstStyle/>
                    <a:p>
                      <a:pPr algn="ctr" fontAlgn="ctr"/>
                      <a:r>
                        <a:rPr lang="en-US" sz="600" b="0" i="1" u="none" strike="noStrike" dirty="0">
                          <a:solidFill>
                            <a:srgbClr val="000000"/>
                          </a:solidFill>
                          <a:effectLst/>
                          <a:latin typeface="Times New Roman"/>
                        </a:rPr>
                        <a:t>Identification of the Relative Importance of Each Input and Influence </a:t>
                      </a:r>
                      <a:r>
                        <a:rPr lang="en-US" sz="600" b="0" i="1" u="none" strike="noStrike" dirty="0" err="1">
                          <a:solidFill>
                            <a:srgbClr val="000000"/>
                          </a:solidFill>
                          <a:effectLst/>
                          <a:latin typeface="Times New Roman"/>
                        </a:rPr>
                        <a:t>Quantity</a:t>
                      </a:r>
                      <a:r>
                        <a:rPr lang="en-US" sz="600" b="0" i="0" u="none" strike="noStrike" dirty="0" err="1">
                          <a:solidFill>
                            <a:srgbClr val="000000"/>
                          </a:solidFill>
                          <a:effectLst/>
                          <a:latin typeface="宋体"/>
                        </a:rPr>
                        <a:t>（</a:t>
                      </a:r>
                      <a:r>
                        <a:rPr lang="en-US" sz="600" b="0" i="1" u="none" strike="noStrike" dirty="0" err="1">
                          <a:solidFill>
                            <a:srgbClr val="000000"/>
                          </a:solidFill>
                          <a:effectLst/>
                          <a:latin typeface="Times New Roman"/>
                        </a:rPr>
                        <a:t>Quantities</a:t>
                      </a:r>
                      <a:r>
                        <a:rPr lang="en-US" sz="600" b="0" i="1" u="none" strike="noStrike" dirty="0">
                          <a:solidFill>
                            <a:srgbClr val="000000"/>
                          </a:solidFill>
                          <a:effectLst/>
                          <a:latin typeface="Times New Roman"/>
                        </a:rPr>
                        <a:t> for Working Calibrator Process</a:t>
                      </a:r>
                      <a:r>
                        <a:rPr lang="en-US" sz="600" b="0" i="0" u="none" strike="noStrike" dirty="0">
                          <a:solidFill>
                            <a:srgbClr val="000000"/>
                          </a:solidFill>
                          <a:effectLst/>
                          <a:latin typeface="宋体"/>
                        </a:rPr>
                        <a:t>）</a:t>
                      </a:r>
                      <a:endParaRPr lang="en-US" sz="600" b="0" i="1" u="none" strike="noStrike"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a:txBody>
                    <a:bodyPr/>
                    <a:lstStyle/>
                    <a:p>
                      <a:pPr algn="ctr" fontAlgn="ctr"/>
                      <a:r>
                        <a:rPr lang="en-US" sz="600" b="0" i="1" u="none" strike="noStrike">
                          <a:solidFill>
                            <a:srgbClr val="000000"/>
                          </a:solidFill>
                          <a:effectLst/>
                          <a:latin typeface="Times New Roman"/>
                        </a:rPr>
                        <a:t>Selection of Appropriate Reference Materials and Procedures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7878">
                <a:tc>
                  <a:txBody>
                    <a:bodyPr/>
                    <a:lstStyle/>
                    <a:p>
                      <a:pPr algn="ctr" fontAlgn="ctr"/>
                      <a:r>
                        <a:rPr lang="en-US" sz="600" b="0" i="1" u="none" strike="noStrike">
                          <a:solidFill>
                            <a:srgbClr val="000000"/>
                          </a:solidFill>
                          <a:effectLst/>
                          <a:latin typeface="Times New Roman"/>
                        </a:rPr>
                        <a:t>Input/Influence Quantity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Relative Importance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Control Strategy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Selected Reference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7878">
                <a:tc>
                  <a:txBody>
                    <a:bodyPr/>
                    <a:lstStyle/>
                    <a:p>
                      <a:pPr algn="ctr" fontAlgn="ctr"/>
                      <a:r>
                        <a:rPr lang="en-US" sz="600" b="0" i="1" u="none" strike="noStrike">
                          <a:solidFill>
                            <a:srgbClr val="000000"/>
                          </a:solidFill>
                          <a:effectLst/>
                          <a:latin typeface="Times New Roman"/>
                        </a:rPr>
                        <a:t>Purity of the glucose weighed into the working calibrators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Use </a:t>
                      </a:r>
                      <a:r>
                        <a:rPr lang="en-US" sz="600" b="0" i="0" u="none" strike="noStrike">
                          <a:solidFill>
                            <a:srgbClr val="000000"/>
                          </a:solidFill>
                          <a:effectLst/>
                          <a:latin typeface="Times New Roman"/>
                        </a:rPr>
                        <a:t>NIST </a:t>
                      </a:r>
                      <a:r>
                        <a:rPr lang="en-US" sz="600" b="0" i="1" u="none" strike="noStrike">
                          <a:solidFill>
                            <a:srgbClr val="000000"/>
                          </a:solidFill>
                          <a:effectLst/>
                          <a:latin typeface="Times New Roman"/>
                        </a:rPr>
                        <a:t>- certified pure glucose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Use </a:t>
                      </a:r>
                      <a:r>
                        <a:rPr lang="en-US" sz="600" b="0" i="0" u="none" strike="noStrike">
                          <a:solidFill>
                            <a:srgbClr val="000000"/>
                          </a:solidFill>
                          <a:effectLst/>
                          <a:latin typeface="Times New Roman"/>
                        </a:rPr>
                        <a:t>NIST</a:t>
                      </a:r>
                      <a:r>
                        <a:rPr lang="en-US" sz="600" b="0" i="1" u="none" strike="noStrike">
                          <a:solidFill>
                            <a:srgbClr val="000000"/>
                          </a:solidFill>
                          <a:effectLst/>
                          <a:latin typeface="Times New Roman"/>
                        </a:rPr>
                        <a:t> </a:t>
                      </a:r>
                      <a:r>
                        <a:rPr lang="en-US" sz="600" b="0" i="0" u="none" strike="noStrike">
                          <a:solidFill>
                            <a:srgbClr val="000000"/>
                          </a:solidFill>
                          <a:effectLst/>
                          <a:latin typeface="Times New Roman"/>
                        </a:rPr>
                        <a:t>SRM 917</a:t>
                      </a:r>
                      <a:endParaRPr lang="en-US" sz="6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7878">
                <a:tc>
                  <a:txBody>
                    <a:bodyPr/>
                    <a:lstStyle/>
                    <a:p>
                      <a:pPr algn="ctr" fontAlgn="ctr"/>
                      <a:r>
                        <a:rPr lang="en-US" sz="600" b="0" i="1" u="none" strike="noStrike">
                          <a:solidFill>
                            <a:srgbClr val="000000"/>
                          </a:solidFill>
                          <a:effectLst/>
                          <a:latin typeface="Times New Roman"/>
                        </a:rPr>
                        <a:t>Moisture content of </a:t>
                      </a:r>
                      <a:r>
                        <a:rPr lang="en-US" sz="600" b="0" i="0" u="none" strike="noStrike">
                          <a:solidFill>
                            <a:srgbClr val="000000"/>
                          </a:solidFill>
                          <a:effectLst/>
                          <a:latin typeface="Times New Roman"/>
                        </a:rPr>
                        <a:t>SRM 917</a:t>
                      </a:r>
                      <a:endParaRPr lang="en-US" sz="6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Dry material under vacuum at </a:t>
                      </a:r>
                      <a:r>
                        <a:rPr lang="en-US" sz="600" b="0" i="0" u="none" strike="noStrike">
                          <a:solidFill>
                            <a:srgbClr val="000000"/>
                          </a:solidFill>
                          <a:effectLst/>
                          <a:latin typeface="Times New Roman"/>
                        </a:rPr>
                        <a:t>60</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 for </a:t>
                      </a:r>
                      <a:r>
                        <a:rPr lang="en-US" sz="600" b="0" i="0" u="none" strike="noStrike">
                          <a:solidFill>
                            <a:srgbClr val="000000"/>
                          </a:solidFill>
                          <a:effectLst/>
                          <a:latin typeface="Times New Roman"/>
                        </a:rPr>
                        <a:t>24h</a:t>
                      </a:r>
                      <a:r>
                        <a:rPr lang="en-US" sz="600" b="0" i="1" u="none" strike="noStrike">
                          <a:solidFill>
                            <a:srgbClr val="000000"/>
                          </a:solidFill>
                          <a:effectLst/>
                          <a:latin typeface="Times New Roman"/>
                        </a:rPr>
                        <a:t> before use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Controlled descriptions in the two rows below</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17878">
                <a:tc>
                  <a:txBody>
                    <a:bodyPr/>
                    <a:lstStyle/>
                    <a:p>
                      <a:pPr algn="ctr" fontAlgn="ctr"/>
                      <a:r>
                        <a:rPr lang="en-US" sz="600" b="0" i="1" u="none" strike="noStrike">
                          <a:solidFill>
                            <a:srgbClr val="000000"/>
                          </a:solidFill>
                          <a:effectLst/>
                          <a:latin typeface="Times New Roman"/>
                        </a:rPr>
                        <a:t>Time glucose is dried in vacuum oven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Dry for 24 </a:t>
                      </a:r>
                      <a:r>
                        <a:rPr lang="en-US" sz="600" b="0" i="0" u="none" strike="noStrike">
                          <a:solidFill>
                            <a:srgbClr val="000000"/>
                          </a:solidFill>
                          <a:effectLst/>
                          <a:latin typeface="Times New Roman"/>
                        </a:rPr>
                        <a:t>~ </a:t>
                      </a:r>
                      <a:r>
                        <a:rPr lang="en-US" sz="600" b="0" i="1" u="none" strike="noStrike">
                          <a:solidFill>
                            <a:srgbClr val="000000"/>
                          </a:solidFill>
                          <a:effectLst/>
                          <a:latin typeface="Times New Roman"/>
                        </a:rPr>
                        <a:t>30 hours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Calibrated timers not required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17878">
                <a:tc>
                  <a:txBody>
                    <a:bodyPr/>
                    <a:lstStyle/>
                    <a:p>
                      <a:pPr algn="ctr" fontAlgn="ctr"/>
                      <a:r>
                        <a:rPr lang="en-US" sz="600" b="0" i="1" u="none" strike="noStrike">
                          <a:solidFill>
                            <a:srgbClr val="000000"/>
                          </a:solidFill>
                          <a:effectLst/>
                          <a:latin typeface="Times New Roman"/>
                        </a:rPr>
                        <a:t>Drying temperature of vacuum oven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Measure </a:t>
                      </a:r>
                      <a:r>
                        <a:rPr lang="en-US" sz="600" b="0" i="0" u="none" strike="noStrike">
                          <a:solidFill>
                            <a:srgbClr val="000000"/>
                          </a:solidFill>
                          <a:effectLst/>
                          <a:latin typeface="Times New Roman"/>
                        </a:rPr>
                        <a:t>60</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 using a calibrated thermometer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Calibrated to </a:t>
                      </a:r>
                      <a:r>
                        <a:rPr lang="en-US" sz="600" b="0" i="0" u="none" strike="noStrike">
                          <a:solidFill>
                            <a:srgbClr val="000000"/>
                          </a:solidFill>
                          <a:effectLst/>
                          <a:latin typeface="Times New Roman"/>
                        </a:rPr>
                        <a:t>NIST</a:t>
                      </a:r>
                      <a:r>
                        <a:rPr lang="en-US" sz="600" b="0" i="1" u="none" strike="noStrike">
                          <a:solidFill>
                            <a:srgbClr val="000000"/>
                          </a:solidFill>
                          <a:effectLst/>
                          <a:latin typeface="Times New Roman"/>
                        </a:rPr>
                        <a:t> thermometer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17878">
                <a:tc>
                  <a:txBody>
                    <a:bodyPr/>
                    <a:lstStyle/>
                    <a:p>
                      <a:pPr algn="ctr" fontAlgn="ctr"/>
                      <a:r>
                        <a:rPr lang="en-US" sz="600" b="0" i="1" u="none" strike="noStrike">
                          <a:solidFill>
                            <a:srgbClr val="000000"/>
                          </a:solidFill>
                          <a:effectLst/>
                          <a:latin typeface="Times New Roman"/>
                        </a:rPr>
                        <a:t>Tolerance limits of the weighing procedure for dried glucose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Controlled by procedure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None needed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17878">
                <a:tc>
                  <a:txBody>
                    <a:bodyPr/>
                    <a:lstStyle/>
                    <a:p>
                      <a:pPr algn="ctr" fontAlgn="ctr"/>
                      <a:r>
                        <a:rPr lang="en-US" sz="600" b="0" i="1" u="none" strike="noStrike">
                          <a:solidFill>
                            <a:srgbClr val="000000"/>
                          </a:solidFill>
                          <a:effectLst/>
                          <a:latin typeface="Times New Roman"/>
                        </a:rPr>
                        <a:t>Weighing accuracy of the balance used to weigh the dried glucose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Use of calibrated balances tolerances set by </a:t>
                      </a:r>
                      <a:r>
                        <a:rPr lang="en-US" sz="600" b="0" i="0" u="none" strike="noStrike">
                          <a:solidFill>
                            <a:srgbClr val="000000"/>
                          </a:solidFill>
                          <a:effectLst/>
                          <a:latin typeface="Times New Roman"/>
                        </a:rPr>
                        <a:t>SOP</a:t>
                      </a:r>
                      <a:endParaRPr lang="en-US" sz="6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Calibrated to </a:t>
                      </a:r>
                      <a:r>
                        <a:rPr lang="en-US" sz="600" b="0" i="0" u="none" strike="noStrike">
                          <a:solidFill>
                            <a:srgbClr val="000000"/>
                          </a:solidFill>
                          <a:effectLst/>
                          <a:latin typeface="Times New Roman"/>
                        </a:rPr>
                        <a:t>NIST</a:t>
                      </a:r>
                      <a:r>
                        <a:rPr lang="en-US" sz="600" b="0" i="1" u="none" strike="noStrike">
                          <a:solidFill>
                            <a:srgbClr val="000000"/>
                          </a:solidFill>
                          <a:effectLst/>
                          <a:latin typeface="Times New Roman"/>
                        </a:rPr>
                        <a:t> weights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17878">
                <a:tc>
                  <a:txBody>
                    <a:bodyPr/>
                    <a:lstStyle/>
                    <a:p>
                      <a:pPr algn="ctr" fontAlgn="ctr"/>
                      <a:r>
                        <a:rPr lang="en-US" sz="600" b="0" i="1" u="none" strike="noStrike">
                          <a:solidFill>
                            <a:srgbClr val="000000"/>
                          </a:solidFill>
                          <a:effectLst/>
                          <a:latin typeface="Times New Roman"/>
                        </a:rPr>
                        <a:t>Volume of water added to </a:t>
                      </a:r>
                      <a:r>
                        <a:rPr lang="en-US" sz="600" b="0" i="0" u="none" strike="noStrike">
                          <a:solidFill>
                            <a:srgbClr val="000000"/>
                          </a:solidFill>
                          <a:effectLst/>
                          <a:latin typeface="Times New Roman"/>
                        </a:rPr>
                        <a:t>NIST</a:t>
                      </a:r>
                      <a:r>
                        <a:rPr lang="en-US" sz="600" b="0" i="1" u="none" strike="noStrike">
                          <a:solidFill>
                            <a:srgbClr val="000000"/>
                          </a:solidFill>
                          <a:effectLst/>
                          <a:latin typeface="Times New Roman"/>
                        </a:rPr>
                        <a:t> glucose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Use of </a:t>
                      </a:r>
                      <a:r>
                        <a:rPr lang="en-US" sz="600" b="0" i="0" u="none" strike="noStrike">
                          <a:solidFill>
                            <a:srgbClr val="000000"/>
                          </a:solidFill>
                          <a:effectLst/>
                          <a:latin typeface="Times New Roman"/>
                        </a:rPr>
                        <a:t>ASTM</a:t>
                      </a:r>
                      <a:r>
                        <a:rPr lang="en-US" sz="600" b="0" i="1" u="none" strike="noStrike">
                          <a:solidFill>
                            <a:srgbClr val="000000"/>
                          </a:solidFill>
                          <a:effectLst/>
                          <a:latin typeface="Times New Roman"/>
                        </a:rPr>
                        <a:t> Class </a:t>
                      </a:r>
                      <a:r>
                        <a:rPr lang="en-US" sz="600" b="0" i="0" u="none" strike="noStrike">
                          <a:solidFill>
                            <a:srgbClr val="000000"/>
                          </a:solidFill>
                          <a:effectLst/>
                          <a:latin typeface="Times New Roman"/>
                        </a:rPr>
                        <a:t>A</a:t>
                      </a:r>
                      <a:r>
                        <a:rPr lang="en-US" sz="600" b="0" i="1" u="none" strike="noStrike">
                          <a:solidFill>
                            <a:srgbClr val="000000"/>
                          </a:solidFill>
                          <a:effectLst/>
                          <a:latin typeface="Times New Roman"/>
                        </a:rPr>
                        <a:t> volumetric flasks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Certificate or declaration from flask manufacturer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17878">
                <a:tc>
                  <a:txBody>
                    <a:bodyPr/>
                    <a:lstStyle/>
                    <a:p>
                      <a:pPr algn="ctr" fontAlgn="ctr"/>
                      <a:r>
                        <a:rPr lang="en-US" sz="600" b="0" i="1" u="none" strike="noStrike">
                          <a:solidFill>
                            <a:srgbClr val="000000"/>
                          </a:solidFill>
                          <a:effectLst/>
                          <a:latin typeface="Times New Roman"/>
                        </a:rPr>
                        <a:t>Temperature of water</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flask</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and dried glucose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All materials are at ambient temperature</a:t>
                      </a:r>
                      <a:r>
                        <a:rPr lang="en-US" sz="600" b="0" i="0" u="none" strike="noStrike">
                          <a:solidFill>
                            <a:srgbClr val="000000"/>
                          </a:solidFill>
                          <a:effectLst/>
                          <a:latin typeface="宋体"/>
                        </a:rPr>
                        <a:t>（</a:t>
                      </a:r>
                      <a:r>
                        <a:rPr lang="en-US" sz="600" b="0" i="0" u="none" strike="noStrike">
                          <a:solidFill>
                            <a:srgbClr val="000000"/>
                          </a:solidFill>
                          <a:effectLst/>
                          <a:latin typeface="Times New Roman"/>
                        </a:rPr>
                        <a:t>18 ~ 25</a:t>
                      </a:r>
                      <a:r>
                        <a:rPr lang="en-US" sz="600" b="0" i="0" u="none" strike="noStrike">
                          <a:solidFill>
                            <a:srgbClr val="000000"/>
                          </a:solidFill>
                          <a:effectLst/>
                          <a:latin typeface="宋体"/>
                        </a:rPr>
                        <a:t>℃）</a:t>
                      </a:r>
                      <a:endParaRPr lang="en-US" sz="6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Room temperature controls and area validation</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no further control needed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17878">
                <a:tc>
                  <a:txBody>
                    <a:bodyPr/>
                    <a:lstStyle/>
                    <a:p>
                      <a:pPr algn="ctr" fontAlgn="ctr"/>
                      <a:r>
                        <a:rPr lang="en-US" sz="600" b="0" i="1" u="none" strike="noStrike">
                          <a:solidFill>
                            <a:srgbClr val="000000"/>
                          </a:solidFill>
                          <a:effectLst/>
                          <a:latin typeface="Times New Roman"/>
                        </a:rPr>
                        <a:t>Volume of diluent used for dilutions of stock to prepare working calibrators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Use of </a:t>
                      </a:r>
                      <a:r>
                        <a:rPr lang="en-US" sz="600" b="0" i="0" u="none" strike="noStrike">
                          <a:solidFill>
                            <a:srgbClr val="000000"/>
                          </a:solidFill>
                          <a:effectLst/>
                          <a:latin typeface="Times New Roman"/>
                        </a:rPr>
                        <a:t>ASTM</a:t>
                      </a:r>
                      <a:r>
                        <a:rPr lang="en-US" sz="600" b="0" i="1" u="none" strike="noStrike">
                          <a:solidFill>
                            <a:srgbClr val="000000"/>
                          </a:solidFill>
                          <a:effectLst/>
                          <a:latin typeface="Times New Roman"/>
                        </a:rPr>
                        <a:t> Class </a:t>
                      </a:r>
                      <a:r>
                        <a:rPr lang="en-US" sz="600" b="0" i="0" u="none" strike="noStrike">
                          <a:solidFill>
                            <a:srgbClr val="000000"/>
                          </a:solidFill>
                          <a:effectLst/>
                          <a:latin typeface="Times New Roman"/>
                        </a:rPr>
                        <a:t>A</a:t>
                      </a:r>
                      <a:r>
                        <a:rPr lang="en-US" sz="600" b="0" i="1" u="none" strike="noStrike">
                          <a:solidFill>
                            <a:srgbClr val="000000"/>
                          </a:solidFill>
                          <a:effectLst/>
                          <a:latin typeface="Times New Roman"/>
                        </a:rPr>
                        <a:t> volumetric flasks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Certificate or declaration from flask manufacturer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17878">
                <a:tc>
                  <a:txBody>
                    <a:bodyPr/>
                    <a:lstStyle/>
                    <a:p>
                      <a:pPr algn="ctr" fontAlgn="ctr"/>
                      <a:r>
                        <a:rPr lang="en-US" sz="600" b="0" i="1" u="none" strike="noStrike">
                          <a:solidFill>
                            <a:srgbClr val="000000"/>
                          </a:solidFill>
                          <a:effectLst/>
                          <a:latin typeface="Times New Roman"/>
                        </a:rPr>
                        <a:t>Volume of stock used for dilution to prepare working calibrators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Use of </a:t>
                      </a:r>
                      <a:r>
                        <a:rPr lang="en-US" sz="600" b="0" i="0" u="none" strike="noStrike">
                          <a:solidFill>
                            <a:srgbClr val="000000"/>
                          </a:solidFill>
                          <a:effectLst/>
                          <a:latin typeface="Times New Roman"/>
                        </a:rPr>
                        <a:t>ASTM</a:t>
                      </a:r>
                      <a:r>
                        <a:rPr lang="en-US" sz="600" b="0" i="1" u="none" strike="noStrike">
                          <a:solidFill>
                            <a:srgbClr val="000000"/>
                          </a:solidFill>
                          <a:effectLst/>
                          <a:latin typeface="Times New Roman"/>
                        </a:rPr>
                        <a:t> Class </a:t>
                      </a:r>
                      <a:r>
                        <a:rPr lang="en-US" sz="600" b="0" i="0" u="none" strike="noStrike">
                          <a:solidFill>
                            <a:srgbClr val="000000"/>
                          </a:solidFill>
                          <a:effectLst/>
                          <a:latin typeface="Times New Roman"/>
                        </a:rPr>
                        <a:t>A</a:t>
                      </a:r>
                      <a:r>
                        <a:rPr lang="en-US" sz="600" b="0" i="1" u="none" strike="noStrike">
                          <a:solidFill>
                            <a:srgbClr val="000000"/>
                          </a:solidFill>
                          <a:effectLst/>
                          <a:latin typeface="Times New Roman"/>
                        </a:rPr>
                        <a:t> volumetric pipettes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Certificate or declaration from pipette manufacturer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17878">
                <a:tc>
                  <a:txBody>
                    <a:bodyPr/>
                    <a:lstStyle/>
                    <a:p>
                      <a:pPr algn="ctr" fontAlgn="ctr"/>
                      <a:r>
                        <a:rPr lang="en-US" sz="600" b="0" i="1" u="none" strike="noStrike">
                          <a:solidFill>
                            <a:srgbClr val="000000"/>
                          </a:solidFill>
                          <a:effectLst/>
                          <a:latin typeface="Times New Roman"/>
                        </a:rPr>
                        <a:t>Temperature of water</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flask</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and pipettes when dilutions are made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All materials are at ambient temperature</a:t>
                      </a:r>
                      <a:r>
                        <a:rPr lang="en-US" sz="600" b="0" i="0" u="none" strike="noStrike">
                          <a:solidFill>
                            <a:srgbClr val="000000"/>
                          </a:solidFill>
                          <a:effectLst/>
                          <a:latin typeface="宋体"/>
                        </a:rPr>
                        <a:t>（</a:t>
                      </a:r>
                      <a:r>
                        <a:rPr lang="en-US" sz="600" b="0" i="0" u="none" strike="noStrike">
                          <a:solidFill>
                            <a:srgbClr val="000000"/>
                          </a:solidFill>
                          <a:effectLst/>
                          <a:latin typeface="Times New Roman"/>
                        </a:rPr>
                        <a:t>18 ~ 25</a:t>
                      </a:r>
                      <a:r>
                        <a:rPr lang="en-US" sz="600" b="0" i="0" u="none" strike="noStrike">
                          <a:solidFill>
                            <a:srgbClr val="000000"/>
                          </a:solidFill>
                          <a:effectLst/>
                          <a:latin typeface="宋体"/>
                        </a:rPr>
                        <a:t>℃）</a:t>
                      </a:r>
                      <a:endParaRPr lang="en-US" sz="6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Room temperature controls and area validation</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no further control needed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17878">
                <a:tc>
                  <a:txBody>
                    <a:bodyPr/>
                    <a:lstStyle/>
                    <a:p>
                      <a:pPr algn="ctr" fontAlgn="ctr"/>
                      <a:r>
                        <a:rPr lang="en-US" sz="600" b="0" i="1" u="none" strike="noStrike">
                          <a:solidFill>
                            <a:srgbClr val="000000"/>
                          </a:solidFill>
                          <a:effectLst/>
                          <a:latin typeface="Times New Roman"/>
                        </a:rPr>
                        <a:t>Accuracy of calibration of the </a:t>
                      </a:r>
                      <a:r>
                        <a:rPr lang="en-US" sz="600" b="0" i="0" u="none" strike="noStrike">
                          <a:solidFill>
                            <a:srgbClr val="000000"/>
                          </a:solidFill>
                          <a:effectLst/>
                          <a:latin typeface="Times New Roman"/>
                        </a:rPr>
                        <a:t>XYZ</a:t>
                      </a:r>
                      <a:r>
                        <a:rPr lang="en-US" sz="600" b="0" i="1" u="none" strike="noStrike">
                          <a:solidFill>
                            <a:srgbClr val="000000"/>
                          </a:solidFill>
                          <a:effectLst/>
                          <a:latin typeface="Times New Roman"/>
                        </a:rPr>
                        <a:t> instruments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Use of primary calibrators prepared with </a:t>
                      </a:r>
                      <a:r>
                        <a:rPr lang="en-US" sz="600" b="0" i="0" u="none" strike="noStrike">
                          <a:solidFill>
                            <a:srgbClr val="000000"/>
                          </a:solidFill>
                          <a:effectLst/>
                          <a:latin typeface="Times New Roman"/>
                        </a:rPr>
                        <a:t>NIST SRM 917</a:t>
                      </a:r>
                      <a:endParaRPr lang="en-US" sz="6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influences listed above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17878">
                <a:tc>
                  <a:txBody>
                    <a:bodyPr/>
                    <a:lstStyle/>
                    <a:p>
                      <a:pPr algn="ctr" fontAlgn="ctr"/>
                      <a:r>
                        <a:rPr lang="en-US" sz="600" b="0" i="1" u="none" strike="noStrike">
                          <a:solidFill>
                            <a:srgbClr val="000000"/>
                          </a:solidFill>
                          <a:effectLst/>
                          <a:latin typeface="Times New Roman"/>
                        </a:rPr>
                        <a:t>Reaction temperature for </a:t>
                      </a:r>
                      <a:r>
                        <a:rPr lang="en-US" sz="600" b="0" i="0" u="none" strike="noStrike">
                          <a:solidFill>
                            <a:srgbClr val="000000"/>
                          </a:solidFill>
                          <a:effectLst/>
                          <a:latin typeface="Times New Roman"/>
                        </a:rPr>
                        <a:t>XYZ</a:t>
                      </a:r>
                      <a:r>
                        <a:rPr lang="en-US" sz="600" b="0" i="1" u="none" strike="noStrike">
                          <a:solidFill>
                            <a:srgbClr val="000000"/>
                          </a:solidFill>
                          <a:effectLst/>
                          <a:latin typeface="Times New Roman"/>
                        </a:rPr>
                        <a:t> reaction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Controlled by temperature Controlled to within acceptable tolerances Confirm acceptable temperatures during maintenance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Per Instrument maintenance procedures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17878">
                <a:tc>
                  <a:txBody>
                    <a:bodyPr/>
                    <a:lstStyle/>
                    <a:p>
                      <a:pPr algn="ctr" fontAlgn="ctr"/>
                      <a:r>
                        <a:rPr lang="en-US" sz="600" b="0" i="1" u="none" strike="noStrike">
                          <a:solidFill>
                            <a:srgbClr val="000000"/>
                          </a:solidFill>
                          <a:effectLst/>
                          <a:latin typeface="Times New Roman"/>
                        </a:rPr>
                        <a:t>Pipetting device in </a:t>
                      </a:r>
                      <a:r>
                        <a:rPr lang="en-US" sz="600" b="0" i="0" u="none" strike="noStrike">
                          <a:solidFill>
                            <a:srgbClr val="000000"/>
                          </a:solidFill>
                          <a:effectLst/>
                          <a:latin typeface="Times New Roman"/>
                        </a:rPr>
                        <a:t>XYZ</a:t>
                      </a:r>
                      <a:r>
                        <a:rPr lang="en-US" sz="600" b="0" i="1" u="none" strike="noStrike">
                          <a:solidFill>
                            <a:srgbClr val="000000"/>
                          </a:solidFill>
                          <a:effectLst/>
                          <a:latin typeface="Times New Roman"/>
                        </a:rPr>
                        <a:t> instrument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Controlled by </a:t>
                      </a:r>
                      <a:r>
                        <a:rPr lang="en-US" sz="600" b="0" i="0" u="none" strike="noStrike">
                          <a:solidFill>
                            <a:srgbClr val="000000"/>
                          </a:solidFill>
                          <a:effectLst/>
                          <a:latin typeface="Times New Roman"/>
                        </a:rPr>
                        <a:t>XYZ</a:t>
                      </a:r>
                      <a:r>
                        <a:rPr lang="en-US" sz="600" b="0" i="1" u="none" strike="noStrike">
                          <a:solidFill>
                            <a:srgbClr val="000000"/>
                          </a:solidFill>
                          <a:effectLst/>
                          <a:latin typeface="Times New Roman"/>
                        </a:rPr>
                        <a:t> Instrument confirmed during maintenance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Per Instrument maintenance procedures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17878">
                <a:tc>
                  <a:txBody>
                    <a:bodyPr/>
                    <a:lstStyle/>
                    <a:p>
                      <a:pPr algn="ctr" fontAlgn="ctr"/>
                      <a:r>
                        <a:rPr lang="en-US" sz="600" b="0" i="1" u="none" strike="noStrike">
                          <a:solidFill>
                            <a:srgbClr val="000000"/>
                          </a:solidFill>
                          <a:effectLst/>
                          <a:latin typeface="Times New Roman"/>
                        </a:rPr>
                        <a:t>Lot</a:t>
                      </a:r>
                      <a:r>
                        <a:rPr lang="en-US" sz="600" b="0" i="0" u="none" strike="noStrike">
                          <a:solidFill>
                            <a:srgbClr val="000000"/>
                          </a:solidFill>
                          <a:effectLst/>
                          <a:latin typeface="Times New Roman"/>
                        </a:rPr>
                        <a:t>-</a:t>
                      </a:r>
                      <a:r>
                        <a:rPr lang="en-US" sz="600" b="0" i="1" u="none" strike="noStrike">
                          <a:solidFill>
                            <a:srgbClr val="000000"/>
                          </a:solidFill>
                          <a:effectLst/>
                          <a:latin typeface="Times New Roman"/>
                        </a:rPr>
                        <a:t>Lot variation of reagents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Reagents must meet acceptance testing before use.</a:t>
                      </a:r>
                      <a:br>
                        <a:rPr lang="en-US" sz="600" b="0" i="1" u="none" strike="noStrike">
                          <a:solidFill>
                            <a:srgbClr val="000000"/>
                          </a:solidFill>
                          <a:effectLst/>
                          <a:latin typeface="Times New Roman"/>
                        </a:rPr>
                      </a:br>
                      <a:r>
                        <a:rPr lang="en-US" sz="600" b="0" i="1" u="none" strike="noStrike">
                          <a:solidFill>
                            <a:srgbClr val="000000"/>
                          </a:solidFill>
                          <a:effectLst/>
                          <a:latin typeface="Times New Roman"/>
                        </a:rPr>
                        <a:t>Use of multiple reagent lots to minimize variation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Acceptance testing procedure and use of controls to demonstrate acceptable consistency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17878">
                <a:tc>
                  <a:txBody>
                    <a:bodyPr/>
                    <a:lstStyle/>
                    <a:p>
                      <a:pPr algn="ctr" fontAlgn="ctr"/>
                      <a:r>
                        <a:rPr lang="en-US" sz="600" b="0" i="1" u="none" strike="noStrike">
                          <a:solidFill>
                            <a:srgbClr val="000000"/>
                          </a:solidFill>
                          <a:effectLst/>
                          <a:latin typeface="Times New Roman"/>
                        </a:rPr>
                        <a:t>Calibration error for </a:t>
                      </a:r>
                      <a:r>
                        <a:rPr lang="en-US" sz="600" b="0" i="0" u="none" strike="noStrike">
                          <a:solidFill>
                            <a:srgbClr val="000000"/>
                          </a:solidFill>
                          <a:effectLst/>
                          <a:latin typeface="Times New Roman"/>
                        </a:rPr>
                        <a:t>XYZ</a:t>
                      </a:r>
                      <a:r>
                        <a:rPr lang="en-US" sz="600" b="0" i="1" u="none" strike="noStrike">
                          <a:solidFill>
                            <a:srgbClr val="000000"/>
                          </a:solidFill>
                          <a:effectLst/>
                          <a:latin typeface="Times New Roman"/>
                        </a:rPr>
                        <a:t> instrument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Instrument must demonstrate acceptable calibration curve based on slope</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intercept</a:t>
                      </a:r>
                      <a:r>
                        <a:rPr lang="en-US" sz="600" b="0" i="0" u="none" strike="noStrike">
                          <a:solidFill>
                            <a:srgbClr val="000000"/>
                          </a:solidFill>
                          <a:effectLst/>
                          <a:latin typeface="宋体"/>
                        </a:rPr>
                        <a:t>，</a:t>
                      </a:r>
                      <a:r>
                        <a:rPr lang="en-US" sz="600" b="0" i="1" u="none" strike="noStrike">
                          <a:solidFill>
                            <a:srgbClr val="000000"/>
                          </a:solidFill>
                          <a:effectLst/>
                          <a:latin typeface="Times New Roman"/>
                        </a:rPr>
                        <a:t>and residuals of each of six calibrator levels</a:t>
                      </a:r>
                      <a:r>
                        <a:rPr lang="en-US" sz="600" b="0" i="0" u="none" strike="noStrike">
                          <a:solidFill>
                            <a:srgbClr val="000000"/>
                          </a:solidFill>
                          <a:effectLst/>
                          <a:latin typeface="Times New Roman"/>
                        </a:rPr>
                        <a:t>.</a:t>
                      </a:r>
                      <a:br>
                        <a:rPr lang="en-US" sz="600" b="0" i="1" u="none" strike="noStrike">
                          <a:solidFill>
                            <a:srgbClr val="000000"/>
                          </a:solidFill>
                          <a:effectLst/>
                          <a:latin typeface="Times New Roman"/>
                        </a:rPr>
                      </a:br>
                      <a:r>
                        <a:rPr lang="en-US" sz="600" b="0" i="1" u="none" strike="noStrike">
                          <a:solidFill>
                            <a:srgbClr val="000000"/>
                          </a:solidFill>
                          <a:effectLst/>
                          <a:latin typeface="Times New Roman"/>
                        </a:rPr>
                        <a:t>Use of multiple calibrations to minimize variation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Acceptance criteria based on </a:t>
                      </a:r>
                      <a:r>
                        <a:rPr lang="en-US" sz="600" b="0" i="0" u="none" strike="noStrike">
                          <a:solidFill>
                            <a:srgbClr val="000000"/>
                          </a:solidFill>
                          <a:effectLst/>
                          <a:latin typeface="Times New Roman"/>
                        </a:rPr>
                        <a:t>SOP</a:t>
                      </a:r>
                      <a:endParaRPr lang="en-US" sz="6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17878">
                <a:tc>
                  <a:txBody>
                    <a:bodyPr/>
                    <a:lstStyle/>
                    <a:p>
                      <a:pPr algn="ctr" fontAlgn="ctr"/>
                      <a:r>
                        <a:rPr lang="en-US" sz="600" b="0" i="1" u="none" strike="noStrike">
                          <a:solidFill>
                            <a:srgbClr val="000000"/>
                          </a:solidFill>
                          <a:effectLst/>
                          <a:latin typeface="Times New Roman"/>
                        </a:rPr>
                        <a:t>Instrument-Instrument variation from other sources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600" b="0" i="0" u="none" strike="noStrike" dirty="0">
                          <a:solidFill>
                            <a:srgbClr val="000000"/>
                          </a:solidFill>
                          <a:effectLst/>
                          <a:latin typeface="宋体"/>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a:solidFill>
                            <a:srgbClr val="000000"/>
                          </a:solidFill>
                          <a:effectLst/>
                          <a:latin typeface="Times New Roman"/>
                        </a:rPr>
                        <a:t>Instrument must demonstrate acceptable performance on control samples</a:t>
                      </a:r>
                      <a:r>
                        <a:rPr lang="en-US" sz="600" b="0" i="0" u="none" strike="noStrike">
                          <a:solidFill>
                            <a:srgbClr val="000000"/>
                          </a:solidFill>
                          <a:effectLst/>
                          <a:latin typeface="Times New Roman"/>
                        </a:rPr>
                        <a:t>.</a:t>
                      </a:r>
                      <a:br>
                        <a:rPr lang="en-US" sz="600" b="0" i="1" u="none" strike="noStrike">
                          <a:solidFill>
                            <a:srgbClr val="000000"/>
                          </a:solidFill>
                          <a:effectLst/>
                          <a:latin typeface="Times New Roman"/>
                        </a:rPr>
                      </a:br>
                      <a:r>
                        <a:rPr lang="en-US" sz="600" b="0" i="1" u="none" strike="noStrike">
                          <a:solidFill>
                            <a:srgbClr val="000000"/>
                          </a:solidFill>
                          <a:effectLst/>
                          <a:latin typeface="Times New Roman"/>
                        </a:rPr>
                        <a:t>Use of multiple Instruments to minimize variation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600" b="0" i="1" u="none" strike="noStrike" dirty="0">
                          <a:solidFill>
                            <a:srgbClr val="000000"/>
                          </a:solidFill>
                          <a:effectLst/>
                          <a:latin typeface="Times New Roman"/>
                        </a:rPr>
                        <a:t>Acceptance criteria for control </a:t>
                      </a:r>
                      <a:r>
                        <a:rPr lang="en-US" sz="600" b="0" i="1" u="none" strike="noStrike" dirty="0" err="1">
                          <a:solidFill>
                            <a:srgbClr val="000000"/>
                          </a:solidFill>
                          <a:effectLst/>
                          <a:latin typeface="Times New Roman"/>
                        </a:rPr>
                        <a:t>samples</a:t>
                      </a:r>
                      <a:r>
                        <a:rPr lang="en-US" sz="600" b="0" i="0" u="none" strike="noStrike" dirty="0" err="1">
                          <a:solidFill>
                            <a:srgbClr val="000000"/>
                          </a:solidFill>
                          <a:effectLst/>
                          <a:latin typeface="宋体"/>
                        </a:rPr>
                        <a:t>，</a:t>
                      </a:r>
                      <a:r>
                        <a:rPr lang="en-US" sz="600" b="0" i="1" u="none" strike="noStrike" dirty="0" err="1">
                          <a:solidFill>
                            <a:srgbClr val="000000"/>
                          </a:solidFill>
                          <a:effectLst/>
                          <a:latin typeface="Times New Roman"/>
                        </a:rPr>
                        <a:t>and</a:t>
                      </a:r>
                      <a:r>
                        <a:rPr lang="en-US" sz="600" b="0" i="1" u="none" strike="noStrike" dirty="0">
                          <a:solidFill>
                            <a:srgbClr val="000000"/>
                          </a:solidFill>
                          <a:effectLst/>
                          <a:latin typeface="Times New Roman"/>
                        </a:rPr>
                        <a:t> Acceptance criteria for between</a:t>
                      </a:r>
                      <a:r>
                        <a:rPr lang="en-US" sz="600" b="0" i="0" u="none" strike="noStrike" dirty="0">
                          <a:solidFill>
                            <a:srgbClr val="000000"/>
                          </a:solidFill>
                          <a:effectLst/>
                          <a:latin typeface="Times New Roman"/>
                        </a:rPr>
                        <a:t>-</a:t>
                      </a:r>
                      <a:r>
                        <a:rPr lang="en-US" sz="600" b="0" i="1" u="none" strike="noStrike" dirty="0">
                          <a:solidFill>
                            <a:srgbClr val="000000"/>
                          </a:solidFill>
                          <a:effectLst/>
                          <a:latin typeface="Times New Roman"/>
                        </a:rPr>
                        <a:t>Instrument variation based on </a:t>
                      </a:r>
                      <a:r>
                        <a:rPr lang="en-US" sz="600" b="0" i="0" u="none" strike="noStrike" dirty="0">
                          <a:solidFill>
                            <a:srgbClr val="000000"/>
                          </a:solidFill>
                          <a:effectLst/>
                          <a:latin typeface="Times New Roman"/>
                        </a:rPr>
                        <a:t>SOP</a:t>
                      </a:r>
                      <a:endParaRPr lang="en-US" sz="600" b="0" i="1" u="none" strike="noStrike" dirty="0">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grpSp>
        <p:nvGrpSpPr>
          <p:cNvPr id="6" name="组合 5"/>
          <p:cNvGrpSpPr/>
          <p:nvPr/>
        </p:nvGrpSpPr>
        <p:grpSpPr>
          <a:xfrm>
            <a:off x="188254" y="327057"/>
            <a:ext cx="11129819" cy="5619819"/>
            <a:chOff x="188254" y="327057"/>
            <a:chExt cx="11129819" cy="5619819"/>
          </a:xfrm>
        </p:grpSpPr>
        <p:pic>
          <p:nvPicPr>
            <p:cNvPr id="1269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254" y="600244"/>
              <a:ext cx="11129819" cy="534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矩形 18"/>
            <p:cNvSpPr/>
            <p:nvPr/>
          </p:nvSpPr>
          <p:spPr>
            <a:xfrm>
              <a:off x="188255" y="327057"/>
              <a:ext cx="11129818"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The table below illustrates the influence quantities considered when the uncertainties of the calibrators were estimated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pSp>
      <p:sp>
        <p:nvSpPr>
          <p:cNvPr id="8" name="标题 1"/>
          <p:cNvSpPr txBox="1">
            <a:spLocks/>
          </p:cNvSpPr>
          <p:nvPr/>
        </p:nvSpPr>
        <p:spPr bwMode="auto">
          <a:xfrm>
            <a:off x="-49846" y="-112981"/>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200" b="0" dirty="0"/>
              <a:t>從計量學角度</a:t>
            </a:r>
            <a:r>
              <a:rPr lang="zh-CN" altLang="en-US" sz="1200" b="0" dirty="0"/>
              <a:t>進行</a:t>
            </a:r>
            <a:r>
              <a:rPr lang="zh-TW" altLang="en-US" sz="1200" b="0" dirty="0"/>
              <a:t>醫學檢驗系統性能分析</a:t>
            </a:r>
            <a:endParaRPr lang="zh-CN" altLang="en-US" sz="1200" b="0" dirty="0"/>
          </a:p>
        </p:txBody>
      </p:sp>
      <p:sp>
        <p:nvSpPr>
          <p:cNvPr id="9" name="矩形 3"/>
          <p:cNvSpPr>
            <a:spLocks noChangeArrowheads="1"/>
          </p:cNvSpPr>
          <p:nvPr/>
        </p:nvSpPr>
        <p:spPr bwMode="auto">
          <a:xfrm>
            <a:off x="-27621" y="118004"/>
            <a:ext cx="113500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r>
              <a:rPr lang="zh-CN" altLang="en-US" sz="10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800" i="1" dirty="0">
                <a:solidFill>
                  <a:srgbClr val="000000"/>
                </a:solidFill>
                <a:latin typeface="Times New Roman" pitchFamily="18" charset="0"/>
                <a:cs typeface="Times New Roman" pitchFamily="18" charset="0"/>
              </a:rPr>
              <a:t>CLSI-X5-R </a:t>
            </a:r>
            <a:r>
              <a:rPr lang="en-US" altLang="zh-CN" sz="800" dirty="0">
                <a:solidFill>
                  <a:srgbClr val="000000"/>
                </a:solidFill>
                <a:latin typeface="Times New Roman" pitchFamily="18" charset="0"/>
                <a:cs typeface="Times New Roman" pitchFamily="18" charset="0"/>
              </a:rPr>
              <a:t>(</a:t>
            </a:r>
            <a:r>
              <a:rPr lang="en-US" altLang="zh-CN" sz="800" i="1" dirty="0">
                <a:solidFill>
                  <a:srgbClr val="000000"/>
                </a:solidFill>
                <a:latin typeface="Times New Roman" pitchFamily="18" charset="0"/>
                <a:cs typeface="Times New Roman" pitchFamily="18" charset="0"/>
              </a:rPr>
              <a:t>A Report</a:t>
            </a:r>
            <a:r>
              <a:rPr lang="en-US" altLang="zh-CN" sz="800" dirty="0">
                <a:solidFill>
                  <a:srgbClr val="000000"/>
                </a:solidFill>
                <a:latin typeface="Times New Roman" pitchFamily="18" charset="0"/>
                <a:cs typeface="Times New Roman" pitchFamily="18" charset="0"/>
              </a:rPr>
              <a:t>)</a:t>
            </a:r>
            <a:r>
              <a:rPr lang="zh-CN" altLang="en-US" sz="900" i="1" dirty="0">
                <a:solidFill>
                  <a:srgbClr val="000000"/>
                </a:solidFill>
                <a:latin typeface="Times New Roman" pitchFamily="18" charset="0"/>
                <a:cs typeface="Times New Roman" pitchFamily="18" charset="0"/>
              </a:rPr>
              <a:t> </a:t>
            </a:r>
            <a:r>
              <a:rPr lang="en-US" altLang="zh-CN" sz="900" i="1" dirty="0">
                <a:solidFill>
                  <a:srgbClr val="000000"/>
                </a:solidFill>
                <a:latin typeface="Times New Roman" pitchFamily="18" charset="0"/>
                <a:cs typeface="Times New Roman" pitchFamily="18" charset="0"/>
              </a:rPr>
              <a:t>- </a:t>
            </a:r>
            <a:r>
              <a:rPr lang="en-US" altLang="zh-CN" sz="800" i="1" dirty="0">
                <a:solidFill>
                  <a:srgbClr val="000000"/>
                </a:solidFill>
                <a:latin typeface="Times New Roman" pitchFamily="18" charset="0"/>
                <a:cs typeface="Times New Roman" pitchFamily="18" charset="0"/>
              </a:rPr>
              <a:t>Appendix B</a:t>
            </a:r>
            <a:r>
              <a:rPr lang="en-US" altLang="zh-CN" sz="800" dirty="0">
                <a:solidFill>
                  <a:srgbClr val="000000"/>
                </a:solidFill>
                <a:latin typeface="Times New Roman" pitchFamily="18" charset="0"/>
                <a:cs typeface="Times New Roman" pitchFamily="18" charset="0"/>
              </a:rPr>
              <a:t>.  </a:t>
            </a:r>
            <a:r>
              <a:rPr lang="en-US" altLang="zh-CN" sz="800" i="1" dirty="0">
                <a:solidFill>
                  <a:srgbClr val="000000"/>
                </a:solidFill>
                <a:latin typeface="Times New Roman" pitchFamily="18" charset="0"/>
                <a:cs typeface="Times New Roman" pitchFamily="18" charset="0"/>
              </a:rPr>
              <a:t>XYZ Glucose Analytical System Glucose Calibrator Traceability</a:t>
            </a:r>
            <a:r>
              <a:rPr lang="en-US" altLang="zh-CN" sz="800" dirty="0">
                <a:solidFill>
                  <a:srgbClr val="000000"/>
                </a:solidFill>
                <a:latin typeface="Times New Roman" pitchFamily="18" charset="0"/>
                <a:cs typeface="Times New Roman" pitchFamily="18" charset="0"/>
              </a:rPr>
              <a:t> - </a:t>
            </a:r>
            <a:r>
              <a:rPr lang="en-US" altLang="zh-CN" sz="800" i="1" dirty="0">
                <a:solidFill>
                  <a:srgbClr val="000000"/>
                </a:solidFill>
                <a:latin typeface="Times New Roman" pitchFamily="18" charset="0"/>
                <a:cs typeface="Times New Roman" pitchFamily="18" charset="0"/>
              </a:rPr>
              <a:t>XYZ Glucose Analytical Systems Glucose Traceability Chain</a:t>
            </a:r>
            <a:r>
              <a:rPr lang="zh-CN" altLang="en-US" sz="800" dirty="0">
                <a:solidFill>
                  <a:srgbClr val="000000"/>
                </a:solidFill>
                <a:latin typeface="Times New Roman" pitchFamily="18" charset="0"/>
                <a:cs typeface="Times New Roman" pitchFamily="18" charset="0"/>
              </a:rPr>
              <a:t>；</a:t>
            </a:r>
          </a:p>
        </p:txBody>
      </p:sp>
    </p:spTree>
    <p:extLst>
      <p:ext uri="{BB962C8B-B14F-4D97-AF65-F5344CB8AC3E}">
        <p14:creationId xmlns:p14="http://schemas.microsoft.com/office/powerpoint/2010/main" val="2609197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 name="标题 1"/>
          <p:cNvSpPr txBox="1">
            <a:spLocks/>
          </p:cNvSpPr>
          <p:nvPr/>
        </p:nvSpPr>
        <p:spPr bwMode="auto">
          <a:xfrm>
            <a:off x="-31916" y="-130911"/>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000" b="0" dirty="0"/>
              <a:t>從計量學角度</a:t>
            </a:r>
            <a:r>
              <a:rPr lang="zh-CN" altLang="en-US" sz="1000" b="0" dirty="0"/>
              <a:t>進行</a:t>
            </a:r>
            <a:r>
              <a:rPr lang="zh-TW" altLang="en-US" sz="1000" b="0" dirty="0"/>
              <a:t>醫學檢驗系統性能分析</a:t>
            </a:r>
            <a:endParaRPr lang="zh-CN" altLang="en-US" sz="1000" b="0" dirty="0"/>
          </a:p>
        </p:txBody>
      </p:sp>
      <p:sp>
        <p:nvSpPr>
          <p:cNvPr id="54" name="矩形 3"/>
          <p:cNvSpPr>
            <a:spLocks noChangeArrowheads="1"/>
          </p:cNvSpPr>
          <p:nvPr/>
        </p:nvSpPr>
        <p:spPr bwMode="auto">
          <a:xfrm>
            <a:off x="-27621" y="118004"/>
            <a:ext cx="80121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900" dirty="0">
                <a:solidFill>
                  <a:srgbClr val="000000"/>
                </a:solidFill>
              </a:rPr>
              <a:t>測量系統分析  之 不確定度與量值傳遞：</a:t>
            </a:r>
            <a:r>
              <a:rPr lang="en-US" altLang="zh-CN" sz="700" dirty="0">
                <a:solidFill>
                  <a:srgbClr val="000000"/>
                </a:solidFill>
              </a:rPr>
              <a:t> </a:t>
            </a:r>
            <a:r>
              <a:rPr lang="zh-CN" altLang="en-US" sz="700" dirty="0">
                <a:solidFill>
                  <a:srgbClr val="000000"/>
                </a:solidFill>
              </a:rPr>
              <a:t>～</a:t>
            </a:r>
            <a:r>
              <a:rPr lang="en-US" altLang="zh-CN" sz="700" dirty="0">
                <a:solidFill>
                  <a:srgbClr val="000000"/>
                </a:solidFill>
              </a:rPr>
              <a:t> </a:t>
            </a:r>
            <a:r>
              <a:rPr lang="en-US" altLang="zh-CN" sz="700" i="1" dirty="0">
                <a:solidFill>
                  <a:srgbClr val="000000"/>
                </a:solidFill>
                <a:latin typeface="Times New Roman" pitchFamily="18" charset="0"/>
                <a:cs typeface="Times New Roman" pitchFamily="18" charset="0"/>
              </a:rPr>
              <a:t>CLSI-X5-R </a:t>
            </a:r>
            <a:r>
              <a:rPr lang="en-US" altLang="zh-CN" sz="700" dirty="0">
                <a:solidFill>
                  <a:srgbClr val="000000"/>
                </a:solidFill>
                <a:latin typeface="Times New Roman" pitchFamily="18" charset="0"/>
                <a:cs typeface="Times New Roman" pitchFamily="18" charset="0"/>
              </a:rPr>
              <a:t>(</a:t>
            </a:r>
            <a:r>
              <a:rPr lang="en-US" altLang="zh-CN" sz="700" i="1" dirty="0">
                <a:solidFill>
                  <a:srgbClr val="000000"/>
                </a:solidFill>
                <a:latin typeface="Times New Roman" pitchFamily="18" charset="0"/>
                <a:cs typeface="Times New Roman" pitchFamily="18" charset="0"/>
              </a:rPr>
              <a:t>A Report</a:t>
            </a:r>
            <a:r>
              <a:rPr lang="en-US" altLang="zh-CN" sz="700" dirty="0">
                <a:solidFill>
                  <a:srgbClr val="000000"/>
                </a:solidFill>
                <a:latin typeface="Times New Roman" pitchFamily="18" charset="0"/>
                <a:cs typeface="Times New Roman" pitchFamily="18" charset="0"/>
              </a:rPr>
              <a:t>)</a:t>
            </a:r>
            <a:r>
              <a:rPr lang="zh-CN" altLang="en-US" sz="700" i="1" dirty="0">
                <a:solidFill>
                  <a:srgbClr val="000000"/>
                </a:solidFill>
                <a:latin typeface="Times New Roman" pitchFamily="18" charset="0"/>
                <a:cs typeface="Times New Roman" pitchFamily="18" charset="0"/>
              </a:rPr>
              <a:t> </a:t>
            </a:r>
            <a:r>
              <a:rPr lang="en-US" altLang="zh-CN" sz="700" i="1" dirty="0">
                <a:solidFill>
                  <a:srgbClr val="000000"/>
                </a:solidFill>
                <a:latin typeface="Times New Roman" pitchFamily="18" charset="0"/>
                <a:cs typeface="Times New Roman" pitchFamily="18" charset="0"/>
              </a:rPr>
              <a:t>- Appendix C. System X Glucose Calibrator Traceability Example - Glucose in Body Fluids</a:t>
            </a:r>
          </a:p>
        </p:txBody>
      </p:sp>
      <p:grpSp>
        <p:nvGrpSpPr>
          <p:cNvPr id="3" name="组合 2"/>
          <p:cNvGrpSpPr/>
          <p:nvPr/>
        </p:nvGrpSpPr>
        <p:grpSpPr>
          <a:xfrm>
            <a:off x="867731" y="177055"/>
            <a:ext cx="10543822" cy="6188237"/>
            <a:chOff x="867731" y="194985"/>
            <a:chExt cx="10543822" cy="6188237"/>
          </a:xfrm>
        </p:grpSpPr>
        <p:sp>
          <p:nvSpPr>
            <p:cNvPr id="6" name="上箭头 5"/>
            <p:cNvSpPr/>
            <p:nvPr/>
          </p:nvSpPr>
          <p:spPr>
            <a:xfrm>
              <a:off x="1133097" y="436970"/>
              <a:ext cx="181470" cy="5945477"/>
            </a:xfrm>
            <a:prstGeom prst="up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sp>
          <p:nvSpPr>
            <p:cNvPr id="7" name="矩形 6"/>
            <p:cNvSpPr/>
            <p:nvPr/>
          </p:nvSpPr>
          <p:spPr>
            <a:xfrm>
              <a:off x="2044461" y="573053"/>
              <a:ext cx="2389206"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Calibration  Materials</a:t>
              </a:r>
              <a:endParaRPr lang="zh-CN" altLang="en-US" sz="900" dirty="0">
                <a:solidFill>
                  <a:schemeClr val="tx1"/>
                </a:solidFill>
              </a:endParaRPr>
            </a:p>
          </p:txBody>
        </p:sp>
        <p:sp>
          <p:nvSpPr>
            <p:cNvPr id="15" name="矩形 14"/>
            <p:cNvSpPr/>
            <p:nvPr/>
          </p:nvSpPr>
          <p:spPr>
            <a:xfrm>
              <a:off x="2044461" y="1552186"/>
              <a:ext cx="2389206"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Primary Calibrator – NIST SRM 917b</a:t>
              </a:r>
              <a:endParaRPr lang="zh-CN" altLang="en-US" sz="900" i="1" dirty="0">
                <a:solidFill>
                  <a:schemeClr val="tx1"/>
                </a:solidFill>
                <a:latin typeface="Times New Roman" pitchFamily="18" charset="0"/>
                <a:cs typeface="Times New Roman" pitchFamily="18" charset="0"/>
              </a:endParaRPr>
            </a:p>
          </p:txBody>
        </p:sp>
        <p:sp>
          <p:nvSpPr>
            <p:cNvPr id="22" name="矩形 21"/>
            <p:cNvSpPr/>
            <p:nvPr/>
          </p:nvSpPr>
          <p:spPr>
            <a:xfrm>
              <a:off x="2044461" y="2434836"/>
              <a:ext cx="2389206" cy="455063"/>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Working Calibrators</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level</a:t>
              </a:r>
              <a:r>
                <a:rPr lang="en-US" altLang="zh-CN" sz="900" dirty="0">
                  <a:solidFill>
                    <a:schemeClr val="tx1"/>
                  </a:solidFill>
                  <a:latin typeface="Times New Roman" pitchFamily="18" charset="0"/>
                  <a:cs typeface="Times New Roman" pitchFamily="18" charset="0"/>
                </a:rPr>
                <a:t>1)-</a:t>
              </a:r>
              <a:r>
                <a:rPr lang="en-US" altLang="zh-CN" sz="900" i="1" dirty="0">
                  <a:solidFill>
                    <a:schemeClr val="tx1"/>
                  </a:solidFill>
                  <a:latin typeface="Times New Roman" pitchFamily="18" charset="0"/>
                  <a:cs typeface="Times New Roman" pitchFamily="18" charset="0"/>
                </a:rPr>
                <a:t>Human Patient Specimens</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e.g.</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serum</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plasma</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urine</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or CSF</a:t>
              </a:r>
              <a:endParaRPr lang="zh-CN" altLang="en-US" sz="900" i="1" dirty="0">
                <a:solidFill>
                  <a:schemeClr val="tx1"/>
                </a:solidFill>
                <a:latin typeface="Times New Roman" pitchFamily="18" charset="0"/>
                <a:cs typeface="Times New Roman" pitchFamily="18" charset="0"/>
              </a:endParaRPr>
            </a:p>
          </p:txBody>
        </p:sp>
        <p:sp>
          <p:nvSpPr>
            <p:cNvPr id="42" name="矩形 41"/>
            <p:cNvSpPr/>
            <p:nvPr/>
          </p:nvSpPr>
          <p:spPr>
            <a:xfrm>
              <a:off x="1314567" y="6167778"/>
              <a:ext cx="7133566" cy="215444"/>
            </a:xfrm>
            <a:prstGeom prst="rect">
              <a:avLst/>
            </a:prstGeom>
          </p:spPr>
          <p:txBody>
            <a:bodyPr wrap="square">
              <a:spAutoFit/>
            </a:bodyPr>
            <a:lstStyle/>
            <a:p>
              <a:r>
                <a:rPr lang="en-US" altLang="zh-CN" sz="800" i="1" dirty="0">
                  <a:latin typeface="Times New Roman" pitchFamily="18" charset="0"/>
                  <a:cs typeface="Times New Roman" pitchFamily="18" charset="0"/>
                </a:rPr>
                <a:t>Traceability Chain for Values Assigned to Commercial System X Calibrator for Glucose in Serum</a:t>
              </a:r>
              <a:r>
                <a:rPr lang="zh-CN" altLang="en-US" sz="800" dirty="0">
                  <a:latin typeface="Times New Roman" pitchFamily="18" charset="0"/>
                  <a:cs typeface="Times New Roman" pitchFamily="18" charset="0"/>
                </a:rPr>
                <a:t>，</a:t>
              </a:r>
              <a:r>
                <a:rPr lang="en-US" altLang="zh-CN" sz="800" i="1" dirty="0">
                  <a:latin typeface="Times New Roman" pitchFamily="18" charset="0"/>
                  <a:cs typeface="Times New Roman" pitchFamily="18" charset="0"/>
                </a:rPr>
                <a:t>Plasma</a:t>
              </a:r>
              <a:r>
                <a:rPr lang="zh-CN" altLang="en-US" sz="800" dirty="0">
                  <a:latin typeface="Times New Roman" pitchFamily="18" charset="0"/>
                  <a:cs typeface="Times New Roman" pitchFamily="18" charset="0"/>
                </a:rPr>
                <a:t>，</a:t>
              </a:r>
              <a:r>
                <a:rPr lang="en-US" altLang="zh-CN" sz="800" i="1" dirty="0">
                  <a:latin typeface="Times New Roman" pitchFamily="18" charset="0"/>
                  <a:cs typeface="Times New Roman" pitchFamily="18" charset="0"/>
                </a:rPr>
                <a:t>Urine</a:t>
              </a:r>
              <a:r>
                <a:rPr lang="zh-CN" altLang="en-US" sz="800" dirty="0">
                  <a:latin typeface="Times New Roman" pitchFamily="18" charset="0"/>
                  <a:cs typeface="Times New Roman" pitchFamily="18" charset="0"/>
                </a:rPr>
                <a:t>，</a:t>
              </a:r>
              <a:r>
                <a:rPr lang="en-US" altLang="zh-CN" sz="800" i="1" dirty="0">
                  <a:latin typeface="Times New Roman" pitchFamily="18" charset="0"/>
                  <a:cs typeface="Times New Roman" pitchFamily="18" charset="0"/>
                </a:rPr>
                <a:t>and CSF</a:t>
              </a:r>
            </a:p>
          </p:txBody>
        </p:sp>
        <p:sp>
          <p:nvSpPr>
            <p:cNvPr id="27" name="椭圆 26"/>
            <p:cNvSpPr/>
            <p:nvPr/>
          </p:nvSpPr>
          <p:spPr>
            <a:xfrm>
              <a:off x="4662651" y="436971"/>
              <a:ext cx="2185167" cy="612368"/>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SI Unit </a:t>
              </a:r>
              <a:r>
                <a:rPr lang="en-US" altLang="zh-CN" sz="900"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Glucose</a:t>
              </a:r>
              <a:r>
                <a:rPr lang="zh-CN" altLang="en-US" sz="900" dirty="0">
                  <a:solidFill>
                    <a:schemeClr val="tx1"/>
                  </a:solidFill>
                  <a:latin typeface="Times New Roman" pitchFamily="18" charset="0"/>
                  <a:cs typeface="Times New Roman" pitchFamily="18" charset="0"/>
                </a:rPr>
                <a:t>；</a:t>
              </a:r>
              <a:endParaRPr lang="en-US" altLang="zh-CN" sz="900" dirty="0">
                <a:solidFill>
                  <a:schemeClr val="tx1"/>
                </a:solidFill>
                <a:latin typeface="Times New Roman" pitchFamily="18" charset="0"/>
                <a:cs typeface="Times New Roman" pitchFamily="18" charset="0"/>
              </a:endParaRPr>
            </a:p>
            <a:p>
              <a:pPr algn="ctr"/>
              <a:r>
                <a:rPr lang="en-US" altLang="zh-CN" sz="900" i="1" dirty="0">
                  <a:solidFill>
                    <a:schemeClr val="tx1"/>
                  </a:solidFill>
                  <a:latin typeface="Times New Roman" pitchFamily="18" charset="0"/>
                  <a:cs typeface="Times New Roman" pitchFamily="18" charset="0"/>
                </a:rPr>
                <a:t>in Serum</a:t>
              </a:r>
              <a:r>
                <a:rPr lang="zh-CN" altLang="en-US" sz="900"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Plasma</a:t>
              </a:r>
              <a:r>
                <a:rPr lang="zh-CN" altLang="en-US" sz="900"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Urine</a:t>
              </a:r>
              <a:r>
                <a:rPr lang="zh-CN" altLang="en-US" sz="900" i="1"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or CSF</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measured in </a:t>
              </a:r>
              <a:r>
                <a:rPr lang="en-US" altLang="zh-CN" sz="900" i="1" dirty="0" err="1">
                  <a:solidFill>
                    <a:schemeClr val="tx1"/>
                  </a:solidFill>
                  <a:latin typeface="Times New Roman" pitchFamily="18" charset="0"/>
                  <a:cs typeface="Times New Roman" pitchFamily="18" charset="0"/>
                </a:rPr>
                <a:t>mmol</a:t>
              </a:r>
              <a:r>
                <a:rPr lang="en-US" altLang="zh-CN" sz="900" i="1" dirty="0">
                  <a:solidFill>
                    <a:schemeClr val="tx1"/>
                  </a:solidFill>
                  <a:latin typeface="Times New Roman" pitchFamily="18" charset="0"/>
                  <a:cs typeface="Times New Roman" pitchFamily="18" charset="0"/>
                </a:rPr>
                <a:t>/L</a:t>
              </a:r>
              <a:endParaRPr lang="zh-CN" altLang="en-US" sz="900" i="1" dirty="0">
                <a:solidFill>
                  <a:schemeClr val="tx1"/>
                </a:solidFill>
                <a:latin typeface="Times New Roman" pitchFamily="18" charset="0"/>
                <a:cs typeface="Times New Roman" pitchFamily="18" charset="0"/>
              </a:endParaRPr>
            </a:p>
          </p:txBody>
        </p:sp>
        <p:sp>
          <p:nvSpPr>
            <p:cNvPr id="33" name="矩形 32"/>
            <p:cNvSpPr/>
            <p:nvPr/>
          </p:nvSpPr>
          <p:spPr>
            <a:xfrm>
              <a:off x="7064983" y="573053"/>
              <a:ext cx="2552460"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Value Assignment Procedures</a:t>
              </a:r>
              <a:endParaRPr lang="zh-CN" altLang="en-US" sz="900" dirty="0">
                <a:solidFill>
                  <a:schemeClr val="tx1"/>
                </a:solidFill>
              </a:endParaRPr>
            </a:p>
          </p:txBody>
        </p:sp>
        <p:sp>
          <p:nvSpPr>
            <p:cNvPr id="34" name="矩形 33"/>
            <p:cNvSpPr/>
            <p:nvPr/>
          </p:nvSpPr>
          <p:spPr>
            <a:xfrm>
              <a:off x="2044461" y="3366186"/>
              <a:ext cx="2389206" cy="47628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Manufacturer’s working Calibrator</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level</a:t>
              </a:r>
              <a:r>
                <a:rPr lang="en-US" altLang="zh-CN" sz="900" dirty="0">
                  <a:solidFill>
                    <a:schemeClr val="tx1"/>
                  </a:solidFill>
                  <a:latin typeface="Times New Roman" pitchFamily="18" charset="0"/>
                  <a:cs typeface="Times New Roman" pitchFamily="18" charset="0"/>
                </a:rPr>
                <a:t>2)-</a:t>
              </a:r>
              <a:r>
                <a:rPr lang="en-US" altLang="zh-CN" sz="900" i="1" dirty="0">
                  <a:solidFill>
                    <a:schemeClr val="tx1"/>
                  </a:solidFill>
                  <a:latin typeface="Times New Roman" pitchFamily="18" charset="0"/>
                  <a:cs typeface="Times New Roman" pitchFamily="18" charset="0"/>
                </a:rPr>
                <a:t>Product calibrator </a:t>
              </a:r>
              <a:r>
                <a:rPr lang="en-US" altLang="zh-CN" sz="900" i="1" dirty="0">
                  <a:solidFill>
                    <a:schemeClr val="bg1">
                      <a:lumMod val="50000"/>
                    </a:schemeClr>
                  </a:solidFill>
                  <a:latin typeface="Times New Roman" pitchFamily="18" charset="0"/>
                  <a:cs typeface="Times New Roman" pitchFamily="18" charset="0"/>
                </a:rPr>
                <a:t>Master Lot</a:t>
              </a:r>
              <a:endParaRPr lang="zh-CN" altLang="en-US" sz="900" dirty="0">
                <a:solidFill>
                  <a:schemeClr val="bg1">
                    <a:lumMod val="50000"/>
                  </a:schemeClr>
                </a:solidFill>
                <a:latin typeface="Times New Roman" pitchFamily="18" charset="0"/>
                <a:cs typeface="Times New Roman" pitchFamily="18" charset="0"/>
              </a:endParaRPr>
            </a:p>
          </p:txBody>
        </p:sp>
        <p:sp>
          <p:nvSpPr>
            <p:cNvPr id="35" name="矩形 34"/>
            <p:cNvSpPr/>
            <p:nvPr/>
          </p:nvSpPr>
          <p:spPr>
            <a:xfrm>
              <a:off x="2044461" y="4318757"/>
              <a:ext cx="2389206"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New Lot – Manufacturer’s Product Calibrator With assigned values</a:t>
              </a:r>
              <a:endParaRPr lang="zh-CN" altLang="en-US" sz="900" i="1" dirty="0">
                <a:solidFill>
                  <a:schemeClr val="tx1"/>
                </a:solidFill>
                <a:latin typeface="Times New Roman" pitchFamily="18" charset="0"/>
                <a:cs typeface="Times New Roman" pitchFamily="18" charset="0"/>
              </a:endParaRPr>
            </a:p>
          </p:txBody>
        </p:sp>
        <p:sp>
          <p:nvSpPr>
            <p:cNvPr id="36" name="矩形 35"/>
            <p:cNvSpPr/>
            <p:nvPr/>
          </p:nvSpPr>
          <p:spPr>
            <a:xfrm>
              <a:off x="7064983" y="1270928"/>
              <a:ext cx="2552460" cy="47628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Primary Reference Measurement Procedure – NIST certification of SRM917b</a:t>
              </a:r>
            </a:p>
          </p:txBody>
        </p:sp>
        <p:sp>
          <p:nvSpPr>
            <p:cNvPr id="37" name="矩形 36"/>
            <p:cNvSpPr/>
            <p:nvPr/>
          </p:nvSpPr>
          <p:spPr>
            <a:xfrm>
              <a:off x="7064983" y="2100326"/>
              <a:ext cx="2552460" cy="4519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Secondary Reference Measurement Procedure – Hexokinase/glucose-6-phosphate dehydrogenase method</a:t>
              </a:r>
              <a:endParaRPr lang="zh-CN" altLang="en-US" sz="900" dirty="0">
                <a:solidFill>
                  <a:schemeClr val="tx1"/>
                </a:solidFill>
              </a:endParaRPr>
            </a:p>
          </p:txBody>
        </p:sp>
        <p:sp>
          <p:nvSpPr>
            <p:cNvPr id="38" name="矩形 37"/>
            <p:cNvSpPr/>
            <p:nvPr/>
          </p:nvSpPr>
          <p:spPr>
            <a:xfrm>
              <a:off x="7064983" y="2707751"/>
              <a:ext cx="2552461" cy="1035777"/>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Manufacturer’s Selected Measurement Procedure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e.g.</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commercial chemistry</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 system</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analyzer + reagents + working calibrator + patient sample aliquots</a:t>
              </a:r>
              <a:r>
                <a:rPr lang="en-US" altLang="zh-CN" sz="900" dirty="0">
                  <a:solidFill>
                    <a:schemeClr val="tx1"/>
                  </a:solidFill>
                  <a:latin typeface="Times New Roman" pitchFamily="18" charset="0"/>
                  <a:cs typeface="Times New Roman" pitchFamily="18" charset="0"/>
                </a:rPr>
                <a:t>]) </a:t>
              </a:r>
              <a:r>
                <a:rPr lang="en-US" altLang="zh-CN" sz="900" i="1" dirty="0">
                  <a:solidFill>
                    <a:schemeClr val="tx1"/>
                  </a:solidFill>
                  <a:latin typeface="Times New Roman" pitchFamily="18" charset="0"/>
                  <a:cs typeface="Times New Roman" pitchFamily="18" charset="0"/>
                </a:rPr>
                <a:t>using master Lot – Glucose reagent + manufacturer’s working calibrator </a:t>
              </a:r>
              <a:r>
                <a:rPr lang="en-US" altLang="zh-CN"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level</a:t>
              </a:r>
              <a:r>
                <a:rPr lang="en-US" altLang="zh-CN" sz="900" dirty="0">
                  <a:solidFill>
                    <a:schemeClr val="tx1"/>
                  </a:solidFill>
                  <a:latin typeface="Times New Roman" pitchFamily="18" charset="0"/>
                  <a:cs typeface="Times New Roman" pitchFamily="18" charset="0"/>
                </a:rPr>
                <a:t>2)</a:t>
              </a:r>
              <a:r>
                <a:rPr lang="en-US" altLang="zh-CN" sz="900" i="1" dirty="0">
                  <a:solidFill>
                    <a:schemeClr val="tx1"/>
                  </a:solidFill>
                  <a:latin typeface="Times New Roman" pitchFamily="18" charset="0"/>
                  <a:cs typeface="Times New Roman" pitchFamily="18" charset="0"/>
                </a:rPr>
                <a:t> as UNKNOWN </a:t>
              </a:r>
              <a:endParaRPr lang="zh-CN" altLang="en-US" sz="900" i="1" dirty="0">
                <a:solidFill>
                  <a:schemeClr val="tx1"/>
                </a:solidFill>
              </a:endParaRPr>
            </a:p>
          </p:txBody>
        </p:sp>
        <p:sp>
          <p:nvSpPr>
            <p:cNvPr id="39" name="矩形 38"/>
            <p:cNvSpPr/>
            <p:nvPr/>
          </p:nvSpPr>
          <p:spPr>
            <a:xfrm>
              <a:off x="7064983" y="3915802"/>
              <a:ext cx="2552460" cy="73441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Manufacturer’s Standing Measurement Procedure – Commercial chemistry analyzer with master reagent lot + manufacturer’s working calibrator new lot as UNKNOWN</a:t>
              </a:r>
              <a:endParaRPr lang="zh-CN" altLang="en-US" sz="900" dirty="0">
                <a:solidFill>
                  <a:schemeClr val="tx1"/>
                </a:solidFill>
              </a:endParaRPr>
            </a:p>
          </p:txBody>
        </p:sp>
        <p:sp>
          <p:nvSpPr>
            <p:cNvPr id="40" name="矩形 39"/>
            <p:cNvSpPr/>
            <p:nvPr/>
          </p:nvSpPr>
          <p:spPr>
            <a:xfrm>
              <a:off x="7064983" y="4904005"/>
              <a:ext cx="2552460" cy="58035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End User’s Routine Measurement Procedure – Commercially available system including analyzer</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reagent</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and product calibrator lots</a:t>
              </a:r>
              <a:endParaRPr lang="zh-CN" altLang="en-US" sz="900" dirty="0">
                <a:solidFill>
                  <a:schemeClr val="tx1"/>
                </a:solidFill>
              </a:endParaRPr>
            </a:p>
          </p:txBody>
        </p:sp>
        <p:cxnSp>
          <p:nvCxnSpPr>
            <p:cNvPr id="29" name="直接连接符 28"/>
            <p:cNvCxnSpPr/>
            <p:nvPr/>
          </p:nvCxnSpPr>
          <p:spPr>
            <a:xfrm>
              <a:off x="10518910" y="599614"/>
              <a:ext cx="0" cy="5782833"/>
            </a:xfrm>
            <a:prstGeom prst="line">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9626266" y="194985"/>
              <a:ext cx="1785287" cy="369332"/>
            </a:xfrm>
            <a:prstGeom prst="rect">
              <a:avLst/>
            </a:prstGeom>
          </p:spPr>
          <p:txBody>
            <a:bodyPr wrap="square">
              <a:spAutoFit/>
            </a:bodyPr>
            <a:lstStyle/>
            <a:p>
              <a:pPr algn="ctr"/>
              <a:r>
                <a:rPr lang="en-US" altLang="zh-CN" sz="900" i="1" dirty="0">
                  <a:latin typeface="Times New Roman" pitchFamily="18" charset="0"/>
                  <a:cs typeface="Times New Roman" pitchFamily="18" charset="0"/>
                </a:rPr>
                <a:t>Combined Standard Uncertainty</a:t>
              </a:r>
              <a:r>
                <a:rPr lang="en-US" altLang="zh-CN" sz="900" dirty="0">
                  <a:latin typeface="Times New Roman" pitchFamily="18" charset="0"/>
                  <a:cs typeface="Times New Roman" pitchFamily="18" charset="0"/>
                </a:rPr>
                <a:t>(%)</a:t>
              </a:r>
            </a:p>
          </p:txBody>
        </p:sp>
        <p:cxnSp>
          <p:nvCxnSpPr>
            <p:cNvPr id="31" name="直接连接符 30"/>
            <p:cNvCxnSpPr/>
            <p:nvPr/>
          </p:nvCxnSpPr>
          <p:spPr>
            <a:xfrm>
              <a:off x="9384847" y="1143941"/>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9384847" y="1897630"/>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9384847" y="2649741"/>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9384847" y="4704823"/>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9384847" y="6164654"/>
              <a:ext cx="11340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stCxn id="27" idx="4"/>
              <a:endCxn id="36" idx="1"/>
            </p:cNvCxnSpPr>
            <p:nvPr/>
          </p:nvCxnSpPr>
          <p:spPr>
            <a:xfrm>
              <a:off x="5755235" y="1049339"/>
              <a:ext cx="1309749" cy="4597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a:stCxn id="36" idx="1"/>
              <a:endCxn id="15" idx="3"/>
            </p:cNvCxnSpPr>
            <p:nvPr/>
          </p:nvCxnSpPr>
          <p:spPr>
            <a:xfrm flipH="1">
              <a:off x="4433666" y="1509072"/>
              <a:ext cx="2631317" cy="213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15" idx="3"/>
              <a:endCxn id="37" idx="1"/>
            </p:cNvCxnSpPr>
            <p:nvPr/>
          </p:nvCxnSpPr>
          <p:spPr>
            <a:xfrm>
              <a:off x="4433666" y="1722289"/>
              <a:ext cx="2631317" cy="603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37" idx="1"/>
              <a:endCxn id="22" idx="3"/>
            </p:cNvCxnSpPr>
            <p:nvPr/>
          </p:nvCxnSpPr>
          <p:spPr>
            <a:xfrm flipH="1">
              <a:off x="4433666" y="2326279"/>
              <a:ext cx="2631317" cy="3360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stCxn id="22" idx="3"/>
              <a:endCxn id="38" idx="1"/>
            </p:cNvCxnSpPr>
            <p:nvPr/>
          </p:nvCxnSpPr>
          <p:spPr>
            <a:xfrm>
              <a:off x="4433667" y="2662367"/>
              <a:ext cx="2631316" cy="563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38" idx="1"/>
              <a:endCxn id="34" idx="3"/>
            </p:cNvCxnSpPr>
            <p:nvPr/>
          </p:nvCxnSpPr>
          <p:spPr>
            <a:xfrm flipH="1">
              <a:off x="4433667" y="3225640"/>
              <a:ext cx="2631316" cy="378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a:stCxn id="34" idx="3"/>
              <a:endCxn id="39" idx="1"/>
            </p:cNvCxnSpPr>
            <p:nvPr/>
          </p:nvCxnSpPr>
          <p:spPr>
            <a:xfrm>
              <a:off x="4433666" y="3604328"/>
              <a:ext cx="2631317" cy="678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39" idx="1"/>
              <a:endCxn id="35" idx="3"/>
            </p:cNvCxnSpPr>
            <p:nvPr/>
          </p:nvCxnSpPr>
          <p:spPr>
            <a:xfrm flipH="1">
              <a:off x="4433666" y="4283011"/>
              <a:ext cx="2631317" cy="205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a:stCxn id="35" idx="3"/>
              <a:endCxn id="40" idx="1"/>
            </p:cNvCxnSpPr>
            <p:nvPr/>
          </p:nvCxnSpPr>
          <p:spPr>
            <a:xfrm>
              <a:off x="4433666" y="4488860"/>
              <a:ext cx="2631317" cy="705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67731" y="1988510"/>
              <a:ext cx="9979750" cy="0"/>
            </a:xfrm>
            <a:prstGeom prst="line">
              <a:avLst/>
            </a:prstGeom>
            <a:ln>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67731" y="4804829"/>
              <a:ext cx="9979750" cy="0"/>
            </a:xfrm>
            <a:prstGeom prst="line">
              <a:avLst/>
            </a:prstGeom>
            <a:ln>
              <a:solidFill>
                <a:srgbClr val="FFC000"/>
              </a:solidFill>
              <a:prstDash val="sysDash"/>
            </a:ln>
          </p:spPr>
          <p:style>
            <a:lnRef idx="1">
              <a:schemeClr val="accent1"/>
            </a:lnRef>
            <a:fillRef idx="0">
              <a:schemeClr val="accent1"/>
            </a:fillRef>
            <a:effectRef idx="0">
              <a:schemeClr val="accent1"/>
            </a:effectRef>
            <a:fontRef idx="minor">
              <a:schemeClr val="tx1"/>
            </a:fontRef>
          </p:style>
        </p:cxnSp>
        <p:sp>
          <p:nvSpPr>
            <p:cNvPr id="70" name="矩形 69"/>
            <p:cNvSpPr/>
            <p:nvPr/>
          </p:nvSpPr>
          <p:spPr>
            <a:xfrm>
              <a:off x="9750949" y="2422116"/>
              <a:ext cx="731874" cy="300082"/>
            </a:xfrm>
            <a:prstGeom prst="rect">
              <a:avLst/>
            </a:prstGeom>
          </p:spPr>
          <p:txBody>
            <a:bodyPr wrap="square">
              <a:spAutoFit/>
            </a:bodyPr>
            <a:lstStyle/>
            <a:p>
              <a:pPr algn="ctr">
                <a:lnSpc>
                  <a:spcPct val="150000"/>
                </a:lnSpc>
              </a:pPr>
              <a:r>
                <a:rPr lang="en-US" altLang="zh-CN" sz="900" dirty="0">
                  <a:latin typeface="Times New Roman" pitchFamily="18" charset="0"/>
                  <a:cs typeface="Times New Roman" pitchFamily="18" charset="0"/>
                </a:rPr>
                <a:t>0.87%</a:t>
              </a:r>
            </a:p>
          </p:txBody>
        </p:sp>
        <p:sp>
          <p:nvSpPr>
            <p:cNvPr id="73" name="矩形 72"/>
            <p:cNvSpPr/>
            <p:nvPr/>
          </p:nvSpPr>
          <p:spPr>
            <a:xfrm>
              <a:off x="9759771" y="1656267"/>
              <a:ext cx="723052" cy="300082"/>
            </a:xfrm>
            <a:prstGeom prst="rect">
              <a:avLst/>
            </a:prstGeom>
          </p:spPr>
          <p:txBody>
            <a:bodyPr wrap="square">
              <a:spAutoFit/>
            </a:bodyPr>
            <a:lstStyle/>
            <a:p>
              <a:pPr algn="ctr">
                <a:lnSpc>
                  <a:spcPct val="150000"/>
                </a:lnSpc>
              </a:pPr>
              <a:r>
                <a:rPr lang="en-US" altLang="zh-CN" sz="900" dirty="0">
                  <a:latin typeface="Times New Roman" pitchFamily="18" charset="0"/>
                  <a:cs typeface="Times New Roman" pitchFamily="18" charset="0"/>
                </a:rPr>
                <a:t>0.10%</a:t>
              </a:r>
            </a:p>
          </p:txBody>
        </p:sp>
        <p:sp>
          <p:nvSpPr>
            <p:cNvPr id="74" name="矩形 73"/>
            <p:cNvSpPr/>
            <p:nvPr/>
          </p:nvSpPr>
          <p:spPr>
            <a:xfrm>
              <a:off x="9759771" y="4468399"/>
              <a:ext cx="723052" cy="300082"/>
            </a:xfrm>
            <a:prstGeom prst="rect">
              <a:avLst/>
            </a:prstGeom>
          </p:spPr>
          <p:txBody>
            <a:bodyPr wrap="square">
              <a:spAutoFit/>
            </a:bodyPr>
            <a:lstStyle/>
            <a:p>
              <a:pPr algn="ctr">
                <a:lnSpc>
                  <a:spcPct val="150000"/>
                </a:lnSpc>
              </a:pPr>
              <a:r>
                <a:rPr lang="en-US" altLang="zh-CN" sz="900" dirty="0">
                  <a:latin typeface="Times New Roman" pitchFamily="18" charset="0"/>
                  <a:cs typeface="Times New Roman" pitchFamily="18" charset="0"/>
                </a:rPr>
                <a:t>1.288%</a:t>
              </a:r>
            </a:p>
          </p:txBody>
        </p:sp>
        <p:cxnSp>
          <p:nvCxnSpPr>
            <p:cNvPr id="91" name="直接连接符 90"/>
            <p:cNvCxnSpPr/>
            <p:nvPr/>
          </p:nvCxnSpPr>
          <p:spPr>
            <a:xfrm>
              <a:off x="9384847" y="3851275"/>
              <a:ext cx="1134063"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9759771" y="3614851"/>
              <a:ext cx="723052" cy="300082"/>
            </a:xfrm>
            <a:prstGeom prst="rect">
              <a:avLst/>
            </a:prstGeom>
          </p:spPr>
          <p:txBody>
            <a:bodyPr wrap="square">
              <a:spAutoFit/>
            </a:bodyPr>
            <a:lstStyle/>
            <a:p>
              <a:pPr algn="ctr">
                <a:lnSpc>
                  <a:spcPct val="150000"/>
                </a:lnSpc>
              </a:pPr>
              <a:r>
                <a:rPr lang="en-US" altLang="zh-CN" sz="900" dirty="0">
                  <a:latin typeface="Times New Roman" pitchFamily="18" charset="0"/>
                  <a:cs typeface="Times New Roman" pitchFamily="18" charset="0"/>
                </a:rPr>
                <a:t>1.214%</a:t>
              </a:r>
            </a:p>
          </p:txBody>
        </p:sp>
        <p:sp>
          <p:nvSpPr>
            <p:cNvPr id="45" name="矩形 44"/>
            <p:cNvSpPr/>
            <p:nvPr/>
          </p:nvSpPr>
          <p:spPr>
            <a:xfrm>
              <a:off x="2044459" y="5244209"/>
              <a:ext cx="2389206" cy="51231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Routine Sample – Human Patient Specimens</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e.g.</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serum</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plasma</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urine</a:t>
              </a:r>
              <a:r>
                <a:rPr lang="zh-CN" altLang="en-US" sz="900" dirty="0">
                  <a:solidFill>
                    <a:schemeClr val="tx1"/>
                  </a:solidFill>
                  <a:latin typeface="Times New Roman" pitchFamily="18" charset="0"/>
                  <a:cs typeface="Times New Roman" pitchFamily="18" charset="0"/>
                </a:rPr>
                <a:t>，</a:t>
              </a:r>
              <a:r>
                <a:rPr lang="en-US" altLang="zh-CN" sz="900" i="1" dirty="0">
                  <a:solidFill>
                    <a:schemeClr val="tx1"/>
                  </a:solidFill>
                  <a:latin typeface="Times New Roman" pitchFamily="18" charset="0"/>
                  <a:cs typeface="Times New Roman" pitchFamily="18" charset="0"/>
                </a:rPr>
                <a:t>or CSF</a:t>
              </a:r>
              <a:endParaRPr lang="zh-CN" altLang="en-US" sz="900" dirty="0">
                <a:solidFill>
                  <a:schemeClr val="tx1"/>
                </a:solidFill>
              </a:endParaRPr>
            </a:p>
          </p:txBody>
        </p:sp>
        <p:sp>
          <p:nvSpPr>
            <p:cNvPr id="46" name="矩形 45"/>
            <p:cNvSpPr/>
            <p:nvPr/>
          </p:nvSpPr>
          <p:spPr>
            <a:xfrm>
              <a:off x="7034131" y="5699925"/>
              <a:ext cx="2592136" cy="340204"/>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i="1" dirty="0">
                  <a:solidFill>
                    <a:schemeClr val="tx1"/>
                  </a:solidFill>
                  <a:latin typeface="Times New Roman" pitchFamily="18" charset="0"/>
                  <a:cs typeface="Times New Roman" pitchFamily="18" charset="0"/>
                </a:rPr>
                <a:t>Glucose result in </a:t>
              </a:r>
              <a:r>
                <a:rPr lang="en-US" altLang="zh-CN" sz="900" i="1" dirty="0" err="1">
                  <a:solidFill>
                    <a:schemeClr val="tx1"/>
                  </a:solidFill>
                  <a:latin typeface="Times New Roman" pitchFamily="18" charset="0"/>
                  <a:cs typeface="Times New Roman" pitchFamily="18" charset="0"/>
                </a:rPr>
                <a:t>mmol</a:t>
              </a:r>
              <a:r>
                <a:rPr lang="en-US" altLang="zh-CN" sz="900" i="1" dirty="0">
                  <a:solidFill>
                    <a:schemeClr val="tx1"/>
                  </a:solidFill>
                  <a:latin typeface="Times New Roman" pitchFamily="18" charset="0"/>
                  <a:cs typeface="Times New Roman" pitchFamily="18" charset="0"/>
                </a:rPr>
                <a:t>/L</a:t>
              </a:r>
              <a:endParaRPr lang="zh-CN" altLang="en-US" sz="900" dirty="0">
                <a:solidFill>
                  <a:schemeClr val="tx1"/>
                </a:solidFill>
              </a:endParaRPr>
            </a:p>
          </p:txBody>
        </p:sp>
        <p:cxnSp>
          <p:nvCxnSpPr>
            <p:cNvPr id="8" name="直接箭头连接符 7"/>
            <p:cNvCxnSpPr>
              <a:stCxn id="40" idx="1"/>
              <a:endCxn id="45" idx="3"/>
            </p:cNvCxnSpPr>
            <p:nvPr/>
          </p:nvCxnSpPr>
          <p:spPr>
            <a:xfrm flipH="1">
              <a:off x="4433665" y="5194182"/>
              <a:ext cx="2631319" cy="306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45" idx="3"/>
              <a:endCxn id="46" idx="1"/>
            </p:cNvCxnSpPr>
            <p:nvPr/>
          </p:nvCxnSpPr>
          <p:spPr>
            <a:xfrm>
              <a:off x="4433665" y="5500366"/>
              <a:ext cx="2600466" cy="369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7629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p:cNvSpPr txBox="1">
            <a:spLocks/>
          </p:cNvSpPr>
          <p:nvPr/>
        </p:nvSpPr>
        <p:spPr bwMode="auto">
          <a:xfrm>
            <a:off x="464" y="-92517"/>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000" b="0" dirty="0"/>
              <a:t>從計量學角度</a:t>
            </a:r>
            <a:r>
              <a:rPr lang="zh-CN" altLang="en-US" sz="1000" b="0" dirty="0"/>
              <a:t>進行</a:t>
            </a:r>
            <a:r>
              <a:rPr lang="zh-TW" altLang="en-US" sz="1000" b="0" dirty="0"/>
              <a:t>醫學檢驗系統性能分析</a:t>
            </a:r>
            <a:endParaRPr lang="zh-CN" altLang="en-US" sz="1000" b="0" dirty="0"/>
          </a:p>
        </p:txBody>
      </p:sp>
      <p:sp>
        <p:nvSpPr>
          <p:cNvPr id="9" name="矩形 3"/>
          <p:cNvSpPr>
            <a:spLocks noChangeArrowheads="1"/>
          </p:cNvSpPr>
          <p:nvPr/>
        </p:nvSpPr>
        <p:spPr bwMode="auto">
          <a:xfrm>
            <a:off x="4759" y="179011"/>
            <a:ext cx="80121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900" dirty="0">
                <a:solidFill>
                  <a:srgbClr val="000000"/>
                </a:solidFill>
              </a:rPr>
              <a:t>測量系統分析  之 不確定度與量值傳遞：</a:t>
            </a:r>
            <a:r>
              <a:rPr lang="en-US" altLang="zh-CN" sz="900" dirty="0">
                <a:solidFill>
                  <a:srgbClr val="000000"/>
                </a:solidFill>
              </a:rPr>
              <a:t> </a:t>
            </a:r>
            <a:r>
              <a:rPr lang="zh-CN" altLang="en-US" sz="700" dirty="0">
                <a:solidFill>
                  <a:srgbClr val="000000"/>
                </a:solidFill>
              </a:rPr>
              <a:t>～</a:t>
            </a:r>
            <a:r>
              <a:rPr lang="en-US" altLang="zh-CN" sz="700" dirty="0">
                <a:solidFill>
                  <a:srgbClr val="000000"/>
                </a:solidFill>
              </a:rPr>
              <a:t> </a:t>
            </a:r>
            <a:r>
              <a:rPr lang="en-US" altLang="zh-CN" sz="700" i="1" dirty="0">
                <a:solidFill>
                  <a:srgbClr val="000000"/>
                </a:solidFill>
                <a:latin typeface="Times New Roman" pitchFamily="18" charset="0"/>
                <a:cs typeface="Times New Roman" pitchFamily="18" charset="0"/>
              </a:rPr>
              <a:t>CLSI-X5-R </a:t>
            </a:r>
            <a:r>
              <a:rPr lang="en-US" altLang="zh-CN" sz="700" dirty="0">
                <a:solidFill>
                  <a:srgbClr val="000000"/>
                </a:solidFill>
                <a:latin typeface="Times New Roman" pitchFamily="18" charset="0"/>
                <a:cs typeface="Times New Roman" pitchFamily="18" charset="0"/>
              </a:rPr>
              <a:t>(</a:t>
            </a:r>
            <a:r>
              <a:rPr lang="en-US" altLang="zh-CN" sz="700" i="1" dirty="0">
                <a:solidFill>
                  <a:srgbClr val="000000"/>
                </a:solidFill>
                <a:latin typeface="Times New Roman" pitchFamily="18" charset="0"/>
                <a:cs typeface="Times New Roman" pitchFamily="18" charset="0"/>
              </a:rPr>
              <a:t>A Report</a:t>
            </a:r>
            <a:r>
              <a:rPr lang="en-US" altLang="zh-CN" sz="700" dirty="0">
                <a:solidFill>
                  <a:srgbClr val="000000"/>
                </a:solidFill>
                <a:latin typeface="Times New Roman" pitchFamily="18" charset="0"/>
                <a:cs typeface="Times New Roman" pitchFamily="18" charset="0"/>
              </a:rPr>
              <a:t>)</a:t>
            </a:r>
            <a:r>
              <a:rPr lang="zh-CN" altLang="en-US" sz="700" i="1" dirty="0">
                <a:solidFill>
                  <a:srgbClr val="000000"/>
                </a:solidFill>
                <a:latin typeface="Times New Roman" pitchFamily="18" charset="0"/>
                <a:cs typeface="Times New Roman" pitchFamily="18" charset="0"/>
              </a:rPr>
              <a:t> </a:t>
            </a:r>
            <a:r>
              <a:rPr lang="en-US" altLang="zh-CN" sz="700" i="1" dirty="0">
                <a:solidFill>
                  <a:srgbClr val="000000"/>
                </a:solidFill>
                <a:latin typeface="Times New Roman" pitchFamily="18" charset="0"/>
                <a:cs typeface="Times New Roman" pitchFamily="18" charset="0"/>
              </a:rPr>
              <a:t>– Appendix C. Example</a:t>
            </a:r>
            <a:endParaRPr lang="zh-TW" altLang="en-US" sz="700" i="1" dirty="0">
              <a:solidFill>
                <a:srgbClr val="000000"/>
              </a:solidFill>
              <a:latin typeface="Times New Roman" pitchFamily="18" charset="0"/>
              <a:cs typeface="Times New Roman" pitchFamily="18" charset="0"/>
            </a:endParaRPr>
          </a:p>
        </p:txBody>
      </p:sp>
      <p:grpSp>
        <p:nvGrpSpPr>
          <p:cNvPr id="3" name="组合 2"/>
          <p:cNvGrpSpPr/>
          <p:nvPr/>
        </p:nvGrpSpPr>
        <p:grpSpPr>
          <a:xfrm>
            <a:off x="680263" y="428986"/>
            <a:ext cx="10216732" cy="5520847"/>
            <a:chOff x="680263" y="437951"/>
            <a:chExt cx="10216732" cy="5520847"/>
          </a:xfrm>
        </p:grpSpPr>
        <p:sp>
          <p:nvSpPr>
            <p:cNvPr id="11" name="矩形 10"/>
            <p:cNvSpPr/>
            <p:nvPr/>
          </p:nvSpPr>
          <p:spPr>
            <a:xfrm>
              <a:off x="680264" y="3625557"/>
              <a:ext cx="10216729" cy="1131079"/>
            </a:xfrm>
            <a:prstGeom prst="rect">
              <a:avLst/>
            </a:prstGeom>
          </p:spPr>
          <p:txBody>
            <a:bodyPr wrap="square">
              <a:spAutoFit/>
            </a:bodyPr>
            <a:lstStyle/>
            <a:p>
              <a:pPr>
                <a:lnSpc>
                  <a:spcPct val="150000"/>
                </a:lnSpc>
              </a:pPr>
              <a:r>
                <a:rPr lang="zh-CN" altLang="en-US" sz="1200" dirty="0">
                  <a:solidFill>
                    <a:srgbClr val="000000"/>
                  </a:solidFill>
                  <a:latin typeface="Times New Roman" pitchFamily="18" charset="0"/>
                  <a:cs typeface="Times New Roman" pitchFamily="18" charset="0"/>
                </a:rPr>
                <a:t>σ</a:t>
              </a:r>
              <a:r>
                <a:rPr lang="en-US" altLang="zh-CN" sz="900" baseline="-25000" dirty="0" err="1">
                  <a:solidFill>
                    <a:srgbClr val="000000"/>
                  </a:solidFill>
                  <a:latin typeface="Times New Roman" pitchFamily="18" charset="0"/>
                  <a:cs typeface="Times New Roman" pitchFamily="18" charset="0"/>
                </a:rPr>
                <a:t>Eana</a:t>
              </a:r>
              <a:r>
                <a:rPr lang="zh-CN" altLang="en-US" sz="900" dirty="0">
                  <a:latin typeface="Times New Roman" pitchFamily="18" charset="0"/>
                  <a:cs typeface="Times New Roman" pitchFamily="18" charset="0"/>
                </a:rPr>
                <a:t> 指企業標準測量系統的不同儀器或操作者間可能引入的變異（</a:t>
              </a:r>
              <a:r>
                <a:rPr lang="en-US" altLang="zh-CN" sz="900" i="1" dirty="0">
                  <a:latin typeface="Times New Roman" pitchFamily="18" charset="0"/>
                  <a:cs typeface="Times New Roman" pitchFamily="18" charset="0"/>
                </a:rPr>
                <a:t>System </a:t>
              </a:r>
              <a:r>
                <a:rPr lang="en-US" altLang="zh-CN" sz="900" dirty="0">
                  <a:latin typeface="Times New Roman" pitchFamily="18" charset="0"/>
                  <a:cs typeface="Times New Roman" pitchFamily="18" charset="0"/>
                </a:rPr>
                <a:t>X</a:t>
              </a:r>
              <a:r>
                <a:rPr lang="en-US" altLang="zh-CN" sz="900" i="1" dirty="0">
                  <a:latin typeface="Times New Roman" pitchFamily="18" charset="0"/>
                  <a:cs typeface="Times New Roman" pitchFamily="18" charset="0"/>
                </a:rPr>
                <a:t> analyzer</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to</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analyzer</a:t>
              </a:r>
              <a:r>
                <a:rPr lang="zh-CN" altLang="en-US" sz="900" dirty="0">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σ</a:t>
              </a:r>
              <a:r>
                <a:rPr lang="en-US" altLang="zh-CN" sz="900" baseline="-25000" dirty="0" err="1">
                  <a:solidFill>
                    <a:srgbClr val="000000"/>
                  </a:solidFill>
                  <a:latin typeface="Times New Roman" pitchFamily="18" charset="0"/>
                  <a:cs typeface="Times New Roman" pitchFamily="18" charset="0"/>
                </a:rPr>
                <a:t>Eday</a:t>
              </a:r>
              <a:r>
                <a:rPr lang="zh-CN" altLang="en-US" sz="900" dirty="0">
                  <a:latin typeface="Times New Roman" pitchFamily="18" charset="0"/>
                  <a:cs typeface="Times New Roman" pitchFamily="18" charset="0"/>
                </a:rPr>
                <a:t> 指企業標準測量系統天間引入的變異（</a:t>
              </a:r>
              <a:r>
                <a:rPr lang="en-US" altLang="zh-CN" sz="900" i="1" dirty="0">
                  <a:latin typeface="Times New Roman" pitchFamily="18" charset="0"/>
                  <a:cs typeface="Times New Roman" pitchFamily="18" charset="0"/>
                </a:rPr>
                <a:t>System </a:t>
              </a:r>
              <a:r>
                <a:rPr lang="en-US" altLang="zh-CN" sz="900" dirty="0">
                  <a:latin typeface="Times New Roman" pitchFamily="18" charset="0"/>
                  <a:cs typeface="Times New Roman" pitchFamily="18" charset="0"/>
                </a:rPr>
                <a:t>X</a:t>
              </a:r>
              <a:r>
                <a:rPr lang="en-US" altLang="zh-CN" sz="900" i="1" dirty="0">
                  <a:latin typeface="Times New Roman" pitchFamily="18" charset="0"/>
                  <a:cs typeface="Times New Roman" pitchFamily="18" charset="0"/>
                </a:rPr>
                <a:t> day</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to</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day</a:t>
              </a:r>
              <a:r>
                <a:rPr lang="zh-CN" altLang="en-US" sz="900" dirty="0">
                  <a:latin typeface="Times New Roman" pitchFamily="18" charset="0"/>
                  <a:cs typeface="Times New Roman" pitchFamily="18" charset="0"/>
                </a:rPr>
                <a:t>），包括由於使用不同瓶試劑等可能引入的差異等；</a:t>
              </a:r>
              <a:r>
                <a:rPr lang="zh-CN" altLang="en-US" sz="1200" dirty="0">
                  <a:solidFill>
                    <a:srgbClr val="000000"/>
                  </a:solidFill>
                  <a:latin typeface="Times New Roman" pitchFamily="18" charset="0"/>
                  <a:cs typeface="Times New Roman" pitchFamily="18" charset="0"/>
                </a:rPr>
                <a:t>σ</a:t>
              </a:r>
              <a:r>
                <a:rPr lang="en-US" altLang="zh-CN" sz="900" baseline="-25000" dirty="0" err="1">
                  <a:solidFill>
                    <a:srgbClr val="000000"/>
                  </a:solidFill>
                  <a:latin typeface="Times New Roman" pitchFamily="18" charset="0"/>
                  <a:cs typeface="Times New Roman" pitchFamily="18" charset="0"/>
                </a:rPr>
                <a:t>Erb</a:t>
              </a:r>
              <a:r>
                <a:rPr lang="zh-CN" altLang="en-US" sz="900" dirty="0">
                  <a:latin typeface="Times New Roman" pitchFamily="18" charset="0"/>
                  <a:cs typeface="Times New Roman" pitchFamily="18" charset="0"/>
                </a:rPr>
                <a:t> 指使用企業標準測量系統檢測每支或每組真實病人標本（一級工作校準品）間的隨機變異；</a:t>
              </a:r>
              <a:r>
                <a:rPr lang="zh-CN" altLang="en-US" sz="1200" dirty="0">
                  <a:solidFill>
                    <a:srgbClr val="000000"/>
                  </a:solidFill>
                  <a:latin typeface="Times New Roman" pitchFamily="18" charset="0"/>
                  <a:cs typeface="Times New Roman" pitchFamily="18" charset="0"/>
                </a:rPr>
                <a:t>σ</a:t>
              </a:r>
              <a:r>
                <a:rPr lang="en-US" altLang="zh-CN" sz="900" baseline="-25000" dirty="0" err="1">
                  <a:solidFill>
                    <a:srgbClr val="000000"/>
                  </a:solidFill>
                  <a:latin typeface="Times New Roman" pitchFamily="18" charset="0"/>
                  <a:cs typeface="Times New Roman" pitchFamily="18" charset="0"/>
                </a:rPr>
                <a:t>Erep</a:t>
              </a:r>
              <a:r>
                <a:rPr lang="zh-CN" altLang="en-US" sz="900" dirty="0">
                  <a:latin typeface="Times New Roman" pitchFamily="18" charset="0"/>
                  <a:cs typeface="Times New Roman" pitchFamily="18" charset="0"/>
                </a:rPr>
                <a:t> 指企業標準測量系統檢測同一樣本不同重複間的變異（</a:t>
              </a:r>
              <a:r>
                <a:rPr lang="en-US" altLang="zh-CN" sz="900" i="1" dirty="0">
                  <a:latin typeface="Times New Roman" pitchFamily="18" charset="0"/>
                  <a:cs typeface="Times New Roman" pitchFamily="18" charset="0"/>
                </a:rPr>
                <a:t>System </a:t>
              </a:r>
              <a:r>
                <a:rPr lang="en-US" altLang="zh-CN" sz="900" dirty="0">
                  <a:latin typeface="Times New Roman" pitchFamily="18" charset="0"/>
                  <a:cs typeface="Times New Roman" pitchFamily="18" charset="0"/>
                </a:rPr>
                <a:t>X</a:t>
              </a:r>
              <a:r>
                <a:rPr lang="en-US" altLang="zh-CN" sz="900" i="1" dirty="0">
                  <a:latin typeface="Times New Roman" pitchFamily="18" charset="0"/>
                  <a:cs typeface="Times New Roman" pitchFamily="18" charset="0"/>
                </a:rPr>
                <a:t> replicate</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to</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replicate</a:t>
              </a:r>
              <a:r>
                <a:rPr lang="zh-CN" altLang="en-US" sz="900" dirty="0">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σ</a:t>
              </a:r>
              <a:r>
                <a:rPr lang="en-US" altLang="zh-CN" sz="900" baseline="-25000" dirty="0" err="1">
                  <a:solidFill>
                    <a:srgbClr val="000000"/>
                  </a:solidFill>
                  <a:latin typeface="Times New Roman" pitchFamily="18" charset="0"/>
                  <a:cs typeface="Times New Roman" pitchFamily="18" charset="0"/>
                </a:rPr>
                <a:t>Rday</a:t>
              </a:r>
              <a:r>
                <a:rPr lang="zh-CN" altLang="en-US" sz="900" dirty="0">
                  <a:latin typeface="Times New Roman" pitchFamily="18" charset="0"/>
                  <a:cs typeface="Times New Roman" pitchFamily="18" charset="0"/>
                </a:rPr>
                <a:t> 指使用葡萄糖己糖激酶參考測量程序檢測不同天間引入的變異（</a:t>
              </a:r>
              <a:r>
                <a:rPr lang="en-US" altLang="zh-CN" sz="900" i="1" dirty="0">
                  <a:latin typeface="Times New Roman" pitchFamily="18" charset="0"/>
                  <a:cs typeface="Times New Roman" pitchFamily="18" charset="0"/>
                </a:rPr>
                <a:t>Hexokinase reference Glucose procedure day</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to</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day</a:t>
              </a:r>
              <a:r>
                <a:rPr lang="zh-CN" altLang="en-US" sz="900" dirty="0">
                  <a:latin typeface="Times New Roman" pitchFamily="18" charset="0"/>
                  <a:cs typeface="Times New Roman" pitchFamily="18" charset="0"/>
                </a:rPr>
                <a:t>）；</a:t>
              </a:r>
              <a:r>
                <a:rPr lang="zh-CN" altLang="en-US" sz="1200" dirty="0">
                  <a:solidFill>
                    <a:srgbClr val="000000"/>
                  </a:solidFill>
                  <a:latin typeface="Times New Roman" pitchFamily="18" charset="0"/>
                  <a:cs typeface="Times New Roman" pitchFamily="18" charset="0"/>
                </a:rPr>
                <a:t>σ</a:t>
              </a:r>
              <a:r>
                <a:rPr lang="en-US" altLang="zh-CN" sz="900" baseline="-25000" dirty="0" err="1">
                  <a:solidFill>
                    <a:srgbClr val="000000"/>
                  </a:solidFill>
                  <a:latin typeface="Times New Roman" pitchFamily="18" charset="0"/>
                  <a:cs typeface="Times New Roman" pitchFamily="18" charset="0"/>
                </a:rPr>
                <a:t>Rrep</a:t>
              </a:r>
              <a:r>
                <a:rPr lang="zh-CN" altLang="en-US" sz="900" dirty="0">
                  <a:latin typeface="Times New Roman" pitchFamily="18" charset="0"/>
                  <a:cs typeface="Times New Roman" pitchFamily="18" charset="0"/>
                </a:rPr>
                <a:t> 指使用葡萄糖己糖激酶參考測量程序檢測同一樣本不同重複間的變異（</a:t>
              </a:r>
              <a:r>
                <a:rPr lang="en-US" altLang="zh-CN" sz="900" i="1" dirty="0">
                  <a:latin typeface="Times New Roman" pitchFamily="18" charset="0"/>
                  <a:cs typeface="Times New Roman" pitchFamily="18" charset="0"/>
                </a:rPr>
                <a:t>Hexokinase reference Glucose procedure rep</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to</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rep</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pSp>
          <p:nvGrpSpPr>
            <p:cNvPr id="12" name="组合 11"/>
            <p:cNvGrpSpPr/>
            <p:nvPr/>
          </p:nvGrpSpPr>
          <p:grpSpPr>
            <a:xfrm>
              <a:off x="680265" y="774760"/>
              <a:ext cx="9451786" cy="300082"/>
              <a:chOff x="1194221" y="787221"/>
              <a:chExt cx="9451786" cy="300082"/>
            </a:xfrm>
          </p:grpSpPr>
          <p:sp>
            <p:nvSpPr>
              <p:cNvPr id="21" name="矩形 20"/>
              <p:cNvSpPr/>
              <p:nvPr/>
            </p:nvSpPr>
            <p:spPr>
              <a:xfrm>
                <a:off x="1194221" y="787221"/>
                <a:ext cx="9451786"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Commercial product Calibrator assigned – value Combined standard  Uncertainty</a:t>
                </a:r>
                <a:r>
                  <a:rPr lang="zh-CN" altLang="en-US" sz="900" dirty="0">
                    <a:latin typeface="Times New Roman" pitchFamily="18" charset="0"/>
                    <a:cs typeface="Times New Roman" pitchFamily="18" charset="0"/>
                  </a:rPr>
                  <a:t>：                                                                                                    ；</a:t>
                </a:r>
                <a:endParaRPr lang="en-US" altLang="zh-CN" sz="900" dirty="0">
                  <a:latin typeface="Times New Roman" pitchFamily="18" charset="0"/>
                  <a:cs typeface="Times New Roman"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2932512550"/>
                  </p:ext>
                </p:extLst>
              </p:nvPr>
            </p:nvGraphicFramePr>
            <p:xfrm>
              <a:off x="5254625" y="789958"/>
              <a:ext cx="4014788" cy="288925"/>
            </p:xfrm>
            <a:graphic>
              <a:graphicData uri="http://schemas.openxmlformats.org/presentationml/2006/ole">
                <mc:AlternateContent xmlns:mc="http://schemas.openxmlformats.org/markup-compatibility/2006">
                  <mc:Choice xmlns:v="urn:schemas-microsoft-com:vml" Requires="v">
                    <p:oleObj name="Equation" r:id="rId3" imgW="3187440" imgH="304560" progId="Equation.DSMT4">
                      <p:embed/>
                    </p:oleObj>
                  </mc:Choice>
                  <mc:Fallback>
                    <p:oleObj name="Equation" r:id="rId3" imgW="3187440" imgH="304560" progId="Equation.DSMT4">
                      <p:embed/>
                      <p:pic>
                        <p:nvPicPr>
                          <p:cNvPr id="0" name=""/>
                          <p:cNvPicPr/>
                          <p:nvPr/>
                        </p:nvPicPr>
                        <p:blipFill>
                          <a:blip r:embed="rId4"/>
                          <a:stretch>
                            <a:fillRect/>
                          </a:stretch>
                        </p:blipFill>
                        <p:spPr>
                          <a:xfrm>
                            <a:off x="5254625" y="789958"/>
                            <a:ext cx="4014788" cy="288925"/>
                          </a:xfrm>
                          <a:prstGeom prst="rect">
                            <a:avLst/>
                          </a:prstGeom>
                        </p:spPr>
                      </p:pic>
                    </p:oleObj>
                  </mc:Fallback>
                </mc:AlternateContent>
              </a:graphicData>
            </a:graphic>
          </p:graphicFrame>
        </p:grpSp>
        <p:sp>
          <p:nvSpPr>
            <p:cNvPr id="13" name="矩形 12"/>
            <p:cNvSpPr/>
            <p:nvPr/>
          </p:nvSpPr>
          <p:spPr>
            <a:xfrm>
              <a:off x="680265" y="437951"/>
              <a:ext cx="10216730" cy="300082"/>
            </a:xfrm>
            <a:prstGeom prst="rect">
              <a:avLst/>
            </a:prstGeom>
          </p:spPr>
          <p:txBody>
            <a:bodyPr wrap="square">
              <a:spAutoFit/>
            </a:bodyPr>
            <a:lstStyle/>
            <a:p>
              <a:pPr>
                <a:lnSpc>
                  <a:spcPct val="150000"/>
                </a:lnSpc>
              </a:pPr>
              <a:r>
                <a:rPr lang="zh-CN" altLang="en-US" sz="900" dirty="0">
                  <a:latin typeface="Times New Roman" pitchFamily="18" charset="0"/>
                  <a:cs typeface="Times New Roman" pitchFamily="18" charset="0"/>
                </a:rPr>
                <a:t>葡萄糖市售產品校準品賦值最後總的合成不確定度，可以通過溯源鏈中量值傳遞過程每一步的基礎不確定度來進行合成估計，不確定度可以採用標準差的形式表現，可以參考如下誤差模型進行合成：</a:t>
              </a:r>
              <a:endParaRPr lang="en-US" altLang="zh-CN" sz="900" dirty="0">
                <a:latin typeface="Times New Roman" pitchFamily="18" charset="0"/>
                <a:cs typeface="Times New Roman" pitchFamily="18" charset="0"/>
              </a:endParaRPr>
            </a:p>
          </p:txBody>
        </p:sp>
        <p:sp>
          <p:nvSpPr>
            <p:cNvPr id="14" name="矩形 13"/>
            <p:cNvSpPr/>
            <p:nvPr/>
          </p:nvSpPr>
          <p:spPr>
            <a:xfrm>
              <a:off x="680264" y="1092772"/>
              <a:ext cx="10216730" cy="369332"/>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σ</a:t>
              </a:r>
              <a:r>
                <a:rPr lang="en-US" altLang="zh-CN" sz="900" baseline="-25000" dirty="0">
                  <a:latin typeface="Times New Roman" pitchFamily="18" charset="0"/>
                  <a:cs typeface="Times New Roman" pitchFamily="18" charset="0"/>
                </a:rPr>
                <a:t>SM</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Standard Material</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指標準物質 </a:t>
              </a:r>
              <a:r>
                <a:rPr lang="en-US" altLang="zh-CN" sz="900" i="1" dirty="0">
                  <a:latin typeface="Times New Roman" pitchFamily="18" charset="0"/>
                  <a:cs typeface="Times New Roman" pitchFamily="18" charset="0"/>
                </a:rPr>
                <a:t>NIST SRM</a:t>
              </a:r>
              <a:r>
                <a:rPr lang="en-US" altLang="zh-CN" sz="900" dirty="0">
                  <a:latin typeface="Times New Roman" pitchFamily="18" charset="0"/>
                  <a:cs typeface="Times New Roman" pitchFamily="18" charset="0"/>
                </a:rPr>
                <a:t> 917</a:t>
              </a:r>
              <a:r>
                <a:rPr lang="en-US" altLang="zh-CN" sz="900" i="1" dirty="0">
                  <a:latin typeface="Times New Roman" pitchFamily="18" charset="0"/>
                  <a:cs typeface="Times New Roman" pitchFamily="18" charset="0"/>
                </a:rPr>
                <a:t>b</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定值的不確定度以及標準物質復溶溶劑稱量的不確定度（比如質量或者體積稱量），可以參考如下誤差模型進行估計；</a:t>
              </a:r>
              <a:endParaRPr lang="en-US" altLang="zh-CN" sz="900" dirty="0">
                <a:latin typeface="Times New Roman" pitchFamily="18" charset="0"/>
                <a:cs typeface="Times New Roman" pitchFamily="18" charset="0"/>
              </a:endParaRPr>
            </a:p>
          </p:txBody>
        </p:sp>
        <p:graphicFrame>
          <p:nvGraphicFramePr>
            <p:cNvPr id="15" name="对象 14"/>
            <p:cNvGraphicFramePr>
              <a:graphicFrameLocks noChangeAspect="1"/>
            </p:cNvGraphicFramePr>
            <p:nvPr>
              <p:extLst>
                <p:ext uri="{D42A27DB-BD31-4B8C-83A1-F6EECF244321}">
                  <p14:modId xmlns:p14="http://schemas.microsoft.com/office/powerpoint/2010/main" val="3593985065"/>
                </p:ext>
              </p:extLst>
            </p:nvPr>
          </p:nvGraphicFramePr>
          <p:xfrm>
            <a:off x="2746988" y="3166077"/>
            <a:ext cx="5392737" cy="454025"/>
          </p:xfrm>
          <a:graphic>
            <a:graphicData uri="http://schemas.openxmlformats.org/presentationml/2006/ole">
              <mc:AlternateContent xmlns:mc="http://schemas.openxmlformats.org/markup-compatibility/2006">
                <mc:Choice xmlns:v="urn:schemas-microsoft-com:vml" Requires="v">
                  <p:oleObj name="Equation" r:id="rId5" imgW="4279680" imgH="482400" progId="Equation.DSMT4">
                    <p:embed/>
                  </p:oleObj>
                </mc:Choice>
                <mc:Fallback>
                  <p:oleObj name="Equation" r:id="rId5" imgW="4279680" imgH="482400" progId="Equation.DSMT4">
                    <p:embed/>
                    <p:pic>
                      <p:nvPicPr>
                        <p:cNvPr id="0" name=""/>
                        <p:cNvPicPr/>
                        <p:nvPr/>
                      </p:nvPicPr>
                      <p:blipFill>
                        <a:blip r:embed="rId6"/>
                        <a:stretch>
                          <a:fillRect/>
                        </a:stretch>
                      </p:blipFill>
                      <p:spPr>
                        <a:xfrm>
                          <a:off x="2746988" y="3166077"/>
                          <a:ext cx="5392737" cy="454025"/>
                        </a:xfrm>
                        <a:prstGeom prst="rect">
                          <a:avLst/>
                        </a:prstGeom>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853632356"/>
                </p:ext>
              </p:extLst>
            </p:nvPr>
          </p:nvGraphicFramePr>
          <p:xfrm>
            <a:off x="3820955" y="1480867"/>
            <a:ext cx="3120562" cy="528014"/>
          </p:xfrm>
          <a:graphic>
            <a:graphicData uri="http://schemas.openxmlformats.org/presentationml/2006/ole">
              <mc:AlternateContent xmlns:mc="http://schemas.openxmlformats.org/markup-compatibility/2006">
                <mc:Choice xmlns:v="urn:schemas-microsoft-com:vml" Requires="v">
                  <p:oleObj name="Equation" r:id="rId7" imgW="2476440" imgH="558720" progId="Equation.DSMT4">
                    <p:embed/>
                  </p:oleObj>
                </mc:Choice>
                <mc:Fallback>
                  <p:oleObj name="Equation" r:id="rId7" imgW="2476440" imgH="558720" progId="Equation.DSMT4">
                    <p:embed/>
                    <p:pic>
                      <p:nvPicPr>
                        <p:cNvPr id="0" name=""/>
                        <p:cNvPicPr/>
                        <p:nvPr/>
                      </p:nvPicPr>
                      <p:blipFill>
                        <a:blip r:embed="rId8"/>
                        <a:stretch>
                          <a:fillRect/>
                        </a:stretch>
                      </p:blipFill>
                      <p:spPr>
                        <a:xfrm>
                          <a:off x="3820955" y="1480867"/>
                          <a:ext cx="3120562" cy="528014"/>
                        </a:xfrm>
                        <a:prstGeom prst="rect">
                          <a:avLst/>
                        </a:prstGeom>
                      </p:spPr>
                    </p:pic>
                  </p:oleObj>
                </mc:Fallback>
              </mc:AlternateContent>
            </a:graphicData>
          </a:graphic>
        </p:graphicFrame>
        <p:sp>
          <p:nvSpPr>
            <p:cNvPr id="17" name="矩形 16"/>
            <p:cNvSpPr/>
            <p:nvPr/>
          </p:nvSpPr>
          <p:spPr>
            <a:xfrm>
              <a:off x="680264" y="2018278"/>
              <a:ext cx="10216729" cy="507831"/>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C</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是標準物質的濃度，</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ref</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是標準物質定值的擴展不確定度（供應商說明書中提供），</a:t>
              </a:r>
              <a:r>
                <a:rPr lang="en-US" altLang="zh-CN" sz="900" i="1" dirty="0">
                  <a:latin typeface="Times New Roman" pitchFamily="18" charset="0"/>
                  <a:cs typeface="Times New Roman" pitchFamily="18" charset="0"/>
                </a:rPr>
                <a:t>k</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是正態分佈一定概率下的 </a:t>
              </a:r>
              <a:r>
                <a:rPr lang="en-US" altLang="zh-CN" sz="900" dirty="0">
                  <a:latin typeface="Times New Roman" pitchFamily="18" charset="0"/>
                  <a:cs typeface="Times New Roman" pitchFamily="18" charset="0"/>
                </a:rPr>
                <a:t>Z </a:t>
              </a:r>
              <a:r>
                <a:rPr lang="zh-CN" altLang="en-US" sz="900" dirty="0">
                  <a:latin typeface="Times New Roman" pitchFamily="18" charset="0"/>
                  <a:cs typeface="Times New Roman" pitchFamily="18" charset="0"/>
                </a:rPr>
                <a:t>分數（包含因子）；</a:t>
              </a:r>
              <a:endParaRPr lang="en-US" altLang="zh-CN" sz="900" dirty="0">
                <a:latin typeface="Times New Roman" pitchFamily="18" charset="0"/>
                <a:cs typeface="Times New Roman" pitchFamily="18" charset="0"/>
              </a:endParaRPr>
            </a:p>
            <a:p>
              <a:pPr>
                <a:lnSpc>
                  <a:spcPct val="150000"/>
                </a:lnSpc>
              </a:pP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bal</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和 </a:t>
              </a:r>
              <a:r>
                <a:rPr lang="en-US" altLang="zh-CN" sz="900" i="1" dirty="0" err="1">
                  <a:latin typeface="Times New Roman" pitchFamily="18" charset="0"/>
                  <a:cs typeface="Times New Roman" pitchFamily="18" charset="0"/>
                </a:rPr>
                <a:t>U</a:t>
              </a:r>
              <a:r>
                <a:rPr lang="en-US" altLang="zh-CN" sz="900" i="1" baseline="-25000" dirty="0" err="1">
                  <a:latin typeface="Times New Roman" pitchFamily="18" charset="0"/>
                  <a:cs typeface="Times New Roman" pitchFamily="18" charset="0"/>
                </a:rPr>
                <a:t>pipette</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分別是標準品復溶時質量稱量天平引入的不確定度和體積稱量移液管引入的不確定度；</a:t>
              </a:r>
              <a:endParaRPr lang="en-US" altLang="zh-CN" sz="900" dirty="0">
                <a:latin typeface="Times New Roman" pitchFamily="18" charset="0"/>
                <a:cs typeface="Times New Roman" pitchFamily="18" charset="0"/>
              </a:endParaRPr>
            </a:p>
          </p:txBody>
        </p:sp>
        <p:sp>
          <p:nvSpPr>
            <p:cNvPr id="18" name="矩形 17"/>
            <p:cNvSpPr/>
            <p:nvPr/>
          </p:nvSpPr>
          <p:spPr>
            <a:xfrm>
              <a:off x="680264" y="2553076"/>
              <a:ext cx="10216730" cy="57708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σ</a:t>
              </a:r>
              <a:r>
                <a:rPr lang="en-US" altLang="zh-CN" sz="900" i="1" baseline="-25000" dirty="0">
                  <a:latin typeface="Times New Roman" pitchFamily="18" charset="0"/>
                  <a:cs typeface="Times New Roman" pitchFamily="18" charset="0"/>
                </a:rPr>
                <a:t>Ref/SMP</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Reference</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Patient Specimens</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指用二級參考方法</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CDC hexokinase method</a:t>
              </a:r>
              <a:r>
                <a:rPr lang="en-US" altLang="zh-CN" sz="900" dirty="0">
                  <a:latin typeface="Times New Roman" pitchFamily="18" charset="0"/>
                  <a:cs typeface="Times New Roman" pitchFamily="18" charset="0"/>
                </a:rPr>
                <a:t>]</a:t>
              </a:r>
              <a:r>
                <a:rPr lang="zh-CN" altLang="en-US" sz="900" dirty="0">
                  <a:latin typeface="Times New Roman" pitchFamily="18" charset="0"/>
                  <a:cs typeface="Times New Roman" pitchFamily="18" charset="0"/>
                </a:rPr>
                <a:t>葡萄糖己糖激酶法經由企業一級工作校準品（用於傳值得一組真實臨床病人標本 </a:t>
              </a:r>
              <a:r>
                <a:rPr lang="en-US" altLang="zh-CN" sz="900" i="1" dirty="0">
                  <a:latin typeface="Times New Roman" pitchFamily="18" charset="0"/>
                  <a:cs typeface="Times New Roman" pitchFamily="18" charset="0"/>
                </a:rPr>
                <a:t>level</a:t>
              </a:r>
              <a:r>
                <a:rPr lang="en-US" altLang="zh-CN" sz="900" dirty="0">
                  <a:latin typeface="Times New Roman" pitchFamily="18" charset="0"/>
                  <a:cs typeface="Times New Roman" pitchFamily="18" charset="0"/>
                </a:rPr>
                <a:t> 1</a:t>
              </a:r>
              <a:r>
                <a:rPr lang="zh-CN" altLang="en-US" sz="900" dirty="0">
                  <a:latin typeface="Times New Roman" pitchFamily="18" charset="0"/>
                  <a:cs typeface="Times New Roman" pitchFamily="18" charset="0"/>
                </a:rPr>
                <a:t>）並經由企業選擇的標準測量程序（</a:t>
              </a:r>
              <a:r>
                <a:rPr lang="en-US" altLang="zh-CN" sz="900" i="1" dirty="0">
                  <a:solidFill>
                    <a:srgbClr val="000000"/>
                  </a:solidFill>
                  <a:latin typeface="Times New Roman" pitchFamily="18" charset="0"/>
                  <a:cs typeface="Times New Roman" pitchFamily="18" charset="0"/>
                </a:rPr>
                <a:t>System </a:t>
              </a:r>
              <a:r>
                <a:rPr lang="en-US" altLang="zh-CN" sz="900" dirty="0">
                  <a:solidFill>
                    <a:srgbClr val="000000"/>
                  </a:solidFill>
                  <a:latin typeface="Times New Roman" pitchFamily="18" charset="0"/>
                  <a:cs typeface="Times New Roman" pitchFamily="18" charset="0"/>
                </a:rPr>
                <a:t>X</a:t>
              </a:r>
              <a:r>
                <a:rPr lang="zh-CN" altLang="en-US" sz="900" dirty="0">
                  <a:solidFill>
                    <a:srgbClr val="000000"/>
                  </a:solidFill>
                  <a:latin typeface="Times New Roman" pitchFamily="18" charset="0"/>
                  <a:cs typeface="Times New Roman" pitchFamily="18" charset="0"/>
                </a:rPr>
                <a:t>）</a:t>
              </a:r>
              <a:r>
                <a:rPr lang="zh-CN" altLang="en-US" sz="900" dirty="0">
                  <a:latin typeface="Times New Roman" pitchFamily="18" charset="0"/>
                  <a:cs typeface="Times New Roman" pitchFamily="18" charset="0"/>
                </a:rPr>
                <a:t>傳遞到企業二級工作校準品（</a:t>
              </a:r>
              <a:r>
                <a:rPr lang="en-US" altLang="zh-CN" sz="900" i="1" dirty="0">
                  <a:latin typeface="Times New Roman" pitchFamily="18" charset="0"/>
                  <a:cs typeface="Times New Roman" pitchFamily="18" charset="0"/>
                </a:rPr>
                <a:t>product calibrator</a:t>
              </a:r>
              <a:r>
                <a:rPr lang="en-US" altLang="zh-CN" sz="900" dirty="0">
                  <a:solidFill>
                    <a:schemeClr val="bg1">
                      <a:lumMod val="50000"/>
                    </a:schemeClr>
                  </a:solidFill>
                  <a:latin typeface="Times New Roman" pitchFamily="18" charset="0"/>
                  <a:cs typeface="Times New Roman" pitchFamily="18" charset="0"/>
                </a:rPr>
                <a:t>[</a:t>
              </a:r>
              <a:r>
                <a:rPr lang="en-US" altLang="zh-CN" sz="900" i="1" dirty="0">
                  <a:solidFill>
                    <a:schemeClr val="bg1">
                      <a:lumMod val="50000"/>
                    </a:schemeClr>
                  </a:solidFill>
                  <a:latin typeface="Times New Roman" pitchFamily="18" charset="0"/>
                  <a:cs typeface="Times New Roman" pitchFamily="18" charset="0"/>
                </a:rPr>
                <a:t>master Lot</a:t>
              </a:r>
              <a:r>
                <a:rPr lang="en-US" altLang="zh-CN" sz="900" dirty="0">
                  <a:solidFill>
                    <a:schemeClr val="bg1">
                      <a:lumMod val="50000"/>
                    </a:schemeClr>
                  </a:solidFill>
                  <a:latin typeface="Times New Roman" pitchFamily="18" charset="0"/>
                  <a:cs typeface="Times New Roman" pitchFamily="18" charset="0"/>
                </a:rPr>
                <a:t>]</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level </a:t>
              </a:r>
              <a:r>
                <a:rPr lang="en-US" altLang="zh-CN" sz="900" dirty="0">
                  <a:latin typeface="Times New Roman" pitchFamily="18" charset="0"/>
                  <a:cs typeface="Times New Roman" pitchFamily="18" charset="0"/>
                </a:rPr>
                <a:t>2</a:t>
              </a:r>
              <a:r>
                <a:rPr lang="zh-CN" altLang="en-US" sz="900" dirty="0">
                  <a:latin typeface="Times New Roman" pitchFamily="18" charset="0"/>
                  <a:cs typeface="Times New Roman" pitchFamily="18" charset="0"/>
                </a:rPr>
                <a:t>）定值的不確定度，可以參考如下誤差模型進行估計；</a:t>
              </a:r>
              <a:endParaRPr lang="en-US" altLang="zh-CN" sz="900" dirty="0">
                <a:latin typeface="Times New Roman" pitchFamily="18" charset="0"/>
                <a:cs typeface="Times New Roman" pitchFamily="18" charset="0"/>
              </a:endParaRPr>
            </a:p>
          </p:txBody>
        </p:sp>
        <p:sp>
          <p:nvSpPr>
            <p:cNvPr id="19" name="矩形 18"/>
            <p:cNvSpPr/>
            <p:nvPr/>
          </p:nvSpPr>
          <p:spPr>
            <a:xfrm>
              <a:off x="680264" y="4684066"/>
              <a:ext cx="10216729" cy="715581"/>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A</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指傳值過程中企業標準測量系統使用到的分析儀數量</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the number of System </a:t>
              </a:r>
              <a:r>
                <a:rPr lang="en-US" altLang="zh-CN" sz="900" dirty="0">
                  <a:solidFill>
                    <a:srgbClr val="000000"/>
                  </a:solidFill>
                  <a:latin typeface="Times New Roman" pitchFamily="18" charset="0"/>
                  <a:cs typeface="Times New Roman" pitchFamily="18" charset="0"/>
                </a:rPr>
                <a:t>X</a:t>
              </a:r>
              <a:r>
                <a:rPr lang="en-US" altLang="zh-CN" sz="900" i="1" dirty="0">
                  <a:solidFill>
                    <a:srgbClr val="000000"/>
                  </a:solidFill>
                  <a:latin typeface="Times New Roman" pitchFamily="18" charset="0"/>
                  <a:cs typeface="Times New Roman" pitchFamily="18" charset="0"/>
                </a:rPr>
                <a:t> analyzers in the test</a:t>
              </a:r>
              <a:r>
                <a:rPr lang="zh-CN" altLang="en-US" sz="900" dirty="0">
                  <a:solidFill>
                    <a:srgbClr val="000000"/>
                  </a:solidFill>
                  <a:latin typeface="Times New Roman" pitchFamily="18" charset="0"/>
                  <a:cs typeface="Times New Roman" pitchFamily="18" charset="0"/>
                </a:rPr>
                <a:t>）</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D</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指</a:t>
              </a:r>
              <a:r>
                <a:rPr lang="zh-CN" altLang="en-US" sz="900" dirty="0">
                  <a:latin typeface="Times New Roman" pitchFamily="18" charset="0"/>
                  <a:cs typeface="Times New Roman" pitchFamily="18" charset="0"/>
                </a:rPr>
                <a:t>傳值過程</a:t>
              </a:r>
              <a:r>
                <a:rPr lang="zh-CN" altLang="en-US" sz="900" dirty="0">
                  <a:solidFill>
                    <a:srgbClr val="000000"/>
                  </a:solidFill>
                  <a:latin typeface="Times New Roman" pitchFamily="18" charset="0"/>
                  <a:cs typeface="Times New Roman" pitchFamily="18" charset="0"/>
                </a:rPr>
                <a:t>歷經的天數（</a:t>
              </a:r>
              <a:r>
                <a:rPr lang="en-US" altLang="zh-CN" sz="900" i="1" dirty="0">
                  <a:solidFill>
                    <a:srgbClr val="000000"/>
                  </a:solidFill>
                  <a:latin typeface="Times New Roman" pitchFamily="18" charset="0"/>
                  <a:cs typeface="Times New Roman" pitchFamily="18" charset="0"/>
                </a:rPr>
                <a:t>the number of day in the test</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P</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指傳值過程中每天使用的真實病人標本（一級工作校準品）的數量（</a:t>
              </a:r>
              <a:r>
                <a:rPr lang="en-US" altLang="zh-CN" sz="900" i="1" dirty="0">
                  <a:solidFill>
                    <a:srgbClr val="000000"/>
                  </a:solidFill>
                  <a:latin typeface="Times New Roman" pitchFamily="18" charset="0"/>
                  <a:cs typeface="Times New Roman" pitchFamily="18" charset="0"/>
                </a:rPr>
                <a:t>the number of human samples tested per day</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E</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指傳值過程中使用</a:t>
              </a:r>
              <a:r>
                <a:rPr lang="zh-CN" altLang="en-US" sz="900" dirty="0">
                  <a:latin typeface="Times New Roman" pitchFamily="18" charset="0"/>
                  <a:cs typeface="Times New Roman" pitchFamily="18" charset="0"/>
                </a:rPr>
                <a:t>企業標準測量系統</a:t>
              </a:r>
              <a:r>
                <a:rPr lang="zh-CN" altLang="en-US" sz="900" dirty="0">
                  <a:solidFill>
                    <a:srgbClr val="000000"/>
                  </a:solidFill>
                  <a:latin typeface="Times New Roman" pitchFamily="18" charset="0"/>
                  <a:cs typeface="Times New Roman" pitchFamily="18" charset="0"/>
                </a:rPr>
                <a:t>檢測每支樣本的重複數（</a:t>
              </a:r>
              <a:r>
                <a:rPr lang="en-US" altLang="zh-CN" sz="900" i="1" dirty="0">
                  <a:solidFill>
                    <a:srgbClr val="000000"/>
                  </a:solidFill>
                  <a:latin typeface="Times New Roman" pitchFamily="18" charset="0"/>
                  <a:cs typeface="Times New Roman" pitchFamily="18" charset="0"/>
                </a:rPr>
                <a:t>the number of replicates per samples on System </a:t>
              </a:r>
              <a:r>
                <a:rPr lang="en-US" altLang="zh-CN" sz="900" dirty="0">
                  <a:solidFill>
                    <a:srgbClr val="000000"/>
                  </a:solidFill>
                  <a:latin typeface="Times New Roman" pitchFamily="18" charset="0"/>
                  <a:cs typeface="Times New Roman" pitchFamily="18" charset="0"/>
                </a:rPr>
                <a:t>X</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R</a:t>
              </a:r>
              <a:r>
                <a:rPr lang="en-US" altLang="zh-CN" sz="900" dirty="0">
                  <a:solidFill>
                    <a:srgbClr val="000000"/>
                  </a:solidFill>
                  <a:latin typeface="Times New Roman" pitchFamily="18" charset="0"/>
                  <a:cs typeface="Times New Roman" pitchFamily="18" charset="0"/>
                </a:rPr>
                <a:t> </a:t>
              </a:r>
              <a:r>
                <a:rPr lang="zh-CN" altLang="en-US" sz="900" dirty="0">
                  <a:solidFill>
                    <a:srgbClr val="000000"/>
                  </a:solidFill>
                  <a:latin typeface="Times New Roman" pitchFamily="18" charset="0"/>
                  <a:cs typeface="Times New Roman" pitchFamily="18" charset="0"/>
                </a:rPr>
                <a:t>指傳值過程中使用葡萄糖己糖激酶參考測量程序（</a:t>
              </a:r>
              <a:r>
                <a:rPr lang="en-US" altLang="zh-CN" sz="900" i="1" dirty="0">
                  <a:solidFill>
                    <a:srgbClr val="000000"/>
                  </a:solidFill>
                  <a:latin typeface="Times New Roman" pitchFamily="18" charset="0"/>
                  <a:cs typeface="Times New Roman" pitchFamily="18" charset="0"/>
                </a:rPr>
                <a:t>Hexokinase reference Glucose procedure</a:t>
              </a:r>
              <a:r>
                <a:rPr lang="zh-CN" altLang="en-US" sz="900" dirty="0">
                  <a:solidFill>
                    <a:srgbClr val="000000"/>
                  </a:solidFill>
                  <a:latin typeface="Times New Roman" pitchFamily="18" charset="0"/>
                  <a:cs typeface="Times New Roman" pitchFamily="18" charset="0"/>
                </a:rPr>
                <a:t>）檢測每支標本的重複數（</a:t>
              </a:r>
              <a:r>
                <a:rPr lang="en-US" altLang="zh-CN" sz="900" i="1" dirty="0">
                  <a:solidFill>
                    <a:srgbClr val="000000"/>
                  </a:solidFill>
                  <a:latin typeface="Times New Roman" pitchFamily="18" charset="0"/>
                  <a:cs typeface="Times New Roman" pitchFamily="18" charset="0"/>
                </a:rPr>
                <a:t>the number of replicates per human samples on the CDC hexokinase glucose procedure</a:t>
              </a:r>
              <a:r>
                <a:rPr lang="zh-CN" altLang="en-US" sz="900" dirty="0">
                  <a:solidFill>
                    <a:srgbClr val="000000"/>
                  </a:solidFill>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sp>
          <p:nvSpPr>
            <p:cNvPr id="20" name="矩形 19"/>
            <p:cNvSpPr/>
            <p:nvPr/>
          </p:nvSpPr>
          <p:spPr>
            <a:xfrm>
              <a:off x="680263" y="5381717"/>
              <a:ext cx="10216730" cy="577081"/>
            </a:xfrm>
            <a:prstGeom prst="rect">
              <a:avLst/>
            </a:prstGeom>
          </p:spPr>
          <p:txBody>
            <a:bodyPr wrap="square">
              <a:spAutoFit/>
            </a:bodyPr>
            <a:lstStyle/>
            <a:p>
              <a:pPr>
                <a:lnSpc>
                  <a:spcPct val="150000"/>
                </a:lnSpc>
              </a:pPr>
              <a:r>
                <a:rPr lang="zh-CN" altLang="en-US" sz="1200" dirty="0">
                  <a:latin typeface="Times New Roman" pitchFamily="18" charset="0"/>
                  <a:cs typeface="Times New Roman" pitchFamily="18" charset="0"/>
                </a:rPr>
                <a:t>σ</a:t>
              </a:r>
              <a:r>
                <a:rPr lang="en-US" altLang="zh-CN" sz="900" i="1" baseline="-25000" dirty="0">
                  <a:latin typeface="Times New Roman" pitchFamily="18" charset="0"/>
                  <a:cs typeface="Times New Roman" pitchFamily="18" charset="0"/>
                </a:rPr>
                <a:t>SMP/Feature</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Patient Specimens</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Feature</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是指使用經過上述溯源校準的企業標準測量程序（</a:t>
              </a:r>
              <a:r>
                <a:rPr lang="en-US" altLang="zh-CN" sz="900" i="1" dirty="0">
                  <a:solidFill>
                    <a:srgbClr val="000000"/>
                  </a:solidFill>
                  <a:latin typeface="Times New Roman" pitchFamily="18" charset="0"/>
                  <a:cs typeface="Times New Roman" pitchFamily="18" charset="0"/>
                </a:rPr>
                <a:t>System </a:t>
              </a:r>
              <a:r>
                <a:rPr lang="en-US" altLang="zh-CN" sz="900" dirty="0">
                  <a:solidFill>
                    <a:srgbClr val="000000"/>
                  </a:solidFill>
                  <a:latin typeface="Times New Roman" pitchFamily="18" charset="0"/>
                  <a:cs typeface="Times New Roman" pitchFamily="18" charset="0"/>
                </a:rPr>
                <a:t>X</a:t>
              </a:r>
              <a:r>
                <a:rPr lang="en-US" altLang="zh-CN" sz="900" i="1" dirty="0">
                  <a:solidFill>
                    <a:srgbClr val="000000"/>
                  </a:solidFill>
                  <a:latin typeface="Times New Roman" pitchFamily="18" charset="0"/>
                  <a:cs typeface="Times New Roman" pitchFamily="18" charset="0"/>
                </a:rPr>
                <a:t> ~ </a:t>
              </a:r>
              <a:r>
                <a:rPr lang="en-US" altLang="zh-CN" sz="900" i="1" dirty="0">
                  <a:latin typeface="Times New Roman" pitchFamily="18" charset="0"/>
                  <a:cs typeface="Times New Roman" pitchFamily="18" charset="0"/>
                </a:rPr>
                <a:t>commercial chemistry analyzer</a:t>
              </a:r>
              <a:r>
                <a:rPr lang="zh-CN" altLang="en-US" sz="900" dirty="0">
                  <a:latin typeface="Times New Roman" pitchFamily="18" charset="0"/>
                  <a:cs typeface="Times New Roman" pitchFamily="18" charset="0"/>
                </a:rPr>
                <a:t>）為企業產品校準品（</a:t>
              </a:r>
              <a:r>
                <a:rPr lang="en-US" altLang="zh-CN" sz="900" i="1" dirty="0">
                  <a:latin typeface="Times New Roman" pitchFamily="18" charset="0"/>
                  <a:cs typeface="Times New Roman" pitchFamily="18" charset="0"/>
                </a:rPr>
                <a:t>commercial System</a:t>
              </a:r>
              <a:r>
                <a:rPr lang="en-US" altLang="zh-CN" sz="900" dirty="0">
                  <a:latin typeface="Times New Roman" pitchFamily="18" charset="0"/>
                  <a:cs typeface="Times New Roman" pitchFamily="18" charset="0"/>
                </a:rPr>
                <a:t> X </a:t>
              </a:r>
              <a:r>
                <a:rPr lang="en-US" altLang="zh-CN" sz="900" i="1" dirty="0">
                  <a:latin typeface="Times New Roman" pitchFamily="18" charset="0"/>
                  <a:cs typeface="Times New Roman" pitchFamily="18" charset="0"/>
                </a:rPr>
                <a:t>Calibrator</a:t>
              </a:r>
              <a:r>
                <a:rPr lang="zh-CN" altLang="en-US" sz="900" dirty="0">
                  <a:latin typeface="Times New Roman" pitchFamily="18" charset="0"/>
                  <a:cs typeface="Times New Roman" pitchFamily="18" charset="0"/>
                </a:rPr>
                <a:t>）定值過程引入的不確定度，這一環節的不確定度主要由產品校準品的間變異和企業標準測量程序的分析不精密度所引入，通常可用企業標準測量程序的分析標準差進行定量標示；</a:t>
              </a:r>
              <a:endParaRPr lang="en-US" altLang="zh-CN" sz="900" dirty="0">
                <a:latin typeface="Times New Roman" pitchFamily="18" charset="0"/>
                <a:cs typeface="Times New Roman" pitchFamily="18" charset="0"/>
              </a:endParaRPr>
            </a:p>
          </p:txBody>
        </p:sp>
      </p:grpSp>
    </p:spTree>
    <p:extLst>
      <p:ext uri="{BB962C8B-B14F-4D97-AF65-F5344CB8AC3E}">
        <p14:creationId xmlns:p14="http://schemas.microsoft.com/office/powerpoint/2010/main" val="4244304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2047571210"/>
              </p:ext>
            </p:extLst>
          </p:nvPr>
        </p:nvGraphicFramePr>
        <p:xfrm>
          <a:off x="1855022" y="1051580"/>
          <a:ext cx="7761232" cy="4776783"/>
        </p:xfrm>
        <a:graphic>
          <a:graphicData uri="http://schemas.openxmlformats.org/drawingml/2006/table">
            <a:tbl>
              <a:tblPr/>
              <a:tblGrid>
                <a:gridCol w="1478773">
                  <a:extLst>
                    <a:ext uri="{9D8B030D-6E8A-4147-A177-3AD203B41FA5}">
                      <a16:colId xmlns:a16="http://schemas.microsoft.com/office/drawing/2014/main" val="20000"/>
                    </a:ext>
                  </a:extLst>
                </a:gridCol>
                <a:gridCol w="1618280">
                  <a:extLst>
                    <a:ext uri="{9D8B030D-6E8A-4147-A177-3AD203B41FA5}">
                      <a16:colId xmlns:a16="http://schemas.microsoft.com/office/drawing/2014/main" val="20001"/>
                    </a:ext>
                  </a:extLst>
                </a:gridCol>
                <a:gridCol w="1136981">
                  <a:extLst>
                    <a:ext uri="{9D8B030D-6E8A-4147-A177-3AD203B41FA5}">
                      <a16:colId xmlns:a16="http://schemas.microsoft.com/office/drawing/2014/main" val="20002"/>
                    </a:ext>
                  </a:extLst>
                </a:gridCol>
                <a:gridCol w="1116055">
                  <a:extLst>
                    <a:ext uri="{9D8B030D-6E8A-4147-A177-3AD203B41FA5}">
                      <a16:colId xmlns:a16="http://schemas.microsoft.com/office/drawing/2014/main" val="20003"/>
                    </a:ext>
                  </a:extLst>
                </a:gridCol>
                <a:gridCol w="641732">
                  <a:extLst>
                    <a:ext uri="{9D8B030D-6E8A-4147-A177-3AD203B41FA5}">
                      <a16:colId xmlns:a16="http://schemas.microsoft.com/office/drawing/2014/main" val="20004"/>
                    </a:ext>
                  </a:extLst>
                </a:gridCol>
                <a:gridCol w="1162557">
                  <a:extLst>
                    <a:ext uri="{9D8B030D-6E8A-4147-A177-3AD203B41FA5}">
                      <a16:colId xmlns:a16="http://schemas.microsoft.com/office/drawing/2014/main" val="20005"/>
                    </a:ext>
                  </a:extLst>
                </a:gridCol>
                <a:gridCol w="606854">
                  <a:extLst>
                    <a:ext uri="{9D8B030D-6E8A-4147-A177-3AD203B41FA5}">
                      <a16:colId xmlns:a16="http://schemas.microsoft.com/office/drawing/2014/main" val="20006"/>
                    </a:ext>
                  </a:extLst>
                </a:gridCol>
              </a:tblGrid>
              <a:tr h="483448">
                <a:tc>
                  <a:txBody>
                    <a:bodyPr/>
                    <a:lstStyle/>
                    <a:p>
                      <a:pPr algn="ctr" fontAlgn="ctr"/>
                      <a:r>
                        <a:rPr lang="zh-CN" altLang="en-US" sz="800" b="0" i="0" u="none" strike="noStrike">
                          <a:solidFill>
                            <a:srgbClr val="000000"/>
                          </a:solidFill>
                          <a:effectLst/>
                          <a:latin typeface="宋体"/>
                        </a:rPr>
                        <a:t>標準不確定度貢獻分量</a:t>
                      </a:r>
                      <a:br>
                        <a:rPr lang="zh-CN" altLang="en-US" sz="700" b="0" i="1"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Influence Name</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a:rPr>
                        <a:t>校準品標示濃度</a:t>
                      </a:r>
                      <a:br>
                        <a:rPr lang="zh-CN" altLang="en-US" sz="700" b="0" i="1"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Nominal Calibrator Assigned Value</a:t>
                      </a:r>
                      <a:r>
                        <a:rPr lang="en-US" sz="700" b="0" i="0" u="none" strike="noStrike">
                          <a:solidFill>
                            <a:srgbClr val="000000"/>
                          </a:solidFill>
                          <a:effectLst/>
                          <a:latin typeface="宋体"/>
                        </a:rPr>
                        <a:t>）</a:t>
                      </a:r>
                      <a:br>
                        <a:rPr lang="en-US" sz="700" b="0" i="1" u="none" strike="noStrike">
                          <a:solidFill>
                            <a:srgbClr val="000000"/>
                          </a:solidFill>
                          <a:effectLst/>
                          <a:latin typeface="Times New Roman"/>
                        </a:rPr>
                      </a:br>
                      <a:r>
                        <a:rPr lang="en-US" sz="700" b="0" i="0" u="none" strike="noStrike">
                          <a:solidFill>
                            <a:srgbClr val="000000"/>
                          </a:solidFill>
                          <a:effectLst/>
                          <a:latin typeface="宋体"/>
                        </a:rPr>
                        <a:t>（</a:t>
                      </a:r>
                      <a:r>
                        <a:rPr lang="en-US" sz="700" b="0" i="1" u="none" strike="noStrike">
                          <a:solidFill>
                            <a:srgbClr val="000000"/>
                          </a:solidFill>
                          <a:effectLst/>
                          <a:latin typeface="Times New Roman"/>
                        </a:rPr>
                        <a:t>Glucose</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a:rPr>
                        <a:t>標準不確定度評定類型</a:t>
                      </a:r>
                      <a:br>
                        <a:rPr lang="zh-CN" altLang="en-US" sz="700" b="0" i="1"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Type of Uncertainty</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a:rPr>
                        <a:t>標準不確定度分佈類型</a:t>
                      </a:r>
                      <a:br>
                        <a:rPr lang="zh-CN" altLang="en-US" sz="700" b="0" i="1"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Distribution</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a:rPr>
                        <a:t>包含因子</a:t>
                      </a:r>
                      <a:br>
                        <a:rPr lang="zh-CN" altLang="en-US" sz="700" b="0" i="1"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Divisor</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800" b="0" i="0" u="none" strike="noStrike">
                          <a:solidFill>
                            <a:srgbClr val="000000"/>
                          </a:solidFill>
                          <a:effectLst/>
                          <a:latin typeface="宋体"/>
                        </a:rPr>
                        <a:t>標準不確定度定量評定</a:t>
                      </a:r>
                      <a:br>
                        <a:rPr lang="zh-TW" altLang="en-US" sz="800" b="0" i="0" u="none" strike="noStrike">
                          <a:solidFill>
                            <a:srgbClr val="000000"/>
                          </a:solidFill>
                          <a:effectLst/>
                          <a:latin typeface="宋体"/>
                        </a:rPr>
                      </a:br>
                      <a:r>
                        <a:rPr lang="zh-TW" altLang="en-US" sz="700" b="0" i="0" u="none" strike="noStrike">
                          <a:solidFill>
                            <a:srgbClr val="000000"/>
                          </a:solidFill>
                          <a:effectLst/>
                          <a:latin typeface="宋体"/>
                        </a:rPr>
                        <a:t>（</a:t>
                      </a:r>
                      <a:r>
                        <a:rPr lang="en-US" altLang="zh-TW" sz="700" b="0" i="1" u="none" strike="noStrike">
                          <a:solidFill>
                            <a:srgbClr val="000000"/>
                          </a:solidFill>
                          <a:effectLst/>
                          <a:latin typeface="Times New Roman"/>
                        </a:rPr>
                        <a:t>Quotient</a:t>
                      </a:r>
                      <a:r>
                        <a:rPr lang="en-US" altLang="zh-TW" sz="700" b="0" i="0" u="none" strike="noStrike">
                          <a:solidFill>
                            <a:srgbClr val="000000"/>
                          </a:solidFill>
                          <a:effectLst/>
                          <a:latin typeface="Times New Roman"/>
                        </a:rPr>
                        <a:t>, </a:t>
                      </a:r>
                      <a:r>
                        <a:rPr lang="en-US" altLang="zh-TW" sz="700" b="0" i="0" u="none" strike="noStrike">
                          <a:solidFill>
                            <a:srgbClr val="000000"/>
                          </a:solidFill>
                          <a:effectLst/>
                          <a:latin typeface="宋体"/>
                        </a:rPr>
                        <a:t>%</a:t>
                      </a:r>
                      <a:r>
                        <a:rPr lang="zh-TW" altLang="en-US" sz="700" b="0" i="0" u="none" strike="noStrike">
                          <a:solidFill>
                            <a:srgbClr val="000000"/>
                          </a:solidFill>
                          <a:effectLst/>
                          <a:latin typeface="宋体"/>
                        </a:rPr>
                        <a:t>）</a:t>
                      </a:r>
                      <a:endParaRPr lang="zh-TW" alt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800" b="0" i="0" u="none" strike="noStrike">
                          <a:solidFill>
                            <a:srgbClr val="000000"/>
                          </a:solidFill>
                          <a:effectLst/>
                          <a:latin typeface="宋体"/>
                        </a:rPr>
                        <a:t>二乘</a:t>
                      </a:r>
                      <a:br>
                        <a:rPr lang="zh-CN" altLang="en-US" sz="800" b="0" i="0"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Square</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3448">
                <a:tc>
                  <a:txBody>
                    <a:bodyPr/>
                    <a:lstStyle/>
                    <a:p>
                      <a:pPr algn="ctr" fontAlgn="ctr"/>
                      <a:r>
                        <a:rPr lang="en-US" sz="700" b="0" i="1" u="none" strike="noStrike">
                          <a:solidFill>
                            <a:srgbClr val="000000"/>
                          </a:solidFill>
                          <a:effectLst/>
                          <a:latin typeface="Times New Roman"/>
                        </a:rPr>
                        <a:t>SRM 917 impurity</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600 mg/mL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normal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0.1000%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0.0100%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3448">
                <a:tc>
                  <a:txBody>
                    <a:bodyPr/>
                    <a:lstStyle/>
                    <a:p>
                      <a:pPr algn="ctr" fontAlgn="ctr"/>
                      <a:r>
                        <a:rPr lang="en-US" sz="700" b="0" i="1" u="none" strike="noStrike">
                          <a:solidFill>
                            <a:srgbClr val="000000"/>
                          </a:solidFill>
                          <a:effectLst/>
                          <a:latin typeface="Times New Roman"/>
                        </a:rPr>
                        <a:t>Gravimetric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0" i="1" u="none" strike="noStrike">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triangular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0.3520%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0.0207%</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3448">
                <a:tc>
                  <a:txBody>
                    <a:bodyPr/>
                    <a:lstStyle/>
                    <a:p>
                      <a:pPr algn="ctr" fontAlgn="ctr"/>
                      <a:r>
                        <a:rPr lang="en-US" sz="700" b="0" i="1" u="none" strike="noStrike">
                          <a:solidFill>
                            <a:srgbClr val="000000"/>
                          </a:solidFill>
                          <a:effectLst/>
                          <a:latin typeface="Times New Roman"/>
                        </a:rPr>
                        <a:t>Volumetric device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0" i="1" u="none" strike="noStrike">
                          <a:solidFill>
                            <a:srgbClr val="000000"/>
                          </a:solidFill>
                          <a:effectLst/>
                          <a:latin typeface="Times New Roman"/>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B</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triangular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6</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0.1225%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0.0025%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83448">
                <a:tc>
                  <a:txBody>
                    <a:bodyPr/>
                    <a:lstStyle/>
                    <a:p>
                      <a:pPr algn="ctr" fontAlgn="ctr"/>
                      <a:r>
                        <a:rPr lang="en-US" sz="700" b="0" i="1" u="none" strike="noStrike">
                          <a:solidFill>
                            <a:srgbClr val="000000"/>
                          </a:solidFill>
                          <a:effectLst/>
                          <a:latin typeface="Times New Roman"/>
                        </a:rPr>
                        <a:t>value assign test - </a:t>
                      </a:r>
                      <a:br>
                        <a:rPr lang="en-US" sz="700" b="0" i="1" u="none" strike="noStrike">
                          <a:solidFill>
                            <a:srgbClr val="000000"/>
                          </a:solidFill>
                          <a:effectLst/>
                          <a:latin typeface="Times New Roman"/>
                        </a:rPr>
                      </a:br>
                      <a:r>
                        <a:rPr lang="en-US" sz="700" b="0" i="1" u="none" strike="noStrike">
                          <a:solidFill>
                            <a:srgbClr val="000000"/>
                          </a:solidFill>
                          <a:effectLst/>
                          <a:latin typeface="Times New Roman"/>
                        </a:rPr>
                        <a:t>Selected Measurement Procedure</a:t>
                      </a:r>
                      <a:br>
                        <a:rPr lang="en-US" sz="700" b="0" i="1" u="none" strike="noStrike">
                          <a:solidFill>
                            <a:srgbClr val="000000"/>
                          </a:solidFill>
                          <a:effectLst/>
                          <a:latin typeface="Times New Roman"/>
                        </a:rPr>
                      </a:br>
                      <a:r>
                        <a:rPr lang="en-US" sz="700" b="0" i="0" u="none" strike="noStrike">
                          <a:solidFill>
                            <a:srgbClr val="000000"/>
                          </a:solidFill>
                          <a:effectLst/>
                          <a:latin typeface="Times New Roman"/>
                        </a:rPr>
                        <a:t>( </a:t>
                      </a:r>
                      <a:r>
                        <a:rPr lang="en-US" sz="900" b="0" i="1" u="none" strike="noStrike">
                          <a:solidFill>
                            <a:srgbClr val="000000"/>
                          </a:solidFill>
                          <a:effectLst/>
                          <a:latin typeface="Times New Roman"/>
                        </a:rPr>
                        <a:t>σ</a:t>
                      </a:r>
                      <a:r>
                        <a:rPr lang="en-US" sz="700" b="0" i="1" u="none" strike="noStrike" baseline="-25000">
                          <a:solidFill>
                            <a:srgbClr val="000000"/>
                          </a:solidFill>
                          <a:effectLst/>
                          <a:latin typeface="Times New Roman"/>
                        </a:rPr>
                        <a:t>Ref/SMP</a:t>
                      </a:r>
                      <a:r>
                        <a:rPr lang="en-US" sz="700" b="0" i="1" u="none" strike="noStrike">
                          <a:solidFill>
                            <a:srgbClr val="000000"/>
                          </a:solidFill>
                          <a:effectLst/>
                          <a:latin typeface="Times New Roman"/>
                        </a:rPr>
                        <a:t> </a:t>
                      </a:r>
                      <a:r>
                        <a:rPr lang="en-US" sz="700" b="0" i="0" u="none" strike="noStrike">
                          <a:solidFill>
                            <a:srgbClr val="000000"/>
                          </a:solidFill>
                          <a:effectLst/>
                          <a:latin typeface="Times New Roman"/>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600 mg/mL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normal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1.2000%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1.4400%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83448">
                <a:tc>
                  <a:txBody>
                    <a:bodyPr/>
                    <a:lstStyle/>
                    <a:p>
                      <a:pPr algn="ctr" fontAlgn="ctr"/>
                      <a:r>
                        <a:rPr lang="en-US" sz="700" b="0" i="1" u="none" strike="noStrike">
                          <a:solidFill>
                            <a:srgbClr val="000000"/>
                          </a:solidFill>
                          <a:effectLst/>
                          <a:latin typeface="Times New Roman"/>
                        </a:rPr>
                        <a:t>value assign test - </a:t>
                      </a:r>
                      <a:br>
                        <a:rPr lang="en-US" sz="700" b="0" i="1" u="none" strike="noStrike">
                          <a:solidFill>
                            <a:srgbClr val="000000"/>
                          </a:solidFill>
                          <a:effectLst/>
                          <a:latin typeface="Times New Roman"/>
                        </a:rPr>
                      </a:br>
                      <a:r>
                        <a:rPr lang="en-US" sz="700" b="0" i="1" u="none" strike="noStrike">
                          <a:solidFill>
                            <a:srgbClr val="000000"/>
                          </a:solidFill>
                          <a:effectLst/>
                          <a:latin typeface="Times New Roman"/>
                        </a:rPr>
                        <a:t>Standing Measurement Procedure</a:t>
                      </a:r>
                      <a:br>
                        <a:rPr lang="en-US" sz="700" b="0" i="1" u="none" strike="noStrike">
                          <a:solidFill>
                            <a:srgbClr val="000000"/>
                          </a:solidFill>
                          <a:effectLst/>
                          <a:latin typeface="Times New Roman"/>
                        </a:rPr>
                      </a:br>
                      <a:r>
                        <a:rPr lang="en-US" sz="700" b="0" i="0" u="none" strike="noStrike">
                          <a:solidFill>
                            <a:srgbClr val="000000"/>
                          </a:solidFill>
                          <a:effectLst/>
                          <a:latin typeface="Times New Roman"/>
                        </a:rPr>
                        <a:t>( </a:t>
                      </a:r>
                      <a:r>
                        <a:rPr lang="en-US" sz="900" b="0" i="1" u="none" strike="noStrike">
                          <a:solidFill>
                            <a:srgbClr val="000000"/>
                          </a:solidFill>
                          <a:effectLst/>
                          <a:latin typeface="Times New Roman"/>
                        </a:rPr>
                        <a:t>σ</a:t>
                      </a:r>
                      <a:r>
                        <a:rPr lang="en-US" sz="700" b="0" i="1" u="none" strike="noStrike" baseline="-25000">
                          <a:solidFill>
                            <a:srgbClr val="000000"/>
                          </a:solidFill>
                          <a:effectLst/>
                          <a:latin typeface="Times New Roman"/>
                        </a:rPr>
                        <a:t>SMP/Feature </a:t>
                      </a:r>
                      <a:r>
                        <a:rPr lang="en-US" sz="700" b="0" i="0" u="none" strike="noStrike">
                          <a:solidFill>
                            <a:srgbClr val="000000"/>
                          </a:solidFill>
                          <a:effectLst/>
                          <a:latin typeface="Times New Roman"/>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600 mg/mL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0" u="none" strike="noStrike">
                          <a:solidFill>
                            <a:srgbClr val="000000"/>
                          </a:solidFill>
                          <a:effectLst/>
                          <a:latin typeface="Times New Roman"/>
                        </a:rPr>
                        <a:t>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700" b="0" i="1" u="none" strike="noStrike">
                          <a:solidFill>
                            <a:srgbClr val="000000"/>
                          </a:solidFill>
                          <a:effectLst/>
                          <a:latin typeface="Times New Roman"/>
                        </a:rPr>
                        <a:t>normal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0.4300%</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0.1849%</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83448">
                <a:tc>
                  <a:txBody>
                    <a:bodyPr/>
                    <a:lstStyle/>
                    <a:p>
                      <a:pPr algn="ctr" fontAlgn="ctr"/>
                      <a:r>
                        <a:rPr lang="zh-CN" altLang="en-US" sz="800" b="0" i="0" u="none" strike="noStrike">
                          <a:solidFill>
                            <a:srgbClr val="000000"/>
                          </a:solidFill>
                          <a:effectLst/>
                          <a:latin typeface="宋体"/>
                        </a:rPr>
                        <a:t>求和</a:t>
                      </a:r>
                      <a:br>
                        <a:rPr lang="zh-CN" altLang="en-US" sz="700" b="0" i="1"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Sum of Squares</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2.2045%</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tc>
                  <a:txBody>
                    <a:bodyPr/>
                    <a:lstStyle/>
                    <a:p>
                      <a:pPr algn="ctr" fontAlgn="ctr"/>
                      <a:r>
                        <a:rPr lang="en-US" altLang="zh-CN" sz="700" b="0" i="0" u="none" strike="noStrike">
                          <a:solidFill>
                            <a:srgbClr val="000000"/>
                          </a:solidFill>
                          <a:effectLst/>
                          <a:latin typeface="宋体"/>
                        </a:rPr>
                        <a:t>1.6581%</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83448">
                <a:tc>
                  <a:txBody>
                    <a:bodyPr/>
                    <a:lstStyle/>
                    <a:p>
                      <a:pPr algn="ctr" fontAlgn="ctr"/>
                      <a:r>
                        <a:rPr lang="zh-CN" altLang="en-US" sz="800" b="0" i="0" u="none" strike="noStrike">
                          <a:solidFill>
                            <a:srgbClr val="000000"/>
                          </a:solidFill>
                          <a:effectLst/>
                          <a:latin typeface="宋体"/>
                        </a:rPr>
                        <a:t>合成標準不確定度</a:t>
                      </a:r>
                      <a:br>
                        <a:rPr lang="zh-CN" altLang="en-US" sz="800" b="0" i="0"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Combined standard uncertainty</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1" u="none" strike="noStrike">
                          <a:solidFill>
                            <a:srgbClr val="000000"/>
                          </a:solidFill>
                          <a:effectLst/>
                          <a:latin typeface="Times New Roman"/>
                        </a:rPr>
                        <a:t>1.2877%</a:t>
                      </a:r>
                    </a:p>
                  </a:txBody>
                  <a:tcPr marL="0" marR="0" marT="0" marB="0" anchor="ctr">
                    <a:lnL w="6350" cap="flat" cmpd="sng" algn="ctr">
                      <a:solidFill>
                        <a:srgbClr val="000000"/>
                      </a:solidFill>
                      <a:prstDash val="solid"/>
                      <a:round/>
                      <a:headEnd type="none" w="med" len="med"/>
                      <a:tailEnd type="none" w="med" len="med"/>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700" b="0" i="1" u="none" strike="noStrike">
                        <a:solidFill>
                          <a:srgbClr val="000000"/>
                        </a:solidFill>
                        <a:effectLst/>
                        <a:latin typeface="Times New Roman"/>
                      </a:endParaRPr>
                    </a:p>
                  </a:txBody>
                  <a:tcPr marL="0" marR="0" marT="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endParaRPr lang="zh-CN" altLang="en-US" sz="8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700" b="0" i="0" u="none" strike="noStrike">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zh-CN" altLang="en-US" sz="700" b="0" i="0" u="none" strike="noStrike" dirty="0">
                        <a:solidFill>
                          <a:srgbClr val="000000"/>
                        </a:solidFill>
                        <a:effectLst/>
                        <a:latin typeface="宋体"/>
                      </a:endParaRPr>
                    </a:p>
                  </a:txBody>
                  <a:tcPr marL="0" marR="0" marT="0" marB="0" anchor="ctr">
                    <a:lnL>
                      <a:noFill/>
                    </a:lnL>
                    <a:lnR>
                      <a:noFill/>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83448">
                <a:tc>
                  <a:txBody>
                    <a:bodyPr/>
                    <a:lstStyle/>
                    <a:p>
                      <a:pPr algn="ctr" fontAlgn="ctr"/>
                      <a:r>
                        <a:rPr lang="zh-CN" altLang="en-US" sz="800" b="0" i="0" u="none" strike="noStrike">
                          <a:solidFill>
                            <a:srgbClr val="000000"/>
                          </a:solidFill>
                          <a:effectLst/>
                          <a:latin typeface="宋体"/>
                        </a:rPr>
                        <a:t>擴展不確定度</a:t>
                      </a:r>
                      <a:br>
                        <a:rPr lang="zh-CN" altLang="en-US" sz="700" b="0" i="1" u="none" strike="noStrike">
                          <a:solidFill>
                            <a:srgbClr val="000000"/>
                          </a:solidFill>
                          <a:effectLst/>
                          <a:latin typeface="宋体"/>
                        </a:rPr>
                      </a:br>
                      <a:r>
                        <a:rPr lang="zh-CN" altLang="en-US" sz="700" b="0" i="0" u="none" strike="noStrike">
                          <a:solidFill>
                            <a:srgbClr val="000000"/>
                          </a:solidFill>
                          <a:effectLst/>
                          <a:latin typeface="宋体"/>
                        </a:rPr>
                        <a:t>（</a:t>
                      </a:r>
                      <a:r>
                        <a:rPr lang="en-US" sz="700" b="0" i="1" u="none" strike="noStrike">
                          <a:solidFill>
                            <a:srgbClr val="000000"/>
                          </a:solidFill>
                          <a:effectLst/>
                          <a:latin typeface="Times New Roman"/>
                        </a:rPr>
                        <a:t>Expanded uncertainty </a:t>
                      </a:r>
                      <a:r>
                        <a:rPr lang="en-US" sz="700" b="0" i="0" u="none" strike="noStrike">
                          <a:solidFill>
                            <a:srgbClr val="000000"/>
                          </a:solidFill>
                          <a:effectLst/>
                          <a:latin typeface="Times New Roman"/>
                        </a:rPr>
                        <a:t>, </a:t>
                      </a:r>
                      <a:r>
                        <a:rPr lang="en-US" sz="700" b="0" i="1" u="none" strike="noStrike">
                          <a:solidFill>
                            <a:srgbClr val="000000"/>
                          </a:solidFill>
                          <a:effectLst/>
                          <a:latin typeface="Times New Roman"/>
                        </a:rPr>
                        <a:t>k </a:t>
                      </a:r>
                      <a:r>
                        <a:rPr lang="en-US" sz="700" b="0" i="0" u="none" strike="noStrike">
                          <a:solidFill>
                            <a:srgbClr val="000000"/>
                          </a:solidFill>
                          <a:effectLst/>
                          <a:latin typeface="Times New Roman"/>
                        </a:rPr>
                        <a:t>= 2</a:t>
                      </a:r>
                      <a:r>
                        <a:rPr lang="en-US" sz="700" b="0" i="0" u="none" strike="noStrike">
                          <a:solidFill>
                            <a:srgbClr val="000000"/>
                          </a:solidFill>
                          <a:effectLst/>
                          <a:latin typeface="宋体"/>
                        </a:rPr>
                        <a:t>）</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700" b="0" i="1" u="none" strike="noStrike">
                          <a:solidFill>
                            <a:srgbClr val="000000"/>
                          </a:solidFill>
                          <a:effectLst/>
                          <a:latin typeface="Times New Roman"/>
                        </a:rPr>
                        <a:t>2.5753%</a:t>
                      </a: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0" i="1" u="none" strike="noStrike">
                          <a:solidFill>
                            <a:srgbClr val="000000"/>
                          </a:solidFill>
                          <a:effectLst/>
                          <a:latin typeface="Times New Roman"/>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800" b="0" i="0" u="none" strike="noStrike">
                          <a:solidFill>
                            <a:srgbClr val="000000"/>
                          </a:solidFill>
                          <a:effectLst/>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CN" altLang="en-US" sz="700" b="0" i="0" u="none" strike="noStrike">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25751">
                <a:tc gridSpan="4">
                  <a:txBody>
                    <a:bodyPr/>
                    <a:lstStyle/>
                    <a:p>
                      <a:pPr algn="l" fontAlgn="ctr"/>
                      <a:r>
                        <a:rPr lang="en-US" sz="700" b="0" i="1" u="none" strike="noStrike">
                          <a:solidFill>
                            <a:srgbClr val="000000"/>
                          </a:solidFill>
                          <a:effectLst/>
                          <a:latin typeface="Times New Roman"/>
                        </a:rPr>
                        <a:t>    Conclusion</a:t>
                      </a:r>
                      <a:r>
                        <a:rPr lang="en-US" sz="700" b="0" i="0" u="none" strike="noStrike">
                          <a:solidFill>
                            <a:srgbClr val="000000"/>
                          </a:solidFill>
                          <a:effectLst/>
                          <a:latin typeface="宋体"/>
                        </a:rPr>
                        <a:t>：</a:t>
                      </a:r>
                      <a:r>
                        <a:rPr lang="en-US" sz="700" b="0" i="1" u="none" strike="noStrike">
                          <a:solidFill>
                            <a:srgbClr val="000000"/>
                          </a:solidFill>
                          <a:effectLst/>
                          <a:latin typeface="Times New Roman"/>
                        </a:rPr>
                        <a:t>Expanded uncertainty of the assigned value for Glucose System X calibrator at </a:t>
                      </a:r>
                      <a:r>
                        <a:rPr lang="en-US" sz="700" b="0" i="0" u="none" strike="noStrike">
                          <a:solidFill>
                            <a:srgbClr val="000000"/>
                          </a:solidFill>
                          <a:effectLst/>
                          <a:latin typeface="Times New Roman"/>
                        </a:rPr>
                        <a:t>600 mg/dL</a:t>
                      </a:r>
                      <a:r>
                        <a:rPr lang="en-US" sz="700" b="0" i="1" u="none" strike="noStrike">
                          <a:solidFill>
                            <a:srgbClr val="000000"/>
                          </a:solidFill>
                          <a:effectLst/>
                          <a:latin typeface="Times New Roman"/>
                        </a:rPr>
                        <a:t> is </a:t>
                      </a:r>
                      <a:r>
                        <a:rPr lang="en-US" sz="700" b="0" i="0" u="none" strike="noStrike">
                          <a:solidFill>
                            <a:srgbClr val="000000"/>
                          </a:solidFill>
                          <a:effectLst/>
                          <a:latin typeface="Times New Roman"/>
                        </a:rPr>
                        <a:t>2.58% .</a:t>
                      </a:r>
                      <a:endParaRPr lang="en-US" sz="700" b="0" i="1" u="none" strike="noStrike">
                        <a:solidFill>
                          <a:srgbClr val="000000"/>
                        </a:solidFill>
                        <a:effectLst/>
                        <a:latin typeface="Times New Roman"/>
                      </a:endParaRPr>
                    </a:p>
                  </a:txBody>
                  <a:tcPr marL="0" marR="0" marT="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p>
                      <a:pPr algn="l" fontAlgn="ctr"/>
                      <a:r>
                        <a:rPr lang="zh-CN" altLang="en-US" sz="700" b="0" i="0" u="none" strike="noStrike">
                          <a:solidFill>
                            <a:srgbClr val="000000"/>
                          </a:solidFill>
                          <a:effectLst/>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a:solidFill>
                            <a:srgbClr val="000000"/>
                          </a:solidFill>
                          <a:effectLst/>
                          <a:latin typeface="宋体"/>
                        </a:rPr>
                        <a:t>　</a:t>
                      </a:r>
                    </a:p>
                  </a:txBody>
                  <a:tcPr marL="0" marR="0" marT="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700" b="0" i="0" u="none" strike="noStrike" dirty="0">
                          <a:solidFill>
                            <a:srgbClr val="000000"/>
                          </a:solidFill>
                          <a:effectLst/>
                          <a:latin typeface="宋体"/>
                        </a:rPr>
                        <a:t>　</a:t>
                      </a:r>
                    </a:p>
                  </a:txBody>
                  <a:tcPr marL="0" marR="0" marT="0"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标题 1"/>
          <p:cNvSpPr txBox="1">
            <a:spLocks/>
          </p:cNvSpPr>
          <p:nvPr/>
        </p:nvSpPr>
        <p:spPr bwMode="auto">
          <a:xfrm>
            <a:off x="464" y="-92517"/>
            <a:ext cx="85248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defRPr sz="1700" b="1">
                <a:solidFill>
                  <a:srgbClr val="C7000B"/>
                </a:solidFill>
                <a:latin typeface="+mj-lt"/>
                <a:ea typeface="楷体_GB2312" pitchFamily="49" charset="-122"/>
                <a:cs typeface="方正兰亭黑6_GBK"/>
              </a:defRPr>
            </a:lvl1pPr>
            <a:lvl2pPr eaLnBrk="0" hangingPunct="0">
              <a:defRPr sz="2400">
                <a:solidFill>
                  <a:srgbClr val="C7000B"/>
                </a:solidFill>
                <a:latin typeface="Arial" charset="0"/>
                <a:ea typeface="方正兰亭黑6_GBK" pitchFamily="2" charset="-122"/>
                <a:cs typeface="方正兰亭黑6_GBK"/>
              </a:defRPr>
            </a:lvl2pPr>
            <a:lvl3pPr eaLnBrk="0" hangingPunct="0">
              <a:defRPr sz="2400">
                <a:solidFill>
                  <a:srgbClr val="C7000B"/>
                </a:solidFill>
                <a:latin typeface="Arial" charset="0"/>
                <a:ea typeface="方正兰亭黑6_GBK" pitchFamily="2" charset="-122"/>
                <a:cs typeface="方正兰亭黑6_GBK"/>
              </a:defRPr>
            </a:lvl3pPr>
            <a:lvl4pPr eaLnBrk="0" hangingPunct="0">
              <a:defRPr sz="2400">
                <a:solidFill>
                  <a:srgbClr val="C7000B"/>
                </a:solidFill>
                <a:latin typeface="Arial" charset="0"/>
                <a:ea typeface="方正兰亭黑6_GBK" pitchFamily="2" charset="-122"/>
                <a:cs typeface="方正兰亭黑6_GBK"/>
              </a:defRPr>
            </a:lvl4pPr>
            <a:lvl5pPr eaLnBrk="0" hangingPunct="0">
              <a:defRPr sz="2400">
                <a:solidFill>
                  <a:srgbClr val="C7000B"/>
                </a:solidFill>
                <a:latin typeface="Arial" charset="0"/>
                <a:ea typeface="方正兰亭黑6_GBK" pitchFamily="2" charset="-122"/>
                <a:cs typeface="方正兰亭黑6_GBK"/>
              </a:defRPr>
            </a:lvl5pPr>
            <a:lvl6pPr marL="457200" fontAlgn="base">
              <a:spcBef>
                <a:spcPct val="0"/>
              </a:spcBef>
              <a:spcAft>
                <a:spcPct val="0"/>
              </a:spcAft>
              <a:defRPr sz="2400">
                <a:solidFill>
                  <a:srgbClr val="C7000B"/>
                </a:solidFill>
                <a:latin typeface="Arial" charset="0"/>
                <a:ea typeface="方正兰亭黑6_GBK" pitchFamily="2" charset="-122"/>
              </a:defRPr>
            </a:lvl6pPr>
            <a:lvl7pPr marL="914400" fontAlgn="base">
              <a:spcBef>
                <a:spcPct val="0"/>
              </a:spcBef>
              <a:spcAft>
                <a:spcPct val="0"/>
              </a:spcAft>
              <a:defRPr sz="2400">
                <a:solidFill>
                  <a:srgbClr val="C7000B"/>
                </a:solidFill>
                <a:latin typeface="Arial" charset="0"/>
                <a:ea typeface="方正兰亭黑6_GBK" pitchFamily="2" charset="-122"/>
              </a:defRPr>
            </a:lvl7pPr>
            <a:lvl8pPr marL="1371600" fontAlgn="base">
              <a:spcBef>
                <a:spcPct val="0"/>
              </a:spcBef>
              <a:spcAft>
                <a:spcPct val="0"/>
              </a:spcAft>
              <a:defRPr sz="2400">
                <a:solidFill>
                  <a:srgbClr val="C7000B"/>
                </a:solidFill>
                <a:latin typeface="Arial" charset="0"/>
                <a:ea typeface="方正兰亭黑6_GBK" pitchFamily="2" charset="-122"/>
              </a:defRPr>
            </a:lvl8pPr>
            <a:lvl9pPr marL="1828800" fontAlgn="base">
              <a:spcBef>
                <a:spcPct val="0"/>
              </a:spcBef>
              <a:spcAft>
                <a:spcPct val="0"/>
              </a:spcAft>
              <a:defRPr sz="2400">
                <a:solidFill>
                  <a:srgbClr val="C7000B"/>
                </a:solidFill>
                <a:latin typeface="Arial" charset="0"/>
                <a:ea typeface="方正兰亭黑6_GBK" pitchFamily="2" charset="-122"/>
              </a:defRPr>
            </a:lvl9pPr>
          </a:lstStyle>
          <a:p>
            <a:r>
              <a:rPr lang="zh-TW" altLang="en-US" sz="1000" b="0" dirty="0"/>
              <a:t>從計量學角度</a:t>
            </a:r>
            <a:r>
              <a:rPr lang="zh-CN" altLang="en-US" sz="1000" b="0" dirty="0"/>
              <a:t>進行</a:t>
            </a:r>
            <a:r>
              <a:rPr lang="zh-TW" altLang="en-US" sz="1000" b="0" dirty="0"/>
              <a:t>醫學檢驗系統性能分析</a:t>
            </a:r>
            <a:endParaRPr lang="zh-CN" altLang="en-US" sz="1000" b="0" dirty="0"/>
          </a:p>
        </p:txBody>
      </p:sp>
      <p:sp>
        <p:nvSpPr>
          <p:cNvPr id="9" name="矩形 3"/>
          <p:cNvSpPr>
            <a:spLocks noChangeArrowheads="1"/>
          </p:cNvSpPr>
          <p:nvPr/>
        </p:nvSpPr>
        <p:spPr bwMode="auto">
          <a:xfrm>
            <a:off x="4759" y="179011"/>
            <a:ext cx="801211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900" dirty="0">
                <a:solidFill>
                  <a:srgbClr val="000000"/>
                </a:solidFill>
              </a:rPr>
              <a:t>測量系統分析  之 不確定度與量值傳遞：</a:t>
            </a:r>
            <a:r>
              <a:rPr lang="en-US" altLang="zh-CN" sz="900" dirty="0">
                <a:solidFill>
                  <a:srgbClr val="000000"/>
                </a:solidFill>
              </a:rPr>
              <a:t> </a:t>
            </a:r>
            <a:r>
              <a:rPr lang="zh-CN" altLang="en-US" sz="700" dirty="0">
                <a:solidFill>
                  <a:srgbClr val="000000"/>
                </a:solidFill>
              </a:rPr>
              <a:t>～</a:t>
            </a:r>
            <a:r>
              <a:rPr lang="en-US" altLang="zh-CN" sz="700" dirty="0">
                <a:solidFill>
                  <a:srgbClr val="000000"/>
                </a:solidFill>
              </a:rPr>
              <a:t> </a:t>
            </a:r>
            <a:r>
              <a:rPr lang="en-US" altLang="zh-CN" sz="700" i="1" dirty="0">
                <a:solidFill>
                  <a:srgbClr val="000000"/>
                </a:solidFill>
                <a:latin typeface="Times New Roman" pitchFamily="18" charset="0"/>
                <a:cs typeface="Times New Roman" pitchFamily="18" charset="0"/>
              </a:rPr>
              <a:t>CLSI-X5-R </a:t>
            </a:r>
            <a:r>
              <a:rPr lang="en-US" altLang="zh-CN" sz="700" dirty="0">
                <a:solidFill>
                  <a:srgbClr val="000000"/>
                </a:solidFill>
                <a:latin typeface="Times New Roman" pitchFamily="18" charset="0"/>
                <a:cs typeface="Times New Roman" pitchFamily="18" charset="0"/>
              </a:rPr>
              <a:t>(</a:t>
            </a:r>
            <a:r>
              <a:rPr lang="en-US" altLang="zh-CN" sz="700" i="1" dirty="0">
                <a:solidFill>
                  <a:srgbClr val="000000"/>
                </a:solidFill>
                <a:latin typeface="Times New Roman" pitchFamily="18" charset="0"/>
                <a:cs typeface="Times New Roman" pitchFamily="18" charset="0"/>
              </a:rPr>
              <a:t>A Report</a:t>
            </a:r>
            <a:r>
              <a:rPr lang="en-US" altLang="zh-CN" sz="700" dirty="0">
                <a:solidFill>
                  <a:srgbClr val="000000"/>
                </a:solidFill>
                <a:latin typeface="Times New Roman" pitchFamily="18" charset="0"/>
                <a:cs typeface="Times New Roman" pitchFamily="18" charset="0"/>
              </a:rPr>
              <a:t>)</a:t>
            </a:r>
            <a:r>
              <a:rPr lang="zh-CN" altLang="en-US" sz="700" i="1" dirty="0">
                <a:solidFill>
                  <a:srgbClr val="000000"/>
                </a:solidFill>
                <a:latin typeface="Times New Roman" pitchFamily="18" charset="0"/>
                <a:cs typeface="Times New Roman" pitchFamily="18" charset="0"/>
              </a:rPr>
              <a:t> </a:t>
            </a:r>
            <a:r>
              <a:rPr lang="en-US" altLang="zh-CN" sz="700" i="1" dirty="0">
                <a:solidFill>
                  <a:srgbClr val="000000"/>
                </a:solidFill>
                <a:latin typeface="Times New Roman" pitchFamily="18" charset="0"/>
                <a:cs typeface="Times New Roman" pitchFamily="18" charset="0"/>
              </a:rPr>
              <a:t>– Appendix C. Example</a:t>
            </a:r>
            <a:endParaRPr lang="zh-TW" altLang="en-US" sz="700" i="1" dirty="0">
              <a:solidFill>
                <a:srgbClr val="000000"/>
              </a:solidFill>
              <a:latin typeface="Times New Roman" pitchFamily="18" charset="0"/>
              <a:cs typeface="Times New Roman" pitchFamily="18" charset="0"/>
            </a:endParaRPr>
          </a:p>
        </p:txBody>
      </p:sp>
      <p:grpSp>
        <p:nvGrpSpPr>
          <p:cNvPr id="5" name="组合 4"/>
          <p:cNvGrpSpPr/>
          <p:nvPr/>
        </p:nvGrpSpPr>
        <p:grpSpPr>
          <a:xfrm>
            <a:off x="1129560" y="399162"/>
            <a:ext cx="9233647" cy="5535469"/>
            <a:chOff x="959225" y="399162"/>
            <a:chExt cx="9233647" cy="5535469"/>
          </a:xfrm>
        </p:grpSpPr>
        <p:pic>
          <p:nvPicPr>
            <p:cNvPr id="1228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225" y="708209"/>
              <a:ext cx="9233646" cy="5226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矩形 12"/>
            <p:cNvSpPr/>
            <p:nvPr/>
          </p:nvSpPr>
          <p:spPr>
            <a:xfrm>
              <a:off x="1039908" y="399162"/>
              <a:ext cx="9152964" cy="300082"/>
            </a:xfrm>
            <a:prstGeom prst="rect">
              <a:avLst/>
            </a:prstGeom>
          </p:spPr>
          <p:txBody>
            <a:bodyPr wrap="square">
              <a:spAutoFit/>
            </a:bodyPr>
            <a:lstStyle/>
            <a:p>
              <a:pPr>
                <a:lnSpc>
                  <a:spcPct val="150000"/>
                </a:lnSpc>
              </a:pPr>
              <a:r>
                <a:rPr lang="en-US" altLang="zh-CN" sz="900" i="1" dirty="0">
                  <a:latin typeface="Times New Roman" pitchFamily="18" charset="0"/>
                  <a:cs typeface="Times New Roman" pitchFamily="18" charset="0"/>
                </a:rPr>
                <a:t>Example Calculation of Expanded Uncertainty - Glucose System </a:t>
              </a:r>
              <a:r>
                <a:rPr lang="en-US" altLang="zh-CN" sz="900" dirty="0">
                  <a:latin typeface="Times New Roman" pitchFamily="18" charset="0"/>
                  <a:cs typeface="Times New Roman" pitchFamily="18" charset="0"/>
                </a:rPr>
                <a:t>X</a:t>
              </a:r>
              <a:r>
                <a:rPr lang="en-US" altLang="zh-CN" sz="900" i="1" dirty="0">
                  <a:latin typeface="Times New Roman" pitchFamily="18" charset="0"/>
                  <a:cs typeface="Times New Roman" pitchFamily="18" charset="0"/>
                </a:rPr>
                <a:t> Calibrator at</a:t>
              </a:r>
              <a:r>
                <a:rPr lang="en-US" altLang="zh-CN" sz="900" dirty="0">
                  <a:latin typeface="Times New Roman" pitchFamily="18" charset="0"/>
                  <a:cs typeface="Times New Roman" pitchFamily="18" charset="0"/>
                </a:rPr>
                <a:t> 600 </a:t>
              </a:r>
              <a:r>
                <a:rPr lang="en-US" altLang="zh-CN" sz="900" i="1" dirty="0">
                  <a:latin typeface="Times New Roman" pitchFamily="18" charset="0"/>
                  <a:cs typeface="Times New Roman" pitchFamily="18" charset="0"/>
                </a:rPr>
                <a:t>mg/</a:t>
              </a:r>
              <a:r>
                <a:rPr lang="en-US" altLang="zh-CN" sz="900" i="1" dirty="0" err="1">
                  <a:latin typeface="Times New Roman" pitchFamily="18" charset="0"/>
                  <a:cs typeface="Times New Roman" pitchFamily="18" charset="0"/>
                </a:rPr>
                <a:t>dL</a:t>
              </a:r>
              <a:r>
                <a:rPr lang="zh-CN" altLang="en-US"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Calculation of the Expanded Uncertainty of a Given Calibrator Assigned Value </a:t>
              </a:r>
              <a:r>
                <a:rPr lang="zh-CN" altLang="en-US" sz="900" dirty="0">
                  <a:latin typeface="Times New Roman" pitchFamily="18" charset="0"/>
                  <a:cs typeface="Times New Roman" pitchFamily="18" charset="0"/>
                </a:rPr>
                <a:t>；</a:t>
              </a:r>
              <a:endParaRPr lang="en-US" altLang="zh-CN" sz="900" dirty="0">
                <a:latin typeface="Times New Roman" pitchFamily="18" charset="0"/>
                <a:cs typeface="Times New Roman" pitchFamily="18" charset="0"/>
              </a:endParaRPr>
            </a:p>
          </p:txBody>
        </p:sp>
      </p:grpSp>
    </p:spTree>
    <p:extLst>
      <p:ext uri="{BB962C8B-B14F-4D97-AF65-F5344CB8AC3E}">
        <p14:creationId xmlns:p14="http://schemas.microsoft.com/office/powerpoint/2010/main" val="2653482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199325" y="-29179"/>
            <a:ext cx="8034338"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207901" y="305784"/>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2" name="组合 1"/>
          <p:cNvGrpSpPr/>
          <p:nvPr/>
        </p:nvGrpSpPr>
        <p:grpSpPr>
          <a:xfrm>
            <a:off x="226540" y="541645"/>
            <a:ext cx="11068563" cy="5443640"/>
            <a:chOff x="163785" y="541645"/>
            <a:chExt cx="11068563" cy="5443640"/>
          </a:xfrm>
        </p:grpSpPr>
        <p:sp>
          <p:nvSpPr>
            <p:cNvPr id="33797" name="Rectangle 14"/>
            <p:cNvSpPr>
              <a:spLocks noChangeArrowheads="1"/>
            </p:cNvSpPr>
            <p:nvPr/>
          </p:nvSpPr>
          <p:spPr bwMode="auto">
            <a:xfrm>
              <a:off x="163785" y="541645"/>
              <a:ext cx="11068563"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測量不確定度</a:t>
              </a:r>
              <a:r>
                <a:rPr lang="en-US" altLang="zh-CN"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measurement uncertainty</a:t>
              </a:r>
              <a:r>
                <a:rPr lang="en-US" altLang="zh-TW" sz="900" dirty="0">
                  <a:latin typeface="Times New Roman" pitchFamily="18" charset="0"/>
                  <a:cs typeface="Times New Roman" pitchFamily="18" charset="0"/>
                </a:rPr>
                <a:t>)</a:t>
              </a:r>
              <a:r>
                <a:rPr lang="zh-TW" altLang="en-US" sz="1100" dirty="0"/>
                <a:t>，</a:t>
              </a:r>
              <a:r>
                <a:rPr lang="zh-CN" altLang="en-US" sz="1100" dirty="0"/>
                <a:t>簡稱不確定度</a:t>
              </a:r>
              <a:r>
                <a:rPr lang="en-US" altLang="zh-CN"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uncertainty</a:t>
              </a:r>
              <a:r>
                <a:rPr lang="en-US" altLang="zh-TW" sz="1000" dirty="0">
                  <a:latin typeface="Times New Roman" pitchFamily="18" charset="0"/>
                  <a:cs typeface="Times New Roman" pitchFamily="18" charset="0"/>
                </a:rPr>
                <a:t>)</a:t>
              </a:r>
              <a:r>
                <a:rPr lang="zh-TW" altLang="en-US" sz="1100" dirty="0"/>
                <a:t>，</a:t>
              </a:r>
              <a:r>
                <a:rPr lang="zh-CN" altLang="en-US" sz="1100" dirty="0"/>
                <a:t>指根據所用到的信息，表徵賦予被測量量值分散性的非負參數。</a:t>
              </a:r>
              <a:endParaRPr lang="en-US" altLang="zh-TW" sz="1100" dirty="0"/>
            </a:p>
            <a:p>
              <a:pPr>
                <a:lnSpc>
                  <a:spcPct val="150000"/>
                </a:lnSpc>
              </a:pPr>
              <a:r>
                <a:rPr lang="zh-TW" altLang="en-US" sz="1100" dirty="0"/>
                <a:t>醫學實驗室和化學實驗室類似，測量不確定度分量來源</a:t>
              </a:r>
              <a:r>
                <a:rPr lang="zh-CN" altLang="en-US" sz="1100" dirty="0"/>
                <a:t>可以</a:t>
              </a:r>
              <a:r>
                <a:rPr lang="zh-TW" altLang="en-US" sz="1100" dirty="0"/>
                <a:t>包括：</a:t>
              </a:r>
              <a:r>
                <a:rPr lang="en-US" altLang="zh-TW" sz="1000" dirty="0"/>
                <a:t>a)</a:t>
              </a:r>
              <a:r>
                <a:rPr lang="zh-TW" altLang="en-US" sz="1100" dirty="0"/>
                <a:t>精密度（重複性 、實驗室內複現性 、</a:t>
              </a:r>
              <a:r>
                <a:rPr lang="zh-CN" altLang="en-US" sz="1100" dirty="0"/>
                <a:t>重現</a:t>
              </a:r>
              <a:r>
                <a:rPr lang="zh-TW" altLang="en-US" sz="1100" dirty="0"/>
                <a:t>性 ）</a:t>
              </a:r>
              <a:r>
                <a:rPr lang="zh-CN" altLang="en-US" sz="1100" dirty="0"/>
                <a:t>；</a:t>
              </a:r>
              <a:r>
                <a:rPr lang="en-US" altLang="zh-TW" sz="1000" dirty="0"/>
                <a:t>b)</a:t>
              </a:r>
              <a:r>
                <a:rPr lang="zh-TW" altLang="en-US" sz="1100" dirty="0"/>
                <a:t>校準（溯源性、值的不確定度、校準方式）</a:t>
              </a:r>
              <a:r>
                <a:rPr lang="zh-CN" altLang="en-US" sz="1100" dirty="0"/>
                <a:t>；</a:t>
              </a:r>
              <a:r>
                <a:rPr lang="en-US" altLang="zh-TW" sz="1000" dirty="0"/>
                <a:t>c)</a:t>
              </a:r>
              <a:r>
                <a:rPr lang="zh-TW" altLang="en-US" sz="1100" dirty="0"/>
                <a:t>校準值正確性和測量不確定度，校準品與參考物質的互通性；</a:t>
              </a:r>
              <a:r>
                <a:rPr lang="en-US" altLang="zh-TW" sz="1000" dirty="0"/>
                <a:t>d)</a:t>
              </a:r>
              <a:r>
                <a:rPr lang="zh-TW" altLang="en-US" sz="1100" dirty="0"/>
                <a:t>與樣本相關的效應（基體、干擾）；</a:t>
              </a:r>
              <a:r>
                <a:rPr lang="en-US" altLang="zh-TW" sz="1000" dirty="0"/>
                <a:t>e)</a:t>
              </a:r>
              <a:r>
                <a:rPr lang="zh-TW" altLang="en-US" sz="1100" dirty="0"/>
                <a:t>試劑、校準品和參考物質的批間差；</a:t>
              </a:r>
              <a:r>
                <a:rPr lang="en-US" altLang="zh-TW" sz="1000" dirty="0"/>
                <a:t>f)</a:t>
              </a:r>
              <a:r>
                <a:rPr lang="zh-TW" altLang="en-US" sz="1100" dirty="0"/>
                <a:t>不同的操作者；</a:t>
              </a:r>
              <a:r>
                <a:rPr lang="en-US" altLang="zh-TW" sz="1000" dirty="0"/>
                <a:t>g)</a:t>
              </a:r>
              <a:r>
                <a:rPr lang="zh-TW" altLang="en-US" sz="1100" dirty="0"/>
                <a:t>器材的變異（如天平、注加器、儀器維護等）；</a:t>
              </a:r>
              <a:r>
                <a:rPr lang="en-US" altLang="zh-TW" sz="1000" dirty="0"/>
                <a:t>h)</a:t>
              </a:r>
              <a:r>
                <a:rPr lang="zh-TW" altLang="en-US" sz="1100" dirty="0"/>
                <a:t>環境變化（如溫度、濕度、振動、電壓等）。</a:t>
              </a:r>
            </a:p>
          </p:txBody>
        </p:sp>
        <p:sp>
          <p:nvSpPr>
            <p:cNvPr id="6" name="Rectangle 14"/>
            <p:cNvSpPr>
              <a:spLocks noChangeArrowheads="1"/>
            </p:cNvSpPr>
            <p:nvPr/>
          </p:nvSpPr>
          <p:spPr bwMode="auto">
            <a:xfrm>
              <a:off x="163785" y="1567753"/>
              <a:ext cx="1106844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t>另外，有些影響因素雖然不直接作用於公信值，但確對示值和測量結果之間的關係有影響，也需要識別</a:t>
              </a:r>
              <a:r>
                <a:rPr lang="zh-CN" altLang="en-US" sz="1100" dirty="0"/>
                <a:t>，例如</a:t>
              </a:r>
              <a:r>
                <a:rPr lang="zh-TW" altLang="en-US" sz="1100" dirty="0"/>
                <a:t>脂血、溶血和黃疸等可能本身無量值特性，但其實質是產生了干擾測量的物質或顏色等。</a:t>
              </a:r>
            </a:p>
          </p:txBody>
        </p:sp>
        <p:sp>
          <p:nvSpPr>
            <p:cNvPr id="7" name="Rectangle 14"/>
            <p:cNvSpPr>
              <a:spLocks noChangeArrowheads="1"/>
            </p:cNvSpPr>
            <p:nvPr/>
          </p:nvSpPr>
          <p:spPr bwMode="auto">
            <a:xfrm>
              <a:off x="163785" y="2072381"/>
              <a:ext cx="11068322" cy="136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t>醫學實驗室來源於測量過程的不確定度</a:t>
              </a:r>
              <a:r>
                <a:rPr lang="zh-CN" altLang="en-US" sz="1100" dirty="0"/>
                <a:t>，</a:t>
              </a:r>
              <a:r>
                <a:rPr lang="zh-TW" altLang="en-US" sz="1100" dirty="0"/>
                <a:t>原則上可以使用二種方法評定檢驗結果的測量不確定度：</a:t>
              </a:r>
            </a:p>
            <a:p>
              <a:pPr>
                <a:lnSpc>
                  <a:spcPct val="150000"/>
                </a:lnSpc>
              </a:pPr>
              <a:r>
                <a:rPr lang="en-US" altLang="zh-TW" sz="1100" dirty="0"/>
                <a:t>a) </a:t>
              </a:r>
              <a:r>
                <a:rPr lang="zh-TW" altLang="en-US" sz="1100" dirty="0"/>
                <a:t>自下而上</a:t>
              </a:r>
              <a:r>
                <a:rPr lang="en-US" altLang="zh-TW" sz="900" dirty="0"/>
                <a:t>(</a:t>
              </a:r>
              <a:r>
                <a:rPr lang="en-US" altLang="zh-TW" sz="900" i="1" dirty="0">
                  <a:latin typeface="Times New Roman" pitchFamily="18" charset="0"/>
                  <a:cs typeface="Times New Roman" pitchFamily="18" charset="0"/>
                </a:rPr>
                <a:t>bottom-up</a:t>
              </a:r>
              <a:r>
                <a:rPr lang="en-US" altLang="zh-TW" sz="900" dirty="0"/>
                <a:t>)</a:t>
              </a:r>
              <a:r>
                <a:rPr lang="zh-TW" altLang="en-US" sz="1100" dirty="0"/>
                <a:t>的方法，是基於對測量的全面、系統分析後，識別出每個可能的不確定度來源並加以評定；通過統計學或其它方法，如從文獻、器具或產品的性能規格等處搜集資料，評定每一來源對</a:t>
              </a:r>
              <a:r>
                <a:rPr lang="zh-CN" altLang="en-US" sz="1100" dirty="0"/>
                <a:t>的</a:t>
              </a:r>
              <a:r>
                <a:rPr lang="zh-TW" altLang="en-US" sz="1100" dirty="0"/>
                <a:t>不確定度</a:t>
              </a:r>
              <a:r>
                <a:rPr lang="zh-CN" altLang="en-US" sz="1100" dirty="0"/>
                <a:t>分量，</a:t>
              </a:r>
              <a:r>
                <a:rPr lang="zh-TW" altLang="en-US" sz="1100" dirty="0"/>
                <a:t>然後將</a:t>
              </a:r>
              <a:r>
                <a:rPr lang="zh-CN" altLang="en-US" sz="1100" dirty="0"/>
                <a:t>各</a:t>
              </a:r>
              <a:r>
                <a:rPr lang="zh-TW" altLang="en-US" sz="1100" dirty="0"/>
                <a:t>識別的不確定度</a:t>
              </a:r>
              <a:r>
                <a:rPr lang="zh-CN" altLang="en-US" sz="1100" dirty="0"/>
                <a:t>分量進行</a:t>
              </a:r>
              <a:r>
                <a:rPr lang="zh-TW" altLang="en-US" sz="1100" dirty="0"/>
                <a:t>差</a:t>
              </a:r>
              <a:r>
                <a:rPr lang="zh-CN" altLang="en-US" sz="1100" dirty="0"/>
                <a:t>合成</a:t>
              </a:r>
              <a:r>
                <a:rPr lang="zh-TW" altLang="en-US" sz="1100" dirty="0"/>
                <a:t>得到測量結果的「合成標準不確定度」。</a:t>
              </a:r>
            </a:p>
            <a:p>
              <a:pPr>
                <a:lnSpc>
                  <a:spcPct val="150000"/>
                </a:lnSpc>
              </a:pPr>
              <a:r>
                <a:rPr lang="en-US" altLang="zh-TW" sz="1100" dirty="0"/>
                <a:t>b) </a:t>
              </a:r>
              <a:r>
                <a:rPr lang="zh-TW" altLang="en-US" sz="1100" dirty="0"/>
                <a:t>自上而下</a:t>
              </a:r>
              <a:r>
                <a:rPr lang="en-US" altLang="zh-TW" sz="900" dirty="0"/>
                <a:t>(</a:t>
              </a:r>
              <a:r>
                <a:rPr lang="en-US" altLang="zh-TW" sz="900" i="1" dirty="0">
                  <a:latin typeface="Times New Roman" pitchFamily="18" charset="0"/>
                  <a:cs typeface="Times New Roman" pitchFamily="18" charset="0"/>
                </a:rPr>
                <a:t>top-down</a:t>
              </a:r>
              <a:r>
                <a:rPr lang="en-US" altLang="zh-TW" sz="900" dirty="0"/>
                <a:t>)</a:t>
              </a:r>
              <a:r>
                <a:rPr lang="zh-TW" altLang="en-US" sz="1100" dirty="0"/>
                <a:t>的方法，是在控制不確定度來源或</a:t>
              </a:r>
              <a:r>
                <a:rPr lang="zh-CN" altLang="en-US" sz="1100" dirty="0"/>
                <a:t>程序</a:t>
              </a:r>
              <a:r>
                <a:rPr lang="zh-TW" altLang="en-US" sz="1100" dirty="0"/>
                <a:t>的前提下評定測量不確定度，即運用統計學原理直接評定測量系統</a:t>
              </a:r>
              <a:r>
                <a:rPr lang="zh-CN" altLang="en-US" sz="1100" dirty="0"/>
                <a:t>在</a:t>
              </a:r>
              <a:r>
                <a:rPr lang="zh-TW" altLang="en-US" sz="1100" dirty="0"/>
                <a:t>受控</a:t>
              </a:r>
              <a:r>
                <a:rPr lang="zh-CN" altLang="en-US" sz="1100" dirty="0"/>
                <a:t>狀態下</a:t>
              </a:r>
              <a:r>
                <a:rPr lang="zh-TW" altLang="en-US" sz="1100" dirty="0"/>
                <a:t>的測量不確定度</a:t>
              </a:r>
              <a:r>
                <a:rPr lang="zh-CN" altLang="en-US" sz="1100" dirty="0"/>
                <a:t>，</a:t>
              </a:r>
              <a:r>
                <a:rPr lang="zh-TW" altLang="en-US" sz="1100" dirty="0"/>
                <a:t> </a:t>
              </a:r>
              <a:r>
                <a:rPr lang="zh-CN" altLang="en-US" sz="1100" dirty="0"/>
                <a:t>例如如</a:t>
              </a:r>
              <a:r>
                <a:rPr lang="zh-TW" altLang="en-US" sz="1100" dirty="0"/>
                <a:t>依據正確度評估和校準的試驗資料、</a:t>
              </a:r>
              <a:r>
                <a:rPr lang="zh-CN" altLang="en-US" sz="1100" dirty="0"/>
                <a:t>室內質控的</a:t>
              </a:r>
              <a:r>
                <a:rPr lang="zh-TW" altLang="en-US" sz="1100" dirty="0"/>
                <a:t>資料或方法驗證</a:t>
              </a:r>
              <a:r>
                <a:rPr lang="zh-CN" altLang="en-US" sz="1100" dirty="0"/>
                <a:t>的</a:t>
              </a:r>
              <a:r>
                <a:rPr lang="zh-TW" altLang="en-US" sz="1100" dirty="0"/>
                <a:t>資料進行評定</a:t>
              </a:r>
              <a:r>
                <a:rPr lang="zh-CN" altLang="en-US" sz="1100" dirty="0"/>
                <a:t>，</a:t>
              </a:r>
              <a:r>
                <a:rPr lang="zh-TW" altLang="en-US" sz="1100" dirty="0"/>
                <a:t>正確度</a:t>
              </a:r>
              <a:r>
                <a:rPr lang="en-US" altLang="zh-TW" sz="1100" dirty="0"/>
                <a:t>/</a:t>
              </a:r>
              <a:r>
                <a:rPr lang="zh-TW" altLang="en-US" sz="1100" dirty="0"/>
                <a:t>偏移</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b</a:t>
              </a:r>
              <a:r>
                <a:rPr lang="en-US" altLang="zh-TW" sz="1000" dirty="0">
                  <a:latin typeface="Times New Roman" pitchFamily="18" charset="0"/>
                  <a:cs typeface="Times New Roman" pitchFamily="18" charset="0"/>
                </a:rPr>
                <a:t>)</a:t>
              </a:r>
              <a:r>
                <a:rPr lang="zh-TW" altLang="en-US" sz="1100" dirty="0"/>
                <a:t>和精密度</a:t>
              </a:r>
              <a:r>
                <a:rPr lang="en-US" altLang="zh-TW" sz="1100" dirty="0"/>
                <a:t>/</a:t>
              </a:r>
              <a:r>
                <a:rPr lang="zh-TW" altLang="en-US" sz="1100" dirty="0"/>
                <a:t>實驗室內複現性</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s</a:t>
              </a:r>
              <a:r>
                <a:rPr lang="en-US" altLang="zh-TW" sz="1000" dirty="0">
                  <a:latin typeface="Times New Roman" pitchFamily="18" charset="0"/>
                  <a:cs typeface="Times New Roman" pitchFamily="18" charset="0"/>
                </a:rPr>
                <a:t>)</a:t>
              </a:r>
              <a:r>
                <a:rPr lang="zh-TW" altLang="en-US" sz="1100" dirty="0"/>
                <a:t>是兩個主要的分量。</a:t>
              </a:r>
            </a:p>
          </p:txBody>
        </p:sp>
        <p:sp>
          <p:nvSpPr>
            <p:cNvPr id="8" name="Rectangle 14"/>
            <p:cNvSpPr>
              <a:spLocks noChangeArrowheads="1"/>
            </p:cNvSpPr>
            <p:nvPr/>
          </p:nvSpPr>
          <p:spPr bwMode="auto">
            <a:xfrm>
              <a:off x="163785" y="3361525"/>
              <a:ext cx="1106832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t>測量不確定度的</a:t>
              </a:r>
              <a:r>
                <a:rPr lang="en-US" altLang="zh-TW" sz="1000" dirty="0">
                  <a:latin typeface="Times New Roman" pitchFamily="18" charset="0"/>
                  <a:cs typeface="Times New Roman" pitchFamily="18" charset="0"/>
                </a:rPr>
                <a:t>A</a:t>
              </a:r>
              <a:r>
                <a:rPr lang="zh-TW" altLang="en-US" sz="1100" dirty="0"/>
                <a:t>類評定</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Type A evaluation of measurement uncertainty</a:t>
              </a:r>
              <a:r>
                <a:rPr lang="en-US" altLang="zh-TW" sz="900" dirty="0">
                  <a:latin typeface="Times New Roman" pitchFamily="18" charset="0"/>
                  <a:cs typeface="Times New Roman" pitchFamily="18" charset="0"/>
                </a:rPr>
                <a:t>)</a:t>
              </a:r>
              <a:r>
                <a:rPr lang="zh-CN" altLang="en-US" sz="1100" dirty="0"/>
                <a:t>，</a:t>
              </a:r>
              <a:r>
                <a:rPr lang="zh-TW" altLang="en-US" sz="1100" dirty="0"/>
                <a:t>簡稱</a:t>
              </a:r>
              <a:r>
                <a:rPr lang="en-US" altLang="zh-TW" sz="1000" dirty="0">
                  <a:latin typeface="Times New Roman" pitchFamily="18" charset="0"/>
                  <a:cs typeface="Times New Roman" pitchFamily="18" charset="0"/>
                </a:rPr>
                <a:t>A</a:t>
              </a:r>
              <a:r>
                <a:rPr lang="zh-TW" altLang="en-US" sz="1100" dirty="0"/>
                <a:t>類評定</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Type A evaluation</a:t>
              </a:r>
              <a:r>
                <a:rPr lang="en-US" altLang="zh-TW" sz="900" dirty="0">
                  <a:latin typeface="Times New Roman" pitchFamily="18" charset="0"/>
                  <a:cs typeface="Times New Roman" pitchFamily="18" charset="0"/>
                </a:rPr>
                <a:t>)</a:t>
              </a:r>
              <a:r>
                <a:rPr lang="zh-CN" altLang="en-US" sz="1100" dirty="0"/>
                <a:t>，即</a:t>
              </a:r>
              <a:r>
                <a:rPr lang="zh-TW" altLang="en-US" sz="1100" dirty="0"/>
                <a:t>對規定測量條件下測得的量值用統計分析的方法進行的測量不確定度分量的評定</a:t>
              </a:r>
              <a:r>
                <a:rPr lang="zh-CN" altLang="en-US" sz="1100" dirty="0"/>
                <a:t>。</a:t>
              </a:r>
              <a:endParaRPr lang="zh-TW" altLang="en-US" sz="1100" dirty="0"/>
            </a:p>
            <a:p>
              <a:pPr>
                <a:lnSpc>
                  <a:spcPct val="150000"/>
                </a:lnSpc>
              </a:pPr>
              <a:r>
                <a:rPr lang="zh-TW" altLang="en-US" sz="1100" dirty="0"/>
                <a:t>測量不確定度的</a:t>
              </a:r>
              <a:r>
                <a:rPr lang="en-US" altLang="zh-TW" sz="1000" dirty="0">
                  <a:latin typeface="Times New Roman" pitchFamily="18" charset="0"/>
                  <a:cs typeface="Times New Roman" pitchFamily="18" charset="0"/>
                </a:rPr>
                <a:t>B</a:t>
              </a:r>
              <a:r>
                <a:rPr lang="zh-TW" altLang="en-US" sz="1100" dirty="0"/>
                <a:t>類評定</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Type B evaluation of measurement uncertainty</a:t>
              </a:r>
              <a:r>
                <a:rPr lang="en-US" altLang="zh-TW" sz="900" dirty="0">
                  <a:latin typeface="Times New Roman" pitchFamily="18" charset="0"/>
                  <a:cs typeface="Times New Roman" pitchFamily="18" charset="0"/>
                </a:rPr>
                <a:t>)</a:t>
              </a:r>
              <a:r>
                <a:rPr lang="zh-CN" altLang="en-US" sz="1100" dirty="0"/>
                <a:t>，</a:t>
              </a:r>
              <a:r>
                <a:rPr lang="zh-TW" altLang="en-US" sz="1100" dirty="0"/>
                <a:t>簡稱</a:t>
              </a:r>
              <a:r>
                <a:rPr lang="en-US" altLang="zh-TW" sz="1000" dirty="0">
                  <a:latin typeface="Times New Roman" pitchFamily="18" charset="0"/>
                  <a:cs typeface="Times New Roman" pitchFamily="18" charset="0"/>
                </a:rPr>
                <a:t>B</a:t>
              </a:r>
              <a:r>
                <a:rPr lang="zh-TW" altLang="en-US" sz="1100" dirty="0"/>
                <a:t>類評定</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Type B evaluation</a:t>
              </a:r>
              <a:r>
                <a:rPr lang="en-US" altLang="zh-TW" sz="900" dirty="0">
                  <a:latin typeface="Times New Roman" pitchFamily="18" charset="0"/>
                  <a:cs typeface="Times New Roman" pitchFamily="18" charset="0"/>
                </a:rPr>
                <a:t>)</a:t>
              </a:r>
              <a:r>
                <a:rPr lang="zh-CN" altLang="en-US" sz="1100" dirty="0"/>
                <a:t>，</a:t>
              </a:r>
              <a:r>
                <a:rPr lang="zh-TW" altLang="en-US" sz="1100" dirty="0"/>
                <a:t>指不用統計分析法，而是基於其它方法估計概率分佈或分佈假設來評定標準差並得到標準不確定度</a:t>
              </a:r>
              <a:r>
                <a:rPr lang="zh-CN" altLang="en-US" sz="1100" dirty="0"/>
                <a:t>，例如</a:t>
              </a:r>
              <a:r>
                <a:rPr lang="zh-TW" altLang="en-US" sz="1100" dirty="0"/>
                <a:t>基於：</a:t>
              </a:r>
              <a:r>
                <a:rPr lang="en-US" altLang="zh-TW" sz="1000" dirty="0"/>
                <a:t>a)</a:t>
              </a:r>
              <a:r>
                <a:rPr lang="zh-TW" altLang="en-US" sz="1100" dirty="0"/>
                <a:t>權威機構發佈的量值</a:t>
              </a:r>
              <a:r>
                <a:rPr lang="zh-CN" altLang="en-US" sz="1100" dirty="0"/>
                <a:t>，</a:t>
              </a:r>
              <a:r>
                <a:rPr lang="en-US" altLang="zh-TW" sz="1000" dirty="0"/>
                <a:t>b)</a:t>
              </a:r>
              <a:r>
                <a:rPr lang="zh-TW" altLang="en-US" sz="1100" dirty="0"/>
                <a:t>有證標準物質的量值</a:t>
              </a:r>
              <a:r>
                <a:rPr lang="zh-CN" altLang="en-US" sz="1100" dirty="0"/>
                <a:t>，</a:t>
              </a:r>
              <a:r>
                <a:rPr lang="en-US" altLang="zh-TW" sz="1000" dirty="0"/>
                <a:t>c)</a:t>
              </a:r>
              <a:r>
                <a:rPr lang="zh-TW" altLang="en-US" sz="1100" dirty="0"/>
                <a:t>校準證書</a:t>
              </a:r>
              <a:r>
                <a:rPr lang="zh-CN" altLang="en-US" sz="1100" dirty="0"/>
                <a:t>，</a:t>
              </a:r>
              <a:r>
                <a:rPr lang="en-US" altLang="zh-TW" sz="1000" dirty="0"/>
                <a:t>d)</a:t>
              </a:r>
              <a:r>
                <a:rPr lang="zh-TW" altLang="en-US" sz="1100" dirty="0"/>
                <a:t>儀器的漂移</a:t>
              </a:r>
              <a:r>
                <a:rPr lang="zh-CN" altLang="en-US" sz="1100" dirty="0"/>
                <a:t>，</a:t>
              </a:r>
              <a:r>
                <a:rPr lang="en-US" altLang="zh-TW" sz="1000" dirty="0"/>
                <a:t>e)</a:t>
              </a:r>
              <a:r>
                <a:rPr lang="zh-TW" altLang="en-US" sz="1100" dirty="0"/>
                <a:t>經檢定的測量儀器的準確度等級</a:t>
              </a:r>
              <a:r>
                <a:rPr lang="zh-CN" altLang="en-US" sz="1100" dirty="0"/>
                <a:t>，</a:t>
              </a:r>
              <a:r>
                <a:rPr lang="en-US" altLang="zh-TW" sz="1000" dirty="0"/>
                <a:t>f)</a:t>
              </a:r>
              <a:r>
                <a:rPr lang="zh-TW" altLang="en-US" sz="1100" dirty="0"/>
                <a:t>根據人員經驗推斷的極限值等</a:t>
              </a:r>
              <a:r>
                <a:rPr lang="zh-CN" altLang="en-US" sz="1100" dirty="0"/>
                <a:t>信息的</a:t>
              </a:r>
              <a:r>
                <a:rPr lang="zh-TW" altLang="en-US" sz="1100" dirty="0"/>
                <a:t>評定。</a:t>
              </a:r>
            </a:p>
          </p:txBody>
        </p:sp>
        <p:sp>
          <p:nvSpPr>
            <p:cNvPr id="9" name="Rectangle 14"/>
            <p:cNvSpPr>
              <a:spLocks noChangeArrowheads="1"/>
            </p:cNvSpPr>
            <p:nvPr/>
          </p:nvSpPr>
          <p:spPr bwMode="auto">
            <a:xfrm>
              <a:off x="163785" y="4369458"/>
              <a:ext cx="11068321"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t>標準不確定度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standard uncertainty</a:t>
              </a:r>
              <a:r>
                <a:rPr lang="en-US" altLang="zh-TW" sz="900" dirty="0">
                  <a:latin typeface="Times New Roman" pitchFamily="18" charset="0"/>
                  <a:cs typeface="Times New Roman" pitchFamily="18" charset="0"/>
                </a:rPr>
                <a:t>)</a:t>
              </a:r>
              <a:r>
                <a:rPr lang="zh-CN" altLang="en-US" sz="1100" dirty="0"/>
                <a:t>，</a:t>
              </a:r>
              <a:r>
                <a:rPr lang="zh-TW" altLang="en-US" sz="1100" dirty="0"/>
                <a:t>全稱標準測量不確定度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standard measurement uncertainty</a:t>
              </a:r>
              <a:r>
                <a:rPr lang="zh-TW" altLang="en-US"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standard uncertainty of measurement</a:t>
              </a:r>
              <a:r>
                <a:rPr lang="en-US" altLang="zh-TW" sz="900" dirty="0">
                  <a:latin typeface="Times New Roman" pitchFamily="18" charset="0"/>
                  <a:cs typeface="Times New Roman" pitchFamily="18" charset="0"/>
                </a:rPr>
                <a:t>)</a:t>
              </a:r>
              <a:r>
                <a:rPr lang="zh-CN" altLang="en-US" sz="1100" dirty="0"/>
                <a:t>，</a:t>
              </a:r>
              <a:r>
                <a:rPr lang="zh-TW" altLang="en-US" sz="1100" dirty="0"/>
                <a:t>指以標準差表示的測量不確定度。</a:t>
              </a:r>
            </a:p>
            <a:p>
              <a:pPr>
                <a:lnSpc>
                  <a:spcPct val="150000"/>
                </a:lnSpc>
              </a:pPr>
              <a:r>
                <a:rPr lang="zh-TW" altLang="en-US" sz="1100" dirty="0"/>
                <a:t>合成標準不確定度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combined standard uncertainty</a:t>
              </a:r>
              <a:r>
                <a:rPr lang="en-US" altLang="zh-TW" sz="900" dirty="0">
                  <a:latin typeface="Times New Roman" pitchFamily="18" charset="0"/>
                  <a:cs typeface="Times New Roman" pitchFamily="18" charset="0"/>
                </a:rPr>
                <a:t>)</a:t>
              </a:r>
              <a:r>
                <a:rPr lang="zh-CN" altLang="en-US" sz="1100" dirty="0"/>
                <a:t>，</a:t>
              </a:r>
              <a:r>
                <a:rPr lang="zh-TW" altLang="en-US" sz="1100" dirty="0"/>
                <a:t>全稱合成標準測量不確定度</a:t>
              </a:r>
              <a:r>
                <a:rPr lang="en-US" altLang="zh-TW" sz="900" dirty="0"/>
                <a:t>(</a:t>
              </a:r>
              <a:r>
                <a:rPr lang="en-US" altLang="zh-TW" sz="900" i="1" dirty="0">
                  <a:latin typeface="Times New Roman" pitchFamily="18" charset="0"/>
                  <a:cs typeface="Times New Roman" pitchFamily="18" charset="0"/>
                </a:rPr>
                <a:t>combined standard measurement uncertainty</a:t>
              </a:r>
              <a:r>
                <a:rPr lang="en-US" altLang="zh-TW" sz="900" dirty="0"/>
                <a:t>)</a:t>
              </a:r>
              <a:r>
                <a:rPr lang="zh-CN" altLang="en-US" sz="1100" dirty="0"/>
                <a:t>，指由</a:t>
              </a:r>
              <a:r>
                <a:rPr lang="zh-TW" altLang="en-US" sz="1100" dirty="0"/>
                <a:t>一個測量模型中各輸入量的標準測量不確定度獲得的輸出量的標準測量不確定度</a:t>
              </a:r>
              <a:r>
                <a:rPr lang="zh-CN" altLang="en-US" sz="1100" dirty="0"/>
                <a:t>，</a:t>
              </a:r>
              <a:r>
                <a:rPr lang="zh-TW" altLang="en-US" sz="1100" dirty="0"/>
                <a:t>在數學模型中的</a:t>
              </a:r>
              <a:r>
                <a:rPr lang="zh-CN" altLang="en-US" sz="1100" dirty="0"/>
                <a:t>各</a:t>
              </a:r>
              <a:r>
                <a:rPr lang="zh-TW" altLang="en-US" sz="1100" dirty="0"/>
                <a:t>輸入量相關的情況下，計算合成標準不確定度時必須考慮協方差。</a:t>
              </a:r>
            </a:p>
            <a:p>
              <a:pPr>
                <a:lnSpc>
                  <a:spcPct val="150000"/>
                </a:lnSpc>
              </a:pPr>
              <a:r>
                <a:rPr lang="zh-TW" altLang="en-US" sz="1100" dirty="0"/>
                <a:t>擴展不確定度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expanded uncertainty</a:t>
              </a:r>
              <a:r>
                <a:rPr lang="en-US" altLang="zh-TW" sz="900" dirty="0">
                  <a:latin typeface="Times New Roman" pitchFamily="18" charset="0"/>
                  <a:cs typeface="Times New Roman" pitchFamily="18" charset="0"/>
                </a:rPr>
                <a:t>)</a:t>
              </a:r>
              <a:r>
                <a:rPr lang="zh-CN" altLang="en-US" sz="1100" dirty="0"/>
                <a:t>，</a:t>
              </a:r>
              <a:r>
                <a:rPr lang="zh-TW" altLang="en-US" sz="1100" dirty="0"/>
                <a:t>全稱擴展測量不確定度</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expanded measurement uncertainty</a:t>
              </a:r>
              <a:r>
                <a:rPr lang="en-US" altLang="zh-TW" sz="900" dirty="0">
                  <a:latin typeface="Times New Roman" pitchFamily="18" charset="0"/>
                  <a:cs typeface="Times New Roman" pitchFamily="18" charset="0"/>
                </a:rPr>
                <a:t>)</a:t>
              </a:r>
              <a:r>
                <a:rPr lang="zh-CN" altLang="en-US" sz="1100" dirty="0"/>
                <a:t>，是</a:t>
              </a:r>
              <a:r>
                <a:rPr lang="zh-TW" altLang="en-US" sz="1100" dirty="0"/>
                <a:t>合成標準不確定度與一個大於</a:t>
              </a:r>
              <a:r>
                <a:rPr lang="en-US" altLang="zh-TW" sz="1100" dirty="0"/>
                <a:t>1</a:t>
              </a:r>
              <a:r>
                <a:rPr lang="zh-TW" altLang="en-US" sz="1100" dirty="0"/>
                <a:t>的數字因數</a:t>
              </a:r>
              <a:r>
                <a:rPr lang="zh-CN" altLang="en-US" sz="1100" dirty="0"/>
                <a:t>（包含因子）</a:t>
              </a:r>
              <a:r>
                <a:rPr lang="zh-TW" altLang="en-US" sz="1100" dirty="0"/>
                <a:t>的乘積</a:t>
              </a:r>
              <a:r>
                <a:rPr lang="zh-CN" altLang="en-US" sz="1100" dirty="0"/>
                <a:t>。</a:t>
              </a:r>
              <a:endParaRPr lang="zh-TW" altLang="en-US" sz="1100" dirty="0"/>
            </a:p>
            <a:p>
              <a:pPr>
                <a:lnSpc>
                  <a:spcPct val="150000"/>
                </a:lnSpc>
              </a:pPr>
              <a:r>
                <a:rPr lang="zh-TW" altLang="en-US" sz="1100" dirty="0"/>
                <a:t>包含</a:t>
              </a:r>
              <a:r>
                <a:rPr lang="zh-CN" altLang="en-US" sz="1100" dirty="0"/>
                <a:t>因子</a:t>
              </a:r>
              <a:r>
                <a:rPr lang="en-US" altLang="zh-TW" sz="900" dirty="0">
                  <a:latin typeface="Times New Roman" pitchFamily="18" charset="0"/>
                  <a:cs typeface="Times New Roman" pitchFamily="18" charset="0"/>
                </a:rPr>
                <a:t>(</a:t>
              </a:r>
              <a:r>
                <a:rPr lang="en-US" altLang="zh-TW" sz="900" i="1" dirty="0">
                  <a:latin typeface="Times New Roman" pitchFamily="18" charset="0"/>
                  <a:cs typeface="Times New Roman" pitchFamily="18" charset="0"/>
                </a:rPr>
                <a:t>coverage factor</a:t>
              </a:r>
              <a:r>
                <a:rPr lang="en-US" altLang="zh-TW" sz="900" dirty="0">
                  <a:latin typeface="Times New Roman" pitchFamily="18" charset="0"/>
                  <a:cs typeface="Times New Roman" pitchFamily="18" charset="0"/>
                </a:rPr>
                <a:t>)</a:t>
              </a:r>
              <a:r>
                <a:rPr lang="zh-CN" altLang="en-US" sz="1100" dirty="0"/>
                <a:t>，指</a:t>
              </a:r>
              <a:r>
                <a:rPr lang="zh-TW" altLang="en-US" sz="1100" dirty="0"/>
                <a:t>為獲得擴展不確定度，對合成標準不確定度所乘的大於</a:t>
              </a:r>
              <a:r>
                <a:rPr lang="en-US" altLang="zh-TW" sz="1100" dirty="0"/>
                <a:t>1</a:t>
              </a:r>
              <a:r>
                <a:rPr lang="zh-TW" altLang="en-US" sz="1100" dirty="0"/>
                <a:t>的數，通常用符號</a:t>
              </a:r>
              <a:r>
                <a:rPr lang="en-US" altLang="zh-TW" sz="1000" i="1" dirty="0">
                  <a:latin typeface="Times New Roman" pitchFamily="18" charset="0"/>
                  <a:cs typeface="Times New Roman" pitchFamily="18" charset="0"/>
                </a:rPr>
                <a:t>k</a:t>
              </a:r>
              <a:r>
                <a:rPr lang="zh-TW" altLang="en-US" sz="1100" dirty="0"/>
                <a:t>表示，包含</a:t>
              </a:r>
              <a:r>
                <a:rPr lang="zh-CN" altLang="en-US" sz="1100" dirty="0"/>
                <a:t>因子</a:t>
              </a:r>
              <a:r>
                <a:rPr lang="zh-TW" altLang="en-US" sz="1100" dirty="0"/>
                <a:t>有時也稱覆蓋</a:t>
              </a:r>
              <a:r>
                <a:rPr lang="zh-CN" altLang="en-US" sz="1100" dirty="0"/>
                <a:t>因子</a:t>
              </a:r>
              <a:r>
                <a:rPr lang="zh-TW" altLang="en-US" sz="1100" dirty="0"/>
                <a:t>，取決於測量模型中輸出量的概率分佈類型及所選取的包含概率</a:t>
              </a:r>
              <a:r>
                <a:rPr lang="zh-CN" altLang="en-US" sz="1100" dirty="0"/>
                <a:t>。</a:t>
              </a:r>
              <a:endParaRPr lang="zh-TW" altLang="en-US" sz="1100" dirty="0"/>
            </a:p>
          </p:txBody>
        </p:sp>
      </p:grpSp>
    </p:spTree>
    <p:extLst>
      <p:ext uri="{BB962C8B-B14F-4D97-AF65-F5344CB8AC3E}">
        <p14:creationId xmlns:p14="http://schemas.microsoft.com/office/powerpoint/2010/main" val="950176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4" name="组合 3"/>
          <p:cNvGrpSpPr/>
          <p:nvPr/>
        </p:nvGrpSpPr>
        <p:grpSpPr>
          <a:xfrm>
            <a:off x="2019281" y="935170"/>
            <a:ext cx="7828248" cy="4344725"/>
            <a:chOff x="2032929" y="935170"/>
            <a:chExt cx="7828248" cy="4344725"/>
          </a:xfrm>
        </p:grpSpPr>
        <p:sp>
          <p:nvSpPr>
            <p:cNvPr id="33796" name="Rectangle 14"/>
            <p:cNvSpPr>
              <a:spLocks noChangeArrowheads="1"/>
            </p:cNvSpPr>
            <p:nvPr/>
          </p:nvSpPr>
          <p:spPr bwMode="auto">
            <a:xfrm>
              <a:off x="2032933" y="1248526"/>
              <a:ext cx="78282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       通過直接測量獲得測量結果時，需要給出最佳估計值及該值得分散程度；</a:t>
              </a:r>
            </a:p>
          </p:txBody>
        </p:sp>
        <p:grpSp>
          <p:nvGrpSpPr>
            <p:cNvPr id="3" name="组合 2"/>
            <p:cNvGrpSpPr/>
            <p:nvPr/>
          </p:nvGrpSpPr>
          <p:grpSpPr>
            <a:xfrm>
              <a:off x="2382564" y="4390895"/>
              <a:ext cx="7478607" cy="889000"/>
              <a:chOff x="2059824" y="4256420"/>
              <a:chExt cx="7478607" cy="889000"/>
            </a:xfrm>
          </p:grpSpPr>
          <p:sp>
            <p:nvSpPr>
              <p:cNvPr id="14" name="Rectangle 14"/>
              <p:cNvSpPr>
                <a:spLocks noChangeArrowheads="1"/>
              </p:cNvSpPr>
              <p:nvPr/>
            </p:nvSpPr>
            <p:spPr bwMode="auto">
              <a:xfrm>
                <a:off x="2059824" y="4505940"/>
                <a:ext cx="747860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加權算術平均值：                                ，    加權平均值的標準差分別如下：                                                 ；</a:t>
                </a:r>
              </a:p>
            </p:txBody>
          </p:sp>
          <p:graphicFrame>
            <p:nvGraphicFramePr>
              <p:cNvPr id="2" name="对象 1"/>
              <p:cNvGraphicFramePr>
                <a:graphicFrameLocks noChangeAspect="1"/>
              </p:cNvGraphicFramePr>
              <p:nvPr>
                <p:extLst>
                  <p:ext uri="{D42A27DB-BD31-4B8C-83A1-F6EECF244321}">
                    <p14:modId xmlns:p14="http://schemas.microsoft.com/office/powerpoint/2010/main" val="2881051593"/>
                  </p:ext>
                </p:extLst>
              </p:nvPr>
            </p:nvGraphicFramePr>
            <p:xfrm>
              <a:off x="3372573" y="4282297"/>
              <a:ext cx="825500" cy="838200"/>
            </p:xfrm>
            <a:graphic>
              <a:graphicData uri="http://schemas.openxmlformats.org/presentationml/2006/ole">
                <mc:AlternateContent xmlns:mc="http://schemas.openxmlformats.org/markup-compatibility/2006">
                  <mc:Choice xmlns:v="urn:schemas-microsoft-com:vml" Requires="v">
                    <p:oleObj name="Equation" r:id="rId3" imgW="825480" imgH="838080" progId="Equation.DSMT4">
                      <p:embed/>
                    </p:oleObj>
                  </mc:Choice>
                  <mc:Fallback>
                    <p:oleObj name="Equation" r:id="rId3" imgW="825480" imgH="838080" progId="Equation.DSMT4">
                      <p:embed/>
                      <p:pic>
                        <p:nvPicPr>
                          <p:cNvPr id="0" name=""/>
                          <p:cNvPicPr/>
                          <p:nvPr/>
                        </p:nvPicPr>
                        <p:blipFill>
                          <a:blip r:embed="rId4"/>
                          <a:stretch>
                            <a:fillRect/>
                          </a:stretch>
                        </p:blipFill>
                        <p:spPr>
                          <a:xfrm>
                            <a:off x="3372573" y="4282297"/>
                            <a:ext cx="825500" cy="838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16002829"/>
                  </p:ext>
                </p:extLst>
              </p:nvPr>
            </p:nvGraphicFramePr>
            <p:xfrm>
              <a:off x="6711153" y="4256420"/>
              <a:ext cx="1422400" cy="889000"/>
            </p:xfrm>
            <a:graphic>
              <a:graphicData uri="http://schemas.openxmlformats.org/presentationml/2006/ole">
                <mc:AlternateContent xmlns:mc="http://schemas.openxmlformats.org/markup-compatibility/2006">
                  <mc:Choice xmlns:v="urn:schemas-microsoft-com:vml" Requires="v">
                    <p:oleObj name="Equation" r:id="rId5" imgW="1422360" imgH="888840" progId="Equation.DSMT4">
                      <p:embed/>
                    </p:oleObj>
                  </mc:Choice>
                  <mc:Fallback>
                    <p:oleObj name="Equation" r:id="rId5" imgW="1422360" imgH="888840" progId="Equation.DSMT4">
                      <p:embed/>
                      <p:pic>
                        <p:nvPicPr>
                          <p:cNvPr id="0" name=""/>
                          <p:cNvPicPr/>
                          <p:nvPr/>
                        </p:nvPicPr>
                        <p:blipFill>
                          <a:blip r:embed="rId6"/>
                          <a:stretch>
                            <a:fillRect/>
                          </a:stretch>
                        </p:blipFill>
                        <p:spPr>
                          <a:xfrm>
                            <a:off x="6711153" y="4256420"/>
                            <a:ext cx="1422400" cy="889000"/>
                          </a:xfrm>
                          <a:prstGeom prst="rect">
                            <a:avLst/>
                          </a:prstGeom>
                        </p:spPr>
                      </p:pic>
                    </p:oleObj>
                  </mc:Fallback>
                </mc:AlternateContent>
              </a:graphicData>
            </a:graphic>
          </p:graphicFrame>
        </p:grpSp>
        <p:sp>
          <p:nvSpPr>
            <p:cNvPr id="8" name="Rectangle 14"/>
            <p:cNvSpPr>
              <a:spLocks noChangeArrowheads="1"/>
            </p:cNvSpPr>
            <p:nvPr/>
          </p:nvSpPr>
          <p:spPr bwMode="auto">
            <a:xfrm>
              <a:off x="2032934" y="935170"/>
              <a:ext cx="782823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一、等精度測量與不等精度測量及權：</a:t>
              </a:r>
              <a:endParaRPr lang="zh-CN" altLang="en-US" sz="1100" dirty="0">
                <a:solidFill>
                  <a:srgbClr val="FF0000"/>
                </a:solidFill>
              </a:endParaRPr>
            </a:p>
          </p:txBody>
        </p:sp>
        <p:sp>
          <p:nvSpPr>
            <p:cNvPr id="9" name="Rectangle 14"/>
            <p:cNvSpPr>
              <a:spLocks noChangeArrowheads="1"/>
            </p:cNvSpPr>
            <p:nvPr/>
          </p:nvSpPr>
          <p:spPr bwMode="auto">
            <a:xfrm>
              <a:off x="2032935" y="3221149"/>
              <a:ext cx="782824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3)</a:t>
              </a:r>
              <a:r>
                <a:rPr lang="zh-CN" altLang="en-US" sz="1100" dirty="0">
                  <a:latin typeface="Times New Roman" pitchFamily="18" charset="0"/>
                  <a:cs typeface="Times New Roman" pitchFamily="18" charset="0"/>
                </a:rPr>
                <a:t>、不等精度測量值的處理：</a:t>
              </a:r>
            </a:p>
          </p:txBody>
        </p:sp>
        <p:sp>
          <p:nvSpPr>
            <p:cNvPr id="10" name="Rectangle 14"/>
            <p:cNvSpPr>
              <a:spLocks noChangeArrowheads="1"/>
            </p:cNvSpPr>
            <p:nvPr/>
          </p:nvSpPr>
          <p:spPr bwMode="auto">
            <a:xfrm>
              <a:off x="2032934" y="1660497"/>
              <a:ext cx="78282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1)</a:t>
              </a:r>
              <a:r>
                <a:rPr lang="zh-CN" altLang="en-US" sz="1100" dirty="0"/>
                <a:t>、等精度測量：是指在相同條件下進行的測量，測量精度相同，直接計算均值和標準差即可；</a:t>
              </a:r>
            </a:p>
          </p:txBody>
        </p:sp>
        <p:sp>
          <p:nvSpPr>
            <p:cNvPr id="11" name="Rectangle 14"/>
            <p:cNvSpPr>
              <a:spLocks noChangeArrowheads="1"/>
            </p:cNvSpPr>
            <p:nvPr/>
          </p:nvSpPr>
          <p:spPr bwMode="auto">
            <a:xfrm>
              <a:off x="2032930" y="2093167"/>
              <a:ext cx="7828243" cy="61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2)</a:t>
              </a:r>
              <a:r>
                <a:rPr lang="zh-CN" altLang="en-US" sz="1100" dirty="0"/>
                <a:t>、如果各結果的測量條件不同，那麼在不同條件下進行測量的各測量結果的質量不同，用來表征某個測量質量高低的數字就是「權」，通常用 </a:t>
              </a:r>
              <a:r>
                <a:rPr lang="en-US" altLang="zh-CN" sz="1300" i="1" dirty="0">
                  <a:latin typeface="Times New Roman" pitchFamily="18" charset="0"/>
                  <a:cs typeface="Times New Roman" pitchFamily="18" charset="0"/>
                </a:rPr>
                <a:t>p</a:t>
              </a:r>
              <a:r>
                <a:rPr lang="en-US" altLang="zh-CN" sz="1100" dirty="0"/>
                <a:t> </a:t>
              </a:r>
              <a:r>
                <a:rPr lang="zh-CN" altLang="en-US" sz="1100" dirty="0"/>
                <a:t>或 </a:t>
              </a:r>
              <a:r>
                <a:rPr lang="en-US" altLang="zh-CN" sz="13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i</a:t>
              </a:r>
              <a:r>
                <a:rPr lang="en-US" altLang="zh-CN" sz="1100" dirty="0"/>
                <a:t> </a:t>
              </a:r>
              <a:r>
                <a:rPr lang="zh-CN" altLang="en-US" sz="1100" dirty="0"/>
                <a:t>表示；</a:t>
              </a:r>
            </a:p>
          </p:txBody>
        </p:sp>
        <p:sp>
          <p:nvSpPr>
            <p:cNvPr id="13" name="Rectangle 14"/>
            <p:cNvSpPr>
              <a:spLocks noChangeArrowheads="1"/>
            </p:cNvSpPr>
            <p:nvPr/>
          </p:nvSpPr>
          <p:spPr bwMode="auto">
            <a:xfrm>
              <a:off x="2032936" y="2733054"/>
              <a:ext cx="7828236" cy="356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lnSpc>
                  <a:spcPct val="150000"/>
                </a:lnSpc>
              </a:pPr>
              <a:r>
                <a:rPr lang="zh-CN" altLang="en-US" sz="1100" dirty="0"/>
                <a:t>     「權」與方差成反比，即 </a:t>
              </a:r>
              <a:r>
                <a:rPr lang="en-US" altLang="zh-CN" sz="1300" i="1" dirty="0">
                  <a:latin typeface="Times New Roman" pitchFamily="18" charset="0"/>
                  <a:cs typeface="Times New Roman" pitchFamily="18" charset="0"/>
                </a:rPr>
                <a:t>p</a:t>
              </a:r>
              <a:r>
                <a:rPr lang="en-US" altLang="zh-CN" sz="11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1 / </a:t>
              </a:r>
              <a:r>
                <a:rPr lang="el-GR" altLang="zh-CN" sz="1300" i="1" dirty="0">
                  <a:latin typeface="Times New Roman" pitchFamily="18" charset="0"/>
                  <a:cs typeface="Times New Roman" pitchFamily="18" charset="0"/>
                </a:rPr>
                <a:t>σ</a:t>
              </a:r>
              <a:r>
                <a:rPr lang="en-US" altLang="zh-CN" sz="1100" baseline="30000" dirty="0">
                  <a:latin typeface="Times New Roman" pitchFamily="18" charset="0"/>
                  <a:cs typeface="Times New Roman" pitchFamily="18" charset="0"/>
                </a:rPr>
                <a:t>2</a:t>
              </a:r>
              <a:r>
                <a:rPr lang="en-US" altLang="zh-CN" sz="1100" dirty="0"/>
                <a:t> </a:t>
              </a:r>
              <a:r>
                <a:rPr lang="zh-CN" altLang="en-US" sz="1100" dirty="0"/>
                <a:t> ；</a:t>
              </a:r>
              <a:r>
                <a:rPr lang="zh-CN" altLang="en-US" sz="1100" dirty="0">
                  <a:solidFill>
                    <a:srgbClr val="000000"/>
                  </a:solidFill>
                  <a:latin typeface="Times New Roman" pitchFamily="18" charset="0"/>
                  <a:cs typeface="Times New Roman" pitchFamily="18" charset="0"/>
                </a:rPr>
                <a:t>若令  </a:t>
              </a:r>
              <a:r>
                <a:rPr lang="el-GR" altLang="zh-CN" sz="1300" i="1" dirty="0">
                  <a:solidFill>
                    <a:srgbClr val="000000"/>
                  </a:solidFill>
                  <a:latin typeface="Times New Roman" pitchFamily="18" charset="0"/>
                  <a:cs typeface="Times New Roman" pitchFamily="18" charset="0"/>
                </a:rPr>
                <a:t>σ</a:t>
              </a:r>
              <a:r>
                <a:rPr lang="en-US" altLang="zh-CN" sz="1100" baseline="30000" dirty="0">
                  <a:solidFill>
                    <a:srgbClr val="000000"/>
                  </a:solidFill>
                  <a:latin typeface="Times New Roman" pitchFamily="18" charset="0"/>
                  <a:cs typeface="Times New Roman" pitchFamily="18" charset="0"/>
                </a:rPr>
                <a:t>2</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的權為 </a:t>
              </a:r>
              <a:r>
                <a:rPr lang="en-US" altLang="zh-CN" sz="1100" dirty="0">
                  <a:solidFill>
                    <a:srgbClr val="000000"/>
                  </a:solidFill>
                  <a:latin typeface="Times New Roman" pitchFamily="18" charset="0"/>
                  <a:cs typeface="Times New Roman" pitchFamily="18" charset="0"/>
                </a:rPr>
                <a:t>1</a:t>
              </a:r>
              <a:r>
                <a:rPr lang="zh-CN" altLang="en-US" sz="1100" dirty="0">
                  <a:solidFill>
                    <a:srgbClr val="000000"/>
                  </a:solidFill>
                  <a:latin typeface="Times New Roman" pitchFamily="18" charset="0"/>
                  <a:cs typeface="Times New Roman" pitchFamily="18" charset="0"/>
                </a:rPr>
                <a:t>，稱為「單位權」，則有方差為  </a:t>
              </a:r>
              <a:r>
                <a:rPr lang="el-GR" altLang="zh-CN" sz="1300" i="1" dirty="0">
                  <a:solidFill>
                    <a:srgbClr val="000000"/>
                  </a:solidFill>
                  <a:latin typeface="Times New Roman" pitchFamily="18" charset="0"/>
                  <a:cs typeface="Times New Roman" pitchFamily="18" charset="0"/>
                </a:rPr>
                <a:t>σ</a:t>
              </a:r>
              <a:r>
                <a:rPr lang="en-US" altLang="zh-CN" sz="1100" baseline="-25000" dirty="0">
                  <a:solidFill>
                    <a:srgbClr val="000000"/>
                  </a:solidFill>
                  <a:latin typeface="Times New Roman" pitchFamily="18" charset="0"/>
                  <a:cs typeface="Times New Roman" pitchFamily="18" charset="0"/>
                </a:rPr>
                <a:t>i</a:t>
              </a:r>
              <a:r>
                <a:rPr lang="en-US" altLang="zh-CN" sz="1100" baseline="30000" dirty="0">
                  <a:solidFill>
                    <a:srgbClr val="000000"/>
                  </a:solidFill>
                  <a:latin typeface="Times New Roman" pitchFamily="18" charset="0"/>
                  <a:cs typeface="Times New Roman" pitchFamily="18" charset="0"/>
                </a:rPr>
                <a:t>2</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的權為 </a:t>
              </a:r>
              <a:r>
                <a:rPr lang="en-US" altLang="zh-CN" sz="1300" i="1" dirty="0">
                  <a:solidFill>
                    <a:srgbClr val="000000"/>
                  </a:solidFill>
                  <a:latin typeface="Times New Roman" pitchFamily="18" charset="0"/>
                  <a:cs typeface="Times New Roman" pitchFamily="18" charset="0"/>
                </a:rPr>
                <a:t>p</a:t>
              </a:r>
              <a:r>
                <a:rPr lang="en-US" altLang="zh-CN" sz="1100" baseline="-25000" dirty="0">
                  <a:solidFill>
                    <a:srgbClr val="000000"/>
                  </a:solidFill>
                  <a:latin typeface="Times New Roman" pitchFamily="18" charset="0"/>
                  <a:cs typeface="Times New Roman" pitchFamily="18" charset="0"/>
                </a:rPr>
                <a:t>i</a:t>
              </a:r>
              <a:r>
                <a:rPr lang="en-US" altLang="zh-CN" sz="1100" dirty="0">
                  <a:solidFill>
                    <a:srgbClr val="000000"/>
                  </a:solidFill>
                  <a:latin typeface="Times New Roman" pitchFamily="18" charset="0"/>
                  <a:cs typeface="Times New Roman" pitchFamily="18" charset="0"/>
                </a:rPr>
                <a:t> = </a:t>
              </a:r>
              <a:r>
                <a:rPr lang="el-GR" altLang="zh-CN" sz="1300" i="1" dirty="0">
                  <a:solidFill>
                    <a:srgbClr val="000000"/>
                  </a:solidFill>
                  <a:latin typeface="Times New Roman" pitchFamily="18" charset="0"/>
                  <a:cs typeface="Times New Roman" pitchFamily="18" charset="0"/>
                </a:rPr>
                <a:t>σ</a:t>
              </a:r>
              <a:r>
                <a:rPr lang="en-US" altLang="zh-CN" sz="1100" baseline="30000" dirty="0">
                  <a:solidFill>
                    <a:srgbClr val="000000"/>
                  </a:solidFill>
                  <a:latin typeface="Times New Roman" pitchFamily="18" charset="0"/>
                  <a:cs typeface="Times New Roman" pitchFamily="18" charset="0"/>
                </a:rPr>
                <a:t>2</a:t>
              </a:r>
              <a:r>
                <a:rPr lang="en-US" altLang="zh-CN" sz="1100" dirty="0">
                  <a:solidFill>
                    <a:srgbClr val="000000"/>
                  </a:solidFill>
                  <a:latin typeface="Times New Roman" pitchFamily="18" charset="0"/>
                  <a:cs typeface="Times New Roman" pitchFamily="18" charset="0"/>
                </a:rPr>
                <a:t> / </a:t>
              </a:r>
              <a:r>
                <a:rPr lang="el-GR" altLang="zh-CN" sz="1300" i="1" dirty="0">
                  <a:solidFill>
                    <a:srgbClr val="000000"/>
                  </a:solidFill>
                  <a:latin typeface="Times New Roman" pitchFamily="18" charset="0"/>
                  <a:cs typeface="Times New Roman" pitchFamily="18" charset="0"/>
                </a:rPr>
                <a:t>σ</a:t>
              </a:r>
              <a:r>
                <a:rPr lang="en-US" altLang="zh-CN" sz="1100" baseline="-25000" dirty="0">
                  <a:solidFill>
                    <a:srgbClr val="000000"/>
                  </a:solidFill>
                  <a:latin typeface="Times New Roman" pitchFamily="18" charset="0"/>
                  <a:cs typeface="Times New Roman" pitchFamily="18" charset="0"/>
                </a:rPr>
                <a:t>i</a:t>
              </a:r>
              <a:r>
                <a:rPr lang="en-US" altLang="zh-CN" sz="1100" baseline="30000" dirty="0">
                  <a:solidFill>
                    <a:srgbClr val="000000"/>
                  </a:solidFill>
                  <a:latin typeface="Times New Roman" pitchFamily="18" charset="0"/>
                  <a:cs typeface="Times New Roman" pitchFamily="18" charset="0"/>
                </a:rPr>
                <a:t>2</a:t>
              </a:r>
              <a:r>
                <a:rPr lang="en-US" altLang="zh-CN" sz="1100" dirty="0">
                  <a:solidFill>
                    <a:srgbClr val="000000"/>
                  </a:solidFill>
                  <a:latin typeface="Times New Roman" pitchFamily="18" charset="0"/>
                  <a:cs typeface="Times New Roman" pitchFamily="18" charset="0"/>
                </a:rPr>
                <a:t> </a:t>
              </a:r>
              <a:r>
                <a:rPr lang="zh-CN" altLang="en-US" sz="1100" dirty="0">
                  <a:solidFill>
                    <a:srgbClr val="000000"/>
                  </a:solidFill>
                  <a:latin typeface="Times New Roman" pitchFamily="18" charset="0"/>
                  <a:cs typeface="Times New Roman" pitchFamily="18" charset="0"/>
                </a:rPr>
                <a:t> ；</a:t>
              </a:r>
            </a:p>
          </p:txBody>
        </p:sp>
        <p:sp>
          <p:nvSpPr>
            <p:cNvPr id="16" name="Rectangle 14"/>
            <p:cNvSpPr>
              <a:spLocks noChangeArrowheads="1"/>
            </p:cNvSpPr>
            <p:nvPr/>
          </p:nvSpPr>
          <p:spPr bwMode="auto">
            <a:xfrm>
              <a:off x="2032929" y="3551336"/>
              <a:ext cx="7828242"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若對某一量在不同條件下做不等精度測量，其各次測量所得值和權分別為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1</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2</a:t>
              </a:r>
              <a:r>
                <a:rPr lang="en-US" altLang="zh-CN" sz="1100" i="1"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x</a:t>
              </a:r>
              <a:r>
                <a:rPr lang="en-US" altLang="zh-CN" sz="1100" baseline="-25000" dirty="0" err="1">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1</a:t>
              </a:r>
              <a:r>
                <a:rPr lang="en-US" altLang="zh-CN" sz="1100" i="1" dirty="0">
                  <a:latin typeface="Times New Roman" pitchFamily="18" charset="0"/>
                  <a:cs typeface="Times New Roman" pitchFamily="18" charset="0"/>
                </a:rPr>
                <a:t>,p</a:t>
              </a:r>
              <a:r>
                <a:rPr lang="en-US" altLang="zh-CN" sz="1100" baseline="-25000" dirty="0">
                  <a:latin typeface="Times New Roman" pitchFamily="18" charset="0"/>
                  <a:cs typeface="Times New Roman" pitchFamily="18" charset="0"/>
                </a:rPr>
                <a:t>2</a:t>
              </a:r>
              <a:r>
                <a:rPr lang="en-US" altLang="zh-CN" sz="1100" i="1"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p</a:t>
              </a:r>
              <a:r>
                <a:rPr lang="en-US" altLang="zh-CN" sz="1100" baseline="-25000" dirty="0" err="1">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，則加權算術平均值和加權平均值的標準差分別有如下關係：</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6" name="组合 5"/>
          <p:cNvGrpSpPr/>
          <p:nvPr/>
        </p:nvGrpSpPr>
        <p:grpSpPr>
          <a:xfrm>
            <a:off x="1109579" y="1030139"/>
            <a:ext cx="9755655" cy="4241107"/>
            <a:chOff x="1109579" y="1030139"/>
            <a:chExt cx="9755655" cy="4241107"/>
          </a:xfrm>
        </p:grpSpPr>
        <p:sp>
          <p:nvSpPr>
            <p:cNvPr id="33796" name="Rectangle 14"/>
            <p:cNvSpPr>
              <a:spLocks noChangeArrowheads="1"/>
            </p:cNvSpPr>
            <p:nvPr/>
          </p:nvSpPr>
          <p:spPr bwMode="auto">
            <a:xfrm>
              <a:off x="1109581" y="1030139"/>
              <a:ext cx="9459819" cy="31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二、測量誤差：</a:t>
              </a:r>
            </a:p>
          </p:txBody>
        </p:sp>
        <p:grpSp>
          <p:nvGrpSpPr>
            <p:cNvPr id="3" name="组合 2"/>
            <p:cNvGrpSpPr/>
            <p:nvPr/>
          </p:nvGrpSpPr>
          <p:grpSpPr>
            <a:xfrm>
              <a:off x="1109581" y="3503998"/>
              <a:ext cx="5873936" cy="482600"/>
              <a:chOff x="3063951" y="3127468"/>
              <a:chExt cx="5873936" cy="482600"/>
            </a:xfrm>
          </p:grpSpPr>
          <p:sp>
            <p:nvSpPr>
              <p:cNvPr id="23" name="Rectangle 14"/>
              <p:cNvSpPr>
                <a:spLocks noChangeArrowheads="1"/>
              </p:cNvSpPr>
              <p:nvPr/>
            </p:nvSpPr>
            <p:spPr bwMode="auto">
              <a:xfrm>
                <a:off x="3063951" y="3174313"/>
                <a:ext cx="587393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                                                              ；</a:t>
                </a:r>
              </a:p>
            </p:txBody>
          </p:sp>
          <p:graphicFrame>
            <p:nvGraphicFramePr>
              <p:cNvPr id="2" name="对象 1"/>
              <p:cNvGraphicFramePr>
                <a:graphicFrameLocks noChangeAspect="1"/>
              </p:cNvGraphicFramePr>
              <p:nvPr>
                <p:extLst>
                  <p:ext uri="{D42A27DB-BD31-4B8C-83A1-F6EECF244321}">
                    <p14:modId xmlns:p14="http://schemas.microsoft.com/office/powerpoint/2010/main" val="961998418"/>
                  </p:ext>
                </p:extLst>
              </p:nvPr>
            </p:nvGraphicFramePr>
            <p:xfrm>
              <a:off x="3428423" y="3157270"/>
              <a:ext cx="889000" cy="419100"/>
            </p:xfrm>
            <a:graphic>
              <a:graphicData uri="http://schemas.openxmlformats.org/presentationml/2006/ole">
                <mc:AlternateContent xmlns:mc="http://schemas.openxmlformats.org/markup-compatibility/2006">
                  <mc:Choice xmlns:v="urn:schemas-microsoft-com:vml" Requires="v">
                    <p:oleObj name="Equation" r:id="rId3" imgW="888840" imgH="419040" progId="Equation.DSMT4">
                      <p:embed/>
                    </p:oleObj>
                  </mc:Choice>
                  <mc:Fallback>
                    <p:oleObj name="Equation" r:id="rId3" imgW="888840" imgH="419040" progId="Equation.DSMT4">
                      <p:embed/>
                      <p:pic>
                        <p:nvPicPr>
                          <p:cNvPr id="0" name=""/>
                          <p:cNvPicPr/>
                          <p:nvPr/>
                        </p:nvPicPr>
                        <p:blipFill>
                          <a:blip r:embed="rId4"/>
                          <a:stretch>
                            <a:fillRect/>
                          </a:stretch>
                        </p:blipFill>
                        <p:spPr>
                          <a:xfrm>
                            <a:off x="3428423" y="3157270"/>
                            <a:ext cx="889000" cy="4191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023467239"/>
                  </p:ext>
                </p:extLst>
              </p:nvPr>
            </p:nvGraphicFramePr>
            <p:xfrm>
              <a:off x="5190389" y="3127468"/>
              <a:ext cx="1612900" cy="482600"/>
            </p:xfrm>
            <a:graphic>
              <a:graphicData uri="http://schemas.openxmlformats.org/presentationml/2006/ole">
                <mc:AlternateContent xmlns:mc="http://schemas.openxmlformats.org/markup-compatibility/2006">
                  <mc:Choice xmlns:v="urn:schemas-microsoft-com:vml" Requires="v">
                    <p:oleObj name="Equation" r:id="rId5" imgW="1612800" imgH="482400" progId="Equation.DSMT4">
                      <p:embed/>
                    </p:oleObj>
                  </mc:Choice>
                  <mc:Fallback>
                    <p:oleObj name="Equation" r:id="rId5" imgW="1612800" imgH="482400" progId="Equation.DSMT4">
                      <p:embed/>
                      <p:pic>
                        <p:nvPicPr>
                          <p:cNvPr id="0" name=""/>
                          <p:cNvPicPr/>
                          <p:nvPr/>
                        </p:nvPicPr>
                        <p:blipFill>
                          <a:blip r:embed="rId6"/>
                          <a:stretch>
                            <a:fillRect/>
                          </a:stretch>
                        </p:blipFill>
                        <p:spPr>
                          <a:xfrm>
                            <a:off x="5190389" y="3127468"/>
                            <a:ext cx="1612900" cy="482600"/>
                          </a:xfrm>
                          <a:prstGeom prst="rect">
                            <a:avLst/>
                          </a:prstGeom>
                        </p:spPr>
                      </p:pic>
                    </p:oleObj>
                  </mc:Fallback>
                </mc:AlternateContent>
              </a:graphicData>
            </a:graphic>
          </p:graphicFrame>
        </p:grpSp>
        <p:sp>
          <p:nvSpPr>
            <p:cNvPr id="8" name="Rectangle 14"/>
            <p:cNvSpPr>
              <a:spLocks noChangeArrowheads="1"/>
            </p:cNvSpPr>
            <p:nvPr/>
          </p:nvSpPr>
          <p:spPr bwMode="auto">
            <a:xfrm>
              <a:off x="1109581" y="1689744"/>
              <a:ext cx="9459819" cy="31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1</a:t>
              </a:r>
              <a:r>
                <a:rPr lang="zh-CN" altLang="en-US" sz="1100" dirty="0"/>
                <a:t>、粗大誤差的剔除準則</a:t>
              </a:r>
              <a:endParaRPr lang="zh-CN" altLang="en-US" sz="1100" dirty="0">
                <a:solidFill>
                  <a:srgbClr val="FF0000"/>
                </a:solidFill>
              </a:endParaRPr>
            </a:p>
          </p:txBody>
        </p:sp>
        <p:sp>
          <p:nvSpPr>
            <p:cNvPr id="11" name="Rectangle 14"/>
            <p:cNvSpPr>
              <a:spLocks noChangeArrowheads="1"/>
            </p:cNvSpPr>
            <p:nvPr/>
          </p:nvSpPr>
          <p:spPr bwMode="auto">
            <a:xfrm>
              <a:off x="1109581" y="2944609"/>
              <a:ext cx="9459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對某量進行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次測量，假設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服從正態分佈，將測量結果從小到大按照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1</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 x</a:t>
              </a:r>
              <a:r>
                <a:rPr lang="en-US" altLang="zh-CN" sz="1100" baseline="-25000" dirty="0">
                  <a:latin typeface="Times New Roman" pitchFamily="18" charset="0"/>
                  <a:cs typeface="Times New Roman" pitchFamily="18" charset="0"/>
                </a:rPr>
                <a:t>2</a:t>
              </a:r>
              <a:r>
                <a:rPr lang="en-US" altLang="zh-CN" sz="1100" i="1"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 </a:t>
              </a:r>
              <a:r>
                <a:rPr lang="en-US" altLang="zh-CN" sz="1100" dirty="0">
                  <a:latin typeface="Times New Roman" pitchFamily="18" charset="0"/>
                  <a:cs typeface="Times New Roman" pitchFamily="18" charset="0"/>
                </a:rPr>
                <a:t>≤ </a:t>
              </a:r>
              <a:r>
                <a:rPr lang="en-US" altLang="zh-CN" sz="1100" i="1" dirty="0" err="1">
                  <a:latin typeface="Times New Roman" pitchFamily="18" charset="0"/>
                  <a:cs typeface="Times New Roman" pitchFamily="18" charset="0"/>
                </a:rPr>
                <a:t>x</a:t>
              </a:r>
              <a:r>
                <a:rPr lang="en-US" altLang="zh-CN" sz="1100" baseline="-25000" dirty="0" err="1">
                  <a:latin typeface="Times New Roman" pitchFamily="18" charset="0"/>
                  <a:cs typeface="Times New Roman" pitchFamily="18" charset="0"/>
                </a:rPr>
                <a:t>n</a:t>
              </a:r>
              <a:r>
                <a:rPr lang="zh-CN" altLang="en-US" sz="1100" dirty="0">
                  <a:latin typeface="Times New Roman" pitchFamily="18" charset="0"/>
                  <a:cs typeface="Times New Roman" pitchFamily="18" charset="0"/>
                </a:rPr>
                <a:t>  排序，格拉布斯導出</a:t>
              </a:r>
              <a:r>
                <a:rPr lang="en-US" altLang="zh-CN" sz="1100" dirty="0">
                  <a:latin typeface="Times New Roman" pitchFamily="18" charset="0"/>
                  <a:cs typeface="Times New Roman" pitchFamily="18" charset="0"/>
                </a:rPr>
                <a:t>l</a:t>
              </a:r>
              <a:r>
                <a:rPr lang="zh-CN" altLang="en-US" sz="1100" dirty="0">
                  <a:latin typeface="Times New Roman" pitchFamily="18" charset="0"/>
                  <a:cs typeface="Times New Roman" pitchFamily="18" charset="0"/>
                </a:rPr>
                <a:t>了如下分佈：</a:t>
              </a:r>
            </a:p>
          </p:txBody>
        </p:sp>
        <p:sp>
          <p:nvSpPr>
            <p:cNvPr id="12" name="Rectangle 14"/>
            <p:cNvSpPr>
              <a:spLocks noChangeArrowheads="1"/>
            </p:cNvSpPr>
            <p:nvPr/>
          </p:nvSpPr>
          <p:spPr bwMode="auto">
            <a:xfrm>
              <a:off x="1109580" y="4166352"/>
              <a:ext cx="9459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查閱格拉布斯準則臨界值表 </a:t>
              </a:r>
              <a:r>
                <a:rPr lang="en-US" altLang="zh-CN" sz="1100" i="1" dirty="0">
                  <a:latin typeface="Times New Roman" pitchFamily="18" charset="0"/>
                  <a:cs typeface="Times New Roman" pitchFamily="18" charset="0"/>
                </a:rPr>
                <a:t>G</a:t>
              </a:r>
              <a:r>
                <a:rPr lang="en-US" altLang="zh-CN" sz="1100" dirty="0">
                  <a:latin typeface="Times New Roman" pitchFamily="18" charset="0"/>
                  <a:cs typeface="Times New Roman" pitchFamily="18" charset="0"/>
                </a:rPr>
                <a:t>(</a:t>
              </a:r>
              <a:r>
                <a:rPr lang="el-GR" altLang="zh-CN" sz="1100" i="1" dirty="0">
                  <a:latin typeface="Times New Roman" pitchFamily="18" charset="0"/>
                  <a:cs typeface="Times New Roman" pitchFamily="18" charset="0"/>
                </a:rPr>
                <a:t>α</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，可得到格拉斯判別的臨界值；</a:t>
              </a:r>
            </a:p>
          </p:txBody>
        </p:sp>
        <p:grpSp>
          <p:nvGrpSpPr>
            <p:cNvPr id="5" name="组合 4"/>
            <p:cNvGrpSpPr/>
            <p:nvPr/>
          </p:nvGrpSpPr>
          <p:grpSpPr>
            <a:xfrm>
              <a:off x="1109581" y="4747490"/>
              <a:ext cx="9459817" cy="419665"/>
              <a:chOff x="777876" y="4164765"/>
              <a:chExt cx="9459817" cy="419665"/>
            </a:xfrm>
          </p:grpSpPr>
          <p:sp>
            <p:nvSpPr>
              <p:cNvPr id="15" name="Rectangle 14"/>
              <p:cNvSpPr>
                <a:spLocks noChangeArrowheads="1"/>
              </p:cNvSpPr>
              <p:nvPr/>
            </p:nvSpPr>
            <p:spPr bwMode="auto">
              <a:xfrm>
                <a:off x="777876" y="4192790"/>
                <a:ext cx="9459817"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        若                                  ，或者                                   ，</a:t>
                </a:r>
                <a:r>
                  <a:rPr lang="zh-TW" altLang="en-US" sz="1100" dirty="0"/>
                  <a:t>則認為含粗大誤差是異常值，應予剔除</a:t>
                </a:r>
                <a:r>
                  <a:rPr lang="zh-CN" altLang="en-US" sz="1100" dirty="0"/>
                  <a:t>；</a:t>
                </a:r>
                <a:endParaRPr lang="zh-TW" altLang="en-US" sz="1100" dirty="0"/>
              </a:p>
            </p:txBody>
          </p:sp>
          <p:graphicFrame>
            <p:nvGraphicFramePr>
              <p:cNvPr id="14" name="对象 13"/>
              <p:cNvGraphicFramePr>
                <a:graphicFrameLocks noChangeAspect="1"/>
              </p:cNvGraphicFramePr>
              <p:nvPr>
                <p:extLst>
                  <p:ext uri="{D42A27DB-BD31-4B8C-83A1-F6EECF244321}">
                    <p14:modId xmlns:p14="http://schemas.microsoft.com/office/powerpoint/2010/main" val="3696446912"/>
                  </p:ext>
                </p:extLst>
              </p:nvPr>
            </p:nvGraphicFramePr>
            <p:xfrm>
              <a:off x="1408097" y="4165330"/>
              <a:ext cx="1092200" cy="419100"/>
            </p:xfrm>
            <a:graphic>
              <a:graphicData uri="http://schemas.openxmlformats.org/presentationml/2006/ole">
                <mc:AlternateContent xmlns:mc="http://schemas.openxmlformats.org/markup-compatibility/2006">
                  <mc:Choice xmlns:v="urn:schemas-microsoft-com:vml" Requires="v">
                    <p:oleObj name="Equation" r:id="rId7" imgW="1091880" imgH="419040" progId="Equation.DSMT4">
                      <p:embed/>
                    </p:oleObj>
                  </mc:Choice>
                  <mc:Fallback>
                    <p:oleObj name="Equation" r:id="rId7" imgW="1091880" imgH="419040" progId="Equation.DSMT4">
                      <p:embed/>
                      <p:pic>
                        <p:nvPicPr>
                          <p:cNvPr id="0" name=""/>
                          <p:cNvPicPr/>
                          <p:nvPr/>
                        </p:nvPicPr>
                        <p:blipFill>
                          <a:blip r:embed="rId8"/>
                          <a:stretch>
                            <a:fillRect/>
                          </a:stretch>
                        </p:blipFill>
                        <p:spPr>
                          <a:xfrm>
                            <a:off x="1408097" y="4165330"/>
                            <a:ext cx="1092200" cy="419100"/>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028796434"/>
                  </p:ext>
                </p:extLst>
              </p:nvPr>
            </p:nvGraphicFramePr>
            <p:xfrm>
              <a:off x="3142476" y="4164765"/>
              <a:ext cx="1117600" cy="419100"/>
            </p:xfrm>
            <a:graphic>
              <a:graphicData uri="http://schemas.openxmlformats.org/presentationml/2006/ole">
                <mc:AlternateContent xmlns:mc="http://schemas.openxmlformats.org/markup-compatibility/2006">
                  <mc:Choice xmlns:v="urn:schemas-microsoft-com:vml" Requires="v">
                    <p:oleObj name="Equation" r:id="rId9" imgW="1117440" imgH="419040" progId="Equation.DSMT4">
                      <p:embed/>
                    </p:oleObj>
                  </mc:Choice>
                  <mc:Fallback>
                    <p:oleObj name="Equation" r:id="rId9" imgW="1117440" imgH="419040" progId="Equation.DSMT4">
                      <p:embed/>
                      <p:pic>
                        <p:nvPicPr>
                          <p:cNvPr id="0" name=""/>
                          <p:cNvPicPr/>
                          <p:nvPr/>
                        </p:nvPicPr>
                        <p:blipFill>
                          <a:blip r:embed="rId10"/>
                          <a:stretch>
                            <a:fillRect/>
                          </a:stretch>
                        </p:blipFill>
                        <p:spPr>
                          <a:xfrm>
                            <a:off x="3142476" y="4164765"/>
                            <a:ext cx="1117600" cy="419100"/>
                          </a:xfrm>
                          <a:prstGeom prst="rect">
                            <a:avLst/>
                          </a:prstGeom>
                        </p:spPr>
                      </p:pic>
                    </p:oleObj>
                  </mc:Fallback>
                </mc:AlternateContent>
              </a:graphicData>
            </a:graphic>
          </p:graphicFrame>
        </p:grpSp>
        <p:sp>
          <p:nvSpPr>
            <p:cNvPr id="20" name="Rectangle 14"/>
            <p:cNvSpPr>
              <a:spLocks noChangeArrowheads="1"/>
            </p:cNvSpPr>
            <p:nvPr/>
          </p:nvSpPr>
          <p:spPr bwMode="auto">
            <a:xfrm>
              <a:off x="1109579" y="1343495"/>
              <a:ext cx="945981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        系統誤差 </a:t>
              </a:r>
              <a:r>
                <a:rPr lang="en-US" altLang="zh-CN" sz="1100" dirty="0"/>
                <a:t>– </a:t>
              </a:r>
              <a:r>
                <a:rPr lang="zh-CN" altLang="en-US" sz="1100" dirty="0"/>
                <a:t>盡量補償，隨機誤差 </a:t>
              </a:r>
              <a:r>
                <a:rPr lang="en-US" altLang="zh-CN" sz="1100" dirty="0"/>
                <a:t>– </a:t>
              </a:r>
              <a:r>
                <a:rPr lang="zh-CN" altLang="en-US" sz="1100" dirty="0"/>
                <a:t>盡量降低，粗大誤差 </a:t>
              </a:r>
              <a:r>
                <a:rPr lang="en-US" altLang="zh-CN" sz="1100" dirty="0"/>
                <a:t>– </a:t>
              </a:r>
              <a:r>
                <a:rPr lang="zh-CN" altLang="en-US" sz="1100" dirty="0"/>
                <a:t>盡量剔除；含有粗大誤差的值通常被稱為異常值；</a:t>
              </a:r>
            </a:p>
          </p:txBody>
        </p:sp>
        <p:sp>
          <p:nvSpPr>
            <p:cNvPr id="21" name="Rectangle 14"/>
            <p:cNvSpPr>
              <a:spLocks noChangeArrowheads="1"/>
            </p:cNvSpPr>
            <p:nvPr/>
          </p:nvSpPr>
          <p:spPr bwMode="auto">
            <a:xfrm>
              <a:off x="1109581" y="2003100"/>
              <a:ext cx="945981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萊以達準則（三倍總體標準差 </a:t>
              </a:r>
              <a:r>
                <a:rPr lang="en-US" altLang="zh-CN" sz="1100" dirty="0">
                  <a:latin typeface="宋体" pitchFamily="2" charset="-122"/>
                  <a:cs typeface="Times New Roman" pitchFamily="18" charset="0"/>
                </a:rPr>
                <a:t>,</a:t>
              </a:r>
              <a:r>
                <a:rPr lang="zh-CN" altLang="en-US" sz="900" dirty="0">
                  <a:latin typeface="Times New Roman" pitchFamily="18" charset="0"/>
                  <a:cs typeface="Times New Roman" pitchFamily="18" charset="0"/>
                </a:rPr>
                <a:t>△≥</a:t>
              </a:r>
              <a:r>
                <a:rPr lang="en-US" altLang="zh-CN" sz="900" dirty="0">
                  <a:latin typeface="Times New Roman" pitchFamily="18" charset="0"/>
                  <a:cs typeface="Times New Roman" pitchFamily="18" charset="0"/>
                </a:rPr>
                <a:t>3</a:t>
              </a:r>
              <a:r>
                <a:rPr lang="el-GR" altLang="zh-CN" sz="1100" i="1" dirty="0">
                  <a:latin typeface="Times New Roman" pitchFamily="18" charset="0"/>
                  <a:cs typeface="Times New Roman" pitchFamily="18" charset="0"/>
                </a:rPr>
                <a:t>σ</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狄克遜</a:t>
              </a:r>
              <a:r>
                <a:rPr lang="en-US" altLang="zh-TW" sz="1000" dirty="0">
                  <a:latin typeface="Times New Roman" pitchFamily="18" charset="0"/>
                  <a:cs typeface="Times New Roman" pitchFamily="18" charset="0"/>
                </a:rPr>
                <a:t>(</a:t>
              </a:r>
              <a:r>
                <a:rPr lang="en-US" altLang="zh-TW" sz="1000" i="1" dirty="0">
                  <a:latin typeface="Times New Roman" pitchFamily="18" charset="0"/>
                  <a:cs typeface="Times New Roman" pitchFamily="18" charset="0"/>
                </a:rPr>
                <a:t>Dixon</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準則、肖維勒</a:t>
              </a:r>
              <a:r>
                <a:rPr lang="en-US" altLang="zh-TW" sz="1000" dirty="0">
                  <a:latin typeface="Times New Roman" pitchFamily="18" charset="0"/>
                  <a:cs typeface="Times New Roman" pitchFamily="18" charset="0"/>
                </a:rPr>
                <a:t>(</a:t>
              </a:r>
              <a:r>
                <a:rPr lang="en-US" altLang="zh-TW" sz="1000" i="1" dirty="0" err="1">
                  <a:latin typeface="Times New Roman" pitchFamily="18" charset="0"/>
                  <a:cs typeface="Times New Roman" pitchFamily="18" charset="0"/>
                </a:rPr>
                <a:t>Chauvenet</a:t>
              </a:r>
              <a:r>
                <a:rPr lang="en-US" altLang="zh-TW" sz="10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準則、羅馬諾夫斯基（</a:t>
              </a:r>
              <a:r>
                <a:rPr lang="en-US" altLang="zh-TW" sz="1100" i="1" dirty="0">
                  <a:latin typeface="Times New Roman" pitchFamily="18" charset="0"/>
                  <a:cs typeface="Times New Roman" pitchFamily="18" charset="0"/>
                </a:rPr>
                <a:t>t </a:t>
              </a:r>
              <a:r>
                <a:rPr lang="zh-TW" altLang="en-US" sz="1100" dirty="0">
                  <a:latin typeface="Times New Roman" pitchFamily="18" charset="0"/>
                  <a:cs typeface="Times New Roman" pitchFamily="18" charset="0"/>
                </a:rPr>
                <a:t>檢驗）準則</a:t>
              </a:r>
              <a:r>
                <a:rPr lang="zh-CN" altLang="en-US" sz="1100" dirty="0">
                  <a:latin typeface="Times New Roman" pitchFamily="18" charset="0"/>
                  <a:cs typeface="Times New Roman" pitchFamily="18" charset="0"/>
                </a:rPr>
                <a:t>、格拉布斯</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Grubbs</a:t>
              </a:r>
              <a:r>
                <a:rPr lang="en-US" altLang="zh-CN"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準則等；</a:t>
              </a:r>
            </a:p>
          </p:txBody>
        </p:sp>
        <p:sp>
          <p:nvSpPr>
            <p:cNvPr id="22" name="Rectangle 14"/>
            <p:cNvSpPr>
              <a:spLocks noChangeArrowheads="1"/>
            </p:cNvSpPr>
            <p:nvPr/>
          </p:nvSpPr>
          <p:spPr bwMode="auto">
            <a:xfrm>
              <a:off x="1109581" y="2321361"/>
              <a:ext cx="9459818"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以格拉布斯</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Grubbs</a:t>
              </a:r>
              <a:r>
                <a:rPr lang="en-US" altLang="zh-CN"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準則为例，</a:t>
              </a:r>
              <a:r>
                <a:rPr lang="en-US" altLang="zh-CN" sz="1100" dirty="0">
                  <a:latin typeface="Times New Roman" pitchFamily="18" charset="0"/>
                  <a:cs typeface="Times New Roman" pitchFamily="18" charset="0"/>
                </a:rPr>
                <a:t>1950</a:t>
              </a:r>
              <a:r>
                <a:rPr lang="zh-CN" altLang="en-US" sz="1100" dirty="0">
                  <a:latin typeface="Times New Roman" pitchFamily="18" charset="0"/>
                  <a:cs typeface="Times New Roman" pitchFamily="18" charset="0"/>
                </a:rPr>
                <a:t>年格拉布斯</a:t>
              </a:r>
              <a:r>
                <a:rPr lang="en-US" altLang="zh-CN" sz="1000" dirty="0">
                  <a:latin typeface="Times New Roman" pitchFamily="18" charset="0"/>
                  <a:cs typeface="Times New Roman" pitchFamily="18" charset="0"/>
                </a:rPr>
                <a:t>(</a:t>
              </a:r>
              <a:r>
                <a:rPr lang="en-US" altLang="zh-CN" sz="1000" i="1" dirty="0">
                  <a:latin typeface="Times New Roman" pitchFamily="18" charset="0"/>
                  <a:cs typeface="Times New Roman" pitchFamily="18" charset="0"/>
                </a:rPr>
                <a:t>Grubbs</a:t>
              </a:r>
              <a:r>
                <a:rPr lang="en-US" altLang="zh-CN" sz="10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根據次序統計量的分佈規律，提出一種判別粗大誤差的準則；格拉布斯準則通常適用於測量次數較少的情況下（比如 </a:t>
              </a:r>
              <a:r>
                <a:rPr lang="en-US" altLang="zh-CN" sz="1100" i="1" dirty="0">
                  <a:latin typeface="Times New Roman" pitchFamily="18" charset="0"/>
                  <a:cs typeface="Times New Roman" pitchFamily="18" charset="0"/>
                </a:rPr>
                <a:t>n</a:t>
              </a:r>
              <a:r>
                <a:rPr lang="en-US" altLang="zh-CN" sz="900" i="1"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 </a:t>
              </a:r>
              <a:r>
                <a:rPr lang="en-US" altLang="zh-CN" sz="900" dirty="0">
                  <a:latin typeface="Times New Roman" pitchFamily="18" charset="0"/>
                  <a:cs typeface="Times New Roman" pitchFamily="18" charset="0"/>
                </a:rPr>
                <a:t>100</a:t>
              </a:r>
              <a:r>
                <a:rPr lang="zh-CN" altLang="en-US" sz="1100" dirty="0">
                  <a:latin typeface="Times New Roman" pitchFamily="18" charset="0"/>
                  <a:cs typeface="Times New Roman" pitchFamily="18" charset="0"/>
                </a:rPr>
                <a:t>），當樣本中只混入一個異常值時，通常格拉布斯準則擁有更高的判別效率；</a:t>
              </a:r>
            </a:p>
          </p:txBody>
        </p:sp>
        <p:pic>
          <p:nvPicPr>
            <p:cNvPr id="39025" name="Picture 1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77953" y="3407403"/>
              <a:ext cx="3487281" cy="1863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176674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9" name="组合 8"/>
          <p:cNvGrpSpPr/>
          <p:nvPr/>
        </p:nvGrpSpPr>
        <p:grpSpPr>
          <a:xfrm>
            <a:off x="2868714" y="1091173"/>
            <a:ext cx="6365009" cy="4303263"/>
            <a:chOff x="2868714" y="1091173"/>
            <a:chExt cx="6365009" cy="4303263"/>
          </a:xfrm>
        </p:grpSpPr>
        <p:sp>
          <p:nvSpPr>
            <p:cNvPr id="15" name="Rectangle 14"/>
            <p:cNvSpPr>
              <a:spLocks noChangeArrowheads="1"/>
            </p:cNvSpPr>
            <p:nvPr/>
          </p:nvSpPr>
          <p:spPr bwMode="auto">
            <a:xfrm>
              <a:off x="3081880" y="2106729"/>
              <a:ext cx="61518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TW" altLang="en-US" sz="1100" dirty="0">
                  <a:latin typeface="Times New Roman" pitchFamily="18" charset="0"/>
                  <a:cs typeface="Times New Roman" pitchFamily="18" charset="0"/>
                </a:rPr>
                <a:t>則有：                                                                                 </a:t>
              </a:r>
              <a:r>
                <a:rPr lang="zh-CN" altLang="en-US" sz="1100" dirty="0">
                  <a:latin typeface="Times New Roman" pitchFamily="18" charset="0"/>
                  <a:cs typeface="Times New Roman" pitchFamily="18" charset="0"/>
                </a:rPr>
                <a:t>；</a:t>
              </a:r>
              <a:endParaRPr lang="zh-TW" altLang="en-US" sz="1100" dirty="0">
                <a:latin typeface="Times New Roman" pitchFamily="18" charset="0"/>
                <a:cs typeface="Times New Roman" pitchFamily="18" charset="0"/>
              </a:endParaRPr>
            </a:p>
          </p:txBody>
        </p:sp>
        <p:sp>
          <p:nvSpPr>
            <p:cNvPr id="19" name="Rectangle 14"/>
            <p:cNvSpPr>
              <a:spLocks noChangeArrowheads="1"/>
            </p:cNvSpPr>
            <p:nvPr/>
          </p:nvSpPr>
          <p:spPr bwMode="auto">
            <a:xfrm>
              <a:off x="3081880" y="1488635"/>
              <a:ext cx="615184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設間接測量結果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由直接測量量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所決定，即：                                    ，</a:t>
              </a:r>
              <a:r>
                <a:rPr lang="zh-TW" altLang="en-US" sz="1100" dirty="0">
                  <a:latin typeface="Times New Roman" pitchFamily="18" charset="0"/>
                  <a:cs typeface="Times New Roman" pitchFamily="18" charset="0"/>
                </a:rPr>
                <a:t>令 </a:t>
              </a:r>
              <a:r>
                <a:rPr lang="zh-TW" altLang="en-US" sz="900" dirty="0">
                  <a:latin typeface="Times New Roman" pitchFamily="18" charset="0"/>
                  <a:cs typeface="Times New Roman" pitchFamily="18" charset="0"/>
                </a:rPr>
                <a:t>△</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的系統誤差，</a:t>
              </a:r>
              <a:r>
                <a:rPr lang="zh-TW" altLang="en-US" sz="900" dirty="0">
                  <a:latin typeface="Times New Roman" pitchFamily="18" charset="0"/>
                  <a:cs typeface="Times New Roman" pitchFamily="18" charset="0"/>
                </a:rPr>
                <a:t>△</a:t>
              </a:r>
              <a:r>
                <a:rPr lang="en-US" altLang="zh-TW" sz="1100" i="1" dirty="0" err="1">
                  <a:latin typeface="Times New Roman" pitchFamily="18" charset="0"/>
                  <a:cs typeface="Times New Roman" pitchFamily="18" charset="0"/>
                </a:rPr>
                <a:t>y</a:t>
              </a:r>
              <a:r>
                <a:rPr lang="en-US" altLang="zh-TW" sz="1100" baseline="-25000" dirty="0" err="1">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 </a:t>
              </a:r>
              <a:r>
                <a:rPr lang="en-US" altLang="zh-TW" sz="1100" i="1" dirty="0">
                  <a:latin typeface="Times New Roman" pitchFamily="18" charset="0"/>
                  <a:cs typeface="Times New Roman" pitchFamily="18" charset="0"/>
                </a:rPr>
                <a:t>y</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的系統誤差，</a:t>
              </a:r>
              <a:r>
                <a:rPr lang="en-US" altLang="zh-TW" sz="1100" i="1" dirty="0" err="1">
                  <a:latin typeface="Times New Roman" pitchFamily="18" charset="0"/>
                  <a:cs typeface="Times New Roman" pitchFamily="18" charset="0"/>
                </a:rPr>
                <a:t>δ</a:t>
              </a:r>
              <a:r>
                <a:rPr lang="en-US" altLang="zh-TW" sz="1100" i="1" baseline="-25000" dirty="0" err="1">
                  <a:latin typeface="Times New Roman" pitchFamily="18" charset="0"/>
                  <a:cs typeface="Times New Roman" pitchFamily="18" charset="0"/>
                </a:rPr>
                <a:t>x</a:t>
              </a:r>
              <a:r>
                <a:rPr lang="en-US" altLang="zh-TW" sz="1100" baseline="-25000" dirty="0" err="1">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 </a:t>
              </a:r>
              <a:r>
                <a:rPr lang="en-US" altLang="zh-TW" sz="1100" i="1" dirty="0">
                  <a:latin typeface="Times New Roman" pitchFamily="18" charset="0"/>
                  <a:cs typeface="Times New Roman" pitchFamily="18" charset="0"/>
                </a:rPr>
                <a:t>x</a:t>
              </a:r>
              <a:r>
                <a:rPr lang="en-US" altLang="zh-TW" sz="1100" baseline="-25000" dirty="0">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的隨機誤差，</a:t>
              </a:r>
              <a:r>
                <a:rPr lang="en-US" altLang="zh-TW" sz="1100" i="1" dirty="0" err="1">
                  <a:latin typeface="Times New Roman" pitchFamily="18" charset="0"/>
                  <a:cs typeface="Times New Roman" pitchFamily="18" charset="0"/>
                </a:rPr>
                <a:t>δ</a:t>
              </a:r>
              <a:r>
                <a:rPr lang="en-US" altLang="zh-TW" sz="1100" i="1" baseline="-25000" dirty="0" err="1">
                  <a:latin typeface="Times New Roman" pitchFamily="18" charset="0"/>
                  <a:cs typeface="Times New Roman" pitchFamily="18" charset="0"/>
                </a:rPr>
                <a:t>y</a:t>
              </a:r>
              <a:r>
                <a:rPr lang="en-US" altLang="zh-TW" sz="1100" baseline="-25000" dirty="0" err="1">
                  <a:latin typeface="Times New Roman" pitchFamily="18" charset="0"/>
                  <a:cs typeface="Times New Roman" pitchFamily="18" charset="0"/>
                </a:rPr>
                <a:t>i</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為 </a:t>
              </a:r>
              <a:r>
                <a:rPr lang="en-US" altLang="zh-TW" sz="1100" i="1" dirty="0">
                  <a:latin typeface="Times New Roman" pitchFamily="18" charset="0"/>
                  <a:cs typeface="Times New Roman" pitchFamily="18" charset="0"/>
                </a:rPr>
                <a:t>y</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的隨機誤差；</a:t>
              </a:r>
            </a:p>
          </p:txBody>
        </p:sp>
        <p:sp>
          <p:nvSpPr>
            <p:cNvPr id="33796" name="Rectangle 14"/>
            <p:cNvSpPr>
              <a:spLocks noChangeArrowheads="1"/>
            </p:cNvSpPr>
            <p:nvPr/>
          </p:nvSpPr>
          <p:spPr bwMode="auto">
            <a:xfrm>
              <a:off x="2868714" y="1091173"/>
              <a:ext cx="6365009"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2</a:t>
              </a:r>
              <a:r>
                <a:rPr lang="zh-CN" altLang="en-US" sz="1100" dirty="0"/>
                <a:t>、間接測量的誤差合成與傳遞</a:t>
              </a:r>
              <a:endParaRPr lang="en-US" altLang="zh-CN" sz="1100" dirty="0"/>
            </a:p>
          </p:txBody>
        </p:sp>
        <p:graphicFrame>
          <p:nvGraphicFramePr>
            <p:cNvPr id="2" name="对象 1"/>
            <p:cNvGraphicFramePr>
              <a:graphicFrameLocks noChangeAspect="1"/>
            </p:cNvGraphicFramePr>
            <p:nvPr>
              <p:extLst>
                <p:ext uri="{D42A27DB-BD31-4B8C-83A1-F6EECF244321}">
                  <p14:modId xmlns:p14="http://schemas.microsoft.com/office/powerpoint/2010/main" val="4231897003"/>
                </p:ext>
              </p:extLst>
            </p:nvPr>
          </p:nvGraphicFramePr>
          <p:xfrm>
            <a:off x="6123101" y="1545024"/>
            <a:ext cx="1231900" cy="254000"/>
          </p:xfrm>
          <a:graphic>
            <a:graphicData uri="http://schemas.openxmlformats.org/presentationml/2006/ole">
              <mc:AlternateContent xmlns:mc="http://schemas.openxmlformats.org/markup-compatibility/2006">
                <mc:Choice xmlns:v="urn:schemas-microsoft-com:vml" Requires="v">
                  <p:oleObj name="Equation" r:id="rId3" imgW="1231560" imgH="253800" progId="Equation.DSMT4">
                    <p:embed/>
                  </p:oleObj>
                </mc:Choice>
                <mc:Fallback>
                  <p:oleObj name="Equation" r:id="rId3" imgW="1231560" imgH="253800" progId="Equation.DSMT4">
                    <p:embed/>
                    <p:pic>
                      <p:nvPicPr>
                        <p:cNvPr id="0" name=""/>
                        <p:cNvPicPr/>
                        <p:nvPr/>
                      </p:nvPicPr>
                      <p:blipFill>
                        <a:blip r:embed="rId4"/>
                        <a:stretch>
                          <a:fillRect/>
                        </a:stretch>
                      </p:blipFill>
                      <p:spPr>
                        <a:xfrm>
                          <a:off x="6123101" y="1545024"/>
                          <a:ext cx="1231900" cy="254000"/>
                        </a:xfrm>
                        <a:prstGeom prst="rect">
                          <a:avLst/>
                        </a:prstGeom>
                      </p:spPr>
                    </p:pic>
                  </p:oleObj>
                </mc:Fallback>
              </mc:AlternateContent>
            </a:graphicData>
          </a:graphic>
        </p:graphicFrame>
        <p:grpSp>
          <p:nvGrpSpPr>
            <p:cNvPr id="5" name="组合 4"/>
            <p:cNvGrpSpPr/>
            <p:nvPr/>
          </p:nvGrpSpPr>
          <p:grpSpPr>
            <a:xfrm>
              <a:off x="3081880" y="3191729"/>
              <a:ext cx="6151843" cy="444500"/>
              <a:chOff x="3117740" y="3012429"/>
              <a:chExt cx="6151843" cy="444500"/>
            </a:xfrm>
          </p:grpSpPr>
          <p:sp>
            <p:nvSpPr>
              <p:cNvPr id="8" name="Rectangle 14"/>
              <p:cNvSpPr>
                <a:spLocks noChangeArrowheads="1"/>
              </p:cNvSpPr>
              <p:nvPr/>
            </p:nvSpPr>
            <p:spPr bwMode="auto">
              <a:xfrm>
                <a:off x="3117740" y="3039324"/>
                <a:ext cx="61518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、系統誤差合成：                                                                                                     ；</a:t>
                </a:r>
                <a:endParaRPr lang="zh-CN" altLang="en-US" sz="1100" dirty="0">
                  <a:solidFill>
                    <a:srgbClr val="FF0000"/>
                  </a:solidFill>
                  <a:latin typeface="Times New Roman" pitchFamily="18" charset="0"/>
                  <a:cs typeface="Times New Roman" pitchFamily="18" charset="0"/>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938033898"/>
                  </p:ext>
                </p:extLst>
              </p:nvPr>
            </p:nvGraphicFramePr>
            <p:xfrm>
              <a:off x="4583746" y="3012429"/>
              <a:ext cx="3022600" cy="444500"/>
            </p:xfrm>
            <a:graphic>
              <a:graphicData uri="http://schemas.openxmlformats.org/presentationml/2006/ole">
                <mc:AlternateContent xmlns:mc="http://schemas.openxmlformats.org/markup-compatibility/2006">
                  <mc:Choice xmlns:v="urn:schemas-microsoft-com:vml" Requires="v">
                    <p:oleObj name="Equation" r:id="rId5" imgW="3022560" imgH="444240" progId="Equation.DSMT4">
                      <p:embed/>
                    </p:oleObj>
                  </mc:Choice>
                  <mc:Fallback>
                    <p:oleObj name="Equation" r:id="rId5" imgW="3022560" imgH="444240" progId="Equation.DSMT4">
                      <p:embed/>
                      <p:pic>
                        <p:nvPicPr>
                          <p:cNvPr id="0" name=""/>
                          <p:cNvPicPr/>
                          <p:nvPr/>
                        </p:nvPicPr>
                        <p:blipFill>
                          <a:blip r:embed="rId6"/>
                          <a:stretch>
                            <a:fillRect/>
                          </a:stretch>
                        </p:blipFill>
                        <p:spPr>
                          <a:xfrm>
                            <a:off x="4583746" y="3012429"/>
                            <a:ext cx="3022600" cy="444500"/>
                          </a:xfrm>
                          <a:prstGeom prst="rect">
                            <a:avLst/>
                          </a:prstGeom>
                        </p:spPr>
                      </p:pic>
                    </p:oleObj>
                  </mc:Fallback>
                </mc:AlternateContent>
              </a:graphicData>
            </a:graphic>
          </p:graphicFrame>
        </p:grpSp>
        <p:sp>
          <p:nvSpPr>
            <p:cNvPr id="23" name="Rectangle 14"/>
            <p:cNvSpPr>
              <a:spLocks noChangeArrowheads="1"/>
            </p:cNvSpPr>
            <p:nvPr/>
          </p:nvSpPr>
          <p:spPr bwMode="auto">
            <a:xfrm>
              <a:off x="3081880" y="5081080"/>
              <a:ext cx="6151843" cy="31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上式中的偏導數稱為誤差傳遞系數；</a:t>
              </a:r>
              <a:endParaRPr lang="zh-CN" altLang="en-US" sz="1100" dirty="0">
                <a:solidFill>
                  <a:srgbClr val="FF0000"/>
                </a:solidFill>
              </a:endParaRPr>
            </a:p>
          </p:txBody>
        </p:sp>
        <p:grpSp>
          <p:nvGrpSpPr>
            <p:cNvPr id="6" name="组合 5"/>
            <p:cNvGrpSpPr/>
            <p:nvPr/>
          </p:nvGrpSpPr>
          <p:grpSpPr>
            <a:xfrm>
              <a:off x="3081880" y="4116428"/>
              <a:ext cx="6151843" cy="558800"/>
              <a:chOff x="3117740" y="3937128"/>
              <a:chExt cx="6151843" cy="558800"/>
            </a:xfrm>
          </p:grpSpPr>
          <p:sp>
            <p:nvSpPr>
              <p:cNvPr id="16" name="Rectangle 14"/>
              <p:cNvSpPr>
                <a:spLocks noChangeArrowheads="1"/>
              </p:cNvSpPr>
              <p:nvPr/>
            </p:nvSpPr>
            <p:spPr bwMode="auto">
              <a:xfrm>
                <a:off x="3117740" y="4061304"/>
                <a:ext cx="61518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a:t>
                </a:r>
                <a:r>
                  <a:rPr lang="zh-TW" altLang="en-US" sz="1100" dirty="0">
                    <a:latin typeface="Times New Roman" pitchFamily="18" charset="0"/>
                    <a:cs typeface="Times New Roman" pitchFamily="18" charset="0"/>
                  </a:rPr>
                  <a:t>隨機誤差合成</a:t>
                </a:r>
                <a:r>
                  <a:rPr lang="zh-CN" altLang="en-US" sz="1100" dirty="0">
                    <a:latin typeface="Times New Roman" pitchFamily="18" charset="0"/>
                    <a:cs typeface="Times New Roman" pitchFamily="18" charset="0"/>
                  </a:rPr>
                  <a:t>：                                                                                                      ；</a:t>
                </a:r>
                <a:endParaRPr lang="zh-CN" altLang="en-US" sz="1100" dirty="0">
                  <a:solidFill>
                    <a:srgbClr val="FF0000"/>
                  </a:solidFill>
                  <a:latin typeface="Times New Roman" pitchFamily="18" charset="0"/>
                  <a:cs typeface="Times New Roman" pitchFamily="18"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247284516"/>
                  </p:ext>
                </p:extLst>
              </p:nvPr>
            </p:nvGraphicFramePr>
            <p:xfrm>
              <a:off x="4577648" y="3937128"/>
              <a:ext cx="3162300" cy="558800"/>
            </p:xfrm>
            <a:graphic>
              <a:graphicData uri="http://schemas.openxmlformats.org/presentationml/2006/ole">
                <mc:AlternateContent xmlns:mc="http://schemas.openxmlformats.org/markup-compatibility/2006">
                  <mc:Choice xmlns:v="urn:schemas-microsoft-com:vml" Requires="v">
                    <p:oleObj name="Equation" r:id="rId7" imgW="3162240" imgH="558720" progId="Equation.DSMT4">
                      <p:embed/>
                    </p:oleObj>
                  </mc:Choice>
                  <mc:Fallback>
                    <p:oleObj name="Equation" r:id="rId7" imgW="3162240" imgH="558720" progId="Equation.DSMT4">
                      <p:embed/>
                      <p:pic>
                        <p:nvPicPr>
                          <p:cNvPr id="0" name=""/>
                          <p:cNvPicPr/>
                          <p:nvPr/>
                        </p:nvPicPr>
                        <p:blipFill>
                          <a:blip r:embed="rId8"/>
                          <a:stretch>
                            <a:fillRect/>
                          </a:stretch>
                        </p:blipFill>
                        <p:spPr>
                          <a:xfrm>
                            <a:off x="4577648" y="3937128"/>
                            <a:ext cx="3162300" cy="558800"/>
                          </a:xfrm>
                          <a:prstGeom prst="rect">
                            <a:avLst/>
                          </a:prstGeom>
                        </p:spPr>
                      </p:pic>
                    </p:oleObj>
                  </mc:Fallback>
                </mc:AlternateContent>
              </a:graphicData>
            </a:graphic>
          </p:graphicFrame>
        </p:grpSp>
        <p:sp>
          <p:nvSpPr>
            <p:cNvPr id="13" name="Rectangle 14"/>
            <p:cNvSpPr>
              <a:spLocks noChangeArrowheads="1"/>
            </p:cNvSpPr>
            <p:nvPr/>
          </p:nvSpPr>
          <p:spPr bwMode="auto">
            <a:xfrm>
              <a:off x="3081880" y="2549636"/>
              <a:ext cx="61518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對上式求全導數，可分別得到如下系統誤差和隨機誤差的合成公式：</a:t>
              </a:r>
            </a:p>
          </p:txBody>
        </p:sp>
        <p:graphicFrame>
          <p:nvGraphicFramePr>
            <p:cNvPr id="4" name="对象 3"/>
            <p:cNvGraphicFramePr>
              <a:graphicFrameLocks noChangeAspect="1"/>
            </p:cNvGraphicFramePr>
            <p:nvPr>
              <p:extLst>
                <p:ext uri="{D42A27DB-BD31-4B8C-83A1-F6EECF244321}">
                  <p14:modId xmlns:p14="http://schemas.microsoft.com/office/powerpoint/2010/main" val="2737993561"/>
                </p:ext>
              </p:extLst>
            </p:nvPr>
          </p:nvGraphicFramePr>
          <p:xfrm>
            <a:off x="3670831" y="2172083"/>
            <a:ext cx="2590800" cy="254000"/>
          </p:xfrm>
          <a:graphic>
            <a:graphicData uri="http://schemas.openxmlformats.org/presentationml/2006/ole">
              <mc:AlternateContent xmlns:mc="http://schemas.openxmlformats.org/markup-compatibility/2006">
                <mc:Choice xmlns:v="urn:schemas-microsoft-com:vml" Requires="v">
                  <p:oleObj name="Equation" r:id="rId9" imgW="2590560" imgH="253800" progId="Equation.DSMT4">
                    <p:embed/>
                  </p:oleObj>
                </mc:Choice>
                <mc:Fallback>
                  <p:oleObj name="Equation" r:id="rId9" imgW="2590560" imgH="253800" progId="Equation.DSMT4">
                    <p:embed/>
                    <p:pic>
                      <p:nvPicPr>
                        <p:cNvPr id="0" name="对象 1"/>
                        <p:cNvPicPr>
                          <a:picLocks noChangeAspect="1" noChangeArrowheads="1"/>
                        </p:cNvPicPr>
                        <p:nvPr/>
                      </p:nvPicPr>
                      <p:blipFill>
                        <a:blip r:embed="rId10"/>
                        <a:srcRect/>
                        <a:stretch>
                          <a:fillRect/>
                        </a:stretch>
                      </p:blipFill>
                      <p:spPr bwMode="auto">
                        <a:xfrm>
                          <a:off x="3670831" y="2172083"/>
                          <a:ext cx="25908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03125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7" name="组合 6"/>
          <p:cNvGrpSpPr/>
          <p:nvPr/>
        </p:nvGrpSpPr>
        <p:grpSpPr>
          <a:xfrm>
            <a:off x="1449045" y="156289"/>
            <a:ext cx="9909239" cy="5349223"/>
            <a:chOff x="1449045" y="156289"/>
            <a:chExt cx="9909239" cy="5349223"/>
          </a:xfrm>
        </p:grpSpPr>
        <p:pic>
          <p:nvPicPr>
            <p:cNvPr id="131144" name="Picture 109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3035" y="156289"/>
              <a:ext cx="2815249" cy="8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组合 9"/>
            <p:cNvGrpSpPr/>
            <p:nvPr/>
          </p:nvGrpSpPr>
          <p:grpSpPr>
            <a:xfrm>
              <a:off x="1449045" y="979458"/>
              <a:ext cx="8707934" cy="4526054"/>
              <a:chOff x="1431115" y="970493"/>
              <a:chExt cx="8707934" cy="4526054"/>
            </a:xfrm>
          </p:grpSpPr>
          <p:sp>
            <p:nvSpPr>
              <p:cNvPr id="33796" name="Rectangle 14"/>
              <p:cNvSpPr>
                <a:spLocks noChangeArrowheads="1"/>
              </p:cNvSpPr>
              <p:nvPr/>
            </p:nvSpPr>
            <p:spPr bwMode="auto">
              <a:xfrm>
                <a:off x="1431117" y="970493"/>
                <a:ext cx="87079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三、確定自由度：</a:t>
                </a:r>
                <a:endParaRPr lang="en-US" altLang="zh-CN" sz="1100" dirty="0">
                  <a:latin typeface="Times New Roman" pitchFamily="18" charset="0"/>
                  <a:cs typeface="Times New Roman" pitchFamily="18" charset="0"/>
                </a:endParaRPr>
              </a:p>
            </p:txBody>
          </p:sp>
          <p:grpSp>
            <p:nvGrpSpPr>
              <p:cNvPr id="5" name="组合 4"/>
              <p:cNvGrpSpPr/>
              <p:nvPr/>
            </p:nvGrpSpPr>
            <p:grpSpPr>
              <a:xfrm>
                <a:off x="1431117" y="1423725"/>
                <a:ext cx="8707932" cy="346249"/>
                <a:chOff x="777875" y="1477515"/>
                <a:chExt cx="8707932" cy="346249"/>
              </a:xfrm>
            </p:grpSpPr>
            <p:sp>
              <p:nvSpPr>
                <p:cNvPr id="13" name="Rectangle 14"/>
                <p:cNvSpPr>
                  <a:spLocks noChangeArrowheads="1"/>
                </p:cNvSpPr>
                <p:nvPr/>
              </p:nvSpPr>
              <p:spPr bwMode="auto">
                <a:xfrm>
                  <a:off x="777875" y="1477515"/>
                  <a:ext cx="87079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假設獨立變量 </a:t>
                  </a:r>
                  <a:r>
                    <a:rPr lang="en-US" altLang="zh-CN" sz="1000" i="1" dirty="0">
                      <a:latin typeface="Times New Roman" pitchFamily="18" charset="0"/>
                      <a:cs typeface="Times New Roman" pitchFamily="18" charset="0"/>
                    </a:rPr>
                    <a:t>x</a:t>
                  </a:r>
                  <a:r>
                    <a:rPr lang="en-US" altLang="zh-CN" sz="1000" baseline="-25000" dirty="0">
                      <a:latin typeface="Times New Roman" pitchFamily="18" charset="0"/>
                      <a:cs typeface="Times New Roman" pitchFamily="18" charset="0"/>
                    </a:rPr>
                    <a:t>1</a:t>
                  </a:r>
                  <a:r>
                    <a:rPr lang="en-US" altLang="zh-CN" sz="1000" i="1" dirty="0">
                      <a:latin typeface="Times New Roman" pitchFamily="18" charset="0"/>
                      <a:cs typeface="Times New Roman" pitchFamily="18" charset="0"/>
                    </a:rPr>
                    <a:t>,x</a:t>
                  </a:r>
                  <a:r>
                    <a:rPr lang="en-US" altLang="zh-CN" sz="1000" baseline="-25000" dirty="0">
                      <a:latin typeface="Times New Roman" pitchFamily="18" charset="0"/>
                      <a:cs typeface="Times New Roman" pitchFamily="18" charset="0"/>
                    </a:rPr>
                    <a:t>2</a:t>
                  </a:r>
                  <a:r>
                    <a:rPr lang="en-US" altLang="zh-CN" sz="1000" i="1" dirty="0">
                      <a:latin typeface="Times New Roman" pitchFamily="18" charset="0"/>
                      <a:cs typeface="Times New Roman" pitchFamily="18" charset="0"/>
                    </a:rPr>
                    <a:t>,…,</a:t>
                  </a:r>
                  <a:r>
                    <a:rPr lang="en-US" altLang="zh-CN" sz="1000" i="1" dirty="0" err="1">
                      <a:latin typeface="Times New Roman" pitchFamily="18" charset="0"/>
                      <a:cs typeface="Times New Roman" pitchFamily="18" charset="0"/>
                    </a:rPr>
                    <a:t>x</a:t>
                  </a:r>
                  <a:r>
                    <a:rPr lang="en-US" altLang="zh-CN" sz="1000" i="1" baseline="-25000" dirty="0" err="1">
                      <a:latin typeface="Times New Roman" pitchFamily="18" charset="0"/>
                      <a:cs typeface="Times New Roman" pitchFamily="18" charset="0"/>
                    </a:rPr>
                    <a:t>n</a:t>
                  </a:r>
                  <a:r>
                    <a:rPr lang="en-US" altLang="zh-CN" sz="1000" i="1"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之間有 </a:t>
                  </a:r>
                  <a:r>
                    <a:rPr lang="en-US" altLang="zh-CN" sz="1100" i="1" dirty="0">
                      <a:latin typeface="Times New Roman" pitchFamily="18" charset="0"/>
                      <a:cs typeface="Times New Roman" pitchFamily="18" charset="0"/>
                    </a:rPr>
                    <a:t>k</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個線性約束：                                      ，                                       </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577040120"/>
                    </p:ext>
                  </p:extLst>
                </p:nvPr>
              </p:nvGraphicFramePr>
              <p:xfrm>
                <a:off x="3963856" y="1522978"/>
                <a:ext cx="1282700" cy="254000"/>
              </p:xfrm>
              <a:graphic>
                <a:graphicData uri="http://schemas.openxmlformats.org/presentationml/2006/ole">
                  <mc:AlternateContent xmlns:mc="http://schemas.openxmlformats.org/markup-compatibility/2006">
                    <mc:Choice xmlns:v="urn:schemas-microsoft-com:vml" Requires="v">
                      <p:oleObj name="Equation" r:id="rId4" imgW="1282680" imgH="253800" progId="Equation.DSMT4">
                        <p:embed/>
                      </p:oleObj>
                    </mc:Choice>
                    <mc:Fallback>
                      <p:oleObj name="Equation" r:id="rId4" imgW="1282680" imgH="253800" progId="Equation.DSMT4">
                        <p:embed/>
                        <p:pic>
                          <p:nvPicPr>
                            <p:cNvPr id="0" name=""/>
                            <p:cNvPicPr>
                              <a:picLocks noChangeAspect="1" noChangeArrowheads="1"/>
                            </p:cNvPicPr>
                            <p:nvPr/>
                          </p:nvPicPr>
                          <p:blipFill>
                            <a:blip r:embed="rId5"/>
                            <a:srcRect/>
                            <a:stretch>
                              <a:fillRect/>
                            </a:stretch>
                          </p:blipFill>
                          <p:spPr bwMode="auto">
                            <a:xfrm>
                              <a:off x="3963856" y="1522978"/>
                              <a:ext cx="1282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 name="对象 30"/>
                <p:cNvGraphicFramePr>
                  <a:graphicFrameLocks noChangeAspect="1"/>
                </p:cNvGraphicFramePr>
                <p:nvPr>
                  <p:extLst>
                    <p:ext uri="{D42A27DB-BD31-4B8C-83A1-F6EECF244321}">
                      <p14:modId xmlns:p14="http://schemas.microsoft.com/office/powerpoint/2010/main" val="1610520989"/>
                    </p:ext>
                  </p:extLst>
                </p:nvPr>
              </p:nvGraphicFramePr>
              <p:xfrm>
                <a:off x="5361230" y="1523639"/>
                <a:ext cx="1320800" cy="254000"/>
              </p:xfrm>
              <a:graphic>
                <a:graphicData uri="http://schemas.openxmlformats.org/presentationml/2006/ole">
                  <mc:AlternateContent xmlns:mc="http://schemas.openxmlformats.org/markup-compatibility/2006">
                    <mc:Choice xmlns:v="urn:schemas-microsoft-com:vml" Requires="v">
                      <p:oleObj name="Equation" r:id="rId6" imgW="1320480" imgH="253800" progId="Equation.DSMT4">
                        <p:embed/>
                      </p:oleObj>
                    </mc:Choice>
                    <mc:Fallback>
                      <p:oleObj name="Equation" r:id="rId6" imgW="1320480" imgH="253800" progId="Equation.DSMT4">
                        <p:embed/>
                        <p:pic>
                          <p:nvPicPr>
                            <p:cNvPr id="0" name=""/>
                            <p:cNvPicPr>
                              <a:picLocks noChangeAspect="1" noChangeArrowheads="1"/>
                            </p:cNvPicPr>
                            <p:nvPr/>
                          </p:nvPicPr>
                          <p:blipFill>
                            <a:blip r:embed="rId7"/>
                            <a:srcRect/>
                            <a:stretch>
                              <a:fillRect/>
                            </a:stretch>
                          </p:blipFill>
                          <p:spPr bwMode="auto">
                            <a:xfrm>
                              <a:off x="5361230" y="1523639"/>
                              <a:ext cx="13208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 name="对象 31"/>
                <p:cNvGraphicFramePr>
                  <a:graphicFrameLocks noChangeAspect="1"/>
                </p:cNvGraphicFramePr>
                <p:nvPr>
                  <p:extLst>
                    <p:ext uri="{D42A27DB-BD31-4B8C-83A1-F6EECF244321}">
                      <p14:modId xmlns:p14="http://schemas.microsoft.com/office/powerpoint/2010/main" val="2873412509"/>
                    </p:ext>
                  </p:extLst>
                </p:nvPr>
              </p:nvGraphicFramePr>
              <p:xfrm>
                <a:off x="6956950" y="1523639"/>
                <a:ext cx="1320800" cy="254000"/>
              </p:xfrm>
              <a:graphic>
                <a:graphicData uri="http://schemas.openxmlformats.org/presentationml/2006/ole">
                  <mc:AlternateContent xmlns:mc="http://schemas.openxmlformats.org/markup-compatibility/2006">
                    <mc:Choice xmlns:v="urn:schemas-microsoft-com:vml" Requires="v">
                      <p:oleObj name="Equation" r:id="rId8" imgW="1320480" imgH="253800" progId="Equation.DSMT4">
                        <p:embed/>
                      </p:oleObj>
                    </mc:Choice>
                    <mc:Fallback>
                      <p:oleObj name="Equation" r:id="rId8" imgW="1320480" imgH="253800" progId="Equation.DSMT4">
                        <p:embed/>
                        <p:pic>
                          <p:nvPicPr>
                            <p:cNvPr id="0" name=""/>
                            <p:cNvPicPr>
                              <a:picLocks noChangeAspect="1" noChangeArrowheads="1"/>
                            </p:cNvPicPr>
                            <p:nvPr/>
                          </p:nvPicPr>
                          <p:blipFill>
                            <a:blip r:embed="rId9"/>
                            <a:srcRect/>
                            <a:stretch>
                              <a:fillRect/>
                            </a:stretch>
                          </p:blipFill>
                          <p:spPr bwMode="auto">
                            <a:xfrm>
                              <a:off x="6956950" y="1523639"/>
                              <a:ext cx="13208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组合 2"/>
              <p:cNvGrpSpPr/>
              <p:nvPr/>
            </p:nvGrpSpPr>
            <p:grpSpPr>
              <a:xfrm>
                <a:off x="1431117" y="1756085"/>
                <a:ext cx="8707932" cy="939776"/>
                <a:chOff x="777875" y="1854700"/>
                <a:chExt cx="8707932" cy="939776"/>
              </a:xfrm>
            </p:grpSpPr>
            <p:sp>
              <p:nvSpPr>
                <p:cNvPr id="20" name="Rectangle 14"/>
                <p:cNvSpPr>
                  <a:spLocks noChangeArrowheads="1"/>
                </p:cNvSpPr>
                <p:nvPr/>
              </p:nvSpPr>
              <p:spPr bwMode="auto">
                <a:xfrm>
                  <a:off x="777875" y="1854700"/>
                  <a:ext cx="8707932"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250000"/>
                    </a:lnSpc>
                  </a:pPr>
                  <a:r>
                    <a:rPr lang="zh-CN" altLang="en-US" sz="1100" dirty="0">
                      <a:latin typeface="Times New Roman" pitchFamily="18" charset="0"/>
                      <a:cs typeface="Times New Roman" pitchFamily="18" charset="0"/>
                    </a:rPr>
                    <a:t>        根據數理統計定義的自由度，在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個變量 </a:t>
                  </a:r>
                  <a:r>
                    <a:rPr lang="en-US" altLang="zh-CN" sz="1100" i="1" dirty="0">
                      <a:latin typeface="Times New Roman" pitchFamily="18" charset="0"/>
                      <a:cs typeface="Times New Roman" pitchFamily="18" charset="0"/>
                    </a:rPr>
                    <a:t>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的平方和              中，如果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個 </a:t>
                  </a:r>
                  <a:r>
                    <a:rPr lang="en-US" altLang="zh-CN" sz="1100" i="1" dirty="0">
                      <a:latin typeface="Times New Roman" pitchFamily="18" charset="0"/>
                      <a:cs typeface="Times New Roman" pitchFamily="18" charset="0"/>
                    </a:rPr>
                    <a:t>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之間存在 </a:t>
                  </a:r>
                  <a:r>
                    <a:rPr lang="en-US" altLang="zh-CN" sz="1100" i="1" dirty="0">
                      <a:latin typeface="Times New Roman" pitchFamily="18" charset="0"/>
                      <a:cs typeface="Times New Roman" pitchFamily="18" charset="0"/>
                    </a:rPr>
                    <a:t>k</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個獨立的線性約束條件，即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個變量中獨立變量的個數僅為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k</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個，則稱平方和              中自由度為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en-US" altLang="zh-CN" sz="1100" dirty="0">
                      <a:solidFill>
                        <a:srgbClr val="000000"/>
                      </a:solidFill>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k</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p:graphicFrame>
              <p:nvGraphicFramePr>
                <p:cNvPr id="22" name="对象 21"/>
                <p:cNvGraphicFramePr>
                  <a:graphicFrameLocks noChangeAspect="1"/>
                </p:cNvGraphicFramePr>
                <p:nvPr>
                  <p:extLst>
                    <p:ext uri="{D42A27DB-BD31-4B8C-83A1-F6EECF244321}">
                      <p14:modId xmlns:p14="http://schemas.microsoft.com/office/powerpoint/2010/main" val="1765651154"/>
                    </p:ext>
                  </p:extLst>
                </p:nvPr>
              </p:nvGraphicFramePr>
              <p:xfrm>
                <a:off x="4425289" y="1946049"/>
                <a:ext cx="368300" cy="431800"/>
              </p:xfrm>
              <a:graphic>
                <a:graphicData uri="http://schemas.openxmlformats.org/presentationml/2006/ole">
                  <mc:AlternateContent xmlns:mc="http://schemas.openxmlformats.org/markup-compatibility/2006">
                    <mc:Choice xmlns:v="urn:schemas-microsoft-com:vml" Requires="v">
                      <p:oleObj name="Equation" r:id="rId10" imgW="368280" imgH="431640" progId="Equation.DSMT4">
                        <p:embed/>
                      </p:oleObj>
                    </mc:Choice>
                    <mc:Fallback>
                      <p:oleObj name="Equation" r:id="rId10" imgW="368280" imgH="431640" progId="Equation.DSMT4">
                        <p:embed/>
                        <p:pic>
                          <p:nvPicPr>
                            <p:cNvPr id="0" name=""/>
                            <p:cNvPicPr>
                              <a:picLocks noChangeAspect="1" noChangeArrowheads="1"/>
                            </p:cNvPicPr>
                            <p:nvPr/>
                          </p:nvPicPr>
                          <p:blipFill>
                            <a:blip r:embed="rId11"/>
                            <a:srcRect/>
                            <a:stretch>
                              <a:fillRect/>
                            </a:stretch>
                          </p:blipFill>
                          <p:spPr bwMode="auto">
                            <a:xfrm>
                              <a:off x="4425289" y="1946049"/>
                              <a:ext cx="368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015366413"/>
                    </p:ext>
                  </p:extLst>
                </p:nvPr>
              </p:nvGraphicFramePr>
              <p:xfrm>
                <a:off x="3086756" y="2362676"/>
                <a:ext cx="368300" cy="431800"/>
              </p:xfrm>
              <a:graphic>
                <a:graphicData uri="http://schemas.openxmlformats.org/presentationml/2006/ole">
                  <mc:AlternateContent xmlns:mc="http://schemas.openxmlformats.org/markup-compatibility/2006">
                    <mc:Choice xmlns:v="urn:schemas-microsoft-com:vml" Requires="v">
                      <p:oleObj name="Equation" r:id="rId12" imgW="368280" imgH="431640" progId="Equation.DSMT4">
                        <p:embed/>
                      </p:oleObj>
                    </mc:Choice>
                    <mc:Fallback>
                      <p:oleObj name="Equation" r:id="rId12" imgW="368280" imgH="431640" progId="Equation.DSMT4">
                        <p:embed/>
                        <p:pic>
                          <p:nvPicPr>
                            <p:cNvPr id="0" name="对象 2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6756" y="2362676"/>
                              <a:ext cx="368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组合 5"/>
              <p:cNvGrpSpPr/>
              <p:nvPr/>
            </p:nvGrpSpPr>
            <p:grpSpPr>
              <a:xfrm>
                <a:off x="1431117" y="2702219"/>
                <a:ext cx="8707932" cy="435009"/>
                <a:chOff x="777875" y="2890484"/>
                <a:chExt cx="8707932" cy="435009"/>
              </a:xfrm>
            </p:grpSpPr>
            <p:sp>
              <p:nvSpPr>
                <p:cNvPr id="23" name="Rectangle 14"/>
                <p:cNvSpPr>
                  <a:spLocks noChangeArrowheads="1"/>
                </p:cNvSpPr>
                <p:nvPr/>
              </p:nvSpPr>
              <p:spPr bwMode="auto">
                <a:xfrm>
                  <a:off x="777875" y="2936469"/>
                  <a:ext cx="8707932"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如果使用貝塞爾公式估計標準差，有一個約束條件                              ，所以             的自由度為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 </a:t>
                  </a:r>
                  <a:r>
                    <a:rPr lang="en-US" altLang="zh-CN" sz="1000" dirty="0">
                      <a:latin typeface="Times New Roman" pitchFamily="18" charset="0"/>
                      <a:cs typeface="Times New Roman" pitchFamily="18" charset="0"/>
                    </a:rPr>
                    <a:t>1</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graphicFrame>
              <p:nvGraphicFramePr>
                <p:cNvPr id="24" name="对象 23"/>
                <p:cNvGraphicFramePr>
                  <a:graphicFrameLocks noChangeAspect="1"/>
                </p:cNvGraphicFramePr>
                <p:nvPr>
                  <p:extLst>
                    <p:ext uri="{D42A27DB-BD31-4B8C-83A1-F6EECF244321}">
                      <p14:modId xmlns:p14="http://schemas.microsoft.com/office/powerpoint/2010/main" val="310223437"/>
                    </p:ext>
                  </p:extLst>
                </p:nvPr>
              </p:nvGraphicFramePr>
              <p:xfrm>
                <a:off x="5723523" y="2893693"/>
                <a:ext cx="368300" cy="431800"/>
              </p:xfrm>
              <a:graphic>
                <a:graphicData uri="http://schemas.openxmlformats.org/presentationml/2006/ole">
                  <mc:AlternateContent xmlns:mc="http://schemas.openxmlformats.org/markup-compatibility/2006">
                    <mc:Choice xmlns:v="urn:schemas-microsoft-com:vml" Requires="v">
                      <p:oleObj name="Equation" r:id="rId14" imgW="368280" imgH="431640" progId="Equation.DSMT4">
                        <p:embed/>
                      </p:oleObj>
                    </mc:Choice>
                    <mc:Fallback>
                      <p:oleObj name="Equation" r:id="rId14" imgW="368280" imgH="431640" progId="Equation.DSMT4">
                        <p:embed/>
                        <p:pic>
                          <p:nvPicPr>
                            <p:cNvPr id="0" name=""/>
                            <p:cNvPicPr>
                              <a:picLocks noChangeAspect="1" noChangeArrowheads="1"/>
                            </p:cNvPicPr>
                            <p:nvPr/>
                          </p:nvPicPr>
                          <p:blipFill>
                            <a:blip r:embed="rId11"/>
                            <a:srcRect/>
                            <a:stretch>
                              <a:fillRect/>
                            </a:stretch>
                          </p:blipFill>
                          <p:spPr bwMode="auto">
                            <a:xfrm>
                              <a:off x="5723523" y="2893693"/>
                              <a:ext cx="3683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 name="对象 28"/>
                <p:cNvGraphicFramePr>
                  <a:graphicFrameLocks noChangeAspect="1"/>
                </p:cNvGraphicFramePr>
                <p:nvPr>
                  <p:extLst>
                    <p:ext uri="{D42A27DB-BD31-4B8C-83A1-F6EECF244321}">
                      <p14:modId xmlns:p14="http://schemas.microsoft.com/office/powerpoint/2010/main" val="1172105867"/>
                    </p:ext>
                  </p:extLst>
                </p:nvPr>
              </p:nvGraphicFramePr>
              <p:xfrm>
                <a:off x="4239119" y="2890484"/>
                <a:ext cx="914400" cy="431800"/>
              </p:xfrm>
              <a:graphic>
                <a:graphicData uri="http://schemas.openxmlformats.org/presentationml/2006/ole">
                  <mc:AlternateContent xmlns:mc="http://schemas.openxmlformats.org/markup-compatibility/2006">
                    <mc:Choice xmlns:v="urn:schemas-microsoft-com:vml" Requires="v">
                      <p:oleObj name="Equation" r:id="rId15" imgW="914400" imgH="431640" progId="Equation.DSMT4">
                        <p:embed/>
                      </p:oleObj>
                    </mc:Choice>
                    <mc:Fallback>
                      <p:oleObj name="Equation" r:id="rId15" imgW="914400" imgH="431640" progId="Equation.DSMT4">
                        <p:embed/>
                        <p:pic>
                          <p:nvPicPr>
                            <p:cNvPr id="0" name=""/>
                            <p:cNvPicPr>
                              <a:picLocks noChangeAspect="1" noChangeArrowheads="1"/>
                            </p:cNvPicPr>
                            <p:nvPr/>
                          </p:nvPicPr>
                          <p:blipFill>
                            <a:blip r:embed="rId16"/>
                            <a:srcRect/>
                            <a:stretch>
                              <a:fillRect/>
                            </a:stretch>
                          </p:blipFill>
                          <p:spPr bwMode="auto">
                            <a:xfrm>
                              <a:off x="4239119" y="2890484"/>
                              <a:ext cx="9144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0" name="Rectangle 14"/>
              <p:cNvSpPr>
                <a:spLocks noChangeArrowheads="1"/>
              </p:cNvSpPr>
              <p:nvPr/>
            </p:nvSpPr>
            <p:spPr bwMode="auto">
              <a:xfrm>
                <a:off x="1431115" y="3240695"/>
                <a:ext cx="870793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由此可見，標準差的可信賴程度與自由度有著密切關係，自由度愈大，標準差愈可信賴，對測量值而言，自由度又代表不確定度的權。</a:t>
                </a:r>
                <a:endParaRPr lang="en-US" altLang="zh-CN" sz="1100" dirty="0">
                  <a:latin typeface="Times New Roman" pitchFamily="18" charset="0"/>
                  <a:cs typeface="Times New Roman" pitchFamily="18" charset="0"/>
                </a:endParaRPr>
              </a:p>
            </p:txBody>
          </p:sp>
          <p:sp>
            <p:nvSpPr>
              <p:cNvPr id="18" name="Rectangle 14"/>
              <p:cNvSpPr>
                <a:spLocks noChangeArrowheads="1"/>
              </p:cNvSpPr>
              <p:nvPr/>
            </p:nvSpPr>
            <p:spPr bwMode="auto">
              <a:xfrm>
                <a:off x="1431118" y="3713902"/>
                <a:ext cx="870793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對於標準不確定度 </a:t>
                </a:r>
                <a:r>
                  <a:rPr lang="en-US" altLang="zh-CN" sz="1100" dirty="0">
                    <a:latin typeface="Times New Roman" pitchFamily="18" charset="0"/>
                    <a:cs typeface="Times New Roman" pitchFamily="18" charset="0"/>
                  </a:rPr>
                  <a:t>A </a:t>
                </a:r>
                <a:r>
                  <a:rPr lang="zh-CN" altLang="en-US" sz="1100" dirty="0">
                    <a:latin typeface="Times New Roman" pitchFamily="18" charset="0"/>
                    <a:cs typeface="Times New Roman" pitchFamily="18" charset="0"/>
                  </a:rPr>
                  <a:t>類評定的自由度 </a:t>
                </a:r>
                <a:r>
                  <a:rPr lang="en-US" altLang="zh-CN" sz="1100" i="1" dirty="0" err="1">
                    <a:latin typeface="Times New Roman" pitchFamily="18" charset="0"/>
                    <a:cs typeface="Times New Roman" pitchFamily="18" charset="0"/>
                  </a:rPr>
                  <a:t>v</a:t>
                </a:r>
                <a:r>
                  <a:rPr lang="en-US" altLang="zh-CN" sz="1100" baseline="-25000" dirty="0" err="1">
                    <a:latin typeface="Times New Roman" pitchFamily="18" charset="0"/>
                    <a:cs typeface="Times New Roman" pitchFamily="18" charset="0"/>
                  </a:rPr>
                  <a:t>A</a:t>
                </a:r>
                <a:r>
                  <a:rPr lang="zh-CN" altLang="en-US" sz="1100" dirty="0">
                    <a:latin typeface="Times New Roman" pitchFamily="18" charset="0"/>
                    <a:cs typeface="Times New Roman" pitchFamily="18" charset="0"/>
                  </a:rPr>
                  <a:t> ，即為標準差 </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的自由度；</a:t>
                </a:r>
                <a:endParaRPr lang="en-US" altLang="zh-CN" sz="1100" dirty="0">
                  <a:latin typeface="Times New Roman" pitchFamily="18" charset="0"/>
                  <a:cs typeface="Times New Roman" pitchFamily="18" charset="0"/>
                </a:endParaRPr>
              </a:p>
            </p:txBody>
          </p:sp>
          <p:grpSp>
            <p:nvGrpSpPr>
              <p:cNvPr id="9" name="组合 8"/>
              <p:cNvGrpSpPr/>
              <p:nvPr/>
            </p:nvGrpSpPr>
            <p:grpSpPr>
              <a:xfrm>
                <a:off x="1431118" y="4074548"/>
                <a:ext cx="8707931" cy="495300"/>
                <a:chOff x="2435198" y="4316603"/>
                <a:chExt cx="8707931" cy="495300"/>
              </a:xfrm>
            </p:grpSpPr>
            <p:sp>
              <p:nvSpPr>
                <p:cNvPr id="19" name="Rectangle 14"/>
                <p:cNvSpPr>
                  <a:spLocks noChangeArrowheads="1"/>
                </p:cNvSpPr>
                <p:nvPr/>
              </p:nvSpPr>
              <p:spPr bwMode="auto">
                <a:xfrm>
                  <a:off x="2435198" y="4382049"/>
                  <a:ext cx="870793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對於標準不確定度 </a:t>
                  </a:r>
                  <a:r>
                    <a:rPr lang="en-US" altLang="zh-CN" sz="1100" dirty="0">
                      <a:latin typeface="Times New Roman" pitchFamily="18" charset="0"/>
                      <a:cs typeface="Times New Roman" pitchFamily="18" charset="0"/>
                    </a:rPr>
                    <a:t>B </a:t>
                  </a:r>
                  <a:r>
                    <a:rPr lang="zh-CN" altLang="en-US" sz="1100" dirty="0">
                      <a:latin typeface="Times New Roman" pitchFamily="18" charset="0"/>
                      <a:cs typeface="Times New Roman" pitchFamily="18" charset="0"/>
                    </a:rPr>
                    <a:t>類評定的自由度 </a:t>
                  </a:r>
                  <a:r>
                    <a:rPr lang="en-US" altLang="zh-CN" sz="1100" i="1" dirty="0" err="1">
                      <a:latin typeface="Times New Roman" pitchFamily="18" charset="0"/>
                      <a:cs typeface="Times New Roman" pitchFamily="18" charset="0"/>
                    </a:rPr>
                    <a:t>v</a:t>
                  </a:r>
                  <a:r>
                    <a:rPr lang="en-US" altLang="zh-CN" sz="1100" baseline="-25000" dirty="0" err="1">
                      <a:latin typeface="Times New Roman" pitchFamily="18" charset="0"/>
                      <a:cs typeface="Times New Roman" pitchFamily="18" charset="0"/>
                    </a:rPr>
                    <a:t>B</a:t>
                  </a:r>
                  <a:r>
                    <a:rPr lang="zh-CN" altLang="en-US" sz="1100" dirty="0">
                      <a:latin typeface="Times New Roman" pitchFamily="18" charset="0"/>
                      <a:cs typeface="Times New Roman" pitchFamily="18" charset="0"/>
                    </a:rPr>
                    <a:t> ，因為使用貝塞爾公式估計的相對標準偏差有如下近似關係：                                          ；</a:t>
                  </a:r>
                  <a:endParaRPr lang="en-US" altLang="zh-CN" sz="1100" dirty="0">
                    <a:latin typeface="Times New Roman" pitchFamily="18" charset="0"/>
                    <a:cs typeface="Times New Roman" pitchFamily="18" charset="0"/>
                  </a:endParaRPr>
                </a:p>
              </p:txBody>
            </p:sp>
            <p:graphicFrame>
              <p:nvGraphicFramePr>
                <p:cNvPr id="25" name="对象 24"/>
                <p:cNvGraphicFramePr>
                  <a:graphicFrameLocks noChangeAspect="1"/>
                </p:cNvGraphicFramePr>
                <p:nvPr>
                  <p:extLst>
                    <p:ext uri="{D42A27DB-BD31-4B8C-83A1-F6EECF244321}">
                      <p14:modId xmlns:p14="http://schemas.microsoft.com/office/powerpoint/2010/main" val="3656695449"/>
                    </p:ext>
                  </p:extLst>
                </p:nvPr>
              </p:nvGraphicFramePr>
              <p:xfrm>
                <a:off x="9035300" y="4316603"/>
                <a:ext cx="1333500" cy="495300"/>
              </p:xfrm>
              <a:graphic>
                <a:graphicData uri="http://schemas.openxmlformats.org/presentationml/2006/ole">
                  <mc:AlternateContent xmlns:mc="http://schemas.openxmlformats.org/markup-compatibility/2006">
                    <mc:Choice xmlns:v="urn:schemas-microsoft-com:vml" Requires="v">
                      <p:oleObj name="Equation" r:id="rId17" imgW="1333440" imgH="495000" progId="Equation.DSMT4">
                        <p:embed/>
                      </p:oleObj>
                    </mc:Choice>
                    <mc:Fallback>
                      <p:oleObj name="Equation" r:id="rId17" imgW="1333440" imgH="495000" progId="Equation.DSMT4">
                        <p:embed/>
                        <p:pic>
                          <p:nvPicPr>
                            <p:cNvPr id="0" name=""/>
                            <p:cNvPicPr>
                              <a:picLocks noChangeAspect="1" noChangeArrowheads="1"/>
                            </p:cNvPicPr>
                            <p:nvPr/>
                          </p:nvPicPr>
                          <p:blipFill>
                            <a:blip r:embed="rId18"/>
                            <a:srcRect/>
                            <a:stretch>
                              <a:fillRect/>
                            </a:stretch>
                          </p:blipFill>
                          <p:spPr bwMode="auto">
                            <a:xfrm>
                              <a:off x="9035300" y="4316603"/>
                              <a:ext cx="1333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组合 7"/>
              <p:cNvGrpSpPr/>
              <p:nvPr/>
            </p:nvGrpSpPr>
            <p:grpSpPr>
              <a:xfrm>
                <a:off x="1431115" y="4496266"/>
                <a:ext cx="8707934" cy="1000281"/>
                <a:chOff x="2435195" y="4702461"/>
                <a:chExt cx="8707934" cy="1000281"/>
              </a:xfrm>
            </p:grpSpPr>
            <p:sp>
              <p:nvSpPr>
                <p:cNvPr id="27" name="Rectangle 14"/>
                <p:cNvSpPr>
                  <a:spLocks noChangeArrowheads="1"/>
                </p:cNvSpPr>
                <p:nvPr/>
              </p:nvSpPr>
              <p:spPr bwMode="auto">
                <a:xfrm>
                  <a:off x="2435195" y="4702461"/>
                  <a:ext cx="8707934"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250000"/>
                    </a:lnSpc>
                  </a:pPr>
                  <a:r>
                    <a:rPr lang="zh-CN" altLang="en-US" sz="1100" dirty="0">
                      <a:latin typeface="Times New Roman" pitchFamily="18" charset="0"/>
                      <a:cs typeface="Times New Roman" pitchFamily="18" charset="0"/>
                    </a:rPr>
                    <a:t>        因此，對於 </a:t>
                  </a:r>
                  <a:r>
                    <a:rPr lang="en-US" altLang="zh-CN" sz="1100" dirty="0">
                      <a:latin typeface="Times New Roman" pitchFamily="18" charset="0"/>
                      <a:cs typeface="Times New Roman" pitchFamily="18" charset="0"/>
                    </a:rPr>
                    <a:t>B </a:t>
                  </a:r>
                  <a:r>
                    <a:rPr lang="zh-CN" altLang="en-US" sz="1100" dirty="0">
                      <a:latin typeface="Times New Roman" pitchFamily="18" charset="0"/>
                      <a:cs typeface="Times New Roman" pitchFamily="18" charset="0"/>
                    </a:rPr>
                    <a:t>類不確定度分量的自由度的估計，只要得出其相對標準偏差，即可得出其自由度 </a:t>
                  </a:r>
                  <a:r>
                    <a:rPr lang="en-US" altLang="zh-CN" sz="1100" i="1" dirty="0" err="1">
                      <a:latin typeface="Times New Roman" pitchFamily="18" charset="0"/>
                      <a:cs typeface="Times New Roman" pitchFamily="18" charset="0"/>
                    </a:rPr>
                    <a:t>v</a:t>
                  </a:r>
                  <a:r>
                    <a:rPr lang="en-US" altLang="zh-CN" sz="1100" baseline="-25000" dirty="0" err="1">
                      <a:latin typeface="Times New Roman" pitchFamily="18" charset="0"/>
                      <a:cs typeface="Times New Roman" pitchFamily="18" charset="0"/>
                    </a:rPr>
                    <a:t>B</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測量不確定度表示指南</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中提出根據信息來源與經驗，可以估計出所得到標準不確定度的相對標準偏差，則其自由度 </a:t>
                  </a:r>
                  <a:r>
                    <a:rPr lang="en-US" altLang="zh-CN" sz="1100" i="1" dirty="0" err="1">
                      <a:latin typeface="Times New Roman" pitchFamily="18" charset="0"/>
                      <a:cs typeface="Times New Roman" pitchFamily="18" charset="0"/>
                    </a:rPr>
                    <a:t>v</a:t>
                  </a:r>
                  <a:r>
                    <a:rPr lang="en-US" altLang="zh-CN" sz="1100" baseline="-25000" dirty="0" err="1">
                      <a:latin typeface="Times New Roman" pitchFamily="18" charset="0"/>
                      <a:cs typeface="Times New Roman" pitchFamily="18" charset="0"/>
                    </a:rPr>
                    <a:t>B</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可估計為：                                    ；</a:t>
                  </a:r>
                  <a:endParaRPr lang="en-US" altLang="zh-CN" sz="1100" dirty="0">
                    <a:latin typeface="Times New Roman" pitchFamily="18" charset="0"/>
                    <a:cs typeface="Times New Roman" pitchFamily="18" charset="0"/>
                  </a:endParaRPr>
                </a:p>
              </p:txBody>
            </p:sp>
            <p:graphicFrame>
              <p:nvGraphicFramePr>
                <p:cNvPr id="28" name="对象 27"/>
                <p:cNvGraphicFramePr>
                  <a:graphicFrameLocks noChangeAspect="1"/>
                </p:cNvGraphicFramePr>
                <p:nvPr>
                  <p:extLst>
                    <p:ext uri="{D42A27DB-BD31-4B8C-83A1-F6EECF244321}">
                      <p14:modId xmlns:p14="http://schemas.microsoft.com/office/powerpoint/2010/main" val="2067749565"/>
                    </p:ext>
                  </p:extLst>
                </p:nvPr>
              </p:nvGraphicFramePr>
              <p:xfrm>
                <a:off x="8603125" y="5169342"/>
                <a:ext cx="1168400" cy="533400"/>
              </p:xfrm>
              <a:graphic>
                <a:graphicData uri="http://schemas.openxmlformats.org/presentationml/2006/ole">
                  <mc:AlternateContent xmlns:mc="http://schemas.openxmlformats.org/markup-compatibility/2006">
                    <mc:Choice xmlns:v="urn:schemas-microsoft-com:vml" Requires="v">
                      <p:oleObj name="Equation" r:id="rId19" imgW="1168200" imgH="533160" progId="Equation.DSMT4">
                        <p:embed/>
                      </p:oleObj>
                    </mc:Choice>
                    <mc:Fallback>
                      <p:oleObj name="Equation" r:id="rId19" imgW="1168200" imgH="533160" progId="Equation.DSMT4">
                        <p:embed/>
                        <p:pic>
                          <p:nvPicPr>
                            <p:cNvPr id="0" name=""/>
                            <p:cNvPicPr>
                              <a:picLocks noChangeAspect="1" noChangeArrowheads="1"/>
                            </p:cNvPicPr>
                            <p:nvPr/>
                          </p:nvPicPr>
                          <p:blipFill>
                            <a:blip r:embed="rId20"/>
                            <a:srcRect/>
                            <a:stretch>
                              <a:fillRect/>
                            </a:stretch>
                          </p:blipFill>
                          <p:spPr bwMode="auto">
                            <a:xfrm>
                              <a:off x="8603125" y="5169342"/>
                              <a:ext cx="1168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Tree>
    <p:extLst>
      <p:ext uri="{BB962C8B-B14F-4D97-AF65-F5344CB8AC3E}">
        <p14:creationId xmlns:p14="http://schemas.microsoft.com/office/powerpoint/2010/main" val="389196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10" name="组合 9"/>
          <p:cNvGrpSpPr/>
          <p:nvPr/>
        </p:nvGrpSpPr>
        <p:grpSpPr>
          <a:xfrm>
            <a:off x="912344" y="933168"/>
            <a:ext cx="9692908" cy="4372584"/>
            <a:chOff x="912344" y="933168"/>
            <a:chExt cx="9692908" cy="4372584"/>
          </a:xfrm>
        </p:grpSpPr>
        <p:sp>
          <p:nvSpPr>
            <p:cNvPr id="33796" name="Rectangle 14"/>
            <p:cNvSpPr>
              <a:spLocks noChangeArrowheads="1"/>
            </p:cNvSpPr>
            <p:nvPr/>
          </p:nvSpPr>
          <p:spPr bwMode="auto">
            <a:xfrm>
              <a:off x="912350" y="933168"/>
              <a:ext cx="96929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四、測量不確定度評估</a:t>
              </a:r>
              <a:endParaRPr lang="en-US" altLang="zh-CN" sz="1100" dirty="0"/>
            </a:p>
          </p:txBody>
        </p:sp>
        <p:sp>
          <p:nvSpPr>
            <p:cNvPr id="8" name="Rectangle 14"/>
            <p:cNvSpPr>
              <a:spLocks noChangeArrowheads="1"/>
            </p:cNvSpPr>
            <p:nvPr/>
          </p:nvSpPr>
          <p:spPr bwMode="auto">
            <a:xfrm>
              <a:off x="912352" y="1796001"/>
              <a:ext cx="96929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1</a:t>
              </a:r>
              <a:r>
                <a:rPr lang="zh-CN" altLang="en-US" sz="1100" dirty="0">
                  <a:latin typeface="Times New Roman" pitchFamily="18" charset="0"/>
                  <a:cs typeface="Times New Roman" pitchFamily="18" charset="0"/>
                </a:rPr>
                <a:t>、標準不確定度 </a:t>
              </a:r>
              <a:r>
                <a:rPr lang="en-US" altLang="zh-CN" sz="1100" i="1"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類評定及其自由度；</a:t>
              </a:r>
            </a:p>
          </p:txBody>
        </p:sp>
        <p:sp>
          <p:nvSpPr>
            <p:cNvPr id="13" name="Rectangle 14"/>
            <p:cNvSpPr>
              <a:spLocks noChangeArrowheads="1"/>
            </p:cNvSpPr>
            <p:nvPr/>
          </p:nvSpPr>
          <p:spPr bwMode="auto">
            <a:xfrm>
              <a:off x="912345" y="3305710"/>
              <a:ext cx="9692906"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2</a:t>
              </a:r>
              <a:r>
                <a:rPr lang="zh-CN" altLang="en-US" sz="1100" dirty="0">
                  <a:latin typeface="Times New Roman" pitchFamily="18" charset="0"/>
                  <a:cs typeface="Times New Roman" pitchFamily="18" charset="0"/>
                </a:rPr>
                <a:t>、標準不確定度 </a:t>
              </a:r>
              <a:r>
                <a:rPr lang="en-US" altLang="zh-CN" sz="1100" i="1" dirty="0">
                  <a:latin typeface="Times New Roman" pitchFamily="18" charset="0"/>
                  <a:cs typeface="Times New Roman" pitchFamily="18" charset="0"/>
                </a:rPr>
                <a:t>B</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類評定及其自由度</a:t>
              </a:r>
              <a:endParaRPr lang="en-US" altLang="zh-CN" sz="1100" dirty="0">
                <a:solidFill>
                  <a:srgbClr val="FF0000"/>
                </a:solidFill>
                <a:latin typeface="Times New Roman" pitchFamily="18" charset="0"/>
                <a:cs typeface="Times New Roman" pitchFamily="18" charset="0"/>
              </a:endParaRPr>
            </a:p>
          </p:txBody>
        </p:sp>
        <p:grpSp>
          <p:nvGrpSpPr>
            <p:cNvPr id="9" name="组合 8"/>
            <p:cNvGrpSpPr/>
            <p:nvPr/>
          </p:nvGrpSpPr>
          <p:grpSpPr>
            <a:xfrm>
              <a:off x="912349" y="1360102"/>
              <a:ext cx="9692901" cy="346249"/>
              <a:chOff x="777874" y="1171837"/>
              <a:chExt cx="9692901" cy="346249"/>
            </a:xfrm>
          </p:grpSpPr>
          <p:sp>
            <p:nvSpPr>
              <p:cNvPr id="19" name="Rectangle 14"/>
              <p:cNvSpPr>
                <a:spLocks noChangeArrowheads="1"/>
              </p:cNvSpPr>
              <p:nvPr/>
            </p:nvSpPr>
            <p:spPr bwMode="auto">
              <a:xfrm>
                <a:off x="777874" y="1171837"/>
                <a:ext cx="96929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設間接測量結果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由直接測量量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所決定，即：                                       ；</a:t>
                </a:r>
              </a:p>
            </p:txBody>
          </p:sp>
          <p:graphicFrame>
            <p:nvGraphicFramePr>
              <p:cNvPr id="2" name="对象 1"/>
              <p:cNvGraphicFramePr>
                <a:graphicFrameLocks noChangeAspect="1"/>
              </p:cNvGraphicFramePr>
              <p:nvPr>
                <p:extLst>
                  <p:ext uri="{D42A27DB-BD31-4B8C-83A1-F6EECF244321}">
                    <p14:modId xmlns:p14="http://schemas.microsoft.com/office/powerpoint/2010/main" val="3656710051"/>
                  </p:ext>
                </p:extLst>
              </p:nvPr>
            </p:nvGraphicFramePr>
            <p:xfrm>
              <a:off x="4033293" y="1226040"/>
              <a:ext cx="1231900" cy="254000"/>
            </p:xfrm>
            <a:graphic>
              <a:graphicData uri="http://schemas.openxmlformats.org/presentationml/2006/ole">
                <mc:AlternateContent xmlns:mc="http://schemas.openxmlformats.org/markup-compatibility/2006">
                  <mc:Choice xmlns:v="urn:schemas-microsoft-com:vml" Requires="v">
                    <p:oleObj name="Equation" r:id="rId3" imgW="1231560" imgH="253800" progId="Equation.DSMT4">
                      <p:embed/>
                    </p:oleObj>
                  </mc:Choice>
                  <mc:Fallback>
                    <p:oleObj name="Equation" r:id="rId3" imgW="1231560" imgH="2538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3293" y="1226040"/>
                            <a:ext cx="12319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组合 5"/>
            <p:cNvGrpSpPr/>
            <p:nvPr/>
          </p:nvGrpSpPr>
          <p:grpSpPr>
            <a:xfrm>
              <a:off x="912344" y="4252123"/>
              <a:ext cx="9692901" cy="600164"/>
              <a:chOff x="777869" y="4090753"/>
              <a:chExt cx="9692901" cy="600164"/>
            </a:xfrm>
          </p:grpSpPr>
          <p:sp>
            <p:nvSpPr>
              <p:cNvPr id="30" name="Rectangle 14"/>
              <p:cNvSpPr>
                <a:spLocks noChangeArrowheads="1"/>
              </p:cNvSpPr>
              <p:nvPr/>
            </p:nvSpPr>
            <p:spPr bwMode="auto">
              <a:xfrm>
                <a:off x="777869" y="4090753"/>
                <a:ext cx="969290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如前所述，對 </a:t>
                </a:r>
                <a:r>
                  <a:rPr lang="en-US" altLang="zh-CN" sz="1100" i="1" dirty="0">
                    <a:latin typeface="Times New Roman" pitchFamily="18" charset="0"/>
                    <a:cs typeface="Times New Roman" pitchFamily="18" charset="0"/>
                  </a:rPr>
                  <a:t>B</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類評定的標準不確定度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，由估計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的相對標準差來確定自由度，其自由度定義為：                        ，式中 </a:t>
                </a:r>
                <a:r>
                  <a:rPr lang="el-GR" altLang="zh-CN" sz="1100" i="1" dirty="0">
                    <a:latin typeface="Times New Roman" pitchFamily="18" charset="0"/>
                    <a:cs typeface="Times New Roman" pitchFamily="18" charset="0"/>
                  </a:rPr>
                  <a:t>σ</a:t>
                </a:r>
                <a:r>
                  <a:rPr lang="en-US" altLang="zh-CN" sz="1100" baseline="-25000"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為評定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的標準差，</a:t>
                </a:r>
                <a:r>
                  <a:rPr lang="el-GR" altLang="zh-CN" sz="1100" i="1" dirty="0">
                    <a:latin typeface="Times New Roman" pitchFamily="18" charset="0"/>
                    <a:cs typeface="Times New Roman" pitchFamily="18" charset="0"/>
                  </a:rPr>
                  <a:t>σ</a:t>
                </a:r>
                <a:r>
                  <a:rPr lang="en-US" altLang="zh-CN" sz="1100" baseline="-25000"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為評定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的相對標準差；</a:t>
                </a:r>
                <a:endParaRPr lang="en-US" altLang="zh-CN" sz="1100" dirty="0">
                  <a:latin typeface="Times New Roman" pitchFamily="18" charset="0"/>
                  <a:cs typeface="Times New Roman" pitchFamily="18" charset="0"/>
                </a:endParaRPr>
              </a:p>
            </p:txBody>
          </p:sp>
          <p:graphicFrame>
            <p:nvGraphicFramePr>
              <p:cNvPr id="20" name="对象 19"/>
              <p:cNvGraphicFramePr>
                <a:graphicFrameLocks noChangeAspect="1"/>
              </p:cNvGraphicFramePr>
              <p:nvPr>
                <p:extLst>
                  <p:ext uri="{D42A27DB-BD31-4B8C-83A1-F6EECF244321}">
                    <p14:modId xmlns:p14="http://schemas.microsoft.com/office/powerpoint/2010/main" val="2258589564"/>
                  </p:ext>
                </p:extLst>
              </p:nvPr>
            </p:nvGraphicFramePr>
            <p:xfrm>
              <a:off x="7178745" y="4107826"/>
              <a:ext cx="762000" cy="330200"/>
            </p:xfrm>
            <a:graphic>
              <a:graphicData uri="http://schemas.openxmlformats.org/presentationml/2006/ole">
                <mc:AlternateContent xmlns:mc="http://schemas.openxmlformats.org/markup-compatibility/2006">
                  <mc:Choice xmlns:v="urn:schemas-microsoft-com:vml" Requires="v">
                    <p:oleObj name="Equation" r:id="rId5" imgW="761760" imgH="330120" progId="Equation.DSMT4">
                      <p:embed/>
                    </p:oleObj>
                  </mc:Choice>
                  <mc:Fallback>
                    <p:oleObj name="Equation" r:id="rId5" imgW="761760" imgH="330120" progId="Equation.DSMT4">
                      <p:embed/>
                      <p:pic>
                        <p:nvPicPr>
                          <p:cNvPr id="0" name=""/>
                          <p:cNvPicPr>
                            <a:picLocks noChangeAspect="1" noChangeArrowheads="1"/>
                          </p:cNvPicPr>
                          <p:nvPr/>
                        </p:nvPicPr>
                        <p:blipFill>
                          <a:blip r:embed="rId6"/>
                          <a:srcRect/>
                          <a:stretch>
                            <a:fillRect/>
                          </a:stretch>
                        </p:blipFill>
                        <p:spPr bwMode="auto">
                          <a:xfrm>
                            <a:off x="7178745" y="4107826"/>
                            <a:ext cx="7620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组合 3"/>
            <p:cNvGrpSpPr/>
            <p:nvPr/>
          </p:nvGrpSpPr>
          <p:grpSpPr>
            <a:xfrm>
              <a:off x="912352" y="4852287"/>
              <a:ext cx="9692893" cy="453465"/>
              <a:chOff x="777877" y="4690917"/>
              <a:chExt cx="9692893" cy="453465"/>
            </a:xfrm>
          </p:grpSpPr>
          <p:sp>
            <p:nvSpPr>
              <p:cNvPr id="22" name="Rectangle 14"/>
              <p:cNvSpPr>
                <a:spLocks noChangeArrowheads="1"/>
              </p:cNvSpPr>
              <p:nvPr/>
            </p:nvSpPr>
            <p:spPr bwMode="auto">
              <a:xfrm>
                <a:off x="777877" y="4690917"/>
                <a:ext cx="969289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當假設為正態分佈時，由所取置信概率 </a:t>
                </a:r>
                <a:r>
                  <a:rPr lang="en-US" altLang="zh-CN" sz="1100" i="1" dirty="0">
                    <a:latin typeface="Times New Roman" pitchFamily="18" charset="0"/>
                    <a:cs typeface="Times New Roman" pitchFamily="18" charset="0"/>
                  </a:rPr>
                  <a:t>P</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的分佈區間半寬 </a:t>
                </a:r>
                <a:r>
                  <a:rPr lang="en-US" altLang="zh-CN" sz="1100" i="1"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除以 包含因子 </a:t>
                </a:r>
                <a:r>
                  <a:rPr lang="en-US" altLang="zh-CN" sz="1100" i="1" dirty="0" err="1">
                    <a:latin typeface="Times New Roman" pitchFamily="18" charset="0"/>
                    <a:cs typeface="Times New Roman" pitchFamily="18" charset="0"/>
                  </a:rPr>
                  <a:t>k</a:t>
                </a:r>
                <a:r>
                  <a:rPr lang="en-US" altLang="zh-CN" sz="1100" baseline="-25000" dirty="0" err="1">
                    <a:latin typeface="Times New Roman" pitchFamily="18" charset="0"/>
                    <a:cs typeface="Times New Roman" pitchFamily="18" charset="0"/>
                  </a:rPr>
                  <a:t>p</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，來估計標準不確定度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x</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a:t>
                </a:r>
              </a:p>
            </p:txBody>
          </p:sp>
          <p:graphicFrame>
            <p:nvGraphicFramePr>
              <p:cNvPr id="3" name="对象 2"/>
              <p:cNvGraphicFramePr>
                <a:graphicFrameLocks noChangeAspect="1"/>
              </p:cNvGraphicFramePr>
              <p:nvPr>
                <p:extLst>
                  <p:ext uri="{D42A27DB-BD31-4B8C-83A1-F6EECF244321}">
                    <p14:modId xmlns:p14="http://schemas.microsoft.com/office/powerpoint/2010/main" val="1618943132"/>
                  </p:ext>
                </p:extLst>
              </p:nvPr>
            </p:nvGraphicFramePr>
            <p:xfrm>
              <a:off x="7496453" y="4699882"/>
              <a:ext cx="508000" cy="444500"/>
            </p:xfrm>
            <a:graphic>
              <a:graphicData uri="http://schemas.openxmlformats.org/presentationml/2006/ole">
                <mc:AlternateContent xmlns:mc="http://schemas.openxmlformats.org/markup-compatibility/2006">
                  <mc:Choice xmlns:v="urn:schemas-microsoft-com:vml" Requires="v">
                    <p:oleObj name="Equation" r:id="rId7" imgW="507960" imgH="444240" progId="Equation.DSMT4">
                      <p:embed/>
                    </p:oleObj>
                  </mc:Choice>
                  <mc:Fallback>
                    <p:oleObj name="Equation" r:id="rId7" imgW="507960" imgH="444240" progId="Equation.DSMT4">
                      <p:embed/>
                      <p:pic>
                        <p:nvPicPr>
                          <p:cNvPr id="0" name="对象 6"/>
                          <p:cNvPicPr>
                            <a:picLocks noChangeAspect="1" noChangeArrowheads="1"/>
                          </p:cNvPicPr>
                          <p:nvPr/>
                        </p:nvPicPr>
                        <p:blipFill>
                          <a:blip r:embed="rId8"/>
                          <a:srcRect/>
                          <a:stretch>
                            <a:fillRect/>
                          </a:stretch>
                        </p:blipFill>
                        <p:spPr bwMode="auto">
                          <a:xfrm>
                            <a:off x="7496453" y="4699882"/>
                            <a:ext cx="5080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1" name="Rectangle 14"/>
            <p:cNvSpPr>
              <a:spLocks noChangeArrowheads="1"/>
            </p:cNvSpPr>
            <p:nvPr/>
          </p:nvSpPr>
          <p:spPr bwMode="auto">
            <a:xfrm>
              <a:off x="912351" y="2142250"/>
              <a:ext cx="9692900"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所謂 </a:t>
              </a:r>
              <a:r>
                <a:rPr lang="en-US" altLang="zh-CN" sz="1100" i="1"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類評定就是用統計分析的方法進行評定，</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等同於 </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，即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 </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可按貝塞爾式求得；</a:t>
              </a:r>
            </a:p>
          </p:txBody>
        </p:sp>
        <p:sp>
          <p:nvSpPr>
            <p:cNvPr id="26" name="Rectangle 14"/>
            <p:cNvSpPr>
              <a:spLocks noChangeArrowheads="1"/>
            </p:cNvSpPr>
            <p:nvPr/>
          </p:nvSpPr>
          <p:spPr bwMode="auto">
            <a:xfrm>
              <a:off x="912352" y="2833950"/>
              <a:ext cx="9692898"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如前所述，對於 </a:t>
              </a:r>
              <a:r>
                <a:rPr lang="en-US" altLang="zh-CN" sz="1100" i="1" dirty="0">
                  <a:latin typeface="Times New Roman" pitchFamily="18" charset="0"/>
                  <a:cs typeface="Times New Roman" pitchFamily="18" charset="0"/>
                </a:rPr>
                <a:t>A</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類評定的標準不確定度，其自由度 </a:t>
              </a:r>
              <a:r>
                <a:rPr lang="en-US" altLang="zh-CN" sz="1100" i="1" dirty="0">
                  <a:latin typeface="Times New Roman" pitchFamily="18" charset="0"/>
                  <a:cs typeface="Times New Roman" pitchFamily="18" charset="0"/>
                </a:rPr>
                <a:t>v</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即為標準差 </a:t>
              </a:r>
              <a:r>
                <a:rPr lang="el-GR" altLang="zh-CN" sz="1100" i="1" dirty="0">
                  <a:latin typeface="Times New Roman" pitchFamily="18" charset="0"/>
                  <a:cs typeface="Times New Roman" pitchFamily="18" charset="0"/>
                </a:rPr>
                <a:t>σ</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的自由度；</a:t>
              </a:r>
            </a:p>
          </p:txBody>
        </p:sp>
        <p:grpSp>
          <p:nvGrpSpPr>
            <p:cNvPr id="7" name="组合 6"/>
            <p:cNvGrpSpPr/>
            <p:nvPr/>
          </p:nvGrpSpPr>
          <p:grpSpPr>
            <a:xfrm>
              <a:off x="912347" y="2487702"/>
              <a:ext cx="9692903" cy="346249"/>
              <a:chOff x="777872" y="2326332"/>
              <a:chExt cx="9692903" cy="346249"/>
            </a:xfrm>
          </p:grpSpPr>
          <p:sp>
            <p:nvSpPr>
              <p:cNvPr id="25" name="Rectangle 14"/>
              <p:cNvSpPr>
                <a:spLocks noChangeArrowheads="1"/>
              </p:cNvSpPr>
              <p:nvPr/>
            </p:nvSpPr>
            <p:spPr bwMode="auto">
              <a:xfrm>
                <a:off x="777872" y="2326332"/>
                <a:ext cx="969290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當被測量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取決於其它 </a:t>
                </a:r>
                <a:r>
                  <a:rPr lang="en-US" altLang="zh-CN" sz="1100" i="1" dirty="0">
                    <a:latin typeface="Times New Roman" pitchFamily="18" charset="0"/>
                    <a:cs typeface="Times New Roman" pitchFamily="18" charset="0"/>
                  </a:rPr>
                  <a:t>n</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個量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1</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2</a:t>
                </a:r>
                <a:r>
                  <a:rPr lang="en-US" altLang="zh-CN" sz="1100" i="1"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x</a:t>
                </a:r>
                <a:r>
                  <a:rPr lang="en-US" altLang="zh-CN" sz="1100" i="1" baseline="-25000" dirty="0" err="1">
                    <a:latin typeface="Times New Roman" pitchFamily="18" charset="0"/>
                    <a:cs typeface="Times New Roman" pitchFamily="18" charset="0"/>
                  </a:rPr>
                  <a:t>n</a:t>
                </a:r>
                <a:r>
                  <a:rPr lang="en-US" altLang="zh-CN" sz="1100" i="1"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時，則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的估計值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的標準不確定度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將取決於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的估計值的標準不確定度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xi</a:t>
                </a:r>
                <a:r>
                  <a:rPr lang="en-US" altLang="zh-CN" sz="1100" baseline="-250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xi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可表示為 </a:t>
                </a:r>
                <a:r>
                  <a:rPr lang="el-GR" altLang="zh-CN" sz="1100" i="1" dirty="0">
                    <a:latin typeface="Times New Roman" pitchFamily="18" charset="0"/>
                    <a:cs typeface="Times New Roman" pitchFamily="18" charset="0"/>
                  </a:rPr>
                  <a:t>σ</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或                  ；</a:t>
                </a:r>
              </a:p>
            </p:txBody>
          </p:sp>
          <p:graphicFrame>
            <p:nvGraphicFramePr>
              <p:cNvPr id="27" name="对象 26"/>
              <p:cNvGraphicFramePr>
                <a:graphicFrameLocks noChangeAspect="1"/>
              </p:cNvGraphicFramePr>
              <p:nvPr>
                <p:extLst>
                  <p:ext uri="{D42A27DB-BD31-4B8C-83A1-F6EECF244321}">
                    <p14:modId xmlns:p14="http://schemas.microsoft.com/office/powerpoint/2010/main" val="4031143913"/>
                  </p:ext>
                </p:extLst>
              </p:nvPr>
            </p:nvGraphicFramePr>
            <p:xfrm>
              <a:off x="9611311" y="2394277"/>
              <a:ext cx="420222" cy="233457"/>
            </p:xfrm>
            <a:graphic>
              <a:graphicData uri="http://schemas.openxmlformats.org/presentationml/2006/ole">
                <mc:AlternateContent xmlns:mc="http://schemas.openxmlformats.org/markup-compatibility/2006">
                  <mc:Choice xmlns:v="urn:schemas-microsoft-com:vml" Requires="v">
                    <p:oleObj name="Equation" r:id="rId9" imgW="457200" imgH="253800" progId="Equation.DSMT4">
                      <p:embed/>
                    </p:oleObj>
                  </mc:Choice>
                  <mc:Fallback>
                    <p:oleObj name="Equation" r:id="rId9" imgW="457200" imgH="253800" progId="Equation.DSMT4">
                      <p:embed/>
                      <p:pic>
                        <p:nvPicPr>
                          <p:cNvPr id="0" name=""/>
                          <p:cNvPicPr>
                            <a:picLocks noChangeAspect="1" noChangeArrowheads="1"/>
                          </p:cNvPicPr>
                          <p:nvPr/>
                        </p:nvPicPr>
                        <p:blipFill>
                          <a:blip r:embed="rId10"/>
                          <a:srcRect/>
                          <a:stretch>
                            <a:fillRect/>
                          </a:stretch>
                        </p:blipFill>
                        <p:spPr bwMode="auto">
                          <a:xfrm>
                            <a:off x="9611311" y="2394277"/>
                            <a:ext cx="420222" cy="233457"/>
                          </a:xfrm>
                          <a:prstGeom prst="rect">
                            <a:avLst/>
                          </a:prstGeom>
                          <a:noFill/>
                          <a:ln>
                            <a:noFill/>
                          </a:ln>
                        </p:spPr>
                      </p:pic>
                    </p:oleObj>
                  </mc:Fallback>
                </mc:AlternateContent>
              </a:graphicData>
            </a:graphic>
          </p:graphicFrame>
        </p:grpSp>
        <p:sp>
          <p:nvSpPr>
            <p:cNvPr id="29" name="Rectangle 14"/>
            <p:cNvSpPr>
              <a:spLocks noChangeArrowheads="1"/>
            </p:cNvSpPr>
            <p:nvPr/>
          </p:nvSpPr>
          <p:spPr bwMode="auto">
            <a:xfrm>
              <a:off x="912345" y="3651959"/>
              <a:ext cx="9692901"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B</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類評定使用分佈假設來評定標準差并得到標準不確定度，採用 </a:t>
              </a:r>
              <a:r>
                <a:rPr lang="en-US" altLang="zh-CN" sz="1100" i="1" dirty="0">
                  <a:latin typeface="Times New Roman" pitchFamily="18" charset="0"/>
                  <a:cs typeface="Times New Roman" pitchFamily="18" charset="0"/>
                </a:rPr>
                <a:t>B</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類評定，需先根據實際情況對測量進行一定的分佈假設，可假設為正態分佈，也可假設為其他分佈；</a:t>
              </a:r>
              <a:endParaRPr lang="en-US" altLang="zh-CN" sz="1100" dirty="0">
                <a:latin typeface="Times New Roman" pitchFamily="18" charset="0"/>
                <a:cs typeface="Times New Roman" pitchFamily="18" charset="0"/>
              </a:endParaRPr>
            </a:p>
          </p:txBody>
        </p:sp>
      </p:grpSp>
    </p:spTree>
    <p:extLst>
      <p:ext uri="{BB962C8B-B14F-4D97-AF65-F5344CB8AC3E}">
        <p14:creationId xmlns:p14="http://schemas.microsoft.com/office/powerpoint/2010/main" val="3960856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10" name="组合 9"/>
          <p:cNvGrpSpPr/>
          <p:nvPr/>
        </p:nvGrpSpPr>
        <p:grpSpPr>
          <a:xfrm>
            <a:off x="1028894" y="820585"/>
            <a:ext cx="9504644" cy="4879997"/>
            <a:chOff x="777874" y="811620"/>
            <a:chExt cx="9504644" cy="4879997"/>
          </a:xfrm>
        </p:grpSpPr>
        <p:grpSp>
          <p:nvGrpSpPr>
            <p:cNvPr id="4" name="组合 3"/>
            <p:cNvGrpSpPr/>
            <p:nvPr/>
          </p:nvGrpSpPr>
          <p:grpSpPr>
            <a:xfrm>
              <a:off x="777875" y="2230576"/>
              <a:ext cx="9504643" cy="558800"/>
              <a:chOff x="777875" y="2257471"/>
              <a:chExt cx="9504643" cy="558800"/>
            </a:xfrm>
          </p:grpSpPr>
          <p:sp>
            <p:nvSpPr>
              <p:cNvPr id="28" name="Rectangle 14"/>
              <p:cNvSpPr>
                <a:spLocks noChangeArrowheads="1"/>
              </p:cNvSpPr>
              <p:nvPr/>
            </p:nvSpPr>
            <p:spPr bwMode="auto">
              <a:xfrm>
                <a:off x="777875" y="2354782"/>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測量結果可表示為：</a:t>
                </a:r>
                <a:r>
                  <a:rPr lang="en-US" altLang="zh-CN" sz="1100" i="1" dirty="0">
                    <a:latin typeface="Times New Roman" pitchFamily="18" charset="0"/>
                    <a:cs typeface="Times New Roman" pitchFamily="18" charset="0"/>
                  </a:rPr>
                  <a:t>Y </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 y </a:t>
                </a:r>
                <a:r>
                  <a:rPr lang="en-US" altLang="zh-CN" sz="1100" dirty="0">
                    <a:latin typeface="宋体" pitchFamily="2" charset="-122"/>
                    <a:cs typeface="Times New Roman" pitchFamily="18" charset="0"/>
                  </a:rPr>
                  <a:t>±</a:t>
                </a:r>
                <a:r>
                  <a:rPr lang="en-US" altLang="zh-CN" sz="1100" i="1" dirty="0">
                    <a:latin typeface="Times New Roman" pitchFamily="18" charset="0"/>
                    <a:cs typeface="Times New Roman" pitchFamily="18" charset="0"/>
                  </a:rPr>
                  <a:t> </a:t>
                </a:r>
                <a:r>
                  <a:rPr lang="en-US" altLang="zh-CN" sz="1100" i="1" dirty="0" err="1">
                    <a:latin typeface="Times New Roman" pitchFamily="18" charset="0"/>
                    <a:cs typeface="Times New Roman" pitchFamily="18" charset="0"/>
                  </a:rPr>
                  <a:t>u</a:t>
                </a:r>
                <a:r>
                  <a:rPr lang="en-US" altLang="zh-CN" sz="1100" i="1" baseline="-25000" dirty="0" err="1">
                    <a:latin typeface="Times New Roman" pitchFamily="18" charset="0"/>
                    <a:cs typeface="Times New Roman" pitchFamily="18" charset="0"/>
                  </a:rPr>
                  <a:t>c</a:t>
                </a:r>
                <a:r>
                  <a:rPr lang="en-US" altLang="zh-CN" sz="1100" i="1"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                                          ；</a:t>
                </a:r>
                <a:endParaRPr lang="zh-CN" altLang="en-US" sz="1100" dirty="0">
                  <a:solidFill>
                    <a:srgbClr val="FF0000"/>
                  </a:solidFill>
                  <a:latin typeface="Times New Roman" pitchFamily="18" charset="0"/>
                  <a:cs typeface="Times New Roman" pitchFamily="18" charset="0"/>
                </a:endParaRPr>
              </a:p>
            </p:txBody>
          </p:sp>
          <p:graphicFrame>
            <p:nvGraphicFramePr>
              <p:cNvPr id="18" name="对象 17"/>
              <p:cNvGraphicFramePr>
                <a:graphicFrameLocks noChangeAspect="1"/>
              </p:cNvGraphicFramePr>
              <p:nvPr>
                <p:extLst>
                  <p:ext uri="{D42A27DB-BD31-4B8C-83A1-F6EECF244321}">
                    <p14:modId xmlns:p14="http://schemas.microsoft.com/office/powerpoint/2010/main" val="2215006576"/>
                  </p:ext>
                </p:extLst>
              </p:nvPr>
            </p:nvGraphicFramePr>
            <p:xfrm>
              <a:off x="3336420" y="2257471"/>
              <a:ext cx="1219200" cy="558800"/>
            </p:xfrm>
            <a:graphic>
              <a:graphicData uri="http://schemas.openxmlformats.org/presentationml/2006/ole">
                <mc:AlternateContent xmlns:mc="http://schemas.openxmlformats.org/markup-compatibility/2006">
                  <mc:Choice xmlns:v="urn:schemas-microsoft-com:vml" Requires="v">
                    <p:oleObj name="Equation" r:id="rId3" imgW="1218960" imgH="558720" progId="Equation.DSMT4">
                      <p:embed/>
                    </p:oleObj>
                  </mc:Choice>
                  <mc:Fallback>
                    <p:oleObj name="Equation" r:id="rId3" imgW="1218960" imgH="558720" progId="Equation.DSMT4">
                      <p:embed/>
                      <p:pic>
                        <p:nvPicPr>
                          <p:cNvPr id="0" name=""/>
                          <p:cNvPicPr>
                            <a:picLocks noChangeAspect="1" noChangeArrowheads="1"/>
                          </p:cNvPicPr>
                          <p:nvPr/>
                        </p:nvPicPr>
                        <p:blipFill>
                          <a:blip r:embed="rId4"/>
                          <a:srcRect/>
                          <a:stretch>
                            <a:fillRect/>
                          </a:stretch>
                        </p:blipFill>
                        <p:spPr bwMode="auto">
                          <a:xfrm>
                            <a:off x="3336420" y="2257471"/>
                            <a:ext cx="1219200" cy="558800"/>
                          </a:xfrm>
                          <a:prstGeom prst="rect">
                            <a:avLst/>
                          </a:prstGeom>
                          <a:noFill/>
                          <a:ln>
                            <a:noFill/>
                          </a:ln>
                        </p:spPr>
                      </p:pic>
                    </p:oleObj>
                  </mc:Fallback>
                </mc:AlternateContent>
              </a:graphicData>
            </a:graphic>
          </p:graphicFrame>
        </p:grpSp>
        <p:grpSp>
          <p:nvGrpSpPr>
            <p:cNvPr id="7" name="组合 6"/>
            <p:cNvGrpSpPr/>
            <p:nvPr/>
          </p:nvGrpSpPr>
          <p:grpSpPr>
            <a:xfrm>
              <a:off x="777875" y="1105562"/>
              <a:ext cx="9504643" cy="978854"/>
              <a:chOff x="777875" y="1060737"/>
              <a:chExt cx="9504643" cy="978854"/>
            </a:xfrm>
          </p:grpSpPr>
          <p:sp>
            <p:nvSpPr>
              <p:cNvPr id="15" name="Rectangle 14"/>
              <p:cNvSpPr>
                <a:spLocks noChangeArrowheads="1"/>
              </p:cNvSpPr>
              <p:nvPr/>
            </p:nvSpPr>
            <p:spPr bwMode="auto">
              <a:xfrm>
                <a:off x="777875" y="1060737"/>
                <a:ext cx="9504643" cy="938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250000"/>
                  </a:lnSpc>
                </a:pPr>
                <a:r>
                  <a:rPr lang="zh-CN" altLang="en-US" sz="1100" dirty="0">
                    <a:latin typeface="Times New Roman" pitchFamily="18" charset="0"/>
                    <a:cs typeface="Times New Roman" pitchFamily="18" charset="0"/>
                  </a:rPr>
                  <a:t>       在間接測量中，被測量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的估計值是由幾個其它量的測得值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1</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2</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x</a:t>
                </a:r>
                <a:r>
                  <a:rPr lang="en-US" altLang="zh-CN" sz="1100" i="1" baseline="-25000" dirty="0" err="1">
                    <a:latin typeface="Times New Roman" pitchFamily="18" charset="0"/>
                    <a:cs typeface="Times New Roman" pitchFamily="18" charset="0"/>
                  </a:rPr>
                  <a:t>n</a:t>
                </a:r>
                <a:r>
                  <a:rPr lang="en-US" altLang="zh-CN" sz="1100" i="1"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的函數求得，即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f </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1</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2</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xn</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，各直接測得值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的標準不確定度為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xi</a:t>
                </a:r>
                <a:r>
                  <a:rPr lang="zh-CN" altLang="en-US" sz="1100" dirty="0">
                    <a:latin typeface="Times New Roman" pitchFamily="18" charset="0"/>
                    <a:cs typeface="Times New Roman" pitchFamily="18" charset="0"/>
                  </a:rPr>
                  <a:t>，則由 </a:t>
                </a:r>
                <a:r>
                  <a:rPr lang="en-US" altLang="zh-CN" sz="1100" i="1" dirty="0">
                    <a:latin typeface="Times New Roman" pitchFamily="18" charset="0"/>
                    <a:cs typeface="Times New Roman" pitchFamily="18" charset="0"/>
                  </a:rPr>
                  <a:t>x</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引起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的標準不確定度的分量為                            ，而測量結果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的不確定度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y</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應是所有分量的合成，當各分量相互獨立時，其標準不確定度用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c</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表示；</a:t>
                </a:r>
              </a:p>
            </p:txBody>
          </p:sp>
          <p:graphicFrame>
            <p:nvGraphicFramePr>
              <p:cNvPr id="5" name="对象 4"/>
              <p:cNvGraphicFramePr>
                <a:graphicFrameLocks noChangeAspect="1"/>
              </p:cNvGraphicFramePr>
              <p:nvPr>
                <p:extLst>
                  <p:ext uri="{D42A27DB-BD31-4B8C-83A1-F6EECF244321}">
                    <p14:modId xmlns:p14="http://schemas.microsoft.com/office/powerpoint/2010/main" val="3025660150"/>
                  </p:ext>
                </p:extLst>
              </p:nvPr>
            </p:nvGraphicFramePr>
            <p:xfrm>
              <a:off x="2996750" y="1556991"/>
              <a:ext cx="838200" cy="482600"/>
            </p:xfrm>
            <a:graphic>
              <a:graphicData uri="http://schemas.openxmlformats.org/presentationml/2006/ole">
                <mc:AlternateContent xmlns:mc="http://schemas.openxmlformats.org/markup-compatibility/2006">
                  <mc:Choice xmlns:v="urn:schemas-microsoft-com:vml" Requires="v">
                    <p:oleObj name="Equation" r:id="rId5" imgW="838080" imgH="482400" progId="Equation.DSMT4">
                      <p:embed/>
                    </p:oleObj>
                  </mc:Choice>
                  <mc:Fallback>
                    <p:oleObj name="Equation" r:id="rId5" imgW="838080" imgH="482400" progId="Equation.DSMT4">
                      <p:embed/>
                      <p:pic>
                        <p:nvPicPr>
                          <p:cNvPr id="0" name=""/>
                          <p:cNvPicPr>
                            <a:picLocks noChangeAspect="1" noChangeArrowheads="1"/>
                          </p:cNvPicPr>
                          <p:nvPr/>
                        </p:nvPicPr>
                        <p:blipFill>
                          <a:blip r:embed="rId6"/>
                          <a:srcRect/>
                          <a:stretch>
                            <a:fillRect/>
                          </a:stretch>
                        </p:blipFill>
                        <p:spPr bwMode="auto">
                          <a:xfrm>
                            <a:off x="2996750" y="1556991"/>
                            <a:ext cx="838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组合 5"/>
            <p:cNvGrpSpPr/>
            <p:nvPr/>
          </p:nvGrpSpPr>
          <p:grpSpPr>
            <a:xfrm>
              <a:off x="777875" y="2868666"/>
              <a:ext cx="9504643" cy="482600"/>
              <a:chOff x="777875" y="2949351"/>
              <a:chExt cx="9504643" cy="482600"/>
            </a:xfrm>
          </p:grpSpPr>
          <p:sp>
            <p:nvSpPr>
              <p:cNvPr id="23" name="Rectangle 14"/>
              <p:cNvSpPr>
                <a:spLocks noChangeArrowheads="1"/>
              </p:cNvSpPr>
              <p:nvPr/>
            </p:nvSpPr>
            <p:spPr bwMode="auto">
              <a:xfrm>
                <a:off x="777875" y="2990632"/>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       當引起不確定度分量的各種因素與測量結果沒有確定的函數關係，且各分量又相互獨立時，可按如下公式求得合成不確定度：                            ；</a:t>
                </a:r>
              </a:p>
            </p:txBody>
          </p:sp>
          <p:graphicFrame>
            <p:nvGraphicFramePr>
              <p:cNvPr id="24" name="对象 23"/>
              <p:cNvGraphicFramePr>
                <a:graphicFrameLocks noChangeAspect="1"/>
              </p:cNvGraphicFramePr>
              <p:nvPr>
                <p:extLst>
                  <p:ext uri="{D42A27DB-BD31-4B8C-83A1-F6EECF244321}">
                    <p14:modId xmlns:p14="http://schemas.microsoft.com/office/powerpoint/2010/main" val="3136068751"/>
                  </p:ext>
                </p:extLst>
              </p:nvPr>
            </p:nvGraphicFramePr>
            <p:xfrm>
              <a:off x="8797922" y="2949351"/>
              <a:ext cx="965200" cy="482600"/>
            </p:xfrm>
            <a:graphic>
              <a:graphicData uri="http://schemas.openxmlformats.org/presentationml/2006/ole">
                <mc:AlternateContent xmlns:mc="http://schemas.openxmlformats.org/markup-compatibility/2006">
                  <mc:Choice xmlns:v="urn:schemas-microsoft-com:vml" Requires="v">
                    <p:oleObj name="Equation" r:id="rId7" imgW="965160" imgH="482400" progId="Equation.DSMT4">
                      <p:embed/>
                    </p:oleObj>
                  </mc:Choice>
                  <mc:Fallback>
                    <p:oleObj name="Equation" r:id="rId7" imgW="965160" imgH="482400" progId="Equation.DSMT4">
                      <p:embed/>
                      <p:pic>
                        <p:nvPicPr>
                          <p:cNvPr id="0" name=""/>
                          <p:cNvPicPr>
                            <a:picLocks noChangeAspect="1" noChangeArrowheads="1"/>
                          </p:cNvPicPr>
                          <p:nvPr/>
                        </p:nvPicPr>
                        <p:blipFill>
                          <a:blip r:embed="rId8"/>
                          <a:srcRect/>
                          <a:stretch>
                            <a:fillRect/>
                          </a:stretch>
                        </p:blipFill>
                        <p:spPr bwMode="auto">
                          <a:xfrm>
                            <a:off x="8797922" y="2949351"/>
                            <a:ext cx="965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9" name="Rectangle 14"/>
            <p:cNvSpPr>
              <a:spLocks noChangeArrowheads="1"/>
            </p:cNvSpPr>
            <p:nvPr/>
          </p:nvSpPr>
          <p:spPr bwMode="auto">
            <a:xfrm>
              <a:off x="777875" y="811620"/>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3</a:t>
              </a:r>
              <a:r>
                <a:rPr lang="zh-CN" altLang="en-US" sz="1100" dirty="0"/>
                <a:t>、標準不確定度的合成</a:t>
              </a:r>
              <a:endParaRPr lang="zh-CN" altLang="en-US" sz="1100" dirty="0">
                <a:solidFill>
                  <a:srgbClr val="FF0000"/>
                </a:solidFill>
              </a:endParaRPr>
            </a:p>
          </p:txBody>
        </p:sp>
        <p:sp>
          <p:nvSpPr>
            <p:cNvPr id="30" name="Rectangle 14"/>
            <p:cNvSpPr>
              <a:spLocks noChangeArrowheads="1"/>
            </p:cNvSpPr>
            <p:nvPr/>
          </p:nvSpPr>
          <p:spPr bwMode="auto">
            <a:xfrm>
              <a:off x="777875" y="3563973"/>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4</a:t>
              </a:r>
              <a:r>
                <a:rPr lang="zh-CN" altLang="en-US" sz="1100" dirty="0"/>
                <a:t>、擴展不確定度</a:t>
              </a:r>
              <a:endParaRPr lang="zh-CN" altLang="en-US" sz="1100" dirty="0">
                <a:solidFill>
                  <a:srgbClr val="FF0000"/>
                </a:solidFill>
              </a:endParaRPr>
            </a:p>
          </p:txBody>
        </p:sp>
        <p:sp>
          <p:nvSpPr>
            <p:cNvPr id="37" name="Rectangle 14"/>
            <p:cNvSpPr>
              <a:spLocks noChangeArrowheads="1"/>
            </p:cNvSpPr>
            <p:nvPr/>
          </p:nvSpPr>
          <p:spPr bwMode="auto">
            <a:xfrm>
              <a:off x="777875" y="4001355"/>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lvl="0">
                <a:lnSpc>
                  <a:spcPct val="150000"/>
                </a:lnSpc>
              </a:pPr>
              <a:r>
                <a:rPr lang="zh-CN" altLang="en-US" sz="1100" dirty="0">
                  <a:latin typeface="Times New Roman" pitchFamily="18" charset="0"/>
                  <a:cs typeface="Times New Roman" pitchFamily="18" charset="0"/>
                </a:rPr>
                <a:t>       由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 </a:t>
              </a:r>
              <a:r>
                <a:rPr lang="en-US" altLang="zh-CN" sz="1100" i="1" dirty="0" err="1">
                  <a:latin typeface="Times New Roman" pitchFamily="18" charset="0"/>
                  <a:cs typeface="Times New Roman" pitchFamily="18" charset="0"/>
                </a:rPr>
                <a:t>k</a:t>
              </a:r>
              <a:r>
                <a:rPr lang="en-US" altLang="zh-CN" sz="1100" dirty="0" err="1">
                  <a:latin typeface="Times New Roman" pitchFamily="18" charset="0"/>
                  <a:cs typeface="Times New Roman" pitchFamily="18" charset="0"/>
                </a:rPr>
                <a:t>·</a:t>
              </a:r>
              <a:r>
                <a:rPr lang="en-US" altLang="zh-CN" sz="1100" i="1" dirty="0" err="1">
                  <a:latin typeface="Times New Roman" pitchFamily="18" charset="0"/>
                  <a:cs typeface="Times New Roman" pitchFamily="18" charset="0"/>
                </a:rPr>
                <a:t>u</a:t>
              </a:r>
              <a:r>
                <a:rPr lang="en-US" altLang="zh-CN" sz="1100" i="1" baseline="-25000" dirty="0" err="1">
                  <a:latin typeface="Times New Roman" pitchFamily="18" charset="0"/>
                  <a:cs typeface="Times New Roman" pitchFamily="18" charset="0"/>
                </a:rPr>
                <a:t>c</a:t>
              </a:r>
              <a:r>
                <a:rPr lang="zh-CN" altLang="en-US" sz="1100" dirty="0">
                  <a:latin typeface="Times New Roman" pitchFamily="18" charset="0"/>
                  <a:cs typeface="Times New Roman" pitchFamily="18" charset="0"/>
                </a:rPr>
                <a:t> 可以求得擴展不確定度，用擴展不確定度表示測量結果為：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y</a:t>
              </a:r>
              <a:r>
                <a:rPr lang="en-US" altLang="zh-CN" sz="1100" dirty="0">
                  <a:latin typeface="Times New Roman" pitchFamily="18" charset="0"/>
                  <a:cs typeface="Times New Roman" pitchFamily="18" charset="0"/>
                </a:rPr>
                <a:t> ±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p>
          </p:txBody>
        </p:sp>
        <p:sp>
          <p:nvSpPr>
            <p:cNvPr id="38" name="Rectangle 14"/>
            <p:cNvSpPr>
              <a:spLocks noChangeArrowheads="1"/>
            </p:cNvSpPr>
            <p:nvPr/>
          </p:nvSpPr>
          <p:spPr bwMode="auto">
            <a:xfrm>
              <a:off x="777875" y="4410359"/>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包含因子 </a:t>
              </a:r>
              <a:r>
                <a:rPr lang="en-US" altLang="zh-CN" sz="1100" i="1" dirty="0">
                  <a:latin typeface="Times New Roman" pitchFamily="18" charset="0"/>
                  <a:cs typeface="Times New Roman" pitchFamily="18" charset="0"/>
                </a:rPr>
                <a:t>k</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由 </a:t>
              </a:r>
              <a:r>
                <a:rPr lang="en-US" altLang="zh-CN" sz="1100" i="1" dirty="0">
                  <a:latin typeface="Times New Roman" pitchFamily="18" charset="0"/>
                  <a:cs typeface="Times New Roman" pitchFamily="18" charset="0"/>
                </a:rPr>
                <a:t>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分佈的臨界值 </a:t>
              </a:r>
              <a:r>
                <a:rPr lang="en-US" altLang="zh-CN" sz="1100" i="1" dirty="0" err="1">
                  <a:latin typeface="Times New Roman" pitchFamily="18" charset="0"/>
                  <a:cs typeface="Times New Roman" pitchFamily="18" charset="0"/>
                </a:rPr>
                <a:t>t</a:t>
              </a:r>
              <a:r>
                <a:rPr lang="en-US" altLang="zh-CN" sz="1100" baseline="-25000" dirty="0" err="1">
                  <a:latin typeface="Times New Roman" pitchFamily="18" charset="0"/>
                  <a:cs typeface="Times New Roman" pitchFamily="18" charset="0"/>
                </a:rPr>
                <a:t>p</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v</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給出，即：</a:t>
              </a:r>
              <a:r>
                <a:rPr lang="en-US" altLang="zh-CN" sz="1100" i="1" dirty="0">
                  <a:latin typeface="Times New Roman" pitchFamily="18" charset="0"/>
                  <a:cs typeface="Times New Roman" pitchFamily="18" charset="0"/>
                </a:rPr>
                <a:t>k</a:t>
              </a:r>
              <a:r>
                <a:rPr lang="en-US" altLang="zh-CN" sz="1100" dirty="0">
                  <a:latin typeface="Times New Roman" pitchFamily="18" charset="0"/>
                  <a:cs typeface="Times New Roman" pitchFamily="18" charset="0"/>
                </a:rPr>
                <a:t> = </a:t>
              </a:r>
              <a:r>
                <a:rPr lang="en-US" altLang="zh-CN" sz="1100" i="1" dirty="0" err="1">
                  <a:latin typeface="Times New Roman" pitchFamily="18" charset="0"/>
                  <a:cs typeface="Times New Roman" pitchFamily="18" charset="0"/>
                </a:rPr>
                <a:t>t</a:t>
              </a:r>
              <a:r>
                <a:rPr lang="en-US" altLang="zh-CN" sz="1100" baseline="-25000" dirty="0" err="1">
                  <a:latin typeface="Times New Roman" pitchFamily="18" charset="0"/>
                  <a:cs typeface="Times New Roman" pitchFamily="18" charset="0"/>
                </a:rPr>
                <a:t>p</a:t>
              </a:r>
              <a:r>
                <a:rPr lang="en-US" altLang="zh-CN"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v</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 ；</a:t>
              </a:r>
            </a:p>
          </p:txBody>
        </p:sp>
        <p:grpSp>
          <p:nvGrpSpPr>
            <p:cNvPr id="9" name="组合 8"/>
            <p:cNvGrpSpPr/>
            <p:nvPr/>
          </p:nvGrpSpPr>
          <p:grpSpPr>
            <a:xfrm>
              <a:off x="777874" y="4859358"/>
              <a:ext cx="9504644" cy="832259"/>
              <a:chOff x="777874" y="4393178"/>
              <a:chExt cx="9504644" cy="832259"/>
            </a:xfrm>
          </p:grpSpPr>
          <p:sp>
            <p:nvSpPr>
              <p:cNvPr id="39" name="Rectangle 14"/>
              <p:cNvSpPr>
                <a:spLocks noChangeArrowheads="1"/>
              </p:cNvSpPr>
              <p:nvPr/>
            </p:nvSpPr>
            <p:spPr bwMode="auto">
              <a:xfrm>
                <a:off x="777875" y="4419674"/>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其中 </a:t>
                </a:r>
                <a:r>
                  <a:rPr lang="en-US" altLang="zh-CN" sz="1100" i="1" dirty="0">
                    <a:latin typeface="Times New Roman" pitchFamily="18" charset="0"/>
                    <a:cs typeface="Times New Roman" pitchFamily="18" charset="0"/>
                  </a:rPr>
                  <a:t>v</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是合成標準不確定度的有效自由度，可以按韋爾奇</a:t>
                </a:r>
                <a:r>
                  <a:rPr lang="en-US" altLang="zh-CN" sz="11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薩特思韋特</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Welch</a:t>
                </a:r>
                <a:r>
                  <a:rPr lang="en-US" altLang="zh-CN" sz="900" dirty="0">
                    <a:latin typeface="Times New Roman" pitchFamily="18" charset="0"/>
                    <a:cs typeface="Times New Roman" pitchFamily="18" charset="0"/>
                  </a:rPr>
                  <a:t>-</a:t>
                </a:r>
                <a:r>
                  <a:rPr lang="en-US" altLang="zh-CN" sz="900" i="1" dirty="0" err="1">
                    <a:latin typeface="Times New Roman" pitchFamily="18" charset="0"/>
                    <a:cs typeface="Times New Roman" pitchFamily="18" charset="0"/>
                  </a:rPr>
                  <a:t>Satterthwaite</a:t>
                </a:r>
                <a:r>
                  <a:rPr lang="en-US" altLang="zh-CN" sz="900" dirty="0">
                    <a:latin typeface="Times New Roman" pitchFamily="18" charset="0"/>
                    <a:cs typeface="Times New Roman" pitchFamily="18" charset="0"/>
                  </a:rPr>
                  <a:t>)</a:t>
                </a:r>
                <a:r>
                  <a:rPr lang="zh-CN" altLang="en-US" sz="1100" dirty="0">
                    <a:latin typeface="Times New Roman" pitchFamily="18" charset="0"/>
                    <a:cs typeface="Times New Roman" pitchFamily="18" charset="0"/>
                  </a:rPr>
                  <a:t>公式</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W</a:t>
                </a:r>
                <a:r>
                  <a:rPr lang="en-US" altLang="zh-CN" sz="900" dirty="0">
                    <a:latin typeface="Times New Roman" pitchFamily="18" charset="0"/>
                    <a:cs typeface="Times New Roman" pitchFamily="18" charset="0"/>
                  </a:rPr>
                  <a:t>-</a:t>
                </a:r>
                <a:r>
                  <a:rPr lang="en-US" altLang="zh-CN" sz="900" i="1" dirty="0">
                    <a:latin typeface="Times New Roman" pitchFamily="18" charset="0"/>
                    <a:cs typeface="Times New Roman" pitchFamily="18" charset="0"/>
                  </a:rPr>
                  <a:t>S</a:t>
                </a:r>
                <a:r>
                  <a:rPr lang="en-US" altLang="zh-CN" sz="900" dirty="0">
                    <a:latin typeface="Times New Roman" pitchFamily="18" charset="0"/>
                    <a:cs typeface="Times New Roman" pitchFamily="18" charset="0"/>
                  </a:rPr>
                  <a:t> </a:t>
                </a:r>
                <a:r>
                  <a:rPr lang="zh-CN" altLang="en-US" sz="900" dirty="0">
                    <a:latin typeface="Times New Roman" pitchFamily="18" charset="0"/>
                    <a:cs typeface="Times New Roman" pitchFamily="18" charset="0"/>
                  </a:rPr>
                  <a:t>公式</a:t>
                </a:r>
                <a:r>
                  <a:rPr lang="en-US" altLang="zh-CN" sz="900" dirty="0">
                    <a:latin typeface="Times New Roman" pitchFamily="18" charset="0"/>
                    <a:cs typeface="Times New Roman" pitchFamily="18" charset="0"/>
                  </a:rPr>
                  <a:t>)</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給出：                           ；</a:t>
                </a:r>
                <a:endParaRPr lang="zh-TW" altLang="en-US" sz="1100" dirty="0">
                  <a:latin typeface="Times New Roman" pitchFamily="18" charset="0"/>
                  <a:cs typeface="Times New Roman" pitchFamily="18" charset="0"/>
                </a:endParaRPr>
              </a:p>
            </p:txBody>
          </p:sp>
          <p:graphicFrame>
            <p:nvGraphicFramePr>
              <p:cNvPr id="33" name="对象 32"/>
              <p:cNvGraphicFramePr>
                <a:graphicFrameLocks noChangeAspect="1"/>
              </p:cNvGraphicFramePr>
              <p:nvPr>
                <p:extLst>
                  <p:ext uri="{D42A27DB-BD31-4B8C-83A1-F6EECF244321}">
                    <p14:modId xmlns:p14="http://schemas.microsoft.com/office/powerpoint/2010/main" val="2960461853"/>
                  </p:ext>
                </p:extLst>
              </p:nvPr>
            </p:nvGraphicFramePr>
            <p:xfrm>
              <a:off x="7577053" y="4393178"/>
              <a:ext cx="876300" cy="457200"/>
            </p:xfrm>
            <a:graphic>
              <a:graphicData uri="http://schemas.openxmlformats.org/presentationml/2006/ole">
                <mc:AlternateContent xmlns:mc="http://schemas.openxmlformats.org/markup-compatibility/2006">
                  <mc:Choice xmlns:v="urn:schemas-microsoft-com:vml" Requires="v">
                    <p:oleObj name="Equation" r:id="rId9" imgW="876240" imgH="457200" progId="Equation.DSMT4">
                      <p:embed/>
                    </p:oleObj>
                  </mc:Choice>
                  <mc:Fallback>
                    <p:oleObj name="Equation" r:id="rId9" imgW="876240" imgH="457200" progId="Equation.DSMT4">
                      <p:embed/>
                      <p:pic>
                        <p:nvPicPr>
                          <p:cNvPr id="0" name=""/>
                          <p:cNvPicPr>
                            <a:picLocks noChangeAspect="1" noChangeArrowheads="1"/>
                          </p:cNvPicPr>
                          <p:nvPr/>
                        </p:nvPicPr>
                        <p:blipFill>
                          <a:blip r:embed="rId10"/>
                          <a:srcRect/>
                          <a:stretch>
                            <a:fillRect/>
                          </a:stretch>
                        </p:blipFill>
                        <p:spPr bwMode="auto">
                          <a:xfrm>
                            <a:off x="7577053" y="4393178"/>
                            <a:ext cx="876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 name="Rectangle 14"/>
              <p:cNvSpPr>
                <a:spLocks noChangeArrowheads="1"/>
              </p:cNvSpPr>
              <p:nvPr/>
            </p:nvSpPr>
            <p:spPr bwMode="auto">
              <a:xfrm>
                <a:off x="777874" y="4879188"/>
                <a:ext cx="9504643"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i="1" dirty="0">
                    <a:latin typeface="Times New Roman" pitchFamily="18" charset="0"/>
                    <a:cs typeface="Times New Roman" pitchFamily="18" charset="0"/>
                  </a:rPr>
                  <a:t>       v</a:t>
                </a:r>
                <a:r>
                  <a:rPr lang="en-US" altLang="zh-CN" sz="1100" baseline="-25000" dirty="0">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是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i</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的自由度；</a:t>
                </a:r>
                <a:r>
                  <a:rPr lang="zh-TW" altLang="en-US" sz="1100" dirty="0">
                    <a:latin typeface="Times New Roman" pitchFamily="18" charset="0"/>
                    <a:cs typeface="Times New Roman" pitchFamily="18" charset="0"/>
                  </a:rPr>
                  <a:t>當自由度 </a:t>
                </a:r>
                <a:r>
                  <a:rPr lang="en-US" altLang="zh-TW" sz="1100" i="1" dirty="0">
                    <a:latin typeface="Times New Roman" pitchFamily="18" charset="0"/>
                    <a:cs typeface="Times New Roman" pitchFamily="18" charset="0"/>
                  </a:rPr>
                  <a:t>v</a:t>
                </a:r>
                <a:r>
                  <a:rPr lang="en-US" altLang="zh-TW" sz="1100" dirty="0">
                    <a:latin typeface="Times New Roman" pitchFamily="18" charset="0"/>
                    <a:cs typeface="Times New Roman" pitchFamily="18" charset="0"/>
                  </a:rPr>
                  <a:t> </a:t>
                </a:r>
                <a:r>
                  <a:rPr lang="zh-TW" altLang="en-US" sz="1100" dirty="0">
                    <a:latin typeface="Times New Roman" pitchFamily="18" charset="0"/>
                    <a:cs typeface="Times New Roman" pitchFamily="18" charset="0"/>
                  </a:rPr>
                  <a:t>無法求出時，</a:t>
                </a:r>
                <a:r>
                  <a:rPr lang="zh-CN" altLang="en-US" sz="1100" dirty="0">
                    <a:latin typeface="Times New Roman" pitchFamily="18" charset="0"/>
                    <a:cs typeface="Times New Roman" pitchFamily="18" charset="0"/>
                  </a:rPr>
                  <a:t>通常</a:t>
                </a:r>
                <a:r>
                  <a:rPr lang="zh-TW" altLang="en-US" sz="1100" dirty="0">
                    <a:latin typeface="Times New Roman" pitchFamily="18" charset="0"/>
                    <a:cs typeface="Times New Roman" pitchFamily="18" charset="0"/>
                  </a:rPr>
                  <a:t>可取 </a:t>
                </a:r>
                <a:r>
                  <a:rPr lang="en-US" altLang="zh-TW" sz="1100" i="1" dirty="0">
                    <a:latin typeface="Times New Roman" pitchFamily="18" charset="0"/>
                    <a:cs typeface="Times New Roman" pitchFamily="18" charset="0"/>
                  </a:rPr>
                  <a:t>k</a:t>
                </a:r>
                <a:r>
                  <a:rPr lang="en-US" altLang="zh-TW" sz="1100" dirty="0">
                    <a:latin typeface="Times New Roman" pitchFamily="18" charset="0"/>
                    <a:cs typeface="Times New Roman" pitchFamily="18" charset="0"/>
                  </a:rPr>
                  <a:t> = 2</a:t>
                </a:r>
                <a:r>
                  <a:rPr lang="en-US" altLang="zh-TW" sz="900" dirty="0">
                    <a:latin typeface="Times New Roman" pitchFamily="18" charset="0"/>
                    <a:cs typeface="Times New Roman" pitchFamily="18" charset="0"/>
                  </a:rPr>
                  <a:t> </a:t>
                </a:r>
                <a:r>
                  <a:rPr lang="zh-TW" altLang="en-US" sz="900" dirty="0">
                    <a:latin typeface="Times New Roman" pitchFamily="18" charset="0"/>
                    <a:cs typeface="Times New Roman" pitchFamily="18" charset="0"/>
                  </a:rPr>
                  <a:t>～ </a:t>
                </a:r>
                <a:r>
                  <a:rPr lang="en-US" altLang="zh-TW" sz="1100" dirty="0">
                    <a:latin typeface="Times New Roman" pitchFamily="18" charset="0"/>
                    <a:cs typeface="Times New Roman" pitchFamily="18" charset="0"/>
                  </a:rPr>
                  <a:t>3 </a:t>
                </a:r>
                <a:r>
                  <a:rPr lang="zh-CN" altLang="en-US" sz="1100" dirty="0">
                    <a:latin typeface="Times New Roman" pitchFamily="18" charset="0"/>
                    <a:cs typeface="Times New Roman" pitchFamily="18" charset="0"/>
                  </a:rPr>
                  <a:t>；</a:t>
                </a:r>
                <a:endParaRPr lang="zh-TW" altLang="en-US" sz="1100" dirty="0">
                  <a:latin typeface="Times New Roman" pitchFamily="18" charset="0"/>
                  <a:cs typeface="Times New Roman" pitchFamily="18" charset="0"/>
                </a:endParaRPr>
              </a:p>
            </p:txBody>
          </p:sp>
        </p:grpSp>
      </p:grpSp>
    </p:spTree>
    <p:extLst>
      <p:ext uri="{BB962C8B-B14F-4D97-AF65-F5344CB8AC3E}">
        <p14:creationId xmlns:p14="http://schemas.microsoft.com/office/powerpoint/2010/main" val="3007100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50800" y="47625"/>
            <a:ext cx="8524875" cy="430213"/>
          </a:xfrm>
        </p:spPr>
        <p:txBody>
          <a:bodyPr/>
          <a:lstStyle/>
          <a:p>
            <a:r>
              <a:rPr lang="zh-TW" altLang="en-US" sz="1700" dirty="0">
                <a:ea typeface="楷体_GB2312" pitchFamily="49" charset="-122"/>
              </a:rPr>
              <a:t>從計量學角度</a:t>
            </a:r>
            <a:r>
              <a:rPr lang="zh-CN" altLang="en-US" sz="1700" dirty="0">
                <a:ea typeface="楷体_GB2312" pitchFamily="49" charset="-122"/>
              </a:rPr>
              <a:t>進行</a:t>
            </a:r>
            <a:r>
              <a:rPr lang="zh-TW" altLang="en-US" sz="1700" dirty="0">
                <a:ea typeface="楷体_GB2312" pitchFamily="49" charset="-122"/>
              </a:rPr>
              <a:t>醫學檢驗系統性能分析</a:t>
            </a:r>
            <a:endParaRPr lang="zh-CN" altLang="en-US" sz="1700" dirty="0"/>
          </a:p>
        </p:txBody>
      </p:sp>
      <p:sp>
        <p:nvSpPr>
          <p:cNvPr id="33795" name="矩形 3"/>
          <p:cNvSpPr>
            <a:spLocks noChangeArrowheads="1"/>
          </p:cNvSpPr>
          <p:nvPr/>
        </p:nvSpPr>
        <p:spPr bwMode="auto">
          <a:xfrm>
            <a:off x="73025" y="382588"/>
            <a:ext cx="8012113"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0"/>
            <a:r>
              <a:rPr lang="zh-CN" altLang="en-US" sz="1300" dirty="0">
                <a:solidFill>
                  <a:srgbClr val="000000"/>
                </a:solidFill>
              </a:rPr>
              <a:t>測量系統分析  之 不確定度與量值傳遞：</a:t>
            </a:r>
            <a:r>
              <a:rPr lang="en-US" altLang="zh-CN" sz="1300" dirty="0">
                <a:solidFill>
                  <a:srgbClr val="000000"/>
                </a:solidFill>
              </a:rPr>
              <a:t> </a:t>
            </a:r>
            <a:r>
              <a:rPr lang="zh-CN" altLang="en-US" sz="900" dirty="0">
                <a:solidFill>
                  <a:srgbClr val="000000"/>
                </a:solidFill>
              </a:rPr>
              <a:t>～</a:t>
            </a:r>
            <a:r>
              <a:rPr lang="en-US" altLang="zh-CN" sz="1300" dirty="0">
                <a:solidFill>
                  <a:srgbClr val="000000"/>
                </a:solidFill>
              </a:rPr>
              <a:t> </a:t>
            </a:r>
            <a:r>
              <a:rPr lang="en-US" altLang="zh-CN" sz="900" i="1" dirty="0">
                <a:solidFill>
                  <a:srgbClr val="000000"/>
                </a:solidFill>
                <a:latin typeface="Times New Roman" pitchFamily="18" charset="0"/>
                <a:cs typeface="Times New Roman" pitchFamily="18" charset="0"/>
              </a:rPr>
              <a:t>CLSI-X5-R(A Report)</a:t>
            </a:r>
            <a:r>
              <a:rPr lang="zh-CN" altLang="en-US" sz="900" i="1"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ISO17511</a:t>
            </a:r>
            <a:r>
              <a:rPr lang="zh-CN" altLang="en-US" sz="900" i="1" dirty="0">
                <a:solidFill>
                  <a:srgbClr val="000000"/>
                </a:solidFill>
                <a:latin typeface="Times New Roman" pitchFamily="18" charset="0"/>
                <a:cs typeface="Times New Roman" pitchFamily="18" charset="0"/>
              </a:rPr>
              <a:t>、</a:t>
            </a:r>
            <a:r>
              <a:rPr lang="en-US" altLang="zh-TW" sz="900" i="1" dirty="0">
                <a:solidFill>
                  <a:srgbClr val="000000"/>
                </a:solidFill>
                <a:latin typeface="Times New Roman" pitchFamily="18" charset="0"/>
                <a:cs typeface="Times New Roman" pitchFamily="18" charset="0"/>
              </a:rPr>
              <a:t>CNAS-TRL-001:2012</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CNAS-GL18:2008</a:t>
            </a:r>
            <a:r>
              <a:rPr lang="zh-CN" altLang="en-US" sz="900" dirty="0">
                <a:solidFill>
                  <a:srgbClr val="000000"/>
                </a:solidFill>
                <a:latin typeface="Times New Roman" pitchFamily="18" charset="0"/>
                <a:cs typeface="Times New Roman" pitchFamily="18" charset="0"/>
              </a:rPr>
              <a:t>、</a:t>
            </a:r>
            <a:r>
              <a:rPr lang="en-US" altLang="zh-CN" sz="900" i="1" dirty="0">
                <a:solidFill>
                  <a:srgbClr val="000000"/>
                </a:solidFill>
                <a:latin typeface="Times New Roman" pitchFamily="18" charset="0"/>
                <a:cs typeface="Times New Roman" pitchFamily="18" charset="0"/>
              </a:rPr>
              <a:t>JJF1059-1999</a:t>
            </a:r>
            <a:endParaRPr lang="zh-TW" altLang="en-US" sz="900" i="1" dirty="0">
              <a:solidFill>
                <a:srgbClr val="000000"/>
              </a:solidFill>
              <a:latin typeface="Times New Roman" pitchFamily="18" charset="0"/>
              <a:cs typeface="Times New Roman" pitchFamily="18" charset="0"/>
            </a:endParaRPr>
          </a:p>
        </p:txBody>
      </p:sp>
      <p:grpSp>
        <p:nvGrpSpPr>
          <p:cNvPr id="10" name="组合 9"/>
          <p:cNvGrpSpPr/>
          <p:nvPr/>
        </p:nvGrpSpPr>
        <p:grpSpPr>
          <a:xfrm>
            <a:off x="2059869" y="930520"/>
            <a:ext cx="8280000" cy="4649547"/>
            <a:chOff x="2095729" y="930520"/>
            <a:chExt cx="8280000" cy="4649547"/>
          </a:xfrm>
        </p:grpSpPr>
        <p:grpSp>
          <p:nvGrpSpPr>
            <p:cNvPr id="8" name="组合 7"/>
            <p:cNvGrpSpPr/>
            <p:nvPr/>
          </p:nvGrpSpPr>
          <p:grpSpPr>
            <a:xfrm>
              <a:off x="3001195" y="930520"/>
              <a:ext cx="6949701" cy="1731245"/>
              <a:chOff x="3001195" y="930520"/>
              <a:chExt cx="6949701" cy="1731245"/>
            </a:xfrm>
          </p:grpSpPr>
          <p:sp>
            <p:nvSpPr>
              <p:cNvPr id="36" name="Rectangle 14"/>
              <p:cNvSpPr>
                <a:spLocks noChangeArrowheads="1"/>
              </p:cNvSpPr>
              <p:nvPr/>
            </p:nvSpPr>
            <p:spPr bwMode="auto">
              <a:xfrm>
                <a:off x="3001195" y="930520"/>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5</a:t>
                </a:r>
                <a:r>
                  <a:rPr lang="zh-CN" altLang="en-US" sz="1100" dirty="0"/>
                  <a:t>、不確定度報告</a:t>
                </a:r>
                <a:endParaRPr lang="en-US" altLang="zh-CN" sz="1100" dirty="0"/>
              </a:p>
            </p:txBody>
          </p:sp>
          <p:sp>
            <p:nvSpPr>
              <p:cNvPr id="20" name="Rectangle 14"/>
              <p:cNvSpPr>
                <a:spLocks noChangeArrowheads="1"/>
              </p:cNvSpPr>
              <p:nvPr/>
            </p:nvSpPr>
            <p:spPr bwMode="auto">
              <a:xfrm>
                <a:off x="3001195" y="1969267"/>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當用擴展不確定度表示時，除給出擴展不確定度 </a:t>
                </a:r>
                <a:r>
                  <a:rPr lang="en-US" altLang="zh-CN" sz="1100" i="1" dirty="0">
                    <a:latin typeface="Times New Roman" pitchFamily="18" charset="0"/>
                    <a:cs typeface="Times New Roman" pitchFamily="18" charset="0"/>
                  </a:rPr>
                  <a:t>U</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外，還應說明計算時所依據的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c</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v</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p</a:t>
                </a:r>
                <a:r>
                  <a:rPr lang="zh-CN" altLang="en-US" sz="1100" dirty="0">
                    <a:latin typeface="Times New Roman" pitchFamily="18" charset="0"/>
                    <a:cs typeface="Times New Roman" pitchFamily="18" charset="0"/>
                  </a:rPr>
                  <a:t>，</a:t>
                </a:r>
                <a:r>
                  <a:rPr lang="en-US" altLang="zh-CN" sz="1100" i="1" dirty="0">
                    <a:latin typeface="Times New Roman" pitchFamily="18" charset="0"/>
                    <a:cs typeface="Times New Roman" pitchFamily="18" charset="0"/>
                  </a:rPr>
                  <a:t>k</a:t>
                </a:r>
                <a:r>
                  <a:rPr lang="zh-CN" altLang="en-US" sz="1100" dirty="0">
                    <a:latin typeface="Times New Roman" pitchFamily="18" charset="0"/>
                    <a:cs typeface="Times New Roman" pitchFamily="18" charset="0"/>
                  </a:rPr>
                  <a:t> ；</a:t>
                </a:r>
                <a:endParaRPr lang="en-US" altLang="zh-CN" sz="1100" dirty="0">
                  <a:latin typeface="Times New Roman" pitchFamily="18" charset="0"/>
                  <a:cs typeface="Times New Roman" pitchFamily="18" charset="0"/>
                </a:endParaRPr>
              </a:p>
            </p:txBody>
          </p:sp>
          <p:sp>
            <p:nvSpPr>
              <p:cNvPr id="21" name="Rectangle 14"/>
              <p:cNvSpPr>
                <a:spLocks noChangeArrowheads="1"/>
              </p:cNvSpPr>
              <p:nvPr/>
            </p:nvSpPr>
            <p:spPr bwMode="auto">
              <a:xfrm>
                <a:off x="3001195" y="1276769"/>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      對測量不確定度進行分析和評定后，應給出測量不確定度的最後報告；</a:t>
                </a:r>
                <a:endParaRPr lang="en-US" altLang="zh-CN" sz="1100" dirty="0"/>
              </a:p>
            </p:txBody>
          </p:sp>
          <p:sp>
            <p:nvSpPr>
              <p:cNvPr id="22" name="Rectangle 14"/>
              <p:cNvSpPr>
                <a:spLocks noChangeArrowheads="1"/>
              </p:cNvSpPr>
              <p:nvPr/>
            </p:nvSpPr>
            <p:spPr bwMode="auto">
              <a:xfrm>
                <a:off x="3001195" y="1623018"/>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latin typeface="Times New Roman" pitchFamily="18" charset="0"/>
                    <a:cs typeface="Times New Roman" pitchFamily="18" charset="0"/>
                  </a:rPr>
                  <a:t>      當測量不確定度用合成標準不確定度表示時，應給出合成標準不確定度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c</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及其自由度 </a:t>
                </a:r>
                <a:r>
                  <a:rPr lang="en-US" altLang="zh-CN" sz="1100" i="1" dirty="0">
                    <a:latin typeface="Times New Roman" pitchFamily="18" charset="0"/>
                    <a:cs typeface="Times New Roman" pitchFamily="18" charset="0"/>
                  </a:rPr>
                  <a:t>v</a:t>
                </a:r>
                <a:r>
                  <a:rPr lang="en-US" altLang="zh-CN" sz="1100" dirty="0">
                    <a:latin typeface="Times New Roman" pitchFamily="18" charset="0"/>
                    <a:cs typeface="Times New Roman" pitchFamily="18" charset="0"/>
                  </a:rPr>
                  <a:t> </a:t>
                </a:r>
                <a:r>
                  <a:rPr lang="zh-CN" altLang="en-US" sz="1100" dirty="0">
                    <a:latin typeface="Times New Roman" pitchFamily="18" charset="0"/>
                    <a:cs typeface="Times New Roman" pitchFamily="18" charset="0"/>
                  </a:rPr>
                  <a:t>；</a:t>
                </a:r>
                <a:endParaRPr lang="en-US" altLang="zh-CN" sz="1100" dirty="0">
                  <a:latin typeface="Times New Roman" pitchFamily="18" charset="0"/>
                  <a:cs typeface="Times New Roman" pitchFamily="18" charset="0"/>
                </a:endParaRPr>
              </a:p>
            </p:txBody>
          </p:sp>
          <p:sp>
            <p:nvSpPr>
              <p:cNvPr id="25" name="Rectangle 14"/>
              <p:cNvSpPr>
                <a:spLocks noChangeArrowheads="1"/>
              </p:cNvSpPr>
              <p:nvPr/>
            </p:nvSpPr>
            <p:spPr bwMode="auto">
              <a:xfrm>
                <a:off x="3001195" y="2315516"/>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     不確定度的有效數字一般不超過兩位，其末位數值應與被測量估計值的末位對齊；</a:t>
                </a:r>
                <a:endParaRPr lang="en-US" altLang="zh-CN" sz="1100" dirty="0"/>
              </a:p>
            </p:txBody>
          </p:sp>
        </p:grpSp>
        <p:grpSp>
          <p:nvGrpSpPr>
            <p:cNvPr id="9" name="组合 8"/>
            <p:cNvGrpSpPr/>
            <p:nvPr/>
          </p:nvGrpSpPr>
          <p:grpSpPr>
            <a:xfrm>
              <a:off x="3001180" y="3156324"/>
              <a:ext cx="6949716" cy="2423743"/>
              <a:chOff x="3001180" y="3156324"/>
              <a:chExt cx="6949716" cy="2423743"/>
            </a:xfrm>
          </p:grpSpPr>
          <p:sp>
            <p:nvSpPr>
              <p:cNvPr id="26" name="Rectangle 14"/>
              <p:cNvSpPr>
                <a:spLocks noChangeArrowheads="1"/>
              </p:cNvSpPr>
              <p:nvPr/>
            </p:nvSpPr>
            <p:spPr bwMode="auto">
              <a:xfrm>
                <a:off x="3001182" y="4541320"/>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      4)</a:t>
                </a:r>
                <a:r>
                  <a:rPr lang="zh-CN" altLang="en-US" sz="1100" dirty="0"/>
                  <a:t>、計算測量結果的合成標準不確定度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c</a:t>
                </a:r>
                <a:r>
                  <a:rPr lang="en-US" altLang="zh-CN" sz="1100" dirty="0"/>
                  <a:t> </a:t>
                </a:r>
                <a:r>
                  <a:rPr lang="zh-CN" altLang="en-US" sz="1100" dirty="0"/>
                  <a:t>及 自由度 </a:t>
                </a:r>
                <a:r>
                  <a:rPr lang="en-US" altLang="zh-CN" sz="1100" i="1" dirty="0">
                    <a:latin typeface="Times New Roman" pitchFamily="18" charset="0"/>
                    <a:cs typeface="Times New Roman" pitchFamily="18" charset="0"/>
                  </a:rPr>
                  <a:t>v</a:t>
                </a:r>
                <a:r>
                  <a:rPr lang="en-US" altLang="zh-CN" sz="1100" dirty="0"/>
                  <a:t> </a:t>
                </a:r>
                <a:r>
                  <a:rPr lang="zh-CN" altLang="en-US" sz="1100" dirty="0"/>
                  <a:t>；</a:t>
                </a:r>
                <a:endParaRPr lang="en-US" altLang="zh-CN" sz="1100" dirty="0"/>
              </a:p>
            </p:txBody>
          </p:sp>
          <p:sp>
            <p:nvSpPr>
              <p:cNvPr id="27" name="Rectangle 14"/>
              <p:cNvSpPr>
                <a:spLocks noChangeArrowheads="1"/>
              </p:cNvSpPr>
              <p:nvPr/>
            </p:nvSpPr>
            <p:spPr bwMode="auto">
              <a:xfrm>
                <a:off x="3001195" y="3156324"/>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zh-CN" altLang="en-US" sz="1100" dirty="0"/>
                  <a:t>五、總結測量不確定度計算步驟：</a:t>
                </a:r>
                <a:endParaRPr lang="en-US" altLang="zh-CN" sz="1100" dirty="0"/>
              </a:p>
            </p:txBody>
          </p:sp>
          <p:sp>
            <p:nvSpPr>
              <p:cNvPr id="31" name="Rectangle 14"/>
              <p:cNvSpPr>
                <a:spLocks noChangeArrowheads="1"/>
              </p:cNvSpPr>
              <p:nvPr/>
            </p:nvSpPr>
            <p:spPr bwMode="auto">
              <a:xfrm>
                <a:off x="3001189" y="3502573"/>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      1)</a:t>
                </a:r>
                <a:r>
                  <a:rPr lang="zh-CN" altLang="en-US" sz="1100" dirty="0"/>
                  <a:t>、分析測量不確定度的來源，列出對測量結果應先顯著的不確定度分量；</a:t>
                </a:r>
                <a:endParaRPr lang="en-US" altLang="zh-CN" sz="1100" dirty="0"/>
              </a:p>
            </p:txBody>
          </p:sp>
          <p:sp>
            <p:nvSpPr>
              <p:cNvPr id="32" name="Rectangle 14"/>
              <p:cNvSpPr>
                <a:spLocks noChangeArrowheads="1"/>
              </p:cNvSpPr>
              <p:nvPr/>
            </p:nvSpPr>
            <p:spPr bwMode="auto">
              <a:xfrm>
                <a:off x="3001184" y="3848822"/>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      2)</a:t>
                </a:r>
                <a:r>
                  <a:rPr lang="zh-CN" altLang="en-US" sz="1100" dirty="0"/>
                  <a:t>、評定標準不確定度分量  </a:t>
                </a:r>
                <a:r>
                  <a:rPr lang="en-US" altLang="zh-CN" sz="1100" i="1" dirty="0" err="1">
                    <a:latin typeface="Times New Roman" pitchFamily="18" charset="0"/>
                    <a:cs typeface="Times New Roman" pitchFamily="18" charset="0"/>
                  </a:rPr>
                  <a:t>u</a:t>
                </a:r>
                <a:r>
                  <a:rPr lang="en-US" altLang="zh-CN" sz="1100" baseline="-25000" dirty="0" err="1">
                    <a:latin typeface="Times New Roman" pitchFamily="18" charset="0"/>
                    <a:cs typeface="Times New Roman" pitchFamily="18" charset="0"/>
                  </a:rPr>
                  <a:t>i</a:t>
                </a:r>
                <a:r>
                  <a:rPr lang="en-US" altLang="zh-CN" sz="1100" baseline="-25000" dirty="0">
                    <a:latin typeface="Times New Roman" pitchFamily="18" charset="0"/>
                    <a:cs typeface="Times New Roman" pitchFamily="18" charset="0"/>
                  </a:rPr>
                  <a:t>  </a:t>
                </a:r>
                <a:r>
                  <a:rPr lang="zh-CN" altLang="en-US" sz="1100" dirty="0">
                    <a:latin typeface="宋体" pitchFamily="2" charset="-122"/>
                    <a:cs typeface="Times New Roman" pitchFamily="18" charset="0"/>
                  </a:rPr>
                  <a:t>及自由度</a:t>
                </a:r>
                <a:r>
                  <a:rPr lang="zh-CN" altLang="en-US" sz="1100" dirty="0">
                    <a:latin typeface="Times New Roman" pitchFamily="18" charset="0"/>
                    <a:cs typeface="Times New Roman" pitchFamily="18" charset="0"/>
                  </a:rPr>
                  <a:t>  </a:t>
                </a:r>
                <a:r>
                  <a:rPr lang="en-US" altLang="zh-CN" sz="1100" i="1" dirty="0">
                    <a:latin typeface="Times New Roman" pitchFamily="18" charset="0"/>
                    <a:cs typeface="Times New Roman" pitchFamily="18" charset="0"/>
                  </a:rPr>
                  <a:t>v</a:t>
                </a:r>
                <a:r>
                  <a:rPr lang="en-US" altLang="zh-CN" sz="1100" baseline="-25000" dirty="0">
                    <a:latin typeface="Times New Roman" pitchFamily="18" charset="0"/>
                    <a:cs typeface="Times New Roman" pitchFamily="18" charset="0"/>
                  </a:rPr>
                  <a:t>i</a:t>
                </a:r>
                <a:r>
                  <a:rPr lang="en-US" altLang="zh-CN" sz="1100" dirty="0"/>
                  <a:t>  </a:t>
                </a:r>
                <a:r>
                  <a:rPr lang="zh-CN" altLang="en-US" sz="1100" dirty="0"/>
                  <a:t>包含因子 </a:t>
                </a:r>
                <a:r>
                  <a:rPr lang="en-US" altLang="zh-CN" sz="1100" i="1" dirty="0" err="1">
                    <a:latin typeface="Times New Roman" pitchFamily="18" charset="0"/>
                    <a:cs typeface="Times New Roman" pitchFamily="18" charset="0"/>
                  </a:rPr>
                  <a:t>k</a:t>
                </a:r>
                <a:r>
                  <a:rPr lang="en-US" altLang="zh-CN" sz="1100" baseline="-25000" dirty="0" err="1">
                    <a:latin typeface="Times New Roman" pitchFamily="18" charset="0"/>
                    <a:cs typeface="Times New Roman" pitchFamily="18" charset="0"/>
                  </a:rPr>
                  <a:t>i</a:t>
                </a:r>
                <a:r>
                  <a:rPr lang="en-US" altLang="zh-CN" sz="1100" dirty="0"/>
                  <a:t> </a:t>
                </a:r>
                <a:r>
                  <a:rPr lang="zh-CN" altLang="en-US" sz="1100" dirty="0"/>
                  <a:t>；</a:t>
                </a:r>
                <a:endParaRPr lang="en-US" altLang="zh-CN" sz="1100" dirty="0"/>
              </a:p>
            </p:txBody>
          </p:sp>
          <p:sp>
            <p:nvSpPr>
              <p:cNvPr id="34" name="Rectangle 14"/>
              <p:cNvSpPr>
                <a:spLocks noChangeArrowheads="1"/>
              </p:cNvSpPr>
              <p:nvPr/>
            </p:nvSpPr>
            <p:spPr bwMode="auto">
              <a:xfrm>
                <a:off x="3001182" y="4195071"/>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      3)</a:t>
                </a:r>
                <a:r>
                  <a:rPr lang="zh-CN" altLang="en-US" sz="1100" dirty="0"/>
                  <a:t>、分析不確定度分量的相關性，確定相關係數  </a:t>
                </a:r>
                <a:r>
                  <a:rPr lang="el-GR" altLang="zh-CN" sz="1100" i="1" dirty="0">
                    <a:latin typeface="+mn-lt"/>
                    <a:cs typeface="Times New Roman" pitchFamily="18" charset="0"/>
                  </a:rPr>
                  <a:t>ρ</a:t>
                </a:r>
                <a:r>
                  <a:rPr lang="en-US" altLang="zh-CN" sz="1100" baseline="-25000" dirty="0" err="1">
                    <a:latin typeface="Times New Roman" pitchFamily="18" charset="0"/>
                    <a:cs typeface="Times New Roman" pitchFamily="18" charset="0"/>
                  </a:rPr>
                  <a:t>ij</a:t>
                </a:r>
                <a:r>
                  <a:rPr lang="en-US" altLang="zh-CN" sz="1100" dirty="0"/>
                  <a:t> </a:t>
                </a:r>
                <a:r>
                  <a:rPr lang="zh-CN" altLang="en-US" sz="1100" dirty="0"/>
                  <a:t>；</a:t>
                </a:r>
                <a:endParaRPr lang="en-US" altLang="zh-CN" sz="1100" dirty="0"/>
              </a:p>
            </p:txBody>
          </p:sp>
          <p:sp>
            <p:nvSpPr>
              <p:cNvPr id="35" name="Rectangle 14"/>
              <p:cNvSpPr>
                <a:spLocks noChangeArrowheads="1"/>
              </p:cNvSpPr>
              <p:nvPr/>
            </p:nvSpPr>
            <p:spPr bwMode="auto">
              <a:xfrm>
                <a:off x="3001189" y="5233818"/>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      6)</a:t>
                </a:r>
                <a:r>
                  <a:rPr lang="zh-CN" altLang="en-US" sz="1100" dirty="0"/>
                  <a:t>、給出不確定度報告。</a:t>
                </a:r>
                <a:endParaRPr lang="en-US" altLang="zh-CN" sz="1100" dirty="0"/>
              </a:p>
            </p:txBody>
          </p:sp>
          <p:sp>
            <p:nvSpPr>
              <p:cNvPr id="40" name="Rectangle 14"/>
              <p:cNvSpPr>
                <a:spLocks noChangeArrowheads="1"/>
              </p:cNvSpPr>
              <p:nvPr/>
            </p:nvSpPr>
            <p:spPr bwMode="auto">
              <a:xfrm>
                <a:off x="3001180" y="4887569"/>
                <a:ext cx="6949701"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nSpc>
                    <a:spcPct val="150000"/>
                  </a:lnSpc>
                </a:pPr>
                <a:r>
                  <a:rPr lang="en-US" altLang="zh-CN" sz="1100" dirty="0"/>
                  <a:t>      5)</a:t>
                </a:r>
                <a:r>
                  <a:rPr lang="zh-CN" altLang="en-US" sz="1100" dirty="0"/>
                  <a:t>、計算擴展不確定度 </a:t>
                </a:r>
                <a:r>
                  <a:rPr lang="en-US" altLang="zh-CN" sz="1100" i="1" dirty="0">
                    <a:latin typeface="Times New Roman" pitchFamily="18" charset="0"/>
                    <a:cs typeface="Times New Roman" pitchFamily="18" charset="0"/>
                  </a:rPr>
                  <a:t>U</a:t>
                </a:r>
                <a:r>
                  <a:rPr lang="en-US" altLang="zh-CN" sz="1100" dirty="0"/>
                  <a:t> </a:t>
                </a:r>
                <a:r>
                  <a:rPr lang="zh-CN" altLang="en-US" sz="1100" dirty="0"/>
                  <a:t>，確定 </a:t>
                </a:r>
                <a:r>
                  <a:rPr lang="en-US" altLang="zh-CN" sz="1100" i="1" dirty="0">
                    <a:latin typeface="Times New Roman" pitchFamily="18" charset="0"/>
                    <a:cs typeface="Times New Roman" pitchFamily="18" charset="0"/>
                  </a:rPr>
                  <a:t>k</a:t>
                </a:r>
                <a:r>
                  <a:rPr lang="en-US" altLang="zh-CN" sz="1100" dirty="0"/>
                  <a:t> </a:t>
                </a:r>
                <a:r>
                  <a:rPr lang="zh-CN" altLang="en-US" sz="1100" dirty="0"/>
                  <a:t>值；</a:t>
                </a:r>
                <a:endParaRPr lang="en-US" altLang="zh-CN" sz="1100" dirty="0"/>
              </a:p>
            </p:txBody>
          </p:sp>
        </p:grpSp>
        <p:cxnSp>
          <p:nvCxnSpPr>
            <p:cNvPr id="3" name="直接连接符 2"/>
            <p:cNvCxnSpPr/>
            <p:nvPr/>
          </p:nvCxnSpPr>
          <p:spPr>
            <a:xfrm>
              <a:off x="2095729" y="2899129"/>
              <a:ext cx="8280000" cy="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45778386"/>
      </p:ext>
    </p:extLst>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中文PPT模板2011 4.3</Template>
  <TotalTime>21528</TotalTime>
  <Words>8506</Words>
  <Application>Microsoft Office PowerPoint</Application>
  <PresentationFormat>自定义</PresentationFormat>
  <Paragraphs>463</Paragraphs>
  <Slides>18</Slides>
  <Notes>18</Notes>
  <HiddenSlides>0</HiddenSlides>
  <MMClips>0</MMClips>
  <ScaleCrop>false</ScaleCrop>
  <HeadingPairs>
    <vt:vector size="8" baseType="variant">
      <vt:variant>
        <vt:lpstr>已用的字体</vt:lpstr>
      </vt:variant>
      <vt:variant>
        <vt:i4>7</vt:i4>
      </vt:variant>
      <vt:variant>
        <vt:lpstr>主题</vt:lpstr>
      </vt:variant>
      <vt:variant>
        <vt:i4>4</vt:i4>
      </vt:variant>
      <vt:variant>
        <vt:lpstr>嵌入 OLE 服务器</vt:lpstr>
      </vt:variant>
      <vt:variant>
        <vt:i4>1</vt:i4>
      </vt:variant>
      <vt:variant>
        <vt:lpstr>幻灯片标题</vt:lpstr>
      </vt:variant>
      <vt:variant>
        <vt:i4>18</vt:i4>
      </vt:variant>
    </vt:vector>
  </HeadingPairs>
  <TitlesOfParts>
    <vt:vector size="30" baseType="lpstr">
      <vt:lpstr>Arial Unicode MS</vt:lpstr>
      <vt:lpstr>方正兰亭黑6_GBK</vt:lpstr>
      <vt:lpstr>楷体_GB2312</vt:lpstr>
      <vt:lpstr>宋体</vt:lpstr>
      <vt:lpstr>Arial</vt:lpstr>
      <vt:lpstr>Times New Roman</vt:lpstr>
      <vt:lpstr>Wingdings</vt:lpstr>
      <vt:lpstr>中文PPT模板2011 4.3</vt:lpstr>
      <vt:lpstr>自定义设计方案</vt:lpstr>
      <vt:lpstr>1_自定义设计方案</vt:lpstr>
      <vt:lpstr>2_自定义设计方案</vt:lpstr>
      <vt:lpstr>Equation</vt:lpstr>
      <vt:lpstr>診斷試驗測量性能分析 之 測量不確定度、量值傳遞 performance analysis： measurement uncertainty、disseminationof value of quantity</vt:lpstr>
      <vt:lpstr>從計量學角度進行醫學檢驗系統性能分析</vt:lpstr>
      <vt:lpstr>從計量學角度進行醫學檢驗系統性能分析</vt:lpstr>
      <vt:lpstr>從計量學角度進行醫學檢驗系統性能分析</vt:lpstr>
      <vt:lpstr>從計量學角度進行醫學檢驗系統性能分析</vt:lpstr>
      <vt:lpstr>從計量學角度進行醫學檢驗系統性能分析</vt:lpstr>
      <vt:lpstr>從計量學角度進行醫學檢驗系統性能分析</vt:lpstr>
      <vt:lpstr>從計量學角度進行醫學檢驗系統性能分析</vt:lpstr>
      <vt:lpstr>從計量學角度進行醫學檢驗系統性能分析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診斷試驗測量不確定度（measurement uncertainty）和量值傳遞（disseminationof value of quantity）</dc:title>
  <dc:subject>醫學、診斷、實驗室診斷、應用、in vitro diagnostic、IVD、application</dc:subject>
  <dc:creator>趙健</dc:creator>
  <cp:keywords>實驗室診斷、in vitro diagnostic、測量性能分析、performance analysis、測量、measure、測量不確定度、measurement uncertainty、不確定度、uncertainty、量值傳遞、disseminationof value of quantity</cp:keywords>
  <dc:description>+8618604537694；283640621@qq.com；</dc:description>
  <cp:lastModifiedBy>Admin</cp:lastModifiedBy>
  <cp:revision>1772</cp:revision>
  <dcterms:created xsi:type="dcterms:W3CDTF">2011-12-19T07:14:23Z</dcterms:created>
  <dcterms:modified xsi:type="dcterms:W3CDTF">2024-05-28T06:32:19Z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LCID">
    <vt:i4>2052</vt:i4>
  </property>
</Properties>
</file>