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46"/>
  </p:notesMasterIdLst>
  <p:sldIdLst>
    <p:sldId id="761" r:id="rId5"/>
    <p:sldId id="468" r:id="rId6"/>
    <p:sldId id="567" r:id="rId7"/>
    <p:sldId id="506" r:id="rId8"/>
    <p:sldId id="483" r:id="rId9"/>
    <p:sldId id="484" r:id="rId10"/>
    <p:sldId id="485" r:id="rId11"/>
    <p:sldId id="491" r:id="rId12"/>
    <p:sldId id="500" r:id="rId13"/>
    <p:sldId id="738" r:id="rId14"/>
    <p:sldId id="718" r:id="rId15"/>
    <p:sldId id="722" r:id="rId16"/>
    <p:sldId id="729" r:id="rId17"/>
    <p:sldId id="732" r:id="rId18"/>
    <p:sldId id="743" r:id="rId19"/>
    <p:sldId id="745" r:id="rId20"/>
    <p:sldId id="747" r:id="rId21"/>
    <p:sldId id="739" r:id="rId22"/>
    <p:sldId id="740" r:id="rId23"/>
    <p:sldId id="741" r:id="rId24"/>
    <p:sldId id="742" r:id="rId25"/>
    <p:sldId id="744" r:id="rId26"/>
    <p:sldId id="751" r:id="rId27"/>
    <p:sldId id="754" r:id="rId28"/>
    <p:sldId id="752" r:id="rId29"/>
    <p:sldId id="753" r:id="rId30"/>
    <p:sldId id="757" r:id="rId31"/>
    <p:sldId id="749" r:id="rId32"/>
    <p:sldId id="750" r:id="rId33"/>
    <p:sldId id="748" r:id="rId34"/>
    <p:sldId id="726" r:id="rId35"/>
    <p:sldId id="733" r:id="rId36"/>
    <p:sldId id="734" r:id="rId37"/>
    <p:sldId id="760" r:id="rId38"/>
    <p:sldId id="759" r:id="rId39"/>
    <p:sldId id="758" r:id="rId40"/>
    <p:sldId id="728" r:id="rId41"/>
    <p:sldId id="719" r:id="rId42"/>
    <p:sldId id="511" r:id="rId43"/>
    <p:sldId id="512" r:id="rId44"/>
    <p:sldId id="514" r:id="rId45"/>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4D4D4D"/>
    <a:srgbClr val="FF0915"/>
    <a:srgbClr val="990000"/>
    <a:srgbClr val="C7000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1031" autoAdjust="0"/>
  </p:normalViewPr>
  <p:slideViewPr>
    <p:cSldViewPr snapToGrid="0">
      <p:cViewPr varScale="1">
        <p:scale>
          <a:sx n="85" d="100"/>
          <a:sy n="85" d="100"/>
        </p:scale>
        <p:origin x="787" y="53"/>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pPr eaLnBrk="1" hangingPunct="1"/>
            <a:endParaRPr lang="zh-CN" altLang="en-US" sz="1000" dirty="0">
              <a:ea typeface="宋体" pitchFamily="2" charset="-122"/>
            </a:endParaRP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401247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http://apps.who.int/classifications/icd10/browse/2016/en</a:t>
            </a:r>
          </a:p>
          <a:p>
            <a:r>
              <a:rPr lang="en-US" altLang="zh-CN" dirty="0">
                <a:ea typeface="宋体" pitchFamily="2" charset="-122"/>
              </a:rPr>
              <a:t>http://www.who.int/classifications/icd/revision/en/</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參考出自：</a:t>
            </a:r>
            <a:r>
              <a:rPr lang="en-US" altLang="zh-CN" dirty="0">
                <a:ea typeface="宋体" pitchFamily="2" charset="-122"/>
              </a:rPr>
              <a:t>《</a:t>
            </a:r>
            <a:r>
              <a:rPr lang="zh-CN" altLang="en-US" dirty="0">
                <a:ea typeface="宋体" pitchFamily="2" charset="-122"/>
              </a:rPr>
              <a:t>基於</a:t>
            </a:r>
            <a:r>
              <a:rPr lang="en-US" altLang="zh-CN" dirty="0">
                <a:ea typeface="宋体" pitchFamily="2" charset="-122"/>
              </a:rPr>
              <a:t>MCMC</a:t>
            </a:r>
            <a:r>
              <a:rPr lang="zh-CN" altLang="en-US" dirty="0">
                <a:ea typeface="宋体" pitchFamily="2" charset="-122"/>
              </a:rPr>
              <a:t>演算法的貝葉斯統計方法</a:t>
            </a:r>
            <a:r>
              <a:rPr lang="en-US" altLang="zh-CN" dirty="0">
                <a:ea typeface="宋体" pitchFamily="2" charset="-122"/>
              </a:rPr>
              <a:t>》</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1676714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參考出自：</a:t>
            </a:r>
            <a:r>
              <a:rPr lang="en-US" altLang="zh-CN" dirty="0">
                <a:ea typeface="宋体" pitchFamily="2" charset="-122"/>
              </a:rPr>
              <a:t>《</a:t>
            </a:r>
            <a:r>
              <a:rPr lang="zh-CN" altLang="en-US" dirty="0">
                <a:ea typeface="宋体" pitchFamily="2" charset="-122"/>
              </a:rPr>
              <a:t>基於</a:t>
            </a:r>
            <a:r>
              <a:rPr lang="en-US" altLang="zh-CN" dirty="0">
                <a:ea typeface="宋体" pitchFamily="2" charset="-122"/>
              </a:rPr>
              <a:t>MCMC</a:t>
            </a:r>
            <a:r>
              <a:rPr lang="zh-CN" altLang="en-US" dirty="0">
                <a:ea typeface="宋体" pitchFamily="2" charset="-122"/>
              </a:rPr>
              <a:t>演算法的貝葉斯統計方法</a:t>
            </a:r>
            <a:r>
              <a:rPr lang="en-US" altLang="zh-CN" dirty="0">
                <a:ea typeface="宋体" pitchFamily="2" charset="-122"/>
              </a:rPr>
              <a:t>》</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1676714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a:t>
            </a:r>
            <a:r>
              <a:rPr lang="en-US" altLang="zh-CN" dirty="0">
                <a:ea typeface="宋体" pitchFamily="2" charset="-122"/>
              </a:rPr>
              <a:t>R </a:t>
            </a:r>
            <a:r>
              <a:rPr lang="en-US" altLang="zh-CN" dirty="0" err="1">
                <a:ea typeface="宋体" pitchFamily="2" charset="-122"/>
              </a:rPr>
              <a:t>Pouillot</a:t>
            </a:r>
            <a:r>
              <a:rPr lang="zh-CN" altLang="en-US" dirty="0">
                <a:ea typeface="宋体" pitchFamily="2" charset="-122"/>
              </a:rPr>
              <a:t>，</a:t>
            </a:r>
            <a:r>
              <a:rPr lang="en-US" altLang="zh-CN" dirty="0">
                <a:ea typeface="宋体" pitchFamily="2" charset="-122"/>
              </a:rPr>
              <a:t>G </a:t>
            </a:r>
            <a:r>
              <a:rPr lang="en-US" altLang="zh-CN" dirty="0" err="1">
                <a:ea typeface="宋体" pitchFamily="2" charset="-122"/>
              </a:rPr>
              <a:t>Gerbier</a:t>
            </a:r>
            <a:r>
              <a:rPr lang="zh-CN" altLang="en-US" dirty="0">
                <a:ea typeface="宋体" pitchFamily="2" charset="-122"/>
              </a:rPr>
              <a:t>，</a:t>
            </a:r>
            <a:r>
              <a:rPr lang="en-US" altLang="zh-CN" dirty="0">
                <a:ea typeface="宋体" pitchFamily="2" charset="-122"/>
              </a:rPr>
              <a:t>IA Gardner. </a:t>
            </a:r>
            <a:r>
              <a:rPr lang="zh-CN" altLang="en-US" dirty="0">
                <a:ea typeface="宋体" pitchFamily="2" charset="-122"/>
              </a:rPr>
              <a:t>「</a:t>
            </a:r>
            <a:r>
              <a:rPr lang="en-US" altLang="zh-CN" dirty="0">
                <a:ea typeface="宋体" pitchFamily="2" charset="-122"/>
              </a:rPr>
              <a:t>TAGS</a:t>
            </a:r>
            <a:r>
              <a:rPr lang="zh-CN" altLang="en-US" dirty="0">
                <a:ea typeface="宋体" pitchFamily="2" charset="-122"/>
              </a:rPr>
              <a:t>」</a:t>
            </a:r>
            <a:r>
              <a:rPr lang="en-US" altLang="zh-CN" dirty="0">
                <a:ea typeface="宋体" pitchFamily="2" charset="-122"/>
              </a:rPr>
              <a:t>, a program for the evaluation of test accuracy in the absence of a gold </a:t>
            </a:r>
            <a:r>
              <a:rPr lang="en-US" altLang="zh-CN" dirty="0" err="1">
                <a:ea typeface="宋体" pitchFamily="2" charset="-122"/>
              </a:rPr>
              <a:t>standard.《Preventive</a:t>
            </a:r>
            <a:r>
              <a:rPr lang="en-US" altLang="zh-CN" dirty="0">
                <a:ea typeface="宋体" pitchFamily="2" charset="-122"/>
              </a:rPr>
              <a:t> Veterinary Medicine》, 2002, 53(1-2)</a:t>
            </a:r>
            <a:r>
              <a:rPr lang="zh-CN" altLang="en-US" dirty="0">
                <a:ea typeface="宋体" pitchFamily="2" charset="-122"/>
              </a:rPr>
              <a:t>：</a:t>
            </a:r>
            <a:r>
              <a:rPr lang="en-US" altLang="zh-CN" dirty="0">
                <a:ea typeface="宋体" pitchFamily="2" charset="-122"/>
              </a:rPr>
              <a:t>67-81</a:t>
            </a: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Enøe</a:t>
            </a:r>
            <a:r>
              <a:rPr lang="zh-CN" altLang="en-US" dirty="0">
                <a:ea typeface="宋体" pitchFamily="2" charset="-122"/>
              </a:rPr>
              <a:t>，</a:t>
            </a:r>
            <a:r>
              <a:rPr lang="en-US" altLang="zh-CN" dirty="0">
                <a:ea typeface="宋体" pitchFamily="2" charset="-122"/>
              </a:rPr>
              <a:t>MP </a:t>
            </a:r>
            <a:r>
              <a:rPr lang="en-US" altLang="zh-CN" dirty="0" err="1">
                <a:ea typeface="宋体" pitchFamily="2" charset="-122"/>
              </a:rPr>
              <a:t>Georgiadis</a:t>
            </a:r>
            <a:r>
              <a:rPr lang="zh-CN" altLang="en-US" dirty="0">
                <a:ea typeface="宋体" pitchFamily="2" charset="-122"/>
              </a:rPr>
              <a:t>，</a:t>
            </a:r>
            <a:r>
              <a:rPr lang="en-US" altLang="zh-CN" dirty="0">
                <a:ea typeface="宋体" pitchFamily="2" charset="-122"/>
              </a:rPr>
              <a:t>WO Johnson. Estimation of sensitivity and specificity of diagnostic tests and disease prevalence when the true disease state is </a:t>
            </a:r>
            <a:r>
              <a:rPr lang="en-US" altLang="zh-CN" dirty="0" err="1">
                <a:ea typeface="宋体" pitchFamily="2" charset="-122"/>
              </a:rPr>
              <a:t>unknown.《Preventive</a:t>
            </a:r>
            <a:r>
              <a:rPr lang="en-US" altLang="zh-CN" dirty="0">
                <a:ea typeface="宋体" pitchFamily="2" charset="-122"/>
              </a:rPr>
              <a:t> Veterinary Medicine》, 2000, 45(1-2)</a:t>
            </a:r>
            <a:r>
              <a:rPr lang="zh-CN" altLang="en-US" dirty="0">
                <a:ea typeface="宋体" pitchFamily="2" charset="-122"/>
              </a:rPr>
              <a:t>：</a:t>
            </a:r>
            <a:r>
              <a:rPr lang="en-US" altLang="zh-CN" dirty="0">
                <a:ea typeface="宋体" pitchFamily="2" charset="-122"/>
              </a:rPr>
              <a:t>61-81</a:t>
            </a:r>
          </a:p>
          <a:p>
            <a:r>
              <a:rPr lang="en-US" altLang="zh-CN" dirty="0">
                <a:ea typeface="宋体" pitchFamily="2" charset="-122"/>
              </a:rPr>
              <a:t>3</a:t>
            </a:r>
            <a:r>
              <a:rPr lang="zh-CN" altLang="en-US" dirty="0">
                <a:ea typeface="宋体" pitchFamily="2" charset="-122"/>
              </a:rPr>
              <a:t>、</a:t>
            </a:r>
            <a:r>
              <a:rPr lang="en-US" altLang="zh-CN" dirty="0">
                <a:ea typeface="宋体" pitchFamily="2" charset="-122"/>
              </a:rPr>
              <a:t>AW </a:t>
            </a:r>
            <a:r>
              <a:rPr lang="en-US" altLang="zh-CN" dirty="0" err="1">
                <a:ea typeface="宋体" pitchFamily="2" charset="-122"/>
              </a:rPr>
              <a:t>Rutjes</a:t>
            </a:r>
            <a:r>
              <a:rPr lang="zh-CN" altLang="en-US" dirty="0">
                <a:ea typeface="宋体" pitchFamily="2" charset="-122"/>
              </a:rPr>
              <a:t>，</a:t>
            </a:r>
            <a:r>
              <a:rPr lang="en-US" altLang="zh-CN" dirty="0">
                <a:ea typeface="宋体" pitchFamily="2" charset="-122"/>
              </a:rPr>
              <a:t>JB </a:t>
            </a:r>
            <a:r>
              <a:rPr lang="en-US" altLang="zh-CN" dirty="0" err="1">
                <a:ea typeface="宋体" pitchFamily="2" charset="-122"/>
              </a:rPr>
              <a:t>Reitsma</a:t>
            </a:r>
            <a:r>
              <a:rPr lang="zh-CN" altLang="en-US" dirty="0">
                <a:ea typeface="宋体" pitchFamily="2" charset="-122"/>
              </a:rPr>
              <a:t>，</a:t>
            </a:r>
            <a:r>
              <a:rPr lang="en-US" altLang="zh-CN" dirty="0">
                <a:ea typeface="宋体" pitchFamily="2" charset="-122"/>
              </a:rPr>
              <a:t>A </a:t>
            </a:r>
            <a:r>
              <a:rPr lang="en-US" altLang="zh-CN" dirty="0" err="1">
                <a:ea typeface="宋体" pitchFamily="2" charset="-122"/>
              </a:rPr>
              <a:t>Coomarasamy</a:t>
            </a:r>
            <a:r>
              <a:rPr lang="zh-CN" altLang="en-US" dirty="0">
                <a:ea typeface="宋体" pitchFamily="2" charset="-122"/>
              </a:rPr>
              <a:t>，</a:t>
            </a:r>
            <a:r>
              <a:rPr lang="en-US" altLang="zh-CN" dirty="0">
                <a:ea typeface="宋体" pitchFamily="2" charset="-122"/>
              </a:rPr>
              <a:t>KS Khan</a:t>
            </a:r>
            <a:r>
              <a:rPr lang="zh-CN" altLang="en-US" dirty="0">
                <a:ea typeface="宋体" pitchFamily="2" charset="-122"/>
              </a:rPr>
              <a:t>，</a:t>
            </a:r>
            <a:r>
              <a:rPr lang="en-US" altLang="zh-CN" dirty="0">
                <a:ea typeface="宋体" pitchFamily="2" charset="-122"/>
              </a:rPr>
              <a:t>PM </a:t>
            </a:r>
            <a:r>
              <a:rPr lang="en-US" altLang="zh-CN" dirty="0" err="1">
                <a:ea typeface="宋体" pitchFamily="2" charset="-122"/>
              </a:rPr>
              <a:t>Bossuyt</a:t>
            </a:r>
            <a:r>
              <a:rPr lang="en-US" altLang="zh-CN" dirty="0">
                <a:ea typeface="宋体" pitchFamily="2" charset="-122"/>
              </a:rPr>
              <a:t>. Evaluation of diagnostic tests when there is no gold standard. A review of </a:t>
            </a:r>
            <a:r>
              <a:rPr lang="en-US" altLang="zh-CN" dirty="0" err="1">
                <a:ea typeface="宋体" pitchFamily="2" charset="-122"/>
              </a:rPr>
              <a:t>methods.《Health</a:t>
            </a:r>
            <a:r>
              <a:rPr lang="en-US" altLang="zh-CN" dirty="0">
                <a:ea typeface="宋体" pitchFamily="2" charset="-122"/>
              </a:rPr>
              <a:t> Technology Assessment》, 2007, 11(50)</a:t>
            </a:r>
            <a:r>
              <a:rPr lang="zh-CN" altLang="en-US" dirty="0">
                <a:ea typeface="宋体" pitchFamily="2" charset="-122"/>
              </a:rPr>
              <a:t>：</a:t>
            </a:r>
            <a:r>
              <a:rPr lang="en-US" altLang="zh-CN" dirty="0">
                <a:ea typeface="宋体" pitchFamily="2" charset="-122"/>
              </a:rPr>
              <a:t>iii, ix-51</a:t>
            </a:r>
          </a:p>
          <a:p>
            <a:endParaRPr lang="en-US" altLang="zh-CN" dirty="0">
              <a:ea typeface="宋体" pitchFamily="2" charset="-122"/>
            </a:endParaRPr>
          </a:p>
          <a:p>
            <a:r>
              <a:rPr lang="en-US" altLang="zh-CN" b="1" dirty="0">
                <a:ea typeface="宋体" pitchFamily="2" charset="-122"/>
              </a:rPr>
              <a:t>1</a:t>
            </a:r>
            <a:r>
              <a:rPr lang="zh-CN" altLang="en-US" b="1" dirty="0">
                <a:ea typeface="宋体" pitchFamily="2" charset="-122"/>
              </a:rPr>
              <a:t>、基於潛分類方法評價無金標準條件下診斷試驗的準確性</a:t>
            </a:r>
            <a:endParaRPr lang="en-US" altLang="zh-CN" b="1"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975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a:t>
            </a:r>
            <a:r>
              <a:rPr lang="en-US" altLang="zh-CN" dirty="0">
                <a:ea typeface="宋体" pitchFamily="2" charset="-122"/>
              </a:rPr>
              <a:t>R </a:t>
            </a:r>
            <a:r>
              <a:rPr lang="en-US" altLang="zh-CN" dirty="0" err="1">
                <a:ea typeface="宋体" pitchFamily="2" charset="-122"/>
              </a:rPr>
              <a:t>Pouillot</a:t>
            </a:r>
            <a:r>
              <a:rPr lang="zh-CN" altLang="en-US" dirty="0">
                <a:ea typeface="宋体" pitchFamily="2" charset="-122"/>
              </a:rPr>
              <a:t>，</a:t>
            </a:r>
            <a:r>
              <a:rPr lang="en-US" altLang="zh-CN" dirty="0">
                <a:ea typeface="宋体" pitchFamily="2" charset="-122"/>
              </a:rPr>
              <a:t>G </a:t>
            </a:r>
            <a:r>
              <a:rPr lang="en-US" altLang="zh-CN" dirty="0" err="1">
                <a:ea typeface="宋体" pitchFamily="2" charset="-122"/>
              </a:rPr>
              <a:t>Gerbier</a:t>
            </a:r>
            <a:r>
              <a:rPr lang="zh-CN" altLang="en-US" dirty="0">
                <a:ea typeface="宋体" pitchFamily="2" charset="-122"/>
              </a:rPr>
              <a:t>，</a:t>
            </a:r>
            <a:r>
              <a:rPr lang="en-US" altLang="zh-CN" dirty="0">
                <a:ea typeface="宋体" pitchFamily="2" charset="-122"/>
              </a:rPr>
              <a:t>IA Gardner. </a:t>
            </a:r>
            <a:r>
              <a:rPr lang="zh-CN" altLang="en-US" dirty="0">
                <a:ea typeface="宋体" pitchFamily="2" charset="-122"/>
              </a:rPr>
              <a:t>「</a:t>
            </a:r>
            <a:r>
              <a:rPr lang="en-US" altLang="zh-CN" dirty="0">
                <a:ea typeface="宋体" pitchFamily="2" charset="-122"/>
              </a:rPr>
              <a:t>TAGS</a:t>
            </a:r>
            <a:r>
              <a:rPr lang="zh-CN" altLang="en-US" dirty="0">
                <a:ea typeface="宋体" pitchFamily="2" charset="-122"/>
              </a:rPr>
              <a:t>」</a:t>
            </a:r>
            <a:r>
              <a:rPr lang="en-US" altLang="zh-CN" dirty="0">
                <a:ea typeface="宋体" pitchFamily="2" charset="-122"/>
              </a:rPr>
              <a:t>, a program for the evaluation of test accuracy in the absence of a gold </a:t>
            </a:r>
            <a:r>
              <a:rPr lang="en-US" altLang="zh-CN" dirty="0" err="1">
                <a:ea typeface="宋体" pitchFamily="2" charset="-122"/>
              </a:rPr>
              <a:t>standard.《Preventive</a:t>
            </a:r>
            <a:r>
              <a:rPr lang="en-US" altLang="zh-CN" dirty="0">
                <a:ea typeface="宋体" pitchFamily="2" charset="-122"/>
              </a:rPr>
              <a:t> Veterinary Medicine》, 2002, 53(1-2)</a:t>
            </a:r>
            <a:r>
              <a:rPr lang="zh-CN" altLang="en-US" dirty="0">
                <a:ea typeface="宋体" pitchFamily="2" charset="-122"/>
              </a:rPr>
              <a:t>：</a:t>
            </a:r>
            <a:r>
              <a:rPr lang="en-US" altLang="zh-CN" dirty="0">
                <a:ea typeface="宋体" pitchFamily="2" charset="-122"/>
              </a:rPr>
              <a:t>67-81</a:t>
            </a: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Enøe</a:t>
            </a:r>
            <a:r>
              <a:rPr lang="zh-CN" altLang="en-US" dirty="0">
                <a:ea typeface="宋体" pitchFamily="2" charset="-122"/>
              </a:rPr>
              <a:t>，</a:t>
            </a:r>
            <a:r>
              <a:rPr lang="en-US" altLang="zh-CN" dirty="0">
                <a:ea typeface="宋体" pitchFamily="2" charset="-122"/>
              </a:rPr>
              <a:t>MP </a:t>
            </a:r>
            <a:r>
              <a:rPr lang="en-US" altLang="zh-CN" dirty="0" err="1">
                <a:ea typeface="宋体" pitchFamily="2" charset="-122"/>
              </a:rPr>
              <a:t>Georgiadis</a:t>
            </a:r>
            <a:r>
              <a:rPr lang="zh-CN" altLang="en-US" dirty="0">
                <a:ea typeface="宋体" pitchFamily="2" charset="-122"/>
              </a:rPr>
              <a:t>，</a:t>
            </a:r>
            <a:r>
              <a:rPr lang="en-US" altLang="zh-CN" dirty="0">
                <a:ea typeface="宋体" pitchFamily="2" charset="-122"/>
              </a:rPr>
              <a:t>WO Johnson. Estimation of sensitivity and specificity of diagnostic tests and disease prevalence when the true disease state is </a:t>
            </a:r>
            <a:r>
              <a:rPr lang="en-US" altLang="zh-CN" dirty="0" err="1">
                <a:ea typeface="宋体" pitchFamily="2" charset="-122"/>
              </a:rPr>
              <a:t>unknown.《Preventive</a:t>
            </a:r>
            <a:r>
              <a:rPr lang="en-US" altLang="zh-CN" dirty="0">
                <a:ea typeface="宋体" pitchFamily="2" charset="-122"/>
              </a:rPr>
              <a:t> Veterinary Medicine》, 2000, 45(1-2)</a:t>
            </a:r>
            <a:r>
              <a:rPr lang="zh-CN" altLang="en-US" dirty="0">
                <a:ea typeface="宋体" pitchFamily="2" charset="-122"/>
              </a:rPr>
              <a:t>：</a:t>
            </a:r>
            <a:r>
              <a:rPr lang="en-US" altLang="zh-CN" dirty="0">
                <a:ea typeface="宋体" pitchFamily="2" charset="-122"/>
              </a:rPr>
              <a:t>61-81</a:t>
            </a:r>
          </a:p>
          <a:p>
            <a:r>
              <a:rPr lang="en-US" altLang="zh-CN" dirty="0">
                <a:ea typeface="宋体" pitchFamily="2" charset="-122"/>
              </a:rPr>
              <a:t>3</a:t>
            </a:r>
            <a:r>
              <a:rPr lang="zh-CN" altLang="en-US" dirty="0">
                <a:ea typeface="宋体" pitchFamily="2" charset="-122"/>
              </a:rPr>
              <a:t>、</a:t>
            </a:r>
            <a:r>
              <a:rPr lang="en-US" altLang="zh-CN" dirty="0">
                <a:ea typeface="宋体" pitchFamily="2" charset="-122"/>
              </a:rPr>
              <a:t>AW </a:t>
            </a:r>
            <a:r>
              <a:rPr lang="en-US" altLang="zh-CN" dirty="0" err="1">
                <a:ea typeface="宋体" pitchFamily="2" charset="-122"/>
              </a:rPr>
              <a:t>Rutjes</a:t>
            </a:r>
            <a:r>
              <a:rPr lang="zh-CN" altLang="en-US" dirty="0">
                <a:ea typeface="宋体" pitchFamily="2" charset="-122"/>
              </a:rPr>
              <a:t>，</a:t>
            </a:r>
            <a:r>
              <a:rPr lang="en-US" altLang="zh-CN" dirty="0">
                <a:ea typeface="宋体" pitchFamily="2" charset="-122"/>
              </a:rPr>
              <a:t>JB </a:t>
            </a:r>
            <a:r>
              <a:rPr lang="en-US" altLang="zh-CN" dirty="0" err="1">
                <a:ea typeface="宋体" pitchFamily="2" charset="-122"/>
              </a:rPr>
              <a:t>Reitsma</a:t>
            </a:r>
            <a:r>
              <a:rPr lang="zh-CN" altLang="en-US" dirty="0">
                <a:ea typeface="宋体" pitchFamily="2" charset="-122"/>
              </a:rPr>
              <a:t>，</a:t>
            </a:r>
            <a:r>
              <a:rPr lang="en-US" altLang="zh-CN" dirty="0">
                <a:ea typeface="宋体" pitchFamily="2" charset="-122"/>
              </a:rPr>
              <a:t>A </a:t>
            </a:r>
            <a:r>
              <a:rPr lang="en-US" altLang="zh-CN" dirty="0" err="1">
                <a:ea typeface="宋体" pitchFamily="2" charset="-122"/>
              </a:rPr>
              <a:t>Coomarasamy</a:t>
            </a:r>
            <a:r>
              <a:rPr lang="zh-CN" altLang="en-US" dirty="0">
                <a:ea typeface="宋体" pitchFamily="2" charset="-122"/>
              </a:rPr>
              <a:t>，</a:t>
            </a:r>
            <a:r>
              <a:rPr lang="en-US" altLang="zh-CN" dirty="0">
                <a:ea typeface="宋体" pitchFamily="2" charset="-122"/>
              </a:rPr>
              <a:t>KS Khan</a:t>
            </a:r>
            <a:r>
              <a:rPr lang="zh-CN" altLang="en-US" dirty="0">
                <a:ea typeface="宋体" pitchFamily="2" charset="-122"/>
              </a:rPr>
              <a:t>，</a:t>
            </a:r>
            <a:r>
              <a:rPr lang="en-US" altLang="zh-CN" dirty="0">
                <a:ea typeface="宋体" pitchFamily="2" charset="-122"/>
              </a:rPr>
              <a:t>PM </a:t>
            </a:r>
            <a:r>
              <a:rPr lang="en-US" altLang="zh-CN" dirty="0" err="1">
                <a:ea typeface="宋体" pitchFamily="2" charset="-122"/>
              </a:rPr>
              <a:t>Bossuyt</a:t>
            </a:r>
            <a:r>
              <a:rPr lang="en-US" altLang="zh-CN" dirty="0">
                <a:ea typeface="宋体" pitchFamily="2" charset="-122"/>
              </a:rPr>
              <a:t>. Evaluation of diagnostic tests when there is no gold standard. A review of </a:t>
            </a:r>
            <a:r>
              <a:rPr lang="en-US" altLang="zh-CN" dirty="0" err="1">
                <a:ea typeface="宋体" pitchFamily="2" charset="-122"/>
              </a:rPr>
              <a:t>methods.《Health</a:t>
            </a:r>
            <a:r>
              <a:rPr lang="en-US" altLang="zh-CN" dirty="0">
                <a:ea typeface="宋体" pitchFamily="2" charset="-122"/>
              </a:rPr>
              <a:t> Technology Assessment》, 2007, 11(50)</a:t>
            </a:r>
            <a:r>
              <a:rPr lang="zh-CN" altLang="en-US" dirty="0">
                <a:ea typeface="宋体" pitchFamily="2" charset="-122"/>
              </a:rPr>
              <a:t>：</a:t>
            </a:r>
            <a:r>
              <a:rPr lang="en-US" altLang="zh-CN" dirty="0">
                <a:ea typeface="宋体" pitchFamily="2" charset="-122"/>
              </a:rPr>
              <a:t>iii, ix-51</a:t>
            </a:r>
          </a:p>
          <a:p>
            <a:endParaRPr lang="en-US" altLang="zh-CN" dirty="0">
              <a:ea typeface="宋体" pitchFamily="2" charset="-122"/>
            </a:endParaRPr>
          </a:p>
          <a:p>
            <a:r>
              <a:rPr lang="en-US" altLang="zh-CN" b="1" dirty="0">
                <a:ea typeface="宋体" pitchFamily="2" charset="-122"/>
              </a:rPr>
              <a:t>1</a:t>
            </a:r>
            <a:r>
              <a:rPr lang="zh-CN" altLang="en-US" b="1" dirty="0">
                <a:ea typeface="宋体" pitchFamily="2" charset="-122"/>
              </a:rPr>
              <a:t>、基於潛分類方法評價無金標準條件下診斷試驗的準確性</a:t>
            </a:r>
            <a:endParaRPr lang="en-US" altLang="zh-CN" b="1"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500891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16</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17</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18</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19</a:t>
            </a:fld>
            <a:endParaRPr lang="en-US" altLang="zh-CN" dirty="0"/>
          </a:p>
        </p:txBody>
      </p:sp>
    </p:spTree>
    <p:extLst>
      <p:ext uri="{BB962C8B-B14F-4D97-AF65-F5344CB8AC3E}">
        <p14:creationId xmlns:p14="http://schemas.microsoft.com/office/powerpoint/2010/main" val="975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英國流行病學家</a:t>
            </a:r>
            <a:r>
              <a:rPr lang="en-US" altLang="zh-CN" dirty="0">
                <a:ea typeface="宋体" pitchFamily="2" charset="-122"/>
              </a:rPr>
              <a:t>Archie Cochrane</a:t>
            </a:r>
            <a:r>
              <a:rPr lang="zh-CN" altLang="en-US" dirty="0">
                <a:ea typeface="宋体" pitchFamily="2" charset="-122"/>
              </a:rPr>
              <a:t>在</a:t>
            </a:r>
            <a:r>
              <a:rPr lang="en-US" altLang="zh-CN" dirty="0">
                <a:ea typeface="宋体" pitchFamily="2" charset="-122"/>
              </a:rPr>
              <a:t>1972</a:t>
            </a:r>
            <a:r>
              <a:rPr lang="zh-CN" altLang="en-US" dirty="0">
                <a:ea typeface="宋体" pitchFamily="2" charset="-122"/>
              </a:rPr>
              <a:t>年出版了劃時代的經典著作「</a:t>
            </a:r>
            <a:r>
              <a:rPr lang="en-US" altLang="zh-CN" dirty="0">
                <a:ea typeface="宋体" pitchFamily="2" charset="-122"/>
              </a:rPr>
              <a:t>Effectiveness and </a:t>
            </a:r>
            <a:r>
              <a:rPr lang="en-US" altLang="zh-CN" dirty="0" err="1">
                <a:ea typeface="宋体" pitchFamily="2" charset="-122"/>
              </a:rPr>
              <a:t>Eficiency</a:t>
            </a:r>
            <a:r>
              <a:rPr lang="zh-CN" altLang="en-US" dirty="0">
                <a:ea typeface="宋体" pitchFamily="2" charset="-122"/>
              </a:rPr>
              <a:t>：</a:t>
            </a:r>
            <a:r>
              <a:rPr lang="en-US" altLang="zh-CN" dirty="0">
                <a:ea typeface="宋体" pitchFamily="2" charset="-122"/>
              </a:rPr>
              <a:t>Random Reflections on Health Services</a:t>
            </a:r>
            <a:r>
              <a:rPr lang="zh-CN" altLang="en-US" dirty="0">
                <a:ea typeface="宋体" pitchFamily="2" charset="-122"/>
              </a:rPr>
              <a:t>」</a:t>
            </a:r>
            <a:r>
              <a:rPr lang="en-US" altLang="zh-CN" dirty="0">
                <a:ea typeface="宋体" pitchFamily="2" charset="-122"/>
              </a:rPr>
              <a:t> (《</a:t>
            </a:r>
            <a:r>
              <a:rPr lang="zh-CN" altLang="en-US" dirty="0">
                <a:ea typeface="宋体" pitchFamily="2" charset="-122"/>
              </a:rPr>
              <a:t>效果與效益，健康服務中的隨機反映</a:t>
            </a:r>
            <a:r>
              <a:rPr lang="en-US" altLang="zh-CN" dirty="0">
                <a:ea typeface="宋体" pitchFamily="2" charset="-122"/>
              </a:rPr>
              <a:t>》),</a:t>
            </a:r>
            <a:r>
              <a:rPr lang="zh-CN" altLang="en-US" dirty="0">
                <a:ea typeface="宋体" pitchFamily="2" charset="-122"/>
              </a:rPr>
              <a:t>首次提出醫生開給病人的處方應利大於弊，也應價有所值，並指出隨機對照試驗是臨床決策的最高級別證據；</a:t>
            </a:r>
            <a:endParaRPr lang="en-US" altLang="zh-CN" dirty="0">
              <a:ea typeface="宋体" pitchFamily="2" charset="-122"/>
            </a:endParaRPr>
          </a:p>
          <a:p>
            <a:r>
              <a:rPr lang="en-US" altLang="zh-CN" dirty="0">
                <a:ea typeface="宋体" pitchFamily="2" charset="-122"/>
              </a:rPr>
              <a:t>Cochrane A. Effectiveness and </a:t>
            </a:r>
            <a:r>
              <a:rPr lang="en-US" altLang="zh-CN" dirty="0" err="1">
                <a:ea typeface="宋体" pitchFamily="2" charset="-122"/>
              </a:rPr>
              <a:t>Efficiency:Random</a:t>
            </a:r>
            <a:r>
              <a:rPr lang="en-US" altLang="zh-CN" dirty="0">
                <a:ea typeface="宋体" pitchFamily="2" charset="-122"/>
              </a:rPr>
              <a:t> Reflections on Health Services. </a:t>
            </a:r>
            <a:r>
              <a:rPr lang="en-US" altLang="zh-CN" dirty="0" err="1">
                <a:ea typeface="宋体" pitchFamily="2" charset="-122"/>
              </a:rPr>
              <a:t>London:Nuffield</a:t>
            </a:r>
            <a:r>
              <a:rPr lang="en-US" altLang="zh-CN" dirty="0">
                <a:ea typeface="宋体" pitchFamily="2" charset="-122"/>
              </a:rPr>
              <a:t> Provincial Hospitals Trust,1972.</a:t>
            </a: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20</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21</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22</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23</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24</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25</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26</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27</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28</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29</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英國流行病學家</a:t>
            </a:r>
            <a:r>
              <a:rPr lang="en-US" altLang="zh-CN" dirty="0">
                <a:ea typeface="宋体" pitchFamily="2" charset="-122"/>
              </a:rPr>
              <a:t>Archie Cochrane</a:t>
            </a:r>
            <a:r>
              <a:rPr lang="zh-CN" altLang="en-US" dirty="0">
                <a:ea typeface="宋体" pitchFamily="2" charset="-122"/>
              </a:rPr>
              <a:t>在</a:t>
            </a:r>
            <a:r>
              <a:rPr lang="en-US" altLang="zh-CN" dirty="0">
                <a:ea typeface="宋体" pitchFamily="2" charset="-122"/>
              </a:rPr>
              <a:t>1972</a:t>
            </a:r>
            <a:r>
              <a:rPr lang="zh-CN" altLang="en-US" dirty="0">
                <a:ea typeface="宋体" pitchFamily="2" charset="-122"/>
              </a:rPr>
              <a:t>年出版了劃時代的經典著作「</a:t>
            </a:r>
            <a:r>
              <a:rPr lang="en-US" altLang="zh-CN" dirty="0">
                <a:ea typeface="宋体" pitchFamily="2" charset="-122"/>
              </a:rPr>
              <a:t>Effectiveness and </a:t>
            </a:r>
            <a:r>
              <a:rPr lang="en-US" altLang="zh-CN" dirty="0" err="1">
                <a:ea typeface="宋体" pitchFamily="2" charset="-122"/>
              </a:rPr>
              <a:t>Eficiency</a:t>
            </a:r>
            <a:r>
              <a:rPr lang="zh-CN" altLang="en-US" dirty="0">
                <a:ea typeface="宋体" pitchFamily="2" charset="-122"/>
              </a:rPr>
              <a:t>：</a:t>
            </a:r>
            <a:r>
              <a:rPr lang="en-US" altLang="zh-CN" dirty="0">
                <a:ea typeface="宋体" pitchFamily="2" charset="-122"/>
              </a:rPr>
              <a:t>Random Reflections on Health Services</a:t>
            </a:r>
            <a:r>
              <a:rPr lang="zh-CN" altLang="en-US" dirty="0">
                <a:ea typeface="宋体" pitchFamily="2" charset="-122"/>
              </a:rPr>
              <a:t>」</a:t>
            </a:r>
            <a:r>
              <a:rPr lang="en-US" altLang="zh-CN" dirty="0">
                <a:ea typeface="宋体" pitchFamily="2" charset="-122"/>
              </a:rPr>
              <a:t> (《</a:t>
            </a:r>
            <a:r>
              <a:rPr lang="zh-CN" altLang="en-US" dirty="0">
                <a:ea typeface="宋体" pitchFamily="2" charset="-122"/>
              </a:rPr>
              <a:t>效果與效益，健康服務中的隨機反映</a:t>
            </a:r>
            <a:r>
              <a:rPr lang="en-US" altLang="zh-CN" dirty="0">
                <a:ea typeface="宋体" pitchFamily="2" charset="-122"/>
              </a:rPr>
              <a:t>》),</a:t>
            </a:r>
            <a:r>
              <a:rPr lang="zh-CN" altLang="en-US" dirty="0">
                <a:ea typeface="宋体" pitchFamily="2" charset="-122"/>
              </a:rPr>
              <a:t>首次提出醫生開給病人的處方應利大於弊，也應價有所值，並指出隨機對照試驗是臨床決策的最高級別證據；</a:t>
            </a:r>
            <a:endParaRPr lang="en-US" altLang="zh-CN" dirty="0">
              <a:ea typeface="宋体" pitchFamily="2" charset="-122"/>
            </a:endParaRPr>
          </a:p>
          <a:p>
            <a:r>
              <a:rPr lang="en-US" altLang="zh-CN" dirty="0">
                <a:ea typeface="宋体" pitchFamily="2" charset="-122"/>
              </a:rPr>
              <a:t>Cochrane A. Effectiveness and </a:t>
            </a:r>
            <a:r>
              <a:rPr lang="en-US" altLang="zh-CN" dirty="0" err="1">
                <a:ea typeface="宋体" pitchFamily="2" charset="-122"/>
              </a:rPr>
              <a:t>Efficiency:Random</a:t>
            </a:r>
            <a:r>
              <a:rPr lang="en-US" altLang="zh-CN" dirty="0">
                <a:ea typeface="宋体" pitchFamily="2" charset="-122"/>
              </a:rPr>
              <a:t> Reflections on Health Services. </a:t>
            </a:r>
            <a:r>
              <a:rPr lang="en-US" altLang="zh-CN" dirty="0" err="1">
                <a:ea typeface="宋体" pitchFamily="2" charset="-122"/>
              </a:rPr>
              <a:t>London:Nuffield</a:t>
            </a:r>
            <a:r>
              <a:rPr lang="en-US" altLang="zh-CN" dirty="0">
                <a:ea typeface="宋体" pitchFamily="2" charset="-122"/>
              </a:rPr>
              <a:t> Provincial Hospitals Trust,1972.</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30</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31</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32</a:t>
            </a:fld>
            <a:endParaRPr lang="en-US" altLang="zh-CN" dirty="0"/>
          </a:p>
        </p:txBody>
      </p:sp>
    </p:spTree>
    <p:extLst>
      <p:ext uri="{BB962C8B-B14F-4D97-AF65-F5344CB8AC3E}">
        <p14:creationId xmlns:p14="http://schemas.microsoft.com/office/powerpoint/2010/main" val="9751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33</a:t>
            </a:fld>
            <a:endParaRPr lang="en-US" altLang="zh-CN" dirty="0"/>
          </a:p>
        </p:txBody>
      </p:sp>
    </p:spTree>
    <p:extLst>
      <p:ext uri="{BB962C8B-B14F-4D97-AF65-F5344CB8AC3E}">
        <p14:creationId xmlns:p14="http://schemas.microsoft.com/office/powerpoint/2010/main" val="9751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34</a:t>
            </a:fld>
            <a:endParaRPr lang="en-US" altLang="zh-CN" dirty="0"/>
          </a:p>
        </p:txBody>
      </p:sp>
    </p:spTree>
    <p:extLst>
      <p:ext uri="{BB962C8B-B14F-4D97-AF65-F5344CB8AC3E}">
        <p14:creationId xmlns:p14="http://schemas.microsoft.com/office/powerpoint/2010/main" val="439206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35</a:t>
            </a:fld>
            <a:endParaRPr lang="en-US" altLang="zh-CN" dirty="0"/>
          </a:p>
        </p:txBody>
      </p:sp>
    </p:spTree>
    <p:extLst>
      <p:ext uri="{BB962C8B-B14F-4D97-AF65-F5344CB8AC3E}">
        <p14:creationId xmlns:p14="http://schemas.microsoft.com/office/powerpoint/2010/main" val="3880725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36</a:t>
            </a:fld>
            <a:endParaRPr lang="en-US" altLang="zh-CN" dirty="0"/>
          </a:p>
        </p:txBody>
      </p:sp>
    </p:spTree>
    <p:extLst>
      <p:ext uri="{BB962C8B-B14F-4D97-AF65-F5344CB8AC3E}">
        <p14:creationId xmlns:p14="http://schemas.microsoft.com/office/powerpoint/2010/main" val="623085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37</a:t>
            </a:fld>
            <a:endParaRPr lang="en-US" altLang="zh-CN" dirty="0"/>
          </a:p>
        </p:txBody>
      </p:sp>
    </p:spTree>
    <p:extLst>
      <p:ext uri="{BB962C8B-B14F-4D97-AF65-F5344CB8AC3E}">
        <p14:creationId xmlns:p14="http://schemas.microsoft.com/office/powerpoint/2010/main" val="2116473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來源出自：</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、基於潛分類方法評價無金標準條件下診斷試驗的準確性</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a:t>
            </a:r>
            <a:r>
              <a:rPr lang="zh-CN" altLang="en-US" dirty="0">
                <a:ea typeface="宋体" pitchFamily="2" charset="-122"/>
              </a:rPr>
              <a:t>，</a:t>
            </a:r>
            <a:r>
              <a:rPr lang="en-US" altLang="zh-CN" dirty="0">
                <a:ea typeface="宋体" pitchFamily="2" charset="-122"/>
              </a:rPr>
              <a:t>C </a:t>
            </a:r>
            <a:r>
              <a:rPr lang="en-US" altLang="zh-CN" dirty="0" err="1">
                <a:ea typeface="宋体" pitchFamily="2" charset="-122"/>
              </a:rPr>
              <a:t>Uhler.Mastitis</a:t>
            </a:r>
            <a:r>
              <a:rPr lang="en-US" altLang="zh-CN" dirty="0">
                <a:ea typeface="宋体" pitchFamily="2" charset="-122"/>
              </a:rPr>
              <a:t> in Dairy Production</a:t>
            </a:r>
            <a:r>
              <a:rPr lang="zh-CN" altLang="en-US" dirty="0">
                <a:ea typeface="宋体" pitchFamily="2" charset="-122"/>
              </a:rPr>
              <a:t>：</a:t>
            </a:r>
            <a:r>
              <a:rPr lang="en-US" altLang="zh-CN" dirty="0">
                <a:ea typeface="宋体" pitchFamily="2" charset="-122"/>
              </a:rPr>
              <a:t>Estimation of Sensitivity, Specificity and Disease Prevalence using MCMC</a:t>
            </a:r>
          </a:p>
          <a:p>
            <a:r>
              <a:rPr lang="en-US" altLang="zh-CN" dirty="0">
                <a:ea typeface="宋体" pitchFamily="2" charset="-122"/>
              </a:rPr>
              <a:t>3</a:t>
            </a:r>
            <a:r>
              <a:rPr lang="zh-CN" altLang="en-US" dirty="0">
                <a:ea typeface="宋体" pitchFamily="2" charset="-122"/>
              </a:rPr>
              <a:t>、無金標準條件下診斷試驗評價貝葉斯相關模型構建及應用</a:t>
            </a:r>
            <a:endParaRPr lang="en-US" altLang="zh-CN" dirty="0">
              <a:ea typeface="宋体" pitchFamily="2" charset="-122"/>
            </a:endParaRPr>
          </a:p>
          <a:p>
            <a:r>
              <a:rPr lang="en-US" altLang="zh-CN" dirty="0">
                <a:ea typeface="宋体" pitchFamily="2" charset="-122"/>
              </a:rPr>
              <a:t>4</a:t>
            </a:r>
            <a:r>
              <a:rPr lang="zh-CN" altLang="en-US" dirty="0">
                <a:ea typeface="宋体" pitchFamily="2" charset="-122"/>
              </a:rPr>
              <a:t>、無金標準情況下三個診斷試驗評價方法研究</a:t>
            </a:r>
            <a:endParaRPr lang="en-US" altLang="zh-CN" dirty="0">
              <a:ea typeface="宋体" pitchFamily="2" charset="-122"/>
            </a:endParaRPr>
          </a:p>
          <a:p>
            <a:r>
              <a:rPr lang="en-US" altLang="zh-CN" dirty="0">
                <a:ea typeface="宋体" pitchFamily="2" charset="-122"/>
              </a:rPr>
              <a:t>5</a:t>
            </a:r>
            <a:r>
              <a:rPr lang="zh-CN" altLang="en-US" dirty="0">
                <a:ea typeface="宋体" pitchFamily="2" charset="-122"/>
              </a:rPr>
              <a:t>、</a:t>
            </a:r>
            <a:r>
              <a:rPr lang="en-US" altLang="zh-CN" dirty="0" err="1">
                <a:ea typeface="宋体" pitchFamily="2" charset="-122"/>
              </a:rPr>
              <a:t>Dendukuri</a:t>
            </a:r>
            <a:r>
              <a:rPr lang="en-US" altLang="zh-CN" dirty="0">
                <a:ea typeface="宋体" pitchFamily="2" charset="-122"/>
              </a:rPr>
              <a:t> N, Joseph L. Bayesian approaches to modelling the conditional dependence between </a:t>
            </a:r>
            <a:r>
              <a:rPr lang="en-US" altLang="zh-CN" dirty="0" err="1">
                <a:ea typeface="宋体" pitchFamily="2" charset="-122"/>
              </a:rPr>
              <a:t>multiplediagnostic</a:t>
            </a:r>
            <a:r>
              <a:rPr lang="en-US" altLang="zh-CN" dirty="0">
                <a:ea typeface="宋体" pitchFamily="2" charset="-122"/>
              </a:rPr>
              <a:t> tests. Biometrics 2001;57:158-167</a:t>
            </a:r>
          </a:p>
          <a:p>
            <a:r>
              <a:rPr lang="en-US" altLang="zh-CN" dirty="0">
                <a:ea typeface="宋体" pitchFamily="2" charset="-122"/>
              </a:rPr>
              <a:t>6</a:t>
            </a:r>
            <a:r>
              <a:rPr lang="zh-CN" altLang="en-US" dirty="0">
                <a:ea typeface="宋体" pitchFamily="2" charset="-122"/>
              </a:rPr>
              <a:t>、</a:t>
            </a:r>
            <a:r>
              <a:rPr lang="en-US" altLang="zh-CN" dirty="0">
                <a:ea typeface="宋体" pitchFamily="2" charset="-122"/>
              </a:rPr>
              <a:t>Michael A, Black, Bruce A, Craig. Estimating disease prevalence in absence of a gold standard. Statistics in medicine. Statist Med.2002;21:2653-2669</a:t>
            </a:r>
          </a:p>
          <a:p>
            <a:r>
              <a:rPr lang="en-US" altLang="zh-CN" dirty="0">
                <a:ea typeface="宋体" pitchFamily="2" charset="-122"/>
              </a:rPr>
              <a:t>7</a:t>
            </a:r>
            <a:r>
              <a:rPr lang="zh-CN" altLang="en-US" dirty="0">
                <a:ea typeface="宋体" pitchFamily="2" charset="-122"/>
              </a:rPr>
              <a:t>、</a:t>
            </a:r>
            <a:r>
              <a:rPr lang="en-US" altLang="zh-CN" dirty="0">
                <a:ea typeface="宋体" pitchFamily="2" charset="-122"/>
              </a:rPr>
              <a:t>Sasha </a:t>
            </a:r>
            <a:r>
              <a:rPr lang="en-US" altLang="zh-CN" dirty="0" err="1">
                <a:ea typeface="宋体" pitchFamily="2" charset="-122"/>
              </a:rPr>
              <a:t>Bernatsky</a:t>
            </a:r>
            <a:r>
              <a:rPr lang="en-US" altLang="zh-CN" dirty="0">
                <a:ea typeface="宋体" pitchFamily="2" charset="-122"/>
              </a:rPr>
              <a:t> l; Lawrence Joseph l, Patrick </a:t>
            </a:r>
            <a:r>
              <a:rPr lang="en-US" altLang="zh-CN" dirty="0" err="1">
                <a:ea typeface="宋体" pitchFamily="2" charset="-122"/>
              </a:rPr>
              <a:t>B_elisle,et</a:t>
            </a:r>
            <a:r>
              <a:rPr lang="en-US" altLang="zh-CN" dirty="0">
                <a:ea typeface="宋体" pitchFamily="2" charset="-122"/>
              </a:rPr>
              <a:t> al. Bayesian modelling of imperfect ascertainment methods in cancer studies. Statistics in medicine. Statist Med.2005;24:2365-2379</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38</a:t>
            </a:fld>
            <a:endParaRPr lang="en-US" altLang="zh-CN" dirty="0"/>
          </a:p>
        </p:txBody>
      </p:sp>
    </p:spTree>
    <p:extLst>
      <p:ext uri="{BB962C8B-B14F-4D97-AF65-F5344CB8AC3E}">
        <p14:creationId xmlns:p14="http://schemas.microsoft.com/office/powerpoint/2010/main" val="3730722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41</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7.wmf"/><Relationship Id="rId12" Type="http://schemas.openxmlformats.org/officeDocument/2006/relationships/image" Target="../media/image20.wmf"/><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6.wmf"/><Relationship Id="rId11" Type="http://schemas.openxmlformats.org/officeDocument/2006/relationships/image" Target="../media/image19.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5.wmf"/><Relationship Id="rId9" Type="http://schemas.openxmlformats.org/officeDocument/2006/relationships/image" Target="../media/image18.w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9.bin"/><Relationship Id="rId3" Type="http://schemas.openxmlformats.org/officeDocument/2006/relationships/oleObject" Target="../embeddings/oleObject5.bin"/><Relationship Id="rId7" Type="http://schemas.openxmlformats.org/officeDocument/2006/relationships/image" Target="../media/image23.wmf"/><Relationship Id="rId12" Type="http://schemas.openxmlformats.org/officeDocument/2006/relationships/image" Target="../media/image26.wmf"/><Relationship Id="rId2" Type="http://schemas.openxmlformats.org/officeDocument/2006/relationships/notesSlide" Target="../notesSlides/notesSlide40.xml"/><Relationship Id="rId16" Type="http://schemas.openxmlformats.org/officeDocument/2006/relationships/image" Target="../media/image28.wmf"/><Relationship Id="rId1" Type="http://schemas.openxmlformats.org/officeDocument/2006/relationships/slideLayout" Target="../slideLayouts/slideLayout12.xml"/><Relationship Id="rId6" Type="http://schemas.openxmlformats.org/officeDocument/2006/relationships/oleObject" Target="../embeddings/oleObject6.bin"/><Relationship Id="rId11" Type="http://schemas.openxmlformats.org/officeDocument/2006/relationships/oleObject" Target="../embeddings/oleObject8.bin"/><Relationship Id="rId5" Type="http://schemas.openxmlformats.org/officeDocument/2006/relationships/image" Target="../media/image22.wmf"/><Relationship Id="rId15" Type="http://schemas.openxmlformats.org/officeDocument/2006/relationships/oleObject" Target="../embeddings/oleObject10.bin"/><Relationship Id="rId10" Type="http://schemas.openxmlformats.org/officeDocument/2006/relationships/image" Target="../media/image25.wmf"/><Relationship Id="rId4" Type="http://schemas.openxmlformats.org/officeDocument/2006/relationships/image" Target="../media/image21.wmf"/><Relationship Id="rId9" Type="http://schemas.openxmlformats.org/officeDocument/2006/relationships/oleObject" Target="../embeddings/oleObject7.bin"/><Relationship Id="rId14" Type="http://schemas.openxmlformats.org/officeDocument/2006/relationships/image" Target="../media/image27.wmf"/></Relationships>
</file>

<file path=ppt/slides/_rels/slide4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9.wmf"/><Relationship Id="rId7" Type="http://schemas.openxmlformats.org/officeDocument/2006/relationships/oleObject" Target="../embeddings/oleObject12.bin"/><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oleObject" Target="../embeddings/oleObject11.bin"/><Relationship Id="rId9" Type="http://schemas.openxmlformats.org/officeDocument/2006/relationships/image" Target="../media/image33.wmf"/></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9" y="1750732"/>
            <a:ext cx="9558336" cy="148935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eaLnBrk="1" hangingPunct="1">
              <a:lnSpc>
                <a:spcPct val="150000"/>
              </a:lnSpc>
            </a:pPr>
            <a:r>
              <a:rPr lang="zh-TW" altLang="en-US" sz="2800" dirty="0">
                <a:solidFill>
                  <a:schemeClr val="tx1"/>
                </a:solidFill>
                <a:latin typeface="宋体" panose="02010600030101010101" pitchFamily="2" charset="-122"/>
                <a:ea typeface="宋体" panose="02010600030101010101" pitchFamily="2" charset="-122"/>
              </a:rPr>
              <a:t>實驗室診斷準確度研究</a:t>
            </a:r>
            <a:br>
              <a:rPr lang="en-US" altLang="zh-TW" sz="2800" dirty="0">
                <a:solidFill>
                  <a:schemeClr val="tx1"/>
                </a:solidFill>
                <a:latin typeface="宋体" panose="02010600030101010101" pitchFamily="2" charset="-122"/>
                <a:ea typeface="宋体" panose="02010600030101010101" pitchFamily="2" charset="-122"/>
              </a:rPr>
            </a:br>
            <a:r>
              <a:rPr lang="zh-CN" altLang="en-US" sz="28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accuracy of in vitro diagnostic</a:t>
            </a:r>
            <a:r>
              <a:rPr lang="zh-CN" altLang="en-US" sz="28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037409428"/>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89143"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診斷試驗準確度的研究設計</a:t>
            </a:r>
          </a:p>
        </p:txBody>
      </p:sp>
      <p:sp>
        <p:nvSpPr>
          <p:cNvPr id="8" name="矩形 3"/>
          <p:cNvSpPr>
            <a:spLocks noChangeArrowheads="1"/>
          </p:cNvSpPr>
          <p:nvPr/>
        </p:nvSpPr>
        <p:spPr bwMode="auto">
          <a:xfrm>
            <a:off x="111365" y="350590"/>
            <a:ext cx="85026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100" dirty="0">
                <a:latin typeface="Times New Roman" pitchFamily="18" charset="0"/>
                <a:cs typeface="Times New Roman" pitchFamily="18" charset="0"/>
              </a:rPr>
              <a:t>疾病分類國際代碼目錄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the International Classification of Diseases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CN" altLang="en-US" sz="1100" dirty="0">
              <a:solidFill>
                <a:srgbClr val="000000"/>
              </a:solidFill>
              <a:latin typeface="Times New Roman" pitchFamily="18" charset="0"/>
              <a:cs typeface="Times New Roman" pitchFamily="18" charset="0"/>
            </a:endParaRPr>
          </a:p>
        </p:txBody>
      </p:sp>
      <p:sp>
        <p:nvSpPr>
          <p:cNvPr id="4" name="矩形 3"/>
          <p:cNvSpPr/>
          <p:nvPr/>
        </p:nvSpPr>
        <p:spPr>
          <a:xfrm>
            <a:off x="1392711" y="600774"/>
            <a:ext cx="9509760" cy="5401479"/>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the International Classification of Diseases</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ICD</a:t>
            </a:r>
            <a:r>
              <a:rPr lang="en-US" altLang="zh-CN" sz="1000" dirty="0">
                <a:latin typeface="Times New Roman" pitchFamily="18" charset="0"/>
                <a:cs typeface="Times New Roman" pitchFamily="18" charset="0"/>
              </a:rPr>
              <a:t> -10 </a:t>
            </a:r>
            <a:r>
              <a:rPr lang="en-US" altLang="zh-CN" sz="1000" i="1" dirty="0">
                <a:latin typeface="Times New Roman" pitchFamily="18" charset="0"/>
                <a:cs typeface="Times New Roman" pitchFamily="18" charset="0"/>
              </a:rPr>
              <a:t>Version </a:t>
            </a:r>
            <a:r>
              <a:rPr lang="en-US" altLang="zh-CN" sz="1000" dirty="0">
                <a:latin typeface="Times New Roman" pitchFamily="18" charset="0"/>
                <a:cs typeface="Times New Roman" pitchFamily="18" charset="0"/>
              </a:rPr>
              <a:t>: 2016 </a:t>
            </a:r>
            <a:endParaRPr lang="zh-CN"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Ⅰ </a:t>
            </a:r>
            <a:r>
              <a:rPr lang="en-US" altLang="zh-CN" sz="1000" i="1" dirty="0">
                <a:latin typeface="Times New Roman" pitchFamily="18" charset="0"/>
                <a:cs typeface="Times New Roman" pitchFamily="18" charset="0"/>
              </a:rPr>
              <a:t>Certain infectious and parasitic diseases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傳染病和寄生蟲病</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Ⅱ </a:t>
            </a:r>
            <a:r>
              <a:rPr lang="en-US" altLang="zh-CN" sz="1000" i="1" dirty="0">
                <a:latin typeface="Times New Roman" pitchFamily="18" charset="0"/>
                <a:cs typeface="Times New Roman" pitchFamily="18" charset="0"/>
              </a:rPr>
              <a:t>Neoplasms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腫瘤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Ⅲ</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Diseases of the blood and blood-forming organs and certain disorders involving the immune mechanism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血液和血液形成器官的疾病和涉及免疫機制的某些疾病 </a:t>
            </a:r>
            <a:r>
              <a:rPr lang="en-US" altLang="zh-CN" sz="1000" dirty="0">
                <a:latin typeface="Times New Roman" pitchFamily="18" charset="0"/>
                <a:cs typeface="Times New Roman" pitchFamily="18" charset="0"/>
              </a:rPr>
              <a:t>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Ⅳ</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Endocrine, nutritional and metabolic diseases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內分泌、營養與代謝疾病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Ⅴ</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Mental and </a:t>
            </a:r>
            <a:r>
              <a:rPr lang="en-US" altLang="zh-CN" sz="1000" i="1" dirty="0" err="1">
                <a:latin typeface="Times New Roman" pitchFamily="18" charset="0"/>
                <a:cs typeface="Times New Roman" pitchFamily="18" charset="0"/>
              </a:rPr>
              <a:t>behavioural</a:t>
            </a:r>
            <a:r>
              <a:rPr lang="en-US" altLang="zh-CN" sz="1000" i="1" dirty="0">
                <a:latin typeface="Times New Roman" pitchFamily="18" charset="0"/>
                <a:cs typeface="Times New Roman" pitchFamily="18" charset="0"/>
              </a:rPr>
              <a:t> disorders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精神和行為障礙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Ⅵ</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Diseases of the nervous system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神經系統疾病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Ⅶ </a:t>
            </a:r>
            <a:r>
              <a:rPr lang="en-US" altLang="zh-CN" sz="1000" i="1" dirty="0">
                <a:latin typeface="Times New Roman" pitchFamily="18" charset="0"/>
                <a:cs typeface="Times New Roman" pitchFamily="18" charset="0"/>
              </a:rPr>
              <a:t>Diseases of the eye and adnexa</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眼及附屬器疾病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Ⅷ </a:t>
            </a:r>
            <a:r>
              <a:rPr lang="en-US" altLang="zh-CN" sz="1000" i="1" dirty="0">
                <a:latin typeface="Times New Roman" pitchFamily="18" charset="0"/>
                <a:cs typeface="Times New Roman" pitchFamily="18" charset="0"/>
              </a:rPr>
              <a:t>Diseases of the ear and mastoid process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耳及乳突疾病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Ⅸ </a:t>
            </a:r>
            <a:r>
              <a:rPr lang="en-US" altLang="zh-CN" sz="1000" i="1" dirty="0">
                <a:latin typeface="Times New Roman" pitchFamily="18" charset="0"/>
                <a:cs typeface="Times New Roman" pitchFamily="18" charset="0"/>
              </a:rPr>
              <a:t>Diseases of the circulatory system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循環系統疾病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Ⅹ </a:t>
            </a:r>
            <a:r>
              <a:rPr lang="en-US" altLang="zh-CN" sz="1000" i="1" dirty="0">
                <a:latin typeface="Times New Roman" pitchFamily="18" charset="0"/>
                <a:cs typeface="Times New Roman" pitchFamily="18" charset="0"/>
              </a:rPr>
              <a:t>Diseases of the respiratory system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呼吸系統疾病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Ⅺ</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Diseases of the digestive system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消化系統疾病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a:t>
            </a:r>
            <a:r>
              <a:rPr lang="zh-CN" altLang="zh-CN" sz="1000" dirty="0">
                <a:latin typeface="Times New Roman" pitchFamily="18" charset="0"/>
                <a:cs typeface="Times New Roman" pitchFamily="18" charset="0"/>
              </a:rPr>
              <a:t>Ⅻ</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Diseases of the skin and subcutaneous tissue</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皮膚和皮下組織疾病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XIII </a:t>
            </a:r>
            <a:r>
              <a:rPr lang="en-US" altLang="zh-CN" sz="1000" i="1" dirty="0">
                <a:latin typeface="Times New Roman" pitchFamily="18" charset="0"/>
                <a:cs typeface="Times New Roman" pitchFamily="18" charset="0"/>
              </a:rPr>
              <a:t>Diseases of the musculoskeletal system and connective tissue</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肌肉骨骼系統和結締組織疾病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XIV </a:t>
            </a:r>
            <a:r>
              <a:rPr lang="en-US" altLang="zh-CN" sz="1000" i="1" dirty="0">
                <a:latin typeface="Times New Roman" pitchFamily="18" charset="0"/>
                <a:cs typeface="Times New Roman" pitchFamily="18" charset="0"/>
              </a:rPr>
              <a:t>Diseases of the genitourinary system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泌尿生殖系統疾病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XV </a:t>
            </a:r>
            <a:r>
              <a:rPr lang="en-US" altLang="zh-CN" sz="1000" i="1" dirty="0">
                <a:latin typeface="Times New Roman" pitchFamily="18" charset="0"/>
                <a:cs typeface="Times New Roman" pitchFamily="18" charset="0"/>
              </a:rPr>
              <a:t>Pregnancy, childbirth and the </a:t>
            </a:r>
            <a:r>
              <a:rPr lang="en-US" altLang="zh-CN" sz="1000" i="1" dirty="0" err="1">
                <a:latin typeface="Times New Roman" pitchFamily="18" charset="0"/>
                <a:cs typeface="Times New Roman" pitchFamily="18" charset="0"/>
              </a:rPr>
              <a:t>puerperium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妊娠、分娩和產褥期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XVI </a:t>
            </a:r>
            <a:r>
              <a:rPr lang="en-US" altLang="zh-CN" sz="1000" i="1" dirty="0">
                <a:latin typeface="Times New Roman" pitchFamily="18" charset="0"/>
                <a:cs typeface="Times New Roman" pitchFamily="18" charset="0"/>
              </a:rPr>
              <a:t>Certain conditions originating in the perinatal period</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圍生期的某些條件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XVII </a:t>
            </a:r>
            <a:r>
              <a:rPr lang="en-US" altLang="zh-CN" sz="1000" i="1" dirty="0">
                <a:latin typeface="Times New Roman" pitchFamily="18" charset="0"/>
                <a:cs typeface="Times New Roman" pitchFamily="18" charset="0"/>
              </a:rPr>
              <a:t>Congenital malformations, deformations and chromosomal abnormalities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先天畸形、畸形和染色體異常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XVIII </a:t>
            </a:r>
            <a:r>
              <a:rPr lang="en-US" altLang="zh-CN" sz="1000" i="1" dirty="0">
                <a:latin typeface="Times New Roman" pitchFamily="18" charset="0"/>
                <a:cs typeface="Times New Roman" pitchFamily="18" charset="0"/>
              </a:rPr>
              <a:t>Symptoms, signs and abnormal clinical and laboratory findings, not elsewhere classified</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其它未分類之外的，症狀，體征和異常的臨床和實驗室檢查結果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XIX </a:t>
            </a:r>
            <a:r>
              <a:rPr lang="en-US" altLang="zh-CN" sz="1000" i="1" dirty="0">
                <a:latin typeface="Times New Roman" pitchFamily="18" charset="0"/>
                <a:cs typeface="Times New Roman" pitchFamily="18" charset="0"/>
              </a:rPr>
              <a:t>Injury, poisoning and certain other consequences of external causes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傷害、中毒和外部原因造成的其他後果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XX </a:t>
            </a:r>
            <a:r>
              <a:rPr lang="en-US" altLang="zh-CN" sz="1000" i="1" dirty="0">
                <a:latin typeface="Times New Roman" pitchFamily="18" charset="0"/>
                <a:cs typeface="Times New Roman" pitchFamily="18" charset="0"/>
              </a:rPr>
              <a:t>External causes of morbidity and mortality</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發病率和死亡率的外部原因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XXI </a:t>
            </a:r>
            <a:r>
              <a:rPr lang="en-US" altLang="zh-CN" sz="1000" i="1" dirty="0">
                <a:latin typeface="Times New Roman" pitchFamily="18" charset="0"/>
                <a:cs typeface="Times New Roman" pitchFamily="18" charset="0"/>
              </a:rPr>
              <a:t>Factors influencing health status and contact with health services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影響健康狀況的因素及與衛生服務的聯繫 </a:t>
            </a:r>
            <a:endParaRPr lang="zh-CN" altLang="zh-CN" sz="1000" dirty="0">
              <a:latin typeface="Times New Roman" pitchFamily="18" charset="0"/>
              <a:cs typeface="Times New Roman" pitchFamily="18" charset="0"/>
            </a:endParaRPr>
          </a:p>
          <a:p>
            <a:pPr>
              <a:lnSpc>
                <a:spcPct val="150000"/>
              </a:lnSpc>
            </a:pPr>
            <a:r>
              <a:rPr lang="en-US" altLang="zh-CN" sz="1000" dirty="0">
                <a:latin typeface="Times New Roman" pitchFamily="18" charset="0"/>
                <a:cs typeface="Times New Roman" pitchFamily="18" charset="0"/>
              </a:rPr>
              <a:t>   XXII </a:t>
            </a:r>
            <a:r>
              <a:rPr lang="en-US" altLang="zh-CN" sz="1000" i="1" dirty="0">
                <a:latin typeface="Times New Roman" pitchFamily="18" charset="0"/>
                <a:cs typeface="Times New Roman" pitchFamily="18" charset="0"/>
              </a:rPr>
              <a:t>Codes for special purposes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特殊用途代碼</a:t>
            </a:r>
            <a:endParaRPr lang="zh-CN" altLang="zh-CN" sz="1000" dirty="0">
              <a:latin typeface="Times New Roman" pitchFamily="18" charset="0"/>
              <a:cs typeface="Times New Roman" pitchFamily="18" charset="0"/>
            </a:endParaRPr>
          </a:p>
        </p:txBody>
      </p:sp>
    </p:spTree>
    <p:extLst>
      <p:ext uri="{BB962C8B-B14F-4D97-AF65-F5344CB8AC3E}">
        <p14:creationId xmlns:p14="http://schemas.microsoft.com/office/powerpoint/2010/main" val="175157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診斷試驗準確度的研究設計</a:t>
            </a:r>
          </a:p>
        </p:txBody>
      </p:sp>
      <p:sp>
        <p:nvSpPr>
          <p:cNvPr id="8" name="矩形 3"/>
          <p:cNvSpPr>
            <a:spLocks noChangeArrowheads="1"/>
          </p:cNvSpPr>
          <p:nvPr/>
        </p:nvSpPr>
        <p:spPr bwMode="auto">
          <a:xfrm>
            <a:off x="55093" y="364658"/>
            <a:ext cx="9622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無</a:t>
            </a:r>
            <a:r>
              <a:rPr lang="zh-CN" altLang="en-US" sz="1200" dirty="0"/>
              <a:t>診斷</a:t>
            </a:r>
            <a:r>
              <a:rPr lang="zh-TW" altLang="en-US" sz="1200" dirty="0"/>
              <a:t>金標準</a:t>
            </a:r>
            <a:r>
              <a:rPr lang="zh-CN" altLang="en-US" sz="1200" dirty="0"/>
              <a:t>作對照</a:t>
            </a:r>
            <a:r>
              <a:rPr lang="zh-TW" altLang="en-US" sz="1200" dirty="0"/>
              <a:t>時</a:t>
            </a:r>
            <a:r>
              <a:rPr lang="zh-CN" altLang="en-US" sz="1200" dirty="0"/>
              <a:t>診斷試驗準確度評價的試驗設計 </a:t>
            </a:r>
            <a:r>
              <a:rPr lang="en-US" altLang="zh-CN" sz="1200" dirty="0">
                <a:latin typeface="华文宋体" panose="02010600040101010101" pitchFamily="2" charset="-122"/>
                <a:ea typeface="华文宋体" panose="02010600040101010101" pitchFamily="2" charset="-122"/>
              </a:rPr>
              <a:t>~ </a:t>
            </a:r>
            <a:r>
              <a:rPr lang="zh-CN" altLang="en-US" sz="900" dirty="0">
                <a:latin typeface="宋体" panose="02010600030101010101" pitchFamily="2" charset="-122"/>
              </a:rPr>
              <a:t>潛分類模型（最大似然估計與貝葉斯估計）</a:t>
            </a:r>
            <a:r>
              <a:rPr lang="en-US" altLang="zh-CN" sz="900" dirty="0">
                <a:latin typeface="宋体" panose="02010600030101010101" pitchFamily="2" charset="-122"/>
              </a:rPr>
              <a:t>- </a:t>
            </a:r>
            <a:r>
              <a:rPr lang="zh-CN" altLang="en-US" sz="900" dirty="0">
                <a:latin typeface="宋体" panose="02010600030101010101" pitchFamily="2" charset="-122"/>
              </a:rPr>
              <a:t>無記憶隨機過程</a:t>
            </a:r>
            <a:r>
              <a:rPr lang="en-US" altLang="zh-CN" sz="900" dirty="0">
                <a:latin typeface="Times New Roman" panose="02020603050405020304" pitchFamily="18" charset="0"/>
                <a:cs typeface="Times New Roman" panose="02020603050405020304" pitchFamily="18" charset="0"/>
              </a:rPr>
              <a:t>(</a:t>
            </a:r>
            <a:r>
              <a:rPr lang="en-US" altLang="zh-CN" sz="900" i="1" dirty="0">
                <a:latin typeface="Times New Roman" panose="02020603050405020304" pitchFamily="18" charset="0"/>
                <a:cs typeface="Times New Roman" panose="02020603050405020304" pitchFamily="18" charset="0"/>
              </a:rPr>
              <a:t>Markov Chain Monte </a:t>
            </a:r>
            <a:r>
              <a:rPr lang="en-US" altLang="zh-CN" sz="900" i="1" dirty="0" err="1">
                <a:latin typeface="Times New Roman" panose="02020603050405020304" pitchFamily="18" charset="0"/>
                <a:cs typeface="Times New Roman" panose="02020603050405020304" pitchFamily="18" charset="0"/>
              </a:rPr>
              <a:t>Carlo,MCMC</a:t>
            </a:r>
            <a:r>
              <a:rPr lang="en-US" altLang="zh-CN" sz="900" dirty="0">
                <a:latin typeface="Times New Roman" panose="02020603050405020304" pitchFamily="18" charset="0"/>
                <a:cs typeface="Times New Roman" panose="02020603050405020304" pitchFamily="18" charset="0"/>
              </a:rPr>
              <a:t>)</a:t>
            </a:r>
            <a:r>
              <a:rPr lang="zh-CN" altLang="en-US" sz="900" dirty="0">
                <a:latin typeface="宋体" panose="02010600030101010101" pitchFamily="2" charset="-122"/>
              </a:rPr>
              <a:t>模擬 ；</a:t>
            </a:r>
            <a:endParaRPr lang="zh-CN" altLang="en-US" sz="900" dirty="0">
              <a:solidFill>
                <a:srgbClr val="000000"/>
              </a:solidFill>
              <a:latin typeface="宋体" panose="02010600030101010101" pitchFamily="2" charset="-122"/>
              <a:cs typeface="Times New Roman" pitchFamily="18" charset="0"/>
            </a:endParaRPr>
          </a:p>
        </p:txBody>
      </p:sp>
      <p:grpSp>
        <p:nvGrpSpPr>
          <p:cNvPr id="4" name="组合 3"/>
          <p:cNvGrpSpPr/>
          <p:nvPr/>
        </p:nvGrpSpPr>
        <p:grpSpPr>
          <a:xfrm>
            <a:off x="429197" y="643036"/>
            <a:ext cx="10710309" cy="5245603"/>
            <a:chOff x="429197" y="643036"/>
            <a:chExt cx="10710309" cy="5245603"/>
          </a:xfrm>
        </p:grpSpPr>
        <p:sp>
          <p:nvSpPr>
            <p:cNvPr id="10" name="矩形 9"/>
            <p:cNvSpPr/>
            <p:nvPr/>
          </p:nvSpPr>
          <p:spPr>
            <a:xfrm>
              <a:off x="429197" y="1670240"/>
              <a:ext cx="10710309" cy="1488869"/>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馬爾柯夫過程</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process</a:t>
              </a:r>
              <a:r>
                <a:rPr lang="en-US" altLang="zh-CN" sz="9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馬爾柯夫過程是</a:t>
              </a:r>
              <a:r>
                <a:rPr lang="en-US" altLang="zh-CN" sz="1000" dirty="0">
                  <a:latin typeface="Times New Roman" pitchFamily="18" charset="0"/>
                  <a:cs typeface="Times New Roman" pitchFamily="18" charset="0"/>
                </a:rPr>
                <a:t>1907</a:t>
              </a:r>
              <a:r>
                <a:rPr lang="zh-CN" altLang="en-US" sz="1000" dirty="0">
                  <a:latin typeface="Times New Roman" pitchFamily="18" charset="0"/>
                  <a:cs typeface="Times New Roman" pitchFamily="18" charset="0"/>
                </a:rPr>
                <a:t>年俄國人 </a:t>
              </a:r>
              <a:r>
                <a:rPr lang="en-US" altLang="zh-CN" sz="1000" i="1" dirty="0" err="1">
                  <a:latin typeface="Times New Roman" pitchFamily="18" charset="0"/>
                  <a:cs typeface="Times New Roman" pitchFamily="18" charset="0"/>
                </a:rPr>
                <a:t>A.A.Markov</a:t>
              </a:r>
              <a:r>
                <a:rPr lang="en-US" altLang="zh-CN" sz="1000" i="1"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研究隨機過程時發現，其中狀態是指某一事件在某個時刻（或時期）出現的某種結果，設狀態空間 </a:t>
              </a:r>
              <a:r>
                <a:rPr lang="en-US" altLang="zh-CN" sz="1000" i="1"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，如果對時間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的任意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個數值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3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i="1" baseline="-25000"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，恰有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R</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；也可以寫成 </a:t>
              </a:r>
              <a:r>
                <a:rPr lang="en-US" altLang="zh-CN" sz="1000" i="1" dirty="0">
                  <a:latin typeface="Times New Roman" pitchFamily="18" charset="0"/>
                  <a:cs typeface="Times New Roman" pitchFamily="18" charset="0"/>
                </a:rPr>
                <a:t>F</a:t>
              </a:r>
              <a:r>
                <a:rPr lang="en-US" altLang="zh-CN" sz="1000" dirty="0">
                  <a:latin typeface="Times New Roman" pitchFamily="18" charset="0"/>
                  <a:cs typeface="Times New Roman" pitchFamily="18" charset="0"/>
                </a:rPr>
                <a:t> </a:t>
              </a:r>
              <a:r>
                <a:rPr lang="en-US" altLang="zh-CN" sz="1000" i="1" baseline="-25000" dirty="0" err="1">
                  <a:latin typeface="Times New Roman" pitchFamily="18" charset="0"/>
                  <a:cs typeface="Times New Roman" pitchFamily="18" charset="0"/>
                </a:rPr>
                <a:t>t</a:t>
              </a:r>
              <a:r>
                <a:rPr lang="en-US" altLang="zh-CN" sz="1000" i="1" baseline="-50000" dirty="0" err="1">
                  <a:latin typeface="Times New Roman" pitchFamily="18" charset="0"/>
                  <a:cs typeface="Times New Roman" pitchFamily="18" charset="0"/>
                </a:rPr>
                <a:t>n</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t</a:t>
              </a:r>
              <a:r>
                <a:rPr lang="en-US" altLang="zh-CN" sz="1000" baseline="-50000" dirty="0">
                  <a:latin typeface="Times New Roman" pitchFamily="18" charset="0"/>
                  <a:cs typeface="Times New Roman" pitchFamily="18" charset="0"/>
                </a:rPr>
                <a:t>1</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t </a:t>
              </a:r>
              <a:r>
                <a:rPr lang="en-US" altLang="zh-CN" sz="1000" i="1" baseline="-50000" dirty="0">
                  <a:latin typeface="Times New Roman" pitchFamily="18" charset="0"/>
                  <a:cs typeface="Times New Roman" pitchFamily="18" charset="0"/>
                </a:rPr>
                <a:t>n </a:t>
              </a:r>
              <a:r>
                <a:rPr lang="en-US" altLang="zh-CN" sz="1000" baseline="-50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t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F </a:t>
              </a:r>
              <a:r>
                <a:rPr lang="en-US" altLang="zh-CN" sz="1000" i="1" baseline="-25000" dirty="0" err="1">
                  <a:latin typeface="Times New Roman" pitchFamily="18" charset="0"/>
                  <a:cs typeface="Times New Roman" pitchFamily="18" charset="0"/>
                </a:rPr>
                <a:t>t</a:t>
              </a:r>
              <a:r>
                <a:rPr lang="en-US" altLang="zh-CN" sz="1000" i="1" baseline="-50000" dirty="0" err="1">
                  <a:latin typeface="Times New Roman" pitchFamily="18" charset="0"/>
                  <a:cs typeface="Times New Roman" pitchFamily="18" charset="0"/>
                </a:rPr>
                <a:t>n</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t </a:t>
              </a:r>
              <a:r>
                <a:rPr lang="en-US" altLang="zh-CN" sz="1000" i="1" baseline="-50000" dirty="0">
                  <a:latin typeface="Times New Roman" pitchFamily="18" charset="0"/>
                  <a:cs typeface="Times New Roman" pitchFamily="18" charset="0"/>
                </a:rPr>
                <a:t>n </a:t>
              </a:r>
              <a:r>
                <a:rPr lang="en-US" altLang="zh-CN" sz="1000" baseline="-50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i="1" baseline="-25000" dirty="0">
                  <a:latin typeface="Times New Roman" pitchFamily="18" charset="0"/>
                  <a:cs typeface="Times New Roman" pitchFamily="18" charset="0"/>
                </a:rPr>
                <a:t>n </a:t>
              </a:r>
              <a:r>
                <a:rPr lang="en-US" altLang="zh-CN" sz="1000" baseline="-25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，這時稱過程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具有無後效性，也稱馬爾柯夫性，具有無後效性的過程稱為馬爾柯夫過程</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process</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；馬爾柯夫過程按照其狀態和時間參數是否連續或者離散分為三種：時間和狀態都是連續的叫做馬爾柯夫過程，時間連續、狀態離散的叫做連續時間的馬爾柯夫鏈，時間和狀態都離散的叫做馬爾柯夫鏈</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Chain</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p:sp>
          <p:nvSpPr>
            <p:cNvPr id="12" name="矩形 11"/>
            <p:cNvSpPr/>
            <p:nvPr/>
          </p:nvSpPr>
          <p:spPr>
            <a:xfrm>
              <a:off x="429197" y="643036"/>
              <a:ext cx="10710309" cy="1015663"/>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系統模擬</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system simulation</a:t>
              </a:r>
              <a:r>
                <a:rPr lang="en-US" altLang="zh-CN" sz="9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模擬</a:t>
              </a:r>
              <a:r>
                <a:rPr lang="zh-TW" altLang="en-US" sz="1000" dirty="0">
                  <a:latin typeface="Times New Roman" pitchFamily="18" charset="0"/>
                  <a:cs typeface="Times New Roman" pitchFamily="18" charset="0"/>
                </a:rPr>
                <a:t>是指通過系統模型的實驗去研究一個現實系統的過程，建立系統、過程、現象和環境的模型（物理系統、數學系統或其他邏輯模型），在一段時間內運行模型，獲得研究系統所必要的資訊，其作用在於用數學方法類比真實物理環境，其主要手段</a:t>
              </a:r>
              <a:r>
                <a:rPr lang="zh-CN" altLang="en-US" sz="1000" dirty="0">
                  <a:latin typeface="Times New Roman" pitchFamily="18" charset="0"/>
                  <a:cs typeface="Times New Roman" pitchFamily="18" charset="0"/>
                </a:rPr>
                <a:t>是</a:t>
              </a:r>
              <a:r>
                <a:rPr lang="zh-TW" altLang="en-US" sz="1000" dirty="0">
                  <a:latin typeface="Times New Roman" pitchFamily="18" charset="0"/>
                  <a:cs typeface="Times New Roman" pitchFamily="18" charset="0"/>
                </a:rPr>
                <a:t>通過大量而簡單的重複抽樣</a:t>
              </a:r>
              <a:r>
                <a:rPr lang="zh-CN" altLang="en-US" sz="1000" dirty="0">
                  <a:latin typeface="Times New Roman" pitchFamily="18" charset="0"/>
                  <a:cs typeface="Times New Roman" pitchFamily="18" charset="0"/>
                </a:rPr>
                <a:t>實現</a:t>
              </a:r>
              <a:r>
                <a:rPr lang="zh-TW" altLang="en-US" sz="1000" dirty="0">
                  <a:latin typeface="Times New Roman" pitchFamily="18" charset="0"/>
                  <a:cs typeface="Times New Roman" pitchFamily="18" charset="0"/>
                </a:rPr>
                <a:t>，主要理論依據是大數定理，對隨機變數的統計抽樣進行分析，包括偽</a:t>
              </a:r>
              <a:r>
                <a:rPr lang="zh-CN" altLang="en-US" sz="1000" dirty="0">
                  <a:latin typeface="Times New Roman" pitchFamily="18" charset="0"/>
                  <a:cs typeface="Times New Roman" pitchFamily="18" charset="0"/>
                </a:rPr>
                <a:t>隨機數</a:t>
              </a:r>
              <a:r>
                <a:rPr lang="zh-TW" altLang="en-US" sz="1000" dirty="0">
                  <a:latin typeface="Times New Roman" pitchFamily="18" charset="0"/>
                  <a:cs typeface="Times New Roman" pitchFamily="18" charset="0"/>
                </a:rPr>
                <a:t>的產生，模擬設計以及結果解釋等內容，通過相同條件下模擬結果和實際結果的比較，可以驗證模型的有效性；</a:t>
              </a:r>
              <a:endParaRPr lang="en-US" altLang="zh-CN" sz="1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429197" y="3159109"/>
                  <a:ext cx="10710309" cy="813428"/>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馬爾柯夫鏈</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Chain</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轉移概率：</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對任意正整數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r</a:t>
                  </a:r>
                  <a:r>
                    <a:rPr lang="zh-CN" altLang="en-US" sz="1000" dirty="0">
                      <a:latin typeface="Times New Roman" pitchFamily="18" charset="0"/>
                      <a:cs typeface="Times New Roman" pitchFamily="18" charset="0"/>
                    </a:rPr>
                    <a:t>和 </a:t>
                  </a:r>
                  <a:r>
                    <a:rPr lang="en-US" altLang="zh-CN" sz="1000" dirty="0">
                      <a:latin typeface="Times New Roman" pitchFamily="18" charset="0"/>
                      <a:cs typeface="Times New Roman" pitchFamily="18" charset="0"/>
                    </a:rPr>
                    <a:t>0 ≤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1</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baseline="-25000" dirty="0">
                      <a:latin typeface="Times New Roman" pitchFamily="18" charset="0"/>
                      <a:cs typeface="Times New Roman" pitchFamily="18" charset="0"/>
                    </a:rPr>
                    <a:t>2</a:t>
                  </a:r>
                  <a:r>
                    <a:rPr lang="zh-CN"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t</a:t>
                  </a:r>
                  <a:r>
                    <a:rPr lang="en-US" altLang="zh-CN" sz="1000" i="1" baseline="-25000" dirty="0" err="1">
                      <a:latin typeface="Times New Roman" pitchFamily="18" charset="0"/>
                      <a:cs typeface="Times New Roman" pitchFamily="18" charset="0"/>
                    </a:rPr>
                    <a:t>r</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i="1" baseline="-25000"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i="1" baseline="-25000" dirty="0">
                      <a:latin typeface="Times New Roman" pitchFamily="18" charset="0"/>
                      <a:cs typeface="Times New Roman" pitchFamily="18" charset="0"/>
                    </a:rPr>
                    <a:t>i</a:t>
                  </a:r>
                  <a:r>
                    <a:rPr lang="zh-CN" altLang="en-US" sz="1000" dirty="0">
                      <a:latin typeface="Times New Roman" pitchFamily="18" charset="0"/>
                      <a:cs typeface="Times New Roman" pitchFamily="18" charset="0"/>
                    </a:rPr>
                    <a:t>，有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m </a:t>
                  </a:r>
                  <a:r>
                    <a:rPr lang="en-US" altLang="zh-CN" sz="1000" baseline="-25000" dirty="0">
                      <a:latin typeface="Times New Roman" pitchFamily="18" charset="0"/>
                      <a:cs typeface="Times New Roman" pitchFamily="18" charset="0"/>
                    </a:rPr>
                    <a:t>+ n</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i="1" baseline="-25000" dirty="0">
                      <a:latin typeface="Times New Roman" pitchFamily="18" charset="0"/>
                      <a:cs typeface="Times New Roman" pitchFamily="18" charset="0"/>
                    </a:rPr>
                    <a:t>t</a:t>
                  </a:r>
                  <a:r>
                    <a:rPr lang="en-US" altLang="zh-CN" sz="1000" baseline="-50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a</a:t>
                  </a:r>
                  <a:r>
                    <a:rPr lang="en-US" altLang="zh-CN" sz="1000" i="1" baseline="-25000" dirty="0">
                      <a:latin typeface="Times New Roman" pitchFamily="18" charset="0"/>
                      <a:cs typeface="Times New Roman" pitchFamily="18" charset="0"/>
                    </a:rPr>
                    <a:t>i</a:t>
                  </a:r>
                  <a:r>
                    <a:rPr lang="en-US" altLang="zh-CN" sz="1000" baseline="-50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i="1" baseline="-25000" dirty="0">
                      <a:latin typeface="Times New Roman" pitchFamily="18" charset="0"/>
                      <a:cs typeface="Times New Roman" pitchFamily="18" charset="0"/>
                    </a:rPr>
                    <a:t>t</a:t>
                  </a:r>
                  <a:r>
                    <a:rPr lang="en-US" altLang="zh-CN" sz="1000" baseline="-50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a</a:t>
                  </a:r>
                  <a:r>
                    <a:rPr lang="en-US" altLang="zh-CN" sz="1000" i="1" baseline="-25000" dirty="0">
                      <a:latin typeface="Times New Roman" pitchFamily="18" charset="0"/>
                      <a:cs typeface="Times New Roman" pitchFamily="18" charset="0"/>
                    </a:rPr>
                    <a:t>i</a:t>
                  </a:r>
                  <a:r>
                    <a:rPr lang="en-US" altLang="zh-CN" sz="1000" baseline="-50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t</a:t>
                  </a:r>
                  <a:r>
                    <a:rPr lang="en-US" altLang="zh-CN" sz="1000" i="1" baseline="-50000" dirty="0" err="1">
                      <a:latin typeface="Times New Roman" pitchFamily="18" charset="0"/>
                      <a:cs typeface="Times New Roman" pitchFamily="18" charset="0"/>
                    </a:rPr>
                    <a:t>r</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a</a:t>
                  </a:r>
                  <a:r>
                    <a:rPr lang="en-US" altLang="zh-CN" sz="1000" i="1" baseline="-25000" dirty="0">
                      <a:latin typeface="Times New Roman" pitchFamily="18" charset="0"/>
                      <a:cs typeface="Times New Roman" pitchFamily="18" charset="0"/>
                    </a:rPr>
                    <a:t>i</a:t>
                  </a:r>
                  <a:r>
                    <a:rPr lang="en-US" altLang="zh-CN" sz="1000" i="1" baseline="-50000" dirty="0">
                      <a:latin typeface="Times New Roman" pitchFamily="18" charset="0"/>
                      <a:cs typeface="Times New Roman" pitchFamily="18" charset="0"/>
                    </a:rPr>
                    <a:t>r</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m </a:t>
                  </a:r>
                  <a:r>
                    <a:rPr lang="en-US" altLang="zh-CN" sz="1000" baseline="-25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I</a:t>
                  </a:r>
                  <a:r>
                    <a:rPr lang="zh-CN" altLang="en-US" sz="1000" dirty="0">
                      <a:latin typeface="Times New Roman" pitchFamily="18" charset="0"/>
                      <a:cs typeface="Times New Roman" pitchFamily="18" charset="0"/>
                    </a:rPr>
                    <a:t>，稱條件概率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m </a:t>
                  </a:r>
                  <a:r>
                    <a:rPr lang="en-US" altLang="zh-CN" sz="1000" baseline="-25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為馬爾柯夫鏈在時刻 </a:t>
                  </a:r>
                  <a:r>
                    <a:rPr lang="en-US" altLang="zh-CN" sz="1000" i="1" dirty="0">
                      <a:latin typeface="Times New Roman" pitchFamily="18" charset="0"/>
                      <a:cs typeface="Times New Roman" pitchFamily="18" charset="0"/>
                    </a:rPr>
                    <a:t>m</a:t>
                  </a:r>
                  <a:r>
                    <a:rPr lang="zh-CN" altLang="en-US" sz="1000" dirty="0">
                      <a:latin typeface="Times New Roman" pitchFamily="18" charset="0"/>
                      <a:cs typeface="Times New Roman" pitchFamily="18" charset="0"/>
                    </a:rPr>
                    <a:t>處於狀態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zh-CN" altLang="en-US" sz="1000" dirty="0">
                      <a:latin typeface="Times New Roman" pitchFamily="18" charset="0"/>
                      <a:cs typeface="Times New Roman" pitchFamily="18" charset="0"/>
                    </a:rPr>
                    <a:t>條件下，在時刻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n</a:t>
                  </a:r>
                  <a:r>
                    <a:rPr lang="zh-CN" altLang="en-US" sz="1000" dirty="0">
                      <a:latin typeface="Times New Roman" pitchFamily="18" charset="0"/>
                      <a:cs typeface="Times New Roman" pitchFamily="18" charset="0"/>
                    </a:rPr>
                    <a:t>轉移到狀態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zh-CN" altLang="en-US" sz="1000" dirty="0">
                      <a:latin typeface="Times New Roman" pitchFamily="18" charset="0"/>
                      <a:cs typeface="Times New Roman" pitchFamily="18" charset="0"/>
                    </a:rPr>
                    <a:t>的轉移概率，轉移概率具有 </a:t>
                  </a:r>
                  <a14:m>
                    <m:oMath xmlns:m="http://schemas.openxmlformats.org/officeDocument/2006/math">
                      <m:nary>
                        <m:naryPr>
                          <m:chr m:val="∑"/>
                          <m:limLoc m:val="undOvr"/>
                          <m:ctrlPr>
                            <a:rPr lang="zh-CN" altLang="zh-CN" sz="1000" i="1">
                              <a:latin typeface="Cambria Math" panose="02040503050406030204" pitchFamily="18" charset="0"/>
                            </a:rPr>
                          </m:ctrlPr>
                        </m:naryPr>
                        <m:sub>
                          <m:r>
                            <a:rPr lang="en-US" altLang="zh-CN" sz="1000" i="1">
                              <a:latin typeface="Cambria Math" panose="02040503050406030204" pitchFamily="18" charset="0"/>
                            </a:rPr>
                            <m:t>𝑗</m:t>
                          </m:r>
                          <m:r>
                            <a:rPr lang="en-US" altLang="zh-CN" sz="1000" i="1">
                              <a:latin typeface="Cambria Math" panose="02040503050406030204" pitchFamily="18" charset="0"/>
                            </a:rPr>
                            <m:t>=1</m:t>
                          </m:r>
                        </m:sub>
                        <m:sup>
                          <m:r>
                            <a:rPr lang="en-US" altLang="zh-CN" sz="1000" i="1">
                              <a:latin typeface="Cambria Math" panose="02040503050406030204" pitchFamily="18" charset="0"/>
                            </a:rPr>
                            <m:t>∞</m:t>
                          </m:r>
                        </m:sup>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𝑃</m:t>
                              </m:r>
                            </m:e>
                            <m:sub>
                              <m:r>
                                <a:rPr lang="en-US" altLang="zh-CN" sz="1000" i="1">
                                  <a:latin typeface="Cambria Math" panose="02040503050406030204" pitchFamily="18" charset="0"/>
                                </a:rPr>
                                <m:t>𝑖𝑗</m:t>
                              </m:r>
                            </m:sub>
                          </m:sSub>
                          <m:d>
                            <m:dPr>
                              <m:ctrlPr>
                                <a:rPr lang="zh-CN" altLang="zh-CN" sz="1000" i="1">
                                  <a:latin typeface="Cambria Math" panose="02040503050406030204" pitchFamily="18" charset="0"/>
                                </a:rPr>
                              </m:ctrlPr>
                            </m:dPr>
                            <m:e>
                              <m:r>
                                <a:rPr lang="en-US" altLang="zh-CN" sz="1000" i="1">
                                  <a:latin typeface="Cambria Math" panose="02040503050406030204" pitchFamily="18" charset="0"/>
                                </a:rPr>
                                <m:t>𝑚</m:t>
                              </m:r>
                              <m:r>
                                <a:rPr lang="en-US" altLang="zh-CN" sz="1000" i="1">
                                  <a:latin typeface="Cambria Math" panose="02040503050406030204" pitchFamily="18" charset="0"/>
                                </a:rPr>
                                <m:t> , </m:t>
                              </m:r>
                              <m:r>
                                <a:rPr lang="en-US" altLang="zh-CN" sz="1000" i="1">
                                  <a:latin typeface="Cambria Math" panose="02040503050406030204" pitchFamily="18" charset="0"/>
                                </a:rPr>
                                <m:t>𝑚</m:t>
                              </m:r>
                              <m:r>
                                <a:rPr lang="en-US" altLang="zh-CN" sz="1000" i="1">
                                  <a:latin typeface="Cambria Math" panose="02040503050406030204" pitchFamily="18" charset="0"/>
                                </a:rPr>
                                <m:t>+</m:t>
                              </m:r>
                              <m:r>
                                <a:rPr lang="en-US" altLang="zh-CN" sz="1000" i="1">
                                  <a:latin typeface="Cambria Math" panose="02040503050406030204" pitchFamily="18" charset="0"/>
                                </a:rPr>
                                <m:t>𝑛</m:t>
                              </m:r>
                            </m:e>
                          </m:d>
                          <m:r>
                            <a:rPr lang="en-US" altLang="zh-CN" sz="1000" i="1">
                              <a:latin typeface="Cambria Math" panose="02040503050406030204" pitchFamily="18" charset="0"/>
                            </a:rPr>
                            <m:t>=1 , </m:t>
                          </m:r>
                          <m:r>
                            <a:rPr lang="en-US" altLang="zh-CN" sz="1000" i="1">
                              <a:latin typeface="Cambria Math" panose="02040503050406030204" pitchFamily="18" charset="0"/>
                            </a:rPr>
                            <m:t>𝑖</m:t>
                          </m:r>
                          <m:r>
                            <a:rPr lang="en-US" altLang="zh-CN" sz="1000" i="1">
                              <a:latin typeface="Cambria Math" panose="02040503050406030204" pitchFamily="18" charset="0"/>
                            </a:rPr>
                            <m:t>=1 , 2 , ⋯</m:t>
                          </m:r>
                        </m:e>
                      </m:nary>
                    </m:oMath>
                  </a14:m>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29197" y="3159109"/>
                  <a:ext cx="10710309" cy="813428"/>
                </a:xfrm>
                <a:prstGeom prst="rect">
                  <a:avLst/>
                </a:prstGeom>
                <a:blipFill rotWithShape="0">
                  <a:blip r:embed="rId3" cstate="print"/>
                  <a:stretch>
                    <a:fillRect b="-38060"/>
                  </a:stretch>
                </a:blipFill>
              </p:spPr>
              <p:txBody>
                <a:bodyPr/>
                <a:lstStyle/>
                <a:p>
                  <a:r>
                    <a:rPr lang="zh-CN" altLang="en-US">
                      <a:noFill/>
                    </a:rPr>
                    <a:t> </a:t>
                  </a:r>
                </a:p>
              </p:txBody>
            </p:sp>
          </mc:Fallback>
        </mc:AlternateContent>
        <p:sp>
          <p:nvSpPr>
            <p:cNvPr id="11" name="矩形 10"/>
            <p:cNvSpPr/>
            <p:nvPr/>
          </p:nvSpPr>
          <p:spPr>
            <a:xfrm>
              <a:off x="429197" y="3950929"/>
              <a:ext cx="10710309" cy="784830"/>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齊次馬爾柯夫鏈</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Chain</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當轉移概率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只與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j</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及時間間距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有關時，稱轉移概率具有平穩性，同時稱此鏈是齊次的或時齊的，此時記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，稱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 </a:t>
              </a:r>
              <a:r>
                <a:rPr lang="en-US" altLang="zh-CN" sz="1000" i="1" baseline="-25000" dirty="0">
                  <a:latin typeface="Times New Roman" pitchFamily="18" charset="0"/>
                  <a:cs typeface="Times New Roman" pitchFamily="18" charset="0"/>
                </a:rPr>
                <a:t>m </a:t>
              </a:r>
              <a:r>
                <a:rPr lang="en-US" altLang="zh-CN" sz="1000" baseline="-25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為馬爾柯夫鏈的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步轉移概率，</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( 1 ) ] </a:t>
              </a:r>
              <a:r>
                <a:rPr lang="en-US" altLang="zh-CN" sz="1000" i="1" baseline="50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4" name="矩形 13"/>
                <p:cNvSpPr/>
                <p:nvPr/>
              </p:nvSpPr>
              <p:spPr>
                <a:xfrm>
                  <a:off x="429197" y="4747301"/>
                  <a:ext cx="10710309" cy="1141338"/>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馬爾柯夫鏈</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Chain</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遍歷性：</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設齊次馬爾柯夫鏈的狀態空間為 </a:t>
                  </a:r>
                  <a:r>
                    <a:rPr lang="en-US" altLang="zh-CN" sz="1000" i="1" dirty="0">
                      <a:latin typeface="Times New Roman" pitchFamily="18" charset="0"/>
                      <a:cs typeface="Times New Roman" pitchFamily="18" charset="0"/>
                    </a:rPr>
                    <a:t>I</a:t>
                  </a:r>
                  <a:r>
                    <a:rPr lang="zh-CN" altLang="en-US" sz="1000" dirty="0">
                      <a:latin typeface="Times New Roman" pitchFamily="18" charset="0"/>
                      <a:cs typeface="Times New Roman" pitchFamily="18" charset="0"/>
                    </a:rPr>
                    <a:t>，若對於所有的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I</a:t>
                  </a:r>
                  <a:r>
                    <a:rPr lang="zh-CN" altLang="en-US" sz="1000" dirty="0">
                      <a:latin typeface="Times New Roman" pitchFamily="18" charset="0"/>
                      <a:cs typeface="Times New Roman" pitchFamily="18" charset="0"/>
                    </a:rPr>
                    <a:t>，轉移概率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存在極限 </a:t>
                  </a:r>
                  <a14:m>
                    <m:oMath xmlns:m="http://schemas.openxmlformats.org/officeDocument/2006/math">
                      <m:func>
                        <m:funcPr>
                          <m:ctrlPr>
                            <a:rPr lang="zh-CN" altLang="zh-CN" sz="1000" i="1">
                              <a:latin typeface="Cambria Math" panose="02040503050406030204" pitchFamily="18" charset="0"/>
                            </a:rPr>
                          </m:ctrlPr>
                        </m:funcPr>
                        <m:fName>
                          <m:limLow>
                            <m:limLowPr>
                              <m:ctrlPr>
                                <a:rPr lang="zh-CN" altLang="zh-CN" sz="1000" i="1">
                                  <a:latin typeface="Cambria Math" panose="02040503050406030204" pitchFamily="18" charset="0"/>
                                </a:rPr>
                              </m:ctrlPr>
                            </m:limLowPr>
                            <m:e>
                              <m:r>
                                <m:rPr>
                                  <m:sty m:val="p"/>
                                </m:rPr>
                                <a:rPr lang="en-US" altLang="zh-CN" sz="1000">
                                  <a:latin typeface="Cambria Math" panose="02040503050406030204" pitchFamily="18" charset="0"/>
                                </a:rPr>
                                <m:t>lim</m:t>
                              </m:r>
                            </m:e>
                            <m:lim>
                              <m:r>
                                <a:rPr lang="en-US" altLang="zh-CN" sz="1000" i="1">
                                  <a:latin typeface="Cambria Math" panose="02040503050406030204" pitchFamily="18" charset="0"/>
                                </a:rPr>
                                <m:t>𝑛</m:t>
                              </m:r>
                              <m:r>
                                <a:rPr lang="en-US" altLang="zh-CN" sz="1000" i="1">
                                  <a:latin typeface="Cambria Math" panose="02040503050406030204" pitchFamily="18" charset="0"/>
                                </a:rPr>
                                <m:t>→∞</m:t>
                              </m:r>
                            </m:lim>
                          </m:limLow>
                        </m:fName>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𝑃</m:t>
                              </m:r>
                            </m:e>
                            <m:sub>
                              <m:r>
                                <a:rPr lang="en-US" altLang="zh-CN" sz="1000" i="1">
                                  <a:latin typeface="Cambria Math" panose="02040503050406030204" pitchFamily="18" charset="0"/>
                                </a:rPr>
                                <m:t>𝑖𝑗</m:t>
                              </m:r>
                            </m:sub>
                          </m:sSub>
                          <m:d>
                            <m:dPr>
                              <m:ctrlPr>
                                <a:rPr lang="zh-CN" altLang="zh-CN" sz="1000" i="1">
                                  <a:latin typeface="Cambria Math" panose="02040503050406030204" pitchFamily="18" charset="0"/>
                                </a:rPr>
                              </m:ctrlPr>
                            </m:dPr>
                            <m:e>
                              <m:r>
                                <a:rPr lang="en-US" altLang="zh-CN" sz="1000" i="1">
                                  <a:latin typeface="Cambria Math" panose="02040503050406030204" pitchFamily="18" charset="0"/>
                                </a:rPr>
                                <m:t>𝑛</m:t>
                              </m:r>
                            </m:e>
                          </m:d>
                          <m:r>
                            <a:rPr lang="en-US" altLang="zh-CN" sz="1000" i="1">
                              <a:latin typeface="Cambria Math" panose="02040503050406030204" pitchFamily="18" charset="0"/>
                            </a:rPr>
                            <m:t>=</m:t>
                          </m:r>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𝜋</m:t>
                              </m:r>
                            </m:e>
                            <m:sub>
                              <m:r>
                                <a:rPr lang="en-US" altLang="zh-CN" sz="1000" i="1">
                                  <a:latin typeface="Cambria Math" panose="02040503050406030204" pitchFamily="18" charset="0"/>
                                </a:rPr>
                                <m:t>𝑗</m:t>
                              </m:r>
                            </m:sub>
                          </m:sSub>
                        </m:e>
                      </m:func>
                    </m:oMath>
                  </a14:m>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不依賴於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，則稱此鏈具有遍歷性，若 </a:t>
                  </a:r>
                  <a14:m>
                    <m:oMath xmlns:m="http://schemas.openxmlformats.org/officeDocument/2006/math">
                      <m:nary>
                        <m:naryPr>
                          <m:chr m:val="∑"/>
                          <m:limLoc m:val="undOvr"/>
                          <m:supHide m:val="on"/>
                          <m:ctrlPr>
                            <a:rPr lang="zh-CN" altLang="zh-CN" sz="1000" i="1">
                              <a:latin typeface="Cambria Math" panose="02040503050406030204" pitchFamily="18" charset="0"/>
                            </a:rPr>
                          </m:ctrlPr>
                        </m:naryPr>
                        <m:sub>
                          <m:r>
                            <a:rPr lang="en-US" altLang="zh-CN" sz="1000" i="1">
                              <a:latin typeface="Cambria Math" panose="02040503050406030204" pitchFamily="18" charset="0"/>
                            </a:rPr>
                            <m:t>𝑗</m:t>
                          </m:r>
                        </m:sub>
                        <m:sup/>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𝜋</m:t>
                              </m:r>
                            </m:e>
                            <m:sub>
                              <m:r>
                                <a:rPr lang="en-US" altLang="zh-CN" sz="1000" i="1">
                                  <a:latin typeface="Cambria Math" panose="02040503050406030204" pitchFamily="18" charset="0"/>
                                </a:rPr>
                                <m:t>𝑗</m:t>
                              </m:r>
                            </m:sub>
                          </m:sSub>
                        </m:e>
                      </m:nary>
                      <m:r>
                        <a:rPr lang="en-US" altLang="zh-CN" sz="1000" i="1">
                          <a:latin typeface="Cambria Math" panose="02040503050406030204" pitchFamily="18" charset="0"/>
                        </a:rPr>
                        <m:t>=1</m:t>
                      </m:r>
                    </m:oMath>
                  </a14:m>
                  <a:r>
                    <a:rPr lang="zh-CN" altLang="zh-CN" sz="1000" dirty="0"/>
                    <a:t>，</a:t>
                  </a:r>
                  <a:r>
                    <a:rPr lang="zh-CN" altLang="en-US" sz="1000" dirty="0">
                      <a:latin typeface="Times New Roman" pitchFamily="18" charset="0"/>
                      <a:cs typeface="Times New Roman" pitchFamily="18" charset="0"/>
                    </a:rPr>
                    <a:t>則稱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 ) </a:t>
                  </a:r>
                  <a:r>
                    <a:rPr lang="zh-CN" altLang="en-US" sz="1000" dirty="0">
                      <a:latin typeface="Times New Roman" pitchFamily="18" charset="0"/>
                      <a:cs typeface="Times New Roman" pitchFamily="18" charset="0"/>
                    </a:rPr>
                    <a:t>為鏈的極限分佈；假設齊次馬爾柯夫鏈的狀態空間 </a:t>
                  </a:r>
                  <a:r>
                    <a:rPr lang="en-US" altLang="zh-CN" sz="1000" i="1"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a</a:t>
                  </a:r>
                  <a:r>
                    <a:rPr lang="en-US" altLang="zh-CN" sz="1000" i="1" baseline="-25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( 1 ) </a:t>
                  </a:r>
                  <a:r>
                    <a:rPr lang="zh-CN" altLang="en-US" sz="1000" dirty="0">
                      <a:latin typeface="Times New Roman" pitchFamily="18" charset="0"/>
                      <a:cs typeface="Times New Roman" pitchFamily="18" charset="0"/>
                    </a:rPr>
                    <a:t>是它的一步轉移概率矩陣，如果存在正整數 </a:t>
                  </a:r>
                  <a:r>
                    <a:rPr lang="en-US" altLang="zh-CN" sz="1000" i="1" dirty="0">
                      <a:latin typeface="Times New Roman" pitchFamily="18" charset="0"/>
                      <a:cs typeface="Times New Roman" pitchFamily="18" charset="0"/>
                    </a:rPr>
                    <a:t>m</a:t>
                  </a:r>
                  <a:r>
                    <a:rPr lang="zh-CN" altLang="en-US" sz="1000" dirty="0">
                      <a:latin typeface="Times New Roman" pitchFamily="18" charset="0"/>
                      <a:cs typeface="Times New Roman" pitchFamily="18" charset="0"/>
                    </a:rPr>
                    <a:t>，使對任意的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a:t>
                  </a:r>
                  <a:r>
                    <a:rPr lang="en-US" altLang="zh-CN" sz="1000" i="1" baseline="-25000" dirty="0" err="1">
                      <a:latin typeface="Times New Roman" pitchFamily="18" charset="0"/>
                      <a:cs typeface="Times New Roman" pitchFamily="18" charset="0"/>
                    </a:rPr>
                    <a:t>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I</a:t>
                  </a:r>
                  <a:r>
                    <a:rPr lang="zh-CN" altLang="en-US" sz="1000" dirty="0">
                      <a:latin typeface="Times New Roman" pitchFamily="18" charset="0"/>
                      <a:cs typeface="Times New Roman" pitchFamily="18" charset="0"/>
                    </a:rPr>
                    <a:t>，都有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ij</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0 ,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j</a:t>
                  </a:r>
                  <a:r>
                    <a:rPr lang="en-US" altLang="zh-CN" sz="1000" dirty="0">
                      <a:latin typeface="Times New Roman" pitchFamily="18" charset="0"/>
                      <a:cs typeface="Times New Roman" pitchFamily="18" charset="0"/>
                    </a:rPr>
                    <a:t> = 1 , 2 , … , </a:t>
                  </a:r>
                  <a:r>
                    <a:rPr lang="en-US" altLang="zh-CN" sz="1000" i="1" dirty="0">
                      <a:latin typeface="Times New Roman" pitchFamily="18" charset="0"/>
                      <a:cs typeface="Times New Roman" pitchFamily="18" charset="0"/>
                    </a:rPr>
                    <a:t>N</a:t>
                  </a:r>
                  <a:r>
                    <a:rPr lang="zh-CN" altLang="en-US" sz="1000" dirty="0">
                      <a:latin typeface="Times New Roman" pitchFamily="18" charset="0"/>
                      <a:cs typeface="Times New Roman" pitchFamily="18" charset="0"/>
                    </a:rPr>
                    <a:t>，則此鏈具有遍歷性，且有極限分佈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π</a:t>
                  </a:r>
                  <a:r>
                    <a:rPr lang="en-US" altLang="zh-CN" sz="1000" i="1" baseline="-25000"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，那麼它是方程組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( 1 ) </a:t>
                  </a:r>
                  <a:r>
                    <a:rPr lang="zh-CN" altLang="en-US" sz="1000" dirty="0">
                      <a:latin typeface="Times New Roman" pitchFamily="18" charset="0"/>
                      <a:cs typeface="Times New Roman" pitchFamily="18" charset="0"/>
                    </a:rPr>
                    <a:t>滿足條件 </a:t>
                  </a:r>
                  <a14:m>
                    <m:oMath xmlns:m="http://schemas.openxmlformats.org/officeDocument/2006/math">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𝜋</m:t>
                          </m:r>
                        </m:e>
                        <m:sub>
                          <m:r>
                            <a:rPr lang="en-US" altLang="zh-CN" sz="1000" i="1">
                              <a:latin typeface="Cambria Math" panose="02040503050406030204" pitchFamily="18" charset="0"/>
                            </a:rPr>
                            <m:t>𝑗</m:t>
                          </m:r>
                        </m:sub>
                      </m:sSub>
                      <m:r>
                        <a:rPr lang="en-US" altLang="zh-CN" sz="1000">
                          <a:latin typeface="Cambria Math" panose="02040503050406030204" pitchFamily="18" charset="0"/>
                        </a:rPr>
                        <m:t>&gt;0 , </m:t>
                      </m:r>
                      <m:nary>
                        <m:naryPr>
                          <m:chr m:val="∑"/>
                          <m:limLoc m:val="undOvr"/>
                          <m:ctrlPr>
                            <a:rPr lang="zh-CN" altLang="zh-CN" sz="1000" i="1">
                              <a:latin typeface="Cambria Math" panose="02040503050406030204" pitchFamily="18" charset="0"/>
                            </a:rPr>
                          </m:ctrlPr>
                        </m:naryPr>
                        <m:sub>
                          <m:r>
                            <a:rPr lang="en-US" altLang="zh-CN" sz="1000" i="1">
                              <a:latin typeface="Cambria Math" panose="02040503050406030204" pitchFamily="18" charset="0"/>
                            </a:rPr>
                            <m:t>𝑗</m:t>
                          </m:r>
                          <m:r>
                            <a:rPr lang="en-US" altLang="zh-CN" sz="1000" i="1">
                              <a:latin typeface="Cambria Math" panose="02040503050406030204" pitchFamily="18" charset="0"/>
                            </a:rPr>
                            <m:t>=1</m:t>
                          </m:r>
                        </m:sub>
                        <m:sup>
                          <m:r>
                            <a:rPr lang="en-US" altLang="zh-CN" sz="1000" i="1">
                              <a:latin typeface="Cambria Math" panose="02040503050406030204" pitchFamily="18" charset="0"/>
                            </a:rPr>
                            <m:t>𝑁</m:t>
                          </m:r>
                        </m:sup>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𝜋</m:t>
                              </m:r>
                            </m:e>
                            <m:sub>
                              <m:r>
                                <a:rPr lang="en-US" altLang="zh-CN" sz="1000" i="1">
                                  <a:latin typeface="Cambria Math" panose="02040503050406030204" pitchFamily="18" charset="0"/>
                                </a:rPr>
                                <m:t>𝑗</m:t>
                              </m:r>
                            </m:sub>
                          </m:sSub>
                        </m:e>
                      </m:nary>
                      <m:r>
                        <a:rPr lang="en-US" altLang="zh-CN" sz="1000" i="1">
                          <a:latin typeface="Cambria Math" panose="02040503050406030204" pitchFamily="18" charset="0"/>
                        </a:rPr>
                        <m:t>=1</m:t>
                      </m:r>
                    </m:oMath>
                  </a14:m>
                  <a:r>
                    <a:rPr lang="zh-CN" altLang="en-US" sz="1000" dirty="0">
                      <a:latin typeface="Times New Roman" pitchFamily="18" charset="0"/>
                      <a:cs typeface="Times New Roman" pitchFamily="18" charset="0"/>
                    </a:rPr>
                    <a:t> 的唯一解；</a:t>
                  </a:r>
                  <a:endParaRPr lang="en-US" altLang="zh-CN" sz="1000" dirty="0">
                    <a:latin typeface="Times New Roman" pitchFamily="18" charset="0"/>
                    <a:cs typeface="Times New Roman"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429197" y="4747301"/>
                  <a:ext cx="10710309" cy="1141338"/>
                </a:xfrm>
                <a:prstGeom prst="rect">
                  <a:avLst/>
                </a:prstGeom>
                <a:blipFill rotWithShape="0">
                  <a:blip r:embed="rId4" cstate="print"/>
                  <a:stretch>
                    <a:fillRect b="-2620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4780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診斷試驗準確度的研究設計</a:t>
            </a:r>
          </a:p>
        </p:txBody>
      </p:sp>
      <p:sp>
        <p:nvSpPr>
          <p:cNvPr id="8" name="矩形 3"/>
          <p:cNvSpPr>
            <a:spLocks noChangeArrowheads="1"/>
          </p:cNvSpPr>
          <p:nvPr/>
        </p:nvSpPr>
        <p:spPr bwMode="auto">
          <a:xfrm>
            <a:off x="55093" y="364658"/>
            <a:ext cx="95207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endParaRPr lang="zh-CN" altLang="en-US" sz="900" dirty="0">
              <a:solidFill>
                <a:srgbClr val="000000"/>
              </a:solidFill>
              <a:latin typeface="宋体" panose="02010600030101010101" pitchFamily="2" charset="-122"/>
              <a:cs typeface="Times New Roman" pitchFamily="18" charset="0"/>
            </a:endParaRPr>
          </a:p>
        </p:txBody>
      </p:sp>
      <p:grpSp>
        <p:nvGrpSpPr>
          <p:cNvPr id="2" name="组合 1"/>
          <p:cNvGrpSpPr/>
          <p:nvPr/>
        </p:nvGrpSpPr>
        <p:grpSpPr>
          <a:xfrm>
            <a:off x="326573" y="762681"/>
            <a:ext cx="10907487" cy="4893648"/>
            <a:chOff x="326573" y="762681"/>
            <a:chExt cx="10907487" cy="4893648"/>
          </a:xfrm>
        </p:grpSpPr>
        <p:sp>
          <p:nvSpPr>
            <p:cNvPr id="11" name="矩形 10"/>
            <p:cNvSpPr/>
            <p:nvPr/>
          </p:nvSpPr>
          <p:spPr>
            <a:xfrm>
              <a:off x="326574" y="762681"/>
              <a:ext cx="10907486" cy="1708160"/>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條件概率分佈抽樣的吉布斯</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Gibbs</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演算法：</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Gibbs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抽樣的基本思想是對高維參數進行後驗推斷時，通過參數向量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的分量的條件分佈族來構造馬爾柯夫鏈</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Markov Chain</a:t>
              </a:r>
              <a:r>
                <a:rPr lang="en-US" altLang="zh-CN" sz="9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i="1" baseline="30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，使它的不變分佈為目標分佈，設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θ</a:t>
              </a:r>
              <a:r>
                <a:rPr lang="en-US" altLang="zh-CN" sz="1000" i="1" baseline="-25000" dirty="0" err="1">
                  <a:latin typeface="Times New Roman" pitchFamily="18" charset="0"/>
                  <a:cs typeface="Times New Roman" pitchFamily="18" charset="0"/>
                </a:rPr>
                <a:t>p</a:t>
              </a:r>
              <a:r>
                <a:rPr lang="en-US" altLang="zh-CN" sz="1000" i="1"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是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維參數向量，</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是觀察到數據集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後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的後驗分佈，則基本 </a:t>
              </a:r>
              <a:r>
                <a:rPr lang="en-US" altLang="zh-CN" sz="1000" i="1" dirty="0">
                  <a:latin typeface="Times New Roman" pitchFamily="18" charset="0"/>
                  <a:cs typeface="Times New Roman" pitchFamily="18" charset="0"/>
                </a:rPr>
                <a:t>Gibbs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抽樣方法如下：</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0 </a:t>
              </a:r>
              <a:r>
                <a:rPr lang="zh-CN" altLang="en-US" sz="1000" dirty="0">
                  <a:latin typeface="Times New Roman" pitchFamily="18" charset="0"/>
                  <a:cs typeface="Times New Roman" pitchFamily="18" charset="0"/>
                </a:rPr>
                <a:t>步、任意選取一個初始點 </a:t>
              </a:r>
              <a:r>
                <a:rPr lang="en-US" altLang="zh-CN" sz="1000" i="1" dirty="0">
                  <a:latin typeface="Times New Roman" pitchFamily="18" charset="0"/>
                  <a:cs typeface="Times New Roman" pitchFamily="18" charset="0"/>
                </a:rPr>
                <a:t>θ </a:t>
              </a:r>
              <a:r>
                <a:rPr lang="en-US" altLang="zh-CN" sz="1000" baseline="30000" dirty="0">
                  <a:latin typeface="Times New Roman" pitchFamily="18" charset="0"/>
                  <a:cs typeface="Times New Roman" pitchFamily="18" charset="0"/>
                </a:rPr>
                <a:t>(0)</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1</a:t>
              </a:r>
              <a:r>
                <a:rPr lang="en-US" altLang="zh-CN" sz="1000" baseline="30000" dirty="0">
                  <a:latin typeface="Times New Roman" pitchFamily="18" charset="0"/>
                  <a:cs typeface="Times New Roman" pitchFamily="18" charset="0"/>
                </a:rPr>
                <a:t>0</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2</a:t>
              </a:r>
              <a:r>
                <a:rPr lang="en-US" altLang="zh-CN" sz="1000" baseline="30000" dirty="0">
                  <a:latin typeface="Times New Roman" pitchFamily="18" charset="0"/>
                  <a:cs typeface="Times New Roman" pitchFamily="18" charset="0"/>
                </a:rPr>
                <a:t>0</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θ</a:t>
              </a:r>
              <a:r>
                <a:rPr lang="en-US" altLang="zh-CN" sz="1000" i="1" baseline="-25000" dirty="0">
                  <a:latin typeface="Times New Roman" pitchFamily="18" charset="0"/>
                  <a:cs typeface="Times New Roman" pitchFamily="18" charset="0"/>
                </a:rPr>
                <a:t>p</a:t>
              </a:r>
              <a:r>
                <a:rPr lang="en-US" altLang="zh-CN" sz="1000" baseline="30000" dirty="0">
                  <a:latin typeface="Times New Roman" pitchFamily="18" charset="0"/>
                  <a:cs typeface="Times New Roman" pitchFamily="18" charset="0"/>
                </a:rPr>
                <a:t>0</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，並置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0</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步、按 </a:t>
              </a:r>
              <a:r>
                <a:rPr lang="en-US" altLang="zh-CN" sz="1000" i="1" dirty="0">
                  <a:latin typeface="Times New Roman" pitchFamily="18" charset="0"/>
                  <a:cs typeface="Times New Roman" pitchFamily="18" charset="0"/>
                </a:rPr>
                <a:t>θ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1</a:t>
              </a:r>
              <a:r>
                <a:rPr lang="en-US" altLang="zh-CN" sz="1000" i="1" baseline="30000" dirty="0">
                  <a:latin typeface="Times New Roman" pitchFamily="18" charset="0"/>
                  <a:cs typeface="Times New Roman" pitchFamily="18" charset="0"/>
                </a:rPr>
                <a:t>i </a:t>
              </a:r>
              <a:r>
                <a:rPr lang="en-US" altLang="zh-CN" sz="1000" baseline="30000" dirty="0">
                  <a:latin typeface="Times New Roman" pitchFamily="18" charset="0"/>
                  <a:cs typeface="Times New Roman" pitchFamily="18" charset="0"/>
                </a:rPr>
                <a:t>+ 1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2</a:t>
              </a:r>
              <a:r>
                <a:rPr lang="en-US" altLang="zh-CN" sz="1000" i="1" baseline="30000" dirty="0">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θ</a:t>
              </a:r>
              <a:r>
                <a:rPr lang="en-US" altLang="zh-CN" sz="1000" i="1" baseline="-25000" dirty="0" err="1">
                  <a:latin typeface="Times New Roman" pitchFamily="18" charset="0"/>
                  <a:cs typeface="Times New Roman" pitchFamily="18" charset="0"/>
                </a:rPr>
                <a:t>p</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的方法，生成 </a:t>
              </a:r>
              <a:r>
                <a:rPr lang="en-US" altLang="zh-CN" sz="1000" i="1" dirty="0">
                  <a:latin typeface="Times New Roman" pitchFamily="18" charset="0"/>
                  <a:cs typeface="Times New Roman" pitchFamily="18" charset="0"/>
                </a:rPr>
                <a:t>θ </a:t>
              </a:r>
              <a:r>
                <a:rPr lang="en-US" altLang="zh-CN" sz="1000" baseline="-25000" dirty="0">
                  <a:latin typeface="Times New Roman" pitchFamily="18" charset="0"/>
                  <a:cs typeface="Times New Roman" pitchFamily="18" charset="0"/>
                </a:rPr>
                <a:t>1</a:t>
              </a:r>
              <a:r>
                <a:rPr lang="en-US" altLang="zh-CN" sz="1000" i="1"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2</a:t>
              </a:r>
              <a:r>
                <a:rPr lang="en-US" altLang="zh-CN" sz="1000" i="1" baseline="30000"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3</a:t>
              </a:r>
              <a:r>
                <a:rPr lang="en-US" altLang="zh-CN" sz="1000" i="1" baseline="30000"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θ</a:t>
              </a:r>
              <a:r>
                <a:rPr lang="en-US" altLang="zh-CN" sz="1000" i="1" baseline="-25000" dirty="0" err="1">
                  <a:latin typeface="Times New Roman" pitchFamily="18" charset="0"/>
                  <a:cs typeface="Times New Roman" pitchFamily="18" charset="0"/>
                </a:rPr>
                <a:t>p</a:t>
              </a:r>
              <a:r>
                <a:rPr lang="en-US" altLang="zh-CN" sz="1000" i="1" baseline="30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 </a:t>
              </a:r>
              <a:r>
                <a:rPr lang="en-US" altLang="zh-CN" sz="1000" baseline="-25000" dirty="0">
                  <a:latin typeface="Times New Roman" pitchFamily="18" charset="0"/>
                  <a:cs typeface="Times New Roman" pitchFamily="18" charset="0"/>
                </a:rPr>
                <a:t>2</a:t>
              </a:r>
              <a:r>
                <a:rPr lang="en-US" altLang="zh-CN" sz="1000" i="1"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2</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1</a:t>
              </a:r>
              <a:r>
                <a:rPr lang="en-US" altLang="zh-CN" sz="1000" i="1" baseline="30000" dirty="0">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3</a:t>
              </a:r>
              <a:r>
                <a:rPr lang="en-US" altLang="zh-CN" sz="1000" i="1" baseline="30000" dirty="0">
                  <a:latin typeface="Times New Roman" pitchFamily="18" charset="0"/>
                  <a:cs typeface="Times New Roman" pitchFamily="18" charset="0"/>
                </a:rPr>
                <a:t>i</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θ</a:t>
              </a:r>
              <a:r>
                <a:rPr lang="en-US" altLang="zh-CN" sz="1000" i="1" baseline="-25000" dirty="0" err="1">
                  <a:latin typeface="Times New Roman" pitchFamily="18" charset="0"/>
                  <a:cs typeface="Times New Roman" pitchFamily="18" charset="0"/>
                </a:rPr>
                <a:t>p</a:t>
              </a:r>
              <a:r>
                <a:rPr lang="en-US" altLang="zh-CN" sz="1000" i="1" baseline="30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 </a:t>
              </a:r>
              <a:r>
                <a:rPr lang="en-US" altLang="zh-CN" sz="1000" i="1" baseline="-25000" dirty="0">
                  <a:latin typeface="Times New Roman" pitchFamily="18" charset="0"/>
                  <a:cs typeface="Times New Roman" pitchFamily="18" charset="0"/>
                </a:rPr>
                <a:t>p</a:t>
              </a:r>
              <a:r>
                <a:rPr lang="en-US" altLang="zh-CN" sz="1000" i="1"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1</a:t>
              </a:r>
              <a:r>
                <a:rPr lang="en-US" altLang="zh-CN" sz="1000" i="1" baseline="30000" dirty="0">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baseline="-25000" dirty="0">
                  <a:latin typeface="Times New Roman" pitchFamily="18" charset="0"/>
                  <a:cs typeface="Times New Roman" pitchFamily="18" charset="0"/>
                </a:rPr>
                <a:t>2</a:t>
              </a:r>
              <a:r>
                <a:rPr lang="en-US" altLang="zh-CN" sz="1000" i="1" baseline="30000" dirty="0">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+ 2</a:t>
              </a:r>
              <a:r>
                <a:rPr lang="en-US" altLang="zh-CN" sz="1000" dirty="0">
                  <a:latin typeface="Times New Roman" pitchFamily="18" charset="0"/>
                  <a:cs typeface="Times New Roman" pitchFamily="18" charset="0"/>
                </a:rPr>
                <a:t> , … , </a:t>
              </a:r>
              <a:r>
                <a:rPr lang="en-US" altLang="zh-CN" sz="1000" i="1" dirty="0" err="1">
                  <a:latin typeface="Times New Roman" pitchFamily="18" charset="0"/>
                  <a:cs typeface="Times New Roman" pitchFamily="18" charset="0"/>
                </a:rPr>
                <a:t>θ</a:t>
              </a:r>
              <a:r>
                <a:rPr lang="en-US" altLang="zh-CN" sz="1000" i="1" baseline="-25000" dirty="0" err="1">
                  <a:latin typeface="Times New Roman" pitchFamily="18" charset="0"/>
                  <a:cs typeface="Times New Roman" pitchFamily="18" charset="0"/>
                </a:rPr>
                <a:t>p</a:t>
              </a:r>
              <a:r>
                <a:rPr lang="en-US" altLang="zh-CN" sz="1000" baseline="-25000" dirty="0">
                  <a:latin typeface="Times New Roman" pitchFamily="18" charset="0"/>
                  <a:cs typeface="Times New Roman" pitchFamily="18" charset="0"/>
                </a:rPr>
                <a:t> - 1</a:t>
              </a:r>
              <a:r>
                <a:rPr lang="en-US" altLang="zh-CN" sz="1000" i="1" baseline="30000" dirty="0">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步、置 </a:t>
              </a:r>
              <a:r>
                <a:rPr lang="en-US" altLang="zh-CN" sz="1000" i="1" dirty="0" err="1">
                  <a:latin typeface="Times New Roman" pitchFamily="18" charset="0"/>
                  <a:cs typeface="Times New Roman" pitchFamily="18" charset="0"/>
                </a:rPr>
                <a:t>i</a:t>
              </a:r>
              <a:r>
                <a:rPr lang="zh-CN"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+ 1</a:t>
              </a:r>
              <a:r>
                <a:rPr lang="zh-CN" altLang="en-US" sz="1000" dirty="0">
                  <a:latin typeface="Times New Roman" pitchFamily="18" charset="0"/>
                  <a:cs typeface="Times New Roman" pitchFamily="18" charset="0"/>
                </a:rPr>
                <a:t>，並返回到第 </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步；</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在這個演算法當中，</a:t>
              </a:r>
              <a:r>
                <a:rPr lang="en-US" altLang="zh-CN" sz="1000" i="1" dirty="0">
                  <a:latin typeface="Times New Roman" pitchFamily="18" charset="0"/>
                  <a:cs typeface="Times New Roman" pitchFamily="18" charset="0"/>
                </a:rPr>
                <a:t>θ</a:t>
              </a:r>
              <a:r>
                <a:rPr lang="zh-CN" altLang="en-US" sz="1000" dirty="0">
                  <a:latin typeface="Times New Roman" pitchFamily="18" charset="0"/>
                  <a:cs typeface="Times New Roman" pitchFamily="18" charset="0"/>
                </a:rPr>
                <a:t> 的每一個分量按照自然順序生成，每一個循環需要生成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個隨機變量；</a:t>
              </a:r>
              <a:endParaRPr lang="en-US" altLang="zh-CN" sz="1000" dirty="0">
                <a:latin typeface="Times New Roman" pitchFamily="18" charset="0"/>
                <a:cs typeface="Times New Roman" pitchFamily="18" charset="0"/>
              </a:endParaRPr>
            </a:p>
          </p:txBody>
        </p:sp>
        <p:sp>
          <p:nvSpPr>
            <p:cNvPr id="14" name="矩形 13"/>
            <p:cNvSpPr/>
            <p:nvPr/>
          </p:nvSpPr>
          <p:spPr>
            <a:xfrm>
              <a:off x="326573" y="2470841"/>
              <a:ext cx="10907487" cy="2169825"/>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M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H</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Metropolis</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Hastings</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演算法：</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M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H</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演算法的基本思想是建立一條不可約、非週期的馬爾柯夫鏈，該鏈的平穩分佈為感興趣參數的後驗分佈，獨立鏈和隨機遊走鏈是 </a:t>
              </a:r>
              <a:r>
                <a:rPr lang="en-US" altLang="zh-CN" sz="1000" i="1" dirty="0">
                  <a:latin typeface="Times New Roman" pitchFamily="18" charset="0"/>
                  <a:cs typeface="Times New Roman" pitchFamily="18" charset="0"/>
                </a:rPr>
                <a:t>M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H</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演算法的兩種最典型的形式；設 </a:t>
              </a:r>
              <a:r>
                <a:rPr lang="en-US" altLang="zh-CN" sz="1000" i="1" dirty="0">
                  <a:latin typeface="Times New Roman" pitchFamily="18" charset="0"/>
                  <a:cs typeface="Times New Roman" pitchFamily="18" charset="0"/>
                </a:rPr>
                <a:t>q</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是與目標分佈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較接近的某已知分佈，一般稱其為建議分佈，也稱其為備選生成密度，它滿足 ∫ </a:t>
              </a:r>
              <a:r>
                <a:rPr lang="en-US" altLang="zh-CN" sz="1000" i="1" dirty="0">
                  <a:latin typeface="Times New Roman" pitchFamily="18" charset="0"/>
                  <a:cs typeface="Times New Roman" pitchFamily="18" charset="0"/>
                </a:rPr>
                <a:t>q</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dv</a:t>
              </a:r>
              <a:r>
                <a:rPr lang="en-US" altLang="zh-CN" sz="1000" dirty="0">
                  <a:latin typeface="Times New Roman" pitchFamily="18" charset="0"/>
                  <a:cs typeface="Times New Roman" pitchFamily="18" charset="0"/>
                </a:rPr>
                <a:t> = 1</a:t>
              </a:r>
              <a:r>
                <a:rPr lang="zh-CN" altLang="en-US" sz="1000" dirty="0">
                  <a:latin typeface="Times New Roman" pitchFamily="18" charset="0"/>
                  <a:cs typeface="Times New Roman" pitchFamily="18" charset="0"/>
                </a:rPr>
                <a:t>，又設 </a:t>
              </a:r>
              <a:r>
                <a:rPr lang="en-US" altLang="zh-CN" sz="1000" i="1" dirty="0">
                  <a:latin typeface="Times New Roman" pitchFamily="18" charset="0"/>
                  <a:cs typeface="Times New Roman" pitchFamily="18" charset="0"/>
                </a:rPr>
                <a:t>U</a:t>
              </a:r>
              <a:r>
                <a:rPr lang="en-US" altLang="zh-CN" sz="1000" dirty="0">
                  <a:latin typeface="Times New Roman" pitchFamily="18" charset="0"/>
                  <a:cs typeface="Times New Roman" pitchFamily="18" charset="0"/>
                </a:rPr>
                <a:t> ( 0 , 1 ) </a:t>
              </a:r>
              <a:r>
                <a:rPr lang="zh-CN" altLang="en-US" sz="1000" dirty="0">
                  <a:latin typeface="Times New Roman" pitchFamily="18" charset="0"/>
                  <a:cs typeface="Times New Roman" pitchFamily="18" charset="0"/>
                </a:rPr>
                <a:t>為 </a:t>
              </a:r>
              <a:r>
                <a:rPr lang="en-US" altLang="zh-CN" sz="1000" dirty="0">
                  <a:latin typeface="Times New Roman" pitchFamily="18" charset="0"/>
                  <a:cs typeface="Times New Roman" pitchFamily="18" charset="0"/>
                </a:rPr>
                <a:t>( 0 , 1 ) </a:t>
              </a:r>
              <a:r>
                <a:rPr lang="zh-CN" altLang="en-US" sz="1000" dirty="0">
                  <a:latin typeface="Times New Roman" pitchFamily="18" charset="0"/>
                  <a:cs typeface="Times New Roman" pitchFamily="18" charset="0"/>
                </a:rPr>
                <a:t>區間上的均勻分佈，則從後驗分佈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中抽樣的 </a:t>
              </a:r>
              <a:r>
                <a:rPr lang="en-US" altLang="zh-CN" sz="1000" i="1" dirty="0">
                  <a:latin typeface="Times New Roman" pitchFamily="18" charset="0"/>
                  <a:cs typeface="Times New Roman" pitchFamily="18" charset="0"/>
                </a:rPr>
                <a:t>M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H</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演算法的一般形式為：</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0 </a:t>
              </a:r>
              <a:r>
                <a:rPr lang="zh-CN" altLang="en-US" sz="1000" dirty="0">
                  <a:latin typeface="Times New Roman" pitchFamily="18" charset="0"/>
                  <a:cs typeface="Times New Roman" pitchFamily="18" charset="0"/>
                </a:rPr>
                <a:t>步、任意選擇一個初值</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i="1" baseline="30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，並令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0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步、從 </a:t>
              </a:r>
              <a:r>
                <a:rPr lang="en-US" altLang="zh-CN" sz="1000" i="1" dirty="0">
                  <a:latin typeface="Times New Roman" pitchFamily="18" charset="0"/>
                  <a:cs typeface="Times New Roman" pitchFamily="18" charset="0"/>
                </a:rPr>
                <a:t>q</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中生成一個備選值 </a:t>
              </a:r>
              <a:r>
                <a:rPr lang="en-US" altLang="zh-CN" sz="1000" i="1" dirty="0">
                  <a:latin typeface="Times New Roman" pitchFamily="18" charset="0"/>
                  <a:cs typeface="Times New Roman" pitchFamily="18" charset="0"/>
                </a:rPr>
                <a:t>θ </a:t>
              </a:r>
              <a:r>
                <a:rPr lang="en-US" altLang="zh-CN" sz="1000" i="1" baseline="30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，並從 </a:t>
              </a:r>
              <a:r>
                <a:rPr lang="en-US" altLang="zh-CN" sz="1000" i="1" dirty="0">
                  <a:latin typeface="Times New Roman" pitchFamily="18" charset="0"/>
                  <a:cs typeface="Times New Roman" pitchFamily="18" charset="0"/>
                </a:rPr>
                <a:t>U</a:t>
              </a:r>
              <a:r>
                <a:rPr lang="en-US" altLang="zh-CN" sz="1000" dirty="0">
                  <a:latin typeface="Times New Roman" pitchFamily="18" charset="0"/>
                  <a:cs typeface="Times New Roman" pitchFamily="18" charset="0"/>
                </a:rPr>
                <a:t> ( 0 , 1 ) </a:t>
              </a:r>
              <a:r>
                <a:rPr lang="zh-CN" altLang="en-US" sz="1000" dirty="0">
                  <a:latin typeface="Times New Roman" pitchFamily="18" charset="0"/>
                  <a:cs typeface="Times New Roman" pitchFamily="18" charset="0"/>
                </a:rPr>
                <a:t>中抽取 </a:t>
              </a:r>
              <a:r>
                <a:rPr lang="en-US" altLang="zh-CN" sz="1000" i="1" dirty="0">
                  <a:latin typeface="Times New Roman" pitchFamily="18" charset="0"/>
                  <a:cs typeface="Times New Roman" pitchFamily="18" charset="0"/>
                </a:rPr>
                <a:t>u</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步、若 </a:t>
              </a:r>
              <a:r>
                <a:rPr lang="en-US" altLang="zh-CN" sz="1000" i="1" dirty="0">
                  <a:latin typeface="Times New Roman" pitchFamily="18" charset="0"/>
                  <a:cs typeface="Times New Roman" pitchFamily="18" charset="0"/>
                </a:rPr>
                <a:t>u</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a</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i="1" baseline="30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，令</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i="1" baseline="30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，否則令</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baseline="30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baseline="30000" dirty="0">
                  <a:latin typeface="Times New Roman" pitchFamily="18" charset="0"/>
                  <a:cs typeface="Times New Roman" pitchFamily="18" charset="0"/>
                </a:rPr>
                <a:t> + 1 )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a:t>
              </a:r>
              <a:r>
                <a:rPr lang="en-US" altLang="zh-CN" sz="1000" i="1" baseline="30000"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，這裡接受概率為 </a:t>
              </a:r>
              <a:r>
                <a:rPr lang="en-US" altLang="zh-CN" sz="1000" i="1" dirty="0">
                  <a:latin typeface="Times New Roman" pitchFamily="18" charset="0"/>
                  <a:cs typeface="Times New Roman" pitchFamily="18" charset="0"/>
                </a:rPr>
                <a:t>a</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min</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q</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q</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v </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第 </a:t>
              </a:r>
              <a:r>
                <a:rPr lang="en-US" altLang="zh-CN" sz="1000" dirty="0">
                  <a:latin typeface="Times New Roman" pitchFamily="18" charset="0"/>
                  <a:cs typeface="Times New Roman" pitchFamily="18" charset="0"/>
                </a:rPr>
                <a:t>3 </a:t>
              </a:r>
              <a:r>
                <a:rPr lang="zh-CN" altLang="en-US" sz="1000" dirty="0">
                  <a:latin typeface="Times New Roman" pitchFamily="18" charset="0"/>
                  <a:cs typeface="Times New Roman" pitchFamily="18" charset="0"/>
                </a:rPr>
                <a:t>步、令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i</a:t>
              </a:r>
              <a:r>
                <a:rPr lang="en-US" altLang="zh-CN" sz="1000" dirty="0">
                  <a:latin typeface="Times New Roman" pitchFamily="18" charset="0"/>
                  <a:cs typeface="Times New Roman" pitchFamily="18" charset="0"/>
                </a:rPr>
                <a:t> + 1</a:t>
              </a:r>
              <a:r>
                <a:rPr lang="zh-CN" altLang="en-US" sz="1000" dirty="0">
                  <a:latin typeface="Times New Roman" pitchFamily="18" charset="0"/>
                  <a:cs typeface="Times New Roman" pitchFamily="18" charset="0"/>
                </a:rPr>
                <a:t>，並返回到第 </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步；</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即為由 </a:t>
              </a:r>
              <a:r>
                <a:rPr lang="en-US" altLang="zh-CN" sz="1000" i="1" dirty="0">
                  <a:latin typeface="Times New Roman" pitchFamily="18" charset="0"/>
                  <a:cs typeface="Times New Roman" pitchFamily="18" charset="0"/>
                </a:rPr>
                <a:t>M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H</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演算法生成的馬爾柯夫鏈的平穩分佈；</a:t>
              </a:r>
              <a:endParaRPr lang="en-US" altLang="zh-CN" sz="1000" dirty="0">
                <a:latin typeface="Times New Roman" pitchFamily="18" charset="0"/>
                <a:cs typeface="Times New Roman" pitchFamily="18" charset="0"/>
              </a:endParaRPr>
            </a:p>
          </p:txBody>
        </p:sp>
        <p:sp>
          <p:nvSpPr>
            <p:cNvPr id="15" name="矩形 14"/>
            <p:cNvSpPr/>
            <p:nvPr/>
          </p:nvSpPr>
          <p:spPr>
            <a:xfrm>
              <a:off x="326573" y="4640666"/>
              <a:ext cx="10907487" cy="1015663"/>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收斂性診斷：</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採用 </a:t>
              </a:r>
              <a:r>
                <a:rPr lang="en-US" altLang="zh-CN" sz="1000" i="1" dirty="0">
                  <a:latin typeface="Times New Roman" pitchFamily="18" charset="0"/>
                  <a:cs typeface="Times New Roman" pitchFamily="18" charset="0"/>
                </a:rPr>
                <a:t>MCMC </a:t>
              </a:r>
              <a:r>
                <a:rPr lang="zh-CN" altLang="en-US" sz="1000" dirty="0">
                  <a:latin typeface="Times New Roman" pitchFamily="18" charset="0"/>
                  <a:cs typeface="Times New Roman" pitchFamily="18" charset="0"/>
                </a:rPr>
                <a:t>方法生成的馬爾柯夫鏈將用於感興趣的後驗量的計算，</a:t>
              </a:r>
              <a:r>
                <a:rPr lang="en-US" altLang="zh-CN" sz="1000" i="1" dirty="0">
                  <a:latin typeface="Times New Roman" pitchFamily="18" charset="0"/>
                  <a:cs typeface="Times New Roman" pitchFamily="18" charset="0"/>
                </a:rPr>
                <a:t>MCMC </a:t>
              </a:r>
              <a:r>
                <a:rPr lang="zh-CN" altLang="en-US" sz="1000" dirty="0">
                  <a:latin typeface="Times New Roman" pitchFamily="18" charset="0"/>
                  <a:cs typeface="Times New Roman" pitchFamily="18" charset="0"/>
                </a:rPr>
                <a:t>演算法的目的是估計目標分佈 </a:t>
              </a:r>
              <a:r>
                <a:rPr lang="en-US" altLang="zh-CN" sz="1000" i="1" dirty="0">
                  <a:latin typeface="Times New Roman" pitchFamily="18" charset="0"/>
                  <a:cs typeface="Times New Roman" pitchFamily="18" charset="0"/>
                </a:rPr>
                <a:t>π</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 </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如果演算法生成的馬爾柯夫鏈不收斂，則得到的後驗估計將是不可靠的，在實際抽樣過程中需要判定馬爾柯夫鏈是否反覆運算運算了足夠多的循環已收斂到平穩分佈，何時用所得的輸出可以得到可靠的估計，以反覆運算次數為橫坐標將每條鏈分割成數段，可以通過組間方差與組內方差之比的方法來判別停止反覆運算運算的時機。</a:t>
              </a:r>
              <a:endParaRPr lang="en-US" altLang="zh-CN" sz="1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92209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1338"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98763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endParaRPr lang="zh-CN" altLang="en-US" sz="900" dirty="0">
              <a:solidFill>
                <a:srgbClr val="000000"/>
              </a:solidFill>
              <a:latin typeface="宋体" panose="02010600030101010101" pitchFamily="2" charset="-122"/>
              <a:cs typeface="Times New Roman" pitchFamily="18"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2719641009"/>
              </p:ext>
            </p:extLst>
          </p:nvPr>
        </p:nvGraphicFramePr>
        <p:xfrm>
          <a:off x="810739" y="1880242"/>
          <a:ext cx="9869708" cy="4064073"/>
        </p:xfrm>
        <a:graphic>
          <a:graphicData uri="http://schemas.openxmlformats.org/drawingml/2006/table">
            <a:tbl>
              <a:tblPr/>
              <a:tblGrid>
                <a:gridCol w="791479">
                  <a:extLst>
                    <a:ext uri="{9D8B030D-6E8A-4147-A177-3AD203B41FA5}">
                      <a16:colId xmlns:a16="http://schemas.microsoft.com/office/drawing/2014/main" val="20000"/>
                    </a:ext>
                  </a:extLst>
                </a:gridCol>
                <a:gridCol w="791479">
                  <a:extLst>
                    <a:ext uri="{9D8B030D-6E8A-4147-A177-3AD203B41FA5}">
                      <a16:colId xmlns:a16="http://schemas.microsoft.com/office/drawing/2014/main" val="20001"/>
                    </a:ext>
                  </a:extLst>
                </a:gridCol>
                <a:gridCol w="1182687">
                  <a:extLst>
                    <a:ext uri="{9D8B030D-6E8A-4147-A177-3AD203B41FA5}">
                      <a16:colId xmlns:a16="http://schemas.microsoft.com/office/drawing/2014/main" val="20002"/>
                    </a:ext>
                  </a:extLst>
                </a:gridCol>
                <a:gridCol w="1579563">
                  <a:extLst>
                    <a:ext uri="{9D8B030D-6E8A-4147-A177-3AD203B41FA5}">
                      <a16:colId xmlns:a16="http://schemas.microsoft.com/office/drawing/2014/main" val="20003"/>
                    </a:ext>
                  </a:extLst>
                </a:gridCol>
                <a:gridCol w="1182687">
                  <a:extLst>
                    <a:ext uri="{9D8B030D-6E8A-4147-A177-3AD203B41FA5}">
                      <a16:colId xmlns:a16="http://schemas.microsoft.com/office/drawing/2014/main" val="20004"/>
                    </a:ext>
                  </a:extLst>
                </a:gridCol>
                <a:gridCol w="1579563">
                  <a:extLst>
                    <a:ext uri="{9D8B030D-6E8A-4147-A177-3AD203B41FA5}">
                      <a16:colId xmlns:a16="http://schemas.microsoft.com/office/drawing/2014/main" val="20005"/>
                    </a:ext>
                  </a:extLst>
                </a:gridCol>
                <a:gridCol w="1182687">
                  <a:extLst>
                    <a:ext uri="{9D8B030D-6E8A-4147-A177-3AD203B41FA5}">
                      <a16:colId xmlns:a16="http://schemas.microsoft.com/office/drawing/2014/main" val="20006"/>
                    </a:ext>
                  </a:extLst>
                </a:gridCol>
                <a:gridCol w="1579563">
                  <a:extLst>
                    <a:ext uri="{9D8B030D-6E8A-4147-A177-3AD203B41FA5}">
                      <a16:colId xmlns:a16="http://schemas.microsoft.com/office/drawing/2014/main" val="20007"/>
                    </a:ext>
                  </a:extLst>
                </a:gridCol>
              </a:tblGrid>
              <a:tr h="249581">
                <a:tc gridSpan="8">
                  <a:txBody>
                    <a:bodyPr/>
                    <a:lstStyle/>
                    <a:p>
                      <a:pPr algn="l"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The numbers of parameter and degree of freedom under different experimental design</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9581">
                <a:tc rowSpan="3">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Response</a:t>
                      </a:r>
                      <a:br>
                        <a:rPr lang="en-US" sz="1000" b="0" i="1" u="none" strike="noStrike" dirty="0">
                          <a:solidFill>
                            <a:srgbClr val="000000"/>
                          </a:solidFill>
                          <a:effectLst/>
                          <a:latin typeface="Times New Roman" panose="02020603050405020304" pitchFamily="18" charset="0"/>
                          <a:ea typeface="宋体" panose="02010600030101010101" pitchFamily="2" charset="-122"/>
                        </a:rPr>
                      </a:br>
                      <a:r>
                        <a:rPr lang="en-US" sz="1000" b="0" i="1" u="none" strike="noStrike" dirty="0">
                          <a:solidFill>
                            <a:srgbClr val="000000"/>
                          </a:solidFill>
                          <a:effectLst/>
                          <a:latin typeface="Times New Roman" panose="02020603050405020304" pitchFamily="18" charset="0"/>
                          <a:ea typeface="宋体" panose="02010600030101010101" pitchFamily="2" charset="-122"/>
                        </a:rPr>
                        <a:t>Variables</a:t>
                      </a:r>
                      <a:br>
                        <a:rPr lang="en-US" sz="1000" b="0" i="1" u="none" strike="noStrike" dirty="0">
                          <a:solidFill>
                            <a:srgbClr val="000000"/>
                          </a:solidFill>
                          <a:effectLst/>
                          <a:latin typeface="Times New Roman" panose="02020603050405020304" pitchFamily="18" charset="0"/>
                          <a:ea typeface="宋体" panose="02010600030101010101" pitchFamily="2" charset="-122"/>
                        </a:rPr>
                      </a:br>
                      <a:r>
                        <a:rPr lang="en-US" sz="1000" b="0" i="0" u="none" strike="noStrike" dirty="0">
                          <a:solidFill>
                            <a:srgbClr val="000000"/>
                          </a:solidFill>
                          <a:effectLst/>
                          <a:latin typeface="方正兰亭黑3_GBK"/>
                          <a:ea typeface="宋体" panose="02010600030101010101" pitchFamily="2" charset="-122"/>
                        </a:rPr>
                        <a:t>（</a:t>
                      </a:r>
                      <a:r>
                        <a:rPr lang="en-US" sz="1000" b="0" i="1" u="none" strike="noStrike" dirty="0">
                          <a:solidFill>
                            <a:srgbClr val="000000"/>
                          </a:solidFill>
                          <a:effectLst/>
                          <a:latin typeface="Times New Roman" panose="02020603050405020304" pitchFamily="18" charset="0"/>
                          <a:ea typeface="宋体" panose="02010600030101010101" pitchFamily="2" charset="-122"/>
                        </a:rPr>
                        <a:t>K</a:t>
                      </a:r>
                      <a:r>
                        <a:rPr lang="en-US" sz="1000" b="0" i="0" u="none" strike="noStrike" dirty="0">
                          <a:solidFill>
                            <a:srgbClr val="000000"/>
                          </a:solidFill>
                          <a:effectLst/>
                          <a:latin typeface="方正兰亭黑3_GBK"/>
                          <a:ea typeface="宋体" panose="02010600030101010101" pitchFamily="2" charset="-122"/>
                        </a:rPr>
                        <a:t>）</a:t>
                      </a:r>
                      <a:r>
                        <a:rPr lang="en-US" sz="1000" b="0" i="1" u="none" strike="noStrike" dirty="0">
                          <a:solidFill>
                            <a:srgbClr val="000000"/>
                          </a:solidFill>
                          <a:effectLst/>
                          <a:latin typeface="Times New Roman" panose="02020603050405020304" pitchFamily="18" charset="0"/>
                          <a:ea typeface="宋体" panose="02010600030101010101" pitchFamily="2" charset="-122"/>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a:t>
                      </a:r>
                      <a:br>
                        <a:rPr lang="en-US" sz="1000" b="0" i="1" u="none" strike="noStrike" dirty="0">
                          <a:solidFill>
                            <a:srgbClr val="000000"/>
                          </a:solidFill>
                          <a:effectLst/>
                          <a:latin typeface="Times New Roman" panose="02020603050405020304" pitchFamily="18" charset="0"/>
                          <a:ea typeface="宋体" panose="02010600030101010101" pitchFamily="2" charset="-122"/>
                        </a:rPr>
                      </a:br>
                      <a:r>
                        <a:rPr lang="en-US" sz="1000" b="0" i="1" u="none" strike="noStrike" dirty="0">
                          <a:solidFill>
                            <a:srgbClr val="000000"/>
                          </a:solidFill>
                          <a:effectLst/>
                          <a:latin typeface="Times New Roman" panose="02020603050405020304" pitchFamily="18" charset="0"/>
                          <a:ea typeface="宋体" panose="02010600030101010101" pitchFamily="2" charset="-122"/>
                        </a:rPr>
                        <a:t>groups</a:t>
                      </a:r>
                      <a:br>
                        <a:rPr lang="en-US" sz="1000" b="0" i="1" u="none" strike="noStrike" dirty="0">
                          <a:solidFill>
                            <a:srgbClr val="000000"/>
                          </a:solidFill>
                          <a:effectLst/>
                          <a:latin typeface="Times New Roman" panose="02020603050405020304" pitchFamily="18" charset="0"/>
                          <a:ea typeface="宋体" panose="02010600030101010101" pitchFamily="2" charset="-122"/>
                        </a:rPr>
                      </a:br>
                      <a:r>
                        <a:rPr lang="en-US" sz="1000" b="0" i="0" u="none" strike="noStrike" dirty="0">
                          <a:solidFill>
                            <a:srgbClr val="000000"/>
                          </a:solidFill>
                          <a:effectLst/>
                          <a:latin typeface="方正兰亭黑3_GBK"/>
                          <a:ea typeface="宋体" panose="02010600030101010101" pitchFamily="2" charset="-122"/>
                        </a:rPr>
                        <a:t>（</a:t>
                      </a: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方正兰亭黑3_GBK"/>
                          <a:ea typeface="宋体" panose="02010600030101010101" pitchFamily="2" charset="-122"/>
                        </a:rPr>
                        <a:t>）</a:t>
                      </a:r>
                      <a:r>
                        <a:rPr lang="en-US" sz="1000" b="0" i="1" u="none" strike="noStrike" dirty="0">
                          <a:solidFill>
                            <a:srgbClr val="000000"/>
                          </a:solidFill>
                          <a:effectLst/>
                          <a:latin typeface="Times New Roman" panose="02020603050405020304" pitchFamily="18" charset="0"/>
                          <a:ea typeface="宋体" panose="02010600030101010101" pitchFamily="2" charset="-122"/>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a:t>
                      </a:r>
                      <a:r>
                        <a:rPr lang="en-US" sz="1000" b="0" i="1" u="none" strike="noStrike" dirty="0" err="1">
                          <a:solidFill>
                            <a:srgbClr val="000000"/>
                          </a:solidFill>
                          <a:effectLst/>
                          <a:latin typeface="Times New Roman" panose="02020603050405020304" pitchFamily="18" charset="0"/>
                          <a:ea typeface="宋体" panose="02010600030101010101" pitchFamily="2" charset="-122"/>
                        </a:rPr>
                        <a:t>tests</a:t>
                      </a:r>
                      <a:r>
                        <a:rPr lang="en-US" sz="1000" b="0" i="0" u="none" strike="noStrike" dirty="0" err="1">
                          <a:solidFill>
                            <a:srgbClr val="000000"/>
                          </a:solidFill>
                          <a:effectLst/>
                          <a:latin typeface="方正兰亭黑3_GBK"/>
                          <a:ea typeface="宋体" panose="02010600030101010101" pitchFamily="2" charset="-122"/>
                        </a:rPr>
                        <a:t>（</a:t>
                      </a:r>
                      <a:r>
                        <a:rPr lang="en-US" sz="1000" b="0" i="1" u="none" strike="noStrike" dirty="0" err="1">
                          <a:solidFill>
                            <a:srgbClr val="000000"/>
                          </a:solidFill>
                          <a:effectLst/>
                          <a:latin typeface="Times New Roman" panose="02020603050405020304" pitchFamily="18" charset="0"/>
                          <a:ea typeface="宋体" panose="02010600030101010101" pitchFamily="2" charset="-122"/>
                        </a:rPr>
                        <a:t>R</a:t>
                      </a:r>
                      <a:r>
                        <a:rPr lang="en-US" sz="1000" b="0" i="0" u="none" strike="noStrike" dirty="0">
                          <a:solidFill>
                            <a:srgbClr val="000000"/>
                          </a:solidFill>
                          <a:effectLst/>
                          <a:latin typeface="方正兰亭黑3_GBK"/>
                          <a:ea typeface="宋体" panose="02010600030101010101" pitchFamily="2" charset="-122"/>
                        </a:rPr>
                        <a:t>）</a:t>
                      </a:r>
                      <a:r>
                        <a:rPr lang="en-US" sz="1000" b="0" i="1" u="none" strike="noStrike" dirty="0">
                          <a:solidFill>
                            <a:srgbClr val="000000"/>
                          </a:solidFill>
                          <a:effectLst/>
                          <a:latin typeface="Times New Roman" panose="02020603050405020304" pitchFamily="18" charset="0"/>
                          <a:ea typeface="宋体" panose="02010600030101010101" pitchFamily="2" charset="-122"/>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49581">
                <a:tc vMerge="1">
                  <a:txBody>
                    <a:bodyPr/>
                    <a:lstStyle/>
                    <a:p>
                      <a:endParaRPr lang="zh-CN" altLang="en-US"/>
                    </a:p>
                  </a:txBody>
                  <a:tcPr/>
                </a:tc>
                <a:tc vMerge="1">
                  <a:txBody>
                    <a:bodyPr/>
                    <a:lstStyle/>
                    <a:p>
                      <a:endParaRPr lang="zh-CN" altLang="en-US"/>
                    </a:p>
                  </a:txBody>
                  <a:tcPr/>
                </a:tc>
                <a:tc gridSpan="2">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R</a:t>
                      </a:r>
                      <a:r>
                        <a:rPr lang="en-US" sz="1000" b="0" i="0" u="none" strike="noStrike" dirty="0">
                          <a:solidFill>
                            <a:srgbClr val="000000"/>
                          </a:solidFill>
                          <a:effectLst/>
                          <a:latin typeface="Times New Roman" panose="02020603050405020304" pitchFamily="18" charset="0"/>
                          <a:ea typeface="宋体" panose="02010600030101010101" pitchFamily="2" charset="-122"/>
                        </a:rPr>
                        <a:t> = 1</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hMerge="1">
                  <a:txBody>
                    <a:bodyPr/>
                    <a:lstStyle/>
                    <a:p>
                      <a:endParaRPr lang="zh-CN" altLang="en-US"/>
                    </a:p>
                  </a:txBody>
                  <a:tcPr/>
                </a:tc>
                <a:tc gridSpan="2">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R</a:t>
                      </a:r>
                      <a:r>
                        <a:rPr lang="en-US" sz="1000" b="0" i="0" u="none" strike="noStrike" dirty="0">
                          <a:solidFill>
                            <a:srgbClr val="000000"/>
                          </a:solidFill>
                          <a:effectLst/>
                          <a:latin typeface="Times New Roman" panose="02020603050405020304" pitchFamily="18" charset="0"/>
                          <a:ea typeface="宋体" panose="02010600030101010101" pitchFamily="2" charset="-122"/>
                        </a:rPr>
                        <a:t> = 2</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hMerge="1">
                  <a:txBody>
                    <a:bodyPr/>
                    <a:lstStyle/>
                    <a:p>
                      <a:endParaRPr lang="zh-CN" altLang="en-US"/>
                    </a:p>
                  </a:txBody>
                  <a:tcPr/>
                </a:tc>
                <a:tc gridSpan="2">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R</a:t>
                      </a:r>
                      <a:r>
                        <a:rPr lang="en-US" sz="1000" b="0" i="0" u="none" strike="noStrike" dirty="0">
                          <a:solidFill>
                            <a:srgbClr val="000000"/>
                          </a:solidFill>
                          <a:effectLst/>
                          <a:latin typeface="Times New Roman" panose="02020603050405020304" pitchFamily="18" charset="0"/>
                          <a:ea typeface="宋体" panose="02010600030101010101" pitchFamily="2" charset="-122"/>
                        </a:rPr>
                        <a:t> = 3</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hMerge="1">
                  <a:txBody>
                    <a:bodyPr/>
                    <a:lstStyle/>
                    <a:p>
                      <a:endParaRPr lang="zh-CN" altLang="en-US"/>
                    </a:p>
                  </a:txBody>
                  <a:tcPr/>
                </a:tc>
                <a:extLst>
                  <a:ext uri="{0D108BD9-81ED-4DB2-BD59-A6C34878D82A}">
                    <a16:rowId xmlns:a16="http://schemas.microsoft.com/office/drawing/2014/main" val="10002"/>
                  </a:ext>
                </a:extLst>
              </a:tr>
              <a:tr h="249581">
                <a:tc vMerge="1">
                  <a:txBody>
                    <a:bodyPr/>
                    <a:lstStyle/>
                    <a:p>
                      <a:endParaRPr lang="zh-CN" altLang="en-US"/>
                    </a:p>
                  </a:txBody>
                  <a:tcPr/>
                </a:tc>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parameters</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degrees of freedom</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parameters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degrees of freedom</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parameters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Number of degrees of freedom</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581">
                <a:tc rowSpan="3">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K</a:t>
                      </a:r>
                      <a:r>
                        <a:rPr lang="en-US" sz="1000" b="0" i="0" u="none" strike="noStrike" dirty="0">
                          <a:solidFill>
                            <a:srgbClr val="000000"/>
                          </a:solidFill>
                          <a:effectLst/>
                          <a:latin typeface="Times New Roman" panose="02020603050405020304" pitchFamily="18" charset="0"/>
                          <a:ea typeface="宋体" panose="02010600030101010101" pitchFamily="2" charset="-122"/>
                        </a:rPr>
                        <a:t> = 2</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1</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5</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7</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2</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4</a:t>
                      </a: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6</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6</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8</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14</a:t>
                      </a:r>
                    </a:p>
                  </a:txBody>
                  <a:tcPr marL="0" marR="0" marT="0" marB="0" anchor="ctr">
                    <a:lnL>
                      <a:noFill/>
                    </a:lnL>
                    <a:lnR>
                      <a:noFill/>
                    </a:lnR>
                    <a:lnT>
                      <a:noFill/>
                    </a:lnT>
                    <a:lnB>
                      <a:noFill/>
                    </a:lnB>
                  </a:tcPr>
                </a:tc>
                <a:extLst>
                  <a:ext uri="{0D108BD9-81ED-4DB2-BD59-A6C34878D82A}">
                    <a16:rowId xmlns:a16="http://schemas.microsoft.com/office/drawing/2014/main" val="10005"/>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3</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5</a:t>
                      </a: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7</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9</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9</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21</a:t>
                      </a: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6"/>
                  </a:ext>
                </a:extLst>
              </a:tr>
              <a:tr h="249581">
                <a:tc rowSpan="3">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K</a:t>
                      </a:r>
                      <a:r>
                        <a:rPr lang="en-US" sz="1000" b="0" i="0" u="none" strike="noStrike" dirty="0">
                          <a:solidFill>
                            <a:srgbClr val="000000"/>
                          </a:solidFill>
                          <a:effectLst/>
                          <a:latin typeface="Times New Roman" panose="02020603050405020304" pitchFamily="18" charset="0"/>
                          <a:ea typeface="宋体" panose="02010600030101010101" pitchFamily="2" charset="-122"/>
                        </a:rPr>
                        <a:t> = 3</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1</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8</a:t>
                      </a: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14</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8</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20</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26</a:t>
                      </a: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extLst>
                  <a:ext uri="{0D108BD9-81ED-4DB2-BD59-A6C34878D82A}">
                    <a16:rowId xmlns:a16="http://schemas.microsoft.com/office/drawing/2014/main" val="10007"/>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2</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10</a:t>
                      </a: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4</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16</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16</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22</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52</a:t>
                      </a:r>
                    </a:p>
                  </a:txBody>
                  <a:tcPr marL="0" marR="0" marT="0" marB="0" anchor="ctr">
                    <a:lnL>
                      <a:noFill/>
                    </a:lnL>
                    <a:lnR>
                      <a:noFill/>
                    </a:lnR>
                    <a:lnT>
                      <a:noFill/>
                    </a:lnT>
                    <a:lnB>
                      <a:noFill/>
                    </a:lnB>
                  </a:tcPr>
                </a:tc>
                <a:extLst>
                  <a:ext uri="{0D108BD9-81ED-4DB2-BD59-A6C34878D82A}">
                    <a16:rowId xmlns:a16="http://schemas.microsoft.com/office/drawing/2014/main" val="10008"/>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3</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12</a:t>
                      </a: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6</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18</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24</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24</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D8D8D8"/>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78</a:t>
                      </a:r>
                    </a:p>
                  </a:txBody>
                  <a:tcPr marL="0" marR="0" marT="0" marB="0" anchor="ctr">
                    <a:lnL>
                      <a:noFill/>
                    </a:lnL>
                    <a:lnR>
                      <a:noFill/>
                    </a:lnR>
                    <a:lnT>
                      <a:noFill/>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9"/>
                  </a:ext>
                </a:extLst>
              </a:tr>
              <a:tr h="249581">
                <a:tc rowSpan="3">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K</a:t>
                      </a:r>
                      <a:r>
                        <a:rPr lang="en-US" sz="1000" b="0" i="0" u="none" strike="noStrike" dirty="0">
                          <a:solidFill>
                            <a:srgbClr val="000000"/>
                          </a:solidFill>
                          <a:effectLst/>
                          <a:latin typeface="Times New Roman" panose="02020603050405020304" pitchFamily="18" charset="0"/>
                          <a:ea typeface="宋体" panose="02010600030101010101" pitchFamily="2" charset="-122"/>
                        </a:rPr>
                        <a:t> = 4</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1</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15</a:t>
                      </a: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27</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15</a:t>
                      </a: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39</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8D8D8"/>
                      </a:solidFill>
                      <a:prstDash val="solid"/>
                      <a:round/>
                      <a:headEnd type="none" w="med" len="med"/>
                      <a:tailEnd type="none" w="med" len="med"/>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63</a:t>
                      </a:r>
                    </a:p>
                  </a:txBody>
                  <a:tcPr marL="0" marR="0" marT="0" marB="0" anchor="ctr">
                    <a:lnL>
                      <a:noFill/>
                    </a:lnL>
                    <a:lnR>
                      <a:noFill/>
                    </a:lnR>
                    <a:lnT w="6350" cap="flat" cmpd="sng" algn="ctr">
                      <a:solidFill>
                        <a:srgbClr val="D8D8D8"/>
                      </a:solidFill>
                      <a:prstDash val="solid"/>
                      <a:round/>
                      <a:headEnd type="none" w="med" len="med"/>
                      <a:tailEnd type="none" w="med" len="med"/>
                    </a:lnT>
                    <a:lnB>
                      <a:noFill/>
                    </a:lnB>
                  </a:tcPr>
                </a:tc>
                <a:extLst>
                  <a:ext uri="{0D108BD9-81ED-4DB2-BD59-A6C34878D82A}">
                    <a16:rowId xmlns:a16="http://schemas.microsoft.com/office/drawing/2014/main" val="10010"/>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2</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18</a:t>
                      </a:r>
                    </a:p>
                  </a:txBody>
                  <a:tcPr marL="0" marR="0" marT="0" marB="0" anchor="ctr">
                    <a:lnL>
                      <a:noFill/>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6</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30</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30</a:t>
                      </a:r>
                    </a:p>
                  </a:txBody>
                  <a:tcPr marL="0" marR="0" marT="0" marB="0" anchor="ctr">
                    <a:lnL>
                      <a:noFill/>
                    </a:lnL>
                    <a:lnR w="6350" cap="flat" cmpd="sng" algn="ctr">
                      <a:solidFill>
                        <a:srgbClr val="D9D9D9"/>
                      </a:solidFill>
                      <a:prstDash val="solid"/>
                      <a:round/>
                      <a:headEnd type="none" w="med" len="med"/>
                      <a:tailEnd type="none" w="med" len="med"/>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42</a:t>
                      </a:r>
                    </a:p>
                  </a:txBody>
                  <a:tcPr marL="0" marR="0" marT="0" marB="0" anchor="ctr">
                    <a:lnL w="6350" cap="flat" cmpd="sng" algn="ctr">
                      <a:solidFill>
                        <a:srgbClr val="D9D9D9"/>
                      </a:solidFill>
                      <a:prstDash val="solid"/>
                      <a:round/>
                      <a:headEnd type="none" w="med" len="med"/>
                      <a:tailEnd type="none" w="med" len="med"/>
                    </a:lnL>
                    <a:lnR>
                      <a:noFill/>
                    </a:lnR>
                    <a:lnT>
                      <a:noFill/>
                    </a:lnT>
                    <a:lnB>
                      <a:noFill/>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126</a:t>
                      </a:r>
                    </a:p>
                  </a:txBody>
                  <a:tcPr marL="0" marR="0" marT="0" marB="0" anchor="ctr">
                    <a:lnL>
                      <a:noFill/>
                    </a:lnL>
                    <a:lnR>
                      <a:noFill/>
                    </a:lnR>
                    <a:lnT>
                      <a:noFill/>
                    </a:lnT>
                    <a:lnB>
                      <a:noFill/>
                    </a:lnB>
                  </a:tcPr>
                </a:tc>
                <a:extLst>
                  <a:ext uri="{0D108BD9-81ED-4DB2-BD59-A6C34878D82A}">
                    <a16:rowId xmlns:a16="http://schemas.microsoft.com/office/drawing/2014/main" val="10011"/>
                  </a:ext>
                </a:extLst>
              </a:tr>
              <a:tr h="249581">
                <a:tc vMerge="1">
                  <a:txBody>
                    <a:bodyPr/>
                    <a:lstStyle/>
                    <a:p>
                      <a:endParaRPr lang="zh-CN" altLang="en-US"/>
                    </a:p>
                  </a:txBody>
                  <a:tcPr/>
                </a:tc>
                <a:tc>
                  <a:txBody>
                    <a:bodyPr/>
                    <a:lstStyle/>
                    <a:p>
                      <a:pPr algn="ctr" rtl="0" fontAlgn="ctr"/>
                      <a:r>
                        <a:rPr lang="en-US" sz="1000" b="0" i="1" u="none" strike="noStrike" dirty="0">
                          <a:solidFill>
                            <a:srgbClr val="000000"/>
                          </a:solidFill>
                          <a:effectLst/>
                          <a:latin typeface="Times New Roman" panose="02020603050405020304" pitchFamily="18" charset="0"/>
                          <a:ea typeface="宋体" panose="02010600030101010101" pitchFamily="2" charset="-122"/>
                        </a:rPr>
                        <a:t>S</a:t>
                      </a:r>
                      <a:r>
                        <a:rPr lang="en-US" sz="1000" b="0" i="0" u="none" strike="noStrike" dirty="0">
                          <a:solidFill>
                            <a:srgbClr val="000000"/>
                          </a:solidFill>
                          <a:effectLst/>
                          <a:latin typeface="Times New Roman" panose="02020603050405020304" pitchFamily="18" charset="0"/>
                          <a:ea typeface="宋体" panose="02010600030101010101" pitchFamily="2" charset="-122"/>
                        </a:rPr>
                        <a:t> = 3</a:t>
                      </a:r>
                      <a:endParaRPr lang="en-US" sz="10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21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9</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33</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45</a:t>
                      </a:r>
                    </a:p>
                  </a:txBody>
                  <a:tcPr marL="0" marR="0" marT="0" marB="0" anchor="ctr">
                    <a:lnL>
                      <a:noFill/>
                    </a:lnL>
                    <a:lnR w="6350" cap="flat" cmpd="sng" algn="ctr">
                      <a:solidFill>
                        <a:srgbClr val="D9D9D9"/>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45</a:t>
                      </a:r>
                    </a:p>
                  </a:txBody>
                  <a:tcPr marL="0" marR="0" marT="0" marB="0" anchor="ctr">
                    <a:lnL w="6350" cap="flat" cmpd="sng" algn="ctr">
                      <a:solidFill>
                        <a:srgbClr val="D9D9D9"/>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effectLst/>
                          <a:latin typeface="Times New Roman" panose="02020603050405020304" pitchFamily="18" charset="0"/>
                          <a:ea typeface="宋体" panose="02010600030101010101" pitchFamily="2" charset="-122"/>
                        </a:rPr>
                        <a:t>189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819520">
                <a:tc gridSpan="8">
                  <a:txBody>
                    <a:bodyPr/>
                    <a:lstStyle/>
                    <a:p>
                      <a:pPr algn="l" rtl="0" fontAlgn="ct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Note </a:t>
                      </a:r>
                      <a:r>
                        <a:rPr 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0" u="none" strike="noStrike" dirty="0">
                          <a:solidFill>
                            <a:srgbClr val="1F497D"/>
                          </a:solidFill>
                          <a:effectLst/>
                          <a:latin typeface="方正兰亭黑3_GBK"/>
                          <a:ea typeface="宋体" panose="02010600030101010101" pitchFamily="2" charset="-122"/>
                        </a:rPr>
                        <a:t>：</a:t>
                      </a:r>
                      <a:br>
                        <a:rPr lang="en-US" sz="1000" b="0" i="0" u="none" strike="noStrike" dirty="0">
                          <a:solidFill>
                            <a:srgbClr val="1F497D"/>
                          </a:solidFill>
                          <a:effectLst/>
                          <a:latin typeface="方正兰亭黑3_GBK"/>
                          <a:ea typeface="宋体" panose="02010600030101010101" pitchFamily="2" charset="-122"/>
                        </a:rPr>
                      </a:br>
                      <a:r>
                        <a:rPr lang="en-US" sz="1000" b="0" i="1" u="none" strike="noStrike" dirty="0">
                          <a:solidFill>
                            <a:srgbClr val="1F497D"/>
                          </a:solidFill>
                          <a:effectLst/>
                          <a:latin typeface="Times New Roman" panose="02020603050405020304" pitchFamily="18" charset="0"/>
                          <a:ea typeface="宋体" panose="02010600030101010101" pitchFamily="2" charset="-122"/>
                        </a:rPr>
                        <a:t>Number of parameters for the</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K</a:t>
                      </a:r>
                      <a:r>
                        <a:rPr lang="en-US" sz="1000" b="0" i="0" u="none" strike="noStrike" dirty="0">
                          <a:solidFill>
                            <a:srgbClr val="1F497D"/>
                          </a:solidFill>
                          <a:effectLst/>
                          <a:latin typeface="Times New Roman" panose="02020603050405020304" pitchFamily="18" charset="0"/>
                          <a:ea typeface="宋体" panose="02010600030101010101" pitchFamily="2" charset="-122"/>
                        </a:rPr>
                        <a:t> - 1 )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R</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K</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S</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方正兰亭黑3_GBK"/>
                          <a:ea typeface="宋体" panose="02010600030101010101" pitchFamily="2" charset="-122"/>
                        </a:rPr>
                        <a:t>；</a:t>
                      </a:r>
                      <a:br>
                        <a:rPr lang="en-US" sz="1000" b="0" i="0" u="none" strike="noStrike" dirty="0">
                          <a:solidFill>
                            <a:srgbClr val="1F497D"/>
                          </a:solidFill>
                          <a:effectLst/>
                          <a:latin typeface="方正兰亭黑3_GBK"/>
                          <a:ea typeface="宋体" panose="02010600030101010101" pitchFamily="2" charset="-122"/>
                        </a:rPr>
                      </a:br>
                      <a:r>
                        <a:rPr lang="en-US" sz="1000" b="0" i="1" u="none" strike="noStrike" dirty="0">
                          <a:solidFill>
                            <a:srgbClr val="1F497D"/>
                          </a:solidFill>
                          <a:effectLst/>
                          <a:latin typeface="Times New Roman" panose="02020603050405020304" pitchFamily="18" charset="0"/>
                          <a:ea typeface="宋体" panose="02010600030101010101" pitchFamily="2" charset="-122"/>
                        </a:rPr>
                        <a:t>Degrees of freedom for the</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1" u="none" strike="noStrike" dirty="0">
                          <a:solidFill>
                            <a:srgbClr val="1F497D"/>
                          </a:solidFill>
                          <a:effectLst/>
                          <a:latin typeface="Times New Roman" panose="02020603050405020304" pitchFamily="18" charset="0"/>
                          <a:ea typeface="宋体" panose="02010600030101010101" pitchFamily="2" charset="-122"/>
                        </a:rPr>
                        <a:t>S</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K</a:t>
                      </a:r>
                      <a:r>
                        <a:rPr lang="en-US" sz="1000" b="0" i="1" u="none" strike="noStrike" baseline="30000" dirty="0">
                          <a:solidFill>
                            <a:srgbClr val="1F497D"/>
                          </a:solidFill>
                          <a:effectLst/>
                          <a:latin typeface="Times New Roman" panose="02020603050405020304" pitchFamily="18" charset="0"/>
                          <a:ea typeface="宋体" panose="02010600030101010101" pitchFamily="2" charset="-122"/>
                        </a:rPr>
                        <a:t> R</a:t>
                      </a:r>
                      <a:r>
                        <a:rPr lang="en-US" sz="1000" b="0" i="0" u="none" strike="noStrike" dirty="0">
                          <a:solidFill>
                            <a:srgbClr val="1F497D"/>
                          </a:solidFill>
                          <a:effectLst/>
                          <a:latin typeface="Times New Roman" panose="02020603050405020304" pitchFamily="18" charset="0"/>
                          <a:ea typeface="宋体" panose="02010600030101010101" pitchFamily="2" charset="-122"/>
                        </a:rPr>
                        <a:t> - 1 )</a:t>
                      </a:r>
                      <a:r>
                        <a:rPr lang="en-US" sz="1000" b="0" i="0" u="none" strike="noStrike" dirty="0">
                          <a:solidFill>
                            <a:srgbClr val="1F497D"/>
                          </a:solidFill>
                          <a:effectLst/>
                          <a:latin typeface="方正兰亭黑3_GBK"/>
                          <a:ea typeface="宋体" panose="02010600030101010101" pitchFamily="2" charset="-122"/>
                        </a:rPr>
                        <a:t>；</a:t>
                      </a:r>
                      <a:br>
                        <a:rPr lang="en-US" sz="1000" b="0" i="0" u="none" strike="noStrike" dirty="0">
                          <a:solidFill>
                            <a:srgbClr val="1F497D"/>
                          </a:solidFill>
                          <a:effectLst/>
                          <a:latin typeface="方正兰亭黑3_GBK"/>
                          <a:ea typeface="宋体" panose="02010600030101010101" pitchFamily="2" charset="-122"/>
                        </a:rPr>
                      </a:br>
                      <a:r>
                        <a:rPr lang="en-US" sz="1000" b="0" i="1" u="none" strike="noStrike" dirty="0">
                          <a:solidFill>
                            <a:srgbClr val="1F497D"/>
                          </a:solidFill>
                          <a:effectLst/>
                          <a:latin typeface="Times New Roman" panose="02020603050405020304" pitchFamily="18" charset="0"/>
                          <a:ea typeface="宋体" panose="02010600030101010101" pitchFamily="2" charset="-122"/>
                        </a:rPr>
                        <a:t>it does not consider the sensitivity and specificity constant</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altLang="zh-CN" sz="1000" b="0" i="0" u="none" strike="noStrike" dirty="0">
                          <a:solidFill>
                            <a:srgbClr val="1F497D"/>
                          </a:solidFill>
                          <a:effectLst/>
                          <a:latin typeface="Times New Roman" panose="02020603050405020304" pitchFamily="18" charset="0"/>
                          <a:ea typeface="宋体" panose="02010600030101010101" pitchFamily="2" charset="-122"/>
                        </a:rPr>
                        <a:t>,</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the parameter</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1" u="none" strike="noStrike" dirty="0">
                          <a:solidFill>
                            <a:srgbClr val="1F497D"/>
                          </a:solidFill>
                          <a:effectLst/>
                          <a:latin typeface="Times New Roman" panose="02020603050405020304" pitchFamily="18" charset="0"/>
                          <a:ea typeface="宋体" panose="02010600030101010101" pitchFamily="2" charset="-122"/>
                        </a:rPr>
                        <a:t>S</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K</a:t>
                      </a:r>
                      <a:r>
                        <a:rPr lang="en-US" sz="1000" b="0" i="0" u="none" strike="noStrike" dirty="0">
                          <a:solidFill>
                            <a:srgbClr val="1F497D"/>
                          </a:solidFill>
                          <a:effectLst/>
                          <a:latin typeface="Times New Roman" panose="02020603050405020304" pitchFamily="18" charset="0"/>
                          <a:ea typeface="宋体" panose="02010600030101010101" pitchFamily="2" charset="-122"/>
                        </a:rPr>
                        <a:t> - 1 )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R</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K</a:t>
                      </a:r>
                      <a:r>
                        <a:rPr lang="en-US" sz="1000" b="0" i="0" u="none" strike="noStrike" dirty="0">
                          <a:solidFill>
                            <a:srgbClr val="1F497D"/>
                          </a:solidFill>
                          <a:effectLst/>
                          <a:latin typeface="Times New Roman" panose="02020603050405020304" pitchFamily="18" charset="0"/>
                          <a:ea typeface="宋体" panose="02010600030101010101" pitchFamily="2" charset="-122"/>
                        </a:rPr>
                        <a:t> + 1 ) </a:t>
                      </a:r>
                      <a:r>
                        <a:rPr lang="en-US" altLang="zh-CN"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1" u="none" strike="noStrike" dirty="0">
                          <a:solidFill>
                            <a:srgbClr val="1F497D"/>
                          </a:solidFill>
                          <a:effectLst/>
                          <a:latin typeface="Times New Roman" panose="02020603050405020304" pitchFamily="18" charset="0"/>
                          <a:ea typeface="宋体" panose="02010600030101010101" pitchFamily="2" charset="-122"/>
                        </a:rPr>
                        <a:t>and the degrees of freedom</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1" u="none" strike="noStrike" dirty="0">
                          <a:solidFill>
                            <a:srgbClr val="1F497D"/>
                          </a:solidFill>
                          <a:effectLst/>
                          <a:latin typeface="Times New Roman" panose="02020603050405020304" pitchFamily="18" charset="0"/>
                          <a:ea typeface="宋体" panose="02010600030101010101" pitchFamily="2" charset="-122"/>
                        </a:rPr>
                        <a:t>S</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r>
                        <a:rPr lang="en-US" sz="1000" b="0" i="0" u="none" strike="noStrike" dirty="0">
                          <a:solidFill>
                            <a:srgbClr val="1F497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 </a:t>
                      </a:r>
                      <a:r>
                        <a:rPr lang="en-US" sz="1000" b="0" i="1" u="none" strike="noStrike" dirty="0">
                          <a:solidFill>
                            <a:srgbClr val="1F497D"/>
                          </a:solidFill>
                          <a:effectLst/>
                          <a:latin typeface="Times New Roman" panose="02020603050405020304" pitchFamily="18" charset="0"/>
                          <a:ea typeface="宋体" panose="02010600030101010101" pitchFamily="2" charset="-122"/>
                        </a:rPr>
                        <a:t>K </a:t>
                      </a:r>
                      <a:r>
                        <a:rPr lang="en-US" sz="1000" b="0" i="1" u="none" strike="noStrike" baseline="30000" dirty="0">
                          <a:solidFill>
                            <a:srgbClr val="1F497D"/>
                          </a:solidFill>
                          <a:effectLst/>
                          <a:latin typeface="Times New Roman" panose="02020603050405020304" pitchFamily="18" charset="0"/>
                          <a:ea typeface="宋体" panose="02010600030101010101" pitchFamily="2" charset="-122"/>
                        </a:rPr>
                        <a:t>R</a:t>
                      </a:r>
                      <a:r>
                        <a:rPr lang="en-US" sz="1000" b="0" i="0" u="none" strike="noStrike" dirty="0">
                          <a:solidFill>
                            <a:srgbClr val="1F497D"/>
                          </a:solidFill>
                          <a:effectLst/>
                          <a:latin typeface="Times New Roman" panose="02020603050405020304" pitchFamily="18" charset="0"/>
                          <a:ea typeface="宋体" panose="02010600030101010101" pitchFamily="2" charset="-122"/>
                        </a:rPr>
                        <a:t> - 1 ) </a:t>
                      </a:r>
                      <a:r>
                        <a:rPr lang="zh-CN" altLang="en-US" sz="1000" b="0" i="0" u="none" strike="noStrike" dirty="0">
                          <a:solidFill>
                            <a:srgbClr val="1F497D"/>
                          </a:solidFill>
                          <a:effectLst/>
                          <a:latin typeface="Times New Roman" panose="02020603050405020304" pitchFamily="18" charset="0"/>
                          <a:ea typeface="宋体" panose="02010600030101010101" pitchFamily="2" charset="-122"/>
                        </a:rPr>
                        <a:t>；</a:t>
                      </a:r>
                      <a:r>
                        <a:rPr lang="en-US" sz="1000" b="0" i="0" u="none" strike="noStrike" dirty="0">
                          <a:solidFill>
                            <a:srgbClr val="1F497D"/>
                          </a:solidFill>
                          <a:effectLst/>
                          <a:latin typeface="Times New Roman" panose="02020603050405020304" pitchFamily="18" charset="0"/>
                          <a:ea typeface="宋体" panose="02010600030101010101" pitchFamily="2" charset="-122"/>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bl>
          </a:graphicData>
        </a:graphic>
      </p:graphicFrame>
      <p:sp>
        <p:nvSpPr>
          <p:cNvPr id="23" name="矩形 22"/>
          <p:cNvSpPr/>
          <p:nvPr/>
        </p:nvSpPr>
        <p:spPr>
          <a:xfrm>
            <a:off x="401477" y="673221"/>
            <a:ext cx="10767524" cy="1131079"/>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無金標準診斷試驗設計的原則是要求模型具有可識別性，即要求參數的數量不得多於模型的自由度，另外還需滿足兩個假設：</a:t>
            </a:r>
            <a:r>
              <a:rPr lang="en-US" altLang="zh-CN" sz="900" dirty="0">
                <a:latin typeface="Times New Roman" pitchFamily="18" charset="0"/>
                <a:cs typeface="Times New Roman" pitchFamily="18" charset="0"/>
              </a:rPr>
              <a:t>1) </a:t>
            </a:r>
            <a:r>
              <a:rPr lang="zh-CN" altLang="en-US" sz="900" dirty="0">
                <a:latin typeface="Times New Roman" pitchFamily="18" charset="0"/>
                <a:cs typeface="Times New Roman" pitchFamily="18" charset="0"/>
              </a:rPr>
              <a:t>條件獨立性，即不同試驗結果之間不相關，</a:t>
            </a:r>
            <a:r>
              <a:rPr lang="en-US" altLang="zh-CN" sz="900" dirty="0">
                <a:latin typeface="Times New Roman" pitchFamily="18" charset="0"/>
                <a:cs typeface="Times New Roman" pitchFamily="18" charset="0"/>
              </a:rPr>
              <a:t>2) </a:t>
            </a:r>
            <a:r>
              <a:rPr lang="zh-CN" altLang="en-US" sz="900" dirty="0">
                <a:latin typeface="Times New Roman" pitchFamily="18" charset="0"/>
                <a:cs typeface="Times New Roman" pitchFamily="18" charset="0"/>
              </a:rPr>
              <a:t>診斷試驗準確性穩定，即試驗靈敏度和特異度在不同患病率人群中保持不變；可以推出在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種診斷試驗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個人群 </a:t>
            </a:r>
            <a:r>
              <a:rPr lang="en-US" altLang="zh-CN" sz="900" i="1" dirty="0">
                <a:latin typeface="Times New Roman" pitchFamily="18" charset="0"/>
                <a:cs typeface="Times New Roman" pitchFamily="18" charset="0"/>
              </a:rPr>
              <a:t>K</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種反應變數時，參數數量為 </a:t>
            </a:r>
            <a:r>
              <a:rPr lang="pt-BR" altLang="zh-CN" sz="900" dirty="0">
                <a:latin typeface="Times New Roman" pitchFamily="18" charset="0"/>
                <a:cs typeface="Times New Roman" pitchFamily="18" charset="0"/>
              </a:rPr>
              <a:t>(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- 1 ) · ( </a:t>
            </a:r>
            <a:r>
              <a:rPr lang="pt-BR" altLang="zh-CN" sz="900" i="1" dirty="0">
                <a:latin typeface="Times New Roman" pitchFamily="18" charset="0"/>
                <a:cs typeface="Times New Roman" pitchFamily="18" charset="0"/>
              </a:rPr>
              <a:t>R</a:t>
            </a:r>
            <a:r>
              <a:rPr lang="pt-BR"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S</a:t>
            </a:r>
            <a:r>
              <a:rPr lang="pt-BR"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 ，自由度數量為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 </a:t>
            </a:r>
            <a:r>
              <a:rPr lang="en-US" altLang="zh-CN" sz="900" i="1" dirty="0">
                <a:latin typeface="Times New Roman" pitchFamily="18" charset="0"/>
                <a:cs typeface="Times New Roman" pitchFamily="18" charset="0"/>
              </a:rPr>
              <a:t>K</a:t>
            </a:r>
            <a:r>
              <a:rPr lang="en-US" altLang="zh-CN" sz="900" dirty="0">
                <a:latin typeface="Times New Roman" pitchFamily="18" charset="0"/>
                <a:cs typeface="Times New Roman" pitchFamily="18" charset="0"/>
              </a:rPr>
              <a:t> </a:t>
            </a:r>
            <a:r>
              <a:rPr lang="en-US" altLang="zh-CN" sz="900" i="1" baseline="40000"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- 1 )</a:t>
            </a:r>
            <a:r>
              <a:rPr lang="zh-CN" altLang="en-US" sz="900" dirty="0">
                <a:latin typeface="Times New Roman" pitchFamily="18" charset="0"/>
                <a:cs typeface="Times New Roman" pitchFamily="18" charset="0"/>
              </a:rPr>
              <a:t> ；從下表可看出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1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1</a:t>
            </a:r>
            <a:r>
              <a:rPr lang="zh-CN" altLang="en-US" sz="900" dirty="0">
                <a:latin typeface="Times New Roman" pitchFamily="18" charset="0"/>
                <a:cs typeface="Times New Roman" pitchFamily="18" charset="0"/>
              </a:rPr>
              <a:t>，或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2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1 </a:t>
            </a:r>
            <a:r>
              <a:rPr lang="zh-CN" altLang="en-US" sz="900" dirty="0">
                <a:latin typeface="Times New Roman" pitchFamily="18" charset="0"/>
                <a:cs typeface="Times New Roman" pitchFamily="18" charset="0"/>
              </a:rPr>
              <a:t>等實驗設計均不能滿足模型可識別性；當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2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2 </a:t>
            </a:r>
            <a:r>
              <a:rPr lang="zh-CN" altLang="en-US" sz="900" dirty="0">
                <a:latin typeface="Times New Roman" pitchFamily="18" charset="0"/>
                <a:cs typeface="Times New Roman" pitchFamily="18" charset="0"/>
              </a:rPr>
              <a:t>，或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3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1 </a:t>
            </a:r>
            <a:r>
              <a:rPr lang="zh-CN" altLang="en-US" sz="900" dirty="0">
                <a:latin typeface="Times New Roman" pitchFamily="18" charset="0"/>
                <a:cs typeface="Times New Roman" pitchFamily="18" charset="0"/>
              </a:rPr>
              <a:t>時則恰好滿足模型可識別性稱為飽和模型，可進行經典統計學的潛分類分析，但不能對模型進行假設檢驗；而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2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3 </a:t>
            </a:r>
            <a:r>
              <a:rPr lang="zh-CN" altLang="en-US" sz="900" dirty="0">
                <a:latin typeface="Times New Roman" pitchFamily="18" charset="0"/>
                <a:cs typeface="Times New Roman" pitchFamily="18" charset="0"/>
              </a:rPr>
              <a:t>，或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3 </a:t>
            </a:r>
            <a:r>
              <a:rPr lang="zh-CN" altLang="en-US" sz="900" dirty="0">
                <a:latin typeface="Times New Roman" pitchFamily="18" charset="0"/>
                <a:cs typeface="Times New Roman" pitchFamily="18" charset="0"/>
              </a:rPr>
              <a:t>和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 2 </a:t>
            </a:r>
            <a:r>
              <a:rPr lang="zh-CN" altLang="en-US" sz="900" dirty="0">
                <a:latin typeface="Times New Roman" pitchFamily="18" charset="0"/>
                <a:cs typeface="Times New Roman" pitchFamily="18" charset="0"/>
              </a:rPr>
              <a:t>則能同時進行上述兩種分析；當滿足兩個假設條件時，可識別度 </a:t>
            </a:r>
            <a:r>
              <a:rPr lang="en-US"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S</a:t>
            </a:r>
            <a:r>
              <a:rPr lang="pt-BR" altLang="zh-CN" sz="900" dirty="0">
                <a:latin typeface="Times New Roman" pitchFamily="18" charset="0"/>
                <a:cs typeface="Times New Roman" pitchFamily="18" charset="0"/>
              </a:rPr>
              <a:t> · ( </a:t>
            </a:r>
            <a:r>
              <a:rPr lang="pt-BR" altLang="zh-CN" sz="900" i="1" dirty="0">
                <a:latin typeface="Times New Roman" pitchFamily="18" charset="0"/>
                <a:cs typeface="Times New Roman" pitchFamily="18" charset="0"/>
              </a:rPr>
              <a:t>K </a:t>
            </a:r>
            <a:r>
              <a:rPr lang="pt-BR" altLang="zh-CN" sz="900" i="1" baseline="40000" dirty="0">
                <a:latin typeface="Times New Roman" pitchFamily="18" charset="0"/>
                <a:cs typeface="Times New Roman" pitchFamily="18" charset="0"/>
              </a:rPr>
              <a:t>R</a:t>
            </a:r>
            <a:r>
              <a:rPr lang="pt-BR" altLang="zh-CN" sz="900" dirty="0">
                <a:latin typeface="Times New Roman" pitchFamily="18" charset="0"/>
                <a:cs typeface="Times New Roman" pitchFamily="18" charset="0"/>
              </a:rPr>
              <a:t> - 1 ) ] / [ (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- 1 ) · ( </a:t>
            </a:r>
            <a:r>
              <a:rPr lang="pt-BR" altLang="zh-CN" sz="900" i="1" dirty="0">
                <a:latin typeface="Times New Roman" pitchFamily="18" charset="0"/>
                <a:cs typeface="Times New Roman" pitchFamily="18" charset="0"/>
              </a:rPr>
              <a:t>R</a:t>
            </a:r>
            <a:r>
              <a:rPr lang="pt-BR"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S</a:t>
            </a:r>
            <a:r>
              <a:rPr lang="pt-BR"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 ，當不滿足診斷試驗準確性穩定時，可識別度 </a:t>
            </a:r>
            <a:r>
              <a:rPr lang="en-US"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S</a:t>
            </a:r>
            <a:r>
              <a:rPr lang="pt-BR" altLang="zh-CN" sz="900" dirty="0">
                <a:latin typeface="Times New Roman" pitchFamily="18" charset="0"/>
                <a:cs typeface="Times New Roman" pitchFamily="18" charset="0"/>
              </a:rPr>
              <a:t> · ( </a:t>
            </a:r>
            <a:r>
              <a:rPr lang="pt-BR" altLang="zh-CN" sz="900" i="1" dirty="0">
                <a:latin typeface="Times New Roman" pitchFamily="18" charset="0"/>
                <a:cs typeface="Times New Roman" pitchFamily="18" charset="0"/>
              </a:rPr>
              <a:t>K </a:t>
            </a:r>
            <a:r>
              <a:rPr lang="pt-BR" altLang="zh-CN" sz="900" i="1" baseline="40000" dirty="0">
                <a:latin typeface="Times New Roman" pitchFamily="18" charset="0"/>
                <a:cs typeface="Times New Roman" pitchFamily="18" charset="0"/>
              </a:rPr>
              <a:t>R</a:t>
            </a:r>
            <a:r>
              <a:rPr lang="pt-BR" altLang="zh-CN" sz="900" dirty="0">
                <a:latin typeface="Times New Roman" pitchFamily="18" charset="0"/>
                <a:cs typeface="Times New Roman" pitchFamily="18" charset="0"/>
              </a:rPr>
              <a:t> - 1 ) ] / [ </a:t>
            </a:r>
            <a:r>
              <a:rPr lang="pt-BR" altLang="zh-CN" sz="900" i="1" dirty="0">
                <a:latin typeface="Times New Roman" pitchFamily="18" charset="0"/>
                <a:cs typeface="Times New Roman" pitchFamily="18" charset="0"/>
              </a:rPr>
              <a:t>S</a:t>
            </a:r>
            <a:r>
              <a:rPr lang="pt-BR" altLang="zh-CN" sz="900" dirty="0">
                <a:latin typeface="Times New Roman" pitchFamily="18" charset="0"/>
                <a:cs typeface="Times New Roman" pitchFamily="18" charset="0"/>
              </a:rPr>
              <a:t> · (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- 1 ) · ( </a:t>
            </a:r>
            <a:r>
              <a:rPr lang="pt-BR" altLang="zh-CN" sz="900" i="1" dirty="0">
                <a:latin typeface="Times New Roman" pitchFamily="18" charset="0"/>
                <a:cs typeface="Times New Roman" pitchFamily="18" charset="0"/>
              </a:rPr>
              <a:t>R</a:t>
            </a:r>
            <a:r>
              <a:rPr lang="pt-BR" altLang="zh-CN" sz="900" dirty="0">
                <a:latin typeface="Times New Roman" pitchFamily="18" charset="0"/>
                <a:cs typeface="Times New Roman" pitchFamily="18" charset="0"/>
              </a:rPr>
              <a:t> · </a:t>
            </a:r>
            <a:r>
              <a:rPr lang="pt-BR" altLang="zh-CN" sz="900" i="1" dirty="0">
                <a:latin typeface="Times New Roman" pitchFamily="18" charset="0"/>
                <a:cs typeface="Times New Roman" pitchFamily="18" charset="0"/>
              </a:rPr>
              <a:t>K</a:t>
            </a:r>
            <a:r>
              <a:rPr lang="pt-BR" altLang="zh-CN" sz="900" dirty="0">
                <a:latin typeface="Times New Roman" pitchFamily="18" charset="0"/>
                <a:cs typeface="Times New Roman" pitchFamily="18" charset="0"/>
              </a:rPr>
              <a:t> + 1 ) ]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2 ) </a:t>
            </a:r>
            <a:r>
              <a:rPr lang="zh-CN" altLang="en-US" sz="900" dirty="0">
                <a:latin typeface="Times New Roman" pitchFamily="18" charset="0"/>
                <a:cs typeface="Times New Roman" pitchFamily="18" charset="0"/>
              </a:rPr>
              <a:t>，為了滿足可識別性有 </a:t>
            </a:r>
            <a:r>
              <a:rPr lang="en-US" altLang="zh-CN" sz="900" i="1" dirty="0">
                <a:latin typeface="Times New Roman" pitchFamily="18" charset="0"/>
                <a:cs typeface="Times New Roman" pitchFamily="18" charset="0"/>
              </a:rPr>
              <a:t>K </a:t>
            </a:r>
            <a:r>
              <a:rPr lang="en-US" altLang="zh-CN" sz="900" i="1" baseline="40000"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- 1 ≥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+ 1 </a:t>
            </a:r>
            <a:r>
              <a:rPr lang="zh-CN" altLang="en-US" sz="900" dirty="0">
                <a:latin typeface="Times New Roman" pitchFamily="18" charset="0"/>
                <a:cs typeface="Times New Roman" pitchFamily="18" charset="0"/>
              </a:rPr>
              <a:t>，此時無論開展試驗人群數</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，當 </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 ≥ 3 </a:t>
            </a:r>
            <a:r>
              <a:rPr lang="zh-CN" altLang="en-US" sz="900" dirty="0">
                <a:latin typeface="Times New Roman" pitchFamily="18" charset="0"/>
                <a:cs typeface="Times New Roman" pitchFamily="18" charset="0"/>
              </a:rPr>
              <a:t>時就可滿足可識別條件，但是當診斷試驗之間不滿足條件獨立時，會增加靈敏度協方差和特異度協方差兩個參數，使估計變得更為複雜；</a:t>
            </a:r>
          </a:p>
        </p:txBody>
      </p:sp>
    </p:spTree>
    <p:extLst>
      <p:ext uri="{BB962C8B-B14F-4D97-AF65-F5344CB8AC3E}">
        <p14:creationId xmlns:p14="http://schemas.microsoft.com/office/powerpoint/2010/main" val="46665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9613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endParaRPr lang="zh-CN" altLang="en-US" sz="900" dirty="0">
              <a:solidFill>
                <a:srgbClr val="000000"/>
              </a:solidFill>
              <a:latin typeface="宋体" panose="02010600030101010101" pitchFamily="2" charset="-122"/>
              <a:cs typeface="Times New Roman"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637192574"/>
              </p:ext>
            </p:extLst>
          </p:nvPr>
        </p:nvGraphicFramePr>
        <p:xfrm>
          <a:off x="620459" y="1556820"/>
          <a:ext cx="10284650" cy="3912672"/>
        </p:xfrm>
        <a:graphic>
          <a:graphicData uri="http://schemas.openxmlformats.org/drawingml/2006/table">
            <a:tbl>
              <a:tblPr/>
              <a:tblGrid>
                <a:gridCol w="943949">
                  <a:extLst>
                    <a:ext uri="{9D8B030D-6E8A-4147-A177-3AD203B41FA5}">
                      <a16:colId xmlns:a16="http://schemas.microsoft.com/office/drawing/2014/main" val="20000"/>
                    </a:ext>
                  </a:extLst>
                </a:gridCol>
                <a:gridCol w="370840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717401">
                  <a:extLst>
                    <a:ext uri="{9D8B030D-6E8A-4147-A177-3AD203B41FA5}">
                      <a16:colId xmlns:a16="http://schemas.microsoft.com/office/drawing/2014/main" val="20003"/>
                    </a:ext>
                  </a:extLst>
                </a:gridCol>
                <a:gridCol w="4514850">
                  <a:extLst>
                    <a:ext uri="{9D8B030D-6E8A-4147-A177-3AD203B41FA5}">
                      <a16:colId xmlns:a16="http://schemas.microsoft.com/office/drawing/2014/main" val="20004"/>
                    </a:ext>
                  </a:extLst>
                </a:gridCol>
              </a:tblGrid>
              <a:tr h="235515">
                <a:tc gridSpan="5">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不同設計二分類變量診斷試驗的應用特點</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83185">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試驗設計</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約束條件</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可行性</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科學性</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900" b="0" i="0" u="none" strike="noStrike" dirty="0">
                          <a:solidFill>
                            <a:srgbClr val="000000"/>
                          </a:solidFill>
                          <a:effectLst/>
                          <a:latin typeface="方正兰亭黑3_GBK"/>
                          <a:ea typeface="宋体" panose="02010600030101010101" pitchFamily="2" charset="-122"/>
                        </a:rPr>
                        <a:t>應用領域</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1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1</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TW" altLang="en-US" sz="900" b="0" i="0" u="none" strike="noStrike" dirty="0">
                          <a:solidFill>
                            <a:srgbClr val="000000"/>
                          </a:solidFill>
                          <a:effectLst/>
                          <a:latin typeface="方正兰亭黑3_GBK"/>
                          <a:ea typeface="宋体" panose="02010600030101010101" pitchFamily="2" charset="-122"/>
                        </a:rPr>
                        <a:t>二</a:t>
                      </a:r>
                      <a:br>
                        <a:rPr lang="zh-TW" altLang="en-US" sz="900" b="0" i="0" u="none" strike="noStrike" dirty="0">
                          <a:solidFill>
                            <a:srgbClr val="000000"/>
                          </a:solidFill>
                          <a:effectLst/>
                          <a:latin typeface="方正兰亭黑3_GBK"/>
                          <a:ea typeface="宋体" panose="02010600030101010101" pitchFamily="2" charset="-122"/>
                        </a:rPr>
                      </a:br>
                      <a:r>
                        <a:rPr lang="zh-TW" altLang="en-US" sz="800" b="0" i="0" u="none" strike="noStrike" dirty="0">
                          <a:solidFill>
                            <a:srgbClr val="000000"/>
                          </a:solidFill>
                          <a:effectLst/>
                          <a:latin typeface="方正兰亭黑3_GBK"/>
                          <a:ea typeface="宋体" panose="02010600030101010101" pitchFamily="2" charset="-122"/>
                        </a:rPr>
                        <a:t>（如靈敏度和特異度已知）</a:t>
                      </a:r>
                      <a:endParaRPr lang="zh-TW" altLang="en-US" sz="900" b="0" i="0" u="none" strike="noStrike" dirty="0">
                        <a:solidFill>
                          <a:srgbClr val="000000"/>
                        </a:solidFill>
                        <a:effectLst/>
                        <a:latin typeface="方正兰亭黑3_GBK"/>
                        <a:ea typeface="宋体" panose="02010600030101010101" pitchFamily="2"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弱</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估計疾病患病率</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2"/>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2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1</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TW" altLang="en-US" sz="900" b="0" i="0" u="none" strike="noStrike" dirty="0">
                          <a:solidFill>
                            <a:srgbClr val="000000"/>
                          </a:solidFill>
                          <a:effectLst/>
                          <a:latin typeface="方正兰亭黑3_GBK"/>
                          <a:ea typeface="宋体" panose="02010600030101010101" pitchFamily="2" charset="-122"/>
                        </a:rPr>
                        <a:t>二</a:t>
                      </a:r>
                      <a:br>
                        <a:rPr lang="zh-TW" altLang="en-US" sz="900" b="0" i="0" u="none" strike="noStrike" dirty="0">
                          <a:solidFill>
                            <a:srgbClr val="000000"/>
                          </a:solidFill>
                          <a:effectLst/>
                          <a:latin typeface="方正兰亭黑3_GBK"/>
                          <a:ea typeface="宋体" panose="02010600030101010101" pitchFamily="2" charset="-122"/>
                        </a:rPr>
                      </a:br>
                      <a:r>
                        <a:rPr lang="zh-TW" altLang="en-US" sz="800" b="0" i="0" u="none" strike="noStrike" dirty="0">
                          <a:solidFill>
                            <a:srgbClr val="000000"/>
                          </a:solidFill>
                          <a:effectLst/>
                          <a:latin typeface="方正兰亭黑3_GBK"/>
                          <a:ea typeface="宋体" panose="02010600030101010101" pitchFamily="2" charset="-122"/>
                        </a:rPr>
                        <a:t>（如某方法靈敏度和特異度已知、兩種方法特異度已知、如果患病率較低或較高）</a:t>
                      </a:r>
                      <a:endParaRPr lang="zh-TW" altLang="en-US" sz="900" b="0" i="0" u="none" strike="noStrike" dirty="0">
                        <a:solidFill>
                          <a:srgbClr val="000000"/>
                        </a:solidFill>
                        <a:effectLst/>
                        <a:latin typeface="方正兰亭黑3_GBK"/>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評價其它方法、橫斷面研究或重複測量估計同一群體不同特徵、近似估計特異度或靈敏度</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3"/>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3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1</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無</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同一群體，使用多個觀察者、重複同一診斷方法或多個診斷方法</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4"/>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4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1</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無</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弱</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更強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同一群體，使用多個觀察者、重複同一診斷方法或多個診斷方法</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5"/>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1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2</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TW" altLang="en-US" sz="900" b="0" i="0" u="none" strike="noStrike" dirty="0">
                          <a:solidFill>
                            <a:srgbClr val="000000"/>
                          </a:solidFill>
                          <a:effectLst/>
                          <a:latin typeface="方正兰亭黑3_GBK"/>
                          <a:ea typeface="宋体" panose="02010600030101010101" pitchFamily="2" charset="-122"/>
                        </a:rPr>
                        <a:t>二</a:t>
                      </a:r>
                      <a:br>
                        <a:rPr lang="zh-TW" altLang="en-US" sz="900" b="0" i="0" u="none" strike="noStrike" dirty="0">
                          <a:solidFill>
                            <a:srgbClr val="000000"/>
                          </a:solidFill>
                          <a:effectLst/>
                          <a:latin typeface="方正兰亭黑3_GBK"/>
                          <a:ea typeface="宋体" panose="02010600030101010101" pitchFamily="2" charset="-122"/>
                        </a:rPr>
                      </a:br>
                      <a:r>
                        <a:rPr lang="zh-TW" altLang="en-US" sz="800" b="0" i="0" u="none" strike="noStrike" dirty="0">
                          <a:solidFill>
                            <a:srgbClr val="000000"/>
                          </a:solidFill>
                          <a:effectLst/>
                          <a:latin typeface="方正兰亭黑3_GBK"/>
                          <a:ea typeface="宋体" panose="02010600030101010101" pitchFamily="2" charset="-122"/>
                        </a:rPr>
                        <a:t>（如靈敏度和特異度已知）</a:t>
                      </a:r>
                      <a:endParaRPr lang="zh-TW" altLang="en-US" sz="900" b="0" i="0" u="none" strike="noStrike" dirty="0">
                        <a:solidFill>
                          <a:srgbClr val="000000"/>
                        </a:solidFill>
                        <a:effectLst/>
                        <a:latin typeface="方正兰亭黑3_GBK"/>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病例對照研究估計比值比</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6"/>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2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2</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無</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不同地區兩種檢驗方法的使用重複測量暴露因素的病例對照研究</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7"/>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3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2</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無</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更強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不同地區兩種檢驗方法的使用重複測量暴露因素的病例對照研究</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8"/>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1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3</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二</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多個地區或人群使用同樣檢驗方法</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D8D8D8"/>
                      </a:solidFill>
                      <a:prstDash val="solid"/>
                      <a:round/>
                      <a:headEnd type="none" w="med" len="med"/>
                      <a:tailEnd type="none" w="med" len="med"/>
                    </a:lnB>
                  </a:tcPr>
                </a:tc>
                <a:extLst>
                  <a:ext uri="{0D108BD9-81ED-4DB2-BD59-A6C34878D82A}">
                    <a16:rowId xmlns:a16="http://schemas.microsoft.com/office/drawing/2014/main" val="10009"/>
                  </a:ext>
                </a:extLst>
              </a:tr>
              <a:tr h="377108">
                <a:tc>
                  <a:txBody>
                    <a:bodyPr/>
                    <a:lstStyle/>
                    <a:p>
                      <a:pPr algn="ctr" rtl="0" fontAlgn="ctr"/>
                      <a:r>
                        <a:rPr lang="pt-BR" sz="900" b="0" i="1" u="none" strike="noStrike" dirty="0">
                          <a:solidFill>
                            <a:srgbClr val="000000"/>
                          </a:solidFill>
                          <a:effectLst/>
                          <a:latin typeface="Times New Roman" panose="02020603050405020304" pitchFamily="18" charset="0"/>
                          <a:ea typeface="宋体" panose="02010600030101010101" pitchFamily="2" charset="-122"/>
                        </a:rPr>
                        <a:t>R</a:t>
                      </a:r>
                      <a:r>
                        <a:rPr lang="pt-BR" sz="900" b="0" i="0" u="none" strike="noStrike" dirty="0">
                          <a:solidFill>
                            <a:srgbClr val="000000"/>
                          </a:solidFill>
                          <a:effectLst/>
                          <a:latin typeface="Times New Roman" panose="02020603050405020304" pitchFamily="18" charset="0"/>
                          <a:ea typeface="宋体" panose="02010600030101010101" pitchFamily="2" charset="-122"/>
                        </a:rPr>
                        <a:t> = 2 </a:t>
                      </a:r>
                      <a:r>
                        <a:rPr lang="pt-BR" sz="900" b="0" i="0" u="none" strike="noStrike" dirty="0">
                          <a:solidFill>
                            <a:srgbClr val="000000"/>
                          </a:solidFill>
                          <a:effectLst/>
                          <a:latin typeface="方正兰亭黑3_GBK"/>
                          <a:ea typeface="宋体" panose="02010600030101010101" pitchFamily="2" charset="-122"/>
                        </a:rPr>
                        <a:t>且</a:t>
                      </a:r>
                      <a:r>
                        <a:rPr lang="pt-BR" sz="900" b="0" i="0" u="none" strike="noStrike" dirty="0">
                          <a:solidFill>
                            <a:srgbClr val="000000"/>
                          </a:solidFill>
                          <a:effectLst/>
                          <a:latin typeface="Times New Roman" panose="02020603050405020304" pitchFamily="18" charset="0"/>
                          <a:ea typeface="宋体" panose="02010600030101010101" pitchFamily="2" charset="-122"/>
                        </a:rPr>
                        <a:t> </a:t>
                      </a:r>
                      <a:r>
                        <a:rPr lang="pt-BR" sz="900" b="0" i="1" u="none" strike="noStrike" dirty="0">
                          <a:solidFill>
                            <a:srgbClr val="000000"/>
                          </a:solidFill>
                          <a:effectLst/>
                          <a:latin typeface="Times New Roman" panose="02020603050405020304" pitchFamily="18" charset="0"/>
                          <a:ea typeface="宋体" panose="02010600030101010101" pitchFamily="2" charset="-122"/>
                        </a:rPr>
                        <a:t>S</a:t>
                      </a:r>
                      <a:r>
                        <a:rPr lang="pt-BR" sz="900" b="0" i="0" u="none" strike="noStrike" dirty="0">
                          <a:solidFill>
                            <a:srgbClr val="000000"/>
                          </a:solidFill>
                          <a:effectLst/>
                          <a:latin typeface="Times New Roman" panose="02020603050405020304" pitchFamily="18" charset="0"/>
                          <a:ea typeface="宋体" panose="02010600030101010101" pitchFamily="2" charset="-122"/>
                        </a:rPr>
                        <a:t> = 3</a:t>
                      </a:r>
                      <a:endParaRPr lang="pt-BR" sz="900" b="0" i="1" u="none" strike="noStrike" dirty="0">
                        <a:solidFill>
                          <a:srgbClr val="000000"/>
                        </a:solidFill>
                        <a:effectLst/>
                        <a:latin typeface="Times New Roman" panose="02020603050405020304" pitchFamily="18" charset="0"/>
                        <a:ea typeface="宋体" panose="02010600030101010101" pitchFamily="2" charset="-122"/>
                      </a:endParaRP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無</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中</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effectLst/>
                          <a:latin typeface="方正兰亭黑3_GBK"/>
                          <a:ea typeface="宋体" panose="02010600030101010101" pitchFamily="2" charset="-122"/>
                        </a:rPr>
                        <a:t>強</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900" b="0" i="0" u="none" strike="noStrike" dirty="0">
                          <a:solidFill>
                            <a:srgbClr val="000000"/>
                          </a:solidFill>
                          <a:effectLst/>
                          <a:latin typeface="方正兰亭黑3_GBK"/>
                          <a:ea typeface="宋体" panose="02010600030101010101" pitchFamily="2" charset="-122"/>
                        </a:rPr>
                        <a:t>不同地區兩種檢驗方法的使用重複測量暴露因素的病例對照研究</a:t>
                      </a:r>
                    </a:p>
                  </a:txBody>
                  <a:tcPr marL="0" marR="0" marT="0" marB="0" anchor="ctr">
                    <a:lnL>
                      <a:noFill/>
                    </a:lnL>
                    <a:lnR>
                      <a:noFill/>
                    </a:lnR>
                    <a:lnT w="6350" cap="flat" cmpd="sng" algn="ctr">
                      <a:solidFill>
                        <a:srgbClr val="D8D8D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5" name="矩形 14"/>
          <p:cNvSpPr/>
          <p:nvPr/>
        </p:nvSpPr>
        <p:spPr>
          <a:xfrm>
            <a:off x="541173" y="891310"/>
            <a:ext cx="10412963" cy="507831"/>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現實中同時運用三個以上試驗做評估的研究是不多見的，當少於三個觀察和應用二分類變數時，常常人為地增加約束條件以達到模型可識別的目的（如下表所示），對於多分類應變量，當選擇多個人群時，至少要選擇兩種診斷試驗，而選擇一個人群時，至少要選擇三種診斷試驗，不同設計會帶來不同風險性，例如選擇多個人群要考慮不同人群之間的同質性判斷，而選擇單個人群時要考慮結論的可外推性。</a:t>
            </a:r>
          </a:p>
        </p:txBody>
      </p:sp>
    </p:spTree>
    <p:extLst>
      <p:ext uri="{BB962C8B-B14F-4D97-AF65-F5344CB8AC3E}">
        <p14:creationId xmlns:p14="http://schemas.microsoft.com/office/powerpoint/2010/main" val="423058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4746"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466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7" name="矩形 6"/>
          <p:cNvSpPr/>
          <p:nvPr/>
        </p:nvSpPr>
        <p:spPr>
          <a:xfrm>
            <a:off x="3370424" y="3122538"/>
            <a:ext cx="684803" cy="230832"/>
          </a:xfrm>
          <a:prstGeom prst="rect">
            <a:avLst/>
          </a:prstGeom>
          <a:ln w="3175">
            <a:solidFill>
              <a:srgbClr val="C00000"/>
            </a:solidFill>
            <a:prstDash val="dash"/>
          </a:ln>
        </p:spPr>
        <p:txBody>
          <a:bodyPr wrap="none">
            <a:spAutoFit/>
          </a:bodyPr>
          <a:lstStyle/>
          <a:p>
            <a:r>
              <a:rPr lang="en-US" altLang="zh-CN" sz="900" dirty="0">
                <a:latin typeface="Times New Roman" panose="02020603050405020304" pitchFamily="18" charset="0"/>
                <a:cs typeface="Times New Roman" panose="02020603050405020304" pitchFamily="18" charset="0"/>
              </a:rPr>
              <a:t>Ⅰ </a:t>
            </a:r>
            <a:r>
              <a:rPr lang="zh-CN" altLang="en-US" sz="900" baseline="-25000" dirty="0">
                <a:latin typeface="Times New Roman" panose="02020603050405020304" pitchFamily="18" charset="0"/>
                <a:cs typeface="Times New Roman" panose="02020603050405020304" pitchFamily="18" charset="0"/>
              </a:rPr>
              <a:t>陽性</a:t>
            </a:r>
            <a:r>
              <a:rPr lang="zh-CN" altLang="en-US" sz="900" dirty="0">
                <a:latin typeface="Times New Roman" panose="02020603050405020304" pitchFamily="18" charset="0"/>
                <a:cs typeface="Times New Roman" panose="02020603050405020304" pitchFamily="18" charset="0"/>
              </a:rPr>
              <a:t>       </a:t>
            </a:r>
          </a:p>
        </p:txBody>
      </p:sp>
      <p:sp>
        <p:nvSpPr>
          <p:cNvPr id="10" name="矩形 9"/>
          <p:cNvSpPr/>
          <p:nvPr/>
        </p:nvSpPr>
        <p:spPr>
          <a:xfrm>
            <a:off x="3293478" y="3612056"/>
            <a:ext cx="684804" cy="230832"/>
          </a:xfrm>
          <a:prstGeom prst="rect">
            <a:avLst/>
          </a:prstGeom>
          <a:ln w="3175">
            <a:solidFill>
              <a:srgbClr val="C00000"/>
            </a:solidFill>
            <a:prstDash val="dash"/>
          </a:ln>
        </p:spPr>
        <p:txBody>
          <a:bodyPr wrap="none">
            <a:spAutoFit/>
          </a:bodyPr>
          <a:lstStyle/>
          <a:p>
            <a:pPr algn="r"/>
            <a:r>
              <a:rPr lang="en-US" altLang="zh-CN" sz="900" dirty="0">
                <a:latin typeface="Times New Roman" panose="02020603050405020304" pitchFamily="18" charset="0"/>
                <a:cs typeface="Times New Roman" panose="02020603050405020304" pitchFamily="18" charset="0"/>
              </a:rPr>
              <a:t>       Ⅰ </a:t>
            </a:r>
            <a:r>
              <a:rPr lang="zh-CN" altLang="en-US" sz="900" baseline="-25000" dirty="0">
                <a:latin typeface="Times New Roman" panose="02020603050405020304" pitchFamily="18" charset="0"/>
                <a:cs typeface="Times New Roman" panose="02020603050405020304" pitchFamily="18" charset="0"/>
              </a:rPr>
              <a:t>陰性</a:t>
            </a:r>
          </a:p>
        </p:txBody>
      </p:sp>
      <p:sp>
        <p:nvSpPr>
          <p:cNvPr id="12" name="椭圆 11"/>
          <p:cNvSpPr/>
          <p:nvPr/>
        </p:nvSpPr>
        <p:spPr>
          <a:xfrm>
            <a:off x="3440249" y="818316"/>
            <a:ext cx="329184" cy="332341"/>
          </a:xfrm>
          <a:prstGeom prst="ellipse">
            <a:avLst/>
          </a:prstGeom>
          <a:pattFill prst="lgCheck">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椭圆 12"/>
          <p:cNvSpPr/>
          <p:nvPr/>
        </p:nvSpPr>
        <p:spPr>
          <a:xfrm>
            <a:off x="1412572" y="736655"/>
            <a:ext cx="1418185" cy="1235836"/>
          </a:xfrm>
          <a:prstGeom prst="ellipse">
            <a:avLst/>
          </a:prstGeom>
          <a:pattFill prst="lgCheck">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440249" y="1251345"/>
            <a:ext cx="329184" cy="256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6" name="矩形 15"/>
          <p:cNvSpPr/>
          <p:nvPr/>
        </p:nvSpPr>
        <p:spPr>
          <a:xfrm>
            <a:off x="3440249" y="1655282"/>
            <a:ext cx="329184" cy="256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矩形 16"/>
          <p:cNvSpPr/>
          <p:nvPr/>
        </p:nvSpPr>
        <p:spPr>
          <a:xfrm>
            <a:off x="3769433" y="1240861"/>
            <a:ext cx="5341527"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有病，幾率用「 </a:t>
            </a:r>
            <a:r>
              <a:rPr lang="en-US" altLang="zh-CN" sz="1200" i="1" dirty="0">
                <a:latin typeface="Times New Roman" panose="02020603050405020304" pitchFamily="18" charset="0"/>
                <a:cs typeface="Times New Roman" panose="02020603050405020304" pitchFamily="18" charset="0"/>
              </a:rPr>
              <a:t>P</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」，有病人數用「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」表示</a:t>
            </a:r>
          </a:p>
        </p:txBody>
      </p:sp>
      <p:sp>
        <p:nvSpPr>
          <p:cNvPr id="18" name="矩形 17"/>
          <p:cNvSpPr/>
          <p:nvPr/>
        </p:nvSpPr>
        <p:spPr>
          <a:xfrm>
            <a:off x="3769433" y="1644798"/>
            <a:ext cx="4716356"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沒病，幾率用「 </a:t>
            </a:r>
            <a:r>
              <a:rPr lang="en-US" altLang="zh-CN" sz="1200" i="1" dirty="0">
                <a:latin typeface="Times New Roman" panose="02020603050405020304" pitchFamily="18" charset="0"/>
                <a:cs typeface="Times New Roman" panose="02020603050405020304" pitchFamily="18" charset="0"/>
              </a:rPr>
              <a:t>P</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1 - </a:t>
            </a:r>
            <a:r>
              <a:rPr lang="en-US" altLang="zh-CN" sz="1200" i="1" dirty="0">
                <a:latin typeface="Times New Roman" panose="02020603050405020304" pitchFamily="18" charset="0"/>
                <a:cs typeface="Times New Roman" panose="02020603050405020304" pitchFamily="18" charset="0"/>
              </a:rPr>
              <a:t>P</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」表示，沒病人數用「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」表示</a:t>
            </a:r>
          </a:p>
        </p:txBody>
      </p:sp>
      <p:sp>
        <p:nvSpPr>
          <p:cNvPr id="19" name="矩形 18"/>
          <p:cNvSpPr/>
          <p:nvPr/>
        </p:nvSpPr>
        <p:spPr>
          <a:xfrm>
            <a:off x="3769433" y="841024"/>
            <a:ext cx="3435556"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表示人群總體，人群總體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有病人群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沒病人群</a:t>
            </a:r>
            <a:endParaRPr lang="zh-CN" altLang="en-US" sz="1200" baseline="-25000" dirty="0">
              <a:latin typeface="Times New Roman" panose="02020603050405020304" pitchFamily="18" charset="0"/>
              <a:cs typeface="Times New Roman" panose="02020603050405020304" pitchFamily="18" charset="0"/>
            </a:endParaRPr>
          </a:p>
        </p:txBody>
      </p:sp>
      <p:sp>
        <p:nvSpPr>
          <p:cNvPr id="20" name="圆角矩形 19"/>
          <p:cNvSpPr/>
          <p:nvPr/>
        </p:nvSpPr>
        <p:spPr>
          <a:xfrm>
            <a:off x="1529153" y="739486"/>
            <a:ext cx="1207008" cy="12191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人    群</a:t>
            </a:r>
          </a:p>
        </p:txBody>
      </p:sp>
      <p:cxnSp>
        <p:nvCxnSpPr>
          <p:cNvPr id="21" name="肘形连接符 20"/>
          <p:cNvCxnSpPr/>
          <p:nvPr/>
        </p:nvCxnSpPr>
        <p:spPr>
          <a:xfrm>
            <a:off x="3579279" y="2644405"/>
            <a:ext cx="288000" cy="216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a:off x="1787773" y="4606559"/>
            <a:ext cx="720000" cy="972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234530" y="261697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陽性</a:t>
            </a:r>
          </a:p>
        </p:txBody>
      </p:sp>
      <p:sp>
        <p:nvSpPr>
          <p:cNvPr id="24" name="矩形 23"/>
          <p:cNvSpPr/>
          <p:nvPr/>
        </p:nvSpPr>
        <p:spPr>
          <a:xfrm>
            <a:off x="2507773" y="358897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陰性</a:t>
            </a:r>
          </a:p>
        </p:txBody>
      </p:sp>
      <p:sp>
        <p:nvSpPr>
          <p:cNvPr id="25" name="矩形 24"/>
          <p:cNvSpPr/>
          <p:nvPr/>
        </p:nvSpPr>
        <p:spPr>
          <a:xfrm>
            <a:off x="1234529" y="4468059"/>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陽性</a:t>
            </a:r>
          </a:p>
        </p:txBody>
      </p:sp>
      <p:sp>
        <p:nvSpPr>
          <p:cNvPr id="26" name="矩形 25"/>
          <p:cNvSpPr/>
          <p:nvPr/>
        </p:nvSpPr>
        <p:spPr>
          <a:xfrm>
            <a:off x="2507773" y="5440060"/>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陰性</a:t>
            </a:r>
          </a:p>
        </p:txBody>
      </p:sp>
      <p:sp>
        <p:nvSpPr>
          <p:cNvPr id="27" name="十字形 26"/>
          <p:cNvSpPr/>
          <p:nvPr/>
        </p:nvSpPr>
        <p:spPr>
          <a:xfrm>
            <a:off x="1986353" y="2193747"/>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十字形 27"/>
          <p:cNvSpPr/>
          <p:nvPr/>
        </p:nvSpPr>
        <p:spPr>
          <a:xfrm>
            <a:off x="1986353" y="4032728"/>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02848" y="2609936"/>
            <a:ext cx="1582484"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 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a:t>
            </a:r>
          </a:p>
        </p:txBody>
      </p:sp>
      <p:sp>
        <p:nvSpPr>
          <p:cNvPr id="30" name="矩形 29"/>
          <p:cNvSpPr/>
          <p:nvPr/>
        </p:nvSpPr>
        <p:spPr>
          <a:xfrm>
            <a:off x="4105259" y="3102973"/>
            <a:ext cx="6252930"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」檢測結果為「陽性」的人數用「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」表示，幾率為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endParaRPr lang="zh-CN" altLang="en-US" sz="1200" dirty="0">
              <a:latin typeface="Times New Roman" panose="02020603050405020304" pitchFamily="18" charset="0"/>
              <a:cs typeface="Times New Roman" panose="02020603050405020304" pitchFamily="18" charset="0"/>
            </a:endParaRPr>
          </a:p>
        </p:txBody>
      </p:sp>
      <p:sp>
        <p:nvSpPr>
          <p:cNvPr id="31" name="矩形 30"/>
          <p:cNvSpPr/>
          <p:nvPr/>
        </p:nvSpPr>
        <p:spPr>
          <a:xfrm>
            <a:off x="4105259" y="3588973"/>
            <a:ext cx="6180795"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」檢測結果為「陰性」的人數用「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」表示，幾率為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endParaRPr lang="zh-CN" altLang="en-US" sz="1200" dirty="0">
              <a:latin typeface="Times New Roman" panose="02020603050405020304" pitchFamily="18" charset="0"/>
              <a:cs typeface="Times New Roman" panose="02020603050405020304" pitchFamily="18" charset="0"/>
            </a:endParaRPr>
          </a:p>
        </p:txBody>
      </p:sp>
      <p:cxnSp>
        <p:nvCxnSpPr>
          <p:cNvPr id="32" name="肘形连接符 31"/>
          <p:cNvCxnSpPr/>
          <p:nvPr/>
        </p:nvCxnSpPr>
        <p:spPr>
          <a:xfrm>
            <a:off x="1787773" y="2755473"/>
            <a:ext cx="720000" cy="972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751682" y="3241473"/>
            <a:ext cx="180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417821" y="3727474"/>
            <a:ext cx="180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70424" y="4980661"/>
            <a:ext cx="684803" cy="230832"/>
          </a:xfrm>
          <a:prstGeom prst="rect">
            <a:avLst/>
          </a:prstGeom>
          <a:ln w="3175">
            <a:solidFill>
              <a:srgbClr val="7030A0"/>
            </a:solidFill>
            <a:prstDash val="dash"/>
          </a:ln>
        </p:spPr>
        <p:txBody>
          <a:bodyPr wrap="none">
            <a:spAutoFit/>
          </a:bodyPr>
          <a:lstStyle/>
          <a:p>
            <a:r>
              <a:rPr lang="en-US" altLang="zh-CN" sz="900" dirty="0">
                <a:latin typeface="Times New Roman" panose="02020603050405020304" pitchFamily="18" charset="0"/>
                <a:cs typeface="Times New Roman" panose="02020603050405020304" pitchFamily="18" charset="0"/>
              </a:rPr>
              <a:t>Ⅱ </a:t>
            </a:r>
            <a:r>
              <a:rPr lang="zh-CN" altLang="en-US" sz="900" baseline="-25000" dirty="0">
                <a:latin typeface="Times New Roman" panose="02020603050405020304" pitchFamily="18" charset="0"/>
                <a:cs typeface="Times New Roman" panose="02020603050405020304" pitchFamily="18" charset="0"/>
              </a:rPr>
              <a:t>陽性</a:t>
            </a:r>
            <a:r>
              <a:rPr lang="zh-CN" altLang="en-US" sz="900" dirty="0">
                <a:latin typeface="Times New Roman" panose="02020603050405020304" pitchFamily="18" charset="0"/>
                <a:cs typeface="Times New Roman" panose="02020603050405020304" pitchFamily="18" charset="0"/>
              </a:rPr>
              <a:t>       </a:t>
            </a:r>
          </a:p>
        </p:txBody>
      </p:sp>
      <p:sp>
        <p:nvSpPr>
          <p:cNvPr id="36" name="矩形 35"/>
          <p:cNvSpPr/>
          <p:nvPr/>
        </p:nvSpPr>
        <p:spPr>
          <a:xfrm>
            <a:off x="3330348" y="5470179"/>
            <a:ext cx="684803" cy="230832"/>
          </a:xfrm>
          <a:prstGeom prst="rect">
            <a:avLst/>
          </a:prstGeom>
          <a:ln w="3175">
            <a:solidFill>
              <a:srgbClr val="7030A0"/>
            </a:solidFill>
            <a:prstDash val="dash"/>
          </a:ln>
        </p:spPr>
        <p:txBody>
          <a:bodyPr wrap="none">
            <a:spAutoFit/>
          </a:bodyPr>
          <a:lstStyle/>
          <a:p>
            <a:pPr algn="r"/>
            <a:r>
              <a:rPr lang="en-US" altLang="zh-CN" sz="900" dirty="0">
                <a:latin typeface="Times New Roman" panose="02020603050405020304" pitchFamily="18" charset="0"/>
                <a:cs typeface="Times New Roman" panose="02020603050405020304" pitchFamily="18" charset="0"/>
              </a:rPr>
              <a:t>       Ⅱ </a:t>
            </a:r>
            <a:r>
              <a:rPr lang="zh-CN" altLang="en-US" sz="900" baseline="-25000" dirty="0">
                <a:latin typeface="Times New Roman" panose="02020603050405020304" pitchFamily="18" charset="0"/>
                <a:cs typeface="Times New Roman" panose="02020603050405020304" pitchFamily="18" charset="0"/>
              </a:rPr>
              <a:t>陰性</a:t>
            </a:r>
          </a:p>
        </p:txBody>
      </p:sp>
      <p:cxnSp>
        <p:nvCxnSpPr>
          <p:cNvPr id="37" name="肘形连接符 36"/>
          <p:cNvCxnSpPr/>
          <p:nvPr/>
        </p:nvCxnSpPr>
        <p:spPr>
          <a:xfrm>
            <a:off x="3579279" y="4502528"/>
            <a:ext cx="288000" cy="216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02848" y="4468059"/>
            <a:ext cx="1685077"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 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a:t>
            </a:r>
          </a:p>
        </p:txBody>
      </p:sp>
      <p:sp>
        <p:nvSpPr>
          <p:cNvPr id="39" name="矩形 38"/>
          <p:cNvSpPr/>
          <p:nvPr/>
        </p:nvSpPr>
        <p:spPr>
          <a:xfrm>
            <a:off x="4105259" y="4961096"/>
            <a:ext cx="6293005"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」檢測結果為「陽性」的人數用「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endParaRPr lang="zh-CN" altLang="en-US" sz="1200" dirty="0">
              <a:latin typeface="Times New Roman" panose="02020603050405020304" pitchFamily="18" charset="0"/>
              <a:cs typeface="Times New Roman" panose="02020603050405020304" pitchFamily="18" charset="0"/>
            </a:endParaRPr>
          </a:p>
        </p:txBody>
      </p:sp>
      <p:sp>
        <p:nvSpPr>
          <p:cNvPr id="40" name="矩形 39"/>
          <p:cNvSpPr/>
          <p:nvPr/>
        </p:nvSpPr>
        <p:spPr>
          <a:xfrm>
            <a:off x="4105259" y="5447096"/>
            <a:ext cx="6490175"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」檢測結果為「陰性」的人數用「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」表示，幾率為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endParaRPr lang="zh-CN" altLang="en-US" sz="1200" dirty="0">
              <a:latin typeface="Times New Roman" panose="02020603050405020304" pitchFamily="18" charset="0"/>
              <a:cs typeface="Times New Roman" panose="02020603050405020304" pitchFamily="18" charset="0"/>
            </a:endParaRPr>
          </a:p>
        </p:txBody>
      </p:sp>
      <p:cxnSp>
        <p:nvCxnSpPr>
          <p:cNvPr id="41" name="直接箭头连接符 40"/>
          <p:cNvCxnSpPr/>
          <p:nvPr/>
        </p:nvCxnSpPr>
        <p:spPr>
          <a:xfrm flipH="1">
            <a:off x="3768538" y="5099596"/>
            <a:ext cx="18000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426249" y="5585597"/>
            <a:ext cx="18000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1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4746"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466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graphicFrame>
        <p:nvGraphicFramePr>
          <p:cNvPr id="43" name="表格 42"/>
          <p:cNvGraphicFramePr>
            <a:graphicFrameLocks noGrp="1"/>
          </p:cNvGraphicFramePr>
          <p:nvPr>
            <p:extLst>
              <p:ext uri="{D42A27DB-BD31-4B8C-83A1-F6EECF244321}">
                <p14:modId xmlns:p14="http://schemas.microsoft.com/office/powerpoint/2010/main" val="1755030595"/>
              </p:ext>
            </p:extLst>
          </p:nvPr>
        </p:nvGraphicFramePr>
        <p:xfrm>
          <a:off x="1037231" y="1162412"/>
          <a:ext cx="9667875" cy="3622297"/>
        </p:xfrm>
        <a:graphic>
          <a:graphicData uri="http://schemas.openxmlformats.org/drawingml/2006/table">
            <a:tbl>
              <a:tblPr/>
              <a:tblGrid>
                <a:gridCol w="727365">
                  <a:extLst>
                    <a:ext uri="{9D8B030D-6E8A-4147-A177-3AD203B41FA5}">
                      <a16:colId xmlns:a16="http://schemas.microsoft.com/office/drawing/2014/main" val="20000"/>
                    </a:ext>
                  </a:extLst>
                </a:gridCol>
                <a:gridCol w="768426">
                  <a:extLst>
                    <a:ext uri="{9D8B030D-6E8A-4147-A177-3AD203B41FA5}">
                      <a16:colId xmlns:a16="http://schemas.microsoft.com/office/drawing/2014/main" val="20001"/>
                    </a:ext>
                  </a:extLst>
                </a:gridCol>
                <a:gridCol w="768426">
                  <a:extLst>
                    <a:ext uri="{9D8B030D-6E8A-4147-A177-3AD203B41FA5}">
                      <a16:colId xmlns:a16="http://schemas.microsoft.com/office/drawing/2014/main" val="20002"/>
                    </a:ext>
                  </a:extLst>
                </a:gridCol>
                <a:gridCol w="1971953">
                  <a:extLst>
                    <a:ext uri="{9D8B030D-6E8A-4147-A177-3AD203B41FA5}">
                      <a16:colId xmlns:a16="http://schemas.microsoft.com/office/drawing/2014/main" val="20003"/>
                    </a:ext>
                  </a:extLst>
                </a:gridCol>
                <a:gridCol w="1971953">
                  <a:extLst>
                    <a:ext uri="{9D8B030D-6E8A-4147-A177-3AD203B41FA5}">
                      <a16:colId xmlns:a16="http://schemas.microsoft.com/office/drawing/2014/main" val="20004"/>
                    </a:ext>
                  </a:extLst>
                </a:gridCol>
                <a:gridCol w="3459752">
                  <a:extLst>
                    <a:ext uri="{9D8B030D-6E8A-4147-A177-3AD203B41FA5}">
                      <a16:colId xmlns:a16="http://schemas.microsoft.com/office/drawing/2014/main" val="20005"/>
                    </a:ext>
                  </a:extLst>
                </a:gridCol>
              </a:tblGrid>
              <a:tr h="372874">
                <a:tc row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分類序號</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診斷結果分類</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gridSpan="2">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人群狀態</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row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各類別試驗結果下人數</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2874">
                <a:tc vMerge="1">
                  <a:txBody>
                    <a:bodyPr/>
                    <a:lstStyle/>
                    <a:p>
                      <a:pPr algn="ctr" fontAlgn="ctr"/>
                      <a:endPar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狀態人數</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沒病</a:t>
                      </a: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狀態人數</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9636">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pt-BR" sz="1000" b="0" i="0" u="none" strike="noStrike" baseline="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altLang="zh-TW" sz="1000" b="0" i="0" u="none" strike="noStrike"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629636">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pt-BR"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altLang="zh-TW" sz="1000" b="0" i="0" u="none" strike="noStrike"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629636">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pt-BR"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altLang="zh-TW" sz="1000" b="0" i="0" u="none" strike="noStrike"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629636">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pt-BR"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sz="10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endParaRPr lang="en-US" altLang="zh-TW" sz="1000" b="0" i="0" u="none" strike="noStrike"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58005">
                <a:tc gridSpan="3">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求和</a:t>
                      </a:r>
                      <a:endPar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zh-CN" altLang="en-US" sz="10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pt-BR" altLang="zh-TW" sz="1000" b="0" i="0" u="none" strike="noStrike" dirty="0">
                        <a:solidFill>
                          <a:srgbClr val="FF0000"/>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zh-CN" altLang="en-US" sz="10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pt-BR" altLang="zh-TW" sz="1000" b="0" i="0" u="none" strike="noStrike" dirty="0">
                        <a:solidFill>
                          <a:srgbClr val="FF0000"/>
                        </a:solidFill>
                        <a:effectLst/>
                        <a:latin typeface="Times New Roman" panose="02020603050405020304" pitchFamily="18" charset="0"/>
                        <a:ea typeface="+mn-ea"/>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en-US" altLang="zh-CN"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1000" b="0" i="0" u="none" strike="noStrike" baseline="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zh-CN" altLang="en-US" sz="10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endParaRPr lang="en-US" altLang="zh-TW" sz="1000" b="0" i="0" u="none" strike="noStrike"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331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4746"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466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graphicFrame>
        <p:nvGraphicFramePr>
          <p:cNvPr id="43" name="表格 42"/>
          <p:cNvGraphicFramePr>
            <a:graphicFrameLocks noGrp="1"/>
          </p:cNvGraphicFramePr>
          <p:nvPr>
            <p:extLst>
              <p:ext uri="{D42A27DB-BD31-4B8C-83A1-F6EECF244321}">
                <p14:modId xmlns:p14="http://schemas.microsoft.com/office/powerpoint/2010/main" val="2385195668"/>
              </p:ext>
            </p:extLst>
          </p:nvPr>
        </p:nvGraphicFramePr>
        <p:xfrm>
          <a:off x="1671354" y="830339"/>
          <a:ext cx="8144806" cy="2531046"/>
        </p:xfrm>
        <a:graphic>
          <a:graphicData uri="http://schemas.openxmlformats.org/drawingml/2006/table">
            <a:tbl>
              <a:tblPr/>
              <a:tblGrid>
                <a:gridCol w="727365">
                  <a:extLst>
                    <a:ext uri="{9D8B030D-6E8A-4147-A177-3AD203B41FA5}">
                      <a16:colId xmlns:a16="http://schemas.microsoft.com/office/drawing/2014/main" val="20000"/>
                    </a:ext>
                  </a:extLst>
                </a:gridCol>
                <a:gridCol w="768426">
                  <a:extLst>
                    <a:ext uri="{9D8B030D-6E8A-4147-A177-3AD203B41FA5}">
                      <a16:colId xmlns:a16="http://schemas.microsoft.com/office/drawing/2014/main" val="20001"/>
                    </a:ext>
                  </a:extLst>
                </a:gridCol>
                <a:gridCol w="768426">
                  <a:extLst>
                    <a:ext uri="{9D8B030D-6E8A-4147-A177-3AD203B41FA5}">
                      <a16:colId xmlns:a16="http://schemas.microsoft.com/office/drawing/2014/main" val="20002"/>
                    </a:ext>
                  </a:extLst>
                </a:gridCol>
                <a:gridCol w="2847103">
                  <a:extLst>
                    <a:ext uri="{9D8B030D-6E8A-4147-A177-3AD203B41FA5}">
                      <a16:colId xmlns:a16="http://schemas.microsoft.com/office/drawing/2014/main" val="20003"/>
                    </a:ext>
                  </a:extLst>
                </a:gridCol>
                <a:gridCol w="3033486">
                  <a:extLst>
                    <a:ext uri="{9D8B030D-6E8A-4147-A177-3AD203B41FA5}">
                      <a16:colId xmlns:a16="http://schemas.microsoft.com/office/drawing/2014/main" val="20004"/>
                    </a:ext>
                  </a:extLst>
                </a:gridCol>
              </a:tblGrid>
              <a:tr h="361578">
                <a:tc row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分類序號</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診斷結果分類</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gridSpan="2">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人群狀態</a:t>
                      </a:r>
                    </a:p>
                  </a:txBody>
                  <a:tcPr marL="8924" marR="8924" marT="8924"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0"/>
                  </a:ext>
                </a:extLst>
              </a:tr>
              <a:tr h="361578">
                <a:tc vMerge="1">
                  <a:txBody>
                    <a:bodyPr/>
                    <a:lstStyle/>
                    <a:p>
                      <a:pPr algn="ctr" fontAlgn="ctr"/>
                      <a:endPar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狀態概率</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沒病</a:t>
                      </a: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狀態概率</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578">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dirty="0">
                          <a:latin typeface="Times New Roman" pitchFamily="18" charset="0"/>
                          <a:cs typeface="Times New Roman" pitchFamily="18" charset="0"/>
                        </a:rPr>
                        <a:t>( 1 - </a:t>
                      </a: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a:noFill/>
                    </a:lnL>
                    <a:lnR w="9525"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1578">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dirty="0">
                          <a:latin typeface="Times New Roman" pitchFamily="18" charset="0"/>
                          <a:cs typeface="Times New Roman" pitchFamily="18" charset="0"/>
                        </a:rPr>
                        <a:t>( 1 - </a:t>
                      </a: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a:noFill/>
                    </a:lnL>
                    <a:lnR w="952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61578">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n-US" altLang="zh-CN" sz="800" baseline="0" dirty="0">
                          <a:latin typeface="Times New Roman" pitchFamily="18" charset="0"/>
                          <a:cs typeface="Times New Roman" pitchFamily="18" charset="0"/>
                        </a:rPr>
                        <a:t> -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dirty="0">
                          <a:latin typeface="Times New Roman" pitchFamily="18" charset="0"/>
                          <a:cs typeface="Times New Roman" pitchFamily="18" charset="0"/>
                        </a:rPr>
                        <a:t>( 1 - </a:t>
                      </a: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a:noFill/>
                    </a:lnL>
                    <a:lnR w="9525"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61578">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( 1 -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endParaRPr lang="pt-BR" altLang="zh-CN" sz="8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800" dirty="0">
                          <a:latin typeface="Times New Roman" pitchFamily="18" charset="0"/>
                          <a:cs typeface="Times New Roman" pitchFamily="18" charset="0"/>
                        </a:rPr>
                        <a:t>( 1 - </a:t>
                      </a:r>
                      <a:r>
                        <a:rPr lang="en-US" altLang="zh-CN" sz="800" i="1" dirty="0">
                          <a:latin typeface="Times New Roman" pitchFamily="18" charset="0"/>
                          <a:cs typeface="Times New Roman" pitchFamily="18" charset="0"/>
                        </a:rPr>
                        <a:t>P</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a:t>
                      </a:r>
                      <a:r>
                        <a:rPr lang="el-GR" altLang="zh-CN" sz="800" dirty="0">
                          <a:latin typeface="Times New Roman" pitchFamily="18" charset="0"/>
                          <a:cs typeface="Times New Roman" pitchFamily="18" charset="0"/>
                        </a:rPr>
                        <a:t> )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Ⅰ</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a:latin typeface="Times New Roman" pitchFamily="18" charset="0"/>
                          <a:cs typeface="Times New Roman" pitchFamily="18" charset="0"/>
                        </a:rPr>
                        <a:t>P </a:t>
                      </a:r>
                      <a:r>
                        <a:rPr lang="en-US" altLang="zh-CN" sz="800" i="1" baseline="-25000" dirty="0" err="1">
                          <a:latin typeface="Times New Roman" pitchFamily="18" charset="0"/>
                          <a:cs typeface="Times New Roman" pitchFamily="18" charset="0"/>
                        </a:rPr>
                        <a:t>t</a:t>
                      </a:r>
                      <a:r>
                        <a:rPr lang="en-US" altLang="zh-CN" sz="800" baseline="-25000" dirty="0" err="1">
                          <a:latin typeface="Times New Roman" pitchFamily="18" charset="0"/>
                          <a:cs typeface="Times New Roman" pitchFamily="18" charset="0"/>
                        </a:rPr>
                        <a:t>Ⅱ</a:t>
                      </a:r>
                      <a:r>
                        <a:rPr lang="en-US" altLang="zh-CN" sz="800" baseline="-25000" dirty="0">
                          <a:latin typeface="Times New Roman" pitchFamily="18" charset="0"/>
                          <a:cs typeface="Times New Roman" pitchFamily="18" charset="0"/>
                        </a:rPr>
                        <a:t>- | </a:t>
                      </a:r>
                      <a:r>
                        <a:rPr lang="en-US" altLang="zh-CN" sz="800" i="1" baseline="-25000" dirty="0">
                          <a:latin typeface="Times New Roman" pitchFamily="18" charset="0"/>
                          <a:cs typeface="Times New Roman" pitchFamily="18" charset="0"/>
                        </a:rPr>
                        <a:t>D</a:t>
                      </a:r>
                      <a:r>
                        <a:rPr lang="en-US" altLang="zh-CN" sz="800" baseline="-25000" dirty="0">
                          <a:latin typeface="Times New Roman" pitchFamily="18" charset="0"/>
                          <a:cs typeface="Times New Roman" pitchFamily="18" charset="0"/>
                        </a:rPr>
                        <a:t> - </a:t>
                      </a:r>
                      <a:r>
                        <a:rPr lang="en-US" altLang="zh-CN" sz="800" dirty="0">
                          <a:latin typeface="Times New Roman" pitchFamily="18" charset="0"/>
                          <a:cs typeface="Times New Roman" pitchFamily="18" charset="0"/>
                        </a:rPr>
                        <a:t>+ </a:t>
                      </a:r>
                      <a:r>
                        <a:rPr lang="en-US" altLang="zh-CN" sz="800" i="1" dirty="0" err="1">
                          <a:latin typeface="Times New Roman" pitchFamily="18" charset="0"/>
                          <a:cs typeface="Times New Roman" pitchFamily="18" charset="0"/>
                        </a:rPr>
                        <a:t>Cov</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Ⅰ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t </a:t>
                      </a:r>
                      <a:r>
                        <a:rPr lang="en-US" altLang="zh-CN" sz="800" baseline="-25000" dirty="0">
                          <a:latin typeface="Times New Roman" pitchFamily="18" charset="0"/>
                          <a:cs typeface="Times New Roman" pitchFamily="18" charset="0"/>
                        </a:rPr>
                        <a:t>Ⅱ -</a:t>
                      </a:r>
                      <a:r>
                        <a:rPr lang="en-US" altLang="zh-CN" sz="800" dirty="0">
                          <a:latin typeface="Times New Roman" pitchFamily="18" charset="0"/>
                          <a:cs typeface="Times New Roman" pitchFamily="18" charset="0"/>
                        </a:rPr>
                        <a:t> | </a:t>
                      </a:r>
                      <a:r>
                        <a:rPr lang="en-US" altLang="zh-CN" sz="800" i="1" dirty="0">
                          <a:latin typeface="Times New Roman" pitchFamily="18" charset="0"/>
                          <a:cs typeface="Times New Roman" pitchFamily="18" charset="0"/>
                        </a:rPr>
                        <a:t>D</a:t>
                      </a:r>
                      <a:r>
                        <a:rPr lang="en-US" altLang="zh-CN" sz="800" i="1" baseline="-25000" dirty="0">
                          <a:latin typeface="Times New Roman" pitchFamily="18" charset="0"/>
                          <a:cs typeface="Times New Roman" pitchFamily="18" charset="0"/>
                        </a:rPr>
                        <a:t> </a:t>
                      </a:r>
                      <a:r>
                        <a:rPr lang="en-US" altLang="zh-CN" sz="800" baseline="-25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 )</a:t>
                      </a:r>
                    </a:p>
                  </a:txBody>
                  <a:tcPr marL="8924" marR="8924" marT="8924" marB="0" anchor="ctr">
                    <a:lnL>
                      <a:noFill/>
                    </a:lnL>
                    <a:lnR w="9525" cap="flat" cmpd="sng" algn="ctr">
                      <a:no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1578">
                <a:tc gridSpan="3">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求和</a:t>
                      </a:r>
                      <a:endPar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9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有病</a:t>
                      </a:r>
                      <a:r>
                        <a:rPr lang="zh-CN" altLang="en-US"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CN"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a:t>
                      </a:r>
                      <a:endParaRPr lang="pt-BR" altLang="zh-TW" sz="900" b="0" i="0" u="none" strike="noStrike" dirty="0">
                        <a:solidFill>
                          <a:srgbClr val="FF0000"/>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9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9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zh-CN" altLang="en-US"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CN"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zh-CN" altLang="en-US"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CN" sz="900" b="0" i="0" u="none" strike="noStrike" baseline="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1 -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a:t>
                      </a:r>
                      <a:endParaRPr lang="pt-BR" altLang="zh-TW" sz="900" b="0" i="0" u="none" strike="noStrike" dirty="0">
                        <a:solidFill>
                          <a:srgbClr val="FF0000"/>
                        </a:solidFill>
                        <a:effectLst/>
                        <a:latin typeface="Times New Roman" panose="02020603050405020304" pitchFamily="18" charset="0"/>
                        <a:ea typeface="+mn-ea"/>
                        <a:cs typeface="Times New Roman" panose="02020603050405020304" pitchFamily="18" charset="0"/>
                      </a:endParaRPr>
                    </a:p>
                  </a:txBody>
                  <a:tcPr marL="8924" marR="8924" marT="8924" marB="0" anchor="ctr">
                    <a:lnL>
                      <a:noFill/>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66067015"/>
              </p:ext>
            </p:extLst>
          </p:nvPr>
        </p:nvGraphicFramePr>
        <p:xfrm>
          <a:off x="1486421" y="3556002"/>
          <a:ext cx="8609266" cy="2009980"/>
        </p:xfrm>
        <a:graphic>
          <a:graphicData uri="http://schemas.openxmlformats.org/drawingml/2006/table">
            <a:tbl>
              <a:tblPr/>
              <a:tblGrid>
                <a:gridCol w="727365">
                  <a:extLst>
                    <a:ext uri="{9D8B030D-6E8A-4147-A177-3AD203B41FA5}">
                      <a16:colId xmlns:a16="http://schemas.microsoft.com/office/drawing/2014/main" val="20000"/>
                    </a:ext>
                  </a:extLst>
                </a:gridCol>
                <a:gridCol w="768426">
                  <a:extLst>
                    <a:ext uri="{9D8B030D-6E8A-4147-A177-3AD203B41FA5}">
                      <a16:colId xmlns:a16="http://schemas.microsoft.com/office/drawing/2014/main" val="20001"/>
                    </a:ext>
                  </a:extLst>
                </a:gridCol>
                <a:gridCol w="768426">
                  <a:extLst>
                    <a:ext uri="{9D8B030D-6E8A-4147-A177-3AD203B41FA5}">
                      <a16:colId xmlns:a16="http://schemas.microsoft.com/office/drawing/2014/main" val="20002"/>
                    </a:ext>
                  </a:extLst>
                </a:gridCol>
                <a:gridCol w="6345049">
                  <a:extLst>
                    <a:ext uri="{9D8B030D-6E8A-4147-A177-3AD203B41FA5}">
                      <a16:colId xmlns:a16="http://schemas.microsoft.com/office/drawing/2014/main" val="20003"/>
                    </a:ext>
                  </a:extLst>
                </a:gridCol>
              </a:tblGrid>
              <a:tr h="239985">
                <a:tc row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分類序號</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診斷結果分類</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rowSpan="2">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各類別試驗結果下概率</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9985">
                <a:tc vMerge="1">
                  <a:txBody>
                    <a:bodyPr/>
                    <a:lstStyle/>
                    <a:p>
                      <a:pPr algn="ctr" fontAlgn="ctr"/>
                      <a:endPar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 </a:t>
                      </a: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002">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 </a:t>
                      </a:r>
                      <a:r>
                        <a:rPr lang="en-US" altLang="zh-TW" sz="1000" b="0" i="0" u="none" strike="noStrike" dirty="0">
                          <a:solidFill>
                            <a:schemeClr val="tx1"/>
                          </a:solidFill>
                          <a:effectLst/>
                          <a:latin typeface="Times New Roman" panose="02020603050405020304" pitchFamily="18" charset="0"/>
                          <a:ea typeface="+mn-ea"/>
                          <a:cs typeface="Times New Roman" panose="02020603050405020304" pitchFamily="18" charset="0"/>
                        </a:rPr>
                        <a:t>+</a:t>
                      </a:r>
                      <a:r>
                        <a:rPr lang="en-US" altLang="zh-TW" sz="900" b="0" i="0" u="none" strike="noStrike" dirty="0">
                          <a:solidFill>
                            <a:schemeClr val="accent5"/>
                          </a:solidFill>
                          <a:effectLst/>
                          <a:latin typeface="Times New Roman" panose="02020603050405020304" pitchFamily="18" charset="0"/>
                          <a:ea typeface="+mn-ea"/>
                          <a:cs typeface="Times New Roman" panose="02020603050405020304" pitchFamily="18" charset="0"/>
                        </a:rPr>
                        <a:t> </a:t>
                      </a:r>
                      <a:r>
                        <a:rPr lang="en-US" altLang="zh-CN" sz="900" dirty="0">
                          <a:latin typeface="Times New Roman" pitchFamily="18" charset="0"/>
                          <a:cs typeface="Times New Roman" pitchFamily="18" charset="0"/>
                        </a:rPr>
                        <a:t>( 1 -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06002">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r>
                        <a:rPr lang="en-US" altLang="zh-CN" sz="1000" dirty="0">
                          <a:solidFill>
                            <a:schemeClr val="tx1"/>
                          </a:solidFill>
                          <a:latin typeface="Times New Roman" pitchFamily="18" charset="0"/>
                          <a:cs typeface="Times New Roman" pitchFamily="18" charset="0"/>
                        </a:rPr>
                        <a:t> </a:t>
                      </a:r>
                      <a:r>
                        <a:rPr lang="en-US" altLang="zh-TW" sz="1000" b="0" i="0" u="none" strike="noStrik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900" dirty="0">
                          <a:latin typeface="Times New Roman" pitchFamily="18" charset="0"/>
                          <a:cs typeface="Times New Roman" pitchFamily="18" charset="0"/>
                        </a:rPr>
                        <a:t>( 1 -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06002">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n-US" altLang="zh-CN" sz="900" baseline="0" dirty="0">
                          <a:latin typeface="Times New Roman" pitchFamily="18" charset="0"/>
                          <a:cs typeface="Times New Roman" pitchFamily="18" charset="0"/>
                        </a:rPr>
                        <a:t> -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r>
                        <a:rPr lang="en-US" altLang="zh-CN" sz="1000" baseline="0" dirty="0">
                          <a:solidFill>
                            <a:schemeClr val="tx1"/>
                          </a:solidFill>
                          <a:latin typeface="Times New Roman" pitchFamily="18" charset="0"/>
                          <a:cs typeface="Times New Roman" pitchFamily="18" charset="0"/>
                        </a:rPr>
                        <a:t> </a:t>
                      </a:r>
                      <a:r>
                        <a:rPr lang="en-US" altLang="zh-TW" sz="1000" b="0" i="0" u="none" strike="noStrik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900" dirty="0">
                          <a:latin typeface="Times New Roman" pitchFamily="18" charset="0"/>
                          <a:cs typeface="Times New Roman" pitchFamily="18" charset="0"/>
                        </a:rPr>
                        <a:t>( 1 -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06002">
                <a:tc>
                  <a:txBody>
                    <a:bodyPr/>
                    <a:lstStyle/>
                    <a:p>
                      <a:pPr algn="ctr" fontAlgn="ct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a:noFill/>
                    </a:lnT>
                    <a:lnB w="9525" cap="flat" cmpd="sng" algn="ctr">
                      <a:solidFill>
                        <a:schemeClr val="tx1"/>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( 1 -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r>
                        <a:rPr lang="en-US" altLang="zh-CN" sz="900" dirty="0">
                          <a:solidFill>
                            <a:schemeClr val="tx1"/>
                          </a:solidFill>
                          <a:latin typeface="Times New Roman" pitchFamily="18" charset="0"/>
                          <a:cs typeface="Times New Roman" pitchFamily="18" charset="0"/>
                        </a:rPr>
                        <a:t>)</a:t>
                      </a:r>
                      <a:r>
                        <a:rPr lang="pt-BR" altLang="zh-CN" sz="1000" b="0" i="0" u="none" strike="noStrike" baseline="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000" b="0" i="0" u="none" strike="noStrik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900" dirty="0">
                          <a:latin typeface="Times New Roman" pitchFamily="18" charset="0"/>
                          <a:cs typeface="Times New Roman" pitchFamily="18" charset="0"/>
                        </a:rPr>
                        <a:t>( 1 - </a:t>
                      </a:r>
                      <a:r>
                        <a:rPr lang="en-US" altLang="zh-CN" sz="900" i="1" dirty="0">
                          <a:latin typeface="Times New Roman" pitchFamily="18" charset="0"/>
                          <a:cs typeface="Times New Roman" pitchFamily="18" charset="0"/>
                        </a:rPr>
                        <a:t>P</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a:t>
                      </a:r>
                      <a:r>
                        <a:rPr lang="el-GR" altLang="zh-CN" sz="900" dirty="0">
                          <a:latin typeface="Times New Roman" pitchFamily="18" charset="0"/>
                          <a:cs typeface="Times New Roman" pitchFamily="18" charset="0"/>
                        </a:rPr>
                        <a:t> )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Ⅰ</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P </a:t>
                      </a:r>
                      <a:r>
                        <a:rPr lang="en-US" altLang="zh-CN" sz="900" i="1" baseline="-25000" dirty="0" err="1">
                          <a:latin typeface="Times New Roman" pitchFamily="18" charset="0"/>
                          <a:cs typeface="Times New Roman" pitchFamily="18" charset="0"/>
                        </a:rPr>
                        <a:t>t</a:t>
                      </a:r>
                      <a:r>
                        <a:rPr lang="en-US" altLang="zh-CN" sz="900" baseline="-25000" dirty="0" err="1">
                          <a:latin typeface="Times New Roman" pitchFamily="18" charset="0"/>
                          <a:cs typeface="Times New Roman" pitchFamily="18" charset="0"/>
                        </a:rPr>
                        <a:t>Ⅱ</a:t>
                      </a:r>
                      <a:r>
                        <a:rPr lang="en-US" altLang="zh-CN" sz="900" baseline="-25000" dirty="0">
                          <a:latin typeface="Times New Roman" pitchFamily="18" charset="0"/>
                          <a:cs typeface="Times New Roman" pitchFamily="18" charset="0"/>
                        </a:rPr>
                        <a:t>-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a:t>
                      </a:r>
                      <a:r>
                        <a:rPr lang="en-US" altLang="zh-CN" sz="900"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Cov</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D</a:t>
                      </a:r>
                      <a:r>
                        <a:rPr lang="en-US" altLang="zh-CN" sz="900" i="1" baseline="-25000" dirty="0">
                          <a:latin typeface="Times New Roman" pitchFamily="18" charset="0"/>
                          <a:cs typeface="Times New Roman" pitchFamily="18" charset="0"/>
                        </a:rPr>
                        <a:t> </a:t>
                      </a:r>
                      <a:r>
                        <a:rPr lang="en-US" altLang="zh-CN" sz="900" baseline="-250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 )</a:t>
                      </a:r>
                    </a:p>
                  </a:txBody>
                  <a:tcPr marL="8924" marR="8924" marT="8924"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6002">
                <a:tc gridSpan="3">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求和</a:t>
                      </a:r>
                      <a:endPar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ctr" fontAlgn="ct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dirty="0">
                          <a:solidFill>
                            <a:srgbClr val="000000"/>
                          </a:solidFill>
                          <a:effectLst/>
                          <a:latin typeface="Times New Roman" panose="02020603050405020304" pitchFamily="18" charset="0"/>
                          <a:ea typeface="+mn-ea"/>
                          <a:cs typeface="Times New Roman" panose="02020603050405020304" pitchFamily="18" charset="0"/>
                        </a:rPr>
                        <a:t>1 = </a:t>
                      </a: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baseline="-250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a:t>
                      </a:r>
                      <a:r>
                        <a:rPr lang="en-US" altLang="zh-CN" sz="800" baseline="-25000" dirty="0">
                          <a:latin typeface="Times New Roman" pitchFamily="18" charset="0"/>
                          <a:cs typeface="Times New Roman" pitchFamily="18" charset="0"/>
                        </a:rPr>
                        <a:t>∧</a:t>
                      </a:r>
                      <a:r>
                        <a:rPr lang="en-US" altLang="zh-CN" sz="900" baseline="-250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baseline="-250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a:t>
                      </a:r>
                      <a:r>
                        <a:rPr lang="en-US" altLang="zh-CN" sz="800" baseline="-25000" dirty="0">
                          <a:latin typeface="Times New Roman" pitchFamily="18" charset="0"/>
                          <a:cs typeface="Times New Roman" pitchFamily="18" charset="0"/>
                        </a:rPr>
                        <a:t>∧</a:t>
                      </a:r>
                      <a:r>
                        <a:rPr lang="en-US" altLang="zh-CN" sz="900" baseline="-250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baseline="-250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a:t>
                      </a:r>
                      <a:r>
                        <a:rPr lang="en-US" altLang="zh-CN" sz="800" baseline="-25000" dirty="0">
                          <a:latin typeface="Times New Roman" pitchFamily="18" charset="0"/>
                          <a:cs typeface="Times New Roman" pitchFamily="18" charset="0"/>
                        </a:rPr>
                        <a:t>∧</a:t>
                      </a:r>
                      <a:r>
                        <a:rPr lang="en-US" altLang="zh-CN" sz="900" baseline="-250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pt-BR" altLang="zh-TW" sz="900" b="0" i="1" u="none" strike="noStrike" dirty="0">
                          <a:solidFill>
                            <a:srgbClr val="000000"/>
                          </a:solidFill>
                          <a:effectLst/>
                          <a:latin typeface="Times New Roman" panose="02020603050405020304" pitchFamily="18" charset="0"/>
                          <a:ea typeface="+mn-ea"/>
                          <a:cs typeface="Times New Roman" panose="02020603050405020304" pitchFamily="18" charset="0"/>
                        </a:rPr>
                        <a:t>P</a:t>
                      </a:r>
                      <a:r>
                        <a:rPr lang="pt-BR" altLang="zh-TW" sz="900" b="0" i="0" u="none" strike="noStrike" baseline="-250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a:t>
                      </a:r>
                      <a:r>
                        <a:rPr lang="en-US" altLang="zh-CN" sz="800" baseline="-25000" dirty="0">
                          <a:latin typeface="Times New Roman" pitchFamily="18" charset="0"/>
                          <a:cs typeface="Times New Roman" pitchFamily="18" charset="0"/>
                        </a:rPr>
                        <a:t>∧</a:t>
                      </a:r>
                      <a:r>
                        <a:rPr lang="en-US" altLang="zh-CN" sz="900" baseline="-250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a:t>
                      </a:r>
                      <a:endParaRPr lang="en-US" altLang="zh-TW" sz="900" b="0" i="0" u="none" strike="noStrike" baseline="0" dirty="0">
                        <a:solidFill>
                          <a:schemeClr val="accent5"/>
                        </a:solidFill>
                        <a:effectLst/>
                        <a:latin typeface="Times New Roman" panose="02020603050405020304" pitchFamily="18" charset="0"/>
                        <a:ea typeface="+mn-ea"/>
                        <a:cs typeface="Times New Roman" panose="02020603050405020304" pitchFamily="18" charset="0"/>
                      </a:endParaRPr>
                    </a:p>
                  </a:txBody>
                  <a:tcPr marL="8924" marR="8924" marT="8924"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6982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4746"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466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1293882" y="1038632"/>
            <a:ext cx="9141899" cy="819455"/>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無金標準作對照時，</a:t>
            </a:r>
            <a:r>
              <a:rPr lang="zh-TW" altLang="en-US" sz="1050" dirty="0">
                <a:latin typeface="Times New Roman" pitchFamily="18" charset="0"/>
                <a:cs typeface="Times New Roman" pitchFamily="18" charset="0"/>
              </a:rPr>
              <a:t>診斷試驗靈敏度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SEN</a:t>
            </a:r>
            <a:r>
              <a:rPr lang="en-US" altLang="zh-TW"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、特異度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SPE</a:t>
            </a:r>
            <a:r>
              <a:rPr lang="en-US" altLang="zh-TW"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、準確度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ACC</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估計的實驗設計，假設診斷試驗結果分類的數目</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Response Variables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R</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來表示、參與受試人群的數目</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Number of groups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G</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來表示、參與評的估診斷試驗的種類</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Number of  tests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T</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來表示，模型中待估計的參數</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Parameter</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P</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來表示，以最簡單的一人群</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G </a:t>
            </a:r>
            <a:r>
              <a:rPr lang="en-US" altLang="zh-CN" sz="1050" dirty="0">
                <a:latin typeface="Times New Roman" pitchFamily="18" charset="0"/>
                <a:cs typeface="Times New Roman" pitchFamily="18" charset="0"/>
              </a:rPr>
              <a:t>= 1)</a:t>
            </a:r>
            <a:r>
              <a:rPr lang="zh-CN" altLang="en-US" sz="1050" dirty="0">
                <a:latin typeface="Times New Roman" pitchFamily="18" charset="0"/>
                <a:cs typeface="Times New Roman" pitchFamily="18" charset="0"/>
              </a:rPr>
              <a:t>、兩試驗</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T </a:t>
            </a:r>
            <a:r>
              <a:rPr lang="en-US" altLang="zh-CN" sz="1050" dirty="0">
                <a:latin typeface="Times New Roman" pitchFamily="18" charset="0"/>
                <a:cs typeface="Times New Roman" pitchFamily="18" charset="0"/>
              </a:rPr>
              <a:t>= 2)</a:t>
            </a:r>
            <a:r>
              <a:rPr lang="zh-CN" altLang="en-US" sz="1050" dirty="0">
                <a:latin typeface="Times New Roman" pitchFamily="18" charset="0"/>
                <a:cs typeface="Times New Roman" pitchFamily="18" charset="0"/>
              </a:rPr>
              <a:t>、結果變量二分類</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 </a:t>
            </a:r>
            <a:r>
              <a:rPr lang="en-US" altLang="zh-CN" sz="1050" dirty="0">
                <a:latin typeface="Times New Roman" pitchFamily="18" charset="0"/>
                <a:cs typeface="Times New Roman" pitchFamily="18" charset="0"/>
              </a:rPr>
              <a:t>= 2)</a:t>
            </a:r>
            <a:r>
              <a:rPr lang="zh-CN" altLang="en-US" sz="1050" dirty="0">
                <a:latin typeface="Times New Roman" pitchFamily="18" charset="0"/>
                <a:cs typeface="Times New Roman" pitchFamily="18" charset="0"/>
              </a:rPr>
              <a:t>的設計模式</a:t>
            </a:r>
            <a:r>
              <a:rPr lang="en-US" altLang="zh-CN" sz="1050" dirty="0">
                <a:latin typeface="Times New Roman" pitchFamily="18" charset="0"/>
                <a:cs typeface="Times New Roman" pitchFamily="18" charset="0"/>
              </a:rPr>
              <a:t>(1G2T7P2R)</a:t>
            </a:r>
            <a:r>
              <a:rPr lang="zh-CN" altLang="en-US" sz="1050" dirty="0">
                <a:latin typeface="Times New Roman" pitchFamily="18" charset="0"/>
                <a:cs typeface="Times New Roman" pitchFamily="18" charset="0"/>
              </a:rPr>
              <a:t>為例；</a:t>
            </a:r>
            <a:endParaRPr lang="en-US" altLang="zh-CN" sz="1050" dirty="0">
              <a:latin typeface="Times New Roman" pitchFamily="18" charset="0"/>
              <a:cs typeface="Times New Roman" pitchFamily="18" charset="0"/>
            </a:endParaRPr>
          </a:p>
        </p:txBody>
      </p:sp>
      <p:sp>
        <p:nvSpPr>
          <p:cNvPr id="14" name="矩形 13"/>
          <p:cNvSpPr/>
          <p:nvPr/>
        </p:nvSpPr>
        <p:spPr>
          <a:xfrm>
            <a:off x="1293880" y="2101927"/>
            <a:ext cx="8416179" cy="334707"/>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若：</a:t>
            </a:r>
            <a:endParaRPr lang="en-US" altLang="zh-CN" sz="1050" dirty="0">
              <a:latin typeface="Times New Roman" pitchFamily="18" charset="0"/>
              <a:cs typeface="Times New Roman" pitchFamily="18" charset="0"/>
            </a:endParaRPr>
          </a:p>
        </p:txBody>
      </p:sp>
      <p:sp>
        <p:nvSpPr>
          <p:cNvPr id="6" name="矩形 5"/>
          <p:cNvSpPr/>
          <p:nvPr/>
        </p:nvSpPr>
        <p:spPr>
          <a:xfrm>
            <a:off x="1783850" y="2101926"/>
            <a:ext cx="8651932" cy="3243196"/>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Test</a:t>
            </a:r>
            <a:r>
              <a:rPr lang="en-US" altLang="zh-CN" sz="1050" dirty="0">
                <a:latin typeface="Times New Roman" pitchFamily="18" charset="0"/>
                <a:cs typeface="Times New Roman" pitchFamily="18" charset="0"/>
              </a:rPr>
              <a:t> Ⅰ </a:t>
            </a:r>
            <a:r>
              <a:rPr lang="zh-CN" altLang="en-US" sz="1050" dirty="0">
                <a:latin typeface="Times New Roman" pitchFamily="18" charset="0"/>
                <a:cs typeface="Times New Roman" pitchFamily="18" charset="0"/>
              </a:rPr>
              <a:t>和 </a:t>
            </a:r>
            <a:r>
              <a:rPr lang="en-US" altLang="zh-CN" sz="1050" i="1" dirty="0">
                <a:latin typeface="Times New Roman" pitchFamily="18" charset="0"/>
                <a:cs typeface="Times New Roman" pitchFamily="18" charset="0"/>
              </a:rPr>
              <a:t>Test</a:t>
            </a:r>
            <a:r>
              <a:rPr lang="en-US" altLang="zh-CN" sz="1050" dirty="0">
                <a:latin typeface="Times New Roman" pitchFamily="18" charset="0"/>
                <a:cs typeface="Times New Roman" pitchFamily="18" charset="0"/>
              </a:rPr>
              <a:t> Ⅱ </a:t>
            </a:r>
            <a:r>
              <a:rPr lang="zh-CN" altLang="en-US" sz="1050" dirty="0">
                <a:latin typeface="Times New Roman" pitchFamily="18" charset="0"/>
                <a:cs typeface="Times New Roman" pitchFamily="18" charset="0"/>
              </a:rPr>
              <a:t>分別代表「診斷試驗</a:t>
            </a:r>
            <a:r>
              <a:rPr lang="en-US" altLang="zh-CN" sz="1050" dirty="0">
                <a:latin typeface="Times New Roman" pitchFamily="18" charset="0"/>
                <a:cs typeface="Times New Roman" pitchFamily="18" charset="0"/>
              </a:rPr>
              <a:t>Ⅰ</a:t>
            </a:r>
            <a:r>
              <a:rPr lang="zh-CN" altLang="en-US" sz="1050" dirty="0">
                <a:latin typeface="Times New Roman" pitchFamily="18" charset="0"/>
                <a:cs typeface="Times New Roman" pitchFamily="18" charset="0"/>
              </a:rPr>
              <a:t>」和「診斷試驗</a:t>
            </a:r>
            <a:r>
              <a:rPr lang="en-US" altLang="zh-CN" sz="1050" dirty="0">
                <a:latin typeface="Times New Roman" pitchFamily="18" charset="0"/>
                <a:cs typeface="Times New Roman" pitchFamily="18" charset="0"/>
              </a:rPr>
              <a:t>Ⅱ</a:t>
            </a:r>
            <a:r>
              <a:rPr lang="zh-CN" altLang="en-US" sz="1050" dirty="0">
                <a:latin typeface="Times New Roman" pitchFamily="18" charset="0"/>
                <a:cs typeface="Times New Roman" pitchFamily="18" charset="0"/>
              </a:rPr>
              <a:t>」；</a:t>
            </a:r>
          </a:p>
          <a:p>
            <a:pPr>
              <a:lnSpc>
                <a:spcPct val="150000"/>
              </a:lnSpc>
            </a:pPr>
            <a:r>
              <a:rPr lang="zh-CN" altLang="en-US" sz="1050" dirty="0">
                <a:latin typeface="Times New Roman" pitchFamily="18" charset="0"/>
                <a:cs typeface="Times New Roman" pitchFamily="18" charset="0"/>
              </a:rPr>
              <a:t>以 </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代表受試人群中患病的部分；</a:t>
            </a:r>
          </a:p>
          <a:p>
            <a:pPr>
              <a:lnSpc>
                <a:spcPct val="150000"/>
              </a:lnSpc>
            </a:pPr>
            <a:r>
              <a:rPr lang="zh-CN" altLang="en-US" sz="1050" dirty="0">
                <a:latin typeface="Times New Roman" pitchFamily="18" charset="0"/>
                <a:cs typeface="Times New Roman" pitchFamily="18" charset="0"/>
              </a:rPr>
              <a:t>以 </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代表受試人群中未患病的部分；</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代表受試人群中納入研究的人數；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a:t>
            </a:r>
            <a:r>
              <a:rPr lang="zh-CN" altLang="en-US" sz="1050" dirty="0">
                <a:latin typeface="Times New Roman" pitchFamily="18" charset="0"/>
                <a:cs typeface="Times New Roman" pitchFamily="18" charset="0"/>
              </a:rPr>
              <a:t>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代表受試人群的患病率；</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Ⅰ</a:t>
            </a:r>
            <a:r>
              <a:rPr lang="zh-CN" altLang="en-US" sz="1050" dirty="0">
                <a:latin typeface="Times New Roman" pitchFamily="18" charset="0"/>
                <a:cs typeface="Times New Roman" pitchFamily="18" charset="0"/>
              </a:rPr>
              <a:t>在受試人群中的診斷靈敏度；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Ⅰ</a:t>
            </a:r>
            <a:r>
              <a:rPr lang="zh-CN" altLang="en-US" sz="1050" dirty="0">
                <a:latin typeface="Times New Roman" pitchFamily="18" charset="0"/>
                <a:cs typeface="Times New Roman" pitchFamily="18" charset="0"/>
              </a:rPr>
              <a:t>在受試人群中的診斷特異度；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Ⅱ</a:t>
            </a:r>
            <a:r>
              <a:rPr lang="zh-CN" altLang="en-US" sz="1050" dirty="0">
                <a:latin typeface="Times New Roman" pitchFamily="18" charset="0"/>
                <a:cs typeface="Times New Roman" pitchFamily="18" charset="0"/>
              </a:rPr>
              <a:t>在受試人群中的診斷靈敏度；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Ⅱ</a:t>
            </a:r>
            <a:r>
              <a:rPr lang="zh-CN" altLang="en-US" sz="1050" dirty="0">
                <a:latin typeface="Times New Roman" pitchFamily="18" charset="0"/>
                <a:cs typeface="Times New Roman" pitchFamily="18" charset="0"/>
              </a:rPr>
              <a:t>在受試人群中的診斷特異度；</a:t>
            </a:r>
            <a:endParaRPr lang="en-US" altLang="zh-CN" sz="1050" dirty="0">
              <a:latin typeface="Times New Roman" pitchFamily="18" charset="0"/>
              <a:cs typeface="Times New Roman" pitchFamily="18" charset="0"/>
            </a:endParaRPr>
          </a:p>
          <a:p>
            <a:pPr>
              <a:lnSpc>
                <a:spcPct val="150000"/>
              </a:lnSpc>
            </a:pPr>
            <a:r>
              <a:rPr lang="zh-CN" altLang="en-US" sz="1050" dirty="0">
                <a:latin typeface="Times New Roman" pitchFamily="18" charset="0"/>
                <a:cs typeface="Times New Roman" pitchFamily="18" charset="0"/>
              </a:rPr>
              <a:t>以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Ⅰ</a:t>
            </a:r>
            <a:r>
              <a:rPr lang="zh-CN" altLang="en-US" sz="1050" dirty="0">
                <a:latin typeface="Times New Roman" pitchFamily="18" charset="0"/>
                <a:cs typeface="Times New Roman" pitchFamily="18" charset="0"/>
              </a:rPr>
              <a:t>與診斷試驗</a:t>
            </a:r>
            <a:r>
              <a:rPr lang="en-US" altLang="zh-CN" sz="1050" dirty="0">
                <a:latin typeface="Times New Roman" pitchFamily="18" charset="0"/>
                <a:cs typeface="Times New Roman" pitchFamily="18" charset="0"/>
              </a:rPr>
              <a:t>Ⅱ</a:t>
            </a:r>
            <a:r>
              <a:rPr lang="zh-CN" altLang="en-US" sz="1050" dirty="0">
                <a:latin typeface="Times New Roman" pitchFamily="18" charset="0"/>
                <a:cs typeface="Times New Roman" pitchFamily="18" charset="0"/>
              </a:rPr>
              <a:t>在受試群中的靈敏度的協方差；</a:t>
            </a:r>
          </a:p>
          <a:p>
            <a:pPr>
              <a:lnSpc>
                <a:spcPct val="150000"/>
              </a:lnSpc>
            </a:pPr>
            <a:r>
              <a:rPr lang="zh-CN" altLang="en-US" sz="1050" dirty="0">
                <a:latin typeface="Times New Roman" pitchFamily="18" charset="0"/>
                <a:cs typeface="Times New Roman" pitchFamily="18" charset="0"/>
              </a:rPr>
              <a:t>以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代表診斷試驗</a:t>
            </a:r>
            <a:r>
              <a:rPr lang="en-US" altLang="zh-CN" sz="1050" dirty="0">
                <a:latin typeface="Times New Roman" pitchFamily="18" charset="0"/>
                <a:cs typeface="Times New Roman" pitchFamily="18" charset="0"/>
              </a:rPr>
              <a:t>Ⅰ</a:t>
            </a:r>
            <a:r>
              <a:rPr lang="zh-CN" altLang="en-US" sz="1050" dirty="0">
                <a:latin typeface="Times New Roman" pitchFamily="18" charset="0"/>
                <a:cs typeface="Times New Roman" pitchFamily="18" charset="0"/>
              </a:rPr>
              <a:t>與診斷試驗</a:t>
            </a:r>
            <a:r>
              <a:rPr lang="en-US" altLang="zh-CN" sz="1050" dirty="0">
                <a:latin typeface="Times New Roman" pitchFamily="18" charset="0"/>
                <a:cs typeface="Times New Roman" pitchFamily="18" charset="0"/>
              </a:rPr>
              <a:t>Ⅱ</a:t>
            </a:r>
            <a:r>
              <a:rPr lang="zh-CN" altLang="en-US" sz="1050" dirty="0">
                <a:latin typeface="Times New Roman" pitchFamily="18" charset="0"/>
                <a:cs typeface="Times New Roman" pitchFamily="18" charset="0"/>
              </a:rPr>
              <a:t>在受試人群中的特異度的協方差；</a:t>
            </a:r>
            <a:endParaRPr lang="en-US" altLang="zh-CN" sz="1050" dirty="0">
              <a:latin typeface="Times New Roman" pitchFamily="18" charset="0"/>
              <a:cs typeface="Times New Roman" pitchFamily="18" charset="0"/>
            </a:endParaRPr>
          </a:p>
        </p:txBody>
      </p:sp>
    </p:spTree>
    <p:extLst>
      <p:ext uri="{BB962C8B-B14F-4D97-AF65-F5344CB8AC3E}">
        <p14:creationId xmlns:p14="http://schemas.microsoft.com/office/powerpoint/2010/main" val="162234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356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6" name="矩形 5"/>
          <p:cNvSpPr/>
          <p:nvPr/>
        </p:nvSpPr>
        <p:spPr>
          <a:xfrm>
            <a:off x="2794972" y="672611"/>
            <a:ext cx="7781242" cy="2585323"/>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檢測為陰性的人數；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檢測結果為陰性的人數；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檢測結果為陰性的人數；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檢測結果為陽性的人數；</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n</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a:t>
            </a:r>
            <a:r>
              <a:rPr lang="en-US" altLang="zh-CN" sz="900" dirty="0">
                <a:latin typeface="Times New Roman" pitchFamily="18" charset="0"/>
                <a:cs typeface="Times New Roman" pitchFamily="18" charset="0"/>
              </a:rPr>
              <a:t> ) | [ </a:t>
            </a:r>
            <a:r>
              <a:rPr lang="en-US" altLang="zh-CN" sz="900" i="1" dirty="0">
                <a:latin typeface="Times New Roman" pitchFamily="18" charset="0"/>
                <a:cs typeface="Times New Roman" pitchFamily="18" charset="0"/>
              </a:rPr>
              <a:t>D </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代表受試人群中的未患病群體中診斷試驗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和診斷試驗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檢測結果同時為陰性的人數；</a:t>
            </a:r>
          </a:p>
        </p:txBody>
      </p:sp>
      <p:sp>
        <p:nvSpPr>
          <p:cNvPr id="5" name="矩形 4"/>
          <p:cNvSpPr/>
          <p:nvPr/>
        </p:nvSpPr>
        <p:spPr>
          <a:xfrm>
            <a:off x="2391235" y="672611"/>
            <a:ext cx="8155699"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若：</a:t>
            </a:r>
          </a:p>
        </p:txBody>
      </p:sp>
      <p:sp>
        <p:nvSpPr>
          <p:cNvPr id="7" name="矩形 6"/>
          <p:cNvSpPr/>
          <p:nvPr/>
        </p:nvSpPr>
        <p:spPr>
          <a:xfrm>
            <a:off x="2794972" y="3257934"/>
            <a:ext cx="7781242" cy="2585323"/>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a:t>
            </a:r>
            <a:r>
              <a:rPr lang="zh-CN" altLang="en-US" sz="900" dirty="0">
                <a:latin typeface="Times New Roman" pitchFamily="18" charset="0"/>
                <a:cs typeface="Times New Roman" pitchFamily="18" charset="0"/>
              </a:rPr>
              <a:t>代表人群中診斷試驗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a:t>
            </a:r>
            <a:r>
              <a:rPr lang="zh-CN" altLang="en-US" sz="900" dirty="0">
                <a:latin typeface="Times New Roman" pitchFamily="18" charset="0"/>
                <a:cs typeface="Times New Roman" pitchFamily="18" charset="0"/>
              </a:rPr>
              <a:t>代表人群中診斷試驗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檢測結果為陰性的概率；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a:t>
            </a:r>
            <a:r>
              <a:rPr lang="zh-CN" altLang="en-US" sz="900" dirty="0">
                <a:latin typeface="Times New Roman" pitchFamily="18" charset="0"/>
                <a:cs typeface="Times New Roman" pitchFamily="18" charset="0"/>
              </a:rPr>
              <a:t>代表人群中診斷試驗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a:t>
            </a:r>
            <a:r>
              <a:rPr lang="zh-CN" altLang="en-US" sz="900" dirty="0">
                <a:latin typeface="Times New Roman" pitchFamily="18" charset="0"/>
                <a:cs typeface="Times New Roman" pitchFamily="18" charset="0"/>
              </a:rPr>
              <a:t>代表人群中診斷試驗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檢測結果為陰性的概率；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檢測結果為陽性並且診斷試驗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檢測結果為陰性的概率；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檢測結果為陰性並且診斷試驗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檢測結果為陽性的概率；</a:t>
            </a:r>
          </a:p>
          <a:p>
            <a:pPr>
              <a:lnSpc>
                <a:spcPct val="150000"/>
              </a:lnSpc>
            </a:pPr>
            <a:r>
              <a:rPr lang="zh-CN" altLang="en-US" sz="900" dirty="0">
                <a:latin typeface="Times New Roman" pitchFamily="18" charset="0"/>
                <a:cs typeface="Times New Roman" pitchFamily="18" charset="0"/>
              </a:rPr>
              <a:t>以 </a:t>
            </a:r>
            <a:r>
              <a:rPr lang="en-US" altLang="zh-CN" sz="900" i="1" dirty="0">
                <a:latin typeface="Times New Roman" pitchFamily="18" charset="0"/>
                <a:cs typeface="Times New Roman" pitchFamily="18" charset="0"/>
              </a:rPr>
              <a:t>P</a:t>
            </a:r>
            <a:r>
              <a:rPr lang="en-US" altLang="zh-CN" sz="900" dirty="0">
                <a:latin typeface="Times New Roman" pitchFamily="18" charset="0"/>
                <a:cs typeface="Times New Roman" pitchFamily="18" charset="0"/>
              </a:rPr>
              <a:t>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Ⅰ - ∩ </a:t>
            </a:r>
            <a:r>
              <a:rPr lang="en-US" altLang="zh-CN" sz="900" i="1" baseline="-25000" dirty="0">
                <a:latin typeface="Times New Roman" pitchFamily="18" charset="0"/>
                <a:cs typeface="Times New Roman" pitchFamily="18" charset="0"/>
              </a:rPr>
              <a:t>t </a:t>
            </a:r>
            <a:r>
              <a:rPr lang="en-US" altLang="zh-CN" sz="900" baseline="-25000" dirty="0">
                <a:latin typeface="Times New Roman" pitchFamily="18" charset="0"/>
                <a:cs typeface="Times New Roman" pitchFamily="18" charset="0"/>
              </a:rPr>
              <a:t>Ⅱ - | [ </a:t>
            </a:r>
            <a:r>
              <a:rPr lang="en-US" altLang="zh-CN" sz="900" i="1" baseline="-25000" dirty="0">
                <a:latin typeface="Times New Roman" pitchFamily="18" charset="0"/>
                <a:cs typeface="Times New Roman" pitchFamily="18" charset="0"/>
              </a:rPr>
              <a:t>D</a:t>
            </a:r>
            <a:r>
              <a:rPr lang="en-US" altLang="zh-CN" sz="900" baseline="-25000" dirty="0">
                <a:latin typeface="Times New Roman" pitchFamily="18" charset="0"/>
                <a:cs typeface="Times New Roman" pitchFamily="18" charset="0"/>
              </a:rPr>
              <a:t> - ] </a:t>
            </a:r>
            <a:r>
              <a:rPr lang="zh-CN" altLang="en-US" sz="900" dirty="0">
                <a:latin typeface="Times New Roman" pitchFamily="18" charset="0"/>
                <a:cs typeface="Times New Roman" pitchFamily="18" charset="0"/>
              </a:rPr>
              <a:t>代表在人群的未患病群體中診斷試驗</a:t>
            </a:r>
            <a:r>
              <a:rPr lang="en-US" altLang="zh-CN" sz="900" dirty="0">
                <a:latin typeface="Times New Roman" pitchFamily="18" charset="0"/>
                <a:cs typeface="Times New Roman" pitchFamily="18" charset="0"/>
              </a:rPr>
              <a:t>Ⅰ</a:t>
            </a:r>
            <a:r>
              <a:rPr lang="zh-CN" altLang="en-US" sz="900" dirty="0">
                <a:latin typeface="Times New Roman" pitchFamily="18" charset="0"/>
                <a:cs typeface="Times New Roman" pitchFamily="18" charset="0"/>
              </a:rPr>
              <a:t>與診斷試驗</a:t>
            </a:r>
            <a:r>
              <a:rPr lang="en-US" altLang="zh-CN" sz="900" dirty="0">
                <a:latin typeface="Times New Roman" pitchFamily="18" charset="0"/>
                <a:cs typeface="Times New Roman" pitchFamily="18" charset="0"/>
              </a:rPr>
              <a:t>Ⅱ</a:t>
            </a:r>
            <a:r>
              <a:rPr lang="zh-CN" altLang="en-US" sz="900" dirty="0">
                <a:latin typeface="Times New Roman" pitchFamily="18" charset="0"/>
                <a:cs typeface="Times New Roman" pitchFamily="18" charset="0"/>
              </a:rPr>
              <a:t>檢測結果同時為陰性的概率；</a:t>
            </a:r>
          </a:p>
        </p:txBody>
      </p:sp>
    </p:spTree>
    <p:extLst>
      <p:ext uri="{BB962C8B-B14F-4D97-AF65-F5344CB8AC3E}">
        <p14:creationId xmlns:p14="http://schemas.microsoft.com/office/powerpoint/2010/main" val="325529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臨床試驗常見幾種類型</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分析觀察性研究與實驗性研究、回顧性與前瞻性</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641767" y="636548"/>
            <a:ext cx="10274481" cy="5262981"/>
            <a:chOff x="641764" y="636546"/>
            <a:chExt cx="10274481" cy="5262981"/>
          </a:xfrm>
        </p:grpSpPr>
        <p:sp>
          <p:nvSpPr>
            <p:cNvPr id="5" name="矩形 4"/>
            <p:cNvSpPr/>
            <p:nvPr/>
          </p:nvSpPr>
          <p:spPr>
            <a:xfrm>
              <a:off x="641766" y="636546"/>
              <a:ext cx="10274477"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通常將研究時結果已存在的認為是回顧性的研究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retrospective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，研究時結果還未出現的認為是前瞻性的研究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prospective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6" name="矩形 5"/>
            <p:cNvSpPr/>
            <p:nvPr/>
          </p:nvSpPr>
          <p:spPr>
            <a:xfrm>
              <a:off x="641766" y="1005878"/>
              <a:ext cx="10274477"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通常將研究者不能幹預研究對象的稱為分析觀察性研究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observational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，研究者能夠幹預研究對象的稱為實驗性研究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experimental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；分析觀察性研究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observational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常用的形式有：橫斷面研究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cross-sectional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、病例</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case-control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、隊列研究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cohort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；實驗性臨床研究最常見的形式就是隨機對照試驗</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randomized control </a:t>
              </a:r>
              <a:r>
                <a:rPr lang="en-US" altLang="zh-CN" sz="1200" i="1" dirty="0" err="1">
                  <a:latin typeface="Times New Roman" pitchFamily="18" charset="0"/>
                  <a:cs typeface="Times New Roman" pitchFamily="18" charset="0"/>
                </a:rPr>
                <a:t>trials</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RCTs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p>
          </p:txBody>
        </p:sp>
        <p:sp>
          <p:nvSpPr>
            <p:cNvPr id="10" name="矩形 9"/>
            <p:cNvSpPr/>
            <p:nvPr/>
          </p:nvSpPr>
          <p:spPr>
            <a:xfrm>
              <a:off x="641768" y="1929208"/>
              <a:ext cx="10274477"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橫斷面研究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cross-sectional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：也稱為患病率調查</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prevalence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指在某人群忠應用普查或抽樣調查方法收集特定時間內人群中有關疾病與健康狀況的資料，以描述疾病或健康狀況在地區、時間和人群中的分佈規律以及觀察某些因素與疾病之間的關聯；由於通常是在某一特定的特別短的時間內完成，因此稱為「橫斷面」，又因為研究的是現在的狀況故也稱現況研究，通常以患病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prevalence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作為效應指標；</a:t>
              </a:r>
            </a:p>
          </p:txBody>
        </p:sp>
        <p:sp>
          <p:nvSpPr>
            <p:cNvPr id="11" name="矩形 10"/>
            <p:cNvSpPr/>
            <p:nvPr/>
          </p:nvSpPr>
          <p:spPr>
            <a:xfrm>
              <a:off x="641766" y="2852538"/>
              <a:ext cx="10274477"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病例</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case-control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：又稱回顧性研究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retrospective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，指選擇一組患某病的患者</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病例組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，再選擇一組不患該病的對象</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對照組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，比較兩組人群之間在疾病發生之前有關可疑因素</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危險因素</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的暴露情況，如果兩組的暴露率卻有差別，則可認為所研究疾病與因素之間存在關聯，通常以</a:t>
              </a:r>
              <a:r>
                <a:rPr lang="zh-TW" altLang="en-US" sz="1200" dirty="0">
                  <a:latin typeface="Times New Roman" pitchFamily="18" charset="0"/>
                  <a:cs typeface="Times New Roman" pitchFamily="18" charset="0"/>
                </a:rPr>
                <a:t>優勢比</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odds </a:t>
              </a:r>
              <a:r>
                <a:rPr lang="en-US" altLang="zh-TW" sz="1200" i="1" dirty="0" err="1">
                  <a:latin typeface="Times New Roman" pitchFamily="18" charset="0"/>
                  <a:cs typeface="Times New Roman" pitchFamily="18" charset="0"/>
                </a:rPr>
                <a:t>ratio</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OR</a:t>
              </a:r>
              <a:r>
                <a:rPr lang="en-US" altLang="zh-TW"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作為其效應指標；</a:t>
              </a:r>
            </a:p>
          </p:txBody>
        </p:sp>
        <p:sp>
          <p:nvSpPr>
            <p:cNvPr id="12" name="矩形 11"/>
            <p:cNvSpPr/>
            <p:nvPr/>
          </p:nvSpPr>
          <p:spPr>
            <a:xfrm>
              <a:off x="641764" y="3775868"/>
              <a:ext cx="10274477"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隊列研究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cohort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：亦稱前瞻性研究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prospective study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一種與實驗性臨床試驗非常相似的觀察性研究方法，指將一個範圍明確的人群按照是否暴露於某可疑因素或其暴露程度分為不同的亞組，追蹤其各自的結局，比較不同亞組之間結局的差異，從而判定暴露因數與結局之間有無因果關聯及關聯大小的一種觀察性研究方法，通常以相對危險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relative </a:t>
              </a:r>
              <a:r>
                <a:rPr lang="en-US" altLang="zh-CN" sz="1200" i="1" dirty="0" err="1">
                  <a:latin typeface="Times New Roman" pitchFamily="18" charset="0"/>
                  <a:cs typeface="Times New Roman" pitchFamily="18" charset="0"/>
                </a:rPr>
                <a:t>risk</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作為其效應指標；</a:t>
              </a:r>
            </a:p>
          </p:txBody>
        </p:sp>
        <p:sp>
          <p:nvSpPr>
            <p:cNvPr id="13" name="矩形 12"/>
            <p:cNvSpPr/>
            <p:nvPr/>
          </p:nvSpPr>
          <p:spPr>
            <a:xfrm>
              <a:off x="641764" y="4699198"/>
              <a:ext cx="10274477" cy="120032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隨機對照試驗</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randomized control </a:t>
              </a:r>
              <a:r>
                <a:rPr lang="en-US" altLang="zh-CN" sz="1200" i="1" dirty="0" err="1">
                  <a:latin typeface="Times New Roman" pitchFamily="18" charset="0"/>
                  <a:cs typeface="Times New Roman" pitchFamily="18" charset="0"/>
                </a:rPr>
                <a:t>trials</a:t>
              </a:r>
              <a:r>
                <a:rPr lang="en-US" altLang="zh-CN" sz="1200" dirty="0" err="1">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RCTs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指在人群中進行的、前瞻性的、用於評估醫學幹預措施效果的實驗性的對照研究，它把研究對象隨機分配到不同的比較組，每組施加不同的幹預措施，然後通過適當時間的隨訪觀察，估計比較組間重要臨床結局發生頻率的差別，以定量估計不同措施的作用或效果差別；</a:t>
              </a:r>
              <a:r>
                <a:rPr lang="zh-TW" altLang="en-US" sz="1200" dirty="0">
                  <a:latin typeface="Times New Roman" pitchFamily="18" charset="0"/>
                  <a:cs typeface="Times New Roman" pitchFamily="18" charset="0"/>
                </a:rPr>
                <a:t>試驗設計遵循統計學上對照</a:t>
              </a:r>
              <a:r>
                <a:rPr lang="en-US" altLang="zh-TW"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C</a:t>
              </a:r>
              <a:r>
                <a:rPr lang="en-US" altLang="zh-TW" sz="1200" i="1" dirty="0">
                  <a:latin typeface="Times New Roman" pitchFamily="18" charset="0"/>
                  <a:cs typeface="Times New Roman" pitchFamily="18" charset="0"/>
                </a:rPr>
                <a:t>ontrol</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、隨機</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Randomization</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、重複</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Replication</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三個基本原則，即設立對照組，研究物件的隨機化分組和每種幹預包涵足夠的樣本含量以滿足重複原則，並採用盲法試驗</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blind</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以避免來自受試者</a:t>
              </a:r>
              <a:r>
                <a:rPr lang="zh-CN" altLang="en-US" sz="1200" dirty="0">
                  <a:latin typeface="Times New Roman" pitchFamily="18" charset="0"/>
                  <a:cs typeface="Times New Roman" pitchFamily="18" charset="0"/>
                </a:rPr>
                <a:t>和</a:t>
              </a:r>
              <a:r>
                <a:rPr lang="zh-TW" altLang="en-US" sz="1200" dirty="0">
                  <a:latin typeface="Times New Roman" pitchFamily="18" charset="0"/>
                  <a:cs typeface="Times New Roman" pitchFamily="18" charset="0"/>
                </a:rPr>
                <a:t>研究者的偏倚</a:t>
              </a:r>
              <a:r>
                <a:rPr lang="zh-CN" altLang="en-US" sz="1200" dirty="0">
                  <a:latin typeface="Times New Roman" pitchFamily="18" charset="0"/>
                  <a:cs typeface="Times New Roman" pitchFamily="18" charset="0"/>
                </a:rPr>
                <a:t>，是目前公認的治療性研究設計的首選方案</a:t>
              </a:r>
              <a:r>
                <a:rPr lang="zh-TW" altLang="en-US" sz="1200" dirty="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979245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1262726" y="912046"/>
            <a:ext cx="9231103" cy="923330"/>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a:t>
            </a:r>
            <a:r>
              <a:rPr lang="en-US" altLang="zh-CN" sz="1200" i="1" dirty="0">
                <a:latin typeface="Times New Roman" pitchFamily="18" charset="0"/>
                <a:cs typeface="Times New Roman" pitchFamily="18" charset="0"/>
              </a:rPr>
              <a:t> 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情況下，對患病率</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診斷靈敏度</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診斷特異度</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診斷靈敏度</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診斷特異度</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、診斷試驗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與診斷試驗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靈敏度的協方差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、診斷試驗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與診斷試驗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特異度的協方差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進行估計；</a:t>
            </a:r>
            <a:endParaRPr lang="en-US" altLang="zh-CN" sz="1200" dirty="0">
              <a:latin typeface="Times New Roman" pitchFamily="18" charset="0"/>
              <a:cs typeface="Times New Roman" pitchFamily="18" charset="0"/>
            </a:endParaRPr>
          </a:p>
        </p:txBody>
      </p:sp>
      <p:sp>
        <p:nvSpPr>
          <p:cNvPr id="7" name="矩形 6"/>
          <p:cNvSpPr/>
          <p:nvPr/>
        </p:nvSpPr>
        <p:spPr>
          <a:xfrm>
            <a:off x="1899089" y="2254448"/>
            <a:ext cx="8957579" cy="2031325"/>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患病率</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a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PD</a:t>
            </a:r>
            <a:r>
              <a:rPr lang="en-US" altLang="zh-CN" sz="1200" baseline="-250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診斷靈敏度</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a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診斷特異度</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a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診斷靈敏度</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a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診斷特異度</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a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診斷試驗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與診斷試驗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靈敏度的協方差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uniform</a:t>
            </a:r>
            <a:r>
              <a:rPr lang="en-US" altLang="zh-CN" sz="1200" dirty="0">
                <a:latin typeface="Times New Roman" pitchFamily="18" charset="0"/>
                <a:cs typeface="Times New Roman" pitchFamily="18" charset="0"/>
              </a:rPr>
              <a:t> ( 0</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min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p>
          <a:p>
            <a:pPr>
              <a:lnSpc>
                <a:spcPct val="150000"/>
              </a:lnSpc>
            </a:pPr>
            <a:r>
              <a:rPr lang="zh-CN" altLang="en-US" sz="1200" dirty="0">
                <a:latin typeface="Times New Roman" pitchFamily="18" charset="0"/>
                <a:cs typeface="Times New Roman" pitchFamily="18" charset="0"/>
              </a:rPr>
              <a:t>診斷試驗</a:t>
            </a:r>
            <a:r>
              <a:rPr lang="en-US" altLang="zh-CN" sz="1200" dirty="0">
                <a:latin typeface="Times New Roman" pitchFamily="18" charset="0"/>
                <a:cs typeface="Times New Roman" pitchFamily="18" charset="0"/>
              </a:rPr>
              <a:t>Ⅰ</a:t>
            </a:r>
            <a:r>
              <a:rPr lang="zh-CN" altLang="en-US" sz="1200" dirty="0">
                <a:latin typeface="Times New Roman" pitchFamily="18" charset="0"/>
                <a:cs typeface="Times New Roman" pitchFamily="18" charset="0"/>
              </a:rPr>
              <a:t>與診斷試驗</a:t>
            </a:r>
            <a:r>
              <a:rPr lang="en-US" altLang="zh-CN" sz="1200" dirty="0">
                <a:latin typeface="Times New Roman" pitchFamily="18" charset="0"/>
                <a:cs typeface="Times New Roman" pitchFamily="18" charset="0"/>
              </a:rPr>
              <a:t>Ⅱ</a:t>
            </a:r>
            <a:r>
              <a:rPr lang="zh-CN" altLang="en-US" sz="1200" dirty="0">
                <a:latin typeface="Times New Roman" pitchFamily="18" charset="0"/>
                <a:cs typeface="Times New Roman" pitchFamily="18" charset="0"/>
              </a:rPr>
              <a:t>特異度的協方差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uniform</a:t>
            </a:r>
            <a:r>
              <a:rPr lang="en-US" altLang="zh-CN" sz="1200" dirty="0">
                <a:latin typeface="Times New Roman" pitchFamily="18" charset="0"/>
                <a:cs typeface="Times New Roman" pitchFamily="18" charset="0"/>
              </a:rPr>
              <a:t> ( 0</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min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p>
        </p:txBody>
      </p:sp>
      <p:sp>
        <p:nvSpPr>
          <p:cNvPr id="10" name="矩形 9"/>
          <p:cNvSpPr/>
          <p:nvPr/>
        </p:nvSpPr>
        <p:spPr>
          <a:xfrm>
            <a:off x="1262726" y="2254448"/>
            <a:ext cx="9593942"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假設：</a:t>
            </a:r>
            <a:endParaRPr lang="en-US" altLang="zh-CN" sz="1200" dirty="0">
              <a:latin typeface="Times New Roman" pitchFamily="18" charset="0"/>
              <a:cs typeface="Times New Roman" pitchFamily="18" charset="0"/>
            </a:endParaRPr>
          </a:p>
        </p:txBody>
      </p:sp>
    </p:spTree>
    <p:extLst>
      <p:ext uri="{BB962C8B-B14F-4D97-AF65-F5344CB8AC3E}">
        <p14:creationId xmlns:p14="http://schemas.microsoft.com/office/powerpoint/2010/main" val="143355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4" name="矩形 13"/>
          <p:cNvSpPr/>
          <p:nvPr/>
        </p:nvSpPr>
        <p:spPr>
          <a:xfrm>
            <a:off x="845385" y="1670883"/>
            <a:ext cx="9959455" cy="1477328"/>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L</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 |</a:t>
            </a:r>
            <a:r>
              <a:rPr lang="el-GR" altLang="zh-CN" sz="1200" i="1" dirty="0">
                <a:latin typeface="Times New Roman" pitchFamily="18" charset="0"/>
                <a:cs typeface="Times New Roman" pitchFamily="18" charset="0"/>
              </a:rPr>
              <a:t> θ</a:t>
            </a:r>
            <a:r>
              <a:rPr lang="en-US" altLang="zh-CN" sz="1200" dirty="0">
                <a:latin typeface="Times New Roman" pitchFamily="18" charset="0"/>
                <a:cs typeface="Times New Roman" pitchFamily="18" charset="0"/>
              </a:rPr>
              <a:t> ) </a:t>
            </a:r>
            <a:r>
              <a:rPr lang="el-GR"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 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a:t>
            </a:r>
            <a:r>
              <a:rPr lang="el-GR"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a:t>
            </a:r>
            <a:r>
              <a:rPr lang="en-US" altLang="zh-CN" sz="1200" baseline="40000" dirty="0">
                <a:latin typeface="Times New Roman" pitchFamily="18" charset="0"/>
                <a:cs typeface="Times New Roman" pitchFamily="18" charset="0"/>
              </a:rPr>
              <a: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a:t>
            </a:r>
            <a:r>
              <a:rPr lang="en-US" altLang="zh-CN" sz="1200" baseline="40000" dirty="0">
                <a:latin typeface="Times New Roman" pitchFamily="18" charset="0"/>
                <a:cs typeface="Times New Roman" pitchFamily="18" charset="0"/>
              </a:rPr>
              <a: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6" name="矩形 5"/>
          <p:cNvSpPr/>
          <p:nvPr/>
        </p:nvSpPr>
        <p:spPr>
          <a:xfrm>
            <a:off x="845387" y="3372275"/>
            <a:ext cx="9959451" cy="2308324"/>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L</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 |</a:t>
            </a:r>
            <a:r>
              <a:rPr lang="el-GR" altLang="zh-CN" sz="1200" i="1" dirty="0">
                <a:latin typeface="Times New Roman" pitchFamily="18" charset="0"/>
                <a:cs typeface="Times New Roman" pitchFamily="18" charset="0"/>
              </a:rPr>
              <a:t> θ</a:t>
            </a:r>
            <a:r>
              <a:rPr lang="en-US" altLang="zh-CN" sz="1200" dirty="0">
                <a:latin typeface="Times New Roman" pitchFamily="18" charset="0"/>
                <a:cs typeface="Times New Roman" pitchFamily="18" charset="0"/>
              </a:rPr>
              <a:t> ) </a:t>
            </a:r>
            <a:r>
              <a:rPr lang="el-GR"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文本框 2"/>
              <p:cNvSpPr txBox="1"/>
              <p:nvPr/>
            </p:nvSpPr>
            <p:spPr>
              <a:xfrm>
                <a:off x="955749" y="1099323"/>
                <a:ext cx="8131650" cy="28879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a:latin typeface="Cambria Math" panose="02040503050406030204" pitchFamily="18" charset="0"/>
                      </a:rPr>
                      <m:t>𝑃</m:t>
                    </m:r>
                    <m:d>
                      <m:dPr>
                        <m:ctrlPr>
                          <a:rPr lang="en-US" altLang="zh-CN" sz="1200" b="0" i="1">
                            <a:latin typeface="Cambria Math" panose="02040503050406030204" pitchFamily="18" charset="0"/>
                          </a:rPr>
                        </m:ctrlPr>
                      </m:dPr>
                      <m:e>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𝐴</m:t>
                            </m:r>
                          </m:e>
                          <m:sub>
                            <m:r>
                              <a:rPr lang="en-US" altLang="zh-CN" sz="1200" b="0" i="1">
                                <a:latin typeface="Cambria Math" panose="02040503050406030204" pitchFamily="18" charset="0"/>
                              </a:rPr>
                              <m:t>1</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𝑛</m:t>
                            </m:r>
                          </m:e>
                          <m:sub>
                            <m:r>
                              <a:rPr lang="en-US" altLang="zh-CN" sz="1200" b="0" i="1">
                                <a:latin typeface="Cambria Math" panose="02040503050406030204" pitchFamily="18" charset="0"/>
                              </a:rPr>
                              <m:t>1</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𝐴</m:t>
                            </m:r>
                          </m:e>
                          <m:sub>
                            <m:r>
                              <a:rPr lang="en-US" altLang="zh-CN" sz="1200" b="0" i="1">
                                <a:latin typeface="Cambria Math" panose="02040503050406030204" pitchFamily="18" charset="0"/>
                              </a:rPr>
                              <m:t>2</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𝑛</m:t>
                            </m:r>
                          </m:e>
                          <m:sub>
                            <m:r>
                              <a:rPr lang="en-US" altLang="zh-CN" sz="1200" b="0" i="1">
                                <a:latin typeface="Cambria Math" panose="02040503050406030204" pitchFamily="18" charset="0"/>
                              </a:rPr>
                              <m:t>2</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𝐴</m:t>
                            </m:r>
                          </m:e>
                          <m:sub>
                            <m:r>
                              <a:rPr lang="en-US" altLang="zh-CN" sz="1200" b="0" i="1">
                                <a:latin typeface="Cambria Math" panose="02040503050406030204" pitchFamily="18" charset="0"/>
                              </a:rPr>
                              <m:t>3</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𝑛</m:t>
                            </m:r>
                          </m:e>
                          <m:sub>
                            <m:r>
                              <a:rPr lang="en-US" altLang="zh-CN" sz="1200" b="0" i="1">
                                <a:latin typeface="Cambria Math" panose="02040503050406030204" pitchFamily="18" charset="0"/>
                              </a:rPr>
                              <m:t>3</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𝐴</m:t>
                            </m:r>
                          </m:e>
                          <m:sub>
                            <m:r>
                              <a:rPr lang="en-US" altLang="zh-CN" sz="1200" b="0" i="1">
                                <a:latin typeface="Cambria Math" panose="02040503050406030204" pitchFamily="18" charset="0"/>
                              </a:rPr>
                              <m:t>4</m:t>
                            </m:r>
                          </m:sub>
                        </m:sSub>
                        <m:r>
                          <a:rPr lang="en-US" altLang="zh-CN" sz="1200" b="0" i="1">
                            <a:latin typeface="Cambria Math" panose="02040503050406030204" pitchFamily="18" charset="0"/>
                          </a:rPr>
                          <m:t>=</m:t>
                        </m:r>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𝑛</m:t>
                            </m:r>
                          </m:e>
                          <m:sub>
                            <m:r>
                              <a:rPr lang="en-US" altLang="zh-CN" sz="1200" b="0" i="1">
                                <a:latin typeface="Cambria Math" panose="02040503050406030204" pitchFamily="18" charset="0"/>
                              </a:rPr>
                              <m:t>4</m:t>
                            </m:r>
                          </m:sub>
                        </m:sSub>
                      </m:e>
                    </m:d>
                    <m:r>
                      <a:rPr lang="en-US" altLang="zh-CN" sz="1200" b="0" i="1">
                        <a:latin typeface="Cambria Math" panose="02040503050406030204" pitchFamily="18" charset="0"/>
                      </a:rPr>
                      <m:t>=</m:t>
                    </m:r>
                    <m:f>
                      <m:fPr>
                        <m:ctrlPr>
                          <a:rPr lang="en-US" altLang="zh-CN" sz="1200" b="0" i="1">
                            <a:latin typeface="Cambria Math" panose="02040503050406030204" pitchFamily="18" charset="0"/>
                          </a:rPr>
                        </m:ctrlPr>
                      </m:fPr>
                      <m:num>
                        <m:r>
                          <a:rPr lang="en-US" altLang="zh-CN" sz="1200" b="0" i="1">
                            <a:latin typeface="Cambria Math" panose="02040503050406030204" pitchFamily="18" charset="0"/>
                          </a:rPr>
                          <m:t>𝑁</m:t>
                        </m:r>
                        <m:r>
                          <a:rPr lang="en-US" altLang="zh-CN" sz="1200" b="0" i="1">
                            <a:latin typeface="Cambria Math" panose="02040503050406030204" pitchFamily="18" charset="0"/>
                          </a:rPr>
                          <m:t>!</m:t>
                        </m:r>
                      </m:num>
                      <m:den>
                        <m:sSub>
                          <m:sSubPr>
                            <m:ctrlPr>
                              <a:rPr lang="en-US" altLang="zh-CN" sz="1200" b="0" i="1">
                                <a:latin typeface="Cambria Math" panose="02040503050406030204" pitchFamily="18" charset="0"/>
                              </a:rPr>
                            </m:ctrlPr>
                          </m:sSubPr>
                          <m:e>
                            <m:r>
                              <a:rPr lang="en-US" altLang="zh-CN" sz="1200" b="0" i="1">
                                <a:latin typeface="Cambria Math" panose="02040503050406030204" pitchFamily="18" charset="0"/>
                              </a:rPr>
                              <m:t>𝑛</m:t>
                            </m:r>
                          </m:e>
                          <m:sub>
                            <m:r>
                              <a:rPr lang="en-US" altLang="zh-CN" sz="1200" b="0" i="1">
                                <a:latin typeface="Cambria Math" panose="02040503050406030204" pitchFamily="18" charset="0"/>
                              </a:rPr>
                              <m:t>1</m:t>
                            </m:r>
                          </m:sub>
                        </m:sSub>
                        <m:r>
                          <a:rPr lang="en-US" altLang="zh-CN" sz="1200" b="0" i="1">
                            <a:latin typeface="Cambria Math" panose="02040503050406030204" pitchFamily="18" charset="0"/>
                          </a:rPr>
                          <m:t>!</m:t>
                        </m:r>
                        <m:r>
                          <a:rPr lang="en-US" altLang="zh-CN" sz="1200" b="0" i="1">
                            <a:latin typeface="Cambria Math" panose="02040503050406030204" pitchFamily="18" charset="0"/>
                            <a:ea typeface="Cambria Math" panose="02040503050406030204" pitchFamily="18" charset="0"/>
                          </a:rPr>
                          <m:t>∙</m:t>
                        </m:r>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2</m:t>
                            </m:r>
                          </m:sub>
                        </m:sSub>
                        <m:r>
                          <a:rPr lang="en-US" altLang="zh-CN" sz="1200" b="0" i="1">
                            <a:latin typeface="Cambria Math" panose="02040503050406030204" pitchFamily="18" charset="0"/>
                            <a:ea typeface="Cambria Math" panose="02040503050406030204" pitchFamily="18" charset="0"/>
                          </a:rPr>
                          <m:t>!∙</m:t>
                        </m:r>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3</m:t>
                            </m:r>
                          </m:sub>
                        </m:sSub>
                        <m:r>
                          <a:rPr lang="en-US" altLang="zh-CN" sz="1200" b="0" i="1">
                            <a:latin typeface="Cambria Math" panose="02040503050406030204" pitchFamily="18" charset="0"/>
                            <a:ea typeface="Cambria Math" panose="02040503050406030204" pitchFamily="18" charset="0"/>
                          </a:rPr>
                          <m:t>!∙</m:t>
                        </m:r>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4</m:t>
                            </m:r>
                          </m:sub>
                        </m:sSub>
                        <m:r>
                          <a:rPr lang="en-US" altLang="zh-CN" sz="1200" b="0" i="1">
                            <a:latin typeface="Cambria Math" panose="02040503050406030204" pitchFamily="18" charset="0"/>
                            <a:ea typeface="Cambria Math" panose="02040503050406030204" pitchFamily="18" charset="0"/>
                          </a:rPr>
                          <m:t>!</m:t>
                        </m:r>
                      </m:den>
                    </m:f>
                    <m:r>
                      <a:rPr lang="en-US" altLang="zh-CN" sz="1200" b="0" i="1">
                        <a:latin typeface="Cambria Math" panose="02040503050406030204" pitchFamily="18" charset="0"/>
                        <a:ea typeface="Cambria Math" panose="02040503050406030204" pitchFamily="18" charset="0"/>
                      </a:rPr>
                      <m:t>∙</m:t>
                    </m:r>
                    <m:sSubSup>
                      <m:sSubSupPr>
                        <m:ctrlPr>
                          <a:rPr lang="en-US" altLang="zh-CN" sz="1200" b="0" i="1">
                            <a:latin typeface="Cambria Math" panose="02040503050406030204" pitchFamily="18" charset="0"/>
                            <a:ea typeface="Cambria Math" panose="02040503050406030204" pitchFamily="18" charset="0"/>
                          </a:rPr>
                        </m:ctrlPr>
                      </m:sSubSupPr>
                      <m:e>
                        <m:r>
                          <a:rPr lang="en-US" altLang="zh-CN" sz="1200" b="0" i="1">
                            <a:latin typeface="Cambria Math" panose="02040503050406030204" pitchFamily="18" charset="0"/>
                            <a:ea typeface="Cambria Math" panose="02040503050406030204" pitchFamily="18" charset="0"/>
                          </a:rPr>
                          <m:t>𝑃</m:t>
                        </m:r>
                      </m:e>
                      <m:sub>
                        <m:r>
                          <a:rPr lang="en-US" altLang="zh-CN" sz="1200" b="0" i="1">
                            <a:latin typeface="Cambria Math" panose="02040503050406030204" pitchFamily="18" charset="0"/>
                            <a:ea typeface="Cambria Math" panose="02040503050406030204" pitchFamily="18" charset="0"/>
                          </a:rPr>
                          <m:t>1</m:t>
                        </m:r>
                      </m:sub>
                      <m:sup>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1</m:t>
                            </m:r>
                          </m:sub>
                        </m:sSub>
                      </m:sup>
                    </m:sSubSup>
                    <m:r>
                      <a:rPr lang="en-US" altLang="zh-CN" sz="1200" b="0" i="1">
                        <a:latin typeface="Cambria Math" panose="02040503050406030204" pitchFamily="18" charset="0"/>
                        <a:ea typeface="Cambria Math" panose="02040503050406030204" pitchFamily="18" charset="0"/>
                      </a:rPr>
                      <m:t>∙</m:t>
                    </m:r>
                    <m:sSubSup>
                      <m:sSubSupPr>
                        <m:ctrlPr>
                          <a:rPr lang="en-US" altLang="zh-CN" sz="1200" b="0" i="1">
                            <a:latin typeface="Cambria Math" panose="02040503050406030204" pitchFamily="18" charset="0"/>
                            <a:ea typeface="Cambria Math" panose="02040503050406030204" pitchFamily="18" charset="0"/>
                          </a:rPr>
                        </m:ctrlPr>
                      </m:sSubSupPr>
                      <m:e>
                        <m:r>
                          <a:rPr lang="en-US" altLang="zh-CN" sz="1200" b="0" i="1">
                            <a:latin typeface="Cambria Math" panose="02040503050406030204" pitchFamily="18" charset="0"/>
                            <a:ea typeface="Cambria Math" panose="02040503050406030204" pitchFamily="18" charset="0"/>
                          </a:rPr>
                          <m:t>𝑃</m:t>
                        </m:r>
                      </m:e>
                      <m:sub>
                        <m:r>
                          <a:rPr lang="en-US" altLang="zh-CN" sz="1200" b="0" i="1">
                            <a:latin typeface="Cambria Math" panose="02040503050406030204" pitchFamily="18" charset="0"/>
                            <a:ea typeface="Cambria Math" panose="02040503050406030204" pitchFamily="18" charset="0"/>
                          </a:rPr>
                          <m:t>2</m:t>
                        </m:r>
                      </m:sub>
                      <m:sup>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2</m:t>
                            </m:r>
                          </m:sub>
                        </m:sSub>
                      </m:sup>
                    </m:sSubSup>
                    <m:r>
                      <a:rPr lang="en-US" altLang="zh-CN" sz="1200" b="0" i="1">
                        <a:latin typeface="Cambria Math" panose="02040503050406030204" pitchFamily="18" charset="0"/>
                        <a:ea typeface="Cambria Math" panose="02040503050406030204" pitchFamily="18" charset="0"/>
                      </a:rPr>
                      <m:t>∙</m:t>
                    </m:r>
                    <m:sSubSup>
                      <m:sSubSupPr>
                        <m:ctrlPr>
                          <a:rPr lang="en-US" altLang="zh-CN" sz="1200" b="0" i="1">
                            <a:latin typeface="Cambria Math" panose="02040503050406030204" pitchFamily="18" charset="0"/>
                            <a:ea typeface="Cambria Math" panose="02040503050406030204" pitchFamily="18" charset="0"/>
                          </a:rPr>
                        </m:ctrlPr>
                      </m:sSubSupPr>
                      <m:e>
                        <m:r>
                          <a:rPr lang="en-US" altLang="zh-CN" sz="1200" b="0" i="1">
                            <a:latin typeface="Cambria Math" panose="02040503050406030204" pitchFamily="18" charset="0"/>
                            <a:ea typeface="Cambria Math" panose="02040503050406030204" pitchFamily="18" charset="0"/>
                          </a:rPr>
                          <m:t>𝑃</m:t>
                        </m:r>
                      </m:e>
                      <m:sub>
                        <m:r>
                          <a:rPr lang="en-US" altLang="zh-CN" sz="1200" b="0" i="1">
                            <a:latin typeface="Cambria Math" panose="02040503050406030204" pitchFamily="18" charset="0"/>
                            <a:ea typeface="Cambria Math" panose="02040503050406030204" pitchFamily="18" charset="0"/>
                          </a:rPr>
                          <m:t>3</m:t>
                        </m:r>
                      </m:sub>
                      <m:sup>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3</m:t>
                            </m:r>
                          </m:sub>
                        </m:sSub>
                      </m:sup>
                    </m:sSubSup>
                    <m:r>
                      <a:rPr lang="en-US" altLang="zh-CN" sz="1200" b="0" i="1">
                        <a:latin typeface="Cambria Math" panose="02040503050406030204" pitchFamily="18" charset="0"/>
                        <a:ea typeface="Cambria Math" panose="02040503050406030204" pitchFamily="18" charset="0"/>
                      </a:rPr>
                      <m:t>∙</m:t>
                    </m:r>
                    <m:sSubSup>
                      <m:sSubSupPr>
                        <m:ctrlPr>
                          <a:rPr lang="en-US" altLang="zh-CN" sz="1200" b="0" i="1">
                            <a:latin typeface="Cambria Math" panose="02040503050406030204" pitchFamily="18" charset="0"/>
                            <a:ea typeface="Cambria Math" panose="02040503050406030204" pitchFamily="18" charset="0"/>
                          </a:rPr>
                        </m:ctrlPr>
                      </m:sSubSupPr>
                      <m:e>
                        <m:r>
                          <a:rPr lang="en-US" altLang="zh-CN" sz="1200" b="0" i="1">
                            <a:latin typeface="Cambria Math" panose="02040503050406030204" pitchFamily="18" charset="0"/>
                            <a:ea typeface="Cambria Math" panose="02040503050406030204" pitchFamily="18" charset="0"/>
                          </a:rPr>
                          <m:t>𝑃</m:t>
                        </m:r>
                      </m:e>
                      <m:sub>
                        <m:r>
                          <a:rPr lang="en-US" altLang="zh-CN" sz="1200" b="0" i="1">
                            <a:latin typeface="Cambria Math" panose="02040503050406030204" pitchFamily="18" charset="0"/>
                            <a:ea typeface="Cambria Math" panose="02040503050406030204" pitchFamily="18" charset="0"/>
                          </a:rPr>
                          <m:t>4</m:t>
                        </m:r>
                      </m:sub>
                      <m:sup>
                        <m:sSub>
                          <m:sSubPr>
                            <m:ctrlPr>
                              <a:rPr lang="en-US" altLang="zh-CN" sz="1200" b="0" i="1">
                                <a:latin typeface="Cambria Math" panose="02040503050406030204" pitchFamily="18" charset="0"/>
                                <a:ea typeface="Cambria Math" panose="02040503050406030204" pitchFamily="18" charset="0"/>
                              </a:rPr>
                            </m:ctrlPr>
                          </m:sSubPr>
                          <m:e>
                            <m:r>
                              <a:rPr lang="en-US" altLang="zh-CN" sz="1200" b="0" i="1">
                                <a:latin typeface="Cambria Math" panose="02040503050406030204" pitchFamily="18" charset="0"/>
                                <a:ea typeface="Cambria Math" panose="02040503050406030204" pitchFamily="18" charset="0"/>
                              </a:rPr>
                              <m:t>𝑛</m:t>
                            </m:r>
                          </m:e>
                          <m:sub>
                            <m:r>
                              <a:rPr lang="en-US" altLang="zh-CN" sz="1200" b="0" i="1">
                                <a:latin typeface="Cambria Math" panose="02040503050406030204" pitchFamily="18" charset="0"/>
                                <a:ea typeface="Cambria Math" panose="02040503050406030204" pitchFamily="18" charset="0"/>
                              </a:rPr>
                              <m:t>4</m:t>
                            </m:r>
                          </m:sub>
                        </m:sSub>
                      </m:sup>
                    </m:sSubSup>
                  </m:oMath>
                </a14:m>
                <a:r>
                  <a:rPr lang="zh-CN" altLang="en-US" sz="1200" dirty="0"/>
                  <a:t>  </a:t>
                </a:r>
                <a:r>
                  <a:rPr lang="en-US" altLang="zh-CN" sz="1200" dirty="0"/>
                  <a:t>, </a:t>
                </a:r>
                <a14:m>
                  <m:oMath xmlns:m="http://schemas.openxmlformats.org/officeDocument/2006/math">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𝑛</m:t>
                        </m:r>
                      </m:e>
                      <m:sub>
                        <m:r>
                          <a:rPr lang="en-US" altLang="zh-CN" sz="1200" b="0" i="1">
                            <a:solidFill>
                              <a:schemeClr val="tx1"/>
                            </a:solidFill>
                            <a:effectLst/>
                            <a:latin typeface="Cambria Math"/>
                          </a:rPr>
                          <m:t>1</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𝑛</m:t>
                        </m:r>
                      </m:e>
                      <m:sub>
                        <m:r>
                          <a:rPr lang="en-US" altLang="zh-CN" sz="1200" b="0" i="1">
                            <a:solidFill>
                              <a:schemeClr val="tx1"/>
                            </a:solidFill>
                            <a:effectLst/>
                            <a:latin typeface="Cambria Math"/>
                          </a:rPr>
                          <m:t>2</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𝑛</m:t>
                        </m:r>
                      </m:e>
                      <m:sub>
                        <m:r>
                          <a:rPr lang="en-US" altLang="zh-CN" sz="1200" b="0" i="1">
                            <a:solidFill>
                              <a:schemeClr val="tx1"/>
                            </a:solidFill>
                            <a:effectLst/>
                            <a:latin typeface="Cambria Math"/>
                          </a:rPr>
                          <m:t>3</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𝑛</m:t>
                        </m:r>
                      </m:e>
                      <m:sub>
                        <m:r>
                          <a:rPr lang="en-US" altLang="zh-CN" sz="1200" b="0" i="1">
                            <a:solidFill>
                              <a:schemeClr val="tx1"/>
                            </a:solidFill>
                            <a:effectLst/>
                            <a:latin typeface="Cambria Math"/>
                          </a:rPr>
                          <m:t>4</m:t>
                        </m:r>
                      </m:sub>
                    </m:sSub>
                    <m:r>
                      <a:rPr lang="en-US" altLang="zh-CN" sz="1200" b="0" i="1">
                        <a:solidFill>
                          <a:schemeClr val="tx1"/>
                        </a:solidFill>
                        <a:effectLst/>
                        <a:latin typeface="Cambria Math"/>
                      </a:rPr>
                      <m:t>=</m:t>
                    </m:r>
                    <m:r>
                      <a:rPr lang="en-US" altLang="zh-CN" sz="1200" b="0" i="1">
                        <a:solidFill>
                          <a:schemeClr val="tx1"/>
                        </a:solidFill>
                        <a:effectLst/>
                        <a:latin typeface="Cambria Math"/>
                      </a:rPr>
                      <m:t>𝑁</m:t>
                    </m:r>
                  </m:oMath>
                </a14:m>
                <a:r>
                  <a:rPr lang="zh-CN" altLang="en-US" sz="1200" dirty="0"/>
                  <a:t>  </a:t>
                </a:r>
                <a:r>
                  <a:rPr lang="en-US" altLang="zh-CN" sz="1200" dirty="0"/>
                  <a:t>, </a:t>
                </a:r>
                <a14:m>
                  <m:oMath xmlns:m="http://schemas.openxmlformats.org/officeDocument/2006/math">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𝑃</m:t>
                        </m:r>
                      </m:e>
                      <m:sub>
                        <m:r>
                          <a:rPr lang="en-US" altLang="zh-CN" sz="1200" b="0" i="1">
                            <a:solidFill>
                              <a:schemeClr val="tx1"/>
                            </a:solidFill>
                            <a:effectLst/>
                            <a:latin typeface="Cambria Math"/>
                          </a:rPr>
                          <m:t>1</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𝑃</m:t>
                        </m:r>
                      </m:e>
                      <m:sub>
                        <m:r>
                          <a:rPr lang="en-US" altLang="zh-CN" sz="1200" b="0" i="1">
                            <a:solidFill>
                              <a:schemeClr val="tx1"/>
                            </a:solidFill>
                            <a:effectLst/>
                            <a:latin typeface="Cambria Math"/>
                          </a:rPr>
                          <m:t>2</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𝑃</m:t>
                        </m:r>
                      </m:e>
                      <m:sub>
                        <m:r>
                          <a:rPr lang="en-US" altLang="zh-CN" sz="1200" b="0" i="1">
                            <a:solidFill>
                              <a:schemeClr val="tx1"/>
                            </a:solidFill>
                            <a:effectLst/>
                            <a:latin typeface="Cambria Math"/>
                          </a:rPr>
                          <m:t>3</m:t>
                        </m:r>
                      </m:sub>
                    </m:sSub>
                    <m:r>
                      <a:rPr lang="en-US" altLang="zh-CN" sz="1200" b="0" i="1">
                        <a:solidFill>
                          <a:schemeClr val="tx1"/>
                        </a:solidFill>
                        <a:effectLst/>
                        <a:latin typeface="Cambria Math"/>
                      </a:rPr>
                      <m:t>+</m:t>
                    </m:r>
                    <m:sSub>
                      <m:sSubPr>
                        <m:ctrlPr>
                          <a:rPr lang="en-US" altLang="zh-CN" sz="1200" b="0" i="1">
                            <a:solidFill>
                              <a:schemeClr val="tx1"/>
                            </a:solidFill>
                            <a:effectLst/>
                            <a:latin typeface="Cambria Math" panose="02040503050406030204" pitchFamily="18" charset="0"/>
                          </a:rPr>
                        </m:ctrlPr>
                      </m:sSubPr>
                      <m:e>
                        <m:r>
                          <a:rPr lang="en-US" altLang="zh-CN" sz="1200" b="0" i="1">
                            <a:solidFill>
                              <a:schemeClr val="tx1"/>
                            </a:solidFill>
                            <a:effectLst/>
                            <a:latin typeface="Cambria Math"/>
                          </a:rPr>
                          <m:t>𝑃</m:t>
                        </m:r>
                      </m:e>
                      <m:sub>
                        <m:r>
                          <a:rPr lang="en-US" altLang="zh-CN" sz="1200" b="0" i="1">
                            <a:solidFill>
                              <a:schemeClr val="tx1"/>
                            </a:solidFill>
                            <a:effectLst/>
                            <a:latin typeface="Cambria Math"/>
                          </a:rPr>
                          <m:t>4</m:t>
                        </m:r>
                      </m:sub>
                    </m:sSub>
                    <m:r>
                      <a:rPr lang="en-US" altLang="zh-CN" sz="1200" b="0" i="1">
                        <a:solidFill>
                          <a:schemeClr val="tx1"/>
                        </a:solidFill>
                        <a:effectLst/>
                        <a:latin typeface="Cambria Math"/>
                      </a:rPr>
                      <m:t>=1</m:t>
                    </m:r>
                  </m:oMath>
                </a14:m>
                <a:endParaRPr lang="zh-CN" altLang="zh-CN" sz="1200" dirty="0">
                  <a:effectLst/>
                </a:endParaRPr>
              </a:p>
            </p:txBody>
          </p:sp>
        </mc:Choice>
        <mc:Fallback xmlns="">
          <p:sp>
            <p:nvSpPr>
              <p:cNvPr id="7" name="文本框 2"/>
              <p:cNvSpPr txBox="1">
                <a:spLocks noRot="1" noChangeAspect="1" noMove="1" noResize="1" noEditPoints="1" noAdjustHandles="1" noChangeArrowheads="1" noChangeShapeType="1" noTextEdit="1"/>
              </p:cNvSpPr>
              <p:nvPr/>
            </p:nvSpPr>
            <p:spPr>
              <a:xfrm>
                <a:off x="955749" y="1099323"/>
                <a:ext cx="8131650" cy="288797"/>
              </a:xfrm>
              <a:prstGeom prst="rect">
                <a:avLst/>
              </a:prstGeom>
              <a:blipFill rotWithShape="0">
                <a:blip r:embed="rId3" cstate="print"/>
                <a:stretch>
                  <a:fillRect l="-675" t="-6250" r="-150"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06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7" name="TextBox 1"/>
              <p:cNvSpPr txBox="1"/>
              <p:nvPr/>
            </p:nvSpPr>
            <p:spPr>
              <a:xfrm>
                <a:off x="7405578" y="1033558"/>
                <a:ext cx="2390775" cy="51648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n-US" altLang="zh-CN" sz="1100" b="0" i="1">
                          <a:latin typeface="Cambria Math"/>
                        </a:rPr>
                        <m:t>𝑃</m:t>
                      </m:r>
                      <m:d>
                        <m:dPr>
                          <m:ctrlPr>
                            <a:rPr lang="en-US" altLang="zh-CN" sz="1100" b="0" i="1">
                              <a:latin typeface="Cambria Math" panose="02040503050406030204" pitchFamily="18" charset="0"/>
                            </a:rPr>
                          </m:ctrlPr>
                        </m:dPr>
                        <m:e>
                          <m:sSub>
                            <m:sSubPr>
                              <m:ctrlPr>
                                <a:rPr lang="en-US" altLang="zh-CN" sz="1100" b="0" i="1">
                                  <a:latin typeface="Cambria Math" panose="02040503050406030204" pitchFamily="18" charset="0"/>
                                </a:rPr>
                              </m:ctrlPr>
                            </m:sSubPr>
                            <m:e>
                              <m:r>
                                <a:rPr lang="en-US" altLang="zh-CN" sz="1100" b="0" i="1">
                                  <a:latin typeface="Cambria Math"/>
                                </a:rPr>
                                <m:t>𝐴</m:t>
                              </m:r>
                            </m:e>
                            <m:sub>
                              <m:r>
                                <a:rPr lang="en-US" altLang="zh-CN" sz="1100" b="0" i="1">
                                  <a:latin typeface="Cambria Math"/>
                                </a:rPr>
                                <m:t>𝑖</m:t>
                              </m:r>
                            </m:sub>
                          </m:sSub>
                          <m:d>
                            <m:dPr>
                              <m:begChr m:val="|"/>
                              <m:endChr m:val=""/>
                              <m:ctrlPr>
                                <a:rPr lang="en-US" altLang="zh-CN" sz="1100" b="0" i="1">
                                  <a:latin typeface="Cambria Math" panose="02040503050406030204" pitchFamily="18" charset="0"/>
                                </a:rPr>
                              </m:ctrlPr>
                            </m:dPr>
                            <m:e>
                              <m:r>
                                <a:rPr lang="en-US" altLang="zh-CN" sz="1100" b="0" i="1">
                                  <a:latin typeface="Cambria Math"/>
                                </a:rPr>
                                <m:t>𝐵</m:t>
                              </m:r>
                            </m:e>
                          </m:d>
                        </m:e>
                      </m:d>
                      <m:r>
                        <a:rPr lang="en-US" altLang="zh-CN" sz="1100" b="0" i="1">
                          <a:latin typeface="Cambria Math"/>
                        </a:rPr>
                        <m:t>=</m:t>
                      </m:r>
                      <m:f>
                        <m:fPr>
                          <m:ctrlPr>
                            <a:rPr lang="en-US" altLang="zh-CN" sz="1100" b="0" i="1">
                              <a:latin typeface="Cambria Math" panose="02040503050406030204" pitchFamily="18" charset="0"/>
                            </a:rPr>
                          </m:ctrlPr>
                        </m:fPr>
                        <m:num>
                          <m:r>
                            <a:rPr lang="en-US" altLang="zh-CN" sz="1100" b="0" i="1">
                              <a:latin typeface="Cambria Math"/>
                            </a:rPr>
                            <m:t>𝑃</m:t>
                          </m:r>
                          <m:d>
                            <m:dPr>
                              <m:ctrlPr>
                                <a:rPr lang="en-US" altLang="zh-CN" sz="1100" b="0" i="1">
                                  <a:latin typeface="Cambria Math" panose="02040503050406030204" pitchFamily="18" charset="0"/>
                                </a:rPr>
                              </m:ctrlPr>
                            </m:dPr>
                            <m:e>
                              <m:d>
                                <m:dPr>
                                  <m:begChr m:val=""/>
                                  <m:endChr m:val="|"/>
                                  <m:ctrlPr>
                                    <a:rPr lang="en-US" altLang="zh-CN" sz="1100" b="0" i="1">
                                      <a:latin typeface="Cambria Math" panose="02040503050406030204" pitchFamily="18" charset="0"/>
                                    </a:rPr>
                                  </m:ctrlPr>
                                </m:dPr>
                                <m:e>
                                  <m:r>
                                    <a:rPr lang="en-US" altLang="zh-CN" sz="1100" b="0" i="1">
                                      <a:latin typeface="Cambria Math"/>
                                    </a:rPr>
                                    <m:t>𝐵</m:t>
                                  </m:r>
                                </m:e>
                              </m:d>
                              <m:sSub>
                                <m:sSubPr>
                                  <m:ctrlPr>
                                    <a:rPr lang="en-US" altLang="zh-CN" sz="1100" b="0" i="1">
                                      <a:latin typeface="Cambria Math" panose="02040503050406030204" pitchFamily="18" charset="0"/>
                                    </a:rPr>
                                  </m:ctrlPr>
                                </m:sSubPr>
                                <m:e>
                                  <m:r>
                                    <a:rPr lang="en-US" altLang="zh-CN" sz="1100" b="0" i="1">
                                      <a:latin typeface="Cambria Math"/>
                                    </a:rPr>
                                    <m:t>𝐴</m:t>
                                  </m:r>
                                </m:e>
                                <m:sub>
                                  <m:r>
                                    <a:rPr lang="en-US" altLang="zh-CN" sz="1100" b="0" i="1">
                                      <a:latin typeface="Cambria Math"/>
                                    </a:rPr>
                                    <m:t>𝑖</m:t>
                                  </m:r>
                                </m:sub>
                              </m:sSub>
                            </m:e>
                          </m:d>
                          <m:r>
                            <a:rPr lang="en-US" altLang="zh-CN" sz="1100" b="0" i="1">
                              <a:latin typeface="Cambria Math"/>
                              <a:ea typeface="Cambria Math"/>
                            </a:rPr>
                            <m:t>∙</m:t>
                          </m:r>
                          <m:r>
                            <a:rPr lang="en-US" altLang="zh-CN" sz="1100" b="0" i="1">
                              <a:latin typeface="Cambria Math"/>
                              <a:ea typeface="Cambria Math"/>
                            </a:rPr>
                            <m:t>𝑃</m:t>
                          </m:r>
                          <m:d>
                            <m:dPr>
                              <m:ctrlPr>
                                <a:rPr lang="en-US" altLang="zh-CN" sz="1100" b="0" i="1">
                                  <a:latin typeface="Cambria Math" panose="02040503050406030204" pitchFamily="18" charset="0"/>
                                  <a:ea typeface="Cambria Math"/>
                                </a:rPr>
                              </m:ctrlPr>
                            </m:dPr>
                            <m:e>
                              <m:sSub>
                                <m:sSubPr>
                                  <m:ctrlPr>
                                    <a:rPr lang="en-US" altLang="zh-CN" sz="1100" b="0" i="1">
                                      <a:latin typeface="Cambria Math" panose="02040503050406030204" pitchFamily="18" charset="0"/>
                                      <a:ea typeface="Cambria Math"/>
                                    </a:rPr>
                                  </m:ctrlPr>
                                </m:sSubPr>
                                <m:e>
                                  <m:r>
                                    <a:rPr lang="en-US" altLang="zh-CN" sz="1100" b="0" i="1">
                                      <a:latin typeface="Cambria Math"/>
                                      <a:ea typeface="Cambria Math"/>
                                    </a:rPr>
                                    <m:t>𝐴</m:t>
                                  </m:r>
                                </m:e>
                                <m:sub>
                                  <m:r>
                                    <a:rPr lang="en-US" altLang="zh-CN" sz="1100" b="0" i="1">
                                      <a:latin typeface="Cambria Math"/>
                                      <a:ea typeface="Cambria Math"/>
                                    </a:rPr>
                                    <m:t>𝑖</m:t>
                                  </m:r>
                                </m:sub>
                              </m:sSub>
                            </m:e>
                          </m:d>
                        </m:num>
                        <m:den>
                          <m:nary>
                            <m:naryPr>
                              <m:ctrlPr>
                                <a:rPr lang="en-US" altLang="zh-CN" sz="1100" b="0" i="1">
                                  <a:latin typeface="Cambria Math" panose="02040503050406030204" pitchFamily="18" charset="0"/>
                                </a:rPr>
                              </m:ctrlPr>
                            </m:naryPr>
                            <m:sub>
                              <m:r>
                                <m:rPr>
                                  <m:brk m:alnAt="23"/>
                                </m:rPr>
                                <a:rPr lang="en-US" altLang="zh-CN" sz="1100" b="0" i="1">
                                  <a:latin typeface="Cambria Math"/>
                                </a:rPr>
                                <m:t>0</m:t>
                              </m:r>
                            </m:sub>
                            <m:sup>
                              <m:r>
                                <a:rPr lang="en-US" altLang="zh-CN" sz="1100" b="0" i="1">
                                  <a:latin typeface="Cambria Math"/>
                                </a:rPr>
                                <m:t>1</m:t>
                              </m:r>
                            </m:sup>
                            <m:e>
                              <m:r>
                                <a:rPr lang="en-US" altLang="zh-CN" sz="1100" b="0" i="1">
                                  <a:latin typeface="Cambria Math"/>
                                </a:rPr>
                                <m:t>𝑃</m:t>
                              </m:r>
                              <m:d>
                                <m:dPr>
                                  <m:ctrlPr>
                                    <a:rPr lang="en-US" altLang="zh-CN" sz="1100" b="0" i="1">
                                      <a:latin typeface="Cambria Math" panose="02040503050406030204" pitchFamily="18" charset="0"/>
                                    </a:rPr>
                                  </m:ctrlPr>
                                </m:dPr>
                                <m:e>
                                  <m:r>
                                    <a:rPr lang="en-US" altLang="zh-CN" sz="1100" b="0" i="1">
                                      <a:latin typeface="Cambria Math"/>
                                    </a:rPr>
                                    <m:t>𝐵</m:t>
                                  </m:r>
                                  <m:d>
                                    <m:dPr>
                                      <m:begChr m:val="|"/>
                                      <m:endChr m:val=""/>
                                      <m:ctrlPr>
                                        <a:rPr lang="en-US" altLang="zh-CN" sz="1100" b="0" i="1">
                                          <a:latin typeface="Cambria Math" panose="02040503050406030204" pitchFamily="18" charset="0"/>
                                        </a:rPr>
                                      </m:ctrlPr>
                                    </m:dPr>
                                    <m:e>
                                      <m:r>
                                        <a:rPr lang="en-US" altLang="zh-CN" sz="1100" b="0" i="1">
                                          <a:latin typeface="Cambria Math"/>
                                        </a:rPr>
                                        <m:t>𝐴</m:t>
                                      </m:r>
                                    </m:e>
                                  </m:d>
                                </m:e>
                              </m:d>
                              <m:r>
                                <a:rPr lang="en-US" altLang="zh-CN" sz="1100" b="0" i="1">
                                  <a:latin typeface="Cambria Math"/>
                                  <a:ea typeface="Cambria Math"/>
                                </a:rPr>
                                <m:t>∙</m:t>
                              </m:r>
                              <m:r>
                                <a:rPr lang="en-US" altLang="zh-CN" sz="1100" b="0" i="1">
                                  <a:latin typeface="Cambria Math"/>
                                  <a:ea typeface="Cambria Math"/>
                                </a:rPr>
                                <m:t>𝑃</m:t>
                              </m:r>
                              <m:d>
                                <m:dPr>
                                  <m:ctrlPr>
                                    <a:rPr lang="en-US" altLang="zh-CN" sz="1100" b="0" i="1">
                                      <a:latin typeface="Cambria Math" panose="02040503050406030204" pitchFamily="18" charset="0"/>
                                      <a:ea typeface="Cambria Math"/>
                                    </a:rPr>
                                  </m:ctrlPr>
                                </m:dPr>
                                <m:e>
                                  <m:r>
                                    <a:rPr lang="en-US" altLang="zh-CN" sz="1100" b="0" i="1">
                                      <a:latin typeface="Cambria Math"/>
                                      <a:ea typeface="Cambria Math"/>
                                    </a:rPr>
                                    <m:t>𝐴</m:t>
                                  </m:r>
                                </m:e>
                              </m:d>
                              <m:r>
                                <a:rPr lang="en-US" altLang="zh-CN" sz="1100" b="0" i="1">
                                  <a:latin typeface="Cambria Math"/>
                                  <a:ea typeface="Cambria Math"/>
                                </a:rPr>
                                <m:t>∙</m:t>
                              </m:r>
                              <m:r>
                                <a:rPr lang="en-US" altLang="zh-CN" sz="1100" b="0" i="1">
                                  <a:latin typeface="Cambria Math"/>
                                  <a:ea typeface="Cambria Math"/>
                                </a:rPr>
                                <m:t>𝑑𝐴</m:t>
                              </m:r>
                            </m:e>
                          </m:nary>
                        </m:den>
                      </m:f>
                    </m:oMath>
                  </m:oMathPara>
                </a14:m>
                <a:endParaRPr lang="zh-CN" altLang="en-US" sz="1100" dirty="0"/>
              </a:p>
            </p:txBody>
          </p:sp>
        </mc:Choice>
        <mc:Fallback xmlns="">
          <p:sp>
            <p:nvSpPr>
              <p:cNvPr id="7" name="TextBox 1"/>
              <p:cNvSpPr txBox="1">
                <a:spLocks noRot="1" noChangeAspect="1" noMove="1" noResize="1" noEditPoints="1" noAdjustHandles="1" noChangeArrowheads="1" noChangeShapeType="1" noTextEdit="1"/>
              </p:cNvSpPr>
              <p:nvPr/>
            </p:nvSpPr>
            <p:spPr>
              <a:xfrm>
                <a:off x="7405578" y="1033558"/>
                <a:ext cx="2390775" cy="516488"/>
              </a:xfrm>
              <a:prstGeom prst="rect">
                <a:avLst/>
              </a:prstGeom>
              <a:blipFill rotWithShape="0">
                <a:blip r:embed="rId3" cstate="print"/>
                <a:stretch>
                  <a:fillRect t="-48810" b="-9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41199" y="1096813"/>
                <a:ext cx="5963642" cy="389979"/>
              </a:xfrm>
              <a:prstGeom prst="rect">
                <a:avLst/>
              </a:prstGeom>
            </p:spPr>
            <p:txBody>
              <a:bodyPr wrap="square">
                <a:spAutoFit/>
              </a:bodyPr>
              <a:lstStyle/>
              <a:p>
                <a:r>
                  <a:rPr lang="en-US" altLang="zh-CN" sz="1200" i="1" dirty="0">
                    <a:latin typeface="Times New Roman" pitchFamily="18" charset="0"/>
                    <a:cs typeface="Times New Roman" pitchFamily="18" charset="0"/>
                  </a:rPr>
                  <a:t>Prior probability</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beta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α</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β</a:t>
                </a:r>
                <a:r>
                  <a:rPr lang="en-US" altLang="zh-CN" sz="1200" dirty="0">
                    <a:latin typeface="Times New Roman" pitchFamily="18" charset="0"/>
                    <a:cs typeface="Times New Roman" pitchFamily="18" charset="0"/>
                  </a:rPr>
                  <a:t> ) = </a:t>
                </a:r>
                <a14:m>
                  <m:oMath xmlns:m="http://schemas.openxmlformats.org/officeDocument/2006/math">
                    <m:r>
                      <a:rPr lang="en-US" altLang="zh-CN" sz="1200" b="0" i="1" smtClean="0">
                        <a:latin typeface="Cambria Math"/>
                      </a:rPr>
                      <m:t>𝑓</m:t>
                    </m:r>
                    <m:d>
                      <m:dPr>
                        <m:ctrlPr>
                          <a:rPr lang="en-US" altLang="zh-CN" sz="1200" b="0" i="1" smtClean="0">
                            <a:latin typeface="Cambria Math" panose="02040503050406030204" pitchFamily="18" charset="0"/>
                          </a:rPr>
                        </m:ctrlPr>
                      </m:dPr>
                      <m:e>
                        <m:d>
                          <m:dPr>
                            <m:begChr m:val=""/>
                            <m:endChr m:val="|"/>
                            <m:ctrlPr>
                              <a:rPr lang="en-US" altLang="zh-CN" sz="1200" b="0" i="1" smtClean="0">
                                <a:latin typeface="Cambria Math" panose="02040503050406030204" pitchFamily="18" charset="0"/>
                              </a:rPr>
                            </m:ctrlPr>
                          </m:dPr>
                          <m:e>
                            <m:r>
                              <a:rPr lang="en-US" altLang="zh-CN" sz="1200" b="0" i="1" smtClean="0">
                                <a:latin typeface="Cambria Math"/>
                              </a:rPr>
                              <m:t>𝑃</m:t>
                            </m:r>
                          </m:e>
                        </m:d>
                        <m:r>
                          <a:rPr lang="zh-CN" altLang="en-US" sz="1200" b="0" i="1" smtClean="0">
                            <a:latin typeface="Cambria Math"/>
                          </a:rPr>
                          <m:t>𝛼</m:t>
                        </m:r>
                        <m:r>
                          <a:rPr lang="en-US" altLang="zh-CN" sz="1200" b="0" i="1" smtClean="0">
                            <a:latin typeface="Cambria Math"/>
                          </a:rPr>
                          <m:t>,</m:t>
                        </m:r>
                        <m:r>
                          <a:rPr lang="zh-CN" altLang="en-US" sz="1200" b="0" i="1" smtClean="0">
                            <a:latin typeface="Cambria Math"/>
                          </a:rPr>
                          <m:t>𝛽</m:t>
                        </m:r>
                      </m:e>
                    </m:d>
                    <m:r>
                      <a:rPr lang="en-US" altLang="zh-CN" sz="1200" b="0" i="1" smtClean="0">
                        <a:latin typeface="Cambria Math"/>
                      </a:rPr>
                      <m:t>=</m:t>
                    </m:r>
                    <m:f>
                      <m:fPr>
                        <m:ctrlPr>
                          <a:rPr lang="en-US" altLang="zh-CN" sz="1200" b="0" i="1" smtClean="0">
                            <a:latin typeface="Cambria Math" panose="02040503050406030204" pitchFamily="18" charset="0"/>
                          </a:rPr>
                        </m:ctrlPr>
                      </m:fPr>
                      <m:num>
                        <m:r>
                          <m:rPr>
                            <m:sty m:val="p"/>
                          </m:rPr>
                          <a:rPr lang="el-GR" altLang="zh-CN" sz="1200" b="0" i="1" smtClean="0">
                            <a:latin typeface="Cambria Math"/>
                            <a:ea typeface="Cambria Math"/>
                          </a:rPr>
                          <m:t>Γ</m:t>
                        </m:r>
                        <m:d>
                          <m:dPr>
                            <m:ctrlPr>
                              <a:rPr lang="el-GR" altLang="zh-CN" sz="1200" b="0" i="1" smtClean="0">
                                <a:latin typeface="Cambria Math" panose="02040503050406030204" pitchFamily="18" charset="0"/>
                                <a:ea typeface="Cambria Math"/>
                              </a:rPr>
                            </m:ctrlPr>
                          </m:dPr>
                          <m:e>
                            <m:r>
                              <a:rPr lang="zh-CN" altLang="el-GR" sz="1200" b="0" i="1" smtClean="0">
                                <a:latin typeface="Cambria Math"/>
                                <a:ea typeface="Cambria Math"/>
                              </a:rPr>
                              <m:t>𝛼</m:t>
                            </m:r>
                            <m:r>
                              <a:rPr lang="en-US" altLang="zh-CN" sz="1200" b="0" i="1" smtClean="0">
                                <a:latin typeface="Cambria Math"/>
                                <a:ea typeface="Cambria Math"/>
                              </a:rPr>
                              <m:t>+</m:t>
                            </m:r>
                            <m:r>
                              <a:rPr lang="zh-CN" altLang="en-US" sz="1200" b="0" i="1" smtClean="0">
                                <a:latin typeface="Cambria Math"/>
                                <a:ea typeface="Cambria Math"/>
                              </a:rPr>
                              <m:t>𝛽</m:t>
                            </m:r>
                          </m:e>
                        </m:d>
                      </m:num>
                      <m:den>
                        <m:r>
                          <m:rPr>
                            <m:sty m:val="p"/>
                          </m:rPr>
                          <a:rPr lang="el-GR" altLang="zh-CN" sz="1200" b="0" i="1" smtClean="0">
                            <a:latin typeface="Cambria Math"/>
                            <a:ea typeface="Cambria Math"/>
                          </a:rPr>
                          <m:t>Γ</m:t>
                        </m:r>
                        <m:d>
                          <m:dPr>
                            <m:ctrlPr>
                              <a:rPr lang="el-GR" altLang="zh-CN" sz="1200" b="0" i="1" smtClean="0">
                                <a:latin typeface="Cambria Math" panose="02040503050406030204" pitchFamily="18" charset="0"/>
                                <a:ea typeface="Cambria Math"/>
                              </a:rPr>
                            </m:ctrlPr>
                          </m:dPr>
                          <m:e>
                            <m:r>
                              <a:rPr lang="zh-CN" altLang="el-GR" sz="1200" b="0" i="1" smtClean="0">
                                <a:latin typeface="Cambria Math"/>
                                <a:ea typeface="Cambria Math"/>
                              </a:rPr>
                              <m:t>𝛼</m:t>
                            </m:r>
                          </m:e>
                        </m:d>
                        <m:r>
                          <a:rPr lang="el-GR" altLang="zh-CN" sz="1200" b="0" i="1" smtClean="0">
                            <a:latin typeface="Cambria Math"/>
                            <a:ea typeface="Cambria Math"/>
                          </a:rPr>
                          <m:t>∙</m:t>
                        </m:r>
                        <m:r>
                          <m:rPr>
                            <m:sty m:val="p"/>
                          </m:rPr>
                          <a:rPr lang="el-GR" altLang="zh-CN" sz="1200" b="0" i="1" smtClean="0">
                            <a:latin typeface="Cambria Math"/>
                            <a:ea typeface="Cambria Math"/>
                          </a:rPr>
                          <m:t>Γ</m:t>
                        </m:r>
                        <m:d>
                          <m:dPr>
                            <m:ctrlPr>
                              <a:rPr lang="el-GR" altLang="zh-CN" sz="1200" b="0" i="1" smtClean="0">
                                <a:latin typeface="Cambria Math" panose="02040503050406030204" pitchFamily="18" charset="0"/>
                                <a:ea typeface="Cambria Math"/>
                              </a:rPr>
                            </m:ctrlPr>
                          </m:dPr>
                          <m:e>
                            <m:r>
                              <a:rPr lang="zh-CN" altLang="el-GR" sz="1200" b="0" i="1" smtClean="0">
                                <a:latin typeface="Cambria Math"/>
                                <a:ea typeface="Cambria Math"/>
                              </a:rPr>
                              <m:t>𝛽</m:t>
                            </m:r>
                          </m:e>
                        </m:d>
                      </m:den>
                    </m:f>
                    <m:r>
                      <a:rPr lang="en-US" altLang="zh-CN" sz="1200" b="0" i="1" smtClean="0">
                        <a:latin typeface="Cambria Math"/>
                        <a:ea typeface="Cambria Math"/>
                      </a:rPr>
                      <m:t>∙</m:t>
                    </m:r>
                    <m:sSup>
                      <m:sSupPr>
                        <m:ctrlPr>
                          <a:rPr lang="en-US" altLang="zh-CN" sz="1200" b="0" i="1" smtClean="0">
                            <a:latin typeface="Cambria Math" panose="02040503050406030204" pitchFamily="18" charset="0"/>
                            <a:ea typeface="Cambria Math"/>
                          </a:rPr>
                        </m:ctrlPr>
                      </m:sSupPr>
                      <m:e>
                        <m:r>
                          <a:rPr lang="en-US" altLang="zh-CN" sz="1200" b="0" i="1" smtClean="0">
                            <a:latin typeface="Cambria Math"/>
                            <a:ea typeface="Cambria Math"/>
                          </a:rPr>
                          <m:t>𝑃</m:t>
                        </m:r>
                      </m:e>
                      <m:sup>
                        <m:r>
                          <a:rPr lang="zh-CN" altLang="en-US" sz="1200" b="0" i="1" smtClean="0">
                            <a:latin typeface="Cambria Math"/>
                            <a:ea typeface="Cambria Math"/>
                          </a:rPr>
                          <m:t>𝛼</m:t>
                        </m:r>
                        <m:r>
                          <a:rPr lang="en-US" altLang="zh-CN" sz="1200" b="0" i="1" smtClean="0">
                            <a:latin typeface="Cambria Math"/>
                            <a:ea typeface="Cambria Math"/>
                          </a:rPr>
                          <m:t>−1</m:t>
                        </m:r>
                      </m:sup>
                    </m:sSup>
                    <m:r>
                      <a:rPr lang="en-US" altLang="zh-CN" sz="1200" b="0" i="1" smtClean="0">
                        <a:latin typeface="Cambria Math"/>
                        <a:ea typeface="Cambria Math"/>
                      </a:rPr>
                      <m:t>∙</m:t>
                    </m:r>
                    <m:sSup>
                      <m:sSupPr>
                        <m:ctrlPr>
                          <a:rPr lang="en-US" altLang="zh-CN" sz="1200" b="0" i="1" smtClean="0">
                            <a:latin typeface="Cambria Math" panose="02040503050406030204" pitchFamily="18" charset="0"/>
                            <a:ea typeface="Cambria Math"/>
                          </a:rPr>
                        </m:ctrlPr>
                      </m:sSupPr>
                      <m:e>
                        <m:d>
                          <m:dPr>
                            <m:ctrlPr>
                              <a:rPr lang="en-US" altLang="zh-CN" sz="1200" b="0" i="1" smtClean="0">
                                <a:latin typeface="Cambria Math" panose="02040503050406030204" pitchFamily="18" charset="0"/>
                                <a:ea typeface="Cambria Math"/>
                              </a:rPr>
                            </m:ctrlPr>
                          </m:dPr>
                          <m:e>
                            <m:r>
                              <a:rPr lang="en-US" altLang="zh-CN" sz="1200" b="0" i="1" smtClean="0">
                                <a:latin typeface="Cambria Math"/>
                                <a:ea typeface="Cambria Math"/>
                              </a:rPr>
                              <m:t>1−</m:t>
                            </m:r>
                            <m:r>
                              <a:rPr lang="en-US" altLang="zh-CN" sz="1200" b="0" i="1" smtClean="0">
                                <a:latin typeface="Cambria Math"/>
                                <a:ea typeface="Cambria Math"/>
                              </a:rPr>
                              <m:t>𝑃</m:t>
                            </m:r>
                          </m:e>
                        </m:d>
                      </m:e>
                      <m:sup>
                        <m:r>
                          <a:rPr lang="zh-CN" altLang="en-US" sz="1200" b="0" i="1" smtClean="0">
                            <a:latin typeface="Cambria Math"/>
                            <a:ea typeface="Cambria Math"/>
                          </a:rPr>
                          <m:t>𝛽</m:t>
                        </m:r>
                        <m:r>
                          <a:rPr lang="zh-CN" altLang="en-US" sz="1200" b="0" i="1" smtClean="0">
                            <a:latin typeface="Cambria Math"/>
                            <a:ea typeface="Cambria Math"/>
                          </a:rPr>
                          <m:t>−1</m:t>
                        </m:r>
                      </m:sup>
                    </m:sSup>
                  </m:oMath>
                </a14:m>
                <a:r>
                  <a:rPr lang="zh-CN" altLang="en-US" sz="1200" dirty="0"/>
                  <a:t>  ，</a:t>
                </a:r>
                <a:r>
                  <a:rPr lang="en-US" altLang="zh-CN" sz="1200" dirty="0"/>
                  <a:t>0</a:t>
                </a:r>
                <a:r>
                  <a:rPr lang="zh-CN" altLang="en-US" sz="1200" dirty="0"/>
                  <a:t>＜</a:t>
                </a:r>
                <a:r>
                  <a:rPr lang="en-US" altLang="zh-CN" sz="1200" dirty="0"/>
                  <a:t>P</a:t>
                </a:r>
                <a:r>
                  <a:rPr lang="zh-CN" altLang="en-US" sz="1200" dirty="0"/>
                  <a:t>＜</a:t>
                </a:r>
                <a:r>
                  <a:rPr lang="en-US" altLang="zh-CN" sz="1200" dirty="0"/>
                  <a:t>1</a:t>
                </a:r>
                <a:endParaRPr lang="zh-CN" altLang="en-US" sz="1200" dirty="0"/>
              </a:p>
            </p:txBody>
          </p:sp>
        </mc:Choice>
        <mc:Fallback xmlns="">
          <p:sp>
            <p:nvSpPr>
              <p:cNvPr id="11" name="矩形 10"/>
              <p:cNvSpPr>
                <a:spLocks noRot="1" noChangeAspect="1" noMove="1" noResize="1" noEditPoints="1" noAdjustHandles="1" noChangeArrowheads="1" noChangeShapeType="1" noTextEdit="1"/>
              </p:cNvSpPr>
              <p:nvPr/>
            </p:nvSpPr>
            <p:spPr>
              <a:xfrm>
                <a:off x="1241199" y="1096813"/>
                <a:ext cx="5963642" cy="389979"/>
              </a:xfrm>
              <a:prstGeom prst="rect">
                <a:avLst/>
              </a:prstGeom>
              <a:blipFill rotWithShape="0">
                <a:blip r:embed="rId4" cstate="print"/>
                <a:stretch>
                  <a:fillRect l="-102" t="-56250" b="-96875"/>
                </a:stretch>
              </a:blipFill>
            </p:spPr>
            <p:txBody>
              <a:bodyPr/>
              <a:lstStyle/>
              <a:p>
                <a:r>
                  <a:rPr lang="zh-CN" altLang="en-US">
                    <a:noFill/>
                  </a:rPr>
                  <a:t> </a:t>
                </a:r>
              </a:p>
            </p:txBody>
          </p:sp>
        </mc:Fallback>
      </mc:AlternateContent>
      <p:sp>
        <p:nvSpPr>
          <p:cNvPr id="2" name="矩形 1"/>
          <p:cNvSpPr/>
          <p:nvPr/>
        </p:nvSpPr>
        <p:spPr>
          <a:xfrm>
            <a:off x="1241201" y="1684947"/>
            <a:ext cx="4081054" cy="415498"/>
          </a:xfrm>
          <a:prstGeom prst="rect">
            <a:avLst/>
          </a:prstGeom>
        </p:spPr>
        <p:txBody>
          <a:bodyPr wrap="none">
            <a:spAutoFit/>
          </a:bodyPr>
          <a:lstStyle/>
          <a:p>
            <a:pPr>
              <a:lnSpc>
                <a:spcPct val="150000"/>
              </a:lnSpc>
            </a:pPr>
            <a:r>
              <a:rPr lang="en-US" altLang="zh-CN" sz="1400" i="1" dirty="0">
                <a:latin typeface="Times New Roman" pitchFamily="18" charset="0"/>
                <a:cs typeface="Times New Roman" pitchFamily="18" charset="0"/>
              </a:rPr>
              <a:t>Posterior probability</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L</a:t>
            </a:r>
            <a:r>
              <a:rPr lang="en-US" altLang="zh-CN" sz="1400" dirty="0">
                <a:latin typeface="Times New Roman" pitchFamily="18" charset="0"/>
                <a:cs typeface="Times New Roman" pitchFamily="18" charset="0"/>
              </a:rPr>
              <a:t> ( </a:t>
            </a:r>
            <a:r>
              <a:rPr lang="el-GR" altLang="zh-CN" sz="1400" i="1" dirty="0">
                <a:latin typeface="Times New Roman" pitchFamily="18" charset="0"/>
                <a:cs typeface="Times New Roman" pitchFamily="18" charset="0"/>
              </a:rPr>
              <a:t>θ</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 </a:t>
            </a:r>
            <a:r>
              <a:rPr lang="en-US" altLang="zh-CN" sz="1400" i="1" dirty="0">
                <a:latin typeface="Times New Roman" pitchFamily="18" charset="0"/>
                <a:cs typeface="Times New Roman" pitchFamily="18" charset="0"/>
              </a:rPr>
              <a:t>Prior probability</a:t>
            </a:r>
            <a:r>
              <a:rPr lang="en-US" altLang="zh-CN" sz="1400" dirty="0">
                <a:latin typeface="Times New Roman" pitchFamily="18" charset="0"/>
                <a:cs typeface="Times New Roman" pitchFamily="18" charset="0"/>
              </a:rPr>
              <a:t>  </a:t>
            </a:r>
            <a:endParaRPr lang="zh-CN" altLang="en-US" sz="1400" dirty="0"/>
          </a:p>
        </p:txBody>
      </p:sp>
      <p:sp>
        <p:nvSpPr>
          <p:cNvPr id="12" name="矩形 11"/>
          <p:cNvSpPr/>
          <p:nvPr/>
        </p:nvSpPr>
        <p:spPr>
          <a:xfrm>
            <a:off x="1241201" y="2100445"/>
            <a:ext cx="9242866" cy="3416320"/>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l-GR"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 P</a:t>
            </a:r>
            <a:r>
              <a:rPr lang="en-US" altLang="zh-CN" sz="1200" i="1" baseline="-25000" dirty="0">
                <a:latin typeface="Times New Roman" pitchFamily="18" charset="0"/>
                <a:cs typeface="Times New Roman" pitchFamily="18" charset="0"/>
              </a:rPr>
              <a:t>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Ⅰ - ∩ </a:t>
            </a:r>
            <a:r>
              <a:rPr lang="en-US" altLang="zh-CN" sz="1200" i="1" baseline="-25000" dirty="0">
                <a:latin typeface="Times New Roman" pitchFamily="18" charset="0"/>
                <a:cs typeface="Times New Roman" pitchFamily="18" charset="0"/>
              </a:rPr>
              <a:t>t</a:t>
            </a:r>
            <a:r>
              <a:rPr lang="en-US" altLang="zh-CN" sz="1200" baseline="-25000" dirty="0">
                <a:latin typeface="Times New Roman" pitchFamily="18" charset="0"/>
                <a:cs typeface="Times New Roman" pitchFamily="18" charset="0"/>
              </a:rPr>
              <a:t> Ⅱ - )</a:t>
            </a:r>
            <a:r>
              <a:rPr lang="en-US" altLang="zh-CN" sz="1200" dirty="0">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p>
          <a:p>
            <a:pPr>
              <a:lnSpc>
                <a:spcPct val="150000"/>
              </a:lnSpc>
            </a:pP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L</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 |</a:t>
            </a:r>
            <a:r>
              <a:rPr lang="el-GR" altLang="zh-CN" sz="1200" i="1" dirty="0">
                <a:latin typeface="Times New Roman" pitchFamily="18" charset="0"/>
                <a:cs typeface="Times New Roman" pitchFamily="18" charset="0"/>
              </a:rPr>
              <a:t> θ</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f</a:t>
            </a:r>
            <a:r>
              <a:rPr lang="en-US" altLang="zh-CN" sz="1200" dirty="0">
                <a:latin typeface="Times New Roman" pitchFamily="18" charset="0"/>
                <a:cs typeface="Times New Roman" pitchFamily="18" charset="0"/>
              </a:rPr>
              <a:t> (</a:t>
            </a:r>
            <a:r>
              <a:rPr lang="el-GR" altLang="zh-CN" sz="1200" i="1" dirty="0">
                <a:latin typeface="Times New Roman" pitchFamily="18" charset="0"/>
                <a:cs typeface="Times New Roman" pitchFamily="18" charset="0"/>
              </a:rPr>
              <a:t> θ</a:t>
            </a:r>
            <a:r>
              <a:rPr lang="en-US" altLang="zh-CN" sz="1200" dirty="0">
                <a:latin typeface="Times New Roman" pitchFamily="18" charset="0"/>
                <a:cs typeface="Times New Roman" pitchFamily="18" charset="0"/>
              </a:rPr>
              <a:t> )</a:t>
            </a:r>
          </a:p>
          <a:p>
            <a:pPr>
              <a:lnSpc>
                <a:spcPct val="150000"/>
              </a:lnSpc>
            </a:pP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a:t>
            </a:r>
            <a:r>
              <a:rPr lang="el-GR" altLang="zh-CN" sz="1200" dirty="0">
                <a:solidFill>
                  <a:srgbClr val="000000"/>
                </a:solidFill>
                <a:latin typeface="Times New Roman" pitchFamily="18" charset="0"/>
                <a:cs typeface="Times New Roman" pitchFamily="18" charset="0"/>
              </a:rPr>
              <a:t>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 </a:t>
            </a:r>
            <a:r>
              <a:rPr lang="en-US" altLang="zh-CN" sz="1200" i="1" baseline="40000" dirty="0">
                <a:solidFill>
                  <a:srgbClr val="000000"/>
                </a:solidFill>
                <a:latin typeface="Times New Roman" pitchFamily="18" charset="0"/>
                <a:cs typeface="Times New Roman" pitchFamily="18" charset="0"/>
              </a:rPr>
              <a:t>n</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a:t>
            </a:r>
            <a:r>
              <a:rPr lang="en-US" altLang="zh-CN" sz="1200" baseline="40000" dirty="0">
                <a:solidFill>
                  <a:srgbClr val="000000"/>
                </a:solidFill>
                <a:latin typeface="Times New Roman" pitchFamily="18" charset="0"/>
                <a:cs typeface="Times New Roman" pitchFamily="18" charset="0"/>
              </a:rPr>
              <a:t> </a:t>
            </a:r>
            <a:r>
              <a:rPr lang="en-US" altLang="zh-CN" sz="1200" baseline="18000" dirty="0">
                <a:solidFill>
                  <a:srgbClr val="000000"/>
                </a:solidFill>
                <a:latin typeface="Times New Roman" pitchFamily="18" charset="0"/>
                <a:cs typeface="Times New Roman" pitchFamily="18" charset="0"/>
              </a:rPr>
              <a:t>Ⅰ +</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a:t>
            </a:r>
            <a:r>
              <a:rPr lang="en-US" altLang="zh-CN" sz="1200" baseline="40000" dirty="0">
                <a:solidFill>
                  <a:srgbClr val="000000"/>
                </a:solidFill>
                <a:latin typeface="Times New Roman" pitchFamily="18" charset="0"/>
                <a:cs typeface="Times New Roman" pitchFamily="18" charset="0"/>
              </a:rPr>
              <a:t> </a:t>
            </a:r>
            <a:r>
              <a:rPr lang="en-US" altLang="zh-CN" sz="1200" baseline="18000" dirty="0">
                <a:solidFill>
                  <a:srgbClr val="000000"/>
                </a:solidFill>
                <a:latin typeface="Times New Roman" pitchFamily="18" charset="0"/>
                <a:cs typeface="Times New Roman" pitchFamily="18" charset="0"/>
              </a:rPr>
              <a:t>Ⅱ +</a:t>
            </a:r>
            <a:r>
              <a:rPr lang="en-US" altLang="zh-CN" sz="1200" baseline="40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 </a:t>
            </a:r>
            <a:r>
              <a:rPr lang="en-US" altLang="zh-CN" sz="1200" i="1" baseline="40000" dirty="0">
                <a:solidFill>
                  <a:srgbClr val="000000"/>
                </a:solidFill>
                <a:latin typeface="Times New Roman" pitchFamily="18" charset="0"/>
                <a:cs typeface="Times New Roman" pitchFamily="18" charset="0"/>
              </a:rPr>
              <a:t>n</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Ⅰ +</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Ⅱ -</a:t>
            </a:r>
            <a:r>
              <a:rPr lang="en-US" altLang="zh-CN" sz="1200" baseline="40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i="1" baseline="-250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a:t>
            </a:r>
            <a:r>
              <a:rPr lang="en-US" altLang="zh-CN" sz="12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i="1" baseline="-250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 </a:t>
            </a:r>
            <a:r>
              <a:rPr lang="en-US" altLang="zh-CN" sz="1200" i="1" baseline="40000" dirty="0">
                <a:solidFill>
                  <a:srgbClr val="000000"/>
                </a:solidFill>
                <a:latin typeface="Times New Roman" pitchFamily="18" charset="0"/>
                <a:cs typeface="Times New Roman" pitchFamily="18" charset="0"/>
              </a:rPr>
              <a:t>n</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Ⅰ -</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Ⅱ +</a:t>
            </a:r>
            <a:r>
              <a:rPr lang="en-US" altLang="zh-CN" sz="1200" baseline="40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( 1 -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i="1" baseline="-250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 ( 1 - </a:t>
            </a:r>
            <a:r>
              <a:rPr lang="en-US" altLang="zh-CN" sz="1200" i="1" dirty="0">
                <a:solidFill>
                  <a:srgbClr val="000000"/>
                </a:solidFill>
                <a:latin typeface="Times New Roman" pitchFamily="18" charset="0"/>
                <a:cs typeface="Times New Roman" pitchFamily="18" charset="0"/>
              </a:rPr>
              <a:t>P</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 ·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 </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Cov</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 </a:t>
            </a:r>
            <a:r>
              <a:rPr lang="en-US" altLang="zh-CN" sz="1200" baseline="-25000" dirty="0">
                <a:solidFill>
                  <a:srgbClr val="000000"/>
                </a:solidFill>
                <a:latin typeface="Times New Roman" pitchFamily="18" charset="0"/>
                <a:cs typeface="Times New Roman" pitchFamily="18" charset="0"/>
              </a:rPr>
              <a:t>Ⅰ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t </a:t>
            </a:r>
            <a:r>
              <a:rPr lang="en-US" altLang="zh-CN" sz="1200" baseline="-25000" dirty="0">
                <a:solidFill>
                  <a:srgbClr val="000000"/>
                </a:solidFill>
                <a:latin typeface="Times New Roman" pitchFamily="18" charset="0"/>
                <a:cs typeface="Times New Roman" pitchFamily="18" charset="0"/>
              </a:rPr>
              <a:t>Ⅱ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D</a:t>
            </a:r>
            <a:r>
              <a:rPr lang="en-US" altLang="zh-CN" sz="1200" i="1" baseline="-25000" dirty="0">
                <a:solidFill>
                  <a:srgbClr val="000000"/>
                </a:solidFill>
                <a:latin typeface="Times New Roman" pitchFamily="18" charset="0"/>
                <a:cs typeface="Times New Roman" pitchFamily="18" charset="0"/>
              </a:rPr>
              <a:t>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 </a:t>
            </a:r>
            <a:r>
              <a:rPr lang="en-US" altLang="zh-CN" sz="1200" i="1" baseline="40000" dirty="0">
                <a:solidFill>
                  <a:srgbClr val="000000"/>
                </a:solidFill>
                <a:latin typeface="Times New Roman" pitchFamily="18" charset="0"/>
                <a:cs typeface="Times New Roman" pitchFamily="18" charset="0"/>
              </a:rPr>
              <a:t>n</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Ⅰ -</a:t>
            </a:r>
            <a:r>
              <a:rPr lang="en-US" altLang="zh-CN" sz="1200" baseline="40000" dirty="0">
                <a:solidFill>
                  <a:srgbClr val="000000"/>
                </a:solidFill>
                <a:latin typeface="Times New Roman" pitchFamily="18" charset="0"/>
                <a:cs typeface="Times New Roman" pitchFamily="18" charset="0"/>
              </a:rPr>
              <a:t> ∩ </a:t>
            </a:r>
            <a:r>
              <a:rPr lang="en-US" altLang="zh-CN" sz="1200" i="1" baseline="40000" dirty="0">
                <a:solidFill>
                  <a:srgbClr val="000000"/>
                </a:solidFill>
                <a:latin typeface="Times New Roman" pitchFamily="18" charset="0"/>
                <a:cs typeface="Times New Roman" pitchFamily="18" charset="0"/>
              </a:rPr>
              <a:t>t </a:t>
            </a:r>
            <a:r>
              <a:rPr lang="en-US" altLang="zh-CN" sz="1200" baseline="18000" dirty="0">
                <a:solidFill>
                  <a:srgbClr val="000000"/>
                </a:solidFill>
                <a:latin typeface="Times New Roman" pitchFamily="18" charset="0"/>
                <a:cs typeface="Times New Roman" pitchFamily="18" charset="0"/>
              </a:rPr>
              <a:t>Ⅱ -</a:t>
            </a:r>
            <a:r>
              <a:rPr lang="en-US" altLang="zh-CN" sz="1200" baseline="40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a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PD</a:t>
            </a:r>
            <a:r>
              <a:rPr lang="en-US" altLang="zh-CN" sz="1200" baseline="50000" dirty="0">
                <a:solidFill>
                  <a:srgbClr val="000000"/>
                </a:solidFill>
                <a:latin typeface="Times New Roman" pitchFamily="18" charset="0"/>
                <a:cs typeface="Times New Roman" pitchFamily="18" charset="0"/>
              </a:rPr>
              <a:t>+ ] - 1</a:t>
            </a:r>
            <a:r>
              <a:rPr lang="en-US" altLang="zh-CN" sz="1200" dirty="0">
                <a:solidFill>
                  <a:srgbClr val="000000"/>
                </a:solidFill>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b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PD</a:t>
            </a:r>
            <a:r>
              <a:rPr lang="en-US" altLang="zh-CN" sz="1200" baseline="50000" dirty="0">
                <a:solidFill>
                  <a:srgbClr val="000000"/>
                </a:solidFill>
                <a:latin typeface="Times New Roman" pitchFamily="18" charset="0"/>
                <a:cs typeface="Times New Roman" pitchFamily="18" charset="0"/>
              </a:rPr>
              <a:t>+ ] - 1</a:t>
            </a:r>
            <a:r>
              <a:rPr lang="en-US" altLang="zh-CN" sz="1200" dirty="0">
                <a:solidFill>
                  <a:srgbClr val="000000"/>
                </a:solidFill>
                <a:latin typeface="Times New Roman" pitchFamily="18" charset="0"/>
                <a:cs typeface="Times New Roman" pitchFamily="18" charset="0"/>
              </a:rPr>
              <a:t> )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Γ</a:t>
            </a:r>
            <a:r>
              <a:rPr lang="en-US" altLang="zh-CN" sz="1200" dirty="0">
                <a:solidFill>
                  <a:srgbClr val="000000"/>
                </a:solidFill>
                <a:latin typeface="Times New Roman" pitchFamily="18" charset="0"/>
                <a:cs typeface="Times New Roman" pitchFamily="18" charset="0"/>
              </a:rPr>
              <a:t>( </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a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Ⅰ</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( 1 -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b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Ⅰ</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a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Ⅰ</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( 1 -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b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Ⅰ</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Γ</a:t>
            </a:r>
            <a:r>
              <a:rPr lang="en-US" altLang="zh-CN" sz="1200" dirty="0">
                <a:solidFill>
                  <a:srgbClr val="000000"/>
                </a:solidFill>
                <a:latin typeface="Times New Roman" pitchFamily="18" charset="0"/>
                <a:cs typeface="Times New Roman" pitchFamily="18" charset="0"/>
              </a:rPr>
              <a:t>( </a:t>
            </a:r>
            <a:r>
              <a:rPr lang="en-US" altLang="zh-CN" sz="1200" i="1" dirty="0">
                <a:latin typeface="Times New Roman" pitchFamily="18" charset="0"/>
                <a:cs typeface="Times New Roman" pitchFamily="18" charset="0"/>
              </a:rPr>
              <a:t>b </a:t>
            </a:r>
            <a:r>
              <a:rPr lang="en-US" altLang="zh-CN" sz="1200" baseline="-25000" dirty="0">
                <a:latin typeface="Times New Roman" pitchFamily="18" charset="0"/>
                <a:cs typeface="Times New Roman" pitchFamily="18" charset="0"/>
              </a:rPr>
              <a:t>[ </a:t>
            </a:r>
            <a:r>
              <a:rPr lang="en-US" altLang="zh-CN" sz="1200" i="1" baseline="-25000"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i="1" baseline="-25000" dirty="0">
                <a:latin typeface="Times New Roman" pitchFamily="18" charset="0"/>
                <a:cs typeface="Times New Roman" pitchFamily="18" charset="0"/>
              </a:rPr>
              <a:t>+ | D + </a:t>
            </a:r>
            <a:r>
              <a:rPr lang="en-US" altLang="zh-CN" sz="1200" baseline="-25000" dirty="0">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a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Ⅱ</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( 1 -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b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Ⅱ</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l-GR" altLang="zh-CN" sz="1200" dirty="0">
                <a:solidFill>
                  <a:srgbClr val="000000"/>
                </a:solidFill>
                <a:latin typeface="Times New Roman" pitchFamily="18" charset="0"/>
                <a:cs typeface="Times New Roman" pitchFamily="18" charset="0"/>
              </a:rPr>
              <a:t>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a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l-GR" altLang="zh-CN" sz="1200" dirty="0">
                <a:solidFill>
                  <a:srgbClr val="000000"/>
                </a:solidFill>
                <a:latin typeface="Times New Roman" pitchFamily="18" charset="0"/>
                <a:cs typeface="Times New Roman" pitchFamily="18" charset="0"/>
              </a:rPr>
              <a:t> Γ</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b </a:t>
            </a:r>
            <a:r>
              <a:rPr lang="en-US" altLang="zh-CN" sz="1200" baseline="-25000" dirty="0">
                <a:solidFill>
                  <a:srgbClr val="000000"/>
                </a:solidFill>
                <a:latin typeface="Times New Roman" pitchFamily="18" charset="0"/>
                <a:cs typeface="Times New Roman" pitchFamily="18" charset="0"/>
              </a:rPr>
              <a:t>[ </a:t>
            </a:r>
            <a:r>
              <a:rPr lang="en-US" altLang="zh-CN" sz="1200" i="1" baseline="-25000"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Ⅱ</a:t>
            </a:r>
            <a:r>
              <a:rPr lang="en-US" altLang="zh-CN" sz="1200" i="1" baseline="-25000" dirty="0">
                <a:solidFill>
                  <a:srgbClr val="000000"/>
                </a:solidFill>
                <a:latin typeface="Times New Roman" pitchFamily="18" charset="0"/>
                <a:cs typeface="Times New Roman" pitchFamily="18" charset="0"/>
              </a:rPr>
              <a:t>- | D - </a:t>
            </a:r>
            <a:r>
              <a:rPr lang="en-US" altLang="zh-CN" sz="1200" baseline="-25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a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Ⅱ</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( 1 - </a:t>
            </a: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b </a:t>
            </a:r>
            <a:r>
              <a:rPr lang="en-US" altLang="zh-CN" sz="1200" baseline="50000" dirty="0">
                <a:solidFill>
                  <a:srgbClr val="000000"/>
                </a:solidFill>
                <a:latin typeface="Times New Roman" pitchFamily="18" charset="0"/>
                <a:cs typeface="Times New Roman" pitchFamily="18" charset="0"/>
              </a:rPr>
              <a:t>[ </a:t>
            </a:r>
            <a:r>
              <a:rPr lang="en-US" altLang="zh-CN" sz="1200" i="1" baseline="50000" dirty="0">
                <a:solidFill>
                  <a:srgbClr val="000000"/>
                </a:solidFill>
                <a:latin typeface="Times New Roman" pitchFamily="18" charset="0"/>
                <a:cs typeface="Times New Roman" pitchFamily="18" charset="0"/>
              </a:rPr>
              <a:t>P </a:t>
            </a:r>
            <a:r>
              <a:rPr lang="en-US" altLang="zh-CN" sz="1200" i="1" baseline="50000" dirty="0" err="1">
                <a:solidFill>
                  <a:srgbClr val="000000"/>
                </a:solidFill>
                <a:latin typeface="Times New Roman" pitchFamily="18" charset="0"/>
                <a:cs typeface="Times New Roman" pitchFamily="18" charset="0"/>
              </a:rPr>
              <a:t>t</a:t>
            </a:r>
            <a:r>
              <a:rPr lang="en-US" altLang="zh-CN" sz="1200" baseline="50000" dirty="0" err="1">
                <a:solidFill>
                  <a:srgbClr val="000000"/>
                </a:solidFill>
                <a:latin typeface="Times New Roman" pitchFamily="18" charset="0"/>
                <a:cs typeface="Times New Roman" pitchFamily="18" charset="0"/>
              </a:rPr>
              <a:t>Ⅱ</a:t>
            </a:r>
            <a:r>
              <a:rPr lang="en-US" altLang="zh-CN" sz="1200" i="1" baseline="50000" dirty="0">
                <a:solidFill>
                  <a:srgbClr val="000000"/>
                </a:solidFill>
                <a:latin typeface="Times New Roman" pitchFamily="18" charset="0"/>
                <a:cs typeface="Times New Roman" pitchFamily="18" charset="0"/>
              </a:rPr>
              <a:t>- | D - </a:t>
            </a:r>
            <a:r>
              <a:rPr lang="en-US" altLang="zh-CN" sz="1200" baseline="50000" dirty="0">
                <a:solidFill>
                  <a:srgbClr val="000000"/>
                </a:solidFill>
                <a:latin typeface="Times New Roman" pitchFamily="18" charset="0"/>
                <a:cs typeface="Times New Roman" pitchFamily="18" charset="0"/>
              </a:rPr>
              <a:t>] - 1</a:t>
            </a:r>
            <a:r>
              <a:rPr lang="en-US" altLang="zh-CN" sz="1200" dirty="0">
                <a:solidFill>
                  <a:srgbClr val="000000"/>
                </a:solidFill>
                <a:latin typeface="Times New Roman" pitchFamily="18" charset="0"/>
                <a:cs typeface="Times New Roman" pitchFamily="18" charset="0"/>
              </a:rPr>
              <a:t> ) × ( 1 / ( </a:t>
            </a:r>
            <a:r>
              <a:rPr lang="en-US" altLang="zh-CN" sz="1200" i="1" dirty="0">
                <a:solidFill>
                  <a:srgbClr val="000000"/>
                </a:solidFill>
                <a:latin typeface="Times New Roman" pitchFamily="18" charset="0"/>
                <a:cs typeface="Times New Roman" pitchFamily="18" charset="0"/>
              </a:rPr>
              <a:t>min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 ( 1 / ( </a:t>
            </a:r>
            <a:r>
              <a:rPr lang="en-US" altLang="zh-CN" sz="1200" i="1" dirty="0">
                <a:solidFill>
                  <a:srgbClr val="000000"/>
                </a:solidFill>
                <a:latin typeface="Times New Roman" pitchFamily="18" charset="0"/>
                <a:cs typeface="Times New Roman" pitchFamily="18" charset="0"/>
              </a:rPr>
              <a:t>min </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P </a:t>
            </a:r>
            <a:r>
              <a:rPr lang="en-US" altLang="zh-CN" sz="1200" i="1" baseline="-25000" dirty="0" err="1">
                <a:solidFill>
                  <a:srgbClr val="000000"/>
                </a:solidFill>
                <a:latin typeface="Times New Roman" pitchFamily="18" charset="0"/>
                <a:cs typeface="Times New Roman" pitchFamily="18" charset="0"/>
              </a:rPr>
              <a:t>t</a:t>
            </a:r>
            <a:r>
              <a:rPr lang="en-US" altLang="zh-CN" sz="1200" baseline="-25000" dirty="0" err="1">
                <a:solidFill>
                  <a:srgbClr val="000000"/>
                </a:solidFill>
                <a:latin typeface="Times New Roman" pitchFamily="18" charset="0"/>
                <a:cs typeface="Times New Roman" pitchFamily="18" charset="0"/>
              </a:rPr>
              <a:t>Ⅰ</a:t>
            </a:r>
            <a:r>
              <a:rPr lang="en-US" altLang="zh-CN" sz="1200" baseline="-25000" dirty="0">
                <a:solidFill>
                  <a:srgbClr val="000000"/>
                </a:solidFill>
                <a:latin typeface="Times New Roman" pitchFamily="18" charset="0"/>
                <a:cs typeface="Times New Roman" pitchFamily="18" charset="0"/>
              </a:rPr>
              <a:t>- | </a:t>
            </a:r>
            <a:r>
              <a:rPr lang="en-US" altLang="zh-CN" sz="1200" i="1" baseline="-25000" dirty="0">
                <a:solidFill>
                  <a:srgbClr val="000000"/>
                </a:solidFill>
                <a:latin typeface="Times New Roman" pitchFamily="18" charset="0"/>
                <a:cs typeface="Times New Roman" pitchFamily="18" charset="0"/>
              </a:rPr>
              <a:t>D</a:t>
            </a:r>
            <a:r>
              <a:rPr lang="en-US" altLang="zh-CN" sz="1200" baseline="-25000" dirty="0">
                <a:solidFill>
                  <a:srgbClr val="000000"/>
                </a:solidFill>
                <a:latin typeface="Times New Roman" pitchFamily="18" charset="0"/>
                <a:cs typeface="Times New Roman" pitchFamily="18" charset="0"/>
              </a:rPr>
              <a:t> -</a:t>
            </a:r>
            <a:r>
              <a:rPr lang="en-US" altLang="zh-CN" sz="1200" dirty="0">
                <a:solidFill>
                  <a:srgbClr val="000000"/>
                </a:solidFill>
                <a:latin typeface="Times New Roman" pitchFamily="18" charset="0"/>
                <a:cs typeface="Times New Roman" pitchFamily="18" charset="0"/>
              </a:rPr>
              <a:t> ) ) </a:t>
            </a:r>
            <a:r>
              <a:rPr lang="zh-CN" altLang="en-US" sz="1200" dirty="0">
                <a:solidFill>
                  <a:srgbClr val="000000"/>
                </a:solidFill>
                <a:latin typeface="Times New Roman" pitchFamily="18" charset="0"/>
                <a:cs typeface="Times New Roman" pitchFamily="18" charset="0"/>
              </a:rPr>
              <a:t>；</a:t>
            </a:r>
            <a:endParaRPr lang="en-US" altLang="zh-CN" sz="1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973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0" name="矩形 9"/>
          <p:cNvSpPr/>
          <p:nvPr/>
        </p:nvSpPr>
        <p:spPr>
          <a:xfrm>
            <a:off x="1579758" y="561885"/>
            <a:ext cx="1745991" cy="356251"/>
          </a:xfrm>
          <a:prstGeom prst="rect">
            <a:avLst/>
          </a:prstGeom>
        </p:spPr>
        <p:txBody>
          <a:bodyPr wrap="none">
            <a:spAutoFit/>
          </a:bodyPr>
          <a:lstStyle/>
          <a:p>
            <a:pPr>
              <a:lnSpc>
                <a:spcPct val="150000"/>
              </a:lnSpc>
            </a:pPr>
            <a:r>
              <a:rPr lang="en-US" altLang="zh-CN" sz="1300" i="1" dirty="0">
                <a:latin typeface="Times New Roman" pitchFamily="18" charset="0"/>
                <a:cs typeface="Times New Roman" pitchFamily="18" charset="0"/>
              </a:rPr>
              <a:t>y</a:t>
            </a:r>
            <a:r>
              <a:rPr lang="en-US" altLang="zh-CN" sz="1300" dirty="0">
                <a:latin typeface="Times New Roman" pitchFamily="18" charset="0"/>
                <a:cs typeface="Times New Roman" pitchFamily="18" charset="0"/>
              </a:rPr>
              <a:t> = </a:t>
            </a:r>
            <a:r>
              <a:rPr lang="en-US" altLang="zh-CN" sz="1300" i="1" dirty="0">
                <a:latin typeface="Times New Roman" pitchFamily="18" charset="0"/>
                <a:cs typeface="Times New Roman" pitchFamily="18" charset="0"/>
              </a:rPr>
              <a:t>f</a:t>
            </a:r>
            <a:r>
              <a:rPr lang="en-US" altLang="zh-CN" sz="1300" dirty="0">
                <a:latin typeface="Times New Roman" pitchFamily="18" charset="0"/>
                <a:cs typeface="Times New Roman" pitchFamily="18" charset="0"/>
              </a:rPr>
              <a:t> ( </a:t>
            </a:r>
            <a:r>
              <a:rPr lang="en-US" altLang="zh-CN" sz="1300" i="1" dirty="0">
                <a:latin typeface="Times New Roman" pitchFamily="18" charset="0"/>
                <a:cs typeface="Times New Roman" pitchFamily="18" charset="0"/>
              </a:rPr>
              <a:t>x</a:t>
            </a:r>
            <a:r>
              <a:rPr lang="en-US" altLang="zh-CN" sz="1300" dirty="0">
                <a:latin typeface="Times New Roman" pitchFamily="18" charset="0"/>
                <a:cs typeface="Times New Roman" pitchFamily="18" charset="0"/>
              </a:rPr>
              <a:t> ) → </a:t>
            </a:r>
            <a:r>
              <a:rPr lang="en-US" altLang="zh-CN" sz="1300" i="1" dirty="0">
                <a:latin typeface="Times New Roman" pitchFamily="18" charset="0"/>
                <a:cs typeface="Times New Roman" pitchFamily="18" charset="0"/>
              </a:rPr>
              <a:t>x</a:t>
            </a:r>
            <a:r>
              <a:rPr lang="en-US" altLang="zh-CN" sz="1300" dirty="0">
                <a:latin typeface="Times New Roman" pitchFamily="18" charset="0"/>
                <a:cs typeface="Times New Roman" pitchFamily="18" charset="0"/>
              </a:rPr>
              <a:t> = </a:t>
            </a:r>
            <a:r>
              <a:rPr lang="en-US" altLang="zh-CN" sz="1300" i="1" dirty="0">
                <a:latin typeface="Times New Roman" pitchFamily="18" charset="0"/>
                <a:cs typeface="Times New Roman" pitchFamily="18" charset="0"/>
              </a:rPr>
              <a:t>f </a:t>
            </a:r>
            <a:r>
              <a:rPr lang="en-US" altLang="zh-CN" sz="1300" baseline="40000" dirty="0">
                <a:latin typeface="Times New Roman" pitchFamily="18" charset="0"/>
                <a:cs typeface="Times New Roman" pitchFamily="18" charset="0"/>
              </a:rPr>
              <a:t>-1</a:t>
            </a:r>
            <a:r>
              <a:rPr lang="en-US" altLang="zh-CN" sz="1300" dirty="0">
                <a:latin typeface="Times New Roman" pitchFamily="18" charset="0"/>
                <a:cs typeface="Times New Roman" pitchFamily="18" charset="0"/>
              </a:rPr>
              <a:t>( </a:t>
            </a:r>
            <a:r>
              <a:rPr lang="en-US" altLang="zh-CN" sz="1300" i="1" dirty="0">
                <a:latin typeface="Times New Roman" pitchFamily="18" charset="0"/>
                <a:cs typeface="Times New Roman" pitchFamily="18" charset="0"/>
              </a:rPr>
              <a:t>y</a:t>
            </a:r>
            <a:r>
              <a:rPr lang="en-US" altLang="zh-CN" sz="1300" dirty="0">
                <a:latin typeface="Times New Roman" pitchFamily="18" charset="0"/>
                <a:cs typeface="Times New Roman" pitchFamily="18" charset="0"/>
              </a:rPr>
              <a:t> )</a:t>
            </a:r>
            <a:endParaRPr lang="zh-CN" altLang="en-US" sz="1300" dirty="0"/>
          </a:p>
        </p:txBody>
      </p:sp>
      <p:sp>
        <p:nvSpPr>
          <p:cNvPr id="13" name="矩形 12"/>
          <p:cNvSpPr/>
          <p:nvPr/>
        </p:nvSpPr>
        <p:spPr>
          <a:xfrm>
            <a:off x="1579761" y="888156"/>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5" name="矩形 14"/>
          <p:cNvSpPr/>
          <p:nvPr/>
        </p:nvSpPr>
        <p:spPr>
          <a:xfrm>
            <a:off x="1579761" y="1903819"/>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6" name="矩形 15"/>
          <p:cNvSpPr/>
          <p:nvPr/>
        </p:nvSpPr>
        <p:spPr>
          <a:xfrm>
            <a:off x="1579761" y="2919482"/>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7" name="矩形 16"/>
          <p:cNvSpPr/>
          <p:nvPr/>
        </p:nvSpPr>
        <p:spPr>
          <a:xfrm>
            <a:off x="1579761" y="3934173"/>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8" name="矩形 17"/>
          <p:cNvSpPr/>
          <p:nvPr/>
        </p:nvSpPr>
        <p:spPr>
          <a:xfrm>
            <a:off x="1579761" y="4949836"/>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Tree>
    <p:extLst>
      <p:ext uri="{BB962C8B-B14F-4D97-AF65-F5344CB8AC3E}">
        <p14:creationId xmlns:p14="http://schemas.microsoft.com/office/powerpoint/2010/main" val="322913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0" name="矩形 9"/>
          <p:cNvSpPr/>
          <p:nvPr/>
        </p:nvSpPr>
        <p:spPr>
          <a:xfrm>
            <a:off x="1609123" y="1241730"/>
            <a:ext cx="1861407" cy="376578"/>
          </a:xfrm>
          <a:prstGeom prst="rect">
            <a:avLst/>
          </a:prstGeom>
        </p:spPr>
        <p:txBody>
          <a:bodyPr wrap="none">
            <a:spAutoFit/>
          </a:bodyPr>
          <a:lstStyle/>
          <a:p>
            <a:pPr>
              <a:lnSpc>
                <a:spcPct val="150000"/>
              </a:lnSpc>
            </a:pP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 </a:t>
            </a:r>
            <a:r>
              <a:rPr lang="en-US" altLang="zh-CN" sz="1400" baseline="40000" dirty="0">
                <a:latin typeface="Times New Roman" pitchFamily="18" charset="0"/>
                <a:cs typeface="Times New Roman" pitchFamily="18" charset="0"/>
              </a:rPr>
              <a:t>-1</a:t>
            </a:r>
            <a:r>
              <a:rPr lang="en-US" altLang="zh-CN" sz="1400" dirty="0">
                <a:latin typeface="Times New Roman" pitchFamily="18" charset="0"/>
                <a:cs typeface="Times New Roman" pitchFamily="18" charset="0"/>
              </a:rPr>
              <a:t>( </a:t>
            </a: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a:t>
            </a:r>
            <a:endParaRPr lang="zh-CN" altLang="en-US" sz="1400" dirty="0"/>
          </a:p>
        </p:txBody>
      </p:sp>
      <p:sp>
        <p:nvSpPr>
          <p:cNvPr id="11" name="矩形 10"/>
          <p:cNvSpPr/>
          <p:nvPr/>
        </p:nvSpPr>
        <p:spPr>
          <a:xfrm>
            <a:off x="1609124" y="1618308"/>
            <a:ext cx="8380621" cy="988027"/>
          </a:xfrm>
          <a:prstGeom prst="rect">
            <a:avLst/>
          </a:prstGeom>
        </p:spPr>
        <p:txBody>
          <a:bodyPr wrap="square">
            <a:spAutoFit/>
          </a:bodyPr>
          <a:lstStyle/>
          <a:p>
            <a:pPr lvl="0">
              <a:lnSpc>
                <a:spcPct val="150000"/>
              </a:lnSpc>
            </a:pP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2" name="矩形 11"/>
          <p:cNvSpPr/>
          <p:nvPr/>
        </p:nvSpPr>
        <p:spPr>
          <a:xfrm>
            <a:off x="1609123" y="2606335"/>
            <a:ext cx="8380621" cy="988027"/>
          </a:xfrm>
          <a:prstGeom prst="rect">
            <a:avLst/>
          </a:prstGeom>
        </p:spPr>
        <p:txBody>
          <a:bodyPr wrap="square">
            <a:spAutoFit/>
          </a:bodyPr>
          <a:lstStyle/>
          <a:p>
            <a:pPr lvl="0">
              <a:lnSpc>
                <a:spcPct val="150000"/>
              </a:lnSpc>
            </a:pP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Tree>
    <p:extLst>
      <p:ext uri="{BB962C8B-B14F-4D97-AF65-F5344CB8AC3E}">
        <p14:creationId xmlns:p14="http://schemas.microsoft.com/office/powerpoint/2010/main" val="210463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2599" y="29696"/>
            <a:ext cx="8524875" cy="20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診斷試驗準確度的研究設計</a:t>
            </a:r>
          </a:p>
        </p:txBody>
      </p:sp>
      <p:sp>
        <p:nvSpPr>
          <p:cNvPr id="8" name="矩形 3"/>
          <p:cNvSpPr>
            <a:spLocks noChangeArrowheads="1"/>
          </p:cNvSpPr>
          <p:nvPr/>
        </p:nvSpPr>
        <p:spPr bwMode="auto">
          <a:xfrm>
            <a:off x="55093" y="184232"/>
            <a:ext cx="10749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rPr>
              <a:t>無</a:t>
            </a:r>
            <a:r>
              <a:rPr lang="zh-CN" altLang="en-US" sz="900" dirty="0">
                <a:solidFill>
                  <a:srgbClr val="000000"/>
                </a:solidFill>
              </a:rPr>
              <a:t>診斷</a:t>
            </a:r>
            <a:r>
              <a:rPr lang="zh-TW" altLang="en-US" sz="900" dirty="0">
                <a:solidFill>
                  <a:srgbClr val="000000"/>
                </a:solidFill>
              </a:rPr>
              <a:t>金標準</a:t>
            </a:r>
            <a:r>
              <a:rPr lang="zh-CN" altLang="en-US" sz="900" dirty="0">
                <a:solidFill>
                  <a:srgbClr val="000000"/>
                </a:solidFill>
              </a:rPr>
              <a:t>作對照</a:t>
            </a:r>
            <a:r>
              <a:rPr lang="zh-TW" altLang="en-US" sz="900" dirty="0">
                <a:solidFill>
                  <a:srgbClr val="000000"/>
                </a:solidFill>
              </a:rPr>
              <a:t>時</a:t>
            </a:r>
            <a:r>
              <a:rPr lang="zh-CN" altLang="en-US" sz="900" dirty="0">
                <a:solidFill>
                  <a:srgbClr val="000000"/>
                </a:solidFill>
              </a:rPr>
              <a:t>診斷試驗準確度評價的試驗設計 </a:t>
            </a:r>
            <a:r>
              <a:rPr lang="en-US" altLang="zh-CN" sz="9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0" name="矩形 9"/>
          <p:cNvSpPr/>
          <p:nvPr/>
        </p:nvSpPr>
        <p:spPr>
          <a:xfrm>
            <a:off x="1761427" y="739004"/>
            <a:ext cx="1875835" cy="415498"/>
          </a:xfrm>
          <a:prstGeom prst="rect">
            <a:avLst/>
          </a:prstGeom>
        </p:spPr>
        <p:txBody>
          <a:bodyPr wrap="none">
            <a:spAutoFit/>
          </a:bodyPr>
          <a:lstStyle/>
          <a:p>
            <a:pPr>
              <a:lnSpc>
                <a:spcPct val="150000"/>
              </a:lnSpc>
            </a:pP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 </a:t>
            </a:r>
            <a:r>
              <a:rPr lang="en-US" altLang="zh-CN" sz="1400" baseline="40000" dirty="0">
                <a:latin typeface="Times New Roman" pitchFamily="18" charset="0"/>
                <a:cs typeface="Times New Roman" pitchFamily="18" charset="0"/>
              </a:rPr>
              <a:t>-1</a:t>
            </a:r>
            <a:r>
              <a:rPr lang="en-US" altLang="zh-CN" sz="1400" dirty="0">
                <a:latin typeface="Times New Roman" pitchFamily="18" charset="0"/>
                <a:cs typeface="Times New Roman" pitchFamily="18" charset="0"/>
              </a:rPr>
              <a:t>( </a:t>
            </a: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a:t>
            </a:r>
            <a:endParaRPr lang="zh-CN" altLang="en-US" sz="1400" dirty="0"/>
          </a:p>
        </p:txBody>
      </p:sp>
      <p:sp>
        <p:nvSpPr>
          <p:cNvPr id="13" name="矩形 12"/>
          <p:cNvSpPr/>
          <p:nvPr/>
        </p:nvSpPr>
        <p:spPr>
          <a:xfrm>
            <a:off x="1761427" y="1154502"/>
            <a:ext cx="8380621" cy="988027"/>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5" name="矩形 14"/>
          <p:cNvSpPr/>
          <p:nvPr/>
        </p:nvSpPr>
        <p:spPr>
          <a:xfrm>
            <a:off x="1761425" y="2142529"/>
            <a:ext cx="8380621" cy="1015663"/>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6" name="矩形 15"/>
          <p:cNvSpPr/>
          <p:nvPr/>
        </p:nvSpPr>
        <p:spPr>
          <a:xfrm>
            <a:off x="1761422" y="3158192"/>
            <a:ext cx="8380621" cy="988027"/>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7" name="矩形 16"/>
          <p:cNvSpPr/>
          <p:nvPr/>
        </p:nvSpPr>
        <p:spPr>
          <a:xfrm>
            <a:off x="1761421" y="4146219"/>
            <a:ext cx="8380622" cy="988027"/>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Tree>
    <p:extLst>
      <p:ext uri="{BB962C8B-B14F-4D97-AF65-F5344CB8AC3E}">
        <p14:creationId xmlns:p14="http://schemas.microsoft.com/office/powerpoint/2010/main" val="4046909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2599" y="48746"/>
            <a:ext cx="8524875" cy="20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診斷試驗準確度的研究設計</a:t>
            </a:r>
          </a:p>
        </p:txBody>
      </p:sp>
      <p:sp>
        <p:nvSpPr>
          <p:cNvPr id="8" name="矩形 3"/>
          <p:cNvSpPr>
            <a:spLocks noChangeArrowheads="1"/>
          </p:cNvSpPr>
          <p:nvPr/>
        </p:nvSpPr>
        <p:spPr bwMode="auto">
          <a:xfrm>
            <a:off x="55093" y="250907"/>
            <a:ext cx="10749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rPr>
              <a:t>無</a:t>
            </a:r>
            <a:r>
              <a:rPr lang="zh-CN" altLang="en-US" sz="900" dirty="0">
                <a:solidFill>
                  <a:srgbClr val="000000"/>
                </a:solidFill>
              </a:rPr>
              <a:t>診斷</a:t>
            </a:r>
            <a:r>
              <a:rPr lang="zh-TW" altLang="en-US" sz="900" dirty="0">
                <a:solidFill>
                  <a:srgbClr val="000000"/>
                </a:solidFill>
              </a:rPr>
              <a:t>金標準</a:t>
            </a:r>
            <a:r>
              <a:rPr lang="zh-CN" altLang="en-US" sz="900" dirty="0">
                <a:solidFill>
                  <a:srgbClr val="000000"/>
                </a:solidFill>
              </a:rPr>
              <a:t>作對照</a:t>
            </a:r>
            <a:r>
              <a:rPr lang="zh-TW" altLang="en-US" sz="900" dirty="0">
                <a:solidFill>
                  <a:srgbClr val="000000"/>
                </a:solidFill>
              </a:rPr>
              <a:t>時</a:t>
            </a:r>
            <a:r>
              <a:rPr lang="zh-CN" altLang="en-US" sz="900" dirty="0">
                <a:solidFill>
                  <a:srgbClr val="000000"/>
                </a:solidFill>
              </a:rPr>
              <a:t>診斷試驗準確度評價的試驗設計 </a:t>
            </a:r>
            <a:r>
              <a:rPr lang="en-US" altLang="zh-CN" sz="9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0" name="矩形 9"/>
          <p:cNvSpPr/>
          <p:nvPr/>
        </p:nvSpPr>
        <p:spPr>
          <a:xfrm>
            <a:off x="1774016" y="1054227"/>
            <a:ext cx="1875835" cy="415498"/>
          </a:xfrm>
          <a:prstGeom prst="rect">
            <a:avLst/>
          </a:prstGeom>
        </p:spPr>
        <p:txBody>
          <a:bodyPr wrap="none">
            <a:spAutoFit/>
          </a:bodyPr>
          <a:lstStyle/>
          <a:p>
            <a:pPr>
              <a:lnSpc>
                <a:spcPct val="150000"/>
              </a:lnSpc>
            </a:pP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 </a:t>
            </a:r>
            <a:r>
              <a:rPr lang="en-US" altLang="zh-CN" sz="1400" i="1" dirty="0">
                <a:latin typeface="Times New Roman" pitchFamily="18" charset="0"/>
                <a:cs typeface="Times New Roman" pitchFamily="18" charset="0"/>
              </a:rPr>
              <a:t>x</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f </a:t>
            </a:r>
            <a:r>
              <a:rPr lang="en-US" altLang="zh-CN" sz="1400" baseline="40000" dirty="0">
                <a:latin typeface="Times New Roman" pitchFamily="18" charset="0"/>
                <a:cs typeface="Times New Roman" pitchFamily="18" charset="0"/>
              </a:rPr>
              <a:t>-1</a:t>
            </a:r>
            <a:r>
              <a:rPr lang="en-US" altLang="zh-CN" sz="1400" dirty="0">
                <a:latin typeface="Times New Roman" pitchFamily="18" charset="0"/>
                <a:cs typeface="Times New Roman" pitchFamily="18" charset="0"/>
              </a:rPr>
              <a:t>( </a:t>
            </a:r>
            <a:r>
              <a:rPr lang="en-US" altLang="zh-CN" sz="1400" i="1" dirty="0">
                <a:latin typeface="Times New Roman" pitchFamily="18" charset="0"/>
                <a:cs typeface="Times New Roman" pitchFamily="18" charset="0"/>
              </a:rPr>
              <a:t>y</a:t>
            </a:r>
            <a:r>
              <a:rPr lang="en-US" altLang="zh-CN" sz="1400" dirty="0">
                <a:latin typeface="Times New Roman" pitchFamily="18" charset="0"/>
                <a:cs typeface="Times New Roman" pitchFamily="18" charset="0"/>
              </a:rPr>
              <a:t> )</a:t>
            </a:r>
            <a:endParaRPr lang="zh-CN" altLang="en-US" sz="1400" dirty="0"/>
          </a:p>
        </p:txBody>
      </p:sp>
      <p:sp>
        <p:nvSpPr>
          <p:cNvPr id="18" name="矩形 17"/>
          <p:cNvSpPr/>
          <p:nvPr/>
        </p:nvSpPr>
        <p:spPr>
          <a:xfrm>
            <a:off x="1774016" y="1469725"/>
            <a:ext cx="8380621" cy="988027"/>
          </a:xfrm>
          <a:prstGeom prst="rect">
            <a:avLst/>
          </a:prstGeom>
        </p:spPr>
        <p:txBody>
          <a:bodyPr wrap="square">
            <a:spAutoFit/>
          </a:bodyPr>
          <a:lstStyle/>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1" name="矩形 10"/>
          <p:cNvSpPr/>
          <p:nvPr/>
        </p:nvSpPr>
        <p:spPr>
          <a:xfrm>
            <a:off x="1774016" y="2457752"/>
            <a:ext cx="8380621" cy="988027"/>
          </a:xfrm>
          <a:prstGeom prst="rect">
            <a:avLst/>
          </a:prstGeom>
        </p:spPr>
        <p:txBody>
          <a:bodyPr wrap="square">
            <a:spAutoFit/>
          </a:bodyPr>
          <a:lstStyle/>
          <a:p>
            <a:pPr lvl="0">
              <a:lnSpc>
                <a:spcPct val="150000"/>
              </a:lnSpc>
            </a:pP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
        <p:nvSpPr>
          <p:cNvPr id="12" name="矩形 11"/>
          <p:cNvSpPr/>
          <p:nvPr/>
        </p:nvSpPr>
        <p:spPr>
          <a:xfrm>
            <a:off x="1774015" y="3445779"/>
            <a:ext cx="8380621" cy="988027"/>
          </a:xfrm>
          <a:prstGeom prst="rect">
            <a:avLst/>
          </a:prstGeom>
        </p:spPr>
        <p:txBody>
          <a:bodyPr wrap="square">
            <a:spAutoFit/>
          </a:bodyPr>
          <a:lstStyle/>
          <a:p>
            <a:pPr lvl="0">
              <a:lnSpc>
                <a:spcPct val="150000"/>
              </a:lnSpc>
            </a:pP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f</a:t>
            </a:r>
            <a:r>
              <a:rPr lang="en-US" altLang="zh-CN" sz="1000" dirty="0">
                <a:solidFill>
                  <a:srgbClr val="000000"/>
                </a:solidFill>
                <a:latin typeface="Times New Roman" pitchFamily="18" charset="0"/>
                <a:cs typeface="Times New Roman" pitchFamily="18" charset="0"/>
              </a:rPr>
              <a:t> </a:t>
            </a:r>
            <a:r>
              <a:rPr lang="en-US" altLang="zh-CN" sz="1000" baseline="40000" dirty="0">
                <a:solidFill>
                  <a:srgbClr val="000000"/>
                </a:solidFill>
                <a:latin typeface="Times New Roman" pitchFamily="18" charset="0"/>
                <a:cs typeface="Times New Roman" pitchFamily="18" charset="0"/>
              </a:rPr>
              <a:t>-1</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p>
          <a:p>
            <a:pPr lvl="0">
              <a:lnSpc>
                <a:spcPct val="150000"/>
              </a:lnSpc>
            </a:pPr>
            <a:r>
              <a:rPr lang="en-US" altLang="zh-CN" sz="1000" i="1" dirty="0">
                <a:solidFill>
                  <a:srgbClr val="000000"/>
                </a:solidFill>
                <a:latin typeface="Times New Roman" pitchFamily="18" charset="0"/>
                <a:cs typeface="Times New Roman" pitchFamily="18" charset="0"/>
              </a:rPr>
              <a:t>P</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 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Cov</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a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b </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Ⅱ</a:t>
            </a:r>
            <a:r>
              <a:rPr lang="en-US" altLang="zh-CN" sz="1000" i="1" baseline="-25000" dirty="0">
                <a:solidFill>
                  <a:srgbClr val="000000"/>
                </a:solidFill>
                <a:latin typeface="Times New Roman" pitchFamily="18" charset="0"/>
                <a:cs typeface="Times New Roman" pitchFamily="18" charset="0"/>
              </a:rPr>
              <a:t>- | D - </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 ~ </a:t>
            </a:r>
            <a:r>
              <a:rPr lang="en-US" altLang="zh-CN" sz="1000" i="1" dirty="0">
                <a:solidFill>
                  <a:srgbClr val="000000"/>
                </a:solidFill>
                <a:latin typeface="Times New Roman" pitchFamily="18" charset="0"/>
                <a:cs typeface="Times New Roman" pitchFamily="18" charset="0"/>
              </a:rPr>
              <a:t>random</a:t>
            </a:r>
            <a:r>
              <a:rPr lang="en-US" altLang="zh-CN" sz="1000" dirty="0">
                <a:solidFill>
                  <a:srgbClr val="000000"/>
                </a:solidFill>
                <a:latin typeface="Times New Roman" pitchFamily="18" charset="0"/>
                <a:cs typeface="Times New Roman" pitchFamily="18" charset="0"/>
              </a:rPr>
              <a:t> ( 0 , 1 )</a:t>
            </a:r>
          </a:p>
        </p:txBody>
      </p:sp>
    </p:spTree>
    <p:extLst>
      <p:ext uri="{BB962C8B-B14F-4D97-AF65-F5344CB8AC3E}">
        <p14:creationId xmlns:p14="http://schemas.microsoft.com/office/powerpoint/2010/main" val="3587503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42599" y="29696"/>
            <a:ext cx="8524875" cy="20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400" dirty="0">
                <a:ea typeface="楷体_GB2312" pitchFamily="49" charset="-122"/>
              </a:rPr>
              <a:t>診斷試驗準確度的研究設計</a:t>
            </a:r>
          </a:p>
        </p:txBody>
      </p:sp>
      <p:sp>
        <p:nvSpPr>
          <p:cNvPr id="8" name="矩形 3"/>
          <p:cNvSpPr>
            <a:spLocks noChangeArrowheads="1"/>
          </p:cNvSpPr>
          <p:nvPr/>
        </p:nvSpPr>
        <p:spPr bwMode="auto">
          <a:xfrm>
            <a:off x="55093" y="184232"/>
            <a:ext cx="10749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rPr>
              <a:t>無</a:t>
            </a:r>
            <a:r>
              <a:rPr lang="zh-CN" altLang="en-US" sz="900" dirty="0">
                <a:solidFill>
                  <a:srgbClr val="000000"/>
                </a:solidFill>
              </a:rPr>
              <a:t>診斷</a:t>
            </a:r>
            <a:r>
              <a:rPr lang="zh-TW" altLang="en-US" sz="900" dirty="0">
                <a:solidFill>
                  <a:srgbClr val="000000"/>
                </a:solidFill>
              </a:rPr>
              <a:t>金標準</a:t>
            </a:r>
            <a:r>
              <a:rPr lang="zh-CN" altLang="en-US" sz="900" dirty="0">
                <a:solidFill>
                  <a:srgbClr val="000000"/>
                </a:solidFill>
              </a:rPr>
              <a:t>作對照</a:t>
            </a:r>
            <a:r>
              <a:rPr lang="zh-TW" altLang="en-US" sz="900" dirty="0">
                <a:solidFill>
                  <a:srgbClr val="000000"/>
                </a:solidFill>
              </a:rPr>
              <a:t>時</a:t>
            </a:r>
            <a:r>
              <a:rPr lang="zh-CN" altLang="en-US" sz="900" dirty="0">
                <a:solidFill>
                  <a:srgbClr val="000000"/>
                </a:solidFill>
              </a:rPr>
              <a:t>診斷試驗準確度評價的試驗設計 </a:t>
            </a:r>
            <a:r>
              <a:rPr lang="en-US" altLang="zh-CN" sz="9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1G2T7P2R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38" name="矩形 37"/>
          <p:cNvSpPr/>
          <p:nvPr/>
        </p:nvSpPr>
        <p:spPr>
          <a:xfrm>
            <a:off x="356434" y="664490"/>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a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Ⅰ</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39" name="矩形 38"/>
          <p:cNvSpPr/>
          <p:nvPr/>
        </p:nvSpPr>
        <p:spPr>
          <a:xfrm>
            <a:off x="1465708" y="664490"/>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b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Ⅰ</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0" name="矩形 39"/>
          <p:cNvSpPr/>
          <p:nvPr/>
        </p:nvSpPr>
        <p:spPr>
          <a:xfrm>
            <a:off x="2574982" y="664492"/>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a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Ⅱ</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1" name="矩形 40"/>
          <p:cNvSpPr/>
          <p:nvPr/>
        </p:nvSpPr>
        <p:spPr>
          <a:xfrm>
            <a:off x="3684256" y="664492"/>
            <a:ext cx="900000" cy="374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b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Ⅱ</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2" name="矩形 41"/>
          <p:cNvSpPr/>
          <p:nvPr/>
        </p:nvSpPr>
        <p:spPr>
          <a:xfrm>
            <a:off x="4763550"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a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a:solidFill>
                  <a:srgbClr val="000000"/>
                </a:solidFill>
                <a:latin typeface="Times New Roman" pitchFamily="18" charset="0"/>
                <a:ea typeface="宋体" pitchFamily="2" charset="-122"/>
                <a:cs typeface="Times New Roman" pitchFamily="18" charset="0"/>
              </a:rPr>
              <a:t>D</a:t>
            </a:r>
            <a:r>
              <a:rPr lang="en-US" altLang="zh-CN" sz="1000" baseline="-25000" dirty="0">
                <a:solidFill>
                  <a:srgbClr val="000000"/>
                </a:solidFill>
                <a:latin typeface="Times New Roman" pitchFamily="18" charset="0"/>
                <a:ea typeface="宋体" pitchFamily="2" charset="-122"/>
                <a:cs typeface="Times New Roman" pitchFamily="18" charset="0"/>
              </a:rPr>
              <a:t>+ ]</a:t>
            </a:r>
            <a:endParaRPr lang="zh-CN" altLang="en-US" dirty="0">
              <a:solidFill>
                <a:srgbClr val="FFFFFF"/>
              </a:solidFill>
            </a:endParaRPr>
          </a:p>
        </p:txBody>
      </p:sp>
      <p:sp>
        <p:nvSpPr>
          <p:cNvPr id="43" name="矩形 42"/>
          <p:cNvSpPr/>
          <p:nvPr/>
        </p:nvSpPr>
        <p:spPr>
          <a:xfrm>
            <a:off x="5857834"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b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a:solidFill>
                  <a:srgbClr val="000000"/>
                </a:solidFill>
                <a:latin typeface="Times New Roman" pitchFamily="18" charset="0"/>
                <a:ea typeface="宋体" pitchFamily="2" charset="-122"/>
                <a:cs typeface="Times New Roman" pitchFamily="18" charset="0"/>
              </a:rPr>
              <a:t>D</a:t>
            </a:r>
            <a:r>
              <a:rPr lang="en-US" altLang="zh-CN" sz="1000" baseline="-25000" dirty="0">
                <a:solidFill>
                  <a:srgbClr val="000000"/>
                </a:solidFill>
                <a:latin typeface="Times New Roman" pitchFamily="18" charset="0"/>
                <a:ea typeface="宋体" pitchFamily="2" charset="-122"/>
                <a:cs typeface="Times New Roman" pitchFamily="18" charset="0"/>
              </a:rPr>
              <a:t>+ ]</a:t>
            </a:r>
            <a:endParaRPr lang="zh-CN" altLang="en-US" dirty="0">
              <a:solidFill>
                <a:srgbClr val="FFFFFF"/>
              </a:solidFill>
            </a:endParaRPr>
          </a:p>
        </p:txBody>
      </p:sp>
      <p:sp>
        <p:nvSpPr>
          <p:cNvPr id="44" name="矩形 43"/>
          <p:cNvSpPr/>
          <p:nvPr/>
        </p:nvSpPr>
        <p:spPr>
          <a:xfrm>
            <a:off x="6967108"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a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Ⅰ</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5" name="矩形 44"/>
          <p:cNvSpPr/>
          <p:nvPr/>
        </p:nvSpPr>
        <p:spPr>
          <a:xfrm>
            <a:off x="8061392"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b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Ⅰ</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6" name="矩形 45"/>
          <p:cNvSpPr/>
          <p:nvPr/>
        </p:nvSpPr>
        <p:spPr>
          <a:xfrm>
            <a:off x="9170666"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a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Ⅱ</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sp>
        <p:nvSpPr>
          <p:cNvPr id="47" name="矩形 46"/>
          <p:cNvSpPr/>
          <p:nvPr/>
        </p:nvSpPr>
        <p:spPr>
          <a:xfrm>
            <a:off x="10279940" y="664494"/>
            <a:ext cx="900000" cy="374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i="1" dirty="0">
                <a:solidFill>
                  <a:srgbClr val="000000"/>
                </a:solidFill>
                <a:latin typeface="Times New Roman" pitchFamily="18" charset="0"/>
                <a:ea typeface="宋体" pitchFamily="2" charset="-122"/>
                <a:cs typeface="Times New Roman" pitchFamily="18" charset="0"/>
              </a:rPr>
              <a:t>b </a:t>
            </a:r>
            <a:r>
              <a:rPr lang="en-US" altLang="zh-CN" sz="1000" baseline="-25000" dirty="0">
                <a:solidFill>
                  <a:srgbClr val="000000"/>
                </a:solidFill>
                <a:latin typeface="Times New Roman" pitchFamily="18" charset="0"/>
                <a:ea typeface="宋体" pitchFamily="2" charset="-122"/>
                <a:cs typeface="Times New Roman" pitchFamily="18" charset="0"/>
              </a:rPr>
              <a:t>[ </a:t>
            </a:r>
            <a:r>
              <a:rPr lang="en-US" altLang="zh-CN" sz="1000" i="1" baseline="-25000" dirty="0" err="1">
                <a:solidFill>
                  <a:srgbClr val="000000"/>
                </a:solidFill>
                <a:latin typeface="Times New Roman" pitchFamily="18" charset="0"/>
                <a:ea typeface="宋体" pitchFamily="2" charset="-122"/>
                <a:cs typeface="Times New Roman" pitchFamily="18" charset="0"/>
              </a:rPr>
              <a:t>t</a:t>
            </a:r>
            <a:r>
              <a:rPr lang="en-US" altLang="zh-CN" sz="1000" baseline="-25000" dirty="0" err="1">
                <a:solidFill>
                  <a:srgbClr val="000000"/>
                </a:solidFill>
                <a:latin typeface="Times New Roman" pitchFamily="18" charset="0"/>
                <a:ea typeface="宋体" pitchFamily="2" charset="-122"/>
                <a:cs typeface="Times New Roman" pitchFamily="18" charset="0"/>
              </a:rPr>
              <a:t>Ⅱ</a:t>
            </a:r>
            <a:r>
              <a:rPr lang="en-US" altLang="zh-CN" sz="1000" i="1" baseline="-25000" dirty="0">
                <a:solidFill>
                  <a:srgbClr val="000000"/>
                </a:solidFill>
                <a:latin typeface="Times New Roman" pitchFamily="18" charset="0"/>
                <a:ea typeface="宋体" pitchFamily="2" charset="-122"/>
                <a:cs typeface="Times New Roman" pitchFamily="18" charset="0"/>
              </a:rPr>
              <a:t>- | D - </a:t>
            </a:r>
            <a:r>
              <a:rPr lang="en-US" altLang="zh-CN" sz="1000" baseline="-25000" dirty="0">
                <a:solidFill>
                  <a:srgbClr val="000000"/>
                </a:solidFill>
                <a:latin typeface="Times New Roman" pitchFamily="18" charset="0"/>
                <a:ea typeface="宋体" pitchFamily="2" charset="-122"/>
                <a:cs typeface="Times New Roman" pitchFamily="18" charset="0"/>
              </a:rPr>
              <a:t>]</a:t>
            </a:r>
            <a:endParaRPr lang="zh-CN" altLang="en-US" dirty="0">
              <a:solidFill>
                <a:srgbClr val="FFFFFF"/>
              </a:solidFill>
            </a:endParaRPr>
          </a:p>
        </p:txBody>
      </p:sp>
      <p:cxnSp>
        <p:nvCxnSpPr>
          <p:cNvPr id="5" name="直接箭头连接符 4"/>
          <p:cNvCxnSpPr>
            <a:stCxn id="38" idx="2"/>
            <a:endCxn id="3" idx="0"/>
          </p:cNvCxnSpPr>
          <p:nvPr/>
        </p:nvCxnSpPr>
        <p:spPr>
          <a:xfrm>
            <a:off x="806434" y="1039239"/>
            <a:ext cx="176568" cy="37180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2"/>
            <a:endCxn id="3" idx="0"/>
          </p:cNvCxnSpPr>
          <p:nvPr/>
        </p:nvCxnSpPr>
        <p:spPr>
          <a:xfrm flipH="1">
            <a:off x="983002" y="1039239"/>
            <a:ext cx="932706" cy="37180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0" idx="2"/>
            <a:endCxn id="23" idx="0"/>
          </p:cNvCxnSpPr>
          <p:nvPr/>
        </p:nvCxnSpPr>
        <p:spPr>
          <a:xfrm>
            <a:off x="3024982" y="1039241"/>
            <a:ext cx="1138458" cy="37181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1" idx="2"/>
            <a:endCxn id="23" idx="0"/>
          </p:cNvCxnSpPr>
          <p:nvPr/>
        </p:nvCxnSpPr>
        <p:spPr>
          <a:xfrm>
            <a:off x="4134256" y="1039243"/>
            <a:ext cx="29184" cy="37181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2" idx="2"/>
            <a:endCxn id="24" idx="0"/>
          </p:cNvCxnSpPr>
          <p:nvPr/>
        </p:nvCxnSpPr>
        <p:spPr>
          <a:xfrm>
            <a:off x="5213550" y="1039243"/>
            <a:ext cx="584809" cy="37180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3" idx="2"/>
            <a:endCxn id="24" idx="0"/>
          </p:cNvCxnSpPr>
          <p:nvPr/>
        </p:nvCxnSpPr>
        <p:spPr>
          <a:xfrm flipH="1">
            <a:off x="5798359" y="1039243"/>
            <a:ext cx="509475" cy="37180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4" idx="2"/>
            <a:endCxn id="25" idx="0"/>
          </p:cNvCxnSpPr>
          <p:nvPr/>
        </p:nvCxnSpPr>
        <p:spPr>
          <a:xfrm flipH="1">
            <a:off x="7345261" y="1039243"/>
            <a:ext cx="71847" cy="37179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5" idx="2"/>
            <a:endCxn id="25" idx="0"/>
          </p:cNvCxnSpPr>
          <p:nvPr/>
        </p:nvCxnSpPr>
        <p:spPr>
          <a:xfrm flipH="1">
            <a:off x="7345261" y="1039243"/>
            <a:ext cx="1166131" cy="37179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6" idx="2"/>
            <a:endCxn id="26" idx="0"/>
          </p:cNvCxnSpPr>
          <p:nvPr/>
        </p:nvCxnSpPr>
        <p:spPr>
          <a:xfrm>
            <a:off x="9620666" y="1039243"/>
            <a:ext cx="921245" cy="37179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7" idx="2"/>
            <a:endCxn id="26" idx="0"/>
          </p:cNvCxnSpPr>
          <p:nvPr/>
        </p:nvCxnSpPr>
        <p:spPr>
          <a:xfrm flipH="1">
            <a:off x="10541911" y="1039243"/>
            <a:ext cx="188029" cy="37179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 idx="6"/>
            <a:endCxn id="27" idx="1"/>
          </p:cNvCxnSpPr>
          <p:nvPr/>
        </p:nvCxnSpPr>
        <p:spPr>
          <a:xfrm>
            <a:off x="1608547" y="1643390"/>
            <a:ext cx="355947" cy="68069"/>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3" idx="2"/>
            <a:endCxn id="27" idx="7"/>
          </p:cNvCxnSpPr>
          <p:nvPr/>
        </p:nvCxnSpPr>
        <p:spPr>
          <a:xfrm flipH="1">
            <a:off x="3177739" y="1643406"/>
            <a:ext cx="360156" cy="6805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25" idx="6"/>
            <a:endCxn id="28" idx="1"/>
          </p:cNvCxnSpPr>
          <p:nvPr/>
        </p:nvCxnSpPr>
        <p:spPr>
          <a:xfrm>
            <a:off x="7970806" y="1643388"/>
            <a:ext cx="371041" cy="68052"/>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26" idx="2"/>
            <a:endCxn id="28" idx="7"/>
          </p:cNvCxnSpPr>
          <p:nvPr/>
        </p:nvCxnSpPr>
        <p:spPr>
          <a:xfrm flipH="1">
            <a:off x="9555092" y="1643387"/>
            <a:ext cx="361274" cy="6805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7" idx="4"/>
            <a:endCxn id="29" idx="0"/>
          </p:cNvCxnSpPr>
          <p:nvPr/>
        </p:nvCxnSpPr>
        <p:spPr>
          <a:xfrm flipH="1">
            <a:off x="806434" y="2108101"/>
            <a:ext cx="1764683" cy="7608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3" idx="4"/>
            <a:endCxn id="29" idx="0"/>
          </p:cNvCxnSpPr>
          <p:nvPr/>
        </p:nvCxnSpPr>
        <p:spPr>
          <a:xfrm flipH="1">
            <a:off x="806434" y="1875737"/>
            <a:ext cx="176568" cy="993188"/>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23" idx="4"/>
            <a:endCxn id="29" idx="0"/>
          </p:cNvCxnSpPr>
          <p:nvPr/>
        </p:nvCxnSpPr>
        <p:spPr>
          <a:xfrm flipH="1">
            <a:off x="806434" y="1875753"/>
            <a:ext cx="3357006" cy="99317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3" idx="4"/>
            <a:endCxn id="30" idx="0"/>
          </p:cNvCxnSpPr>
          <p:nvPr/>
        </p:nvCxnSpPr>
        <p:spPr>
          <a:xfrm>
            <a:off x="983002" y="1875737"/>
            <a:ext cx="1242129" cy="985688"/>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27" idx="4"/>
            <a:endCxn id="30" idx="0"/>
          </p:cNvCxnSpPr>
          <p:nvPr/>
        </p:nvCxnSpPr>
        <p:spPr>
          <a:xfrm flipH="1">
            <a:off x="2225131" y="2108101"/>
            <a:ext cx="345986" cy="7533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23" idx="4"/>
            <a:endCxn id="30" idx="0"/>
          </p:cNvCxnSpPr>
          <p:nvPr/>
        </p:nvCxnSpPr>
        <p:spPr>
          <a:xfrm flipH="1">
            <a:off x="2225131" y="1875753"/>
            <a:ext cx="1938309" cy="98567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23" idx="4"/>
            <a:endCxn id="31" idx="0"/>
          </p:cNvCxnSpPr>
          <p:nvPr/>
        </p:nvCxnSpPr>
        <p:spPr>
          <a:xfrm flipH="1">
            <a:off x="3649094" y="1875753"/>
            <a:ext cx="514346" cy="99317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27" idx="4"/>
            <a:endCxn id="31" idx="0"/>
          </p:cNvCxnSpPr>
          <p:nvPr/>
        </p:nvCxnSpPr>
        <p:spPr>
          <a:xfrm>
            <a:off x="2571117" y="2108101"/>
            <a:ext cx="1077977" cy="7608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3" idx="4"/>
            <a:endCxn id="31" idx="0"/>
          </p:cNvCxnSpPr>
          <p:nvPr/>
        </p:nvCxnSpPr>
        <p:spPr>
          <a:xfrm>
            <a:off x="983002" y="1875737"/>
            <a:ext cx="2666092" cy="993188"/>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23" idx="4"/>
            <a:endCxn id="32" idx="0"/>
          </p:cNvCxnSpPr>
          <p:nvPr/>
        </p:nvCxnSpPr>
        <p:spPr>
          <a:xfrm>
            <a:off x="4163440" y="1875753"/>
            <a:ext cx="899893" cy="100066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27" idx="4"/>
            <a:endCxn id="32" idx="0"/>
          </p:cNvCxnSpPr>
          <p:nvPr/>
        </p:nvCxnSpPr>
        <p:spPr>
          <a:xfrm>
            <a:off x="2571117" y="2108101"/>
            <a:ext cx="2492216" cy="768317"/>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3" idx="4"/>
            <a:endCxn id="32" idx="0"/>
          </p:cNvCxnSpPr>
          <p:nvPr/>
        </p:nvCxnSpPr>
        <p:spPr>
          <a:xfrm>
            <a:off x="983002" y="1875737"/>
            <a:ext cx="4080331" cy="1000681"/>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24" idx="4"/>
            <a:endCxn id="32" idx="0"/>
          </p:cNvCxnSpPr>
          <p:nvPr/>
        </p:nvCxnSpPr>
        <p:spPr>
          <a:xfrm flipH="1">
            <a:off x="5063333" y="1875743"/>
            <a:ext cx="735026" cy="100067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24" idx="4"/>
            <a:endCxn id="31" idx="0"/>
          </p:cNvCxnSpPr>
          <p:nvPr/>
        </p:nvCxnSpPr>
        <p:spPr>
          <a:xfrm flipH="1">
            <a:off x="3649094" y="1875743"/>
            <a:ext cx="2149265" cy="99318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24" idx="4"/>
            <a:endCxn id="30" idx="0"/>
          </p:cNvCxnSpPr>
          <p:nvPr/>
        </p:nvCxnSpPr>
        <p:spPr>
          <a:xfrm flipH="1">
            <a:off x="2225131" y="1875743"/>
            <a:ext cx="3573228" cy="98568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24" idx="4"/>
            <a:endCxn id="29" idx="0"/>
          </p:cNvCxnSpPr>
          <p:nvPr/>
        </p:nvCxnSpPr>
        <p:spPr>
          <a:xfrm flipH="1">
            <a:off x="806434" y="1875743"/>
            <a:ext cx="4991925" cy="99318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28" idx="4"/>
            <a:endCxn id="33" idx="0"/>
          </p:cNvCxnSpPr>
          <p:nvPr/>
        </p:nvCxnSpPr>
        <p:spPr>
          <a:xfrm flipH="1">
            <a:off x="6487296" y="2108082"/>
            <a:ext cx="2461174" cy="760836"/>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25" idx="4"/>
            <a:endCxn id="33" idx="0"/>
          </p:cNvCxnSpPr>
          <p:nvPr/>
        </p:nvCxnSpPr>
        <p:spPr>
          <a:xfrm flipH="1">
            <a:off x="6487296" y="1875735"/>
            <a:ext cx="857965" cy="993183"/>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26" idx="4"/>
            <a:endCxn id="33" idx="0"/>
          </p:cNvCxnSpPr>
          <p:nvPr/>
        </p:nvCxnSpPr>
        <p:spPr>
          <a:xfrm flipH="1">
            <a:off x="6487296" y="1875734"/>
            <a:ext cx="4054615" cy="99318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54" idx="4"/>
            <a:endCxn id="53" idx="0"/>
          </p:cNvCxnSpPr>
          <p:nvPr/>
        </p:nvCxnSpPr>
        <p:spPr>
          <a:xfrm>
            <a:off x="1101202" y="4403360"/>
            <a:ext cx="4675994" cy="71296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25" idx="4"/>
            <a:endCxn id="34" idx="0"/>
          </p:cNvCxnSpPr>
          <p:nvPr/>
        </p:nvCxnSpPr>
        <p:spPr>
          <a:xfrm>
            <a:off x="7345261" y="1875735"/>
            <a:ext cx="553641" cy="1000683"/>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28" idx="4"/>
            <a:endCxn id="34" idx="0"/>
          </p:cNvCxnSpPr>
          <p:nvPr/>
        </p:nvCxnSpPr>
        <p:spPr>
          <a:xfrm flipH="1">
            <a:off x="7898902" y="2108082"/>
            <a:ext cx="1049568" cy="768336"/>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26" idx="4"/>
            <a:endCxn id="34" idx="0"/>
          </p:cNvCxnSpPr>
          <p:nvPr/>
        </p:nvCxnSpPr>
        <p:spPr>
          <a:xfrm flipH="1">
            <a:off x="7898902" y="1875734"/>
            <a:ext cx="2643009" cy="100068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25" idx="4"/>
            <a:endCxn id="35" idx="0"/>
          </p:cNvCxnSpPr>
          <p:nvPr/>
        </p:nvCxnSpPr>
        <p:spPr>
          <a:xfrm>
            <a:off x="7345261" y="1875735"/>
            <a:ext cx="1962614" cy="993183"/>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28" idx="4"/>
            <a:endCxn id="35" idx="0"/>
          </p:cNvCxnSpPr>
          <p:nvPr/>
        </p:nvCxnSpPr>
        <p:spPr>
          <a:xfrm>
            <a:off x="8948470" y="2108082"/>
            <a:ext cx="359405" cy="760836"/>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26" idx="4"/>
            <a:endCxn id="35" idx="0"/>
          </p:cNvCxnSpPr>
          <p:nvPr/>
        </p:nvCxnSpPr>
        <p:spPr>
          <a:xfrm flipH="1">
            <a:off x="9307875" y="1875734"/>
            <a:ext cx="1234036" cy="99318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26" idx="4"/>
            <a:endCxn id="36" idx="0"/>
          </p:cNvCxnSpPr>
          <p:nvPr/>
        </p:nvCxnSpPr>
        <p:spPr>
          <a:xfrm>
            <a:off x="10541911" y="1875734"/>
            <a:ext cx="174937" cy="98569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28" idx="4"/>
            <a:endCxn id="36" idx="0"/>
          </p:cNvCxnSpPr>
          <p:nvPr/>
        </p:nvCxnSpPr>
        <p:spPr>
          <a:xfrm>
            <a:off x="8948470" y="2108082"/>
            <a:ext cx="1768378" cy="753346"/>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25" idx="4"/>
            <a:endCxn id="36" idx="0"/>
          </p:cNvCxnSpPr>
          <p:nvPr/>
        </p:nvCxnSpPr>
        <p:spPr>
          <a:xfrm>
            <a:off x="7345261" y="1875735"/>
            <a:ext cx="3371587" cy="985693"/>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29" idx="4"/>
            <a:endCxn id="54" idx="0"/>
          </p:cNvCxnSpPr>
          <p:nvPr/>
        </p:nvCxnSpPr>
        <p:spPr>
          <a:xfrm>
            <a:off x="806434" y="3333620"/>
            <a:ext cx="294768" cy="60504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33" idx="4"/>
            <a:endCxn id="54" idx="0"/>
          </p:cNvCxnSpPr>
          <p:nvPr/>
        </p:nvCxnSpPr>
        <p:spPr>
          <a:xfrm flipH="1">
            <a:off x="1101202" y="3333613"/>
            <a:ext cx="5386094" cy="60505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30" idx="4"/>
            <a:endCxn id="64" idx="0"/>
          </p:cNvCxnSpPr>
          <p:nvPr/>
        </p:nvCxnSpPr>
        <p:spPr>
          <a:xfrm>
            <a:off x="2225131" y="3326120"/>
            <a:ext cx="1567190" cy="6130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34" idx="4"/>
            <a:endCxn id="64" idx="0"/>
          </p:cNvCxnSpPr>
          <p:nvPr/>
        </p:nvCxnSpPr>
        <p:spPr>
          <a:xfrm flipH="1">
            <a:off x="3792321" y="3341113"/>
            <a:ext cx="4106581" cy="598031"/>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31" idx="4"/>
            <a:endCxn id="66" idx="0"/>
          </p:cNvCxnSpPr>
          <p:nvPr/>
        </p:nvCxnSpPr>
        <p:spPr>
          <a:xfrm>
            <a:off x="3649094" y="3333620"/>
            <a:ext cx="2827191" cy="605517"/>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35" idx="4"/>
            <a:endCxn id="66" idx="0"/>
          </p:cNvCxnSpPr>
          <p:nvPr/>
        </p:nvCxnSpPr>
        <p:spPr>
          <a:xfrm flipH="1">
            <a:off x="6476285" y="3333613"/>
            <a:ext cx="2831590" cy="6055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32" idx="4"/>
            <a:endCxn id="68" idx="0"/>
          </p:cNvCxnSpPr>
          <p:nvPr/>
        </p:nvCxnSpPr>
        <p:spPr>
          <a:xfrm>
            <a:off x="5063333" y="3341113"/>
            <a:ext cx="4079293" cy="59802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36" idx="4"/>
            <a:endCxn id="68" idx="0"/>
          </p:cNvCxnSpPr>
          <p:nvPr/>
        </p:nvCxnSpPr>
        <p:spPr>
          <a:xfrm flipH="1">
            <a:off x="9142626" y="3326123"/>
            <a:ext cx="1574222" cy="613014"/>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65" idx="2"/>
            <a:endCxn id="53" idx="0"/>
          </p:cNvCxnSpPr>
          <p:nvPr/>
        </p:nvCxnSpPr>
        <p:spPr>
          <a:xfrm>
            <a:off x="5129441" y="4411332"/>
            <a:ext cx="647755" cy="70499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a:stCxn id="64" idx="4"/>
            <a:endCxn id="53" idx="0"/>
          </p:cNvCxnSpPr>
          <p:nvPr/>
        </p:nvCxnSpPr>
        <p:spPr>
          <a:xfrm>
            <a:off x="3792321" y="4403839"/>
            <a:ext cx="1984875" cy="71248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63" idx="2"/>
            <a:endCxn id="53" idx="0"/>
          </p:cNvCxnSpPr>
          <p:nvPr/>
        </p:nvCxnSpPr>
        <p:spPr>
          <a:xfrm>
            <a:off x="2445477" y="4396339"/>
            <a:ext cx="3331719" cy="71998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a:stCxn id="24" idx="4"/>
            <a:endCxn id="33" idx="0"/>
          </p:cNvCxnSpPr>
          <p:nvPr/>
        </p:nvCxnSpPr>
        <p:spPr>
          <a:xfrm>
            <a:off x="5798359" y="1875743"/>
            <a:ext cx="688937" cy="99317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a:stCxn id="24" idx="4"/>
            <a:endCxn id="34" idx="0"/>
          </p:cNvCxnSpPr>
          <p:nvPr/>
        </p:nvCxnSpPr>
        <p:spPr>
          <a:xfrm>
            <a:off x="5798359" y="1875743"/>
            <a:ext cx="2100543" cy="100067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a:stCxn id="24" idx="4"/>
            <a:endCxn id="35" idx="0"/>
          </p:cNvCxnSpPr>
          <p:nvPr/>
        </p:nvCxnSpPr>
        <p:spPr>
          <a:xfrm>
            <a:off x="5798359" y="1875743"/>
            <a:ext cx="3509516" cy="99317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24" idx="4"/>
            <a:endCxn id="36" idx="0"/>
          </p:cNvCxnSpPr>
          <p:nvPr/>
        </p:nvCxnSpPr>
        <p:spPr>
          <a:xfrm>
            <a:off x="5798359" y="1875743"/>
            <a:ext cx="4918489" cy="985685"/>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a:stCxn id="66" idx="4"/>
            <a:endCxn id="53" idx="0"/>
          </p:cNvCxnSpPr>
          <p:nvPr/>
        </p:nvCxnSpPr>
        <p:spPr>
          <a:xfrm flipH="1">
            <a:off x="5777196" y="4403832"/>
            <a:ext cx="699089" cy="71249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32" name="直接箭头连接符 231"/>
          <p:cNvCxnSpPr>
            <a:stCxn id="67" idx="2"/>
            <a:endCxn id="53" idx="0"/>
          </p:cNvCxnSpPr>
          <p:nvPr/>
        </p:nvCxnSpPr>
        <p:spPr>
          <a:xfrm flipH="1">
            <a:off x="5777196" y="4411332"/>
            <a:ext cx="2033576" cy="70499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33" name="直接箭头连接符 232"/>
          <p:cNvCxnSpPr>
            <a:stCxn id="68" idx="4"/>
            <a:endCxn id="53" idx="0"/>
          </p:cNvCxnSpPr>
          <p:nvPr/>
        </p:nvCxnSpPr>
        <p:spPr>
          <a:xfrm flipH="1">
            <a:off x="5777196" y="4403832"/>
            <a:ext cx="3365430" cy="71249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a:stCxn id="69" idx="2"/>
            <a:endCxn id="53" idx="0"/>
          </p:cNvCxnSpPr>
          <p:nvPr/>
        </p:nvCxnSpPr>
        <p:spPr>
          <a:xfrm flipH="1">
            <a:off x="5777196" y="4396342"/>
            <a:ext cx="4697284" cy="719982"/>
          </a:xfrm>
          <a:prstGeom prst="straightConnector1">
            <a:avLst/>
          </a:prstGeom>
          <a:ln w="31750" cmpd="dbl">
            <a:tailEnd type="stealt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858509" y="3931644"/>
            <a:ext cx="1173935" cy="464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4" name="椭圆 63"/>
          <p:cNvSpPr/>
          <p:nvPr/>
        </p:nvSpPr>
        <p:spPr>
          <a:xfrm>
            <a:off x="3205353" y="3939144"/>
            <a:ext cx="1173935"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5" name="矩形 64"/>
          <p:cNvSpPr/>
          <p:nvPr/>
        </p:nvSpPr>
        <p:spPr>
          <a:xfrm>
            <a:off x="4542473" y="3946637"/>
            <a:ext cx="1173935" cy="464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6" name="椭圆 65"/>
          <p:cNvSpPr/>
          <p:nvPr/>
        </p:nvSpPr>
        <p:spPr>
          <a:xfrm>
            <a:off x="5889317" y="3939137"/>
            <a:ext cx="1173935"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7" name="矩形 66"/>
          <p:cNvSpPr/>
          <p:nvPr/>
        </p:nvSpPr>
        <p:spPr>
          <a:xfrm>
            <a:off x="7223804" y="3946637"/>
            <a:ext cx="1173935" cy="464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8" name="椭圆 67"/>
          <p:cNvSpPr/>
          <p:nvPr/>
        </p:nvSpPr>
        <p:spPr>
          <a:xfrm>
            <a:off x="8555658" y="3939137"/>
            <a:ext cx="1173935"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69" name="矩形 68"/>
          <p:cNvSpPr/>
          <p:nvPr/>
        </p:nvSpPr>
        <p:spPr>
          <a:xfrm>
            <a:off x="9887512" y="3931647"/>
            <a:ext cx="1173935" cy="464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n</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a:t>
            </a:r>
            <a:endParaRPr lang="zh-CN" altLang="en-US" dirty="0"/>
          </a:p>
        </p:txBody>
      </p:sp>
      <p:sp>
        <p:nvSpPr>
          <p:cNvPr id="3" name="椭圆 2"/>
          <p:cNvSpPr/>
          <p:nvPr/>
        </p:nvSpPr>
        <p:spPr>
          <a:xfrm>
            <a:off x="357457" y="1411042"/>
            <a:ext cx="125109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 </a:t>
            </a:r>
            <a:r>
              <a:rPr lang="en-US" altLang="zh-CN" sz="1000" i="1" baseline="-25000" dirty="0" err="1">
                <a:solidFill>
                  <a:srgbClr val="000000"/>
                </a:solidFill>
                <a:latin typeface="Times New Roman" pitchFamily="18" charset="0"/>
                <a:cs typeface="Times New Roman" pitchFamily="18" charset="0"/>
              </a:rPr>
              <a:t>t</a:t>
            </a:r>
            <a:r>
              <a:rPr lang="en-US" altLang="zh-CN" sz="1000" baseline="-25000" dirty="0" err="1">
                <a:solidFill>
                  <a:srgbClr val="000000"/>
                </a:solidFill>
                <a:latin typeface="Times New Roman" pitchFamily="18" charset="0"/>
                <a:cs typeface="Times New Roman" pitchFamily="18" charset="0"/>
              </a:rPr>
              <a:t>Ⅰ</a:t>
            </a:r>
            <a:r>
              <a:rPr lang="en-US" altLang="zh-CN" sz="1000" baseline="-25000" dirty="0">
                <a:solidFill>
                  <a:srgbClr val="000000"/>
                </a:solidFill>
                <a:latin typeface="Times New Roman" pitchFamily="18" charset="0"/>
                <a:cs typeface="Times New Roman" pitchFamily="18" charset="0"/>
              </a:rPr>
              <a:t>+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sz="1000" dirty="0"/>
          </a:p>
        </p:txBody>
      </p:sp>
      <p:sp>
        <p:nvSpPr>
          <p:cNvPr id="23" name="椭圆 22"/>
          <p:cNvSpPr/>
          <p:nvPr/>
        </p:nvSpPr>
        <p:spPr>
          <a:xfrm>
            <a:off x="3537895" y="1411058"/>
            <a:ext cx="125109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P</a:t>
            </a:r>
            <a:r>
              <a:rPr lang="en-US" altLang="zh-CN" sz="1000" i="1" baseline="-25000" dirty="0">
                <a:solidFill>
                  <a:schemeClr val="tx1"/>
                </a:solidFill>
                <a:latin typeface="Times New Roman" pitchFamily="18" charset="0"/>
                <a:cs typeface="Times New Roman" pitchFamily="18" charset="0"/>
              </a:rPr>
              <a:t> </a:t>
            </a:r>
            <a:r>
              <a:rPr lang="en-US" altLang="zh-CN" sz="1000" i="1" baseline="-25000" dirty="0" err="1">
                <a:solidFill>
                  <a:schemeClr val="tx1"/>
                </a:solidFill>
                <a:latin typeface="Times New Roman" pitchFamily="18" charset="0"/>
                <a:cs typeface="Times New Roman" pitchFamily="18" charset="0"/>
              </a:rPr>
              <a:t>t</a:t>
            </a:r>
            <a:r>
              <a:rPr lang="en-US" altLang="zh-CN" sz="1000" baseline="-25000" dirty="0" err="1">
                <a:solidFill>
                  <a:schemeClr val="tx1"/>
                </a:solidFill>
                <a:latin typeface="Times New Roman" pitchFamily="18" charset="0"/>
                <a:cs typeface="Times New Roman" pitchFamily="18" charset="0"/>
              </a:rPr>
              <a:t>Ⅱ</a:t>
            </a:r>
            <a:r>
              <a:rPr lang="en-US" altLang="zh-CN" sz="1000" baseline="-25000" dirty="0">
                <a:solidFill>
                  <a:schemeClr val="tx1"/>
                </a:solidFill>
                <a:latin typeface="Times New Roman" pitchFamily="18" charset="0"/>
                <a:cs typeface="Times New Roman" pitchFamily="18" charset="0"/>
              </a:rPr>
              <a:t>+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a:t>
            </a:r>
            <a:endParaRPr lang="zh-CN" altLang="en-US" sz="1000" dirty="0">
              <a:solidFill>
                <a:schemeClr val="tx1"/>
              </a:solidFill>
            </a:endParaRPr>
          </a:p>
        </p:txBody>
      </p:sp>
      <p:sp>
        <p:nvSpPr>
          <p:cNvPr id="24" name="椭圆 23"/>
          <p:cNvSpPr/>
          <p:nvPr/>
        </p:nvSpPr>
        <p:spPr>
          <a:xfrm>
            <a:off x="5172814" y="1411048"/>
            <a:ext cx="125109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endParaRPr lang="zh-CN" altLang="en-US" sz="1000" dirty="0"/>
          </a:p>
        </p:txBody>
      </p:sp>
      <p:sp>
        <p:nvSpPr>
          <p:cNvPr id="25" name="椭圆 24"/>
          <p:cNvSpPr/>
          <p:nvPr/>
        </p:nvSpPr>
        <p:spPr>
          <a:xfrm>
            <a:off x="6719716" y="1411040"/>
            <a:ext cx="125109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P</a:t>
            </a:r>
            <a:r>
              <a:rPr lang="en-US" altLang="zh-CN" sz="1000" i="1" baseline="-25000" dirty="0">
                <a:solidFill>
                  <a:schemeClr val="tx1"/>
                </a:solidFill>
                <a:latin typeface="Times New Roman" pitchFamily="18" charset="0"/>
                <a:cs typeface="Times New Roman" pitchFamily="18" charset="0"/>
              </a:rPr>
              <a:t> </a:t>
            </a:r>
            <a:r>
              <a:rPr lang="en-US" altLang="zh-CN" sz="1000" i="1" baseline="-25000" dirty="0" err="1">
                <a:solidFill>
                  <a:schemeClr val="tx1"/>
                </a:solidFill>
                <a:latin typeface="Times New Roman" pitchFamily="18" charset="0"/>
                <a:cs typeface="Times New Roman" pitchFamily="18" charset="0"/>
              </a:rPr>
              <a:t>t</a:t>
            </a:r>
            <a:r>
              <a:rPr lang="en-US" altLang="zh-CN" sz="1000" baseline="-25000" dirty="0" err="1">
                <a:solidFill>
                  <a:schemeClr val="tx1"/>
                </a:solidFill>
                <a:latin typeface="Times New Roman" pitchFamily="18" charset="0"/>
                <a:cs typeface="Times New Roman" pitchFamily="18" charset="0"/>
              </a:rPr>
              <a:t>Ⅰ</a:t>
            </a:r>
            <a:r>
              <a:rPr lang="en-US" altLang="zh-CN" sz="1000" baseline="-25000" dirty="0">
                <a:solidFill>
                  <a:schemeClr val="tx1"/>
                </a:solidFill>
                <a:latin typeface="Times New Roman" pitchFamily="18" charset="0"/>
                <a:cs typeface="Times New Roman" pitchFamily="18" charset="0"/>
              </a:rPr>
              <a:t>-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a:t>
            </a:r>
            <a:endParaRPr lang="zh-CN" altLang="en-US" sz="1000" dirty="0">
              <a:solidFill>
                <a:schemeClr val="tx1"/>
              </a:solidFill>
            </a:endParaRPr>
          </a:p>
        </p:txBody>
      </p:sp>
      <p:sp>
        <p:nvSpPr>
          <p:cNvPr id="26" name="椭圆 25"/>
          <p:cNvSpPr/>
          <p:nvPr/>
        </p:nvSpPr>
        <p:spPr>
          <a:xfrm>
            <a:off x="9916366" y="1411039"/>
            <a:ext cx="125109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P</a:t>
            </a:r>
            <a:r>
              <a:rPr lang="en-US" altLang="zh-CN" sz="1000" i="1" baseline="-25000" dirty="0">
                <a:solidFill>
                  <a:schemeClr val="tx1"/>
                </a:solidFill>
                <a:latin typeface="Times New Roman" pitchFamily="18" charset="0"/>
                <a:cs typeface="Times New Roman" pitchFamily="18" charset="0"/>
              </a:rPr>
              <a:t> </a:t>
            </a:r>
            <a:r>
              <a:rPr lang="en-US" altLang="zh-CN" sz="1000" i="1" baseline="-25000" dirty="0" err="1">
                <a:solidFill>
                  <a:schemeClr val="tx1"/>
                </a:solidFill>
                <a:latin typeface="Times New Roman" pitchFamily="18" charset="0"/>
                <a:cs typeface="Times New Roman" pitchFamily="18" charset="0"/>
              </a:rPr>
              <a:t>t</a:t>
            </a:r>
            <a:r>
              <a:rPr lang="en-US" altLang="zh-CN" sz="1000" baseline="-25000" dirty="0" err="1">
                <a:solidFill>
                  <a:schemeClr val="tx1"/>
                </a:solidFill>
                <a:latin typeface="Times New Roman" pitchFamily="18" charset="0"/>
                <a:cs typeface="Times New Roman" pitchFamily="18" charset="0"/>
              </a:rPr>
              <a:t>Ⅱ</a:t>
            </a:r>
            <a:r>
              <a:rPr lang="en-US" altLang="zh-CN" sz="1000" baseline="-25000" dirty="0">
                <a:solidFill>
                  <a:schemeClr val="tx1"/>
                </a:solidFill>
                <a:latin typeface="Times New Roman" pitchFamily="18" charset="0"/>
                <a:cs typeface="Times New Roman" pitchFamily="18" charset="0"/>
              </a:rPr>
              <a:t>-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a:t>
            </a:r>
            <a:endParaRPr lang="zh-CN" altLang="en-US" sz="1000" dirty="0">
              <a:solidFill>
                <a:schemeClr val="tx1"/>
              </a:solidFill>
            </a:endParaRPr>
          </a:p>
        </p:txBody>
      </p:sp>
      <p:sp>
        <p:nvSpPr>
          <p:cNvPr id="27" name="椭圆 26"/>
          <p:cNvSpPr/>
          <p:nvPr/>
        </p:nvSpPr>
        <p:spPr>
          <a:xfrm>
            <a:off x="1713223" y="1643406"/>
            <a:ext cx="1715787"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err="1">
                <a:solidFill>
                  <a:schemeClr val="tx1"/>
                </a:solidFill>
                <a:latin typeface="Times New Roman" pitchFamily="18" charset="0"/>
                <a:cs typeface="Times New Roman" pitchFamily="18" charset="0"/>
              </a:rPr>
              <a:t>Cov</a:t>
            </a:r>
            <a:r>
              <a:rPr lang="en-US" altLang="zh-CN" sz="1000" baseline="-25000" dirty="0">
                <a:solidFill>
                  <a:schemeClr val="tx1"/>
                </a:solidFill>
                <a:latin typeface="Times New Roman" pitchFamily="18" charset="0"/>
                <a:cs typeface="Times New Roman" pitchFamily="18" charset="0"/>
              </a:rPr>
              <a:t>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Ⅰ +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Ⅱ +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 )</a:t>
            </a:r>
            <a:endParaRPr lang="zh-CN" altLang="en-US" sz="1000" dirty="0">
              <a:solidFill>
                <a:schemeClr val="tx1"/>
              </a:solidFill>
            </a:endParaRPr>
          </a:p>
        </p:txBody>
      </p:sp>
      <p:sp>
        <p:nvSpPr>
          <p:cNvPr id="28" name="椭圆 27"/>
          <p:cNvSpPr/>
          <p:nvPr/>
        </p:nvSpPr>
        <p:spPr>
          <a:xfrm>
            <a:off x="8090576" y="1643387"/>
            <a:ext cx="1715787"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err="1">
                <a:solidFill>
                  <a:schemeClr val="tx1"/>
                </a:solidFill>
                <a:latin typeface="Times New Roman" pitchFamily="18" charset="0"/>
                <a:cs typeface="Times New Roman" pitchFamily="18" charset="0"/>
              </a:rPr>
              <a:t>Cov</a:t>
            </a:r>
            <a:r>
              <a:rPr lang="en-US" altLang="zh-CN" sz="1000" baseline="-25000" dirty="0">
                <a:solidFill>
                  <a:schemeClr val="tx1"/>
                </a:solidFill>
                <a:latin typeface="Times New Roman" pitchFamily="18" charset="0"/>
                <a:cs typeface="Times New Roman" pitchFamily="18" charset="0"/>
              </a:rPr>
              <a:t>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Ⅰ -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Ⅱ -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 )</a:t>
            </a:r>
            <a:endParaRPr lang="zh-CN" altLang="en-US" sz="1000" dirty="0">
              <a:solidFill>
                <a:schemeClr val="tx1"/>
              </a:solidFill>
            </a:endParaRPr>
          </a:p>
        </p:txBody>
      </p:sp>
      <p:sp>
        <p:nvSpPr>
          <p:cNvPr id="29" name="椭圆 28"/>
          <p:cNvSpPr/>
          <p:nvPr/>
        </p:nvSpPr>
        <p:spPr>
          <a:xfrm>
            <a:off x="122434" y="2868925"/>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P</a:t>
            </a:r>
            <a:r>
              <a:rPr lang="en-US" altLang="zh-CN" sz="1000" baseline="-25000" dirty="0">
                <a:solidFill>
                  <a:schemeClr val="tx1"/>
                </a:solidFill>
                <a:latin typeface="Times New Roman" pitchFamily="18" charset="0"/>
                <a:cs typeface="Times New Roman" pitchFamily="18" charset="0"/>
              </a:rPr>
              <a:t>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Ⅰ +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Ⅱ + | </a:t>
            </a:r>
            <a:r>
              <a:rPr lang="en-US" altLang="zh-CN" sz="1000" i="1" baseline="-25000" dirty="0">
                <a:solidFill>
                  <a:schemeClr val="tx1"/>
                </a:solidFill>
                <a:latin typeface="Times New Roman" pitchFamily="18" charset="0"/>
                <a:cs typeface="Times New Roman" pitchFamily="18" charset="0"/>
              </a:rPr>
              <a:t>D</a:t>
            </a:r>
            <a:r>
              <a:rPr lang="en-US" altLang="zh-CN" sz="1000" baseline="-25000" dirty="0">
                <a:solidFill>
                  <a:schemeClr val="tx1"/>
                </a:solidFill>
                <a:latin typeface="Times New Roman" pitchFamily="18" charset="0"/>
                <a:cs typeface="Times New Roman" pitchFamily="18" charset="0"/>
              </a:rPr>
              <a:t> +</a:t>
            </a:r>
            <a:endParaRPr lang="zh-CN" altLang="en-US" sz="1000" baseline="-25000" dirty="0">
              <a:solidFill>
                <a:schemeClr val="tx1"/>
              </a:solidFill>
            </a:endParaRPr>
          </a:p>
        </p:txBody>
      </p:sp>
      <p:sp>
        <p:nvSpPr>
          <p:cNvPr id="30" name="椭圆 29"/>
          <p:cNvSpPr/>
          <p:nvPr/>
        </p:nvSpPr>
        <p:spPr>
          <a:xfrm>
            <a:off x="1541131" y="2861425"/>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1" name="椭圆 30"/>
          <p:cNvSpPr/>
          <p:nvPr/>
        </p:nvSpPr>
        <p:spPr>
          <a:xfrm>
            <a:off x="2965094" y="2868925"/>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2" name="椭圆 31"/>
          <p:cNvSpPr/>
          <p:nvPr/>
        </p:nvSpPr>
        <p:spPr>
          <a:xfrm>
            <a:off x="4379333" y="2876418"/>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3" name="椭圆 32"/>
          <p:cNvSpPr/>
          <p:nvPr/>
        </p:nvSpPr>
        <p:spPr>
          <a:xfrm>
            <a:off x="5803296" y="2868918"/>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4" name="椭圆 33"/>
          <p:cNvSpPr/>
          <p:nvPr/>
        </p:nvSpPr>
        <p:spPr>
          <a:xfrm>
            <a:off x="7214902" y="2876418"/>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5" name="椭圆 34"/>
          <p:cNvSpPr/>
          <p:nvPr/>
        </p:nvSpPr>
        <p:spPr>
          <a:xfrm>
            <a:off x="8623875" y="2868918"/>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36" name="椭圆 35"/>
          <p:cNvSpPr/>
          <p:nvPr/>
        </p:nvSpPr>
        <p:spPr>
          <a:xfrm>
            <a:off x="10032848" y="2861428"/>
            <a:ext cx="1368000"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rgbClr val="000000"/>
                </a:solidFill>
                <a:latin typeface="Times New Roman" pitchFamily="18" charset="0"/>
                <a:cs typeface="Times New Roman" pitchFamily="18" charset="0"/>
              </a:rPr>
              <a:t>P</a:t>
            </a:r>
            <a:r>
              <a:rPr lang="en-US" altLang="zh-CN" sz="1000" baseline="-25000" dirty="0">
                <a:solidFill>
                  <a:srgbClr val="000000"/>
                </a:solidFill>
                <a:latin typeface="Times New Roman" pitchFamily="18" charset="0"/>
                <a:cs typeface="Times New Roman" pitchFamily="18" charset="0"/>
              </a:rPr>
              <a:t>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Ⅰ - ∩ </a:t>
            </a:r>
            <a:r>
              <a:rPr lang="en-US" altLang="zh-CN" sz="1000" i="1" baseline="-25000" dirty="0">
                <a:solidFill>
                  <a:srgbClr val="000000"/>
                </a:solidFill>
                <a:latin typeface="Times New Roman" pitchFamily="18" charset="0"/>
                <a:cs typeface="Times New Roman" pitchFamily="18" charset="0"/>
              </a:rPr>
              <a:t>t</a:t>
            </a:r>
            <a:r>
              <a:rPr lang="en-US" altLang="zh-CN" sz="1000" baseline="-25000" dirty="0">
                <a:solidFill>
                  <a:srgbClr val="000000"/>
                </a:solidFill>
                <a:latin typeface="Times New Roman" pitchFamily="18" charset="0"/>
                <a:cs typeface="Times New Roman" pitchFamily="18" charset="0"/>
              </a:rPr>
              <a:t> Ⅱ - | </a:t>
            </a:r>
            <a:r>
              <a:rPr lang="en-US" altLang="zh-CN" sz="1000" i="1" baseline="-25000" dirty="0">
                <a:solidFill>
                  <a:srgbClr val="000000"/>
                </a:solidFill>
                <a:latin typeface="Times New Roman" pitchFamily="18" charset="0"/>
                <a:cs typeface="Times New Roman" pitchFamily="18" charset="0"/>
              </a:rPr>
              <a:t>D</a:t>
            </a:r>
            <a:r>
              <a:rPr lang="en-US" altLang="zh-CN" sz="1000" baseline="-25000" dirty="0">
                <a:solidFill>
                  <a:srgbClr val="000000"/>
                </a:solidFill>
                <a:latin typeface="Times New Roman" pitchFamily="18" charset="0"/>
                <a:cs typeface="Times New Roman" pitchFamily="18" charset="0"/>
              </a:rPr>
              <a:t> -</a:t>
            </a:r>
            <a:endParaRPr lang="zh-CN" altLang="en-US" dirty="0"/>
          </a:p>
        </p:txBody>
      </p:sp>
      <p:sp>
        <p:nvSpPr>
          <p:cNvPr id="53" name="椭圆 52"/>
          <p:cNvSpPr/>
          <p:nvPr/>
        </p:nvSpPr>
        <p:spPr>
          <a:xfrm>
            <a:off x="745590" y="5116324"/>
            <a:ext cx="10063212" cy="607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n</a:t>
            </a:r>
            <a:r>
              <a:rPr lang="en-US" altLang="zh-CN" sz="900" dirty="0">
                <a:solidFill>
                  <a:schemeClr val="tx1"/>
                </a:solidFill>
                <a:latin typeface="Times New Roman" pitchFamily="18" charset="0"/>
                <a:cs typeface="Times New Roman" pitchFamily="18" charset="0"/>
              </a:rPr>
              <a:t>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Ⅰ + ∩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Ⅱ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n</a:t>
            </a:r>
            <a:r>
              <a:rPr lang="en-US" altLang="zh-CN" sz="900" dirty="0">
                <a:solidFill>
                  <a:schemeClr val="tx1"/>
                </a:solidFill>
                <a:latin typeface="Times New Roman" pitchFamily="18" charset="0"/>
                <a:cs typeface="Times New Roman" pitchFamily="18" charset="0"/>
              </a:rPr>
              <a:t>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Ⅰ + ∩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Ⅱ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n</a:t>
            </a:r>
            <a:r>
              <a:rPr lang="en-US" altLang="zh-CN" sz="900" dirty="0">
                <a:solidFill>
                  <a:schemeClr val="tx1"/>
                </a:solidFill>
                <a:latin typeface="Times New Roman" pitchFamily="18" charset="0"/>
                <a:cs typeface="Times New Roman" pitchFamily="18" charset="0"/>
              </a:rPr>
              <a:t>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Ⅰ - ∩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Ⅱ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n</a:t>
            </a:r>
            <a:r>
              <a:rPr lang="en-US" altLang="zh-CN" sz="900" dirty="0">
                <a:solidFill>
                  <a:schemeClr val="tx1"/>
                </a:solidFill>
                <a:latin typeface="Times New Roman" pitchFamily="18" charset="0"/>
                <a:cs typeface="Times New Roman" pitchFamily="18" charset="0"/>
              </a:rPr>
              <a:t>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Ⅰ - ∩ </a:t>
            </a:r>
            <a:r>
              <a:rPr lang="en-US" altLang="zh-CN" sz="900" i="1" baseline="-25000" dirty="0">
                <a:solidFill>
                  <a:schemeClr val="tx1"/>
                </a:solidFill>
                <a:latin typeface="Times New Roman" pitchFamily="18" charset="0"/>
                <a:cs typeface="Times New Roman" pitchFamily="18" charset="0"/>
              </a:rPr>
              <a:t>t</a:t>
            </a:r>
            <a:r>
              <a:rPr lang="en-US" altLang="zh-CN" sz="900" baseline="-25000" dirty="0">
                <a:solidFill>
                  <a:schemeClr val="tx1"/>
                </a:solidFill>
                <a:latin typeface="Times New Roman" pitchFamily="18" charset="0"/>
                <a:cs typeface="Times New Roman" pitchFamily="18" charset="0"/>
              </a:rPr>
              <a:t> Ⅱ -</a:t>
            </a:r>
            <a:r>
              <a:rPr lang="en-US" altLang="zh-CN" sz="900" dirty="0">
                <a:solidFill>
                  <a:schemeClr val="tx1"/>
                </a:solidFill>
                <a:latin typeface="Times New Roman" pitchFamily="18" charset="0"/>
                <a:cs typeface="Times New Roman" pitchFamily="18" charset="0"/>
              </a:rPr>
              <a:t> </a:t>
            </a:r>
            <a:r>
              <a:rPr lang="en-US" altLang="zh-CN" sz="1100" dirty="0">
                <a:solidFill>
                  <a:schemeClr val="tx1"/>
                </a:solidFill>
                <a:latin typeface="Times New Roman" pitchFamily="18" charset="0"/>
                <a:cs typeface="Times New Roman" pitchFamily="18" charset="0"/>
              </a:rPr>
              <a:t>|</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P</a:t>
            </a:r>
            <a:r>
              <a:rPr lang="en-US" altLang="zh-CN" sz="900" i="1" baseline="-25000"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a:t>
            </a:r>
            <a:r>
              <a:rPr lang="en-US" altLang="zh-CN" sz="900" dirty="0">
                <a:solidFill>
                  <a:schemeClr val="tx1"/>
                </a:solidFill>
                <a:latin typeface="Times New Roman" pitchFamily="18" charset="0"/>
                <a:cs typeface="Times New Roman" pitchFamily="18" charset="0"/>
              </a:rPr>
              <a:t> </a:t>
            </a:r>
            <a:r>
              <a:rPr lang="el-GR"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P </a:t>
            </a:r>
            <a:r>
              <a:rPr lang="en-US" altLang="zh-CN" sz="900" i="1" baseline="-25000" dirty="0" err="1">
                <a:solidFill>
                  <a:schemeClr val="tx1"/>
                </a:solidFill>
                <a:latin typeface="Times New Roman" pitchFamily="18" charset="0"/>
                <a:cs typeface="Times New Roman" pitchFamily="18" charset="0"/>
              </a:rPr>
              <a:t>t</a:t>
            </a:r>
            <a:r>
              <a:rPr lang="en-US" altLang="zh-CN" sz="900" baseline="-25000" dirty="0" err="1">
                <a:solidFill>
                  <a:schemeClr val="tx1"/>
                </a:solidFill>
                <a:latin typeface="Times New Roman" pitchFamily="18" charset="0"/>
                <a:cs typeface="Times New Roman" pitchFamily="18" charset="0"/>
              </a:rPr>
              <a:t>Ⅰ</a:t>
            </a:r>
            <a:r>
              <a:rPr lang="en-US" altLang="zh-CN" sz="900" baseline="-25000" dirty="0">
                <a:solidFill>
                  <a:schemeClr val="tx1"/>
                </a:solidFill>
                <a:latin typeface="Times New Roman" pitchFamily="18" charset="0"/>
                <a:cs typeface="Times New Roman" pitchFamily="18" charset="0"/>
              </a:rPr>
              <a:t>+ | </a:t>
            </a:r>
            <a:r>
              <a:rPr lang="en-US" altLang="zh-CN" sz="900" i="1" baseline="-25000"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 P </a:t>
            </a:r>
            <a:r>
              <a:rPr lang="en-US" altLang="zh-CN" sz="900" i="1" baseline="-25000" dirty="0" err="1">
                <a:solidFill>
                  <a:schemeClr val="tx1"/>
                </a:solidFill>
                <a:latin typeface="Times New Roman" pitchFamily="18" charset="0"/>
                <a:cs typeface="Times New Roman" pitchFamily="18" charset="0"/>
              </a:rPr>
              <a:t>t</a:t>
            </a:r>
            <a:r>
              <a:rPr lang="en-US" altLang="zh-CN" sz="900" baseline="-25000" dirty="0" err="1">
                <a:solidFill>
                  <a:schemeClr val="tx1"/>
                </a:solidFill>
                <a:latin typeface="Times New Roman" pitchFamily="18" charset="0"/>
                <a:cs typeface="Times New Roman" pitchFamily="18" charset="0"/>
              </a:rPr>
              <a:t>Ⅱ</a:t>
            </a:r>
            <a:r>
              <a:rPr lang="en-US" altLang="zh-CN" sz="900" baseline="-25000" dirty="0">
                <a:solidFill>
                  <a:schemeClr val="tx1"/>
                </a:solidFill>
                <a:latin typeface="Times New Roman" pitchFamily="18" charset="0"/>
                <a:cs typeface="Times New Roman" pitchFamily="18" charset="0"/>
              </a:rPr>
              <a:t>+ | </a:t>
            </a:r>
            <a:r>
              <a:rPr lang="en-US" altLang="zh-CN" sz="900" i="1" baseline="-25000"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 </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P </a:t>
            </a:r>
            <a:r>
              <a:rPr lang="en-US" altLang="zh-CN" sz="900" i="1" baseline="-25000" dirty="0" err="1">
                <a:solidFill>
                  <a:schemeClr val="tx1"/>
                </a:solidFill>
                <a:latin typeface="Times New Roman" pitchFamily="18" charset="0"/>
                <a:cs typeface="Times New Roman" pitchFamily="18" charset="0"/>
              </a:rPr>
              <a:t>t</a:t>
            </a:r>
            <a:r>
              <a:rPr lang="en-US" altLang="zh-CN" sz="900" baseline="-25000" dirty="0" err="1">
                <a:solidFill>
                  <a:schemeClr val="tx1"/>
                </a:solidFill>
                <a:latin typeface="Times New Roman" pitchFamily="18" charset="0"/>
                <a:cs typeface="Times New Roman" pitchFamily="18" charset="0"/>
              </a:rPr>
              <a:t>Ⅰ</a:t>
            </a:r>
            <a:r>
              <a:rPr lang="en-US" altLang="zh-CN" sz="900" baseline="-25000" dirty="0">
                <a:solidFill>
                  <a:schemeClr val="tx1"/>
                </a:solidFill>
                <a:latin typeface="Times New Roman" pitchFamily="18" charset="0"/>
                <a:cs typeface="Times New Roman" pitchFamily="18" charset="0"/>
              </a:rPr>
              <a:t>- | </a:t>
            </a:r>
            <a:r>
              <a:rPr lang="en-US" altLang="zh-CN" sz="900" i="1" baseline="-25000"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 </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P </a:t>
            </a:r>
            <a:r>
              <a:rPr lang="en-US" altLang="zh-CN" sz="900" i="1" baseline="-25000" dirty="0" err="1">
                <a:solidFill>
                  <a:schemeClr val="tx1"/>
                </a:solidFill>
                <a:latin typeface="Times New Roman" pitchFamily="18" charset="0"/>
                <a:cs typeface="Times New Roman" pitchFamily="18" charset="0"/>
              </a:rPr>
              <a:t>t</a:t>
            </a:r>
            <a:r>
              <a:rPr lang="en-US" altLang="zh-CN" sz="900" baseline="-25000" dirty="0" err="1">
                <a:solidFill>
                  <a:schemeClr val="tx1"/>
                </a:solidFill>
                <a:latin typeface="Times New Roman" pitchFamily="18" charset="0"/>
                <a:cs typeface="Times New Roman" pitchFamily="18" charset="0"/>
              </a:rPr>
              <a:t>Ⅱ</a:t>
            </a:r>
            <a:r>
              <a:rPr lang="en-US" altLang="zh-CN" sz="900" baseline="-25000" dirty="0">
                <a:solidFill>
                  <a:schemeClr val="tx1"/>
                </a:solidFill>
                <a:latin typeface="Times New Roman" pitchFamily="18" charset="0"/>
                <a:cs typeface="Times New Roman" pitchFamily="18" charset="0"/>
              </a:rPr>
              <a:t>- | </a:t>
            </a:r>
            <a:r>
              <a:rPr lang="en-US" altLang="zh-CN" sz="900" i="1" baseline="-25000"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 </a:t>
            </a:r>
            <a:r>
              <a:rPr lang="en-US" altLang="zh-CN" sz="900" dirty="0">
                <a:solidFill>
                  <a:schemeClr val="tx1"/>
                </a:solidFill>
                <a:latin typeface="Times New Roman" pitchFamily="18" charset="0"/>
                <a:cs typeface="Times New Roman" pitchFamily="18" charset="0"/>
              </a:rPr>
              <a:t>, </a:t>
            </a:r>
            <a:r>
              <a:rPr lang="en-US" altLang="zh-CN" sz="900" i="1" dirty="0" err="1">
                <a:solidFill>
                  <a:schemeClr val="tx1"/>
                </a:solidFill>
                <a:latin typeface="Times New Roman" pitchFamily="18" charset="0"/>
                <a:cs typeface="Times New Roman" pitchFamily="18" charset="0"/>
              </a:rPr>
              <a:t>Cov</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t</a:t>
            </a:r>
            <a:r>
              <a:rPr lang="en-US" altLang="zh-CN" sz="900" dirty="0">
                <a:solidFill>
                  <a:schemeClr val="tx1"/>
                </a:solidFill>
                <a:latin typeface="Times New Roman" pitchFamily="18" charset="0"/>
                <a:cs typeface="Times New Roman" pitchFamily="18" charset="0"/>
              </a:rPr>
              <a:t> </a:t>
            </a:r>
            <a:r>
              <a:rPr lang="en-US" altLang="zh-CN" sz="900" baseline="-25000" dirty="0">
                <a:solidFill>
                  <a:schemeClr val="tx1"/>
                </a:solidFill>
                <a:latin typeface="Times New Roman" pitchFamily="18" charset="0"/>
                <a:cs typeface="Times New Roman" pitchFamily="18" charset="0"/>
              </a:rPr>
              <a:t>Ⅰ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t</a:t>
            </a:r>
            <a:r>
              <a:rPr lang="en-US" altLang="zh-CN" sz="900" dirty="0">
                <a:solidFill>
                  <a:schemeClr val="tx1"/>
                </a:solidFill>
                <a:latin typeface="Times New Roman" pitchFamily="18" charset="0"/>
                <a:cs typeface="Times New Roman" pitchFamily="18" charset="0"/>
              </a:rPr>
              <a:t> </a:t>
            </a:r>
            <a:r>
              <a:rPr lang="en-US" altLang="zh-CN" sz="900" baseline="-25000" dirty="0">
                <a:solidFill>
                  <a:schemeClr val="tx1"/>
                </a:solidFill>
                <a:latin typeface="Times New Roman" pitchFamily="18" charset="0"/>
                <a:cs typeface="Times New Roman" pitchFamily="18" charset="0"/>
              </a:rPr>
              <a:t>Ⅱ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a:t>
            </a:r>
            <a:r>
              <a:rPr lang="en-US" altLang="zh-CN" sz="900" dirty="0">
                <a:solidFill>
                  <a:schemeClr val="tx1"/>
                </a:solidFill>
                <a:latin typeface="Times New Roman" pitchFamily="18" charset="0"/>
                <a:cs typeface="Times New Roman" pitchFamily="18" charset="0"/>
              </a:rPr>
              <a:t> ) , </a:t>
            </a:r>
            <a:r>
              <a:rPr lang="en-US" altLang="zh-CN" sz="900" i="1" dirty="0" err="1">
                <a:solidFill>
                  <a:schemeClr val="tx1"/>
                </a:solidFill>
                <a:latin typeface="Times New Roman" pitchFamily="18" charset="0"/>
                <a:cs typeface="Times New Roman" pitchFamily="18" charset="0"/>
              </a:rPr>
              <a:t>Cov</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t</a:t>
            </a:r>
            <a:r>
              <a:rPr lang="en-US" altLang="zh-CN" sz="900" dirty="0">
                <a:solidFill>
                  <a:schemeClr val="tx1"/>
                </a:solidFill>
                <a:latin typeface="Times New Roman" pitchFamily="18" charset="0"/>
                <a:cs typeface="Times New Roman" pitchFamily="18" charset="0"/>
              </a:rPr>
              <a:t> </a:t>
            </a:r>
            <a:r>
              <a:rPr lang="en-US" altLang="zh-CN" sz="900" baseline="-25000" dirty="0">
                <a:solidFill>
                  <a:schemeClr val="tx1"/>
                </a:solidFill>
                <a:latin typeface="Times New Roman" pitchFamily="18" charset="0"/>
                <a:cs typeface="Times New Roman" pitchFamily="18" charset="0"/>
              </a:rPr>
              <a:t>Ⅰ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t</a:t>
            </a:r>
            <a:r>
              <a:rPr lang="en-US" altLang="zh-CN" sz="900" dirty="0">
                <a:solidFill>
                  <a:schemeClr val="tx1"/>
                </a:solidFill>
                <a:latin typeface="Times New Roman" pitchFamily="18" charset="0"/>
                <a:cs typeface="Times New Roman" pitchFamily="18" charset="0"/>
              </a:rPr>
              <a:t> </a:t>
            </a:r>
            <a:r>
              <a:rPr lang="en-US" altLang="zh-CN" sz="900" baseline="-25000" dirty="0">
                <a:solidFill>
                  <a:schemeClr val="tx1"/>
                </a:solidFill>
                <a:latin typeface="Times New Roman" pitchFamily="18" charset="0"/>
                <a:cs typeface="Times New Roman" pitchFamily="18" charset="0"/>
              </a:rPr>
              <a:t>Ⅱ -</a:t>
            </a:r>
            <a:r>
              <a:rPr lang="en-US" altLang="zh-CN" sz="900" dirty="0">
                <a:solidFill>
                  <a:schemeClr val="tx1"/>
                </a:solidFill>
                <a:latin typeface="Times New Roman" pitchFamily="18" charset="0"/>
                <a:cs typeface="Times New Roman" pitchFamily="18" charset="0"/>
              </a:rPr>
              <a:t> | </a:t>
            </a:r>
            <a:r>
              <a:rPr lang="en-US" altLang="zh-CN" sz="900" i="1" dirty="0">
                <a:solidFill>
                  <a:schemeClr val="tx1"/>
                </a:solidFill>
                <a:latin typeface="Times New Roman" pitchFamily="18" charset="0"/>
                <a:cs typeface="Times New Roman" pitchFamily="18" charset="0"/>
              </a:rPr>
              <a:t>D</a:t>
            </a:r>
            <a:r>
              <a:rPr lang="en-US" altLang="zh-CN" sz="900" baseline="-25000" dirty="0">
                <a:solidFill>
                  <a:schemeClr val="tx1"/>
                </a:solidFill>
                <a:latin typeface="Times New Roman" pitchFamily="18" charset="0"/>
                <a:cs typeface="Times New Roman" pitchFamily="18" charset="0"/>
              </a:rPr>
              <a:t> -</a:t>
            </a:r>
            <a:r>
              <a:rPr lang="en-US" altLang="zh-CN" sz="900" dirty="0">
                <a:solidFill>
                  <a:schemeClr val="tx1"/>
                </a:solidFill>
                <a:latin typeface="Times New Roman" pitchFamily="18" charset="0"/>
                <a:cs typeface="Times New Roman" pitchFamily="18" charset="0"/>
              </a:rPr>
              <a:t> ) ]</a:t>
            </a:r>
            <a:endParaRPr lang="zh-CN" altLang="en-US" sz="900" baseline="-25000" dirty="0">
              <a:solidFill>
                <a:schemeClr val="tx1"/>
              </a:solidFill>
            </a:endParaRPr>
          </a:p>
        </p:txBody>
      </p:sp>
      <p:sp>
        <p:nvSpPr>
          <p:cNvPr id="54" name="椭圆 53"/>
          <p:cNvSpPr/>
          <p:nvPr/>
        </p:nvSpPr>
        <p:spPr>
          <a:xfrm>
            <a:off x="514234" y="3938665"/>
            <a:ext cx="1173935" cy="4646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P</a:t>
            </a:r>
            <a:r>
              <a:rPr lang="en-US" altLang="zh-CN" sz="1000" baseline="-25000" dirty="0">
                <a:solidFill>
                  <a:schemeClr val="tx1"/>
                </a:solidFill>
                <a:latin typeface="Times New Roman" pitchFamily="18" charset="0"/>
                <a:cs typeface="Times New Roman" pitchFamily="18" charset="0"/>
              </a:rPr>
              <a:t>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Ⅰ + ∩ </a:t>
            </a:r>
            <a:r>
              <a:rPr lang="en-US" altLang="zh-CN" sz="1000" i="1" baseline="-25000" dirty="0">
                <a:solidFill>
                  <a:schemeClr val="tx1"/>
                </a:solidFill>
                <a:latin typeface="Times New Roman" pitchFamily="18" charset="0"/>
                <a:cs typeface="Times New Roman" pitchFamily="18" charset="0"/>
              </a:rPr>
              <a:t>t</a:t>
            </a:r>
            <a:r>
              <a:rPr lang="en-US" altLang="zh-CN" sz="1000" baseline="-25000" dirty="0">
                <a:solidFill>
                  <a:schemeClr val="tx1"/>
                </a:solidFill>
                <a:latin typeface="Times New Roman" pitchFamily="18" charset="0"/>
                <a:cs typeface="Times New Roman" pitchFamily="18" charset="0"/>
              </a:rPr>
              <a:t> Ⅱ +</a:t>
            </a:r>
            <a:endParaRPr lang="zh-CN" altLang="en-US" sz="1000" baseline="-25000" dirty="0">
              <a:solidFill>
                <a:schemeClr val="tx1"/>
              </a:solidFill>
            </a:endParaRPr>
          </a:p>
        </p:txBody>
      </p:sp>
    </p:spTree>
    <p:extLst>
      <p:ext uri="{BB962C8B-B14F-4D97-AF65-F5344CB8AC3E}">
        <p14:creationId xmlns:p14="http://schemas.microsoft.com/office/powerpoint/2010/main" val="51003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3G3T12P2R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4" name="椭圆 3"/>
          <p:cNvSpPr/>
          <p:nvPr/>
        </p:nvSpPr>
        <p:spPr>
          <a:xfrm>
            <a:off x="1565301" y="764140"/>
            <a:ext cx="1647645" cy="1604513"/>
          </a:xfrm>
          <a:prstGeom prst="ellipse">
            <a:avLst/>
          </a:prstGeom>
          <a:pattFill prst="lgCheck">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76478" y="956164"/>
            <a:ext cx="1207008" cy="12191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 </a:t>
            </a:r>
            <a:r>
              <a:rPr lang="zh-CN" altLang="en-US" dirty="0">
                <a:solidFill>
                  <a:schemeClr val="tx1"/>
                </a:solidFill>
                <a:latin typeface="Times New Roman" panose="02020603050405020304" pitchFamily="18" charset="0"/>
                <a:cs typeface="Times New Roman" panose="02020603050405020304" pitchFamily="18" charset="0"/>
              </a:rPr>
              <a:t>人 群</a:t>
            </a:r>
          </a:p>
        </p:txBody>
      </p:sp>
      <p:cxnSp>
        <p:nvCxnSpPr>
          <p:cNvPr id="6" name="肘形连接符 5"/>
          <p:cNvCxnSpPr/>
          <p:nvPr/>
        </p:nvCxnSpPr>
        <p:spPr>
          <a:xfrm>
            <a:off x="2035098" y="4118109"/>
            <a:ext cx="720000" cy="396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81855" y="2865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陽性</a:t>
            </a:r>
          </a:p>
        </p:txBody>
      </p:sp>
      <p:sp>
        <p:nvSpPr>
          <p:cNvPr id="10" name="矩形 9"/>
          <p:cNvSpPr/>
          <p:nvPr/>
        </p:nvSpPr>
        <p:spPr>
          <a:xfrm>
            <a:off x="2755098" y="3261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陰性</a:t>
            </a:r>
          </a:p>
        </p:txBody>
      </p:sp>
      <p:sp>
        <p:nvSpPr>
          <p:cNvPr id="11" name="矩形 10"/>
          <p:cNvSpPr/>
          <p:nvPr/>
        </p:nvSpPr>
        <p:spPr>
          <a:xfrm>
            <a:off x="1481854" y="3979609"/>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陽性</a:t>
            </a:r>
          </a:p>
        </p:txBody>
      </p:sp>
      <p:sp>
        <p:nvSpPr>
          <p:cNvPr id="12" name="矩形 11"/>
          <p:cNvSpPr/>
          <p:nvPr/>
        </p:nvSpPr>
        <p:spPr>
          <a:xfrm>
            <a:off x="2755098" y="4375610"/>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陰性</a:t>
            </a:r>
          </a:p>
        </p:txBody>
      </p:sp>
      <p:sp>
        <p:nvSpPr>
          <p:cNvPr id="13" name="十字形 12"/>
          <p:cNvSpPr/>
          <p:nvPr/>
        </p:nvSpPr>
        <p:spPr>
          <a:xfrm>
            <a:off x="2233678" y="248925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p:nvSpPr>
        <p:spPr>
          <a:xfrm>
            <a:off x="2233678" y="3654640"/>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肘形连接符 14"/>
          <p:cNvCxnSpPr/>
          <p:nvPr/>
        </p:nvCxnSpPr>
        <p:spPr>
          <a:xfrm>
            <a:off x="2035098" y="3003683"/>
            <a:ext cx="720000" cy="396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a:off x="2035098" y="5325826"/>
            <a:ext cx="720000" cy="396000"/>
          </a:xfrm>
          <a:prstGeom prst="bentConnector3">
            <a:avLst/>
          </a:prstGeom>
          <a:ln>
            <a:solidFill>
              <a:srgbClr val="FF66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59299" y="5187326"/>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陽性</a:t>
            </a:r>
          </a:p>
        </p:txBody>
      </p:sp>
      <p:sp>
        <p:nvSpPr>
          <p:cNvPr id="18" name="矩形 17"/>
          <p:cNvSpPr/>
          <p:nvPr/>
        </p:nvSpPr>
        <p:spPr>
          <a:xfrm>
            <a:off x="2755098" y="5583327"/>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陰性</a:t>
            </a:r>
          </a:p>
        </p:txBody>
      </p:sp>
      <p:sp>
        <p:nvSpPr>
          <p:cNvPr id="19" name="十字形 18"/>
          <p:cNvSpPr/>
          <p:nvPr/>
        </p:nvSpPr>
        <p:spPr>
          <a:xfrm>
            <a:off x="2233678" y="483082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122317" y="764140"/>
            <a:ext cx="1647645" cy="1604513"/>
          </a:xfrm>
          <a:prstGeom prst="ellipse">
            <a:avLst/>
          </a:prstGeom>
          <a:pattFill prst="solidDmnd">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5333494" y="956164"/>
            <a:ext cx="1207008" cy="12191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 </a:t>
            </a:r>
            <a:r>
              <a:rPr lang="zh-CN" altLang="en-US" dirty="0">
                <a:solidFill>
                  <a:schemeClr val="tx1"/>
                </a:solidFill>
                <a:latin typeface="Times New Roman" panose="02020603050405020304" pitchFamily="18" charset="0"/>
                <a:cs typeface="Times New Roman" panose="02020603050405020304" pitchFamily="18" charset="0"/>
              </a:rPr>
              <a:t>人 群</a:t>
            </a:r>
          </a:p>
        </p:txBody>
      </p:sp>
      <p:cxnSp>
        <p:nvCxnSpPr>
          <p:cNvPr id="22" name="肘形连接符 21"/>
          <p:cNvCxnSpPr/>
          <p:nvPr/>
        </p:nvCxnSpPr>
        <p:spPr>
          <a:xfrm>
            <a:off x="5592114" y="4118109"/>
            <a:ext cx="720000" cy="396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38871" y="2865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陽性</a:t>
            </a:r>
          </a:p>
        </p:txBody>
      </p:sp>
      <p:sp>
        <p:nvSpPr>
          <p:cNvPr id="24" name="矩形 23"/>
          <p:cNvSpPr/>
          <p:nvPr/>
        </p:nvSpPr>
        <p:spPr>
          <a:xfrm>
            <a:off x="6312114" y="3261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陰性</a:t>
            </a:r>
          </a:p>
        </p:txBody>
      </p:sp>
      <p:sp>
        <p:nvSpPr>
          <p:cNvPr id="25" name="矩形 24"/>
          <p:cNvSpPr/>
          <p:nvPr/>
        </p:nvSpPr>
        <p:spPr>
          <a:xfrm>
            <a:off x="5038870" y="3979609"/>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陽性</a:t>
            </a:r>
          </a:p>
        </p:txBody>
      </p:sp>
      <p:sp>
        <p:nvSpPr>
          <p:cNvPr id="26" name="矩形 25"/>
          <p:cNvSpPr/>
          <p:nvPr/>
        </p:nvSpPr>
        <p:spPr>
          <a:xfrm>
            <a:off x="6312114" y="4375610"/>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陰性</a:t>
            </a:r>
          </a:p>
        </p:txBody>
      </p:sp>
      <p:sp>
        <p:nvSpPr>
          <p:cNvPr id="27" name="十字形 26"/>
          <p:cNvSpPr/>
          <p:nvPr/>
        </p:nvSpPr>
        <p:spPr>
          <a:xfrm>
            <a:off x="5790694" y="248925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十字形 27"/>
          <p:cNvSpPr/>
          <p:nvPr/>
        </p:nvSpPr>
        <p:spPr>
          <a:xfrm>
            <a:off x="5790694" y="3654640"/>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肘形连接符 28"/>
          <p:cNvCxnSpPr/>
          <p:nvPr/>
        </p:nvCxnSpPr>
        <p:spPr>
          <a:xfrm>
            <a:off x="5592114" y="3003683"/>
            <a:ext cx="720000" cy="396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5592114" y="5325826"/>
            <a:ext cx="720000" cy="396000"/>
          </a:xfrm>
          <a:prstGeom prst="bentConnector3">
            <a:avLst/>
          </a:prstGeom>
          <a:ln>
            <a:solidFill>
              <a:srgbClr val="FF66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016315" y="5187326"/>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陽性</a:t>
            </a:r>
          </a:p>
        </p:txBody>
      </p:sp>
      <p:sp>
        <p:nvSpPr>
          <p:cNvPr id="32" name="矩形 31"/>
          <p:cNvSpPr/>
          <p:nvPr/>
        </p:nvSpPr>
        <p:spPr>
          <a:xfrm>
            <a:off x="6312114" y="5583327"/>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陰性</a:t>
            </a:r>
          </a:p>
        </p:txBody>
      </p:sp>
      <p:sp>
        <p:nvSpPr>
          <p:cNvPr id="33" name="十字形 32"/>
          <p:cNvSpPr/>
          <p:nvPr/>
        </p:nvSpPr>
        <p:spPr>
          <a:xfrm>
            <a:off x="5790694" y="483082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469508" y="764140"/>
            <a:ext cx="1647645" cy="1604513"/>
          </a:xfrm>
          <a:prstGeom prst="ellipse">
            <a:avLst/>
          </a:prstGeom>
          <a:pattFill prst="plaid">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8680685" y="956164"/>
            <a:ext cx="1207008" cy="12191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 </a:t>
            </a:r>
            <a:r>
              <a:rPr lang="zh-CN" altLang="en-US" dirty="0">
                <a:solidFill>
                  <a:schemeClr val="tx1"/>
                </a:solidFill>
                <a:latin typeface="Times New Roman" panose="02020603050405020304" pitchFamily="18" charset="0"/>
                <a:cs typeface="Times New Roman" panose="02020603050405020304" pitchFamily="18" charset="0"/>
              </a:rPr>
              <a:t>人 群</a:t>
            </a:r>
          </a:p>
        </p:txBody>
      </p:sp>
      <p:cxnSp>
        <p:nvCxnSpPr>
          <p:cNvPr id="36" name="肘形连接符 35"/>
          <p:cNvCxnSpPr/>
          <p:nvPr/>
        </p:nvCxnSpPr>
        <p:spPr>
          <a:xfrm>
            <a:off x="8939305" y="4118109"/>
            <a:ext cx="720000" cy="396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386062" y="2865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陽性</a:t>
            </a:r>
          </a:p>
        </p:txBody>
      </p:sp>
      <p:sp>
        <p:nvSpPr>
          <p:cNvPr id="38" name="矩形 37"/>
          <p:cNvSpPr/>
          <p:nvPr/>
        </p:nvSpPr>
        <p:spPr>
          <a:xfrm>
            <a:off x="9659305" y="3261183"/>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Ⅰ </a:t>
            </a:r>
            <a:r>
              <a:rPr lang="zh-CN" altLang="en-US" sz="1200" baseline="-25000" dirty="0">
                <a:latin typeface="Times New Roman" panose="02020603050405020304" pitchFamily="18" charset="0"/>
                <a:cs typeface="Times New Roman" panose="02020603050405020304" pitchFamily="18" charset="0"/>
              </a:rPr>
              <a:t>陰性</a:t>
            </a:r>
          </a:p>
        </p:txBody>
      </p:sp>
      <p:sp>
        <p:nvSpPr>
          <p:cNvPr id="39" name="矩形 38"/>
          <p:cNvSpPr/>
          <p:nvPr/>
        </p:nvSpPr>
        <p:spPr>
          <a:xfrm>
            <a:off x="8386061" y="3979609"/>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陽性</a:t>
            </a:r>
          </a:p>
        </p:txBody>
      </p:sp>
      <p:sp>
        <p:nvSpPr>
          <p:cNvPr id="40" name="矩形 39"/>
          <p:cNvSpPr/>
          <p:nvPr/>
        </p:nvSpPr>
        <p:spPr>
          <a:xfrm>
            <a:off x="9659305" y="4375610"/>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Ⅱ </a:t>
            </a:r>
            <a:r>
              <a:rPr lang="zh-CN" altLang="en-US" sz="1200" baseline="-25000" dirty="0">
                <a:latin typeface="Times New Roman" panose="02020603050405020304" pitchFamily="18" charset="0"/>
                <a:cs typeface="Times New Roman" panose="02020603050405020304" pitchFamily="18" charset="0"/>
              </a:rPr>
              <a:t>陰性</a:t>
            </a:r>
          </a:p>
        </p:txBody>
      </p:sp>
      <p:sp>
        <p:nvSpPr>
          <p:cNvPr id="41" name="十字形 40"/>
          <p:cNvSpPr/>
          <p:nvPr/>
        </p:nvSpPr>
        <p:spPr>
          <a:xfrm>
            <a:off x="9137885" y="248925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十字形 41"/>
          <p:cNvSpPr/>
          <p:nvPr/>
        </p:nvSpPr>
        <p:spPr>
          <a:xfrm>
            <a:off x="9137885" y="3654640"/>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肘形连接符 42"/>
          <p:cNvCxnSpPr/>
          <p:nvPr/>
        </p:nvCxnSpPr>
        <p:spPr>
          <a:xfrm>
            <a:off x="8939305" y="3003683"/>
            <a:ext cx="720000" cy="396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a:off x="8939305" y="5325826"/>
            <a:ext cx="720000" cy="396000"/>
          </a:xfrm>
          <a:prstGeom prst="bentConnector3">
            <a:avLst/>
          </a:prstGeom>
          <a:ln>
            <a:solidFill>
              <a:srgbClr val="FF66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8363506" y="5187326"/>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陽性</a:t>
            </a:r>
          </a:p>
        </p:txBody>
      </p:sp>
      <p:sp>
        <p:nvSpPr>
          <p:cNvPr id="46" name="矩形 45"/>
          <p:cNvSpPr/>
          <p:nvPr/>
        </p:nvSpPr>
        <p:spPr>
          <a:xfrm>
            <a:off x="9659305" y="5583327"/>
            <a:ext cx="582211"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Ⅲ </a:t>
            </a:r>
            <a:r>
              <a:rPr lang="zh-CN" altLang="en-US" sz="1200" baseline="-25000" dirty="0">
                <a:latin typeface="Times New Roman" panose="02020603050405020304" pitchFamily="18" charset="0"/>
                <a:cs typeface="Times New Roman" panose="02020603050405020304" pitchFamily="18" charset="0"/>
              </a:rPr>
              <a:t>陰性</a:t>
            </a:r>
          </a:p>
        </p:txBody>
      </p:sp>
      <p:sp>
        <p:nvSpPr>
          <p:cNvPr id="47" name="十字形 46"/>
          <p:cNvSpPr/>
          <p:nvPr/>
        </p:nvSpPr>
        <p:spPr>
          <a:xfrm>
            <a:off x="9137885" y="4830825"/>
            <a:ext cx="292608" cy="283464"/>
          </a:xfrm>
          <a:prstGeom prst="plus">
            <a:avLst>
              <a:gd name="adj" fmla="val 41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60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3G3T12P2R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4" name="矩形 3"/>
          <p:cNvSpPr/>
          <p:nvPr/>
        </p:nvSpPr>
        <p:spPr>
          <a:xfrm>
            <a:off x="1572407" y="3100204"/>
            <a:ext cx="684803" cy="230832"/>
          </a:xfrm>
          <a:prstGeom prst="rect">
            <a:avLst/>
          </a:prstGeom>
          <a:ln w="3175">
            <a:solidFill>
              <a:srgbClr val="C00000"/>
            </a:solidFill>
            <a:prstDash val="dash"/>
          </a:ln>
        </p:spPr>
        <p:txBody>
          <a:bodyPr wrap="none">
            <a:spAutoFit/>
          </a:bodyPr>
          <a:lstStyle/>
          <a:p>
            <a:r>
              <a:rPr lang="en-US" altLang="zh-CN" sz="900" dirty="0">
                <a:latin typeface="Times New Roman" panose="02020603050405020304" pitchFamily="18" charset="0"/>
                <a:cs typeface="Times New Roman" panose="02020603050405020304" pitchFamily="18" charset="0"/>
              </a:rPr>
              <a:t>Ⅰ </a:t>
            </a:r>
            <a:r>
              <a:rPr lang="zh-CN" altLang="en-US" sz="900" baseline="-25000" dirty="0">
                <a:latin typeface="Times New Roman" panose="02020603050405020304" pitchFamily="18" charset="0"/>
                <a:cs typeface="Times New Roman" panose="02020603050405020304" pitchFamily="18" charset="0"/>
              </a:rPr>
              <a:t>陽性</a:t>
            </a:r>
            <a:r>
              <a:rPr lang="zh-CN" altLang="en-US" sz="900" dirty="0">
                <a:latin typeface="Times New Roman" panose="02020603050405020304" pitchFamily="18" charset="0"/>
                <a:cs typeface="Times New Roman" panose="02020603050405020304" pitchFamily="18" charset="0"/>
              </a:rPr>
              <a:t>       </a:t>
            </a:r>
          </a:p>
        </p:txBody>
      </p:sp>
      <p:sp>
        <p:nvSpPr>
          <p:cNvPr id="5" name="矩形 4"/>
          <p:cNvSpPr/>
          <p:nvPr/>
        </p:nvSpPr>
        <p:spPr>
          <a:xfrm>
            <a:off x="1495461" y="3589722"/>
            <a:ext cx="684804" cy="230832"/>
          </a:xfrm>
          <a:prstGeom prst="rect">
            <a:avLst/>
          </a:prstGeom>
          <a:ln w="3175">
            <a:solidFill>
              <a:srgbClr val="C00000"/>
            </a:solidFill>
            <a:prstDash val="dash"/>
          </a:ln>
        </p:spPr>
        <p:txBody>
          <a:bodyPr wrap="none">
            <a:spAutoFit/>
          </a:bodyPr>
          <a:lstStyle/>
          <a:p>
            <a:pPr algn="r"/>
            <a:r>
              <a:rPr lang="en-US" altLang="zh-CN" sz="900" dirty="0">
                <a:latin typeface="Times New Roman" panose="02020603050405020304" pitchFamily="18" charset="0"/>
                <a:cs typeface="Times New Roman" panose="02020603050405020304" pitchFamily="18" charset="0"/>
              </a:rPr>
              <a:t>       Ⅰ </a:t>
            </a:r>
            <a:r>
              <a:rPr lang="zh-CN" altLang="en-US" sz="900" baseline="-25000" dirty="0">
                <a:latin typeface="Times New Roman" panose="02020603050405020304" pitchFamily="18" charset="0"/>
                <a:cs typeface="Times New Roman" panose="02020603050405020304" pitchFamily="18" charset="0"/>
              </a:rPr>
              <a:t>陰性</a:t>
            </a:r>
          </a:p>
        </p:txBody>
      </p:sp>
      <p:sp>
        <p:nvSpPr>
          <p:cNvPr id="6" name="椭圆 5"/>
          <p:cNvSpPr/>
          <p:nvPr/>
        </p:nvSpPr>
        <p:spPr>
          <a:xfrm>
            <a:off x="1642232" y="953642"/>
            <a:ext cx="329184" cy="332341"/>
          </a:xfrm>
          <a:prstGeom prst="ellipse">
            <a:avLst/>
          </a:prstGeom>
          <a:pattFill prst="lgCheck">
            <a:fgClr>
              <a:srgbClr val="FFFF00"/>
            </a:fgClr>
            <a:bgClr>
              <a:srgbClr val="92D05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1642232" y="1465501"/>
            <a:ext cx="329184" cy="2560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1642232" y="1916736"/>
            <a:ext cx="329184" cy="256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p:cNvSpPr/>
          <p:nvPr/>
        </p:nvSpPr>
        <p:spPr>
          <a:xfrm>
            <a:off x="1971416" y="1455017"/>
            <a:ext cx="803277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A </a:t>
            </a:r>
            <a:r>
              <a:rPr lang="zh-CN" altLang="en-US" sz="1200" dirty="0">
                <a:latin typeface="Times New Roman" panose="02020603050405020304" pitchFamily="18" charset="0"/>
                <a:cs typeface="Times New Roman" panose="02020603050405020304" pitchFamily="18" charset="0"/>
              </a:rPr>
              <a:t>人群總體中有病人，幾率用「 </a:t>
            </a:r>
            <a:r>
              <a:rPr lang="en-US" altLang="zh-CN" sz="1200" dirty="0">
                <a:latin typeface="Times New Roman" panose="02020603050405020304" pitchFamily="18" charset="0"/>
                <a:cs typeface="Times New Roman" panose="02020603050405020304" pitchFamily="18" charset="0"/>
              </a:rPr>
              <a:t>π</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」表示（呈二項分佈），有病人數用「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」表示（未知，呈二項分佈）</a:t>
            </a:r>
          </a:p>
        </p:txBody>
      </p:sp>
      <p:sp>
        <p:nvSpPr>
          <p:cNvPr id="12" name="矩形 11"/>
          <p:cNvSpPr/>
          <p:nvPr/>
        </p:nvSpPr>
        <p:spPr>
          <a:xfrm>
            <a:off x="1971416" y="1906252"/>
            <a:ext cx="8884676" cy="276999"/>
          </a:xfrm>
          <a:prstGeom prst="rect">
            <a:avLst/>
          </a:prstGeom>
        </p:spPr>
        <p:txBody>
          <a:bodyPr wrap="none">
            <a:spAutoFit/>
          </a:bodyPr>
          <a:lstStyle/>
          <a:p>
            <a:r>
              <a:rPr lang="en-US" altLang="zh-CN" sz="1200" dirty="0">
                <a:latin typeface="Times New Roman" panose="02020603050405020304" pitchFamily="18" charset="0"/>
                <a:cs typeface="Times New Roman" panose="02020603050405020304" pitchFamily="18" charset="0"/>
              </a:rPr>
              <a:t>A </a:t>
            </a:r>
            <a:r>
              <a:rPr lang="zh-CN" altLang="en-US" sz="1200" dirty="0">
                <a:latin typeface="Times New Roman" panose="02020603050405020304" pitchFamily="18" charset="0"/>
                <a:cs typeface="Times New Roman" panose="02020603050405020304" pitchFamily="18" charset="0"/>
              </a:rPr>
              <a:t>人群總體中沒病人，幾率用「 </a:t>
            </a:r>
            <a:r>
              <a:rPr lang="en-US" altLang="zh-CN" sz="1200" dirty="0">
                <a:latin typeface="Times New Roman" panose="02020603050405020304" pitchFamily="18" charset="0"/>
                <a:cs typeface="Times New Roman" panose="02020603050405020304" pitchFamily="18" charset="0"/>
              </a:rPr>
              <a:t>π</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 = 1 - π</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」表示（呈二項分佈），沒病人數用「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」表示（未知，呈二項分佈）</a:t>
            </a:r>
          </a:p>
        </p:txBody>
      </p:sp>
      <p:sp>
        <p:nvSpPr>
          <p:cNvPr id="13" name="矩形 12"/>
          <p:cNvSpPr/>
          <p:nvPr/>
        </p:nvSpPr>
        <p:spPr>
          <a:xfrm>
            <a:off x="1971416" y="976350"/>
            <a:ext cx="4121706"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表示人群總體 </a:t>
            </a:r>
            <a:r>
              <a:rPr lang="en-US" altLang="zh-CN" sz="1200" dirty="0">
                <a:latin typeface="Times New Roman" panose="02020603050405020304" pitchFamily="18" charset="0"/>
                <a:cs typeface="Times New Roman" panose="02020603050405020304" pitchFamily="18" charset="0"/>
              </a:rPr>
              <a:t>A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 </a:t>
            </a:r>
            <a:r>
              <a:rPr lang="zh-CN" altLang="en-US" sz="1200" dirty="0">
                <a:latin typeface="Times New Roman" panose="02020603050405020304" pitchFamily="18" charset="0"/>
                <a:cs typeface="Times New Roman" panose="02020603050405020304" pitchFamily="18" charset="0"/>
              </a:rPr>
              <a:t>人群總體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有病亞群 </a:t>
            </a:r>
            <a:r>
              <a:rPr lang="en-US" altLang="zh-CN" sz="1200" dirty="0">
                <a:latin typeface="Times New Roman" panose="02020603050405020304" pitchFamily="18" charset="0"/>
                <a:cs typeface="Times New Roman" panose="02020603050405020304" pitchFamily="18" charset="0"/>
              </a:rPr>
              <a:t>+ A </a:t>
            </a:r>
            <a:r>
              <a:rPr lang="zh-CN" altLang="en-US" sz="1200" dirty="0">
                <a:latin typeface="Times New Roman" panose="02020603050405020304" pitchFamily="18" charset="0"/>
                <a:cs typeface="Times New Roman" panose="02020603050405020304" pitchFamily="18" charset="0"/>
              </a:rPr>
              <a:t>沒病亞群</a:t>
            </a:r>
            <a:endParaRPr lang="zh-CN" altLang="en-US" sz="1200" baseline="-25000" dirty="0">
              <a:latin typeface="Times New Roman" panose="02020603050405020304" pitchFamily="18" charset="0"/>
              <a:cs typeface="Times New Roman" panose="02020603050405020304" pitchFamily="18" charset="0"/>
            </a:endParaRPr>
          </a:p>
        </p:txBody>
      </p:sp>
      <p:cxnSp>
        <p:nvCxnSpPr>
          <p:cNvPr id="14" name="肘形连接符 13"/>
          <p:cNvCxnSpPr/>
          <p:nvPr/>
        </p:nvCxnSpPr>
        <p:spPr>
          <a:xfrm>
            <a:off x="1781262" y="2622071"/>
            <a:ext cx="288000" cy="216000"/>
          </a:xfrm>
          <a:prstGeom prst="bentConnector3">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04831" y="2587602"/>
            <a:ext cx="1582484"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 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a:t>
            </a:r>
          </a:p>
        </p:txBody>
      </p:sp>
      <p:sp>
        <p:nvSpPr>
          <p:cNvPr id="16" name="矩形 15"/>
          <p:cNvSpPr/>
          <p:nvPr/>
        </p:nvSpPr>
        <p:spPr>
          <a:xfrm>
            <a:off x="2307242" y="3080639"/>
            <a:ext cx="8101192"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」檢測結果為「陽性」的人數用「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」表示（已知，呈二項分佈），幾率為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endParaRPr lang="zh-CN" altLang="en-US" sz="1200" dirty="0">
              <a:latin typeface="Times New Roman" panose="02020603050405020304" pitchFamily="18" charset="0"/>
              <a:cs typeface="Times New Roman" panose="02020603050405020304" pitchFamily="18" charset="0"/>
            </a:endParaRPr>
          </a:p>
        </p:txBody>
      </p:sp>
      <p:sp>
        <p:nvSpPr>
          <p:cNvPr id="17" name="矩形 16"/>
          <p:cNvSpPr/>
          <p:nvPr/>
        </p:nvSpPr>
        <p:spPr>
          <a:xfrm>
            <a:off x="2307242" y="3566639"/>
            <a:ext cx="7719677"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」檢測結果為「陰性」的人數用「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」表示（已知，呈二項分佈），幾率為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Ⅰ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endParaRPr lang="zh-CN" altLang="en-US" sz="1200" dirty="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a:off x="1953665" y="3219139"/>
            <a:ext cx="180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619804" y="3705140"/>
            <a:ext cx="180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572407" y="4816433"/>
            <a:ext cx="684803" cy="230832"/>
          </a:xfrm>
          <a:prstGeom prst="rect">
            <a:avLst/>
          </a:prstGeom>
          <a:ln w="3175">
            <a:solidFill>
              <a:srgbClr val="7030A0"/>
            </a:solidFill>
            <a:prstDash val="dash"/>
          </a:ln>
        </p:spPr>
        <p:txBody>
          <a:bodyPr wrap="none">
            <a:spAutoFit/>
          </a:bodyPr>
          <a:lstStyle/>
          <a:p>
            <a:r>
              <a:rPr lang="en-US" altLang="zh-CN" sz="900" dirty="0">
                <a:latin typeface="Times New Roman" panose="02020603050405020304" pitchFamily="18" charset="0"/>
                <a:cs typeface="Times New Roman" panose="02020603050405020304" pitchFamily="18" charset="0"/>
              </a:rPr>
              <a:t>Ⅱ </a:t>
            </a:r>
            <a:r>
              <a:rPr lang="zh-CN" altLang="en-US" sz="900" baseline="-25000" dirty="0">
                <a:latin typeface="Times New Roman" panose="02020603050405020304" pitchFamily="18" charset="0"/>
                <a:cs typeface="Times New Roman" panose="02020603050405020304" pitchFamily="18" charset="0"/>
              </a:rPr>
              <a:t>陽性</a:t>
            </a:r>
            <a:r>
              <a:rPr lang="zh-CN" altLang="en-US" sz="900" dirty="0">
                <a:latin typeface="Times New Roman" panose="02020603050405020304" pitchFamily="18" charset="0"/>
                <a:cs typeface="Times New Roman" panose="02020603050405020304" pitchFamily="18" charset="0"/>
              </a:rPr>
              <a:t>       </a:t>
            </a:r>
          </a:p>
        </p:txBody>
      </p:sp>
      <p:sp>
        <p:nvSpPr>
          <p:cNvPr id="21" name="矩形 20"/>
          <p:cNvSpPr/>
          <p:nvPr/>
        </p:nvSpPr>
        <p:spPr>
          <a:xfrm>
            <a:off x="1532331" y="5305951"/>
            <a:ext cx="684803" cy="230832"/>
          </a:xfrm>
          <a:prstGeom prst="rect">
            <a:avLst/>
          </a:prstGeom>
          <a:ln w="3175">
            <a:solidFill>
              <a:srgbClr val="7030A0"/>
            </a:solidFill>
            <a:prstDash val="dash"/>
          </a:ln>
        </p:spPr>
        <p:txBody>
          <a:bodyPr wrap="none">
            <a:spAutoFit/>
          </a:bodyPr>
          <a:lstStyle/>
          <a:p>
            <a:pPr algn="r"/>
            <a:r>
              <a:rPr lang="en-US" altLang="zh-CN" sz="900" dirty="0">
                <a:latin typeface="Times New Roman" panose="02020603050405020304" pitchFamily="18" charset="0"/>
                <a:cs typeface="Times New Roman" panose="02020603050405020304" pitchFamily="18" charset="0"/>
              </a:rPr>
              <a:t>       Ⅱ </a:t>
            </a:r>
            <a:r>
              <a:rPr lang="zh-CN" altLang="en-US" sz="900" baseline="-25000" dirty="0">
                <a:latin typeface="Times New Roman" panose="02020603050405020304" pitchFamily="18" charset="0"/>
                <a:cs typeface="Times New Roman" panose="02020603050405020304" pitchFamily="18" charset="0"/>
              </a:rPr>
              <a:t>陰性</a:t>
            </a:r>
          </a:p>
        </p:txBody>
      </p:sp>
      <p:cxnSp>
        <p:nvCxnSpPr>
          <p:cNvPr id="22" name="肘形连接符 21"/>
          <p:cNvCxnSpPr/>
          <p:nvPr/>
        </p:nvCxnSpPr>
        <p:spPr>
          <a:xfrm>
            <a:off x="1781262" y="4338300"/>
            <a:ext cx="288000" cy="216000"/>
          </a:xfrm>
          <a:prstGeom prst="bentConnector3">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304831" y="4303831"/>
            <a:ext cx="1685077"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表示「 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a:t>
            </a:r>
          </a:p>
        </p:txBody>
      </p:sp>
      <p:sp>
        <p:nvSpPr>
          <p:cNvPr id="24" name="矩形 23"/>
          <p:cNvSpPr/>
          <p:nvPr/>
        </p:nvSpPr>
        <p:spPr>
          <a:xfrm>
            <a:off x="2307242" y="4796868"/>
            <a:ext cx="8101192"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」檢測結果為「陽性」的人數用「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」表示（已知，呈二項分佈），幾率為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endParaRPr lang="zh-CN" altLang="en-US" sz="1200" dirty="0">
              <a:latin typeface="Times New Roman" panose="02020603050405020304" pitchFamily="18" charset="0"/>
              <a:cs typeface="Times New Roman" panose="02020603050405020304" pitchFamily="18" charset="0"/>
            </a:endParaRPr>
          </a:p>
        </p:txBody>
      </p:sp>
      <p:sp>
        <p:nvSpPr>
          <p:cNvPr id="25" name="矩形 24"/>
          <p:cNvSpPr/>
          <p:nvPr/>
        </p:nvSpPr>
        <p:spPr>
          <a:xfrm>
            <a:off x="2307242" y="5282868"/>
            <a:ext cx="8029057" cy="276999"/>
          </a:xfrm>
          <a:prstGeom prst="rect">
            <a:avLst/>
          </a:prstGeom>
        </p:spPr>
        <p:txBody>
          <a:bodyPr wrap="none">
            <a:spAutoFit/>
          </a:bodyPr>
          <a:lstStyle/>
          <a:p>
            <a:r>
              <a:rPr lang="zh-CN" altLang="en-US" sz="1200" dirty="0">
                <a:latin typeface="Times New Roman" panose="02020603050405020304" pitchFamily="18" charset="0"/>
                <a:cs typeface="Times New Roman" panose="02020603050405020304" pitchFamily="18" charset="0"/>
              </a:rPr>
              <a:t>「診斷工具 </a:t>
            </a:r>
            <a:r>
              <a:rPr lang="en-US" altLang="zh-CN" sz="12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」檢測結果為「陰性」的人數用「 </a:t>
            </a:r>
            <a:r>
              <a:rPr lang="en-US" altLang="zh-CN" sz="1200" i="1" dirty="0">
                <a:latin typeface="Times New Roman" panose="02020603050405020304" pitchFamily="18" charset="0"/>
                <a:cs typeface="Times New Roman" panose="02020603050405020304" pitchFamily="18" charset="0"/>
              </a:rPr>
              <a:t>n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」表示（已知，呈二項分佈），幾率為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沒病</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P </a:t>
            </a:r>
            <a:r>
              <a:rPr lang="en-US" altLang="zh-CN" sz="1200" baseline="-25000" dirty="0">
                <a:latin typeface="Times New Roman" panose="02020603050405020304" pitchFamily="18" charset="0"/>
                <a:cs typeface="Times New Roman" panose="02020603050405020304" pitchFamily="18" charset="0"/>
              </a:rPr>
              <a:t>Ⅱ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n</a:t>
            </a:r>
            <a:r>
              <a:rPr lang="zh-CN" altLang="en-US" sz="1200" baseline="-25000" dirty="0">
                <a:latin typeface="Times New Roman" panose="02020603050405020304" pitchFamily="18" charset="0"/>
                <a:cs typeface="Times New Roman" panose="02020603050405020304" pitchFamily="18" charset="0"/>
              </a:rPr>
              <a:t>有病</a:t>
            </a:r>
            <a:endParaRPr lang="zh-CN" altLang="en-US" sz="1200" dirty="0">
              <a:latin typeface="Times New Roman" panose="02020603050405020304" pitchFamily="18" charset="0"/>
              <a:cs typeface="Times New Roman" panose="02020603050405020304" pitchFamily="18" charset="0"/>
            </a:endParaRPr>
          </a:p>
        </p:txBody>
      </p:sp>
      <p:cxnSp>
        <p:nvCxnSpPr>
          <p:cNvPr id="26" name="直接箭头连接符 25"/>
          <p:cNvCxnSpPr/>
          <p:nvPr/>
        </p:nvCxnSpPr>
        <p:spPr>
          <a:xfrm flipH="1">
            <a:off x="1970521" y="4935368"/>
            <a:ext cx="18000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28232" y="5421369"/>
            <a:ext cx="180000"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5" y="364658"/>
            <a:ext cx="92156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兩種診斷試驗臨床研究的設計模式</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latin typeface="Times New Roman" pitchFamily="18" charset="0"/>
                <a:cs typeface="Times New Roman" pitchFamily="18" charset="0"/>
              </a:rPr>
              <a:t>診斷性隨機對照試驗</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Diagnostic Randomized Controlled </a:t>
            </a:r>
            <a:r>
              <a:rPr lang="en-US" altLang="zh-CN" sz="900" i="1" dirty="0" err="1">
                <a:latin typeface="Times New Roman" pitchFamily="18" charset="0"/>
                <a:cs typeface="Times New Roman" pitchFamily="18" charset="0"/>
              </a:rPr>
              <a:t>Trial</a:t>
            </a:r>
            <a:r>
              <a:rPr lang="en-US" altLang="zh-CN" sz="900" dirty="0" err="1">
                <a:latin typeface="Times New Roman" pitchFamily="18" charset="0"/>
                <a:cs typeface="Times New Roman" pitchFamily="18" charset="0"/>
              </a:rPr>
              <a:t>,</a:t>
            </a:r>
            <a:r>
              <a:rPr lang="en-US" altLang="zh-CN" sz="900" i="1" dirty="0" err="1">
                <a:latin typeface="Times New Roman" pitchFamily="18" charset="0"/>
                <a:cs typeface="Times New Roman" pitchFamily="18" charset="0"/>
              </a:rPr>
              <a:t>D</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RCT</a:t>
            </a:r>
            <a:r>
              <a:rPr lang="en-US" altLang="zh-CN" sz="900" dirty="0">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、診斷準確性試驗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Diagnostic Accuracy </a:t>
            </a:r>
            <a:r>
              <a:rPr lang="en-US" altLang="zh-CN" sz="900" i="1" dirty="0" err="1">
                <a:solidFill>
                  <a:srgbClr val="000000"/>
                </a:solidFill>
                <a:latin typeface="Times New Roman" pitchFamily="18" charset="0"/>
                <a:cs typeface="Times New Roman" pitchFamily="18" charset="0"/>
              </a:rPr>
              <a:t>Test</a:t>
            </a:r>
            <a:r>
              <a:rPr lang="en-US" altLang="zh-CN" sz="900" dirty="0" err="1">
                <a:solidFill>
                  <a:srgbClr val="000000"/>
                </a:solidFill>
                <a:latin typeface="Times New Roman" pitchFamily="18" charset="0"/>
                <a:cs typeface="Times New Roman" pitchFamily="18" charset="0"/>
              </a:rPr>
              <a:t>,</a:t>
            </a:r>
            <a:r>
              <a:rPr lang="en-US" altLang="zh-CN" sz="900" i="1" dirty="0" err="1">
                <a:solidFill>
                  <a:srgbClr val="000000"/>
                </a:solidFill>
                <a:latin typeface="Times New Roman" pitchFamily="18" charset="0"/>
                <a:cs typeface="Times New Roman" pitchFamily="18" charset="0"/>
              </a:rPr>
              <a:t>DAT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grpSp>
        <p:nvGrpSpPr>
          <p:cNvPr id="113" name="组合 112"/>
          <p:cNvGrpSpPr/>
          <p:nvPr/>
        </p:nvGrpSpPr>
        <p:grpSpPr>
          <a:xfrm>
            <a:off x="79650" y="802704"/>
            <a:ext cx="11357431" cy="5124956"/>
            <a:chOff x="278814" y="929446"/>
            <a:chExt cx="11357433" cy="5124956"/>
          </a:xfrm>
        </p:grpSpPr>
        <p:sp>
          <p:nvSpPr>
            <p:cNvPr id="14" name="矩形 13"/>
            <p:cNvSpPr/>
            <p:nvPr/>
          </p:nvSpPr>
          <p:spPr>
            <a:xfrm>
              <a:off x="497931" y="4692491"/>
              <a:ext cx="10963742" cy="1361911"/>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診斷試驗的臨床研究一般可以歸納為兩類：一是診斷性隨機對照試驗</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Diagnostic Randomized Controlled </a:t>
              </a:r>
              <a:r>
                <a:rPr lang="en-US" altLang="zh-TW" sz="1100" i="1" dirty="0" err="1">
                  <a:latin typeface="Times New Roman" pitchFamily="18" charset="0"/>
                  <a:cs typeface="Times New Roman" pitchFamily="18" charset="0"/>
                </a:rPr>
                <a:t>Trial</a:t>
              </a:r>
              <a:r>
                <a:rPr lang="en-US" altLang="zh-TW" sz="1100" dirty="0" err="1">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D</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RCT</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，另一種是診斷準確性試驗</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Diagnostic Accuracy </a:t>
              </a:r>
              <a:r>
                <a:rPr lang="en-US" altLang="zh-TW" sz="1100" i="1" dirty="0" err="1">
                  <a:latin typeface="Times New Roman" pitchFamily="18" charset="0"/>
                  <a:cs typeface="Times New Roman" pitchFamily="18" charset="0"/>
                </a:rPr>
                <a:t>Test</a:t>
              </a:r>
              <a:r>
                <a:rPr lang="en-US" altLang="zh-TW" sz="1100" dirty="0" err="1">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DAT</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主要包括隊列研究和病例對照研究，上左圖中為診斷性隨機對照試驗，患者被隨機分配到新診斷策略檢查組或舊診斷策略檢查組，根據各組檢查結果接受最佳的治療（第二步治療隨機化圖中未顯示），研究者同時評估和比較兩組患者的重要結局指標，右圖為診斷準確度試驗，患者同時接受新診斷策略和標準診斷方法（金標準），隨後可計算新診斷方法與標準診斷方法相比較的準確度（第一步），而如果要判斷新診斷方法對患者重要結局的準確性，研究人員還要基於後續或已有的研究結果，對關於連續治療和對患者（被新診斷方法或標準診斷方法確定為患病或未患病）可能的結局提出假設，就此評估新診斷策略</a:t>
              </a:r>
              <a:r>
                <a:rPr lang="zh-CN" altLang="en-US" sz="1100" dirty="0">
                  <a:latin typeface="Times New Roman" pitchFamily="18" charset="0"/>
                  <a:cs typeface="Times New Roman" pitchFamily="18" charset="0"/>
                </a:rPr>
                <a:t>（分診、取代、附加）</a:t>
              </a:r>
              <a:r>
                <a:rPr lang="zh-TW" altLang="en-US" sz="1100" dirty="0">
                  <a:latin typeface="Times New Roman" pitchFamily="18" charset="0"/>
                  <a:cs typeface="Times New Roman" pitchFamily="18" charset="0"/>
                </a:rPr>
                <a:t>對患者重要結局的影響（第二步）；</a:t>
              </a:r>
              <a:endParaRPr lang="zh-CN" altLang="en-US" sz="1100" dirty="0">
                <a:latin typeface="Times New Roman" pitchFamily="18" charset="0"/>
                <a:cs typeface="Times New Roman" pitchFamily="18" charset="0"/>
              </a:endParaRPr>
            </a:p>
          </p:txBody>
        </p:sp>
        <p:grpSp>
          <p:nvGrpSpPr>
            <p:cNvPr id="112" name="组合 111"/>
            <p:cNvGrpSpPr/>
            <p:nvPr/>
          </p:nvGrpSpPr>
          <p:grpSpPr>
            <a:xfrm>
              <a:off x="278814" y="929446"/>
              <a:ext cx="11357433" cy="3579168"/>
              <a:chOff x="278814" y="929446"/>
              <a:chExt cx="11357433" cy="3579168"/>
            </a:xfrm>
          </p:grpSpPr>
          <p:grpSp>
            <p:nvGrpSpPr>
              <p:cNvPr id="111" name="组合 110"/>
              <p:cNvGrpSpPr/>
              <p:nvPr/>
            </p:nvGrpSpPr>
            <p:grpSpPr>
              <a:xfrm>
                <a:off x="278814" y="929912"/>
                <a:ext cx="7269257" cy="3578702"/>
                <a:chOff x="278814" y="929912"/>
                <a:chExt cx="7269257" cy="3578702"/>
              </a:xfrm>
            </p:grpSpPr>
            <p:grpSp>
              <p:nvGrpSpPr>
                <p:cNvPr id="100" name="组合 99"/>
                <p:cNvGrpSpPr/>
                <p:nvPr/>
              </p:nvGrpSpPr>
              <p:grpSpPr>
                <a:xfrm>
                  <a:off x="825794" y="929912"/>
                  <a:ext cx="6722277" cy="3405442"/>
                  <a:chOff x="192084" y="776011"/>
                  <a:chExt cx="6722277" cy="3405442"/>
                </a:xfrm>
              </p:grpSpPr>
              <p:sp>
                <p:nvSpPr>
                  <p:cNvPr id="15" name="矩形 14"/>
                  <p:cNvSpPr/>
                  <p:nvPr/>
                </p:nvSpPr>
                <p:spPr>
                  <a:xfrm>
                    <a:off x="2781686" y="776011"/>
                    <a:ext cx="1551180" cy="346249"/>
                  </a:xfrm>
                  <a:prstGeom prst="rect">
                    <a:avLst/>
                  </a:prstGeom>
                </p:spPr>
                <p:txBody>
                  <a:bodyPr wrap="square">
                    <a:spAutoFit/>
                  </a:bodyPr>
                  <a:lstStyle/>
                  <a:p>
                    <a:pPr algn="ctr">
                      <a:lnSpc>
                        <a:spcPct val="150000"/>
                      </a:lnSpc>
                    </a:pPr>
                    <a:r>
                      <a:rPr lang="zh-CN" altLang="en-US" sz="1100" dirty="0">
                        <a:latin typeface="Times New Roman" pitchFamily="18" charset="0"/>
                        <a:cs typeface="Times New Roman" pitchFamily="18" charset="0"/>
                      </a:rPr>
                      <a:t>診斷性隨機對照試驗</a:t>
                    </a:r>
                  </a:p>
                </p:txBody>
              </p:sp>
              <p:grpSp>
                <p:nvGrpSpPr>
                  <p:cNvPr id="88" name="组合 87"/>
                  <p:cNvGrpSpPr/>
                  <p:nvPr/>
                </p:nvGrpSpPr>
                <p:grpSpPr>
                  <a:xfrm>
                    <a:off x="192084" y="1304115"/>
                    <a:ext cx="6722277" cy="2877338"/>
                    <a:chOff x="192084" y="1304115"/>
                    <a:chExt cx="6722277" cy="2877338"/>
                  </a:xfrm>
                </p:grpSpPr>
                <p:sp>
                  <p:nvSpPr>
                    <p:cNvPr id="23" name="矩形 22"/>
                    <p:cNvSpPr/>
                    <p:nvPr/>
                  </p:nvSpPr>
                  <p:spPr>
                    <a:xfrm>
                      <a:off x="2069529" y="2653839"/>
                      <a:ext cx="115804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真陰性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假陰性</a:t>
                      </a:r>
                    </a:p>
                  </p:txBody>
                </p:sp>
                <p:sp>
                  <p:nvSpPr>
                    <p:cNvPr id="16" name="矩形 15"/>
                    <p:cNvSpPr/>
                    <p:nvPr/>
                  </p:nvSpPr>
                  <p:spPr>
                    <a:xfrm>
                      <a:off x="3058074" y="1304115"/>
                      <a:ext cx="981813"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目標人群</a:t>
                      </a:r>
                    </a:p>
                  </p:txBody>
                </p:sp>
                <p:sp>
                  <p:nvSpPr>
                    <p:cNvPr id="17" name="矩形 16"/>
                    <p:cNvSpPr/>
                    <p:nvPr/>
                  </p:nvSpPr>
                  <p:spPr>
                    <a:xfrm>
                      <a:off x="1306891" y="1998254"/>
                      <a:ext cx="981813"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舊診斷策略</a:t>
                      </a:r>
                    </a:p>
                  </p:txBody>
                </p:sp>
                <p:sp>
                  <p:nvSpPr>
                    <p:cNvPr id="19" name="矩形 18"/>
                    <p:cNvSpPr/>
                    <p:nvPr/>
                  </p:nvSpPr>
                  <p:spPr>
                    <a:xfrm>
                      <a:off x="358106" y="2653840"/>
                      <a:ext cx="115804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真陽性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假陽性</a:t>
                      </a:r>
                    </a:p>
                  </p:txBody>
                </p:sp>
                <p:sp>
                  <p:nvSpPr>
                    <p:cNvPr id="27" name="矩形 26"/>
                    <p:cNvSpPr/>
                    <p:nvPr/>
                  </p:nvSpPr>
                  <p:spPr>
                    <a:xfrm>
                      <a:off x="192084" y="3244524"/>
                      <a:ext cx="1485789"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基於診斷結果的治療</a:t>
                      </a:r>
                    </a:p>
                  </p:txBody>
                </p:sp>
                <p:sp>
                  <p:nvSpPr>
                    <p:cNvPr id="28" name="矩形 27"/>
                    <p:cNvSpPr/>
                    <p:nvPr/>
                  </p:nvSpPr>
                  <p:spPr>
                    <a:xfrm>
                      <a:off x="1903509" y="3244523"/>
                      <a:ext cx="1485789"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基於診斷結果的治療</a:t>
                      </a:r>
                    </a:p>
                  </p:txBody>
                </p:sp>
                <p:sp>
                  <p:nvSpPr>
                    <p:cNvPr id="29" name="矩形 28"/>
                    <p:cNvSpPr/>
                    <p:nvPr/>
                  </p:nvSpPr>
                  <p:spPr>
                    <a:xfrm>
                      <a:off x="1054903" y="3835204"/>
                      <a:ext cx="148578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患者重要結局指標</a:t>
                      </a:r>
                    </a:p>
                  </p:txBody>
                </p:sp>
                <p:cxnSp>
                  <p:nvCxnSpPr>
                    <p:cNvPr id="4" name="直接箭头连接符 3"/>
                    <p:cNvCxnSpPr/>
                    <p:nvPr/>
                  </p:nvCxnSpPr>
                  <p:spPr>
                    <a:xfrm>
                      <a:off x="1148365" y="359077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442155" y="359077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937129" y="3000089"/>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648445" y="300009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938609" y="2457391"/>
                      <a:ext cx="2548" cy="196448"/>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2648336" y="2457391"/>
                      <a:ext cx="0" cy="196449"/>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38609" y="2457391"/>
                      <a:ext cx="1709727"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2"/>
                    </p:cNvCxnSpPr>
                    <p:nvPr/>
                  </p:nvCxnSpPr>
                  <p:spPr>
                    <a:xfrm>
                      <a:off x="1797798" y="2344503"/>
                      <a:ext cx="1" cy="108569"/>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594594" y="2653839"/>
                      <a:ext cx="115804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真陰性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假陰性</a:t>
                      </a:r>
                    </a:p>
                  </p:txBody>
                </p:sp>
                <p:sp>
                  <p:nvSpPr>
                    <p:cNvPr id="56" name="矩形 55"/>
                    <p:cNvSpPr/>
                    <p:nvPr/>
                  </p:nvSpPr>
                  <p:spPr>
                    <a:xfrm>
                      <a:off x="4255775" y="1998254"/>
                      <a:ext cx="2125521"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新診斷策略</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分診、取代、附加</a:t>
                      </a:r>
                      <a:r>
                        <a:rPr lang="en-US" altLang="zh-CN"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sp>
                  <p:nvSpPr>
                    <p:cNvPr id="57" name="矩形 56"/>
                    <p:cNvSpPr/>
                    <p:nvPr/>
                  </p:nvSpPr>
                  <p:spPr>
                    <a:xfrm>
                      <a:off x="3883167" y="2653840"/>
                      <a:ext cx="115804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真陽性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假陽性</a:t>
                      </a:r>
                    </a:p>
                  </p:txBody>
                </p:sp>
                <p:sp>
                  <p:nvSpPr>
                    <p:cNvPr id="58" name="矩形 57"/>
                    <p:cNvSpPr/>
                    <p:nvPr/>
                  </p:nvSpPr>
                  <p:spPr>
                    <a:xfrm>
                      <a:off x="3717147" y="3244524"/>
                      <a:ext cx="1485789"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基於診斷結果的治療</a:t>
                      </a:r>
                    </a:p>
                  </p:txBody>
                </p:sp>
                <p:sp>
                  <p:nvSpPr>
                    <p:cNvPr id="59" name="矩形 58"/>
                    <p:cNvSpPr/>
                    <p:nvPr/>
                  </p:nvSpPr>
                  <p:spPr>
                    <a:xfrm>
                      <a:off x="5428572" y="3244523"/>
                      <a:ext cx="1485789"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基於診斷結果的治療</a:t>
                      </a:r>
                    </a:p>
                  </p:txBody>
                </p:sp>
                <p:sp>
                  <p:nvSpPr>
                    <p:cNvPr id="60" name="矩形 59"/>
                    <p:cNvSpPr/>
                    <p:nvPr/>
                  </p:nvSpPr>
                  <p:spPr>
                    <a:xfrm>
                      <a:off x="4579967" y="3835204"/>
                      <a:ext cx="148578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患者重要結局指標</a:t>
                      </a:r>
                    </a:p>
                  </p:txBody>
                </p:sp>
                <p:cxnSp>
                  <p:nvCxnSpPr>
                    <p:cNvPr id="61" name="直接箭头连接符 60"/>
                    <p:cNvCxnSpPr/>
                    <p:nvPr/>
                  </p:nvCxnSpPr>
                  <p:spPr>
                    <a:xfrm>
                      <a:off x="4673429" y="359077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967219" y="359077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462193" y="3000089"/>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6173509" y="3000093"/>
                      <a:ext cx="0" cy="244431"/>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463673" y="2457391"/>
                      <a:ext cx="2548" cy="196448"/>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173400" y="2457391"/>
                      <a:ext cx="0" cy="196449"/>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63673" y="2457391"/>
                      <a:ext cx="1709727"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6" idx="2"/>
                    </p:cNvCxnSpPr>
                    <p:nvPr/>
                  </p:nvCxnSpPr>
                  <p:spPr>
                    <a:xfrm>
                      <a:off x="5318536" y="2344503"/>
                      <a:ext cx="644" cy="112888"/>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796015" y="1795376"/>
                      <a:ext cx="2548" cy="196448"/>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5319180" y="1795376"/>
                      <a:ext cx="0" cy="196449"/>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796014" y="1795376"/>
                      <a:ext cx="352252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549167" y="1649898"/>
                      <a:ext cx="0" cy="140692"/>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109" name="组合 108"/>
                <p:cNvGrpSpPr/>
                <p:nvPr/>
              </p:nvGrpSpPr>
              <p:grpSpPr>
                <a:xfrm>
                  <a:off x="278814" y="929912"/>
                  <a:ext cx="463562" cy="3578702"/>
                  <a:chOff x="278814" y="929912"/>
                  <a:chExt cx="463562" cy="3578702"/>
                </a:xfrm>
              </p:grpSpPr>
              <p:sp>
                <p:nvSpPr>
                  <p:cNvPr id="101" name="下箭头 100"/>
                  <p:cNvSpPr/>
                  <p:nvPr/>
                </p:nvSpPr>
                <p:spPr>
                  <a:xfrm>
                    <a:off x="597521" y="929912"/>
                    <a:ext cx="144855" cy="3578702"/>
                  </a:xfrm>
                  <a:prstGeom prst="down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278814" y="2500464"/>
                    <a:ext cx="433196" cy="835929"/>
                  </a:xfrm>
                  <a:prstGeom prst="rect">
                    <a:avLst/>
                  </a:prstGeom>
                </p:spPr>
                <p:txBody>
                  <a:bodyPr vert="wordArtVertRtl" wrap="square">
                    <a:spAutoFit/>
                  </a:bodyPr>
                  <a:lstStyle/>
                  <a:p>
                    <a:pPr algn="ctr">
                      <a:lnSpc>
                        <a:spcPct val="150000"/>
                      </a:lnSpc>
                    </a:pPr>
                    <a:r>
                      <a:rPr lang="zh-CN" altLang="en-US" sz="1000" dirty="0">
                        <a:latin typeface="Times New Roman" pitchFamily="18" charset="0"/>
                        <a:cs typeface="Times New Roman" pitchFamily="18" charset="0"/>
                      </a:rPr>
                      <a:t>一步推論</a:t>
                    </a:r>
                  </a:p>
                </p:txBody>
              </p:sp>
            </p:grpSp>
          </p:grpSp>
          <p:grpSp>
            <p:nvGrpSpPr>
              <p:cNvPr id="110" name="组合 109"/>
              <p:cNvGrpSpPr/>
              <p:nvPr/>
            </p:nvGrpSpPr>
            <p:grpSpPr>
              <a:xfrm>
                <a:off x="7425299" y="929446"/>
                <a:ext cx="4210948" cy="3579168"/>
                <a:chOff x="7425299" y="929446"/>
                <a:chExt cx="4210948" cy="3579168"/>
              </a:xfrm>
            </p:grpSpPr>
            <p:grpSp>
              <p:nvGrpSpPr>
                <p:cNvPr id="99" name="组合 98"/>
                <p:cNvGrpSpPr/>
                <p:nvPr/>
              </p:nvGrpSpPr>
              <p:grpSpPr>
                <a:xfrm>
                  <a:off x="7425299" y="929446"/>
                  <a:ext cx="3636615" cy="3419958"/>
                  <a:chOff x="7280451" y="775545"/>
                  <a:chExt cx="3636615" cy="3419958"/>
                </a:xfrm>
              </p:grpSpPr>
              <p:sp>
                <p:nvSpPr>
                  <p:cNvPr id="85" name="矩形 84"/>
                  <p:cNvSpPr/>
                  <p:nvPr/>
                </p:nvSpPr>
                <p:spPr>
                  <a:xfrm>
                    <a:off x="8331465" y="775545"/>
                    <a:ext cx="1551179" cy="346249"/>
                  </a:xfrm>
                  <a:prstGeom prst="rect">
                    <a:avLst/>
                  </a:prstGeom>
                </p:spPr>
                <p:txBody>
                  <a:bodyPr wrap="square">
                    <a:spAutoFit/>
                  </a:bodyPr>
                  <a:lstStyle/>
                  <a:p>
                    <a:pPr algn="ctr">
                      <a:lnSpc>
                        <a:spcPct val="150000"/>
                      </a:lnSpc>
                    </a:pPr>
                    <a:r>
                      <a:rPr lang="zh-CN" altLang="en-US" sz="1100" dirty="0">
                        <a:latin typeface="Times New Roman" pitchFamily="18" charset="0"/>
                        <a:cs typeface="Times New Roman" pitchFamily="18" charset="0"/>
                      </a:rPr>
                      <a:t>診斷準確度試驗</a:t>
                    </a:r>
                  </a:p>
                </p:txBody>
              </p:sp>
              <p:grpSp>
                <p:nvGrpSpPr>
                  <p:cNvPr id="98" name="组合 97"/>
                  <p:cNvGrpSpPr/>
                  <p:nvPr/>
                </p:nvGrpSpPr>
                <p:grpSpPr>
                  <a:xfrm>
                    <a:off x="7280451" y="1303648"/>
                    <a:ext cx="3636615" cy="2891855"/>
                    <a:chOff x="7280451" y="1303648"/>
                    <a:chExt cx="3636615" cy="2891855"/>
                  </a:xfrm>
                </p:grpSpPr>
                <p:sp>
                  <p:nvSpPr>
                    <p:cNvPr id="86" name="矩形 85"/>
                    <p:cNvSpPr/>
                    <p:nvPr/>
                  </p:nvSpPr>
                  <p:spPr>
                    <a:xfrm>
                      <a:off x="8043272" y="1303648"/>
                      <a:ext cx="2127564"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目標人群</a:t>
                      </a:r>
                    </a:p>
                  </p:txBody>
                </p:sp>
                <p:cxnSp>
                  <p:nvCxnSpPr>
                    <p:cNvPr id="90" name="直接箭头连接符 89"/>
                    <p:cNvCxnSpPr/>
                    <p:nvPr/>
                  </p:nvCxnSpPr>
                  <p:spPr>
                    <a:xfrm>
                      <a:off x="9098761" y="1656716"/>
                      <a:ext cx="0" cy="216000"/>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7280451" y="1880536"/>
                      <a:ext cx="3636615"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標準診斷方法</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金標準</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新診斷策略</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分診、取代、附加</a:t>
                      </a:r>
                      <a:r>
                        <a:rPr lang="en-US" altLang="zh-CN"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cxnSp>
                  <p:nvCxnSpPr>
                    <p:cNvPr id="92" name="直接箭头连接符 91"/>
                    <p:cNvCxnSpPr/>
                    <p:nvPr/>
                  </p:nvCxnSpPr>
                  <p:spPr>
                    <a:xfrm>
                      <a:off x="9091690" y="2226785"/>
                      <a:ext cx="0" cy="216000"/>
                    </a:xfrm>
                    <a:prstGeom prst="straightConnector1">
                      <a:avLst/>
                    </a:prstGeom>
                    <a:ln w="6350">
                      <a:solidFill>
                        <a:schemeClr val="accent2"/>
                      </a:solidFill>
                      <a:tailEnd type="stealth" w="sm" len="med"/>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553306" y="2446328"/>
                      <a:ext cx="3076768"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真陽性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假陽性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真陰性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假陰性</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終點替代指標</a:t>
                      </a:r>
                      <a:r>
                        <a:rPr lang="en-US" altLang="zh-CN" sz="1100" dirty="0">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cxnSp>
                  <p:nvCxnSpPr>
                    <p:cNvPr id="94" name="直接箭头连接符 93"/>
                    <p:cNvCxnSpPr/>
                    <p:nvPr/>
                  </p:nvCxnSpPr>
                  <p:spPr>
                    <a:xfrm>
                      <a:off x="9091690" y="2791307"/>
                      <a:ext cx="0" cy="216000"/>
                    </a:xfrm>
                    <a:prstGeom prst="straightConnector1">
                      <a:avLst/>
                    </a:prstGeom>
                    <a:ln w="6350">
                      <a:solidFill>
                        <a:schemeClr val="accent2"/>
                      </a:solidFill>
                      <a:prstDash val="dash"/>
                      <a:tailEnd type="stealth" w="sm"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874619" y="3007307"/>
                      <a:ext cx="2434141" cy="346249"/>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診斷結果對患者接受幹預的影響</a:t>
                      </a:r>
                    </a:p>
                  </p:txBody>
                </p:sp>
                <p:cxnSp>
                  <p:nvCxnSpPr>
                    <p:cNvPr id="96" name="直接箭头连接符 95"/>
                    <p:cNvCxnSpPr/>
                    <p:nvPr/>
                  </p:nvCxnSpPr>
                  <p:spPr>
                    <a:xfrm>
                      <a:off x="9091690" y="3356351"/>
                      <a:ext cx="0" cy="216000"/>
                    </a:xfrm>
                    <a:prstGeom prst="straightConnector1">
                      <a:avLst/>
                    </a:prstGeom>
                    <a:ln w="6350">
                      <a:solidFill>
                        <a:schemeClr val="accent2"/>
                      </a:solidFill>
                      <a:prstDash val="dash"/>
                      <a:tailEnd type="stealth" w="sm" len="med"/>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7874619" y="3572351"/>
                      <a:ext cx="2434141" cy="623152"/>
                    </a:xfrm>
                    <a:prstGeom prst="rect">
                      <a:avLst/>
                    </a:prstGeom>
                    <a:ln w="6350">
                      <a:solidFill>
                        <a:schemeClr val="accent2"/>
                      </a:solid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根據新診斷方法和標準診斷方法</a:t>
                      </a:r>
                      <a:endParaRPr lang="en-US" altLang="zh-CN" sz="1100" dirty="0">
                        <a:latin typeface="Times New Roman" pitchFamily="18" charset="0"/>
                        <a:cs typeface="Times New Roman" pitchFamily="18" charset="0"/>
                      </a:endParaRPr>
                    </a:p>
                    <a:p>
                      <a:pPr algn="ctr">
                        <a:lnSpc>
                          <a:spcPct val="150000"/>
                        </a:lnSpc>
                      </a:pPr>
                      <a:r>
                        <a:rPr lang="zh-CN" altLang="en-US" sz="1100" dirty="0">
                          <a:latin typeface="Times New Roman" pitchFamily="18" charset="0"/>
                          <a:cs typeface="Times New Roman" pitchFamily="18" charset="0"/>
                        </a:rPr>
                        <a:t>對患者重要結局</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終點指標</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進行判斷</a:t>
                      </a:r>
                    </a:p>
                  </p:txBody>
                </p:sp>
              </p:grpSp>
            </p:grpSp>
            <p:grpSp>
              <p:nvGrpSpPr>
                <p:cNvPr id="108" name="组合 107"/>
                <p:cNvGrpSpPr/>
                <p:nvPr/>
              </p:nvGrpSpPr>
              <p:grpSpPr>
                <a:xfrm>
                  <a:off x="11132478" y="929446"/>
                  <a:ext cx="503769" cy="3579168"/>
                  <a:chOff x="11132478" y="929446"/>
                  <a:chExt cx="503769" cy="3579168"/>
                </a:xfrm>
              </p:grpSpPr>
              <p:sp>
                <p:nvSpPr>
                  <p:cNvPr id="105" name="下箭头 104"/>
                  <p:cNvSpPr/>
                  <p:nvPr/>
                </p:nvSpPr>
                <p:spPr>
                  <a:xfrm>
                    <a:off x="11132478" y="2945208"/>
                    <a:ext cx="152400" cy="1563406"/>
                  </a:xfrm>
                  <a:prstGeom prst="downArrow">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11203051" y="2500464"/>
                    <a:ext cx="433196" cy="835929"/>
                  </a:xfrm>
                  <a:prstGeom prst="rect">
                    <a:avLst/>
                  </a:prstGeom>
                </p:spPr>
                <p:txBody>
                  <a:bodyPr vert="wordArtVertRtl" wrap="square">
                    <a:spAutoFit/>
                  </a:bodyPr>
                  <a:lstStyle/>
                  <a:p>
                    <a:pPr algn="ctr">
                      <a:lnSpc>
                        <a:spcPct val="150000"/>
                      </a:lnSpc>
                    </a:pPr>
                    <a:r>
                      <a:rPr lang="zh-CN" altLang="en-US" sz="1000" dirty="0">
                        <a:latin typeface="Times New Roman" pitchFamily="18" charset="0"/>
                        <a:cs typeface="Times New Roman" pitchFamily="18" charset="0"/>
                      </a:rPr>
                      <a:t>兩步推論</a:t>
                    </a:r>
                  </a:p>
                </p:txBody>
              </p:sp>
              <p:sp>
                <p:nvSpPr>
                  <p:cNvPr id="107" name="下箭头 106"/>
                  <p:cNvSpPr/>
                  <p:nvPr/>
                </p:nvSpPr>
                <p:spPr>
                  <a:xfrm>
                    <a:off x="11140023" y="929446"/>
                    <a:ext cx="144855" cy="2013489"/>
                  </a:xfrm>
                  <a:prstGeom prst="down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Tree>
    <p:extLst>
      <p:ext uri="{BB962C8B-B14F-4D97-AF65-F5344CB8AC3E}">
        <p14:creationId xmlns:p14="http://schemas.microsoft.com/office/powerpoint/2010/main" val="2483612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7497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3G3T12P2R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668180068"/>
              </p:ext>
            </p:extLst>
          </p:nvPr>
        </p:nvGraphicFramePr>
        <p:xfrm>
          <a:off x="423309" y="1047898"/>
          <a:ext cx="10722912" cy="3797864"/>
        </p:xfrm>
        <a:graphic>
          <a:graphicData uri="http://schemas.openxmlformats.org/drawingml/2006/table">
            <a:tbl>
              <a:tblPr/>
              <a:tblGrid>
                <a:gridCol w="548188">
                  <a:extLst>
                    <a:ext uri="{9D8B030D-6E8A-4147-A177-3AD203B41FA5}">
                      <a16:colId xmlns:a16="http://schemas.microsoft.com/office/drawing/2014/main" val="20000"/>
                    </a:ext>
                  </a:extLst>
                </a:gridCol>
                <a:gridCol w="610080">
                  <a:extLst>
                    <a:ext uri="{9D8B030D-6E8A-4147-A177-3AD203B41FA5}">
                      <a16:colId xmlns:a16="http://schemas.microsoft.com/office/drawing/2014/main" val="20001"/>
                    </a:ext>
                  </a:extLst>
                </a:gridCol>
                <a:gridCol w="647510">
                  <a:extLst>
                    <a:ext uri="{9D8B030D-6E8A-4147-A177-3AD203B41FA5}">
                      <a16:colId xmlns:a16="http://schemas.microsoft.com/office/drawing/2014/main" val="20002"/>
                    </a:ext>
                  </a:extLst>
                </a:gridCol>
                <a:gridCol w="1486189">
                  <a:extLst>
                    <a:ext uri="{9D8B030D-6E8A-4147-A177-3AD203B41FA5}">
                      <a16:colId xmlns:a16="http://schemas.microsoft.com/office/drawing/2014/main" val="20003"/>
                    </a:ext>
                  </a:extLst>
                </a:gridCol>
                <a:gridCol w="1486189">
                  <a:extLst>
                    <a:ext uri="{9D8B030D-6E8A-4147-A177-3AD203B41FA5}">
                      <a16:colId xmlns:a16="http://schemas.microsoft.com/office/drawing/2014/main" val="20004"/>
                    </a:ext>
                  </a:extLst>
                </a:gridCol>
                <a:gridCol w="1486189">
                  <a:extLst>
                    <a:ext uri="{9D8B030D-6E8A-4147-A177-3AD203B41FA5}">
                      <a16:colId xmlns:a16="http://schemas.microsoft.com/office/drawing/2014/main" val="20005"/>
                    </a:ext>
                  </a:extLst>
                </a:gridCol>
                <a:gridCol w="1486189">
                  <a:extLst>
                    <a:ext uri="{9D8B030D-6E8A-4147-A177-3AD203B41FA5}">
                      <a16:colId xmlns:a16="http://schemas.microsoft.com/office/drawing/2014/main" val="20006"/>
                    </a:ext>
                  </a:extLst>
                </a:gridCol>
                <a:gridCol w="1486189">
                  <a:extLst>
                    <a:ext uri="{9D8B030D-6E8A-4147-A177-3AD203B41FA5}">
                      <a16:colId xmlns:a16="http://schemas.microsoft.com/office/drawing/2014/main" val="20007"/>
                    </a:ext>
                  </a:extLst>
                </a:gridCol>
                <a:gridCol w="1486189">
                  <a:extLst>
                    <a:ext uri="{9D8B030D-6E8A-4147-A177-3AD203B41FA5}">
                      <a16:colId xmlns:a16="http://schemas.microsoft.com/office/drawing/2014/main" val="20008"/>
                    </a:ext>
                  </a:extLst>
                </a:gridCol>
              </a:tblGrid>
              <a:tr h="180260">
                <a:tc gridSpan="3">
                  <a:txBody>
                    <a:bodyPr/>
                    <a:lstStyle/>
                    <a:p>
                      <a:pPr algn="ctr" fontAlgn="ctr"/>
                      <a:r>
                        <a:rPr lang="zh-CN"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診斷結果分類</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pPr algn="l" fontAlgn="ctr"/>
                      <a:endParaRPr lang="zh-TW" altLang="en-US" sz="1000" b="0" i="0" u="none" strike="noStrike" dirty="0">
                        <a:solidFill>
                          <a:srgbClr val="000000"/>
                        </a:solidFill>
                        <a:effectLst/>
                        <a:latin typeface="新細明體" panose="02020500000000000000" pitchFamily="18" charset="-120"/>
                        <a:ea typeface="新細明體" panose="02020500000000000000" pitchFamily="18" charset="-120"/>
                      </a:endParaRPr>
                    </a:p>
                  </a:txBody>
                  <a:tcPr marL="8924" marR="8924" marT="89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 </a:t>
                      </a: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人群狀態</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gridSpan="2">
                  <a:txBody>
                    <a:bodyPr/>
                    <a:lstStyle/>
                    <a:p>
                      <a:pPr algn="ctr" fontAlgn="ctr"/>
                      <a:r>
                        <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 </a:t>
                      </a: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人群狀態</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gridSpan="2">
                  <a:txBody>
                    <a:bodyPr/>
                    <a:lstStyle/>
                    <a:p>
                      <a:pPr algn="ctr" fontAlgn="ctr"/>
                      <a:r>
                        <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C </a:t>
                      </a: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人群狀態</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0"/>
                  </a:ext>
                </a:extLst>
              </a:tr>
              <a:tr h="180260">
                <a:tc>
                  <a:txBody>
                    <a:bodyPr/>
                    <a:lstStyle/>
                    <a:p>
                      <a:pPr algn="ctr" fontAlgn="ctr"/>
                      <a:r>
                        <a:rPr lang="zh-TW" altLang="en-US"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a:t>
                      </a:r>
                      <a:r>
                        <a:rPr lang="en-US" altLang="zh-TW"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a:t>
                      </a:r>
                      <a:r>
                        <a:rPr lang="en-US" altLang="zh-TW"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診斷工具</a:t>
                      </a:r>
                      <a:r>
                        <a:rPr lang="en-US" altLang="zh-TW" sz="9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沒病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沒病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沒病</a:t>
                      </a:r>
                    </a:p>
                  </a:txBody>
                  <a:tcPr marL="8924" marR="8924" marT="89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a:noFill/>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陽性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29668">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Ⅱ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Ⅲ </a:t>
                      </a:r>
                      <a:r>
                        <a:rPr lang="zh-TW" altLang="en-US" sz="1000" b="0" i="0" u="none" strike="noStrike" baseline="-25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陰性</a:t>
                      </a:r>
                      <a:endParaRPr lang="zh-TW" alt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a:t>
                      </a:r>
                    </a:p>
                  </a:txBody>
                  <a:tcPr marL="8924" marR="8924" marT="89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en-US" altLang="zh-CN"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B</a:t>
                      </a:r>
                      <a:endPar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B</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a:t>
                      </a:r>
                      <a:r>
                        <a:rPr lang="pt-BR" sz="1000" b="0" i="1"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pt-BR" sz="1000" b="0" i="0" u="none" strike="noStrike" baseline="-500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有病</a:t>
                      </a:r>
                      <a:r>
                        <a:rPr lang="pt-BR"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 | C</a:t>
                      </a:r>
                    </a:p>
                  </a:txBody>
                  <a:tcPr marL="8924" marR="8924" marT="89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Ⅰ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Ⅱ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a:t>
                      </a:r>
                      <a:r>
                        <a:rPr lang="pt-BR" altLang="zh-TW" sz="1000" b="0" i="0" u="none" strike="noStrike" baseline="-50000"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 Ⅲ </a:t>
                      </a:r>
                      <a:r>
                        <a:rPr lang="en-US" altLang="zh-CN"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a:t>
                      </a:r>
                      <a:r>
                        <a:rPr lang="pt-BR" altLang="zh-TW" sz="1000" b="0" i="1" u="none" strike="noStrike" dirty="0">
                          <a:solidFill>
                            <a:srgbClr val="000000"/>
                          </a:solidFill>
                          <a:effectLst/>
                          <a:latin typeface="Times New Roman" panose="02020603050405020304" pitchFamily="18" charset="0"/>
                          <a:ea typeface="+mn-ea"/>
                          <a:cs typeface="Times New Roman" panose="02020603050405020304" pitchFamily="18" charset="0"/>
                        </a:rPr>
                        <a:t>n</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a:t>
                      </a:r>
                      <a:r>
                        <a:rPr lang="zh-CN" altLang="en-US"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沒</a:t>
                      </a:r>
                      <a:r>
                        <a:rPr lang="pt-BR" altLang="zh-TW" sz="1000" b="0" i="0" u="none" strike="noStrike" baseline="-50000" dirty="0">
                          <a:solidFill>
                            <a:srgbClr val="000000"/>
                          </a:solidFill>
                          <a:effectLst/>
                          <a:latin typeface="Times New Roman" panose="02020603050405020304" pitchFamily="18" charset="0"/>
                          <a:ea typeface="+mn-ea"/>
                          <a:cs typeface="Times New Roman" panose="02020603050405020304" pitchFamily="18" charset="0"/>
                        </a:rPr>
                        <a:t>病</a:t>
                      </a:r>
                      <a:r>
                        <a:rPr lang="pt-BR" altLang="zh-TW" sz="1000" b="0" i="0" u="none" strike="noStrike" dirty="0">
                          <a:solidFill>
                            <a:srgbClr val="000000"/>
                          </a:solidFill>
                          <a:effectLst/>
                          <a:latin typeface="Times New Roman" panose="02020603050405020304" pitchFamily="18" charset="0"/>
                          <a:ea typeface="+mn-ea"/>
                          <a:cs typeface="Times New Roman" panose="02020603050405020304" pitchFamily="18" charset="0"/>
                        </a:rPr>
                        <a:t> | C</a:t>
                      </a:r>
                      <a:endParaRPr lang="en-US" sz="10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8924" marR="8924" marT="89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2634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692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329162" y="806960"/>
            <a:ext cx="10418539" cy="546368"/>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無金標準作對照時，</a:t>
            </a:r>
            <a:r>
              <a:rPr lang="zh-TW" altLang="en-US" sz="1050" dirty="0">
                <a:latin typeface="Times New Roman" pitchFamily="18" charset="0"/>
                <a:cs typeface="Times New Roman" pitchFamily="18" charset="0"/>
              </a:rPr>
              <a:t>診斷試驗靈敏度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SEN</a:t>
            </a:r>
            <a:r>
              <a:rPr lang="en-US" altLang="zh-TW"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、特異度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SPE</a:t>
            </a:r>
            <a:r>
              <a:rPr lang="en-US" altLang="zh-TW"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、準確度</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ACC</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估計的實驗設計，假設診斷試驗結果分類的數目</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Response Variables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K</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來表示、參與受試人群的數目</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Number of groups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S</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來表示、參與評的估診斷試驗的種類</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Number of  tests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用 </a:t>
            </a:r>
            <a:r>
              <a:rPr lang="en-US" altLang="zh-CN" sz="1050" i="1" dirty="0">
                <a:latin typeface="Times New Roman" pitchFamily="18" charset="0"/>
                <a:cs typeface="Times New Roman" pitchFamily="18" charset="0"/>
              </a:rPr>
              <a:t>R</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來表示，以三人群</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S </a:t>
            </a:r>
            <a:r>
              <a:rPr lang="en-US" altLang="zh-CN" sz="1050" dirty="0">
                <a:latin typeface="Times New Roman" pitchFamily="18" charset="0"/>
                <a:cs typeface="Times New Roman" pitchFamily="18" charset="0"/>
              </a:rPr>
              <a:t>= 3)</a:t>
            </a:r>
            <a:r>
              <a:rPr lang="zh-CN" altLang="en-US" sz="1050" dirty="0">
                <a:latin typeface="Times New Roman" pitchFamily="18" charset="0"/>
                <a:cs typeface="Times New Roman" pitchFamily="18" charset="0"/>
              </a:rPr>
              <a:t>、兩試驗</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 </a:t>
            </a:r>
            <a:r>
              <a:rPr lang="en-US" altLang="zh-CN" sz="1050" dirty="0">
                <a:latin typeface="Times New Roman" pitchFamily="18" charset="0"/>
                <a:cs typeface="Times New Roman" pitchFamily="18" charset="0"/>
              </a:rPr>
              <a:t>= 2)</a:t>
            </a:r>
            <a:r>
              <a:rPr lang="zh-CN" altLang="en-US" sz="1050" dirty="0">
                <a:latin typeface="Times New Roman" pitchFamily="18" charset="0"/>
                <a:cs typeface="Times New Roman" pitchFamily="18" charset="0"/>
              </a:rPr>
              <a:t>、結果變量二分類</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K </a:t>
            </a:r>
            <a:r>
              <a:rPr lang="en-US" altLang="zh-CN" sz="1050" dirty="0">
                <a:latin typeface="Times New Roman" pitchFamily="18" charset="0"/>
                <a:cs typeface="Times New Roman" pitchFamily="18" charset="0"/>
              </a:rPr>
              <a:t>= 2)</a:t>
            </a:r>
            <a:r>
              <a:rPr lang="zh-CN" altLang="en-US" sz="1050" dirty="0">
                <a:latin typeface="Times New Roman" pitchFamily="18" charset="0"/>
                <a:cs typeface="Times New Roman" pitchFamily="18" charset="0"/>
              </a:rPr>
              <a:t>的設計模式為例；</a:t>
            </a:r>
            <a:endParaRPr lang="en-US" altLang="zh-CN" sz="1050" dirty="0">
              <a:latin typeface="Times New Roman" pitchFamily="18" charset="0"/>
              <a:cs typeface="Times New Roman" pitchFamily="18" charset="0"/>
            </a:endParaRPr>
          </a:p>
        </p:txBody>
      </p:sp>
      <p:sp>
        <p:nvSpPr>
          <p:cNvPr id="14" name="矩形 13"/>
          <p:cNvSpPr/>
          <p:nvPr/>
        </p:nvSpPr>
        <p:spPr>
          <a:xfrm>
            <a:off x="329162" y="1420772"/>
            <a:ext cx="10418539" cy="303994"/>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若：</a:t>
            </a:r>
            <a:endParaRPr lang="en-US" altLang="zh-CN" sz="1050" dirty="0">
              <a:latin typeface="Times New Roman" pitchFamily="18" charset="0"/>
              <a:cs typeface="Times New Roman" pitchFamily="18" charset="0"/>
            </a:endParaRPr>
          </a:p>
        </p:txBody>
      </p:sp>
      <p:sp>
        <p:nvSpPr>
          <p:cNvPr id="6" name="矩形 5"/>
          <p:cNvSpPr/>
          <p:nvPr/>
        </p:nvSpPr>
        <p:spPr>
          <a:xfrm>
            <a:off x="819133" y="1420771"/>
            <a:ext cx="10449559" cy="3000821"/>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分別代表接受試驗的三組受試人群；</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Test</a:t>
            </a:r>
            <a:r>
              <a:rPr lang="en-US" altLang="zh-CN" sz="1050" dirty="0">
                <a:latin typeface="Times New Roman" pitchFamily="18" charset="0"/>
                <a:cs typeface="Times New Roman" pitchFamily="18" charset="0"/>
              </a:rPr>
              <a:t> Ⅰ </a:t>
            </a:r>
            <a:r>
              <a:rPr lang="zh-CN" altLang="en-US" sz="1050" dirty="0">
                <a:latin typeface="Times New Roman" pitchFamily="18" charset="0"/>
                <a:cs typeface="Times New Roman" pitchFamily="18" charset="0"/>
              </a:rPr>
              <a:t>和 </a:t>
            </a:r>
            <a:r>
              <a:rPr lang="en-US" altLang="zh-CN" sz="1050" i="1" dirty="0">
                <a:latin typeface="Times New Roman" pitchFamily="18" charset="0"/>
                <a:cs typeface="Times New Roman" pitchFamily="18" charset="0"/>
              </a:rPr>
              <a:t>Test</a:t>
            </a:r>
            <a:r>
              <a:rPr lang="en-US" altLang="zh-CN" sz="1050" dirty="0">
                <a:latin typeface="Times New Roman" pitchFamily="18" charset="0"/>
                <a:cs typeface="Times New Roman" pitchFamily="18" charset="0"/>
              </a:rPr>
              <a:t> Ⅱ </a:t>
            </a:r>
            <a:r>
              <a:rPr lang="zh-CN" altLang="en-US" sz="1050" dirty="0">
                <a:latin typeface="Times New Roman" pitchFamily="18" charset="0"/>
                <a:cs typeface="Times New Roman" pitchFamily="18" charset="0"/>
              </a:rPr>
              <a:t>分別代表「診斷試驗一」和「診斷試驗二」；</a:t>
            </a:r>
          </a:p>
          <a:p>
            <a:pPr>
              <a:lnSpc>
                <a:spcPct val="150000"/>
              </a:lnSpc>
            </a:pPr>
            <a:r>
              <a:rPr lang="zh-CN" altLang="en-US" sz="1050" dirty="0">
                <a:latin typeface="Times New Roman" pitchFamily="18" charset="0"/>
                <a:cs typeface="Times New Roman" pitchFamily="18" charset="0"/>
              </a:rPr>
              <a:t>以 </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三組受試人群中各自患病的部分；</a:t>
            </a:r>
          </a:p>
          <a:p>
            <a:pPr>
              <a:lnSpc>
                <a:spcPct val="150000"/>
              </a:lnSpc>
            </a:pPr>
            <a:r>
              <a:rPr lang="zh-CN" altLang="en-US" sz="1050" dirty="0">
                <a:latin typeface="Times New Roman" pitchFamily="18" charset="0"/>
                <a:cs typeface="Times New Roman" pitchFamily="18" charset="0"/>
              </a:rPr>
              <a:t>以 </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三組受試人群中各自未患病的部分；</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a:t>
            </a:r>
            <a:r>
              <a:rPr lang="en-US" altLang="zh-CN" sz="1050" i="1" baseline="-25000"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 </a:t>
            </a:r>
            <a:r>
              <a:rPr lang="en-US" altLang="zh-CN" sz="1050" i="1" baseline="-25000"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 </a:t>
            </a:r>
            <a:r>
              <a:rPr lang="en-US" altLang="zh-CN" sz="1050" i="1" baseline="-25000"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三組受試人群中各自納入研究的人數；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a:t>
            </a:r>
            <a:r>
              <a:rPr lang="zh-CN" altLang="en-US" sz="1050" dirty="0">
                <a:latin typeface="Times New Roman" pitchFamily="18" charset="0"/>
                <a:cs typeface="Times New Roman" pitchFamily="18" charset="0"/>
              </a:rPr>
              <a:t>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a:t>
            </a:r>
            <a:r>
              <a:rPr lang="zh-CN" altLang="en-US" sz="1050" dirty="0">
                <a:latin typeface="Times New Roman" pitchFamily="18" charset="0"/>
                <a:cs typeface="Times New Roman" pitchFamily="18" charset="0"/>
              </a:rPr>
              <a:t>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B ]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a:t>
            </a:r>
            <a:r>
              <a:rPr lang="zh-CN" altLang="en-US" sz="1050" dirty="0">
                <a:latin typeface="Times New Roman" pitchFamily="18" charset="0"/>
                <a:cs typeface="Times New Roman" pitchFamily="18" charset="0"/>
              </a:rPr>
              <a:t>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三組受試人群各自的患病率；</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分別代表診斷試驗一在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三組受試人群中各自的診斷靈敏度；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分別代表診斷試驗一在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zh-CN" altLang="en-US" sz="1050" dirty="0">
                <a:latin typeface="Times New Roman" pitchFamily="18" charset="0"/>
                <a:cs typeface="Times New Roman" pitchFamily="18" charset="0"/>
              </a:rPr>
              <a:t>三組受試人群中各自的診斷特異度；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分別代表診斷試驗二在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三組受試人群中各自的診斷靈敏度；</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分別代表診斷試驗二在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三組受試人群中各自的診斷特異度；</a:t>
            </a:r>
            <a:endParaRPr lang="en-US" altLang="zh-CN" sz="1050" dirty="0">
              <a:latin typeface="Times New Roman" pitchFamily="18" charset="0"/>
              <a:cs typeface="Times New Roman" pitchFamily="18" charset="0"/>
            </a:endParaRPr>
          </a:p>
          <a:p>
            <a:pPr>
              <a:lnSpc>
                <a:spcPct val="150000"/>
              </a:lnSpc>
            </a:pPr>
            <a:r>
              <a:rPr lang="zh-CN" altLang="en-US" sz="1050" dirty="0">
                <a:latin typeface="Times New Roman" pitchFamily="18" charset="0"/>
                <a:cs typeface="Times New Roman" pitchFamily="18" charset="0"/>
              </a:rPr>
              <a:t>以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分別代表診斷試驗一與診斷試驗二在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三組受試群中的靈敏度的協方差；</a:t>
            </a:r>
          </a:p>
          <a:p>
            <a:pPr>
              <a:lnSpc>
                <a:spcPct val="150000"/>
              </a:lnSpc>
            </a:pPr>
            <a:r>
              <a:rPr lang="zh-CN" altLang="en-US" sz="1050" dirty="0">
                <a:latin typeface="Times New Roman" pitchFamily="18" charset="0"/>
                <a:cs typeface="Times New Roman" pitchFamily="18" charset="0"/>
              </a:rPr>
              <a:t>以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 ] </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分別代表診斷試驗一與診斷試驗二在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三組受試人群中的特異度的協方差；</a:t>
            </a:r>
            <a:endParaRPr lang="en-US" altLang="zh-CN" sz="1050" dirty="0">
              <a:latin typeface="Times New Roman" pitchFamily="18" charset="0"/>
              <a:cs typeface="Times New Roman" pitchFamily="18" charset="0"/>
            </a:endParaRPr>
          </a:p>
        </p:txBody>
      </p:sp>
      <p:sp>
        <p:nvSpPr>
          <p:cNvPr id="7" name="矩形 6"/>
          <p:cNvSpPr/>
          <p:nvPr/>
        </p:nvSpPr>
        <p:spPr>
          <a:xfrm>
            <a:off x="819135" y="4573740"/>
            <a:ext cx="10449558" cy="1061829"/>
          </a:xfrm>
          <a:prstGeom prst="rect">
            <a:avLst/>
          </a:prstGeom>
        </p:spPr>
        <p:txBody>
          <a:bodyPr wrap="square">
            <a:spAutoFit/>
          </a:bodyPr>
          <a:lstStyle/>
          <a:p>
            <a:pPr>
              <a:lnSpc>
                <a:spcPct val="150000"/>
              </a:lnSpc>
            </a:pPr>
            <a:r>
              <a:rPr lang="zh-TW" altLang="en-US" sz="1050" dirty="0">
                <a:latin typeface="Times New Roman" pitchFamily="18" charset="0"/>
                <a:cs typeface="Times New Roman" pitchFamily="18" charset="0"/>
              </a:rPr>
              <a:t>兩種診斷</a:t>
            </a:r>
            <a:r>
              <a:rPr lang="zh-CN" altLang="en-US" sz="1050" dirty="0">
                <a:latin typeface="Times New Roman" pitchFamily="18" charset="0"/>
                <a:cs typeface="Times New Roman" pitchFamily="18" charset="0"/>
              </a:rPr>
              <a:t>試驗</a:t>
            </a:r>
            <a:r>
              <a:rPr lang="zh-TW" altLang="en-US" sz="1050" dirty="0">
                <a:latin typeface="Times New Roman" pitchFamily="18" charset="0"/>
                <a:cs typeface="Times New Roman" pitchFamily="18" charset="0"/>
              </a:rPr>
              <a:t>的靈敏度在三組</a:t>
            </a:r>
            <a:r>
              <a:rPr lang="zh-CN" altLang="en-US" sz="1050" dirty="0">
                <a:latin typeface="Times New Roman" pitchFamily="18" charset="0"/>
                <a:cs typeface="Times New Roman" pitchFamily="18" charset="0"/>
              </a:rPr>
              <a:t>受試</a:t>
            </a:r>
            <a:r>
              <a:rPr lang="zh-TW" altLang="en-US" sz="1050" dirty="0">
                <a:latin typeface="Times New Roman" pitchFamily="18" charset="0"/>
                <a:cs typeface="Times New Roman" pitchFamily="18" charset="0"/>
              </a:rPr>
              <a:t>人群間</a:t>
            </a:r>
            <a:r>
              <a:rPr lang="zh-CN" altLang="en-US" sz="1050" dirty="0">
                <a:latin typeface="Times New Roman" pitchFamily="18" charset="0"/>
                <a:cs typeface="Times New Roman" pitchFamily="18" charset="0"/>
              </a:rPr>
              <a:t>穩定</a:t>
            </a:r>
            <a:r>
              <a:rPr lang="zh-TW" altLang="en-US" sz="1050" dirty="0">
                <a:latin typeface="Times New Roman" pitchFamily="18" charset="0"/>
                <a:cs typeface="Times New Roman" pitchFamily="18" charset="0"/>
              </a:rPr>
              <a:t>，即：</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a:t>
            </a:r>
            <a:r>
              <a:rPr lang="en-US" altLang="zh-CN" sz="1050" dirty="0">
                <a:latin typeface="Times New Roman" pitchFamily="18" charset="0"/>
                <a:cs typeface="Times New Roman" pitchFamily="18" charset="0"/>
              </a:rPr>
              <a:t> </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a:t>
            </a:r>
            <a:r>
              <a:rPr lang="zh-CN" altLang="en-US" sz="1050" dirty="0">
                <a:latin typeface="Times New Roman" pitchFamily="18" charset="0"/>
                <a:cs typeface="Times New Roman" pitchFamily="18" charset="0"/>
              </a:rPr>
              <a:t>；</a:t>
            </a:r>
            <a:endParaRPr lang="en-US" altLang="zh-CN" sz="1050" dirty="0">
              <a:latin typeface="Times New Roman" pitchFamily="18" charset="0"/>
              <a:cs typeface="Times New Roman" pitchFamily="18" charset="0"/>
            </a:endParaRPr>
          </a:p>
          <a:p>
            <a:pPr>
              <a:lnSpc>
                <a:spcPct val="150000"/>
              </a:lnSpc>
            </a:pPr>
            <a:r>
              <a:rPr lang="zh-TW" altLang="en-US" sz="1050" dirty="0">
                <a:latin typeface="Times New Roman" pitchFamily="18" charset="0"/>
                <a:cs typeface="Times New Roman" pitchFamily="18" charset="0"/>
              </a:rPr>
              <a:t>兩種診斷</a:t>
            </a:r>
            <a:r>
              <a:rPr lang="zh-CN" altLang="en-US" sz="1050" dirty="0">
                <a:latin typeface="Times New Roman" pitchFamily="18" charset="0"/>
                <a:cs typeface="Times New Roman" pitchFamily="18" charset="0"/>
              </a:rPr>
              <a:t>試驗</a:t>
            </a:r>
            <a:r>
              <a:rPr lang="zh-TW" altLang="en-US" sz="1050" dirty="0">
                <a:latin typeface="Times New Roman" pitchFamily="18" charset="0"/>
                <a:cs typeface="Times New Roman" pitchFamily="18" charset="0"/>
              </a:rPr>
              <a:t>的</a:t>
            </a:r>
            <a:r>
              <a:rPr lang="zh-CN" altLang="en-US" sz="1050" dirty="0">
                <a:latin typeface="Times New Roman" pitchFamily="18" charset="0"/>
                <a:cs typeface="Times New Roman" pitchFamily="18" charset="0"/>
              </a:rPr>
              <a:t>特異度</a:t>
            </a:r>
            <a:r>
              <a:rPr lang="zh-TW" altLang="en-US" sz="1050" dirty="0">
                <a:latin typeface="Times New Roman" pitchFamily="18" charset="0"/>
                <a:cs typeface="Times New Roman" pitchFamily="18" charset="0"/>
              </a:rPr>
              <a:t>在三組</a:t>
            </a:r>
            <a:r>
              <a:rPr lang="zh-CN" altLang="en-US" sz="1050" dirty="0">
                <a:latin typeface="Times New Roman" pitchFamily="18" charset="0"/>
                <a:cs typeface="Times New Roman" pitchFamily="18" charset="0"/>
              </a:rPr>
              <a:t>受試</a:t>
            </a:r>
            <a:r>
              <a:rPr lang="zh-TW" altLang="en-US" sz="1050" dirty="0">
                <a:latin typeface="Times New Roman" pitchFamily="18" charset="0"/>
                <a:cs typeface="Times New Roman" pitchFamily="18" charset="0"/>
              </a:rPr>
              <a:t>人群間</a:t>
            </a:r>
            <a:r>
              <a:rPr lang="zh-CN" altLang="en-US" sz="1050" dirty="0">
                <a:latin typeface="Times New Roman" pitchFamily="18" charset="0"/>
                <a:cs typeface="Times New Roman" pitchFamily="18" charset="0"/>
              </a:rPr>
              <a:t>穩定，</a:t>
            </a:r>
            <a:r>
              <a:rPr lang="zh-TW" altLang="en-US" sz="1050" dirty="0">
                <a:latin typeface="Times New Roman" pitchFamily="18" charset="0"/>
                <a:cs typeface="Times New Roman" pitchFamily="18" charset="0"/>
              </a:rPr>
              <a:t>即：</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Ⅰ</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a:t>
            </a:r>
            <a:r>
              <a:rPr lang="en-US" altLang="zh-CN" sz="1050" dirty="0">
                <a:latin typeface="Times New Roman" pitchFamily="18" charset="0"/>
                <a:cs typeface="Times New Roman" pitchFamily="18" charset="0"/>
              </a:rPr>
              <a:t> </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A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B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 | [ C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P </a:t>
            </a:r>
            <a:r>
              <a:rPr lang="en-US" altLang="zh-CN" sz="1050" i="1" baseline="-25000" dirty="0" err="1">
                <a:latin typeface="Times New Roman" pitchFamily="18" charset="0"/>
                <a:cs typeface="Times New Roman" pitchFamily="18" charset="0"/>
              </a:rPr>
              <a:t>t</a:t>
            </a:r>
            <a:r>
              <a:rPr lang="en-US" altLang="zh-CN" sz="1050" baseline="-25000" dirty="0" err="1">
                <a:latin typeface="Times New Roman" pitchFamily="18" charset="0"/>
                <a:cs typeface="Times New Roman" pitchFamily="18" charset="0"/>
              </a:rPr>
              <a:t>Ⅱ</a:t>
            </a:r>
            <a:r>
              <a:rPr lang="en-US" altLang="zh-CN" sz="1050" baseline="-25000" dirty="0">
                <a:latin typeface="Times New Roman" pitchFamily="18" charset="0"/>
                <a:cs typeface="Times New Roman" pitchFamily="18" charset="0"/>
              </a:rPr>
              <a:t>- | [ </a:t>
            </a:r>
            <a:r>
              <a:rPr lang="en-US" altLang="zh-CN" sz="1050" i="1" baseline="-25000" dirty="0">
                <a:latin typeface="Times New Roman" pitchFamily="18" charset="0"/>
                <a:cs typeface="Times New Roman" pitchFamily="18" charset="0"/>
              </a:rPr>
              <a:t>D</a:t>
            </a:r>
            <a:r>
              <a:rPr lang="en-US" altLang="zh-CN" sz="1050" baseline="-25000" dirty="0">
                <a:latin typeface="Times New Roman" pitchFamily="18" charset="0"/>
                <a:cs typeface="Times New Roman" pitchFamily="18" charset="0"/>
              </a:rPr>
              <a:t> -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endParaRPr lang="en-US" altLang="zh-CN" sz="1050" dirty="0">
              <a:latin typeface="Times New Roman" pitchFamily="18" charset="0"/>
              <a:cs typeface="Times New Roman" pitchFamily="18" charset="0"/>
            </a:endParaRPr>
          </a:p>
          <a:p>
            <a:pPr>
              <a:lnSpc>
                <a:spcPct val="150000"/>
              </a:lnSpc>
            </a:pPr>
            <a:r>
              <a:rPr lang="zh-TW" altLang="en-US" sz="1050" dirty="0">
                <a:latin typeface="Times New Roman" pitchFamily="18" charset="0"/>
                <a:cs typeface="Times New Roman" pitchFamily="18" charset="0"/>
              </a:rPr>
              <a:t>兩種診斷</a:t>
            </a:r>
            <a:r>
              <a:rPr lang="zh-CN" altLang="en-US" sz="1050" dirty="0">
                <a:latin typeface="Times New Roman" pitchFamily="18" charset="0"/>
                <a:cs typeface="Times New Roman" pitchFamily="18" charset="0"/>
              </a:rPr>
              <a:t>試驗靈敏度</a:t>
            </a:r>
            <a:r>
              <a:rPr lang="zh-TW" altLang="en-US" sz="1050" dirty="0">
                <a:latin typeface="Times New Roman" pitchFamily="18" charset="0"/>
                <a:cs typeface="Times New Roman" pitchFamily="18" charset="0"/>
              </a:rPr>
              <a:t>的</a:t>
            </a:r>
            <a:r>
              <a:rPr lang="zh-CN" altLang="en-US" sz="1050" dirty="0">
                <a:latin typeface="Times New Roman" pitchFamily="18" charset="0"/>
                <a:cs typeface="Times New Roman" pitchFamily="18" charset="0"/>
              </a:rPr>
              <a:t>協方差</a:t>
            </a:r>
            <a:r>
              <a:rPr lang="zh-TW" altLang="en-US" sz="1050" dirty="0">
                <a:latin typeface="Times New Roman" pitchFamily="18" charset="0"/>
                <a:cs typeface="Times New Roman" pitchFamily="18" charset="0"/>
              </a:rPr>
              <a:t>在三組</a:t>
            </a:r>
            <a:r>
              <a:rPr lang="zh-CN" altLang="en-US" sz="1050" dirty="0">
                <a:latin typeface="Times New Roman" pitchFamily="18" charset="0"/>
                <a:cs typeface="Times New Roman" pitchFamily="18" charset="0"/>
              </a:rPr>
              <a:t>受試</a:t>
            </a:r>
            <a:r>
              <a:rPr lang="zh-TW" altLang="en-US" sz="1050" dirty="0">
                <a:latin typeface="Times New Roman" pitchFamily="18" charset="0"/>
                <a:cs typeface="Times New Roman" pitchFamily="18" charset="0"/>
              </a:rPr>
              <a:t>人群間</a:t>
            </a:r>
            <a:r>
              <a:rPr lang="zh-CN" altLang="en-US" sz="1050" dirty="0">
                <a:latin typeface="Times New Roman" pitchFamily="18" charset="0"/>
                <a:cs typeface="Times New Roman" pitchFamily="18" charset="0"/>
              </a:rPr>
              <a:t>穩定</a:t>
            </a:r>
            <a:r>
              <a:rPr lang="zh-TW" altLang="en-US" sz="1050" dirty="0">
                <a:latin typeface="Times New Roman" pitchFamily="18" charset="0"/>
                <a:cs typeface="Times New Roman" pitchFamily="18" charset="0"/>
              </a:rPr>
              <a:t>，即</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a:t>
            </a:r>
            <a:r>
              <a:rPr lang="en-US" altLang="zh-CN" sz="1050" dirty="0">
                <a:latin typeface="Times New Roman" pitchFamily="18" charset="0"/>
                <a:cs typeface="Times New Roman" pitchFamily="18" charset="0"/>
              </a:rPr>
              <a:t> ] =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 =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a:t>
            </a:r>
            <a:endParaRPr lang="en-US" altLang="zh-CN" sz="1050" dirty="0">
              <a:latin typeface="Times New Roman" pitchFamily="18" charset="0"/>
              <a:cs typeface="Times New Roman" pitchFamily="18" charset="0"/>
            </a:endParaRPr>
          </a:p>
          <a:p>
            <a:pPr>
              <a:lnSpc>
                <a:spcPct val="150000"/>
              </a:lnSpc>
            </a:pPr>
            <a:r>
              <a:rPr lang="zh-TW" altLang="en-US" sz="1050" dirty="0">
                <a:latin typeface="Times New Roman" pitchFamily="18" charset="0"/>
                <a:cs typeface="Times New Roman" pitchFamily="18" charset="0"/>
              </a:rPr>
              <a:t>兩種診斷</a:t>
            </a:r>
            <a:r>
              <a:rPr lang="zh-CN" altLang="en-US" sz="1050" dirty="0">
                <a:latin typeface="Times New Roman" pitchFamily="18" charset="0"/>
                <a:cs typeface="Times New Roman" pitchFamily="18" charset="0"/>
              </a:rPr>
              <a:t>試驗特異度</a:t>
            </a:r>
            <a:r>
              <a:rPr lang="zh-TW" altLang="en-US" sz="1050" dirty="0">
                <a:latin typeface="Times New Roman" pitchFamily="18" charset="0"/>
                <a:cs typeface="Times New Roman" pitchFamily="18" charset="0"/>
              </a:rPr>
              <a:t>的</a:t>
            </a:r>
            <a:r>
              <a:rPr lang="zh-CN" altLang="en-US" sz="1050" dirty="0">
                <a:latin typeface="Times New Roman" pitchFamily="18" charset="0"/>
                <a:cs typeface="Times New Roman" pitchFamily="18" charset="0"/>
              </a:rPr>
              <a:t>協方差</a:t>
            </a:r>
            <a:r>
              <a:rPr lang="zh-TW" altLang="en-US" sz="1050" dirty="0">
                <a:latin typeface="Times New Roman" pitchFamily="18" charset="0"/>
                <a:cs typeface="Times New Roman" pitchFamily="18" charset="0"/>
              </a:rPr>
              <a:t>在三組</a:t>
            </a:r>
            <a:r>
              <a:rPr lang="zh-CN" altLang="en-US" sz="1050" dirty="0">
                <a:latin typeface="Times New Roman" pitchFamily="18" charset="0"/>
                <a:cs typeface="Times New Roman" pitchFamily="18" charset="0"/>
              </a:rPr>
              <a:t>受試</a:t>
            </a:r>
            <a:r>
              <a:rPr lang="zh-TW" altLang="en-US" sz="1050" dirty="0">
                <a:latin typeface="Times New Roman" pitchFamily="18" charset="0"/>
                <a:cs typeface="Times New Roman" pitchFamily="18" charset="0"/>
              </a:rPr>
              <a:t>人群間</a:t>
            </a:r>
            <a:r>
              <a:rPr lang="zh-CN" altLang="en-US" sz="1050" dirty="0">
                <a:latin typeface="Times New Roman" pitchFamily="18" charset="0"/>
                <a:cs typeface="Times New Roman" pitchFamily="18" charset="0"/>
              </a:rPr>
              <a:t>穩定</a:t>
            </a:r>
            <a:r>
              <a:rPr lang="zh-TW" altLang="en-US" sz="1050" dirty="0">
                <a:latin typeface="Times New Roman" pitchFamily="18" charset="0"/>
                <a:cs typeface="Times New Roman" pitchFamily="18" charset="0"/>
              </a:rPr>
              <a:t>，即</a:t>
            </a:r>
            <a:r>
              <a:rPr lang="zh-CN" altLang="en-US"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 ] =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a:t>
            </a:r>
            <a:r>
              <a:rPr lang="en-US" altLang="zh-CN" sz="1050" dirty="0">
                <a:latin typeface="Times New Roman" pitchFamily="18" charset="0"/>
                <a:cs typeface="Times New Roman" pitchFamily="18" charset="0"/>
              </a:rPr>
              <a:t> ] =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 </a:t>
            </a:r>
            <a:r>
              <a:rPr lang="en-US" altLang="zh-CN" sz="1050" i="1" dirty="0" err="1">
                <a:latin typeface="Times New Roman" pitchFamily="18" charset="0"/>
                <a:cs typeface="Times New Roman" pitchFamily="18" charset="0"/>
              </a:rPr>
              <a:t>Cov</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a:t>
            </a:r>
            <a:r>
              <a:rPr lang="en-US" altLang="zh-CN" sz="1050" baseline="-250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a:t>
            </a:r>
            <a:endParaRPr lang="en-US" altLang="zh-CN" sz="1050" dirty="0">
              <a:latin typeface="Times New Roman" pitchFamily="18" charset="0"/>
              <a:cs typeface="Times New Roman" pitchFamily="18" charset="0"/>
            </a:endParaRPr>
          </a:p>
        </p:txBody>
      </p:sp>
      <p:sp>
        <p:nvSpPr>
          <p:cNvPr id="10" name="矩形 9"/>
          <p:cNvSpPr/>
          <p:nvPr/>
        </p:nvSpPr>
        <p:spPr>
          <a:xfrm>
            <a:off x="329163" y="4573740"/>
            <a:ext cx="10418538" cy="346249"/>
          </a:xfrm>
          <a:prstGeom prst="rect">
            <a:avLst/>
          </a:prstGeom>
        </p:spPr>
        <p:txBody>
          <a:bodyPr wrap="square">
            <a:spAutoFit/>
          </a:bodyPr>
          <a:lstStyle/>
          <a:p>
            <a:pPr>
              <a:lnSpc>
                <a:spcPct val="150000"/>
              </a:lnSpc>
            </a:pPr>
            <a:r>
              <a:rPr lang="zh-TW" altLang="en-US" sz="1050" dirty="0">
                <a:latin typeface="Times New Roman" pitchFamily="18" charset="0"/>
                <a:cs typeface="Times New Roman" pitchFamily="18" charset="0"/>
              </a:rPr>
              <a:t>假設</a:t>
            </a:r>
            <a:r>
              <a:rPr lang="zh-CN" altLang="en-US" sz="1050" dirty="0">
                <a:latin typeface="Times New Roman" pitchFamily="18" charset="0"/>
                <a:cs typeface="Times New Roman" pitchFamily="18" charset="0"/>
              </a:rPr>
              <a:t>：</a:t>
            </a:r>
            <a:endParaRPr lang="en-US" altLang="zh-CN" sz="1050" dirty="0">
              <a:latin typeface="Times New Roman" pitchFamily="18" charset="0"/>
              <a:cs typeface="Times New Roman" pitchFamily="18" charset="0"/>
            </a:endParaRPr>
          </a:p>
        </p:txBody>
      </p:sp>
    </p:spTree>
    <p:extLst>
      <p:ext uri="{BB962C8B-B14F-4D97-AF65-F5344CB8AC3E}">
        <p14:creationId xmlns:p14="http://schemas.microsoft.com/office/powerpoint/2010/main" val="245754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356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6" name="矩形 5"/>
          <p:cNvSpPr/>
          <p:nvPr/>
        </p:nvSpPr>
        <p:spPr>
          <a:xfrm>
            <a:off x="710427" y="769585"/>
            <a:ext cx="10445253" cy="4909101"/>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三組受試人群中診斷試驗一和診斷試驗二檢測結果各人群中同時為陽性的人數；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三組受試人群中診斷試驗一檢測為陽性並且診斷試驗二檢測為陰性各人群中的人數；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三組受試人群中診斷試驗一檢測為陰性並且診斷試驗二檢測為陽性各人群中的人數；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三組受試人群中診斷試驗一和診斷試驗二檢測結果同時為陰性各人群的人數；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a:t>
            </a:r>
            <a:r>
              <a:rPr lang="en-US" altLang="zh-CN" sz="1050" dirty="0">
                <a:latin typeface="Times New Roman" pitchFamily="18" charset="0"/>
                <a:cs typeface="Times New Roman" pitchFamily="18" charset="0"/>
              </a:rPr>
              <a:t> +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三組受試人群中的患病群體中診斷試驗一和診斷試驗二檢測結果同時為陽性的人數；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三組受試人群中的患病群體中診斷試驗一檢測結果為陽性並且診斷試驗二檢測結果為陰性的人數；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三組受試人群中的患病群體中診斷試驗一檢測結果為陰性並且診斷試驗二檢測結果為陽性的人數；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三組受試人群中的患病群體中診斷試驗一和診斷試驗二檢測結果同時為陰性的人數；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三組受試人群中的未患病群體中診斷試驗一和診斷試驗二檢測結果同時為陽性的人數；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三組受試人群中的未患病群體中診斷試驗一檢測結果為陽性並且診斷試驗二檢測結果為陰性的人數；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三組受試人群中的未患病群體中診斷試驗一檢測結果為陰性並且診斷試驗二檢測結果為陽性的人數；</a:t>
            </a:r>
          </a:p>
          <a:p>
            <a:pPr>
              <a:lnSpc>
                <a:spcPct val="150000"/>
              </a:lnSpc>
            </a:pPr>
            <a:r>
              <a:rPr lang="zh-CN" altLang="en-US" sz="1050" dirty="0">
                <a:latin typeface="Times New Roman" pitchFamily="18" charset="0"/>
                <a:cs typeface="Times New Roman" pitchFamily="18" charset="0"/>
              </a:rPr>
              <a:t>以 </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A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B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n</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Ⅰ -</a:t>
            </a:r>
            <a:r>
              <a:rPr lang="en-US" altLang="zh-CN" sz="105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 </a:t>
            </a:r>
            <a:r>
              <a:rPr lang="en-US" altLang="zh-CN" sz="1050" baseline="-25000" dirty="0">
                <a:latin typeface="Times New Roman" pitchFamily="18" charset="0"/>
                <a:cs typeface="Times New Roman" pitchFamily="18" charset="0"/>
              </a:rPr>
              <a:t>Ⅱ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D </a:t>
            </a:r>
            <a:r>
              <a:rPr lang="en-US" altLang="zh-CN" sz="1050" dirty="0">
                <a:latin typeface="Times New Roman" pitchFamily="18" charset="0"/>
                <a:cs typeface="Times New Roman" pitchFamily="18" charset="0"/>
              </a:rPr>
              <a:t>- ] | [ </a:t>
            </a:r>
            <a:r>
              <a:rPr lang="en-US" altLang="zh-CN" sz="1050" i="1" dirty="0">
                <a:latin typeface="Times New Roman" pitchFamily="18" charset="0"/>
                <a:cs typeface="Times New Roman" pitchFamily="18" charset="0"/>
              </a:rPr>
              <a:t>C </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分別代表 </a:t>
            </a:r>
            <a:r>
              <a:rPr lang="en-US" altLang="zh-CN" sz="1050" i="1" dirty="0">
                <a:latin typeface="Times New Roman" pitchFamily="18" charset="0"/>
                <a:cs typeface="Times New Roman" pitchFamily="18" charset="0"/>
              </a:rPr>
              <a:t>A</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B</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C </a:t>
            </a:r>
            <a:r>
              <a:rPr lang="zh-CN" altLang="en-US" sz="1050" dirty="0">
                <a:latin typeface="Times New Roman" pitchFamily="18" charset="0"/>
                <a:cs typeface="Times New Roman" pitchFamily="18" charset="0"/>
              </a:rPr>
              <a:t>三組受試人群中的未患病群體中診斷試驗一和診斷試驗二檢測結果同時為陰性的人數；</a:t>
            </a:r>
          </a:p>
        </p:txBody>
      </p:sp>
      <p:sp>
        <p:nvSpPr>
          <p:cNvPr id="5" name="矩形 4"/>
          <p:cNvSpPr/>
          <p:nvPr/>
        </p:nvSpPr>
        <p:spPr>
          <a:xfrm>
            <a:off x="306690" y="769585"/>
            <a:ext cx="10284037" cy="303994"/>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若：</a:t>
            </a:r>
          </a:p>
        </p:txBody>
      </p:sp>
    </p:spTree>
    <p:extLst>
      <p:ext uri="{BB962C8B-B14F-4D97-AF65-F5344CB8AC3E}">
        <p14:creationId xmlns:p14="http://schemas.microsoft.com/office/powerpoint/2010/main" val="68922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診斷試驗準確度的研究設計</a:t>
            </a:r>
          </a:p>
        </p:txBody>
      </p:sp>
      <p:sp>
        <p:nvSpPr>
          <p:cNvPr id="8" name="矩形 3"/>
          <p:cNvSpPr>
            <a:spLocks noChangeArrowheads="1"/>
          </p:cNvSpPr>
          <p:nvPr/>
        </p:nvSpPr>
        <p:spPr bwMode="auto">
          <a:xfrm>
            <a:off x="55093" y="335630"/>
            <a:ext cx="107600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6" name="矩形 5"/>
          <p:cNvSpPr/>
          <p:nvPr/>
        </p:nvSpPr>
        <p:spPr>
          <a:xfrm>
            <a:off x="637553" y="583310"/>
            <a:ext cx="10517545" cy="2862322"/>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三人群中診斷試驗一與診斷試驗二檢測結果同時為陽性在各自人群中的概率；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三人群中診斷試驗一檢測結果為陽性並且診斷試驗二檢測結果為陰性在各自人群中的概率；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三人群中診斷試驗一檢測結果為陰性並且診斷試驗二檢測結果為陽性在各自人群中的概率；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三人群中診斷試驗一與診斷試驗二檢測結果同時為陰性在各自人群中的概率；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三人群的患病群體中診斷試驗一與診斷試驗二檢測結果同時為陽性的概率；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三人群的患病群體中診斷試驗一檢測結果為陽性並且診斷試驗二檢測結果為陰性的概率；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三人群的患病群體中診斷試驗一檢測結果為陰性並且診斷試驗二檢測結果為陽性的概率；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三人群的患病群體中診斷試驗一與診斷試驗二檢測結果同時為陰性的概率；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三人群的未患病群體中診斷試驗一與診斷試驗二檢測結果同時為陽性的概率；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三人群的未患病群體中診斷試驗一檢測結果為陽性並且診斷試驗二檢測結果為陰性的概率；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三人群的未患病群體中診斷試驗一檢測結果為陰性並且診斷試驗二檢測結果為陽性的概率；</a:t>
            </a:r>
          </a:p>
          <a:p>
            <a:pPr>
              <a:lnSpc>
                <a:spcPct val="150000"/>
              </a:lnSpc>
            </a:pPr>
            <a:r>
              <a:rPr lang="zh-CN" altLang="en-US" sz="1000" dirty="0">
                <a:latin typeface="Times New Roman" pitchFamily="18" charset="0"/>
                <a:cs typeface="Times New Roman" pitchFamily="18" charset="0"/>
              </a:rPr>
              <a:t>以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A</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 ∧ </a:t>
            </a:r>
            <a:r>
              <a:rPr lang="en-US" altLang="zh-CN" sz="1000" i="1" baseline="-25000"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 | [ </a:t>
            </a:r>
            <a:r>
              <a:rPr lang="en-US" altLang="zh-CN" sz="1000" i="1" baseline="-25000" dirty="0">
                <a:latin typeface="Times New Roman" pitchFamily="18" charset="0"/>
                <a:cs typeface="Times New Roman" pitchFamily="18" charset="0"/>
              </a:rPr>
              <a:t>C</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分別代表在 </a:t>
            </a:r>
            <a:r>
              <a:rPr lang="en-US" altLang="zh-CN" sz="1000" i="1" dirty="0">
                <a:latin typeface="Times New Roman" pitchFamily="18" charset="0"/>
                <a:cs typeface="Times New Roman" pitchFamily="18" charset="0"/>
              </a:rPr>
              <a:t>A</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B</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三人群的未患病群體中診斷試驗一與診斷試驗二檢測結果同時為陰性的概率；</a:t>
            </a:r>
          </a:p>
        </p:txBody>
      </p:sp>
      <p:sp>
        <p:nvSpPr>
          <p:cNvPr id="5" name="矩形 4"/>
          <p:cNvSpPr/>
          <p:nvPr/>
        </p:nvSpPr>
        <p:spPr>
          <a:xfrm>
            <a:off x="282967" y="583310"/>
            <a:ext cx="10872131" cy="334707"/>
          </a:xfrm>
          <a:prstGeom prst="rect">
            <a:avLst/>
          </a:prstGeom>
        </p:spPr>
        <p:txBody>
          <a:bodyPr wrap="square">
            <a:spAutoFit/>
          </a:bodyPr>
          <a:lstStyle/>
          <a:p>
            <a:pPr>
              <a:lnSpc>
                <a:spcPct val="150000"/>
              </a:lnSpc>
            </a:pPr>
            <a:r>
              <a:rPr lang="zh-CN" altLang="en-US" sz="1050" dirty="0">
                <a:latin typeface="Times New Roman" pitchFamily="18" charset="0"/>
                <a:cs typeface="Times New Roman" pitchFamily="18" charset="0"/>
              </a:rPr>
              <a:t>若：</a:t>
            </a:r>
          </a:p>
        </p:txBody>
      </p:sp>
      <p:sp>
        <p:nvSpPr>
          <p:cNvPr id="7" name="矩形 6"/>
          <p:cNvSpPr/>
          <p:nvPr/>
        </p:nvSpPr>
        <p:spPr>
          <a:xfrm>
            <a:off x="637553" y="3416458"/>
            <a:ext cx="10517545" cy="1015663"/>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L</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l-GR"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l-GR"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 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a:t>
            </a:r>
            <a:r>
              <a:rPr lang="en-US" altLang="zh-CN" sz="1000" baseline="40000" dirty="0">
                <a:latin typeface="Times New Roman" pitchFamily="18" charset="0"/>
                <a:cs typeface="Times New Roman" pitchFamily="18" charset="0"/>
              </a:rPr>
              <a: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a:t>
            </a:r>
            <a:r>
              <a:rPr lang="en-US" altLang="zh-CN" sz="1000" baseline="40000" dirty="0">
                <a:latin typeface="Times New Roman" pitchFamily="18" charset="0"/>
                <a:cs typeface="Times New Roman" pitchFamily="18" charset="0"/>
              </a:rPr>
              <a: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p:sp>
        <p:nvSpPr>
          <p:cNvPr id="10" name="矩形 9"/>
          <p:cNvSpPr/>
          <p:nvPr/>
        </p:nvSpPr>
        <p:spPr>
          <a:xfrm>
            <a:off x="637553" y="4432121"/>
            <a:ext cx="10517545" cy="1477328"/>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L</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x</a:t>
            </a:r>
            <a:r>
              <a:rPr lang="en-US" altLang="zh-CN" sz="1000" dirty="0">
                <a:latin typeface="Times New Roman" pitchFamily="18" charset="0"/>
                <a:cs typeface="Times New Roman" pitchFamily="18" charset="0"/>
              </a:rPr>
              <a:t> | </a:t>
            </a:r>
            <a:r>
              <a:rPr lang="el-GR" altLang="zh-CN" sz="1000" i="1" dirty="0">
                <a:latin typeface="Times New Roman" pitchFamily="18" charset="0"/>
                <a:cs typeface="Times New Roman" pitchFamily="18" charset="0"/>
              </a:rPr>
              <a:t>θ</a:t>
            </a:r>
            <a:r>
              <a:rPr lang="en-US" altLang="zh-CN" sz="1000" dirty="0">
                <a:latin typeface="Times New Roman" pitchFamily="18" charset="0"/>
                <a:cs typeface="Times New Roman" pitchFamily="18" charset="0"/>
              </a:rPr>
              <a:t> ) </a:t>
            </a:r>
            <a:r>
              <a:rPr lang="el-GR"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n</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 [ </a:t>
            </a:r>
            <a:r>
              <a:rPr lang="en-US" altLang="zh-CN" sz="1000" i="1" dirty="0">
                <a:latin typeface="Times New Roman" pitchFamily="18" charset="0"/>
                <a:cs typeface="Times New Roman" pitchFamily="18" charset="0"/>
              </a:rPr>
              <a:t>D</a:t>
            </a:r>
            <a:r>
              <a:rPr lang="en-US" altLang="zh-CN" sz="1000" dirty="0">
                <a:latin typeface="Times New Roman" pitchFamily="18" charset="0"/>
                <a:cs typeface="Times New Roman" pitchFamily="18" charset="0"/>
              </a:rPr>
              <a:t> + ] )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 ( 1 - </a:t>
            </a:r>
            <a:r>
              <a:rPr lang="el-GR" altLang="zh-CN" sz="1000" i="1" dirty="0">
                <a:latin typeface="Times New Roman" pitchFamily="18" charset="0"/>
                <a:cs typeface="Times New Roman" pitchFamily="18" charset="0"/>
              </a:rPr>
              <a:t>π</a:t>
            </a:r>
            <a:r>
              <a:rPr lang="el-GR" altLang="zh-CN" sz="1000" dirty="0">
                <a:latin typeface="Times New Roman" pitchFamily="18" charset="0"/>
                <a:cs typeface="Times New Roman" pitchFamily="18" charset="0"/>
              </a:rPr>
              <a:t> ) ·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Ⅰ</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 </a:t>
            </a:r>
            <a:r>
              <a:rPr lang="en-US" altLang="zh-CN" sz="1000" i="1" baseline="-25000" dirty="0" err="1">
                <a:latin typeface="Times New Roman" pitchFamily="18" charset="0"/>
                <a:cs typeface="Times New Roman" pitchFamily="18" charset="0"/>
              </a:rPr>
              <a:t>t</a:t>
            </a:r>
            <a:r>
              <a:rPr lang="en-US" altLang="zh-CN" sz="1000" baseline="-25000" dirty="0" err="1">
                <a:latin typeface="Times New Roman" pitchFamily="18" charset="0"/>
                <a:cs typeface="Times New Roman" pitchFamily="18" charset="0"/>
              </a:rPr>
              <a:t>Ⅱ</a:t>
            </a:r>
            <a:r>
              <a:rPr lang="en-US" altLang="zh-CN" sz="1000" baseline="-25000" dirty="0">
                <a:latin typeface="Times New Roman" pitchFamily="18" charset="0"/>
                <a:cs typeface="Times New Roman" pitchFamily="18" charset="0"/>
              </a:rPr>
              <a:t>- | [ </a:t>
            </a:r>
            <a:r>
              <a:rPr lang="en-US" altLang="zh-CN" sz="1000" i="1" baseline="-25000" dirty="0">
                <a:latin typeface="Times New Roman" pitchFamily="18" charset="0"/>
                <a:cs typeface="Times New Roman" pitchFamily="18" charset="0"/>
              </a:rPr>
              <a:t>D</a:t>
            </a:r>
            <a:r>
              <a:rPr lang="en-US" altLang="zh-CN" sz="1000" baseline="-25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 </a:t>
            </a:r>
            <a:r>
              <a:rPr lang="en-US" altLang="zh-CN" sz="1000" i="1" dirty="0" err="1">
                <a:latin typeface="Times New Roman" pitchFamily="18" charset="0"/>
                <a:cs typeface="Times New Roman" pitchFamily="18" charset="0"/>
              </a:rPr>
              <a:t>Cov</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Ⅰ -</a:t>
            </a:r>
            <a:r>
              <a:rPr lang="en-US" altLang="zh-CN" sz="10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 </a:t>
            </a:r>
            <a:r>
              <a:rPr lang="en-US" altLang="zh-CN" sz="1000" baseline="-25000" dirty="0">
                <a:latin typeface="Times New Roman" pitchFamily="18" charset="0"/>
                <a:cs typeface="Times New Roman" pitchFamily="18" charset="0"/>
              </a:rPr>
              <a:t>Ⅱ -</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D</a:t>
            </a:r>
            <a:r>
              <a:rPr lang="en-US" altLang="zh-CN" sz="1000" i="1" baseline="-25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n</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Ⅰ -</a:t>
            </a:r>
            <a:r>
              <a:rPr lang="en-US" altLang="zh-CN" sz="1000" baseline="40000" dirty="0">
                <a:latin typeface="Times New Roman" pitchFamily="18" charset="0"/>
                <a:cs typeface="Times New Roman" pitchFamily="18" charset="0"/>
              </a:rPr>
              <a:t> ∧ </a:t>
            </a:r>
            <a:r>
              <a:rPr lang="en-US" altLang="zh-CN" sz="1000" i="1" baseline="40000" dirty="0">
                <a:latin typeface="Times New Roman" pitchFamily="18" charset="0"/>
                <a:cs typeface="Times New Roman" pitchFamily="18" charset="0"/>
              </a:rPr>
              <a:t>t </a:t>
            </a:r>
            <a:r>
              <a:rPr lang="en-US" altLang="zh-CN" sz="1000" baseline="18000" dirty="0">
                <a:latin typeface="Times New Roman" pitchFamily="18" charset="0"/>
                <a:cs typeface="Times New Roman" pitchFamily="18" charset="0"/>
              </a:rPr>
              <a:t>Ⅱ -</a:t>
            </a:r>
            <a:r>
              <a:rPr lang="en-US" altLang="zh-CN" sz="1000" baseline="40000" dirty="0">
                <a:latin typeface="Times New Roman" pitchFamily="18" charset="0"/>
                <a:cs typeface="Times New Roman" pitchFamily="18" charset="0"/>
              </a:rPr>
              <a:t> ) | [ </a:t>
            </a:r>
            <a:r>
              <a:rPr lang="en-US" altLang="zh-CN" sz="1000" i="1" baseline="40000" dirty="0">
                <a:latin typeface="Times New Roman" pitchFamily="18" charset="0"/>
                <a:cs typeface="Times New Roman" pitchFamily="18" charset="0"/>
              </a:rPr>
              <a:t>D</a:t>
            </a:r>
            <a:r>
              <a:rPr lang="en-US" altLang="zh-CN" sz="1000" baseline="400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p:spTree>
    <p:extLst>
      <p:ext uri="{BB962C8B-B14F-4D97-AF65-F5344CB8AC3E}">
        <p14:creationId xmlns:p14="http://schemas.microsoft.com/office/powerpoint/2010/main" val="2247664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7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845392" y="723364"/>
            <a:ext cx="995945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無金標準作對照時，在已知先驗概率（患病率、對照系統的特異度和靈敏度）的情況下，診斷靈敏度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 </a:t>
            </a:r>
            <a:endParaRPr lang="en-US" altLang="zh-CN" sz="1200" dirty="0">
              <a:latin typeface="Times New Roman" pitchFamily="18" charset="0"/>
              <a:cs typeface="Times New Roman" pitchFamily="18" charset="0"/>
            </a:endParaRPr>
          </a:p>
        </p:txBody>
      </p:sp>
      <p:sp>
        <p:nvSpPr>
          <p:cNvPr id="6" name="矩形 5"/>
          <p:cNvSpPr/>
          <p:nvPr/>
        </p:nvSpPr>
        <p:spPr>
          <a:xfrm>
            <a:off x="845392" y="1092696"/>
            <a:ext cx="9667874" cy="4801314"/>
          </a:xfrm>
          <a:prstGeom prst="rect">
            <a:avLst/>
          </a:prstGeom>
        </p:spPr>
        <p:txBody>
          <a:bodyPr wrap="square">
            <a:spAutoFit/>
          </a:bodyPr>
          <a:lstStyle/>
          <a:p>
            <a:pPr>
              <a:lnSpc>
                <a:spcPct val="150000"/>
              </a:lnSpc>
            </a:pPr>
            <a:r>
              <a:rPr lang="en-US" altLang="zh-CN" sz="1200" dirty="0">
                <a:latin typeface="Times New Roman" panose="02020603050405020304" pitchFamily="18" charset="0"/>
                <a:cs typeface="Times New Roman" panose="02020603050405020304" pitchFamily="18" charset="0"/>
              </a:rPr>
              <a:t>DpP111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*(S1*S2*S3+S3*CovDp12+S1*CovDp23-S2*CovDp13+CovDp123)</a:t>
            </a:r>
          </a:p>
          <a:p>
            <a:pPr>
              <a:lnSpc>
                <a:spcPct val="150000"/>
              </a:lnSpc>
            </a:pPr>
            <a:r>
              <a:rPr lang="en-US" altLang="zh-CN" sz="1200" dirty="0">
                <a:latin typeface="Times New Roman" panose="02020603050405020304" pitchFamily="18" charset="0"/>
                <a:cs typeface="Times New Roman" panose="02020603050405020304" pitchFamily="18" charset="0"/>
              </a:rPr>
              <a:t>DpP110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*(S1*S2*-S1*S2*S3+CovDp12-S3*CovDp12-S1*CovDp23+S2*CovDp13-CovDp123)</a:t>
            </a:r>
          </a:p>
          <a:p>
            <a:pPr>
              <a:lnSpc>
                <a:spcPct val="150000"/>
              </a:lnSpc>
            </a:pPr>
            <a:r>
              <a:rPr lang="en-US" altLang="zh-CN" sz="1200" dirty="0">
                <a:latin typeface="Times New Roman" panose="02020603050405020304" pitchFamily="18" charset="0"/>
                <a:cs typeface="Times New Roman" panose="02020603050405020304" pitchFamily="18" charset="0"/>
              </a:rPr>
              <a:t>DpP101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*(S1*S3-S1*S2*S3-S3*CovDp12-S1*CovDp23+S2*CovDp13-CovDp123)</a:t>
            </a:r>
          </a:p>
          <a:p>
            <a:pPr>
              <a:lnSpc>
                <a:spcPct val="150000"/>
              </a:lnSpc>
            </a:pPr>
            <a:r>
              <a:rPr lang="en-US" altLang="zh-CN" sz="1200" dirty="0">
                <a:latin typeface="Times New Roman" panose="02020603050405020304" pitchFamily="18" charset="0"/>
                <a:cs typeface="Times New Roman" panose="02020603050405020304" pitchFamily="18" charset="0"/>
              </a:rPr>
              <a:t>DpP100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*(S1-S1*S2-S1*S3+S1*S2*S3-CovDp12+S3*CovDp12+S1*CovDp23-S2*CovDp13+CovDp123)</a:t>
            </a:r>
          </a:p>
          <a:p>
            <a:pPr>
              <a:lnSpc>
                <a:spcPct val="150000"/>
              </a:lnSpc>
            </a:pPr>
            <a:r>
              <a:rPr lang="en-US" altLang="zh-CN" sz="1200" dirty="0">
                <a:latin typeface="Times New Roman" panose="02020603050405020304" pitchFamily="18" charset="0"/>
                <a:cs typeface="Times New Roman" panose="02020603050405020304" pitchFamily="18" charset="0"/>
              </a:rPr>
              <a:t>DpP011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*(S2*S3-S1*S2*S3-S3*CovDp12-S1*CovDp23+S2*CovDp13+2*CovDp23-CovDp123)</a:t>
            </a:r>
          </a:p>
          <a:p>
            <a:pPr>
              <a:lnSpc>
                <a:spcPct val="150000"/>
              </a:lnSpc>
            </a:pPr>
            <a:r>
              <a:rPr lang="en-US" altLang="zh-CN" sz="1200" dirty="0">
                <a:latin typeface="Times New Roman" panose="02020603050405020304" pitchFamily="18" charset="0"/>
                <a:cs typeface="Times New Roman" panose="02020603050405020304" pitchFamily="18" charset="0"/>
              </a:rPr>
              <a:t>DpP010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*(S2-S1*S2*-S2*S3+S1*S2*S3-CovDp12+S3*CovDp12+S1*CovDp23-S2*CovDp13-2*CovDp23+CovDp123)</a:t>
            </a:r>
          </a:p>
          <a:p>
            <a:pPr>
              <a:lnSpc>
                <a:spcPct val="150000"/>
              </a:lnSpc>
            </a:pPr>
            <a:r>
              <a:rPr lang="en-US" altLang="zh-CN" sz="1200" dirty="0">
                <a:latin typeface="Times New Roman" panose="02020603050405020304" pitchFamily="18" charset="0"/>
                <a:cs typeface="Times New Roman" panose="02020603050405020304" pitchFamily="18" charset="0"/>
              </a:rPr>
              <a:t>DpP001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*(S3-S1*S3-S2*S3+S1*S2*S3+S3*CovDp12+S1*CovDp23-S2*CovDp13-2*CovDp23+CovDp123)</a:t>
            </a:r>
          </a:p>
          <a:p>
            <a:pPr>
              <a:lnSpc>
                <a:spcPct val="150000"/>
              </a:lnSpc>
            </a:pPr>
            <a:r>
              <a:rPr lang="en-US" altLang="zh-CN" sz="1200" dirty="0">
                <a:latin typeface="Times New Roman" panose="02020603050405020304" pitchFamily="18" charset="0"/>
                <a:cs typeface="Times New Roman" panose="02020603050405020304" pitchFamily="18" charset="0"/>
              </a:rPr>
              <a:t>DpP000 &lt;- </a:t>
            </a:r>
            <a:r>
              <a:rPr lang="en-US" altLang="zh-CN" sz="1200" dirty="0" err="1">
                <a:latin typeface="Times New Roman" panose="02020603050405020304" pitchFamily="18" charset="0"/>
                <a:cs typeface="Times New Roman" panose="02020603050405020304" pitchFamily="18" charset="0"/>
              </a:rPr>
              <a:t>Dp</a:t>
            </a:r>
            <a:r>
              <a:rPr lang="en-US" altLang="zh-CN" sz="1200" dirty="0">
                <a:latin typeface="Times New Roman" panose="02020603050405020304" pitchFamily="18" charset="0"/>
                <a:cs typeface="Times New Roman" panose="02020603050405020304" pitchFamily="18" charset="0"/>
              </a:rPr>
              <a:t>*(1-S1-S2-S3+S1*S2+S1*S3+S2*S3-S1*S2*S3+CovDp12-S3*CovDp12-S1*CovDp23+S2*CovDp13+2*CovDp23-CovDp123)</a:t>
            </a:r>
          </a:p>
          <a:p>
            <a:pPr>
              <a:lnSpc>
                <a:spcPct val="150000"/>
              </a:lnSpc>
            </a:pPr>
            <a:endParaRPr lang="en-US" altLang="zh-CN" sz="1200" dirty="0">
              <a:latin typeface="Times New Roman" panose="02020603050405020304" pitchFamily="18" charset="0"/>
              <a:cs typeface="Times New Roman" panose="02020603050405020304" pitchFamily="18" charset="0"/>
            </a:endParaRPr>
          </a:p>
          <a:p>
            <a:pPr>
              <a:lnSpc>
                <a:spcPct val="150000"/>
              </a:lnSpc>
            </a:pPr>
            <a:r>
              <a:rPr lang="en-US" altLang="zh-CN" sz="1200" dirty="0">
                <a:latin typeface="Times New Roman" panose="02020603050405020304" pitchFamily="18" charset="0"/>
                <a:cs typeface="Times New Roman" panose="02020603050405020304" pitchFamily="18" charset="0"/>
              </a:rPr>
              <a:t>DnP111 &lt;- (1-Dp)*(1-C1-C2-C3+C1*C2+C1*C3+C2*C3-C1*C2*C3+CovDn12-C3*CovDn12-C1*CovDn23+C2*CovDn13+2*CovDn23-CovDn123)</a:t>
            </a:r>
          </a:p>
          <a:p>
            <a:pPr>
              <a:lnSpc>
                <a:spcPct val="150000"/>
              </a:lnSpc>
            </a:pPr>
            <a:r>
              <a:rPr lang="en-US" altLang="zh-CN" sz="1200" dirty="0">
                <a:latin typeface="Times New Roman" panose="02020603050405020304" pitchFamily="18" charset="0"/>
                <a:cs typeface="Times New Roman" panose="02020603050405020304" pitchFamily="18" charset="0"/>
              </a:rPr>
              <a:t>DnP110 &lt;- (1-Dp)*(C3-C1*C3-C2*C3+C1*C2*C3+C3*CovDn12+C1*CovDn23-C2*CovDn13-2*CovDn23+CovDn123)</a:t>
            </a:r>
          </a:p>
          <a:p>
            <a:pPr>
              <a:lnSpc>
                <a:spcPct val="150000"/>
              </a:lnSpc>
            </a:pPr>
            <a:r>
              <a:rPr lang="en-US" altLang="zh-CN" sz="1200" dirty="0">
                <a:latin typeface="Times New Roman" panose="02020603050405020304" pitchFamily="18" charset="0"/>
                <a:cs typeface="Times New Roman" panose="02020603050405020304" pitchFamily="18" charset="0"/>
              </a:rPr>
              <a:t>DnP101 &lt;- (1-Dp)*(C2-C1*C2-C2*C3+C1*C2*C3-CovDn12+C3*CovDn12+C1*CovDn23-C2*CovDn13-2*CovDn23+CovDn123)</a:t>
            </a:r>
          </a:p>
          <a:p>
            <a:pPr>
              <a:lnSpc>
                <a:spcPct val="150000"/>
              </a:lnSpc>
            </a:pPr>
            <a:r>
              <a:rPr lang="en-US" altLang="zh-CN" sz="1200" dirty="0">
                <a:latin typeface="Times New Roman" panose="02020603050405020304" pitchFamily="18" charset="0"/>
                <a:cs typeface="Times New Roman" panose="02020603050405020304" pitchFamily="18" charset="0"/>
              </a:rPr>
              <a:t>DnP100 &lt;- (1-Dp)*(C2*C3-C1*C2*C3-C3*CovDn12-C1*CovDn23+CovDn13-C2*CovDn13+2*CovDn23-CovDn123)</a:t>
            </a:r>
          </a:p>
          <a:p>
            <a:pPr>
              <a:lnSpc>
                <a:spcPct val="150000"/>
              </a:lnSpc>
            </a:pPr>
            <a:r>
              <a:rPr lang="en-US" altLang="zh-CN" sz="1200" dirty="0">
                <a:latin typeface="Times New Roman" panose="02020603050405020304" pitchFamily="18" charset="0"/>
                <a:cs typeface="Times New Roman" panose="02020603050405020304" pitchFamily="18" charset="0"/>
              </a:rPr>
              <a:t>DnP011 &lt;- (1-Dp)*(C1-C1*C2-C1*C3+C1*C2*C3-CovDn12+C3*CovDn12+C1*CovDn23-C2*CovDn13+CovDn123)</a:t>
            </a:r>
          </a:p>
          <a:p>
            <a:pPr>
              <a:lnSpc>
                <a:spcPct val="150000"/>
              </a:lnSpc>
            </a:pPr>
            <a:r>
              <a:rPr lang="en-US" altLang="zh-CN" sz="1200" dirty="0">
                <a:latin typeface="Times New Roman" panose="02020603050405020304" pitchFamily="18" charset="0"/>
                <a:cs typeface="Times New Roman" panose="02020603050405020304" pitchFamily="18" charset="0"/>
              </a:rPr>
              <a:t>DnP010 &lt;- (1-Dp)*(C1*C3-C1*C2*C3-C3*CovDn12-C1*CovDn23+C2*CovDn13-CovDn123)</a:t>
            </a:r>
          </a:p>
          <a:p>
            <a:pPr>
              <a:lnSpc>
                <a:spcPct val="150000"/>
              </a:lnSpc>
            </a:pPr>
            <a:r>
              <a:rPr lang="en-US" altLang="zh-CN" sz="1200" dirty="0">
                <a:latin typeface="Times New Roman" panose="02020603050405020304" pitchFamily="18" charset="0"/>
                <a:cs typeface="Times New Roman" panose="02020603050405020304" pitchFamily="18" charset="0"/>
              </a:rPr>
              <a:t>DnP001 &lt;- (1-Dp)*(C1*C2*-C1*C2*C3+CovDn12-C3*CovDn12-C1*CovDn23+C2*CovDn13-CovDn123)</a:t>
            </a:r>
          </a:p>
          <a:p>
            <a:pPr>
              <a:lnSpc>
                <a:spcPct val="150000"/>
              </a:lnSpc>
            </a:pPr>
            <a:r>
              <a:rPr lang="en-US" altLang="zh-CN" sz="1200" dirty="0">
                <a:latin typeface="Times New Roman" panose="02020603050405020304" pitchFamily="18" charset="0"/>
                <a:cs typeface="Times New Roman" panose="02020603050405020304" pitchFamily="18" charset="0"/>
              </a:rPr>
              <a:t>DnP000 &lt;- (1-Dp)*(C1*C2*C3+C3*CovDn12+C1*CovDn23-C2*CovDn13+CovDn123)</a:t>
            </a:r>
          </a:p>
        </p:txBody>
      </p:sp>
    </p:spTree>
    <p:extLst>
      <p:ext uri="{BB962C8B-B14F-4D97-AF65-F5344CB8AC3E}">
        <p14:creationId xmlns:p14="http://schemas.microsoft.com/office/powerpoint/2010/main" val="536294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7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845392" y="723364"/>
            <a:ext cx="995945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無金標準作對照時，在已知先驗概率（患病率、對照系統的特異度和靈敏度）的情況下，診斷靈敏度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 </a:t>
            </a:r>
            <a:endParaRPr lang="en-US" altLang="zh-CN" sz="1200" dirty="0">
              <a:latin typeface="Times New Roman" pitchFamily="18" charset="0"/>
              <a:cs typeface="Times New Roman" pitchFamily="18" charset="0"/>
            </a:endParaRPr>
          </a:p>
        </p:txBody>
      </p:sp>
      <p:sp>
        <p:nvSpPr>
          <p:cNvPr id="6" name="矩形 5"/>
          <p:cNvSpPr/>
          <p:nvPr/>
        </p:nvSpPr>
        <p:spPr>
          <a:xfrm>
            <a:off x="524454" y="1231553"/>
            <a:ext cx="10601325" cy="4376776"/>
          </a:xfrm>
          <a:prstGeom prst="rect">
            <a:avLst/>
          </a:prstGeom>
        </p:spPr>
        <p:txBody>
          <a:bodyPr wrap="squar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i="1" baseline="-25000" dirty="0">
                <a:latin typeface="Times New Roman" panose="02020603050405020304" pitchFamily="18" charset="0"/>
                <a:cs typeface="Times New Roman" panose="02020603050405020304" pitchFamily="18" charset="0"/>
              </a:rPr>
              <a:t> </a:t>
            </a:r>
            <a:r>
              <a:rPr lang="en-US" altLang="zh-CN" sz="1100" i="1" baseline="-25000" dirty="0" err="1">
                <a:latin typeface="Times New Roman" panose="02020603050405020304" pitchFamily="18" charset="0"/>
                <a:cs typeface="Times New Roman" panose="02020603050405020304" pitchFamily="18" charset="0"/>
              </a:rPr>
              <a:t>t</a:t>
            </a:r>
            <a:r>
              <a:rPr lang="en-US" altLang="zh-CN" sz="1100" baseline="-25000" dirty="0" err="1">
                <a:latin typeface="Times New Roman" panose="02020603050405020304" pitchFamily="18" charset="0"/>
                <a:cs typeface="Times New Roman" panose="02020603050405020304" pitchFamily="18" charset="0"/>
              </a:rPr>
              <a:t>Ⅰ</a:t>
            </a:r>
            <a:r>
              <a:rPr lang="en-US" altLang="zh-CN" sz="1100" baseline="-25000" dirty="0">
                <a:latin typeface="Times New Roman" panose="02020603050405020304" pitchFamily="18" charset="0"/>
                <a:cs typeface="Times New Roman" panose="02020603050405020304" pitchFamily="18" charset="0"/>
              </a:rPr>
              <a:t> + , </a:t>
            </a:r>
            <a:r>
              <a:rPr lang="en-US" altLang="zh-CN" sz="1100" i="1" baseline="-25000" dirty="0" err="1">
                <a:latin typeface="Times New Roman" panose="02020603050405020304" pitchFamily="18" charset="0"/>
                <a:cs typeface="Times New Roman" panose="02020603050405020304" pitchFamily="18" charset="0"/>
              </a:rPr>
              <a:t>t</a:t>
            </a:r>
            <a:r>
              <a:rPr lang="en-US" altLang="zh-CN" sz="1100" baseline="-25000" dirty="0" err="1">
                <a:latin typeface="Times New Roman" panose="02020603050405020304" pitchFamily="18" charset="0"/>
                <a:cs typeface="Times New Roman" panose="02020603050405020304" pitchFamily="18" charset="0"/>
              </a:rPr>
              <a:t>Ⅱ</a:t>
            </a:r>
            <a:r>
              <a:rPr lang="en-US" altLang="zh-CN" sz="1100" baseline="-25000" dirty="0">
                <a:latin typeface="Times New Roman" panose="02020603050405020304" pitchFamily="18" charset="0"/>
                <a:cs typeface="Times New Roman" panose="02020603050405020304" pitchFamily="18" charset="0"/>
              </a:rPr>
              <a:t> + , </a:t>
            </a:r>
            <a:r>
              <a:rPr lang="en-US" altLang="zh-CN" sz="1100" i="1" baseline="-25000" dirty="0" err="1">
                <a:latin typeface="Times New Roman" panose="02020603050405020304" pitchFamily="18" charset="0"/>
                <a:cs typeface="Times New Roman" panose="02020603050405020304" pitchFamily="18" charset="0"/>
              </a:rPr>
              <a:t>t</a:t>
            </a:r>
            <a:r>
              <a:rPr lang="en-US" altLang="zh-CN" sz="1100" baseline="-25000" dirty="0" err="1">
                <a:latin typeface="Times New Roman" panose="02020603050405020304" pitchFamily="18" charset="0"/>
                <a:cs typeface="Times New Roman" panose="02020603050405020304" pitchFamily="18" charset="0"/>
              </a:rPr>
              <a:t>Ⅲ</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 </a:t>
            </a:r>
            <a:r>
              <a:rPr lang="en-US" altLang="zh-CN" sz="1100" i="1" baseline="-25000"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 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 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dirty="0">
                <a:latin typeface="Times New Roman" panose="02020603050405020304" pitchFamily="18" charset="0"/>
                <a:cs typeface="Times New Roman" panose="02020603050405020304" pitchFamily="18" charset="0"/>
              </a:rPr>
              <a:t>( 1 -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38619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7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3G3T17P2R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845392" y="723364"/>
            <a:ext cx="995945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無金標準作對照時，在已知先驗概率（患病率、對照系統的特異度和靈敏度）的情況下，診斷靈敏度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 </a:t>
            </a:r>
            <a:endParaRPr lang="en-US" altLang="zh-CN" sz="1200" dirty="0">
              <a:latin typeface="Times New Roman" pitchFamily="18" charset="0"/>
              <a:cs typeface="Times New Roman" pitchFamily="18" charset="0"/>
            </a:endParaRPr>
          </a:p>
        </p:txBody>
      </p:sp>
      <p:sp>
        <p:nvSpPr>
          <p:cNvPr id="10" name="矩形 9"/>
          <p:cNvSpPr/>
          <p:nvPr/>
        </p:nvSpPr>
        <p:spPr>
          <a:xfrm>
            <a:off x="304800" y="1178421"/>
            <a:ext cx="10896600" cy="4408899"/>
          </a:xfrm>
          <a:prstGeom prst="rect">
            <a:avLst/>
          </a:prstGeom>
        </p:spPr>
        <p:txBody>
          <a:bodyPr wrap="square">
            <a:spAutoFit/>
          </a:bodyPr>
          <a:lstStyle/>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anose="02020603050405020304" pitchFamily="18" charset="0"/>
                <a:cs typeface="Times New Roman" panose="02020603050405020304" pitchFamily="18" charset="0"/>
              </a:rPr>
              <a:t>D</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baseline="-25000" dirty="0">
                <a:solidFill>
                  <a:srgbClr val="000000"/>
                </a:solidFill>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 ( 1 -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( 1 -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anose="02020603050405020304" pitchFamily="18" charset="0"/>
                <a:cs typeface="Times New Roman" panose="02020603050405020304" pitchFamily="18" charset="0"/>
              </a:rPr>
              <a:t>D</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baseline="-25000" dirty="0">
                <a:solidFill>
                  <a:srgbClr val="000000"/>
                </a:solidFill>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anose="02020603050405020304" pitchFamily="18" charset="0"/>
                <a:cs typeface="Times New Roman" panose="02020603050405020304" pitchFamily="18" charset="0"/>
              </a:rPr>
              <a:t>D</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baseline="-25000" dirty="0">
                <a:solidFill>
                  <a:srgbClr val="000000"/>
                </a:solidFill>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+ 2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baseline="-250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a:p>
            <a:pPr>
              <a:lnSpc>
                <a:spcPct val="150000"/>
              </a:lnSpc>
            </a:pP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i="1"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Ⅰ</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Ⅱ</a:t>
            </a:r>
            <a:r>
              <a:rPr lang="en-US" altLang="zh-CN" sz="1100" baseline="-25000" dirty="0">
                <a:solidFill>
                  <a:srgbClr val="000000"/>
                </a:solidFill>
                <a:latin typeface="Times New Roman" panose="02020603050405020304" pitchFamily="18" charset="0"/>
                <a:cs typeface="Times New Roman" panose="02020603050405020304" pitchFamily="18" charset="0"/>
              </a:rPr>
              <a:t> - , </a:t>
            </a:r>
            <a:r>
              <a:rPr lang="en-US" altLang="zh-CN" sz="1100" i="1" baseline="-25000" dirty="0" err="1">
                <a:solidFill>
                  <a:srgbClr val="000000"/>
                </a:solidFill>
                <a:latin typeface="Times New Roman" panose="02020603050405020304" pitchFamily="18" charset="0"/>
                <a:cs typeface="Times New Roman" panose="02020603050405020304" pitchFamily="18" charset="0"/>
              </a:rPr>
              <a:t>t</a:t>
            </a:r>
            <a:r>
              <a:rPr lang="en-US" altLang="zh-CN" sz="1100" baseline="-25000" dirty="0" err="1">
                <a:solidFill>
                  <a:srgbClr val="000000"/>
                </a:solidFill>
                <a:latin typeface="Times New Roman" panose="02020603050405020304" pitchFamily="18" charset="0"/>
                <a:cs typeface="Times New Roman" panose="02020603050405020304" pitchFamily="18" charset="0"/>
              </a:rPr>
              <a:t>Ⅲ</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latin typeface="Times New Roman" panose="02020603050405020304" pitchFamily="18" charset="0"/>
                <a:cs typeface="Times New Roman" panose="02020603050405020304" pitchFamily="18" charset="0"/>
              </a:rPr>
              <a:t>D</a:t>
            </a:r>
            <a:r>
              <a:rPr lang="en-US" altLang="zh-CN" sz="1100" i="1" baseline="-25000" dirty="0">
                <a:latin typeface="Times New Roman" panose="02020603050405020304" pitchFamily="18" charset="0"/>
                <a:cs typeface="Times New Roman" panose="02020603050405020304" pitchFamily="18" charset="0"/>
              </a:rPr>
              <a:t> </a:t>
            </a:r>
            <a:r>
              <a:rPr lang="en-US" altLang="zh-CN" sz="1100" baseline="-250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( 1 - </a:t>
            </a:r>
            <a:r>
              <a:rPr lang="en-US" altLang="zh-CN" sz="1100" i="1" dirty="0">
                <a:solidFill>
                  <a:srgbClr val="000000"/>
                </a:solidFill>
                <a:latin typeface="Times New Roman" panose="02020603050405020304" pitchFamily="18" charset="0"/>
                <a:cs typeface="Times New Roman" panose="02020603050405020304" pitchFamily="18" charset="0"/>
              </a:rPr>
              <a:t>P</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i="1" baseline="-25000" dirty="0">
                <a:solidFill>
                  <a:srgbClr val="000000"/>
                </a:solidFill>
                <a:latin typeface="Times New Roman" panose="02020603050405020304" pitchFamily="18" charset="0"/>
                <a:cs typeface="Times New Roman" panose="02020603050405020304" pitchFamily="18" charset="0"/>
              </a:rPr>
              <a:t>D</a:t>
            </a:r>
            <a:r>
              <a:rPr lang="en-US" altLang="zh-CN" sz="1100" baseline="-25000" dirty="0">
                <a:solidFill>
                  <a:srgbClr val="000000"/>
                </a:solidFill>
                <a:latin typeface="Times New Roman" panose="02020603050405020304" pitchFamily="18" charset="0"/>
                <a:cs typeface="Times New Roman" panose="02020603050405020304" pitchFamily="18" charset="0"/>
              </a:rPr>
              <a:t> +</a:t>
            </a:r>
            <a:r>
              <a:rPr lang="en-US" altLang="zh-CN" sz="1100" dirty="0">
                <a:solidFill>
                  <a:srgbClr val="000000"/>
                </a:solidFill>
                <a:latin typeface="Times New Roman" panose="02020603050405020304" pitchFamily="18" charset="0"/>
                <a:cs typeface="Times New Roman" panose="02020603050405020304" pitchFamily="18" charset="0"/>
              </a:rPr>
              <a:t> ) × </a:t>
            </a:r>
            <a:r>
              <a:rPr lang="en-US" altLang="zh-CN" sz="1100" dirty="0">
                <a:latin typeface="Times New Roman" panose="02020603050405020304" pitchFamily="18" charset="0"/>
                <a:cs typeface="Times New Roman" panose="02020603050405020304" pitchFamily="18" charset="0"/>
              </a:rPr>
              <a:t>(</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Ⅲ</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Ⅰ</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a:solidFill>
                  <a:srgbClr val="000000"/>
                </a:solidFill>
                <a:latin typeface="Times New Roman" pitchFamily="18" charset="0"/>
                <a:cs typeface="Times New Roman" pitchFamily="18" charset="0"/>
              </a:rPr>
              <a:t>P </a:t>
            </a:r>
            <a:r>
              <a:rPr lang="en-US" altLang="zh-CN" sz="1100" i="1" baseline="-25000" dirty="0" err="1">
                <a:solidFill>
                  <a:srgbClr val="000000"/>
                </a:solidFill>
                <a:latin typeface="Times New Roman" pitchFamily="18" charset="0"/>
                <a:cs typeface="Times New Roman" pitchFamily="18" charset="0"/>
              </a:rPr>
              <a:t>t</a:t>
            </a:r>
            <a:r>
              <a:rPr lang="en-US" altLang="zh-CN" sz="1100" baseline="-25000" dirty="0" err="1">
                <a:solidFill>
                  <a:srgbClr val="000000"/>
                </a:solidFill>
                <a:latin typeface="Times New Roman" pitchFamily="18" charset="0"/>
                <a:cs typeface="Times New Roman" pitchFamily="18" charset="0"/>
              </a:rPr>
              <a:t>Ⅱ</a:t>
            </a:r>
            <a:r>
              <a:rPr lang="en-US" altLang="zh-CN" sz="1100" baseline="-25000" dirty="0">
                <a:solidFill>
                  <a:srgbClr val="000000"/>
                </a:solidFill>
                <a:latin typeface="Times New Roman" pitchFamily="18" charset="0"/>
                <a:cs typeface="Times New Roman" pitchFamily="18" charset="0"/>
              </a:rPr>
              <a:t>- | [ </a:t>
            </a:r>
            <a:r>
              <a:rPr lang="en-US" altLang="zh-CN" sz="1100" i="1" baseline="-25000"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 </a:t>
            </a:r>
            <a:r>
              <a:rPr lang="en-US" altLang="zh-CN" sz="1100" i="1" dirty="0" err="1">
                <a:solidFill>
                  <a:srgbClr val="000000"/>
                </a:solidFill>
                <a:latin typeface="Times New Roman" pitchFamily="18" charset="0"/>
                <a:cs typeface="Times New Roman" pitchFamily="18" charset="0"/>
              </a:rPr>
              <a:t>Cov</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Ⅰ- </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Ⅱ</a:t>
            </a:r>
            <a:r>
              <a:rPr lang="zh-CN" altLang="en-US" sz="1100" baseline="-250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i="1" dirty="0">
                <a:solidFill>
                  <a:srgbClr val="000000"/>
                </a:solidFill>
                <a:latin typeface="Times New Roman" pitchFamily="18" charset="0"/>
                <a:cs typeface="Times New Roman" pitchFamily="18" charset="0"/>
              </a:rPr>
              <a:t>t</a:t>
            </a:r>
            <a:r>
              <a:rPr lang="en-US" altLang="zh-CN" sz="1100" dirty="0">
                <a:solidFill>
                  <a:srgbClr val="000000"/>
                </a:solidFill>
                <a:latin typeface="Times New Roman" pitchFamily="18" charset="0"/>
                <a:cs typeface="Times New Roman" pitchFamily="18" charset="0"/>
              </a:rPr>
              <a:t> </a:t>
            </a:r>
            <a:r>
              <a:rPr lang="en-US" altLang="zh-CN" sz="1100" baseline="-25000" dirty="0">
                <a:solidFill>
                  <a:srgbClr val="000000"/>
                </a:solidFill>
                <a:latin typeface="Times New Roman" pitchFamily="18" charset="0"/>
                <a:cs typeface="Times New Roman" pitchFamily="18" charset="0"/>
              </a:rPr>
              <a:t>Ⅲ -</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D</a:t>
            </a:r>
            <a:r>
              <a:rPr lang="en-US" altLang="zh-CN" sz="1100" baseline="-250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CN"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0359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3" y="364658"/>
            <a:ext cx="1057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rPr>
              <a:t>無</a:t>
            </a:r>
            <a:r>
              <a:rPr lang="zh-CN" altLang="en-US" sz="1200" dirty="0">
                <a:solidFill>
                  <a:srgbClr val="000000"/>
                </a:solidFill>
              </a:rPr>
              <a:t>診斷</a:t>
            </a:r>
            <a:r>
              <a:rPr lang="zh-TW" altLang="en-US" sz="1200" dirty="0">
                <a:solidFill>
                  <a:srgbClr val="000000"/>
                </a:solidFill>
              </a:rPr>
              <a:t>金標準</a:t>
            </a:r>
            <a:r>
              <a:rPr lang="zh-CN" altLang="en-US" sz="1200" dirty="0">
                <a:solidFill>
                  <a:srgbClr val="000000"/>
                </a:solidFill>
              </a:rPr>
              <a:t>作對照</a:t>
            </a:r>
            <a:r>
              <a:rPr lang="zh-TW" altLang="en-US" sz="1200" dirty="0">
                <a:solidFill>
                  <a:srgbClr val="000000"/>
                </a:solidFill>
              </a:rPr>
              <a:t>時</a:t>
            </a:r>
            <a:r>
              <a:rPr lang="zh-CN" altLang="en-US" sz="1200" dirty="0">
                <a:solidFill>
                  <a:srgbClr val="000000"/>
                </a:solidFill>
              </a:rPr>
              <a:t>診斷試驗準確度評價的試驗設計 </a:t>
            </a:r>
            <a:r>
              <a:rPr lang="en-US" altLang="zh-CN" sz="1200" dirty="0">
                <a:solidFill>
                  <a:srgbClr val="000000"/>
                </a:solidFill>
                <a:latin typeface="华文宋体" panose="02010600040101010101" pitchFamily="2" charset="-122"/>
                <a:ea typeface="华文宋体" panose="02010600040101010101" pitchFamily="2" charset="-122"/>
              </a:rPr>
              <a:t>~ </a:t>
            </a:r>
            <a:r>
              <a:rPr lang="zh-CN" altLang="en-US" sz="900" dirty="0">
                <a:solidFill>
                  <a:srgbClr val="000000"/>
                </a:solidFill>
                <a:latin typeface="宋体" panose="02010600030101010101" pitchFamily="2" charset="-122"/>
              </a:rPr>
              <a:t>潛分類模型（最大似然估計與貝葉斯估計）</a:t>
            </a:r>
            <a:r>
              <a:rPr lang="en-US" altLang="zh-CN" sz="900" dirty="0">
                <a:solidFill>
                  <a:srgbClr val="000000"/>
                </a:solidFill>
                <a:latin typeface="宋体" panose="0201060003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r>
              <a:rPr lang="en-US" altLang="zh-CN" sz="900" dirty="0">
                <a:solidFill>
                  <a:srgbClr val="000000"/>
                </a:solidFill>
                <a:latin typeface="宋体" panose="02010600030101010101" pitchFamily="2" charset="-122"/>
              </a:rPr>
              <a:t>– </a:t>
            </a:r>
            <a:r>
              <a:rPr lang="en-US" altLang="zh-CN" sz="900" dirty="0">
                <a:solidFill>
                  <a:srgbClr val="000000"/>
                </a:solidFill>
                <a:latin typeface="Times New Roman" pitchFamily="18" charset="0"/>
                <a:cs typeface="Times New Roman" pitchFamily="18" charset="0"/>
              </a:rPr>
              <a:t>3G2T7P2R </a:t>
            </a:r>
            <a:r>
              <a:rPr lang="zh-CN" altLang="en-US" sz="900" dirty="0">
                <a:solidFill>
                  <a:srgbClr val="000000"/>
                </a:solidFill>
                <a:latin typeface="宋体" panose="02010600030101010101" pitchFamily="2" charset="-122"/>
              </a:rPr>
              <a:t>；</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845392" y="723364"/>
            <a:ext cx="995945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無金標準作對照時，在已知先驗概率（患病率、對照系統的特異度和靈敏度）的情況下，診斷靈敏度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 </a:t>
            </a:r>
            <a:endParaRPr lang="en-US" altLang="zh-CN" sz="1200" dirty="0">
              <a:latin typeface="Times New Roman" pitchFamily="18" charset="0"/>
              <a:cs typeface="Times New Roman" pitchFamily="18" charset="0"/>
            </a:endParaRPr>
          </a:p>
        </p:txBody>
      </p:sp>
      <p:sp>
        <p:nvSpPr>
          <p:cNvPr id="14" name="矩形 13"/>
          <p:cNvSpPr/>
          <p:nvPr/>
        </p:nvSpPr>
        <p:spPr>
          <a:xfrm>
            <a:off x="845389" y="1378637"/>
            <a:ext cx="9959451" cy="1754326"/>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L</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 | </a:t>
            </a:r>
            <a:r>
              <a:rPr lang="el-GR" altLang="zh-CN" sz="1200" i="1" dirty="0">
                <a:latin typeface="Times New Roman" pitchFamily="18" charset="0"/>
                <a:cs typeface="Times New Roman" pitchFamily="18" charset="0"/>
              </a:rPr>
              <a:t>θ</a:t>
            </a:r>
            <a:r>
              <a:rPr lang="en-US" altLang="zh-CN" sz="1200" dirty="0">
                <a:latin typeface="Times New Roman" pitchFamily="18" charset="0"/>
                <a:cs typeface="Times New Roman" pitchFamily="18" charset="0"/>
              </a:rPr>
              <a:t> ) </a:t>
            </a:r>
            <a:r>
              <a:rPr lang="el-GR"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 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a:t>
            </a:r>
            <a:r>
              <a:rPr lang="en-US" altLang="zh-CN" sz="1200" baseline="40000" dirty="0">
                <a:latin typeface="Times New Roman" pitchFamily="18" charset="0"/>
                <a:cs typeface="Times New Roman" pitchFamily="18" charset="0"/>
              </a:rPr>
              <a: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a:t>
            </a:r>
            <a:r>
              <a:rPr lang="en-US" altLang="zh-CN" sz="1200" baseline="40000" dirty="0">
                <a:latin typeface="Times New Roman" pitchFamily="18" charset="0"/>
                <a:cs typeface="Times New Roman" pitchFamily="18" charset="0"/>
              </a:rPr>
              <a: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a:t>
            </a:r>
            <a:r>
              <a:rPr lang="en-US" altLang="zh-CN" sz="12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6" name="矩形 5"/>
          <p:cNvSpPr/>
          <p:nvPr/>
        </p:nvSpPr>
        <p:spPr>
          <a:xfrm>
            <a:off x="845390" y="3256077"/>
            <a:ext cx="9959451" cy="2308324"/>
          </a:xfrm>
          <a:prstGeom prst="rect">
            <a:avLst/>
          </a:prstGeom>
        </p:spPr>
        <p:txBody>
          <a:bodyPr wrap="square">
            <a:spAutoFit/>
          </a:bodyPr>
          <a:lstStyle/>
          <a:p>
            <a:pPr>
              <a:lnSpc>
                <a:spcPct val="150000"/>
              </a:lnSpc>
            </a:pPr>
            <a:r>
              <a:rPr lang="en-US" altLang="zh-CN" sz="1200" i="1" dirty="0">
                <a:latin typeface="Times New Roman" pitchFamily="18" charset="0"/>
                <a:cs typeface="Times New Roman" pitchFamily="18" charset="0"/>
              </a:rPr>
              <a:t>L</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 | </a:t>
            </a:r>
            <a:r>
              <a:rPr lang="el-GR" altLang="zh-CN" sz="1200" i="1" dirty="0">
                <a:latin typeface="Times New Roman" pitchFamily="18" charset="0"/>
                <a:cs typeface="Times New Roman" pitchFamily="18" charset="0"/>
              </a:rPr>
              <a:t>θ</a:t>
            </a:r>
            <a:r>
              <a:rPr lang="en-US" altLang="zh-CN" sz="1200" dirty="0">
                <a:latin typeface="Times New Roman" pitchFamily="18" charset="0"/>
                <a:cs typeface="Times New Roman" pitchFamily="18" charset="0"/>
              </a:rPr>
              <a:t> ) </a:t>
            </a:r>
            <a:r>
              <a:rPr lang="el-GR"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 [ </a:t>
            </a:r>
            <a:r>
              <a:rPr lang="en-US" altLang="zh-CN" sz="1200" i="1" dirty="0">
                <a:latin typeface="Times New Roman" pitchFamily="18" charset="0"/>
                <a:cs typeface="Times New Roman" pitchFamily="18" charset="0"/>
              </a:rPr>
              <a:t>D</a:t>
            </a:r>
            <a:r>
              <a:rPr lang="en-US" altLang="zh-CN" sz="1200" dirty="0">
                <a:latin typeface="Times New Roman" pitchFamily="18" charset="0"/>
                <a:cs typeface="Times New Roman" pitchFamily="18" charset="0"/>
              </a:rPr>
              <a:t> + ] )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 ( 1 - </a:t>
            </a:r>
            <a:r>
              <a:rPr lang="el-GR" altLang="zh-CN" sz="1200" i="1" dirty="0">
                <a:latin typeface="Times New Roman" pitchFamily="18" charset="0"/>
                <a:cs typeface="Times New Roman" pitchFamily="18" charset="0"/>
              </a:rPr>
              <a:t>π</a:t>
            </a:r>
            <a:r>
              <a:rPr lang="el-GR" altLang="zh-CN" sz="1200" dirty="0">
                <a:latin typeface="Times New Roman" pitchFamily="18" charset="0"/>
                <a:cs typeface="Times New Roman" pitchFamily="18" charset="0"/>
              </a:rPr>
              <a:t> ) ·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Ⅰ</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 </a:t>
            </a:r>
            <a:r>
              <a:rPr lang="en-US" altLang="zh-CN" sz="1200" i="1" baseline="-25000" dirty="0" err="1">
                <a:latin typeface="Times New Roman" pitchFamily="18" charset="0"/>
                <a:cs typeface="Times New Roman" pitchFamily="18" charset="0"/>
              </a:rPr>
              <a:t>t</a:t>
            </a:r>
            <a:r>
              <a:rPr lang="en-US" altLang="zh-CN" sz="1200" baseline="-25000" dirty="0" err="1">
                <a:latin typeface="Times New Roman" pitchFamily="18" charset="0"/>
                <a:cs typeface="Times New Roman" pitchFamily="18" charset="0"/>
              </a:rPr>
              <a:t>Ⅱ</a:t>
            </a:r>
            <a:r>
              <a:rPr lang="en-US" altLang="zh-CN" sz="1200" baseline="-25000" dirty="0">
                <a:latin typeface="Times New Roman" pitchFamily="18" charset="0"/>
                <a:cs typeface="Times New Roman" pitchFamily="18" charset="0"/>
              </a:rPr>
              <a:t>- | [ </a:t>
            </a:r>
            <a:r>
              <a:rPr lang="en-US" altLang="zh-CN" sz="1200" i="1" baseline="-25000" dirty="0">
                <a:latin typeface="Times New Roman" pitchFamily="18" charset="0"/>
                <a:cs typeface="Times New Roman" pitchFamily="18" charset="0"/>
              </a:rPr>
              <a:t>D</a:t>
            </a:r>
            <a:r>
              <a:rPr lang="en-US" altLang="zh-CN" sz="1200" baseline="-25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 </a:t>
            </a:r>
            <a:r>
              <a:rPr lang="en-US" altLang="zh-CN" sz="1200" i="1" dirty="0" err="1">
                <a:latin typeface="Times New Roman" pitchFamily="18" charset="0"/>
                <a:cs typeface="Times New Roman" pitchFamily="18" charset="0"/>
              </a:rPr>
              <a:t>Cov</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Ⅰ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 </a:t>
            </a:r>
            <a:r>
              <a:rPr lang="en-US" altLang="zh-CN" sz="1200" baseline="-25000" dirty="0">
                <a:latin typeface="Times New Roman" pitchFamily="18" charset="0"/>
                <a:cs typeface="Times New Roman" pitchFamily="18" charset="0"/>
              </a:rPr>
              <a:t>Ⅱ -</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D</a:t>
            </a:r>
            <a:r>
              <a:rPr lang="en-US" altLang="zh-CN" sz="1200" i="1" baseline="-25000" dirty="0">
                <a:latin typeface="Times New Roman" pitchFamily="18" charset="0"/>
                <a:cs typeface="Times New Roman" pitchFamily="18" charset="0"/>
              </a:rPr>
              <a:t> </a:t>
            </a:r>
            <a:r>
              <a:rPr lang="en-US" altLang="zh-CN" sz="1200" baseline="-250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n</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Ⅰ -</a:t>
            </a:r>
            <a:r>
              <a:rPr lang="en-US" altLang="zh-CN" sz="1200" baseline="40000" dirty="0">
                <a:latin typeface="Times New Roman" pitchFamily="18" charset="0"/>
                <a:cs typeface="Times New Roman" pitchFamily="18" charset="0"/>
              </a:rPr>
              <a:t> ∧ </a:t>
            </a:r>
            <a:r>
              <a:rPr lang="en-US" altLang="zh-CN" sz="1200" i="1" baseline="40000" dirty="0">
                <a:latin typeface="Times New Roman" pitchFamily="18" charset="0"/>
                <a:cs typeface="Times New Roman" pitchFamily="18" charset="0"/>
              </a:rPr>
              <a:t>t </a:t>
            </a:r>
            <a:r>
              <a:rPr lang="en-US" altLang="zh-CN" sz="1200" baseline="18000" dirty="0">
                <a:latin typeface="Times New Roman" pitchFamily="18" charset="0"/>
                <a:cs typeface="Times New Roman" pitchFamily="18" charset="0"/>
              </a:rPr>
              <a:t>Ⅱ -</a:t>
            </a:r>
            <a:r>
              <a:rPr lang="en-US" altLang="zh-CN" sz="1200" baseline="40000" dirty="0">
                <a:latin typeface="Times New Roman" pitchFamily="18" charset="0"/>
                <a:cs typeface="Times New Roman" pitchFamily="18" charset="0"/>
              </a:rPr>
              <a:t> ) | [ </a:t>
            </a:r>
            <a:r>
              <a:rPr lang="en-US" altLang="zh-CN" sz="1200" i="1" baseline="40000" dirty="0">
                <a:latin typeface="Times New Roman" pitchFamily="18" charset="0"/>
                <a:cs typeface="Times New Roman" pitchFamily="18" charset="0"/>
              </a:rPr>
              <a:t>D</a:t>
            </a:r>
            <a:r>
              <a:rPr lang="en-US" altLang="zh-CN" sz="1200" baseline="40000" dirty="0">
                <a:latin typeface="Times New Roman" pitchFamily="18" charset="0"/>
                <a:cs typeface="Times New Roman" pitchFamily="18" charset="0"/>
              </a:rPr>
              <a:t> -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Tree>
    <p:extLst>
      <p:ext uri="{BB962C8B-B14F-4D97-AF65-F5344CB8AC3E}">
        <p14:creationId xmlns:p14="http://schemas.microsoft.com/office/powerpoint/2010/main" val="129564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TW" altLang="en-US" sz="1300" dirty="0"/>
              <a:t>無</a:t>
            </a:r>
            <a:r>
              <a:rPr lang="zh-CN" altLang="en-US" sz="1300" dirty="0"/>
              <a:t>診斷</a:t>
            </a:r>
            <a:r>
              <a:rPr lang="zh-TW" altLang="en-US" sz="1300" dirty="0"/>
              <a:t>金標準</a:t>
            </a:r>
            <a:r>
              <a:rPr lang="zh-CN" altLang="en-US" sz="1300" dirty="0"/>
              <a:t>作對照</a:t>
            </a:r>
            <a:r>
              <a:rPr lang="zh-TW" altLang="en-US" sz="1300" dirty="0"/>
              <a:t>時</a:t>
            </a:r>
            <a:r>
              <a:rPr lang="zh-CN" altLang="en-US" sz="1300" dirty="0"/>
              <a:t>診斷試驗準確度評價的試驗設計 </a:t>
            </a:r>
            <a:r>
              <a:rPr lang="en-US" altLang="zh-CN" sz="1300" dirty="0">
                <a:latin typeface="华文宋体" panose="02010600040101010101" pitchFamily="2" charset="-122"/>
                <a:ea typeface="华文宋体" panose="02010600040101010101" pitchFamily="2" charset="-122"/>
              </a:rPr>
              <a:t>~ </a:t>
            </a:r>
            <a:r>
              <a:rPr lang="zh-TW" altLang="en-US" sz="900" dirty="0">
                <a:solidFill>
                  <a:srgbClr val="000000"/>
                </a:solidFill>
                <a:latin typeface="宋体" panose="02010600030101010101" pitchFamily="2" charset="-122"/>
              </a:rPr>
              <a:t>無記憶隨機過程</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Markov Chain Monte </a:t>
            </a:r>
            <a:r>
              <a:rPr lang="en-US" altLang="zh-CN" sz="900" i="1" dirty="0" err="1">
                <a:solidFill>
                  <a:srgbClr val="000000"/>
                </a:solidFill>
                <a:latin typeface="Times New Roman" panose="02020603050405020304" pitchFamily="18" charset="0"/>
                <a:cs typeface="Times New Roman" panose="02020603050405020304" pitchFamily="18" charset="0"/>
              </a:rPr>
              <a:t>Carlo,MCMC</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900" dirty="0">
                <a:solidFill>
                  <a:srgbClr val="000000"/>
                </a:solidFill>
                <a:latin typeface="宋体" panose="02010600030101010101" pitchFamily="2" charset="-122"/>
              </a:rPr>
              <a:t>模擬 ；</a:t>
            </a:r>
            <a:endParaRPr lang="zh-CN" altLang="en-US" sz="900" dirty="0">
              <a:solidFill>
                <a:srgbClr val="000000"/>
              </a:solidFill>
              <a:latin typeface="宋体" panose="02010600030101010101" pitchFamily="2" charset="-122"/>
              <a:cs typeface="Times New Roman" pitchFamily="18" charset="0"/>
            </a:endParaRPr>
          </a:p>
        </p:txBody>
      </p:sp>
      <p:sp>
        <p:nvSpPr>
          <p:cNvPr id="11" name="矩形 10"/>
          <p:cNvSpPr/>
          <p:nvPr/>
        </p:nvSpPr>
        <p:spPr>
          <a:xfrm>
            <a:off x="845392" y="723364"/>
            <a:ext cx="9959451"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無金標準作對照時，在已知先驗概率（患病率、對照系統的特異度和靈敏度）的情況下，診斷靈敏度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 </a:t>
            </a:r>
            <a:endParaRPr lang="en-US" altLang="zh-CN" sz="1200" dirty="0">
              <a:latin typeface="Times New Roman" pitchFamily="18" charset="0"/>
              <a:cs typeface="Times New Roman" pitchFamily="18" charset="0"/>
            </a:endParaRPr>
          </a:p>
        </p:txBody>
      </p:sp>
      <p:sp>
        <p:nvSpPr>
          <p:cNvPr id="14" name="矩形 13"/>
          <p:cNvSpPr/>
          <p:nvPr/>
        </p:nvSpPr>
        <p:spPr>
          <a:xfrm>
            <a:off x="845391" y="1092696"/>
            <a:ext cx="9959451" cy="1200329"/>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假設：診斷試驗的結果分類數目</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Response Variables</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用 </a:t>
            </a:r>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來表示、受試人群數目</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Number of groups</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用 </a:t>
            </a:r>
            <a:r>
              <a:rPr lang="en-US" altLang="zh-CN" sz="1200" i="1"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來表示、選取的診斷方法的數目</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Number of  tests</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用 </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來表示，假設兩種診斷方法的特異性和靈敏度在三組人群間無差異，即：</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B</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SEN</a:t>
            </a:r>
            <a:r>
              <a:rPr lang="en-US" altLang="zh-CN" sz="1200" i="1" baseline="-25000" dirty="0">
                <a:latin typeface="Times New Roman" pitchFamily="18" charset="0"/>
                <a:cs typeface="Times New Roman" pitchFamily="18" charset="0"/>
              </a:rPr>
              <a:t>C</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SEN</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A</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B</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SPE</a:t>
            </a:r>
            <a:r>
              <a:rPr lang="en-US" altLang="zh-CN" sz="1200" i="1" baseline="-25000" dirty="0">
                <a:latin typeface="Times New Roman" pitchFamily="18" charset="0"/>
                <a:cs typeface="Times New Roman" pitchFamily="18" charset="0"/>
              </a:rPr>
              <a:t>C</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SPE</a:t>
            </a:r>
            <a:r>
              <a:rPr lang="zh-CN" altLang="en-US" sz="1200" dirty="0">
                <a:latin typeface="Times New Roman" pitchFamily="18" charset="0"/>
                <a:cs typeface="Times New Roman" pitchFamily="18" charset="0"/>
              </a:rPr>
              <a:t>，</a:t>
            </a:r>
            <a:r>
              <a:rPr lang="zh-CN" altLang="en-US" sz="1200" dirty="0">
                <a:solidFill>
                  <a:srgbClr val="FF0000"/>
                </a:solidFill>
                <a:latin typeface="Times New Roman" pitchFamily="18" charset="0"/>
                <a:cs typeface="Times New Roman" pitchFamily="18" charset="0"/>
              </a:rPr>
              <a:t>假設兩種診斷方法之間條件獨立互不相關，即在一組聯合診斷中</a:t>
            </a:r>
            <a:r>
              <a:rPr lang="en-US" altLang="zh-CN" sz="1200" dirty="0">
                <a:solidFill>
                  <a:srgbClr val="FF0000"/>
                </a:solidFill>
                <a:latin typeface="Times New Roman" pitchFamily="18" charset="0"/>
                <a:cs typeface="Times New Roman" pitchFamily="18" charset="0"/>
              </a:rPr>
              <a:t> </a:t>
            </a:r>
            <a:r>
              <a:rPr lang="en-US" altLang="zh-CN" sz="1200" i="1" dirty="0" err="1">
                <a:solidFill>
                  <a:srgbClr val="FF0000"/>
                </a:solidFill>
                <a:latin typeface="Times New Roman" pitchFamily="18" charset="0"/>
                <a:cs typeface="Times New Roman" pitchFamily="18" charset="0"/>
              </a:rPr>
              <a:t>SEN</a:t>
            </a:r>
            <a:r>
              <a:rPr lang="en-US" altLang="zh-CN" sz="1200" baseline="-25000" dirty="0" err="1">
                <a:solidFill>
                  <a:srgbClr val="FF0000"/>
                </a:solidFill>
                <a:latin typeface="Times New Roman" pitchFamily="18" charset="0"/>
                <a:cs typeface="Times New Roman" pitchFamily="18" charset="0"/>
              </a:rPr>
              <a:t>Ⅰ</a:t>
            </a:r>
            <a:r>
              <a:rPr lang="en-US" altLang="zh-CN" sz="1200" dirty="0">
                <a:solidFill>
                  <a:srgbClr val="FF0000"/>
                </a:solidFill>
                <a:latin typeface="Times New Roman" pitchFamily="18" charset="0"/>
                <a:cs typeface="Times New Roman" pitchFamily="18" charset="0"/>
              </a:rPr>
              <a:t>× </a:t>
            </a:r>
            <a:r>
              <a:rPr lang="en-US" altLang="zh-CN" sz="1200" i="1" dirty="0" err="1">
                <a:solidFill>
                  <a:srgbClr val="FF0000"/>
                </a:solidFill>
                <a:latin typeface="Times New Roman" pitchFamily="18" charset="0"/>
                <a:cs typeface="Times New Roman" pitchFamily="18" charset="0"/>
              </a:rPr>
              <a:t>SEN</a:t>
            </a:r>
            <a:r>
              <a:rPr lang="en-US" altLang="zh-CN" sz="1200" baseline="-25000" dirty="0" err="1">
                <a:solidFill>
                  <a:srgbClr val="FF0000"/>
                </a:solidFill>
                <a:latin typeface="Times New Roman" pitchFamily="18" charset="0"/>
                <a:cs typeface="Times New Roman" pitchFamily="18" charset="0"/>
              </a:rPr>
              <a:t>Ⅱ</a:t>
            </a:r>
            <a:r>
              <a:rPr lang="en-US" altLang="zh-CN" sz="1200" dirty="0">
                <a:solidFill>
                  <a:srgbClr val="FF0000"/>
                </a:solidFill>
                <a:latin typeface="Times New Roman" pitchFamily="18" charset="0"/>
                <a:cs typeface="Times New Roman" pitchFamily="18" charset="0"/>
              </a:rPr>
              <a:t> = 0</a:t>
            </a:r>
            <a:r>
              <a:rPr lang="zh-CN" altLang="en-US" sz="1200" dirty="0">
                <a:solidFill>
                  <a:srgbClr val="FF0000"/>
                </a:solidFill>
                <a:latin typeface="Times New Roman" pitchFamily="18" charset="0"/>
                <a:cs typeface="Times New Roman" pitchFamily="18" charset="0"/>
              </a:rPr>
              <a:t>，</a:t>
            </a:r>
            <a:r>
              <a:rPr lang="en-US" altLang="zh-CN" sz="1200" i="1" dirty="0" err="1">
                <a:solidFill>
                  <a:srgbClr val="FF0000"/>
                </a:solidFill>
                <a:latin typeface="Times New Roman" pitchFamily="18" charset="0"/>
                <a:cs typeface="Times New Roman" pitchFamily="18" charset="0"/>
              </a:rPr>
              <a:t>SPE</a:t>
            </a:r>
            <a:r>
              <a:rPr lang="en-US" altLang="zh-CN" sz="1200" baseline="-25000" dirty="0" err="1">
                <a:solidFill>
                  <a:srgbClr val="FF0000"/>
                </a:solidFill>
                <a:latin typeface="Times New Roman" pitchFamily="18" charset="0"/>
                <a:cs typeface="Times New Roman" pitchFamily="18" charset="0"/>
              </a:rPr>
              <a:t>Ⅰ</a:t>
            </a:r>
            <a:r>
              <a:rPr lang="en-US" altLang="zh-CN" sz="1200" dirty="0">
                <a:solidFill>
                  <a:srgbClr val="FF0000"/>
                </a:solidFill>
                <a:latin typeface="Times New Roman" pitchFamily="18" charset="0"/>
                <a:cs typeface="Times New Roman" pitchFamily="18" charset="0"/>
              </a:rPr>
              <a:t>× </a:t>
            </a:r>
            <a:r>
              <a:rPr lang="en-US" altLang="zh-CN" sz="1200" i="1" dirty="0" err="1">
                <a:solidFill>
                  <a:srgbClr val="FF0000"/>
                </a:solidFill>
                <a:latin typeface="Times New Roman" pitchFamily="18" charset="0"/>
                <a:cs typeface="Times New Roman" pitchFamily="18" charset="0"/>
              </a:rPr>
              <a:t>SPE</a:t>
            </a:r>
            <a:r>
              <a:rPr lang="en-US" altLang="zh-CN" sz="1200" baseline="-25000" dirty="0" err="1">
                <a:solidFill>
                  <a:srgbClr val="FF0000"/>
                </a:solidFill>
                <a:latin typeface="Times New Roman" pitchFamily="18" charset="0"/>
                <a:cs typeface="Times New Roman" pitchFamily="18" charset="0"/>
              </a:rPr>
              <a:t>Ⅱ</a:t>
            </a:r>
            <a:r>
              <a:rPr lang="en-US" altLang="zh-CN" sz="1200" dirty="0">
                <a:solidFill>
                  <a:srgbClr val="FF0000"/>
                </a:solidFill>
                <a:latin typeface="Times New Roman" pitchFamily="18" charset="0"/>
                <a:cs typeface="Times New Roman" pitchFamily="18" charset="0"/>
              </a:rPr>
              <a:t> = 0 </a:t>
            </a:r>
            <a:r>
              <a:rPr lang="zh-CN" altLang="en-US" sz="1200" dirty="0">
                <a:solidFill>
                  <a:srgbClr val="FF0000"/>
                </a:solidFill>
                <a:latin typeface="Times New Roman" pitchFamily="18" charset="0"/>
                <a:cs typeface="Times New Roman" pitchFamily="18" charset="0"/>
              </a:rPr>
              <a:t>，</a:t>
            </a:r>
            <a:r>
              <a:rPr lang="zh-CN" altLang="en-US" sz="1200" dirty="0">
                <a:latin typeface="Times New Roman" pitchFamily="18" charset="0"/>
                <a:cs typeface="Times New Roman" pitchFamily="18" charset="0"/>
              </a:rPr>
              <a:t>以三人群</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、兩試驗</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、結果變量二分類</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的設計模式為例，說明診斷試驗靈敏度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、特異度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SPE</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、準確度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ACC</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的評估過程；</a:t>
            </a:r>
            <a:endParaRPr lang="en-US" altLang="zh-CN" sz="1200" dirty="0">
              <a:latin typeface="Times New Roman" pitchFamily="18" charset="0"/>
              <a:cs typeface="Times New Roman" pitchFamily="18" charset="0"/>
            </a:endParaRPr>
          </a:p>
        </p:txBody>
      </p:sp>
      <p:pic>
        <p:nvPicPr>
          <p:cNvPr id="15" name="Picture 4" descr="C:\Users\Administrator\Desktop\QQ截图20150815161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110" y="2317535"/>
            <a:ext cx="4557033" cy="19052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Administrator\Desktop\QQ截图2015081516133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472" y="2572126"/>
            <a:ext cx="4446205" cy="13960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Administrator\Desktop\QQ截图201508151611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6914" y="4296809"/>
            <a:ext cx="3383281" cy="168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93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8" y="364658"/>
            <a:ext cx="93057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多變量回歸分析</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多元線性回歸模型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multiple linear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a:t>
            </a:r>
            <a:r>
              <a:rPr lang="zh-CN" altLang="en-US" sz="900" dirty="0">
                <a:solidFill>
                  <a:srgbClr val="000000"/>
                </a:solidFill>
                <a:latin typeface="Times New Roman" pitchFamily="18" charset="0"/>
                <a:cs typeface="Times New Roman" pitchFamily="18" charset="0"/>
              </a:rPr>
              <a:t>邏輯回歸模型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Cox </a:t>
            </a:r>
            <a:r>
              <a:rPr lang="zh-TW" altLang="en-US" sz="900" dirty="0">
                <a:solidFill>
                  <a:srgbClr val="000000"/>
                </a:solidFill>
                <a:latin typeface="Times New Roman" pitchFamily="18" charset="0"/>
                <a:cs typeface="Times New Roman" pitchFamily="18" charset="0"/>
              </a:rPr>
              <a:t>比例風險回歸模型</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Cox proportional hazard regression model</a:t>
            </a:r>
            <a:r>
              <a:rPr lang="en-US" altLang="zh-TW"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11" name="组合 10"/>
          <p:cNvGrpSpPr/>
          <p:nvPr/>
        </p:nvGrpSpPr>
        <p:grpSpPr>
          <a:xfrm>
            <a:off x="1281959" y="1020777"/>
            <a:ext cx="8851881" cy="4438836"/>
            <a:chOff x="1281956" y="1020777"/>
            <a:chExt cx="8851882" cy="4438836"/>
          </a:xfrm>
        </p:grpSpPr>
        <p:sp>
          <p:nvSpPr>
            <p:cNvPr id="14" name="矩形 13"/>
            <p:cNvSpPr/>
            <p:nvPr/>
          </p:nvSpPr>
          <p:spPr>
            <a:xfrm>
              <a:off x="1281956" y="5054059"/>
              <a:ext cx="8851882" cy="346249"/>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                                                                                    ，                                                                                                                                        ；</a:t>
              </a:r>
              <a:endParaRPr lang="zh-CN" altLang="en-US" sz="1100" dirty="0">
                <a:latin typeface="Times New Roman" pitchFamily="18" charset="0"/>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2248630"/>
                </p:ext>
              </p:extLst>
            </p:nvPr>
          </p:nvGraphicFramePr>
          <p:xfrm>
            <a:off x="4573479" y="5030988"/>
            <a:ext cx="4371975" cy="428625"/>
          </p:xfrm>
          <a:graphic>
            <a:graphicData uri="http://schemas.openxmlformats.org/presentationml/2006/ole">
              <mc:AlternateContent xmlns:mc="http://schemas.openxmlformats.org/markup-compatibility/2006">
                <mc:Choice xmlns:v="urn:schemas-microsoft-com:vml" Requires="v">
                  <p:oleObj name="Equation" r:id="rId3" imgW="4368800" imgH="431800" progId="">
                    <p:embed/>
                  </p:oleObj>
                </mc:Choice>
                <mc:Fallback>
                  <p:oleObj name="Equation" r:id="rId3" imgW="4368800" imgH="431800" progId="">
                    <p:embed/>
                    <p:pic>
                      <p:nvPicPr>
                        <p:cNvPr id="0" name="Picture 10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479" y="5030988"/>
                          <a:ext cx="43719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63824935"/>
                </p:ext>
              </p:extLst>
            </p:nvPr>
          </p:nvGraphicFramePr>
          <p:xfrm>
            <a:off x="1401428" y="1520254"/>
            <a:ext cx="4848225" cy="457200"/>
          </p:xfrm>
          <a:graphic>
            <a:graphicData uri="http://schemas.openxmlformats.org/presentationml/2006/ole">
              <mc:AlternateContent xmlns:mc="http://schemas.openxmlformats.org/markup-compatibility/2006">
                <mc:Choice xmlns:v="urn:schemas-microsoft-com:vml" Requires="v">
                  <p:oleObj name="Equation" r:id="rId5" imgW="4851400" imgH="457200" progId="">
                    <p:embed/>
                  </p:oleObj>
                </mc:Choice>
                <mc:Fallback>
                  <p:oleObj name="Equation" r:id="rId5" imgW="4851400" imgH="457200" progId="">
                    <p:embed/>
                    <p:pic>
                      <p:nvPicPr>
                        <p:cNvPr id="0" name="Picture 102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428" y="1520254"/>
                          <a:ext cx="4848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281956" y="1020777"/>
              <a:ext cx="8851882" cy="314125"/>
            </a:xfrm>
            <a:prstGeom prst="rect">
              <a:avLst/>
            </a:prstGeom>
          </p:spPr>
          <p:txBody>
            <a:bodyPr wrap="square">
              <a:spAutoFit/>
            </a:bodyPr>
            <a:lstStyle/>
            <a:p>
              <a:pPr>
                <a:lnSpc>
                  <a:spcPct val="150000"/>
                </a:lnSpc>
              </a:pPr>
              <a:r>
                <a:rPr lang="en-US" altLang="zh-CN" sz="1100" i="1" dirty="0">
                  <a:solidFill>
                    <a:srgbClr val="000000"/>
                  </a:solidFill>
                  <a:latin typeface="Times New Roman" pitchFamily="18" charset="0"/>
                  <a:cs typeface="Times New Roman" pitchFamily="18" charset="0"/>
                </a:rPr>
                <a:t>logistic </a:t>
              </a:r>
              <a:r>
                <a:rPr lang="zh-CN" altLang="en-US" sz="1100" dirty="0">
                  <a:solidFill>
                    <a:srgbClr val="000000"/>
                  </a:solidFill>
                  <a:latin typeface="Times New Roman" pitchFamily="18" charset="0"/>
                  <a:cs typeface="Times New Roman" pitchFamily="18" charset="0"/>
                </a:rPr>
                <a:t>邏輯回歸模型</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logistic regression</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endParaRPr lang="zh-CN" altLang="en-US" sz="1100" dirty="0">
                <a:latin typeface="Times New Roman" pitchFamily="18" charset="0"/>
                <a:cs typeface="Times New Roman" pitchFamily="18" charset="0"/>
              </a:endParaRPr>
            </a:p>
          </p:txBody>
        </p:sp>
        <p:pic>
          <p:nvPicPr>
            <p:cNvPr id="26317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9975" y="2261248"/>
              <a:ext cx="4362450" cy="1581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2292713070"/>
                </p:ext>
              </p:extLst>
            </p:nvPr>
          </p:nvGraphicFramePr>
          <p:xfrm>
            <a:off x="1437905" y="4210898"/>
            <a:ext cx="7820025" cy="504825"/>
          </p:xfrm>
          <a:graphic>
            <a:graphicData uri="http://schemas.openxmlformats.org/presentationml/2006/ole">
              <mc:AlternateContent xmlns:mc="http://schemas.openxmlformats.org/markup-compatibility/2006">
                <mc:Choice xmlns:v="urn:schemas-microsoft-com:vml" Requires="v">
                  <p:oleObj name="Equation" r:id="rId8" imgW="7823200" imgH="508000" progId="">
                    <p:embed/>
                  </p:oleObj>
                </mc:Choice>
                <mc:Fallback>
                  <p:oleObj name="Equation" r:id="rId8" imgW="7823200" imgH="508000" progId="">
                    <p:embed/>
                    <p:pic>
                      <p:nvPicPr>
                        <p:cNvPr id="0" name="Picture 102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7905" y="4210898"/>
                          <a:ext cx="78200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6158568"/>
                </p:ext>
              </p:extLst>
            </p:nvPr>
          </p:nvGraphicFramePr>
          <p:xfrm>
            <a:off x="1437905" y="5067029"/>
            <a:ext cx="2657475" cy="276225"/>
          </p:xfrm>
          <a:graphic>
            <a:graphicData uri="http://schemas.openxmlformats.org/presentationml/2006/ole">
              <mc:AlternateContent xmlns:mc="http://schemas.openxmlformats.org/markup-compatibility/2006">
                <mc:Choice xmlns:v="urn:schemas-microsoft-com:vml" Requires="v">
                  <p:oleObj name="Equation" r:id="rId10" imgW="2654300" imgH="279400" progId="">
                    <p:embed/>
                  </p:oleObj>
                </mc:Choice>
                <mc:Fallback>
                  <p:oleObj name="Equation" r:id="rId10" imgW="2654300" imgH="279400" progId="">
                    <p:embed/>
                    <p:pic>
                      <p:nvPicPr>
                        <p:cNvPr id="0" name="Picture 102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7905" y="5067029"/>
                          <a:ext cx="26574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组合 11"/>
            <p:cNvGrpSpPr/>
            <p:nvPr/>
          </p:nvGrpSpPr>
          <p:grpSpPr>
            <a:xfrm>
              <a:off x="6853252" y="1096233"/>
              <a:ext cx="3280586" cy="2785486"/>
              <a:chOff x="6853252" y="1167953"/>
              <a:chExt cx="3280586" cy="2785486"/>
            </a:xfrm>
          </p:grpSpPr>
          <p:pic>
            <p:nvPicPr>
              <p:cNvPr id="263197" name="Picture 2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20197" y="1438746"/>
                <a:ext cx="3213641" cy="2514693"/>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853252" y="1167953"/>
                <a:ext cx="3208866" cy="323165"/>
              </a:xfrm>
              <a:prstGeom prst="rect">
                <a:avLst/>
              </a:prstGeom>
            </p:spPr>
            <p:txBody>
              <a:bodyPr wrap="square">
                <a:spAutoFit/>
              </a:bodyPr>
              <a:lstStyle/>
              <a:p>
                <a:pPr>
                  <a:lnSpc>
                    <a:spcPct val="150000"/>
                  </a:lnSpc>
                </a:pPr>
                <a:r>
                  <a:rPr lang="zh-CN" altLang="en-US" sz="1000" dirty="0">
                    <a:solidFill>
                      <a:srgbClr val="000000"/>
                    </a:solidFill>
                    <a:latin typeface="Times New Roman" pitchFamily="18" charset="0"/>
                    <a:cs typeface="Times New Roman" pitchFamily="18" charset="0"/>
                  </a:rPr>
                  <a:t>例：</a:t>
                </a:r>
                <a:r>
                  <a:rPr lang="zh-TW" altLang="en-US" sz="1000" dirty="0">
                    <a:solidFill>
                      <a:srgbClr val="000000"/>
                    </a:solidFill>
                    <a:latin typeface="Times New Roman" pitchFamily="18" charset="0"/>
                    <a:cs typeface="Times New Roman" pitchFamily="18" charset="0"/>
                  </a:rPr>
                  <a:t>冠心病八個可能的危險因素與賦值</a:t>
                </a:r>
                <a:endParaRPr lang="zh-CN" altLang="en-US" sz="10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26668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臨床試驗常見幾種類型</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分析觀察性研究與實驗性研究、回顧性與前瞻性</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425190" y="769827"/>
            <a:ext cx="10637252" cy="4312974"/>
            <a:chOff x="425190" y="769827"/>
            <a:chExt cx="10637251" cy="4312974"/>
          </a:xfrm>
        </p:grpSpPr>
        <p:grpSp>
          <p:nvGrpSpPr>
            <p:cNvPr id="2" name="组合 1"/>
            <p:cNvGrpSpPr/>
            <p:nvPr/>
          </p:nvGrpSpPr>
          <p:grpSpPr>
            <a:xfrm>
              <a:off x="449255" y="1060692"/>
              <a:ext cx="10613186" cy="4022109"/>
              <a:chOff x="449255" y="1060692"/>
              <a:chExt cx="10613186" cy="4022109"/>
            </a:xfrm>
          </p:grpSpPr>
          <p:sp>
            <p:nvSpPr>
              <p:cNvPr id="5" name="矩形 4"/>
              <p:cNvSpPr/>
              <p:nvPr/>
            </p:nvSpPr>
            <p:spPr>
              <a:xfrm>
                <a:off x="449255" y="1060692"/>
                <a:ext cx="10613184"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三種觀察性研究比較：</a:t>
                </a:r>
              </a:p>
            </p:txBody>
          </p:sp>
          <p:pic>
            <p:nvPicPr>
              <p:cNvPr id="25088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256" y="1389624"/>
                <a:ext cx="10613185" cy="369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矩形 6"/>
            <p:cNvSpPr/>
            <p:nvPr/>
          </p:nvSpPr>
          <p:spPr>
            <a:xfrm>
              <a:off x="425190" y="769827"/>
              <a:ext cx="10613185" cy="354456"/>
            </a:xfrm>
            <a:prstGeom prst="rect">
              <a:avLst/>
            </a:prstGeom>
          </p:spPr>
          <p:txBody>
            <a:bodyPr wrap="square">
              <a:spAutoFit/>
            </a:bodyPr>
            <a:lstStyle/>
            <a:p>
              <a:pPr algn="ctr">
                <a:lnSpc>
                  <a:spcPct val="150000"/>
                </a:lnSpc>
              </a:pPr>
              <a:r>
                <a:rPr lang="zh-CN" altLang="en-US" sz="1300" dirty="0">
                  <a:latin typeface="Times New Roman" pitchFamily="18" charset="0"/>
                  <a:cs typeface="Times New Roman" pitchFamily="18" charset="0"/>
                </a:rPr>
                <a:t>三種觀察性臨床研究的比較說明</a:t>
              </a:r>
            </a:p>
          </p:txBody>
        </p:sp>
      </p:grpSp>
    </p:spTree>
    <p:extLst>
      <p:ext uri="{BB962C8B-B14F-4D97-AF65-F5344CB8AC3E}">
        <p14:creationId xmlns:p14="http://schemas.microsoft.com/office/powerpoint/2010/main" val="4222685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8" y="364658"/>
            <a:ext cx="93057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多變量回歸分析</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多元線性回歸模型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multiple linear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a:t>
            </a:r>
            <a:r>
              <a:rPr lang="zh-CN" altLang="en-US" sz="900" dirty="0">
                <a:solidFill>
                  <a:srgbClr val="000000"/>
                </a:solidFill>
                <a:latin typeface="Times New Roman" pitchFamily="18" charset="0"/>
                <a:cs typeface="Times New Roman" pitchFamily="18" charset="0"/>
              </a:rPr>
              <a:t>邏輯回歸模型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Cox </a:t>
            </a:r>
            <a:r>
              <a:rPr lang="zh-TW" altLang="en-US" sz="900" dirty="0">
                <a:solidFill>
                  <a:srgbClr val="000000"/>
                </a:solidFill>
                <a:latin typeface="Times New Roman" pitchFamily="18" charset="0"/>
                <a:cs typeface="Times New Roman" pitchFamily="18" charset="0"/>
              </a:rPr>
              <a:t>比例風險回歸模型</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Cox proportional hazard regression model</a:t>
            </a:r>
            <a:r>
              <a:rPr lang="en-US" altLang="zh-TW"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13" name="组合 12"/>
          <p:cNvGrpSpPr/>
          <p:nvPr/>
        </p:nvGrpSpPr>
        <p:grpSpPr>
          <a:xfrm>
            <a:off x="1201272" y="733897"/>
            <a:ext cx="9102883" cy="5189384"/>
            <a:chOff x="1201272" y="733897"/>
            <a:chExt cx="9102883" cy="5189384"/>
          </a:xfrm>
        </p:grpSpPr>
        <p:graphicFrame>
          <p:nvGraphicFramePr>
            <p:cNvPr id="5" name="对象 4"/>
            <p:cNvGraphicFramePr>
              <a:graphicFrameLocks noChangeAspect="1"/>
            </p:cNvGraphicFramePr>
            <p:nvPr>
              <p:extLst>
                <p:ext uri="{D42A27DB-BD31-4B8C-83A1-F6EECF244321}">
                  <p14:modId xmlns:p14="http://schemas.microsoft.com/office/powerpoint/2010/main" val="1499697166"/>
                </p:ext>
              </p:extLst>
            </p:nvPr>
          </p:nvGraphicFramePr>
          <p:xfrm>
            <a:off x="1361511" y="5220272"/>
            <a:ext cx="3800475" cy="619125"/>
          </p:xfrm>
          <a:graphic>
            <a:graphicData uri="http://schemas.openxmlformats.org/presentationml/2006/ole">
              <mc:AlternateContent xmlns:mc="http://schemas.openxmlformats.org/markup-compatibility/2006">
                <mc:Choice xmlns:v="urn:schemas-microsoft-com:vml" Requires="v">
                  <p:oleObj name="Equation" r:id="rId3" imgW="3797300" imgH="622300" progId="">
                    <p:embed/>
                  </p:oleObj>
                </mc:Choice>
                <mc:Fallback>
                  <p:oleObj name="Equation" r:id="rId3" imgW="3797300" imgH="622300" progId="">
                    <p:embed/>
                    <p:pic>
                      <p:nvPicPr>
                        <p:cNvPr id="0" name="Picture 15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511" y="5220272"/>
                          <a:ext cx="38004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5231"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2340" y="2289767"/>
              <a:ext cx="4362450" cy="1581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217393059"/>
                </p:ext>
              </p:extLst>
            </p:nvPr>
          </p:nvGraphicFramePr>
          <p:xfrm>
            <a:off x="1314916" y="1221068"/>
            <a:ext cx="4116387" cy="315913"/>
          </p:xfrm>
          <a:graphic>
            <a:graphicData uri="http://schemas.openxmlformats.org/presentationml/2006/ole">
              <mc:AlternateContent xmlns:mc="http://schemas.openxmlformats.org/markup-compatibility/2006">
                <mc:Choice xmlns:v="urn:schemas-microsoft-com:vml" Requires="v">
                  <p:oleObj name="Equation" r:id="rId6" imgW="4114800" imgH="317500" progId="">
                    <p:embed/>
                  </p:oleObj>
                </mc:Choice>
                <mc:Fallback>
                  <p:oleObj name="Equation" r:id="rId6" imgW="4114800" imgH="317500" progId="">
                    <p:embed/>
                    <p:pic>
                      <p:nvPicPr>
                        <p:cNvPr id="0" name="Picture 153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916" y="1221068"/>
                          <a:ext cx="4116387"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201272" y="733897"/>
              <a:ext cx="8851883" cy="314125"/>
            </a:xfrm>
            <a:prstGeom prst="rect">
              <a:avLst/>
            </a:prstGeom>
          </p:spPr>
          <p:txBody>
            <a:bodyPr wrap="square">
              <a:spAutoFit/>
            </a:bodyPr>
            <a:lstStyle/>
            <a:p>
              <a:pPr lvl="0">
                <a:lnSpc>
                  <a:spcPct val="150000"/>
                </a:lnSpc>
              </a:pPr>
              <a:r>
                <a:rPr lang="en-US" altLang="zh-TW" sz="1100" i="1" dirty="0">
                  <a:solidFill>
                    <a:srgbClr val="000000"/>
                  </a:solidFill>
                  <a:latin typeface="Times New Roman" pitchFamily="18" charset="0"/>
                  <a:cs typeface="Times New Roman" pitchFamily="18" charset="0"/>
                </a:rPr>
                <a:t>Cox </a:t>
              </a:r>
              <a:r>
                <a:rPr lang="zh-TW" altLang="en-US" sz="1100" dirty="0">
                  <a:solidFill>
                    <a:srgbClr val="000000"/>
                  </a:solidFill>
                  <a:latin typeface="Times New Roman" pitchFamily="18" charset="0"/>
                  <a:cs typeface="Times New Roman" pitchFamily="18" charset="0"/>
                </a:rPr>
                <a:t>比例風險回歸模型</a:t>
              </a:r>
              <a:r>
                <a:rPr lang="en-US" altLang="zh-TW"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Cox proportional hazard regression model</a:t>
              </a:r>
              <a:r>
                <a:rPr lang="en-US" altLang="zh-TW"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endParaRPr lang="zh-CN" altLang="en-US" sz="2000" dirty="0">
                <a:solidFill>
                  <a:srgbClr val="000000"/>
                </a:solidFill>
                <a:latin typeface="Times New Roman" pitchFamily="18" charset="0"/>
                <a:cs typeface="Times New Roman" pitchFamily="18" charset="0"/>
              </a:endParaRPr>
            </a:p>
          </p:txBody>
        </p:sp>
        <p:grpSp>
          <p:nvGrpSpPr>
            <p:cNvPr id="3" name="组合 2"/>
            <p:cNvGrpSpPr/>
            <p:nvPr/>
          </p:nvGrpSpPr>
          <p:grpSpPr>
            <a:xfrm>
              <a:off x="6315334" y="1248223"/>
              <a:ext cx="3988821" cy="2622694"/>
              <a:chOff x="6145017" y="2028168"/>
              <a:chExt cx="3988821" cy="2622694"/>
            </a:xfrm>
          </p:grpSpPr>
          <p:sp>
            <p:nvSpPr>
              <p:cNvPr id="16" name="矩形 15"/>
              <p:cNvSpPr/>
              <p:nvPr/>
            </p:nvSpPr>
            <p:spPr>
              <a:xfrm>
                <a:off x="6145017" y="2028168"/>
                <a:ext cx="3208866" cy="323165"/>
              </a:xfrm>
              <a:prstGeom prst="rect">
                <a:avLst/>
              </a:prstGeom>
            </p:spPr>
            <p:txBody>
              <a:bodyPr wrap="square">
                <a:spAutoFit/>
              </a:bodyPr>
              <a:lstStyle/>
              <a:p>
                <a:pPr>
                  <a:lnSpc>
                    <a:spcPct val="150000"/>
                  </a:lnSpc>
                </a:pPr>
                <a:r>
                  <a:rPr lang="zh-CN" altLang="en-US" sz="1000" dirty="0">
                    <a:solidFill>
                      <a:srgbClr val="000000"/>
                    </a:solidFill>
                    <a:latin typeface="Times New Roman" pitchFamily="18" charset="0"/>
                    <a:cs typeface="Times New Roman" pitchFamily="18" charset="0"/>
                  </a:rPr>
                  <a:t>例：</a:t>
                </a:r>
                <a:r>
                  <a:rPr lang="zh-TW" altLang="en-US" sz="1000" dirty="0">
                    <a:solidFill>
                      <a:srgbClr val="000000"/>
                    </a:solidFill>
                    <a:latin typeface="Times New Roman" pitchFamily="18" charset="0"/>
                    <a:cs typeface="Times New Roman" pitchFamily="18" charset="0"/>
                  </a:rPr>
                  <a:t>某惡性腫瘤生存結局影響因素與賦值</a:t>
                </a:r>
                <a:endParaRPr lang="zh-CN" altLang="en-US" sz="1000" dirty="0">
                  <a:latin typeface="Times New Roman" pitchFamily="18" charset="0"/>
                  <a:cs typeface="Times New Roman" pitchFamily="18" charset="0"/>
                </a:endParaRPr>
              </a:p>
            </p:txBody>
          </p:sp>
          <p:pic>
            <p:nvPicPr>
              <p:cNvPr id="265232"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17603" y="2302697"/>
                <a:ext cx="3916235" cy="234816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2" name="对象 11"/>
            <p:cNvGraphicFramePr>
              <a:graphicFrameLocks noChangeAspect="1"/>
            </p:cNvGraphicFramePr>
            <p:nvPr>
              <p:extLst>
                <p:ext uri="{D42A27DB-BD31-4B8C-83A1-F6EECF244321}">
                  <p14:modId xmlns:p14="http://schemas.microsoft.com/office/powerpoint/2010/main" val="417783495"/>
                </p:ext>
              </p:extLst>
            </p:nvPr>
          </p:nvGraphicFramePr>
          <p:xfrm>
            <a:off x="1357031" y="4753208"/>
            <a:ext cx="2638425" cy="276225"/>
          </p:xfrm>
          <a:graphic>
            <a:graphicData uri="http://schemas.openxmlformats.org/presentationml/2006/ole">
              <mc:AlternateContent xmlns:mc="http://schemas.openxmlformats.org/markup-compatibility/2006">
                <mc:Choice xmlns:v="urn:schemas-microsoft-com:vml" Requires="v">
                  <p:oleObj name="Equation" r:id="rId9" imgW="2641600" imgH="279400" progId="">
                    <p:embed/>
                  </p:oleObj>
                </mc:Choice>
                <mc:Fallback>
                  <p:oleObj name="Equation" r:id="rId9" imgW="2641600" imgH="279400" progId="">
                    <p:embed/>
                    <p:pic>
                      <p:nvPicPr>
                        <p:cNvPr id="0" name="Picture 153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031" y="4753208"/>
                          <a:ext cx="26384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595918766"/>
                </p:ext>
              </p:extLst>
            </p:nvPr>
          </p:nvGraphicFramePr>
          <p:xfrm>
            <a:off x="1323134" y="1660014"/>
            <a:ext cx="2717800" cy="503238"/>
          </p:xfrm>
          <a:graphic>
            <a:graphicData uri="http://schemas.openxmlformats.org/presentationml/2006/ole">
              <mc:AlternateContent xmlns:mc="http://schemas.openxmlformats.org/markup-compatibility/2006">
                <mc:Choice xmlns:v="urn:schemas-microsoft-com:vml" Requires="v">
                  <p:oleObj name="Equation" r:id="rId11" imgW="2717800" imgH="508000" progId="">
                    <p:embed/>
                  </p:oleObj>
                </mc:Choice>
                <mc:Fallback>
                  <p:oleObj name="Equation" r:id="rId11" imgW="2717800" imgH="508000" progId="">
                    <p:embed/>
                    <p:pic>
                      <p:nvPicPr>
                        <p:cNvPr id="0" name="Picture 153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3134" y="1660014"/>
                          <a:ext cx="27178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5734789" y="4866628"/>
              <a:ext cx="4569365" cy="1056653"/>
              <a:chOff x="5815473" y="4956278"/>
              <a:chExt cx="4569365" cy="1056653"/>
            </a:xfrm>
          </p:grpSpPr>
          <p:sp>
            <p:nvSpPr>
              <p:cNvPr id="15" name="矩形 14"/>
              <p:cNvSpPr/>
              <p:nvPr/>
            </p:nvSpPr>
            <p:spPr>
              <a:xfrm>
                <a:off x="5815473" y="4956278"/>
                <a:ext cx="4569365" cy="1046440"/>
              </a:xfrm>
              <a:prstGeom prst="rect">
                <a:avLst/>
              </a:prstGeom>
            </p:spPr>
            <p:txBody>
              <a:bodyPr wrap="square">
                <a:spAutoFit/>
              </a:bodyPr>
              <a:lstStyle/>
              <a:p>
                <a:pPr lvl="0">
                  <a:lnSpc>
                    <a:spcPct val="200000"/>
                  </a:lnSpc>
                </a:pPr>
                <a:r>
                  <a:rPr lang="zh-TW" altLang="en-US" sz="1000" dirty="0">
                    <a:solidFill>
                      <a:srgbClr val="000000"/>
                    </a:solidFill>
                    <a:latin typeface="Times New Roman" pitchFamily="18" charset="0"/>
                    <a:cs typeface="Times New Roman" pitchFamily="18" charset="0"/>
                  </a:rPr>
                  <a:t>式中 </a:t>
                </a:r>
                <a:r>
                  <a:rPr lang="en-US" altLang="zh-TW" sz="1000" i="1" dirty="0">
                    <a:solidFill>
                      <a:srgbClr val="000000"/>
                    </a:solidFill>
                    <a:latin typeface="Times New Roman" pitchFamily="18" charset="0"/>
                    <a:cs typeface="Times New Roman" pitchFamily="18" charset="0"/>
                  </a:rPr>
                  <a:t>q</a:t>
                </a:r>
                <a:r>
                  <a:rPr lang="en-US" altLang="zh-TW" sz="1000" i="1" baseline="-25000" dirty="0">
                    <a:solidFill>
                      <a:srgbClr val="000000"/>
                    </a:solidFill>
                    <a:latin typeface="Times New Roman" pitchFamily="18" charset="0"/>
                    <a:cs typeface="Times New Roman" pitchFamily="18" charset="0"/>
                  </a:rPr>
                  <a:t>i</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為第 </a:t>
                </a:r>
                <a:r>
                  <a:rPr lang="en-US" altLang="zh-TW" sz="1000" i="1" dirty="0">
                    <a:solidFill>
                      <a:srgbClr val="000000"/>
                    </a:solidFill>
                    <a:latin typeface="Times New Roman" pitchFamily="18" charset="0"/>
                    <a:cs typeface="Times New Roman" pitchFamily="18" charset="0"/>
                  </a:rPr>
                  <a:t>i</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死亡時點的條件死亡概率，其分子部分為第 </a:t>
                </a:r>
                <a:r>
                  <a:rPr lang="en-US" altLang="zh-TW" sz="1000" i="1" dirty="0">
                    <a:solidFill>
                      <a:srgbClr val="000000"/>
                    </a:solidFill>
                    <a:latin typeface="Times New Roman" pitchFamily="18" charset="0"/>
                    <a:cs typeface="Times New Roman" pitchFamily="18" charset="0"/>
                  </a:rPr>
                  <a:t>i</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個個體在 </a:t>
                </a:r>
                <a:r>
                  <a:rPr lang="en-US" altLang="zh-TW" sz="1000" i="1" dirty="0" err="1">
                    <a:solidFill>
                      <a:srgbClr val="000000"/>
                    </a:solidFill>
                    <a:latin typeface="Times New Roman" pitchFamily="18" charset="0"/>
                    <a:cs typeface="Times New Roman" pitchFamily="18" charset="0"/>
                  </a:rPr>
                  <a:t>t</a:t>
                </a:r>
                <a:r>
                  <a:rPr lang="en-US" altLang="zh-TW" sz="1000" i="1" baseline="-25000" dirty="0" err="1">
                    <a:solidFill>
                      <a:srgbClr val="000000"/>
                    </a:solidFill>
                    <a:latin typeface="Times New Roman" pitchFamily="18" charset="0"/>
                    <a:cs typeface="Times New Roman" pitchFamily="18" charset="0"/>
                  </a:rPr>
                  <a:t>i</a:t>
                </a:r>
                <a:r>
                  <a:rPr lang="en-US" altLang="zh-TW" sz="1000" i="1" baseline="-25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t</a:t>
                </a:r>
                <a:r>
                  <a:rPr lang="en-US" altLang="zh-TW" sz="1000" baseline="-25000" dirty="0">
                    <a:solidFill>
                      <a:srgbClr val="000000"/>
                    </a:solidFill>
                    <a:latin typeface="Times New Roman" pitchFamily="18" charset="0"/>
                    <a:cs typeface="Times New Roman" pitchFamily="18" charset="0"/>
                  </a:rPr>
                  <a:t>1</a:t>
                </a:r>
                <a:r>
                  <a:rPr lang="en-US" altLang="zh-TW" sz="1000" dirty="0">
                    <a:solidFill>
                      <a:srgbClr val="000000"/>
                    </a:solidFill>
                    <a:latin typeface="Times New Roman" pitchFamily="18" charset="0"/>
                    <a:cs typeface="Times New Roman" pitchFamily="18" charset="0"/>
                  </a:rPr>
                  <a:t> </a:t>
                </a:r>
                <a:r>
                  <a:rPr lang="en-US" altLang="zh-TW" sz="9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t</a:t>
                </a:r>
                <a:r>
                  <a:rPr lang="en-US" altLang="zh-TW" sz="1000" baseline="-25000" dirty="0">
                    <a:solidFill>
                      <a:srgbClr val="000000"/>
                    </a:solidFill>
                    <a:latin typeface="Times New Roman" pitchFamily="18" charset="0"/>
                    <a:cs typeface="Times New Roman" pitchFamily="18" charset="0"/>
                  </a:rPr>
                  <a:t>2</a:t>
                </a:r>
                <a:r>
                  <a:rPr lang="en-US" altLang="zh-TW" sz="1000" dirty="0">
                    <a:solidFill>
                      <a:srgbClr val="000000"/>
                    </a:solidFill>
                    <a:latin typeface="Times New Roman" pitchFamily="18" charset="0"/>
                    <a:cs typeface="Times New Roman" pitchFamily="18" charset="0"/>
                  </a:rPr>
                  <a:t> </a:t>
                </a:r>
                <a:r>
                  <a:rPr lang="en-US" altLang="zh-TW" sz="9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 </a:t>
                </a:r>
                <a:r>
                  <a:rPr lang="en-US" altLang="zh-TW" sz="9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t</a:t>
                </a:r>
                <a:r>
                  <a:rPr lang="en-US" altLang="zh-TW" sz="1000" i="1" baseline="-25000" dirty="0" err="1">
                    <a:solidFill>
                      <a:srgbClr val="000000"/>
                    </a:solidFill>
                    <a:latin typeface="Times New Roman" pitchFamily="18" charset="0"/>
                    <a:cs typeface="Times New Roman" pitchFamily="18" charset="0"/>
                  </a:rPr>
                  <a:t>i</a:t>
                </a:r>
                <a:r>
                  <a:rPr lang="en-US" altLang="zh-TW" sz="1000" i="1" dirty="0">
                    <a:solidFill>
                      <a:srgbClr val="000000"/>
                    </a:solidFill>
                    <a:latin typeface="Times New Roman" pitchFamily="18" charset="0"/>
                    <a:cs typeface="Times New Roman" pitchFamily="18" charset="0"/>
                  </a:rPr>
                  <a:t> </a:t>
                </a:r>
                <a:r>
                  <a:rPr lang="en-US" altLang="zh-TW" sz="9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 </a:t>
                </a:r>
                <a:r>
                  <a:rPr lang="en-US" altLang="zh-TW" sz="9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t</a:t>
                </a:r>
                <a:r>
                  <a:rPr lang="en-US" altLang="zh-TW" sz="1000" i="1" baseline="-25000" dirty="0" err="1">
                    <a:solidFill>
                      <a:srgbClr val="000000"/>
                    </a:solidFill>
                    <a:latin typeface="Times New Roman" pitchFamily="18" charset="0"/>
                    <a:cs typeface="Times New Roman" pitchFamily="18" charset="0"/>
                  </a:rPr>
                  <a:t>k</a:t>
                </a:r>
                <a:r>
                  <a:rPr lang="en-US" altLang="zh-TW" sz="1000" i="1" dirty="0">
                    <a:solidFill>
                      <a:srgbClr val="000000"/>
                    </a:solidFill>
                    <a:latin typeface="Times New Roman" pitchFamily="18" charset="0"/>
                    <a:cs typeface="Times New Roman" pitchFamily="18" charset="0"/>
                  </a:rPr>
                  <a:t> </a:t>
                </a:r>
                <a:r>
                  <a:rPr lang="en-US" altLang="zh-TW" sz="11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死亡時點的風險函數 </a:t>
                </a:r>
                <a:r>
                  <a:rPr lang="en-US" altLang="zh-TW" sz="1000" i="1" dirty="0">
                    <a:solidFill>
                      <a:srgbClr val="000000"/>
                    </a:solidFill>
                    <a:latin typeface="Times New Roman" pitchFamily="18" charset="0"/>
                    <a:cs typeface="Times New Roman" pitchFamily="18" charset="0"/>
                  </a:rPr>
                  <a:t>h</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t</a:t>
                </a:r>
                <a:r>
                  <a:rPr lang="en-US" altLang="zh-TW" sz="1000" i="1" baseline="-25000" dirty="0" err="1">
                    <a:solidFill>
                      <a:srgbClr val="000000"/>
                    </a:solidFill>
                    <a:latin typeface="Times New Roman" pitchFamily="18" charset="0"/>
                    <a:cs typeface="Times New Roman" pitchFamily="18" charset="0"/>
                  </a:rPr>
                  <a:t>i</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，分母為處於風險的個體，即生存時間 </a:t>
                </a:r>
                <a:r>
                  <a:rPr lang="en-US" altLang="zh-TW" sz="1000" i="1" dirty="0">
                    <a:solidFill>
                      <a:srgbClr val="000000"/>
                    </a:solidFill>
                    <a:latin typeface="Times New Roman" pitchFamily="18" charset="0"/>
                    <a:cs typeface="Times New Roman" pitchFamily="18" charset="0"/>
                  </a:rPr>
                  <a:t>T </a:t>
                </a:r>
                <a:r>
                  <a:rPr lang="en-US" altLang="zh-TW" sz="9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t</a:t>
                </a:r>
                <a:r>
                  <a:rPr lang="en-US" altLang="zh-TW" sz="1000" i="1" baseline="-25000" dirty="0" err="1">
                    <a:solidFill>
                      <a:srgbClr val="000000"/>
                    </a:solidFill>
                    <a:latin typeface="Times New Roman" pitchFamily="18" charset="0"/>
                    <a:cs typeface="Times New Roman" pitchFamily="18" charset="0"/>
                  </a:rPr>
                  <a:t>i</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的所有</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即包括死亡，也包括刪失</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個體的風險函數之和                  ；</a:t>
                </a:r>
                <a:endParaRPr lang="zh-CN" altLang="en-US" sz="1000" dirty="0">
                  <a:solidFill>
                    <a:srgbClr val="000000"/>
                  </a:solidFill>
                  <a:latin typeface="Times New Roman" pitchFamily="18" charset="0"/>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88299216"/>
                  </p:ext>
                </p:extLst>
              </p:nvPr>
            </p:nvGraphicFramePr>
            <p:xfrm>
              <a:off x="9528160" y="5623561"/>
              <a:ext cx="472215" cy="389370"/>
            </p:xfrm>
            <a:graphic>
              <a:graphicData uri="http://schemas.openxmlformats.org/presentationml/2006/ole">
                <mc:AlternateContent xmlns:mc="http://schemas.openxmlformats.org/markup-compatibility/2006">
                  <mc:Choice xmlns:v="urn:schemas-microsoft-com:vml" Requires="v">
                    <p:oleObj name="Equation" r:id="rId13" imgW="545863" imgH="444307" progId="">
                      <p:embed/>
                    </p:oleObj>
                  </mc:Choice>
                  <mc:Fallback>
                    <p:oleObj name="Equation" r:id="rId13" imgW="545863" imgH="444307" progId="">
                      <p:embed/>
                      <p:pic>
                        <p:nvPicPr>
                          <p:cNvPr id="0" name="Picture 153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8160" y="5623561"/>
                            <a:ext cx="472215" cy="389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3506781480"/>
                </p:ext>
              </p:extLst>
            </p:nvPr>
          </p:nvGraphicFramePr>
          <p:xfrm>
            <a:off x="1382713" y="4076700"/>
            <a:ext cx="7391400" cy="504825"/>
          </p:xfrm>
          <a:graphic>
            <a:graphicData uri="http://schemas.openxmlformats.org/presentationml/2006/ole">
              <mc:AlternateContent xmlns:mc="http://schemas.openxmlformats.org/markup-compatibility/2006">
                <mc:Choice xmlns:v="urn:schemas-microsoft-com:vml" Requires="v">
                  <p:oleObj name="Equation" r:id="rId15" imgW="7391400" imgH="508000" progId="">
                    <p:embed/>
                  </p:oleObj>
                </mc:Choice>
                <mc:Fallback>
                  <p:oleObj name="Equation" r:id="rId15" imgW="7391400" imgH="508000" progId="">
                    <p:embed/>
                    <p:pic>
                      <p:nvPicPr>
                        <p:cNvPr id="0" name="Picture 153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2713" y="4076700"/>
                          <a:ext cx="7391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093122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8" y="364658"/>
            <a:ext cx="93057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多變量回歸分析</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多元線性回歸模型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multiple linear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a:t>
            </a:r>
            <a:r>
              <a:rPr lang="zh-CN" altLang="en-US" sz="900" dirty="0">
                <a:solidFill>
                  <a:srgbClr val="000000"/>
                </a:solidFill>
                <a:latin typeface="Times New Roman" pitchFamily="18" charset="0"/>
                <a:cs typeface="Times New Roman" pitchFamily="18" charset="0"/>
              </a:rPr>
              <a:t>邏輯回歸模型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 regression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Cox </a:t>
            </a:r>
            <a:r>
              <a:rPr lang="zh-TW" altLang="en-US" sz="900" dirty="0">
                <a:solidFill>
                  <a:srgbClr val="000000"/>
                </a:solidFill>
                <a:latin typeface="Times New Roman" pitchFamily="18" charset="0"/>
                <a:cs typeface="Times New Roman" pitchFamily="18" charset="0"/>
              </a:rPr>
              <a:t>比例風險回歸模型</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Cox proportional hazard regression model</a:t>
            </a:r>
            <a:r>
              <a:rPr lang="en-US" altLang="zh-TW"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7" name="组合 6"/>
          <p:cNvGrpSpPr/>
          <p:nvPr/>
        </p:nvGrpSpPr>
        <p:grpSpPr>
          <a:xfrm>
            <a:off x="314846" y="698387"/>
            <a:ext cx="10800000" cy="5157666"/>
            <a:chOff x="314846" y="698387"/>
            <a:chExt cx="10800000" cy="5157666"/>
          </a:xfrm>
        </p:grpSpPr>
        <p:pic>
          <p:nvPicPr>
            <p:cNvPr id="268546" name="Picture 2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5918" y="3154606"/>
              <a:ext cx="8977817" cy="270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1183341" y="698387"/>
              <a:ext cx="9323294" cy="2277492"/>
              <a:chOff x="1183341" y="698387"/>
              <a:chExt cx="9323294" cy="2277492"/>
            </a:xfrm>
          </p:grpSpPr>
          <p:sp>
            <p:nvSpPr>
              <p:cNvPr id="10" name="矩形 9"/>
              <p:cNvSpPr/>
              <p:nvPr/>
            </p:nvSpPr>
            <p:spPr>
              <a:xfrm>
                <a:off x="1183341" y="698387"/>
                <a:ext cx="9323294"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多元線性回歸模型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multiple linear regression</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841375492"/>
                  </p:ext>
                </p:extLst>
              </p:nvPr>
            </p:nvGraphicFramePr>
            <p:xfrm>
              <a:off x="1307983" y="1107250"/>
              <a:ext cx="2616200" cy="228600"/>
            </p:xfrm>
            <a:graphic>
              <a:graphicData uri="http://schemas.openxmlformats.org/presentationml/2006/ole">
                <mc:AlternateContent xmlns:mc="http://schemas.openxmlformats.org/markup-compatibility/2006">
                  <mc:Choice xmlns:v="urn:schemas-microsoft-com:vml" Requires="v">
                    <p:oleObj name="Equation" r:id="rId4" imgW="2616200" imgH="228600" progId="">
                      <p:embed/>
                    </p:oleObj>
                  </mc:Choice>
                  <mc:Fallback>
                    <p:oleObj name="Equation" r:id="rId4" imgW="2616200" imgH="228600" progId="">
                      <p:embed/>
                      <p:pic>
                        <p:nvPicPr>
                          <p:cNvPr id="0" name="Picture 5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983" y="1107250"/>
                            <a:ext cx="26162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112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5918" y="1394729"/>
                <a:ext cx="41243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194914413"/>
                  </p:ext>
                </p:extLst>
              </p:nvPr>
            </p:nvGraphicFramePr>
            <p:xfrm>
              <a:off x="6125982" y="1349769"/>
              <a:ext cx="2619375" cy="228600"/>
            </p:xfrm>
            <a:graphic>
              <a:graphicData uri="http://schemas.openxmlformats.org/presentationml/2006/ole">
                <mc:AlternateContent xmlns:mc="http://schemas.openxmlformats.org/markup-compatibility/2006">
                  <mc:Choice xmlns:v="urn:schemas-microsoft-com:vml" Requires="v">
                    <p:oleObj name="Equation" r:id="rId7" imgW="2235200" imgH="254000" progId="">
                      <p:embed/>
                    </p:oleObj>
                  </mc:Choice>
                  <mc:Fallback>
                    <p:oleObj name="Equation" r:id="rId7" imgW="2235200" imgH="254000" progId="">
                      <p:embed/>
                      <p:pic>
                        <p:nvPicPr>
                          <p:cNvPr id="0" name="Picture 5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5982" y="1349769"/>
                            <a:ext cx="26193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214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29410" y="1641835"/>
                <a:ext cx="41243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2" name="直接连接符 11"/>
            <p:cNvCxnSpPr/>
            <p:nvPr/>
          </p:nvCxnSpPr>
          <p:spPr>
            <a:xfrm>
              <a:off x="314846" y="2958995"/>
              <a:ext cx="10800000" cy="0"/>
            </a:xfrm>
            <a:prstGeom prst="line">
              <a:avLst/>
            </a:prstGeom>
            <a:ln w="63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85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122" y="1549891"/>
            <a:ext cx="8948109" cy="221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診斷試驗臨床應用準確度探索三階段</a:t>
            </a:r>
            <a:endParaRPr lang="zh-CN" altLang="en-US" sz="1300" dirty="0">
              <a:solidFill>
                <a:srgbClr val="000000"/>
              </a:solidFill>
              <a:latin typeface="Times New Roman" pitchFamily="18" charset="0"/>
              <a:cs typeface="Times New Roman" pitchFamily="18" charset="0"/>
            </a:endParaRPr>
          </a:p>
        </p:txBody>
      </p:sp>
      <p:sp>
        <p:nvSpPr>
          <p:cNvPr id="7" name="矩形 6"/>
          <p:cNvSpPr/>
          <p:nvPr/>
        </p:nvSpPr>
        <p:spPr>
          <a:xfrm>
            <a:off x="1261122" y="745892"/>
            <a:ext cx="8948109" cy="623152"/>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不同種類的診斷準確度研究在整個診斷試驗準確度評價中具有不同的作用，在一項全新診斷試驗啟動真實臨床樣本評價之前，通常會有大量動物模型或反應原理性探索試驗，一個診斷指標從最初在實驗室被發現，到最後作為診斷試驗進入臨床應用，大概可以歸納為這樣三個階段：</a:t>
            </a:r>
          </a:p>
        </p:txBody>
      </p:sp>
      <p:sp>
        <p:nvSpPr>
          <p:cNvPr id="10" name="矩形 9"/>
          <p:cNvSpPr/>
          <p:nvPr/>
        </p:nvSpPr>
        <p:spPr>
          <a:xfrm>
            <a:off x="1261118" y="3962601"/>
            <a:ext cx="9183777" cy="553998"/>
          </a:xfrm>
          <a:prstGeom prst="rect">
            <a:avLst/>
          </a:prstGeom>
        </p:spPr>
        <p:txBody>
          <a:bodyPr wrap="square">
            <a:spAutoFit/>
          </a:bodyPr>
          <a:lstStyle/>
          <a:p>
            <a:pPr>
              <a:lnSpc>
                <a:spcPct val="150000"/>
              </a:lnSpc>
            </a:pPr>
            <a:r>
              <a:rPr lang="zh-CN" altLang="en-US" sz="1000" dirty="0">
                <a:solidFill>
                  <a:srgbClr val="0070C0"/>
                </a:solidFill>
                <a:latin typeface="Times New Roman" pitchFamily="18" charset="0"/>
                <a:cs typeface="Times New Roman" pitchFamily="18" charset="0"/>
              </a:rPr>
              <a:t>探索階段</a:t>
            </a:r>
            <a:r>
              <a:rPr lang="en-US" altLang="zh-CN" sz="900" dirty="0">
                <a:solidFill>
                  <a:srgbClr val="0070C0"/>
                </a:solidFill>
                <a:latin typeface="Times New Roman" pitchFamily="18" charset="0"/>
                <a:cs typeface="Times New Roman" pitchFamily="18" charset="0"/>
              </a:rPr>
              <a:t>(</a:t>
            </a:r>
            <a:r>
              <a:rPr lang="en-US" altLang="zh-CN" sz="900" i="1" dirty="0">
                <a:solidFill>
                  <a:srgbClr val="0070C0"/>
                </a:solidFill>
                <a:latin typeface="Times New Roman" pitchFamily="18" charset="0"/>
                <a:cs typeface="Times New Roman" pitchFamily="18" charset="0"/>
              </a:rPr>
              <a:t>exploratory phase</a:t>
            </a:r>
            <a:r>
              <a:rPr lang="en-US" altLang="zh-CN" sz="900" dirty="0">
                <a:solidFill>
                  <a:srgbClr val="0070C0"/>
                </a:solidFill>
                <a:latin typeface="Times New Roman" pitchFamily="18" charset="0"/>
                <a:cs typeface="Times New Roman" pitchFamily="18" charset="0"/>
              </a:rPr>
              <a:t>)</a:t>
            </a:r>
            <a:r>
              <a:rPr lang="zh-CN" altLang="en-US" sz="1000" dirty="0">
                <a:solidFill>
                  <a:srgbClr val="0070C0"/>
                </a:solidFill>
                <a:latin typeface="Times New Roman" pitchFamily="18" charset="0"/>
                <a:cs typeface="Times New Roman" pitchFamily="18" charset="0"/>
              </a:rPr>
              <a:t>：即早期</a:t>
            </a:r>
            <a:r>
              <a:rPr lang="en-US" altLang="zh-CN" sz="1000" dirty="0">
                <a:solidFill>
                  <a:srgbClr val="0070C0"/>
                </a:solidFill>
                <a:latin typeface="Times New Roman" pitchFamily="18" charset="0"/>
                <a:cs typeface="Times New Roman" pitchFamily="18" charset="0"/>
              </a:rPr>
              <a:t>Ⅰ</a:t>
            </a:r>
            <a:r>
              <a:rPr lang="zh-CN" altLang="en-US" sz="1000" dirty="0">
                <a:solidFill>
                  <a:srgbClr val="0070C0"/>
                </a:solidFill>
                <a:latin typeface="Times New Roman" pitchFamily="18" charset="0"/>
                <a:cs typeface="Times New Roman" pitchFamily="18" charset="0"/>
              </a:rPr>
              <a:t>，是新技術診斷能力的首次探討，研究目標是確定新試驗能否具備任何可能的診斷價值，在這一階段通常比較的是確診病例與正常志願者</a:t>
            </a:r>
            <a:r>
              <a:rPr lang="en-US" altLang="zh-CN" sz="1000" dirty="0">
                <a:solidFill>
                  <a:srgbClr val="0070C0"/>
                </a:solidFill>
                <a:latin typeface="Times New Roman" pitchFamily="18" charset="0"/>
                <a:cs typeface="Times New Roman" pitchFamily="18" charset="0"/>
              </a:rPr>
              <a:t>(</a:t>
            </a:r>
            <a:r>
              <a:rPr lang="zh-CN" altLang="en-US" sz="1000" dirty="0">
                <a:solidFill>
                  <a:srgbClr val="0070C0"/>
                </a:solidFill>
                <a:latin typeface="Times New Roman" pitchFamily="18" charset="0"/>
                <a:cs typeface="Times New Roman" pitchFamily="18" charset="0"/>
              </a:rPr>
              <a:t>對照</a:t>
            </a:r>
            <a:r>
              <a:rPr lang="en-US" altLang="zh-CN" sz="1000" dirty="0">
                <a:solidFill>
                  <a:srgbClr val="0070C0"/>
                </a:solidFill>
                <a:latin typeface="Times New Roman" pitchFamily="18" charset="0"/>
                <a:cs typeface="Times New Roman" pitchFamily="18" charset="0"/>
              </a:rPr>
              <a:t>)</a:t>
            </a:r>
            <a:r>
              <a:rPr lang="zh-CN" altLang="en-US" sz="1000" dirty="0">
                <a:solidFill>
                  <a:srgbClr val="0070C0"/>
                </a:solidFill>
                <a:latin typeface="Times New Roman" pitchFamily="18" charset="0"/>
                <a:cs typeface="Times New Roman" pitchFamily="18" charset="0"/>
              </a:rPr>
              <a:t>，這類研究的不足之處是往往會對準確度有過高估計的趨勢；</a:t>
            </a:r>
          </a:p>
        </p:txBody>
      </p:sp>
      <p:sp>
        <p:nvSpPr>
          <p:cNvPr id="11" name="矩形 10"/>
          <p:cNvSpPr/>
          <p:nvPr/>
        </p:nvSpPr>
        <p:spPr>
          <a:xfrm>
            <a:off x="1261121" y="4487425"/>
            <a:ext cx="9183777" cy="784830"/>
          </a:xfrm>
          <a:prstGeom prst="rect">
            <a:avLst/>
          </a:prstGeom>
        </p:spPr>
        <p:txBody>
          <a:bodyPr wrap="square">
            <a:spAutoFit/>
          </a:bodyPr>
          <a:lstStyle/>
          <a:p>
            <a:pPr>
              <a:lnSpc>
                <a:spcPct val="150000"/>
              </a:lnSpc>
            </a:pPr>
            <a:r>
              <a:rPr lang="zh-CN" altLang="en-US" sz="1000" dirty="0">
                <a:solidFill>
                  <a:srgbClr val="0070C0"/>
                </a:solidFill>
                <a:latin typeface="Times New Roman" pitchFamily="18" charset="0"/>
                <a:cs typeface="Times New Roman" pitchFamily="18" charset="0"/>
              </a:rPr>
              <a:t>挑戰階段</a:t>
            </a:r>
            <a:r>
              <a:rPr lang="en-US" altLang="zh-CN" sz="900" dirty="0">
                <a:solidFill>
                  <a:srgbClr val="0070C0"/>
                </a:solidFill>
                <a:latin typeface="Times New Roman" pitchFamily="18" charset="0"/>
                <a:cs typeface="Times New Roman" pitchFamily="18" charset="0"/>
              </a:rPr>
              <a:t>(</a:t>
            </a:r>
            <a:r>
              <a:rPr lang="en-US" altLang="zh-CN" sz="900" i="1" dirty="0">
                <a:solidFill>
                  <a:srgbClr val="0070C0"/>
                </a:solidFill>
                <a:latin typeface="Times New Roman" pitchFamily="18" charset="0"/>
                <a:cs typeface="Times New Roman" pitchFamily="18" charset="0"/>
              </a:rPr>
              <a:t>challenge phase</a:t>
            </a:r>
            <a:r>
              <a:rPr lang="en-US" altLang="zh-CN" sz="900" dirty="0">
                <a:solidFill>
                  <a:srgbClr val="0070C0"/>
                </a:solidFill>
                <a:latin typeface="Times New Roman" pitchFamily="18" charset="0"/>
                <a:cs typeface="Times New Roman" pitchFamily="18" charset="0"/>
              </a:rPr>
              <a:t>)</a:t>
            </a:r>
            <a:r>
              <a:rPr lang="zh-CN" altLang="en-US" sz="1000" dirty="0">
                <a:solidFill>
                  <a:srgbClr val="0070C0"/>
                </a:solidFill>
                <a:latin typeface="Times New Roman" pitchFamily="18" charset="0"/>
                <a:cs typeface="Times New Roman" pitchFamily="18" charset="0"/>
              </a:rPr>
              <a:t>：即中期</a:t>
            </a:r>
            <a:r>
              <a:rPr lang="en-US" altLang="zh-CN" sz="1000" dirty="0">
                <a:solidFill>
                  <a:srgbClr val="0070C0"/>
                </a:solidFill>
                <a:latin typeface="Times New Roman" pitchFamily="18" charset="0"/>
                <a:cs typeface="Times New Roman" pitchFamily="18" charset="0"/>
              </a:rPr>
              <a:t>Ⅱ</a:t>
            </a:r>
            <a:r>
              <a:rPr lang="zh-CN" altLang="en-US" sz="1000" dirty="0">
                <a:solidFill>
                  <a:srgbClr val="0070C0"/>
                </a:solidFill>
                <a:latin typeface="Times New Roman" pitchFamily="18" charset="0"/>
                <a:cs typeface="Times New Roman" pitchFamily="18" charset="0"/>
              </a:rPr>
              <a:t>，是通過將試驗應用於難以分辨的病例組與對照組，挑戰該試驗的準確度，診斷試驗的準確度通常受患者特徵的影響，在挑戰階段中，應該推測影響試驗準確度的可能情況以及與對照方法相比的優劣程度，有建議認為至少應充分考慮病例的病理學、臨床表現及合併症，並與非病例進行比較</a:t>
            </a:r>
            <a:r>
              <a:rPr lang="en-US" altLang="zh-CN" sz="900" dirty="0">
                <a:solidFill>
                  <a:srgbClr val="0070C0"/>
                </a:solidFill>
                <a:latin typeface="Times New Roman" pitchFamily="18" charset="0"/>
                <a:cs typeface="Times New Roman" pitchFamily="18" charset="0"/>
              </a:rPr>
              <a:t>(</a:t>
            </a:r>
            <a:r>
              <a:rPr lang="en-US" altLang="zh-CN" sz="900" i="1" dirty="0" err="1">
                <a:solidFill>
                  <a:srgbClr val="0070C0"/>
                </a:solidFill>
                <a:latin typeface="Times New Roman" pitchFamily="18" charset="0"/>
                <a:cs typeface="Times New Roman" pitchFamily="18" charset="0"/>
              </a:rPr>
              <a:t>Ransohoff</a:t>
            </a:r>
            <a:r>
              <a:rPr lang="zh-CN" altLang="en-US" sz="900" i="1" dirty="0">
                <a:solidFill>
                  <a:srgbClr val="0070C0"/>
                </a:solidFill>
                <a:latin typeface="Times New Roman" pitchFamily="18" charset="0"/>
                <a:cs typeface="Times New Roman" pitchFamily="18" charset="0"/>
              </a:rPr>
              <a:t> </a:t>
            </a:r>
            <a:r>
              <a:rPr lang="en-US" altLang="zh-CN" sz="900" i="1" dirty="0">
                <a:solidFill>
                  <a:srgbClr val="0070C0"/>
                </a:solidFill>
                <a:latin typeface="Times New Roman" pitchFamily="18" charset="0"/>
                <a:cs typeface="Times New Roman" pitchFamily="18" charset="0"/>
              </a:rPr>
              <a:t>and Feinstein</a:t>
            </a:r>
            <a:r>
              <a:rPr lang="en-US" altLang="zh-CN" sz="900" dirty="0">
                <a:solidFill>
                  <a:srgbClr val="0070C0"/>
                </a:solidFill>
                <a:latin typeface="Times New Roman" pitchFamily="18" charset="0"/>
                <a:cs typeface="Times New Roman" pitchFamily="18" charset="0"/>
              </a:rPr>
              <a:t>,1988)</a:t>
            </a:r>
            <a:r>
              <a:rPr lang="zh-CN" altLang="en-US" sz="1000" dirty="0">
                <a:solidFill>
                  <a:srgbClr val="0070C0"/>
                </a:solidFill>
                <a:latin typeface="Times New Roman" pitchFamily="18" charset="0"/>
                <a:cs typeface="Times New Roman" pitchFamily="18" charset="0"/>
              </a:rPr>
              <a:t>；</a:t>
            </a:r>
          </a:p>
        </p:txBody>
      </p:sp>
      <p:sp>
        <p:nvSpPr>
          <p:cNvPr id="12" name="矩形 11"/>
          <p:cNvSpPr/>
          <p:nvPr/>
        </p:nvSpPr>
        <p:spPr>
          <a:xfrm>
            <a:off x="1261121" y="5243082"/>
            <a:ext cx="9183777" cy="571223"/>
          </a:xfrm>
          <a:prstGeom prst="rect">
            <a:avLst/>
          </a:prstGeom>
        </p:spPr>
        <p:txBody>
          <a:bodyPr wrap="square">
            <a:spAutoFit/>
          </a:bodyPr>
          <a:lstStyle/>
          <a:p>
            <a:pPr>
              <a:lnSpc>
                <a:spcPct val="150000"/>
              </a:lnSpc>
            </a:pPr>
            <a:r>
              <a:rPr lang="zh-CN" altLang="en-US" sz="1000" dirty="0">
                <a:solidFill>
                  <a:srgbClr val="0070C0"/>
                </a:solidFill>
                <a:latin typeface="Times New Roman" pitchFamily="18" charset="0"/>
                <a:cs typeface="Times New Roman" pitchFamily="18" charset="0"/>
              </a:rPr>
              <a:t>臨床階段：挑戰階段通常不能測量試驗準確度的確切大小，挑戰階段的研究樣本沒有反映目標總體的患病率情況</a:t>
            </a:r>
            <a:r>
              <a:rPr lang="en-US" altLang="zh-CN" sz="900" dirty="0">
                <a:solidFill>
                  <a:srgbClr val="0070C0"/>
                </a:solidFill>
                <a:latin typeface="Times New Roman" pitchFamily="18" charset="0"/>
                <a:cs typeface="Times New Roman" pitchFamily="18" charset="0"/>
              </a:rPr>
              <a:t>(</a:t>
            </a:r>
            <a:r>
              <a:rPr lang="en-US" altLang="zh-CN" sz="900" i="1" dirty="0">
                <a:solidFill>
                  <a:srgbClr val="0070C0"/>
                </a:solidFill>
                <a:latin typeface="Times New Roman" pitchFamily="18" charset="0"/>
                <a:cs typeface="Times New Roman" pitchFamily="18" charset="0"/>
              </a:rPr>
              <a:t>Begg</a:t>
            </a:r>
            <a:r>
              <a:rPr lang="en-US" altLang="zh-CN" sz="900" dirty="0">
                <a:solidFill>
                  <a:srgbClr val="0070C0"/>
                </a:solidFill>
                <a:latin typeface="Times New Roman" pitchFamily="18" charset="0"/>
                <a:cs typeface="Times New Roman" pitchFamily="18" charset="0"/>
              </a:rPr>
              <a:t>,1989;</a:t>
            </a:r>
            <a:r>
              <a:rPr lang="en-US" altLang="zh-CN" sz="900" i="1" dirty="0">
                <a:solidFill>
                  <a:srgbClr val="0070C0"/>
                </a:solidFill>
                <a:latin typeface="Times New Roman" pitchFamily="18" charset="0"/>
                <a:cs typeface="Times New Roman" pitchFamily="18" charset="0"/>
              </a:rPr>
              <a:t>Metz</a:t>
            </a:r>
            <a:r>
              <a:rPr lang="en-US" altLang="zh-CN" sz="900" dirty="0">
                <a:solidFill>
                  <a:srgbClr val="0070C0"/>
                </a:solidFill>
                <a:latin typeface="Times New Roman" pitchFamily="18" charset="0"/>
                <a:cs typeface="Times New Roman" pitchFamily="18" charset="0"/>
              </a:rPr>
              <a:t>,1989)</a:t>
            </a:r>
            <a:r>
              <a:rPr lang="zh-CN" altLang="en-US" sz="1000" dirty="0">
                <a:solidFill>
                  <a:srgbClr val="0070C0"/>
                </a:solidFill>
                <a:latin typeface="Times New Roman" pitchFamily="18" charset="0"/>
                <a:cs typeface="Times New Roman" pitchFamily="18" charset="0"/>
              </a:rPr>
              <a:t>，因此在臨床階段</a:t>
            </a:r>
            <a:r>
              <a:rPr lang="en-US" altLang="zh-CN" sz="1000" dirty="0">
                <a:solidFill>
                  <a:srgbClr val="0070C0"/>
                </a:solidFill>
                <a:latin typeface="Times New Roman" pitchFamily="18" charset="0"/>
                <a:cs typeface="Times New Roman" pitchFamily="18" charset="0"/>
              </a:rPr>
              <a:t>(</a:t>
            </a:r>
            <a:r>
              <a:rPr lang="zh-CN" altLang="en-US" sz="1000" dirty="0">
                <a:solidFill>
                  <a:srgbClr val="0070C0"/>
                </a:solidFill>
                <a:latin typeface="Times New Roman" pitchFamily="18" charset="0"/>
                <a:cs typeface="Times New Roman" pitchFamily="18" charset="0"/>
              </a:rPr>
              <a:t>高級</a:t>
            </a:r>
            <a:r>
              <a:rPr lang="en-US" altLang="zh-CN" sz="1000" dirty="0">
                <a:solidFill>
                  <a:srgbClr val="0070C0"/>
                </a:solidFill>
                <a:latin typeface="Times New Roman" pitchFamily="18" charset="0"/>
                <a:cs typeface="Times New Roman" pitchFamily="18" charset="0"/>
              </a:rPr>
              <a:t>Ⅲ)</a:t>
            </a:r>
            <a:r>
              <a:rPr lang="zh-CN" altLang="en-US" sz="1000" dirty="0">
                <a:solidFill>
                  <a:srgbClr val="0070C0"/>
                </a:solidFill>
                <a:latin typeface="Times New Roman" pitchFamily="18" charset="0"/>
                <a:cs typeface="Times New Roman" pitchFamily="18" charset="0"/>
              </a:rPr>
              <a:t>的目標就是採用精心設計具有臨床代表性的樣本，來測量該診斷試驗的準確度，通過臨床階段的研究，也可以識別試驗的最佳診斷界值，並付諸於臨床實踐；</a:t>
            </a:r>
          </a:p>
        </p:txBody>
      </p:sp>
    </p:spTree>
    <p:extLst>
      <p:ext uri="{BB962C8B-B14F-4D97-AF65-F5344CB8AC3E}">
        <p14:creationId xmlns:p14="http://schemas.microsoft.com/office/powerpoint/2010/main" val="55496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診斷試驗準確度前瞻性臨床研究的設計步驟</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523165" y="431627"/>
            <a:ext cx="8908379" cy="5404680"/>
            <a:chOff x="1523164" y="431627"/>
            <a:chExt cx="8908379" cy="5404680"/>
          </a:xfrm>
        </p:grpSpPr>
        <p:sp>
          <p:nvSpPr>
            <p:cNvPr id="7" name="矩形 6"/>
            <p:cNvSpPr/>
            <p:nvPr/>
          </p:nvSpPr>
          <p:spPr>
            <a:xfrm>
              <a:off x="1523164" y="1000418"/>
              <a:ext cx="3408961" cy="2746906"/>
            </a:xfrm>
            <a:prstGeom prst="rect">
              <a:avLst/>
            </a:prstGeom>
          </p:spPr>
          <p:txBody>
            <a:bodyPr wrap="square">
              <a:spAutoFit/>
            </a:bodyPr>
            <a:lstStyle/>
            <a:p>
              <a:pPr>
                <a:lnSpc>
                  <a:spcPct val="150000"/>
                </a:lnSpc>
              </a:pPr>
              <a:r>
                <a:rPr lang="zh-CN" altLang="en-US" sz="1150" dirty="0">
                  <a:latin typeface="Times New Roman" pitchFamily="18" charset="0"/>
                  <a:cs typeface="Times New Roman" pitchFamily="18" charset="0"/>
                </a:rPr>
                <a:t>        診斷試驗評價通常需要執行大量的預試驗，利用多個機構快速搜集試驗對象，對於搜集試驗對象數量不足的機構經過初步篩查後從研究中剔除；但是需要注意，即使樣本含量較大、統計學分析完美，也彌補不了模式本身所帶來的缺陷，較大的樣本含量可以產生較高精度的試驗準確度估計，但是如果存在明顯偏倚則試驗結果變得毫無意義；右側表格列出了影像診斷試驗準確度評估中幾種常見的偏倚</a:t>
              </a:r>
              <a:r>
                <a:rPr lang="en-US" altLang="zh-CN" sz="1000" dirty="0">
                  <a:latin typeface="Times New Roman" pitchFamily="18" charset="0"/>
                  <a:cs typeface="Times New Roman" pitchFamily="18" charset="0"/>
                </a:rPr>
                <a:t>(</a:t>
              </a:r>
              <a:r>
                <a:rPr lang="en-US" altLang="zh-CN" sz="1000" dirty="0" err="1">
                  <a:latin typeface="Times New Roman" pitchFamily="18" charset="0"/>
                  <a:cs typeface="Times New Roman" pitchFamily="18" charset="0"/>
                </a:rPr>
                <a:t>z</a:t>
              </a:r>
              <a:r>
                <a:rPr lang="en-US" altLang="zh-CN" sz="1000" i="1" dirty="0" err="1">
                  <a:latin typeface="Times New Roman" pitchFamily="18" charset="0"/>
                  <a:cs typeface="Times New Roman" pitchFamily="18" charset="0"/>
                </a:rPr>
                <a:t>hou</a:t>
              </a:r>
              <a:r>
                <a:rPr lang="en-US" altLang="zh-CN" sz="1000" i="1" dirty="0">
                  <a:latin typeface="Times New Roman" pitchFamily="18" charset="0"/>
                  <a:cs typeface="Times New Roman" pitchFamily="18" charset="0"/>
                </a:rPr>
                <a:t> xiaohua</a:t>
              </a:r>
              <a:r>
                <a:rPr lang="en-US" altLang="zh-CN" sz="1000" dirty="0">
                  <a:latin typeface="Times New Roman" pitchFamily="18" charset="0"/>
                  <a:cs typeface="Times New Roman" pitchFamily="18" charset="0"/>
                </a:rPr>
                <a:t>,2002.7)</a:t>
              </a:r>
              <a:r>
                <a:rPr lang="zh-CN" altLang="en-US" sz="1150" dirty="0">
                  <a:latin typeface="Times New Roman" pitchFamily="18" charset="0"/>
                  <a:cs typeface="Times New Roman" pitchFamily="18" charset="0"/>
                </a:rPr>
                <a:t>，這對於在檢驗領域的診斷試驗準確度評估同樣具有借鑒意義；</a:t>
              </a:r>
            </a:p>
          </p:txBody>
        </p:sp>
        <p:sp>
          <p:nvSpPr>
            <p:cNvPr id="12" name="矩形 11"/>
            <p:cNvSpPr/>
            <p:nvPr/>
          </p:nvSpPr>
          <p:spPr>
            <a:xfrm>
              <a:off x="1741885" y="4357983"/>
              <a:ext cx="2971516" cy="819455"/>
            </a:xfrm>
            <a:prstGeom prst="rect">
              <a:avLst/>
            </a:prstGeom>
            <a:ln w="4445">
              <a:solidFill>
                <a:srgbClr val="0070C0"/>
              </a:solidFill>
            </a:ln>
          </p:spPr>
          <p:txBody>
            <a:bodyPr wrap="square">
              <a:spAutoFit/>
            </a:bodyPr>
            <a:lstStyle/>
            <a:p>
              <a:pPr>
                <a:lnSpc>
                  <a:spcPct val="150000"/>
                </a:lnSpc>
              </a:pPr>
              <a:r>
                <a:rPr lang="zh-CN" altLang="en-US" sz="1050" dirty="0">
                  <a:solidFill>
                    <a:srgbClr val="0070C0"/>
                  </a:solidFill>
                  <a:latin typeface="Times New Roman" pitchFamily="18" charset="0"/>
                  <a:cs typeface="Times New Roman" pitchFamily="18" charset="0"/>
                </a:rPr>
                <a:t>        所謂「精度」較高，是指準確度估計的方差較小，而「偏倚」是指診斷試驗的準確度估計值與真實值的不一致；</a:t>
              </a:r>
            </a:p>
          </p:txBody>
        </p:sp>
        <p:pic>
          <p:nvPicPr>
            <p:cNvPr id="1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4422" y="431627"/>
              <a:ext cx="5077121" cy="540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9082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診斷試驗準確度前瞻性臨床研究的設計步驟</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190153" y="764746"/>
            <a:ext cx="9275975" cy="4965451"/>
            <a:chOff x="1190149" y="764745"/>
            <a:chExt cx="9275975" cy="4965451"/>
          </a:xfrm>
        </p:grpSpPr>
        <p:sp>
          <p:nvSpPr>
            <p:cNvPr id="7" name="矩形 6"/>
            <p:cNvSpPr/>
            <p:nvPr/>
          </p:nvSpPr>
          <p:spPr>
            <a:xfrm>
              <a:off x="1428189" y="764745"/>
              <a:ext cx="8535940"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為了盡量避免偏倚產生，設計診斷試驗準確度臨床研究方案時，可以結合如下影像診斷準確度評估設計的十個部分，通盤考慮進行組織；</a:t>
              </a:r>
            </a:p>
          </p:txBody>
        </p:sp>
        <p:sp>
          <p:nvSpPr>
            <p:cNvPr id="12" name="矩形 11"/>
            <p:cNvSpPr/>
            <p:nvPr/>
          </p:nvSpPr>
          <p:spPr>
            <a:xfrm>
              <a:off x="1190149" y="5205372"/>
              <a:ext cx="9275975" cy="524824"/>
            </a:xfrm>
            <a:prstGeom prst="rect">
              <a:avLst/>
            </a:prstGeom>
          </p:spPr>
          <p:txBody>
            <a:bodyPr wrap="square">
              <a:spAutoFit/>
            </a:bodyPr>
            <a:lstStyle/>
            <a:p>
              <a:pPr>
                <a:lnSpc>
                  <a:spcPct val="150000"/>
                </a:lnSpc>
              </a:pPr>
              <a:r>
                <a:rPr lang="zh-CN" altLang="en-US" sz="1000" dirty="0">
                  <a:solidFill>
                    <a:srgbClr val="0070C0"/>
                  </a:solidFill>
                  <a:latin typeface="Times New Roman" pitchFamily="18" charset="0"/>
                  <a:cs typeface="Times New Roman" pitchFamily="18" charset="0"/>
                </a:rPr>
                <a:t>上表從</a:t>
              </a:r>
              <a:r>
                <a:rPr lang="zh-TW" altLang="en-US" sz="1000" dirty="0">
                  <a:solidFill>
                    <a:srgbClr val="0070C0"/>
                  </a:solidFill>
                  <a:latin typeface="Times New Roman" pitchFamily="18" charset="0"/>
                  <a:cs typeface="Times New Roman" pitchFamily="18" charset="0"/>
                </a:rPr>
                <a:t>影像診斷試驗準確度評估</a:t>
              </a:r>
              <a:r>
                <a:rPr lang="zh-CN" altLang="en-US" sz="1000" dirty="0">
                  <a:solidFill>
                    <a:srgbClr val="0070C0"/>
                  </a:solidFill>
                  <a:latin typeface="Times New Roman" pitchFamily="18" charset="0"/>
                  <a:cs typeface="Times New Roman" pitchFamily="18" charset="0"/>
                </a:rPr>
                <a:t>設計中總結得出的經驗</a:t>
              </a:r>
              <a:r>
                <a:rPr lang="en-US" altLang="zh-CN" sz="900" dirty="0">
                  <a:solidFill>
                    <a:srgbClr val="0070C0"/>
                  </a:solidFill>
                  <a:latin typeface="Times New Roman" pitchFamily="18" charset="0"/>
                  <a:cs typeface="Times New Roman" pitchFamily="18" charset="0"/>
                </a:rPr>
                <a:t>(</a:t>
              </a:r>
              <a:r>
                <a:rPr lang="en-US" altLang="zh-CN" sz="900" i="1" dirty="0" err="1">
                  <a:solidFill>
                    <a:srgbClr val="0070C0"/>
                  </a:solidFill>
                  <a:latin typeface="Times New Roman" pitchFamily="18" charset="0"/>
                  <a:cs typeface="Times New Roman" pitchFamily="18" charset="0"/>
                </a:rPr>
                <a:t>zhou</a:t>
              </a:r>
              <a:r>
                <a:rPr lang="en-US" altLang="zh-CN" sz="900" i="1" dirty="0">
                  <a:solidFill>
                    <a:srgbClr val="0070C0"/>
                  </a:solidFill>
                  <a:latin typeface="Times New Roman" pitchFamily="18" charset="0"/>
                  <a:cs typeface="Times New Roman" pitchFamily="18" charset="0"/>
                </a:rPr>
                <a:t> xiaohua</a:t>
              </a:r>
              <a:r>
                <a:rPr lang="en-US" altLang="zh-CN" sz="900" dirty="0">
                  <a:solidFill>
                    <a:srgbClr val="0070C0"/>
                  </a:solidFill>
                  <a:latin typeface="Times New Roman" pitchFamily="18" charset="0"/>
                  <a:cs typeface="Times New Roman" pitchFamily="18" charset="0"/>
                </a:rPr>
                <a:t>,2002.7)</a:t>
              </a:r>
              <a:r>
                <a:rPr lang="zh-CN" altLang="en-US" sz="1000" dirty="0">
                  <a:solidFill>
                    <a:srgbClr val="0070C0"/>
                  </a:solidFill>
                  <a:latin typeface="Times New Roman" pitchFamily="18" charset="0"/>
                  <a:cs typeface="Times New Roman" pitchFamily="18" charset="0"/>
                </a:rPr>
                <a:t>，但是</a:t>
              </a:r>
              <a:r>
                <a:rPr lang="zh-TW" altLang="en-US" sz="1000" dirty="0">
                  <a:solidFill>
                    <a:srgbClr val="0070C0"/>
                  </a:solidFill>
                  <a:latin typeface="Times New Roman" pitchFamily="18" charset="0"/>
                  <a:cs typeface="Times New Roman" pitchFamily="18" charset="0"/>
                </a:rPr>
                <a:t>這對於在檢驗領域的診斷試驗準確度評估同樣具有借鑒意義</a:t>
              </a:r>
              <a:r>
                <a:rPr lang="zh-CN" altLang="en-US" sz="1000" dirty="0">
                  <a:solidFill>
                    <a:srgbClr val="0070C0"/>
                  </a:solidFill>
                  <a:latin typeface="Times New Roman" pitchFamily="18" charset="0"/>
                  <a:cs typeface="Times New Roman" pitchFamily="18" charset="0"/>
                </a:rPr>
                <a:t>，因為實驗診斷與影像診斷的臨床研究方向都是「診斷」性質，祗是實驗診斷相對影像而言「設備」的因素更大於「人」的因素，且相當一部分實驗診斷，篩查和監測的意義更重於診斷</a:t>
              </a:r>
              <a:r>
                <a:rPr lang="zh-TW" altLang="en-US" sz="1000" dirty="0">
                  <a:solidFill>
                    <a:srgbClr val="0070C0"/>
                  </a:solidFill>
                  <a:latin typeface="Times New Roman" pitchFamily="18" charset="0"/>
                  <a:cs typeface="Times New Roman" pitchFamily="18" charset="0"/>
                </a:rPr>
                <a:t>；</a:t>
              </a:r>
              <a:endParaRPr lang="zh-CN" altLang="en-US" sz="1000" dirty="0">
                <a:solidFill>
                  <a:srgbClr val="0070C0"/>
                </a:solidFill>
                <a:latin typeface="Times New Roman" pitchFamily="18" charset="0"/>
                <a:cs typeface="Times New Roman" pitchFamily="18" charset="0"/>
              </a:endParaRPr>
            </a:p>
          </p:txBody>
        </p:sp>
        <p:pic>
          <p:nvPicPr>
            <p:cNvPr id="2027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0742" y="1261826"/>
              <a:ext cx="7051231" cy="379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5438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篩查性診斷試驗準確度前瞻性臨床研究的設計</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1883034" y="760461"/>
            <a:ext cx="8216029" cy="5021908"/>
            <a:chOff x="1964919" y="760461"/>
            <a:chExt cx="8216029" cy="5021908"/>
          </a:xfrm>
        </p:grpSpPr>
        <p:grpSp>
          <p:nvGrpSpPr>
            <p:cNvPr id="2" name="组合 1"/>
            <p:cNvGrpSpPr/>
            <p:nvPr/>
          </p:nvGrpSpPr>
          <p:grpSpPr>
            <a:xfrm>
              <a:off x="1964919" y="760461"/>
              <a:ext cx="7678052" cy="1953289"/>
              <a:chOff x="1824138" y="1661360"/>
              <a:chExt cx="7678052" cy="1953289"/>
            </a:xfrm>
          </p:grpSpPr>
          <p:pic>
            <p:nvPicPr>
              <p:cNvPr id="2263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127" y="1960474"/>
                <a:ext cx="7612063"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824138" y="1661360"/>
                <a:ext cx="7678052"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篩檢試驗與診斷試驗的</a:t>
                </a:r>
                <a:r>
                  <a:rPr lang="zh-CN" altLang="en-US" sz="1100" dirty="0">
                    <a:latin typeface="Times New Roman" pitchFamily="18" charset="0"/>
                    <a:cs typeface="Times New Roman" pitchFamily="18" charset="0"/>
                  </a:rPr>
                  <a:t>差異</a:t>
                </a:r>
              </a:p>
            </p:txBody>
          </p:sp>
        </p:grpSp>
        <p:sp>
          <p:nvSpPr>
            <p:cNvPr id="11" name="矩形 10"/>
            <p:cNvSpPr/>
            <p:nvPr/>
          </p:nvSpPr>
          <p:spPr>
            <a:xfrm>
              <a:off x="2030908" y="3150879"/>
              <a:ext cx="8150040" cy="2631490"/>
            </a:xfrm>
            <a:prstGeom prst="rect">
              <a:avLst/>
            </a:prstGeom>
          </p:spPr>
          <p:txBody>
            <a:bodyPr wrap="square">
              <a:spAutoFit/>
            </a:bodyPr>
            <a:lstStyle/>
            <a:p>
              <a:pPr>
                <a:lnSpc>
                  <a:spcPct val="150000"/>
                </a:lnSpc>
              </a:pP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、所篩檢疾病或狀態應該是該地區當前重大的公共衛生問題；</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、對所篩檢疾病或狀態的自然史有比較清楚的瞭解；</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、有可識別的早期臨床症狀和體征；</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4</a:t>
              </a:r>
              <a:r>
                <a:rPr lang="zh-CN" altLang="en-US" sz="1100" dirty="0">
                  <a:latin typeface="Times New Roman" pitchFamily="18" charset="0"/>
                  <a:cs typeface="Times New Roman" pitchFamily="18" charset="0"/>
                </a:rPr>
                <a:t>、有可檢出早期臨床症狀和體征的篩檢手段，且該手段易於被群眾接受；</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5</a:t>
              </a:r>
              <a:r>
                <a:rPr lang="zh-CN" altLang="en-US" sz="1100" dirty="0">
                  <a:latin typeface="Times New Roman" pitchFamily="18" charset="0"/>
                  <a:cs typeface="Times New Roman" pitchFamily="18" charset="0"/>
                </a:rPr>
                <a:t>、對篩檢陽性者，有相應的進一步的診斷和治療方法，或者有可行的預防措施；</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6</a:t>
              </a:r>
              <a:r>
                <a:rPr lang="zh-CN" altLang="en-US" sz="1100" dirty="0">
                  <a:latin typeface="Times New Roman" pitchFamily="18" charset="0"/>
                  <a:cs typeface="Times New Roman" pitchFamily="18" charset="0"/>
                </a:rPr>
                <a:t>、開展篩檢的資源投入有較好的社會經濟效益；</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7</a:t>
              </a:r>
              <a:r>
                <a:rPr lang="zh-CN" altLang="en-US" sz="1100" dirty="0">
                  <a:latin typeface="Times New Roman" pitchFamily="18" charset="0"/>
                  <a:cs typeface="Times New Roman" pitchFamily="18" charset="0"/>
                </a:rPr>
                <a:t>、有合適的檢查或試驗手段；</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8</a:t>
              </a:r>
              <a:r>
                <a:rPr lang="zh-CN" altLang="en-US" sz="1100" dirty="0">
                  <a:latin typeface="Times New Roman" pitchFamily="18" charset="0"/>
                  <a:cs typeface="Times New Roman" pitchFamily="18" charset="0"/>
                </a:rPr>
                <a:t>、試驗是可以被人群接受的；</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9</a:t>
              </a:r>
              <a:r>
                <a:rPr lang="zh-CN" altLang="en-US" sz="1100" dirty="0">
                  <a:latin typeface="Times New Roman" pitchFamily="18" charset="0"/>
                  <a:cs typeface="Times New Roman" pitchFamily="18" charset="0"/>
                </a:rPr>
                <a:t>、對於篩查人群，病例發現必須是一個持續地過程，而不是只進行一次篩查試驗；</a:t>
              </a:r>
              <a:endParaRPr lang="en-US" altLang="zh-CN" sz="1100" dirty="0">
                <a:latin typeface="Times New Roman" pitchFamily="18" charset="0"/>
                <a:cs typeface="Times New Roman" pitchFamily="18" charset="0"/>
              </a:endParaRPr>
            </a:p>
            <a:p>
              <a:pPr>
                <a:lnSpc>
                  <a:spcPct val="150000"/>
                </a:lnSpc>
              </a:pPr>
              <a:r>
                <a:rPr lang="en-US" altLang="zh-CN" sz="1100" dirty="0">
                  <a:latin typeface="Times New Roman" pitchFamily="18" charset="0"/>
                  <a:cs typeface="Times New Roman" pitchFamily="18" charset="0"/>
                </a:rPr>
                <a:t>10</a:t>
              </a:r>
              <a:r>
                <a:rPr lang="zh-CN" altLang="en-US" sz="1100" dirty="0">
                  <a:latin typeface="Times New Roman" pitchFamily="18" charset="0"/>
                  <a:cs typeface="Times New Roman" pitchFamily="18" charset="0"/>
                </a:rPr>
                <a:t>、提供被一致認可的政策；</a:t>
              </a:r>
              <a:endParaRPr lang="en-US" altLang="zh-CN" sz="1100" dirty="0">
                <a:latin typeface="Times New Roman" pitchFamily="18" charset="0"/>
                <a:cs typeface="Times New Roman" pitchFamily="18" charset="0"/>
              </a:endParaRPr>
            </a:p>
          </p:txBody>
        </p:sp>
        <p:sp>
          <p:nvSpPr>
            <p:cNvPr id="12" name="矩形 11"/>
            <p:cNvSpPr/>
            <p:nvPr/>
          </p:nvSpPr>
          <p:spPr>
            <a:xfrm>
              <a:off x="2030908" y="2836754"/>
              <a:ext cx="8150040" cy="346249"/>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Wilson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和 </a:t>
              </a:r>
              <a:r>
                <a:rPr lang="en-US" altLang="zh-CN" sz="1000" i="1" dirty="0" err="1">
                  <a:latin typeface="Times New Roman" pitchFamily="18" charset="0"/>
                  <a:cs typeface="Times New Roman" pitchFamily="18" charset="0"/>
                </a:rPr>
                <a:t>Jungner</a:t>
              </a:r>
              <a:r>
                <a:rPr lang="en-US" altLang="zh-CN" sz="110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1968</a:t>
              </a:r>
              <a:r>
                <a:rPr lang="zh-CN" altLang="en-US" sz="1100" dirty="0">
                  <a:latin typeface="Times New Roman" pitchFamily="18" charset="0"/>
                  <a:cs typeface="Times New Roman" pitchFamily="18" charset="0"/>
                </a:rPr>
                <a:t>年為世界衛生組織制定的專題著作</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Principles and Practice of Screening for Disease</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中篩檢計劃的十項原則：</a:t>
              </a:r>
            </a:p>
          </p:txBody>
        </p:sp>
      </p:grpSp>
    </p:spTree>
    <p:extLst>
      <p:ext uri="{BB962C8B-B14F-4D97-AF65-F5344CB8AC3E}">
        <p14:creationId xmlns:p14="http://schemas.microsoft.com/office/powerpoint/2010/main" val="24320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診斷試驗準確度的研究設計</a:t>
            </a:r>
          </a:p>
        </p:txBody>
      </p:sp>
      <p:sp>
        <p:nvSpPr>
          <p:cNvPr id="8"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篩查性診斷試驗準確度前瞻性臨床研究的設計</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1225155" y="810643"/>
            <a:ext cx="8976683" cy="4083540"/>
            <a:chOff x="1225154" y="810643"/>
            <a:chExt cx="8976682" cy="4083540"/>
          </a:xfrm>
        </p:grpSpPr>
        <p:grpSp>
          <p:nvGrpSpPr>
            <p:cNvPr id="2" name="组合 1"/>
            <p:cNvGrpSpPr/>
            <p:nvPr/>
          </p:nvGrpSpPr>
          <p:grpSpPr>
            <a:xfrm>
              <a:off x="1225154" y="1217635"/>
              <a:ext cx="8952619" cy="3676548"/>
              <a:chOff x="1238802" y="1265763"/>
              <a:chExt cx="8952619" cy="3676548"/>
            </a:xfrm>
          </p:grpSpPr>
          <p:sp>
            <p:nvSpPr>
              <p:cNvPr id="11" name="矩形 10"/>
              <p:cNvSpPr/>
              <p:nvPr/>
            </p:nvSpPr>
            <p:spPr>
              <a:xfrm>
                <a:off x="1238802" y="1265763"/>
                <a:ext cx="8952619" cy="369332"/>
              </a:xfrm>
              <a:prstGeom prst="rect">
                <a:avLst/>
              </a:prstGeom>
            </p:spPr>
            <p:txBody>
              <a:bodyPr wrap="square">
                <a:spAutoFit/>
              </a:bodyPr>
              <a:lstStyle/>
              <a:p>
                <a:pPr>
                  <a:lnSpc>
                    <a:spcPct val="150000"/>
                  </a:lnSpc>
                </a:pPr>
                <a:r>
                  <a:rPr lang="zh-TW" altLang="en-US" sz="1200" dirty="0">
                    <a:latin typeface="Times New Roman" pitchFamily="18" charset="0"/>
                    <a:cs typeface="Times New Roman" pitchFamily="18" charset="0"/>
                  </a:rPr>
                  <a:t>篩檢研究的偏倚</a:t>
                </a:r>
                <a:endParaRPr lang="zh-CN" altLang="en-US" sz="1200" dirty="0">
                  <a:latin typeface="Times New Roman" pitchFamily="18" charset="0"/>
                  <a:cs typeface="Times New Roman" pitchFamily="18" charset="0"/>
                </a:endParaRPr>
              </a:p>
            </p:txBody>
          </p:sp>
          <p:pic>
            <p:nvPicPr>
              <p:cNvPr id="2539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646" y="1570461"/>
                <a:ext cx="88677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矩形 6"/>
            <p:cNvSpPr/>
            <p:nvPr/>
          </p:nvSpPr>
          <p:spPr>
            <a:xfrm>
              <a:off x="1249216" y="810643"/>
              <a:ext cx="8952620" cy="392415"/>
            </a:xfrm>
            <a:prstGeom prst="rect">
              <a:avLst/>
            </a:prstGeom>
          </p:spPr>
          <p:txBody>
            <a:bodyPr wrap="square">
              <a:spAutoFit/>
            </a:bodyPr>
            <a:lstStyle/>
            <a:p>
              <a:pPr algn="ctr">
                <a:lnSpc>
                  <a:spcPct val="150000"/>
                </a:lnSpc>
              </a:pPr>
              <a:r>
                <a:rPr lang="zh-TW" altLang="en-US" sz="1300" dirty="0">
                  <a:latin typeface="Times New Roman" pitchFamily="18" charset="0"/>
                  <a:cs typeface="Times New Roman" pitchFamily="18" charset="0"/>
                </a:rPr>
                <a:t>篩檢</a:t>
              </a:r>
              <a:r>
                <a:rPr lang="zh-CN" altLang="en-US" sz="1300" dirty="0">
                  <a:latin typeface="Times New Roman" pitchFamily="18" charset="0"/>
                  <a:cs typeface="Times New Roman" pitchFamily="18" charset="0"/>
                </a:rPr>
                <a:t>性臨床</a:t>
              </a:r>
              <a:r>
                <a:rPr lang="zh-TW" altLang="en-US" sz="1300" dirty="0">
                  <a:latin typeface="Times New Roman" pitchFamily="18" charset="0"/>
                  <a:cs typeface="Times New Roman" pitchFamily="18" charset="0"/>
                </a:rPr>
                <a:t>研究的</a:t>
              </a:r>
              <a:r>
                <a:rPr lang="zh-CN" altLang="en-US" sz="1300" dirty="0">
                  <a:latin typeface="Times New Roman" pitchFamily="18" charset="0"/>
                  <a:cs typeface="Times New Roman" pitchFamily="18" charset="0"/>
                </a:rPr>
                <a:t>常見</a:t>
              </a:r>
              <a:r>
                <a:rPr lang="zh-TW" altLang="en-US" sz="1300" dirty="0">
                  <a:latin typeface="Times New Roman" pitchFamily="18" charset="0"/>
                  <a:cs typeface="Times New Roman" pitchFamily="18" charset="0"/>
                </a:rPr>
                <a:t>偏倚</a:t>
              </a:r>
              <a:endParaRPr lang="zh-CN" altLang="en-US" sz="1300" dirty="0">
                <a:latin typeface="Times New Roman" pitchFamily="18" charset="0"/>
                <a:cs typeface="Times New Roman" pitchFamily="18" charset="0"/>
              </a:endParaRPr>
            </a:p>
          </p:txBody>
        </p:sp>
      </p:grpSp>
    </p:spTree>
    <p:extLst>
      <p:ext uri="{BB962C8B-B14F-4D97-AF65-F5344CB8AC3E}">
        <p14:creationId xmlns:p14="http://schemas.microsoft.com/office/powerpoint/2010/main" val="986037045"/>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54527</TotalTime>
  <Words>42933</Words>
  <Application>Microsoft Office PowerPoint</Application>
  <PresentationFormat>自定义</PresentationFormat>
  <Paragraphs>1159</Paragraphs>
  <Slides>41</Slides>
  <Notes>41</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1</vt:i4>
      </vt:variant>
      <vt:variant>
        <vt:lpstr>幻灯片标题</vt:lpstr>
      </vt:variant>
      <vt:variant>
        <vt:i4>41</vt:i4>
      </vt:variant>
    </vt:vector>
  </HeadingPairs>
  <TitlesOfParts>
    <vt:vector size="56" baseType="lpstr">
      <vt:lpstr>Arial Unicode MS</vt:lpstr>
      <vt:lpstr>方正兰亭黑3_GBK</vt:lpstr>
      <vt:lpstr>方正兰亭黑6_GBK</vt:lpstr>
      <vt:lpstr>华文宋体</vt:lpstr>
      <vt:lpstr>楷体_GB2312</vt:lpstr>
      <vt:lpstr>宋体</vt:lpstr>
      <vt:lpstr>Arial</vt:lpstr>
      <vt:lpstr>Cambria Math</vt:lpstr>
      <vt:lpstr>Times New Roman</vt:lpstr>
      <vt:lpstr>Wingdings</vt:lpstr>
      <vt:lpstr>中文PPT模板2011 4.3</vt:lpstr>
      <vt:lpstr>自定义设计方案</vt:lpstr>
      <vt:lpstr>1_自定义设计方案</vt:lpstr>
      <vt:lpstr>2_自定义设计方案</vt:lpstr>
      <vt:lpstr>Equation</vt:lpstr>
      <vt:lpstr>實驗室診斷準確度研究 （accuracy of in vitro diagnostic）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實驗室診斷準確度研究（accuracy of in vitro diagnostic）</dc:title>
  <dc:subject>醫學、診斷、實驗室診斷、應用、in vitro diagnostic、IVD、application</dc:subject>
  <dc:creator>趙健</dc:creator>
  <cp:keywords>實驗室診斷、in vitro diagnostic、準確度、accuracy</cp:keywords>
  <dc:description>+8618604537694；
283640621@qq.com；</dc:description>
  <cp:lastModifiedBy>Admin</cp:lastModifiedBy>
  <cp:revision>3544</cp:revision>
  <dcterms:created xsi:type="dcterms:W3CDTF">2011-12-19T07:14:23Z</dcterms:created>
  <dcterms:modified xsi:type="dcterms:W3CDTF">2024-05-28T07:03:08Z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