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Lst>
  <p:notesMasterIdLst>
    <p:notesMasterId r:id="rId29"/>
  </p:notesMasterIdLst>
  <p:sldIdLst>
    <p:sldId id="728" r:id="rId5"/>
    <p:sldId id="414" r:id="rId6"/>
    <p:sldId id="498" r:id="rId7"/>
    <p:sldId id="455" r:id="rId8"/>
    <p:sldId id="458" r:id="rId9"/>
    <p:sldId id="459" r:id="rId10"/>
    <p:sldId id="461" r:id="rId11"/>
    <p:sldId id="462" r:id="rId12"/>
    <p:sldId id="463" r:id="rId13"/>
    <p:sldId id="508" r:id="rId14"/>
    <p:sldId id="456" r:id="rId15"/>
    <p:sldId id="469" r:id="rId16"/>
    <p:sldId id="471" r:id="rId17"/>
    <p:sldId id="492" r:id="rId18"/>
    <p:sldId id="494" r:id="rId19"/>
    <p:sldId id="497" r:id="rId20"/>
    <p:sldId id="505" r:id="rId21"/>
    <p:sldId id="504" r:id="rId22"/>
    <p:sldId id="502" r:id="rId23"/>
    <p:sldId id="464" r:id="rId24"/>
    <p:sldId id="727" r:id="rId25"/>
    <p:sldId id="489" r:id="rId26"/>
    <p:sldId id="466" r:id="rId27"/>
    <p:sldId id="490" r:id="rId28"/>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4D4D4D"/>
    <a:srgbClr val="FF0915"/>
    <a:srgbClr val="990000"/>
    <a:srgbClr val="C7000B"/>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1031" autoAdjust="0"/>
  </p:normalViewPr>
  <p:slideViewPr>
    <p:cSldViewPr snapToGrid="0">
      <p:cViewPr varScale="1">
        <p:scale>
          <a:sx n="85" d="100"/>
          <a:sy n="85" d="100"/>
        </p:scale>
        <p:origin x="787" y="53"/>
      </p:cViewPr>
      <p:guideLst>
        <p:guide orient="horz" pos="2041"/>
        <p:guide pos="3629"/>
      </p:guideLst>
    </p:cSldViewPr>
  </p:slideViewPr>
  <p:outlineViewPr>
    <p:cViewPr>
      <p:scale>
        <a:sx n="33" d="100"/>
        <a:sy n="33" d="100"/>
      </p:scale>
      <p:origin x="0" y="-1863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00D0DE39-752F-48E6-8B1F-196CB12F13B9}" type="slidenum">
              <a:rPr lang="en-US" altLang="zh-CN"/>
              <a:pPr>
                <a:defRPr/>
              </a:pPr>
              <a:t>‹#›</a:t>
            </a:fld>
            <a:endParaRPr lang="en-US" altLang="zh-CN" dirty="0"/>
          </a:p>
        </p:txBody>
      </p:sp>
    </p:spTree>
    <p:extLst>
      <p:ext uri="{BB962C8B-B14F-4D97-AF65-F5344CB8AC3E}">
        <p14:creationId xmlns:p14="http://schemas.microsoft.com/office/powerpoint/2010/main" val="1694492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381000" y="685800"/>
            <a:ext cx="6096000" cy="3429000"/>
          </a:xfrm>
          <a:ln/>
        </p:spPr>
      </p:sp>
      <p:sp>
        <p:nvSpPr>
          <p:cNvPr id="20483" name="备注占位符 2"/>
          <p:cNvSpPr>
            <a:spLocks noGrp="1"/>
          </p:cNvSpPr>
          <p:nvPr>
            <p:ph type="body" idx="1"/>
          </p:nvPr>
        </p:nvSpPr>
        <p:spPr>
          <a:noFill/>
        </p:spPr>
        <p:txBody>
          <a:bodyPr/>
          <a:lstStyle/>
          <a:p>
            <a:pPr eaLnBrk="1" hangingPunct="1"/>
            <a:endParaRPr lang="zh-CN" altLang="en-US" sz="1000" dirty="0">
              <a:ea typeface="宋体" pitchFamily="2" charset="-122"/>
            </a:endParaRPr>
          </a:p>
        </p:txBody>
      </p:sp>
      <p:sp>
        <p:nvSpPr>
          <p:cNvPr id="2048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EEA629-6D7D-4E96-A7AB-B6867313A94E}" type="slidenum">
              <a:rPr lang="en-US" altLang="zh-CN" smtClean="0"/>
              <a:pPr eaLnBrk="1" hangingPunct="1"/>
              <a:t>1</a:t>
            </a:fld>
            <a:endParaRPr lang="en-US" altLang="zh-CN" dirty="0"/>
          </a:p>
        </p:txBody>
      </p:sp>
    </p:spTree>
    <p:extLst>
      <p:ext uri="{BB962C8B-B14F-4D97-AF65-F5344CB8AC3E}">
        <p14:creationId xmlns:p14="http://schemas.microsoft.com/office/powerpoint/2010/main" val="267943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Min(distance) </a:t>
            </a:r>
            <a:r>
              <a:rPr lang="zh-CN" altLang="en-US" dirty="0">
                <a:ea typeface="宋体" pitchFamily="2" charset="-122"/>
              </a:rPr>
              <a:t>意味著兩個直角邊的平方和最小，也就是 </a:t>
            </a:r>
            <a:r>
              <a:rPr lang="en-US" altLang="zh-CN" dirty="0">
                <a:ea typeface="宋体" pitchFamily="2" charset="-122"/>
              </a:rPr>
              <a:t>FNR </a:t>
            </a:r>
            <a:r>
              <a:rPr lang="zh-CN" altLang="en-US" dirty="0">
                <a:ea typeface="宋体" pitchFamily="2" charset="-122"/>
              </a:rPr>
              <a:t>和 </a:t>
            </a:r>
            <a:r>
              <a:rPr lang="en-US" altLang="zh-CN" dirty="0">
                <a:ea typeface="宋体" pitchFamily="2" charset="-122"/>
              </a:rPr>
              <a:t>FPR </a:t>
            </a:r>
            <a:r>
              <a:rPr lang="zh-CN" altLang="en-US" dirty="0">
                <a:ea typeface="宋体" pitchFamily="2" charset="-122"/>
              </a:rPr>
              <a:t>的平方和最小。</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12</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13</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14</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r>
              <a:rPr lang="zh-CN" altLang="zh-CN" sz="1200" kern="1200" dirty="0">
                <a:solidFill>
                  <a:schemeClr val="tx1"/>
                </a:solidFill>
                <a:effectLst/>
                <a:latin typeface="Arial" charset="0"/>
                <a:ea typeface="宋体" charset="-122"/>
                <a:cs typeface="+mn-cs"/>
              </a:rPr>
              <a:t>風險</a:t>
            </a:r>
            <a:r>
              <a:rPr lang="en-US" altLang="zh-CN" sz="1200" kern="1200" dirty="0">
                <a:solidFill>
                  <a:schemeClr val="tx1"/>
                </a:solidFill>
                <a:effectLst/>
                <a:latin typeface="Arial" charset="0"/>
                <a:ea typeface="宋体" charset="-122"/>
                <a:cs typeface="+mn-cs"/>
              </a:rPr>
              <a:t>(Hazard)</a:t>
            </a:r>
            <a:r>
              <a:rPr lang="zh-CN" altLang="zh-CN" sz="1200" kern="1200" dirty="0">
                <a:solidFill>
                  <a:schemeClr val="tx1"/>
                </a:solidFill>
                <a:effectLst/>
                <a:latin typeface="Arial" charset="0"/>
                <a:ea typeface="宋体" charset="-122"/>
                <a:cs typeface="+mn-cs"/>
              </a:rPr>
              <a:t>：流行病學術語，指瞬時感染率</a:t>
            </a:r>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15</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16</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5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量表</a:t>
            </a:r>
            <a:r>
              <a:rPr lang="en-US" altLang="zh-CN" sz="1200" dirty="0">
                <a:latin typeface="Times New Roman" pitchFamily="18" charset="0"/>
                <a:cs typeface="Times New Roman" pitchFamily="18" charset="0"/>
              </a:rPr>
              <a:t>(scale)</a:t>
            </a:r>
            <a:r>
              <a:rPr lang="zh-CN" altLang="en-US" sz="1200" dirty="0">
                <a:latin typeface="Times New Roman" pitchFamily="18" charset="0"/>
                <a:cs typeface="Times New Roman" pitchFamily="18" charset="0"/>
              </a:rPr>
              <a:t>是由若干問題或自我評分指標組成的標準化測定表格，用於測量研究對象的某種狀態、行為或態度，量表是一種測量工具，雖然大多都是問卷形式與調查表相似，但調查表可以包含完全不同的獨立內容，用於評價不同的指標，而量表是用於測量研究對象的一個特徵，量表評價的最終目的只有一項指標；</a:t>
            </a:r>
            <a:endParaRPr lang="zh-TW" altLang="en-US" sz="1200" dirty="0">
              <a:latin typeface="Times New Roman" pitchFamily="18" charset="0"/>
              <a:cs typeface="Times New Roman" pitchFamily="18" charset="0"/>
            </a:endParaRPr>
          </a:p>
          <a:p>
            <a:pPr>
              <a:lnSpc>
                <a:spcPct val="150000"/>
              </a:lnSpc>
            </a:pPr>
            <a:endParaRPr lang="en-US" altLang="zh-TW" sz="1200" i="1" dirty="0">
              <a:latin typeface="Times New Roman" pitchFamily="18" charset="0"/>
              <a:cs typeface="Times New Roman" pitchFamily="18" charset="0"/>
            </a:endParaRPr>
          </a:p>
          <a:p>
            <a:pPr>
              <a:lnSpc>
                <a:spcPct val="150000"/>
              </a:lnSpc>
            </a:pPr>
            <a:r>
              <a:rPr lang="en-US" altLang="zh-TW" sz="1200" i="1" dirty="0">
                <a:latin typeface="Times New Roman" pitchFamily="18" charset="0"/>
                <a:cs typeface="Times New Roman" pitchFamily="18" charset="0"/>
              </a:rPr>
              <a:t>SF</a:t>
            </a:r>
            <a:r>
              <a:rPr lang="en-US" altLang="zh-TW" sz="1200" dirty="0">
                <a:latin typeface="Times New Roman" pitchFamily="18" charset="0"/>
                <a:cs typeface="Times New Roman" pitchFamily="18" charset="0"/>
              </a:rPr>
              <a:t>-36</a:t>
            </a:r>
            <a:r>
              <a:rPr lang="zh-TW" altLang="en-US" sz="1200" dirty="0">
                <a:latin typeface="Times New Roman" pitchFamily="18" charset="0"/>
                <a:cs typeface="Times New Roman" pitchFamily="18" charset="0"/>
              </a:rPr>
              <a:t>健康調查簡表</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the MOS 36-item short from health survey</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SF</a:t>
            </a:r>
            <a:r>
              <a:rPr lang="en-US" altLang="zh-TW" sz="1200" dirty="0">
                <a:latin typeface="Times New Roman" pitchFamily="18" charset="0"/>
                <a:cs typeface="Times New Roman" pitchFamily="18" charset="0"/>
              </a:rPr>
              <a:t>-36)</a:t>
            </a:r>
            <a:r>
              <a:rPr lang="zh-TW" altLang="en-US" sz="1200" dirty="0">
                <a:latin typeface="Times New Roman" pitchFamily="18" charset="0"/>
                <a:cs typeface="Times New Roman" pitchFamily="18" charset="0"/>
              </a:rPr>
              <a:t>，是美國醫學結局研究</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medical outcomes study–short from</a:t>
            </a:r>
            <a:r>
              <a:rPr lang="en-US" altLang="zh-TW" sz="1200" dirty="0">
                <a:latin typeface="Times New Roman" pitchFamily="18" charset="0"/>
                <a:cs typeface="Times New Roman" pitchFamily="18" charset="0"/>
              </a:rPr>
              <a:t>, </a:t>
            </a:r>
            <a:r>
              <a:rPr lang="en-US" altLang="zh-TW" sz="1200" i="1" dirty="0">
                <a:latin typeface="Times New Roman" pitchFamily="18" charset="0"/>
                <a:cs typeface="Times New Roman" pitchFamily="18" charset="0"/>
              </a:rPr>
              <a:t>MOS SF</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組從</a:t>
            </a:r>
            <a:r>
              <a:rPr lang="en-US" altLang="zh-TW" sz="1200" dirty="0">
                <a:latin typeface="Times New Roman" pitchFamily="18" charset="0"/>
                <a:cs typeface="Times New Roman" pitchFamily="18" charset="0"/>
              </a:rPr>
              <a:t>149</a:t>
            </a:r>
            <a:r>
              <a:rPr lang="zh-TW" altLang="en-US" sz="1200" dirty="0">
                <a:latin typeface="Times New Roman" pitchFamily="18" charset="0"/>
                <a:cs typeface="Times New Roman" pitchFamily="18" charset="0"/>
              </a:rPr>
              <a:t>個條目的適應量表</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Functioning and Well-Being </a:t>
            </a:r>
            <a:r>
              <a:rPr lang="en-US" altLang="zh-TW" sz="1200" i="1" dirty="0" err="1">
                <a:latin typeface="Times New Roman" pitchFamily="18" charset="0"/>
                <a:cs typeface="Times New Roman" pitchFamily="18" charset="0"/>
              </a:rPr>
              <a:t>Profile</a:t>
            </a:r>
            <a:r>
              <a:rPr lang="en-US" altLang="zh-TW" sz="1200" dirty="0" err="1">
                <a:latin typeface="Times New Roman" pitchFamily="18" charset="0"/>
                <a:cs typeface="Times New Roman" pitchFamily="18" charset="0"/>
              </a:rPr>
              <a:t>,</a:t>
            </a:r>
            <a:r>
              <a:rPr lang="en-US" altLang="zh-TW" sz="1200" i="1" dirty="0" err="1">
                <a:latin typeface="Times New Roman" pitchFamily="18" charset="0"/>
                <a:cs typeface="Times New Roman" pitchFamily="18" charset="0"/>
              </a:rPr>
              <a:t>FWBP</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中調整選擇</a:t>
            </a:r>
            <a:r>
              <a:rPr lang="zh-CN" altLang="en-US" sz="1200" dirty="0">
                <a:latin typeface="Times New Roman" pitchFamily="18" charset="0"/>
                <a:cs typeface="Times New Roman" pitchFamily="18" charset="0"/>
              </a:rPr>
              <a:t>研製</a:t>
            </a:r>
            <a:r>
              <a:rPr lang="zh-TW" altLang="en-US" sz="1200" dirty="0">
                <a:latin typeface="Times New Roman" pitchFamily="18" charset="0"/>
                <a:cs typeface="Times New Roman" pitchFamily="18" charset="0"/>
              </a:rPr>
              <a:t>的一個普適性</a:t>
            </a:r>
            <a:r>
              <a:rPr lang="zh-CN" altLang="en-US" sz="1200" dirty="0">
                <a:latin typeface="Times New Roman" pitchFamily="18" charset="0"/>
                <a:cs typeface="Times New Roman" pitchFamily="18" charset="0"/>
              </a:rPr>
              <a:t>健康</a:t>
            </a:r>
            <a:r>
              <a:rPr lang="zh-TW" altLang="en-US" sz="1200" dirty="0">
                <a:latin typeface="Times New Roman" pitchFamily="18" charset="0"/>
                <a:cs typeface="Times New Roman" pitchFamily="18" charset="0"/>
              </a:rPr>
              <a:t>測定量表，在此基礎上</a:t>
            </a:r>
            <a:r>
              <a:rPr lang="zh-CN" altLang="en-US"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由美國波士頓健康研究所發展而</a:t>
            </a:r>
            <a:r>
              <a:rPr lang="zh-CN" altLang="en-US" sz="1200" dirty="0">
                <a:latin typeface="Times New Roman" pitchFamily="18" charset="0"/>
                <a:cs typeface="Times New Roman" pitchFamily="18" charset="0"/>
              </a:rPr>
              <a:t>成</a:t>
            </a:r>
            <a:r>
              <a:rPr lang="zh-TW" altLang="en-US" sz="1200" dirty="0">
                <a:latin typeface="Times New Roman" pitchFamily="18" charset="0"/>
                <a:cs typeface="Times New Roman" pitchFamily="18" charset="0"/>
              </a:rPr>
              <a:t>的一個簡明健康調查問卷試</a:t>
            </a:r>
            <a:r>
              <a:rPr lang="zh-CN" altLang="en-US" sz="1200" dirty="0">
                <a:latin typeface="Times New Roman" pitchFamily="18" charset="0"/>
                <a:cs typeface="Times New Roman" pitchFamily="18" charset="0"/>
              </a:rPr>
              <a:t>式的測定</a:t>
            </a:r>
            <a:r>
              <a:rPr lang="zh-TW" altLang="en-US" sz="1200" dirty="0">
                <a:latin typeface="Times New Roman" pitchFamily="18" charset="0"/>
                <a:cs typeface="Times New Roman" pitchFamily="18" charset="0"/>
              </a:rPr>
              <a:t>量表。</a:t>
            </a:r>
            <a:r>
              <a:rPr lang="en-US" altLang="zh-TW" sz="1200" dirty="0">
                <a:latin typeface="Times New Roman" pitchFamily="18" charset="0"/>
                <a:cs typeface="Times New Roman" pitchFamily="18" charset="0"/>
              </a:rPr>
              <a:t>1991</a:t>
            </a:r>
            <a:r>
              <a:rPr lang="zh-TW" altLang="en-US" sz="1200" dirty="0">
                <a:latin typeface="Times New Roman" pitchFamily="18" charset="0"/>
                <a:cs typeface="Times New Roman" pitchFamily="18" charset="0"/>
              </a:rPr>
              <a:t>年浙江大學醫學院社會醫學教室翻譯了中文版的</a:t>
            </a:r>
            <a:r>
              <a:rPr lang="en-US" altLang="zh-TW" sz="1200" dirty="0">
                <a:latin typeface="Times New Roman" pitchFamily="18" charset="0"/>
                <a:cs typeface="Times New Roman" pitchFamily="18" charset="0"/>
              </a:rPr>
              <a:t>SF-36</a:t>
            </a:r>
            <a:r>
              <a:rPr lang="zh-CN" altLang="en-US" sz="1200" dirty="0">
                <a:latin typeface="Times New Roman" pitchFamily="18" charset="0"/>
                <a:cs typeface="Times New Roman" pitchFamily="18" charset="0"/>
              </a:rPr>
              <a:t>；</a:t>
            </a:r>
            <a:endParaRPr lang="zh-TW" altLang="en-US"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latin typeface="Times New Roman" pitchFamily="18" charset="0"/>
                <a:cs typeface="Times New Roman" pitchFamily="18" charset="0"/>
              </a:rPr>
              <a:t>1991</a:t>
            </a:r>
            <a:r>
              <a:rPr lang="zh-TW" altLang="en-US" sz="1200" dirty="0">
                <a:latin typeface="Times New Roman" pitchFamily="18" charset="0"/>
                <a:cs typeface="Times New Roman" pitchFamily="18" charset="0"/>
              </a:rPr>
              <a:t>年</a:t>
            </a:r>
            <a:r>
              <a:rPr lang="zh-CN" altLang="en-US" sz="1200" dirty="0"/>
              <a:t>浙江大學醫學院社會醫學教研室</a:t>
            </a:r>
            <a:r>
              <a:rPr lang="en-US" altLang="zh-CN" sz="1200" dirty="0"/>
              <a:t>(</a:t>
            </a:r>
            <a:r>
              <a:rPr lang="zh-CN" altLang="en-US" sz="1200" dirty="0"/>
              <a:t>李魯、王紅妹</a:t>
            </a:r>
            <a:r>
              <a:rPr lang="en-US" altLang="zh-CN" sz="1200" dirty="0"/>
              <a:t>), </a:t>
            </a:r>
            <a:r>
              <a:rPr lang="zh-CN" altLang="en-US" sz="1200" dirty="0"/>
              <a:t>衛生統計學教研室</a:t>
            </a:r>
            <a:r>
              <a:rPr lang="en-US" altLang="zh-CN" sz="1200" dirty="0"/>
              <a:t>(</a:t>
            </a:r>
            <a:r>
              <a:rPr lang="zh-CN" altLang="en-US" sz="1200" dirty="0"/>
              <a:t>沈毅</a:t>
            </a:r>
            <a:r>
              <a:rPr lang="en-US" altLang="zh-CN" sz="1200" dirty="0"/>
              <a:t>)</a:t>
            </a:r>
            <a:r>
              <a:rPr lang="zh-TW" altLang="en-US" sz="1200" dirty="0">
                <a:latin typeface="Times New Roman" pitchFamily="18" charset="0"/>
                <a:cs typeface="Times New Roman" pitchFamily="18" charset="0"/>
              </a:rPr>
              <a:t>翻譯了中文版的</a:t>
            </a:r>
            <a:r>
              <a:rPr lang="en-US" altLang="zh-TW" sz="1200" dirty="0">
                <a:latin typeface="Times New Roman" pitchFamily="18" charset="0"/>
                <a:cs typeface="Times New Roman" pitchFamily="18" charset="0"/>
              </a:rPr>
              <a:t>SF-36</a:t>
            </a:r>
            <a:r>
              <a:rPr lang="zh-CN" altLang="en-US" sz="1200" dirty="0">
                <a:latin typeface="Times New Roman" pitchFamily="18" charset="0"/>
                <a:cs typeface="Times New Roman" pitchFamily="18" charset="0"/>
              </a:rPr>
              <a:t>；</a:t>
            </a:r>
            <a:endParaRPr lang="zh-TW" altLang="en-US" sz="1200" dirty="0">
              <a:latin typeface="Times New Roman" pitchFamily="18" charset="0"/>
              <a:cs typeface="Times New Roman" pitchFamily="18" charset="0"/>
            </a:endParaRPr>
          </a:p>
          <a:p>
            <a:endParaRPr lang="en-US" altLang="zh-CN" dirty="0">
              <a:ea typeface="宋体" pitchFamily="2" charset="-122"/>
            </a:endParaRPr>
          </a:p>
          <a:p>
            <a:r>
              <a:rPr lang="zh-CN" altLang="en-US" dirty="0">
                <a:ea typeface="宋体" pitchFamily="2" charset="-122"/>
              </a:rPr>
              <a:t>中文版</a:t>
            </a:r>
            <a:r>
              <a:rPr lang="en-US" altLang="zh-CN" dirty="0">
                <a:ea typeface="宋体" pitchFamily="2" charset="-122"/>
              </a:rPr>
              <a:t>SF-36</a:t>
            </a:r>
            <a:r>
              <a:rPr lang="zh-CN" altLang="en-US" dirty="0">
                <a:ea typeface="宋体" pitchFamily="2" charset="-122"/>
              </a:rPr>
              <a:t>量表用於杭州市區居民生命品質研究，王紅妹　李魯　沈毅，中華預防醫學雜誌 </a:t>
            </a:r>
            <a:r>
              <a:rPr lang="en-US" altLang="zh-CN" dirty="0">
                <a:ea typeface="宋体" pitchFamily="2" charset="-122"/>
              </a:rPr>
              <a:t>2002 </a:t>
            </a:r>
            <a:r>
              <a:rPr lang="zh-CN" altLang="en-US" dirty="0">
                <a:ea typeface="宋体" pitchFamily="2" charset="-122"/>
              </a:rPr>
              <a:t>年</a:t>
            </a:r>
            <a:r>
              <a:rPr lang="en-US" altLang="zh-CN" dirty="0">
                <a:ea typeface="宋体" pitchFamily="2" charset="-122"/>
              </a:rPr>
              <a:t>3 </a:t>
            </a:r>
            <a:r>
              <a:rPr lang="zh-CN" altLang="en-US" dirty="0">
                <a:ea typeface="宋体" pitchFamily="2" charset="-122"/>
              </a:rPr>
              <a:t>月第 </a:t>
            </a:r>
            <a:r>
              <a:rPr lang="en-US" altLang="zh-CN" dirty="0">
                <a:ea typeface="宋体" pitchFamily="2" charset="-122"/>
              </a:rPr>
              <a:t>36 </a:t>
            </a:r>
            <a:r>
              <a:rPr lang="zh-CN" altLang="en-US" dirty="0">
                <a:ea typeface="宋体" pitchFamily="2" charset="-122"/>
              </a:rPr>
              <a:t>卷第 </a:t>
            </a:r>
            <a:r>
              <a:rPr lang="en-US" altLang="zh-CN" dirty="0">
                <a:ea typeface="宋体" pitchFamily="2" charset="-122"/>
              </a:rPr>
              <a:t>2</a:t>
            </a:r>
            <a:r>
              <a:rPr lang="zh-CN" altLang="en-US" dirty="0">
                <a:ea typeface="宋体" pitchFamily="2" charset="-122"/>
              </a:rPr>
              <a:t>期　</a:t>
            </a:r>
            <a:r>
              <a:rPr lang="en-US" altLang="zh-CN" dirty="0">
                <a:ea typeface="宋体" pitchFamily="2" charset="-122"/>
              </a:rPr>
              <a:t>Chin J </a:t>
            </a:r>
            <a:r>
              <a:rPr lang="en-US" altLang="zh-CN" dirty="0" err="1">
                <a:ea typeface="宋体" pitchFamily="2" charset="-122"/>
              </a:rPr>
              <a:t>Prev</a:t>
            </a:r>
            <a:r>
              <a:rPr lang="en-US" altLang="zh-CN" dirty="0">
                <a:ea typeface="宋体" pitchFamily="2" charset="-122"/>
              </a:rPr>
              <a:t> Med , March 2002, </a:t>
            </a:r>
            <a:r>
              <a:rPr lang="en-US" altLang="zh-CN" dirty="0" err="1">
                <a:ea typeface="宋体" pitchFamily="2" charset="-122"/>
              </a:rPr>
              <a:t>Vol</a:t>
            </a:r>
            <a:r>
              <a:rPr lang="en-US" altLang="zh-CN" dirty="0">
                <a:ea typeface="宋体" pitchFamily="2" charset="-122"/>
              </a:rPr>
              <a:t> 36 , No.</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17</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5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量表</a:t>
            </a:r>
            <a:r>
              <a:rPr lang="en-US" altLang="zh-CN" sz="1200" dirty="0">
                <a:latin typeface="Times New Roman" pitchFamily="18" charset="0"/>
                <a:cs typeface="Times New Roman" pitchFamily="18" charset="0"/>
              </a:rPr>
              <a:t>(scale)</a:t>
            </a:r>
            <a:r>
              <a:rPr lang="zh-CN" altLang="en-US" sz="1200" dirty="0">
                <a:latin typeface="Times New Roman" pitchFamily="18" charset="0"/>
                <a:cs typeface="Times New Roman" pitchFamily="18" charset="0"/>
              </a:rPr>
              <a:t>是由若干問題或自我評分指標組成的標準化測定表格，用於測量研究對象的某種狀態、行為或態度，量表是一種測量工具，雖然大多都是問卷形式與調查表相似，但調查表可以包含完全不同的獨立內容，用於評價不同的指標，而量表是用於測量研究對象的一個特徵，量表評價的最終目的只有一項指標；</a:t>
            </a:r>
            <a:endParaRPr lang="zh-TW" altLang="en-US" sz="1200" dirty="0">
              <a:latin typeface="Times New Roman" pitchFamily="18" charset="0"/>
              <a:cs typeface="Times New Roman" pitchFamily="18" charset="0"/>
            </a:endParaRPr>
          </a:p>
          <a:p>
            <a:pPr>
              <a:lnSpc>
                <a:spcPct val="150000"/>
              </a:lnSpc>
            </a:pPr>
            <a:endParaRPr lang="en-US" altLang="zh-TW" sz="1200" i="1" dirty="0">
              <a:latin typeface="Times New Roman" pitchFamily="18" charset="0"/>
              <a:cs typeface="Times New Roman" pitchFamily="18" charset="0"/>
            </a:endParaRPr>
          </a:p>
          <a:p>
            <a:pPr>
              <a:lnSpc>
                <a:spcPct val="150000"/>
              </a:lnSpc>
            </a:pPr>
            <a:r>
              <a:rPr lang="en-US" altLang="zh-TW" sz="1200" i="1" dirty="0">
                <a:latin typeface="Times New Roman" pitchFamily="18" charset="0"/>
                <a:cs typeface="Times New Roman" pitchFamily="18" charset="0"/>
              </a:rPr>
              <a:t>SF</a:t>
            </a:r>
            <a:r>
              <a:rPr lang="en-US" altLang="zh-TW" sz="1200" dirty="0">
                <a:latin typeface="Times New Roman" pitchFamily="18" charset="0"/>
                <a:cs typeface="Times New Roman" pitchFamily="18" charset="0"/>
              </a:rPr>
              <a:t>-36</a:t>
            </a:r>
            <a:r>
              <a:rPr lang="zh-TW" altLang="en-US" sz="1200" dirty="0">
                <a:latin typeface="Times New Roman" pitchFamily="18" charset="0"/>
                <a:cs typeface="Times New Roman" pitchFamily="18" charset="0"/>
              </a:rPr>
              <a:t>健康調查簡表</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the MOS 36-item short from health survey</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SF</a:t>
            </a:r>
            <a:r>
              <a:rPr lang="en-US" altLang="zh-TW" sz="1200" dirty="0">
                <a:latin typeface="Times New Roman" pitchFamily="18" charset="0"/>
                <a:cs typeface="Times New Roman" pitchFamily="18" charset="0"/>
              </a:rPr>
              <a:t>-36)</a:t>
            </a:r>
            <a:r>
              <a:rPr lang="zh-TW" altLang="en-US" sz="1200" dirty="0">
                <a:latin typeface="Times New Roman" pitchFamily="18" charset="0"/>
                <a:cs typeface="Times New Roman" pitchFamily="18" charset="0"/>
              </a:rPr>
              <a:t>，是美國醫學結局研究</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medical outcomes study–short from</a:t>
            </a:r>
            <a:r>
              <a:rPr lang="en-US" altLang="zh-TW" sz="1200" dirty="0">
                <a:latin typeface="Times New Roman" pitchFamily="18" charset="0"/>
                <a:cs typeface="Times New Roman" pitchFamily="18" charset="0"/>
              </a:rPr>
              <a:t>, </a:t>
            </a:r>
            <a:r>
              <a:rPr lang="en-US" altLang="zh-TW" sz="1200" i="1" dirty="0">
                <a:latin typeface="Times New Roman" pitchFamily="18" charset="0"/>
                <a:cs typeface="Times New Roman" pitchFamily="18" charset="0"/>
              </a:rPr>
              <a:t>MOS SF</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組從</a:t>
            </a:r>
            <a:r>
              <a:rPr lang="en-US" altLang="zh-TW" sz="1200" dirty="0">
                <a:latin typeface="Times New Roman" pitchFamily="18" charset="0"/>
                <a:cs typeface="Times New Roman" pitchFamily="18" charset="0"/>
              </a:rPr>
              <a:t>149</a:t>
            </a:r>
            <a:r>
              <a:rPr lang="zh-TW" altLang="en-US" sz="1200" dirty="0">
                <a:latin typeface="Times New Roman" pitchFamily="18" charset="0"/>
                <a:cs typeface="Times New Roman" pitchFamily="18" charset="0"/>
              </a:rPr>
              <a:t>個條目的適應量表</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Functioning and Well-Being </a:t>
            </a:r>
            <a:r>
              <a:rPr lang="en-US" altLang="zh-TW" sz="1200" i="1" dirty="0" err="1">
                <a:latin typeface="Times New Roman" pitchFamily="18" charset="0"/>
                <a:cs typeface="Times New Roman" pitchFamily="18" charset="0"/>
              </a:rPr>
              <a:t>Profile</a:t>
            </a:r>
            <a:r>
              <a:rPr lang="en-US" altLang="zh-TW" sz="1200" dirty="0" err="1">
                <a:latin typeface="Times New Roman" pitchFamily="18" charset="0"/>
                <a:cs typeface="Times New Roman" pitchFamily="18" charset="0"/>
              </a:rPr>
              <a:t>,</a:t>
            </a:r>
            <a:r>
              <a:rPr lang="en-US" altLang="zh-TW" sz="1200" i="1" dirty="0" err="1">
                <a:latin typeface="Times New Roman" pitchFamily="18" charset="0"/>
                <a:cs typeface="Times New Roman" pitchFamily="18" charset="0"/>
              </a:rPr>
              <a:t>FWBP</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中調整選擇</a:t>
            </a:r>
            <a:r>
              <a:rPr lang="zh-CN" altLang="en-US" sz="1200" dirty="0">
                <a:latin typeface="Times New Roman" pitchFamily="18" charset="0"/>
                <a:cs typeface="Times New Roman" pitchFamily="18" charset="0"/>
              </a:rPr>
              <a:t>研製</a:t>
            </a:r>
            <a:r>
              <a:rPr lang="zh-TW" altLang="en-US" sz="1200" dirty="0">
                <a:latin typeface="Times New Roman" pitchFamily="18" charset="0"/>
                <a:cs typeface="Times New Roman" pitchFamily="18" charset="0"/>
              </a:rPr>
              <a:t>的一個普適性</a:t>
            </a:r>
            <a:r>
              <a:rPr lang="zh-CN" altLang="en-US" sz="1200" dirty="0">
                <a:latin typeface="Times New Roman" pitchFamily="18" charset="0"/>
                <a:cs typeface="Times New Roman" pitchFamily="18" charset="0"/>
              </a:rPr>
              <a:t>健康</a:t>
            </a:r>
            <a:r>
              <a:rPr lang="zh-TW" altLang="en-US" sz="1200" dirty="0">
                <a:latin typeface="Times New Roman" pitchFamily="18" charset="0"/>
                <a:cs typeface="Times New Roman" pitchFamily="18" charset="0"/>
              </a:rPr>
              <a:t>測定量表，在此基礎上</a:t>
            </a:r>
            <a:r>
              <a:rPr lang="zh-CN" altLang="en-US"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由美國波士頓健康研究所發展而</a:t>
            </a:r>
            <a:r>
              <a:rPr lang="zh-CN" altLang="en-US" sz="1200" dirty="0">
                <a:latin typeface="Times New Roman" pitchFamily="18" charset="0"/>
                <a:cs typeface="Times New Roman" pitchFamily="18" charset="0"/>
              </a:rPr>
              <a:t>成</a:t>
            </a:r>
            <a:r>
              <a:rPr lang="zh-TW" altLang="en-US" sz="1200" dirty="0">
                <a:latin typeface="Times New Roman" pitchFamily="18" charset="0"/>
                <a:cs typeface="Times New Roman" pitchFamily="18" charset="0"/>
              </a:rPr>
              <a:t>的一個簡明健康調查問卷試</a:t>
            </a:r>
            <a:r>
              <a:rPr lang="zh-CN" altLang="en-US" sz="1200" dirty="0">
                <a:latin typeface="Times New Roman" pitchFamily="18" charset="0"/>
                <a:cs typeface="Times New Roman" pitchFamily="18" charset="0"/>
              </a:rPr>
              <a:t>式的測定</a:t>
            </a:r>
            <a:r>
              <a:rPr lang="zh-TW" altLang="en-US" sz="1200" dirty="0">
                <a:latin typeface="Times New Roman" pitchFamily="18" charset="0"/>
                <a:cs typeface="Times New Roman" pitchFamily="18" charset="0"/>
              </a:rPr>
              <a:t>量表。</a:t>
            </a:r>
            <a:r>
              <a:rPr lang="en-US" altLang="zh-TW" sz="1200" dirty="0">
                <a:latin typeface="Times New Roman" pitchFamily="18" charset="0"/>
                <a:cs typeface="Times New Roman" pitchFamily="18" charset="0"/>
              </a:rPr>
              <a:t>1991</a:t>
            </a:r>
            <a:r>
              <a:rPr lang="zh-TW" altLang="en-US" sz="1200" dirty="0">
                <a:latin typeface="Times New Roman" pitchFamily="18" charset="0"/>
                <a:cs typeface="Times New Roman" pitchFamily="18" charset="0"/>
              </a:rPr>
              <a:t>年浙江大學醫學院社會醫學教室翻譯了中文版的</a:t>
            </a:r>
            <a:r>
              <a:rPr lang="en-US" altLang="zh-TW" sz="1200" dirty="0">
                <a:latin typeface="Times New Roman" pitchFamily="18" charset="0"/>
                <a:cs typeface="Times New Roman" pitchFamily="18" charset="0"/>
              </a:rPr>
              <a:t>SF-36</a:t>
            </a:r>
            <a:r>
              <a:rPr lang="zh-CN" altLang="en-US" sz="1200" dirty="0">
                <a:latin typeface="Times New Roman" pitchFamily="18" charset="0"/>
                <a:cs typeface="Times New Roman" pitchFamily="18" charset="0"/>
              </a:rPr>
              <a:t>；</a:t>
            </a:r>
            <a:endParaRPr lang="zh-TW" altLang="en-US"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latin typeface="Times New Roman" pitchFamily="18" charset="0"/>
                <a:cs typeface="Times New Roman" pitchFamily="18" charset="0"/>
              </a:rPr>
              <a:t>1991</a:t>
            </a:r>
            <a:r>
              <a:rPr lang="zh-TW" altLang="en-US" sz="1200" dirty="0">
                <a:latin typeface="Times New Roman" pitchFamily="18" charset="0"/>
                <a:cs typeface="Times New Roman" pitchFamily="18" charset="0"/>
              </a:rPr>
              <a:t>年</a:t>
            </a:r>
            <a:r>
              <a:rPr lang="zh-CN" altLang="en-US" sz="1200" dirty="0"/>
              <a:t>浙江大學醫學院社會醫學教研室</a:t>
            </a:r>
            <a:r>
              <a:rPr lang="en-US" altLang="zh-CN" sz="1200" dirty="0"/>
              <a:t>(</a:t>
            </a:r>
            <a:r>
              <a:rPr lang="zh-CN" altLang="en-US" sz="1200" dirty="0"/>
              <a:t>李魯、王紅妹</a:t>
            </a:r>
            <a:r>
              <a:rPr lang="en-US" altLang="zh-CN" sz="1200" dirty="0"/>
              <a:t>), </a:t>
            </a:r>
            <a:r>
              <a:rPr lang="zh-CN" altLang="en-US" sz="1200" dirty="0"/>
              <a:t>衛生統計學教研室</a:t>
            </a:r>
            <a:r>
              <a:rPr lang="en-US" altLang="zh-CN" sz="1200" dirty="0"/>
              <a:t>(</a:t>
            </a:r>
            <a:r>
              <a:rPr lang="zh-CN" altLang="en-US" sz="1200" dirty="0"/>
              <a:t>沈毅</a:t>
            </a:r>
            <a:r>
              <a:rPr lang="en-US" altLang="zh-CN" sz="1200" dirty="0"/>
              <a:t>)</a:t>
            </a:r>
            <a:r>
              <a:rPr lang="zh-TW" altLang="en-US" sz="1200" dirty="0">
                <a:latin typeface="Times New Roman" pitchFamily="18" charset="0"/>
                <a:cs typeface="Times New Roman" pitchFamily="18" charset="0"/>
              </a:rPr>
              <a:t>翻譯了中文版的</a:t>
            </a:r>
            <a:r>
              <a:rPr lang="en-US" altLang="zh-TW" sz="1200" dirty="0">
                <a:latin typeface="Times New Roman" pitchFamily="18" charset="0"/>
                <a:cs typeface="Times New Roman" pitchFamily="18" charset="0"/>
              </a:rPr>
              <a:t>SF-36</a:t>
            </a:r>
            <a:r>
              <a:rPr lang="zh-CN" altLang="en-US" sz="1200" dirty="0">
                <a:latin typeface="Times New Roman" pitchFamily="18" charset="0"/>
                <a:cs typeface="Times New Roman" pitchFamily="18" charset="0"/>
              </a:rPr>
              <a:t>；</a:t>
            </a:r>
            <a:endParaRPr lang="zh-TW" altLang="en-US" sz="1200" dirty="0">
              <a:latin typeface="Times New Roman" pitchFamily="18" charset="0"/>
              <a:cs typeface="Times New Roman" pitchFamily="18" charset="0"/>
            </a:endParaRPr>
          </a:p>
          <a:p>
            <a:endParaRPr lang="en-US" altLang="zh-CN" dirty="0">
              <a:ea typeface="宋体" pitchFamily="2" charset="-122"/>
            </a:endParaRPr>
          </a:p>
          <a:p>
            <a:r>
              <a:rPr lang="zh-CN" altLang="en-US" dirty="0">
                <a:ea typeface="宋体" pitchFamily="2" charset="-122"/>
              </a:rPr>
              <a:t>中文版</a:t>
            </a:r>
            <a:r>
              <a:rPr lang="en-US" altLang="zh-CN" dirty="0">
                <a:ea typeface="宋体" pitchFamily="2" charset="-122"/>
              </a:rPr>
              <a:t>SF-36</a:t>
            </a:r>
            <a:r>
              <a:rPr lang="zh-CN" altLang="en-US" dirty="0">
                <a:ea typeface="宋体" pitchFamily="2" charset="-122"/>
              </a:rPr>
              <a:t>量表用於杭州市區居民生命品質研究，王紅妹　李魯　沈毅，中華預防醫學雜誌 </a:t>
            </a:r>
            <a:r>
              <a:rPr lang="en-US" altLang="zh-CN" dirty="0">
                <a:ea typeface="宋体" pitchFamily="2" charset="-122"/>
              </a:rPr>
              <a:t>2002 </a:t>
            </a:r>
            <a:r>
              <a:rPr lang="zh-CN" altLang="en-US" dirty="0">
                <a:ea typeface="宋体" pitchFamily="2" charset="-122"/>
              </a:rPr>
              <a:t>年</a:t>
            </a:r>
            <a:r>
              <a:rPr lang="en-US" altLang="zh-CN" dirty="0">
                <a:ea typeface="宋体" pitchFamily="2" charset="-122"/>
              </a:rPr>
              <a:t>3 </a:t>
            </a:r>
            <a:r>
              <a:rPr lang="zh-CN" altLang="en-US" dirty="0">
                <a:ea typeface="宋体" pitchFamily="2" charset="-122"/>
              </a:rPr>
              <a:t>月第 </a:t>
            </a:r>
            <a:r>
              <a:rPr lang="en-US" altLang="zh-CN" dirty="0">
                <a:ea typeface="宋体" pitchFamily="2" charset="-122"/>
              </a:rPr>
              <a:t>36 </a:t>
            </a:r>
            <a:r>
              <a:rPr lang="zh-CN" altLang="en-US" dirty="0">
                <a:ea typeface="宋体" pitchFamily="2" charset="-122"/>
              </a:rPr>
              <a:t>卷第 </a:t>
            </a:r>
            <a:r>
              <a:rPr lang="en-US" altLang="zh-CN" dirty="0">
                <a:ea typeface="宋体" pitchFamily="2" charset="-122"/>
              </a:rPr>
              <a:t>2</a:t>
            </a:r>
            <a:r>
              <a:rPr lang="zh-CN" altLang="en-US" dirty="0">
                <a:ea typeface="宋体" pitchFamily="2" charset="-122"/>
              </a:rPr>
              <a:t>期　</a:t>
            </a:r>
            <a:r>
              <a:rPr lang="en-US" altLang="zh-CN" dirty="0">
                <a:ea typeface="宋体" pitchFamily="2" charset="-122"/>
              </a:rPr>
              <a:t>Chin J </a:t>
            </a:r>
            <a:r>
              <a:rPr lang="en-US" altLang="zh-CN" dirty="0" err="1">
                <a:ea typeface="宋体" pitchFamily="2" charset="-122"/>
              </a:rPr>
              <a:t>Prev</a:t>
            </a:r>
            <a:r>
              <a:rPr lang="en-US" altLang="zh-CN" dirty="0">
                <a:ea typeface="宋体" pitchFamily="2" charset="-122"/>
              </a:rPr>
              <a:t> Med , March 2002, </a:t>
            </a:r>
            <a:r>
              <a:rPr lang="en-US" altLang="zh-CN" dirty="0" err="1">
                <a:ea typeface="宋体" pitchFamily="2" charset="-122"/>
              </a:rPr>
              <a:t>Vol</a:t>
            </a:r>
            <a:r>
              <a:rPr lang="en-US" altLang="zh-CN" dirty="0">
                <a:ea typeface="宋体" pitchFamily="2" charset="-122"/>
              </a:rPr>
              <a:t> 36 , No.</a:t>
            </a: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18</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5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量表</a:t>
            </a:r>
            <a:r>
              <a:rPr lang="en-US" altLang="zh-CN" sz="1200" dirty="0">
                <a:latin typeface="Times New Roman" pitchFamily="18" charset="0"/>
                <a:cs typeface="Times New Roman" pitchFamily="18" charset="0"/>
              </a:rPr>
              <a:t>(scale)</a:t>
            </a:r>
            <a:r>
              <a:rPr lang="zh-CN" altLang="en-US" sz="1200" dirty="0">
                <a:latin typeface="Times New Roman" pitchFamily="18" charset="0"/>
                <a:cs typeface="Times New Roman" pitchFamily="18" charset="0"/>
              </a:rPr>
              <a:t>是由若干問題或自我評分指標組成的標準化測定表格，用於測量研究對象的某種狀態、行為或態度，量表是一種測量工具，雖然大多都是問卷形式與調查表相似，但調查表可以包含完全不同的獨立內容，用於評價不同的指標，而量表是用於測量研究對象的一個特徵，量表評價的最終目的只有一項指標；</a:t>
            </a:r>
            <a:endParaRPr lang="zh-TW" altLang="en-US" sz="1200" dirty="0">
              <a:latin typeface="Times New Roman" pitchFamily="18" charset="0"/>
              <a:cs typeface="Times New Roman" pitchFamily="18" charset="0"/>
            </a:endParaRPr>
          </a:p>
          <a:p>
            <a:pPr>
              <a:lnSpc>
                <a:spcPct val="150000"/>
              </a:lnSpc>
            </a:pPr>
            <a:endParaRPr lang="en-US" altLang="zh-TW" sz="1200" i="1" dirty="0">
              <a:latin typeface="Times New Roman" pitchFamily="18" charset="0"/>
              <a:cs typeface="Times New Roman" pitchFamily="18" charset="0"/>
            </a:endParaRPr>
          </a:p>
          <a:p>
            <a:pPr>
              <a:lnSpc>
                <a:spcPct val="150000"/>
              </a:lnSpc>
            </a:pPr>
            <a:r>
              <a:rPr lang="en-US" altLang="zh-TW" sz="1200" i="1" dirty="0">
                <a:latin typeface="Times New Roman" pitchFamily="18" charset="0"/>
                <a:cs typeface="Times New Roman" pitchFamily="18" charset="0"/>
              </a:rPr>
              <a:t>SF</a:t>
            </a:r>
            <a:r>
              <a:rPr lang="en-US" altLang="zh-TW" sz="1200" dirty="0">
                <a:latin typeface="Times New Roman" pitchFamily="18" charset="0"/>
                <a:cs typeface="Times New Roman" pitchFamily="18" charset="0"/>
              </a:rPr>
              <a:t>-36</a:t>
            </a:r>
            <a:r>
              <a:rPr lang="zh-TW" altLang="en-US" sz="1200" dirty="0">
                <a:latin typeface="Times New Roman" pitchFamily="18" charset="0"/>
                <a:cs typeface="Times New Roman" pitchFamily="18" charset="0"/>
              </a:rPr>
              <a:t>健康調查簡表</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the MOS 36-item short from health survey</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SF</a:t>
            </a:r>
            <a:r>
              <a:rPr lang="en-US" altLang="zh-TW" sz="1200" dirty="0">
                <a:latin typeface="Times New Roman" pitchFamily="18" charset="0"/>
                <a:cs typeface="Times New Roman" pitchFamily="18" charset="0"/>
              </a:rPr>
              <a:t>-36)</a:t>
            </a:r>
            <a:r>
              <a:rPr lang="zh-TW" altLang="en-US" sz="1200" dirty="0">
                <a:latin typeface="Times New Roman" pitchFamily="18" charset="0"/>
                <a:cs typeface="Times New Roman" pitchFamily="18" charset="0"/>
              </a:rPr>
              <a:t>，是美國醫學結局研究</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medical outcomes study–short from</a:t>
            </a:r>
            <a:r>
              <a:rPr lang="en-US" altLang="zh-TW" sz="1200" dirty="0">
                <a:latin typeface="Times New Roman" pitchFamily="18" charset="0"/>
                <a:cs typeface="Times New Roman" pitchFamily="18" charset="0"/>
              </a:rPr>
              <a:t>, </a:t>
            </a:r>
            <a:r>
              <a:rPr lang="en-US" altLang="zh-TW" sz="1200" i="1" dirty="0">
                <a:latin typeface="Times New Roman" pitchFamily="18" charset="0"/>
                <a:cs typeface="Times New Roman" pitchFamily="18" charset="0"/>
              </a:rPr>
              <a:t>MOS SF</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組從</a:t>
            </a:r>
            <a:r>
              <a:rPr lang="en-US" altLang="zh-TW" sz="1200" dirty="0">
                <a:latin typeface="Times New Roman" pitchFamily="18" charset="0"/>
                <a:cs typeface="Times New Roman" pitchFamily="18" charset="0"/>
              </a:rPr>
              <a:t>149</a:t>
            </a:r>
            <a:r>
              <a:rPr lang="zh-TW" altLang="en-US" sz="1200" dirty="0">
                <a:latin typeface="Times New Roman" pitchFamily="18" charset="0"/>
                <a:cs typeface="Times New Roman" pitchFamily="18" charset="0"/>
              </a:rPr>
              <a:t>個條目的適應量表</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Functioning and Well-Being </a:t>
            </a:r>
            <a:r>
              <a:rPr lang="en-US" altLang="zh-TW" sz="1200" i="1" dirty="0" err="1">
                <a:latin typeface="Times New Roman" pitchFamily="18" charset="0"/>
                <a:cs typeface="Times New Roman" pitchFamily="18" charset="0"/>
              </a:rPr>
              <a:t>Profile</a:t>
            </a:r>
            <a:r>
              <a:rPr lang="en-US" altLang="zh-TW" sz="1200" dirty="0" err="1">
                <a:latin typeface="Times New Roman" pitchFamily="18" charset="0"/>
                <a:cs typeface="Times New Roman" pitchFamily="18" charset="0"/>
              </a:rPr>
              <a:t>,</a:t>
            </a:r>
            <a:r>
              <a:rPr lang="en-US" altLang="zh-TW" sz="1200" i="1" dirty="0" err="1">
                <a:latin typeface="Times New Roman" pitchFamily="18" charset="0"/>
                <a:cs typeface="Times New Roman" pitchFamily="18" charset="0"/>
              </a:rPr>
              <a:t>FWBP</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中調整選擇</a:t>
            </a:r>
            <a:r>
              <a:rPr lang="zh-CN" altLang="en-US" sz="1200" dirty="0">
                <a:latin typeface="Times New Roman" pitchFamily="18" charset="0"/>
                <a:cs typeface="Times New Roman" pitchFamily="18" charset="0"/>
              </a:rPr>
              <a:t>研製</a:t>
            </a:r>
            <a:r>
              <a:rPr lang="zh-TW" altLang="en-US" sz="1200" dirty="0">
                <a:latin typeface="Times New Roman" pitchFamily="18" charset="0"/>
                <a:cs typeface="Times New Roman" pitchFamily="18" charset="0"/>
              </a:rPr>
              <a:t>的一個普適性</a:t>
            </a:r>
            <a:r>
              <a:rPr lang="zh-CN" altLang="en-US" sz="1200" dirty="0">
                <a:latin typeface="Times New Roman" pitchFamily="18" charset="0"/>
                <a:cs typeface="Times New Roman" pitchFamily="18" charset="0"/>
              </a:rPr>
              <a:t>健康</a:t>
            </a:r>
            <a:r>
              <a:rPr lang="zh-TW" altLang="en-US" sz="1200" dirty="0">
                <a:latin typeface="Times New Roman" pitchFamily="18" charset="0"/>
                <a:cs typeface="Times New Roman" pitchFamily="18" charset="0"/>
              </a:rPr>
              <a:t>測定量表，在此基礎上</a:t>
            </a:r>
            <a:r>
              <a:rPr lang="zh-CN" altLang="en-US"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由美國波士頓健康研究所發展而</a:t>
            </a:r>
            <a:r>
              <a:rPr lang="zh-CN" altLang="en-US" sz="1200" dirty="0">
                <a:latin typeface="Times New Roman" pitchFamily="18" charset="0"/>
                <a:cs typeface="Times New Roman" pitchFamily="18" charset="0"/>
              </a:rPr>
              <a:t>成</a:t>
            </a:r>
            <a:r>
              <a:rPr lang="zh-TW" altLang="en-US" sz="1200" dirty="0">
                <a:latin typeface="Times New Roman" pitchFamily="18" charset="0"/>
                <a:cs typeface="Times New Roman" pitchFamily="18" charset="0"/>
              </a:rPr>
              <a:t>的一個簡明健康調查問卷試</a:t>
            </a:r>
            <a:r>
              <a:rPr lang="zh-CN" altLang="en-US" sz="1200" dirty="0">
                <a:latin typeface="Times New Roman" pitchFamily="18" charset="0"/>
                <a:cs typeface="Times New Roman" pitchFamily="18" charset="0"/>
              </a:rPr>
              <a:t>式的測定</a:t>
            </a:r>
            <a:r>
              <a:rPr lang="zh-TW" altLang="en-US" sz="1200" dirty="0">
                <a:latin typeface="Times New Roman" pitchFamily="18" charset="0"/>
                <a:cs typeface="Times New Roman" pitchFamily="18" charset="0"/>
              </a:rPr>
              <a:t>量表。</a:t>
            </a:r>
            <a:r>
              <a:rPr lang="en-US" altLang="zh-TW" sz="1200" dirty="0">
                <a:latin typeface="Times New Roman" pitchFamily="18" charset="0"/>
                <a:cs typeface="Times New Roman" pitchFamily="18" charset="0"/>
              </a:rPr>
              <a:t>1991</a:t>
            </a:r>
            <a:r>
              <a:rPr lang="zh-TW" altLang="en-US" sz="1200" dirty="0">
                <a:latin typeface="Times New Roman" pitchFamily="18" charset="0"/>
                <a:cs typeface="Times New Roman" pitchFamily="18" charset="0"/>
              </a:rPr>
              <a:t>年浙江大學醫學院社會醫學教室翻譯了中文版的</a:t>
            </a:r>
            <a:r>
              <a:rPr lang="en-US" altLang="zh-TW" sz="1200" dirty="0">
                <a:latin typeface="Times New Roman" pitchFamily="18" charset="0"/>
                <a:cs typeface="Times New Roman" pitchFamily="18" charset="0"/>
              </a:rPr>
              <a:t>SF-36</a:t>
            </a:r>
            <a:r>
              <a:rPr lang="zh-CN" altLang="en-US" sz="1200" dirty="0">
                <a:latin typeface="Times New Roman" pitchFamily="18" charset="0"/>
                <a:cs typeface="Times New Roman" pitchFamily="18" charset="0"/>
              </a:rPr>
              <a:t>；</a:t>
            </a:r>
            <a:endParaRPr lang="zh-TW" altLang="en-US"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latin typeface="Times New Roman" pitchFamily="18" charset="0"/>
                <a:cs typeface="Times New Roman" pitchFamily="18" charset="0"/>
              </a:rPr>
              <a:t>1991</a:t>
            </a:r>
            <a:r>
              <a:rPr lang="zh-TW" altLang="en-US" sz="1200" dirty="0">
                <a:latin typeface="Times New Roman" pitchFamily="18" charset="0"/>
                <a:cs typeface="Times New Roman" pitchFamily="18" charset="0"/>
              </a:rPr>
              <a:t>年</a:t>
            </a:r>
            <a:r>
              <a:rPr lang="zh-CN" altLang="en-US" sz="1200" dirty="0"/>
              <a:t>浙江大學醫學院社會醫學教研室</a:t>
            </a:r>
            <a:r>
              <a:rPr lang="en-US" altLang="zh-CN" sz="1200" dirty="0"/>
              <a:t>(</a:t>
            </a:r>
            <a:r>
              <a:rPr lang="zh-CN" altLang="en-US" sz="1200" dirty="0"/>
              <a:t>李魯、王紅妹</a:t>
            </a:r>
            <a:r>
              <a:rPr lang="en-US" altLang="zh-CN" sz="1200" dirty="0"/>
              <a:t>), </a:t>
            </a:r>
            <a:r>
              <a:rPr lang="zh-CN" altLang="en-US" sz="1200" dirty="0"/>
              <a:t>衛生統計學教研室</a:t>
            </a:r>
            <a:r>
              <a:rPr lang="en-US" altLang="zh-CN" sz="1200" dirty="0"/>
              <a:t>(</a:t>
            </a:r>
            <a:r>
              <a:rPr lang="zh-CN" altLang="en-US" sz="1200" dirty="0"/>
              <a:t>沈毅</a:t>
            </a:r>
            <a:r>
              <a:rPr lang="en-US" altLang="zh-CN" sz="1200" dirty="0"/>
              <a:t>)</a:t>
            </a:r>
            <a:r>
              <a:rPr lang="zh-TW" altLang="en-US" sz="1200" dirty="0">
                <a:latin typeface="Times New Roman" pitchFamily="18" charset="0"/>
                <a:cs typeface="Times New Roman" pitchFamily="18" charset="0"/>
              </a:rPr>
              <a:t>翻譯了中文版的</a:t>
            </a:r>
            <a:r>
              <a:rPr lang="en-US" altLang="zh-TW" sz="1200" dirty="0">
                <a:latin typeface="Times New Roman" pitchFamily="18" charset="0"/>
                <a:cs typeface="Times New Roman" pitchFamily="18" charset="0"/>
              </a:rPr>
              <a:t>SF-36</a:t>
            </a:r>
            <a:r>
              <a:rPr lang="zh-CN" altLang="en-US" sz="1200" dirty="0">
                <a:latin typeface="Times New Roman" pitchFamily="18" charset="0"/>
                <a:cs typeface="Times New Roman" pitchFamily="18" charset="0"/>
              </a:rPr>
              <a:t>；</a:t>
            </a:r>
            <a:endParaRPr lang="zh-TW" altLang="en-US" sz="1200" dirty="0">
              <a:latin typeface="Times New Roman" pitchFamily="18" charset="0"/>
              <a:cs typeface="Times New Roman" pitchFamily="18" charset="0"/>
            </a:endParaRPr>
          </a:p>
          <a:p>
            <a:endParaRPr lang="en-US" altLang="zh-CN" dirty="0">
              <a:ea typeface="宋体" pitchFamily="2" charset="-122"/>
            </a:endParaRPr>
          </a:p>
          <a:p>
            <a:r>
              <a:rPr lang="zh-CN" altLang="en-US" dirty="0">
                <a:ea typeface="宋体" pitchFamily="2" charset="-122"/>
              </a:rPr>
              <a:t>中文版</a:t>
            </a:r>
            <a:r>
              <a:rPr lang="en-US" altLang="zh-CN" dirty="0">
                <a:ea typeface="宋体" pitchFamily="2" charset="-122"/>
              </a:rPr>
              <a:t>SF-36</a:t>
            </a:r>
            <a:r>
              <a:rPr lang="zh-CN" altLang="en-US" dirty="0">
                <a:ea typeface="宋体" pitchFamily="2" charset="-122"/>
              </a:rPr>
              <a:t>量表用於杭州市區居民生命品質研究，王紅妹　李魯　沈毅，中華預防醫學雜誌 </a:t>
            </a:r>
            <a:r>
              <a:rPr lang="en-US" altLang="zh-CN" dirty="0">
                <a:ea typeface="宋体" pitchFamily="2" charset="-122"/>
              </a:rPr>
              <a:t>2002 </a:t>
            </a:r>
            <a:r>
              <a:rPr lang="zh-CN" altLang="en-US" dirty="0">
                <a:ea typeface="宋体" pitchFamily="2" charset="-122"/>
              </a:rPr>
              <a:t>年</a:t>
            </a:r>
            <a:r>
              <a:rPr lang="en-US" altLang="zh-CN" dirty="0">
                <a:ea typeface="宋体" pitchFamily="2" charset="-122"/>
              </a:rPr>
              <a:t>3 </a:t>
            </a:r>
            <a:r>
              <a:rPr lang="zh-CN" altLang="en-US" dirty="0">
                <a:ea typeface="宋体" pitchFamily="2" charset="-122"/>
              </a:rPr>
              <a:t>月第 </a:t>
            </a:r>
            <a:r>
              <a:rPr lang="en-US" altLang="zh-CN" dirty="0">
                <a:ea typeface="宋体" pitchFamily="2" charset="-122"/>
              </a:rPr>
              <a:t>36 </a:t>
            </a:r>
            <a:r>
              <a:rPr lang="zh-CN" altLang="en-US" dirty="0">
                <a:ea typeface="宋体" pitchFamily="2" charset="-122"/>
              </a:rPr>
              <a:t>卷第 </a:t>
            </a:r>
            <a:r>
              <a:rPr lang="en-US" altLang="zh-CN" dirty="0">
                <a:ea typeface="宋体" pitchFamily="2" charset="-122"/>
              </a:rPr>
              <a:t>2</a:t>
            </a:r>
            <a:r>
              <a:rPr lang="zh-CN" altLang="en-US" dirty="0">
                <a:ea typeface="宋体" pitchFamily="2" charset="-122"/>
              </a:rPr>
              <a:t>期　</a:t>
            </a:r>
            <a:r>
              <a:rPr lang="en-US" altLang="zh-CN" dirty="0">
                <a:ea typeface="宋体" pitchFamily="2" charset="-122"/>
              </a:rPr>
              <a:t>Chin J </a:t>
            </a:r>
            <a:r>
              <a:rPr lang="en-US" altLang="zh-CN" dirty="0" err="1">
                <a:ea typeface="宋体" pitchFamily="2" charset="-122"/>
              </a:rPr>
              <a:t>Prev</a:t>
            </a:r>
            <a:r>
              <a:rPr lang="en-US" altLang="zh-CN" dirty="0">
                <a:ea typeface="宋体" pitchFamily="2" charset="-122"/>
              </a:rPr>
              <a:t> Med , March 2002, </a:t>
            </a:r>
            <a:r>
              <a:rPr lang="en-US" altLang="zh-CN" dirty="0" err="1">
                <a:ea typeface="宋体" pitchFamily="2" charset="-122"/>
              </a:rPr>
              <a:t>Vol</a:t>
            </a:r>
            <a:r>
              <a:rPr lang="en-US" altLang="zh-CN" dirty="0">
                <a:ea typeface="宋体" pitchFamily="2" charset="-122"/>
              </a:rPr>
              <a:t> 36 , No.</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19</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20</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21</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22</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23</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三項聯檢：</a:t>
            </a:r>
            <a:endPar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Ⅰ</a:t>
            </a:r>
            <a:r>
              <a:rPr kumimoji="0" lang="en-US" altLang="zh-CN" sz="11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Ⅱ</a:t>
            </a:r>
            <a:r>
              <a:rPr kumimoji="0" lang="en-US" altLang="zh-CN" sz="11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Ⅲ</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b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c</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d</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e</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g</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000" b="0" i="0" u="none" strike="noStrike" kern="1200" cap="none" spc="0" normalizeH="0" baseline="0" noProof="0" dirty="0">
                <a:ln>
                  <a:noFill/>
                </a:ln>
                <a:solidFill>
                  <a:srgbClr val="000000"/>
                </a:solidFill>
                <a:effectLst/>
                <a:uLnTx/>
                <a:uFillTx/>
                <a:latin typeface="Arial"/>
                <a:ea typeface="宋体" pitchFamily="2" charset="-122"/>
                <a:cs typeface="Times New Roman" pitchFamily="18" charset="0"/>
              </a:rPr>
              <a:t>÷</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100" b="0"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disease</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Ⅰ</a:t>
            </a:r>
            <a:r>
              <a:rPr kumimoji="0" lang="en-US" altLang="zh-CN" sz="11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Ⅱ</a:t>
            </a:r>
            <a:r>
              <a:rPr kumimoji="0" lang="en-US" altLang="zh-CN" sz="11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Ⅲ</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Ⅰ</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Ⅱ</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Ⅲ</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Ⅰ</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Ⅱ</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Ⅰ</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Ⅲ</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Ⅱ</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Ⅲ</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Ⅰ</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Ⅱ</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1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SEN</a:t>
            </a:r>
            <a:r>
              <a:rPr kumimoji="0" lang="en-US" altLang="zh-CN" sz="10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Ⅲ</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endParaRPr kumimoji="0" lang="en-US" altLang="zh-CN" sz="1200" b="0" i="0" u="none" strike="noStrike" kern="1200" cap="none" spc="0" normalizeH="0" baseline="0" noProof="0" dirty="0">
              <a:ln>
                <a:noFill/>
              </a:ln>
              <a:solidFill>
                <a:schemeClr val="tx1"/>
              </a:solidFill>
              <a:effectLst/>
              <a:uLnTx/>
              <a:uFillTx/>
              <a:latin typeface="Arial"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100" b="0" i="0" u="none" strike="noStrike" kern="1200" cap="none" spc="0" normalizeH="0" baseline="0" noProof="0" dirty="0">
              <a:ln>
                <a:noFill/>
              </a:ln>
              <a:solidFill>
                <a:srgbClr val="000000"/>
              </a:solidFill>
              <a:effectLst/>
              <a:uLnTx/>
              <a:uFillTx/>
              <a:latin typeface="Arial"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24</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cstate="print">
            <a:extLst>
              <a:ext uri="{28A0092B-C50C-407E-A947-70E740481C1C}">
                <a14:useLocalDpi xmlns:a14="http://schemas.microsoft.com/office/drawing/2010/main" val="0"/>
              </a:ext>
            </a:extLst>
          </a:blip>
          <a:srcRect t="8968" b="2744"/>
          <a:stretch>
            <a:fillRect/>
          </a:stretch>
        </p:blipFill>
        <p:spPr bwMode="auto">
          <a:xfrm>
            <a:off x="3"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4" y="284165"/>
            <a:ext cx="9793288"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7"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55461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63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47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69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40" y="1087438"/>
            <a:ext cx="5356224"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40" y="3551240"/>
            <a:ext cx="5356224"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486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20911"/>
          <a:stretch>
            <a:fillRect/>
          </a:stretch>
        </p:blipFill>
        <p:spPr bwMode="auto">
          <a:xfrm>
            <a:off x="3" y="2"/>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cstate="print">
            <a:extLst>
              <a:ext uri="{28A0092B-C50C-407E-A947-70E740481C1C}">
                <a14:useLocalDpi xmlns:a14="http://schemas.microsoft.com/office/drawing/2010/main" val="0"/>
              </a:ext>
            </a:extLst>
          </a:blip>
          <a:srcRect l="621" t="59732" r="491" b="2483"/>
          <a:stretch>
            <a:fillRect/>
          </a:stretch>
        </p:blipFill>
        <p:spPr bwMode="auto">
          <a:xfrm>
            <a:off x="3"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1" y="3868739"/>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1" y="5005390"/>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21328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0656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56423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7"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41"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196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7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1684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5304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836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4850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82415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2486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3647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3" y="2343152"/>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solidFill>
                  <a:schemeClr val="bg1"/>
                </a:solidFill>
                <a:ea typeface="Arial Unicode MS" pitchFamily="34" charset="-122"/>
                <a:cs typeface="Arial Unicode MS" pitchFamily="34" charset="-122"/>
              </a:rPr>
              <a:t>© 2011 </a:t>
            </a:r>
            <a:r>
              <a:rPr lang="en-US" altLang="zh-CN" sz="800" dirty="0" err="1">
                <a:solidFill>
                  <a:schemeClr val="bg1"/>
                </a:solidFill>
                <a:ea typeface="Arial Unicode MS" pitchFamily="34" charset="-122"/>
                <a:cs typeface="Arial Unicode MS" pitchFamily="34" charset="-122"/>
              </a:rPr>
              <a:t>Mindray</a:t>
            </a:r>
            <a:r>
              <a:rPr lang="en-US" altLang="zh-CN" sz="800" dirty="0">
                <a:solidFill>
                  <a:schemeClr val="bg1"/>
                </a:solidFill>
                <a:ea typeface="Arial Unicode MS" pitchFamily="34" charset="-122"/>
                <a:cs typeface="Arial Unicode MS" pitchFamily="34" charset="-122"/>
              </a:rPr>
              <a:t> Confidential</a:t>
            </a:r>
          </a:p>
        </p:txBody>
      </p:sp>
      <p:sp>
        <p:nvSpPr>
          <p:cNvPr id="7" name="Freeform 17"/>
          <p:cNvSpPr>
            <a:spLocks noEditPoints="1"/>
          </p:cNvSpPr>
          <p:nvPr/>
        </p:nvSpPr>
        <p:spPr bwMode="auto">
          <a:xfrm>
            <a:off x="8632828" y="5851525"/>
            <a:ext cx="2444749"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91"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E80CFC63-2406-49D0-9C54-FBB492850B08}" type="slidenum">
              <a:rPr lang="en-US" altLang="zh-CN"/>
              <a:pPr>
                <a:defRPr/>
              </a:pPr>
              <a:t>‹#›</a:t>
            </a:fld>
            <a:endParaRPr lang="en-US" altLang="zh-CN" dirty="0"/>
          </a:p>
        </p:txBody>
      </p:sp>
    </p:spTree>
    <p:extLst>
      <p:ext uri="{BB962C8B-B14F-4D97-AF65-F5344CB8AC3E}">
        <p14:creationId xmlns:p14="http://schemas.microsoft.com/office/powerpoint/2010/main" val="2947202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846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75633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9042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75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66025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59677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621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476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5595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1925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59735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3" y="1925639"/>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90" y="4841876"/>
            <a:ext cx="8066086"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1"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33ABA569-27A8-43CF-8612-E7C2905B5874}" type="slidenum">
              <a:rPr lang="en-US" altLang="zh-CN"/>
              <a:pPr>
                <a:defRPr/>
              </a:pPr>
              <a:t>‹#›</a:t>
            </a:fld>
            <a:endParaRPr lang="en-US" altLang="zh-CN" dirty="0"/>
          </a:p>
        </p:txBody>
      </p:sp>
    </p:spTree>
    <p:extLst>
      <p:ext uri="{BB962C8B-B14F-4D97-AF65-F5344CB8AC3E}">
        <p14:creationId xmlns:p14="http://schemas.microsoft.com/office/powerpoint/2010/main" val="437675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4919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47095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475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3478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50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30804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2130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40275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71890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04248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129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957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040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23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2036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390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5" y="44450"/>
            <a:ext cx="10864851"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5" y="1087438"/>
            <a:ext cx="10864851"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2" r:id="rId1"/>
    <p:sldLayoutId id="2147486071" r:id="rId2"/>
    <p:sldLayoutId id="2147486070" r:id="rId3"/>
    <p:sldLayoutId id="2147486069" r:id="rId4"/>
    <p:sldLayoutId id="2147486068" r:id="rId5"/>
    <p:sldLayoutId id="2147486067" r:id="rId6"/>
    <p:sldLayoutId id="2147486066" r:id="rId7"/>
    <p:sldLayoutId id="2147486065" r:id="rId8"/>
    <p:sldLayoutId id="2147486064" r:id="rId9"/>
    <p:sldLayoutId id="2147486063" r:id="rId10"/>
    <p:sldLayoutId id="2147486062" r:id="rId11"/>
    <p:sldLayoutId id="2147486061" r:id="rId12"/>
    <p:sldLayoutId id="2147486060"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5" y="0"/>
            <a:ext cx="10864851"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5" y="1030289"/>
            <a:ext cx="10864851"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3" r:id="rId1"/>
    <p:sldLayoutId id="2147486081" r:id="rId2"/>
    <p:sldLayoutId id="2147486080" r:id="rId3"/>
    <p:sldLayoutId id="2147486079" r:id="rId4"/>
    <p:sldLayoutId id="2147486078" r:id="rId5"/>
    <p:sldLayoutId id="2147486077" r:id="rId6"/>
    <p:sldLayoutId id="2147486076" r:id="rId7"/>
    <p:sldLayoutId id="2147486075" r:id="rId8"/>
    <p:sldLayoutId id="2147486074" r:id="rId9"/>
    <p:sldLayoutId id="2147486073" r:id="rId10"/>
    <p:sldLayoutId id="214748607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5" y="44450"/>
            <a:ext cx="10864851"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5" y="1090613"/>
            <a:ext cx="10864851" cy="477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141716F1-DEB9-4CEB-A50B-35CD946F019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3078"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4" r:id="rId1"/>
    <p:sldLayoutId id="2147486091" r:id="rId2"/>
    <p:sldLayoutId id="2147486090" r:id="rId3"/>
    <p:sldLayoutId id="2147486089" r:id="rId4"/>
    <p:sldLayoutId id="2147486088" r:id="rId5"/>
    <p:sldLayoutId id="2147486087" r:id="rId6"/>
    <p:sldLayoutId id="2147486086" r:id="rId7"/>
    <p:sldLayoutId id="2147486085" r:id="rId8"/>
    <p:sldLayoutId id="2147486084" r:id="rId9"/>
    <p:sldLayoutId id="2147486083" r:id="rId10"/>
    <p:sldLayoutId id="214748608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5" y="0"/>
            <a:ext cx="10864851"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5" y="1074740"/>
            <a:ext cx="10864851"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97717CAE-8A56-4A1E-9CCF-14BB7D98A06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4102"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5" r:id="rId1"/>
    <p:sldLayoutId id="2147486101" r:id="rId2"/>
    <p:sldLayoutId id="2147486100" r:id="rId3"/>
    <p:sldLayoutId id="2147486099" r:id="rId4"/>
    <p:sldLayoutId id="2147486098" r:id="rId5"/>
    <p:sldLayoutId id="2147486097" r:id="rId6"/>
    <p:sldLayoutId id="2147486096" r:id="rId7"/>
    <p:sldLayoutId id="2147486095" r:id="rId8"/>
    <p:sldLayoutId id="2147486094" r:id="rId9"/>
    <p:sldLayoutId id="2147486093" r:id="rId10"/>
    <p:sldLayoutId id="214748609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38.e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0.bin"/><Relationship Id="rId18" Type="http://schemas.openxmlformats.org/officeDocument/2006/relationships/image" Target="../media/image45.wmf"/><Relationship Id="rId3" Type="http://schemas.openxmlformats.org/officeDocument/2006/relationships/image" Target="../media/image6.emf"/><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42.wmf"/><Relationship Id="rId17" Type="http://schemas.openxmlformats.org/officeDocument/2006/relationships/oleObject" Target="../embeddings/oleObject32.bin"/><Relationship Id="rId2" Type="http://schemas.openxmlformats.org/officeDocument/2006/relationships/notesSlide" Target="../notesSlides/notesSlide11.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slideLayout" Target="../slideLayouts/slideLayout12.xml"/><Relationship Id="rId6" Type="http://schemas.openxmlformats.org/officeDocument/2006/relationships/image" Target="../media/image39.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41.wmf"/><Relationship Id="rId19" Type="http://schemas.openxmlformats.org/officeDocument/2006/relationships/oleObject" Target="../embeddings/oleObject33.bin"/><Relationship Id="rId4" Type="http://schemas.openxmlformats.org/officeDocument/2006/relationships/image" Target="../media/image7.emf"/><Relationship Id="rId9" Type="http://schemas.openxmlformats.org/officeDocument/2006/relationships/oleObject" Target="../embeddings/oleObject28.bin"/><Relationship Id="rId14" Type="http://schemas.openxmlformats.org/officeDocument/2006/relationships/image" Target="../media/image43.wmf"/><Relationship Id="rId22" Type="http://schemas.openxmlformats.org/officeDocument/2006/relationships/image" Target="../media/image47.wmf"/></Relationships>
</file>

<file path=ppt/slides/_rels/slide12.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39.bin"/><Relationship Id="rId18" Type="http://schemas.openxmlformats.org/officeDocument/2006/relationships/image" Target="../media/image54.wmf"/><Relationship Id="rId3" Type="http://schemas.openxmlformats.org/officeDocument/2006/relationships/image" Target="../media/image6.emf"/><Relationship Id="rId7" Type="http://schemas.openxmlformats.org/officeDocument/2006/relationships/oleObject" Target="../embeddings/oleObject36.bin"/><Relationship Id="rId12" Type="http://schemas.openxmlformats.org/officeDocument/2006/relationships/image" Target="../media/image51.wmf"/><Relationship Id="rId17" Type="http://schemas.openxmlformats.org/officeDocument/2006/relationships/oleObject" Target="../embeddings/oleObject41.bin"/><Relationship Id="rId2" Type="http://schemas.openxmlformats.org/officeDocument/2006/relationships/notesSlide" Target="../notesSlides/notesSlide12.xml"/><Relationship Id="rId16" Type="http://schemas.openxmlformats.org/officeDocument/2006/relationships/image" Target="../media/image53.wmf"/><Relationship Id="rId1" Type="http://schemas.openxmlformats.org/officeDocument/2006/relationships/slideLayout" Target="../slideLayouts/slideLayout12.xml"/><Relationship Id="rId6" Type="http://schemas.openxmlformats.org/officeDocument/2006/relationships/image" Target="../media/image48.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50.wmf"/><Relationship Id="rId4" Type="http://schemas.openxmlformats.org/officeDocument/2006/relationships/image" Target="../media/image7.emf"/><Relationship Id="rId9" Type="http://schemas.openxmlformats.org/officeDocument/2006/relationships/oleObject" Target="../embeddings/oleObject37.bin"/><Relationship Id="rId14" Type="http://schemas.openxmlformats.org/officeDocument/2006/relationships/image" Target="../media/image52.wmf"/></Relationships>
</file>

<file path=ppt/slides/_rels/slide13.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46.bin"/><Relationship Id="rId3" Type="http://schemas.openxmlformats.org/officeDocument/2006/relationships/image" Target="../media/image6.emf"/><Relationship Id="rId7" Type="http://schemas.openxmlformats.org/officeDocument/2006/relationships/oleObject" Target="../embeddings/oleObject43.bin"/><Relationship Id="rId12" Type="http://schemas.openxmlformats.org/officeDocument/2006/relationships/image" Target="../media/image58.w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5.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57.wmf"/><Relationship Id="rId4" Type="http://schemas.openxmlformats.org/officeDocument/2006/relationships/image" Target="../media/image7.emf"/><Relationship Id="rId9" Type="http://schemas.openxmlformats.org/officeDocument/2006/relationships/oleObject" Target="../embeddings/oleObject44.bin"/><Relationship Id="rId14" Type="http://schemas.openxmlformats.org/officeDocument/2006/relationships/image" Target="../media/image59.wmf"/></Relationships>
</file>

<file path=ppt/slides/_rels/slide14.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52.bin"/><Relationship Id="rId18" Type="http://schemas.openxmlformats.org/officeDocument/2006/relationships/image" Target="../media/image68.wmf"/><Relationship Id="rId26" Type="http://schemas.openxmlformats.org/officeDocument/2006/relationships/image" Target="../media/image72.wmf"/><Relationship Id="rId39" Type="http://schemas.openxmlformats.org/officeDocument/2006/relationships/oleObject" Target="../embeddings/oleObject65.bin"/><Relationship Id="rId3" Type="http://schemas.openxmlformats.org/officeDocument/2006/relationships/oleObject" Target="../embeddings/oleObject47.bin"/><Relationship Id="rId21" Type="http://schemas.openxmlformats.org/officeDocument/2006/relationships/oleObject" Target="../embeddings/oleObject56.bin"/><Relationship Id="rId34" Type="http://schemas.openxmlformats.org/officeDocument/2006/relationships/image" Target="../media/image76.wmf"/><Relationship Id="rId7" Type="http://schemas.openxmlformats.org/officeDocument/2006/relationships/oleObject" Target="../embeddings/oleObject49.bin"/><Relationship Id="rId12" Type="http://schemas.openxmlformats.org/officeDocument/2006/relationships/image" Target="../media/image65.wmf"/><Relationship Id="rId17" Type="http://schemas.openxmlformats.org/officeDocument/2006/relationships/oleObject" Target="../embeddings/oleObject54.bin"/><Relationship Id="rId25" Type="http://schemas.openxmlformats.org/officeDocument/2006/relationships/oleObject" Target="../embeddings/oleObject58.bin"/><Relationship Id="rId33" Type="http://schemas.openxmlformats.org/officeDocument/2006/relationships/oleObject" Target="../embeddings/oleObject62.bin"/><Relationship Id="rId38" Type="http://schemas.openxmlformats.org/officeDocument/2006/relationships/image" Target="../media/image78.wmf"/><Relationship Id="rId2" Type="http://schemas.openxmlformats.org/officeDocument/2006/relationships/notesSlide" Target="../notesSlides/notesSlide15.xml"/><Relationship Id="rId16" Type="http://schemas.openxmlformats.org/officeDocument/2006/relationships/image" Target="../media/image67.wmf"/><Relationship Id="rId20" Type="http://schemas.openxmlformats.org/officeDocument/2006/relationships/image" Target="../media/image69.wmf"/><Relationship Id="rId29" Type="http://schemas.openxmlformats.org/officeDocument/2006/relationships/oleObject" Target="../embeddings/oleObject60.bin"/><Relationship Id="rId1" Type="http://schemas.openxmlformats.org/officeDocument/2006/relationships/slideLayout" Target="../slideLayouts/slideLayout12.xml"/><Relationship Id="rId6" Type="http://schemas.openxmlformats.org/officeDocument/2006/relationships/image" Target="../media/image62.wmf"/><Relationship Id="rId11" Type="http://schemas.openxmlformats.org/officeDocument/2006/relationships/oleObject" Target="../embeddings/oleObject51.bin"/><Relationship Id="rId24" Type="http://schemas.openxmlformats.org/officeDocument/2006/relationships/image" Target="../media/image71.wmf"/><Relationship Id="rId32" Type="http://schemas.openxmlformats.org/officeDocument/2006/relationships/image" Target="../media/image75.wmf"/><Relationship Id="rId37" Type="http://schemas.openxmlformats.org/officeDocument/2006/relationships/oleObject" Target="../embeddings/oleObject64.bin"/><Relationship Id="rId40" Type="http://schemas.openxmlformats.org/officeDocument/2006/relationships/image" Target="../media/image79.wmf"/><Relationship Id="rId5" Type="http://schemas.openxmlformats.org/officeDocument/2006/relationships/oleObject" Target="../embeddings/oleObject48.bin"/><Relationship Id="rId15" Type="http://schemas.openxmlformats.org/officeDocument/2006/relationships/oleObject" Target="../embeddings/oleObject53.bin"/><Relationship Id="rId23" Type="http://schemas.openxmlformats.org/officeDocument/2006/relationships/oleObject" Target="../embeddings/oleObject57.bin"/><Relationship Id="rId28" Type="http://schemas.openxmlformats.org/officeDocument/2006/relationships/image" Target="../media/image73.wmf"/><Relationship Id="rId36" Type="http://schemas.openxmlformats.org/officeDocument/2006/relationships/image" Target="../media/image77.wmf"/><Relationship Id="rId10" Type="http://schemas.openxmlformats.org/officeDocument/2006/relationships/image" Target="../media/image64.wmf"/><Relationship Id="rId19" Type="http://schemas.openxmlformats.org/officeDocument/2006/relationships/oleObject" Target="../embeddings/oleObject55.bin"/><Relationship Id="rId31" Type="http://schemas.openxmlformats.org/officeDocument/2006/relationships/oleObject" Target="../embeddings/oleObject61.bin"/><Relationship Id="rId4" Type="http://schemas.openxmlformats.org/officeDocument/2006/relationships/image" Target="../media/image61.wmf"/><Relationship Id="rId9" Type="http://schemas.openxmlformats.org/officeDocument/2006/relationships/oleObject" Target="../embeddings/oleObject50.bin"/><Relationship Id="rId14" Type="http://schemas.openxmlformats.org/officeDocument/2006/relationships/image" Target="../media/image66.wmf"/><Relationship Id="rId22" Type="http://schemas.openxmlformats.org/officeDocument/2006/relationships/image" Target="../media/image70.wmf"/><Relationship Id="rId27" Type="http://schemas.openxmlformats.org/officeDocument/2006/relationships/oleObject" Target="../embeddings/oleObject59.bin"/><Relationship Id="rId30" Type="http://schemas.openxmlformats.org/officeDocument/2006/relationships/image" Target="../media/image74.wmf"/><Relationship Id="rId35" Type="http://schemas.openxmlformats.org/officeDocument/2006/relationships/oleObject" Target="../embeddings/oleObject63.bin"/></Relationships>
</file>

<file path=ppt/slides/_rels/slide16.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5.w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oleObject" Target="../embeddings/oleObject66.bin"/><Relationship Id="rId5" Type="http://schemas.openxmlformats.org/officeDocument/2006/relationships/image" Target="../media/image84.wmf"/><Relationship Id="rId4" Type="http://schemas.openxmlformats.org/officeDocument/2006/relationships/image" Target="../media/image83.wmf"/></Relationships>
</file>

<file path=ppt/slides/_rels/slide19.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72.bin"/><Relationship Id="rId18" Type="http://schemas.openxmlformats.org/officeDocument/2006/relationships/image" Target="../media/image93.wmf"/><Relationship Id="rId26" Type="http://schemas.openxmlformats.org/officeDocument/2006/relationships/image" Target="../media/image97.wmf"/><Relationship Id="rId3" Type="http://schemas.openxmlformats.org/officeDocument/2006/relationships/oleObject" Target="../embeddings/oleObject67.bin"/><Relationship Id="rId21" Type="http://schemas.openxmlformats.org/officeDocument/2006/relationships/oleObject" Target="../embeddings/oleObject76.bin"/><Relationship Id="rId34" Type="http://schemas.openxmlformats.org/officeDocument/2006/relationships/oleObject" Target="../embeddings/oleObject83.bin"/><Relationship Id="rId7" Type="http://schemas.openxmlformats.org/officeDocument/2006/relationships/oleObject" Target="../embeddings/oleObject69.bin"/><Relationship Id="rId12" Type="http://schemas.openxmlformats.org/officeDocument/2006/relationships/image" Target="../media/image90.wmf"/><Relationship Id="rId17" Type="http://schemas.openxmlformats.org/officeDocument/2006/relationships/oleObject" Target="../embeddings/oleObject74.bin"/><Relationship Id="rId25" Type="http://schemas.openxmlformats.org/officeDocument/2006/relationships/oleObject" Target="../embeddings/oleObject78.bin"/><Relationship Id="rId33" Type="http://schemas.openxmlformats.org/officeDocument/2006/relationships/image" Target="../media/image100.wmf"/><Relationship Id="rId2" Type="http://schemas.openxmlformats.org/officeDocument/2006/relationships/notesSlide" Target="../notesSlides/notesSlide19.xml"/><Relationship Id="rId16" Type="http://schemas.openxmlformats.org/officeDocument/2006/relationships/image" Target="../media/image92.wmf"/><Relationship Id="rId20" Type="http://schemas.openxmlformats.org/officeDocument/2006/relationships/image" Target="../media/image94.wmf"/><Relationship Id="rId29" Type="http://schemas.openxmlformats.org/officeDocument/2006/relationships/image" Target="../media/image98.wmf"/><Relationship Id="rId1" Type="http://schemas.openxmlformats.org/officeDocument/2006/relationships/slideLayout" Target="../slideLayouts/slideLayout12.xml"/><Relationship Id="rId6" Type="http://schemas.openxmlformats.org/officeDocument/2006/relationships/image" Target="../media/image87.wmf"/><Relationship Id="rId11" Type="http://schemas.openxmlformats.org/officeDocument/2006/relationships/oleObject" Target="../embeddings/oleObject71.bin"/><Relationship Id="rId24" Type="http://schemas.openxmlformats.org/officeDocument/2006/relationships/image" Target="../media/image96.wmf"/><Relationship Id="rId32" Type="http://schemas.openxmlformats.org/officeDocument/2006/relationships/oleObject" Target="../embeddings/oleObject82.bin"/><Relationship Id="rId5" Type="http://schemas.openxmlformats.org/officeDocument/2006/relationships/oleObject" Target="../embeddings/oleObject68.bin"/><Relationship Id="rId15" Type="http://schemas.openxmlformats.org/officeDocument/2006/relationships/oleObject" Target="../embeddings/oleObject73.bin"/><Relationship Id="rId23" Type="http://schemas.openxmlformats.org/officeDocument/2006/relationships/oleObject" Target="../embeddings/oleObject77.bin"/><Relationship Id="rId28" Type="http://schemas.openxmlformats.org/officeDocument/2006/relationships/oleObject" Target="../embeddings/oleObject80.bin"/><Relationship Id="rId10" Type="http://schemas.openxmlformats.org/officeDocument/2006/relationships/image" Target="../media/image89.wmf"/><Relationship Id="rId19" Type="http://schemas.openxmlformats.org/officeDocument/2006/relationships/oleObject" Target="../embeddings/oleObject75.bin"/><Relationship Id="rId31" Type="http://schemas.openxmlformats.org/officeDocument/2006/relationships/image" Target="../media/image99.wmf"/><Relationship Id="rId4" Type="http://schemas.openxmlformats.org/officeDocument/2006/relationships/image" Target="../media/image86.wmf"/><Relationship Id="rId9" Type="http://schemas.openxmlformats.org/officeDocument/2006/relationships/oleObject" Target="../embeddings/oleObject70.bin"/><Relationship Id="rId14" Type="http://schemas.openxmlformats.org/officeDocument/2006/relationships/image" Target="../media/image91.wmf"/><Relationship Id="rId22" Type="http://schemas.openxmlformats.org/officeDocument/2006/relationships/image" Target="../media/image95.wmf"/><Relationship Id="rId27" Type="http://schemas.openxmlformats.org/officeDocument/2006/relationships/oleObject" Target="../embeddings/oleObject79.bin"/><Relationship Id="rId30" Type="http://schemas.openxmlformats.org/officeDocument/2006/relationships/oleObject" Target="../embeddings/oleObject81.bin"/><Relationship Id="rId35" Type="http://schemas.openxmlformats.org/officeDocument/2006/relationships/image" Target="../media/image101.w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88.bin"/><Relationship Id="rId3" Type="http://schemas.openxmlformats.org/officeDocument/2006/relationships/image" Target="../media/image102.emf"/><Relationship Id="rId7" Type="http://schemas.openxmlformats.org/officeDocument/2006/relationships/oleObject" Target="../embeddings/oleObject85.bin"/><Relationship Id="rId12" Type="http://schemas.openxmlformats.org/officeDocument/2006/relationships/image" Target="../media/image107.wmf"/><Relationship Id="rId2" Type="http://schemas.openxmlformats.org/officeDocument/2006/relationships/notesSlide" Target="../notesSlides/notesSlide20.xml"/><Relationship Id="rId16" Type="http://schemas.openxmlformats.org/officeDocument/2006/relationships/image" Target="../media/image109.wmf"/><Relationship Id="rId1" Type="http://schemas.openxmlformats.org/officeDocument/2006/relationships/slideLayout" Target="../slideLayouts/slideLayout12.xml"/><Relationship Id="rId6" Type="http://schemas.openxmlformats.org/officeDocument/2006/relationships/image" Target="../media/image104.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106.wmf"/><Relationship Id="rId4" Type="http://schemas.openxmlformats.org/officeDocument/2006/relationships/image" Target="../media/image103.emf"/><Relationship Id="rId9" Type="http://schemas.openxmlformats.org/officeDocument/2006/relationships/oleObject" Target="../embeddings/oleObject86.bin"/><Relationship Id="rId14" Type="http://schemas.openxmlformats.org/officeDocument/2006/relationships/image" Target="../media/image108.wmf"/></Relationships>
</file>

<file path=ppt/slides/_rels/slide21.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13.emf"/></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8.emf"/><Relationship Id="rId7"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oleObject" Target="../embeddings/oleObject2.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8.wmf"/><Relationship Id="rId3" Type="http://schemas.openxmlformats.org/officeDocument/2006/relationships/image" Target="../media/image8.emf"/><Relationship Id="rId7" Type="http://schemas.openxmlformats.org/officeDocument/2006/relationships/image" Target="../media/image15.wmf"/><Relationship Id="rId12" Type="http://schemas.openxmlformats.org/officeDocument/2006/relationships/oleObject" Target="../embeddings/oleObject9.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oleObject" Target="../embeddings/oleObject6.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6.wmf"/><Relationship Id="rId1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8.emf"/><Relationship Id="rId7" Type="http://schemas.openxmlformats.org/officeDocument/2006/relationships/image" Target="../media/image21.w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oleObject" Target="../embeddings/oleObject12.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2.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8.emf"/><Relationship Id="rId7" Type="http://schemas.openxmlformats.org/officeDocument/2006/relationships/image" Target="../media/image25.w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oleObject" Target="../embeddings/oleObject16.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6.w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29.w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oleObject" Target="../embeddings/oleObject20.bin"/><Relationship Id="rId5" Type="http://schemas.openxmlformats.org/officeDocument/2006/relationships/image" Target="../media/image28.wmf"/><Relationship Id="rId4"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8.e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4.w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1.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9"/>
          <p:cNvSpPr>
            <a:spLocks noGrp="1" noChangeArrowheads="1"/>
          </p:cNvSpPr>
          <p:nvPr>
            <p:ph type="ctrTitle"/>
          </p:nvPr>
        </p:nvSpPr>
        <p:spPr>
          <a:xfrm>
            <a:off x="981869" y="1425948"/>
            <a:ext cx="9558336" cy="181413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eaLnBrk="1" hangingPunct="1">
              <a:lnSpc>
                <a:spcPct val="150000"/>
              </a:lnSpc>
            </a:pPr>
            <a:r>
              <a:rPr lang="zh-TW" altLang="en-US" sz="3200" dirty="0">
                <a:solidFill>
                  <a:schemeClr val="tx1"/>
                </a:solidFill>
                <a:latin typeface="宋体" panose="02010600030101010101" pitchFamily="2" charset="-122"/>
                <a:ea typeface="宋体" panose="02010600030101010101" pitchFamily="2" charset="-122"/>
              </a:rPr>
              <a:t>實驗室診斷臨床研究的效應量</a:t>
            </a:r>
            <a:br>
              <a:rPr lang="zh-TW" altLang="en-US" sz="3200" dirty="0">
                <a:solidFill>
                  <a:schemeClr val="tx1"/>
                </a:solidFill>
                <a:latin typeface="宋体" panose="02010600030101010101" pitchFamily="2" charset="-122"/>
                <a:ea typeface="宋体" panose="02010600030101010101" pitchFamily="2" charset="-122"/>
              </a:rPr>
            </a:br>
            <a:r>
              <a:rPr lang="zh-TW" altLang="en-US"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TW" sz="3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utility of in vitro diagnostic</a:t>
            </a:r>
            <a:r>
              <a:rPr lang="zh-TW" altLang="en-US"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8403041"/>
      </p:ext>
    </p:extLst>
  </p:cSld>
  <p:clrMapOvr>
    <a:masterClrMapping/>
  </p:clrMapOvr>
  <p:transition advTm="22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5976" y="-50990"/>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400" dirty="0">
                <a:ea typeface="楷体_GB2312" pitchFamily="49" charset="-122"/>
              </a:rPr>
              <a:t>診斷試驗臨床研究的效應量</a:t>
            </a:r>
          </a:p>
        </p:txBody>
      </p:sp>
      <p:sp>
        <p:nvSpPr>
          <p:cNvPr id="8" name="矩形 3"/>
          <p:cNvSpPr>
            <a:spLocks noChangeArrowheads="1"/>
          </p:cNvSpPr>
          <p:nvPr/>
        </p:nvSpPr>
        <p:spPr bwMode="auto">
          <a:xfrm>
            <a:off x="28200" y="239148"/>
            <a:ext cx="85026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基於連續或有序分組二分類數據的效應</a:t>
            </a:r>
            <a:r>
              <a:rPr lang="zh-CN" altLang="en-US" sz="1300" dirty="0">
                <a:solidFill>
                  <a:srgbClr val="000000"/>
                </a:solidFill>
                <a:latin typeface="Times New Roman" pitchFamily="18" charset="0"/>
                <a:cs typeface="Times New Roman" pitchFamily="18" charset="0"/>
              </a:rPr>
              <a:t>量</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Effect index</a:t>
            </a:r>
            <a:r>
              <a:rPr lang="en-US" altLang="zh-CN" sz="1100" dirty="0">
                <a:solidFill>
                  <a:srgbClr val="000000"/>
                </a:solidFill>
                <a:latin typeface="Times New Roman" pitchFamily="18" charset="0"/>
                <a:cs typeface="Times New Roman" pitchFamily="18" charset="0"/>
              </a:rPr>
              <a:t>)</a:t>
            </a:r>
            <a:r>
              <a:rPr lang="zh-CN" altLang="en-US" sz="13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接收者工作特徵曲線</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receiver operator characteristic </a:t>
            </a:r>
            <a:r>
              <a:rPr lang="en-US" altLang="zh-CN" sz="900" i="1" dirty="0" err="1">
                <a:solidFill>
                  <a:srgbClr val="000000"/>
                </a:solidFill>
                <a:latin typeface="Times New Roman" pitchFamily="18" charset="0"/>
                <a:cs typeface="Times New Roman" pitchFamily="18" charset="0"/>
              </a:rPr>
              <a:t>curve</a:t>
            </a:r>
            <a:r>
              <a:rPr lang="en-US" altLang="zh-CN" sz="900" dirty="0" err="1">
                <a:solidFill>
                  <a:srgbClr val="000000"/>
                </a:solidFill>
                <a:latin typeface="Times New Roman" pitchFamily="18" charset="0"/>
                <a:cs typeface="Times New Roman" pitchFamily="18" charset="0"/>
              </a:rPr>
              <a:t>,</a:t>
            </a:r>
            <a:r>
              <a:rPr lang="en-US" altLang="zh-CN" sz="900" i="1" dirty="0" err="1">
                <a:solidFill>
                  <a:srgbClr val="000000"/>
                </a:solidFill>
                <a:latin typeface="Times New Roman" pitchFamily="18" charset="0"/>
                <a:cs typeface="Times New Roman" pitchFamily="18" charset="0"/>
              </a:rPr>
              <a:t>ROC</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終點</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endpoint</a:t>
            </a:r>
            <a:r>
              <a:rPr lang="en-US" altLang="zh-CN" sz="8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替代指標</a:t>
            </a:r>
            <a:r>
              <a:rPr lang="en-US" altLang="zh-CN"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6" name="组合 5"/>
          <p:cNvGrpSpPr/>
          <p:nvPr/>
        </p:nvGrpSpPr>
        <p:grpSpPr>
          <a:xfrm>
            <a:off x="215092" y="55306"/>
            <a:ext cx="11062508" cy="5469938"/>
            <a:chOff x="215092" y="55306"/>
            <a:chExt cx="11062508" cy="5469938"/>
          </a:xfrm>
        </p:grpSpPr>
        <p:pic>
          <p:nvPicPr>
            <p:cNvPr id="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9903" y="55306"/>
              <a:ext cx="2617697" cy="755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215092" y="753023"/>
              <a:ext cx="10620652" cy="4772221"/>
              <a:chOff x="215092" y="753023"/>
              <a:chExt cx="10620652" cy="4772221"/>
            </a:xfrm>
          </p:grpSpPr>
          <p:pic>
            <p:nvPicPr>
              <p:cNvPr id="3000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5216" y="2093559"/>
                <a:ext cx="4138808" cy="277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a:off x="546794" y="753023"/>
                <a:ext cx="10288950"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接收者工作特徵曲線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receiver operator characteristic </a:t>
                </a:r>
                <a:r>
                  <a:rPr lang="en-US" altLang="zh-CN" sz="1200" i="1" dirty="0" err="1">
                    <a:latin typeface="Times New Roman" pitchFamily="18" charset="0"/>
                    <a:cs typeface="Times New Roman" pitchFamily="18" charset="0"/>
                  </a:rPr>
                  <a:t>curve</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ROC</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p>
            </p:txBody>
          </p:sp>
          <p:sp>
            <p:nvSpPr>
              <p:cNvPr id="20" name="矩形 19"/>
              <p:cNvSpPr/>
              <p:nvPr/>
            </p:nvSpPr>
            <p:spPr>
              <a:xfrm>
                <a:off x="215092" y="753023"/>
                <a:ext cx="10620650"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11</a:t>
                </a:r>
                <a:r>
                  <a:rPr lang="zh-CN" altLang="en-US" sz="1200" dirty="0">
                    <a:latin typeface="Times New Roman" pitchFamily="18" charset="0"/>
                    <a:cs typeface="Times New Roman" pitchFamily="18" charset="0"/>
                  </a:rPr>
                  <a:t>、</a:t>
                </a:r>
              </a:p>
            </p:txBody>
          </p:sp>
          <p:grpSp>
            <p:nvGrpSpPr>
              <p:cNvPr id="3" name="组合 2"/>
              <p:cNvGrpSpPr/>
              <p:nvPr/>
            </p:nvGrpSpPr>
            <p:grpSpPr>
              <a:xfrm>
                <a:off x="425791" y="1429494"/>
                <a:ext cx="6114491" cy="4095750"/>
                <a:chOff x="425791" y="1429494"/>
                <a:chExt cx="6114491" cy="4095750"/>
              </a:xfrm>
            </p:grpSpPr>
            <p:pic>
              <p:nvPicPr>
                <p:cNvPr id="253961"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791" y="1429494"/>
                  <a:ext cx="6114491"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962"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757" y="1429494"/>
                  <a:ext cx="610552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14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40756" y="3786807"/>
                  <a:ext cx="2027043" cy="124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316854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14765" y="20643"/>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診斷試驗臨床研究的效應量</a:t>
            </a:r>
          </a:p>
        </p:txBody>
      </p:sp>
      <p:sp>
        <p:nvSpPr>
          <p:cNvPr id="8" name="矩形 3"/>
          <p:cNvSpPr>
            <a:spLocks noChangeArrowheads="1"/>
          </p:cNvSpPr>
          <p:nvPr/>
        </p:nvSpPr>
        <p:spPr bwMode="auto">
          <a:xfrm>
            <a:off x="18883" y="319393"/>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200" dirty="0"/>
              <a:t>基於均值和</a:t>
            </a:r>
            <a:r>
              <a:rPr lang="zh-TW" altLang="en-US" sz="1200" dirty="0"/>
              <a:t>有序</a:t>
            </a:r>
            <a:r>
              <a:rPr lang="zh-CN" altLang="en-US" sz="1200" dirty="0"/>
              <a:t>分組及連續</a:t>
            </a:r>
            <a:r>
              <a:rPr lang="zh-TW" altLang="en-US" sz="1200" dirty="0"/>
              <a:t>變量間關係</a:t>
            </a:r>
            <a:r>
              <a:rPr lang="zh-CN" altLang="en-US" sz="1200" dirty="0"/>
              <a:t>的效應</a:t>
            </a:r>
            <a:r>
              <a:rPr lang="zh-CN" altLang="en-US" sz="1200" dirty="0">
                <a:solidFill>
                  <a:srgbClr val="000000"/>
                </a:solidFill>
                <a:latin typeface="Times New Roman" pitchFamily="18" charset="0"/>
                <a:cs typeface="Times New Roman" pitchFamily="18" charset="0"/>
              </a:rPr>
              <a:t>量</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Effect index</a:t>
            </a:r>
            <a:r>
              <a:rPr lang="en-US" altLang="zh-CN" sz="8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初始均值差</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、標準化均值差</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t>
            </a:r>
            <a:r>
              <a:rPr lang="zh-CN" altLang="en-US" sz="900" dirty="0">
                <a:solidFill>
                  <a:srgbClr val="000000"/>
                </a:solidFill>
                <a:latin typeface="Times New Roman" pitchFamily="18" charset="0"/>
                <a:cs typeface="Times New Roman" pitchFamily="18" charset="0"/>
              </a:rPr>
              <a:t>或</a:t>
            </a:r>
            <a:r>
              <a:rPr lang="en-US" altLang="zh-CN" sz="900" i="1" dirty="0">
                <a:solidFill>
                  <a:srgbClr val="000000"/>
                </a:solidFill>
                <a:latin typeface="Times New Roman" pitchFamily="18" charset="0"/>
                <a:cs typeface="Times New Roman" pitchFamily="18" charset="0"/>
              </a:rPr>
              <a:t>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、反應比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、相關係數</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a:t>
            </a:r>
            <a:r>
              <a:rPr lang="en-US" altLang="zh-CN"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35" name="组合 34"/>
          <p:cNvGrpSpPr/>
          <p:nvPr/>
        </p:nvGrpSpPr>
        <p:grpSpPr>
          <a:xfrm>
            <a:off x="1362619" y="29697"/>
            <a:ext cx="10048187" cy="5287175"/>
            <a:chOff x="1362619" y="29695"/>
            <a:chExt cx="10048188" cy="5287175"/>
          </a:xfrm>
        </p:grpSpPr>
        <p:grpSp>
          <p:nvGrpSpPr>
            <p:cNvPr id="2" name="组合 1"/>
            <p:cNvGrpSpPr/>
            <p:nvPr/>
          </p:nvGrpSpPr>
          <p:grpSpPr>
            <a:xfrm>
              <a:off x="7422776" y="29695"/>
              <a:ext cx="3988031" cy="1173574"/>
              <a:chOff x="7422776" y="29695"/>
              <a:chExt cx="3988031" cy="1173574"/>
            </a:xfrm>
          </p:grpSpPr>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1507" y="29695"/>
                <a:ext cx="1379300" cy="1173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2776" y="56590"/>
                <a:ext cx="2478643" cy="90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4" name="组合 33"/>
            <p:cNvGrpSpPr/>
            <p:nvPr/>
          </p:nvGrpSpPr>
          <p:grpSpPr>
            <a:xfrm>
              <a:off x="1362619" y="1389543"/>
              <a:ext cx="9148421" cy="3927327"/>
              <a:chOff x="1335724" y="1389543"/>
              <a:chExt cx="9148421" cy="3927327"/>
            </a:xfrm>
          </p:grpSpPr>
          <p:sp>
            <p:nvSpPr>
              <p:cNvPr id="11" name="矩形 10"/>
              <p:cNvSpPr/>
              <p:nvPr/>
            </p:nvSpPr>
            <p:spPr>
              <a:xfrm>
                <a:off x="1335724" y="1389543"/>
                <a:ext cx="9148419"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12</a:t>
                </a:r>
                <a:r>
                  <a:rPr lang="zh-CN" altLang="en-US" sz="1200" dirty="0">
                    <a:latin typeface="Times New Roman" pitchFamily="18" charset="0"/>
                    <a:cs typeface="Times New Roman" pitchFamily="18" charset="0"/>
                  </a:rPr>
                  <a:t>、</a:t>
                </a:r>
              </a:p>
            </p:txBody>
          </p:sp>
          <p:sp>
            <p:nvSpPr>
              <p:cNvPr id="12" name="矩形 11"/>
              <p:cNvSpPr/>
              <p:nvPr/>
            </p:nvSpPr>
            <p:spPr>
              <a:xfrm>
                <a:off x="1667428" y="2098629"/>
                <a:ext cx="8816716"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設 </a:t>
                </a:r>
                <a:r>
                  <a:rPr lang="en-US" altLang="zh-CN" sz="1200" i="1" dirty="0">
                    <a:latin typeface="Times New Roman" pitchFamily="18" charset="0"/>
                    <a:cs typeface="Times New Roman" pitchFamily="18" charset="0"/>
                  </a:rPr>
                  <a:t>S</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和 </a:t>
                </a:r>
                <a:r>
                  <a:rPr lang="en-US" altLang="zh-CN" sz="1200" i="1" dirty="0">
                    <a:latin typeface="Times New Roman" pitchFamily="18" charset="0"/>
                    <a:cs typeface="Times New Roman" pitchFamily="18" charset="0"/>
                  </a:rPr>
                  <a:t>S</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是兩個組別的樣本標準差，</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和 </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是兩個組的樣本含量，若假設兩個總體</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治療組和對照組</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標準差相同</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σ</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σ</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p>
            </p:txBody>
          </p:sp>
          <p:grpSp>
            <p:nvGrpSpPr>
              <p:cNvPr id="26" name="组合 25"/>
              <p:cNvGrpSpPr/>
              <p:nvPr/>
            </p:nvGrpSpPr>
            <p:grpSpPr>
              <a:xfrm>
                <a:off x="1667428" y="1389543"/>
                <a:ext cx="8816716" cy="646331"/>
                <a:chOff x="1712253" y="1389543"/>
                <a:chExt cx="8816716" cy="646331"/>
              </a:xfrm>
            </p:grpSpPr>
            <p:sp>
              <p:nvSpPr>
                <p:cNvPr id="10" name="矩形 9"/>
                <p:cNvSpPr/>
                <p:nvPr/>
              </p:nvSpPr>
              <p:spPr>
                <a:xfrm>
                  <a:off x="1712253" y="1389543"/>
                  <a:ext cx="8816716" cy="646331"/>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初始均值差</a:t>
                  </a:r>
                  <a:r>
                    <a:rPr lang="en-US" altLang="zh-CN" sz="1200" dirty="0">
                      <a:latin typeface="Times New Roman" pitchFamily="18" charset="0"/>
                      <a:cs typeface="Times New Roman" pitchFamily="18" charset="0"/>
                    </a:rPr>
                    <a:t>(</a:t>
                  </a:r>
                  <a:r>
                    <a:rPr lang="zh-CN" altLang="en-US" sz="1200" i="1"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：假設我們希望比較兩組</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治療組和對照組</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的均值，令 </a:t>
                  </a:r>
                  <a:r>
                    <a:rPr lang="en-US" altLang="zh-CN" sz="1200" i="1" dirty="0">
                      <a:latin typeface="Times New Roman" pitchFamily="18" charset="0"/>
                      <a:cs typeface="Times New Roman" pitchFamily="18" charset="0"/>
                    </a:rPr>
                    <a:t>µ</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和 </a:t>
                  </a:r>
                  <a:r>
                    <a:rPr lang="en-US" altLang="zh-CN" sz="1200" i="1" dirty="0">
                      <a:latin typeface="Times New Roman" pitchFamily="18" charset="0"/>
                      <a:cs typeface="Times New Roman" pitchFamily="18" charset="0"/>
                    </a:rPr>
                    <a:t>µ</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為兩組的真實均值</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總體</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那麼初始均值差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定義為：</a:t>
                  </a:r>
                  <a:r>
                    <a:rPr lang="zh-CN" altLang="en-US" sz="1200" i="1"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µ</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en-US" altLang="zh-CN" sz="1200" dirty="0">
                      <a:latin typeface="+mn-lt"/>
                      <a:cs typeface="Times New Roman" pitchFamily="18" charset="0"/>
                    </a:rPr>
                    <a:t>-</a:t>
                  </a:r>
                  <a:r>
                    <a:rPr lang="zh-CN" altLang="en-US"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µ</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      和      分別是兩個獨立組別的樣本均值，則初始均值差的估計值為：                    ；</a:t>
                  </a:r>
                </a:p>
              </p:txBody>
            </p:sp>
            <p:graphicFrame>
              <p:nvGraphicFramePr>
                <p:cNvPr id="3" name="对象 2"/>
                <p:cNvGraphicFramePr>
                  <a:graphicFrameLocks noChangeAspect="1"/>
                </p:cNvGraphicFramePr>
                <p:nvPr>
                  <p:extLst>
                    <p:ext uri="{D42A27DB-BD31-4B8C-83A1-F6EECF244321}">
                      <p14:modId xmlns:p14="http://schemas.microsoft.com/office/powerpoint/2010/main" val="861013768"/>
                    </p:ext>
                  </p:extLst>
                </p:nvPr>
              </p:nvGraphicFramePr>
              <p:xfrm>
                <a:off x="4729833" y="1748568"/>
                <a:ext cx="191883" cy="225745"/>
              </p:xfrm>
              <a:graphic>
                <a:graphicData uri="http://schemas.openxmlformats.org/presentationml/2006/ole">
                  <mc:AlternateContent xmlns:mc="http://schemas.openxmlformats.org/markup-compatibility/2006">
                    <mc:Choice xmlns:v="urn:schemas-microsoft-com:vml" Requires="v">
                      <p:oleObj name="Equation" r:id="rId5" imgW="215713" imgH="253780" progId="">
                        <p:embed/>
                      </p:oleObj>
                    </mc:Choice>
                    <mc:Fallback>
                      <p:oleObj name="Equation" r:id="rId5" imgW="215713" imgH="253780" progId="">
                        <p:embed/>
                        <p:pic>
                          <p:nvPicPr>
                            <p:cNvPr id="0" name="Picture 266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833" y="1748568"/>
                              <a:ext cx="191883" cy="2257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25400736"/>
                    </p:ext>
                  </p:extLst>
                </p:nvPr>
              </p:nvGraphicFramePr>
              <p:xfrm>
                <a:off x="5092718" y="1748218"/>
                <a:ext cx="203200" cy="225425"/>
              </p:xfrm>
              <a:graphic>
                <a:graphicData uri="http://schemas.openxmlformats.org/presentationml/2006/ole">
                  <mc:AlternateContent xmlns:mc="http://schemas.openxmlformats.org/markup-compatibility/2006">
                    <mc:Choice xmlns:v="urn:schemas-microsoft-com:vml" Requires="v">
                      <p:oleObj name="Equation" r:id="rId7" imgW="228501" imgH="253890" progId="">
                        <p:embed/>
                      </p:oleObj>
                    </mc:Choice>
                    <mc:Fallback>
                      <p:oleObj name="Equation" r:id="rId7" imgW="228501" imgH="253890" progId="">
                        <p:embed/>
                        <p:pic>
                          <p:nvPicPr>
                            <p:cNvPr id="0" name="Picture 266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92718" y="1748218"/>
                              <a:ext cx="203200" cy="22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6931002"/>
                    </p:ext>
                  </p:extLst>
                </p:nvPr>
              </p:nvGraphicFramePr>
              <p:xfrm>
                <a:off x="9400175" y="1748218"/>
                <a:ext cx="712788" cy="225425"/>
              </p:xfrm>
              <a:graphic>
                <a:graphicData uri="http://schemas.openxmlformats.org/presentationml/2006/ole">
                  <mc:AlternateContent xmlns:mc="http://schemas.openxmlformats.org/markup-compatibility/2006">
                    <mc:Choice xmlns:v="urn:schemas-microsoft-com:vml" Requires="v">
                      <p:oleObj name="Equation" r:id="rId9" imgW="799753" imgH="253890" progId="">
                        <p:embed/>
                      </p:oleObj>
                    </mc:Choice>
                    <mc:Fallback>
                      <p:oleObj name="Equation" r:id="rId9" imgW="799753" imgH="253890" progId="">
                        <p:embed/>
                        <p:pic>
                          <p:nvPicPr>
                            <p:cNvPr id="0" name="Picture 266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00175" y="1748218"/>
                              <a:ext cx="712788" cy="22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 name="组合 26"/>
              <p:cNvGrpSpPr/>
              <p:nvPr/>
            </p:nvGrpSpPr>
            <p:grpSpPr>
              <a:xfrm>
                <a:off x="1667428" y="2644775"/>
                <a:ext cx="8816716" cy="508000"/>
                <a:chOff x="1712253" y="2626845"/>
                <a:chExt cx="8816716" cy="508000"/>
              </a:xfrm>
            </p:grpSpPr>
            <p:sp>
              <p:nvSpPr>
                <p:cNvPr id="14" name="矩形 13"/>
                <p:cNvSpPr/>
                <p:nvPr/>
              </p:nvSpPr>
              <p:spPr>
                <a:xfrm>
                  <a:off x="1712253" y="2683121"/>
                  <a:ext cx="8816716"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則初始均值差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的方差為：                                     ，                                                              ；</a:t>
                  </a:r>
                </a:p>
              </p:txBody>
            </p:sp>
            <p:graphicFrame>
              <p:nvGraphicFramePr>
                <p:cNvPr id="13" name="对象 12"/>
                <p:cNvGraphicFramePr>
                  <a:graphicFrameLocks noChangeAspect="1"/>
                </p:cNvGraphicFramePr>
                <p:nvPr>
                  <p:extLst>
                    <p:ext uri="{D42A27DB-BD31-4B8C-83A1-F6EECF244321}">
                      <p14:modId xmlns:p14="http://schemas.microsoft.com/office/powerpoint/2010/main" val="3096377799"/>
                    </p:ext>
                  </p:extLst>
                </p:nvPr>
              </p:nvGraphicFramePr>
              <p:xfrm>
                <a:off x="3767605" y="2691933"/>
                <a:ext cx="1244600" cy="431800"/>
              </p:xfrm>
              <a:graphic>
                <a:graphicData uri="http://schemas.openxmlformats.org/presentationml/2006/ole">
                  <mc:AlternateContent xmlns:mc="http://schemas.openxmlformats.org/markup-compatibility/2006">
                    <mc:Choice xmlns:v="urn:schemas-microsoft-com:vml" Requires="v">
                      <p:oleObj name="Equation" r:id="rId11" imgW="1244600" imgH="431800" progId="">
                        <p:embed/>
                      </p:oleObj>
                    </mc:Choice>
                    <mc:Fallback>
                      <p:oleObj name="Equation" r:id="rId11" imgW="1244600" imgH="431800" progId="">
                        <p:embed/>
                        <p:pic>
                          <p:nvPicPr>
                            <p:cNvPr id="0" name="Picture 266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67605" y="2691933"/>
                              <a:ext cx="1244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40556746"/>
                    </p:ext>
                  </p:extLst>
                </p:nvPr>
              </p:nvGraphicFramePr>
              <p:xfrm>
                <a:off x="5363043" y="2626845"/>
                <a:ext cx="2070100" cy="508000"/>
              </p:xfrm>
              <a:graphic>
                <a:graphicData uri="http://schemas.openxmlformats.org/presentationml/2006/ole">
                  <mc:AlternateContent xmlns:mc="http://schemas.openxmlformats.org/markup-compatibility/2006">
                    <mc:Choice xmlns:v="urn:schemas-microsoft-com:vml" Requires="v">
                      <p:oleObj name="Equation" r:id="rId13" imgW="2070100" imgH="508000" progId="">
                        <p:embed/>
                      </p:oleObj>
                    </mc:Choice>
                    <mc:Fallback>
                      <p:oleObj name="Equation" r:id="rId13" imgW="2070100" imgH="508000" progId="">
                        <p:embed/>
                        <p:pic>
                          <p:nvPicPr>
                            <p:cNvPr id="0" name="Picture 266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3043" y="2626845"/>
                              <a:ext cx="20701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8" name="组合 27"/>
              <p:cNvGrpSpPr/>
              <p:nvPr/>
            </p:nvGrpSpPr>
            <p:grpSpPr>
              <a:xfrm>
                <a:off x="1667428" y="3303398"/>
                <a:ext cx="8816716" cy="457200"/>
                <a:chOff x="1712253" y="3267538"/>
                <a:chExt cx="8816716" cy="457200"/>
              </a:xfrm>
            </p:grpSpPr>
            <p:sp>
              <p:nvSpPr>
                <p:cNvPr id="16" name="矩形 15"/>
                <p:cNvSpPr/>
                <p:nvPr/>
              </p:nvSpPr>
              <p:spPr>
                <a:xfrm>
                  <a:off x="1712253" y="3280177"/>
                  <a:ext cx="8816716"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若沒有假設兩個總體</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治療組和對照組</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標準差相同，則初始均值差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的方差為：                                ；</a:t>
                  </a:r>
                </a:p>
              </p:txBody>
            </p:sp>
            <p:graphicFrame>
              <p:nvGraphicFramePr>
                <p:cNvPr id="18" name="对象 17"/>
                <p:cNvGraphicFramePr>
                  <a:graphicFrameLocks noChangeAspect="1"/>
                </p:cNvGraphicFramePr>
                <p:nvPr>
                  <p:extLst>
                    <p:ext uri="{D42A27DB-BD31-4B8C-83A1-F6EECF244321}">
                      <p14:modId xmlns:p14="http://schemas.microsoft.com/office/powerpoint/2010/main" val="1551585706"/>
                    </p:ext>
                  </p:extLst>
                </p:nvPr>
              </p:nvGraphicFramePr>
              <p:xfrm>
                <a:off x="7199795" y="3267538"/>
                <a:ext cx="977900" cy="457200"/>
              </p:xfrm>
              <a:graphic>
                <a:graphicData uri="http://schemas.openxmlformats.org/presentationml/2006/ole">
                  <mc:AlternateContent xmlns:mc="http://schemas.openxmlformats.org/markup-compatibility/2006">
                    <mc:Choice xmlns:v="urn:schemas-microsoft-com:vml" Requires="v">
                      <p:oleObj name="Equation" r:id="rId15" imgW="977900" imgH="457200" progId="">
                        <p:embed/>
                      </p:oleObj>
                    </mc:Choice>
                    <mc:Fallback>
                      <p:oleObj name="Equation" r:id="rId15" imgW="977900" imgH="457200" progId="">
                        <p:embed/>
                        <p:pic>
                          <p:nvPicPr>
                            <p:cNvPr id="0" name="Picture 266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99795" y="3267538"/>
                              <a:ext cx="977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 name="组合 28"/>
              <p:cNvGrpSpPr/>
              <p:nvPr/>
            </p:nvGrpSpPr>
            <p:grpSpPr>
              <a:xfrm>
                <a:off x="1667427" y="3963988"/>
                <a:ext cx="8816717" cy="431800"/>
                <a:chOff x="1712252" y="3910198"/>
                <a:chExt cx="8816717" cy="431800"/>
              </a:xfrm>
            </p:grpSpPr>
            <p:sp>
              <p:nvSpPr>
                <p:cNvPr id="17" name="矩形 16"/>
                <p:cNvSpPr/>
                <p:nvPr/>
              </p:nvSpPr>
              <p:spPr>
                <a:xfrm>
                  <a:off x="1712252" y="3932855"/>
                  <a:ext cx="8816717"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對於配對設計的初始均值差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為：                                    ，                           ；</a:t>
                  </a:r>
                </a:p>
              </p:txBody>
            </p:sp>
            <p:graphicFrame>
              <p:nvGraphicFramePr>
                <p:cNvPr id="22" name="对象 21"/>
                <p:cNvGraphicFramePr>
                  <a:graphicFrameLocks noChangeAspect="1"/>
                </p:cNvGraphicFramePr>
                <p:nvPr>
                  <p:extLst>
                    <p:ext uri="{D42A27DB-BD31-4B8C-83A1-F6EECF244321}">
                      <p14:modId xmlns:p14="http://schemas.microsoft.com/office/powerpoint/2010/main" val="2933087341"/>
                    </p:ext>
                  </p:extLst>
                </p:nvPr>
              </p:nvGraphicFramePr>
              <p:xfrm>
                <a:off x="4204168" y="4010210"/>
                <a:ext cx="1231900" cy="266700"/>
              </p:xfrm>
              <a:graphic>
                <a:graphicData uri="http://schemas.openxmlformats.org/presentationml/2006/ole">
                  <mc:AlternateContent xmlns:mc="http://schemas.openxmlformats.org/markup-compatibility/2006">
                    <mc:Choice xmlns:v="urn:schemas-microsoft-com:vml" Requires="v">
                      <p:oleObj name="Equation" r:id="rId17" imgW="1231366" imgH="266584" progId="">
                        <p:embed/>
                      </p:oleObj>
                    </mc:Choice>
                    <mc:Fallback>
                      <p:oleObj name="Equation" r:id="rId17" imgW="1231366" imgH="266584" progId="">
                        <p:embed/>
                        <p:pic>
                          <p:nvPicPr>
                            <p:cNvPr id="0" name="Picture 266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04168" y="4010210"/>
                              <a:ext cx="12319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76961314"/>
                    </p:ext>
                  </p:extLst>
                </p:nvPr>
              </p:nvGraphicFramePr>
              <p:xfrm>
                <a:off x="5825005" y="3910198"/>
                <a:ext cx="749300" cy="431800"/>
              </p:xfrm>
              <a:graphic>
                <a:graphicData uri="http://schemas.openxmlformats.org/presentationml/2006/ole">
                  <mc:AlternateContent xmlns:mc="http://schemas.openxmlformats.org/markup-compatibility/2006">
                    <mc:Choice xmlns:v="urn:schemas-microsoft-com:vml" Requires="v">
                      <p:oleObj name="Equation" r:id="rId19" imgW="748975" imgH="431613" progId="">
                        <p:embed/>
                      </p:oleObj>
                    </mc:Choice>
                    <mc:Fallback>
                      <p:oleObj name="Equation" r:id="rId19" imgW="748975" imgH="431613" progId="">
                        <p:embed/>
                        <p:pic>
                          <p:nvPicPr>
                            <p:cNvPr id="0" name="Picture 266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25005" y="3910198"/>
                              <a:ext cx="749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 name="组合 29"/>
              <p:cNvGrpSpPr/>
              <p:nvPr/>
            </p:nvGrpSpPr>
            <p:grpSpPr>
              <a:xfrm>
                <a:off x="1667427" y="4670539"/>
                <a:ext cx="8816718" cy="646331"/>
                <a:chOff x="1712252" y="4697434"/>
                <a:chExt cx="8816718" cy="646331"/>
              </a:xfrm>
            </p:grpSpPr>
            <p:sp>
              <p:nvSpPr>
                <p:cNvPr id="24" name="矩形 23"/>
                <p:cNvSpPr/>
                <p:nvPr/>
              </p:nvSpPr>
              <p:spPr>
                <a:xfrm>
                  <a:off x="1712252" y="4697434"/>
                  <a:ext cx="8816718" cy="646331"/>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若僅知道每組各自的標準差，則可通過如下公式計算配對差值的標準差：                                                  ；</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其中 </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是對子中兩個配對個體的相關係數；</a:t>
                  </a:r>
                </a:p>
              </p:txBody>
            </p:sp>
            <p:graphicFrame>
              <p:nvGraphicFramePr>
                <p:cNvPr id="25" name="对象 24"/>
                <p:cNvGraphicFramePr>
                  <a:graphicFrameLocks noChangeAspect="1"/>
                </p:cNvGraphicFramePr>
                <p:nvPr>
                  <p:extLst>
                    <p:ext uri="{D42A27DB-BD31-4B8C-83A1-F6EECF244321}">
                      <p14:modId xmlns:p14="http://schemas.microsoft.com/office/powerpoint/2010/main" val="2830276464"/>
                    </p:ext>
                  </p:extLst>
                </p:nvPr>
              </p:nvGraphicFramePr>
              <p:xfrm>
                <a:off x="6691780" y="4725895"/>
                <a:ext cx="1778000" cy="292100"/>
              </p:xfrm>
              <a:graphic>
                <a:graphicData uri="http://schemas.openxmlformats.org/presentationml/2006/ole">
                  <mc:AlternateContent xmlns:mc="http://schemas.openxmlformats.org/markup-compatibility/2006">
                    <mc:Choice xmlns:v="urn:schemas-microsoft-com:vml" Requires="v">
                      <p:oleObj name="Equation" r:id="rId21" imgW="1777229" imgH="291973" progId="">
                        <p:embed/>
                      </p:oleObj>
                    </mc:Choice>
                    <mc:Fallback>
                      <p:oleObj name="Equation" r:id="rId21" imgW="1777229" imgH="291973" progId="">
                        <p:embed/>
                        <p:pic>
                          <p:nvPicPr>
                            <p:cNvPr id="0" name="Picture 266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91780" y="4725895"/>
                              <a:ext cx="17780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Tree>
    <p:extLst>
      <p:ext uri="{BB962C8B-B14F-4D97-AF65-F5344CB8AC3E}">
        <p14:creationId xmlns:p14="http://schemas.microsoft.com/office/powerpoint/2010/main" val="103809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295785" y="20730"/>
            <a:ext cx="11115022" cy="5824427"/>
            <a:chOff x="295785" y="20730"/>
            <a:chExt cx="11115022" cy="5824427"/>
          </a:xfrm>
        </p:grpSpPr>
        <p:grpSp>
          <p:nvGrpSpPr>
            <p:cNvPr id="2" name="组合 1"/>
            <p:cNvGrpSpPr/>
            <p:nvPr/>
          </p:nvGrpSpPr>
          <p:grpSpPr>
            <a:xfrm>
              <a:off x="7422776" y="20730"/>
              <a:ext cx="3988031" cy="1173574"/>
              <a:chOff x="7422776" y="20730"/>
              <a:chExt cx="3988031" cy="1173574"/>
            </a:xfrm>
          </p:grpSpPr>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1507" y="20730"/>
                <a:ext cx="1379300" cy="1173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2776" y="56590"/>
                <a:ext cx="2478643" cy="90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4" name="组合 43"/>
            <p:cNvGrpSpPr/>
            <p:nvPr/>
          </p:nvGrpSpPr>
          <p:grpSpPr>
            <a:xfrm>
              <a:off x="295785" y="1147488"/>
              <a:ext cx="11084748" cy="4697669"/>
              <a:chOff x="331645" y="1237138"/>
              <a:chExt cx="11084748" cy="4697669"/>
            </a:xfrm>
          </p:grpSpPr>
          <p:sp>
            <p:nvSpPr>
              <p:cNvPr id="10" name="矩形 9"/>
              <p:cNvSpPr/>
              <p:nvPr/>
            </p:nvSpPr>
            <p:spPr>
              <a:xfrm>
                <a:off x="663347" y="1237138"/>
                <a:ext cx="10747457" cy="646331"/>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標準化均值差</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δ</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：假設我們希望比較兩個獨立組別的均值，設 </a:t>
                </a:r>
                <a:r>
                  <a:rPr lang="en-US" altLang="zh-CN" sz="1200" i="1" dirty="0">
                    <a:latin typeface="Times New Roman" pitchFamily="18" charset="0"/>
                    <a:cs typeface="Times New Roman" pitchFamily="18" charset="0"/>
                  </a:rPr>
                  <a:t>µ</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和 </a:t>
                </a:r>
                <a:r>
                  <a:rPr lang="el-GR" altLang="zh-CN" sz="1200" i="1" dirty="0">
                    <a:latin typeface="Times New Roman" pitchFamily="18" charset="0"/>
                    <a:cs typeface="Times New Roman" pitchFamily="18" charset="0"/>
                  </a:rPr>
                  <a:t>σ</a:t>
                </a:r>
                <a:r>
                  <a:rPr lang="en-US" altLang="zh-CN" sz="1200" baseline="-25000" dirty="0">
                    <a:latin typeface="Times New Roman" pitchFamily="18" charset="0"/>
                    <a:cs typeface="Times New Roman" pitchFamily="18" charset="0"/>
                  </a:rPr>
                  <a:t>1</a:t>
                </a:r>
                <a:r>
                  <a:rPr lang="zh-CN" altLang="en-US" sz="1200" dirty="0">
                    <a:latin typeface="Times New Roman" pitchFamily="18" charset="0"/>
                    <a:cs typeface="Times New Roman" pitchFamily="18" charset="0"/>
                  </a:rPr>
                  <a:t> 是第一組的總體均值和標準差，</a:t>
                </a:r>
                <a:r>
                  <a:rPr lang="en-US" altLang="zh-CN" sz="1200" i="1" dirty="0">
                    <a:latin typeface="Times New Roman" pitchFamily="18" charset="0"/>
                    <a:cs typeface="Times New Roman" pitchFamily="18" charset="0"/>
                  </a:rPr>
                  <a:t>µ</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和 </a:t>
                </a:r>
                <a:r>
                  <a:rPr lang="el-GR" altLang="zh-CN" sz="1200" i="1" dirty="0">
                    <a:latin typeface="Times New Roman" pitchFamily="18" charset="0"/>
                    <a:cs typeface="Times New Roman" pitchFamily="18" charset="0"/>
                  </a:rPr>
                  <a:t>σ</a:t>
                </a:r>
                <a:r>
                  <a:rPr lang="en-US" altLang="zh-CN" sz="1200" baseline="-250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 是第二組的總體均值和標準差，如果假設兩個總體標準差相同</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σ</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σ</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，那麼標準化均值差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定義為：</a:t>
                </a:r>
                <a:r>
                  <a:rPr lang="el-GR" altLang="zh-CN" sz="1200" i="1" dirty="0">
                    <a:latin typeface="Times New Roman" pitchFamily="18" charset="0"/>
                    <a:cs typeface="Times New Roman" pitchFamily="18" charset="0"/>
                  </a:rPr>
                  <a:t>δ</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µ</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µ</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 </a:t>
                </a:r>
                <a:r>
                  <a:rPr lang="el-GR" altLang="zh-CN" sz="1200" i="1" dirty="0">
                    <a:latin typeface="Times New Roman" pitchFamily="18" charset="0"/>
                    <a:cs typeface="Times New Roman" pitchFamily="18" charset="0"/>
                  </a:rPr>
                  <a:t>σ</a:t>
                </a:r>
                <a:r>
                  <a:rPr lang="zh-CN" altLang="en-US" sz="1200" dirty="0">
                    <a:latin typeface="Times New Roman" pitchFamily="18" charset="0"/>
                    <a:cs typeface="Times New Roman" pitchFamily="18" charset="0"/>
                  </a:rPr>
                  <a:t> ；</a:t>
                </a:r>
              </a:p>
            </p:txBody>
          </p:sp>
          <p:sp>
            <p:nvSpPr>
              <p:cNvPr id="11" name="矩形 10"/>
              <p:cNvSpPr/>
              <p:nvPr/>
            </p:nvSpPr>
            <p:spPr>
              <a:xfrm>
                <a:off x="331645" y="1237138"/>
                <a:ext cx="11084748"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13</a:t>
                </a:r>
                <a:r>
                  <a:rPr lang="zh-CN" altLang="en-US" sz="1200" dirty="0">
                    <a:latin typeface="Times New Roman" pitchFamily="18" charset="0"/>
                    <a:cs typeface="Times New Roman" pitchFamily="18" charset="0"/>
                  </a:rPr>
                  <a:t>、</a:t>
                </a:r>
              </a:p>
            </p:txBody>
          </p:sp>
          <p:grpSp>
            <p:nvGrpSpPr>
              <p:cNvPr id="43" name="组合 42"/>
              <p:cNvGrpSpPr/>
              <p:nvPr/>
            </p:nvGrpSpPr>
            <p:grpSpPr>
              <a:xfrm>
                <a:off x="663348" y="1883330"/>
                <a:ext cx="10747458" cy="508000"/>
                <a:chOff x="663348" y="1883330"/>
                <a:chExt cx="10747458" cy="508000"/>
              </a:xfrm>
            </p:grpSpPr>
            <p:sp>
              <p:nvSpPr>
                <p:cNvPr id="12" name="矩形 11"/>
                <p:cNvSpPr/>
                <p:nvPr/>
              </p:nvSpPr>
              <p:spPr>
                <a:xfrm>
                  <a:off x="663348" y="1937259"/>
                  <a:ext cx="10747458"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那麼成組設計的標準化均值差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可以估計為：                        ，                                                              ；</a:t>
                  </a:r>
                </a:p>
              </p:txBody>
            </p:sp>
            <p:graphicFrame>
              <p:nvGraphicFramePr>
                <p:cNvPr id="20" name="对象 19"/>
                <p:cNvGraphicFramePr>
                  <a:graphicFrameLocks noChangeAspect="1"/>
                </p:cNvGraphicFramePr>
                <p:nvPr>
                  <p:extLst>
                    <p:ext uri="{D42A27DB-BD31-4B8C-83A1-F6EECF244321}">
                      <p14:modId xmlns:p14="http://schemas.microsoft.com/office/powerpoint/2010/main" val="1835869300"/>
                    </p:ext>
                  </p:extLst>
                </p:nvPr>
              </p:nvGraphicFramePr>
              <p:xfrm>
                <a:off x="3819008" y="1902443"/>
                <a:ext cx="800100" cy="469900"/>
              </p:xfrm>
              <a:graphic>
                <a:graphicData uri="http://schemas.openxmlformats.org/presentationml/2006/ole">
                  <mc:AlternateContent xmlns:mc="http://schemas.openxmlformats.org/markup-compatibility/2006">
                    <mc:Choice xmlns:v="urn:schemas-microsoft-com:vml" Requires="v">
                      <p:oleObj name="Equation" r:id="rId5" imgW="799753" imgH="469696" progId="">
                        <p:embed/>
                      </p:oleObj>
                    </mc:Choice>
                    <mc:Fallback>
                      <p:oleObj name="Equation" r:id="rId5" imgW="799753" imgH="469696" progId="">
                        <p:embed/>
                        <p:pic>
                          <p:nvPicPr>
                            <p:cNvPr id="0" name="Picture 206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9008" y="1902443"/>
                              <a:ext cx="8001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352910030"/>
                    </p:ext>
                  </p:extLst>
                </p:nvPr>
              </p:nvGraphicFramePr>
              <p:xfrm>
                <a:off x="4967200" y="1883330"/>
                <a:ext cx="2108200" cy="508000"/>
              </p:xfrm>
              <a:graphic>
                <a:graphicData uri="http://schemas.openxmlformats.org/presentationml/2006/ole">
                  <mc:AlternateContent xmlns:mc="http://schemas.openxmlformats.org/markup-compatibility/2006">
                    <mc:Choice xmlns:v="urn:schemas-microsoft-com:vml" Requires="v">
                      <p:oleObj name="Equation" r:id="rId7" imgW="2108200" imgH="508000" progId="">
                        <p:embed/>
                      </p:oleObj>
                    </mc:Choice>
                    <mc:Fallback>
                      <p:oleObj name="Equation" r:id="rId7" imgW="2108200" imgH="508000" progId="">
                        <p:embed/>
                        <p:pic>
                          <p:nvPicPr>
                            <p:cNvPr id="0" name="Picture 206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7200" y="1883330"/>
                              <a:ext cx="2108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 name="矩形 25"/>
              <p:cNvSpPr/>
              <p:nvPr/>
            </p:nvSpPr>
            <p:spPr>
              <a:xfrm>
                <a:off x="663349" y="2414171"/>
                <a:ext cx="10747457"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其中 </a:t>
                </a:r>
                <a:r>
                  <a:rPr lang="en-US" altLang="zh-CN" sz="1200" i="1" dirty="0" err="1">
                    <a:latin typeface="Times New Roman" pitchFamily="18" charset="0"/>
                    <a:cs typeface="Times New Roman" pitchFamily="18" charset="0"/>
                  </a:rPr>
                  <a:t>S</a:t>
                </a:r>
                <a:r>
                  <a:rPr lang="en-US" altLang="zh-CN" sz="1200" i="1" baseline="-25000" dirty="0" err="1">
                    <a:latin typeface="Times New Roman" pitchFamily="18" charset="0"/>
                    <a:cs typeface="Times New Roman" pitchFamily="18" charset="0"/>
                  </a:rPr>
                  <a:t>within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是合併兩個標準差的估計值獲得的公共標準差；</a:t>
                </a:r>
              </a:p>
            </p:txBody>
          </p:sp>
          <p:grpSp>
            <p:nvGrpSpPr>
              <p:cNvPr id="42" name="组合 41"/>
              <p:cNvGrpSpPr/>
              <p:nvPr/>
            </p:nvGrpSpPr>
            <p:grpSpPr>
              <a:xfrm>
                <a:off x="663347" y="2781013"/>
                <a:ext cx="10747458" cy="469900"/>
                <a:chOff x="663347" y="2781013"/>
                <a:chExt cx="10747458" cy="469900"/>
              </a:xfrm>
            </p:grpSpPr>
            <p:sp>
              <p:nvSpPr>
                <p:cNvPr id="27" name="矩形 26"/>
                <p:cNvSpPr/>
                <p:nvPr/>
              </p:nvSpPr>
              <p:spPr>
                <a:xfrm>
                  <a:off x="663347" y="2801433"/>
                  <a:ext cx="10747458"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標準化均值差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的方差可由下式進行估計：                                                ；</a:t>
                  </a:r>
                </a:p>
              </p:txBody>
            </p:sp>
            <p:graphicFrame>
              <p:nvGraphicFramePr>
                <p:cNvPr id="28" name="对象 27"/>
                <p:cNvGraphicFramePr>
                  <a:graphicFrameLocks noChangeAspect="1"/>
                </p:cNvGraphicFramePr>
                <p:nvPr>
                  <p:extLst>
                    <p:ext uri="{D42A27DB-BD31-4B8C-83A1-F6EECF244321}">
                      <p14:modId xmlns:p14="http://schemas.microsoft.com/office/powerpoint/2010/main" val="287642415"/>
                    </p:ext>
                  </p:extLst>
                </p:nvPr>
              </p:nvGraphicFramePr>
              <p:xfrm>
                <a:off x="3679318" y="2781013"/>
                <a:ext cx="1689100" cy="469900"/>
              </p:xfrm>
              <a:graphic>
                <a:graphicData uri="http://schemas.openxmlformats.org/presentationml/2006/ole">
                  <mc:AlternateContent xmlns:mc="http://schemas.openxmlformats.org/markup-compatibility/2006">
                    <mc:Choice xmlns:v="urn:schemas-microsoft-com:vml" Requires="v">
                      <p:oleObj name="Equation" r:id="rId9" imgW="1689100" imgH="469900" progId="">
                        <p:embed/>
                      </p:oleObj>
                    </mc:Choice>
                    <mc:Fallback>
                      <p:oleObj name="Equation" r:id="rId9" imgW="1689100" imgH="469900" progId="">
                        <p:embed/>
                        <p:pic>
                          <p:nvPicPr>
                            <p:cNvPr id="0" name="Picture 206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79318" y="2781013"/>
                              <a:ext cx="16891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 name="矩形 28"/>
              <p:cNvSpPr/>
              <p:nvPr/>
            </p:nvSpPr>
            <p:spPr>
              <a:xfrm>
                <a:off x="663349" y="3255859"/>
                <a:ext cx="10747457"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其中等式右邊第一項反映均值差估計的不確定性，第二項反映 </a:t>
                </a:r>
                <a:r>
                  <a:rPr lang="en-US" altLang="zh-CN" sz="1200" i="1" dirty="0" err="1">
                    <a:latin typeface="Times New Roman" pitchFamily="18" charset="0"/>
                    <a:cs typeface="Times New Roman" pitchFamily="18" charset="0"/>
                  </a:rPr>
                  <a:t>S</a:t>
                </a:r>
                <a:r>
                  <a:rPr lang="en-US" altLang="zh-CN" sz="1200" i="1" baseline="-25000" dirty="0" err="1">
                    <a:latin typeface="Times New Roman" pitchFamily="18" charset="0"/>
                    <a:cs typeface="Times New Roman" pitchFamily="18" charset="0"/>
                  </a:rPr>
                  <a:t>within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估計的不確定性；</a:t>
                </a:r>
              </a:p>
            </p:txBody>
          </p:sp>
          <p:sp>
            <p:nvSpPr>
              <p:cNvPr id="30" name="矩形 29"/>
              <p:cNvSpPr/>
              <p:nvPr/>
            </p:nvSpPr>
            <p:spPr>
              <a:xfrm>
                <a:off x="663349" y="3625191"/>
                <a:ext cx="10747458"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但是該方法在小樣本時 </a:t>
                </a:r>
                <a:r>
                  <a:rPr lang="el-GR" altLang="zh-CN" sz="1200" i="1" dirty="0">
                    <a:latin typeface="Times New Roman" pitchFamily="18" charset="0"/>
                    <a:cs typeface="Times New Roman" pitchFamily="18" charset="0"/>
                  </a:rPr>
                  <a:t>δ</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的估計偏高，可以使用因數 </a:t>
                </a:r>
                <a:r>
                  <a:rPr lang="en-US" altLang="zh-CN" sz="1200" i="1" dirty="0">
                    <a:latin typeface="Times New Roman" pitchFamily="18" charset="0"/>
                    <a:cs typeface="Times New Roman" pitchFamily="18" charset="0"/>
                  </a:rPr>
                  <a:t>J</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進行校正從而得到 </a:t>
                </a:r>
                <a:r>
                  <a:rPr lang="el-GR" altLang="zh-CN" sz="1200" i="1" dirty="0">
                    <a:latin typeface="Times New Roman" pitchFamily="18" charset="0"/>
                    <a:cs typeface="Times New Roman" pitchFamily="18" charset="0"/>
                  </a:rPr>
                  <a:t>δ</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的無偏估計稱為 </a:t>
                </a:r>
                <a:r>
                  <a:rPr lang="en-US" altLang="zh-CN" sz="1200" i="1" dirty="0" err="1">
                    <a:latin typeface="Times New Roman" pitchFamily="18" charset="0"/>
                    <a:cs typeface="Times New Roman" pitchFamily="18" charset="0"/>
                  </a:rPr>
                  <a:t>Hedges</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g</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Hedges</a:t>
                </a:r>
                <a:r>
                  <a:rPr lang="en-US" altLang="zh-CN" sz="1200" dirty="0">
                    <a:latin typeface="Times New Roman" pitchFamily="18" charset="0"/>
                    <a:cs typeface="Times New Roman" pitchFamily="18" charset="0"/>
                  </a:rPr>
                  <a:t>,1981)</a:t>
                </a:r>
                <a:r>
                  <a:rPr lang="zh-CN" altLang="en-US" sz="1200" dirty="0">
                    <a:latin typeface="Times New Roman" pitchFamily="18" charset="0"/>
                    <a:cs typeface="Times New Roman" pitchFamily="18" charset="0"/>
                  </a:rPr>
                  <a:t>；</a:t>
                </a:r>
              </a:p>
            </p:txBody>
          </p:sp>
          <p:grpSp>
            <p:nvGrpSpPr>
              <p:cNvPr id="41" name="组合 40"/>
              <p:cNvGrpSpPr/>
              <p:nvPr/>
            </p:nvGrpSpPr>
            <p:grpSpPr>
              <a:xfrm>
                <a:off x="663345" y="3994523"/>
                <a:ext cx="10747459" cy="432300"/>
                <a:chOff x="663345" y="3994523"/>
                <a:chExt cx="10747459" cy="432300"/>
              </a:xfrm>
            </p:grpSpPr>
            <p:sp>
              <p:nvSpPr>
                <p:cNvPr id="31" name="矩形 30"/>
                <p:cNvSpPr/>
                <p:nvPr/>
              </p:nvSpPr>
              <p:spPr>
                <a:xfrm>
                  <a:off x="663345" y="3994523"/>
                  <a:ext cx="10747459"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校正因數 </a:t>
                  </a:r>
                  <a:r>
                    <a:rPr lang="en-US" altLang="zh-CN" sz="1200" dirty="0">
                      <a:latin typeface="Times New Roman" pitchFamily="18" charset="0"/>
                      <a:cs typeface="Times New Roman" pitchFamily="18" charset="0"/>
                    </a:rPr>
                    <a:t>J </a:t>
                  </a:r>
                  <a:r>
                    <a:rPr lang="zh-CN" altLang="en-US" sz="1200" dirty="0">
                      <a:latin typeface="Times New Roman" pitchFamily="18" charset="0"/>
                      <a:cs typeface="Times New Roman" pitchFamily="18" charset="0"/>
                    </a:rPr>
                    <a:t>的近似計算公式為：                          ，式中 </a:t>
                  </a:r>
                  <a:r>
                    <a:rPr lang="en-US" altLang="zh-CN" sz="1200" i="1" dirty="0" err="1">
                      <a:latin typeface="Times New Roman" pitchFamily="18" charset="0"/>
                      <a:cs typeface="Times New Roman" pitchFamily="18" charset="0"/>
                    </a:rPr>
                    <a:t>df</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是自由度，用來估計 </a:t>
                  </a:r>
                  <a:r>
                    <a:rPr lang="en-US" altLang="zh-CN" sz="1200" i="1" dirty="0" err="1">
                      <a:latin typeface="Times New Roman" pitchFamily="18" charset="0"/>
                      <a:cs typeface="Times New Roman" pitchFamily="18" charset="0"/>
                    </a:rPr>
                    <a:t>S</a:t>
                  </a:r>
                  <a:r>
                    <a:rPr lang="en-US" altLang="zh-CN" sz="1200" i="1" baseline="-25000" dirty="0" err="1">
                      <a:latin typeface="Times New Roman" pitchFamily="18" charset="0"/>
                      <a:cs typeface="Times New Roman" pitchFamily="18" charset="0"/>
                    </a:rPr>
                    <a:t>within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，成組設計時 </a:t>
                  </a:r>
                  <a:r>
                    <a:rPr lang="en-US" altLang="zh-CN" sz="1200" i="1" dirty="0" err="1">
                      <a:latin typeface="Times New Roman" pitchFamily="18" charset="0"/>
                      <a:cs typeface="Times New Roman" pitchFamily="18" charset="0"/>
                    </a:rPr>
                    <a:t>df</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 2 </a:t>
                  </a:r>
                  <a:r>
                    <a:rPr lang="zh-CN" altLang="en-US" sz="1200" dirty="0">
                      <a:latin typeface="Times New Roman" pitchFamily="18" charset="0"/>
                      <a:cs typeface="Times New Roman" pitchFamily="18" charset="0"/>
                    </a:rPr>
                    <a:t>；那麼有如下：</a:t>
                  </a:r>
                  <a:r>
                    <a:rPr lang="en-US" altLang="zh-CN" sz="1200" i="1" dirty="0">
                      <a:latin typeface="Times New Roman" pitchFamily="18" charset="0"/>
                      <a:cs typeface="Times New Roman" pitchFamily="18" charset="0"/>
                    </a:rPr>
                    <a:t>g</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J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d</a:t>
                  </a:r>
                  <a:r>
                    <a:rPr lang="zh-CN" altLang="en-US"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Var</a:t>
                  </a:r>
                  <a:r>
                    <a:rPr lang="en-US" altLang="zh-CN" sz="1200" i="1" baseline="-25000" dirty="0" err="1">
                      <a:latin typeface="Times New Roman" pitchFamily="18" charset="0"/>
                      <a:cs typeface="Times New Roman" pitchFamily="18" charset="0"/>
                    </a:rPr>
                    <a:t>g</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J</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Var</a:t>
                  </a:r>
                  <a:r>
                    <a:rPr lang="en-US" altLang="zh-CN" sz="1200" i="1" baseline="-25000" dirty="0" err="1">
                      <a:latin typeface="Times New Roman" pitchFamily="18" charset="0"/>
                      <a:cs typeface="Times New Roman" pitchFamily="18" charset="0"/>
                    </a:rPr>
                    <a:t>d</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p>
              </p:txBody>
            </p:sp>
            <p:graphicFrame>
              <p:nvGraphicFramePr>
                <p:cNvPr id="32" name="对象 31"/>
                <p:cNvGraphicFramePr>
                  <a:graphicFrameLocks noChangeAspect="1"/>
                </p:cNvGraphicFramePr>
                <p:nvPr>
                  <p:extLst>
                    <p:ext uri="{D42A27DB-BD31-4B8C-83A1-F6EECF244321}">
                      <p14:modId xmlns:p14="http://schemas.microsoft.com/office/powerpoint/2010/main" val="1234299142"/>
                    </p:ext>
                  </p:extLst>
                </p:nvPr>
              </p:nvGraphicFramePr>
              <p:xfrm>
                <a:off x="2815678" y="4007723"/>
                <a:ext cx="977900" cy="419100"/>
              </p:xfrm>
              <a:graphic>
                <a:graphicData uri="http://schemas.openxmlformats.org/presentationml/2006/ole">
                  <mc:AlternateContent xmlns:mc="http://schemas.openxmlformats.org/markup-compatibility/2006">
                    <mc:Choice xmlns:v="urn:schemas-microsoft-com:vml" Requires="v">
                      <p:oleObj name="Equation" r:id="rId11" imgW="977900" imgH="419100" progId="">
                        <p:embed/>
                      </p:oleObj>
                    </mc:Choice>
                    <mc:Fallback>
                      <p:oleObj name="Equation" r:id="rId11" imgW="977900" imgH="419100" progId="">
                        <p:embed/>
                        <p:pic>
                          <p:nvPicPr>
                            <p:cNvPr id="0" name="Picture 206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5678" y="4007723"/>
                              <a:ext cx="9779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组合 39"/>
              <p:cNvGrpSpPr/>
              <p:nvPr/>
            </p:nvGrpSpPr>
            <p:grpSpPr>
              <a:xfrm>
                <a:off x="663345" y="4488228"/>
                <a:ext cx="10747462" cy="532826"/>
                <a:chOff x="663345" y="4488228"/>
                <a:chExt cx="10747462" cy="532826"/>
              </a:xfrm>
            </p:grpSpPr>
            <p:sp>
              <p:nvSpPr>
                <p:cNvPr id="33" name="矩形 32"/>
                <p:cNvSpPr/>
                <p:nvPr/>
              </p:nvSpPr>
              <p:spPr>
                <a:xfrm>
                  <a:off x="663345" y="4530984"/>
                  <a:ext cx="10747462"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對於配對設計的標準化均值差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的估計公式為：                                    ，                                    ；其中 </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是對子中兩個配對個體的相關係數；</a:t>
                  </a:r>
                </a:p>
              </p:txBody>
            </p:sp>
            <p:graphicFrame>
              <p:nvGraphicFramePr>
                <p:cNvPr id="34" name="对象 33"/>
                <p:cNvGraphicFramePr>
                  <a:graphicFrameLocks noChangeAspect="1"/>
                </p:cNvGraphicFramePr>
                <p:nvPr>
                  <p:extLst>
                    <p:ext uri="{D42A27DB-BD31-4B8C-83A1-F6EECF244321}">
                      <p14:modId xmlns:p14="http://schemas.microsoft.com/office/powerpoint/2010/main" val="4240008142"/>
                    </p:ext>
                  </p:extLst>
                </p:nvPr>
              </p:nvGraphicFramePr>
              <p:xfrm>
                <a:off x="3971175" y="4488228"/>
                <a:ext cx="1295400" cy="482600"/>
              </p:xfrm>
              <a:graphic>
                <a:graphicData uri="http://schemas.openxmlformats.org/presentationml/2006/ole">
                  <mc:AlternateContent xmlns:mc="http://schemas.openxmlformats.org/markup-compatibility/2006">
                    <mc:Choice xmlns:v="urn:schemas-microsoft-com:vml" Requires="v">
                      <p:oleObj name="Equation" r:id="rId13" imgW="1295400" imgH="482600" progId="">
                        <p:embed/>
                      </p:oleObj>
                    </mc:Choice>
                    <mc:Fallback>
                      <p:oleObj name="Equation" r:id="rId13" imgW="1295400" imgH="482600" progId="">
                        <p:embed/>
                        <p:pic>
                          <p:nvPicPr>
                            <p:cNvPr id="0" name="Picture 2066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1175" y="4488228"/>
                              <a:ext cx="1295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21272451"/>
                    </p:ext>
                  </p:extLst>
                </p:nvPr>
              </p:nvGraphicFramePr>
              <p:xfrm>
                <a:off x="5589259" y="4513054"/>
                <a:ext cx="1168400" cy="508000"/>
              </p:xfrm>
              <a:graphic>
                <a:graphicData uri="http://schemas.openxmlformats.org/presentationml/2006/ole">
                  <mc:AlternateContent xmlns:mc="http://schemas.openxmlformats.org/markup-compatibility/2006">
                    <mc:Choice xmlns:v="urn:schemas-microsoft-com:vml" Requires="v">
                      <p:oleObj name="Equation" r:id="rId15" imgW="1168400" imgH="508000" progId="">
                        <p:embed/>
                      </p:oleObj>
                    </mc:Choice>
                    <mc:Fallback>
                      <p:oleObj name="Equation" r:id="rId15" imgW="1168400" imgH="508000" progId="">
                        <p:embed/>
                        <p:pic>
                          <p:nvPicPr>
                            <p:cNvPr id="0" name="Picture 206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9259" y="4513054"/>
                              <a:ext cx="11684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 name="组合 38"/>
              <p:cNvGrpSpPr/>
              <p:nvPr/>
            </p:nvGrpSpPr>
            <p:grpSpPr>
              <a:xfrm>
                <a:off x="663345" y="5082138"/>
                <a:ext cx="10747462" cy="482600"/>
                <a:chOff x="663345" y="5082138"/>
                <a:chExt cx="10747462" cy="482600"/>
              </a:xfrm>
            </p:grpSpPr>
            <p:sp>
              <p:nvSpPr>
                <p:cNvPr id="36" name="矩形 35"/>
                <p:cNvSpPr/>
                <p:nvPr/>
              </p:nvSpPr>
              <p:spPr>
                <a:xfrm>
                  <a:off x="663345" y="5106511"/>
                  <a:ext cx="10747462"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配對設計的標準化均值差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的方差可以估計為：                                              ，式中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指的是配對實驗的對子數；</a:t>
                  </a:r>
                </a:p>
              </p:txBody>
            </p:sp>
            <p:graphicFrame>
              <p:nvGraphicFramePr>
                <p:cNvPr id="37" name="对象 36"/>
                <p:cNvGraphicFramePr>
                  <a:graphicFrameLocks noChangeAspect="1"/>
                </p:cNvGraphicFramePr>
                <p:nvPr>
                  <p:extLst>
                    <p:ext uri="{D42A27DB-BD31-4B8C-83A1-F6EECF244321}">
                      <p14:modId xmlns:p14="http://schemas.microsoft.com/office/powerpoint/2010/main" val="2680158564"/>
                    </p:ext>
                  </p:extLst>
                </p:nvPr>
              </p:nvGraphicFramePr>
              <p:xfrm>
                <a:off x="3971501" y="5082138"/>
                <a:ext cx="1689100" cy="482600"/>
              </p:xfrm>
              <a:graphic>
                <a:graphicData uri="http://schemas.openxmlformats.org/presentationml/2006/ole">
                  <mc:AlternateContent xmlns:mc="http://schemas.openxmlformats.org/markup-compatibility/2006">
                    <mc:Choice xmlns:v="urn:schemas-microsoft-com:vml" Requires="v">
                      <p:oleObj name="Equation" r:id="rId17" imgW="1688367" imgH="482391" progId="">
                        <p:embed/>
                      </p:oleObj>
                    </mc:Choice>
                    <mc:Fallback>
                      <p:oleObj name="Equation" r:id="rId17" imgW="1688367" imgH="482391" progId="">
                        <p:embed/>
                        <p:pic>
                          <p:nvPicPr>
                            <p:cNvPr id="0" name="Picture 206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71501" y="5082138"/>
                              <a:ext cx="16891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 name="矩形 37"/>
              <p:cNvSpPr/>
              <p:nvPr/>
            </p:nvSpPr>
            <p:spPr>
              <a:xfrm>
                <a:off x="663346" y="5565475"/>
                <a:ext cx="10747463"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配對設計的標準化均值差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Hedges</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g</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統計量中，校正因數 </a:t>
                </a:r>
                <a:r>
                  <a:rPr lang="en-US" altLang="zh-CN" sz="1200" i="1" dirty="0">
                    <a:latin typeface="Times New Roman" pitchFamily="18" charset="0"/>
                    <a:cs typeface="Times New Roman" pitchFamily="18" charset="0"/>
                  </a:rPr>
                  <a:t>J</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的自由度 </a:t>
                </a:r>
                <a:r>
                  <a:rPr lang="en-US" altLang="zh-CN" sz="1200" i="1" dirty="0" err="1">
                    <a:latin typeface="Times New Roman" pitchFamily="18" charset="0"/>
                    <a:cs typeface="Times New Roman" pitchFamily="18" charset="0"/>
                  </a:rPr>
                  <a:t>df</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1 </a:t>
                </a:r>
                <a:r>
                  <a:rPr lang="zh-CN" altLang="en-US" sz="1200" dirty="0">
                    <a:latin typeface="Times New Roman" pitchFamily="18" charset="0"/>
                    <a:cs typeface="Times New Roman" pitchFamily="18" charset="0"/>
                  </a:rPr>
                  <a:t>；</a:t>
                </a:r>
              </a:p>
            </p:txBody>
          </p:sp>
        </p:grpSp>
      </p:grpSp>
      <p:sp>
        <p:nvSpPr>
          <p:cNvPr id="45" name="标题 1"/>
          <p:cNvSpPr txBox="1">
            <a:spLocks/>
          </p:cNvSpPr>
          <p:nvPr/>
        </p:nvSpPr>
        <p:spPr bwMode="auto">
          <a:xfrm>
            <a:off x="14765" y="20643"/>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診斷試驗臨床研究的效應量</a:t>
            </a:r>
          </a:p>
        </p:txBody>
      </p:sp>
      <p:sp>
        <p:nvSpPr>
          <p:cNvPr id="46" name="矩形 3"/>
          <p:cNvSpPr>
            <a:spLocks noChangeArrowheads="1"/>
          </p:cNvSpPr>
          <p:nvPr/>
        </p:nvSpPr>
        <p:spPr bwMode="auto">
          <a:xfrm>
            <a:off x="18883" y="319393"/>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200" dirty="0"/>
              <a:t>基於均值和</a:t>
            </a:r>
            <a:r>
              <a:rPr lang="zh-TW" altLang="en-US" sz="1200" dirty="0"/>
              <a:t>有序</a:t>
            </a:r>
            <a:r>
              <a:rPr lang="zh-CN" altLang="en-US" sz="1200" dirty="0"/>
              <a:t>分組及連續</a:t>
            </a:r>
            <a:r>
              <a:rPr lang="zh-TW" altLang="en-US" sz="1200" dirty="0"/>
              <a:t>變量間關係</a:t>
            </a:r>
            <a:r>
              <a:rPr lang="zh-CN" altLang="en-US" sz="1200" dirty="0"/>
              <a:t>的效應</a:t>
            </a:r>
            <a:r>
              <a:rPr lang="zh-CN" altLang="en-US" sz="1200" dirty="0">
                <a:solidFill>
                  <a:srgbClr val="000000"/>
                </a:solidFill>
                <a:latin typeface="Times New Roman" pitchFamily="18" charset="0"/>
                <a:cs typeface="Times New Roman" pitchFamily="18" charset="0"/>
              </a:rPr>
              <a:t>量</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Effect index</a:t>
            </a:r>
            <a:r>
              <a:rPr lang="en-US" altLang="zh-CN" sz="8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初始均值差</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、標準化均值差</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t>
            </a:r>
            <a:r>
              <a:rPr lang="zh-CN" altLang="en-US" sz="900" dirty="0">
                <a:solidFill>
                  <a:srgbClr val="000000"/>
                </a:solidFill>
                <a:latin typeface="Times New Roman" pitchFamily="18" charset="0"/>
                <a:cs typeface="Times New Roman" pitchFamily="18" charset="0"/>
              </a:rPr>
              <a:t>或</a:t>
            </a:r>
            <a:r>
              <a:rPr lang="en-US" altLang="zh-CN" sz="900" i="1" dirty="0">
                <a:solidFill>
                  <a:srgbClr val="000000"/>
                </a:solidFill>
                <a:latin typeface="Times New Roman" pitchFamily="18" charset="0"/>
                <a:cs typeface="Times New Roman" pitchFamily="18" charset="0"/>
              </a:rPr>
              <a:t>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、反應比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、相關係數</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a:t>
            </a:r>
            <a:r>
              <a:rPr lang="en-US" altLang="zh-CN"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0563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2214294" y="29697"/>
            <a:ext cx="9196512" cy="5439951"/>
            <a:chOff x="2214295" y="29695"/>
            <a:chExt cx="9196512" cy="5439951"/>
          </a:xfrm>
        </p:grpSpPr>
        <p:grpSp>
          <p:nvGrpSpPr>
            <p:cNvPr id="2" name="组合 1"/>
            <p:cNvGrpSpPr/>
            <p:nvPr/>
          </p:nvGrpSpPr>
          <p:grpSpPr>
            <a:xfrm>
              <a:off x="7422776" y="29695"/>
              <a:ext cx="3988031" cy="1173574"/>
              <a:chOff x="7422776" y="29695"/>
              <a:chExt cx="3988031" cy="1173574"/>
            </a:xfrm>
          </p:grpSpPr>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1507" y="29695"/>
                <a:ext cx="1379300" cy="1173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2776" y="56590"/>
                <a:ext cx="2478643" cy="90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5" name="组合 44"/>
            <p:cNvGrpSpPr/>
            <p:nvPr/>
          </p:nvGrpSpPr>
          <p:grpSpPr>
            <a:xfrm>
              <a:off x="2214295" y="1335753"/>
              <a:ext cx="7413833" cy="4133893"/>
              <a:chOff x="1362620" y="1389543"/>
              <a:chExt cx="7413833" cy="4133893"/>
            </a:xfrm>
          </p:grpSpPr>
          <p:sp>
            <p:nvSpPr>
              <p:cNvPr id="11" name="矩形 10"/>
              <p:cNvSpPr/>
              <p:nvPr/>
            </p:nvSpPr>
            <p:spPr>
              <a:xfrm>
                <a:off x="1362620" y="1389543"/>
                <a:ext cx="7413833"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14</a:t>
                </a:r>
                <a:r>
                  <a:rPr lang="zh-CN" altLang="en-US" sz="1200" dirty="0">
                    <a:latin typeface="Times New Roman" pitchFamily="18" charset="0"/>
                    <a:cs typeface="Times New Roman" pitchFamily="18" charset="0"/>
                  </a:rPr>
                  <a:t>、</a:t>
                </a:r>
              </a:p>
            </p:txBody>
          </p:sp>
          <p:sp>
            <p:nvSpPr>
              <p:cNvPr id="10" name="矩形 9"/>
              <p:cNvSpPr/>
              <p:nvPr/>
            </p:nvSpPr>
            <p:spPr>
              <a:xfrm>
                <a:off x="1694324" y="1389543"/>
                <a:ext cx="7082127" cy="646331"/>
              </a:xfrm>
              <a:prstGeom prst="rect">
                <a:avLst/>
              </a:prstGeom>
            </p:spPr>
            <p:txBody>
              <a:bodyPr wrap="square">
                <a:spAutoFit/>
              </a:bodyPr>
              <a:lstStyle/>
              <a:p>
                <a:pPr>
                  <a:lnSpc>
                    <a:spcPct val="150000"/>
                  </a:lnSpc>
                </a:pPr>
                <a:r>
                  <a:rPr lang="zh-TW" altLang="en-US" sz="1200" dirty="0">
                    <a:latin typeface="Times New Roman" pitchFamily="18" charset="0"/>
                    <a:cs typeface="Times New Roman" pitchFamily="18" charset="0"/>
                  </a:rPr>
                  <a:t>相關係數</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ρ</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：對於兩組獨立有序變量間關係的研究，</a:t>
                </a:r>
                <a:r>
                  <a:rPr lang="en-US" altLang="zh-CN" sz="1200" i="1" dirty="0" err="1">
                    <a:latin typeface="Times New Roman" pitchFamily="18" charset="0"/>
                    <a:cs typeface="Times New Roman" pitchFamily="18" charset="0"/>
                  </a:rPr>
                  <a:t>P</a:t>
                </a:r>
                <a:r>
                  <a:rPr lang="en-US" altLang="zh-TW" sz="1200" i="1" dirty="0" err="1">
                    <a:latin typeface="Times New Roman" pitchFamily="18" charset="0"/>
                    <a:cs typeface="Times New Roman" pitchFamily="18" charset="0"/>
                  </a:rPr>
                  <a:t>eatson</a:t>
                </a:r>
                <a:r>
                  <a:rPr lang="zh-TW" altLang="en-US" sz="1200" dirty="0">
                    <a:latin typeface="Times New Roman" pitchFamily="18" charset="0"/>
                    <a:cs typeface="Times New Roman" pitchFamily="18" charset="0"/>
                  </a:rPr>
                  <a:t>積矩法</a:t>
                </a:r>
                <a:r>
                  <a:rPr lang="zh-CN" altLang="en-US" sz="1200" dirty="0">
                    <a:latin typeface="Times New Roman" pitchFamily="18" charset="0"/>
                    <a:cs typeface="Times New Roman" pitchFamily="18" charset="0"/>
                  </a:rPr>
                  <a:t>相關係數</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ρ</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可以作為效應量指標，其總體參數常用希臘字母 </a:t>
                </a:r>
                <a:r>
                  <a:rPr lang="el-GR" altLang="zh-CN" sz="1200" i="1" dirty="0">
                    <a:latin typeface="Times New Roman" pitchFamily="18" charset="0"/>
                    <a:cs typeface="Times New Roman" pitchFamily="18" charset="0"/>
                  </a:rPr>
                  <a:t>ρ</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來表示，樣本相關係數的估計值通常用 </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表示；</a:t>
                </a:r>
              </a:p>
            </p:txBody>
          </p:sp>
          <p:grpSp>
            <p:nvGrpSpPr>
              <p:cNvPr id="44" name="组合 43"/>
              <p:cNvGrpSpPr/>
              <p:nvPr/>
            </p:nvGrpSpPr>
            <p:grpSpPr>
              <a:xfrm>
                <a:off x="1694324" y="2247535"/>
                <a:ext cx="7082128" cy="622300"/>
                <a:chOff x="1694324" y="2247535"/>
                <a:chExt cx="7082128" cy="622300"/>
              </a:xfrm>
            </p:grpSpPr>
            <p:sp>
              <p:nvSpPr>
                <p:cNvPr id="14" name="矩形 13"/>
                <p:cNvSpPr/>
                <p:nvPr/>
              </p:nvSpPr>
              <p:spPr>
                <a:xfrm>
                  <a:off x="1694324" y="2279696"/>
                  <a:ext cx="7082128" cy="369332"/>
                </a:xfrm>
                <a:prstGeom prst="rect">
                  <a:avLst/>
                </a:prstGeom>
              </p:spPr>
              <p:txBody>
                <a:bodyPr wrap="square">
                  <a:spAutoFit/>
                </a:bodyPr>
                <a:lstStyle/>
                <a:p>
                  <a:pPr>
                    <a:lnSpc>
                      <a:spcPct val="150000"/>
                    </a:lnSpc>
                  </a:pPr>
                  <a:r>
                    <a:rPr lang="en-US" altLang="zh-CN" sz="1200" i="1" dirty="0" err="1">
                      <a:latin typeface="Times New Roman" pitchFamily="18" charset="0"/>
                      <a:cs typeface="Times New Roman" pitchFamily="18" charset="0"/>
                    </a:rPr>
                    <a:t>P</a:t>
                  </a:r>
                  <a:r>
                    <a:rPr lang="en-US" altLang="zh-TW" sz="1200" i="1" dirty="0" err="1">
                      <a:latin typeface="Times New Roman" pitchFamily="18" charset="0"/>
                      <a:cs typeface="Times New Roman" pitchFamily="18" charset="0"/>
                    </a:rPr>
                    <a:t>eatson</a:t>
                  </a:r>
                  <a:r>
                    <a:rPr lang="zh-TW" altLang="en-US" sz="1200" dirty="0">
                      <a:latin typeface="Times New Roman" pitchFamily="18" charset="0"/>
                      <a:cs typeface="Times New Roman" pitchFamily="18" charset="0"/>
                    </a:rPr>
                    <a:t>積矩法相關係數</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的計算公式為：                                                                                  ；</a:t>
                  </a:r>
                </a:p>
              </p:txBody>
            </p:sp>
            <p:graphicFrame>
              <p:nvGraphicFramePr>
                <p:cNvPr id="13" name="对象 12"/>
                <p:cNvGraphicFramePr>
                  <a:graphicFrameLocks noChangeAspect="1"/>
                </p:cNvGraphicFramePr>
                <p:nvPr>
                  <p:extLst>
                    <p:ext uri="{D42A27DB-BD31-4B8C-83A1-F6EECF244321}">
                      <p14:modId xmlns:p14="http://schemas.microsoft.com/office/powerpoint/2010/main" val="1250809723"/>
                    </p:ext>
                  </p:extLst>
                </p:nvPr>
              </p:nvGraphicFramePr>
              <p:xfrm>
                <a:off x="4614420" y="2247535"/>
                <a:ext cx="2832100" cy="622300"/>
              </p:xfrm>
              <a:graphic>
                <a:graphicData uri="http://schemas.openxmlformats.org/presentationml/2006/ole">
                  <mc:AlternateContent xmlns:mc="http://schemas.openxmlformats.org/markup-compatibility/2006">
                    <mc:Choice xmlns:v="urn:schemas-microsoft-com:vml" Requires="v">
                      <p:oleObj name="Equation" r:id="rId5" imgW="2832100" imgH="622300" progId="">
                        <p:embed/>
                      </p:oleObj>
                    </mc:Choice>
                    <mc:Fallback>
                      <p:oleObj name="Equation" r:id="rId5" imgW="2832100" imgH="622300" progId="">
                        <p:embed/>
                        <p:pic>
                          <p:nvPicPr>
                            <p:cNvPr id="0" name="Picture 146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4420" y="2247535"/>
                              <a:ext cx="28321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 name="组合 42"/>
              <p:cNvGrpSpPr/>
              <p:nvPr/>
            </p:nvGrpSpPr>
            <p:grpSpPr>
              <a:xfrm>
                <a:off x="1694325" y="3110676"/>
                <a:ext cx="7082128" cy="495300"/>
                <a:chOff x="1694325" y="3110676"/>
                <a:chExt cx="7082128" cy="495300"/>
              </a:xfrm>
            </p:grpSpPr>
            <p:sp>
              <p:nvSpPr>
                <p:cNvPr id="32" name="矩形 31"/>
                <p:cNvSpPr/>
                <p:nvPr/>
              </p:nvSpPr>
              <p:spPr>
                <a:xfrm>
                  <a:off x="1694325" y="3191361"/>
                  <a:ext cx="7082128" cy="369332"/>
                </a:xfrm>
                <a:prstGeom prst="rect">
                  <a:avLst/>
                </a:prstGeom>
              </p:spPr>
              <p:txBody>
                <a:bodyPr wrap="square">
                  <a:spAutoFit/>
                </a:bodyPr>
                <a:lstStyle/>
                <a:p>
                  <a:pPr>
                    <a:lnSpc>
                      <a:spcPct val="150000"/>
                    </a:lnSpc>
                  </a:pPr>
                  <a:r>
                    <a:rPr lang="en-US" altLang="zh-CN" sz="1200" i="1" dirty="0" err="1">
                      <a:latin typeface="Times New Roman" pitchFamily="18" charset="0"/>
                      <a:cs typeface="Times New Roman" pitchFamily="18" charset="0"/>
                    </a:rPr>
                    <a:t>P</a:t>
                  </a:r>
                  <a:r>
                    <a:rPr lang="en-US" altLang="zh-TW" sz="1200" i="1" dirty="0" err="1">
                      <a:latin typeface="Times New Roman" pitchFamily="18" charset="0"/>
                      <a:cs typeface="Times New Roman" pitchFamily="18" charset="0"/>
                    </a:rPr>
                    <a:t>eatson</a:t>
                  </a:r>
                  <a:r>
                    <a:rPr lang="zh-TW" altLang="en-US" sz="1200" dirty="0">
                      <a:latin typeface="Times New Roman" pitchFamily="18" charset="0"/>
                      <a:cs typeface="Times New Roman" pitchFamily="18" charset="0"/>
                    </a:rPr>
                    <a:t>積矩法相關係數</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的方差可近似計算為：                             ；</a:t>
                  </a:r>
                </a:p>
              </p:txBody>
            </p:sp>
            <p:graphicFrame>
              <p:nvGraphicFramePr>
                <p:cNvPr id="19" name="对象 18"/>
                <p:cNvGraphicFramePr>
                  <a:graphicFrameLocks noChangeAspect="1"/>
                </p:cNvGraphicFramePr>
                <p:nvPr>
                  <p:extLst>
                    <p:ext uri="{D42A27DB-BD31-4B8C-83A1-F6EECF244321}">
                      <p14:modId xmlns:p14="http://schemas.microsoft.com/office/powerpoint/2010/main" val="2841978214"/>
                    </p:ext>
                  </p:extLst>
                </p:nvPr>
              </p:nvGraphicFramePr>
              <p:xfrm>
                <a:off x="5045027" y="3110676"/>
                <a:ext cx="977900" cy="495300"/>
              </p:xfrm>
              <a:graphic>
                <a:graphicData uri="http://schemas.openxmlformats.org/presentationml/2006/ole">
                  <mc:AlternateContent xmlns:mc="http://schemas.openxmlformats.org/markup-compatibility/2006">
                    <mc:Choice xmlns:v="urn:schemas-microsoft-com:vml" Requires="v">
                      <p:oleObj name="Equation" r:id="rId7" imgW="977476" imgH="495085" progId="">
                        <p:embed/>
                      </p:oleObj>
                    </mc:Choice>
                    <mc:Fallback>
                      <p:oleObj name="Equation" r:id="rId7" imgW="977476" imgH="495085" progId="">
                        <p:embed/>
                        <p:pic>
                          <p:nvPicPr>
                            <p:cNvPr id="0" name="Picture 146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5027" y="3110676"/>
                              <a:ext cx="9779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 name="组合 41"/>
              <p:cNvGrpSpPr/>
              <p:nvPr/>
            </p:nvGrpSpPr>
            <p:grpSpPr>
              <a:xfrm>
                <a:off x="1694320" y="3872390"/>
                <a:ext cx="7082128" cy="431800"/>
                <a:chOff x="1694320" y="3872390"/>
                <a:chExt cx="7082128" cy="431800"/>
              </a:xfrm>
            </p:grpSpPr>
            <p:sp>
              <p:nvSpPr>
                <p:cNvPr id="33" name="矩形 32"/>
                <p:cNvSpPr/>
                <p:nvPr/>
              </p:nvSpPr>
              <p:spPr>
                <a:xfrm>
                  <a:off x="1694320" y="3872696"/>
                  <a:ext cx="7082128" cy="369332"/>
                </a:xfrm>
                <a:prstGeom prst="rect">
                  <a:avLst/>
                </a:prstGeom>
              </p:spPr>
              <p:txBody>
                <a:bodyPr wrap="square">
                  <a:spAutoFit/>
                </a:bodyPr>
                <a:lstStyle/>
                <a:p>
                  <a:pPr>
                    <a:lnSpc>
                      <a:spcPct val="150000"/>
                    </a:lnSpc>
                  </a:pPr>
                  <a:r>
                    <a:rPr lang="en-US" altLang="zh-CN" sz="1200" i="1" dirty="0" err="1">
                      <a:latin typeface="Times New Roman" pitchFamily="18" charset="0"/>
                      <a:cs typeface="Times New Roman" pitchFamily="18" charset="0"/>
                    </a:rPr>
                    <a:t>P</a:t>
                  </a:r>
                  <a:r>
                    <a:rPr lang="en-US" altLang="zh-TW" sz="1200" i="1" dirty="0" err="1">
                      <a:latin typeface="Times New Roman" pitchFamily="18" charset="0"/>
                      <a:cs typeface="Times New Roman" pitchFamily="18" charset="0"/>
                    </a:rPr>
                    <a:t>eatson</a:t>
                  </a:r>
                  <a:r>
                    <a:rPr lang="zh-TW" altLang="en-US" sz="1200" dirty="0">
                      <a:latin typeface="Times New Roman" pitchFamily="18" charset="0"/>
                      <a:cs typeface="Times New Roman" pitchFamily="18" charset="0"/>
                    </a:rPr>
                    <a:t>積矩法相關係數</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轉換為 </a:t>
                  </a:r>
                  <a:r>
                    <a:rPr lang="en-US" altLang="zh-CN" sz="1200" i="1" dirty="0">
                      <a:latin typeface="Times New Roman" pitchFamily="18" charset="0"/>
                      <a:cs typeface="Times New Roman" pitchFamily="18" charset="0"/>
                    </a:rPr>
                    <a:t>Fisher</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 z</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單位時，</a:t>
                  </a:r>
                  <a:r>
                    <a:rPr lang="en-US" altLang="zh-CN" sz="1200" i="1" dirty="0">
                      <a:latin typeface="Times New Roman" pitchFamily="18" charset="0"/>
                      <a:cs typeface="Times New Roman" pitchFamily="18" charset="0"/>
                    </a:rPr>
                    <a:t>Fisher</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p>
              </p:txBody>
            </p:sp>
            <p:graphicFrame>
              <p:nvGraphicFramePr>
                <p:cNvPr id="20" name="对象 19"/>
                <p:cNvGraphicFramePr>
                  <a:graphicFrameLocks noChangeAspect="1"/>
                </p:cNvGraphicFramePr>
                <p:nvPr>
                  <p:extLst>
                    <p:ext uri="{D42A27DB-BD31-4B8C-83A1-F6EECF244321}">
                      <p14:modId xmlns:p14="http://schemas.microsoft.com/office/powerpoint/2010/main" val="1781978594"/>
                    </p:ext>
                  </p:extLst>
                </p:nvPr>
              </p:nvGraphicFramePr>
              <p:xfrm>
                <a:off x="5785605" y="3872390"/>
                <a:ext cx="1117600" cy="431800"/>
              </p:xfrm>
              <a:graphic>
                <a:graphicData uri="http://schemas.openxmlformats.org/presentationml/2006/ole">
                  <mc:AlternateContent xmlns:mc="http://schemas.openxmlformats.org/markup-compatibility/2006">
                    <mc:Choice xmlns:v="urn:schemas-microsoft-com:vml" Requires="v">
                      <p:oleObj name="Equation" r:id="rId9" imgW="1117600" imgH="431800" progId="">
                        <p:embed/>
                      </p:oleObj>
                    </mc:Choice>
                    <mc:Fallback>
                      <p:oleObj name="Equation" r:id="rId9" imgW="1117600" imgH="431800" progId="">
                        <p:embed/>
                        <p:pic>
                          <p:nvPicPr>
                            <p:cNvPr id="0" name="Picture 146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5605" y="3872390"/>
                              <a:ext cx="1117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 name="组合 40"/>
              <p:cNvGrpSpPr/>
              <p:nvPr/>
            </p:nvGrpSpPr>
            <p:grpSpPr>
              <a:xfrm>
                <a:off x="1694320" y="4475118"/>
                <a:ext cx="7082128" cy="412374"/>
                <a:chOff x="1694320" y="4475118"/>
                <a:chExt cx="7082128" cy="412374"/>
              </a:xfrm>
            </p:grpSpPr>
            <p:sp>
              <p:nvSpPr>
                <p:cNvPr id="37" name="矩形 36"/>
                <p:cNvSpPr/>
                <p:nvPr/>
              </p:nvSpPr>
              <p:spPr>
                <a:xfrm>
                  <a:off x="1694320" y="4475118"/>
                  <a:ext cx="7082128" cy="369332"/>
                </a:xfrm>
                <a:prstGeom prst="rect">
                  <a:avLst/>
                </a:prstGeom>
              </p:spPr>
              <p:txBody>
                <a:bodyPr wrap="square">
                  <a:spAutoFit/>
                </a:bodyPr>
                <a:lstStyle/>
                <a:p>
                  <a:pPr>
                    <a:lnSpc>
                      <a:spcPct val="150000"/>
                    </a:lnSpc>
                  </a:pPr>
                  <a:r>
                    <a:rPr lang="en-US" altLang="zh-CN" sz="1200" i="1" dirty="0">
                      <a:latin typeface="Times New Roman" pitchFamily="18" charset="0"/>
                      <a:cs typeface="Times New Roman" pitchFamily="18" charset="0"/>
                    </a:rPr>
                    <a:t>Fisher</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 z</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值的方差可近似計算為：                                ；</a:t>
                  </a:r>
                </a:p>
              </p:txBody>
            </p:sp>
            <p:graphicFrame>
              <p:nvGraphicFramePr>
                <p:cNvPr id="21" name="对象 20"/>
                <p:cNvGraphicFramePr>
                  <a:graphicFrameLocks noChangeAspect="1"/>
                </p:cNvGraphicFramePr>
                <p:nvPr>
                  <p:extLst>
                    <p:ext uri="{D42A27DB-BD31-4B8C-83A1-F6EECF244321}">
                      <p14:modId xmlns:p14="http://schemas.microsoft.com/office/powerpoint/2010/main" val="3261220940"/>
                    </p:ext>
                  </p:extLst>
                </p:nvPr>
              </p:nvGraphicFramePr>
              <p:xfrm>
                <a:off x="4096964" y="4493792"/>
                <a:ext cx="1104900" cy="393700"/>
              </p:xfrm>
              <a:graphic>
                <a:graphicData uri="http://schemas.openxmlformats.org/presentationml/2006/ole">
                  <mc:AlternateContent xmlns:mc="http://schemas.openxmlformats.org/markup-compatibility/2006">
                    <mc:Choice xmlns:v="urn:schemas-microsoft-com:vml" Requires="v">
                      <p:oleObj name="Equation" r:id="rId11" imgW="1104900" imgH="393700" progId="">
                        <p:embed/>
                      </p:oleObj>
                    </mc:Choice>
                    <mc:Fallback>
                      <p:oleObj name="Equation" r:id="rId11" imgW="1104900" imgH="393700" progId="">
                        <p:embed/>
                        <p:pic>
                          <p:nvPicPr>
                            <p:cNvPr id="0" name="Picture 146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6964" y="4493792"/>
                              <a:ext cx="11049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组合 39"/>
              <p:cNvGrpSpPr/>
              <p:nvPr/>
            </p:nvGrpSpPr>
            <p:grpSpPr>
              <a:xfrm>
                <a:off x="1694320" y="5104336"/>
                <a:ext cx="7082128" cy="419100"/>
                <a:chOff x="1694320" y="5104336"/>
                <a:chExt cx="7082128" cy="419100"/>
              </a:xfrm>
            </p:grpSpPr>
            <p:sp>
              <p:nvSpPr>
                <p:cNvPr id="38" name="矩形 37"/>
                <p:cNvSpPr/>
                <p:nvPr/>
              </p:nvSpPr>
              <p:spPr>
                <a:xfrm>
                  <a:off x="1694320" y="5122365"/>
                  <a:ext cx="7082128" cy="369332"/>
                </a:xfrm>
                <a:prstGeom prst="rect">
                  <a:avLst/>
                </a:prstGeom>
              </p:spPr>
              <p:txBody>
                <a:bodyPr wrap="square">
                  <a:spAutoFit/>
                </a:bodyPr>
                <a:lstStyle/>
                <a:p>
                  <a:pPr>
                    <a:lnSpc>
                      <a:spcPct val="150000"/>
                    </a:lnSpc>
                  </a:pPr>
                  <a:r>
                    <a:rPr lang="en-US" altLang="zh-CN" sz="1200" i="1" dirty="0">
                      <a:latin typeface="Times New Roman" pitchFamily="18" charset="0"/>
                      <a:cs typeface="Times New Roman" pitchFamily="18" charset="0"/>
                    </a:rPr>
                    <a:t>Fisher</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 z</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值轉換為</a:t>
                  </a:r>
                  <a:r>
                    <a:rPr lang="en-US" altLang="zh-CN" sz="1200" i="1" dirty="0" err="1">
                      <a:latin typeface="Times New Roman" pitchFamily="18" charset="0"/>
                      <a:cs typeface="Times New Roman" pitchFamily="18" charset="0"/>
                    </a:rPr>
                    <a:t>P</a:t>
                  </a:r>
                  <a:r>
                    <a:rPr lang="en-US" altLang="zh-TW" sz="1200" i="1" dirty="0" err="1">
                      <a:latin typeface="Times New Roman" pitchFamily="18" charset="0"/>
                      <a:cs typeface="Times New Roman" pitchFamily="18" charset="0"/>
                    </a:rPr>
                    <a:t>eatson</a:t>
                  </a:r>
                  <a:r>
                    <a:rPr lang="zh-TW" altLang="en-US" sz="1200" dirty="0">
                      <a:latin typeface="Times New Roman" pitchFamily="18" charset="0"/>
                      <a:cs typeface="Times New Roman" pitchFamily="18" charset="0"/>
                    </a:rPr>
                    <a:t>積矩法相關係數</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時，有：                      ；</a:t>
                  </a:r>
                </a:p>
              </p:txBody>
            </p:sp>
            <p:graphicFrame>
              <p:nvGraphicFramePr>
                <p:cNvPr id="39" name="对象 38"/>
                <p:cNvGraphicFramePr>
                  <a:graphicFrameLocks noChangeAspect="1"/>
                </p:cNvGraphicFramePr>
                <p:nvPr>
                  <p:extLst>
                    <p:ext uri="{D42A27DB-BD31-4B8C-83A1-F6EECF244321}">
                      <p14:modId xmlns:p14="http://schemas.microsoft.com/office/powerpoint/2010/main" val="1252946272"/>
                    </p:ext>
                  </p:extLst>
                </p:nvPr>
              </p:nvGraphicFramePr>
              <p:xfrm>
                <a:off x="5375043" y="5104336"/>
                <a:ext cx="660400" cy="419100"/>
              </p:xfrm>
              <a:graphic>
                <a:graphicData uri="http://schemas.openxmlformats.org/presentationml/2006/ole">
                  <mc:AlternateContent xmlns:mc="http://schemas.openxmlformats.org/markup-compatibility/2006">
                    <mc:Choice xmlns:v="urn:schemas-microsoft-com:vml" Requires="v">
                      <p:oleObj name="Equation" r:id="rId13" imgW="660400" imgH="419100" progId="">
                        <p:embed/>
                      </p:oleObj>
                    </mc:Choice>
                    <mc:Fallback>
                      <p:oleObj name="Equation" r:id="rId13" imgW="660400" imgH="419100" progId="">
                        <p:embed/>
                        <p:pic>
                          <p:nvPicPr>
                            <p:cNvPr id="0" name="Picture 146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5043" y="5104336"/>
                              <a:ext cx="6604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26" name="标题 1"/>
          <p:cNvSpPr txBox="1">
            <a:spLocks/>
          </p:cNvSpPr>
          <p:nvPr/>
        </p:nvSpPr>
        <p:spPr bwMode="auto">
          <a:xfrm>
            <a:off x="14768" y="20643"/>
            <a:ext cx="7408012"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診斷試驗臨床研究的效應量</a:t>
            </a:r>
          </a:p>
        </p:txBody>
      </p:sp>
      <p:sp>
        <p:nvSpPr>
          <p:cNvPr id="27" name="矩形 3"/>
          <p:cNvSpPr>
            <a:spLocks noChangeArrowheads="1"/>
          </p:cNvSpPr>
          <p:nvPr/>
        </p:nvSpPr>
        <p:spPr bwMode="auto">
          <a:xfrm>
            <a:off x="18883" y="319393"/>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200" dirty="0"/>
              <a:t>基於均值和</a:t>
            </a:r>
            <a:r>
              <a:rPr lang="zh-TW" altLang="en-US" sz="1200" dirty="0"/>
              <a:t>有序</a:t>
            </a:r>
            <a:r>
              <a:rPr lang="zh-CN" altLang="en-US" sz="1200" dirty="0"/>
              <a:t>分組及連續</a:t>
            </a:r>
            <a:r>
              <a:rPr lang="zh-TW" altLang="en-US" sz="1200" dirty="0"/>
              <a:t>變量間關係</a:t>
            </a:r>
            <a:r>
              <a:rPr lang="zh-CN" altLang="en-US" sz="1200" dirty="0"/>
              <a:t>的效應</a:t>
            </a:r>
            <a:r>
              <a:rPr lang="zh-CN" altLang="en-US" sz="1200" dirty="0">
                <a:solidFill>
                  <a:srgbClr val="000000"/>
                </a:solidFill>
                <a:latin typeface="Times New Roman" pitchFamily="18" charset="0"/>
                <a:cs typeface="Times New Roman" pitchFamily="18" charset="0"/>
              </a:rPr>
              <a:t>量</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Effect index</a:t>
            </a:r>
            <a:r>
              <a:rPr lang="en-US" altLang="zh-CN" sz="8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初始均值差</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、標準化均值差</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t>
            </a:r>
            <a:r>
              <a:rPr lang="zh-CN" altLang="en-US" sz="900" dirty="0">
                <a:solidFill>
                  <a:srgbClr val="000000"/>
                </a:solidFill>
                <a:latin typeface="Times New Roman" pitchFamily="18" charset="0"/>
                <a:cs typeface="Times New Roman" pitchFamily="18" charset="0"/>
              </a:rPr>
              <a:t>或</a:t>
            </a:r>
            <a:r>
              <a:rPr lang="en-US" altLang="zh-CN" sz="900" i="1" dirty="0">
                <a:solidFill>
                  <a:srgbClr val="000000"/>
                </a:solidFill>
                <a:latin typeface="Times New Roman" pitchFamily="18" charset="0"/>
                <a:cs typeface="Times New Roman" pitchFamily="18" charset="0"/>
              </a:rPr>
              <a:t>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、反應比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、相關係數</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a:t>
            </a:r>
            <a:r>
              <a:rPr lang="en-US" altLang="zh-CN"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99291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0642"/>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診斷試驗臨床研究的效應量</a:t>
            </a:r>
          </a:p>
        </p:txBody>
      </p:sp>
      <p:sp>
        <p:nvSpPr>
          <p:cNvPr id="8" name="矩形 3"/>
          <p:cNvSpPr>
            <a:spLocks noChangeArrowheads="1"/>
          </p:cNvSpPr>
          <p:nvPr/>
        </p:nvSpPr>
        <p:spPr bwMode="auto">
          <a:xfrm>
            <a:off x="46042" y="337499"/>
            <a:ext cx="1122552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solidFill>
                  <a:srgbClr val="000000"/>
                </a:solidFill>
              </a:rPr>
              <a:t>重要結局</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Important</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Outcome</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的終點</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endpoint</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指標和基於經濟學分析的效應量</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Effect index</a:t>
            </a:r>
            <a:r>
              <a:rPr lang="en-US" altLang="zh-CN" sz="1000" dirty="0">
                <a:solidFill>
                  <a:srgbClr val="000000"/>
                </a:solidFill>
                <a:latin typeface="Times New Roman" pitchFamily="18" charset="0"/>
                <a:cs typeface="Times New Roman" pitchFamily="18" charset="0"/>
              </a:rPr>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生存率</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Survival rate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、傷殘調整生命年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、品質調整生命年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、成本收益比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U</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等；</a:t>
            </a:r>
            <a:endParaRPr lang="zh-CN" altLang="en-US" sz="1300" dirty="0">
              <a:solidFill>
                <a:srgbClr val="000000"/>
              </a:solidFill>
              <a:latin typeface="Times New Roman" pitchFamily="18" charset="0"/>
              <a:cs typeface="Times New Roman" pitchFamily="18" charset="0"/>
            </a:endParaRPr>
          </a:p>
        </p:txBody>
      </p:sp>
      <p:grpSp>
        <p:nvGrpSpPr>
          <p:cNvPr id="6" name="组合 5"/>
          <p:cNvGrpSpPr/>
          <p:nvPr/>
        </p:nvGrpSpPr>
        <p:grpSpPr>
          <a:xfrm>
            <a:off x="703073" y="636099"/>
            <a:ext cx="9996208" cy="5107313"/>
            <a:chOff x="703073" y="672310"/>
            <a:chExt cx="9996208" cy="5107313"/>
          </a:xfrm>
        </p:grpSpPr>
        <p:pic>
          <p:nvPicPr>
            <p:cNvPr id="21504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756" y="969498"/>
              <a:ext cx="991552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703073" y="672310"/>
              <a:ext cx="9996208" cy="346249"/>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現時簡略壽命表</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current abridged life table</a:t>
              </a:r>
              <a:r>
                <a:rPr lang="en-US" altLang="zh-CN" sz="1000" dirty="0">
                  <a:latin typeface="Times New Roman" pitchFamily="18" charset="0"/>
                  <a:cs typeface="Times New Roman" pitchFamily="18" charset="0"/>
                </a:rPr>
                <a:t>)</a:t>
              </a:r>
            </a:p>
          </p:txBody>
        </p:sp>
      </p:grpSp>
    </p:spTree>
    <p:extLst>
      <p:ext uri="{BB962C8B-B14F-4D97-AF65-F5344CB8AC3E}">
        <p14:creationId xmlns:p14="http://schemas.microsoft.com/office/powerpoint/2010/main" val="3037428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0642"/>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診斷試驗臨床研究的效應量</a:t>
            </a:r>
          </a:p>
        </p:txBody>
      </p:sp>
      <p:sp>
        <p:nvSpPr>
          <p:cNvPr id="8" name="矩形 3"/>
          <p:cNvSpPr>
            <a:spLocks noChangeArrowheads="1"/>
          </p:cNvSpPr>
          <p:nvPr/>
        </p:nvSpPr>
        <p:spPr bwMode="auto">
          <a:xfrm>
            <a:off x="46042" y="337499"/>
            <a:ext cx="1117120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solidFill>
                  <a:srgbClr val="000000"/>
                </a:solidFill>
              </a:rPr>
              <a:t>重要結局</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Important</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Outcome</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的終點</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endpoint</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指標和基於經濟學分析的效應量</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Effect index</a:t>
            </a:r>
            <a:r>
              <a:rPr lang="en-US" altLang="zh-CN" sz="1000" dirty="0">
                <a:solidFill>
                  <a:srgbClr val="000000"/>
                </a:solidFill>
                <a:latin typeface="Times New Roman" pitchFamily="18" charset="0"/>
                <a:cs typeface="Times New Roman" pitchFamily="18" charset="0"/>
              </a:rPr>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生存率</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Survival rate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、傷殘調整生命年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、品質調整生命年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、成本收益比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U</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等；</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1074663" y="685702"/>
            <a:ext cx="9407950" cy="5206454"/>
            <a:chOff x="1074663" y="685702"/>
            <a:chExt cx="9407950" cy="5206454"/>
          </a:xfrm>
        </p:grpSpPr>
        <p:grpSp>
          <p:nvGrpSpPr>
            <p:cNvPr id="139" name="组合 138"/>
            <p:cNvGrpSpPr/>
            <p:nvPr/>
          </p:nvGrpSpPr>
          <p:grpSpPr>
            <a:xfrm>
              <a:off x="1074664" y="685702"/>
              <a:ext cx="9407949" cy="445884"/>
              <a:chOff x="1065237" y="770170"/>
              <a:chExt cx="9407949" cy="445884"/>
            </a:xfrm>
          </p:grpSpPr>
          <p:sp>
            <p:nvSpPr>
              <p:cNvPr id="138" name="矩形 137"/>
              <p:cNvSpPr/>
              <p:nvPr/>
            </p:nvSpPr>
            <p:spPr>
              <a:xfrm>
                <a:off x="1065237" y="789918"/>
                <a:ext cx="9407949" cy="346249"/>
              </a:xfrm>
              <a:prstGeom prst="rect">
                <a:avLst/>
              </a:prstGeom>
            </p:spPr>
            <p:txBody>
              <a:bodyPr wrap="square">
                <a:spAutoFit/>
              </a:bodyPr>
              <a:lstStyle/>
              <a:p>
                <a:pPr>
                  <a:lnSpc>
                    <a:spcPct val="150000"/>
                  </a:lnSpc>
                </a:pP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p>
            </p:txBody>
          </p:sp>
          <p:grpSp>
            <p:nvGrpSpPr>
              <p:cNvPr id="130" name="组合 129"/>
              <p:cNvGrpSpPr/>
              <p:nvPr/>
            </p:nvGrpSpPr>
            <p:grpSpPr>
              <a:xfrm>
                <a:off x="1083108" y="770170"/>
                <a:ext cx="9036012" cy="445884"/>
                <a:chOff x="724882" y="807878"/>
                <a:chExt cx="9036012" cy="445884"/>
              </a:xfrm>
            </p:grpSpPr>
            <p:graphicFrame>
              <p:nvGraphicFramePr>
                <p:cNvPr id="101" name="对象 100"/>
                <p:cNvGraphicFramePr>
                  <a:graphicFrameLocks noChangeAspect="1"/>
                </p:cNvGraphicFramePr>
                <p:nvPr>
                  <p:extLst>
                    <p:ext uri="{D42A27DB-BD31-4B8C-83A1-F6EECF244321}">
                      <p14:modId xmlns:p14="http://schemas.microsoft.com/office/powerpoint/2010/main" val="381074407"/>
                    </p:ext>
                  </p:extLst>
                </p:nvPr>
              </p:nvGraphicFramePr>
              <p:xfrm>
                <a:off x="3985821" y="826901"/>
                <a:ext cx="1231900" cy="393700"/>
              </p:xfrm>
              <a:graphic>
                <a:graphicData uri="http://schemas.openxmlformats.org/presentationml/2006/ole">
                  <mc:AlternateContent xmlns:mc="http://schemas.openxmlformats.org/markup-compatibility/2006">
                    <mc:Choice xmlns:v="urn:schemas-microsoft-com:vml" Requires="v">
                      <p:oleObj name="Equation" r:id="rId3" imgW="1231366" imgH="393529" progId="">
                        <p:embed/>
                      </p:oleObj>
                    </mc:Choice>
                    <mc:Fallback>
                      <p:oleObj name="Equation" r:id="rId3" imgW="1231366" imgH="393529" progId="">
                        <p:embed/>
                        <p:pic>
                          <p:nvPicPr>
                            <p:cNvPr id="0" name="Picture 524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821" y="826901"/>
                              <a:ext cx="12319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 name="对象 101"/>
                <p:cNvGraphicFramePr>
                  <a:graphicFrameLocks noChangeAspect="1"/>
                </p:cNvGraphicFramePr>
                <p:nvPr>
                  <p:extLst>
                    <p:ext uri="{D42A27DB-BD31-4B8C-83A1-F6EECF244321}">
                      <p14:modId xmlns:p14="http://schemas.microsoft.com/office/powerpoint/2010/main" val="1642577685"/>
                    </p:ext>
                  </p:extLst>
                </p:nvPr>
              </p:nvGraphicFramePr>
              <p:xfrm>
                <a:off x="7955533" y="914378"/>
                <a:ext cx="1003300" cy="228600"/>
              </p:xfrm>
              <a:graphic>
                <a:graphicData uri="http://schemas.openxmlformats.org/presentationml/2006/ole">
                  <mc:AlternateContent xmlns:mc="http://schemas.openxmlformats.org/markup-compatibility/2006">
                    <mc:Choice xmlns:v="urn:schemas-microsoft-com:vml" Requires="v">
                      <p:oleObj name="Equation" r:id="rId5" imgW="1002865" imgH="228501" progId="">
                        <p:embed/>
                      </p:oleObj>
                    </mc:Choice>
                    <mc:Fallback>
                      <p:oleObj name="Equation" r:id="rId5" imgW="1002865" imgH="228501" progId="">
                        <p:embed/>
                        <p:pic>
                          <p:nvPicPr>
                            <p:cNvPr id="0" name="Picture 524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5533" y="914378"/>
                              <a:ext cx="10033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 name="对象 102"/>
                <p:cNvGraphicFramePr>
                  <a:graphicFrameLocks noChangeAspect="1"/>
                </p:cNvGraphicFramePr>
                <p:nvPr>
                  <p:extLst>
                    <p:ext uri="{D42A27DB-BD31-4B8C-83A1-F6EECF244321}">
                      <p14:modId xmlns:p14="http://schemas.microsoft.com/office/powerpoint/2010/main" val="1130737717"/>
                    </p:ext>
                  </p:extLst>
                </p:nvPr>
              </p:nvGraphicFramePr>
              <p:xfrm>
                <a:off x="9189394" y="816121"/>
                <a:ext cx="571500" cy="431800"/>
              </p:xfrm>
              <a:graphic>
                <a:graphicData uri="http://schemas.openxmlformats.org/presentationml/2006/ole">
                  <mc:AlternateContent xmlns:mc="http://schemas.openxmlformats.org/markup-compatibility/2006">
                    <mc:Choice xmlns:v="urn:schemas-microsoft-com:vml" Requires="v">
                      <p:oleObj name="Equation" r:id="rId7" imgW="571252" imgH="431613" progId="">
                        <p:embed/>
                      </p:oleObj>
                    </mc:Choice>
                    <mc:Fallback>
                      <p:oleObj name="Equation" r:id="rId7" imgW="571252" imgH="431613" progId="">
                        <p:embed/>
                        <p:pic>
                          <p:nvPicPr>
                            <p:cNvPr id="0" name="Picture 524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89394" y="816121"/>
                              <a:ext cx="571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 name="对象 103"/>
                <p:cNvGraphicFramePr>
                  <a:graphicFrameLocks noChangeAspect="1"/>
                </p:cNvGraphicFramePr>
                <p:nvPr>
                  <p:extLst>
                    <p:ext uri="{D42A27DB-BD31-4B8C-83A1-F6EECF244321}">
                      <p14:modId xmlns:p14="http://schemas.microsoft.com/office/powerpoint/2010/main" val="2026440958"/>
                    </p:ext>
                  </p:extLst>
                </p:nvPr>
              </p:nvGraphicFramePr>
              <p:xfrm>
                <a:off x="724882" y="821962"/>
                <a:ext cx="762000" cy="431800"/>
              </p:xfrm>
              <a:graphic>
                <a:graphicData uri="http://schemas.openxmlformats.org/presentationml/2006/ole">
                  <mc:AlternateContent xmlns:mc="http://schemas.openxmlformats.org/markup-compatibility/2006">
                    <mc:Choice xmlns:v="urn:schemas-microsoft-com:vml" Requires="v">
                      <p:oleObj name="Equation" r:id="rId9" imgW="761669" imgH="431613" progId="">
                        <p:embed/>
                      </p:oleObj>
                    </mc:Choice>
                    <mc:Fallback>
                      <p:oleObj name="Equation" r:id="rId9" imgW="761669" imgH="431613" progId="">
                        <p:embed/>
                        <p:pic>
                          <p:nvPicPr>
                            <p:cNvPr id="0" name="Picture 524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882" y="821962"/>
                              <a:ext cx="762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 name="对象 104"/>
                <p:cNvGraphicFramePr>
                  <a:graphicFrameLocks noChangeAspect="1"/>
                </p:cNvGraphicFramePr>
                <p:nvPr>
                  <p:extLst>
                    <p:ext uri="{D42A27DB-BD31-4B8C-83A1-F6EECF244321}">
                      <p14:modId xmlns:p14="http://schemas.microsoft.com/office/powerpoint/2010/main" val="2951690568"/>
                    </p:ext>
                  </p:extLst>
                </p:nvPr>
              </p:nvGraphicFramePr>
              <p:xfrm>
                <a:off x="2860283" y="909198"/>
                <a:ext cx="939800" cy="228600"/>
              </p:xfrm>
              <a:graphic>
                <a:graphicData uri="http://schemas.openxmlformats.org/presentationml/2006/ole">
                  <mc:AlternateContent xmlns:mc="http://schemas.openxmlformats.org/markup-compatibility/2006">
                    <mc:Choice xmlns:v="urn:schemas-microsoft-com:vml" Requires="v">
                      <p:oleObj name="Equation" r:id="rId11" imgW="939800" imgH="228600" progId="">
                        <p:embed/>
                      </p:oleObj>
                    </mc:Choice>
                    <mc:Fallback>
                      <p:oleObj name="Equation" r:id="rId11" imgW="939800" imgH="228600" progId="">
                        <p:embed/>
                        <p:pic>
                          <p:nvPicPr>
                            <p:cNvPr id="0" name="Picture 524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0283" y="909198"/>
                              <a:ext cx="9398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 name="对象 105"/>
                <p:cNvGraphicFramePr>
                  <a:graphicFrameLocks noChangeAspect="1"/>
                </p:cNvGraphicFramePr>
                <p:nvPr>
                  <p:extLst>
                    <p:ext uri="{D42A27DB-BD31-4B8C-83A1-F6EECF244321}">
                      <p14:modId xmlns:p14="http://schemas.microsoft.com/office/powerpoint/2010/main" val="2128512326"/>
                    </p:ext>
                  </p:extLst>
                </p:nvPr>
              </p:nvGraphicFramePr>
              <p:xfrm>
                <a:off x="1750950" y="907803"/>
                <a:ext cx="876300" cy="228600"/>
              </p:xfrm>
              <a:graphic>
                <a:graphicData uri="http://schemas.openxmlformats.org/presentationml/2006/ole">
                  <mc:AlternateContent xmlns:mc="http://schemas.openxmlformats.org/markup-compatibility/2006">
                    <mc:Choice xmlns:v="urn:schemas-microsoft-com:vml" Requires="v">
                      <p:oleObj name="Equation" r:id="rId13" imgW="876300" imgH="228600" progId="">
                        <p:embed/>
                      </p:oleObj>
                    </mc:Choice>
                    <mc:Fallback>
                      <p:oleObj name="Equation" r:id="rId13" imgW="876300" imgH="228600" progId="">
                        <p:embed/>
                        <p:pic>
                          <p:nvPicPr>
                            <p:cNvPr id="0" name="Picture 524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0950" y="907803"/>
                              <a:ext cx="8763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 name="对象 107"/>
                <p:cNvGraphicFramePr>
                  <a:graphicFrameLocks noChangeAspect="1"/>
                </p:cNvGraphicFramePr>
                <p:nvPr>
                  <p:extLst>
                    <p:ext uri="{D42A27DB-BD31-4B8C-83A1-F6EECF244321}">
                      <p14:modId xmlns:p14="http://schemas.microsoft.com/office/powerpoint/2010/main" val="3798981936"/>
                    </p:ext>
                  </p:extLst>
                </p:nvPr>
              </p:nvGraphicFramePr>
              <p:xfrm>
                <a:off x="5429785" y="807878"/>
                <a:ext cx="800100" cy="431800"/>
              </p:xfrm>
              <a:graphic>
                <a:graphicData uri="http://schemas.openxmlformats.org/presentationml/2006/ole">
                  <mc:AlternateContent xmlns:mc="http://schemas.openxmlformats.org/markup-compatibility/2006">
                    <mc:Choice xmlns:v="urn:schemas-microsoft-com:vml" Requires="v">
                      <p:oleObj name="Equation" r:id="rId15" imgW="799753" imgH="431613" progId="">
                        <p:embed/>
                      </p:oleObj>
                    </mc:Choice>
                    <mc:Fallback>
                      <p:oleObj name="Equation" r:id="rId15" imgW="799753" imgH="431613" progId="">
                        <p:embed/>
                        <p:pic>
                          <p:nvPicPr>
                            <p:cNvPr id="0" name="Picture 524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29785" y="807878"/>
                              <a:ext cx="800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 name="对象 108"/>
                <p:cNvGraphicFramePr>
                  <a:graphicFrameLocks noChangeAspect="1"/>
                </p:cNvGraphicFramePr>
                <p:nvPr>
                  <p:extLst>
                    <p:ext uri="{D42A27DB-BD31-4B8C-83A1-F6EECF244321}">
                      <p14:modId xmlns:p14="http://schemas.microsoft.com/office/powerpoint/2010/main" val="1801506630"/>
                    </p:ext>
                  </p:extLst>
                </p:nvPr>
              </p:nvGraphicFramePr>
              <p:xfrm>
                <a:off x="7265246" y="909381"/>
                <a:ext cx="482600" cy="228600"/>
              </p:xfrm>
              <a:graphic>
                <a:graphicData uri="http://schemas.openxmlformats.org/presentationml/2006/ole">
                  <mc:AlternateContent xmlns:mc="http://schemas.openxmlformats.org/markup-compatibility/2006">
                    <mc:Choice xmlns:v="urn:schemas-microsoft-com:vml" Requires="v">
                      <p:oleObj name="Equation" r:id="rId17" imgW="482391" imgH="228501" progId="">
                        <p:embed/>
                      </p:oleObj>
                    </mc:Choice>
                    <mc:Fallback>
                      <p:oleObj name="Equation" r:id="rId17" imgW="482391" imgH="228501" progId="">
                        <p:embed/>
                        <p:pic>
                          <p:nvPicPr>
                            <p:cNvPr id="0" name="Picture 5249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65246" y="909381"/>
                              <a:ext cx="482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 name="对象 109"/>
                <p:cNvGraphicFramePr>
                  <a:graphicFrameLocks noChangeAspect="1"/>
                </p:cNvGraphicFramePr>
                <p:nvPr>
                  <p:extLst>
                    <p:ext uri="{D42A27DB-BD31-4B8C-83A1-F6EECF244321}">
                      <p14:modId xmlns:p14="http://schemas.microsoft.com/office/powerpoint/2010/main" val="1593008577"/>
                    </p:ext>
                  </p:extLst>
                </p:nvPr>
              </p:nvGraphicFramePr>
              <p:xfrm>
                <a:off x="6447861" y="818598"/>
                <a:ext cx="533400" cy="431800"/>
              </p:xfrm>
              <a:graphic>
                <a:graphicData uri="http://schemas.openxmlformats.org/presentationml/2006/ole">
                  <mc:AlternateContent xmlns:mc="http://schemas.openxmlformats.org/markup-compatibility/2006">
                    <mc:Choice xmlns:v="urn:schemas-microsoft-com:vml" Requires="v">
                      <p:oleObj name="Equation" r:id="rId19" imgW="533169" imgH="431613" progId="">
                        <p:embed/>
                      </p:oleObj>
                    </mc:Choice>
                    <mc:Fallback>
                      <p:oleObj name="Equation" r:id="rId19" imgW="533169" imgH="431613" progId="">
                        <p:embed/>
                        <p:pic>
                          <p:nvPicPr>
                            <p:cNvPr id="0" name="Picture 5249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47861" y="818598"/>
                              <a:ext cx="533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11" name="矩形 110"/>
            <p:cNvSpPr/>
            <p:nvPr/>
          </p:nvSpPr>
          <p:spPr>
            <a:xfrm>
              <a:off x="1074665" y="1124639"/>
              <a:ext cx="9407948" cy="346249"/>
            </a:xfrm>
            <a:prstGeom prst="rect">
              <a:avLst/>
            </a:prstGeom>
          </p:spPr>
          <p:txBody>
            <a:bodyPr wrap="square">
              <a:spAutoFit/>
            </a:bodyPr>
            <a:lstStyle/>
            <a:p>
              <a:pPr>
                <a:lnSpc>
                  <a:spcPct val="150000"/>
                </a:lnSpc>
              </a:pPr>
              <a:r>
                <a:rPr lang="en-US" altLang="zh-TW" sz="1100" i="1" dirty="0">
                  <a:latin typeface="Times New Roman" pitchFamily="18" charset="0"/>
                  <a:cs typeface="Times New Roman" pitchFamily="18" charset="0"/>
                </a:rPr>
                <a:t>a</a:t>
              </a:r>
              <a:r>
                <a:rPr lang="en-US" altLang="zh-TW" sz="1100" baseline="-25000" dirty="0">
                  <a:latin typeface="Times New Roman" pitchFamily="18" charset="0"/>
                  <a:cs typeface="Times New Roman" pitchFamily="18" charset="0"/>
                </a:rPr>
                <a:t>0</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為每個死亡</a:t>
              </a:r>
              <a:r>
                <a:rPr lang="zh-CN" altLang="en-US" sz="1100" dirty="0">
                  <a:latin typeface="Times New Roman" pitchFamily="18" charset="0"/>
                  <a:cs typeface="Times New Roman" pitchFamily="18" charset="0"/>
                </a:rPr>
                <a:t>新生嬰兒</a:t>
              </a:r>
              <a:r>
                <a:rPr lang="zh-TW" altLang="en-US" sz="1100" dirty="0">
                  <a:latin typeface="Times New Roman" pitchFamily="18" charset="0"/>
                  <a:cs typeface="Times New Roman" pitchFamily="18" charset="0"/>
                </a:rPr>
                <a:t>的平均存活年數</a:t>
              </a:r>
              <a:r>
                <a:rPr lang="zh-CN" altLang="en-US" sz="1100" dirty="0">
                  <a:latin typeface="Times New Roman" pitchFamily="18" charset="0"/>
                  <a:cs typeface="Times New Roman" pitchFamily="18" charset="0"/>
                </a:rPr>
                <a:t>；</a:t>
              </a:r>
            </a:p>
          </p:txBody>
        </p:sp>
        <p:sp>
          <p:nvSpPr>
            <p:cNvPr id="112" name="矩形 111"/>
            <p:cNvSpPr/>
            <p:nvPr/>
          </p:nvSpPr>
          <p:spPr>
            <a:xfrm>
              <a:off x="1074665" y="1489742"/>
              <a:ext cx="9407948" cy="346249"/>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人群從出生到 </a:t>
              </a:r>
              <a:r>
                <a:rPr lang="en-US" altLang="zh-TW" sz="1100" i="1" dirty="0">
                  <a:latin typeface="Times New Roman" pitchFamily="18" charset="0"/>
                  <a:cs typeface="Times New Roman" pitchFamily="18" charset="0"/>
                </a:rPr>
                <a:t>t </a:t>
              </a:r>
              <a:r>
                <a:rPr lang="zh-CN" altLang="en-US" sz="1100" dirty="0">
                  <a:latin typeface="Times New Roman" pitchFamily="18" charset="0"/>
                  <a:cs typeface="Times New Roman" pitchFamily="18" charset="0"/>
                </a:rPr>
                <a:t>歲時的累積死亡率定義為：</a:t>
              </a:r>
              <a:r>
                <a:rPr lang="en-US" altLang="zh-TW" sz="1100" i="1" dirty="0">
                  <a:latin typeface="Times New Roman" pitchFamily="18" charset="0"/>
                  <a:cs typeface="Times New Roman" pitchFamily="18" charset="0"/>
                </a:rPr>
                <a:t>F </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那麼累積生存率 </a:t>
              </a:r>
              <a:r>
                <a:rPr lang="en-US" altLang="zh-TW" sz="1100" i="1" dirty="0">
                  <a:latin typeface="Times New Roman" pitchFamily="18" charset="0"/>
                  <a:cs typeface="Times New Roman" pitchFamily="18" charset="0"/>
                </a:rPr>
                <a:t>P </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a:t>
              </a:r>
              <a:r>
                <a:rPr lang="en-US" altLang="zh-TW" sz="1100" dirty="0">
                  <a:latin typeface="Times New Roman" pitchFamily="18" charset="0"/>
                  <a:cs typeface="Times New Roman" pitchFamily="18" charset="0"/>
                </a:rPr>
                <a:t>) = 1 – </a:t>
              </a:r>
              <a:r>
                <a:rPr lang="en-US" altLang="zh-TW" sz="1100" i="1" dirty="0">
                  <a:latin typeface="Times New Roman" pitchFamily="18" charset="0"/>
                  <a:cs typeface="Times New Roman" pitchFamily="18" charset="0"/>
                </a:rPr>
                <a:t>F </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a:t>
              </a:r>
              <a:r>
                <a:rPr lang="en-US" altLang="zh-TW"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p>
          </p:txBody>
        </p:sp>
        <p:grpSp>
          <p:nvGrpSpPr>
            <p:cNvPr id="132" name="组合 131"/>
            <p:cNvGrpSpPr/>
            <p:nvPr/>
          </p:nvGrpSpPr>
          <p:grpSpPr>
            <a:xfrm>
              <a:off x="1074665" y="1844150"/>
              <a:ext cx="9407948" cy="419100"/>
              <a:chOff x="707012" y="1881483"/>
              <a:chExt cx="9407948" cy="419100"/>
            </a:xfrm>
          </p:grpSpPr>
          <p:sp>
            <p:nvSpPr>
              <p:cNvPr id="113" name="矩形 112"/>
              <p:cNvSpPr/>
              <p:nvPr/>
            </p:nvSpPr>
            <p:spPr>
              <a:xfrm>
                <a:off x="707012" y="1908482"/>
                <a:ext cx="9407948"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死亡概率密度函式定義為：                                             </a:t>
                </a:r>
                <a:r>
                  <a:rPr lang="zh-CN" altLang="en-US" sz="1100" dirty="0">
                    <a:latin typeface="Times New Roman" pitchFamily="18" charset="0"/>
                    <a:cs typeface="Times New Roman" pitchFamily="18" charset="0"/>
                  </a:rPr>
                  <a:t>，且                                  ；</a:t>
                </a:r>
              </a:p>
            </p:txBody>
          </p:sp>
          <p:graphicFrame>
            <p:nvGraphicFramePr>
              <p:cNvPr id="114" name="对象 113"/>
              <p:cNvGraphicFramePr>
                <a:graphicFrameLocks noChangeAspect="1"/>
              </p:cNvGraphicFramePr>
              <p:nvPr>
                <p:extLst>
                  <p:ext uri="{D42A27DB-BD31-4B8C-83A1-F6EECF244321}">
                    <p14:modId xmlns:p14="http://schemas.microsoft.com/office/powerpoint/2010/main" val="641796614"/>
                  </p:ext>
                </p:extLst>
              </p:nvPr>
            </p:nvGraphicFramePr>
            <p:xfrm>
              <a:off x="2476840" y="1881483"/>
              <a:ext cx="1524000" cy="419100"/>
            </p:xfrm>
            <a:graphic>
              <a:graphicData uri="http://schemas.openxmlformats.org/presentationml/2006/ole">
                <mc:AlternateContent xmlns:mc="http://schemas.openxmlformats.org/markup-compatibility/2006">
                  <mc:Choice xmlns:v="urn:schemas-microsoft-com:vml" Requires="v">
                    <p:oleObj name="Equation" r:id="rId21" imgW="1524000" imgH="419100" progId="">
                      <p:embed/>
                    </p:oleObj>
                  </mc:Choice>
                  <mc:Fallback>
                    <p:oleObj name="Equation" r:id="rId21" imgW="1524000" imgH="419100" progId="">
                      <p:embed/>
                      <p:pic>
                        <p:nvPicPr>
                          <p:cNvPr id="0" name="Picture 5249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76840" y="1881483"/>
                            <a:ext cx="15240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 name="对象 114"/>
              <p:cNvGraphicFramePr>
                <a:graphicFrameLocks noChangeAspect="1"/>
              </p:cNvGraphicFramePr>
              <p:nvPr>
                <p:extLst>
                  <p:ext uri="{D42A27DB-BD31-4B8C-83A1-F6EECF244321}">
                    <p14:modId xmlns:p14="http://schemas.microsoft.com/office/powerpoint/2010/main" val="54692301"/>
                  </p:ext>
                </p:extLst>
              </p:nvPr>
            </p:nvGraphicFramePr>
            <p:xfrm>
              <a:off x="4363231" y="1916216"/>
              <a:ext cx="1114425" cy="333375"/>
            </p:xfrm>
            <a:graphic>
              <a:graphicData uri="http://schemas.openxmlformats.org/presentationml/2006/ole">
                <mc:AlternateContent xmlns:mc="http://schemas.openxmlformats.org/markup-compatibility/2006">
                  <mc:Choice xmlns:v="urn:schemas-microsoft-com:vml" Requires="v">
                    <p:oleObj name="Equation" r:id="rId23" imgW="1117600" imgH="330200" progId="">
                      <p:embed/>
                    </p:oleObj>
                  </mc:Choice>
                  <mc:Fallback>
                    <p:oleObj name="Equation" r:id="rId23" imgW="1117600" imgH="330200" progId="">
                      <p:embed/>
                      <p:pic>
                        <p:nvPicPr>
                          <p:cNvPr id="0" name="Picture 5249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3231" y="1916216"/>
                            <a:ext cx="11144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6" name="矩形 115"/>
            <p:cNvSpPr/>
            <p:nvPr/>
          </p:nvSpPr>
          <p:spPr>
            <a:xfrm>
              <a:off x="1074665" y="2284755"/>
              <a:ext cx="9407948"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壽命表中年齡組別死亡率</a:t>
              </a:r>
              <a:r>
                <a:rPr lang="en-US" altLang="zh-TW" sz="1050" dirty="0">
                  <a:latin typeface="Times New Roman" pitchFamily="18" charset="0"/>
                  <a:cs typeface="Times New Roman" pitchFamily="18" charset="0"/>
                </a:rPr>
                <a:t>(</a:t>
              </a:r>
              <a:r>
                <a:rPr lang="en-US" altLang="zh-TW" sz="1050" i="1" baseline="-25000" dirty="0" err="1">
                  <a:latin typeface="Times New Roman" pitchFamily="18" charset="0"/>
                  <a:cs typeface="Times New Roman" pitchFamily="18" charset="0"/>
                </a:rPr>
                <a:t>n</a:t>
              </a:r>
              <a:r>
                <a:rPr lang="en-US" altLang="zh-TW" sz="1050" i="1" dirty="0" err="1">
                  <a:latin typeface="Times New Roman" pitchFamily="18" charset="0"/>
                  <a:cs typeface="Times New Roman" pitchFamily="18" charset="0"/>
                </a:rPr>
                <a:t>m</a:t>
              </a:r>
              <a:r>
                <a:rPr lang="en-US" altLang="zh-TW" sz="1050" i="1" baseline="-25000" dirty="0" err="1">
                  <a:latin typeface="Times New Roman" pitchFamily="18" charset="0"/>
                  <a:cs typeface="Times New Roman" pitchFamily="18" charset="0"/>
                </a:rPr>
                <a:t>X</a:t>
              </a:r>
              <a:r>
                <a:rPr lang="en-US" altLang="zh-TW" sz="105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，也稱風險率、風險函數</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hazard function</a:t>
              </a:r>
              <a:r>
                <a:rPr lang="en-US" altLang="zh-TW"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，記為 </a:t>
              </a:r>
              <a:r>
                <a:rPr lang="en-US" altLang="zh-TW" sz="1100" i="1" dirty="0">
                  <a:latin typeface="Times New Roman" pitchFamily="18" charset="0"/>
                  <a:cs typeface="Times New Roman" pitchFamily="18" charset="0"/>
                </a:rPr>
                <a:t>h</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a:t>
              </a:r>
              <a:r>
                <a:rPr lang="en-US" altLang="zh-TW"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p>
          </p:txBody>
        </p:sp>
        <p:graphicFrame>
          <p:nvGraphicFramePr>
            <p:cNvPr id="117" name="对象 116"/>
            <p:cNvGraphicFramePr>
              <a:graphicFrameLocks noChangeAspect="1"/>
            </p:cNvGraphicFramePr>
            <p:nvPr>
              <p:extLst>
                <p:ext uri="{D42A27DB-BD31-4B8C-83A1-F6EECF244321}">
                  <p14:modId xmlns:p14="http://schemas.microsoft.com/office/powerpoint/2010/main" val="893104451"/>
                </p:ext>
              </p:extLst>
            </p:nvPr>
          </p:nvGraphicFramePr>
          <p:xfrm>
            <a:off x="1172794" y="3002294"/>
            <a:ext cx="2981325" cy="561975"/>
          </p:xfrm>
          <a:graphic>
            <a:graphicData uri="http://schemas.openxmlformats.org/presentationml/2006/ole">
              <mc:AlternateContent xmlns:mc="http://schemas.openxmlformats.org/markup-compatibility/2006">
                <mc:Choice xmlns:v="urn:schemas-microsoft-com:vml" Requires="v">
                  <p:oleObj name="Equation" r:id="rId25" imgW="2984500" imgH="558800" progId="">
                    <p:embed/>
                  </p:oleObj>
                </mc:Choice>
                <mc:Fallback>
                  <p:oleObj name="Equation" r:id="rId25" imgW="2984500" imgH="558800" progId="">
                    <p:embed/>
                    <p:pic>
                      <p:nvPicPr>
                        <p:cNvPr id="0" name="Picture 5250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72794" y="3002294"/>
                          <a:ext cx="2981325"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 name="矩形 118"/>
            <p:cNvSpPr/>
            <p:nvPr/>
          </p:nvSpPr>
          <p:spPr>
            <a:xfrm>
              <a:off x="1074665" y="2631004"/>
              <a:ext cx="9407948"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風險函數定義為：在某時間點 </a:t>
              </a:r>
              <a:r>
                <a:rPr lang="en-US" altLang="zh-TW" sz="1100" i="1" dirty="0">
                  <a:latin typeface="Times New Roman" pitchFamily="18" charset="0"/>
                  <a:cs typeface="Times New Roman" pitchFamily="18" charset="0"/>
                </a:rPr>
                <a:t>t </a:t>
              </a:r>
              <a:r>
                <a:rPr lang="zh-TW" altLang="en-US" sz="1100" dirty="0">
                  <a:latin typeface="Times New Roman" pitchFamily="18" charset="0"/>
                  <a:cs typeface="Times New Roman" pitchFamily="18" charset="0"/>
                </a:rPr>
                <a:t>上，尚存人群中，當時間增加 </a:t>
              </a:r>
              <a:r>
                <a:rPr lang="zh-TW" altLang="en-US" sz="9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時，其累積死亡率增加量與尚存人數的比值</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令</a:t>
              </a:r>
              <a:r>
                <a:rPr lang="zh-TW" altLang="en-US" sz="9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 </a:t>
              </a:r>
              <a:r>
                <a:rPr lang="en-US" altLang="zh-TW" sz="9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 0</a:t>
              </a:r>
              <a:r>
                <a:rPr lang="zh-TW" altLang="en-US" sz="1100" dirty="0">
                  <a:latin typeface="Times New Roman" pitchFamily="18" charset="0"/>
                  <a:cs typeface="Times New Roman" pitchFamily="18" charset="0"/>
                </a:rPr>
                <a:t>，即得到其積分式：</a:t>
              </a:r>
              <a:endParaRPr lang="zh-CN" altLang="en-US" sz="1100" dirty="0">
                <a:latin typeface="Times New Roman" pitchFamily="18" charset="0"/>
                <a:cs typeface="Times New Roman" pitchFamily="18" charset="0"/>
              </a:endParaRPr>
            </a:p>
          </p:txBody>
        </p:sp>
        <p:grpSp>
          <p:nvGrpSpPr>
            <p:cNvPr id="133" name="组合 132"/>
            <p:cNvGrpSpPr/>
            <p:nvPr/>
          </p:nvGrpSpPr>
          <p:grpSpPr>
            <a:xfrm>
              <a:off x="1074663" y="3540682"/>
              <a:ext cx="9407950" cy="466725"/>
              <a:chOff x="707010" y="3474318"/>
              <a:chExt cx="9407950" cy="466725"/>
            </a:xfrm>
          </p:grpSpPr>
          <p:sp>
            <p:nvSpPr>
              <p:cNvPr id="118" name="矩形 117"/>
              <p:cNvSpPr/>
              <p:nvPr/>
            </p:nvSpPr>
            <p:spPr>
              <a:xfrm>
                <a:off x="707010" y="3515703"/>
                <a:ext cx="9407950"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假設</a:t>
                </a:r>
                <a:r>
                  <a:rPr lang="zh-CN" altLang="en-US" sz="1100" dirty="0">
                    <a:latin typeface="Times New Roman" pitchFamily="18" charset="0"/>
                    <a:cs typeface="Times New Roman" pitchFamily="18" charset="0"/>
                  </a:rPr>
                  <a:t>在</a:t>
                </a:r>
                <a:r>
                  <a:rPr lang="zh-TW" altLang="en-US" sz="1100" dirty="0">
                    <a:latin typeface="Times New Roman" pitchFamily="18" charset="0"/>
                    <a:cs typeface="Times New Roman" pitchFamily="18" charset="0"/>
                  </a:rPr>
                  <a:t>某一年齡區間生存時間分佈呈指數分佈</a:t>
                </a:r>
                <a:r>
                  <a:rPr lang="zh-CN" altLang="en-US" sz="1100" dirty="0">
                    <a:latin typeface="Times New Roman" pitchFamily="18" charset="0"/>
                    <a:cs typeface="Times New Roman" pitchFamily="18" charset="0"/>
                  </a:rPr>
                  <a:t>，即</a:t>
                </a:r>
                <a:r>
                  <a:rPr lang="zh-TW" altLang="en-US" sz="1100" dirty="0">
                    <a:latin typeface="Times New Roman" pitchFamily="18" charset="0"/>
                    <a:cs typeface="Times New Roman" pitchFamily="18" charset="0"/>
                  </a:rPr>
                  <a:t>在年齡組 </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X</a:t>
                </a:r>
                <a:r>
                  <a:rPr lang="en-US" altLang="zh-TW" sz="900" i="1"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X </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n</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死亡率恆定為 </a:t>
                </a:r>
                <a:r>
                  <a:rPr lang="en-US" altLang="zh-TW" sz="1100" i="1" baseline="-25000" dirty="0" err="1">
                    <a:latin typeface="Times New Roman" pitchFamily="18" charset="0"/>
                    <a:cs typeface="Times New Roman" pitchFamily="18" charset="0"/>
                  </a:rPr>
                  <a:t>n</a:t>
                </a:r>
                <a:r>
                  <a:rPr lang="en-US" altLang="zh-TW" sz="1100" i="1" dirty="0" err="1">
                    <a:latin typeface="Times New Roman" pitchFamily="18" charset="0"/>
                    <a:cs typeface="Times New Roman" pitchFamily="18" charset="0"/>
                  </a:rPr>
                  <a:t>m</a:t>
                </a:r>
                <a:r>
                  <a:rPr lang="en-US" altLang="zh-TW" sz="1100" i="1" baseline="-25000" dirty="0" err="1">
                    <a:latin typeface="Times New Roman" pitchFamily="18" charset="0"/>
                    <a:cs typeface="Times New Roman" pitchFamily="18" charset="0"/>
                  </a:rPr>
                  <a:t>X</a:t>
                </a:r>
                <a:r>
                  <a:rPr lang="en-US" altLang="zh-TW" sz="1100" i="1"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，聯立上式 </a:t>
                </a:r>
                <a:r>
                  <a:rPr lang="en-US" altLang="zh-TW" sz="1100" i="1" dirty="0">
                    <a:latin typeface="Times New Roman" pitchFamily="18" charset="0"/>
                    <a:cs typeface="Times New Roman" pitchFamily="18" charset="0"/>
                  </a:rPr>
                  <a:t>h</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a:t>
                </a:r>
                <a:r>
                  <a:rPr lang="en-US" altLang="zh-TW" sz="1100" dirty="0">
                    <a:latin typeface="Times New Roman" pitchFamily="18" charset="0"/>
                    <a:cs typeface="Times New Roman" pitchFamily="18" charset="0"/>
                  </a:rPr>
                  <a:t>) = </a:t>
                </a:r>
                <a:r>
                  <a:rPr lang="en-US" altLang="zh-TW" sz="1100" i="1" baseline="-25000" dirty="0" err="1">
                    <a:latin typeface="Times New Roman" pitchFamily="18" charset="0"/>
                    <a:cs typeface="Times New Roman" pitchFamily="18" charset="0"/>
                  </a:rPr>
                  <a:t>n</a:t>
                </a:r>
                <a:r>
                  <a:rPr lang="en-US" altLang="zh-TW" sz="1100" i="1" dirty="0" err="1">
                    <a:latin typeface="Times New Roman" pitchFamily="18" charset="0"/>
                    <a:cs typeface="Times New Roman" pitchFamily="18" charset="0"/>
                  </a:rPr>
                  <a:t>m</a:t>
                </a:r>
                <a:r>
                  <a:rPr lang="en-US" altLang="zh-TW" sz="1100" i="1" baseline="-25000" dirty="0" err="1">
                    <a:latin typeface="Times New Roman" pitchFamily="18" charset="0"/>
                    <a:cs typeface="Times New Roman" pitchFamily="18" charset="0"/>
                  </a:rPr>
                  <a:t>X</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便得到</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p>
            </p:txBody>
          </p:sp>
          <p:graphicFrame>
            <p:nvGraphicFramePr>
              <p:cNvPr id="120" name="对象 119"/>
              <p:cNvGraphicFramePr>
                <a:graphicFrameLocks noChangeAspect="1"/>
              </p:cNvGraphicFramePr>
              <p:nvPr>
                <p:extLst>
                  <p:ext uri="{D42A27DB-BD31-4B8C-83A1-F6EECF244321}">
                    <p14:modId xmlns:p14="http://schemas.microsoft.com/office/powerpoint/2010/main" val="1623971238"/>
                  </p:ext>
                </p:extLst>
              </p:nvPr>
            </p:nvGraphicFramePr>
            <p:xfrm>
              <a:off x="8316766" y="3474318"/>
              <a:ext cx="1295400" cy="466725"/>
            </p:xfrm>
            <a:graphic>
              <a:graphicData uri="http://schemas.openxmlformats.org/presentationml/2006/ole">
                <mc:AlternateContent xmlns:mc="http://schemas.openxmlformats.org/markup-compatibility/2006">
                  <mc:Choice xmlns:v="urn:schemas-microsoft-com:vml" Requires="v">
                    <p:oleObj name="Equation" r:id="rId27" imgW="1295400" imgH="469900" progId="">
                      <p:embed/>
                    </p:oleObj>
                  </mc:Choice>
                  <mc:Fallback>
                    <p:oleObj name="Equation" r:id="rId27" imgW="1295400" imgH="469900" progId="">
                      <p:embed/>
                      <p:pic>
                        <p:nvPicPr>
                          <p:cNvPr id="0" name="Picture 5250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16766" y="3474318"/>
                            <a:ext cx="12954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4" name="组合 133"/>
            <p:cNvGrpSpPr/>
            <p:nvPr/>
          </p:nvGrpSpPr>
          <p:grpSpPr>
            <a:xfrm>
              <a:off x="1074665" y="4041440"/>
              <a:ext cx="9407948" cy="466725"/>
              <a:chOff x="707012" y="3937368"/>
              <a:chExt cx="9407948" cy="466725"/>
            </a:xfrm>
          </p:grpSpPr>
          <p:sp>
            <p:nvSpPr>
              <p:cNvPr id="121" name="矩形 120"/>
              <p:cNvSpPr/>
              <p:nvPr/>
            </p:nvSpPr>
            <p:spPr>
              <a:xfrm>
                <a:off x="707012" y="3980515"/>
                <a:ext cx="9407948"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對</a:t>
                </a:r>
                <a:r>
                  <a:rPr lang="zh-CN" altLang="en-US" sz="1100" dirty="0">
                    <a:latin typeface="Times New Roman" pitchFamily="18" charset="0"/>
                    <a:cs typeface="Times New Roman" pitchFamily="18" charset="0"/>
                  </a:rPr>
                  <a:t>上式</a:t>
                </a:r>
                <a:r>
                  <a:rPr lang="zh-TW" altLang="en-US" sz="1100" dirty="0">
                    <a:latin typeface="Times New Roman" pitchFamily="18" charset="0"/>
                    <a:cs typeface="Times New Roman" pitchFamily="18" charset="0"/>
                  </a:rPr>
                  <a:t>積分：                                                             </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可得：                                                                          </a:t>
                </a:r>
                <a:r>
                  <a:rPr lang="zh-CN" altLang="en-US" sz="1100" dirty="0">
                    <a:latin typeface="Times New Roman" pitchFamily="18" charset="0"/>
                    <a:cs typeface="Times New Roman" pitchFamily="18" charset="0"/>
                  </a:rPr>
                  <a:t>；</a:t>
                </a:r>
              </a:p>
            </p:txBody>
          </p:sp>
          <p:graphicFrame>
            <p:nvGraphicFramePr>
              <p:cNvPr id="122" name="对象 121"/>
              <p:cNvGraphicFramePr>
                <a:graphicFrameLocks noChangeAspect="1"/>
              </p:cNvGraphicFramePr>
              <p:nvPr>
                <p:extLst>
                  <p:ext uri="{D42A27DB-BD31-4B8C-83A1-F6EECF244321}">
                    <p14:modId xmlns:p14="http://schemas.microsoft.com/office/powerpoint/2010/main" val="4195062310"/>
                  </p:ext>
                </p:extLst>
              </p:nvPr>
            </p:nvGraphicFramePr>
            <p:xfrm>
              <a:off x="1635722" y="3937368"/>
              <a:ext cx="2066925" cy="466725"/>
            </p:xfrm>
            <a:graphic>
              <a:graphicData uri="http://schemas.openxmlformats.org/presentationml/2006/ole">
                <mc:AlternateContent xmlns:mc="http://schemas.openxmlformats.org/markup-compatibility/2006">
                  <mc:Choice xmlns:v="urn:schemas-microsoft-com:vml" Requires="v">
                    <p:oleObj name="Equation" r:id="rId29" imgW="2070100" imgH="469900" progId="">
                      <p:embed/>
                    </p:oleObj>
                  </mc:Choice>
                  <mc:Fallback>
                    <p:oleObj name="Equation" r:id="rId29" imgW="2070100" imgH="469900" progId="">
                      <p:embed/>
                      <p:pic>
                        <p:nvPicPr>
                          <p:cNvPr id="0" name="Picture 5250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35722" y="3937368"/>
                            <a:ext cx="20669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 name="对象 122"/>
              <p:cNvGraphicFramePr>
                <a:graphicFrameLocks noChangeAspect="1"/>
              </p:cNvGraphicFramePr>
              <p:nvPr>
                <p:extLst>
                  <p:ext uri="{D42A27DB-BD31-4B8C-83A1-F6EECF244321}">
                    <p14:modId xmlns:p14="http://schemas.microsoft.com/office/powerpoint/2010/main" val="2875786117"/>
                  </p:ext>
                </p:extLst>
              </p:nvPr>
            </p:nvGraphicFramePr>
            <p:xfrm>
              <a:off x="4366225" y="3961661"/>
              <a:ext cx="2428875" cy="428625"/>
            </p:xfrm>
            <a:graphic>
              <a:graphicData uri="http://schemas.openxmlformats.org/presentationml/2006/ole">
                <mc:AlternateContent xmlns:mc="http://schemas.openxmlformats.org/markup-compatibility/2006">
                  <mc:Choice xmlns:v="urn:schemas-microsoft-com:vml" Requires="v">
                    <p:oleObj name="Equation" r:id="rId31" imgW="2425700" imgH="431800" progId="">
                      <p:embed/>
                    </p:oleObj>
                  </mc:Choice>
                  <mc:Fallback>
                    <p:oleObj name="Equation" r:id="rId31" imgW="2425700" imgH="431800" progId="">
                      <p:embed/>
                      <p:pic>
                        <p:nvPicPr>
                          <p:cNvPr id="0" name="Picture 5250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66225" y="3961661"/>
                            <a:ext cx="24288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4" name="矩形 123"/>
            <p:cNvSpPr/>
            <p:nvPr/>
          </p:nvSpPr>
          <p:spPr>
            <a:xfrm>
              <a:off x="1074663" y="4556926"/>
              <a:ext cx="9407950"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在壽命表中，</a:t>
              </a:r>
              <a:r>
                <a:rPr lang="en-US" altLang="zh-TW" sz="1100" i="1" dirty="0">
                  <a:latin typeface="Times New Roman" pitchFamily="18" charset="0"/>
                  <a:cs typeface="Times New Roman" pitchFamily="18" charset="0"/>
                </a:rPr>
                <a:t>P</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P</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即為某年齡組的生存概率 </a:t>
              </a:r>
              <a:r>
                <a:rPr lang="en-US" altLang="zh-TW" sz="1100" i="1" baseline="-25000" dirty="0" err="1">
                  <a:latin typeface="Times New Roman" pitchFamily="18" charset="0"/>
                  <a:cs typeface="Times New Roman" pitchFamily="18" charset="0"/>
                </a:rPr>
                <a:t>n</a:t>
              </a:r>
              <a:r>
                <a:rPr lang="en-US" altLang="zh-TW" sz="1100" i="1" dirty="0" err="1">
                  <a:latin typeface="Times New Roman" pitchFamily="18" charset="0"/>
                  <a:cs typeface="Times New Roman" pitchFamily="18" charset="0"/>
                </a:rPr>
                <a:t>p</a:t>
              </a:r>
              <a:r>
                <a:rPr lang="en-US" altLang="zh-TW" sz="1100" i="1" baseline="-25000" dirty="0" err="1">
                  <a:latin typeface="Times New Roman" pitchFamily="18" charset="0"/>
                  <a:cs typeface="Times New Roman" pitchFamily="18" charset="0"/>
                </a:rPr>
                <a:t>X</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t</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即為年齡組距 </a:t>
              </a:r>
              <a:r>
                <a:rPr lang="en-US" altLang="zh-TW" sz="1100" i="1" dirty="0">
                  <a:latin typeface="Times New Roman" pitchFamily="18" charset="0"/>
                  <a:cs typeface="Times New Roman" pitchFamily="18" charset="0"/>
                </a:rPr>
                <a:t>n</a:t>
              </a:r>
              <a:r>
                <a:rPr lang="zh-TW" altLang="en-US" sz="1100" dirty="0">
                  <a:latin typeface="Times New Roman" pitchFamily="18" charset="0"/>
                  <a:cs typeface="Times New Roman" pitchFamily="18" charset="0"/>
                </a:rPr>
                <a:t>；</a:t>
              </a:r>
              <a:endParaRPr lang="zh-CN" altLang="en-US" sz="1100" dirty="0">
                <a:latin typeface="Times New Roman" pitchFamily="18" charset="0"/>
                <a:cs typeface="Times New Roman" pitchFamily="18" charset="0"/>
              </a:endParaRPr>
            </a:p>
          </p:txBody>
        </p:sp>
        <p:grpSp>
          <p:nvGrpSpPr>
            <p:cNvPr id="129" name="组合 128"/>
            <p:cNvGrpSpPr/>
            <p:nvPr/>
          </p:nvGrpSpPr>
          <p:grpSpPr>
            <a:xfrm>
              <a:off x="1074665" y="4978591"/>
              <a:ext cx="9407948" cy="428625"/>
              <a:chOff x="707012" y="4959362"/>
              <a:chExt cx="9407948" cy="428625"/>
            </a:xfrm>
          </p:grpSpPr>
          <p:sp>
            <p:nvSpPr>
              <p:cNvPr id="125" name="矩形 124"/>
              <p:cNvSpPr/>
              <p:nvPr/>
            </p:nvSpPr>
            <p:spPr>
              <a:xfrm>
                <a:off x="707012" y="4990837"/>
                <a:ext cx="9407948"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於是可將上式寫為：                              ，即死亡概率為：                                                   ，當年齡組距較小時，可用                                  近似計算；</a:t>
                </a:r>
                <a:endParaRPr lang="zh-CN" altLang="en-US" sz="1100" dirty="0">
                  <a:latin typeface="Times New Roman" pitchFamily="18" charset="0"/>
                  <a:cs typeface="Times New Roman" pitchFamily="18" charset="0"/>
                </a:endParaRPr>
              </a:p>
            </p:txBody>
          </p:sp>
          <p:graphicFrame>
            <p:nvGraphicFramePr>
              <p:cNvPr id="126" name="对象 125"/>
              <p:cNvGraphicFramePr>
                <a:graphicFrameLocks noChangeAspect="1"/>
              </p:cNvGraphicFramePr>
              <p:nvPr>
                <p:extLst>
                  <p:ext uri="{D42A27DB-BD31-4B8C-83A1-F6EECF244321}">
                    <p14:modId xmlns:p14="http://schemas.microsoft.com/office/powerpoint/2010/main" val="3199672319"/>
                  </p:ext>
                </p:extLst>
              </p:nvPr>
            </p:nvGraphicFramePr>
            <p:xfrm>
              <a:off x="2069858" y="5023349"/>
              <a:ext cx="981075" cy="257175"/>
            </p:xfrm>
            <a:graphic>
              <a:graphicData uri="http://schemas.openxmlformats.org/presentationml/2006/ole">
                <mc:AlternateContent xmlns:mc="http://schemas.openxmlformats.org/markup-compatibility/2006">
                  <mc:Choice xmlns:v="urn:schemas-microsoft-com:vml" Requires="v">
                    <p:oleObj name="Equation" r:id="rId33" imgW="977476" imgH="253890" progId="">
                      <p:embed/>
                    </p:oleObj>
                  </mc:Choice>
                  <mc:Fallback>
                    <p:oleObj name="Equation" r:id="rId33" imgW="977476" imgH="253890" progId="">
                      <p:embed/>
                      <p:pic>
                        <p:nvPicPr>
                          <p:cNvPr id="0" name="Picture 5250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069858" y="5023349"/>
                            <a:ext cx="9810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 name="对象 126"/>
              <p:cNvGraphicFramePr>
                <a:graphicFrameLocks noChangeAspect="1"/>
              </p:cNvGraphicFramePr>
              <p:nvPr>
                <p:extLst>
                  <p:ext uri="{D42A27DB-BD31-4B8C-83A1-F6EECF244321}">
                    <p14:modId xmlns:p14="http://schemas.microsoft.com/office/powerpoint/2010/main" val="2309743220"/>
                  </p:ext>
                </p:extLst>
              </p:nvPr>
            </p:nvGraphicFramePr>
            <p:xfrm>
              <a:off x="4247066" y="5019118"/>
              <a:ext cx="1704975" cy="257175"/>
            </p:xfrm>
            <a:graphic>
              <a:graphicData uri="http://schemas.openxmlformats.org/presentationml/2006/ole">
                <mc:AlternateContent xmlns:mc="http://schemas.openxmlformats.org/markup-compatibility/2006">
                  <mc:Choice xmlns:v="urn:schemas-microsoft-com:vml" Requires="v">
                    <p:oleObj name="Equation" r:id="rId35" imgW="1701800" imgH="254000" progId="">
                      <p:embed/>
                    </p:oleObj>
                  </mc:Choice>
                  <mc:Fallback>
                    <p:oleObj name="Equation" r:id="rId35" imgW="1701800" imgH="254000" progId="">
                      <p:embed/>
                      <p:pic>
                        <p:nvPicPr>
                          <p:cNvPr id="0" name="Picture 5250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247066" y="5019118"/>
                            <a:ext cx="17049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对象 127"/>
              <p:cNvGraphicFramePr>
                <a:graphicFrameLocks noChangeAspect="1"/>
              </p:cNvGraphicFramePr>
              <p:nvPr>
                <p:extLst>
                  <p:ext uri="{D42A27DB-BD31-4B8C-83A1-F6EECF244321}">
                    <p14:modId xmlns:p14="http://schemas.microsoft.com/office/powerpoint/2010/main" val="4147295982"/>
                  </p:ext>
                </p:extLst>
              </p:nvPr>
            </p:nvGraphicFramePr>
            <p:xfrm>
              <a:off x="7762849" y="4959362"/>
              <a:ext cx="1028700" cy="428625"/>
            </p:xfrm>
            <a:graphic>
              <a:graphicData uri="http://schemas.openxmlformats.org/presentationml/2006/ole">
                <mc:AlternateContent xmlns:mc="http://schemas.openxmlformats.org/markup-compatibility/2006">
                  <mc:Choice xmlns:v="urn:schemas-microsoft-com:vml" Requires="v">
                    <p:oleObj name="Equation" r:id="rId37" imgW="1028254" imgH="431613" progId="">
                      <p:embed/>
                    </p:oleObj>
                  </mc:Choice>
                  <mc:Fallback>
                    <p:oleObj name="Equation" r:id="rId37" imgW="1028254" imgH="431613" progId="">
                      <p:embed/>
                      <p:pic>
                        <p:nvPicPr>
                          <p:cNvPr id="0" name="Picture 5250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762849" y="4959362"/>
                            <a:ext cx="10287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7" name="组合 136"/>
            <p:cNvGrpSpPr/>
            <p:nvPr/>
          </p:nvGrpSpPr>
          <p:grpSpPr>
            <a:xfrm>
              <a:off x="1074664" y="5444481"/>
              <a:ext cx="9407949" cy="447675"/>
              <a:chOff x="707011" y="5302701"/>
              <a:chExt cx="9407949" cy="447675"/>
            </a:xfrm>
          </p:grpSpPr>
          <p:sp>
            <p:nvSpPr>
              <p:cNvPr id="135" name="矩形 134"/>
              <p:cNvSpPr/>
              <p:nvPr/>
            </p:nvSpPr>
            <p:spPr>
              <a:xfrm>
                <a:off x="707011" y="5342806"/>
                <a:ext cx="9407949" cy="346249"/>
              </a:xfrm>
              <a:prstGeom prst="rect">
                <a:avLst/>
              </a:prstGeom>
            </p:spPr>
            <p:txBody>
              <a:bodyPr wrap="square">
                <a:spAutoFit/>
              </a:bodyPr>
              <a:lstStyle/>
              <a:p>
                <a:pPr>
                  <a:lnSpc>
                    <a:spcPct val="150000"/>
                  </a:lnSpc>
                </a:pPr>
                <a:r>
                  <a:rPr lang="en-US" altLang="zh-TW" sz="1100" dirty="0">
                    <a:latin typeface="Times New Roman" pitchFamily="18" charset="0"/>
                    <a:cs typeface="Times New Roman" pitchFamily="18" charset="0"/>
                  </a:rPr>
                  <a:t>1961</a:t>
                </a:r>
                <a:r>
                  <a:rPr lang="zh-TW" altLang="en-US" sz="1100" dirty="0">
                    <a:latin typeface="Times New Roman" pitchFamily="18" charset="0"/>
                    <a:cs typeface="Times New Roman" pitchFamily="18" charset="0"/>
                  </a:rPr>
                  <a:t>年加利福尼亞大學伯克利分校蔣慶琅提出如下</a:t>
                </a:r>
                <a:r>
                  <a:rPr lang="zh-CN" altLang="en-US" sz="1100" dirty="0">
                    <a:latin typeface="Times New Roman" pitchFamily="18" charset="0"/>
                    <a:cs typeface="Times New Roman" pitchFamily="18" charset="0"/>
                  </a:rPr>
                  <a:t>修正</a:t>
                </a:r>
                <a:r>
                  <a:rPr lang="zh-TW" altLang="en-US" sz="1100" dirty="0">
                    <a:latin typeface="Times New Roman" pitchFamily="18" charset="0"/>
                    <a:cs typeface="Times New Roman" pitchFamily="18" charset="0"/>
                  </a:rPr>
                  <a:t>公式</a:t>
                </a:r>
                <a:r>
                  <a:rPr lang="en-US" altLang="zh-TW" sz="1100" dirty="0">
                    <a:latin typeface="Times New Roman" pitchFamily="18" charset="0"/>
                    <a:cs typeface="Times New Roman" pitchFamily="18" charset="0"/>
                  </a:rPr>
                  <a:t>(1981</a:t>
                </a:r>
                <a:r>
                  <a:rPr lang="zh-TW" altLang="en-US" sz="1100" dirty="0">
                    <a:latin typeface="Times New Roman" pitchFamily="18" charset="0"/>
                    <a:cs typeface="Times New Roman" pitchFamily="18" charset="0"/>
                  </a:rPr>
                  <a:t>年世界衛生組織建議採用</a:t>
                </a:r>
                <a:r>
                  <a:rPr lang="en-US" altLang="zh-TW"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                                                   ；</a:t>
                </a:r>
              </a:p>
            </p:txBody>
          </p:sp>
          <p:graphicFrame>
            <p:nvGraphicFramePr>
              <p:cNvPr id="136" name="对象 135"/>
              <p:cNvGraphicFramePr>
                <a:graphicFrameLocks noChangeAspect="1"/>
              </p:cNvGraphicFramePr>
              <p:nvPr>
                <p:extLst>
                  <p:ext uri="{D42A27DB-BD31-4B8C-83A1-F6EECF244321}">
                    <p14:modId xmlns:p14="http://schemas.microsoft.com/office/powerpoint/2010/main" val="1627360104"/>
                  </p:ext>
                </p:extLst>
              </p:nvPr>
            </p:nvGraphicFramePr>
            <p:xfrm>
              <a:off x="6560824" y="5302701"/>
              <a:ext cx="1590675" cy="447675"/>
            </p:xfrm>
            <a:graphic>
              <a:graphicData uri="http://schemas.openxmlformats.org/presentationml/2006/ole">
                <mc:AlternateContent xmlns:mc="http://schemas.openxmlformats.org/markup-compatibility/2006">
                  <mc:Choice xmlns:v="urn:schemas-microsoft-com:vml" Requires="v">
                    <p:oleObj name="Equation" r:id="rId39" imgW="1586811" imgH="444307" progId="">
                      <p:embed/>
                    </p:oleObj>
                  </mc:Choice>
                  <mc:Fallback>
                    <p:oleObj name="Equation" r:id="rId39" imgW="1586811" imgH="444307" progId="">
                      <p:embed/>
                      <p:pic>
                        <p:nvPicPr>
                          <p:cNvPr id="0" name="Picture 5250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560824" y="5302701"/>
                            <a:ext cx="15906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 name="矩形 41"/>
            <p:cNvSpPr/>
            <p:nvPr/>
          </p:nvSpPr>
          <p:spPr>
            <a:xfrm>
              <a:off x="1074665" y="3122399"/>
              <a:ext cx="9407948"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，風險</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Hazard</a:t>
              </a:r>
              <a:r>
                <a:rPr lang="en-US" altLang="zh-TW"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是</a:t>
              </a:r>
              <a:r>
                <a:rPr lang="zh-TW" altLang="en-US" sz="1100" dirty="0">
                  <a:latin typeface="Times New Roman" pitchFamily="18" charset="0"/>
                  <a:cs typeface="Times New Roman" pitchFamily="18" charset="0"/>
                </a:rPr>
                <a:t>流行病學</a:t>
              </a:r>
              <a:r>
                <a:rPr lang="zh-CN" altLang="en-US" sz="1100" dirty="0">
                  <a:latin typeface="Times New Roman" pitchFamily="18" charset="0"/>
                  <a:cs typeface="Times New Roman" pitchFamily="18" charset="0"/>
                </a:rPr>
                <a:t>的一個</a:t>
              </a:r>
              <a:r>
                <a:rPr lang="zh-TW" altLang="en-US" sz="1100" dirty="0">
                  <a:latin typeface="Times New Roman" pitchFamily="18" charset="0"/>
                  <a:cs typeface="Times New Roman" pitchFamily="18" charset="0"/>
                </a:rPr>
                <a:t>術語，指瞬時感染率</a:t>
              </a:r>
              <a:r>
                <a:rPr lang="zh-CN" altLang="en-US" sz="1100" dirty="0">
                  <a:latin typeface="Times New Roman" pitchFamily="18" charset="0"/>
                  <a:cs typeface="Times New Roman" pitchFamily="18" charset="0"/>
                </a:rPr>
                <a:t>；</a:t>
              </a:r>
            </a:p>
          </p:txBody>
        </p:sp>
      </p:grpSp>
    </p:spTree>
    <p:extLst>
      <p:ext uri="{BB962C8B-B14F-4D97-AF65-F5344CB8AC3E}">
        <p14:creationId xmlns:p14="http://schemas.microsoft.com/office/powerpoint/2010/main" val="314064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50977" y="38748"/>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診斷試驗臨床研究的效應量</a:t>
            </a:r>
          </a:p>
        </p:txBody>
      </p:sp>
      <p:sp>
        <p:nvSpPr>
          <p:cNvPr id="8" name="矩形 3"/>
          <p:cNvSpPr>
            <a:spLocks noChangeArrowheads="1"/>
          </p:cNvSpPr>
          <p:nvPr/>
        </p:nvSpPr>
        <p:spPr bwMode="auto">
          <a:xfrm>
            <a:off x="55096" y="346552"/>
            <a:ext cx="112255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solidFill>
                  <a:srgbClr val="000000"/>
                </a:solidFill>
              </a:rPr>
              <a:t>重要結局</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Important</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Outcome</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的終點</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endpoint</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指標和基於經濟學分析的效應量</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Effect index</a:t>
            </a:r>
            <a:r>
              <a:rPr lang="en-US" altLang="zh-CN" sz="1000" dirty="0">
                <a:solidFill>
                  <a:srgbClr val="000000"/>
                </a:solidFill>
                <a:latin typeface="Times New Roman" pitchFamily="18" charset="0"/>
                <a:cs typeface="Times New Roman" pitchFamily="18" charset="0"/>
              </a:rPr>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生存率</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Survival rate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、傷殘調整生命年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、品質調整生命年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、成本收益比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U</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等；</a:t>
            </a:r>
            <a:endParaRPr lang="zh-CN" altLang="en-US" sz="1300" dirty="0">
              <a:solidFill>
                <a:srgbClr val="000000"/>
              </a:solidFill>
              <a:latin typeface="Times New Roman" pitchFamily="18" charset="0"/>
              <a:cs typeface="Times New Roman" pitchFamily="18" charset="0"/>
            </a:endParaRPr>
          </a:p>
        </p:txBody>
      </p:sp>
      <p:pic>
        <p:nvPicPr>
          <p:cNvPr id="2191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4189" y="1090242"/>
            <a:ext cx="5468937" cy="467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693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診斷試驗臨床研究的效應量</a:t>
            </a:r>
          </a:p>
        </p:txBody>
      </p:sp>
      <p:sp>
        <p:nvSpPr>
          <p:cNvPr id="8" name="矩形 3"/>
          <p:cNvSpPr>
            <a:spLocks noChangeArrowheads="1"/>
          </p:cNvSpPr>
          <p:nvPr/>
        </p:nvSpPr>
        <p:spPr bwMode="auto">
          <a:xfrm>
            <a:off x="36991" y="346552"/>
            <a:ext cx="11216467"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solidFill>
                  <a:srgbClr val="000000"/>
                </a:solidFill>
              </a:rPr>
              <a:t>重要結局</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Important</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Outcome</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的終點</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endpoint</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指標和基於經濟學分析的效應量</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Effect index</a:t>
            </a:r>
            <a:r>
              <a:rPr lang="en-US" altLang="zh-CN" sz="1000" dirty="0">
                <a:solidFill>
                  <a:srgbClr val="000000"/>
                </a:solidFill>
                <a:latin typeface="Times New Roman" pitchFamily="18" charset="0"/>
                <a:cs typeface="Times New Roman" pitchFamily="18" charset="0"/>
              </a:rPr>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生存率</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Survival rate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、傷殘調整生命年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、品質調整生命年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、成本收益比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U</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等；</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636503" y="806556"/>
            <a:ext cx="10228729" cy="5048426"/>
            <a:chOff x="636500" y="905435"/>
            <a:chExt cx="10228729" cy="5048426"/>
          </a:xfrm>
        </p:grpSpPr>
        <p:sp>
          <p:nvSpPr>
            <p:cNvPr id="7" name="矩形 6"/>
            <p:cNvSpPr/>
            <p:nvPr/>
          </p:nvSpPr>
          <p:spPr>
            <a:xfrm>
              <a:off x="636500" y="2791746"/>
              <a:ext cx="3227291" cy="1467004"/>
            </a:xfrm>
            <a:prstGeom prst="rect">
              <a:avLst/>
            </a:prstGeom>
          </p:spPr>
          <p:txBody>
            <a:bodyPr wrap="square">
              <a:spAutoFit/>
            </a:bodyPr>
            <a:lstStyle/>
            <a:p>
              <a:pPr>
                <a:lnSpc>
                  <a:spcPct val="150000"/>
                </a:lnSpc>
              </a:pPr>
              <a:r>
                <a:rPr lang="en-US" altLang="zh-TW" sz="10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SF</a:t>
              </a:r>
              <a:r>
                <a:rPr lang="en-US" altLang="zh-TW" sz="1000" dirty="0">
                  <a:latin typeface="Times New Roman" pitchFamily="18" charset="0"/>
                  <a:cs typeface="Times New Roman" pitchFamily="18" charset="0"/>
                </a:rPr>
                <a:t>-36</a:t>
              </a:r>
              <a:r>
                <a:rPr lang="zh-CN" altLang="en-US" sz="1000" dirty="0">
                  <a:latin typeface="Times New Roman" pitchFamily="18" charset="0"/>
                  <a:cs typeface="Times New Roman" pitchFamily="18" charset="0"/>
                </a:rPr>
                <a:t>健康調查簡表</a:t>
              </a:r>
              <a:r>
                <a:rPr lang="en-US" altLang="zh-CN"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the MOS 36-item short from health survey</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SF</a:t>
              </a:r>
              <a:r>
                <a:rPr lang="en-US" altLang="zh-TW" sz="900" dirty="0">
                  <a:latin typeface="Times New Roman" pitchFamily="18" charset="0"/>
                  <a:cs typeface="Times New Roman" pitchFamily="18" charset="0"/>
                </a:rPr>
                <a:t>-36)</a:t>
              </a:r>
              <a:r>
                <a:rPr lang="zh-TW" altLang="en-US"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是美國醫學結局研究組</a:t>
              </a:r>
              <a:r>
                <a:rPr lang="en-US" altLang="zh-CN"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medical outcomes study–short from, MOS SF</a:t>
              </a:r>
              <a:r>
                <a:rPr lang="en-US" altLang="zh-TW" sz="900" dirty="0">
                  <a:latin typeface="Times New Roman" pitchFamily="18" charset="0"/>
                  <a:cs typeface="Times New Roman" pitchFamily="18" charset="0"/>
                </a:rPr>
                <a:t>)</a:t>
              </a:r>
              <a:r>
                <a:rPr lang="en-US" altLang="zh-TW"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從</a:t>
              </a:r>
              <a:r>
                <a:rPr lang="en-US" altLang="zh-CN" sz="1000" dirty="0">
                  <a:latin typeface="Times New Roman" pitchFamily="18" charset="0"/>
                  <a:cs typeface="Times New Roman" pitchFamily="18" charset="0"/>
                </a:rPr>
                <a:t>149</a:t>
              </a:r>
              <a:r>
                <a:rPr lang="zh-CN" altLang="en-US" sz="1000" dirty="0">
                  <a:latin typeface="Times New Roman" pitchFamily="18" charset="0"/>
                  <a:cs typeface="Times New Roman" pitchFamily="18" charset="0"/>
                </a:rPr>
                <a:t>個條目的適應量表</a:t>
              </a:r>
              <a:r>
                <a:rPr lang="en-US" altLang="zh-CN"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Functioning and Well-Being </a:t>
              </a:r>
              <a:r>
                <a:rPr lang="en-US" altLang="zh-TW" sz="900" i="1" dirty="0" err="1">
                  <a:latin typeface="Times New Roman" pitchFamily="18" charset="0"/>
                  <a:cs typeface="Times New Roman" pitchFamily="18" charset="0"/>
                </a:rPr>
                <a:t>Profile,FWBP</a:t>
              </a:r>
              <a:r>
                <a:rPr lang="en-US" altLang="zh-TW"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中選擇調整研製，在此基礎上美國波士頓健康研究所發展而成的一個普適性簡明健康調查問卷試式的測定量表；</a:t>
              </a:r>
              <a:endParaRPr lang="zh-TW" altLang="en-US" sz="1000" dirty="0">
                <a:latin typeface="Times New Roman" pitchFamily="18" charset="0"/>
                <a:cs typeface="Times New Roman" pitchFamily="18" charset="0"/>
              </a:endParaRPr>
            </a:p>
          </p:txBody>
        </p:sp>
        <p:sp>
          <p:nvSpPr>
            <p:cNvPr id="10" name="矩形 9"/>
            <p:cNvSpPr/>
            <p:nvPr/>
          </p:nvSpPr>
          <p:spPr>
            <a:xfrm>
              <a:off x="636505" y="4392330"/>
              <a:ext cx="3227292" cy="553998"/>
            </a:xfrm>
            <a:prstGeom prst="rect">
              <a:avLst/>
            </a:prstGeom>
          </p:spPr>
          <p:txBody>
            <a:bodyPr wrap="square">
              <a:spAutoFit/>
            </a:bodyPr>
            <a:lstStyle/>
            <a:p>
              <a:pPr>
                <a:lnSpc>
                  <a:spcPct val="150000"/>
                </a:lnSpc>
              </a:pPr>
              <a:r>
                <a:rPr lang="zh-CN" altLang="en-US" sz="1000" dirty="0"/>
                <a:t>       浙江大學醫學院社會醫學教研室和衛生統計學教研室</a:t>
              </a:r>
              <a:r>
                <a:rPr lang="zh-TW" altLang="en-US" sz="1000" dirty="0">
                  <a:latin typeface="Times New Roman" pitchFamily="18" charset="0"/>
                  <a:cs typeface="Times New Roman" pitchFamily="18" charset="0"/>
                </a:rPr>
                <a:t>翻譯</a:t>
              </a:r>
              <a:r>
                <a:rPr lang="zh-CN" altLang="en-US" sz="1000" dirty="0">
                  <a:latin typeface="Times New Roman" pitchFamily="18" charset="0"/>
                  <a:cs typeface="Times New Roman" pitchFamily="18" charset="0"/>
                </a:rPr>
                <a:t>了</a:t>
              </a:r>
              <a:r>
                <a:rPr lang="zh-TW" altLang="en-US" sz="1000" dirty="0">
                  <a:latin typeface="Times New Roman" pitchFamily="18" charset="0"/>
                  <a:cs typeface="Times New Roman" pitchFamily="18" charset="0"/>
                </a:rPr>
                <a:t>中文版</a:t>
              </a:r>
              <a:r>
                <a:rPr lang="en-US" altLang="zh-TW" sz="1000" i="1" dirty="0">
                  <a:latin typeface="Times New Roman" pitchFamily="18" charset="0"/>
                  <a:cs typeface="Times New Roman" pitchFamily="18" charset="0"/>
                </a:rPr>
                <a:t>SF</a:t>
              </a:r>
              <a:r>
                <a:rPr lang="en-US" altLang="zh-TW" sz="1000" dirty="0">
                  <a:latin typeface="Times New Roman" pitchFamily="18" charset="0"/>
                  <a:cs typeface="Times New Roman" pitchFamily="18" charset="0"/>
                </a:rPr>
                <a:t>-36</a:t>
              </a:r>
              <a:r>
                <a:rPr lang="zh-CN" altLang="en-US" sz="1000" dirty="0">
                  <a:latin typeface="Times New Roman" pitchFamily="18" charset="0"/>
                  <a:cs typeface="Times New Roman" pitchFamily="18" charset="0"/>
                </a:rPr>
                <a:t>量表；</a:t>
              </a:r>
              <a:endParaRPr lang="zh-TW" altLang="en-US" sz="1000" dirty="0">
                <a:latin typeface="Times New Roman" pitchFamily="18" charset="0"/>
                <a:cs typeface="Times New Roman" pitchFamily="18" charset="0"/>
              </a:endParaRPr>
            </a:p>
          </p:txBody>
        </p:sp>
        <p:sp>
          <p:nvSpPr>
            <p:cNvPr id="11" name="矩形 10"/>
            <p:cNvSpPr/>
            <p:nvPr/>
          </p:nvSpPr>
          <p:spPr>
            <a:xfrm>
              <a:off x="636500" y="1233737"/>
              <a:ext cx="3227296" cy="1477328"/>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        量表</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scale</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是由若干問題或自我評分指標組成的標準化測定表格，用於測量研究對象的某種狀態、行為或態度，量表是一種測量工具，雖然大多都是問卷形式與調查表相似，但調查表可以包含完全不同的獨立內容，用於評價不同的指標，而量表是用於測量研究對象的一個特徵，量表評價的最終目的只有一項指標；</a:t>
              </a:r>
              <a:endParaRPr lang="zh-TW" altLang="en-US" sz="1000" dirty="0">
                <a:latin typeface="Times New Roman" pitchFamily="18" charset="0"/>
                <a:cs typeface="Times New Roman" pitchFamily="18" charset="0"/>
              </a:endParaRPr>
            </a:p>
          </p:txBody>
        </p:sp>
        <p:grpSp>
          <p:nvGrpSpPr>
            <p:cNvPr id="2" name="组合 1"/>
            <p:cNvGrpSpPr/>
            <p:nvPr/>
          </p:nvGrpSpPr>
          <p:grpSpPr>
            <a:xfrm>
              <a:off x="4135695" y="905435"/>
              <a:ext cx="6729534" cy="5048426"/>
              <a:chOff x="4135695" y="905435"/>
              <a:chExt cx="6729534" cy="5048426"/>
            </a:xfrm>
          </p:grpSpPr>
          <p:pic>
            <p:nvPicPr>
              <p:cNvPr id="2293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5695" y="905435"/>
                <a:ext cx="6729534" cy="455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4625788" y="5665320"/>
                <a:ext cx="6239441" cy="288541"/>
              </a:xfrm>
              <a:prstGeom prst="rect">
                <a:avLst/>
              </a:prstGeom>
            </p:spPr>
            <p:txBody>
              <a:bodyPr wrap="square">
                <a:spAutoFit/>
              </a:bodyPr>
              <a:lstStyle/>
              <a:p>
                <a:pPr algn="ctr">
                  <a:lnSpc>
                    <a:spcPct val="150000"/>
                  </a:lnSpc>
                </a:pPr>
                <a:r>
                  <a:rPr lang="en-US" altLang="zh-TW" sz="700" i="1" dirty="0">
                    <a:latin typeface="Times New Roman" pitchFamily="18" charset="0"/>
                    <a:cs typeface="Times New Roman" pitchFamily="18" charset="0"/>
                  </a:rPr>
                  <a:t>SF</a:t>
                </a:r>
                <a:r>
                  <a:rPr lang="en-US" altLang="zh-TW" sz="700" dirty="0">
                    <a:latin typeface="Times New Roman" pitchFamily="18" charset="0"/>
                    <a:cs typeface="Times New Roman" pitchFamily="18" charset="0"/>
                  </a:rPr>
                  <a:t>-36</a:t>
                </a:r>
                <a:r>
                  <a:rPr lang="zh-TW" altLang="en-US" sz="850" dirty="0">
                    <a:latin typeface="Times New Roman" pitchFamily="18" charset="0"/>
                    <a:cs typeface="Times New Roman" pitchFamily="18" charset="0"/>
                  </a:rPr>
                  <a:t>健康</a:t>
                </a:r>
                <a:r>
                  <a:rPr lang="zh-CN" altLang="en-US" sz="850" dirty="0">
                    <a:latin typeface="Times New Roman" pitchFamily="18" charset="0"/>
                    <a:cs typeface="Times New Roman" pitchFamily="18" charset="0"/>
                  </a:rPr>
                  <a:t>測量量表，條目、維度等結構簡介</a:t>
                </a:r>
                <a:endParaRPr lang="zh-TW" altLang="en-US" sz="850"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42799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bwMode="auto">
          <a:xfrm>
            <a:off x="-20831" y="-68918"/>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400" dirty="0">
                <a:ea typeface="楷体_GB2312" pitchFamily="49" charset="-122"/>
              </a:rPr>
              <a:t>診斷試驗臨床研究的效應量</a:t>
            </a:r>
          </a:p>
        </p:txBody>
      </p:sp>
      <p:sp>
        <p:nvSpPr>
          <p:cNvPr id="28" name="矩形 3"/>
          <p:cNvSpPr>
            <a:spLocks noChangeArrowheads="1"/>
          </p:cNvSpPr>
          <p:nvPr/>
        </p:nvSpPr>
        <p:spPr bwMode="auto">
          <a:xfrm>
            <a:off x="-7657" y="212254"/>
            <a:ext cx="1115836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100" dirty="0">
                <a:solidFill>
                  <a:srgbClr val="000000"/>
                </a:solidFill>
              </a:rPr>
              <a:t>重要結局</a:t>
            </a:r>
            <a:r>
              <a:rPr lang="en-US" altLang="zh-CN" sz="950" dirty="0">
                <a:solidFill>
                  <a:srgbClr val="000000"/>
                </a:solidFill>
                <a:latin typeface="Times New Roman" pitchFamily="18" charset="0"/>
                <a:cs typeface="Times New Roman" pitchFamily="18" charset="0"/>
              </a:rPr>
              <a:t>(</a:t>
            </a:r>
            <a:r>
              <a:rPr lang="en-US" altLang="zh-CN" sz="950" i="1" dirty="0">
                <a:solidFill>
                  <a:srgbClr val="000000"/>
                </a:solidFill>
                <a:latin typeface="Times New Roman" pitchFamily="18" charset="0"/>
                <a:cs typeface="Times New Roman" pitchFamily="18" charset="0"/>
              </a:rPr>
              <a:t>Important</a:t>
            </a:r>
            <a:r>
              <a:rPr lang="en-US" altLang="zh-CN" sz="950" dirty="0">
                <a:solidFill>
                  <a:srgbClr val="000000"/>
                </a:solidFill>
                <a:latin typeface="Times New Roman" pitchFamily="18" charset="0"/>
                <a:cs typeface="Times New Roman" pitchFamily="18" charset="0"/>
              </a:rPr>
              <a:t> </a:t>
            </a:r>
            <a:r>
              <a:rPr lang="en-US" altLang="zh-CN" sz="950" i="1" dirty="0">
                <a:solidFill>
                  <a:srgbClr val="000000"/>
                </a:solidFill>
                <a:latin typeface="Times New Roman" pitchFamily="18" charset="0"/>
                <a:cs typeface="Times New Roman" pitchFamily="18" charset="0"/>
              </a:rPr>
              <a:t>Outcome</a:t>
            </a:r>
            <a:r>
              <a:rPr lang="en-US" altLang="zh-CN" sz="950" dirty="0">
                <a:solidFill>
                  <a:srgbClr val="000000"/>
                </a:solidFill>
                <a:latin typeface="Times New Roman" pitchFamily="18" charset="0"/>
                <a:cs typeface="Times New Roman" pitchFamily="18" charset="0"/>
              </a:rPr>
              <a:t>)</a:t>
            </a:r>
            <a:r>
              <a:rPr lang="zh-CN" altLang="en-US" sz="1100" dirty="0">
                <a:solidFill>
                  <a:srgbClr val="000000"/>
                </a:solidFill>
              </a:rPr>
              <a:t>的終點</a:t>
            </a:r>
            <a:r>
              <a:rPr lang="en-US" altLang="zh-CN" sz="950" dirty="0">
                <a:solidFill>
                  <a:srgbClr val="000000"/>
                </a:solidFill>
                <a:latin typeface="Times New Roman" pitchFamily="18" charset="0"/>
                <a:cs typeface="Times New Roman" pitchFamily="18" charset="0"/>
              </a:rPr>
              <a:t>(</a:t>
            </a:r>
            <a:r>
              <a:rPr lang="en-US" altLang="zh-CN" sz="950" i="1" dirty="0">
                <a:solidFill>
                  <a:srgbClr val="000000"/>
                </a:solidFill>
                <a:latin typeface="Times New Roman" pitchFamily="18" charset="0"/>
                <a:cs typeface="Times New Roman" pitchFamily="18" charset="0"/>
              </a:rPr>
              <a:t>endpoint</a:t>
            </a:r>
            <a:r>
              <a:rPr lang="en-US" altLang="zh-CN" sz="950" dirty="0">
                <a:solidFill>
                  <a:srgbClr val="000000"/>
                </a:solidFill>
                <a:latin typeface="Times New Roman" pitchFamily="18" charset="0"/>
                <a:cs typeface="Times New Roman" pitchFamily="18" charset="0"/>
              </a:rPr>
              <a:t>)</a:t>
            </a:r>
            <a:r>
              <a:rPr lang="zh-CN" altLang="en-US" sz="1100" dirty="0">
                <a:solidFill>
                  <a:srgbClr val="000000"/>
                </a:solidFill>
              </a:rPr>
              <a:t>指標和基於經濟學分析的效應量</a:t>
            </a:r>
            <a:r>
              <a:rPr lang="en-US" altLang="zh-CN" sz="950" dirty="0">
                <a:solidFill>
                  <a:srgbClr val="000000"/>
                </a:solidFill>
                <a:latin typeface="Times New Roman" pitchFamily="18" charset="0"/>
                <a:cs typeface="Times New Roman" pitchFamily="18" charset="0"/>
              </a:rPr>
              <a:t>(</a:t>
            </a:r>
            <a:r>
              <a:rPr lang="en-US" altLang="zh-CN" sz="950" i="1" dirty="0">
                <a:solidFill>
                  <a:srgbClr val="000000"/>
                </a:solidFill>
                <a:latin typeface="Times New Roman" pitchFamily="18" charset="0"/>
                <a:cs typeface="Times New Roman" pitchFamily="18" charset="0"/>
              </a:rPr>
              <a:t>Effect index</a:t>
            </a:r>
            <a:r>
              <a:rPr lang="en-US" altLang="zh-CN" sz="950" dirty="0">
                <a:solidFill>
                  <a:srgbClr val="000000"/>
                </a:solidFill>
                <a:latin typeface="Times New Roman" pitchFamily="18" charset="0"/>
                <a:cs typeface="Times New Roman" pitchFamily="18" charset="0"/>
              </a:rPr>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生存率</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Survival rate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、傷殘調整生命年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、品質調整生命年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、成本收益比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U</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等；</a:t>
            </a:r>
            <a:endParaRPr lang="zh-CN" altLang="en-US" sz="1300" dirty="0">
              <a:solidFill>
                <a:srgbClr val="000000"/>
              </a:solidFill>
              <a:latin typeface="Times New Roman" pitchFamily="18" charset="0"/>
              <a:cs typeface="Times New Roman" pitchFamily="18" charset="0"/>
            </a:endParaRPr>
          </a:p>
        </p:txBody>
      </p:sp>
      <p:grpSp>
        <p:nvGrpSpPr>
          <p:cNvPr id="4" name="组合 3"/>
          <p:cNvGrpSpPr/>
          <p:nvPr/>
        </p:nvGrpSpPr>
        <p:grpSpPr>
          <a:xfrm>
            <a:off x="350706" y="599231"/>
            <a:ext cx="10800000" cy="5210443"/>
            <a:chOff x="350706" y="608284"/>
            <a:chExt cx="10800000" cy="5210443"/>
          </a:xfrm>
        </p:grpSpPr>
        <p:grpSp>
          <p:nvGrpSpPr>
            <p:cNvPr id="3" name="组合 2"/>
            <p:cNvGrpSpPr/>
            <p:nvPr/>
          </p:nvGrpSpPr>
          <p:grpSpPr>
            <a:xfrm>
              <a:off x="1640554" y="3702966"/>
              <a:ext cx="2829144" cy="1810529"/>
              <a:chOff x="6553207" y="973536"/>
              <a:chExt cx="2829144" cy="1810529"/>
            </a:xfrm>
          </p:grpSpPr>
          <p:pic>
            <p:nvPicPr>
              <p:cNvPr id="22938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7581" y="1227130"/>
                <a:ext cx="2744770" cy="1556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6553207" y="973536"/>
                <a:ext cx="2823869" cy="300082"/>
              </a:xfrm>
              <a:prstGeom prst="rect">
                <a:avLst/>
              </a:prstGeom>
            </p:spPr>
            <p:txBody>
              <a:bodyPr wrap="square">
                <a:spAutoFit/>
              </a:bodyPr>
              <a:lstStyle/>
              <a:p>
                <a:pPr>
                  <a:lnSpc>
                    <a:spcPct val="150000"/>
                  </a:lnSpc>
                </a:pPr>
                <a:r>
                  <a:rPr lang="zh-TW" altLang="en-US" sz="900" dirty="0">
                    <a:latin typeface="Times New Roman" pitchFamily="18" charset="0"/>
                    <a:cs typeface="Times New Roman" pitchFamily="18" charset="0"/>
                  </a:rPr>
                  <a:t>多因素對應答率的多元 </a:t>
                </a:r>
                <a:r>
                  <a:rPr lang="en-US" altLang="zh-TW" sz="850" i="1" dirty="0">
                    <a:latin typeface="Times New Roman" pitchFamily="18" charset="0"/>
                    <a:cs typeface="Times New Roman" pitchFamily="18" charset="0"/>
                  </a:rPr>
                  <a:t>logistic</a:t>
                </a:r>
                <a:r>
                  <a:rPr lang="en-US" altLang="zh-TW" sz="900" i="1"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回歸結果</a:t>
                </a:r>
              </a:p>
            </p:txBody>
          </p:sp>
        </p:grpSp>
        <p:grpSp>
          <p:nvGrpSpPr>
            <p:cNvPr id="2" name="组合 1"/>
            <p:cNvGrpSpPr/>
            <p:nvPr/>
          </p:nvGrpSpPr>
          <p:grpSpPr>
            <a:xfrm>
              <a:off x="1309863" y="608284"/>
              <a:ext cx="4912663" cy="2646556"/>
              <a:chOff x="842676" y="666914"/>
              <a:chExt cx="4912663" cy="2646556"/>
            </a:xfrm>
          </p:grpSpPr>
          <p:sp>
            <p:nvSpPr>
              <p:cNvPr id="11" name="矩形 10"/>
              <p:cNvSpPr/>
              <p:nvPr/>
            </p:nvSpPr>
            <p:spPr>
              <a:xfrm>
                <a:off x="842676" y="666914"/>
                <a:ext cx="4912663" cy="300082"/>
              </a:xfrm>
              <a:prstGeom prst="rect">
                <a:avLst/>
              </a:prstGeom>
            </p:spPr>
            <p:txBody>
              <a:bodyPr wrap="square">
                <a:spAutoFit/>
              </a:bodyPr>
              <a:lstStyle/>
              <a:p>
                <a:pPr>
                  <a:lnSpc>
                    <a:spcPct val="150000"/>
                  </a:lnSpc>
                </a:pPr>
                <a:r>
                  <a:rPr lang="en-US" altLang="zh-TW" sz="900" i="1" dirty="0">
                    <a:latin typeface="Times New Roman" pitchFamily="18" charset="0"/>
                    <a:cs typeface="Times New Roman" pitchFamily="18" charset="0"/>
                  </a:rPr>
                  <a:t>SF</a:t>
                </a:r>
                <a:r>
                  <a:rPr lang="en-US" altLang="zh-TW" sz="900" dirty="0">
                    <a:latin typeface="Times New Roman" pitchFamily="18" charset="0"/>
                    <a:cs typeface="Times New Roman" pitchFamily="18" charset="0"/>
                  </a:rPr>
                  <a:t>-36</a:t>
                </a:r>
                <a:r>
                  <a:rPr lang="zh-TW" altLang="en-US" sz="900" dirty="0">
                    <a:latin typeface="Times New Roman" pitchFamily="18" charset="0"/>
                    <a:cs typeface="Times New Roman" pitchFamily="18" charset="0"/>
                  </a:rPr>
                  <a:t>健康</a:t>
                </a:r>
                <a:r>
                  <a:rPr lang="zh-CN" altLang="en-US" sz="900" dirty="0">
                    <a:latin typeface="Times New Roman" pitchFamily="18" charset="0"/>
                    <a:cs typeface="Times New Roman" pitchFamily="18" charset="0"/>
                  </a:rPr>
                  <a:t>測評量表</a:t>
                </a:r>
                <a:r>
                  <a:rPr lang="zh-TW" altLang="en-US" sz="900" dirty="0">
                    <a:latin typeface="Times New Roman" pitchFamily="18" charset="0"/>
                    <a:cs typeface="Times New Roman" pitchFamily="18" charset="0"/>
                  </a:rPr>
                  <a:t>維度</a:t>
                </a:r>
                <a:r>
                  <a:rPr lang="zh-CN" altLang="en-US" sz="900" dirty="0">
                    <a:latin typeface="Times New Roman" pitchFamily="18" charset="0"/>
                    <a:cs typeface="Times New Roman" pitchFamily="18" charset="0"/>
                  </a:rPr>
                  <a:t>原始</a:t>
                </a:r>
                <a:r>
                  <a:rPr lang="zh-TW" altLang="en-US" sz="900" dirty="0">
                    <a:latin typeface="Times New Roman" pitchFamily="18" charset="0"/>
                    <a:cs typeface="Times New Roman" pitchFamily="18" charset="0"/>
                  </a:rPr>
                  <a:t>分計算公式 </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李克累加法計分</a:t>
                </a:r>
                <a:r>
                  <a:rPr lang="en-US" altLang="zh-TW" sz="800" dirty="0">
                    <a:latin typeface="Times New Roman" pitchFamily="18" charset="0"/>
                    <a:cs typeface="Times New Roman" pitchFamily="18" charset="0"/>
                  </a:rPr>
                  <a:t>(</a:t>
                </a:r>
                <a:r>
                  <a:rPr lang="en-US" altLang="zh-TW" sz="800" i="1" dirty="0" err="1">
                    <a:latin typeface="Times New Roman" pitchFamily="18" charset="0"/>
                    <a:cs typeface="Times New Roman" pitchFamily="18" charset="0"/>
                  </a:rPr>
                  <a:t>Likert</a:t>
                </a:r>
                <a:r>
                  <a:rPr lang="en-US" altLang="zh-TW" sz="800" i="1" dirty="0">
                    <a:latin typeface="Times New Roman" pitchFamily="18" charset="0"/>
                    <a:cs typeface="Times New Roman" pitchFamily="18" charset="0"/>
                  </a:rPr>
                  <a:t> scale</a:t>
                </a:r>
                <a:r>
                  <a:rPr lang="en-US" altLang="zh-TW" sz="800" dirty="0">
                    <a:latin typeface="Times New Roman" pitchFamily="18" charset="0"/>
                    <a:cs typeface="Times New Roman" pitchFamily="18" charset="0"/>
                  </a:rPr>
                  <a:t>)</a:t>
                </a:r>
                <a:r>
                  <a:rPr lang="zh-CN" altLang="en-US" sz="900" dirty="0">
                    <a:latin typeface="Times New Roman" pitchFamily="18" charset="0"/>
                    <a:cs typeface="Times New Roman" pitchFamily="18" charset="0"/>
                  </a:rPr>
                  <a:t>；</a:t>
                </a:r>
                <a:endParaRPr lang="zh-TW" altLang="en-US" sz="900" dirty="0">
                  <a:latin typeface="Times New Roman" pitchFamily="18" charset="0"/>
                  <a:cs typeface="Times New Roman" pitchFamily="18" charset="0"/>
                </a:endParaRPr>
              </a:p>
            </p:txBody>
          </p:sp>
          <p:pic>
            <p:nvPicPr>
              <p:cNvPr id="22938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396" y="920936"/>
                <a:ext cx="4840943" cy="216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879642" y="3036471"/>
                <a:ext cx="4095779" cy="276999"/>
              </a:xfrm>
              <a:prstGeom prst="rect">
                <a:avLst/>
              </a:prstGeom>
            </p:spPr>
            <p:txBody>
              <a:bodyPr wrap="square">
                <a:spAutoFit/>
              </a:bodyPr>
              <a:lstStyle/>
              <a:p>
                <a:pPr>
                  <a:lnSpc>
                    <a:spcPct val="150000"/>
                  </a:lnSpc>
                </a:pPr>
                <a:r>
                  <a:rPr lang="zh-CN" altLang="en-US" sz="800" dirty="0">
                    <a:latin typeface="Times New Roman" pitchFamily="18" charset="0"/>
                    <a:cs typeface="Times New Roman" pitchFamily="18" charset="0"/>
                  </a:rPr>
                  <a:t>轉換分數 </a:t>
                </a:r>
                <a:r>
                  <a:rPr lang="en-US" altLang="zh-CN" sz="800" dirty="0">
                    <a:latin typeface="Times New Roman" pitchFamily="18" charset="0"/>
                    <a:cs typeface="Times New Roman" pitchFamily="18" charset="0"/>
                  </a:rPr>
                  <a:t>= (</a:t>
                </a:r>
                <a:r>
                  <a:rPr lang="zh-CN" altLang="en-US" sz="800" dirty="0">
                    <a:latin typeface="Times New Roman" pitchFamily="18" charset="0"/>
                    <a:cs typeface="Times New Roman" pitchFamily="18" charset="0"/>
                  </a:rPr>
                  <a:t>原始分數 </a:t>
                </a:r>
                <a:r>
                  <a:rPr lang="en-US" altLang="zh-CN" sz="800" dirty="0">
                    <a:latin typeface="+mn-lt"/>
                    <a:cs typeface="Times New Roman" pitchFamily="18" charset="0"/>
                  </a:rPr>
                  <a:t>- </a:t>
                </a:r>
                <a:r>
                  <a:rPr lang="zh-CN" altLang="en-US" sz="800" dirty="0">
                    <a:latin typeface="Times New Roman" pitchFamily="18" charset="0"/>
                    <a:cs typeface="Times New Roman" pitchFamily="18" charset="0"/>
                  </a:rPr>
                  <a:t>最低可能分數</a:t>
                </a:r>
                <a:r>
                  <a:rPr lang="en-US" altLang="zh-CN" sz="800" dirty="0">
                    <a:latin typeface="Times New Roman" pitchFamily="18" charset="0"/>
                    <a:cs typeface="Times New Roman" pitchFamily="18" charset="0"/>
                  </a:rPr>
                  <a:t>)÷(</a:t>
                </a:r>
                <a:r>
                  <a:rPr lang="zh-CN" altLang="en-US" sz="800" dirty="0">
                    <a:latin typeface="Times New Roman" pitchFamily="18" charset="0"/>
                    <a:cs typeface="Times New Roman" pitchFamily="18" charset="0"/>
                  </a:rPr>
                  <a:t>最高可能分數 </a:t>
                </a:r>
                <a:r>
                  <a:rPr lang="en-US" altLang="zh-CN" sz="800" dirty="0">
                    <a:latin typeface="+mn-lt"/>
                    <a:cs typeface="Times New Roman" pitchFamily="18" charset="0"/>
                  </a:rPr>
                  <a:t>- </a:t>
                </a:r>
                <a:r>
                  <a:rPr lang="zh-CN" altLang="en-US" sz="800" dirty="0">
                    <a:latin typeface="Times New Roman" pitchFamily="18" charset="0"/>
                    <a:cs typeface="Times New Roman" pitchFamily="18" charset="0"/>
                  </a:rPr>
                  <a:t>最低可能分數</a:t>
                </a:r>
                <a:r>
                  <a:rPr lang="en-US" altLang="zh-CN" sz="800" dirty="0">
                    <a:latin typeface="Times New Roman" pitchFamily="18" charset="0"/>
                    <a:cs typeface="Times New Roman" pitchFamily="18" charset="0"/>
                  </a:rPr>
                  <a:t>)</a:t>
                </a:r>
                <a:r>
                  <a:rPr lang="zh-CN" altLang="en-US" sz="800" dirty="0">
                    <a:latin typeface="Times New Roman" pitchFamily="18" charset="0"/>
                    <a:cs typeface="Times New Roman" pitchFamily="18" charset="0"/>
                  </a:rPr>
                  <a:t>；</a:t>
                </a:r>
                <a:endParaRPr lang="zh-TW" altLang="en-US" sz="800" dirty="0">
                  <a:latin typeface="Times New Roman" pitchFamily="18" charset="0"/>
                  <a:cs typeface="Times New Roman" pitchFamily="18" charset="0"/>
                </a:endParaRPr>
              </a:p>
            </p:txBody>
          </p:sp>
        </p:grpSp>
        <p:grpSp>
          <p:nvGrpSpPr>
            <p:cNvPr id="6" name="组合 5"/>
            <p:cNvGrpSpPr/>
            <p:nvPr/>
          </p:nvGrpSpPr>
          <p:grpSpPr>
            <a:xfrm>
              <a:off x="5355940" y="3387453"/>
              <a:ext cx="4756244" cy="2431274"/>
              <a:chOff x="5499380" y="3387453"/>
              <a:chExt cx="4756244" cy="2431274"/>
            </a:xfrm>
          </p:grpSpPr>
          <p:pic>
            <p:nvPicPr>
              <p:cNvPr id="2345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7126" y="3625682"/>
                <a:ext cx="4678498" cy="21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5499380" y="3387453"/>
                <a:ext cx="4756242" cy="300082"/>
              </a:xfrm>
              <a:prstGeom prst="rect">
                <a:avLst/>
              </a:prstGeom>
            </p:spPr>
            <p:txBody>
              <a:bodyPr wrap="square">
                <a:spAutoFit/>
              </a:bodyPr>
              <a:lstStyle/>
              <a:p>
                <a:pPr>
                  <a:lnSpc>
                    <a:spcPct val="150000"/>
                  </a:lnSpc>
                </a:pPr>
                <a:r>
                  <a:rPr lang="en-US" altLang="zh-TW" sz="900" i="1" dirty="0">
                    <a:latin typeface="Times New Roman" pitchFamily="18" charset="0"/>
                    <a:cs typeface="Times New Roman" pitchFamily="18" charset="0"/>
                  </a:rPr>
                  <a:t>SF</a:t>
                </a:r>
                <a:r>
                  <a:rPr lang="en-US" altLang="zh-TW" sz="900" dirty="0">
                    <a:latin typeface="Times New Roman" pitchFamily="18" charset="0"/>
                    <a:cs typeface="Times New Roman" pitchFamily="18" charset="0"/>
                  </a:rPr>
                  <a:t>-36</a:t>
                </a:r>
                <a:r>
                  <a:rPr lang="zh-TW" altLang="en-US" sz="900" dirty="0">
                    <a:latin typeface="Times New Roman" pitchFamily="18" charset="0"/>
                    <a:cs typeface="Times New Roman" pitchFamily="18" charset="0"/>
                  </a:rPr>
                  <a:t>健康</a:t>
                </a:r>
                <a:r>
                  <a:rPr lang="zh-CN" altLang="en-US" sz="900" dirty="0">
                    <a:latin typeface="Times New Roman" pitchFamily="18" charset="0"/>
                    <a:cs typeface="Times New Roman" pitchFamily="18" charset="0"/>
                  </a:rPr>
                  <a:t>測評</a:t>
                </a:r>
                <a:r>
                  <a:rPr lang="zh-TW" altLang="en-US" sz="900" dirty="0">
                    <a:latin typeface="Times New Roman" pitchFamily="18" charset="0"/>
                    <a:cs typeface="Times New Roman" pitchFamily="18" charset="0"/>
                  </a:rPr>
                  <a:t>量表中文版信度</a:t>
                </a:r>
                <a:r>
                  <a:rPr lang="zh-CN" altLang="en-US" sz="9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因數負荷模型及實際樣本的因數負荷</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n</a:t>
                </a:r>
                <a:r>
                  <a:rPr lang="en-US" altLang="zh-TW" sz="900" dirty="0">
                    <a:latin typeface="Times New Roman" pitchFamily="18" charset="0"/>
                    <a:cs typeface="Times New Roman" pitchFamily="18" charset="0"/>
                  </a:rPr>
                  <a:t>=1688)</a:t>
                </a:r>
                <a:endParaRPr lang="zh-TW" altLang="en-US" sz="900" dirty="0">
                  <a:latin typeface="Times New Roman" pitchFamily="18" charset="0"/>
                  <a:cs typeface="Times New Roman" pitchFamily="18" charset="0"/>
                </a:endParaRPr>
              </a:p>
            </p:txBody>
          </p:sp>
        </p:grpSp>
        <p:cxnSp>
          <p:nvCxnSpPr>
            <p:cNvPr id="12" name="直接连接符 11"/>
            <p:cNvCxnSpPr/>
            <p:nvPr/>
          </p:nvCxnSpPr>
          <p:spPr>
            <a:xfrm>
              <a:off x="350706" y="3299665"/>
              <a:ext cx="10800000" cy="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917173" y="947637"/>
              <a:ext cx="3195010" cy="1883693"/>
              <a:chOff x="7060613" y="947637"/>
              <a:chExt cx="3195010" cy="1883693"/>
            </a:xfrm>
          </p:grpSpPr>
          <p:sp>
            <p:nvSpPr>
              <p:cNvPr id="23" name="矩形 22"/>
              <p:cNvSpPr/>
              <p:nvPr/>
            </p:nvSpPr>
            <p:spPr>
              <a:xfrm>
                <a:off x="7060613" y="947637"/>
                <a:ext cx="3195010" cy="124649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可以用測評得到的轉換分數作為生命質量的權重係數；</a:t>
                </a:r>
                <a:endParaRPr lang="zh-TW" altLang="en-US"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臨床常用量表通常用於評價不同治療措施的療效，因此量表應能反映出對象細微的療效差別，即反映對象特徵值變化的敏感度，量表得分</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X</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評價常用的統計量是效應尺度</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effect </a:t>
                </a:r>
                <a:r>
                  <a:rPr lang="en-US" altLang="zh-CN" sz="900" i="1" dirty="0" err="1">
                    <a:latin typeface="Times New Roman" pitchFamily="18" charset="0"/>
                    <a:cs typeface="Times New Roman" pitchFamily="18" charset="0"/>
                  </a:rPr>
                  <a:t>size,ES</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a:t>
                </a:r>
                <a:endParaRPr lang="zh-TW" altLang="en-US" sz="1000" dirty="0">
                  <a:latin typeface="Times New Roman" pitchFamily="18" charset="0"/>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106605469"/>
                  </p:ext>
                </p:extLst>
              </p:nvPr>
            </p:nvGraphicFramePr>
            <p:xfrm>
              <a:off x="7880515" y="2361430"/>
              <a:ext cx="1346200" cy="469900"/>
            </p:xfrm>
            <a:graphic>
              <a:graphicData uri="http://schemas.openxmlformats.org/presentationml/2006/ole">
                <mc:AlternateContent xmlns:mc="http://schemas.openxmlformats.org/markup-compatibility/2006">
                  <mc:Choice xmlns:v="urn:schemas-microsoft-com:vml" Requires="v">
                    <p:oleObj name="Equation" r:id="rId6" imgW="1346200" imgH="469900" progId="">
                      <p:embed/>
                    </p:oleObj>
                  </mc:Choice>
                  <mc:Fallback>
                    <p:oleObj name="Equation" r:id="rId6" imgW="1346200" imgH="469900" progId="">
                      <p:embed/>
                      <p:pic>
                        <p:nvPicPr>
                          <p:cNvPr id="0" name="Picture 26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0515" y="2361430"/>
                            <a:ext cx="13462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252156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0642"/>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診斷試驗臨床研究的效應量</a:t>
            </a:r>
          </a:p>
        </p:txBody>
      </p:sp>
      <p:sp>
        <p:nvSpPr>
          <p:cNvPr id="8" name="矩形 3"/>
          <p:cNvSpPr>
            <a:spLocks noChangeArrowheads="1"/>
          </p:cNvSpPr>
          <p:nvPr/>
        </p:nvSpPr>
        <p:spPr bwMode="auto">
          <a:xfrm>
            <a:off x="27938" y="337499"/>
            <a:ext cx="1118025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solidFill>
                  <a:srgbClr val="000000"/>
                </a:solidFill>
              </a:rPr>
              <a:t>重要結局</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Important</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Outcome</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的終點</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endpoint</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指標和基於經濟學分析的效應量</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Effect index</a:t>
            </a:r>
            <a:r>
              <a:rPr lang="en-US" altLang="zh-CN" sz="1000" dirty="0">
                <a:solidFill>
                  <a:srgbClr val="000000"/>
                </a:solidFill>
                <a:latin typeface="Times New Roman" pitchFamily="18" charset="0"/>
                <a:cs typeface="Times New Roman" pitchFamily="18" charset="0"/>
              </a:rPr>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生存率</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Survival rate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、傷殘調整生命年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、品質調整生命年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、成本收益比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U</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等；</a:t>
            </a:r>
            <a:endParaRPr lang="zh-CN" altLang="en-US" sz="1300" dirty="0">
              <a:solidFill>
                <a:srgbClr val="000000"/>
              </a:solidFill>
              <a:latin typeface="Times New Roman" pitchFamily="18" charset="0"/>
              <a:cs typeface="Times New Roman" pitchFamily="18" charset="0"/>
            </a:endParaRPr>
          </a:p>
        </p:txBody>
      </p:sp>
      <p:grpSp>
        <p:nvGrpSpPr>
          <p:cNvPr id="29" name="组合 28"/>
          <p:cNvGrpSpPr/>
          <p:nvPr/>
        </p:nvGrpSpPr>
        <p:grpSpPr>
          <a:xfrm>
            <a:off x="314846" y="704812"/>
            <a:ext cx="10800000" cy="5141303"/>
            <a:chOff x="314846" y="713865"/>
            <a:chExt cx="10800000" cy="5141303"/>
          </a:xfrm>
        </p:grpSpPr>
        <p:grpSp>
          <p:nvGrpSpPr>
            <p:cNvPr id="11" name="组合 10"/>
            <p:cNvGrpSpPr/>
            <p:nvPr/>
          </p:nvGrpSpPr>
          <p:grpSpPr>
            <a:xfrm>
              <a:off x="466705" y="713865"/>
              <a:ext cx="10496282" cy="2379582"/>
              <a:chOff x="466705" y="713865"/>
              <a:chExt cx="10496282" cy="2379582"/>
            </a:xfrm>
          </p:grpSpPr>
          <p:sp>
            <p:nvSpPr>
              <p:cNvPr id="17" name="矩形 16"/>
              <p:cNvSpPr/>
              <p:nvPr/>
            </p:nvSpPr>
            <p:spPr>
              <a:xfrm>
                <a:off x="466707" y="713865"/>
                <a:ext cx="10496280" cy="623152"/>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假設</a:t>
                </a:r>
                <a:r>
                  <a:rPr lang="zh-TW" altLang="en-US" sz="1100" dirty="0">
                    <a:latin typeface="Times New Roman" pitchFamily="18" charset="0"/>
                    <a:cs typeface="Times New Roman" pitchFamily="18" charset="0"/>
                  </a:rPr>
                  <a:t>有 </a:t>
                </a:r>
                <a:r>
                  <a:rPr lang="en-US" altLang="zh-TW" sz="1100" i="1" dirty="0">
                    <a:latin typeface="Times New Roman" pitchFamily="18" charset="0"/>
                    <a:cs typeface="Times New Roman" pitchFamily="18" charset="0"/>
                  </a:rPr>
                  <a:t>m</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個指標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X</a:t>
                </a:r>
                <a:r>
                  <a:rPr lang="en-US" altLang="zh-TW" sz="1100" i="1" baseline="-25000" dirty="0" err="1">
                    <a:latin typeface="Times New Roman" pitchFamily="18" charset="0"/>
                    <a:cs typeface="Times New Roman" pitchFamily="18" charset="0"/>
                  </a:rPr>
                  <a:t>m</a:t>
                </a:r>
                <a:r>
                  <a:rPr lang="zh-TW" altLang="en-US" sz="1100" dirty="0">
                    <a:latin typeface="Times New Roman" pitchFamily="18" charset="0"/>
                    <a:cs typeface="Times New Roman" pitchFamily="18" charset="0"/>
                  </a:rPr>
                  <a:t>，欲尋找可以概括這 </a:t>
                </a:r>
                <a:r>
                  <a:rPr lang="en-US" altLang="zh-TW" sz="1100" i="1" dirty="0">
                    <a:latin typeface="Times New Roman" pitchFamily="18" charset="0"/>
                    <a:cs typeface="Times New Roman" pitchFamily="18" charset="0"/>
                  </a:rPr>
                  <a:t>m</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個指標主要資訊的綜合指標</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主成分</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Z</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Z</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Z</a:t>
                </a:r>
                <a:r>
                  <a:rPr lang="en-US" altLang="zh-TW" sz="1100" i="1" baseline="-25000" dirty="0" err="1">
                    <a:latin typeface="Times New Roman" pitchFamily="18" charset="0"/>
                    <a:cs typeface="Times New Roman" pitchFamily="18" charset="0"/>
                  </a:rPr>
                  <a:t>m</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從數學上講，就是尋找一組常數 </a:t>
                </a:r>
                <a:r>
                  <a:rPr lang="en-US" altLang="zh-TW" sz="1100" i="1" dirty="0">
                    <a:latin typeface="Times New Roman" pitchFamily="18" charset="0"/>
                    <a:cs typeface="Times New Roman" pitchFamily="18" charset="0"/>
                  </a:rPr>
                  <a:t>a</a:t>
                </a:r>
                <a:r>
                  <a:rPr lang="en-US" altLang="zh-TW" sz="1100" i="1" baseline="-25000" dirty="0">
                    <a:latin typeface="Times New Roman" pitchFamily="18" charset="0"/>
                    <a:cs typeface="Times New Roman" pitchFamily="18" charset="0"/>
                  </a:rPr>
                  <a:t>i</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a</a:t>
                </a:r>
                <a:r>
                  <a:rPr lang="en-US" altLang="zh-TW" sz="1100" i="1" baseline="-25000" dirty="0">
                    <a:latin typeface="Times New Roman" pitchFamily="18" charset="0"/>
                    <a:cs typeface="Times New Roman" pitchFamily="18" charset="0"/>
                  </a:rPr>
                  <a:t>i</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a</a:t>
                </a:r>
                <a:r>
                  <a:rPr lang="en-US" altLang="zh-TW" sz="1100" i="1" baseline="-25000" dirty="0">
                    <a:latin typeface="Times New Roman" pitchFamily="18" charset="0"/>
                    <a:cs typeface="Times New Roman" pitchFamily="18" charset="0"/>
                  </a:rPr>
                  <a:t>im</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i</a:t>
                </a:r>
                <a:r>
                  <a:rPr lang="en-US" altLang="zh-TW" sz="1100" dirty="0">
                    <a:latin typeface="Times New Roman" pitchFamily="18" charset="0"/>
                    <a:cs typeface="Times New Roman" pitchFamily="18" charset="0"/>
                  </a:rPr>
                  <a:t>=1,2,…,</a:t>
                </a:r>
                <a:r>
                  <a:rPr lang="en-US" altLang="zh-TW" sz="1100" i="1" dirty="0">
                    <a:latin typeface="Times New Roman" pitchFamily="18" charset="0"/>
                    <a:cs typeface="Times New Roman" pitchFamily="18" charset="0"/>
                  </a:rPr>
                  <a:t>m</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，使這 </a:t>
                </a:r>
                <a:r>
                  <a:rPr lang="en-US" altLang="zh-TW" sz="1100" i="1" dirty="0">
                    <a:latin typeface="Times New Roman" pitchFamily="18" charset="0"/>
                    <a:cs typeface="Times New Roman" pitchFamily="18" charset="0"/>
                  </a:rPr>
                  <a:t>m</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個指標的線性組合能夠概括 </a:t>
                </a:r>
                <a:r>
                  <a:rPr lang="en-US" altLang="zh-TW" sz="1100" i="1" dirty="0">
                    <a:latin typeface="Times New Roman" pitchFamily="18" charset="0"/>
                    <a:cs typeface="Times New Roman" pitchFamily="18" charset="0"/>
                  </a:rPr>
                  <a:t>m</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個原始指標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X</a:t>
                </a:r>
                <a:r>
                  <a:rPr lang="en-US" altLang="zh-TW" sz="1100" i="1" baseline="-25000" dirty="0" err="1">
                    <a:latin typeface="Times New Roman" pitchFamily="18" charset="0"/>
                    <a:cs typeface="Times New Roman" pitchFamily="18" charset="0"/>
                  </a:rPr>
                  <a:t>m</a:t>
                </a:r>
                <a:r>
                  <a:rPr lang="zh-TW" altLang="en-US" sz="1100" dirty="0">
                    <a:latin typeface="Times New Roman" pitchFamily="18" charset="0"/>
                    <a:cs typeface="Times New Roman" pitchFamily="18" charset="0"/>
                  </a:rPr>
                  <a:t> 的主要資訊，且各 </a:t>
                </a:r>
                <a:r>
                  <a:rPr lang="en-US" altLang="zh-TW" sz="1100" i="1" dirty="0">
                    <a:latin typeface="Times New Roman" pitchFamily="18" charset="0"/>
                    <a:cs typeface="Times New Roman" pitchFamily="18" charset="0"/>
                  </a:rPr>
                  <a:t>Z</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Z</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Z</a:t>
                </a:r>
                <a:r>
                  <a:rPr lang="en-US" altLang="zh-TW" sz="1100" i="1" baseline="-25000" dirty="0" err="1">
                    <a:latin typeface="Times New Roman" pitchFamily="18" charset="0"/>
                    <a:cs typeface="Times New Roman" pitchFamily="18" charset="0"/>
                  </a:rPr>
                  <a:t>m</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互不相關</a:t>
                </a:r>
                <a:r>
                  <a:rPr lang="zh-CN" altLang="en-US" sz="1100" dirty="0">
                    <a:latin typeface="Times New Roman" pitchFamily="18" charset="0"/>
                    <a:cs typeface="Times New Roman" pitchFamily="18" charset="0"/>
                  </a:rPr>
                  <a:t>，所以主成分分析的數學模型是：</a:t>
                </a:r>
                <a:r>
                  <a:rPr lang="en-US" altLang="zh-CN" sz="1100" i="1" dirty="0">
                    <a:latin typeface="Times New Roman" pitchFamily="18" charset="0"/>
                    <a:cs typeface="Times New Roman" pitchFamily="18" charset="0"/>
                  </a:rPr>
                  <a:t>Z</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X</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，且 </a:t>
                </a:r>
                <a:r>
                  <a:rPr lang="en-US" altLang="zh-CN" sz="1100" i="1" dirty="0" err="1">
                    <a:latin typeface="Times New Roman" pitchFamily="18" charset="0"/>
                    <a:cs typeface="Times New Roman" pitchFamily="18" charset="0"/>
                  </a:rPr>
                  <a:t>Cov</a:t>
                </a:r>
                <a:r>
                  <a:rPr lang="en-US" altLang="zh-CN" sz="1100" i="1"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i="1" dirty="0" err="1">
                    <a:latin typeface="Times New Roman" pitchFamily="18" charset="0"/>
                    <a:cs typeface="Times New Roman" pitchFamily="18" charset="0"/>
                  </a:rPr>
                  <a:t>Z</a:t>
                </a:r>
                <a:r>
                  <a:rPr lang="en-US" altLang="zh-CN" sz="1100" i="1" baseline="-25000" dirty="0" err="1">
                    <a:latin typeface="Times New Roman" pitchFamily="18" charset="0"/>
                    <a:cs typeface="Times New Roman" pitchFamily="18" charset="0"/>
                  </a:rPr>
                  <a:t>i</a:t>
                </a:r>
                <a:r>
                  <a:rPr lang="en-US" altLang="zh-CN" sz="1100" i="1"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i="1" dirty="0" err="1">
                    <a:latin typeface="Times New Roman" pitchFamily="18" charset="0"/>
                    <a:cs typeface="Times New Roman" pitchFamily="18" charset="0"/>
                  </a:rPr>
                  <a:t>Z</a:t>
                </a:r>
                <a:r>
                  <a:rPr lang="en-US" altLang="zh-CN" sz="1100" i="1" baseline="-25000" dirty="0" err="1">
                    <a:latin typeface="Times New Roman" pitchFamily="18" charset="0"/>
                    <a:cs typeface="Times New Roman" pitchFamily="18" charset="0"/>
                  </a:rPr>
                  <a:t>j</a:t>
                </a:r>
                <a:r>
                  <a:rPr lang="en-US" altLang="zh-CN" sz="1100" i="1"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 = 0, </a:t>
                </a:r>
                <a:r>
                  <a:rPr lang="en-US" altLang="zh-CN" sz="1100" i="1"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j</a:t>
                </a:r>
                <a:r>
                  <a:rPr lang="en-US" altLang="zh-CN"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a:t>
                </a:r>
                <a:endParaRPr lang="zh-CN" altLang="en-US" sz="1100" dirty="0">
                  <a:latin typeface="Times New Roman" pitchFamily="18" charset="0"/>
                  <a:cs typeface="Times New Roman" pitchFamily="18" charset="0"/>
                </a:endParaRPr>
              </a:p>
            </p:txBody>
          </p:sp>
          <p:grpSp>
            <p:nvGrpSpPr>
              <p:cNvPr id="6" name="组合 5"/>
              <p:cNvGrpSpPr/>
              <p:nvPr/>
            </p:nvGrpSpPr>
            <p:grpSpPr>
              <a:xfrm>
                <a:off x="466705" y="1439539"/>
                <a:ext cx="10496281" cy="945073"/>
                <a:chOff x="466705" y="1439539"/>
                <a:chExt cx="10496281" cy="945073"/>
              </a:xfrm>
            </p:grpSpPr>
            <p:sp>
              <p:nvSpPr>
                <p:cNvPr id="12" name="矩形 11"/>
                <p:cNvSpPr/>
                <p:nvPr/>
              </p:nvSpPr>
              <p:spPr>
                <a:xfrm>
                  <a:off x="466705" y="1735848"/>
                  <a:ext cx="10496281" cy="346249"/>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                                                                         ，                           ，                                                      ，                          ，                                                                                               ；</a:t>
                  </a:r>
                </a:p>
              </p:txBody>
            </p:sp>
            <p:graphicFrame>
              <p:nvGraphicFramePr>
                <p:cNvPr id="2" name="对象 1"/>
                <p:cNvGraphicFramePr>
                  <a:graphicFrameLocks noChangeAspect="1"/>
                </p:cNvGraphicFramePr>
                <p:nvPr>
                  <p:extLst>
                    <p:ext uri="{D42A27DB-BD31-4B8C-83A1-F6EECF244321}">
                      <p14:modId xmlns:p14="http://schemas.microsoft.com/office/powerpoint/2010/main" val="2251470400"/>
                    </p:ext>
                  </p:extLst>
                </p:nvPr>
              </p:nvGraphicFramePr>
              <p:xfrm>
                <a:off x="537334" y="1439539"/>
                <a:ext cx="2390775" cy="942975"/>
              </p:xfrm>
              <a:graphic>
                <a:graphicData uri="http://schemas.openxmlformats.org/presentationml/2006/ole">
                  <mc:AlternateContent xmlns:mc="http://schemas.openxmlformats.org/markup-compatibility/2006">
                    <mc:Choice xmlns:v="urn:schemas-microsoft-com:vml" Requires="v">
                      <p:oleObj name="Equation" r:id="rId3" imgW="2387600" imgH="939800" progId="">
                        <p:embed/>
                      </p:oleObj>
                    </mc:Choice>
                    <mc:Fallback>
                      <p:oleObj name="Equation" r:id="rId3" imgW="2387600" imgH="939800" progId="">
                        <p:embed/>
                        <p:pic>
                          <p:nvPicPr>
                            <p:cNvPr id="0" name="Picture 452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34" y="1439539"/>
                              <a:ext cx="239077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791669921"/>
                    </p:ext>
                  </p:extLst>
                </p:nvPr>
              </p:nvGraphicFramePr>
              <p:xfrm>
                <a:off x="3366623" y="1440517"/>
                <a:ext cx="638175" cy="942975"/>
              </p:xfrm>
              <a:graphic>
                <a:graphicData uri="http://schemas.openxmlformats.org/presentationml/2006/ole">
                  <mc:AlternateContent xmlns:mc="http://schemas.openxmlformats.org/markup-compatibility/2006">
                    <mc:Choice xmlns:v="urn:schemas-microsoft-com:vml" Requires="v">
                      <p:oleObj name="Equation" r:id="rId5" imgW="634725" imgH="939392" progId="">
                        <p:embed/>
                      </p:oleObj>
                    </mc:Choice>
                    <mc:Fallback>
                      <p:oleObj name="Equation" r:id="rId5" imgW="634725" imgH="939392" progId="">
                        <p:embed/>
                        <p:pic>
                          <p:nvPicPr>
                            <p:cNvPr id="0" name="Picture 452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6623" y="1440517"/>
                              <a:ext cx="63817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48060649"/>
                    </p:ext>
                  </p:extLst>
                </p:nvPr>
              </p:nvGraphicFramePr>
              <p:xfrm>
                <a:off x="4412914" y="1440516"/>
                <a:ext cx="1638300" cy="942975"/>
              </p:xfrm>
              <a:graphic>
                <a:graphicData uri="http://schemas.openxmlformats.org/presentationml/2006/ole">
                  <mc:AlternateContent xmlns:mc="http://schemas.openxmlformats.org/markup-compatibility/2006">
                    <mc:Choice xmlns:v="urn:schemas-microsoft-com:vml" Requires="v">
                      <p:oleObj name="Equation" r:id="rId7" imgW="1638300" imgH="939800" progId="">
                        <p:embed/>
                      </p:oleObj>
                    </mc:Choice>
                    <mc:Fallback>
                      <p:oleObj name="Equation" r:id="rId7" imgW="1638300" imgH="939800" progId="">
                        <p:embed/>
                        <p:pic>
                          <p:nvPicPr>
                            <p:cNvPr id="0" name="Picture 452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2914" y="1440516"/>
                              <a:ext cx="16383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71156372"/>
                    </p:ext>
                  </p:extLst>
                </p:nvPr>
              </p:nvGraphicFramePr>
              <p:xfrm>
                <a:off x="6435050" y="1441637"/>
                <a:ext cx="695325" cy="942975"/>
              </p:xfrm>
              <a:graphic>
                <a:graphicData uri="http://schemas.openxmlformats.org/presentationml/2006/ole">
                  <mc:AlternateContent xmlns:mc="http://schemas.openxmlformats.org/markup-compatibility/2006">
                    <mc:Choice xmlns:v="urn:schemas-microsoft-com:vml" Requires="v">
                      <p:oleObj name="Equation" r:id="rId9" imgW="698500" imgH="939800" progId="">
                        <p:embed/>
                      </p:oleObj>
                    </mc:Choice>
                    <mc:Fallback>
                      <p:oleObj name="Equation" r:id="rId9" imgW="698500" imgH="939800" progId="">
                        <p:embed/>
                        <p:pic>
                          <p:nvPicPr>
                            <p:cNvPr id="0" name="Picture 452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35050" y="1441637"/>
                              <a:ext cx="6953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293992425"/>
                    </p:ext>
                  </p:extLst>
                </p:nvPr>
              </p:nvGraphicFramePr>
              <p:xfrm>
                <a:off x="7510798" y="1443692"/>
                <a:ext cx="2955925" cy="939800"/>
              </p:xfrm>
              <a:graphic>
                <a:graphicData uri="http://schemas.openxmlformats.org/presentationml/2006/ole">
                  <mc:AlternateContent xmlns:mc="http://schemas.openxmlformats.org/markup-compatibility/2006">
                    <mc:Choice xmlns:v="urn:schemas-microsoft-com:vml" Requires="v">
                      <p:oleObj name="Equation" r:id="rId11" imgW="2959100" imgH="939800" progId="">
                        <p:embed/>
                      </p:oleObj>
                    </mc:Choice>
                    <mc:Fallback>
                      <p:oleObj name="Equation" r:id="rId11" imgW="2959100" imgH="939800" progId="">
                        <p:embed/>
                        <p:pic>
                          <p:nvPicPr>
                            <p:cNvPr id="0" name="Picture 452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10798" y="1443692"/>
                              <a:ext cx="295592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组合 18"/>
              <p:cNvGrpSpPr/>
              <p:nvPr/>
            </p:nvGrpSpPr>
            <p:grpSpPr>
              <a:xfrm>
                <a:off x="466707" y="2625263"/>
                <a:ext cx="10496280" cy="468184"/>
                <a:chOff x="439812" y="2607333"/>
                <a:chExt cx="10496280" cy="468184"/>
              </a:xfrm>
            </p:grpSpPr>
            <p:sp>
              <p:nvSpPr>
                <p:cNvPr id="13" name="矩形 12"/>
                <p:cNvSpPr/>
                <p:nvPr/>
              </p:nvSpPr>
              <p:spPr>
                <a:xfrm>
                  <a:off x="439812" y="2632322"/>
                  <a:ext cx="10496280"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第一主成分即為方差最大主成分：                             </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歸一化原始指標得分數據，有：                               ，</a:t>
                  </a:r>
                  <a:r>
                    <a:rPr lang="zh-TW" altLang="en-US" sz="1100" dirty="0">
                      <a:latin typeface="Times New Roman" pitchFamily="18" charset="0"/>
                      <a:cs typeface="Times New Roman" pitchFamily="18" charset="0"/>
                    </a:rPr>
                    <a:t>前 </a:t>
                  </a:r>
                  <a:r>
                    <a:rPr lang="en-US" altLang="zh-TW" sz="1100" i="1" dirty="0">
                      <a:latin typeface="Times New Roman" pitchFamily="18" charset="0"/>
                      <a:cs typeface="Times New Roman" pitchFamily="18" charset="0"/>
                    </a:rPr>
                    <a:t>k</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個主成分的累積貢獻率為：                                  </a:t>
                  </a:r>
                  <a:r>
                    <a:rPr lang="zh-CN" altLang="en-US" sz="1100" dirty="0">
                      <a:latin typeface="Times New Roman" pitchFamily="18" charset="0"/>
                      <a:cs typeface="Times New Roman" pitchFamily="18" charset="0"/>
                    </a:rPr>
                    <a:t>；</a:t>
                  </a:r>
                </a:p>
              </p:txBody>
            </p:sp>
            <p:graphicFrame>
              <p:nvGraphicFramePr>
                <p:cNvPr id="14" name="对象 13"/>
                <p:cNvGraphicFramePr>
                  <a:graphicFrameLocks noChangeAspect="1"/>
                </p:cNvGraphicFramePr>
                <p:nvPr>
                  <p:extLst>
                    <p:ext uri="{D42A27DB-BD31-4B8C-83A1-F6EECF244321}">
                      <p14:modId xmlns:p14="http://schemas.microsoft.com/office/powerpoint/2010/main" val="4158929853"/>
                    </p:ext>
                  </p:extLst>
                </p:nvPr>
              </p:nvGraphicFramePr>
              <p:xfrm>
                <a:off x="5850699" y="2610931"/>
                <a:ext cx="990600" cy="428625"/>
              </p:xfrm>
              <a:graphic>
                <a:graphicData uri="http://schemas.openxmlformats.org/presentationml/2006/ole">
                  <mc:AlternateContent xmlns:mc="http://schemas.openxmlformats.org/markup-compatibility/2006">
                    <mc:Choice xmlns:v="urn:schemas-microsoft-com:vml" Requires="v">
                      <p:oleObj name="Equation" r:id="rId13" imgW="990170" imgH="431613" progId="">
                        <p:embed/>
                      </p:oleObj>
                    </mc:Choice>
                    <mc:Fallback>
                      <p:oleObj name="Equation" r:id="rId13" imgW="990170" imgH="431613" progId="">
                        <p:embed/>
                        <p:pic>
                          <p:nvPicPr>
                            <p:cNvPr id="0" name="Picture 452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50699" y="2610931"/>
                              <a:ext cx="9906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110763968"/>
                    </p:ext>
                  </p:extLst>
                </p:nvPr>
              </p:nvGraphicFramePr>
              <p:xfrm>
                <a:off x="2658036" y="2704042"/>
                <a:ext cx="933450" cy="371475"/>
              </p:xfrm>
              <a:graphic>
                <a:graphicData uri="http://schemas.openxmlformats.org/presentationml/2006/ole">
                  <mc:AlternateContent xmlns:mc="http://schemas.openxmlformats.org/markup-compatibility/2006">
                    <mc:Choice xmlns:v="urn:schemas-microsoft-com:vml" Requires="v">
                      <p:oleObj name="Equation" r:id="rId15" imgW="965200" imgH="368300" progId="">
                        <p:embed/>
                      </p:oleObj>
                    </mc:Choice>
                    <mc:Fallback>
                      <p:oleObj name="Equation" r:id="rId15" imgW="965200" imgH="368300" progId="">
                        <p:embed/>
                        <p:pic>
                          <p:nvPicPr>
                            <p:cNvPr id="0" name="Picture 452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8036" y="2704042"/>
                              <a:ext cx="93345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278706424"/>
                    </p:ext>
                  </p:extLst>
                </p:nvPr>
              </p:nvGraphicFramePr>
              <p:xfrm>
                <a:off x="9038758" y="2607333"/>
                <a:ext cx="939800" cy="431800"/>
              </p:xfrm>
              <a:graphic>
                <a:graphicData uri="http://schemas.openxmlformats.org/presentationml/2006/ole">
                  <mc:AlternateContent xmlns:mc="http://schemas.openxmlformats.org/markup-compatibility/2006">
                    <mc:Choice xmlns:v="urn:schemas-microsoft-com:vml" Requires="v">
                      <p:oleObj name="Equation" r:id="rId17" imgW="939392" imgH="431613" progId="">
                        <p:embed/>
                      </p:oleObj>
                    </mc:Choice>
                    <mc:Fallback>
                      <p:oleObj name="Equation" r:id="rId17" imgW="939392" imgH="431613" progId="">
                        <p:embed/>
                        <p:pic>
                          <p:nvPicPr>
                            <p:cNvPr id="0" name="Picture 452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38758" y="2607333"/>
                              <a:ext cx="939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cxnSp>
          <p:nvCxnSpPr>
            <p:cNvPr id="5" name="直接连接符 4"/>
            <p:cNvCxnSpPr/>
            <p:nvPr/>
          </p:nvCxnSpPr>
          <p:spPr>
            <a:xfrm>
              <a:off x="314846" y="3263805"/>
              <a:ext cx="10800000" cy="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66700" y="3457150"/>
              <a:ext cx="10496282" cy="2398018"/>
              <a:chOff x="466700" y="3457150"/>
              <a:chExt cx="10496282" cy="2398018"/>
            </a:xfrm>
          </p:grpSpPr>
          <p:sp>
            <p:nvSpPr>
              <p:cNvPr id="21" name="矩形 20"/>
              <p:cNvSpPr/>
              <p:nvPr/>
            </p:nvSpPr>
            <p:spPr>
              <a:xfrm>
                <a:off x="466702" y="3457150"/>
                <a:ext cx="10496280" cy="623152"/>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假設</a:t>
                </a:r>
                <a:r>
                  <a:rPr lang="zh-CN" altLang="en-US" sz="1100" dirty="0">
                    <a:latin typeface="Times New Roman" pitchFamily="18" charset="0"/>
                    <a:cs typeface="Times New Roman" pitchFamily="18" charset="0"/>
                  </a:rPr>
                  <a:t>有</a:t>
                </a:r>
                <a:r>
                  <a:rPr lang="zh-TW" altLang="en-US"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m</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個指標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X</a:t>
                </a:r>
                <a:r>
                  <a:rPr lang="en-US" altLang="zh-TW" sz="1100" i="1" baseline="-25000" dirty="0" err="1">
                    <a:latin typeface="Times New Roman" pitchFamily="18" charset="0"/>
                    <a:cs typeface="Times New Roman" pitchFamily="18" charset="0"/>
                  </a:rPr>
                  <a:t>m</a:t>
                </a:r>
                <a:r>
                  <a:rPr lang="zh-TW" altLang="en-US" sz="1100" dirty="0">
                    <a:latin typeface="Times New Roman" pitchFamily="18" charset="0"/>
                    <a:cs typeface="Times New Roman" pitchFamily="18" charset="0"/>
                  </a:rPr>
                  <a:t>，通過分析各指標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X</a:t>
                </a:r>
                <a:r>
                  <a:rPr lang="en-US" altLang="zh-TW" sz="1100" i="1" baseline="-25000" dirty="0" err="1">
                    <a:latin typeface="Times New Roman" pitchFamily="18" charset="0"/>
                    <a:cs typeface="Times New Roman" pitchFamily="18" charset="0"/>
                  </a:rPr>
                  <a:t>m</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之間的相關性，尋找出起支配作用的潛在因素</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公因數</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F</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F</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F</a:t>
                </a:r>
                <a:r>
                  <a:rPr lang="en-US" altLang="zh-TW" sz="1100" i="1" baseline="-25000" dirty="0" err="1">
                    <a:latin typeface="Times New Roman" pitchFamily="18" charset="0"/>
                    <a:cs typeface="Times New Roman" pitchFamily="18" charset="0"/>
                  </a:rPr>
                  <a:t>q</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q </a:t>
                </a:r>
                <a:r>
                  <a:rPr lang="en-US" altLang="zh-TW" sz="8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m</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，使得這些公因數可以解釋這 </a:t>
                </a:r>
                <a:r>
                  <a:rPr lang="en-US" altLang="zh-TW" sz="1100" i="1" dirty="0">
                    <a:latin typeface="Times New Roman" pitchFamily="18" charset="0"/>
                    <a:cs typeface="Times New Roman" pitchFamily="18" charset="0"/>
                  </a:rPr>
                  <a:t>m</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個指標之間的相關性</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且各 </a:t>
                </a:r>
                <a:r>
                  <a:rPr lang="en-US" altLang="zh-TW" sz="1100" i="1" dirty="0">
                    <a:latin typeface="Times New Roman" pitchFamily="18" charset="0"/>
                    <a:cs typeface="Times New Roman" pitchFamily="18" charset="0"/>
                  </a:rPr>
                  <a:t>F</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F</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F</a:t>
                </a:r>
                <a:r>
                  <a:rPr lang="en-US" altLang="zh-TW" sz="1100" i="1" baseline="-25000" dirty="0" err="1">
                    <a:latin typeface="Times New Roman" pitchFamily="18" charset="0"/>
                    <a:cs typeface="Times New Roman" pitchFamily="18" charset="0"/>
                  </a:rPr>
                  <a:t>q</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之間，以及各 </a:t>
                </a:r>
                <a:r>
                  <a:rPr lang="en-US" altLang="zh-TW" sz="1100" i="1" dirty="0">
                    <a:latin typeface="Times New Roman" pitchFamily="18" charset="0"/>
                    <a:cs typeface="Times New Roman" pitchFamily="18" charset="0"/>
                  </a:rPr>
                  <a:t>F</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F</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F</a:t>
                </a:r>
                <a:r>
                  <a:rPr lang="en-US" altLang="zh-TW" sz="1100" i="1" baseline="-25000" dirty="0" err="1">
                    <a:latin typeface="Times New Roman" pitchFamily="18" charset="0"/>
                    <a:cs typeface="Times New Roman" pitchFamily="18" charset="0"/>
                  </a:rPr>
                  <a:t>q</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與</a:t>
                </a:r>
                <a:r>
                  <a:rPr lang="zh-CN" altLang="en-US" sz="1100" dirty="0">
                    <a:latin typeface="Times New Roman" pitchFamily="18" charset="0"/>
                    <a:cs typeface="Times New Roman" pitchFamily="18" charset="0"/>
                  </a:rPr>
                  <a:t>個性因數</a:t>
                </a:r>
                <a:r>
                  <a:rPr lang="zh-TW" altLang="en-US" sz="1100" dirty="0">
                    <a:latin typeface="Times New Roman" pitchFamily="18" charset="0"/>
                    <a:cs typeface="Times New Roman" pitchFamily="18" charset="0"/>
                  </a:rPr>
                  <a:t> </a:t>
                </a:r>
                <a:r>
                  <a:rPr lang="en-US" altLang="zh-TW" sz="1100" i="1" dirty="0" err="1">
                    <a:latin typeface="Times New Roman" pitchFamily="18" charset="0"/>
                    <a:cs typeface="Times New Roman" pitchFamily="18" charset="0"/>
                  </a:rPr>
                  <a:t>e</a:t>
                </a:r>
                <a:r>
                  <a:rPr lang="en-US" altLang="zh-TW" sz="1100" i="1" baseline="-25000" dirty="0" err="1">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i</a:t>
                </a:r>
                <a:r>
                  <a:rPr lang="en-US" altLang="zh-TW" sz="1100" dirty="0">
                    <a:latin typeface="Times New Roman" pitchFamily="18" charset="0"/>
                    <a:cs typeface="Times New Roman" pitchFamily="18" charset="0"/>
                  </a:rPr>
                  <a:t>=1,2,…,</a:t>
                </a:r>
                <a:r>
                  <a:rPr lang="en-US" altLang="zh-TW" sz="1100" i="1" dirty="0">
                    <a:latin typeface="Times New Roman" pitchFamily="18" charset="0"/>
                    <a:cs typeface="Times New Roman" pitchFamily="18" charset="0"/>
                  </a:rPr>
                  <a:t>m</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之間均互不相關</a:t>
                </a:r>
                <a:r>
                  <a:rPr lang="zh-CN" altLang="en-US" sz="1100" dirty="0">
                    <a:latin typeface="Times New Roman" pitchFamily="18" charset="0"/>
                    <a:cs typeface="Times New Roman" pitchFamily="18" charset="0"/>
                  </a:rPr>
                  <a:t>，所以因數分析的數學模型是：</a:t>
                </a:r>
                <a:r>
                  <a:rPr lang="en-US" altLang="zh-CN" sz="1100" i="1" dirty="0">
                    <a:latin typeface="Times New Roman" pitchFamily="18" charset="0"/>
                    <a:cs typeface="Times New Roman" pitchFamily="18" charset="0"/>
                  </a:rPr>
                  <a:t>X</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F</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e</a:t>
                </a:r>
                <a:r>
                  <a:rPr lang="en-US" altLang="zh-CN"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a:t>
                </a:r>
                <a:endParaRPr lang="zh-CN" altLang="en-US" sz="1100" dirty="0">
                  <a:latin typeface="Times New Roman" pitchFamily="18" charset="0"/>
                  <a:cs typeface="Times New Roman" pitchFamily="18" charset="0"/>
                </a:endParaRPr>
              </a:p>
            </p:txBody>
          </p:sp>
          <p:grpSp>
            <p:nvGrpSpPr>
              <p:cNvPr id="39" name="组合 38"/>
              <p:cNvGrpSpPr/>
              <p:nvPr/>
            </p:nvGrpSpPr>
            <p:grpSpPr>
              <a:xfrm>
                <a:off x="466702" y="5356693"/>
                <a:ext cx="10496280" cy="498475"/>
                <a:chOff x="502562" y="5338763"/>
                <a:chExt cx="10496280" cy="498475"/>
              </a:xfrm>
            </p:grpSpPr>
            <p:sp>
              <p:nvSpPr>
                <p:cNvPr id="28" name="矩形 27"/>
                <p:cNvSpPr/>
                <p:nvPr/>
              </p:nvSpPr>
              <p:spPr>
                <a:xfrm>
                  <a:off x="502562" y="5393537"/>
                  <a:ext cx="10496280"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方差最大</a:t>
                  </a:r>
                  <a:r>
                    <a:rPr lang="zh-CN" altLang="en-US" sz="1100" dirty="0">
                      <a:latin typeface="Times New Roman" pitchFamily="18" charset="0"/>
                      <a:cs typeface="Times New Roman" pitchFamily="18" charset="0"/>
                    </a:rPr>
                    <a:t>公因數</a:t>
                  </a:r>
                  <a:r>
                    <a:rPr lang="zh-TW" altLang="en-US" sz="1100" dirty="0">
                      <a:latin typeface="Times New Roman" pitchFamily="18" charset="0"/>
                      <a:cs typeface="Times New Roman" pitchFamily="18" charset="0"/>
                    </a:rPr>
                    <a:t>即為第一</a:t>
                  </a:r>
                  <a:r>
                    <a:rPr lang="zh-CN" altLang="en-US" sz="1100" dirty="0">
                      <a:latin typeface="Times New Roman" pitchFamily="18" charset="0"/>
                      <a:cs typeface="Times New Roman" pitchFamily="18" charset="0"/>
                    </a:rPr>
                    <a:t>公因數</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歸一化原始指標得分數據，有：                            ，</a:t>
                  </a:r>
                  <a:r>
                    <a:rPr lang="zh-TW" altLang="en-US" sz="1100" dirty="0">
                      <a:latin typeface="Times New Roman" pitchFamily="18" charset="0"/>
                      <a:cs typeface="Times New Roman" pitchFamily="18" charset="0"/>
                    </a:rPr>
                    <a:t>前 </a:t>
                  </a:r>
                  <a:r>
                    <a:rPr lang="en-US" altLang="zh-TW" sz="1100" i="1" dirty="0">
                      <a:latin typeface="Times New Roman" pitchFamily="18" charset="0"/>
                      <a:cs typeface="Times New Roman" pitchFamily="18" charset="0"/>
                    </a:rPr>
                    <a:t>k</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個主成分的累積貢獻率為：                                         </a:t>
                  </a:r>
                  <a:r>
                    <a:rPr lang="zh-CN" altLang="en-US" sz="1100" dirty="0">
                      <a:latin typeface="Times New Roman" pitchFamily="18" charset="0"/>
                      <a:cs typeface="Times New Roman" pitchFamily="18" charset="0"/>
                    </a:rPr>
                    <a:t>；</a:t>
                  </a:r>
                </a:p>
              </p:txBody>
            </p:sp>
            <p:graphicFrame>
              <p:nvGraphicFramePr>
                <p:cNvPr id="30" name="对象 29"/>
                <p:cNvGraphicFramePr>
                  <a:graphicFrameLocks noChangeAspect="1"/>
                </p:cNvGraphicFramePr>
                <p:nvPr>
                  <p:extLst>
                    <p:ext uri="{D42A27DB-BD31-4B8C-83A1-F6EECF244321}">
                      <p14:modId xmlns:p14="http://schemas.microsoft.com/office/powerpoint/2010/main" val="3105649307"/>
                    </p:ext>
                  </p:extLst>
                </p:nvPr>
              </p:nvGraphicFramePr>
              <p:xfrm>
                <a:off x="2725738" y="5465763"/>
                <a:ext cx="922337" cy="371475"/>
              </p:xfrm>
              <a:graphic>
                <a:graphicData uri="http://schemas.openxmlformats.org/presentationml/2006/ole">
                  <mc:AlternateContent xmlns:mc="http://schemas.openxmlformats.org/markup-compatibility/2006">
                    <mc:Choice xmlns:v="urn:schemas-microsoft-com:vml" Requires="v">
                      <p:oleObj name="Equation" r:id="rId19" imgW="952087" imgH="368140" progId="">
                        <p:embed/>
                      </p:oleObj>
                    </mc:Choice>
                    <mc:Fallback>
                      <p:oleObj name="Equation" r:id="rId19" imgW="952087" imgH="368140" progId="">
                        <p:embed/>
                        <p:pic>
                          <p:nvPicPr>
                            <p:cNvPr id="0" name="Picture 452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25738" y="5465763"/>
                              <a:ext cx="922337"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102064131"/>
                    </p:ext>
                  </p:extLst>
                </p:nvPr>
              </p:nvGraphicFramePr>
              <p:xfrm>
                <a:off x="5886443" y="5357677"/>
                <a:ext cx="828675" cy="447675"/>
              </p:xfrm>
              <a:graphic>
                <a:graphicData uri="http://schemas.openxmlformats.org/presentationml/2006/ole">
                  <mc:AlternateContent xmlns:mc="http://schemas.openxmlformats.org/markup-compatibility/2006">
                    <mc:Choice xmlns:v="urn:schemas-microsoft-com:vml" Requires="v">
                      <p:oleObj name="Equation" r:id="rId21" imgW="825142" imgH="444307" progId="">
                        <p:embed/>
                      </p:oleObj>
                    </mc:Choice>
                    <mc:Fallback>
                      <p:oleObj name="Equation" r:id="rId21" imgW="825142" imgH="444307" progId="">
                        <p:embed/>
                        <p:pic>
                          <p:nvPicPr>
                            <p:cNvPr id="0" name="Picture 452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86443" y="5357677"/>
                              <a:ext cx="8286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1823764945"/>
                    </p:ext>
                  </p:extLst>
                </p:nvPr>
              </p:nvGraphicFramePr>
              <p:xfrm>
                <a:off x="8972838" y="5338763"/>
                <a:ext cx="1231900" cy="457200"/>
              </p:xfrm>
              <a:graphic>
                <a:graphicData uri="http://schemas.openxmlformats.org/presentationml/2006/ole">
                  <mc:AlternateContent xmlns:mc="http://schemas.openxmlformats.org/markup-compatibility/2006">
                    <mc:Choice xmlns:v="urn:schemas-microsoft-com:vml" Requires="v">
                      <p:oleObj name="Equation" r:id="rId23" imgW="1231900" imgH="457200" progId="">
                        <p:embed/>
                      </p:oleObj>
                    </mc:Choice>
                    <mc:Fallback>
                      <p:oleObj name="Equation" r:id="rId23" imgW="1231900" imgH="457200" progId="">
                        <p:embed/>
                        <p:pic>
                          <p:nvPicPr>
                            <p:cNvPr id="0" name="Picture 452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972838" y="5338763"/>
                              <a:ext cx="1231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6" name="组合 25"/>
              <p:cNvGrpSpPr/>
              <p:nvPr/>
            </p:nvGrpSpPr>
            <p:grpSpPr>
              <a:xfrm>
                <a:off x="466700" y="4200567"/>
                <a:ext cx="10496281" cy="993683"/>
                <a:chOff x="466700" y="4200567"/>
                <a:chExt cx="10496281" cy="993683"/>
              </a:xfrm>
            </p:grpSpPr>
            <p:graphicFrame>
              <p:nvGraphicFramePr>
                <p:cNvPr id="34" name="对象 33"/>
                <p:cNvGraphicFramePr>
                  <a:graphicFrameLocks noChangeAspect="1"/>
                </p:cNvGraphicFramePr>
                <p:nvPr>
                  <p:extLst>
                    <p:ext uri="{D42A27DB-BD31-4B8C-83A1-F6EECF244321}">
                      <p14:modId xmlns:p14="http://schemas.microsoft.com/office/powerpoint/2010/main" val="2427684909"/>
                    </p:ext>
                  </p:extLst>
                </p:nvPr>
              </p:nvGraphicFramePr>
              <p:xfrm>
                <a:off x="6945976" y="4200567"/>
                <a:ext cx="619125" cy="942975"/>
              </p:xfrm>
              <a:graphic>
                <a:graphicData uri="http://schemas.openxmlformats.org/presentationml/2006/ole">
                  <mc:AlternateContent xmlns:mc="http://schemas.openxmlformats.org/markup-compatibility/2006">
                    <mc:Choice xmlns:v="urn:schemas-microsoft-com:vml" Requires="v">
                      <p:oleObj name="Equation" r:id="rId25" imgW="622030" imgH="939392" progId="">
                        <p:embed/>
                      </p:oleObj>
                    </mc:Choice>
                    <mc:Fallback>
                      <p:oleObj name="Equation" r:id="rId25" imgW="622030" imgH="939392" progId="">
                        <p:embed/>
                        <p:pic>
                          <p:nvPicPr>
                            <p:cNvPr id="0" name="Picture 452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45976" y="4200567"/>
                              <a:ext cx="6191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161615474"/>
                    </p:ext>
                  </p:extLst>
                </p:nvPr>
              </p:nvGraphicFramePr>
              <p:xfrm>
                <a:off x="3422908" y="4200567"/>
                <a:ext cx="695325" cy="942975"/>
              </p:xfrm>
              <a:graphic>
                <a:graphicData uri="http://schemas.openxmlformats.org/presentationml/2006/ole">
                  <mc:AlternateContent xmlns:mc="http://schemas.openxmlformats.org/markup-compatibility/2006">
                    <mc:Choice xmlns:v="urn:schemas-microsoft-com:vml" Requires="v">
                      <p:oleObj name="Equation" r:id="rId27" imgW="698500" imgH="939800" progId="">
                        <p:embed/>
                      </p:oleObj>
                    </mc:Choice>
                    <mc:Fallback>
                      <p:oleObj name="Equation" r:id="rId27" imgW="698500" imgH="939800" progId="">
                        <p:embed/>
                        <p:pic>
                          <p:nvPicPr>
                            <p:cNvPr id="0" name="Picture 452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2908" y="4200567"/>
                              <a:ext cx="6953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3226279025"/>
                    </p:ext>
                  </p:extLst>
                </p:nvPr>
              </p:nvGraphicFramePr>
              <p:xfrm>
                <a:off x="516589" y="4203650"/>
                <a:ext cx="2552700" cy="990600"/>
              </p:xfrm>
              <a:graphic>
                <a:graphicData uri="http://schemas.openxmlformats.org/presentationml/2006/ole">
                  <mc:AlternateContent xmlns:mc="http://schemas.openxmlformats.org/markup-compatibility/2006">
                    <mc:Choice xmlns:v="urn:schemas-microsoft-com:vml" Requires="v">
                      <p:oleObj name="Equation" r:id="rId28" imgW="2552700" imgH="990600" progId="">
                        <p:embed/>
                      </p:oleObj>
                    </mc:Choice>
                    <mc:Fallback>
                      <p:oleObj name="Equation" r:id="rId28" imgW="2552700" imgH="990600" progId="">
                        <p:embed/>
                        <p:pic>
                          <p:nvPicPr>
                            <p:cNvPr id="0" name="Picture 4522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16589" y="4203650"/>
                              <a:ext cx="25527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466700" y="4497063"/>
                  <a:ext cx="10496281" cy="346249"/>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                                                                             ，                         ，                                                                    ，                       ，                      ，                                          ；</a:t>
                  </a:r>
                </a:p>
              </p:txBody>
            </p:sp>
            <p:graphicFrame>
              <p:nvGraphicFramePr>
                <p:cNvPr id="24" name="对象 23"/>
                <p:cNvGraphicFramePr>
                  <a:graphicFrameLocks noChangeAspect="1"/>
                </p:cNvGraphicFramePr>
                <p:nvPr>
                  <p:extLst>
                    <p:ext uri="{D42A27DB-BD31-4B8C-83A1-F6EECF244321}">
                      <p14:modId xmlns:p14="http://schemas.microsoft.com/office/powerpoint/2010/main" val="1332199849"/>
                    </p:ext>
                  </p:extLst>
                </p:nvPr>
              </p:nvGraphicFramePr>
              <p:xfrm>
                <a:off x="4455563" y="4200993"/>
                <a:ext cx="2197100" cy="942975"/>
              </p:xfrm>
              <a:graphic>
                <a:graphicData uri="http://schemas.openxmlformats.org/presentationml/2006/ole">
                  <mc:AlternateContent xmlns:mc="http://schemas.openxmlformats.org/markup-compatibility/2006">
                    <mc:Choice xmlns:v="urn:schemas-microsoft-com:vml" Requires="v">
                      <p:oleObj name="Equation" r:id="rId30" imgW="2197100" imgH="939800" progId="">
                        <p:embed/>
                      </p:oleObj>
                    </mc:Choice>
                    <mc:Fallback>
                      <p:oleObj name="Equation" r:id="rId30" imgW="2197100" imgH="939800" progId="">
                        <p:embed/>
                        <p:pic>
                          <p:nvPicPr>
                            <p:cNvPr id="0" name="Picture 4522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55563" y="4200993"/>
                              <a:ext cx="21971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758845326"/>
                    </p:ext>
                  </p:extLst>
                </p:nvPr>
              </p:nvGraphicFramePr>
              <p:xfrm>
                <a:off x="7920365" y="4207664"/>
                <a:ext cx="571500" cy="942975"/>
              </p:xfrm>
              <a:graphic>
                <a:graphicData uri="http://schemas.openxmlformats.org/presentationml/2006/ole">
                  <mc:AlternateContent xmlns:mc="http://schemas.openxmlformats.org/markup-compatibility/2006">
                    <mc:Choice xmlns:v="urn:schemas-microsoft-com:vml" Requires="v">
                      <p:oleObj name="Equation" r:id="rId32" imgW="571252" imgH="939392" progId="">
                        <p:embed/>
                      </p:oleObj>
                    </mc:Choice>
                    <mc:Fallback>
                      <p:oleObj name="Equation" r:id="rId32" imgW="571252" imgH="939392" progId="">
                        <p:embed/>
                        <p:pic>
                          <p:nvPicPr>
                            <p:cNvPr id="0" name="Picture 4522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920365" y="4207664"/>
                              <a:ext cx="5715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424473179"/>
                    </p:ext>
                  </p:extLst>
                </p:nvPr>
              </p:nvGraphicFramePr>
              <p:xfrm>
                <a:off x="8889572" y="4266309"/>
                <a:ext cx="1073150" cy="879475"/>
              </p:xfrm>
              <a:graphic>
                <a:graphicData uri="http://schemas.openxmlformats.org/presentationml/2006/ole">
                  <mc:AlternateContent xmlns:mc="http://schemas.openxmlformats.org/markup-compatibility/2006">
                    <mc:Choice xmlns:v="urn:schemas-microsoft-com:vml" Requires="v">
                      <p:oleObj name="Equation" r:id="rId34" imgW="1079500" imgH="876300" progId="">
                        <p:embed/>
                      </p:oleObj>
                    </mc:Choice>
                    <mc:Fallback>
                      <p:oleObj name="Equation" r:id="rId34" imgW="1079500" imgH="876300" progId="">
                        <p:embed/>
                        <p:pic>
                          <p:nvPicPr>
                            <p:cNvPr id="0" name="Picture 4522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889572" y="4266309"/>
                              <a:ext cx="107315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Tree>
    <p:extLst>
      <p:ext uri="{BB962C8B-B14F-4D97-AF65-F5344CB8AC3E}">
        <p14:creationId xmlns:p14="http://schemas.microsoft.com/office/powerpoint/2010/main" val="124216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7864" y="822062"/>
            <a:ext cx="8647174" cy="4656927"/>
            <a:chOff x="1383038" y="975917"/>
            <a:chExt cx="8647175" cy="4656927"/>
          </a:xfrm>
        </p:grpSpPr>
        <p:pic>
          <p:nvPicPr>
            <p:cNvPr id="1720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4745" y="3288361"/>
              <a:ext cx="2755468" cy="2344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99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3038" y="3477940"/>
              <a:ext cx="5356225"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99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2013" y="975917"/>
              <a:ext cx="7159133" cy="206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标题 1"/>
          <p:cNvSpPr txBox="1">
            <a:spLocks/>
          </p:cNvSpPr>
          <p:nvPr/>
        </p:nvSpPr>
        <p:spPr bwMode="auto">
          <a:xfrm>
            <a:off x="23906" y="11767"/>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600" dirty="0">
                <a:ea typeface="楷体_GB2312" pitchFamily="49" charset="-122"/>
              </a:rPr>
              <a:t>診斷試驗臨床研究的效應量</a:t>
            </a:r>
          </a:p>
        </p:txBody>
      </p:sp>
      <p:sp>
        <p:nvSpPr>
          <p:cNvPr id="8" name="矩形 3"/>
          <p:cNvSpPr>
            <a:spLocks noChangeArrowheads="1"/>
          </p:cNvSpPr>
          <p:nvPr/>
        </p:nvSpPr>
        <p:spPr bwMode="auto">
          <a:xfrm>
            <a:off x="46130" y="355695"/>
            <a:ext cx="80121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200" dirty="0"/>
              <a:t>數據類型</a:t>
            </a:r>
            <a:r>
              <a:rPr lang="zh-CN" altLang="en-US" sz="1200" dirty="0">
                <a:solidFill>
                  <a:srgbClr val="000000"/>
                </a:solidFill>
                <a:latin typeface="Arial" pitchFamily="34" charset="0"/>
              </a:rPr>
              <a:t>：</a:t>
            </a:r>
            <a:r>
              <a:rPr lang="zh-CN" altLang="en-US" sz="1000" dirty="0">
                <a:solidFill>
                  <a:srgbClr val="000000"/>
                </a:solidFill>
                <a:latin typeface="Arial" pitchFamily="34" charset="0"/>
              </a:rPr>
              <a:t>～</a:t>
            </a:r>
            <a:r>
              <a:rPr lang="en-US" altLang="zh-CN" sz="1000" dirty="0">
                <a:solidFill>
                  <a:srgbClr val="000000"/>
                </a:solidFill>
                <a:latin typeface="Arial" pitchFamily="34" charset="0"/>
              </a:rPr>
              <a:t> </a:t>
            </a:r>
            <a:r>
              <a:rPr lang="zh-CN" altLang="en-US" sz="1000" dirty="0">
                <a:solidFill>
                  <a:srgbClr val="000000"/>
                </a:solidFill>
                <a:latin typeface="Times New Roman" pitchFamily="18" charset="0"/>
                <a:cs typeface="Times New Roman" pitchFamily="18" charset="0"/>
              </a:rPr>
              <a:t>連續和離散</a:t>
            </a:r>
          </a:p>
        </p:txBody>
      </p:sp>
    </p:spTree>
    <p:extLst>
      <p:ext uri="{BB962C8B-B14F-4D97-AF65-F5344CB8AC3E}">
        <p14:creationId xmlns:p14="http://schemas.microsoft.com/office/powerpoint/2010/main" val="4189732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0642"/>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診斷試驗臨床研究的效應量</a:t>
            </a:r>
          </a:p>
        </p:txBody>
      </p:sp>
      <p:sp>
        <p:nvSpPr>
          <p:cNvPr id="8" name="矩形 3"/>
          <p:cNvSpPr>
            <a:spLocks noChangeArrowheads="1"/>
          </p:cNvSpPr>
          <p:nvPr/>
        </p:nvSpPr>
        <p:spPr bwMode="auto">
          <a:xfrm>
            <a:off x="36991" y="328446"/>
            <a:ext cx="1126173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solidFill>
                  <a:srgbClr val="000000"/>
                </a:solidFill>
              </a:rPr>
              <a:t>重要結局</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Important</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Outcome</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的終點</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endpoint</a:t>
            </a:r>
            <a:r>
              <a:rPr lang="en-US" altLang="zh-CN" sz="1000" dirty="0">
                <a:solidFill>
                  <a:srgbClr val="000000"/>
                </a:solidFill>
                <a:latin typeface="Times New Roman" pitchFamily="18" charset="0"/>
                <a:cs typeface="Times New Roman" pitchFamily="18" charset="0"/>
              </a:rPr>
              <a:t>)</a:t>
            </a:r>
            <a:r>
              <a:rPr lang="zh-CN" altLang="en-US" sz="1200" dirty="0">
                <a:solidFill>
                  <a:srgbClr val="000000"/>
                </a:solidFill>
              </a:rPr>
              <a:t>指標和基於經濟學分析的效應量</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Effect index</a:t>
            </a:r>
            <a:r>
              <a:rPr lang="en-US" altLang="zh-CN" sz="1000" dirty="0">
                <a:solidFill>
                  <a:srgbClr val="000000"/>
                </a:solidFill>
                <a:latin typeface="Times New Roman" pitchFamily="18" charset="0"/>
                <a:cs typeface="Times New Roman" pitchFamily="18" charset="0"/>
              </a:rPr>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生存率</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Survival rate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、傷殘調整生命年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、品質調整生命年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、成本收益比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U</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等；</a:t>
            </a:r>
            <a:endParaRPr lang="zh-CN" altLang="en-US" sz="1300" dirty="0">
              <a:solidFill>
                <a:srgbClr val="000000"/>
              </a:solidFill>
              <a:latin typeface="Times New Roman" pitchFamily="18" charset="0"/>
              <a:cs typeface="Times New Roman" pitchFamily="18" charset="0"/>
            </a:endParaRPr>
          </a:p>
        </p:txBody>
      </p:sp>
      <p:grpSp>
        <p:nvGrpSpPr>
          <p:cNvPr id="12" name="组合 11"/>
          <p:cNvGrpSpPr/>
          <p:nvPr/>
        </p:nvGrpSpPr>
        <p:grpSpPr>
          <a:xfrm>
            <a:off x="788428" y="709267"/>
            <a:ext cx="9915431" cy="4950102"/>
            <a:chOff x="788427" y="736426"/>
            <a:chExt cx="9915431" cy="4950102"/>
          </a:xfrm>
        </p:grpSpPr>
        <p:sp>
          <p:nvSpPr>
            <p:cNvPr id="14" name="矩形 13"/>
            <p:cNvSpPr/>
            <p:nvPr/>
          </p:nvSpPr>
          <p:spPr>
            <a:xfrm>
              <a:off x="788432" y="736426"/>
              <a:ext cx="9915426"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生存</a:t>
              </a:r>
              <a:r>
                <a:rPr lang="zh-TW" altLang="en-US" sz="1200" dirty="0">
                  <a:latin typeface="Times New Roman" pitchFamily="18" charset="0"/>
                  <a:cs typeface="Times New Roman" pitchFamily="18" charset="0"/>
                </a:rPr>
                <a:t>率</a:t>
              </a:r>
              <a:r>
                <a:rPr lang="en-US" altLang="zh-TW"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Survival rate</a:t>
              </a:r>
              <a:r>
                <a:rPr lang="en-US" altLang="zh-TW"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：是指接受某種幹預的病人或患某病的人中，經過若干年隨訪</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通常為</a:t>
              </a:r>
              <a:r>
                <a:rPr lang="en-US" altLang="zh-CN" sz="1200" dirty="0">
                  <a:latin typeface="Times New Roman" pitchFamily="18" charset="0"/>
                  <a:cs typeface="Times New Roman" pitchFamily="18" charset="0"/>
                </a:rPr>
                <a:t>1</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5</a:t>
              </a:r>
              <a:r>
                <a:rPr lang="zh-CN" altLang="en-US" sz="1200" dirty="0">
                  <a:latin typeface="Times New Roman" pitchFamily="18" charset="0"/>
                  <a:cs typeface="Times New Roman" pitchFamily="18" charset="0"/>
                </a:rPr>
                <a:t>年</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後，尚存活的病人數所佔的比例</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p>
          </p:txBody>
        </p:sp>
        <p:sp>
          <p:nvSpPr>
            <p:cNvPr id="15" name="矩形 14"/>
            <p:cNvSpPr/>
            <p:nvPr/>
          </p:nvSpPr>
          <p:spPr>
            <a:xfrm>
              <a:off x="788429" y="1105758"/>
              <a:ext cx="9915426" cy="646331"/>
            </a:xfrm>
            <a:prstGeom prst="rect">
              <a:avLst/>
            </a:prstGeom>
          </p:spPr>
          <p:txBody>
            <a:bodyPr wrap="square">
              <a:spAutoFit/>
            </a:bodyPr>
            <a:lstStyle/>
            <a:p>
              <a:pPr>
                <a:lnSpc>
                  <a:spcPct val="150000"/>
                </a:lnSpc>
              </a:pPr>
              <a:r>
                <a:rPr lang="zh-TW" altLang="en-US" sz="1200" dirty="0">
                  <a:latin typeface="Times New Roman" pitchFamily="18" charset="0"/>
                  <a:cs typeface="Times New Roman" pitchFamily="18" charset="0"/>
                </a:rPr>
                <a:t>傷殘調整</a:t>
              </a:r>
              <a:r>
                <a:rPr lang="zh-CN" altLang="en-US" sz="1200" dirty="0">
                  <a:latin typeface="Times New Roman" pitchFamily="18" charset="0"/>
                  <a:cs typeface="Times New Roman" pitchFamily="18" charset="0"/>
                </a:rPr>
                <a:t>壽命</a:t>
              </a:r>
              <a:r>
                <a:rPr lang="zh-TW" altLang="en-US" sz="1200" dirty="0">
                  <a:latin typeface="Times New Roman" pitchFamily="18" charset="0"/>
                  <a:cs typeface="Times New Roman" pitchFamily="18" charset="0"/>
                </a:rPr>
                <a:t>年</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disability-adjusted life </a:t>
              </a:r>
              <a:r>
                <a:rPr lang="en-US" altLang="zh-CN" sz="1200" i="1" dirty="0" err="1">
                  <a:latin typeface="Times New Roman" pitchFamily="18" charset="0"/>
                  <a:cs typeface="Times New Roman" pitchFamily="18" charset="0"/>
                </a:rPr>
                <a:t>years,DALYs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：是指從發病到死亡所損失的全部健康壽命年，</a:t>
              </a:r>
              <a:r>
                <a:rPr lang="zh-TW" altLang="en-US" sz="1200" dirty="0">
                  <a:latin typeface="Times New Roman" pitchFamily="18" charset="0"/>
                  <a:cs typeface="Times New Roman" pitchFamily="18" charset="0"/>
                </a:rPr>
                <a:t>傷殘調整生命年</a:t>
              </a:r>
              <a:r>
                <a:rPr lang="zh-CN" altLang="en-US" sz="1200" dirty="0">
                  <a:latin typeface="Times New Roman" pitchFamily="18" charset="0"/>
                  <a:cs typeface="Times New Roman" pitchFamily="18" charset="0"/>
                </a:rPr>
                <a:t>是一個定量計算因各疾病造成的早死與殘疾對健康壽命年損失的綜合指標，是將由於早死造成的損失和因傷殘造成的健康損失兩者結合起來加以測算的</a:t>
              </a:r>
              <a:r>
                <a:rPr lang="zh-TW" altLang="en-US" sz="1200" dirty="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p:txBody>
        </p:sp>
        <p:sp>
          <p:nvSpPr>
            <p:cNvPr id="17" name="矩形 16"/>
            <p:cNvSpPr/>
            <p:nvPr/>
          </p:nvSpPr>
          <p:spPr>
            <a:xfrm>
              <a:off x="788431" y="1752089"/>
              <a:ext cx="9915426" cy="923330"/>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品質調整生命年</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Quality-adjusted life </a:t>
              </a:r>
              <a:r>
                <a:rPr lang="en-US" altLang="zh-CN" sz="1200" i="1" dirty="0" err="1">
                  <a:latin typeface="Times New Roman" pitchFamily="18" charset="0"/>
                  <a:cs typeface="Times New Roman" pitchFamily="18" charset="0"/>
                </a:rPr>
                <a:t>years,QALYs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：是指由於實施某項衛生措施而挽救了人的生命，延長了人的壽命，將不同生活質量的生存年數換算成相當於完全健康人的生存年數，生活質量是人在生與死之間每個時點上的質量，用生活質量效用值來表達</a:t>
              </a:r>
              <a:r>
                <a:rPr lang="zh-TW" altLang="en-US" sz="1200" dirty="0">
                  <a:latin typeface="Times New Roman" pitchFamily="18" charset="0"/>
                  <a:cs typeface="Times New Roman" pitchFamily="18" charset="0"/>
                </a:rPr>
                <a:t>，取值範圍為</a:t>
              </a:r>
              <a:r>
                <a:rPr lang="en-US" altLang="zh-TW" sz="1200" dirty="0">
                  <a:latin typeface="Times New Roman" pitchFamily="18" charset="0"/>
                  <a:cs typeface="Times New Roman" pitchFamily="18" charset="0"/>
                </a:rPr>
                <a:t>0</a:t>
              </a:r>
              <a:r>
                <a:rPr lang="zh-TW" altLang="en-US" sz="1200" dirty="0">
                  <a:latin typeface="Times New Roman" pitchFamily="18" charset="0"/>
                  <a:cs typeface="Times New Roman" pitchFamily="18" charset="0"/>
                </a:rPr>
                <a:t>～</a:t>
              </a:r>
              <a:r>
                <a:rPr lang="en-US" altLang="zh-TW" sz="1200" dirty="0">
                  <a:latin typeface="Times New Roman" pitchFamily="18" charset="0"/>
                  <a:cs typeface="Times New Roman" pitchFamily="18" charset="0"/>
                </a:rPr>
                <a:t>1</a:t>
              </a:r>
              <a:r>
                <a:rPr lang="zh-TW" altLang="en-US" sz="1200" dirty="0">
                  <a:latin typeface="Times New Roman" pitchFamily="18" charset="0"/>
                  <a:cs typeface="Times New Roman" pitchFamily="18" charset="0"/>
                </a:rPr>
                <a:t>，</a:t>
              </a:r>
              <a:r>
                <a:rPr lang="en-US" altLang="zh-TW" sz="1200" dirty="0">
                  <a:latin typeface="Times New Roman" pitchFamily="18" charset="0"/>
                  <a:cs typeface="Times New Roman" pitchFamily="18" charset="0"/>
                </a:rPr>
                <a:t>0</a:t>
              </a:r>
              <a:r>
                <a:rPr lang="zh-TW" altLang="en-US" sz="1200" dirty="0">
                  <a:latin typeface="Times New Roman" pitchFamily="18" charset="0"/>
                  <a:cs typeface="Times New Roman" pitchFamily="18" charset="0"/>
                </a:rPr>
                <a:t>代表死亡，</a:t>
              </a:r>
              <a:r>
                <a:rPr lang="en-US" altLang="zh-TW" sz="1200" dirty="0">
                  <a:latin typeface="Times New Roman" pitchFamily="18" charset="0"/>
                  <a:cs typeface="Times New Roman" pitchFamily="18" charset="0"/>
                </a:rPr>
                <a:t>1</a:t>
              </a:r>
              <a:r>
                <a:rPr lang="zh-TW" altLang="en-US" sz="1200" dirty="0">
                  <a:latin typeface="Times New Roman" pitchFamily="18" charset="0"/>
                  <a:cs typeface="Times New Roman" pitchFamily="18" charset="0"/>
                </a:rPr>
                <a:t>代表完全健康</a:t>
              </a:r>
              <a:r>
                <a:rPr lang="zh-CN" altLang="en-US"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質量調整壽命年是用生活質量效用值為權重的壽命年數</a:t>
              </a:r>
              <a:r>
                <a:rPr lang="zh-CN" altLang="en-US" sz="1200" dirty="0">
                  <a:latin typeface="Times New Roman" pitchFamily="18" charset="0"/>
                  <a:cs typeface="Times New Roman" pitchFamily="18" charset="0"/>
                </a:rPr>
                <a:t>；常見的生命質量量表有：</a:t>
              </a:r>
              <a:r>
                <a:rPr lang="en-US" altLang="zh-CN" sz="1200" i="1" dirty="0">
                  <a:latin typeface="Times New Roman" pitchFamily="18" charset="0"/>
                  <a:cs typeface="Times New Roman" pitchFamily="18" charset="0"/>
                </a:rPr>
                <a:t>SF</a:t>
              </a:r>
              <a:r>
                <a:rPr lang="en-US" altLang="zh-CN" sz="1200" dirty="0">
                  <a:latin typeface="Times New Roman" pitchFamily="18" charset="0"/>
                  <a:cs typeface="Times New Roman" pitchFamily="18" charset="0"/>
                </a:rPr>
                <a:t>-36</a:t>
              </a:r>
              <a:r>
                <a:rPr lang="zh-CN" altLang="en-US" sz="1200" dirty="0">
                  <a:latin typeface="Times New Roman" pitchFamily="18" charset="0"/>
                  <a:cs typeface="Times New Roman" pitchFamily="18" charset="0"/>
                </a:rPr>
                <a:t>健康調查表，</a:t>
              </a:r>
              <a:r>
                <a:rPr lang="en-US" altLang="zh-CN" sz="1200" i="1" dirty="0">
                  <a:latin typeface="Times New Roman" pitchFamily="18" charset="0"/>
                  <a:cs typeface="Times New Roman" pitchFamily="18" charset="0"/>
                </a:rPr>
                <a:t>WHOQOL-BREF </a:t>
              </a:r>
              <a:r>
                <a:rPr lang="zh-CN" altLang="en-US" sz="1200" dirty="0">
                  <a:latin typeface="Times New Roman" pitchFamily="18" charset="0"/>
                  <a:cs typeface="Times New Roman" pitchFamily="18" charset="0"/>
                </a:rPr>
                <a:t>簡表等：</a:t>
              </a:r>
            </a:p>
          </p:txBody>
        </p:sp>
        <p:sp>
          <p:nvSpPr>
            <p:cNvPr id="16" name="矩形 15"/>
            <p:cNvSpPr/>
            <p:nvPr/>
          </p:nvSpPr>
          <p:spPr>
            <a:xfrm>
              <a:off x="788427" y="4064995"/>
              <a:ext cx="9915426" cy="923330"/>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成本效用</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效益、效果</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Cost-utility</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benefit</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effectiveness </a:t>
              </a:r>
              <a:r>
                <a:rPr lang="en-US" altLang="zh-CN" sz="1200" i="1" dirty="0" err="1">
                  <a:latin typeface="Times New Roman" pitchFamily="18" charset="0"/>
                  <a:cs typeface="Times New Roman" pitchFamily="18" charset="0"/>
                </a:rPr>
                <a:t>analysis,CUA</a:t>
              </a:r>
              <a:r>
                <a:rPr lang="en-US" altLang="zh-CN" sz="1200" i="1" dirty="0">
                  <a:latin typeface="Times New Roman" pitchFamily="18" charset="0"/>
                  <a:cs typeface="Times New Roman" pitchFamily="18" charset="0"/>
                </a:rPr>
                <a:t> CBA CEA</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：是指將衛生服務項目投入的成本量和健康效益</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或經調整的健康效益</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產出量進行比較，以此來評價衛生服務措施的效率，調整的健康效益一般用質量調整生命年或者與其相似的如傷殘調整生命年等來測算健康產出結果；</a:t>
              </a:r>
            </a:p>
          </p:txBody>
        </p:sp>
        <p:grpSp>
          <p:nvGrpSpPr>
            <p:cNvPr id="7" name="组合 6"/>
            <p:cNvGrpSpPr/>
            <p:nvPr/>
          </p:nvGrpSpPr>
          <p:grpSpPr>
            <a:xfrm>
              <a:off x="788427" y="2738174"/>
              <a:ext cx="9915426" cy="1326611"/>
              <a:chOff x="788427" y="2738174"/>
              <a:chExt cx="9915426" cy="1326611"/>
            </a:xfrm>
          </p:grpSpPr>
          <p:sp>
            <p:nvSpPr>
              <p:cNvPr id="19" name="矩形 18"/>
              <p:cNvSpPr/>
              <p:nvPr/>
            </p:nvSpPr>
            <p:spPr>
              <a:xfrm>
                <a:off x="788427" y="3150577"/>
                <a:ext cx="9915426"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                                                                                                                ，                                                                                                                                        ；</a:t>
                </a:r>
              </a:p>
            </p:txBody>
          </p:sp>
          <p:pic>
            <p:nvPicPr>
              <p:cNvPr id="240844" name="Picture 2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9341" y="2738174"/>
                <a:ext cx="2214100" cy="132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843" name="Picture 2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3213" y="2753081"/>
                <a:ext cx="2189220" cy="131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1581679021"/>
                  </p:ext>
                </p:extLst>
              </p:nvPr>
            </p:nvGraphicFramePr>
            <p:xfrm>
              <a:off x="3175798" y="3062291"/>
              <a:ext cx="1882975" cy="532559"/>
            </p:xfrm>
            <a:graphic>
              <a:graphicData uri="http://schemas.openxmlformats.org/presentationml/2006/ole">
                <mc:AlternateContent xmlns:mc="http://schemas.openxmlformats.org/markup-compatibility/2006">
                  <mc:Choice xmlns:v="urn:schemas-microsoft-com:vml" Requires="v">
                    <p:oleObj name="Equation" r:id="rId5" imgW="1256755" imgH="355446" progId="">
                      <p:embed/>
                    </p:oleObj>
                  </mc:Choice>
                  <mc:Fallback>
                    <p:oleObj name="Equation" r:id="rId5" imgW="1256755" imgH="355446" progId="">
                      <p:embed/>
                      <p:pic>
                        <p:nvPicPr>
                          <p:cNvPr id="0" name="Picture 159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5798" y="3062291"/>
                            <a:ext cx="1882975" cy="532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501710935"/>
                  </p:ext>
                </p:extLst>
              </p:nvPr>
            </p:nvGraphicFramePr>
            <p:xfrm>
              <a:off x="7634273" y="3070225"/>
              <a:ext cx="2755900" cy="533400"/>
            </p:xfrm>
            <a:graphic>
              <a:graphicData uri="http://schemas.openxmlformats.org/presentationml/2006/ole">
                <mc:AlternateContent xmlns:mc="http://schemas.openxmlformats.org/markup-compatibility/2006">
                  <mc:Choice xmlns:v="urn:schemas-microsoft-com:vml" Requires="v">
                    <p:oleObj name="Equation" r:id="rId7" imgW="1841500" imgH="355600" progId="">
                      <p:embed/>
                    </p:oleObj>
                  </mc:Choice>
                  <mc:Fallback>
                    <p:oleObj name="Equation" r:id="rId7" imgW="1841500" imgH="355600" progId="">
                      <p:embed/>
                      <p:pic>
                        <p:nvPicPr>
                          <p:cNvPr id="0" name="Picture 159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4273" y="3070225"/>
                            <a:ext cx="27559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对象 9"/>
            <p:cNvGraphicFramePr>
              <a:graphicFrameLocks noChangeAspect="1"/>
            </p:cNvGraphicFramePr>
            <p:nvPr>
              <p:extLst>
                <p:ext uri="{D42A27DB-BD31-4B8C-83A1-F6EECF244321}">
                  <p14:modId xmlns:p14="http://schemas.microsoft.com/office/powerpoint/2010/main" val="1873862515"/>
                </p:ext>
              </p:extLst>
            </p:nvPr>
          </p:nvGraphicFramePr>
          <p:xfrm>
            <a:off x="1769780" y="5057878"/>
            <a:ext cx="1357313" cy="598487"/>
          </p:xfrm>
          <a:graphic>
            <a:graphicData uri="http://schemas.openxmlformats.org/presentationml/2006/ole">
              <mc:AlternateContent xmlns:mc="http://schemas.openxmlformats.org/markup-compatibility/2006">
                <mc:Choice xmlns:v="urn:schemas-microsoft-com:vml" Requires="v">
                  <p:oleObj name="Equation" r:id="rId9" imgW="952087" imgH="418918" progId="">
                    <p:embed/>
                  </p:oleObj>
                </mc:Choice>
                <mc:Fallback>
                  <p:oleObj name="Equation" r:id="rId9" imgW="952087" imgH="418918" progId="">
                    <p:embed/>
                    <p:pic>
                      <p:nvPicPr>
                        <p:cNvPr id="0" name="Picture 159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9780" y="5057878"/>
                          <a:ext cx="1357313"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5564270"/>
                </p:ext>
              </p:extLst>
            </p:nvPr>
          </p:nvGraphicFramePr>
          <p:xfrm>
            <a:off x="3712325" y="5078413"/>
            <a:ext cx="1377950" cy="561975"/>
          </p:xfrm>
          <a:graphic>
            <a:graphicData uri="http://schemas.openxmlformats.org/presentationml/2006/ole">
              <mc:AlternateContent xmlns:mc="http://schemas.openxmlformats.org/markup-compatibility/2006">
                <mc:Choice xmlns:v="urn:schemas-microsoft-com:vml" Requires="v">
                  <p:oleObj name="Equation" r:id="rId11" imgW="965200" imgH="393700" progId="">
                    <p:embed/>
                  </p:oleObj>
                </mc:Choice>
                <mc:Fallback>
                  <p:oleObj name="Equation" r:id="rId11" imgW="965200" imgH="393700" progId="">
                    <p:embed/>
                    <p:pic>
                      <p:nvPicPr>
                        <p:cNvPr id="0" name="Picture 159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2325" y="5078413"/>
                          <a:ext cx="137795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04739205"/>
                </p:ext>
              </p:extLst>
            </p:nvPr>
          </p:nvGraphicFramePr>
          <p:xfrm>
            <a:off x="5599765" y="5051528"/>
            <a:ext cx="1939925" cy="635000"/>
          </p:xfrm>
          <a:graphic>
            <a:graphicData uri="http://schemas.openxmlformats.org/presentationml/2006/ole">
              <mc:AlternateContent xmlns:mc="http://schemas.openxmlformats.org/markup-compatibility/2006">
                <mc:Choice xmlns:v="urn:schemas-microsoft-com:vml" Requires="v">
                  <p:oleObj name="Equation" r:id="rId13" imgW="1358310" imgH="444307" progId="">
                    <p:embed/>
                  </p:oleObj>
                </mc:Choice>
                <mc:Fallback>
                  <p:oleObj name="Equation" r:id="rId13" imgW="1358310" imgH="444307" progId="">
                    <p:embed/>
                    <p:pic>
                      <p:nvPicPr>
                        <p:cNvPr id="0" name="Picture 159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99765" y="5051528"/>
                          <a:ext cx="19399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02560493"/>
                </p:ext>
              </p:extLst>
            </p:nvPr>
          </p:nvGraphicFramePr>
          <p:xfrm>
            <a:off x="7931298" y="5051525"/>
            <a:ext cx="1703387" cy="635000"/>
          </p:xfrm>
          <a:graphic>
            <a:graphicData uri="http://schemas.openxmlformats.org/presentationml/2006/ole">
              <mc:AlternateContent xmlns:mc="http://schemas.openxmlformats.org/markup-compatibility/2006">
                <mc:Choice xmlns:v="urn:schemas-microsoft-com:vml" Requires="v">
                  <p:oleObj name="Equation" r:id="rId15" imgW="1193800" imgH="444500" progId="">
                    <p:embed/>
                  </p:oleObj>
                </mc:Choice>
                <mc:Fallback>
                  <p:oleObj name="Equation" r:id="rId15" imgW="1193800" imgH="444500" progId="">
                    <p:embed/>
                    <p:pic>
                      <p:nvPicPr>
                        <p:cNvPr id="0" name="Picture 159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31298" y="5051525"/>
                          <a:ext cx="170338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897529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診斷試驗臨床研究的效應量</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TW" altLang="en-US" sz="1300" dirty="0"/>
              <a:t>提高診斷試驗效率的方</a:t>
            </a:r>
            <a:r>
              <a:rPr lang="zh-CN" altLang="en-US" sz="1300" dirty="0"/>
              <a:t>法</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聯合試驗</a:t>
            </a:r>
            <a:endParaRPr lang="zh-TW" altLang="en-US" sz="1300" dirty="0"/>
          </a:p>
        </p:txBody>
      </p:sp>
      <p:grpSp>
        <p:nvGrpSpPr>
          <p:cNvPr id="3" name="组合 2"/>
          <p:cNvGrpSpPr/>
          <p:nvPr/>
        </p:nvGrpSpPr>
        <p:grpSpPr>
          <a:xfrm>
            <a:off x="975897" y="685809"/>
            <a:ext cx="10194151" cy="4907271"/>
            <a:chOff x="975897" y="685809"/>
            <a:chExt cx="10194151" cy="4907271"/>
          </a:xfrm>
        </p:grpSpPr>
        <p:grpSp>
          <p:nvGrpSpPr>
            <p:cNvPr id="2" name="组合 1"/>
            <p:cNvGrpSpPr/>
            <p:nvPr/>
          </p:nvGrpSpPr>
          <p:grpSpPr>
            <a:xfrm>
              <a:off x="975897" y="685809"/>
              <a:ext cx="10194151" cy="2102629"/>
              <a:chOff x="975897" y="685807"/>
              <a:chExt cx="10194150" cy="2102629"/>
            </a:xfrm>
          </p:grpSpPr>
          <p:sp>
            <p:nvSpPr>
              <p:cNvPr id="18" name="矩形 17"/>
              <p:cNvSpPr/>
              <p:nvPr/>
            </p:nvSpPr>
            <p:spPr>
              <a:xfrm>
                <a:off x="1226910" y="1735647"/>
                <a:ext cx="9936039" cy="314125"/>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平行試驗</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parallel testing</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：同一時間結合在一起進行解釋試驗結果，也可分為「</a:t>
                </a:r>
                <a:r>
                  <a:rPr lang="en-US" altLang="zh-CN" sz="1100" i="1" dirty="0">
                    <a:latin typeface="Times New Roman" pitchFamily="18" charset="0"/>
                    <a:cs typeface="Times New Roman" pitchFamily="18" charset="0"/>
                  </a:rPr>
                  <a:t>OR</a:t>
                </a:r>
                <a:r>
                  <a:rPr lang="zh-CN" altLang="en-US" sz="1100" dirty="0">
                    <a:latin typeface="Times New Roman" pitchFamily="18" charset="0"/>
                    <a:cs typeface="Times New Roman" pitchFamily="18" charset="0"/>
                  </a:rPr>
                  <a:t>」規則和「</a:t>
                </a:r>
                <a:r>
                  <a:rPr lang="en-US" altLang="zh-CN" sz="1100" i="1" dirty="0">
                    <a:latin typeface="Times New Roman" pitchFamily="18" charset="0"/>
                    <a:cs typeface="Times New Roman" pitchFamily="18" charset="0"/>
                  </a:rPr>
                  <a:t>AND</a:t>
                </a:r>
                <a:r>
                  <a:rPr lang="zh-CN" altLang="en-US" sz="1100" dirty="0">
                    <a:latin typeface="Times New Roman" pitchFamily="18" charset="0"/>
                    <a:cs typeface="Times New Roman" pitchFamily="18" charset="0"/>
                  </a:rPr>
                  <a:t>」規則；</a:t>
                </a:r>
              </a:p>
            </p:txBody>
          </p:sp>
          <p:sp>
            <p:nvSpPr>
              <p:cNvPr id="19" name="矩形 18"/>
              <p:cNvSpPr/>
              <p:nvPr/>
            </p:nvSpPr>
            <p:spPr>
              <a:xfrm>
                <a:off x="975897" y="1735647"/>
                <a:ext cx="10194150" cy="346249"/>
              </a:xfrm>
              <a:prstGeom prst="rect">
                <a:avLst/>
              </a:prstGeom>
            </p:spPr>
            <p:txBody>
              <a:bodyPr wrap="square">
                <a:spAutoFit/>
              </a:bodyPr>
              <a:lstStyle/>
              <a:p>
                <a:pPr>
                  <a:lnSpc>
                    <a:spcPct val="150000"/>
                  </a:lnSpc>
                </a:pPr>
                <a:r>
                  <a:rPr lang="en-US" altLang="zh-CN"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a:t>
                </a:r>
              </a:p>
            </p:txBody>
          </p:sp>
          <p:sp>
            <p:nvSpPr>
              <p:cNvPr id="20" name="矩形 19"/>
              <p:cNvSpPr/>
              <p:nvPr/>
            </p:nvSpPr>
            <p:spPr>
              <a:xfrm>
                <a:off x="1219815" y="2104979"/>
                <a:ext cx="9936039" cy="314125"/>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OR</a:t>
                </a:r>
                <a:r>
                  <a:rPr lang="zh-CN" altLang="en-US" sz="1100" dirty="0">
                    <a:latin typeface="Times New Roman" pitchFamily="18" charset="0"/>
                    <a:cs typeface="Times New Roman" pitchFamily="18" charset="0"/>
                  </a:rPr>
                  <a:t>」規則：只要其中之一為陽性，則診斷為陽性，必須全部為陰性才診斷為陰性；</a:t>
                </a:r>
              </a:p>
            </p:txBody>
          </p:sp>
          <p:sp>
            <p:nvSpPr>
              <p:cNvPr id="23" name="矩形 22"/>
              <p:cNvSpPr/>
              <p:nvPr/>
            </p:nvSpPr>
            <p:spPr>
              <a:xfrm>
                <a:off x="1226919" y="2474311"/>
                <a:ext cx="9936034" cy="314125"/>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AND</a:t>
                </a:r>
                <a:r>
                  <a:rPr lang="zh-CN" altLang="en-US" sz="1100" dirty="0">
                    <a:latin typeface="Times New Roman" pitchFamily="18" charset="0"/>
                    <a:cs typeface="Times New Roman" pitchFamily="18" charset="0"/>
                  </a:rPr>
                  <a:t>」規則：必須全部為陽性才診斷為陽性，只要其中之一為陰性，則診斷為陰性；</a:t>
                </a:r>
              </a:p>
            </p:txBody>
          </p:sp>
          <p:sp>
            <p:nvSpPr>
              <p:cNvPr id="25" name="矩形 24"/>
              <p:cNvSpPr/>
              <p:nvPr/>
            </p:nvSpPr>
            <p:spPr>
              <a:xfrm>
                <a:off x="1226910" y="685807"/>
                <a:ext cx="9936039" cy="314125"/>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序貫試驗</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serial testing</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：由第一個試驗的結果確定是否執行第二個試驗，可將其分為「</a:t>
                </a:r>
                <a:r>
                  <a:rPr lang="en-US" altLang="zh-CN" sz="1100" i="1" dirty="0">
                    <a:latin typeface="Times New Roman" pitchFamily="18" charset="0"/>
                    <a:cs typeface="Times New Roman" pitchFamily="18" charset="0"/>
                  </a:rPr>
                  <a:t>OR</a:t>
                </a:r>
                <a:r>
                  <a:rPr lang="zh-CN" altLang="en-US" sz="1100" dirty="0">
                    <a:latin typeface="Times New Roman" pitchFamily="18" charset="0"/>
                    <a:cs typeface="Times New Roman" pitchFamily="18" charset="0"/>
                  </a:rPr>
                  <a:t>」規則和「</a:t>
                </a:r>
                <a:r>
                  <a:rPr lang="en-US" altLang="zh-CN" sz="1100" i="1" dirty="0">
                    <a:latin typeface="Times New Roman" pitchFamily="18" charset="0"/>
                    <a:cs typeface="Times New Roman" pitchFamily="18" charset="0"/>
                  </a:rPr>
                  <a:t>AND</a:t>
                </a:r>
                <a:r>
                  <a:rPr lang="zh-CN" altLang="en-US" sz="1100" dirty="0">
                    <a:latin typeface="Times New Roman" pitchFamily="18" charset="0"/>
                    <a:cs typeface="Times New Roman" pitchFamily="18" charset="0"/>
                  </a:rPr>
                  <a:t>」規則；</a:t>
                </a:r>
              </a:p>
            </p:txBody>
          </p:sp>
          <p:sp>
            <p:nvSpPr>
              <p:cNvPr id="26" name="矩形 25"/>
              <p:cNvSpPr/>
              <p:nvPr/>
            </p:nvSpPr>
            <p:spPr>
              <a:xfrm>
                <a:off x="975897" y="685807"/>
                <a:ext cx="10194150" cy="346249"/>
              </a:xfrm>
              <a:prstGeom prst="rect">
                <a:avLst/>
              </a:prstGeom>
            </p:spPr>
            <p:txBody>
              <a:bodyPr wrap="square">
                <a:spAutoFit/>
              </a:bodyPr>
              <a:lstStyle/>
              <a:p>
                <a:pPr>
                  <a:lnSpc>
                    <a:spcPct val="150000"/>
                  </a:lnSpc>
                </a:pPr>
                <a:r>
                  <a:rPr lang="en-US" altLang="zh-CN"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a:t>
                </a:r>
              </a:p>
            </p:txBody>
          </p:sp>
          <p:sp>
            <p:nvSpPr>
              <p:cNvPr id="27" name="矩形 26"/>
              <p:cNvSpPr/>
              <p:nvPr/>
            </p:nvSpPr>
            <p:spPr>
              <a:xfrm>
                <a:off x="1226910" y="1020066"/>
                <a:ext cx="9936040" cy="314125"/>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OR</a:t>
                </a:r>
                <a:r>
                  <a:rPr lang="zh-CN" altLang="en-US" sz="1100" dirty="0">
                    <a:latin typeface="Times New Roman" pitchFamily="18" charset="0"/>
                    <a:cs typeface="Times New Roman" pitchFamily="18" charset="0"/>
                  </a:rPr>
                  <a:t>」規則：第一個試驗結果為陽性則診斷為陽性</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可就此停止試驗</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，否則繼續進行第二個試驗，如果第二個試驗結果為陽性則診斷為陽性，否則診斷為陰性；</a:t>
                </a:r>
              </a:p>
            </p:txBody>
          </p:sp>
          <p:sp>
            <p:nvSpPr>
              <p:cNvPr id="28" name="矩形 27"/>
              <p:cNvSpPr/>
              <p:nvPr/>
            </p:nvSpPr>
            <p:spPr>
              <a:xfrm>
                <a:off x="1234012" y="1389398"/>
                <a:ext cx="9936035" cy="314125"/>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AND</a:t>
                </a:r>
                <a:r>
                  <a:rPr lang="zh-CN" altLang="en-US" sz="1100" dirty="0">
                    <a:latin typeface="Times New Roman" pitchFamily="18" charset="0"/>
                    <a:cs typeface="Times New Roman" pitchFamily="18" charset="0"/>
                  </a:rPr>
                  <a:t>」規則：如果第一個試驗結果為陽性</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陰性則可停止試驗</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，則繼續做第二個試驗，如果第二個試驗也是陽性，則診斷為陽性，否則診斷為陰性；</a:t>
                </a:r>
              </a:p>
            </p:txBody>
          </p:sp>
        </p:grpSp>
        <p:pic>
          <p:nvPicPr>
            <p:cNvPr id="8355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385" y="3131820"/>
              <a:ext cx="8650454"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9016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診斷試驗臨床研究的效應量</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TW" altLang="en-US" sz="1300" dirty="0"/>
              <a:t>提高診斷試驗效率的方</a:t>
            </a:r>
            <a:r>
              <a:rPr lang="zh-CN" altLang="en-US" sz="1300" dirty="0"/>
              <a:t>法</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聯合試驗</a:t>
            </a:r>
            <a:endParaRPr lang="zh-TW" altLang="en-US" sz="1300" dirty="0"/>
          </a:p>
        </p:txBody>
      </p:sp>
      <p:grpSp>
        <p:nvGrpSpPr>
          <p:cNvPr id="16" name="组合 15"/>
          <p:cNvGrpSpPr/>
          <p:nvPr/>
        </p:nvGrpSpPr>
        <p:grpSpPr>
          <a:xfrm>
            <a:off x="787625" y="1090162"/>
            <a:ext cx="10261375" cy="4177905"/>
            <a:chOff x="760730" y="1099127"/>
            <a:chExt cx="10261375" cy="4177905"/>
          </a:xfrm>
        </p:grpSpPr>
        <p:sp>
          <p:nvSpPr>
            <p:cNvPr id="18" name="矩形 17"/>
            <p:cNvSpPr/>
            <p:nvPr/>
          </p:nvSpPr>
          <p:spPr>
            <a:xfrm>
              <a:off x="995675" y="1099127"/>
              <a:ext cx="9719017" cy="314125"/>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以互不相關的兩個獨立診斷試驗的聯合檢測平行試驗</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parallel testing</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en-US" altLang="zh-CN" sz="1100" i="1" dirty="0">
                  <a:latin typeface="Times New Roman" pitchFamily="18" charset="0"/>
                  <a:cs typeface="Times New Roman" pitchFamily="18" charset="0"/>
                </a:rPr>
                <a:t>OR</a:t>
              </a:r>
              <a:r>
                <a:rPr lang="zh-CN" altLang="en-US" sz="1100" dirty="0">
                  <a:latin typeface="Times New Roman" pitchFamily="18" charset="0"/>
                  <a:cs typeface="Times New Roman" pitchFamily="18" charset="0"/>
                </a:rPr>
                <a:t>」規則為例，來說明聯合試驗的診斷靈敏度，與各單獨試驗的靈敏度之間的關係；</a:t>
              </a:r>
              <a:endParaRPr lang="en-US" altLang="zh-CN" sz="1100" dirty="0">
                <a:latin typeface="Times New Roman" pitchFamily="18" charset="0"/>
                <a:cs typeface="Times New Roman" pitchFamily="18" charset="0"/>
              </a:endParaRPr>
            </a:p>
          </p:txBody>
        </p:sp>
        <p:grpSp>
          <p:nvGrpSpPr>
            <p:cNvPr id="15" name="组合 14"/>
            <p:cNvGrpSpPr/>
            <p:nvPr/>
          </p:nvGrpSpPr>
          <p:grpSpPr>
            <a:xfrm>
              <a:off x="760730" y="1860645"/>
              <a:ext cx="10261375" cy="2705100"/>
              <a:chOff x="760730" y="1968225"/>
              <a:chExt cx="10261375" cy="2705100"/>
            </a:xfrm>
          </p:grpSpPr>
          <p:pic>
            <p:nvPicPr>
              <p:cNvPr id="14"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730" y="1968225"/>
                <a:ext cx="349567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组合 12"/>
              <p:cNvGrpSpPr/>
              <p:nvPr/>
            </p:nvGrpSpPr>
            <p:grpSpPr>
              <a:xfrm>
                <a:off x="4576177" y="2058790"/>
                <a:ext cx="6445928" cy="2507435"/>
                <a:chOff x="4531352" y="1933280"/>
                <a:chExt cx="6445928" cy="2507435"/>
              </a:xfrm>
            </p:grpSpPr>
            <p:grpSp>
              <p:nvGrpSpPr>
                <p:cNvPr id="12" name="组合 11"/>
                <p:cNvGrpSpPr/>
                <p:nvPr/>
              </p:nvGrpSpPr>
              <p:grpSpPr>
                <a:xfrm>
                  <a:off x="4531352" y="1933280"/>
                  <a:ext cx="6445928" cy="2098431"/>
                  <a:chOff x="4531352" y="1933280"/>
                  <a:chExt cx="6445928" cy="2098431"/>
                </a:xfrm>
              </p:grpSpPr>
              <p:sp>
                <p:nvSpPr>
                  <p:cNvPr id="29" name="矩形 28"/>
                  <p:cNvSpPr/>
                  <p:nvPr/>
                </p:nvSpPr>
                <p:spPr>
                  <a:xfrm>
                    <a:off x="4603073" y="3233161"/>
                    <a:ext cx="6244221" cy="276999"/>
                  </a:xfrm>
                  <a:prstGeom prst="rect">
                    <a:avLst/>
                  </a:prstGeom>
                </p:spPr>
                <p:txBody>
                  <a:bodyPr wrap="square">
                    <a:spAutoFit/>
                  </a:bodyPr>
                  <a:lstStyle/>
                  <a:p>
                    <a:r>
                      <a:rPr lang="zh-CN" altLang="en-US" sz="1100" dirty="0">
                        <a:solidFill>
                          <a:srgbClr val="000000"/>
                        </a:solidFill>
                        <a:latin typeface="Times New Roman" pitchFamily="18" charset="0"/>
                        <a:cs typeface="Times New Roman" pitchFamily="18" charset="0"/>
                      </a:rPr>
                      <a:t>聯立上兩式可得到： </a:t>
                    </a:r>
                    <a:r>
                      <a:rPr lang="en-US" altLang="zh-CN" sz="11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 </a:t>
                    </a:r>
                    <a:r>
                      <a:rPr lang="en-US" altLang="zh-CN" sz="1000" dirty="0">
                        <a:solidFill>
                          <a:srgbClr val="000000"/>
                        </a:solidFill>
                        <a:latin typeface="Arial"/>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200" i="1" dirty="0" err="1">
                        <a:solidFill>
                          <a:srgbClr val="000000"/>
                        </a:solidFill>
                        <a:latin typeface="Times New Roman" pitchFamily="18" charset="0"/>
                        <a:cs typeface="Times New Roman" pitchFamily="18" charset="0"/>
                      </a:rPr>
                      <a:t>n</a:t>
                    </a:r>
                    <a:r>
                      <a:rPr lang="en-US" altLang="zh-CN" sz="1100" i="1" baseline="-30000" dirty="0" err="1">
                        <a:solidFill>
                          <a:srgbClr val="000000"/>
                        </a:solidFill>
                        <a:latin typeface="Times New Roman" pitchFamily="18" charset="0"/>
                        <a:cs typeface="Times New Roman" pitchFamily="18" charset="0"/>
                      </a:rPr>
                      <a:t>disease</a:t>
                    </a:r>
                    <a:r>
                      <a:rPr lang="en-US" altLang="zh-CN" sz="1100" dirty="0">
                        <a:solidFill>
                          <a:srgbClr val="000000"/>
                        </a:solidFill>
                        <a:latin typeface="Times New Roman" pitchFamily="18" charset="0"/>
                        <a:cs typeface="Times New Roman" pitchFamily="18" charset="0"/>
                      </a:rPr>
                      <a:t>   =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100" i="1"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=&gt;     </a:t>
                    </a:r>
                    <a:r>
                      <a:rPr lang="en-US" altLang="zh-CN" sz="1100" i="1" dirty="0">
                        <a:solidFill>
                          <a:srgbClr val="000000"/>
                        </a:solidFill>
                        <a:latin typeface="Times New Roman" pitchFamily="18" charset="0"/>
                        <a:cs typeface="Times New Roman" pitchFamily="18" charset="0"/>
                      </a:rPr>
                      <a:t>a</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b</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c</a:t>
                    </a:r>
                    <a:r>
                      <a:rPr lang="en-US" altLang="zh-CN" sz="1100" dirty="0">
                        <a:solidFill>
                          <a:srgbClr val="000000"/>
                        </a:solidFill>
                        <a:latin typeface="Times New Roman" pitchFamily="18" charset="0"/>
                        <a:cs typeface="Times New Roman" pitchFamily="18" charset="0"/>
                      </a:rPr>
                      <a:t>  </a:t>
                    </a:r>
                    <a:r>
                      <a:rPr lang="zh-CN" altLang="en-US" sz="1100" dirty="0">
                        <a:solidFill>
                          <a:srgbClr val="000000"/>
                        </a:solidFill>
                        <a:latin typeface="Times New Roman" pitchFamily="18" charset="0"/>
                        <a:cs typeface="Times New Roman" pitchFamily="18" charset="0"/>
                      </a:rPr>
                      <a:t>；</a:t>
                    </a:r>
                    <a:endParaRPr lang="zh-CN" altLang="en-US" sz="1100" dirty="0"/>
                  </a:p>
                </p:txBody>
              </p:sp>
              <p:grpSp>
                <p:nvGrpSpPr>
                  <p:cNvPr id="7" name="组合 6"/>
                  <p:cNvGrpSpPr/>
                  <p:nvPr/>
                </p:nvGrpSpPr>
                <p:grpSpPr>
                  <a:xfrm>
                    <a:off x="4603073" y="2434404"/>
                    <a:ext cx="6244220" cy="607788"/>
                    <a:chOff x="4603073" y="2407509"/>
                    <a:chExt cx="6244220" cy="607788"/>
                  </a:xfrm>
                </p:grpSpPr>
                <p:sp>
                  <p:nvSpPr>
                    <p:cNvPr id="4" name="矩形 3"/>
                    <p:cNvSpPr/>
                    <p:nvPr/>
                  </p:nvSpPr>
                  <p:spPr>
                    <a:xfrm>
                      <a:off x="4603073" y="2407509"/>
                      <a:ext cx="6244220" cy="276999"/>
                    </a:xfrm>
                    <a:prstGeom prst="rect">
                      <a:avLst/>
                    </a:prstGeom>
                  </p:spPr>
                  <p:txBody>
                    <a:bodyPr wrap="square">
                      <a:spAutoFit/>
                    </a:bodyPr>
                    <a:lstStyle/>
                    <a:p>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baseline="-25000" dirty="0" err="1">
                          <a:solidFill>
                            <a:srgbClr val="000000"/>
                          </a:solidFill>
                          <a:latin typeface="Times New Roman" pitchFamily="18" charset="0"/>
                          <a:cs typeface="Times New Roman" pitchFamily="18" charset="0"/>
                        </a:rPr>
                        <a:t>+</a:t>
                      </a:r>
                      <a:r>
                        <a:rPr lang="en-US" altLang="zh-CN" sz="1000" baseline="-25000" dirty="0" err="1">
                          <a:solidFill>
                            <a:srgbClr val="000000"/>
                          </a:solidFill>
                          <a:latin typeface="Times New Roman" pitchFamily="18" charset="0"/>
                          <a:cs typeface="Times New Roman" pitchFamily="18" charset="0"/>
                        </a:rPr>
                        <a:t>Ⅱ</a:t>
                      </a:r>
                      <a:r>
                        <a:rPr lang="en-US" altLang="zh-CN" sz="1200" i="1"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(1 </a:t>
                      </a:r>
                      <a:r>
                        <a:rPr lang="en-US" altLang="zh-CN" sz="12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(1 </a:t>
                      </a:r>
                      <a:r>
                        <a:rPr lang="en-US" altLang="zh-CN" sz="12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(1 </a:t>
                      </a:r>
                      <a:r>
                        <a:rPr lang="en-US" altLang="zh-CN" sz="12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(1 </a:t>
                      </a:r>
                      <a:r>
                        <a:rPr lang="en-US" altLang="zh-CN" sz="12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a:t>
                      </a:r>
                      <a:endParaRPr lang="zh-CN" altLang="en-US" sz="1100" dirty="0"/>
                    </a:p>
                  </p:txBody>
                </p:sp>
                <p:sp>
                  <p:nvSpPr>
                    <p:cNvPr id="21" name="矩形 20"/>
                    <p:cNvSpPr/>
                    <p:nvPr/>
                  </p:nvSpPr>
                  <p:spPr>
                    <a:xfrm>
                      <a:off x="4603073" y="2738298"/>
                      <a:ext cx="6244218" cy="276999"/>
                    </a:xfrm>
                    <a:prstGeom prst="rect">
                      <a:avLst/>
                    </a:prstGeom>
                  </p:spPr>
                  <p:txBody>
                    <a:bodyPr wrap="square">
                      <a:spAutoFit/>
                    </a:bodyPr>
                    <a:lstStyle/>
                    <a:p>
                      <a:r>
                        <a:rPr lang="en-US" altLang="zh-CN" sz="1100" dirty="0">
                          <a:solidFill>
                            <a:srgbClr val="000000"/>
                          </a:solidFill>
                          <a:latin typeface="Times New Roman" pitchFamily="18" charset="0"/>
                          <a:cs typeface="Times New Roman" pitchFamily="18" charset="0"/>
                        </a:rPr>
                        <a:t>               =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i="1"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100" i="1"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200" i="1" dirty="0">
                          <a:solidFill>
                            <a:srgbClr val="000000"/>
                          </a:solidFill>
                          <a:latin typeface="Times New Roman" pitchFamily="18" charset="0"/>
                          <a:cs typeface="Times New Roman" pitchFamily="18" charset="0"/>
                        </a:rPr>
                        <a:t> </a:t>
                      </a:r>
                      <a:endParaRPr lang="zh-CN" altLang="en-US" dirty="0"/>
                    </a:p>
                  </p:txBody>
                </p:sp>
              </p:grpSp>
              <p:sp>
                <p:nvSpPr>
                  <p:cNvPr id="24" name="矩形 23"/>
                  <p:cNvSpPr/>
                  <p:nvPr/>
                </p:nvSpPr>
                <p:spPr>
                  <a:xfrm>
                    <a:off x="4603071" y="1933280"/>
                    <a:ext cx="6244221" cy="276999"/>
                  </a:xfrm>
                  <a:prstGeom prst="rect">
                    <a:avLst/>
                  </a:prstGeom>
                </p:spPr>
                <p:txBody>
                  <a:bodyPr wrap="square">
                    <a:spAutoFit/>
                  </a:bodyPr>
                  <a:lstStyle/>
                  <a:p>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baseline="-25000" dirty="0" err="1">
                        <a:solidFill>
                          <a:srgbClr val="000000"/>
                        </a:solidFill>
                        <a:latin typeface="Times New Roman" pitchFamily="18" charset="0"/>
                        <a:cs typeface="Times New Roman" pitchFamily="18" charset="0"/>
                      </a:rPr>
                      <a:t>+</a:t>
                    </a:r>
                    <a:r>
                      <a:rPr lang="en-US" altLang="zh-CN" sz="1000" baseline="-25000" dirty="0" err="1">
                        <a:solidFill>
                          <a:srgbClr val="000000"/>
                        </a:solidFill>
                        <a:latin typeface="Times New Roman" pitchFamily="18" charset="0"/>
                        <a:cs typeface="Times New Roman" pitchFamily="18" charset="0"/>
                      </a:rPr>
                      <a:t>Ⅱ</a:t>
                    </a:r>
                    <a:r>
                      <a:rPr lang="en-US" altLang="zh-CN" sz="1200" i="1"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 </a:t>
                    </a:r>
                    <a:r>
                      <a:rPr lang="en-US" altLang="zh-CN" sz="1200" dirty="0">
                        <a:solidFill>
                          <a:srgbClr val="000000"/>
                        </a:solidFill>
                        <a:latin typeface="Times New Roman" pitchFamily="18" charset="0"/>
                        <a:cs typeface="Times New Roman" pitchFamily="18" charset="0"/>
                      </a:rPr>
                      <a:t>+</a:t>
                    </a:r>
                    <a:r>
                      <a:rPr lang="en-US" altLang="zh-CN" sz="1200" i="1" dirty="0">
                        <a:solidFill>
                          <a:srgbClr val="000000"/>
                        </a:solidFill>
                        <a:latin typeface="Times New Roman" pitchFamily="18" charset="0"/>
                        <a:cs typeface="Times New Roman" pitchFamily="18" charset="0"/>
                      </a:rPr>
                      <a:t> b </a:t>
                    </a:r>
                    <a:r>
                      <a:rPr lang="en-US" altLang="zh-CN" sz="1200" dirty="0">
                        <a:solidFill>
                          <a:srgbClr val="000000"/>
                        </a:solidFill>
                        <a:latin typeface="Times New Roman" pitchFamily="18" charset="0"/>
                        <a:cs typeface="Times New Roman" pitchFamily="18" charset="0"/>
                      </a:rPr>
                      <a:t>+</a:t>
                    </a:r>
                    <a:r>
                      <a:rPr lang="en-US" altLang="zh-CN" sz="1200" i="1" dirty="0">
                        <a:solidFill>
                          <a:srgbClr val="000000"/>
                        </a:solidFill>
                        <a:latin typeface="Times New Roman" pitchFamily="18" charset="0"/>
                        <a:cs typeface="Times New Roman" pitchFamily="18" charset="0"/>
                      </a:rPr>
                      <a:t> c</a:t>
                    </a:r>
                    <a:r>
                      <a:rPr lang="en-US" altLang="zh-CN" sz="12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000" dirty="0">
                        <a:solidFill>
                          <a:srgbClr val="000000"/>
                        </a:solidFill>
                        <a:latin typeface="+mn-lt"/>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200" i="1" dirty="0" err="1">
                        <a:solidFill>
                          <a:srgbClr val="000000"/>
                        </a:solidFill>
                        <a:latin typeface="Times New Roman" pitchFamily="18" charset="0"/>
                        <a:cs typeface="Times New Roman" pitchFamily="18" charset="0"/>
                      </a:rPr>
                      <a:t>n</a:t>
                    </a:r>
                    <a:r>
                      <a:rPr lang="en-US" altLang="zh-CN" sz="1100" i="1" baseline="-30000" dirty="0" err="1">
                        <a:solidFill>
                          <a:srgbClr val="000000"/>
                        </a:solidFill>
                        <a:latin typeface="Times New Roman" pitchFamily="18" charset="0"/>
                        <a:cs typeface="Times New Roman" pitchFamily="18" charset="0"/>
                      </a:rPr>
                      <a:t>disease</a:t>
                    </a:r>
                    <a:r>
                      <a:rPr lang="en-US" altLang="zh-CN" sz="1200" dirty="0">
                        <a:solidFill>
                          <a:srgbClr val="000000"/>
                        </a:solidFill>
                        <a:latin typeface="Times New Roman" pitchFamily="18" charset="0"/>
                        <a:cs typeface="Times New Roman" pitchFamily="18" charset="0"/>
                      </a:rPr>
                      <a:t> </a:t>
                    </a:r>
                    <a:endParaRPr lang="zh-CN" altLang="en-US" dirty="0"/>
                  </a:p>
                </p:txBody>
              </p:sp>
              <p:sp>
                <p:nvSpPr>
                  <p:cNvPr id="6" name="左大括号 5"/>
                  <p:cNvSpPr/>
                  <p:nvPr/>
                </p:nvSpPr>
                <p:spPr>
                  <a:xfrm>
                    <a:off x="4531352" y="2013965"/>
                    <a:ext cx="45719" cy="648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p:cNvSpPr/>
                  <p:nvPr/>
                </p:nvSpPr>
                <p:spPr>
                  <a:xfrm>
                    <a:off x="4603072" y="3685462"/>
                    <a:ext cx="6374208" cy="346249"/>
                  </a:xfrm>
                  <a:prstGeom prst="rect">
                    <a:avLst/>
                  </a:prstGeom>
                </p:spPr>
                <p:txBody>
                  <a:bodyPr wrap="square">
                    <a:spAutoFit/>
                  </a:bodyPr>
                  <a:lstStyle/>
                  <a:p>
                    <a:pPr>
                      <a:lnSpc>
                        <a:spcPct val="150000"/>
                      </a:lnSpc>
                    </a:pPr>
                    <a:r>
                      <a:rPr lang="en-US" altLang="zh-CN" sz="1100" i="1" dirty="0">
                        <a:solidFill>
                          <a:srgbClr val="000000"/>
                        </a:solidFill>
                        <a:latin typeface="Times New Roman" pitchFamily="18" charset="0"/>
                        <a:cs typeface="Times New Roman" pitchFamily="18" charset="0"/>
                      </a:rPr>
                      <a:t>a</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b</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c</a:t>
                    </a:r>
                    <a:r>
                      <a:rPr lang="en-US" altLang="zh-CN" sz="1100" dirty="0">
                        <a:solidFill>
                          <a:srgbClr val="000000"/>
                        </a:solidFill>
                        <a:latin typeface="Times New Roman" pitchFamily="18" charset="0"/>
                        <a:cs typeface="Times New Roman" pitchFamily="18" charset="0"/>
                      </a:rPr>
                      <a:t>  </a:t>
                    </a:r>
                    <a:r>
                      <a:rPr lang="zh-CN" altLang="en-US" sz="1100" dirty="0">
                        <a:solidFill>
                          <a:srgbClr val="000000"/>
                        </a:solidFill>
                        <a:latin typeface="Times New Roman" pitchFamily="18" charset="0"/>
                        <a:cs typeface="Times New Roman" pitchFamily="18" charset="0"/>
                      </a:rPr>
                      <a:t>的含義就是 </a:t>
                    </a:r>
                    <a:r>
                      <a:rPr lang="en-US" altLang="zh-CN" sz="1100" i="1" dirty="0" err="1">
                        <a:solidFill>
                          <a:srgbClr val="000000"/>
                        </a:solidFill>
                        <a:latin typeface="Times New Roman" pitchFamily="18" charset="0"/>
                        <a:cs typeface="Times New Roman" pitchFamily="18" charset="0"/>
                      </a:rPr>
                      <a:t>test</a:t>
                    </a:r>
                    <a:r>
                      <a:rPr lang="en-US" altLang="zh-CN" sz="900" dirty="0" err="1">
                        <a:solidFill>
                          <a:srgbClr val="000000"/>
                        </a:solidFill>
                        <a:latin typeface="Times New Roman" pitchFamily="18" charset="0"/>
                        <a:cs typeface="Times New Roman" pitchFamily="18" charset="0"/>
                      </a:rPr>
                      <a:t>Ⅰ</a:t>
                    </a:r>
                    <a:r>
                      <a:rPr lang="zh-CN" altLang="en-US" sz="1100" dirty="0">
                        <a:solidFill>
                          <a:srgbClr val="000000"/>
                        </a:solidFill>
                        <a:latin typeface="Times New Roman" pitchFamily="18" charset="0"/>
                        <a:cs typeface="Times New Roman" pitchFamily="18" charset="0"/>
                      </a:rPr>
                      <a:t>與 </a:t>
                    </a:r>
                    <a:r>
                      <a:rPr lang="en-US" altLang="zh-CN" sz="1100" i="1" dirty="0" err="1">
                        <a:solidFill>
                          <a:srgbClr val="000000"/>
                        </a:solidFill>
                        <a:latin typeface="Times New Roman" pitchFamily="18" charset="0"/>
                        <a:cs typeface="Times New Roman" pitchFamily="18" charset="0"/>
                      </a:rPr>
                      <a:t>test</a:t>
                    </a:r>
                    <a:r>
                      <a:rPr lang="en-US" altLang="zh-CN" sz="900" dirty="0" err="1">
                        <a:solidFill>
                          <a:srgbClr val="000000"/>
                        </a:solidFill>
                        <a:latin typeface="Times New Roman" pitchFamily="18" charset="0"/>
                        <a:cs typeface="Times New Roman" pitchFamily="18" charset="0"/>
                      </a:rPr>
                      <a:t>Ⅱ</a:t>
                    </a:r>
                    <a:r>
                      <a:rPr lang="zh-CN" altLang="en-US" sz="1100" dirty="0">
                        <a:solidFill>
                          <a:srgbClr val="000000"/>
                        </a:solidFill>
                        <a:latin typeface="Times New Roman" pitchFamily="18" charset="0"/>
                        <a:cs typeface="Times New Roman" pitchFamily="18" charset="0"/>
                      </a:rPr>
                      <a:t>之間條件獨立互不相關，</a:t>
                    </a:r>
                    <a:r>
                      <a:rPr lang="en-US" altLang="zh-CN" sz="1100" i="1" dirty="0">
                        <a:solidFill>
                          <a:srgbClr val="000000"/>
                        </a:solidFill>
                        <a:latin typeface="Times New Roman" pitchFamily="18" charset="0"/>
                        <a:cs typeface="Times New Roman" pitchFamily="18" charset="0"/>
                      </a:rPr>
                      <a:t>a · d</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b · c</a:t>
                    </a:r>
                    <a:r>
                      <a:rPr lang="en-US" altLang="zh-CN" sz="1100" dirty="0">
                        <a:solidFill>
                          <a:srgbClr val="000000"/>
                        </a:solidFill>
                        <a:latin typeface="Times New Roman" pitchFamily="18" charset="0"/>
                        <a:cs typeface="Times New Roman" pitchFamily="18" charset="0"/>
                      </a:rPr>
                      <a:t> </a:t>
                    </a:r>
                    <a:r>
                      <a:rPr lang="zh-CN" altLang="en-US" sz="1100" dirty="0">
                        <a:solidFill>
                          <a:srgbClr val="000000"/>
                        </a:solidFill>
                        <a:latin typeface="Times New Roman" pitchFamily="18" charset="0"/>
                        <a:cs typeface="Times New Roman" pitchFamily="18" charset="0"/>
                      </a:rPr>
                      <a:t>是上兩式相等的約束條件；</a:t>
                    </a:r>
                    <a:endParaRPr lang="zh-CN" altLang="en-US" sz="1100" dirty="0"/>
                  </a:p>
                </p:txBody>
              </p:sp>
            </p:grpSp>
            <p:sp>
              <p:nvSpPr>
                <p:cNvPr id="31" name="矩形 30"/>
                <p:cNvSpPr/>
                <p:nvPr/>
              </p:nvSpPr>
              <p:spPr>
                <a:xfrm>
                  <a:off x="4603073" y="4094466"/>
                  <a:ext cx="6374207" cy="346249"/>
                </a:xfrm>
                <a:prstGeom prst="rect">
                  <a:avLst/>
                </a:prstGeom>
              </p:spPr>
              <p:txBody>
                <a:bodyPr wrap="square">
                  <a:spAutoFit/>
                </a:bodyPr>
                <a:lstStyle/>
                <a:p>
                  <a:pPr>
                    <a:lnSpc>
                      <a:spcPct val="150000"/>
                    </a:lnSpc>
                  </a:pPr>
                  <a:r>
                    <a:rPr lang="zh-CN" altLang="en-US" sz="1050" dirty="0">
                      <a:latin typeface="Times New Roman" pitchFamily="18" charset="0"/>
                      <a:cs typeface="Times New Roman" pitchFamily="18" charset="0"/>
                    </a:rPr>
                    <a:t>也就是說：</a:t>
                  </a:r>
                  <a:r>
                    <a:rPr lang="en-US" altLang="zh-CN" sz="1100" i="1" dirty="0" err="1">
                      <a:solidFill>
                        <a:srgbClr val="0070C0"/>
                      </a:solidFill>
                      <a:latin typeface="Times New Roman" pitchFamily="18" charset="0"/>
                      <a:cs typeface="Times New Roman" pitchFamily="18" charset="0"/>
                    </a:rPr>
                    <a:t>test</a:t>
                  </a:r>
                  <a:r>
                    <a:rPr lang="en-US" altLang="zh-CN" sz="900" dirty="0" err="1">
                      <a:solidFill>
                        <a:srgbClr val="0070C0"/>
                      </a:solidFill>
                      <a:latin typeface="Times New Roman" pitchFamily="18" charset="0"/>
                      <a:cs typeface="Times New Roman" pitchFamily="18" charset="0"/>
                    </a:rPr>
                    <a:t>Ⅰ</a:t>
                  </a:r>
                  <a:r>
                    <a:rPr lang="zh-CN" altLang="en-US" sz="1050" dirty="0">
                      <a:solidFill>
                        <a:srgbClr val="0070C0"/>
                      </a:solidFill>
                      <a:latin typeface="Times New Roman" pitchFamily="18" charset="0"/>
                      <a:cs typeface="Times New Roman" pitchFamily="18" charset="0"/>
                    </a:rPr>
                    <a:t>與</a:t>
                  </a:r>
                  <a:r>
                    <a:rPr lang="zh-CN" altLang="en-US" sz="1100" dirty="0">
                      <a:solidFill>
                        <a:srgbClr val="0070C0"/>
                      </a:solidFill>
                      <a:latin typeface="Times New Roman" pitchFamily="18" charset="0"/>
                      <a:cs typeface="Times New Roman" pitchFamily="18" charset="0"/>
                    </a:rPr>
                    <a:t> </a:t>
                  </a:r>
                  <a:r>
                    <a:rPr lang="en-US" altLang="zh-CN" sz="1100" i="1" dirty="0" err="1">
                      <a:solidFill>
                        <a:srgbClr val="0070C0"/>
                      </a:solidFill>
                      <a:latin typeface="Times New Roman" pitchFamily="18" charset="0"/>
                      <a:cs typeface="Times New Roman" pitchFamily="18" charset="0"/>
                    </a:rPr>
                    <a:t>test</a:t>
                  </a:r>
                  <a:r>
                    <a:rPr lang="en-US" altLang="zh-CN" sz="900" dirty="0" err="1">
                      <a:solidFill>
                        <a:srgbClr val="0070C0"/>
                      </a:solidFill>
                      <a:latin typeface="Times New Roman" pitchFamily="18" charset="0"/>
                      <a:cs typeface="Times New Roman" pitchFamily="18" charset="0"/>
                    </a:rPr>
                    <a:t>Ⅱ</a:t>
                  </a:r>
                  <a:r>
                    <a:rPr lang="zh-CN" altLang="en-US" sz="1050" dirty="0">
                      <a:solidFill>
                        <a:srgbClr val="0070C0"/>
                      </a:solidFill>
                      <a:latin typeface="Times New Roman" pitchFamily="18" charset="0"/>
                      <a:cs typeface="Times New Roman" pitchFamily="18" charset="0"/>
                    </a:rPr>
                    <a:t>之間相互獨立互不相關是使用上述關係表示聯合試驗診斷靈敏度的前提條件</a:t>
                  </a:r>
                  <a:r>
                    <a:rPr lang="zh-CN" altLang="en-US" sz="1050" dirty="0">
                      <a:latin typeface="Times New Roman" pitchFamily="18" charset="0"/>
                      <a:cs typeface="Times New Roman" pitchFamily="18" charset="0"/>
                    </a:rPr>
                    <a:t>；</a:t>
                  </a:r>
                  <a:endParaRPr lang="zh-CN" altLang="en-US" sz="1050" dirty="0"/>
                </a:p>
              </p:txBody>
            </p:sp>
          </p:grpSp>
        </p:grpSp>
        <p:sp>
          <p:nvSpPr>
            <p:cNvPr id="32" name="矩形 31"/>
            <p:cNvSpPr/>
            <p:nvPr/>
          </p:nvSpPr>
          <p:spPr>
            <a:xfrm>
              <a:off x="1173100" y="4962907"/>
              <a:ext cx="9324572" cy="314125"/>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AND</a:t>
              </a:r>
              <a:r>
                <a:rPr lang="zh-CN" altLang="en-US" sz="1100" dirty="0">
                  <a:latin typeface="Times New Roman" pitchFamily="18" charset="0"/>
                  <a:cs typeface="Times New Roman" pitchFamily="18" charset="0"/>
                </a:rPr>
                <a:t>」規則以及其它兩個獨立不相關診斷試驗的聯合試驗的特異性等指標合成規律以此類推，有如下關係；</a:t>
              </a:r>
              <a:endParaRPr lang="en-US" altLang="zh-CN" sz="11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932566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診斷試驗臨床研究的效應量</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TW" altLang="en-US" sz="1300" dirty="0"/>
              <a:t>提高診斷試驗效率的方</a:t>
            </a:r>
            <a:r>
              <a:rPr lang="zh-CN" altLang="en-US" sz="1300" dirty="0"/>
              <a:t>法</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聯合試驗</a:t>
            </a:r>
            <a:endParaRPr lang="zh-TW" altLang="en-US" sz="1300" dirty="0"/>
          </a:p>
        </p:txBody>
      </p:sp>
      <p:grpSp>
        <p:nvGrpSpPr>
          <p:cNvPr id="5" name="组合 4"/>
          <p:cNvGrpSpPr/>
          <p:nvPr/>
        </p:nvGrpSpPr>
        <p:grpSpPr>
          <a:xfrm>
            <a:off x="267663" y="127025"/>
            <a:ext cx="11054764" cy="5275026"/>
            <a:chOff x="267662" y="127025"/>
            <a:chExt cx="11054764" cy="5275026"/>
          </a:xfrm>
        </p:grpSpPr>
        <p:pic>
          <p:nvPicPr>
            <p:cNvPr id="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6627" y="127025"/>
              <a:ext cx="3095799" cy="89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274757" y="886701"/>
              <a:ext cx="11029695" cy="2152243"/>
              <a:chOff x="274757" y="1012211"/>
              <a:chExt cx="11029695" cy="2152243"/>
            </a:xfrm>
          </p:grpSpPr>
          <p:sp>
            <p:nvSpPr>
              <p:cNvPr id="12" name="矩形 11"/>
              <p:cNvSpPr/>
              <p:nvPr/>
            </p:nvSpPr>
            <p:spPr>
              <a:xfrm>
                <a:off x="525770" y="1012211"/>
                <a:ext cx="10778681"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平行試驗</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parallel testing</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：同一時間結合在一起進行解釋試驗結果；</a:t>
                </a:r>
              </a:p>
            </p:txBody>
          </p:sp>
          <p:sp>
            <p:nvSpPr>
              <p:cNvPr id="15" name="矩形 14"/>
              <p:cNvSpPr/>
              <p:nvPr/>
            </p:nvSpPr>
            <p:spPr>
              <a:xfrm>
                <a:off x="274757" y="1012211"/>
                <a:ext cx="11022599"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1</a:t>
                </a:r>
                <a:r>
                  <a:rPr lang="zh-CN" altLang="en-US" sz="1200" dirty="0">
                    <a:latin typeface="Times New Roman" pitchFamily="18" charset="0"/>
                    <a:cs typeface="Times New Roman" pitchFamily="18" charset="0"/>
                  </a:rPr>
                  <a:t>、</a:t>
                </a:r>
              </a:p>
            </p:txBody>
          </p:sp>
          <p:sp>
            <p:nvSpPr>
              <p:cNvPr id="16" name="矩形 15"/>
              <p:cNvSpPr/>
              <p:nvPr/>
            </p:nvSpPr>
            <p:spPr>
              <a:xfrm>
                <a:off x="525770" y="1393135"/>
                <a:ext cx="10778681" cy="33425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OR</a:t>
                </a:r>
                <a:r>
                  <a:rPr lang="zh-CN" altLang="en-US" sz="1200" dirty="0">
                    <a:latin typeface="Times New Roman" pitchFamily="18" charset="0"/>
                    <a:cs typeface="Times New Roman" pitchFamily="18" charset="0"/>
                  </a:rPr>
                  <a:t>」規則：只要其中之一為陽性，則診斷為陽性，必須全部為陰性才診斷為陰性；</a:t>
                </a:r>
              </a:p>
            </p:txBody>
          </p:sp>
          <p:sp>
            <p:nvSpPr>
              <p:cNvPr id="28" name="矩形 27"/>
              <p:cNvSpPr/>
              <p:nvPr/>
            </p:nvSpPr>
            <p:spPr>
              <a:xfrm>
                <a:off x="525774" y="2870463"/>
                <a:ext cx="10778678" cy="293991"/>
              </a:xfrm>
              <a:prstGeom prst="rect">
                <a:avLst/>
              </a:prstGeom>
            </p:spPr>
            <p:txBody>
              <a:bodyPr wrap="square">
                <a:spAutoFit/>
              </a:bodyPr>
              <a:lstStyle/>
              <a:p>
                <a:pPr>
                  <a:lnSpc>
                    <a:spcPct val="150000"/>
                  </a:lnSpc>
                </a:pPr>
                <a:r>
                  <a:rPr lang="zh-CN" altLang="en-US" sz="1000" dirty="0">
                    <a:solidFill>
                      <a:schemeClr val="accent2"/>
                    </a:solidFill>
                    <a:latin typeface="Times New Roman" pitchFamily="18" charset="0"/>
                    <a:cs typeface="Times New Roman" pitchFamily="18" charset="0"/>
                  </a:rPr>
                  <a:t>平行試驗的「</a:t>
                </a:r>
                <a:r>
                  <a:rPr lang="en-US" altLang="zh-CN" sz="1000" i="1" dirty="0">
                    <a:solidFill>
                      <a:schemeClr val="accent2"/>
                    </a:solidFill>
                    <a:latin typeface="Times New Roman" pitchFamily="18" charset="0"/>
                    <a:cs typeface="Times New Roman" pitchFamily="18" charset="0"/>
                  </a:rPr>
                  <a:t>OR</a:t>
                </a:r>
                <a:r>
                  <a:rPr lang="zh-CN" altLang="en-US" sz="1000" dirty="0">
                    <a:solidFill>
                      <a:schemeClr val="accent2"/>
                    </a:solidFill>
                    <a:latin typeface="Times New Roman" pitchFamily="18" charset="0"/>
                    <a:cs typeface="Times New Roman" pitchFamily="18" charset="0"/>
                  </a:rPr>
                  <a:t>」規則合併結果靈敏度高於其中任何一個實驗，但特異度低於其中任何一個實驗；「</a:t>
                </a:r>
                <a:r>
                  <a:rPr lang="en-US" altLang="zh-CN" sz="1000" i="1" dirty="0">
                    <a:solidFill>
                      <a:schemeClr val="accent2"/>
                    </a:solidFill>
                    <a:latin typeface="Times New Roman" pitchFamily="18" charset="0"/>
                    <a:cs typeface="Times New Roman" pitchFamily="18" charset="0"/>
                  </a:rPr>
                  <a:t>AND</a:t>
                </a:r>
                <a:r>
                  <a:rPr lang="zh-CN" altLang="en-US" sz="1000" dirty="0">
                    <a:solidFill>
                      <a:schemeClr val="accent2"/>
                    </a:solidFill>
                    <a:latin typeface="Times New Roman" pitchFamily="18" charset="0"/>
                    <a:cs typeface="Times New Roman" pitchFamily="18" charset="0"/>
                  </a:rPr>
                  <a:t>」規則合併結果特異度高於其中任何一個實驗，但靈敏度低於其中任何一個實驗；</a:t>
                </a:r>
              </a:p>
            </p:txBody>
          </p:sp>
          <p:sp>
            <p:nvSpPr>
              <p:cNvPr id="32" name="矩形 31"/>
              <p:cNvSpPr/>
              <p:nvPr/>
            </p:nvSpPr>
            <p:spPr>
              <a:xfrm>
                <a:off x="525768" y="1762467"/>
                <a:ext cx="10778681" cy="33425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OR</a:t>
                </a:r>
                <a:r>
                  <a:rPr lang="zh-CN" altLang="en-US" sz="1200" dirty="0">
                    <a:latin typeface="Times New Roman" pitchFamily="18" charset="0"/>
                    <a:cs typeface="Times New Roman" pitchFamily="18" charset="0"/>
                  </a:rPr>
                  <a:t>」規則合併結果靈敏度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sensitivity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為：</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A</a:t>
                </a:r>
                <a:r>
                  <a:rPr lang="en-US" altLang="zh-CN" sz="1200" baseline="-25000" dirty="0">
                    <a:latin typeface="Times New Roman" pitchFamily="18" charset="0"/>
                    <a:cs typeface="Times New Roman" pitchFamily="18" charset="0"/>
                  </a:rPr>
                  <a:t>+</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A</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SEN</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SEN</a:t>
                </a:r>
                <a:r>
                  <a:rPr lang="en-US" altLang="zh-CN" sz="1200" i="1" baseline="-25000" dirty="0">
                    <a:latin typeface="Times New Roman" pitchFamily="18" charset="0"/>
                    <a:cs typeface="Times New Roman" pitchFamily="18" charset="0"/>
                  </a:rPr>
                  <a:t>A</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，特異度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specificity,SPE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為：</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A</a:t>
                </a:r>
                <a:r>
                  <a:rPr lang="en-US" altLang="zh-CN" sz="1200" baseline="-25000" dirty="0">
                    <a:latin typeface="Times New Roman" pitchFamily="18" charset="0"/>
                    <a:cs typeface="Times New Roman" pitchFamily="18" charset="0"/>
                  </a:rPr>
                  <a:t>+</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A</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p>
            </p:txBody>
          </p:sp>
          <p:sp>
            <p:nvSpPr>
              <p:cNvPr id="17" name="矩形 16"/>
              <p:cNvSpPr/>
              <p:nvPr/>
            </p:nvSpPr>
            <p:spPr>
              <a:xfrm>
                <a:off x="525773" y="2131799"/>
                <a:ext cx="10778675" cy="33425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AND</a:t>
                </a:r>
                <a:r>
                  <a:rPr lang="zh-CN" altLang="en-US" sz="1200" dirty="0">
                    <a:latin typeface="Times New Roman" pitchFamily="18" charset="0"/>
                    <a:cs typeface="Times New Roman" pitchFamily="18" charset="0"/>
                  </a:rPr>
                  <a:t>」規則：必須全部為陽性才診斷為陽性，只要其中之一為陰性，則診斷為陰性；</a:t>
                </a:r>
              </a:p>
            </p:txBody>
          </p:sp>
          <p:sp>
            <p:nvSpPr>
              <p:cNvPr id="18" name="矩形 17"/>
              <p:cNvSpPr/>
              <p:nvPr/>
            </p:nvSpPr>
            <p:spPr>
              <a:xfrm>
                <a:off x="525772" y="2501131"/>
                <a:ext cx="10778680" cy="33425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AND</a:t>
                </a:r>
                <a:r>
                  <a:rPr lang="zh-CN" altLang="en-US" sz="1200" dirty="0">
                    <a:latin typeface="Times New Roman" pitchFamily="18" charset="0"/>
                    <a:cs typeface="Times New Roman" pitchFamily="18" charset="0"/>
                  </a:rPr>
                  <a:t>」規則合併結果靈敏度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sensitivity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為：</a:t>
                </a:r>
                <a:r>
                  <a:rPr lang="en-US" altLang="zh-CN" sz="1200" i="1" dirty="0">
                    <a:latin typeface="Times New Roman" pitchFamily="18" charset="0"/>
                    <a:cs typeface="Times New Roman" pitchFamily="18" charset="0"/>
                  </a:rPr>
                  <a:t> SEN</a:t>
                </a:r>
                <a:r>
                  <a:rPr lang="en-US" altLang="zh-CN" sz="1200" i="1" baseline="-25000" dirty="0">
                    <a:latin typeface="Times New Roman" pitchFamily="18" charset="0"/>
                    <a:cs typeface="Times New Roman" pitchFamily="18" charset="0"/>
                  </a:rPr>
                  <a:t>A</a:t>
                </a:r>
                <a:r>
                  <a:rPr lang="en-US" altLang="zh-CN" sz="1200" baseline="-25000" dirty="0">
                    <a:latin typeface="Times New Roman" pitchFamily="18" charset="0"/>
                    <a:cs typeface="Times New Roman" pitchFamily="18" charset="0"/>
                  </a:rPr>
                  <a:t>+</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A</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，特異度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specificity,SPE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為：</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A</a:t>
                </a:r>
                <a:r>
                  <a:rPr lang="en-US" altLang="zh-CN" sz="1200" baseline="-25000" dirty="0">
                    <a:latin typeface="Times New Roman" pitchFamily="18" charset="0"/>
                    <a:cs typeface="Times New Roman" pitchFamily="18" charset="0"/>
                  </a:rPr>
                  <a:t>+</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A</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SPE</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SPE</a:t>
                </a:r>
                <a:r>
                  <a:rPr lang="en-US" altLang="zh-CN" sz="1200" i="1" baseline="-25000" dirty="0">
                    <a:latin typeface="Times New Roman" pitchFamily="18" charset="0"/>
                    <a:cs typeface="Times New Roman" pitchFamily="18" charset="0"/>
                  </a:rPr>
                  <a:t>A</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p>
            </p:txBody>
          </p:sp>
        </p:grpSp>
        <p:grpSp>
          <p:nvGrpSpPr>
            <p:cNvPr id="2" name="组合 1"/>
            <p:cNvGrpSpPr/>
            <p:nvPr/>
          </p:nvGrpSpPr>
          <p:grpSpPr>
            <a:xfrm>
              <a:off x="267662" y="3296473"/>
              <a:ext cx="11029695" cy="2105578"/>
              <a:chOff x="267662" y="3421983"/>
              <a:chExt cx="11029695" cy="2105578"/>
            </a:xfrm>
          </p:grpSpPr>
          <p:sp>
            <p:nvSpPr>
              <p:cNvPr id="22" name="矩形 21"/>
              <p:cNvSpPr/>
              <p:nvPr/>
            </p:nvSpPr>
            <p:spPr>
              <a:xfrm>
                <a:off x="518675" y="3421983"/>
                <a:ext cx="10778681"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序貫試驗</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serial testing</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：由第一個試驗的結果確定是否執行第二個試驗；</a:t>
                </a:r>
              </a:p>
            </p:txBody>
          </p:sp>
          <p:sp>
            <p:nvSpPr>
              <p:cNvPr id="23" name="矩形 22"/>
              <p:cNvSpPr/>
              <p:nvPr/>
            </p:nvSpPr>
            <p:spPr>
              <a:xfrm>
                <a:off x="267662" y="3421983"/>
                <a:ext cx="11022599"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a:t>
                </a:r>
              </a:p>
            </p:txBody>
          </p:sp>
          <p:sp>
            <p:nvSpPr>
              <p:cNvPr id="24" name="矩形 23"/>
              <p:cNvSpPr/>
              <p:nvPr/>
            </p:nvSpPr>
            <p:spPr>
              <a:xfrm>
                <a:off x="518674" y="3756242"/>
                <a:ext cx="10778681" cy="33425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OR</a:t>
                </a:r>
                <a:r>
                  <a:rPr lang="zh-CN" altLang="en-US" sz="1200" dirty="0">
                    <a:latin typeface="Times New Roman" pitchFamily="18" charset="0"/>
                    <a:cs typeface="Times New Roman" pitchFamily="18" charset="0"/>
                  </a:rPr>
                  <a:t>」規則：第一個試驗結果為陽性則診斷為陽性</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可就此停止試驗</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，否則繼續進行第二個試驗，如果第二個試驗結果為陽性則診斷為陽性，否則診斷為陰性；</a:t>
                </a:r>
              </a:p>
            </p:txBody>
          </p:sp>
          <p:sp>
            <p:nvSpPr>
              <p:cNvPr id="29" name="矩形 28"/>
              <p:cNvSpPr/>
              <p:nvPr/>
            </p:nvSpPr>
            <p:spPr>
              <a:xfrm>
                <a:off x="518679" y="5233570"/>
                <a:ext cx="10778678" cy="293991"/>
              </a:xfrm>
              <a:prstGeom prst="rect">
                <a:avLst/>
              </a:prstGeom>
            </p:spPr>
            <p:txBody>
              <a:bodyPr wrap="square">
                <a:spAutoFit/>
              </a:bodyPr>
              <a:lstStyle/>
              <a:p>
                <a:pPr>
                  <a:lnSpc>
                    <a:spcPct val="150000"/>
                  </a:lnSpc>
                </a:pPr>
                <a:r>
                  <a:rPr lang="zh-CN" altLang="en-US" sz="1000" dirty="0">
                    <a:solidFill>
                      <a:schemeClr val="accent2"/>
                    </a:solidFill>
                    <a:latin typeface="Times New Roman" pitchFamily="18" charset="0"/>
                    <a:cs typeface="Times New Roman" pitchFamily="18" charset="0"/>
                  </a:rPr>
                  <a:t>序貫試驗「</a:t>
                </a:r>
                <a:r>
                  <a:rPr lang="en-US" altLang="zh-CN" sz="1000" i="1" dirty="0">
                    <a:solidFill>
                      <a:schemeClr val="accent2"/>
                    </a:solidFill>
                    <a:latin typeface="Times New Roman" pitchFamily="18" charset="0"/>
                    <a:cs typeface="Times New Roman" pitchFamily="18" charset="0"/>
                  </a:rPr>
                  <a:t>OR</a:t>
                </a:r>
                <a:r>
                  <a:rPr lang="zh-CN" altLang="en-US" sz="1000" dirty="0">
                    <a:solidFill>
                      <a:schemeClr val="accent2"/>
                    </a:solidFill>
                    <a:latin typeface="Times New Roman" pitchFamily="18" charset="0"/>
                    <a:cs typeface="Times New Roman" pitchFamily="18" charset="0"/>
                  </a:rPr>
                  <a:t>」規則和「</a:t>
                </a:r>
                <a:r>
                  <a:rPr lang="en-US" altLang="zh-CN" sz="1000" i="1" dirty="0">
                    <a:solidFill>
                      <a:schemeClr val="accent2"/>
                    </a:solidFill>
                    <a:latin typeface="Times New Roman" pitchFamily="18" charset="0"/>
                    <a:cs typeface="Times New Roman" pitchFamily="18" charset="0"/>
                  </a:rPr>
                  <a:t>AND</a:t>
                </a:r>
                <a:r>
                  <a:rPr lang="zh-CN" altLang="en-US" sz="1000" dirty="0">
                    <a:solidFill>
                      <a:schemeClr val="accent2"/>
                    </a:solidFill>
                    <a:latin typeface="Times New Roman" pitchFamily="18" charset="0"/>
                    <a:cs typeface="Times New Roman" pitchFamily="18" charset="0"/>
                  </a:rPr>
                  <a:t>」規則的合併結果的靈敏度和特異度分別與平行試驗「</a:t>
                </a:r>
                <a:r>
                  <a:rPr lang="en-US" altLang="zh-CN" sz="1000" i="1" dirty="0">
                    <a:solidFill>
                      <a:schemeClr val="accent2"/>
                    </a:solidFill>
                    <a:latin typeface="Times New Roman" pitchFamily="18" charset="0"/>
                    <a:cs typeface="Times New Roman" pitchFamily="18" charset="0"/>
                  </a:rPr>
                  <a:t>OR</a:t>
                </a:r>
                <a:r>
                  <a:rPr lang="zh-CN" altLang="en-US" sz="1000" dirty="0">
                    <a:solidFill>
                      <a:schemeClr val="accent2"/>
                    </a:solidFill>
                    <a:latin typeface="Times New Roman" pitchFamily="18" charset="0"/>
                    <a:cs typeface="Times New Roman" pitchFamily="18" charset="0"/>
                  </a:rPr>
                  <a:t>」規則和「</a:t>
                </a:r>
                <a:r>
                  <a:rPr lang="en-US" altLang="zh-CN" sz="1000" i="1" dirty="0">
                    <a:solidFill>
                      <a:schemeClr val="accent2"/>
                    </a:solidFill>
                    <a:latin typeface="Times New Roman" pitchFamily="18" charset="0"/>
                    <a:cs typeface="Times New Roman" pitchFamily="18" charset="0"/>
                  </a:rPr>
                  <a:t>AND</a:t>
                </a:r>
                <a:r>
                  <a:rPr lang="zh-CN" altLang="en-US" sz="1000" dirty="0">
                    <a:solidFill>
                      <a:schemeClr val="accent2"/>
                    </a:solidFill>
                    <a:latin typeface="Times New Roman" pitchFamily="18" charset="0"/>
                    <a:cs typeface="Times New Roman" pitchFamily="18" charset="0"/>
                  </a:rPr>
                  <a:t>」規則的相同，但是在低患病率的情況下可以明顯節約資金，但是耗費了時間和人力；</a:t>
                </a:r>
              </a:p>
            </p:txBody>
          </p:sp>
          <p:sp>
            <p:nvSpPr>
              <p:cNvPr id="30" name="矩形 29"/>
              <p:cNvSpPr/>
              <p:nvPr/>
            </p:nvSpPr>
            <p:spPr>
              <a:xfrm>
                <a:off x="518673" y="4125574"/>
                <a:ext cx="10778681" cy="33425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OR</a:t>
                </a:r>
                <a:r>
                  <a:rPr lang="zh-CN" altLang="en-US" sz="1200" dirty="0">
                    <a:latin typeface="Times New Roman" pitchFamily="18" charset="0"/>
                    <a:cs typeface="Times New Roman" pitchFamily="18" charset="0"/>
                  </a:rPr>
                  <a:t>」規則合併結果靈敏度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sensitivity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為：</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A</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(1</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SEN</a:t>
                </a:r>
                <a:r>
                  <a:rPr lang="en-US" altLang="zh-CN" sz="1200" i="1" baseline="-25000" dirty="0">
                    <a:latin typeface="Times New Roman" pitchFamily="18" charset="0"/>
                    <a:cs typeface="Times New Roman" pitchFamily="18" charset="0"/>
                  </a:rPr>
                  <a:t>A</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，特異度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specificity,SPE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為：</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A</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p>
            </p:txBody>
          </p:sp>
          <p:sp>
            <p:nvSpPr>
              <p:cNvPr id="31" name="矩形 30"/>
              <p:cNvSpPr/>
              <p:nvPr/>
            </p:nvSpPr>
            <p:spPr>
              <a:xfrm>
                <a:off x="518679" y="4494906"/>
                <a:ext cx="10778676" cy="33425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AND</a:t>
                </a:r>
                <a:r>
                  <a:rPr lang="zh-CN" altLang="en-US" sz="1200" dirty="0">
                    <a:latin typeface="Times New Roman" pitchFamily="18" charset="0"/>
                    <a:cs typeface="Times New Roman" pitchFamily="18" charset="0"/>
                  </a:rPr>
                  <a:t>」規則：如果第一個試驗結果為陽性</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陰性則可停止試驗</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，則繼續做第二個試驗，如果第二個試驗也是陽性，則診斷為陽性，否則診斷為陰性；</a:t>
                </a:r>
              </a:p>
            </p:txBody>
          </p:sp>
          <p:sp>
            <p:nvSpPr>
              <p:cNvPr id="33" name="矩形 32"/>
              <p:cNvSpPr/>
              <p:nvPr/>
            </p:nvSpPr>
            <p:spPr>
              <a:xfrm>
                <a:off x="518677" y="4864238"/>
                <a:ext cx="10778680" cy="33425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AND</a:t>
                </a:r>
                <a:r>
                  <a:rPr lang="zh-CN" altLang="en-US" sz="1200" dirty="0">
                    <a:latin typeface="Times New Roman" pitchFamily="18" charset="0"/>
                    <a:cs typeface="Times New Roman" pitchFamily="18" charset="0"/>
                  </a:rPr>
                  <a:t>」規則合併結果靈敏度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sensitivity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為：</a:t>
                </a:r>
                <a:r>
                  <a:rPr lang="en-US" altLang="zh-CN" sz="1200" i="1" dirty="0">
                    <a:latin typeface="Times New Roman" pitchFamily="18" charset="0"/>
                    <a:cs typeface="Times New Roman" pitchFamily="18" charset="0"/>
                  </a:rPr>
                  <a:t> SEN</a:t>
                </a:r>
                <a:r>
                  <a:rPr lang="en-US" altLang="zh-CN" sz="12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A</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，特異度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specificity,SPE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為：</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A</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(1 -</a:t>
                </a:r>
                <a:r>
                  <a:rPr lang="en-US" altLang="zh-CN" sz="1200" i="1" dirty="0">
                    <a:latin typeface="Times New Roman" pitchFamily="18" charset="0"/>
                    <a:cs typeface="Times New Roman" pitchFamily="18" charset="0"/>
                  </a:rPr>
                  <a:t> SPE</a:t>
                </a:r>
                <a:r>
                  <a:rPr lang="en-US" altLang="zh-CN" sz="1200" i="1" baseline="-25000" dirty="0">
                    <a:latin typeface="Times New Roman" pitchFamily="18" charset="0"/>
                    <a:cs typeface="Times New Roman" pitchFamily="18" charset="0"/>
                  </a:rPr>
                  <a:t>A</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B</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p>
            </p:txBody>
          </p:sp>
        </p:grpSp>
      </p:grpSp>
    </p:spTree>
    <p:extLst>
      <p:ext uri="{BB962C8B-B14F-4D97-AF65-F5344CB8AC3E}">
        <p14:creationId xmlns:p14="http://schemas.microsoft.com/office/powerpoint/2010/main" val="298296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診斷試驗臨床研究的效應量</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TW" altLang="en-US" sz="1300" dirty="0"/>
              <a:t>提高診斷試驗效率的方</a:t>
            </a:r>
            <a:r>
              <a:rPr lang="zh-CN" altLang="en-US" sz="1300" dirty="0"/>
              <a:t>法</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聯合試驗</a:t>
            </a:r>
            <a:endParaRPr lang="zh-TW" altLang="en-US" sz="1300" dirty="0"/>
          </a:p>
        </p:txBody>
      </p:sp>
      <p:grpSp>
        <p:nvGrpSpPr>
          <p:cNvPr id="4" name="组合 3"/>
          <p:cNvGrpSpPr/>
          <p:nvPr/>
        </p:nvGrpSpPr>
        <p:grpSpPr>
          <a:xfrm>
            <a:off x="718946" y="1008550"/>
            <a:ext cx="9937756" cy="4471483"/>
            <a:chOff x="718946" y="1008549"/>
            <a:chExt cx="9937756" cy="4471483"/>
          </a:xfrm>
        </p:grpSpPr>
        <p:pic>
          <p:nvPicPr>
            <p:cNvPr id="25088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1056" y="3671714"/>
              <a:ext cx="3753031" cy="168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946" y="1022332"/>
              <a:ext cx="53721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407977" y="1008549"/>
              <a:ext cx="4248725" cy="854080"/>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仿照上述兩試驗聯檢的分析方法，考察互不相關的三個獨立診斷試驗聯合檢測平行試驗</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parallel testing</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en-US" altLang="zh-CN" sz="1100" i="1" dirty="0">
                  <a:latin typeface="Times New Roman" pitchFamily="18" charset="0"/>
                  <a:cs typeface="Times New Roman" pitchFamily="18" charset="0"/>
                </a:rPr>
                <a:t>OR</a:t>
              </a:r>
              <a:r>
                <a:rPr lang="zh-CN" altLang="en-US" sz="1100" dirty="0">
                  <a:latin typeface="Times New Roman" pitchFamily="18" charset="0"/>
                  <a:cs typeface="Times New Roman" pitchFamily="18" charset="0"/>
                </a:rPr>
                <a:t>」規則的聯合診斷靈敏度與各單獨試驗靈敏度之間的規律；</a:t>
              </a:r>
              <a:endParaRPr lang="en-US" altLang="zh-CN" sz="1100" dirty="0">
                <a:latin typeface="Times New Roman" pitchFamily="18" charset="0"/>
                <a:cs typeface="Times New Roman" pitchFamily="18" charset="0"/>
              </a:endParaRPr>
            </a:p>
          </p:txBody>
        </p:sp>
        <p:grpSp>
          <p:nvGrpSpPr>
            <p:cNvPr id="3" name="组合 2"/>
            <p:cNvGrpSpPr/>
            <p:nvPr/>
          </p:nvGrpSpPr>
          <p:grpSpPr>
            <a:xfrm>
              <a:off x="6575217" y="2101501"/>
              <a:ext cx="4081485" cy="1264464"/>
              <a:chOff x="6540333" y="3031907"/>
              <a:chExt cx="4081485" cy="1264464"/>
            </a:xfrm>
          </p:grpSpPr>
          <p:sp>
            <p:nvSpPr>
              <p:cNvPr id="12" name="矩形 11"/>
              <p:cNvSpPr/>
              <p:nvPr/>
            </p:nvSpPr>
            <p:spPr>
              <a:xfrm>
                <a:off x="6586052" y="3373041"/>
                <a:ext cx="4035766" cy="923330"/>
              </a:xfrm>
              <a:prstGeom prst="rect">
                <a:avLst/>
              </a:prstGeom>
            </p:spPr>
            <p:txBody>
              <a:bodyPr wrap="square">
                <a:spAutoFit/>
              </a:bodyPr>
              <a:lstStyle/>
              <a:p>
                <a:pPr>
                  <a:lnSpc>
                    <a:spcPct val="150000"/>
                  </a:lnSpc>
                </a:pP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baseline="-25000" dirty="0" err="1">
                    <a:solidFill>
                      <a:srgbClr val="000000"/>
                    </a:solidFill>
                    <a:latin typeface="Times New Roman" pitchFamily="18" charset="0"/>
                    <a:cs typeface="Times New Roman" pitchFamily="18" charset="0"/>
                  </a:rPr>
                  <a:t>+</a:t>
                </a:r>
                <a:r>
                  <a:rPr lang="en-US" altLang="zh-CN" sz="1000" baseline="-25000" dirty="0" err="1">
                    <a:solidFill>
                      <a:srgbClr val="000000"/>
                    </a:solidFill>
                    <a:latin typeface="Times New Roman" pitchFamily="18" charset="0"/>
                    <a:cs typeface="Times New Roman" pitchFamily="18" charset="0"/>
                  </a:rPr>
                  <a:t>Ⅱ</a:t>
                </a:r>
                <a:r>
                  <a:rPr lang="en-US" altLang="zh-CN" sz="1100" baseline="-25000" dirty="0" err="1">
                    <a:solidFill>
                      <a:srgbClr val="000000"/>
                    </a:solidFill>
                    <a:latin typeface="Times New Roman" pitchFamily="18" charset="0"/>
                    <a:cs typeface="Times New Roman" pitchFamily="18" charset="0"/>
                  </a:rPr>
                  <a:t>+</a:t>
                </a:r>
                <a:r>
                  <a:rPr lang="en-US" altLang="zh-CN" sz="1000" baseline="-25000" dirty="0" err="1">
                    <a:solidFill>
                      <a:srgbClr val="000000"/>
                    </a:solidFill>
                    <a:latin typeface="Times New Roman" pitchFamily="18" charset="0"/>
                    <a:cs typeface="Times New Roman" pitchFamily="18" charset="0"/>
                  </a:rPr>
                  <a:t>Ⅲ</a:t>
                </a:r>
                <a:r>
                  <a:rPr lang="en-US" altLang="zh-CN" sz="1200" i="1"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i="1"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100" i="1"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Ⅲ</a:t>
                </a:r>
                <a:r>
                  <a:rPr lang="en-US" altLang="zh-CN" sz="1100" dirty="0">
                    <a:solidFill>
                      <a:srgbClr val="000000"/>
                    </a:solidFill>
                    <a:latin typeface="Times New Roman" pitchFamily="18" charset="0"/>
                    <a:cs typeface="Times New Roman" pitchFamily="18" charset="0"/>
                  </a:rPr>
                  <a:t> </a:t>
                </a:r>
              </a:p>
              <a:p>
                <a:pPr>
                  <a:lnSpc>
                    <a:spcPct val="150000"/>
                  </a:lnSpc>
                </a:pPr>
                <a:r>
                  <a:rPr lang="en-US" altLang="zh-CN" sz="11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Ⅲ</a:t>
                </a:r>
                <a:r>
                  <a:rPr lang="en-US" altLang="zh-CN" sz="11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1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Ⅲ</a:t>
                </a:r>
                <a:r>
                  <a:rPr lang="en-US" altLang="zh-CN" sz="1200" i="1" dirty="0">
                    <a:solidFill>
                      <a:srgbClr val="000000"/>
                    </a:solidFill>
                    <a:latin typeface="Times New Roman" pitchFamily="18" charset="0"/>
                    <a:cs typeface="Times New Roman" pitchFamily="18" charset="0"/>
                  </a:rPr>
                  <a:t> </a:t>
                </a:r>
              </a:p>
              <a:p>
                <a:pPr>
                  <a:lnSpc>
                    <a:spcPct val="150000"/>
                  </a:lnSpc>
                </a:pPr>
                <a:r>
                  <a:rPr lang="en-US" altLang="zh-CN" sz="12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Ⅱ</a:t>
                </a:r>
                <a:r>
                  <a:rPr lang="en-US" altLang="zh-CN" sz="11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Ⅲ</a:t>
                </a:r>
                <a:r>
                  <a:rPr lang="en-US" altLang="zh-CN" sz="1200" i="1" dirty="0">
                    <a:solidFill>
                      <a:srgbClr val="000000"/>
                    </a:solidFill>
                    <a:latin typeface="Times New Roman" pitchFamily="18" charset="0"/>
                    <a:cs typeface="Times New Roman" pitchFamily="18" charset="0"/>
                  </a:rPr>
                  <a:t>  </a:t>
                </a:r>
                <a:endParaRPr lang="zh-CN" altLang="en-US" sz="1100" dirty="0"/>
              </a:p>
            </p:txBody>
          </p:sp>
          <p:sp>
            <p:nvSpPr>
              <p:cNvPr id="13" name="矩形 12"/>
              <p:cNvSpPr/>
              <p:nvPr/>
            </p:nvSpPr>
            <p:spPr>
              <a:xfrm>
                <a:off x="6586052" y="3031907"/>
                <a:ext cx="4035766" cy="276999"/>
              </a:xfrm>
              <a:prstGeom prst="rect">
                <a:avLst/>
              </a:prstGeom>
            </p:spPr>
            <p:txBody>
              <a:bodyPr wrap="square">
                <a:spAutoFit/>
              </a:bodyPr>
              <a:lstStyle/>
              <a:p>
                <a:r>
                  <a:rPr lang="en-US" altLang="zh-CN" sz="1100" i="1" dirty="0" err="1">
                    <a:solidFill>
                      <a:srgbClr val="000000"/>
                    </a:solidFill>
                    <a:latin typeface="Times New Roman" pitchFamily="18" charset="0"/>
                    <a:cs typeface="Times New Roman" pitchFamily="18" charset="0"/>
                  </a:rPr>
                  <a:t>SEN</a:t>
                </a:r>
                <a:r>
                  <a:rPr lang="en-US" altLang="zh-CN" sz="1000" baseline="-25000" dirty="0" err="1">
                    <a:solidFill>
                      <a:srgbClr val="000000"/>
                    </a:solidFill>
                    <a:latin typeface="Times New Roman" pitchFamily="18" charset="0"/>
                    <a:cs typeface="Times New Roman" pitchFamily="18" charset="0"/>
                  </a:rPr>
                  <a:t>Ⅰ</a:t>
                </a:r>
                <a:r>
                  <a:rPr lang="en-US" altLang="zh-CN" sz="1100" baseline="-25000" dirty="0" err="1">
                    <a:solidFill>
                      <a:srgbClr val="000000"/>
                    </a:solidFill>
                    <a:latin typeface="Times New Roman" pitchFamily="18" charset="0"/>
                    <a:cs typeface="Times New Roman" pitchFamily="18" charset="0"/>
                  </a:rPr>
                  <a:t>+</a:t>
                </a:r>
                <a:r>
                  <a:rPr lang="en-US" altLang="zh-CN" sz="1000" baseline="-25000" dirty="0" err="1">
                    <a:solidFill>
                      <a:srgbClr val="000000"/>
                    </a:solidFill>
                    <a:latin typeface="Times New Roman" pitchFamily="18" charset="0"/>
                    <a:cs typeface="Times New Roman" pitchFamily="18" charset="0"/>
                  </a:rPr>
                  <a:t>Ⅱ</a:t>
                </a:r>
                <a:r>
                  <a:rPr lang="en-US" altLang="zh-CN" sz="1100" baseline="-25000" dirty="0" err="1">
                    <a:solidFill>
                      <a:srgbClr val="000000"/>
                    </a:solidFill>
                    <a:latin typeface="Times New Roman" pitchFamily="18" charset="0"/>
                    <a:cs typeface="Times New Roman" pitchFamily="18" charset="0"/>
                  </a:rPr>
                  <a:t>+</a:t>
                </a:r>
                <a:r>
                  <a:rPr lang="en-US" altLang="zh-CN" sz="1000" baseline="-25000" dirty="0" err="1">
                    <a:solidFill>
                      <a:srgbClr val="000000"/>
                    </a:solidFill>
                    <a:latin typeface="Times New Roman" pitchFamily="18" charset="0"/>
                    <a:cs typeface="Times New Roman" pitchFamily="18" charset="0"/>
                  </a:rPr>
                  <a:t>Ⅲ</a:t>
                </a:r>
                <a:r>
                  <a:rPr lang="en-US" altLang="zh-CN" sz="1200" i="1"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 </a:t>
                </a:r>
                <a:r>
                  <a:rPr lang="en-US" altLang="zh-CN" sz="1200" dirty="0">
                    <a:solidFill>
                      <a:srgbClr val="000000"/>
                    </a:solidFill>
                    <a:latin typeface="Times New Roman" pitchFamily="18" charset="0"/>
                    <a:cs typeface="Times New Roman" pitchFamily="18" charset="0"/>
                  </a:rPr>
                  <a:t>+</a:t>
                </a:r>
                <a:r>
                  <a:rPr lang="en-US" altLang="zh-CN" sz="1200" i="1" dirty="0">
                    <a:solidFill>
                      <a:srgbClr val="000000"/>
                    </a:solidFill>
                    <a:latin typeface="Times New Roman" pitchFamily="18" charset="0"/>
                    <a:cs typeface="Times New Roman" pitchFamily="18" charset="0"/>
                  </a:rPr>
                  <a:t> b </a:t>
                </a:r>
                <a:r>
                  <a:rPr lang="en-US" altLang="zh-CN" sz="1200" dirty="0">
                    <a:solidFill>
                      <a:srgbClr val="000000"/>
                    </a:solidFill>
                    <a:latin typeface="Times New Roman" pitchFamily="18" charset="0"/>
                    <a:cs typeface="Times New Roman" pitchFamily="18" charset="0"/>
                  </a:rPr>
                  <a:t>+</a:t>
                </a:r>
                <a:r>
                  <a:rPr lang="en-US" altLang="zh-CN" sz="1200" i="1" dirty="0">
                    <a:solidFill>
                      <a:srgbClr val="000000"/>
                    </a:solidFill>
                    <a:latin typeface="Times New Roman" pitchFamily="18" charset="0"/>
                    <a:cs typeface="Times New Roman" pitchFamily="18" charset="0"/>
                  </a:rPr>
                  <a:t> c</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 d</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 e</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 f</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 g</a:t>
                </a:r>
                <a:r>
                  <a:rPr lang="en-US" altLang="zh-CN" sz="12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000" dirty="0">
                    <a:solidFill>
                      <a:srgbClr val="000000"/>
                    </a:solidFill>
                    <a:latin typeface="+mn-lt"/>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200" i="1" dirty="0" err="1">
                    <a:solidFill>
                      <a:srgbClr val="000000"/>
                    </a:solidFill>
                    <a:latin typeface="Times New Roman" pitchFamily="18" charset="0"/>
                    <a:cs typeface="Times New Roman" pitchFamily="18" charset="0"/>
                  </a:rPr>
                  <a:t>n</a:t>
                </a:r>
                <a:r>
                  <a:rPr lang="en-US" altLang="zh-CN" sz="1100" i="1" baseline="-30000" dirty="0" err="1">
                    <a:solidFill>
                      <a:srgbClr val="000000"/>
                    </a:solidFill>
                    <a:latin typeface="Times New Roman" pitchFamily="18" charset="0"/>
                    <a:cs typeface="Times New Roman" pitchFamily="18" charset="0"/>
                  </a:rPr>
                  <a:t>disease</a:t>
                </a:r>
                <a:r>
                  <a:rPr lang="en-US" altLang="zh-CN" sz="1200" dirty="0">
                    <a:solidFill>
                      <a:srgbClr val="000000"/>
                    </a:solidFill>
                    <a:latin typeface="Times New Roman" pitchFamily="18" charset="0"/>
                    <a:cs typeface="Times New Roman" pitchFamily="18" charset="0"/>
                  </a:rPr>
                  <a:t> </a:t>
                </a:r>
                <a:endParaRPr lang="zh-CN" altLang="en-US" dirty="0"/>
              </a:p>
            </p:txBody>
          </p:sp>
          <p:sp>
            <p:nvSpPr>
              <p:cNvPr id="14" name="左大括号 13"/>
              <p:cNvSpPr/>
              <p:nvPr/>
            </p:nvSpPr>
            <p:spPr>
              <a:xfrm>
                <a:off x="6540333" y="3105795"/>
                <a:ext cx="45719" cy="558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Tree>
    <p:extLst>
      <p:ext uri="{BB962C8B-B14F-4D97-AF65-F5344CB8AC3E}">
        <p14:creationId xmlns:p14="http://schemas.microsoft.com/office/powerpoint/2010/main" val="406065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診斷試驗臨床研究的效應量</a:t>
            </a:r>
          </a:p>
        </p:txBody>
      </p:sp>
      <p:sp>
        <p:nvSpPr>
          <p:cNvPr id="8" name="矩形 3"/>
          <p:cNvSpPr>
            <a:spLocks noChangeArrowheads="1"/>
          </p:cNvSpPr>
          <p:nvPr/>
        </p:nvSpPr>
        <p:spPr bwMode="auto">
          <a:xfrm>
            <a:off x="55096" y="364658"/>
            <a:ext cx="1130563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solidFill>
                  <a:srgbClr val="000000"/>
                </a:solidFill>
              </a:rPr>
              <a:t>一些結局</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endpoint</a:t>
            </a:r>
            <a:r>
              <a:rPr lang="en-US" altLang="zh-CN" sz="1000" dirty="0">
                <a:solidFill>
                  <a:srgbClr val="000000"/>
                </a:solidFill>
                <a:latin typeface="Times New Roman" pitchFamily="18" charset="0"/>
                <a:cs typeface="Times New Roman" pitchFamily="18" charset="0"/>
              </a:rPr>
              <a:t>)</a:t>
            </a:r>
            <a:r>
              <a:rPr lang="zh-CN" altLang="en-US" sz="1300" dirty="0">
                <a:solidFill>
                  <a:srgbClr val="000000"/>
                </a:solidFill>
              </a:rPr>
              <a:t>指標和基於經濟學分析的效應量</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篩查發現</a:t>
            </a:r>
            <a:r>
              <a:rPr lang="zh-TW" altLang="en-US" sz="900" dirty="0">
                <a:solidFill>
                  <a:srgbClr val="000000"/>
                </a:solidFill>
                <a:latin typeface="Times New Roman" pitchFamily="18" charset="0"/>
                <a:cs typeface="Times New Roman" pitchFamily="18" charset="0"/>
              </a:rPr>
              <a:t>病例費用</a:t>
            </a:r>
            <a:r>
              <a:rPr lang="zh-CN" altLang="en-US" sz="900" dirty="0">
                <a:solidFill>
                  <a:srgbClr val="000000"/>
                </a:solidFill>
                <a:latin typeface="Times New Roman" pitchFamily="18" charset="0"/>
                <a:cs typeface="Times New Roman" pitchFamily="18" charset="0"/>
              </a:rPr>
              <a:t>、篩查</a:t>
            </a:r>
            <a:r>
              <a:rPr lang="zh-TW" altLang="en-US" sz="900" dirty="0">
                <a:solidFill>
                  <a:srgbClr val="000000"/>
                </a:solidFill>
                <a:latin typeface="Times New Roman" pitchFamily="18" charset="0"/>
                <a:cs typeface="Times New Roman" pitchFamily="18" charset="0"/>
              </a:rPr>
              <a:t>早期</a:t>
            </a:r>
            <a:r>
              <a:rPr lang="zh-CN" altLang="en-US" sz="900" dirty="0">
                <a:solidFill>
                  <a:srgbClr val="000000"/>
                </a:solidFill>
                <a:latin typeface="Times New Roman" pitchFamily="18" charset="0"/>
                <a:cs typeface="Times New Roman" pitchFamily="18" charset="0"/>
              </a:rPr>
              <a:t>診斷</a:t>
            </a:r>
            <a:r>
              <a:rPr lang="zh-TW" altLang="en-US" sz="900" dirty="0">
                <a:solidFill>
                  <a:srgbClr val="000000"/>
                </a:solidFill>
                <a:latin typeface="Times New Roman" pitchFamily="18" charset="0"/>
                <a:cs typeface="Times New Roman" pitchFamily="18" charset="0"/>
              </a:rPr>
              <a:t>率</a:t>
            </a:r>
            <a:r>
              <a:rPr lang="zh-CN" altLang="en-US" sz="900" dirty="0">
                <a:solidFill>
                  <a:srgbClr val="000000"/>
                </a:solidFill>
                <a:latin typeface="Times New Roman" pitchFamily="18" charset="0"/>
                <a:cs typeface="Times New Roman" pitchFamily="18" charset="0"/>
              </a:rPr>
              <a:t>、病死率</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fatality rate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、傷殘調整生命年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、品質調整生命年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QALYs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、成本收益比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E.C</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U</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等；</a:t>
            </a:r>
            <a:endParaRPr lang="zh-CN" altLang="en-US" sz="1300" dirty="0">
              <a:solidFill>
                <a:srgbClr val="000000"/>
              </a:solidFill>
              <a:latin typeface="Times New Roman" pitchFamily="18" charset="0"/>
              <a:cs typeface="Times New Roman" pitchFamily="18" charset="0"/>
            </a:endParaRPr>
          </a:p>
        </p:txBody>
      </p:sp>
      <p:pic>
        <p:nvPicPr>
          <p:cNvPr id="219138" name="Picture 2" descr="C:\Users\dell\Desktop\65b76f1ea64caf534169bd3542651a5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6094" y="1541139"/>
            <a:ext cx="6941857" cy="3879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75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診斷試驗臨床研究的效應量</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latin typeface="Times New Roman" pitchFamily="18" charset="0"/>
                <a:cs typeface="Times New Roman" pitchFamily="18" charset="0"/>
              </a:rPr>
              <a:t>基於二分類數據的效應量</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Effect index</a:t>
            </a:r>
            <a:r>
              <a:rPr lang="en-US" altLang="zh-CN" sz="1100" dirty="0">
                <a:latin typeface="Times New Roman" pitchFamily="18" charset="0"/>
                <a:cs typeface="Times New Roman" pitchFamily="18" charset="0"/>
              </a:rPr>
              <a:t>)</a:t>
            </a:r>
            <a:r>
              <a:rPr lang="zh-CN" altLang="en-US" sz="13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診斷試驗的預測和評價結局</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Outcome</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終點</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endpoint</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替代指標 ；</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1264004" y="46342"/>
            <a:ext cx="10121178" cy="5067193"/>
            <a:chOff x="1264004" y="46340"/>
            <a:chExt cx="10121177" cy="5067193"/>
          </a:xfrm>
        </p:grpSpPr>
        <p:pic>
          <p:nvPicPr>
            <p:cNvPr id="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9382" y="46340"/>
              <a:ext cx="3095799" cy="89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23"/>
            <p:cNvGrpSpPr/>
            <p:nvPr/>
          </p:nvGrpSpPr>
          <p:grpSpPr>
            <a:xfrm>
              <a:off x="1264004" y="1286678"/>
              <a:ext cx="9278480" cy="3826855"/>
              <a:chOff x="1550884" y="1214958"/>
              <a:chExt cx="9278480" cy="3826855"/>
            </a:xfrm>
          </p:grpSpPr>
          <p:sp>
            <p:nvSpPr>
              <p:cNvPr id="11" name="矩形 10"/>
              <p:cNvSpPr/>
              <p:nvPr/>
            </p:nvSpPr>
            <p:spPr>
              <a:xfrm>
                <a:off x="1801904" y="1214958"/>
                <a:ext cx="9027460" cy="923330"/>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患病概率</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prevalence</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PREV</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指納入診斷性試驗的全部研究對象中，確診病例者所佔的比例，是患者進行診斷性試驗之前的患病概率，也稱驗前概率，臨床醫生一般根據患者的病史、體征、該醫院長期積累下來的各種疾病患者的構成比、醫生的個人經驗等進行的判斷，其計算公式為：</a:t>
                </a:r>
                <a:r>
                  <a:rPr lang="en-US" altLang="zh-CN" sz="1200" i="1" dirty="0">
                    <a:latin typeface="Times New Roman" pitchFamily="18" charset="0"/>
                    <a:cs typeface="Times New Roman" pitchFamily="18" charset="0"/>
                  </a:rPr>
                  <a:t>PREV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zh-CN" altLang="en-US" sz="1200" dirty="0">
                    <a:latin typeface="Times New Roman" pitchFamily="18" charset="0"/>
                    <a:cs typeface="Times New Roman" pitchFamily="18" charset="0"/>
                  </a:rPr>
                  <a:t>；</a:t>
                </a:r>
              </a:p>
            </p:txBody>
          </p:sp>
          <p:sp>
            <p:nvSpPr>
              <p:cNvPr id="12" name="矩形 11"/>
              <p:cNvSpPr/>
              <p:nvPr/>
            </p:nvSpPr>
            <p:spPr>
              <a:xfrm>
                <a:off x="1801904" y="2357763"/>
                <a:ext cx="9027460" cy="646331"/>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靈敏度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sensitivity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：又稱真陽性率</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true positive </a:t>
                </a:r>
                <a:r>
                  <a:rPr lang="en-US" altLang="zh-CN" sz="1200" i="1" dirty="0" err="1">
                    <a:latin typeface="Times New Roman" pitchFamily="18" charset="0"/>
                    <a:cs typeface="Times New Roman" pitchFamily="18" charset="0"/>
                  </a:rPr>
                  <a:t>rate</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TPR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，是指在確診病例中診斷試驗陽性者的比例；靈敏度 </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sensitivity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之補 </a:t>
                </a:r>
                <a:r>
                  <a:rPr lang="en-US" altLang="zh-CN" sz="1200" dirty="0">
                    <a:latin typeface="Times New Roman" pitchFamily="18" charset="0"/>
                    <a:cs typeface="Times New Roman" pitchFamily="18" charset="0"/>
                  </a:rPr>
                  <a:t>1 - </a:t>
                </a:r>
                <a:r>
                  <a:rPr lang="en-US" altLang="zh-CN" sz="1200" i="1" dirty="0">
                    <a:latin typeface="Times New Roman" pitchFamily="18" charset="0"/>
                    <a:cs typeface="Times New Roman" pitchFamily="18" charset="0"/>
                  </a:rPr>
                  <a:t>SEN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稱為假陰性率，又稱為漏診率</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omission diagnostic </a:t>
                </a:r>
                <a:r>
                  <a:rPr lang="en-US" altLang="zh-CN" sz="1200" i="1" dirty="0" err="1">
                    <a:latin typeface="Times New Roman" pitchFamily="18" charset="0"/>
                    <a:cs typeface="Times New Roman" pitchFamily="18" charset="0"/>
                  </a:rPr>
                  <a:t>rate</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ODR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，反映患者被遺漏診斷的可能性；</a:t>
                </a:r>
              </a:p>
            </p:txBody>
          </p:sp>
          <p:sp>
            <p:nvSpPr>
              <p:cNvPr id="14" name="矩形 13"/>
              <p:cNvSpPr/>
              <p:nvPr/>
            </p:nvSpPr>
            <p:spPr>
              <a:xfrm>
                <a:off x="1550889" y="1214958"/>
                <a:ext cx="9278475"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1</a:t>
                </a:r>
                <a:r>
                  <a:rPr lang="zh-CN" altLang="en-US" sz="1200" dirty="0">
                    <a:latin typeface="Times New Roman" pitchFamily="18" charset="0"/>
                    <a:cs typeface="Times New Roman" pitchFamily="18" charset="0"/>
                  </a:rPr>
                  <a:t>、</a:t>
                </a:r>
              </a:p>
            </p:txBody>
          </p:sp>
          <p:sp>
            <p:nvSpPr>
              <p:cNvPr id="15" name="矩形 14"/>
              <p:cNvSpPr/>
              <p:nvPr/>
            </p:nvSpPr>
            <p:spPr>
              <a:xfrm>
                <a:off x="1550889" y="2357763"/>
                <a:ext cx="9278475"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a:t>
                </a:r>
              </a:p>
            </p:txBody>
          </p:sp>
          <p:grpSp>
            <p:nvGrpSpPr>
              <p:cNvPr id="23" name="组合 22"/>
              <p:cNvGrpSpPr/>
              <p:nvPr/>
            </p:nvGrpSpPr>
            <p:grpSpPr>
              <a:xfrm>
                <a:off x="1801903" y="3026993"/>
                <a:ext cx="9027461" cy="508000"/>
                <a:chOff x="1801903" y="3026993"/>
                <a:chExt cx="9027461" cy="508000"/>
              </a:xfrm>
            </p:grpSpPr>
            <p:sp>
              <p:nvSpPr>
                <p:cNvPr id="16" name="矩形 15"/>
                <p:cNvSpPr/>
                <p:nvPr/>
              </p:nvSpPr>
              <p:spPr>
                <a:xfrm>
                  <a:off x="1801903" y="3075814"/>
                  <a:ext cx="9027461"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靈敏度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sensitivity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的計算公式為：                                          ，其標準誤差可近似計算為：                                 ；</a:t>
                  </a:r>
                </a:p>
              </p:txBody>
            </p:sp>
            <p:graphicFrame>
              <p:nvGraphicFramePr>
                <p:cNvPr id="5" name="对象 4"/>
                <p:cNvGraphicFramePr>
                  <a:graphicFrameLocks noChangeAspect="1"/>
                </p:cNvGraphicFramePr>
                <p:nvPr>
                  <p:extLst>
                    <p:ext uri="{D42A27DB-BD31-4B8C-83A1-F6EECF244321}">
                      <p14:modId xmlns:p14="http://schemas.microsoft.com/office/powerpoint/2010/main" val="4158705115"/>
                    </p:ext>
                  </p:extLst>
                </p:nvPr>
              </p:nvGraphicFramePr>
              <p:xfrm>
                <a:off x="4440248" y="3070225"/>
                <a:ext cx="1549400" cy="393700"/>
              </p:xfrm>
              <a:graphic>
                <a:graphicData uri="http://schemas.openxmlformats.org/presentationml/2006/ole">
                  <mc:AlternateContent xmlns:mc="http://schemas.openxmlformats.org/markup-compatibility/2006">
                    <mc:Choice xmlns:v="urn:schemas-microsoft-com:vml" Requires="v">
                      <p:oleObj name="Equation" r:id="rId4" imgW="1548728" imgH="393529" progId="">
                        <p:embed/>
                      </p:oleObj>
                    </mc:Choice>
                    <mc:Fallback>
                      <p:oleObj name="Equation" r:id="rId4" imgW="1548728" imgH="393529" progId="">
                        <p:embed/>
                        <p:pic>
                          <p:nvPicPr>
                            <p:cNvPr id="0" name="Picture 12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248" y="3070225"/>
                              <a:ext cx="15494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444298127"/>
                    </p:ext>
                  </p:extLst>
                </p:nvPr>
              </p:nvGraphicFramePr>
              <p:xfrm>
                <a:off x="8006445" y="3026993"/>
                <a:ext cx="1155700" cy="508000"/>
              </p:xfrm>
              <a:graphic>
                <a:graphicData uri="http://schemas.openxmlformats.org/presentationml/2006/ole">
                  <mc:AlternateContent xmlns:mc="http://schemas.openxmlformats.org/markup-compatibility/2006">
                    <mc:Choice xmlns:v="urn:schemas-microsoft-com:vml" Requires="v">
                      <p:oleObj name="Equation" r:id="rId6" imgW="1155700" imgH="508000" progId="">
                        <p:embed/>
                      </p:oleObj>
                    </mc:Choice>
                    <mc:Fallback>
                      <p:oleObj name="Equation" r:id="rId6" imgW="1155700" imgH="508000" progId="">
                        <p:embed/>
                        <p:pic>
                          <p:nvPicPr>
                            <p:cNvPr id="0" name="Picture 124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6445" y="3026993"/>
                              <a:ext cx="11557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 name="矩形 17"/>
              <p:cNvSpPr/>
              <p:nvPr/>
            </p:nvSpPr>
            <p:spPr>
              <a:xfrm>
                <a:off x="1801897" y="3863878"/>
                <a:ext cx="9027467" cy="646331"/>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特異度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specificity,SPE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：又稱</a:t>
                </a:r>
                <a:r>
                  <a:rPr lang="zh-CN" altLang="en-US" sz="1200" dirty="0"/>
                  <a:t>真陰性率</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true negative </a:t>
                </a:r>
                <a:r>
                  <a:rPr lang="en-US" altLang="zh-CN" sz="1200" i="1" dirty="0" err="1">
                    <a:latin typeface="Times New Roman" pitchFamily="18" charset="0"/>
                    <a:cs typeface="Times New Roman" pitchFamily="18" charset="0"/>
                  </a:rPr>
                  <a:t>rate,TNR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，是指在</a:t>
                </a:r>
                <a:r>
                  <a:rPr lang="zh-TW" altLang="en-US" sz="1200" dirty="0">
                    <a:latin typeface="Times New Roman" pitchFamily="18" charset="0"/>
                    <a:cs typeface="Times New Roman" pitchFamily="18" charset="0"/>
                  </a:rPr>
                  <a:t>排除患病人群中診斷試驗陰性者的比例</a:t>
                </a:r>
                <a:r>
                  <a:rPr lang="zh-CN" altLang="en-US" sz="1200" dirty="0">
                    <a:latin typeface="Times New Roman" pitchFamily="18" charset="0"/>
                    <a:cs typeface="Times New Roman" pitchFamily="18" charset="0"/>
                  </a:rPr>
                  <a:t>；特異度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specificity,SPE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之補 </a:t>
                </a:r>
                <a:r>
                  <a:rPr lang="en-US" altLang="zh-TW" sz="1200" dirty="0">
                    <a:latin typeface="Times New Roman" pitchFamily="18" charset="0"/>
                    <a:cs typeface="Times New Roman" pitchFamily="18" charset="0"/>
                  </a:rPr>
                  <a:t>1 - </a:t>
                </a:r>
                <a:r>
                  <a:rPr lang="en-US" altLang="zh-TW" sz="1200" i="1" dirty="0">
                    <a:latin typeface="Times New Roman" pitchFamily="18" charset="0"/>
                    <a:cs typeface="Times New Roman" pitchFamily="18" charset="0"/>
                  </a:rPr>
                  <a:t>SPE</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稱為假陽性率</a:t>
                </a:r>
                <a:r>
                  <a:rPr lang="zh-CN" altLang="en-US" sz="1200" dirty="0">
                    <a:latin typeface="Times New Roman" pitchFamily="18" charset="0"/>
                    <a:cs typeface="Times New Roman" pitchFamily="18" charset="0"/>
                  </a:rPr>
                  <a:t>，又稱為誤診率</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mistake diagnostic </a:t>
                </a:r>
                <a:r>
                  <a:rPr lang="en-US" altLang="zh-CN" sz="1200" i="1" dirty="0" err="1">
                    <a:latin typeface="Times New Roman" pitchFamily="18" charset="0"/>
                    <a:cs typeface="Times New Roman" pitchFamily="18" charset="0"/>
                  </a:rPr>
                  <a:t>rate</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MDR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，反映患者被錯誤診斷的可能性；</a:t>
                </a:r>
              </a:p>
            </p:txBody>
          </p:sp>
          <p:sp>
            <p:nvSpPr>
              <p:cNvPr id="19" name="矩形 18"/>
              <p:cNvSpPr/>
              <p:nvPr/>
            </p:nvSpPr>
            <p:spPr>
              <a:xfrm>
                <a:off x="1550884" y="3863878"/>
                <a:ext cx="9278480"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a:t>
                </a:r>
              </a:p>
            </p:txBody>
          </p:sp>
          <p:grpSp>
            <p:nvGrpSpPr>
              <p:cNvPr id="7" name="组合 6"/>
              <p:cNvGrpSpPr/>
              <p:nvPr/>
            </p:nvGrpSpPr>
            <p:grpSpPr>
              <a:xfrm>
                <a:off x="1801898" y="4533813"/>
                <a:ext cx="9027466" cy="508000"/>
                <a:chOff x="1801898" y="4533813"/>
                <a:chExt cx="9027466" cy="508000"/>
              </a:xfrm>
            </p:grpSpPr>
            <p:sp>
              <p:nvSpPr>
                <p:cNvPr id="20" name="矩形 19"/>
                <p:cNvSpPr/>
                <p:nvPr/>
              </p:nvSpPr>
              <p:spPr>
                <a:xfrm>
                  <a:off x="1801898" y="4581929"/>
                  <a:ext cx="9027466"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特異度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specificity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SPE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的計算公式為：                                          ，其標準誤差可近似計算為：                                  ；</a:t>
                  </a:r>
                </a:p>
              </p:txBody>
            </p:sp>
            <p:graphicFrame>
              <p:nvGraphicFramePr>
                <p:cNvPr id="21" name="对象 20"/>
                <p:cNvGraphicFramePr>
                  <a:graphicFrameLocks noChangeAspect="1"/>
                </p:cNvGraphicFramePr>
                <p:nvPr>
                  <p:extLst>
                    <p:ext uri="{D42A27DB-BD31-4B8C-83A1-F6EECF244321}">
                      <p14:modId xmlns:p14="http://schemas.microsoft.com/office/powerpoint/2010/main" val="1004012311"/>
                    </p:ext>
                  </p:extLst>
                </p:nvPr>
              </p:nvGraphicFramePr>
              <p:xfrm>
                <a:off x="4440248" y="4576763"/>
                <a:ext cx="1549400" cy="393700"/>
              </p:xfrm>
              <a:graphic>
                <a:graphicData uri="http://schemas.openxmlformats.org/presentationml/2006/ole">
                  <mc:AlternateContent xmlns:mc="http://schemas.openxmlformats.org/markup-compatibility/2006">
                    <mc:Choice xmlns:v="urn:schemas-microsoft-com:vml" Requires="v">
                      <p:oleObj name="Equation" r:id="rId8" imgW="1548728" imgH="393529" progId="">
                        <p:embed/>
                      </p:oleObj>
                    </mc:Choice>
                    <mc:Fallback>
                      <p:oleObj name="Equation" r:id="rId8" imgW="1548728" imgH="393529" progId="">
                        <p:embed/>
                        <p:pic>
                          <p:nvPicPr>
                            <p:cNvPr id="0" name="Picture 124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0248" y="4576763"/>
                              <a:ext cx="15494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598286560"/>
                    </p:ext>
                  </p:extLst>
                </p:nvPr>
              </p:nvGraphicFramePr>
              <p:xfrm>
                <a:off x="8071990" y="4533813"/>
                <a:ext cx="1168400" cy="508000"/>
              </p:xfrm>
              <a:graphic>
                <a:graphicData uri="http://schemas.openxmlformats.org/presentationml/2006/ole">
                  <mc:AlternateContent xmlns:mc="http://schemas.openxmlformats.org/markup-compatibility/2006">
                    <mc:Choice xmlns:v="urn:schemas-microsoft-com:vml" Requires="v">
                      <p:oleObj name="Equation" r:id="rId10" imgW="1168400" imgH="508000" progId="">
                        <p:embed/>
                      </p:oleObj>
                    </mc:Choice>
                    <mc:Fallback>
                      <p:oleObj name="Equation" r:id="rId10" imgW="1168400" imgH="508000" progId="">
                        <p:embed/>
                        <p:pic>
                          <p:nvPicPr>
                            <p:cNvPr id="0" name="Picture 124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71990" y="4533813"/>
                              <a:ext cx="11684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Tree>
    <p:extLst>
      <p:ext uri="{BB962C8B-B14F-4D97-AF65-F5344CB8AC3E}">
        <p14:creationId xmlns:p14="http://schemas.microsoft.com/office/powerpoint/2010/main" val="328337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診斷試驗臨床研究的效應量</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基於二分類數據的效應</a:t>
            </a:r>
            <a:r>
              <a:rPr lang="zh-CN" altLang="en-US" sz="1300" dirty="0">
                <a:solidFill>
                  <a:srgbClr val="000000"/>
                </a:solidFill>
                <a:latin typeface="Times New Roman" pitchFamily="18" charset="0"/>
                <a:cs typeface="Times New Roman" pitchFamily="18" charset="0"/>
              </a:rPr>
              <a:t>量</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Effect index</a:t>
            </a:r>
            <a:r>
              <a:rPr lang="en-US" altLang="zh-CN" sz="1100" dirty="0">
                <a:solidFill>
                  <a:srgbClr val="000000"/>
                </a:solidFill>
                <a:latin typeface="Times New Roman" pitchFamily="18" charset="0"/>
                <a:cs typeface="Times New Roman" pitchFamily="18" charset="0"/>
              </a:rPr>
              <a:t>)</a:t>
            </a:r>
            <a:r>
              <a:rPr lang="zh-CN" altLang="en-US" sz="13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診斷試驗的預測和評價結局</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Outcome</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終點</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endpoint</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替代指標 ；</a:t>
            </a:r>
            <a:endParaRPr lang="zh-CN" altLang="en-US" sz="1300" dirty="0">
              <a:solidFill>
                <a:srgbClr val="000000"/>
              </a:solidFill>
              <a:latin typeface="Times New Roman" pitchFamily="18" charset="0"/>
              <a:cs typeface="Times New Roman" pitchFamily="18" charset="0"/>
            </a:endParaRPr>
          </a:p>
        </p:txBody>
      </p:sp>
      <p:grpSp>
        <p:nvGrpSpPr>
          <p:cNvPr id="7" name="组合 6"/>
          <p:cNvGrpSpPr/>
          <p:nvPr/>
        </p:nvGrpSpPr>
        <p:grpSpPr>
          <a:xfrm>
            <a:off x="1062296" y="46342"/>
            <a:ext cx="10322885" cy="5607347"/>
            <a:chOff x="1062295" y="46340"/>
            <a:chExt cx="10322886" cy="5607347"/>
          </a:xfrm>
        </p:grpSpPr>
        <p:pic>
          <p:nvPicPr>
            <p:cNvPr id="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9382" y="46340"/>
              <a:ext cx="3095799" cy="89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1062295" y="1147488"/>
              <a:ext cx="9511589" cy="4506199"/>
              <a:chOff x="1062295" y="1147488"/>
              <a:chExt cx="9511589" cy="4506199"/>
            </a:xfrm>
          </p:grpSpPr>
          <p:grpSp>
            <p:nvGrpSpPr>
              <p:cNvPr id="32" name="组合 31"/>
              <p:cNvGrpSpPr/>
              <p:nvPr/>
            </p:nvGrpSpPr>
            <p:grpSpPr>
              <a:xfrm>
                <a:off x="1470204" y="1147488"/>
                <a:ext cx="8892998" cy="1669852"/>
                <a:chOff x="1470204" y="1237138"/>
                <a:chExt cx="8892998" cy="1669852"/>
              </a:xfrm>
            </p:grpSpPr>
            <p:sp>
              <p:nvSpPr>
                <p:cNvPr id="12" name="矩形 11"/>
                <p:cNvSpPr/>
                <p:nvPr/>
              </p:nvSpPr>
              <p:spPr>
                <a:xfrm>
                  <a:off x="1721218" y="1237138"/>
                  <a:ext cx="8641984"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陽性預測值</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positive predictive </a:t>
                  </a:r>
                  <a:r>
                    <a:rPr lang="en-US" altLang="zh-CN" sz="1200" i="1" dirty="0" err="1">
                      <a:latin typeface="Times New Roman" pitchFamily="18" charset="0"/>
                      <a:cs typeface="Times New Roman" pitchFamily="18" charset="0"/>
                    </a:rPr>
                    <a:t>value,+PV</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：是指在</a:t>
                  </a:r>
                  <a:r>
                    <a:rPr lang="zh-TW" altLang="en-US" sz="1200" dirty="0">
                      <a:latin typeface="Times New Roman" pitchFamily="18" charset="0"/>
                      <a:cs typeface="Times New Roman" pitchFamily="18" charset="0"/>
                    </a:rPr>
                    <a:t>診斷試驗陽性者中確診病例的比例</a:t>
                  </a:r>
                  <a:r>
                    <a:rPr lang="zh-CN" altLang="en-US" sz="1200" dirty="0">
                      <a:latin typeface="Times New Roman" pitchFamily="18" charset="0"/>
                      <a:cs typeface="Times New Roman" pitchFamily="18" charset="0"/>
                    </a:rPr>
                    <a:t>，用於評價診斷試驗預測患病的準確性；</a:t>
                  </a:r>
                </a:p>
              </p:txBody>
            </p:sp>
            <p:sp>
              <p:nvSpPr>
                <p:cNvPr id="15" name="矩形 14"/>
                <p:cNvSpPr/>
                <p:nvPr/>
              </p:nvSpPr>
              <p:spPr>
                <a:xfrm>
                  <a:off x="1470204" y="1237138"/>
                  <a:ext cx="8606124"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a:t>
                  </a:r>
                </a:p>
              </p:txBody>
            </p:sp>
            <p:grpSp>
              <p:nvGrpSpPr>
                <p:cNvPr id="3" name="组合 2"/>
                <p:cNvGrpSpPr/>
                <p:nvPr/>
              </p:nvGrpSpPr>
              <p:grpSpPr>
                <a:xfrm>
                  <a:off x="1721218" y="1807685"/>
                  <a:ext cx="8641984" cy="508000"/>
                  <a:chOff x="1721218" y="1807685"/>
                  <a:chExt cx="8641984" cy="508000"/>
                </a:xfrm>
              </p:grpSpPr>
              <p:sp>
                <p:nvSpPr>
                  <p:cNvPr id="16" name="矩形 15"/>
                  <p:cNvSpPr/>
                  <p:nvPr/>
                </p:nvSpPr>
                <p:spPr>
                  <a:xfrm>
                    <a:off x="1721218" y="1838644"/>
                    <a:ext cx="8641984"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陽性預測值</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positive predictive </a:t>
                    </a:r>
                    <a:r>
                      <a:rPr lang="en-US" altLang="zh-CN" sz="1200" i="1" dirty="0" err="1">
                        <a:latin typeface="Times New Roman" pitchFamily="18" charset="0"/>
                        <a:cs typeface="Times New Roman" pitchFamily="18" charset="0"/>
                      </a:rPr>
                      <a:t>value,+PV</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的計算公式為：                         ，其標準誤差可近似計算為：                                     ；</a:t>
                    </a:r>
                  </a:p>
                </p:txBody>
              </p:sp>
              <p:graphicFrame>
                <p:nvGraphicFramePr>
                  <p:cNvPr id="5" name="对象 4"/>
                  <p:cNvGraphicFramePr>
                    <a:graphicFrameLocks noChangeAspect="1"/>
                  </p:cNvGraphicFramePr>
                  <p:nvPr>
                    <p:extLst>
                      <p:ext uri="{D42A27DB-BD31-4B8C-83A1-F6EECF244321}">
                        <p14:modId xmlns:p14="http://schemas.microsoft.com/office/powerpoint/2010/main" val="4151405985"/>
                      </p:ext>
                    </p:extLst>
                  </p:nvPr>
                </p:nvGraphicFramePr>
                <p:xfrm>
                  <a:off x="5578378" y="1850548"/>
                  <a:ext cx="812800" cy="393700"/>
                </p:xfrm>
                <a:graphic>
                  <a:graphicData uri="http://schemas.openxmlformats.org/presentationml/2006/ole">
                    <mc:AlternateContent xmlns:mc="http://schemas.openxmlformats.org/markup-compatibility/2006">
                      <mc:Choice xmlns:v="urn:schemas-microsoft-com:vml" Requires="v">
                        <p:oleObj name="Equation" r:id="rId4" imgW="812447" imgH="393529" progId="">
                          <p:embed/>
                        </p:oleObj>
                      </mc:Choice>
                      <mc:Fallback>
                        <p:oleObj name="Equation" r:id="rId4" imgW="812447" imgH="393529" progId="">
                          <p:embed/>
                          <p:pic>
                            <p:nvPicPr>
                              <p:cNvPr id="0" name="Picture 185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8378" y="1850548"/>
                                <a:ext cx="812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864890035"/>
                      </p:ext>
                    </p:extLst>
                  </p:nvPr>
                </p:nvGraphicFramePr>
                <p:xfrm>
                  <a:off x="8493398" y="1807685"/>
                  <a:ext cx="1168400" cy="508000"/>
                </p:xfrm>
                <a:graphic>
                  <a:graphicData uri="http://schemas.openxmlformats.org/presentationml/2006/ole">
                    <mc:AlternateContent xmlns:mc="http://schemas.openxmlformats.org/markup-compatibility/2006">
                      <mc:Choice xmlns:v="urn:schemas-microsoft-com:vml" Requires="v">
                        <p:oleObj name="Equation" r:id="rId6" imgW="1168400" imgH="508000" progId="">
                          <p:embed/>
                        </p:oleObj>
                      </mc:Choice>
                      <mc:Fallback>
                        <p:oleObj name="Equation" r:id="rId6" imgW="1168400" imgH="508000" progId="">
                          <p:embed/>
                          <p:pic>
                            <p:nvPicPr>
                              <p:cNvPr id="0" name="Picture 185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93398" y="1807685"/>
                                <a:ext cx="11684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组合 3"/>
                <p:cNvGrpSpPr/>
                <p:nvPr/>
              </p:nvGrpSpPr>
              <p:grpSpPr>
                <a:xfrm>
                  <a:off x="1721213" y="2458996"/>
                  <a:ext cx="8641984" cy="447994"/>
                  <a:chOff x="1721213" y="2458996"/>
                  <a:chExt cx="8641984" cy="447994"/>
                </a:xfrm>
              </p:grpSpPr>
              <p:sp>
                <p:nvSpPr>
                  <p:cNvPr id="23" name="矩形 22"/>
                  <p:cNvSpPr/>
                  <p:nvPr/>
                </p:nvSpPr>
                <p:spPr>
                  <a:xfrm>
                    <a:off x="1721213" y="2458996"/>
                    <a:ext cx="8641984"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陽性預測值</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positive predictive </a:t>
                    </a:r>
                    <a:r>
                      <a:rPr lang="en-US" altLang="zh-CN" sz="1200" i="1" dirty="0" err="1">
                        <a:latin typeface="Times New Roman" pitchFamily="18" charset="0"/>
                        <a:cs typeface="Times New Roman" pitchFamily="18" charset="0"/>
                      </a:rPr>
                      <a:t>value,+PV</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也可以表示為：                                                                                   ；</a:t>
                    </a:r>
                  </a:p>
                </p:txBody>
              </p:sp>
              <p:graphicFrame>
                <p:nvGraphicFramePr>
                  <p:cNvPr id="24" name="对象 23"/>
                  <p:cNvGraphicFramePr>
                    <a:graphicFrameLocks noChangeAspect="1"/>
                  </p:cNvGraphicFramePr>
                  <p:nvPr>
                    <p:extLst>
                      <p:ext uri="{D42A27DB-BD31-4B8C-83A1-F6EECF244321}">
                        <p14:modId xmlns:p14="http://schemas.microsoft.com/office/powerpoint/2010/main" val="213674319"/>
                      </p:ext>
                    </p:extLst>
                  </p:nvPr>
                </p:nvGraphicFramePr>
                <p:xfrm>
                  <a:off x="5636030" y="2462490"/>
                  <a:ext cx="2857500" cy="444500"/>
                </p:xfrm>
                <a:graphic>
                  <a:graphicData uri="http://schemas.openxmlformats.org/presentationml/2006/ole">
                    <mc:AlternateContent xmlns:mc="http://schemas.openxmlformats.org/markup-compatibility/2006">
                      <mc:Choice xmlns:v="urn:schemas-microsoft-com:vml" Requires="v">
                        <p:oleObj name="Equation" r:id="rId8" imgW="2857500" imgH="444500" progId="">
                          <p:embed/>
                        </p:oleObj>
                      </mc:Choice>
                      <mc:Fallback>
                        <p:oleObj name="Equation" r:id="rId8" imgW="2857500" imgH="444500" progId="">
                          <p:embed/>
                          <p:pic>
                            <p:nvPicPr>
                              <p:cNvPr id="0" name="Picture 185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6030" y="2462490"/>
                                <a:ext cx="28575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3" name="组合 32"/>
              <p:cNvGrpSpPr/>
              <p:nvPr/>
            </p:nvGrpSpPr>
            <p:grpSpPr>
              <a:xfrm>
                <a:off x="1470199" y="3281153"/>
                <a:ext cx="8892998" cy="1682112"/>
                <a:chOff x="1470199" y="3496313"/>
                <a:chExt cx="8892998" cy="1682112"/>
              </a:xfrm>
            </p:grpSpPr>
            <p:sp>
              <p:nvSpPr>
                <p:cNvPr id="25" name="矩形 24"/>
                <p:cNvSpPr/>
                <p:nvPr/>
              </p:nvSpPr>
              <p:spPr>
                <a:xfrm>
                  <a:off x="1721213" y="3496313"/>
                  <a:ext cx="8641984"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陰性預測值</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negative predictive value,-PV</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：是指</a:t>
                  </a:r>
                  <a:r>
                    <a:rPr lang="zh-TW" altLang="en-US" sz="1200" dirty="0">
                      <a:latin typeface="Times New Roman" pitchFamily="18" charset="0"/>
                      <a:cs typeface="Times New Roman" pitchFamily="18" charset="0"/>
                    </a:rPr>
                    <a:t>在診斷試驗陰性者中排除病患的比例</a:t>
                  </a:r>
                  <a:r>
                    <a:rPr lang="zh-CN" altLang="en-US" sz="1200" dirty="0">
                      <a:latin typeface="Times New Roman" pitchFamily="18" charset="0"/>
                      <a:cs typeface="Times New Roman" pitchFamily="18" charset="0"/>
                    </a:rPr>
                    <a:t>，用於評價診斷試驗排除病例的準確性；</a:t>
                  </a:r>
                </a:p>
              </p:txBody>
            </p:sp>
            <p:sp>
              <p:nvSpPr>
                <p:cNvPr id="26" name="矩形 25"/>
                <p:cNvSpPr/>
                <p:nvPr/>
              </p:nvSpPr>
              <p:spPr>
                <a:xfrm>
                  <a:off x="1470199" y="3496313"/>
                  <a:ext cx="8606124"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5</a:t>
                  </a:r>
                  <a:r>
                    <a:rPr lang="zh-CN" altLang="en-US" sz="1200" dirty="0">
                      <a:latin typeface="Times New Roman" pitchFamily="18" charset="0"/>
                      <a:cs typeface="Times New Roman" pitchFamily="18" charset="0"/>
                    </a:rPr>
                    <a:t>、</a:t>
                  </a:r>
                </a:p>
              </p:txBody>
            </p:sp>
            <p:grpSp>
              <p:nvGrpSpPr>
                <p:cNvPr id="6" name="组合 5"/>
                <p:cNvGrpSpPr/>
                <p:nvPr/>
              </p:nvGrpSpPr>
              <p:grpSpPr>
                <a:xfrm>
                  <a:off x="1721213" y="4066615"/>
                  <a:ext cx="8641984" cy="508000"/>
                  <a:chOff x="1721213" y="4066615"/>
                  <a:chExt cx="8641984" cy="508000"/>
                </a:xfrm>
              </p:grpSpPr>
              <p:sp>
                <p:nvSpPr>
                  <p:cNvPr id="27" name="矩形 26"/>
                  <p:cNvSpPr/>
                  <p:nvPr/>
                </p:nvSpPr>
                <p:spPr>
                  <a:xfrm>
                    <a:off x="1721213" y="4097819"/>
                    <a:ext cx="8641984"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陰性預測值</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negative predictive value,-PV</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的計算公式為：                         ，其標準誤差可近似計算為：                                     ；</a:t>
                    </a:r>
                  </a:p>
                </p:txBody>
              </p:sp>
              <p:graphicFrame>
                <p:nvGraphicFramePr>
                  <p:cNvPr id="28" name="对象 27"/>
                  <p:cNvGraphicFramePr>
                    <a:graphicFrameLocks noChangeAspect="1"/>
                  </p:cNvGraphicFramePr>
                  <p:nvPr>
                    <p:extLst>
                      <p:ext uri="{D42A27DB-BD31-4B8C-83A1-F6EECF244321}">
                        <p14:modId xmlns:p14="http://schemas.microsoft.com/office/powerpoint/2010/main" val="2819339441"/>
                      </p:ext>
                    </p:extLst>
                  </p:nvPr>
                </p:nvGraphicFramePr>
                <p:xfrm>
                  <a:off x="5572315" y="4109478"/>
                  <a:ext cx="825500" cy="393700"/>
                </p:xfrm>
                <a:graphic>
                  <a:graphicData uri="http://schemas.openxmlformats.org/presentationml/2006/ole">
                    <mc:AlternateContent xmlns:mc="http://schemas.openxmlformats.org/markup-compatibility/2006">
                      <mc:Choice xmlns:v="urn:schemas-microsoft-com:vml" Requires="v">
                        <p:oleObj name="Equation" r:id="rId10" imgW="825500" imgH="393700" progId="">
                          <p:embed/>
                        </p:oleObj>
                      </mc:Choice>
                      <mc:Fallback>
                        <p:oleObj name="Equation" r:id="rId10" imgW="825500" imgH="393700" progId="">
                          <p:embed/>
                          <p:pic>
                            <p:nvPicPr>
                              <p:cNvPr id="0" name="Picture 185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2315" y="4109478"/>
                                <a:ext cx="8255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611306215"/>
                      </p:ext>
                    </p:extLst>
                  </p:nvPr>
                </p:nvGraphicFramePr>
                <p:xfrm>
                  <a:off x="8487335" y="4066615"/>
                  <a:ext cx="1181100" cy="508000"/>
                </p:xfrm>
                <a:graphic>
                  <a:graphicData uri="http://schemas.openxmlformats.org/presentationml/2006/ole">
                    <mc:AlternateContent xmlns:mc="http://schemas.openxmlformats.org/markup-compatibility/2006">
                      <mc:Choice xmlns:v="urn:schemas-microsoft-com:vml" Requires="v">
                        <p:oleObj name="Equation" r:id="rId12" imgW="1181100" imgH="508000" progId="">
                          <p:embed/>
                        </p:oleObj>
                      </mc:Choice>
                      <mc:Fallback>
                        <p:oleObj name="Equation" r:id="rId12" imgW="1181100" imgH="508000" progId="">
                          <p:embed/>
                          <p:pic>
                            <p:nvPicPr>
                              <p:cNvPr id="0" name="Picture 1858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87335" y="4066615"/>
                                <a:ext cx="11811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组合 9"/>
                <p:cNvGrpSpPr/>
                <p:nvPr/>
              </p:nvGrpSpPr>
              <p:grpSpPr>
                <a:xfrm>
                  <a:off x="1721208" y="4708525"/>
                  <a:ext cx="8641984" cy="469900"/>
                  <a:chOff x="1721208" y="4708525"/>
                  <a:chExt cx="8641984" cy="469900"/>
                </a:xfrm>
              </p:grpSpPr>
              <p:sp>
                <p:nvSpPr>
                  <p:cNvPr id="30" name="矩形 29"/>
                  <p:cNvSpPr/>
                  <p:nvPr/>
                </p:nvSpPr>
                <p:spPr>
                  <a:xfrm>
                    <a:off x="1721208" y="4718171"/>
                    <a:ext cx="8641984"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陰性預測值</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negative predictive value,-PV</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也可以表示為：                                                                                   ；</a:t>
                    </a:r>
                  </a:p>
                </p:txBody>
              </p:sp>
              <p:graphicFrame>
                <p:nvGraphicFramePr>
                  <p:cNvPr id="31" name="对象 30"/>
                  <p:cNvGraphicFramePr>
                    <a:graphicFrameLocks noChangeAspect="1"/>
                  </p:cNvGraphicFramePr>
                  <p:nvPr>
                    <p:extLst>
                      <p:ext uri="{D42A27DB-BD31-4B8C-83A1-F6EECF244321}">
                        <p14:modId xmlns:p14="http://schemas.microsoft.com/office/powerpoint/2010/main" val="2084433230"/>
                      </p:ext>
                    </p:extLst>
                  </p:nvPr>
                </p:nvGraphicFramePr>
                <p:xfrm>
                  <a:off x="5636190" y="4708525"/>
                  <a:ext cx="2857500" cy="469900"/>
                </p:xfrm>
                <a:graphic>
                  <a:graphicData uri="http://schemas.openxmlformats.org/presentationml/2006/ole">
                    <mc:AlternateContent xmlns:mc="http://schemas.openxmlformats.org/markup-compatibility/2006">
                      <mc:Choice xmlns:v="urn:schemas-microsoft-com:vml" Requires="v">
                        <p:oleObj name="Equation" r:id="rId14" imgW="2857500" imgH="469900" progId="">
                          <p:embed/>
                        </p:oleObj>
                      </mc:Choice>
                      <mc:Fallback>
                        <p:oleObj name="Equation" r:id="rId14" imgW="2857500" imgH="469900" progId="">
                          <p:embed/>
                          <p:pic>
                            <p:nvPicPr>
                              <p:cNvPr id="0" name="Picture 185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6190" y="4708525"/>
                                <a:ext cx="28575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5" name="矩形 34"/>
              <p:cNvSpPr/>
              <p:nvPr/>
            </p:nvSpPr>
            <p:spPr>
              <a:xfrm>
                <a:off x="1062295" y="5330522"/>
                <a:ext cx="9511589" cy="323165"/>
              </a:xfrm>
              <a:prstGeom prst="rect">
                <a:avLst/>
              </a:prstGeom>
            </p:spPr>
            <p:txBody>
              <a:bodyPr wrap="square">
                <a:spAutoFit/>
              </a:bodyPr>
              <a:lstStyle/>
              <a:p>
                <a:pPr>
                  <a:lnSpc>
                    <a:spcPct val="150000"/>
                  </a:lnSpc>
                </a:pPr>
                <a:r>
                  <a:rPr lang="zh-CN" altLang="en-US" sz="1000" dirty="0">
                    <a:solidFill>
                      <a:schemeClr val="accent2"/>
                    </a:solidFill>
                    <a:latin typeface="Times New Roman" pitchFamily="18" charset="0"/>
                    <a:cs typeface="Times New Roman" pitchFamily="18" charset="0"/>
                  </a:rPr>
                  <a:t>陽性預測值</a:t>
                </a:r>
                <a:r>
                  <a:rPr lang="en-US" altLang="zh-CN" sz="1000" dirty="0">
                    <a:solidFill>
                      <a:schemeClr val="accent2"/>
                    </a:solidFill>
                    <a:latin typeface="Times New Roman" pitchFamily="18" charset="0"/>
                    <a:cs typeface="Times New Roman" pitchFamily="18" charset="0"/>
                  </a:rPr>
                  <a:t>(</a:t>
                </a:r>
                <a:r>
                  <a:rPr lang="en-US" altLang="zh-CN" sz="1000" i="1" dirty="0">
                    <a:solidFill>
                      <a:schemeClr val="accent2"/>
                    </a:solidFill>
                    <a:latin typeface="Times New Roman" pitchFamily="18" charset="0"/>
                    <a:cs typeface="Times New Roman" pitchFamily="18" charset="0"/>
                  </a:rPr>
                  <a:t>positive predictive </a:t>
                </a:r>
                <a:r>
                  <a:rPr lang="en-US" altLang="zh-CN" sz="1000" i="1" dirty="0" err="1">
                    <a:solidFill>
                      <a:schemeClr val="accent2"/>
                    </a:solidFill>
                    <a:latin typeface="Times New Roman" pitchFamily="18" charset="0"/>
                    <a:cs typeface="Times New Roman" pitchFamily="18" charset="0"/>
                  </a:rPr>
                  <a:t>value</a:t>
                </a:r>
                <a:r>
                  <a:rPr lang="en-US" altLang="zh-CN" sz="1000" dirty="0" err="1">
                    <a:solidFill>
                      <a:schemeClr val="accent2"/>
                    </a:solidFill>
                    <a:latin typeface="Times New Roman" pitchFamily="18" charset="0"/>
                    <a:cs typeface="Times New Roman" pitchFamily="18" charset="0"/>
                  </a:rPr>
                  <a:t>,+</a:t>
                </a:r>
                <a:r>
                  <a:rPr lang="en-US" altLang="zh-CN" sz="1000" i="1" dirty="0" err="1">
                    <a:solidFill>
                      <a:schemeClr val="accent2"/>
                    </a:solidFill>
                    <a:latin typeface="Times New Roman" pitchFamily="18" charset="0"/>
                    <a:cs typeface="Times New Roman" pitchFamily="18" charset="0"/>
                  </a:rPr>
                  <a:t>PV</a:t>
                </a:r>
                <a:r>
                  <a:rPr lang="en-US" altLang="zh-CN" sz="1000" dirty="0">
                    <a:solidFill>
                      <a:schemeClr val="accent2"/>
                    </a:solidFill>
                    <a:latin typeface="Times New Roman" pitchFamily="18" charset="0"/>
                    <a:cs typeface="Times New Roman" pitchFamily="18" charset="0"/>
                  </a:rPr>
                  <a:t>)</a:t>
                </a:r>
                <a:r>
                  <a:rPr lang="zh-CN" altLang="en-US" sz="1000" dirty="0">
                    <a:solidFill>
                      <a:schemeClr val="accent2"/>
                    </a:solidFill>
                    <a:latin typeface="Times New Roman" pitchFamily="18" charset="0"/>
                    <a:cs typeface="Times New Roman" pitchFamily="18" charset="0"/>
                  </a:rPr>
                  <a:t>和陰性預測值</a:t>
                </a:r>
                <a:r>
                  <a:rPr lang="en-US" altLang="zh-CN" sz="1000" dirty="0">
                    <a:solidFill>
                      <a:schemeClr val="accent2"/>
                    </a:solidFill>
                    <a:latin typeface="Times New Roman" pitchFamily="18" charset="0"/>
                    <a:cs typeface="Times New Roman" pitchFamily="18" charset="0"/>
                  </a:rPr>
                  <a:t>(</a:t>
                </a:r>
                <a:r>
                  <a:rPr lang="en-US" altLang="zh-CN" sz="1000" i="1" dirty="0">
                    <a:solidFill>
                      <a:schemeClr val="accent2"/>
                    </a:solidFill>
                    <a:latin typeface="Times New Roman" pitchFamily="18" charset="0"/>
                    <a:cs typeface="Times New Roman" pitchFamily="18" charset="0"/>
                  </a:rPr>
                  <a:t>negative predictive value</a:t>
                </a:r>
                <a:r>
                  <a:rPr lang="en-US" altLang="zh-CN" sz="1000" dirty="0">
                    <a:solidFill>
                      <a:schemeClr val="accent2"/>
                    </a:solidFill>
                    <a:latin typeface="Times New Roman" pitchFamily="18" charset="0"/>
                    <a:cs typeface="Times New Roman" pitchFamily="18" charset="0"/>
                  </a:rPr>
                  <a:t>,-</a:t>
                </a:r>
                <a:r>
                  <a:rPr lang="en-US" altLang="zh-CN" sz="1000" i="1" dirty="0">
                    <a:solidFill>
                      <a:schemeClr val="accent2"/>
                    </a:solidFill>
                    <a:latin typeface="Times New Roman" pitchFamily="18" charset="0"/>
                    <a:cs typeface="Times New Roman" pitchFamily="18" charset="0"/>
                  </a:rPr>
                  <a:t>PV</a:t>
                </a:r>
                <a:r>
                  <a:rPr lang="en-US" altLang="zh-CN" sz="1000" dirty="0">
                    <a:solidFill>
                      <a:schemeClr val="accent2"/>
                    </a:solidFill>
                    <a:latin typeface="Times New Roman" pitchFamily="18" charset="0"/>
                    <a:cs typeface="Times New Roman" pitchFamily="18" charset="0"/>
                  </a:rPr>
                  <a:t>)</a:t>
                </a:r>
                <a:r>
                  <a:rPr lang="zh-CN" altLang="en-US" sz="1000" dirty="0">
                    <a:solidFill>
                      <a:schemeClr val="accent2"/>
                    </a:solidFill>
                    <a:latin typeface="Times New Roman" pitchFamily="18" charset="0"/>
                    <a:cs typeface="Times New Roman" pitchFamily="18" charset="0"/>
                  </a:rPr>
                  <a:t>代表以診斷試驗結果預測患病或排除病例的準確性，是診斷試驗用於臨床的最終指標； </a:t>
                </a:r>
              </a:p>
            </p:txBody>
          </p:sp>
        </p:grpSp>
      </p:grpSp>
    </p:spTree>
    <p:extLst>
      <p:ext uri="{BB962C8B-B14F-4D97-AF65-F5344CB8AC3E}">
        <p14:creationId xmlns:p14="http://schemas.microsoft.com/office/powerpoint/2010/main" val="188344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診斷試驗臨床研究的效應量</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基於二分類數據的效應</a:t>
            </a:r>
            <a:r>
              <a:rPr lang="zh-CN" altLang="en-US" sz="1300" dirty="0">
                <a:solidFill>
                  <a:srgbClr val="000000"/>
                </a:solidFill>
                <a:latin typeface="Times New Roman" pitchFamily="18" charset="0"/>
                <a:cs typeface="Times New Roman" pitchFamily="18" charset="0"/>
              </a:rPr>
              <a:t>量</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Effect index</a:t>
            </a:r>
            <a:r>
              <a:rPr lang="en-US" altLang="zh-CN" sz="1100" dirty="0">
                <a:solidFill>
                  <a:srgbClr val="000000"/>
                </a:solidFill>
                <a:latin typeface="Times New Roman" pitchFamily="18" charset="0"/>
                <a:cs typeface="Times New Roman" pitchFamily="18" charset="0"/>
              </a:rPr>
              <a:t>)</a:t>
            </a:r>
            <a:r>
              <a:rPr lang="zh-CN" altLang="en-US" sz="13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診斷試驗的綜合評價結局</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Outcome</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終點</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endpoint</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替代指標 ；</a:t>
            </a:r>
            <a:endParaRPr lang="zh-CN" altLang="en-US" sz="1300" dirty="0">
              <a:solidFill>
                <a:srgbClr val="000000"/>
              </a:solidFill>
              <a:latin typeface="Times New Roman" pitchFamily="18" charset="0"/>
              <a:cs typeface="Times New Roman" pitchFamily="18" charset="0"/>
            </a:endParaRPr>
          </a:p>
        </p:txBody>
      </p:sp>
      <p:grpSp>
        <p:nvGrpSpPr>
          <p:cNvPr id="48" name="组合 47"/>
          <p:cNvGrpSpPr/>
          <p:nvPr/>
        </p:nvGrpSpPr>
        <p:grpSpPr>
          <a:xfrm>
            <a:off x="770932" y="46340"/>
            <a:ext cx="10614252" cy="5562522"/>
            <a:chOff x="770928" y="46340"/>
            <a:chExt cx="10614253" cy="5562522"/>
          </a:xfrm>
        </p:grpSpPr>
        <p:pic>
          <p:nvPicPr>
            <p:cNvPr id="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9382" y="46340"/>
              <a:ext cx="3095799" cy="89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7" name="组合 46"/>
            <p:cNvGrpSpPr/>
            <p:nvPr/>
          </p:nvGrpSpPr>
          <p:grpSpPr>
            <a:xfrm>
              <a:off x="770928" y="1048873"/>
              <a:ext cx="10318418" cy="4559989"/>
              <a:chOff x="770928" y="1048873"/>
              <a:chExt cx="10318418" cy="4559989"/>
            </a:xfrm>
          </p:grpSpPr>
          <p:grpSp>
            <p:nvGrpSpPr>
              <p:cNvPr id="22" name="组合 21"/>
              <p:cNvGrpSpPr/>
              <p:nvPr/>
            </p:nvGrpSpPr>
            <p:grpSpPr>
              <a:xfrm>
                <a:off x="770933" y="1048873"/>
                <a:ext cx="10318413" cy="1764542"/>
                <a:chOff x="770933" y="1048873"/>
                <a:chExt cx="10318413" cy="1764542"/>
              </a:xfrm>
            </p:grpSpPr>
            <p:sp>
              <p:nvSpPr>
                <p:cNvPr id="12" name="矩形 11"/>
                <p:cNvSpPr/>
                <p:nvPr/>
              </p:nvSpPr>
              <p:spPr>
                <a:xfrm>
                  <a:off x="1021948" y="1048873"/>
                  <a:ext cx="10067398"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陽性似然比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positive likelihood </a:t>
                  </a:r>
                  <a:r>
                    <a:rPr lang="en-US" altLang="zh-CN" sz="1200" i="1" dirty="0" err="1">
                      <a:latin typeface="Times New Roman" pitchFamily="18" charset="0"/>
                      <a:cs typeface="Times New Roman" pitchFamily="18" charset="0"/>
                    </a:rPr>
                    <a:t>ratio</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+LR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：表示真陽性率與假陽性率之比，與隊列研究中暴露危險的相對危險度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relative </a:t>
                  </a:r>
                  <a:r>
                    <a:rPr lang="en-US" altLang="zh-CN" sz="1200" i="1" dirty="0" err="1">
                      <a:latin typeface="Times New Roman" pitchFamily="18" charset="0"/>
                      <a:cs typeface="Times New Roman" pitchFamily="18" charset="0"/>
                    </a:rPr>
                    <a:t>risk</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RR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相似；</a:t>
                  </a:r>
                </a:p>
              </p:txBody>
            </p:sp>
            <p:sp>
              <p:nvSpPr>
                <p:cNvPr id="15" name="矩形 14"/>
                <p:cNvSpPr/>
                <p:nvPr/>
              </p:nvSpPr>
              <p:spPr>
                <a:xfrm>
                  <a:off x="770933" y="1048873"/>
                  <a:ext cx="10103249"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6</a:t>
                  </a:r>
                  <a:r>
                    <a:rPr lang="zh-CN" altLang="en-US" sz="1200" dirty="0">
                      <a:latin typeface="Times New Roman" pitchFamily="18" charset="0"/>
                      <a:cs typeface="Times New Roman" pitchFamily="18" charset="0"/>
                    </a:rPr>
                    <a:t>、</a:t>
                  </a:r>
                </a:p>
              </p:txBody>
            </p:sp>
            <p:grpSp>
              <p:nvGrpSpPr>
                <p:cNvPr id="14" name="组合 13"/>
                <p:cNvGrpSpPr/>
                <p:nvPr/>
              </p:nvGrpSpPr>
              <p:grpSpPr>
                <a:xfrm>
                  <a:off x="1021948" y="1623540"/>
                  <a:ext cx="10067398" cy="508000"/>
                  <a:chOff x="1021948" y="1623540"/>
                  <a:chExt cx="10067398" cy="508000"/>
                </a:xfrm>
              </p:grpSpPr>
              <p:sp>
                <p:nvSpPr>
                  <p:cNvPr id="16" name="矩形 15"/>
                  <p:cNvSpPr/>
                  <p:nvPr/>
                </p:nvSpPr>
                <p:spPr>
                  <a:xfrm>
                    <a:off x="1021948" y="1668309"/>
                    <a:ext cx="10067398"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陽性似然比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positive likelihood </a:t>
                    </a:r>
                    <a:r>
                      <a:rPr lang="en-US" altLang="zh-CN" sz="1200" i="1" dirty="0" err="1">
                        <a:latin typeface="Times New Roman" pitchFamily="18" charset="0"/>
                        <a:cs typeface="Times New Roman" pitchFamily="18" charset="0"/>
                      </a:rPr>
                      <a:t>ratio</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+LR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的計算公式為：                                                                                     ；</a:t>
                    </a:r>
                  </a:p>
                </p:txBody>
              </p:sp>
              <p:graphicFrame>
                <p:nvGraphicFramePr>
                  <p:cNvPr id="5" name="对象 4"/>
                  <p:cNvGraphicFramePr>
                    <a:graphicFrameLocks noChangeAspect="1"/>
                  </p:cNvGraphicFramePr>
                  <p:nvPr>
                    <p:extLst>
                      <p:ext uri="{D42A27DB-BD31-4B8C-83A1-F6EECF244321}">
                        <p14:modId xmlns:p14="http://schemas.microsoft.com/office/powerpoint/2010/main" val="1659910937"/>
                      </p:ext>
                    </p:extLst>
                  </p:nvPr>
                </p:nvGraphicFramePr>
                <p:xfrm>
                  <a:off x="4875505" y="1623540"/>
                  <a:ext cx="2971800" cy="508000"/>
                </p:xfrm>
                <a:graphic>
                  <a:graphicData uri="http://schemas.openxmlformats.org/presentationml/2006/ole">
                    <mc:AlternateContent xmlns:mc="http://schemas.openxmlformats.org/markup-compatibility/2006">
                      <mc:Choice xmlns:v="urn:schemas-microsoft-com:vml" Requires="v">
                        <p:oleObj name="Equation" r:id="rId4" imgW="2971800" imgH="508000" progId="">
                          <p:embed/>
                        </p:oleObj>
                      </mc:Choice>
                      <mc:Fallback>
                        <p:oleObj name="Equation" r:id="rId4" imgW="2971800" imgH="508000" progId="">
                          <p:embed/>
                          <p:pic>
                            <p:nvPicPr>
                              <p:cNvPr id="0" name="Picture 123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5505" y="1623540"/>
                                <a:ext cx="2971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组合 17"/>
                <p:cNvGrpSpPr/>
                <p:nvPr/>
              </p:nvGrpSpPr>
              <p:grpSpPr>
                <a:xfrm>
                  <a:off x="1021943" y="2330815"/>
                  <a:ext cx="10067398" cy="482600"/>
                  <a:chOff x="1021943" y="2330815"/>
                  <a:chExt cx="10067398" cy="482600"/>
                </a:xfrm>
              </p:grpSpPr>
              <p:sp>
                <p:nvSpPr>
                  <p:cNvPr id="35" name="矩形 34"/>
                  <p:cNvSpPr/>
                  <p:nvPr/>
                </p:nvSpPr>
                <p:spPr>
                  <a:xfrm>
                    <a:off x="1021943" y="2367574"/>
                    <a:ext cx="10067398"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對陽性似然比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+LR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取自然對數：</a:t>
                    </a:r>
                    <a:r>
                      <a:rPr lang="en-US" altLang="zh-CN" sz="1200" i="1" dirty="0">
                        <a:latin typeface="Times New Roman" pitchFamily="18" charset="0"/>
                        <a:cs typeface="Times New Roman" pitchFamily="18" charset="0"/>
                      </a:rPr>
                      <a:t>Log LR</a:t>
                    </a:r>
                    <a:r>
                      <a:rPr lang="en-US" altLang="zh-CN" sz="1200" i="1"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ln</a:t>
                    </a:r>
                    <a:r>
                      <a:rPr lang="en-US" altLang="zh-CN" sz="12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LR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  ，其標準誤差可近似計算為：                                              ，則其置信區間可表示為：</a:t>
                    </a:r>
                    <a:r>
                      <a:rPr lang="en-US" altLang="zh-CN" sz="1200" i="1" dirty="0">
                        <a:latin typeface="Times New Roman" pitchFamily="18" charset="0"/>
                        <a:cs typeface="Times New Roman" pitchFamily="18" charset="0"/>
                      </a:rPr>
                      <a:t>e</a:t>
                    </a:r>
                    <a:r>
                      <a:rPr lang="en-US" altLang="zh-CN" sz="1000" baseline="30000" dirty="0">
                        <a:latin typeface="Times New Roman" pitchFamily="18" charset="0"/>
                        <a:cs typeface="Times New Roman" pitchFamily="18" charset="0"/>
                      </a:rPr>
                      <a:t> </a:t>
                    </a:r>
                    <a:r>
                      <a:rPr lang="en-US" altLang="zh-CN" sz="1200" i="1" baseline="30000" dirty="0" err="1">
                        <a:latin typeface="Times New Roman" pitchFamily="18" charset="0"/>
                        <a:cs typeface="Times New Roman" pitchFamily="18" charset="0"/>
                      </a:rPr>
                      <a:t>ln</a:t>
                    </a:r>
                    <a:r>
                      <a:rPr lang="en-US" altLang="zh-CN" sz="1200" baseline="30000" dirty="0">
                        <a:latin typeface="Times New Roman" pitchFamily="18" charset="0"/>
                        <a:cs typeface="Times New Roman" pitchFamily="18" charset="0"/>
                      </a:rPr>
                      <a:t>(</a:t>
                    </a:r>
                    <a:r>
                      <a:rPr lang="en-US" altLang="zh-CN" sz="1000" i="1" baseline="30000" dirty="0">
                        <a:latin typeface="Times New Roman" pitchFamily="18" charset="0"/>
                        <a:cs typeface="Times New Roman" pitchFamily="18" charset="0"/>
                      </a:rPr>
                      <a:t>+</a:t>
                    </a:r>
                    <a:r>
                      <a:rPr lang="en-US" altLang="zh-CN" sz="1100" i="1" baseline="30000" dirty="0">
                        <a:latin typeface="Times New Roman" pitchFamily="18" charset="0"/>
                        <a:cs typeface="Times New Roman" pitchFamily="18" charset="0"/>
                      </a:rPr>
                      <a:t>LR</a:t>
                    </a:r>
                    <a:r>
                      <a:rPr lang="en-US" altLang="zh-CN" sz="1200" baseline="30000" dirty="0">
                        <a:latin typeface="Times New Roman" pitchFamily="18" charset="0"/>
                        <a:cs typeface="Times New Roman" pitchFamily="18" charset="0"/>
                      </a:rPr>
                      <a:t>)</a:t>
                    </a:r>
                    <a:r>
                      <a:rPr lang="en-US" altLang="zh-CN" sz="1100" baseline="30000" dirty="0">
                        <a:latin typeface="Times New Roman" pitchFamily="18" charset="0"/>
                        <a:cs typeface="Times New Roman" pitchFamily="18" charset="0"/>
                      </a:rPr>
                      <a:t>±Z</a:t>
                    </a:r>
                    <a:r>
                      <a:rPr lang="el-GR" altLang="zh-CN" sz="900" i="1" baseline="25000" dirty="0">
                        <a:latin typeface="Times New Roman" pitchFamily="18" charset="0"/>
                        <a:cs typeface="Times New Roman" pitchFamily="18" charset="0"/>
                      </a:rPr>
                      <a:t>α</a:t>
                    </a:r>
                    <a:r>
                      <a:rPr lang="el-GR" altLang="zh-CN" sz="1100" baseline="30000" dirty="0">
                        <a:latin typeface="Times New Roman" pitchFamily="18" charset="0"/>
                        <a:cs typeface="Times New Roman" pitchFamily="18" charset="0"/>
                      </a:rPr>
                      <a:t>·</a:t>
                    </a:r>
                    <a:r>
                      <a:rPr lang="en-US" altLang="zh-CN" sz="1100" i="1" baseline="30000" dirty="0">
                        <a:latin typeface="Times New Roman" pitchFamily="18" charset="0"/>
                        <a:cs typeface="Times New Roman" pitchFamily="18" charset="0"/>
                      </a:rPr>
                      <a:t>SE</a:t>
                    </a:r>
                    <a:r>
                      <a:rPr lang="en-US" altLang="zh-CN" sz="11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 </a:t>
                    </a:r>
                  </a:p>
                </p:txBody>
              </p:sp>
              <p:graphicFrame>
                <p:nvGraphicFramePr>
                  <p:cNvPr id="36" name="对象 35"/>
                  <p:cNvGraphicFramePr>
                    <a:graphicFrameLocks noChangeAspect="1"/>
                  </p:cNvGraphicFramePr>
                  <p:nvPr>
                    <p:extLst>
                      <p:ext uri="{D42A27DB-BD31-4B8C-83A1-F6EECF244321}">
                        <p14:modId xmlns:p14="http://schemas.microsoft.com/office/powerpoint/2010/main" val="3566814589"/>
                      </p:ext>
                    </p:extLst>
                  </p:nvPr>
                </p:nvGraphicFramePr>
                <p:xfrm>
                  <a:off x="6488560" y="2330815"/>
                  <a:ext cx="1714500" cy="482600"/>
                </p:xfrm>
                <a:graphic>
                  <a:graphicData uri="http://schemas.openxmlformats.org/presentationml/2006/ole">
                    <mc:AlternateContent xmlns:mc="http://schemas.openxmlformats.org/markup-compatibility/2006">
                      <mc:Choice xmlns:v="urn:schemas-microsoft-com:vml" Requires="v">
                        <p:oleObj name="Equation" r:id="rId6" imgW="1714500" imgH="482600" progId="">
                          <p:embed/>
                        </p:oleObj>
                      </mc:Choice>
                      <mc:Fallback>
                        <p:oleObj name="Equation" r:id="rId6" imgW="1714500" imgH="482600" progId="">
                          <p:embed/>
                          <p:pic>
                            <p:nvPicPr>
                              <p:cNvPr id="0" name="Picture 123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8560" y="2330815"/>
                                <a:ext cx="17145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21" name="组合 20"/>
              <p:cNvGrpSpPr/>
              <p:nvPr/>
            </p:nvGrpSpPr>
            <p:grpSpPr>
              <a:xfrm>
                <a:off x="770928" y="3191503"/>
                <a:ext cx="10318413" cy="1764542"/>
                <a:chOff x="770928" y="3191503"/>
                <a:chExt cx="10318413" cy="1764542"/>
              </a:xfrm>
            </p:grpSpPr>
            <p:sp>
              <p:nvSpPr>
                <p:cNvPr id="40" name="矩形 39"/>
                <p:cNvSpPr/>
                <p:nvPr/>
              </p:nvSpPr>
              <p:spPr>
                <a:xfrm>
                  <a:off x="1021942" y="3191503"/>
                  <a:ext cx="10067399"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陰性似然比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negative likelihood ratio,-LR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表示假陰性率與真陰性率之比</a:t>
                  </a:r>
                  <a:r>
                    <a:rPr lang="zh-CN" altLang="en-US" sz="1200" dirty="0">
                      <a:latin typeface="Times New Roman" pitchFamily="18" charset="0"/>
                      <a:cs typeface="Times New Roman" pitchFamily="18" charset="0"/>
                    </a:rPr>
                    <a:t>；</a:t>
                  </a:r>
                </a:p>
              </p:txBody>
            </p:sp>
            <p:sp>
              <p:nvSpPr>
                <p:cNvPr id="41" name="矩形 40"/>
                <p:cNvSpPr/>
                <p:nvPr/>
              </p:nvSpPr>
              <p:spPr>
                <a:xfrm>
                  <a:off x="770928" y="3191503"/>
                  <a:ext cx="10103249"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7</a:t>
                  </a:r>
                  <a:r>
                    <a:rPr lang="zh-CN" altLang="en-US" sz="1200" dirty="0">
                      <a:latin typeface="Times New Roman" pitchFamily="18" charset="0"/>
                      <a:cs typeface="Times New Roman" pitchFamily="18" charset="0"/>
                    </a:rPr>
                    <a:t>、</a:t>
                  </a:r>
                </a:p>
              </p:txBody>
            </p:sp>
            <p:grpSp>
              <p:nvGrpSpPr>
                <p:cNvPr id="19" name="组合 18"/>
                <p:cNvGrpSpPr/>
                <p:nvPr/>
              </p:nvGrpSpPr>
              <p:grpSpPr>
                <a:xfrm>
                  <a:off x="1021943" y="3766170"/>
                  <a:ext cx="10067398" cy="508000"/>
                  <a:chOff x="1021943" y="3766170"/>
                  <a:chExt cx="10067398" cy="508000"/>
                </a:xfrm>
              </p:grpSpPr>
              <p:sp>
                <p:nvSpPr>
                  <p:cNvPr id="42" name="矩形 41"/>
                  <p:cNvSpPr/>
                  <p:nvPr/>
                </p:nvSpPr>
                <p:spPr>
                  <a:xfrm>
                    <a:off x="1021943" y="3810939"/>
                    <a:ext cx="10067398"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陰性似然比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negative likelihood ratio,-LR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的計算公式為：                                                                                     ；</a:t>
                    </a:r>
                  </a:p>
                </p:txBody>
              </p:sp>
              <p:graphicFrame>
                <p:nvGraphicFramePr>
                  <p:cNvPr id="43" name="对象 42"/>
                  <p:cNvGraphicFramePr>
                    <a:graphicFrameLocks noChangeAspect="1"/>
                  </p:cNvGraphicFramePr>
                  <p:nvPr>
                    <p:extLst>
                      <p:ext uri="{D42A27DB-BD31-4B8C-83A1-F6EECF244321}">
                        <p14:modId xmlns:p14="http://schemas.microsoft.com/office/powerpoint/2010/main" val="965554984"/>
                      </p:ext>
                    </p:extLst>
                  </p:nvPr>
                </p:nvGraphicFramePr>
                <p:xfrm>
                  <a:off x="4875500" y="3766170"/>
                  <a:ext cx="2971800" cy="508000"/>
                </p:xfrm>
                <a:graphic>
                  <a:graphicData uri="http://schemas.openxmlformats.org/presentationml/2006/ole">
                    <mc:AlternateContent xmlns:mc="http://schemas.openxmlformats.org/markup-compatibility/2006">
                      <mc:Choice xmlns:v="urn:schemas-microsoft-com:vml" Requires="v">
                        <p:oleObj name="Equation" r:id="rId8" imgW="2971800" imgH="508000" progId="">
                          <p:embed/>
                        </p:oleObj>
                      </mc:Choice>
                      <mc:Fallback>
                        <p:oleObj name="Equation" r:id="rId8" imgW="2971800" imgH="508000" progId="">
                          <p:embed/>
                          <p:pic>
                            <p:nvPicPr>
                              <p:cNvPr id="0" name="Picture 123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5500" y="3766170"/>
                                <a:ext cx="2971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组合 19"/>
                <p:cNvGrpSpPr/>
                <p:nvPr/>
              </p:nvGrpSpPr>
              <p:grpSpPr>
                <a:xfrm>
                  <a:off x="1021938" y="4473445"/>
                  <a:ext cx="10067398" cy="482600"/>
                  <a:chOff x="1021938" y="4473445"/>
                  <a:chExt cx="10067398" cy="482600"/>
                </a:xfrm>
              </p:grpSpPr>
              <p:sp>
                <p:nvSpPr>
                  <p:cNvPr id="44" name="矩形 43"/>
                  <p:cNvSpPr/>
                  <p:nvPr/>
                </p:nvSpPr>
                <p:spPr>
                  <a:xfrm>
                    <a:off x="1021938" y="4510204"/>
                    <a:ext cx="10067398"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對陽性似然比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+LR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取自然對數：</a:t>
                    </a:r>
                    <a:r>
                      <a:rPr lang="en-US" altLang="zh-CN" sz="1200" i="1" dirty="0">
                        <a:latin typeface="Times New Roman" pitchFamily="18" charset="0"/>
                        <a:cs typeface="Times New Roman" pitchFamily="18" charset="0"/>
                      </a:rPr>
                      <a:t>Log LR</a:t>
                    </a:r>
                    <a:r>
                      <a:rPr lang="en-US" altLang="zh-CN" sz="1200" i="1"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ln</a:t>
                    </a:r>
                    <a:r>
                      <a:rPr lang="en-US" altLang="zh-CN" sz="12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LR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  ，其標準誤差可近似計算為：                                              ，則其置信區間可表示為：</a:t>
                    </a:r>
                    <a:r>
                      <a:rPr lang="en-US" altLang="zh-CN" sz="1200" i="1" dirty="0">
                        <a:latin typeface="Times New Roman" pitchFamily="18" charset="0"/>
                        <a:cs typeface="Times New Roman" pitchFamily="18" charset="0"/>
                      </a:rPr>
                      <a:t>e</a:t>
                    </a:r>
                    <a:r>
                      <a:rPr lang="en-US" altLang="zh-CN" sz="1000" baseline="30000" dirty="0">
                        <a:latin typeface="Times New Roman" pitchFamily="18" charset="0"/>
                        <a:cs typeface="Times New Roman" pitchFamily="18" charset="0"/>
                      </a:rPr>
                      <a:t> </a:t>
                    </a:r>
                    <a:r>
                      <a:rPr lang="en-US" altLang="zh-CN" sz="1200" i="1" baseline="30000" dirty="0" err="1">
                        <a:latin typeface="Times New Roman" pitchFamily="18" charset="0"/>
                        <a:cs typeface="Times New Roman" pitchFamily="18" charset="0"/>
                      </a:rPr>
                      <a:t>ln</a:t>
                    </a:r>
                    <a:r>
                      <a:rPr lang="en-US" altLang="zh-CN" sz="1200" baseline="30000" dirty="0">
                        <a:latin typeface="Times New Roman" pitchFamily="18" charset="0"/>
                        <a:cs typeface="Times New Roman" pitchFamily="18" charset="0"/>
                      </a:rPr>
                      <a:t>(</a:t>
                    </a:r>
                    <a:r>
                      <a:rPr lang="en-US" altLang="zh-CN" sz="1000" i="1" baseline="30000" dirty="0">
                        <a:latin typeface="Times New Roman" pitchFamily="18" charset="0"/>
                        <a:cs typeface="Times New Roman" pitchFamily="18" charset="0"/>
                      </a:rPr>
                      <a:t>-</a:t>
                    </a:r>
                    <a:r>
                      <a:rPr lang="en-US" altLang="zh-CN" sz="1100" i="1" baseline="30000" dirty="0">
                        <a:latin typeface="Times New Roman" pitchFamily="18" charset="0"/>
                        <a:cs typeface="Times New Roman" pitchFamily="18" charset="0"/>
                      </a:rPr>
                      <a:t>LR</a:t>
                    </a:r>
                    <a:r>
                      <a:rPr lang="en-US" altLang="zh-CN" sz="1200" baseline="30000" dirty="0">
                        <a:latin typeface="Times New Roman" pitchFamily="18" charset="0"/>
                        <a:cs typeface="Times New Roman" pitchFamily="18" charset="0"/>
                      </a:rPr>
                      <a:t>)</a:t>
                    </a:r>
                    <a:r>
                      <a:rPr lang="en-US" altLang="zh-CN" sz="1100" baseline="30000" dirty="0">
                        <a:latin typeface="Times New Roman" pitchFamily="18" charset="0"/>
                        <a:cs typeface="Times New Roman" pitchFamily="18" charset="0"/>
                      </a:rPr>
                      <a:t>±Z</a:t>
                    </a:r>
                    <a:r>
                      <a:rPr lang="el-GR" altLang="zh-CN" sz="900" i="1" baseline="25000" dirty="0">
                        <a:latin typeface="Times New Roman" pitchFamily="18" charset="0"/>
                        <a:cs typeface="Times New Roman" pitchFamily="18" charset="0"/>
                      </a:rPr>
                      <a:t>α</a:t>
                    </a:r>
                    <a:r>
                      <a:rPr lang="el-GR" altLang="zh-CN" sz="1100" baseline="30000" dirty="0">
                        <a:latin typeface="Times New Roman" pitchFamily="18" charset="0"/>
                        <a:cs typeface="Times New Roman" pitchFamily="18" charset="0"/>
                      </a:rPr>
                      <a:t>·</a:t>
                    </a:r>
                    <a:r>
                      <a:rPr lang="en-US" altLang="zh-CN" sz="1100" i="1" baseline="30000" dirty="0">
                        <a:latin typeface="Times New Roman" pitchFamily="18" charset="0"/>
                        <a:cs typeface="Times New Roman" pitchFamily="18" charset="0"/>
                      </a:rPr>
                      <a:t>SE</a:t>
                    </a:r>
                    <a:r>
                      <a:rPr lang="en-US" altLang="zh-CN" sz="11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 </a:t>
                    </a:r>
                  </a:p>
                </p:txBody>
              </p:sp>
              <p:graphicFrame>
                <p:nvGraphicFramePr>
                  <p:cNvPr id="45" name="对象 44"/>
                  <p:cNvGraphicFramePr>
                    <a:graphicFrameLocks noChangeAspect="1"/>
                  </p:cNvGraphicFramePr>
                  <p:nvPr>
                    <p:extLst>
                      <p:ext uri="{D42A27DB-BD31-4B8C-83A1-F6EECF244321}">
                        <p14:modId xmlns:p14="http://schemas.microsoft.com/office/powerpoint/2010/main" val="2023796790"/>
                      </p:ext>
                    </p:extLst>
                  </p:nvPr>
                </p:nvGraphicFramePr>
                <p:xfrm>
                  <a:off x="6488555" y="4473445"/>
                  <a:ext cx="1714500" cy="482600"/>
                </p:xfrm>
                <a:graphic>
                  <a:graphicData uri="http://schemas.openxmlformats.org/presentationml/2006/ole">
                    <mc:AlternateContent xmlns:mc="http://schemas.openxmlformats.org/markup-compatibility/2006">
                      <mc:Choice xmlns:v="urn:schemas-microsoft-com:vml" Requires="v">
                        <p:oleObj name="Equation" r:id="rId10" imgW="1714500" imgH="482600" progId="">
                          <p:embed/>
                        </p:oleObj>
                      </mc:Choice>
                      <mc:Fallback>
                        <p:oleObj name="Equation" r:id="rId10" imgW="1714500" imgH="482600" progId="">
                          <p:embed/>
                          <p:pic>
                            <p:nvPicPr>
                              <p:cNvPr id="0" name="Picture 123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88555" y="4473445"/>
                                <a:ext cx="17145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6" name="矩形 45"/>
              <p:cNvSpPr/>
              <p:nvPr/>
            </p:nvSpPr>
            <p:spPr>
              <a:xfrm>
                <a:off x="851613" y="5285697"/>
                <a:ext cx="10237723" cy="323165"/>
              </a:xfrm>
              <a:prstGeom prst="rect">
                <a:avLst/>
              </a:prstGeom>
            </p:spPr>
            <p:txBody>
              <a:bodyPr wrap="square">
                <a:spAutoFit/>
              </a:bodyPr>
              <a:lstStyle/>
              <a:p>
                <a:pPr>
                  <a:lnSpc>
                    <a:spcPct val="150000"/>
                  </a:lnSpc>
                </a:pPr>
                <a:r>
                  <a:rPr lang="zh-CN" altLang="en-US" sz="1000" dirty="0">
                    <a:solidFill>
                      <a:schemeClr val="accent2"/>
                    </a:solidFill>
                    <a:latin typeface="Times New Roman" pitchFamily="18" charset="0"/>
                    <a:cs typeface="Times New Roman" pitchFamily="18" charset="0"/>
                  </a:rPr>
                  <a:t>陽性似然比與陰性似然比是評價診斷試驗真實性的重要指標，它們反映了靈敏度與特異度兩個方面綜合的特性，並在形式上不受患病率的影響，較陽性預測值和陰性預測值更穩定； </a:t>
                </a:r>
              </a:p>
            </p:txBody>
          </p:sp>
        </p:grpSp>
      </p:grpSp>
    </p:spTree>
    <p:extLst>
      <p:ext uri="{BB962C8B-B14F-4D97-AF65-F5344CB8AC3E}">
        <p14:creationId xmlns:p14="http://schemas.microsoft.com/office/powerpoint/2010/main" val="134163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診斷試驗臨床研究的效應量</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基於二分類數據的效應</a:t>
            </a:r>
            <a:r>
              <a:rPr lang="zh-CN" altLang="en-US" sz="1300" dirty="0">
                <a:solidFill>
                  <a:srgbClr val="000000"/>
                </a:solidFill>
                <a:latin typeface="Times New Roman" pitchFamily="18" charset="0"/>
                <a:cs typeface="Times New Roman" pitchFamily="18" charset="0"/>
              </a:rPr>
              <a:t>量</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Effect index</a:t>
            </a:r>
            <a:r>
              <a:rPr lang="en-US" altLang="zh-CN" sz="1100" dirty="0">
                <a:solidFill>
                  <a:srgbClr val="000000"/>
                </a:solidFill>
                <a:latin typeface="Times New Roman" pitchFamily="18" charset="0"/>
                <a:cs typeface="Times New Roman" pitchFamily="18" charset="0"/>
              </a:rPr>
              <a:t>)</a:t>
            </a:r>
            <a:r>
              <a:rPr lang="zh-CN" altLang="en-US" sz="13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診斷試驗的預測和評價結局</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Outcome</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終點</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endpoint</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替代指標 ；</a:t>
            </a:r>
            <a:endParaRPr lang="zh-CN" altLang="en-US" sz="1300" dirty="0">
              <a:solidFill>
                <a:srgbClr val="000000"/>
              </a:solidFill>
              <a:latin typeface="Times New Roman" pitchFamily="18" charset="0"/>
              <a:cs typeface="Times New Roman" pitchFamily="18" charset="0"/>
            </a:endParaRPr>
          </a:p>
        </p:txBody>
      </p:sp>
      <p:grpSp>
        <p:nvGrpSpPr>
          <p:cNvPr id="14" name="组合 13"/>
          <p:cNvGrpSpPr/>
          <p:nvPr/>
        </p:nvGrpSpPr>
        <p:grpSpPr>
          <a:xfrm>
            <a:off x="1201252" y="46340"/>
            <a:ext cx="10183932" cy="5662870"/>
            <a:chOff x="1201249" y="46340"/>
            <a:chExt cx="10183932" cy="5662870"/>
          </a:xfrm>
        </p:grpSpPr>
        <p:pic>
          <p:nvPicPr>
            <p:cNvPr id="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9382" y="46340"/>
              <a:ext cx="3095799" cy="89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1201249" y="1066803"/>
              <a:ext cx="9502608" cy="4642407"/>
              <a:chOff x="1246074" y="1066803"/>
              <a:chExt cx="9502608" cy="4642407"/>
            </a:xfrm>
          </p:grpSpPr>
          <p:grpSp>
            <p:nvGrpSpPr>
              <p:cNvPr id="10" name="组合 9"/>
              <p:cNvGrpSpPr/>
              <p:nvPr/>
            </p:nvGrpSpPr>
            <p:grpSpPr>
              <a:xfrm>
                <a:off x="1246079" y="1066803"/>
                <a:ext cx="9502603" cy="2253253"/>
                <a:chOff x="1246079" y="1066803"/>
                <a:chExt cx="9502603" cy="2253253"/>
              </a:xfrm>
            </p:grpSpPr>
            <p:sp>
              <p:nvSpPr>
                <p:cNvPr id="12" name="矩形 11"/>
                <p:cNvSpPr/>
                <p:nvPr/>
              </p:nvSpPr>
              <p:spPr>
                <a:xfrm>
                  <a:off x="1497093" y="1066803"/>
                  <a:ext cx="9158556" cy="646331"/>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診斷比值比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diagnostic odd </a:t>
                  </a:r>
                  <a:r>
                    <a:rPr lang="en-US" altLang="zh-CN" sz="1200" i="1" dirty="0" err="1">
                      <a:latin typeface="Times New Roman" pitchFamily="18" charset="0"/>
                      <a:cs typeface="Times New Roman" pitchFamily="18" charset="0"/>
                    </a:rPr>
                    <a:t>ratio</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DOR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：又稱為比數積</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odd </a:t>
                  </a:r>
                  <a:r>
                    <a:rPr lang="en-US" altLang="zh-CN" sz="1200" i="1" dirty="0" err="1">
                      <a:latin typeface="Times New Roman" pitchFamily="18" charset="0"/>
                      <a:cs typeface="Times New Roman" pitchFamily="18" charset="0"/>
                    </a:rPr>
                    <a:t>product,OP</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表示確診病例中診斷</a:t>
                  </a:r>
                  <a:r>
                    <a:rPr lang="zh-CN" altLang="en-US" sz="1200" dirty="0">
                      <a:latin typeface="Times New Roman" pitchFamily="18" charset="0"/>
                      <a:cs typeface="Times New Roman" pitchFamily="18" charset="0"/>
                    </a:rPr>
                    <a:t>試驗</a:t>
                  </a:r>
                  <a:r>
                    <a:rPr lang="zh-TW" altLang="en-US" sz="1200" dirty="0">
                      <a:latin typeface="Times New Roman" pitchFamily="18" charset="0"/>
                      <a:cs typeface="Times New Roman" pitchFamily="18" charset="0"/>
                    </a:rPr>
                    <a:t>陽性數、陰性數之比與排除患病人群中診斷</a:t>
                  </a:r>
                  <a:r>
                    <a:rPr lang="zh-CN" altLang="en-US" sz="1200" dirty="0">
                      <a:latin typeface="Times New Roman" pitchFamily="18" charset="0"/>
                      <a:cs typeface="Times New Roman" pitchFamily="18" charset="0"/>
                    </a:rPr>
                    <a:t>試驗</a:t>
                  </a:r>
                  <a:r>
                    <a:rPr lang="zh-TW" altLang="en-US" sz="1200" dirty="0">
                      <a:latin typeface="Times New Roman" pitchFamily="18" charset="0"/>
                      <a:cs typeface="Times New Roman" pitchFamily="18" charset="0"/>
                    </a:rPr>
                    <a:t>陰性數、陽性數之比的乘積</a:t>
                  </a:r>
                  <a:r>
                    <a:rPr lang="zh-CN" altLang="en-US" sz="1200" dirty="0">
                      <a:latin typeface="Times New Roman" pitchFamily="18" charset="0"/>
                      <a:cs typeface="Times New Roman" pitchFamily="18" charset="0"/>
                    </a:rPr>
                    <a:t>；與</a:t>
                  </a:r>
                  <a:r>
                    <a:rPr lang="zh-TW" altLang="en-US" sz="1200" dirty="0">
                      <a:latin typeface="Times New Roman" pitchFamily="18" charset="0"/>
                      <a:cs typeface="Times New Roman" pitchFamily="18" charset="0"/>
                    </a:rPr>
                    <a:t>病例對照研究中的比值比、優勢比</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odds </a:t>
                  </a:r>
                  <a:r>
                    <a:rPr lang="en-US" altLang="zh-TW" sz="1200" i="1" dirty="0" err="1">
                      <a:latin typeface="Times New Roman" pitchFamily="18" charset="0"/>
                      <a:cs typeface="Times New Roman" pitchFamily="18" charset="0"/>
                    </a:rPr>
                    <a:t>ratio</a:t>
                  </a:r>
                  <a:r>
                    <a:rPr lang="en-US" altLang="zh-TW" sz="1200" dirty="0" err="1">
                      <a:latin typeface="Times New Roman" pitchFamily="18" charset="0"/>
                      <a:cs typeface="Times New Roman" pitchFamily="18" charset="0"/>
                    </a:rPr>
                    <a:t>,</a:t>
                  </a:r>
                  <a:r>
                    <a:rPr lang="en-US" altLang="zh-TW" sz="1200" i="1" dirty="0" err="1">
                      <a:latin typeface="Times New Roman" pitchFamily="18" charset="0"/>
                      <a:cs typeface="Times New Roman" pitchFamily="18" charset="0"/>
                    </a:rPr>
                    <a:t>OR</a:t>
                  </a:r>
                  <a:r>
                    <a:rPr lang="en-US" altLang="zh-TW"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相似；</a:t>
                  </a:r>
                </a:p>
              </p:txBody>
            </p:sp>
            <p:sp>
              <p:nvSpPr>
                <p:cNvPr id="15" name="矩形 14"/>
                <p:cNvSpPr/>
                <p:nvPr/>
              </p:nvSpPr>
              <p:spPr>
                <a:xfrm>
                  <a:off x="1246079" y="1066803"/>
                  <a:ext cx="9409568"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8</a:t>
                  </a:r>
                  <a:r>
                    <a:rPr lang="zh-CN" altLang="en-US" sz="1200" dirty="0">
                      <a:latin typeface="Times New Roman" pitchFamily="18" charset="0"/>
                      <a:cs typeface="Times New Roman" pitchFamily="18" charset="0"/>
                    </a:rPr>
                    <a:t>、</a:t>
                  </a:r>
                </a:p>
              </p:txBody>
            </p:sp>
            <p:grpSp>
              <p:nvGrpSpPr>
                <p:cNvPr id="4" name="组合 3"/>
                <p:cNvGrpSpPr/>
                <p:nvPr/>
              </p:nvGrpSpPr>
              <p:grpSpPr>
                <a:xfrm>
                  <a:off x="1497093" y="1793819"/>
                  <a:ext cx="9251587" cy="397014"/>
                  <a:chOff x="1497093" y="1793819"/>
                  <a:chExt cx="9251587" cy="397014"/>
                </a:xfrm>
              </p:grpSpPr>
              <p:sp>
                <p:nvSpPr>
                  <p:cNvPr id="16" name="矩形 15"/>
                  <p:cNvSpPr/>
                  <p:nvPr/>
                </p:nvSpPr>
                <p:spPr>
                  <a:xfrm>
                    <a:off x="1497093" y="1793819"/>
                    <a:ext cx="9251587"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比數積</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odd </a:t>
                    </a:r>
                    <a:r>
                      <a:rPr lang="en-US" altLang="zh-CN" sz="1200" i="1" dirty="0" err="1">
                        <a:latin typeface="Times New Roman" pitchFamily="18" charset="0"/>
                        <a:cs typeface="Times New Roman" pitchFamily="18" charset="0"/>
                      </a:rPr>
                      <a:t>product,OP</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的計算公式為：                                                        ；對比數積</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odd </a:t>
                    </a:r>
                    <a:r>
                      <a:rPr lang="en-US" altLang="zh-CN" sz="1200" i="1" dirty="0" err="1">
                        <a:latin typeface="Times New Roman" pitchFamily="18" charset="0"/>
                        <a:cs typeface="Times New Roman" pitchFamily="18" charset="0"/>
                      </a:rPr>
                      <a:t>product,OP</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取自然對數：</a:t>
                    </a:r>
                    <a:r>
                      <a:rPr lang="en-US" altLang="zh-CN" sz="1200" i="1" dirty="0">
                        <a:latin typeface="Times New Roman" pitchFamily="18" charset="0"/>
                        <a:cs typeface="Times New Roman" pitchFamily="18" charset="0"/>
                      </a:rPr>
                      <a:t>Log OP</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ln</a:t>
                    </a:r>
                    <a:r>
                      <a:rPr lang="en-US" altLang="zh-CN" sz="12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OP</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  ；</a:t>
                    </a:r>
                  </a:p>
                </p:txBody>
              </p:sp>
              <p:graphicFrame>
                <p:nvGraphicFramePr>
                  <p:cNvPr id="5" name="对象 4"/>
                  <p:cNvGraphicFramePr>
                    <a:graphicFrameLocks noChangeAspect="1"/>
                  </p:cNvGraphicFramePr>
                  <p:nvPr>
                    <p:extLst>
                      <p:ext uri="{D42A27DB-BD31-4B8C-83A1-F6EECF244321}">
                        <p14:modId xmlns:p14="http://schemas.microsoft.com/office/powerpoint/2010/main" val="2995509409"/>
                      </p:ext>
                    </p:extLst>
                  </p:nvPr>
                </p:nvGraphicFramePr>
                <p:xfrm>
                  <a:off x="4256088" y="1797133"/>
                  <a:ext cx="1917700" cy="393700"/>
                </p:xfrm>
                <a:graphic>
                  <a:graphicData uri="http://schemas.openxmlformats.org/presentationml/2006/ole">
                    <mc:AlternateContent xmlns:mc="http://schemas.openxmlformats.org/markup-compatibility/2006">
                      <mc:Choice xmlns:v="urn:schemas-microsoft-com:vml" Requires="v">
                        <p:oleObj name="Equation" r:id="rId4" imgW="1916868" imgH="393529" progId="">
                          <p:embed/>
                        </p:oleObj>
                      </mc:Choice>
                      <mc:Fallback>
                        <p:oleObj name="Equation" r:id="rId4" imgW="1916868" imgH="393529" progId="">
                          <p:embed/>
                          <p:pic>
                            <p:nvPicPr>
                              <p:cNvPr id="0" name="Picture 123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6088" y="1797133"/>
                                <a:ext cx="19177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组合 5"/>
                <p:cNvGrpSpPr/>
                <p:nvPr/>
              </p:nvGrpSpPr>
              <p:grpSpPr>
                <a:xfrm>
                  <a:off x="1497091" y="2439603"/>
                  <a:ext cx="9251589" cy="444500"/>
                  <a:chOff x="1497091" y="2439603"/>
                  <a:chExt cx="9251589" cy="444500"/>
                </a:xfrm>
              </p:grpSpPr>
              <p:sp>
                <p:nvSpPr>
                  <p:cNvPr id="26" name="矩形 25"/>
                  <p:cNvSpPr/>
                  <p:nvPr/>
                </p:nvSpPr>
                <p:spPr>
                  <a:xfrm>
                    <a:off x="1497091" y="2466189"/>
                    <a:ext cx="9251589"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其標準誤差可近似計算為：                                              ；則其置信區間可表示為：</a:t>
                    </a:r>
                    <a:r>
                      <a:rPr lang="en-US" altLang="zh-CN" sz="1200" i="1" dirty="0">
                        <a:latin typeface="Times New Roman" pitchFamily="18" charset="0"/>
                        <a:cs typeface="Times New Roman" pitchFamily="18" charset="0"/>
                      </a:rPr>
                      <a:t>e</a:t>
                    </a:r>
                    <a:r>
                      <a:rPr lang="en-US" altLang="zh-CN" sz="1000" baseline="30000" dirty="0">
                        <a:latin typeface="Times New Roman" pitchFamily="18" charset="0"/>
                        <a:cs typeface="Times New Roman" pitchFamily="18" charset="0"/>
                      </a:rPr>
                      <a:t> </a:t>
                    </a:r>
                    <a:r>
                      <a:rPr lang="en-US" altLang="zh-CN" sz="1200" i="1" baseline="30000" dirty="0" err="1">
                        <a:latin typeface="Times New Roman" pitchFamily="18" charset="0"/>
                        <a:cs typeface="Times New Roman" pitchFamily="18" charset="0"/>
                      </a:rPr>
                      <a:t>ln</a:t>
                    </a:r>
                    <a:r>
                      <a:rPr lang="en-US" altLang="zh-CN" sz="1200" baseline="30000" dirty="0">
                        <a:latin typeface="Times New Roman" pitchFamily="18" charset="0"/>
                        <a:cs typeface="Times New Roman" pitchFamily="18" charset="0"/>
                      </a:rPr>
                      <a:t>(</a:t>
                    </a:r>
                    <a:r>
                      <a:rPr lang="en-US" altLang="zh-CN" sz="1100" i="1" baseline="30000" dirty="0">
                        <a:latin typeface="Times New Roman" pitchFamily="18" charset="0"/>
                        <a:cs typeface="Times New Roman" pitchFamily="18" charset="0"/>
                      </a:rPr>
                      <a:t>OP</a:t>
                    </a:r>
                    <a:r>
                      <a:rPr lang="en-US" altLang="zh-CN" sz="1200" baseline="30000" dirty="0">
                        <a:latin typeface="Times New Roman" pitchFamily="18" charset="0"/>
                        <a:cs typeface="Times New Roman" pitchFamily="18" charset="0"/>
                      </a:rPr>
                      <a:t>)</a:t>
                    </a:r>
                    <a:r>
                      <a:rPr lang="en-US" altLang="zh-CN" sz="1100" baseline="30000" dirty="0">
                        <a:latin typeface="Times New Roman" pitchFamily="18" charset="0"/>
                        <a:cs typeface="Times New Roman" pitchFamily="18" charset="0"/>
                      </a:rPr>
                      <a:t>±Z</a:t>
                    </a:r>
                    <a:r>
                      <a:rPr lang="el-GR" altLang="zh-CN" sz="900" i="1" baseline="25000" dirty="0">
                        <a:latin typeface="Times New Roman" pitchFamily="18" charset="0"/>
                        <a:cs typeface="Times New Roman" pitchFamily="18" charset="0"/>
                      </a:rPr>
                      <a:t>α</a:t>
                    </a:r>
                    <a:r>
                      <a:rPr lang="el-GR" altLang="zh-CN" sz="1100" baseline="30000" dirty="0">
                        <a:latin typeface="Times New Roman" pitchFamily="18" charset="0"/>
                        <a:cs typeface="Times New Roman" pitchFamily="18" charset="0"/>
                      </a:rPr>
                      <a:t>·</a:t>
                    </a:r>
                    <a:r>
                      <a:rPr lang="en-US" altLang="zh-CN" sz="1100" i="1" baseline="30000" dirty="0">
                        <a:latin typeface="Times New Roman" pitchFamily="18" charset="0"/>
                        <a:cs typeface="Times New Roman" pitchFamily="18" charset="0"/>
                      </a:rPr>
                      <a:t>SE</a:t>
                    </a:r>
                    <a:r>
                      <a:rPr lang="en-US" altLang="zh-CN" sz="11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 </a:t>
                    </a:r>
                  </a:p>
                </p:txBody>
              </p:sp>
              <p:graphicFrame>
                <p:nvGraphicFramePr>
                  <p:cNvPr id="27" name="对象 26"/>
                  <p:cNvGraphicFramePr>
                    <a:graphicFrameLocks noChangeAspect="1"/>
                  </p:cNvGraphicFramePr>
                  <p:nvPr>
                    <p:extLst>
                      <p:ext uri="{D42A27DB-BD31-4B8C-83A1-F6EECF244321}">
                        <p14:modId xmlns:p14="http://schemas.microsoft.com/office/powerpoint/2010/main" val="2119701660"/>
                      </p:ext>
                    </p:extLst>
                  </p:nvPr>
                </p:nvGraphicFramePr>
                <p:xfrm>
                  <a:off x="3474995" y="2439603"/>
                  <a:ext cx="1574800" cy="444500"/>
                </p:xfrm>
                <a:graphic>
                  <a:graphicData uri="http://schemas.openxmlformats.org/presentationml/2006/ole">
                    <mc:AlternateContent xmlns:mc="http://schemas.openxmlformats.org/markup-compatibility/2006">
                      <mc:Choice xmlns:v="urn:schemas-microsoft-com:vml" Requires="v">
                        <p:oleObj name="Equation" r:id="rId6" imgW="1574800" imgH="444500" progId="">
                          <p:embed/>
                        </p:oleObj>
                      </mc:Choice>
                      <mc:Fallback>
                        <p:oleObj name="Equation" r:id="rId6" imgW="1574800" imgH="444500" progId="">
                          <p:embed/>
                          <p:pic>
                            <p:nvPicPr>
                              <p:cNvPr id="0" name="Picture 123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4995" y="2439603"/>
                                <a:ext cx="1574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矩形 27"/>
                <p:cNvSpPr/>
                <p:nvPr/>
              </p:nvSpPr>
              <p:spPr>
                <a:xfrm>
                  <a:off x="1497091" y="2996891"/>
                  <a:ext cx="9251591" cy="323165"/>
                </a:xfrm>
                <a:prstGeom prst="rect">
                  <a:avLst/>
                </a:prstGeom>
              </p:spPr>
              <p:txBody>
                <a:bodyPr wrap="square">
                  <a:spAutoFit/>
                </a:bodyPr>
                <a:lstStyle/>
                <a:p>
                  <a:pPr>
                    <a:lnSpc>
                      <a:spcPct val="150000"/>
                    </a:lnSpc>
                  </a:pPr>
                  <a:r>
                    <a:rPr lang="zh-CN" altLang="en-US" sz="1000" dirty="0">
                      <a:solidFill>
                        <a:schemeClr val="accent2"/>
                      </a:solidFill>
                      <a:latin typeface="Times New Roman" pitchFamily="18" charset="0"/>
                      <a:cs typeface="Times New Roman" pitchFamily="18" charset="0"/>
                    </a:rPr>
                    <a:t>比數積</a:t>
                  </a:r>
                  <a:r>
                    <a:rPr lang="en-US" altLang="zh-CN" sz="1000" dirty="0">
                      <a:solidFill>
                        <a:schemeClr val="accent2"/>
                      </a:solidFill>
                      <a:latin typeface="Times New Roman" pitchFamily="18" charset="0"/>
                      <a:cs typeface="Times New Roman" pitchFamily="18" charset="0"/>
                    </a:rPr>
                    <a:t>(</a:t>
                  </a:r>
                  <a:r>
                    <a:rPr lang="en-US" altLang="zh-CN" sz="1000" i="1" dirty="0">
                      <a:solidFill>
                        <a:schemeClr val="accent2"/>
                      </a:solidFill>
                      <a:latin typeface="Times New Roman" pitchFamily="18" charset="0"/>
                      <a:cs typeface="Times New Roman" pitchFamily="18" charset="0"/>
                    </a:rPr>
                    <a:t>odd </a:t>
                  </a:r>
                  <a:r>
                    <a:rPr lang="en-US" altLang="zh-CN" sz="1000" i="1" dirty="0" err="1">
                      <a:solidFill>
                        <a:schemeClr val="accent2"/>
                      </a:solidFill>
                      <a:latin typeface="Times New Roman" pitchFamily="18" charset="0"/>
                      <a:cs typeface="Times New Roman" pitchFamily="18" charset="0"/>
                    </a:rPr>
                    <a:t>product,OP</a:t>
                  </a:r>
                  <a:r>
                    <a:rPr lang="en-US" altLang="zh-CN" sz="1000" dirty="0">
                      <a:solidFill>
                        <a:schemeClr val="accent2"/>
                      </a:solidFill>
                      <a:latin typeface="Times New Roman" pitchFamily="18" charset="0"/>
                      <a:cs typeface="Times New Roman" pitchFamily="18" charset="0"/>
                    </a:rPr>
                    <a:t>)</a:t>
                  </a:r>
                  <a:r>
                    <a:rPr lang="zh-CN" altLang="en-US" sz="1000" dirty="0">
                      <a:solidFill>
                        <a:schemeClr val="accent2"/>
                      </a:solidFill>
                      <a:latin typeface="Times New Roman" pitchFamily="18" charset="0"/>
                      <a:cs typeface="Times New Roman" pitchFamily="18" charset="0"/>
                    </a:rPr>
                    <a:t>也是靈敏度和特異度的綜合指標，其值越大診斷價值越高，但需注意，計算比數積時，需要 </a:t>
                  </a:r>
                  <a:r>
                    <a:rPr lang="en-US" altLang="zh-CN" sz="1000" i="1" dirty="0">
                      <a:solidFill>
                        <a:schemeClr val="accent2"/>
                      </a:solidFill>
                      <a:latin typeface="Times New Roman" pitchFamily="18" charset="0"/>
                      <a:cs typeface="Times New Roman" pitchFamily="18" charset="0"/>
                    </a:rPr>
                    <a:t>a</a:t>
                  </a:r>
                  <a:r>
                    <a:rPr lang="zh-CN" altLang="en-US" sz="1000" i="1" dirty="0">
                      <a:solidFill>
                        <a:schemeClr val="accent2"/>
                      </a:solidFill>
                      <a:latin typeface="Times New Roman" pitchFamily="18" charset="0"/>
                      <a:cs typeface="Times New Roman" pitchFamily="18" charset="0"/>
                    </a:rPr>
                    <a:t>、</a:t>
                  </a:r>
                  <a:r>
                    <a:rPr lang="en-US" altLang="zh-CN" sz="1000" i="1" dirty="0">
                      <a:solidFill>
                        <a:schemeClr val="accent2"/>
                      </a:solidFill>
                      <a:latin typeface="Times New Roman" pitchFamily="18" charset="0"/>
                      <a:cs typeface="Times New Roman" pitchFamily="18" charset="0"/>
                    </a:rPr>
                    <a:t>b</a:t>
                  </a:r>
                  <a:r>
                    <a:rPr lang="zh-CN" altLang="en-US" sz="1000" i="1" dirty="0">
                      <a:solidFill>
                        <a:schemeClr val="accent2"/>
                      </a:solidFill>
                      <a:latin typeface="Times New Roman" pitchFamily="18" charset="0"/>
                      <a:cs typeface="Times New Roman" pitchFamily="18" charset="0"/>
                    </a:rPr>
                    <a:t>、</a:t>
                  </a:r>
                  <a:r>
                    <a:rPr lang="en-US" altLang="zh-CN" sz="1000" i="1" dirty="0">
                      <a:solidFill>
                        <a:schemeClr val="accent2"/>
                      </a:solidFill>
                      <a:latin typeface="Times New Roman" pitchFamily="18" charset="0"/>
                      <a:cs typeface="Times New Roman" pitchFamily="18" charset="0"/>
                    </a:rPr>
                    <a:t>c</a:t>
                  </a:r>
                  <a:r>
                    <a:rPr lang="zh-CN" altLang="en-US" sz="1000" i="1" dirty="0">
                      <a:solidFill>
                        <a:schemeClr val="accent2"/>
                      </a:solidFill>
                      <a:latin typeface="Times New Roman" pitchFamily="18" charset="0"/>
                      <a:cs typeface="Times New Roman" pitchFamily="18" charset="0"/>
                    </a:rPr>
                    <a:t>、</a:t>
                  </a:r>
                  <a:r>
                    <a:rPr lang="en-US" altLang="zh-CN" sz="1000" i="1" dirty="0">
                      <a:solidFill>
                        <a:schemeClr val="accent2"/>
                      </a:solidFill>
                      <a:latin typeface="Times New Roman" pitchFamily="18" charset="0"/>
                      <a:cs typeface="Times New Roman" pitchFamily="18" charset="0"/>
                    </a:rPr>
                    <a:t>d</a:t>
                  </a:r>
                  <a:r>
                    <a:rPr lang="en-US" altLang="zh-CN" sz="1000" dirty="0">
                      <a:solidFill>
                        <a:schemeClr val="accent2"/>
                      </a:solidFill>
                      <a:latin typeface="Times New Roman" pitchFamily="18" charset="0"/>
                      <a:cs typeface="Times New Roman" pitchFamily="18" charset="0"/>
                    </a:rPr>
                    <a:t> </a:t>
                  </a:r>
                  <a:r>
                    <a:rPr lang="zh-CN" altLang="en-US" sz="1000" dirty="0">
                      <a:solidFill>
                        <a:schemeClr val="accent2"/>
                      </a:solidFill>
                      <a:latin typeface="Times New Roman" pitchFamily="18" charset="0"/>
                      <a:cs typeface="Times New Roman" pitchFamily="18" charset="0"/>
                    </a:rPr>
                    <a:t>全不能為零；</a:t>
                  </a:r>
                </a:p>
              </p:txBody>
            </p:sp>
          </p:grpSp>
          <p:grpSp>
            <p:nvGrpSpPr>
              <p:cNvPr id="37" name="组合 36"/>
              <p:cNvGrpSpPr/>
              <p:nvPr/>
            </p:nvGrpSpPr>
            <p:grpSpPr>
              <a:xfrm>
                <a:off x="1246074" y="3765263"/>
                <a:ext cx="9502608" cy="1943947"/>
                <a:chOff x="1246074" y="3765263"/>
                <a:chExt cx="9502608" cy="1943947"/>
              </a:xfrm>
            </p:grpSpPr>
            <p:sp>
              <p:nvSpPr>
                <p:cNvPr id="29" name="矩形 28"/>
                <p:cNvSpPr/>
                <p:nvPr/>
              </p:nvSpPr>
              <p:spPr>
                <a:xfrm>
                  <a:off x="1497088" y="3765263"/>
                  <a:ext cx="9251594" cy="646331"/>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尤敦指數</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Youden</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a:t>
                  </a:r>
                  <a:r>
                    <a:rPr lang="en-US" altLang="zh-CN" sz="1200" i="1"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index,YI</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：定義為靈敏度加特異度減一，是反映診斷試驗真實性的綜合指標，尤敦指數</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Youden</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a:t>
                  </a:r>
                  <a:r>
                    <a:rPr lang="en-US" altLang="zh-CN" sz="1200" i="1"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index,YI</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的值在 </a:t>
                  </a:r>
                  <a:r>
                    <a:rPr lang="en-US" altLang="zh-CN" sz="12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1</a:t>
                  </a:r>
                  <a:r>
                    <a:rPr lang="zh-CN" altLang="en-US" sz="9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之間，其值越大說明診斷試驗的真實性越好，當尤敦指數</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Youden</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a:t>
                  </a:r>
                  <a:r>
                    <a:rPr lang="en-US" altLang="zh-CN" sz="1200" i="1"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index,YI</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小於或等於零時，該診斷試驗無任何臨床應用價值；</a:t>
                  </a:r>
                </a:p>
              </p:txBody>
            </p:sp>
            <p:sp>
              <p:nvSpPr>
                <p:cNvPr id="30" name="矩形 29"/>
                <p:cNvSpPr/>
                <p:nvPr/>
              </p:nvSpPr>
              <p:spPr>
                <a:xfrm>
                  <a:off x="1246074" y="3765263"/>
                  <a:ext cx="9409570"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9</a:t>
                  </a:r>
                  <a:r>
                    <a:rPr lang="zh-CN" altLang="en-US" sz="1200" dirty="0">
                      <a:latin typeface="Times New Roman" pitchFamily="18" charset="0"/>
                      <a:cs typeface="Times New Roman" pitchFamily="18" charset="0"/>
                    </a:rPr>
                    <a:t>、</a:t>
                  </a:r>
                </a:p>
              </p:txBody>
            </p:sp>
            <p:grpSp>
              <p:nvGrpSpPr>
                <p:cNvPr id="2" name="组合 1"/>
                <p:cNvGrpSpPr/>
                <p:nvPr/>
              </p:nvGrpSpPr>
              <p:grpSpPr>
                <a:xfrm>
                  <a:off x="1497088" y="4547170"/>
                  <a:ext cx="9251594" cy="508000"/>
                  <a:chOff x="1497088" y="4547170"/>
                  <a:chExt cx="9251594" cy="508000"/>
                </a:xfrm>
              </p:grpSpPr>
              <p:sp>
                <p:nvSpPr>
                  <p:cNvPr id="31" name="矩形 30"/>
                  <p:cNvSpPr/>
                  <p:nvPr/>
                </p:nvSpPr>
                <p:spPr>
                  <a:xfrm>
                    <a:off x="1497088" y="4590894"/>
                    <a:ext cx="9251594"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尤敦指數</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Youden</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a:t>
                    </a:r>
                    <a:r>
                      <a:rPr lang="en-US" altLang="zh-CN" sz="1200" i="1"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index,YI</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的計算公式為：</a:t>
                    </a:r>
                    <a:r>
                      <a:rPr lang="en-US" altLang="zh-CN" sz="1200" i="1" dirty="0">
                        <a:latin typeface="Times New Roman" pitchFamily="18" charset="0"/>
                        <a:cs typeface="Times New Roman" pitchFamily="18" charset="0"/>
                      </a:rPr>
                      <a:t>YI</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SEN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SPE</a:t>
                    </a:r>
                    <a:r>
                      <a:rPr lang="en-US" altLang="zh-CN" sz="1200" dirty="0">
                        <a:latin typeface="Times New Roman" pitchFamily="18" charset="0"/>
                        <a:cs typeface="Times New Roman" pitchFamily="18" charset="0"/>
                      </a:rPr>
                      <a:t> - 1</a:t>
                    </a:r>
                    <a:r>
                      <a:rPr lang="zh-CN" altLang="en-US" sz="1200" dirty="0">
                        <a:latin typeface="Times New Roman" pitchFamily="18" charset="0"/>
                        <a:cs typeface="Times New Roman" pitchFamily="18" charset="0"/>
                      </a:rPr>
                      <a:t>；其標準誤差可近似計算為：                                                ；</a:t>
                    </a:r>
                  </a:p>
                </p:txBody>
              </p:sp>
              <p:graphicFrame>
                <p:nvGraphicFramePr>
                  <p:cNvPr id="34" name="对象 33"/>
                  <p:cNvGraphicFramePr>
                    <a:graphicFrameLocks noChangeAspect="1"/>
                  </p:cNvGraphicFramePr>
                  <p:nvPr>
                    <p:extLst>
                      <p:ext uri="{D42A27DB-BD31-4B8C-83A1-F6EECF244321}">
                        <p14:modId xmlns:p14="http://schemas.microsoft.com/office/powerpoint/2010/main" val="576796339"/>
                      </p:ext>
                    </p:extLst>
                  </p:nvPr>
                </p:nvGraphicFramePr>
                <p:xfrm>
                  <a:off x="7609360" y="4547170"/>
                  <a:ext cx="1701800" cy="508000"/>
                </p:xfrm>
                <a:graphic>
                  <a:graphicData uri="http://schemas.openxmlformats.org/presentationml/2006/ole">
                    <mc:AlternateContent xmlns:mc="http://schemas.openxmlformats.org/markup-compatibility/2006">
                      <mc:Choice xmlns:v="urn:schemas-microsoft-com:vml" Requires="v">
                        <p:oleObj name="Equation" r:id="rId8" imgW="1701800" imgH="508000" progId="">
                          <p:embed/>
                        </p:oleObj>
                      </mc:Choice>
                      <mc:Fallback>
                        <p:oleObj name="Equation" r:id="rId8" imgW="1701800" imgH="508000" progId="">
                          <p:embed/>
                          <p:pic>
                            <p:nvPicPr>
                              <p:cNvPr id="0" name="Picture 123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9360" y="4547170"/>
                                <a:ext cx="1701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组合 2"/>
                <p:cNvGrpSpPr/>
                <p:nvPr/>
              </p:nvGrpSpPr>
              <p:grpSpPr>
                <a:xfrm>
                  <a:off x="1497086" y="5209474"/>
                  <a:ext cx="9251595" cy="499736"/>
                  <a:chOff x="1497086" y="5209474"/>
                  <a:chExt cx="9251595" cy="499736"/>
                </a:xfrm>
              </p:grpSpPr>
              <p:sp>
                <p:nvSpPr>
                  <p:cNvPr id="33" name="矩形 32"/>
                  <p:cNvSpPr/>
                  <p:nvPr/>
                </p:nvSpPr>
                <p:spPr>
                  <a:xfrm>
                    <a:off x="1497086" y="5209474"/>
                    <a:ext cx="9251595"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兩個</a:t>
                    </a:r>
                    <a:r>
                      <a:rPr lang="zh-CN" altLang="en-US" sz="1100" dirty="0">
                        <a:latin typeface="Times New Roman" pitchFamily="18" charset="0"/>
                        <a:cs typeface="Times New Roman" pitchFamily="18" charset="0"/>
                      </a:rPr>
                      <a:t>尤敦指數</a:t>
                    </a:r>
                    <a:r>
                      <a:rPr lang="en-US" altLang="zh-CN" sz="1100"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Youden</a:t>
                    </a:r>
                    <a:r>
                      <a:rPr lang="en-US" altLang="zh-CN" sz="1100" dirty="0" err="1">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s</a:t>
                    </a:r>
                    <a:r>
                      <a:rPr lang="en-US" altLang="zh-CN" sz="1100" i="1" dirty="0">
                        <a:latin typeface="Times New Roman" pitchFamily="18" charset="0"/>
                        <a:cs typeface="Times New Roman" pitchFamily="18" charset="0"/>
                      </a:rPr>
                      <a:t> </a:t>
                    </a:r>
                    <a:r>
                      <a:rPr lang="en-US" altLang="zh-CN" sz="1100" i="1" dirty="0" err="1">
                        <a:latin typeface="Times New Roman" pitchFamily="18" charset="0"/>
                        <a:cs typeface="Times New Roman" pitchFamily="18" charset="0"/>
                      </a:rPr>
                      <a:t>index,YI</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比較時，可用近似正態檢驗，即：                                     </a:t>
                    </a:r>
                    <a:r>
                      <a:rPr lang="zh-CN" altLang="en-US" sz="1200" dirty="0">
                        <a:latin typeface="Times New Roman" pitchFamily="18" charset="0"/>
                        <a:cs typeface="Times New Roman" pitchFamily="18" charset="0"/>
                      </a:rPr>
                      <a:t>； </a:t>
                    </a:r>
                  </a:p>
                </p:txBody>
              </p:sp>
              <p:graphicFrame>
                <p:nvGraphicFramePr>
                  <p:cNvPr id="36" name="对象 35"/>
                  <p:cNvGraphicFramePr>
                    <a:graphicFrameLocks noChangeAspect="1"/>
                  </p:cNvGraphicFramePr>
                  <p:nvPr>
                    <p:extLst>
                      <p:ext uri="{D42A27DB-BD31-4B8C-83A1-F6EECF244321}">
                        <p14:modId xmlns:p14="http://schemas.microsoft.com/office/powerpoint/2010/main" val="4116633404"/>
                      </p:ext>
                    </p:extLst>
                  </p:nvPr>
                </p:nvGraphicFramePr>
                <p:xfrm>
                  <a:off x="5658498" y="5213910"/>
                  <a:ext cx="1155700" cy="495300"/>
                </p:xfrm>
                <a:graphic>
                  <a:graphicData uri="http://schemas.openxmlformats.org/presentationml/2006/ole">
                    <mc:AlternateContent xmlns:mc="http://schemas.openxmlformats.org/markup-compatibility/2006">
                      <mc:Choice xmlns:v="urn:schemas-microsoft-com:vml" Requires="v">
                        <p:oleObj name="Equation" r:id="rId10" imgW="1155199" imgH="495085" progId="">
                          <p:embed/>
                        </p:oleObj>
                      </mc:Choice>
                      <mc:Fallback>
                        <p:oleObj name="Equation" r:id="rId10" imgW="1155199" imgH="495085" progId="">
                          <p:embed/>
                          <p:pic>
                            <p:nvPicPr>
                              <p:cNvPr id="0" name="Picture 123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8498" y="5213910"/>
                                <a:ext cx="11557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spTree>
    <p:extLst>
      <p:ext uri="{BB962C8B-B14F-4D97-AF65-F5344CB8AC3E}">
        <p14:creationId xmlns:p14="http://schemas.microsoft.com/office/powerpoint/2010/main" val="138667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診斷試驗臨床研究的效應量</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基於二分類數據的效應</a:t>
            </a:r>
            <a:r>
              <a:rPr lang="zh-CN" altLang="en-US" sz="1300" dirty="0">
                <a:solidFill>
                  <a:srgbClr val="000000"/>
                </a:solidFill>
                <a:latin typeface="Times New Roman" pitchFamily="18" charset="0"/>
                <a:cs typeface="Times New Roman" pitchFamily="18" charset="0"/>
              </a:rPr>
              <a:t>量</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Effect index</a:t>
            </a:r>
            <a:r>
              <a:rPr lang="en-US" altLang="zh-CN" sz="1100" dirty="0">
                <a:solidFill>
                  <a:srgbClr val="000000"/>
                </a:solidFill>
                <a:latin typeface="Times New Roman" pitchFamily="18" charset="0"/>
                <a:cs typeface="Times New Roman" pitchFamily="18" charset="0"/>
              </a:rPr>
              <a:t>)</a:t>
            </a:r>
            <a:r>
              <a:rPr lang="zh-CN" altLang="en-US" sz="13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診斷試驗的預測和評價結局</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Outcome</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終點</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endpoint</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替代指標 ；</a:t>
            </a:r>
            <a:endParaRPr lang="zh-CN" altLang="en-US" sz="1300" dirty="0">
              <a:solidFill>
                <a:srgbClr val="000000"/>
              </a:solidFill>
              <a:latin typeface="Times New Roman" pitchFamily="18" charset="0"/>
              <a:cs typeface="Times New Roman" pitchFamily="18" charset="0"/>
            </a:endParaRPr>
          </a:p>
        </p:txBody>
      </p:sp>
      <p:grpSp>
        <p:nvGrpSpPr>
          <p:cNvPr id="7" name="组合 6"/>
          <p:cNvGrpSpPr/>
          <p:nvPr/>
        </p:nvGrpSpPr>
        <p:grpSpPr>
          <a:xfrm>
            <a:off x="1039875" y="46340"/>
            <a:ext cx="10345306" cy="5559800"/>
            <a:chOff x="1039874" y="46340"/>
            <a:chExt cx="10345307" cy="5559800"/>
          </a:xfrm>
        </p:grpSpPr>
        <p:pic>
          <p:nvPicPr>
            <p:cNvPr id="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9382" y="46340"/>
              <a:ext cx="3095799" cy="89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1039880" y="1066803"/>
              <a:ext cx="9726727" cy="1667566"/>
              <a:chOff x="1165390" y="1039908"/>
              <a:chExt cx="9726727" cy="1667566"/>
            </a:xfrm>
          </p:grpSpPr>
          <p:sp>
            <p:nvSpPr>
              <p:cNvPr id="12" name="矩形 11"/>
              <p:cNvSpPr/>
              <p:nvPr/>
            </p:nvSpPr>
            <p:spPr>
              <a:xfrm>
                <a:off x="1497092" y="1039908"/>
                <a:ext cx="9395025" cy="646331"/>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診斷結果正確率</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accuracy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ACC</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：又稱總符合率，指</a:t>
                </a:r>
                <a:r>
                  <a:rPr lang="zh-TW" altLang="en-US" sz="1200" dirty="0">
                    <a:latin typeface="Times New Roman" pitchFamily="18" charset="0"/>
                    <a:cs typeface="Times New Roman" pitchFamily="18" charset="0"/>
                  </a:rPr>
                  <a:t>診斷性試驗結果正確者在總檢測例數中的比例</a:t>
                </a:r>
                <a:r>
                  <a:rPr lang="zh-CN" altLang="en-US" sz="1200" dirty="0">
                    <a:latin typeface="Times New Roman" pitchFamily="18" charset="0"/>
                    <a:cs typeface="Times New Roman" pitchFamily="18" charset="0"/>
                  </a:rPr>
                  <a:t>，表示診斷試驗結果與實際結果的符合程度，反映正確診斷患者與非患者的能力；</a:t>
                </a:r>
              </a:p>
            </p:txBody>
          </p:sp>
          <p:sp>
            <p:nvSpPr>
              <p:cNvPr id="15" name="矩形 14"/>
              <p:cNvSpPr/>
              <p:nvPr/>
            </p:nvSpPr>
            <p:spPr>
              <a:xfrm>
                <a:off x="1165390" y="1039908"/>
                <a:ext cx="9502622"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10</a:t>
                </a:r>
                <a:r>
                  <a:rPr lang="zh-CN" altLang="en-US" sz="1200" dirty="0">
                    <a:latin typeface="Times New Roman" pitchFamily="18" charset="0"/>
                    <a:cs typeface="Times New Roman" pitchFamily="18" charset="0"/>
                  </a:rPr>
                  <a:t>、</a:t>
                </a:r>
              </a:p>
            </p:txBody>
          </p:sp>
          <p:sp>
            <p:nvSpPr>
              <p:cNvPr id="28" name="矩形 27"/>
              <p:cNvSpPr/>
              <p:nvPr/>
            </p:nvSpPr>
            <p:spPr>
              <a:xfrm>
                <a:off x="1497091" y="2136251"/>
                <a:ext cx="9395026" cy="571223"/>
              </a:xfrm>
              <a:prstGeom prst="rect">
                <a:avLst/>
              </a:prstGeom>
            </p:spPr>
            <p:txBody>
              <a:bodyPr wrap="square">
                <a:spAutoFit/>
              </a:bodyPr>
              <a:lstStyle/>
              <a:p>
                <a:pPr>
                  <a:lnSpc>
                    <a:spcPct val="150000"/>
                  </a:lnSpc>
                </a:pPr>
                <a:r>
                  <a:rPr lang="zh-TW" altLang="en-US" sz="1000" dirty="0">
                    <a:solidFill>
                      <a:schemeClr val="accent2"/>
                    </a:solidFill>
                    <a:latin typeface="Times New Roman" pitchFamily="18" charset="0"/>
                    <a:cs typeface="Times New Roman" pitchFamily="18" charset="0"/>
                  </a:rPr>
                  <a:t>可見正確率</a:t>
                </a:r>
                <a:r>
                  <a:rPr lang="en-US" altLang="zh-TW" sz="1000" dirty="0">
                    <a:solidFill>
                      <a:schemeClr val="accent2"/>
                    </a:solidFill>
                    <a:latin typeface="Times New Roman" pitchFamily="18" charset="0"/>
                    <a:cs typeface="Times New Roman" pitchFamily="18" charset="0"/>
                  </a:rPr>
                  <a:t>(</a:t>
                </a:r>
                <a:r>
                  <a:rPr lang="en-US" altLang="zh-TW" sz="1000" i="1" dirty="0" err="1">
                    <a:solidFill>
                      <a:schemeClr val="accent2"/>
                    </a:solidFill>
                    <a:latin typeface="Times New Roman" pitchFamily="18" charset="0"/>
                    <a:cs typeface="Times New Roman" pitchFamily="18" charset="0"/>
                  </a:rPr>
                  <a:t>accuracy</a:t>
                </a:r>
                <a:r>
                  <a:rPr lang="en-US" altLang="zh-TW" sz="1000" dirty="0" err="1">
                    <a:solidFill>
                      <a:schemeClr val="accent2"/>
                    </a:solidFill>
                    <a:latin typeface="Times New Roman" pitchFamily="18" charset="0"/>
                    <a:cs typeface="Times New Roman" pitchFamily="18" charset="0"/>
                  </a:rPr>
                  <a:t>,</a:t>
                </a:r>
                <a:r>
                  <a:rPr lang="en-US" altLang="zh-TW" sz="1000" i="1" dirty="0" err="1">
                    <a:solidFill>
                      <a:schemeClr val="accent2"/>
                    </a:solidFill>
                    <a:latin typeface="Times New Roman" pitchFamily="18" charset="0"/>
                    <a:cs typeface="Times New Roman" pitchFamily="18" charset="0"/>
                  </a:rPr>
                  <a:t>ACC</a:t>
                </a:r>
                <a:r>
                  <a:rPr lang="en-US" altLang="zh-TW" sz="1000" dirty="0">
                    <a:solidFill>
                      <a:schemeClr val="accent2"/>
                    </a:solidFill>
                    <a:latin typeface="Times New Roman" pitchFamily="18" charset="0"/>
                    <a:cs typeface="Times New Roman" pitchFamily="18" charset="0"/>
                  </a:rPr>
                  <a:t>)</a:t>
                </a:r>
                <a:r>
                  <a:rPr lang="zh-TW" altLang="en-US" sz="1000" dirty="0">
                    <a:solidFill>
                      <a:schemeClr val="accent2"/>
                    </a:solidFill>
                    <a:latin typeface="Times New Roman" pitchFamily="18" charset="0"/>
                    <a:cs typeface="Times New Roman" pitchFamily="18" charset="0"/>
                  </a:rPr>
                  <a:t>是靈敏度</a:t>
                </a:r>
                <a:r>
                  <a:rPr lang="en-US" altLang="zh-TW" sz="1000" dirty="0">
                    <a:solidFill>
                      <a:schemeClr val="accent2"/>
                    </a:solidFill>
                    <a:latin typeface="Times New Roman" pitchFamily="18" charset="0"/>
                    <a:cs typeface="Times New Roman" pitchFamily="18" charset="0"/>
                  </a:rPr>
                  <a:t>(</a:t>
                </a:r>
                <a:r>
                  <a:rPr lang="en-US" altLang="zh-TW" sz="1000" i="1" dirty="0" err="1">
                    <a:solidFill>
                      <a:schemeClr val="accent2"/>
                    </a:solidFill>
                    <a:latin typeface="Times New Roman" pitchFamily="18" charset="0"/>
                    <a:cs typeface="Times New Roman" pitchFamily="18" charset="0"/>
                  </a:rPr>
                  <a:t>sensitivity</a:t>
                </a:r>
                <a:r>
                  <a:rPr lang="en-US" altLang="zh-TW" sz="1000" dirty="0" err="1">
                    <a:solidFill>
                      <a:schemeClr val="accent2"/>
                    </a:solidFill>
                    <a:latin typeface="Times New Roman" pitchFamily="18" charset="0"/>
                    <a:cs typeface="Times New Roman" pitchFamily="18" charset="0"/>
                  </a:rPr>
                  <a:t>,</a:t>
                </a:r>
                <a:r>
                  <a:rPr lang="en-US" altLang="zh-TW" sz="1000" i="1" dirty="0" err="1">
                    <a:solidFill>
                      <a:schemeClr val="accent2"/>
                    </a:solidFill>
                    <a:latin typeface="Times New Roman" pitchFamily="18" charset="0"/>
                    <a:cs typeface="Times New Roman" pitchFamily="18" charset="0"/>
                  </a:rPr>
                  <a:t>SEN</a:t>
                </a:r>
                <a:r>
                  <a:rPr lang="en-US" altLang="zh-TW" sz="1000" dirty="0">
                    <a:solidFill>
                      <a:schemeClr val="accent2"/>
                    </a:solidFill>
                    <a:latin typeface="Times New Roman" pitchFamily="18" charset="0"/>
                    <a:cs typeface="Times New Roman" pitchFamily="18" charset="0"/>
                  </a:rPr>
                  <a:t>)</a:t>
                </a:r>
                <a:r>
                  <a:rPr lang="zh-TW" altLang="en-US" sz="1000" dirty="0">
                    <a:solidFill>
                      <a:schemeClr val="accent2"/>
                    </a:solidFill>
                    <a:latin typeface="Times New Roman" pitchFamily="18" charset="0"/>
                    <a:cs typeface="Times New Roman" pitchFamily="18" charset="0"/>
                  </a:rPr>
                  <a:t>與特異度</a:t>
                </a:r>
                <a:r>
                  <a:rPr lang="en-US" altLang="zh-TW" sz="1000" dirty="0">
                    <a:solidFill>
                      <a:schemeClr val="accent2"/>
                    </a:solidFill>
                    <a:latin typeface="Times New Roman" pitchFamily="18" charset="0"/>
                    <a:cs typeface="Times New Roman" pitchFamily="18" charset="0"/>
                  </a:rPr>
                  <a:t>(</a:t>
                </a:r>
                <a:r>
                  <a:rPr lang="en-US" altLang="zh-TW" sz="1000" i="1" dirty="0" err="1">
                    <a:solidFill>
                      <a:schemeClr val="accent2"/>
                    </a:solidFill>
                    <a:latin typeface="Times New Roman" pitchFamily="18" charset="0"/>
                    <a:cs typeface="Times New Roman" pitchFamily="18" charset="0"/>
                  </a:rPr>
                  <a:t>specificity</a:t>
                </a:r>
                <a:r>
                  <a:rPr lang="en-US" altLang="zh-TW" sz="1000" dirty="0" err="1">
                    <a:solidFill>
                      <a:schemeClr val="accent2"/>
                    </a:solidFill>
                    <a:latin typeface="Times New Roman" pitchFamily="18" charset="0"/>
                    <a:cs typeface="Times New Roman" pitchFamily="18" charset="0"/>
                  </a:rPr>
                  <a:t>,</a:t>
                </a:r>
                <a:r>
                  <a:rPr lang="en-US" altLang="zh-TW" sz="1000" i="1" dirty="0" err="1">
                    <a:solidFill>
                      <a:schemeClr val="accent2"/>
                    </a:solidFill>
                    <a:latin typeface="Times New Roman" pitchFamily="18" charset="0"/>
                    <a:cs typeface="Times New Roman" pitchFamily="18" charset="0"/>
                  </a:rPr>
                  <a:t>SPE</a:t>
                </a:r>
                <a:r>
                  <a:rPr lang="en-US" altLang="zh-TW" sz="1000" dirty="0">
                    <a:solidFill>
                      <a:schemeClr val="accent2"/>
                    </a:solidFill>
                    <a:latin typeface="Times New Roman" pitchFamily="18" charset="0"/>
                    <a:cs typeface="Times New Roman" pitchFamily="18" charset="0"/>
                  </a:rPr>
                  <a:t>)</a:t>
                </a:r>
                <a:r>
                  <a:rPr lang="zh-TW" altLang="en-US" sz="1000" dirty="0">
                    <a:solidFill>
                      <a:schemeClr val="accent2"/>
                    </a:solidFill>
                    <a:latin typeface="Times New Roman" pitchFamily="18" charset="0"/>
                    <a:cs typeface="Times New Roman" pitchFamily="18" charset="0"/>
                  </a:rPr>
                  <a:t>的加權平均；正確率</a:t>
                </a:r>
                <a:r>
                  <a:rPr lang="en-US" altLang="zh-TW" sz="1000" dirty="0">
                    <a:solidFill>
                      <a:schemeClr val="accent2"/>
                    </a:solidFill>
                    <a:latin typeface="Times New Roman" pitchFamily="18" charset="0"/>
                    <a:cs typeface="Times New Roman" pitchFamily="18" charset="0"/>
                  </a:rPr>
                  <a:t>(</a:t>
                </a:r>
                <a:r>
                  <a:rPr lang="en-US" altLang="zh-TW" sz="1000" i="1" dirty="0" err="1">
                    <a:solidFill>
                      <a:schemeClr val="accent2"/>
                    </a:solidFill>
                    <a:latin typeface="Times New Roman" pitchFamily="18" charset="0"/>
                    <a:cs typeface="Times New Roman" pitchFamily="18" charset="0"/>
                  </a:rPr>
                  <a:t>accuracy</a:t>
                </a:r>
                <a:r>
                  <a:rPr lang="en-US" altLang="zh-TW" sz="1000" dirty="0" err="1">
                    <a:solidFill>
                      <a:schemeClr val="accent2"/>
                    </a:solidFill>
                    <a:latin typeface="Times New Roman" pitchFamily="18" charset="0"/>
                    <a:cs typeface="Times New Roman" pitchFamily="18" charset="0"/>
                  </a:rPr>
                  <a:t>,</a:t>
                </a:r>
                <a:r>
                  <a:rPr lang="en-US" altLang="zh-TW" sz="1000" i="1" dirty="0" err="1">
                    <a:solidFill>
                      <a:schemeClr val="accent2"/>
                    </a:solidFill>
                    <a:latin typeface="Times New Roman" pitchFamily="18" charset="0"/>
                    <a:cs typeface="Times New Roman" pitchFamily="18" charset="0"/>
                  </a:rPr>
                  <a:t>ACC</a:t>
                </a:r>
                <a:r>
                  <a:rPr lang="en-US" altLang="zh-TW" sz="1000" dirty="0">
                    <a:solidFill>
                      <a:schemeClr val="accent2"/>
                    </a:solidFill>
                    <a:latin typeface="Times New Roman" pitchFamily="18" charset="0"/>
                    <a:cs typeface="Times New Roman" pitchFamily="18" charset="0"/>
                  </a:rPr>
                  <a:t>)</a:t>
                </a:r>
                <a:r>
                  <a:rPr lang="zh-TW" altLang="en-US" sz="1000" dirty="0">
                    <a:solidFill>
                      <a:schemeClr val="accent2"/>
                    </a:solidFill>
                    <a:latin typeface="Times New Roman" pitchFamily="18" charset="0"/>
                    <a:cs typeface="Times New Roman" pitchFamily="18" charset="0"/>
                  </a:rPr>
                  <a:t>在很大程度上依賴受試人群的患病率</a:t>
                </a:r>
                <a:r>
                  <a:rPr lang="en-US" altLang="zh-TW" sz="1000" dirty="0">
                    <a:solidFill>
                      <a:schemeClr val="accent2"/>
                    </a:solidFill>
                    <a:latin typeface="Times New Roman" pitchFamily="18" charset="0"/>
                    <a:cs typeface="Times New Roman" pitchFamily="18" charset="0"/>
                  </a:rPr>
                  <a:t>(</a:t>
                </a:r>
                <a:r>
                  <a:rPr lang="en-US" altLang="zh-TW" sz="1000" i="1" dirty="0" err="1">
                    <a:solidFill>
                      <a:schemeClr val="accent2"/>
                    </a:solidFill>
                    <a:latin typeface="Times New Roman" pitchFamily="18" charset="0"/>
                    <a:cs typeface="Times New Roman" pitchFamily="18" charset="0"/>
                  </a:rPr>
                  <a:t>prevalence</a:t>
                </a:r>
                <a:r>
                  <a:rPr lang="en-US" altLang="zh-TW" sz="1000" dirty="0" err="1">
                    <a:solidFill>
                      <a:schemeClr val="accent2"/>
                    </a:solidFill>
                    <a:latin typeface="Times New Roman" pitchFamily="18" charset="0"/>
                    <a:cs typeface="Times New Roman" pitchFamily="18" charset="0"/>
                  </a:rPr>
                  <a:t>,</a:t>
                </a:r>
                <a:r>
                  <a:rPr lang="en-US" altLang="zh-TW" sz="1000" i="1" dirty="0" err="1">
                    <a:solidFill>
                      <a:schemeClr val="accent2"/>
                    </a:solidFill>
                    <a:latin typeface="Times New Roman" pitchFamily="18" charset="0"/>
                    <a:cs typeface="Times New Roman" pitchFamily="18" charset="0"/>
                  </a:rPr>
                  <a:t>PREV</a:t>
                </a:r>
                <a:r>
                  <a:rPr lang="en-US" altLang="zh-TW" sz="1000" dirty="0">
                    <a:solidFill>
                      <a:schemeClr val="accent2"/>
                    </a:solidFill>
                    <a:latin typeface="Times New Roman" pitchFamily="18" charset="0"/>
                    <a:cs typeface="Times New Roman" pitchFamily="18" charset="0"/>
                  </a:rPr>
                  <a:t>)</a:t>
                </a:r>
                <a:r>
                  <a:rPr lang="zh-TW" altLang="en-US" sz="1000" dirty="0">
                    <a:solidFill>
                      <a:schemeClr val="accent2"/>
                    </a:solidFill>
                    <a:latin typeface="Times New Roman" pitchFamily="18" charset="0"/>
                    <a:cs typeface="Times New Roman" pitchFamily="18" charset="0"/>
                  </a:rPr>
                  <a:t>，它沒有揭示診斷試驗假陰性和假陽性錯誤診斷的頻率，相同的正確率可能有迥然不同</a:t>
                </a:r>
                <a:r>
                  <a:rPr lang="zh-CN" altLang="en-US" sz="1000" dirty="0">
                    <a:solidFill>
                      <a:schemeClr val="accent2"/>
                    </a:solidFill>
                    <a:latin typeface="Times New Roman" pitchFamily="18" charset="0"/>
                    <a:cs typeface="Times New Roman" pitchFamily="18" charset="0"/>
                  </a:rPr>
                  <a:t>的</a:t>
                </a:r>
                <a:r>
                  <a:rPr lang="zh-TW" altLang="en-US" sz="1000" dirty="0">
                    <a:solidFill>
                      <a:schemeClr val="accent2"/>
                    </a:solidFill>
                    <a:latin typeface="Times New Roman" pitchFamily="18" charset="0"/>
                    <a:cs typeface="Times New Roman" pitchFamily="18" charset="0"/>
                  </a:rPr>
                  <a:t>假陰性率和假陽性率；</a:t>
                </a:r>
                <a:endParaRPr lang="zh-CN" altLang="en-US" sz="1000" dirty="0">
                  <a:solidFill>
                    <a:schemeClr val="accent2"/>
                  </a:solidFill>
                  <a:latin typeface="Times New Roman" pitchFamily="18" charset="0"/>
                  <a:cs typeface="Times New Roman" pitchFamily="18" charset="0"/>
                </a:endParaRPr>
              </a:p>
            </p:txBody>
          </p:sp>
          <p:grpSp>
            <p:nvGrpSpPr>
              <p:cNvPr id="3" name="组合 2"/>
              <p:cNvGrpSpPr/>
              <p:nvPr/>
            </p:nvGrpSpPr>
            <p:grpSpPr>
              <a:xfrm>
                <a:off x="1497093" y="1697875"/>
                <a:ext cx="9395019" cy="394260"/>
                <a:chOff x="1497093" y="1697875"/>
                <a:chExt cx="9395019" cy="394260"/>
              </a:xfrm>
            </p:grpSpPr>
            <p:sp>
              <p:nvSpPr>
                <p:cNvPr id="16" name="矩形 15"/>
                <p:cNvSpPr/>
                <p:nvPr/>
              </p:nvSpPr>
              <p:spPr>
                <a:xfrm>
                  <a:off x="1497093" y="1704169"/>
                  <a:ext cx="9395019"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試驗結果正確率</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accuracy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ACC</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的計算公式為：                       ，正確率</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accuracy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ACC</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也可以表示為：                                                       ；</a:t>
                  </a:r>
                </a:p>
              </p:txBody>
            </p:sp>
            <p:graphicFrame>
              <p:nvGraphicFramePr>
                <p:cNvPr id="5" name="对象 4"/>
                <p:cNvGraphicFramePr>
                  <a:graphicFrameLocks noChangeAspect="1"/>
                </p:cNvGraphicFramePr>
                <p:nvPr>
                  <p:extLst>
                    <p:ext uri="{D42A27DB-BD31-4B8C-83A1-F6EECF244321}">
                      <p14:modId xmlns:p14="http://schemas.microsoft.com/office/powerpoint/2010/main" val="2894537680"/>
                    </p:ext>
                  </p:extLst>
                </p:nvPr>
              </p:nvGraphicFramePr>
              <p:xfrm>
                <a:off x="4672270" y="1698435"/>
                <a:ext cx="850900" cy="393700"/>
              </p:xfrm>
              <a:graphic>
                <a:graphicData uri="http://schemas.openxmlformats.org/presentationml/2006/ole">
                  <mc:AlternateContent xmlns:mc="http://schemas.openxmlformats.org/markup-compatibility/2006">
                    <mc:Choice xmlns:v="urn:schemas-microsoft-com:vml" Requires="v">
                      <p:oleObj name="Equation" r:id="rId4" imgW="850531" imgH="393529" progId="">
                        <p:embed/>
                      </p:oleObj>
                    </mc:Choice>
                    <mc:Fallback>
                      <p:oleObj name="Equation" r:id="rId4" imgW="850531" imgH="393529" progId="">
                        <p:embed/>
                        <p:pic>
                          <p:nvPicPr>
                            <p:cNvPr id="0" name="Picture 62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2270" y="1698435"/>
                              <a:ext cx="8509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820788046"/>
                    </p:ext>
                  </p:extLst>
                </p:nvPr>
              </p:nvGraphicFramePr>
              <p:xfrm>
                <a:off x="8227278" y="1697875"/>
                <a:ext cx="2006600" cy="393700"/>
              </p:xfrm>
              <a:graphic>
                <a:graphicData uri="http://schemas.openxmlformats.org/presentationml/2006/ole">
                  <mc:AlternateContent xmlns:mc="http://schemas.openxmlformats.org/markup-compatibility/2006">
                    <mc:Choice xmlns:v="urn:schemas-microsoft-com:vml" Requires="v">
                      <p:oleObj name="Equation" r:id="rId6" imgW="2005729" imgH="393529" progId="">
                        <p:embed/>
                      </p:oleObj>
                    </mc:Choice>
                    <mc:Fallback>
                      <p:oleObj name="Equation" r:id="rId6" imgW="2005729" imgH="393529" progId="">
                        <p:embed/>
                        <p:pic>
                          <p:nvPicPr>
                            <p:cNvPr id="0" name="Picture 62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7278" y="1697875"/>
                              <a:ext cx="2006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6" name="组合 5"/>
            <p:cNvGrpSpPr/>
            <p:nvPr/>
          </p:nvGrpSpPr>
          <p:grpSpPr>
            <a:xfrm>
              <a:off x="1039874" y="2940483"/>
              <a:ext cx="9726736" cy="2665657"/>
              <a:chOff x="1039874" y="2940483"/>
              <a:chExt cx="9726736" cy="2665657"/>
            </a:xfrm>
          </p:grpSpPr>
          <p:sp>
            <p:nvSpPr>
              <p:cNvPr id="19" name="矩形 18"/>
              <p:cNvSpPr/>
              <p:nvPr/>
            </p:nvSpPr>
            <p:spPr>
              <a:xfrm>
                <a:off x="1371578" y="2940483"/>
                <a:ext cx="9395024" cy="2308324"/>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接收者工作特徵曲線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receiver operator characteristic </a:t>
                </a:r>
                <a:r>
                  <a:rPr lang="en-US" altLang="zh-CN" sz="1200" i="1" dirty="0" err="1">
                    <a:latin typeface="Times New Roman" pitchFamily="18" charset="0"/>
                    <a:cs typeface="Times New Roman" pitchFamily="18" charset="0"/>
                  </a:rPr>
                  <a:t>curve</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ROC</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：如果診斷試驗結果或解釋為有序變量，那麼在二維直角坐標系中，以試驗靈敏度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sensitivity</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SEN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為縱軸</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，以特異度</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specificity,SPE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之補</a:t>
                </a:r>
                <a:r>
                  <a:rPr lang="zh-TW" altLang="en-US" sz="1200" dirty="0">
                    <a:latin typeface="Times New Roman" pitchFamily="18" charset="0"/>
                    <a:cs typeface="Times New Roman" pitchFamily="18" charset="0"/>
                  </a:rPr>
                  <a:t>假陽性率</a:t>
                </a:r>
                <a:r>
                  <a:rPr lang="en-US" altLang="zh-TW" sz="1200" dirty="0">
                    <a:latin typeface="Times New Roman" pitchFamily="18" charset="0"/>
                    <a:cs typeface="Times New Roman" pitchFamily="18" charset="0"/>
                  </a:rPr>
                  <a:t>(1-</a:t>
                </a:r>
                <a:r>
                  <a:rPr lang="en-US" altLang="zh-TW" sz="1200" i="1" dirty="0">
                    <a:latin typeface="Times New Roman" pitchFamily="18" charset="0"/>
                    <a:cs typeface="Times New Roman" pitchFamily="18" charset="0"/>
                  </a:rPr>
                  <a:t>SPE</a:t>
                </a:r>
                <a:r>
                  <a:rPr lang="en-US" altLang="zh-TW"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為橫軸</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x</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，由不同截斷值</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cut off value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產生圖中不同的點，採用線段鏈接圖中所有可能截斷值</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cut off value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產生的點，即形成經驗</a:t>
                </a: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empirical ROC curve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；圖中對角線</a:t>
                </a:r>
                <a:r>
                  <a:rPr lang="en-US" altLang="zh-CN" sz="1200" dirty="0">
                    <a:latin typeface="Times New Roman" pitchFamily="18" charset="0"/>
                    <a:cs typeface="Times New Roman" pitchFamily="18" charset="0"/>
                  </a:rPr>
                  <a:t>(0,0)</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(1,1)</a:t>
                </a:r>
                <a:r>
                  <a:rPr lang="zh-CN" altLang="en-US" sz="1200" dirty="0">
                    <a:latin typeface="Times New Roman" pitchFamily="18" charset="0"/>
                    <a:cs typeface="Times New Roman" pitchFamily="18" charset="0"/>
                  </a:rPr>
                  <a:t>稱為機會對角線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chance diagonal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曲線與左上角</a:t>
                </a:r>
                <a:r>
                  <a:rPr lang="en-US" altLang="zh-CN" sz="1200" dirty="0">
                    <a:latin typeface="Times New Roman" pitchFamily="18" charset="0"/>
                    <a:cs typeface="Times New Roman" pitchFamily="18" charset="0"/>
                  </a:rPr>
                  <a:t>(0,1)</a:t>
                </a:r>
                <a:r>
                  <a:rPr lang="zh-CN" altLang="en-US" sz="1200" dirty="0">
                    <a:latin typeface="Times New Roman" pitchFamily="18" charset="0"/>
                    <a:cs typeface="Times New Roman" pitchFamily="18" charset="0"/>
                  </a:rPr>
                  <a:t>點越接近說明診斷試驗的區分能力越好，</a:t>
                </a: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曲線下麵積的實際低值為 </a:t>
                </a:r>
                <a:r>
                  <a:rPr lang="en-US" altLang="zh-CN" sz="1200" dirty="0">
                    <a:latin typeface="Times New Roman" pitchFamily="18" charset="0"/>
                    <a:cs typeface="Times New Roman" pitchFamily="18" charset="0"/>
                  </a:rPr>
                  <a:t>0.5</a:t>
                </a:r>
                <a:r>
                  <a:rPr lang="zh-CN" altLang="en-US" sz="1200" dirty="0">
                    <a:latin typeface="Times New Roman" pitchFamily="18" charset="0"/>
                    <a:cs typeface="Times New Roman" pitchFamily="18" charset="0"/>
                  </a:rPr>
                  <a:t>，當</a:t>
                </a: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曲線下麵積等於</a:t>
                </a:r>
                <a:r>
                  <a:rPr lang="en-US" altLang="zh-CN" sz="1200" dirty="0">
                    <a:latin typeface="Times New Roman" pitchFamily="18" charset="0"/>
                    <a:cs typeface="Times New Roman" pitchFamily="18" charset="0"/>
                  </a:rPr>
                  <a:t> 0.5 </a:t>
                </a:r>
                <a:r>
                  <a:rPr lang="zh-CN" altLang="en-US" sz="1200" dirty="0">
                    <a:latin typeface="Times New Roman" pitchFamily="18" charset="0"/>
                    <a:cs typeface="Times New Roman" pitchFamily="18" charset="0"/>
                  </a:rPr>
                  <a:t>時，則該診斷試驗完全無區分能力；</a:t>
                </a:r>
                <a:r>
                  <a:rPr lang="en-US" altLang="zh-CN" sz="1200" i="1" dirty="0">
                    <a:latin typeface="Times New Roman" pitchFamily="18" charset="0"/>
                    <a:cs typeface="Times New Roman" pitchFamily="18" charset="0"/>
                  </a:rPr>
                  <a:t> ROC</a:t>
                </a:r>
                <a:r>
                  <a:rPr lang="zh-CN" altLang="en-US" sz="1200" dirty="0">
                    <a:latin typeface="Times New Roman" pitchFamily="18" charset="0"/>
                    <a:cs typeface="Times New Roman" pitchFamily="18" charset="0"/>
                  </a:rPr>
                  <a:t>曲線下麵積</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area under the ROC </a:t>
                </a:r>
                <a:r>
                  <a:rPr lang="en-US" altLang="zh-CN" sz="1200" i="1" dirty="0" err="1">
                    <a:latin typeface="Times New Roman" pitchFamily="18" charset="0"/>
                    <a:cs typeface="Times New Roman" pitchFamily="18" charset="0"/>
                  </a:rPr>
                  <a:t>curve</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A</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是一個重要的指標，可解釋為：隨機選擇的陽性試驗結果比隨機選擇的陰性試驗結果更有可能懷疑為「患病」的概率，經驗</a:t>
                </a: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empirical ROC curve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下麵積等價於兩樣本</a:t>
                </a:r>
                <a:r>
                  <a:rPr lang="en-US" altLang="zh-CN" sz="1200" dirty="0">
                    <a:latin typeface="Times New Roman" pitchFamily="18" charset="0"/>
                    <a:cs typeface="Times New Roman" pitchFamily="18" charset="0"/>
                  </a:rPr>
                  <a:t>Wilcoxon Mann-Whitney</a:t>
                </a:r>
                <a:r>
                  <a:rPr lang="zh-CN" altLang="en-US" sz="1200" dirty="0">
                    <a:latin typeface="Times New Roman" pitchFamily="18" charset="0"/>
                    <a:cs typeface="Times New Roman" pitchFamily="18" charset="0"/>
                  </a:rPr>
                  <a:t>秩和檢驗統計量；經驗</a:t>
                </a: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empirical ROC curve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各點的斜率為對應於該診斷試驗取該點截斷值時的陽性似然比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positive likelihood </a:t>
                </a:r>
                <a:r>
                  <a:rPr lang="en-US" altLang="zh-CN" sz="1200" i="1" dirty="0" err="1">
                    <a:latin typeface="Times New Roman" pitchFamily="18" charset="0"/>
                    <a:cs typeface="Times New Roman" pitchFamily="18" charset="0"/>
                  </a:rPr>
                  <a:t>ratio</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+LR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p>
            </p:txBody>
          </p:sp>
          <p:sp>
            <p:nvSpPr>
              <p:cNvPr id="20" name="矩形 19"/>
              <p:cNvSpPr/>
              <p:nvPr/>
            </p:nvSpPr>
            <p:spPr>
              <a:xfrm>
                <a:off x="1039874" y="2940483"/>
                <a:ext cx="9726727"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11</a:t>
                </a:r>
                <a:r>
                  <a:rPr lang="zh-CN" altLang="en-US" sz="1200" dirty="0">
                    <a:latin typeface="Times New Roman" pitchFamily="18" charset="0"/>
                    <a:cs typeface="Times New Roman" pitchFamily="18" charset="0"/>
                  </a:rPr>
                  <a:t>、</a:t>
                </a:r>
              </a:p>
            </p:txBody>
          </p:sp>
          <p:sp>
            <p:nvSpPr>
              <p:cNvPr id="23" name="矩形 22"/>
              <p:cNvSpPr/>
              <p:nvPr/>
            </p:nvSpPr>
            <p:spPr>
              <a:xfrm>
                <a:off x="1371583" y="5282975"/>
                <a:ext cx="9395027" cy="323165"/>
              </a:xfrm>
              <a:prstGeom prst="rect">
                <a:avLst/>
              </a:prstGeom>
            </p:spPr>
            <p:txBody>
              <a:bodyPr wrap="square">
                <a:spAutoFit/>
              </a:bodyPr>
              <a:lstStyle/>
              <a:p>
                <a:pPr>
                  <a:lnSpc>
                    <a:spcPct val="150000"/>
                  </a:lnSpc>
                </a:pPr>
                <a:r>
                  <a:rPr lang="zh-CN" altLang="en-US" sz="1000" dirty="0">
                    <a:solidFill>
                      <a:schemeClr val="accent2"/>
                    </a:solidFill>
                    <a:latin typeface="Times New Roman" pitchFamily="18" charset="0"/>
                    <a:cs typeface="Times New Roman" pitchFamily="18" charset="0"/>
                  </a:rPr>
                  <a:t>到目前為止，接收者工作特徵曲線</a:t>
                </a:r>
                <a:r>
                  <a:rPr lang="en-US" altLang="zh-CN" sz="1000" dirty="0">
                    <a:solidFill>
                      <a:schemeClr val="accent2"/>
                    </a:solidFill>
                    <a:latin typeface="Times New Roman" pitchFamily="18" charset="0"/>
                    <a:cs typeface="Times New Roman" pitchFamily="18" charset="0"/>
                  </a:rPr>
                  <a:t>(</a:t>
                </a:r>
                <a:r>
                  <a:rPr lang="en-US" altLang="zh-CN" sz="1000" i="1" dirty="0">
                    <a:solidFill>
                      <a:schemeClr val="accent2"/>
                    </a:solidFill>
                    <a:latin typeface="Times New Roman" pitchFamily="18" charset="0"/>
                    <a:cs typeface="Times New Roman" pitchFamily="18" charset="0"/>
                  </a:rPr>
                  <a:t>receiver operator characteristic </a:t>
                </a:r>
                <a:r>
                  <a:rPr lang="en-US" altLang="zh-CN" sz="1000" i="1" dirty="0" err="1">
                    <a:solidFill>
                      <a:schemeClr val="accent2"/>
                    </a:solidFill>
                    <a:latin typeface="Times New Roman" pitchFamily="18" charset="0"/>
                    <a:cs typeface="Times New Roman" pitchFamily="18" charset="0"/>
                  </a:rPr>
                  <a:t>curve</a:t>
                </a:r>
                <a:r>
                  <a:rPr lang="en-US" altLang="zh-CN" sz="1000" dirty="0" err="1">
                    <a:solidFill>
                      <a:schemeClr val="accent2"/>
                    </a:solidFill>
                    <a:latin typeface="Times New Roman" pitchFamily="18" charset="0"/>
                    <a:cs typeface="Times New Roman" pitchFamily="18" charset="0"/>
                  </a:rPr>
                  <a:t>,</a:t>
                </a:r>
                <a:r>
                  <a:rPr lang="en-US" altLang="zh-CN" sz="1000" i="1" dirty="0" err="1">
                    <a:solidFill>
                      <a:schemeClr val="accent2"/>
                    </a:solidFill>
                    <a:latin typeface="Times New Roman" pitchFamily="18" charset="0"/>
                    <a:cs typeface="Times New Roman" pitchFamily="18" charset="0"/>
                  </a:rPr>
                  <a:t>ROC</a:t>
                </a:r>
                <a:r>
                  <a:rPr lang="en-US" altLang="zh-CN" sz="1000" dirty="0">
                    <a:solidFill>
                      <a:schemeClr val="accent2"/>
                    </a:solidFill>
                    <a:latin typeface="Times New Roman" pitchFamily="18" charset="0"/>
                    <a:cs typeface="Times New Roman" pitchFamily="18" charset="0"/>
                  </a:rPr>
                  <a:t>)</a:t>
                </a:r>
                <a:r>
                  <a:rPr lang="zh-CN" altLang="en-US" sz="1000" dirty="0">
                    <a:solidFill>
                      <a:schemeClr val="accent2"/>
                    </a:solidFill>
                    <a:latin typeface="Times New Roman" pitchFamily="18" charset="0"/>
                    <a:cs typeface="Times New Roman" pitchFamily="18" charset="0"/>
                  </a:rPr>
                  <a:t>分析，被公認為是衡量診斷資訊和診斷決策質量的最佳方法</a:t>
                </a:r>
                <a:r>
                  <a:rPr lang="zh-TW" altLang="en-US" sz="1000" dirty="0">
                    <a:solidFill>
                      <a:schemeClr val="accent2"/>
                    </a:solidFill>
                    <a:latin typeface="Times New Roman" pitchFamily="18" charset="0"/>
                    <a:cs typeface="Times New Roman" pitchFamily="18" charset="0"/>
                  </a:rPr>
                  <a:t>；</a:t>
                </a:r>
                <a:endParaRPr lang="zh-CN" altLang="en-US" sz="1000" dirty="0">
                  <a:solidFill>
                    <a:schemeClr val="accent2"/>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238041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5976" y="-50990"/>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400" dirty="0">
                <a:ea typeface="楷体_GB2312" pitchFamily="49" charset="-122"/>
              </a:rPr>
              <a:t>診斷試驗臨床研究的效應量</a:t>
            </a:r>
          </a:p>
        </p:txBody>
      </p:sp>
      <p:sp>
        <p:nvSpPr>
          <p:cNvPr id="8" name="矩形 3"/>
          <p:cNvSpPr>
            <a:spLocks noChangeArrowheads="1"/>
          </p:cNvSpPr>
          <p:nvPr/>
        </p:nvSpPr>
        <p:spPr bwMode="auto">
          <a:xfrm>
            <a:off x="28200" y="239148"/>
            <a:ext cx="85026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基於連續或有序分組二分類數據的效應</a:t>
            </a:r>
            <a:r>
              <a:rPr lang="zh-CN" altLang="en-US" sz="1300" dirty="0">
                <a:solidFill>
                  <a:srgbClr val="000000"/>
                </a:solidFill>
                <a:latin typeface="Times New Roman" pitchFamily="18" charset="0"/>
                <a:cs typeface="Times New Roman" pitchFamily="18" charset="0"/>
              </a:rPr>
              <a:t>量</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Effect index</a:t>
            </a:r>
            <a:r>
              <a:rPr lang="en-US" altLang="zh-CN" sz="1100" dirty="0">
                <a:solidFill>
                  <a:srgbClr val="000000"/>
                </a:solidFill>
                <a:latin typeface="Times New Roman" pitchFamily="18" charset="0"/>
                <a:cs typeface="Times New Roman" pitchFamily="18" charset="0"/>
              </a:rPr>
              <a:t>)</a:t>
            </a:r>
            <a:r>
              <a:rPr lang="zh-CN" altLang="en-US" sz="13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接收者工作特徵曲線</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receiver operator characteristic </a:t>
            </a:r>
            <a:r>
              <a:rPr lang="en-US" altLang="zh-CN" sz="900" i="1" dirty="0" err="1">
                <a:solidFill>
                  <a:srgbClr val="000000"/>
                </a:solidFill>
                <a:latin typeface="Times New Roman" pitchFamily="18" charset="0"/>
                <a:cs typeface="Times New Roman" pitchFamily="18" charset="0"/>
              </a:rPr>
              <a:t>curve</a:t>
            </a:r>
            <a:r>
              <a:rPr lang="en-US" altLang="zh-CN" sz="900" dirty="0" err="1">
                <a:solidFill>
                  <a:srgbClr val="000000"/>
                </a:solidFill>
                <a:latin typeface="Times New Roman" pitchFamily="18" charset="0"/>
                <a:cs typeface="Times New Roman" pitchFamily="18" charset="0"/>
              </a:rPr>
              <a:t>,</a:t>
            </a:r>
            <a:r>
              <a:rPr lang="en-US" altLang="zh-CN" sz="900" i="1" dirty="0" err="1">
                <a:solidFill>
                  <a:srgbClr val="000000"/>
                </a:solidFill>
                <a:latin typeface="Times New Roman" pitchFamily="18" charset="0"/>
                <a:cs typeface="Times New Roman" pitchFamily="18" charset="0"/>
              </a:rPr>
              <a:t>ROC</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終點</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endpoint</a:t>
            </a:r>
            <a:r>
              <a:rPr lang="en-US" altLang="zh-CN" sz="8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替代指標</a:t>
            </a:r>
            <a:r>
              <a:rPr lang="en-US" altLang="zh-CN"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43" name="组合 42"/>
          <p:cNvGrpSpPr/>
          <p:nvPr/>
        </p:nvGrpSpPr>
        <p:grpSpPr>
          <a:xfrm>
            <a:off x="215092" y="55306"/>
            <a:ext cx="11062508" cy="5942496"/>
            <a:chOff x="215093" y="55306"/>
            <a:chExt cx="11062507" cy="5942496"/>
          </a:xfrm>
        </p:grpSpPr>
        <p:grpSp>
          <p:nvGrpSpPr>
            <p:cNvPr id="18" name="组合 17"/>
            <p:cNvGrpSpPr/>
            <p:nvPr/>
          </p:nvGrpSpPr>
          <p:grpSpPr>
            <a:xfrm>
              <a:off x="215093" y="502003"/>
              <a:ext cx="10919077" cy="5495799"/>
              <a:chOff x="215093" y="502003"/>
              <a:chExt cx="10919077" cy="5495799"/>
            </a:xfrm>
          </p:grpSpPr>
          <p:grpSp>
            <p:nvGrpSpPr>
              <p:cNvPr id="17" name="组合 16"/>
              <p:cNvGrpSpPr/>
              <p:nvPr/>
            </p:nvGrpSpPr>
            <p:grpSpPr>
              <a:xfrm>
                <a:off x="546786" y="4890498"/>
                <a:ext cx="10587379" cy="865490"/>
                <a:chOff x="546786" y="4989113"/>
                <a:chExt cx="10587379" cy="865490"/>
              </a:xfrm>
            </p:grpSpPr>
            <p:sp>
              <p:nvSpPr>
                <p:cNvPr id="38" name="矩形 37"/>
                <p:cNvSpPr/>
                <p:nvPr/>
              </p:nvSpPr>
              <p:spPr>
                <a:xfrm>
                  <a:off x="546786" y="4989113"/>
                  <a:ext cx="10587379" cy="772840"/>
                </a:xfrm>
                <a:prstGeom prst="rect">
                  <a:avLst/>
                </a:prstGeom>
              </p:spPr>
              <p:txBody>
                <a:bodyPr wrap="square">
                  <a:spAutoFit/>
                </a:bodyPr>
                <a:lstStyle/>
                <a:p>
                  <a:pPr>
                    <a:lnSpc>
                      <a:spcPct val="200000"/>
                    </a:lnSpc>
                  </a:pPr>
                  <a:r>
                    <a:rPr lang="zh-CN" altLang="en-US" sz="1200" dirty="0">
                      <a:latin typeface="Times New Roman" pitchFamily="18" charset="0"/>
                      <a:cs typeface="Times New Roman" pitchFamily="18" charset="0"/>
                    </a:rPr>
                    <a:t>其中：</a:t>
                  </a:r>
                  <a:r>
                    <a:rPr lang="en-US" altLang="zh-CN" sz="1200" i="1" dirty="0">
                      <a:latin typeface="Times New Roman" pitchFamily="18" charset="0"/>
                      <a:cs typeface="Times New Roman" pitchFamily="18" charset="0"/>
                    </a:rPr>
                    <a:t>Q</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為兩個隨機選擇的「有病」者將排列在一個隨機選擇的「無病」者之前</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即有較高試驗值</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的概率，</a:t>
                  </a:r>
                  <a:r>
                    <a:rPr lang="en-US" altLang="zh-CN" sz="1200" i="1" dirty="0">
                      <a:latin typeface="Times New Roman" pitchFamily="18" charset="0"/>
                      <a:cs typeface="Times New Roman" pitchFamily="18" charset="0"/>
                    </a:rPr>
                    <a:t>Q</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為一個隨機選擇的「有病」者將排列在兩個隨機選擇的「無病」者之前</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即有較高試驗值</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的概率；</a:t>
                  </a:r>
                  <a:r>
                    <a:rPr lang="en-US" altLang="zh-CN" sz="1200" i="1" dirty="0">
                      <a:latin typeface="Times New Roman" pitchFamily="18" charset="0"/>
                      <a:cs typeface="Times New Roman" pitchFamily="18" charset="0"/>
                    </a:rPr>
                    <a:t>Q</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可近似計算為：                        ，</a:t>
                  </a:r>
                  <a:r>
                    <a:rPr lang="en-US" altLang="zh-CN" sz="1200" i="1" dirty="0">
                      <a:latin typeface="Times New Roman" pitchFamily="18" charset="0"/>
                      <a:cs typeface="Times New Roman" pitchFamily="18" charset="0"/>
                    </a:rPr>
                    <a:t>Q</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可近似計算為：                           ；</a:t>
                  </a:r>
                  <a:endParaRPr lang="en-US" altLang="zh-CN" sz="1200" dirty="0">
                    <a:latin typeface="Times New Roman" pitchFamily="18" charset="0"/>
                    <a:cs typeface="Times New Roman" pitchFamily="18" charset="0"/>
                  </a:endParaRPr>
                </a:p>
              </p:txBody>
            </p:sp>
            <p:graphicFrame>
              <p:nvGraphicFramePr>
                <p:cNvPr id="40" name="对象 39"/>
                <p:cNvGraphicFramePr>
                  <a:graphicFrameLocks noChangeAspect="1"/>
                </p:cNvGraphicFramePr>
                <p:nvPr>
                  <p:extLst>
                    <p:ext uri="{D42A27DB-BD31-4B8C-83A1-F6EECF244321}">
                      <p14:modId xmlns:p14="http://schemas.microsoft.com/office/powerpoint/2010/main" val="3031159202"/>
                    </p:ext>
                  </p:extLst>
                </p:nvPr>
              </p:nvGraphicFramePr>
              <p:xfrm>
                <a:off x="5313533" y="5409543"/>
                <a:ext cx="884237" cy="431800"/>
              </p:xfrm>
              <a:graphic>
                <a:graphicData uri="http://schemas.openxmlformats.org/presentationml/2006/ole">
                  <mc:AlternateContent xmlns:mc="http://schemas.openxmlformats.org/markup-compatibility/2006">
                    <mc:Choice xmlns:v="urn:schemas-microsoft-com:vml" Requires="v">
                      <p:oleObj name="Equation" r:id="rId3" imgW="812447" imgH="431613" progId="">
                        <p:embed/>
                      </p:oleObj>
                    </mc:Choice>
                    <mc:Fallback>
                      <p:oleObj name="Equation" r:id="rId3" imgW="812447" imgH="431613" progId="">
                        <p:embed/>
                        <p:pic>
                          <p:nvPicPr>
                            <p:cNvPr id="0" name="Picture 15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533" y="5409543"/>
                              <a:ext cx="8842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337167459"/>
                    </p:ext>
                  </p:extLst>
                </p:nvPr>
              </p:nvGraphicFramePr>
              <p:xfrm>
                <a:off x="7713663" y="5397403"/>
                <a:ext cx="869950" cy="457200"/>
              </p:xfrm>
              <a:graphic>
                <a:graphicData uri="http://schemas.openxmlformats.org/presentationml/2006/ole">
                  <mc:AlternateContent xmlns:mc="http://schemas.openxmlformats.org/markup-compatibility/2006">
                    <mc:Choice xmlns:v="urn:schemas-microsoft-com:vml" Requires="v">
                      <p:oleObj name="Equation" r:id="rId5" imgW="800100" imgH="457200" progId="">
                        <p:embed/>
                      </p:oleObj>
                    </mc:Choice>
                    <mc:Fallback>
                      <p:oleObj name="Equation" r:id="rId5" imgW="800100" imgH="457200" progId="">
                        <p:embed/>
                        <p:pic>
                          <p:nvPicPr>
                            <p:cNvPr id="0" name="Picture 15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3663" y="5397403"/>
                              <a:ext cx="8699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 name="矩形 40"/>
              <p:cNvSpPr/>
              <p:nvPr/>
            </p:nvSpPr>
            <p:spPr>
              <a:xfrm>
                <a:off x="546785" y="5703811"/>
                <a:ext cx="10587379" cy="293991"/>
              </a:xfrm>
              <a:prstGeom prst="rect">
                <a:avLst/>
              </a:prstGeom>
            </p:spPr>
            <p:txBody>
              <a:bodyPr wrap="square">
                <a:spAutoFit/>
              </a:bodyPr>
              <a:lstStyle/>
              <a:p>
                <a:pPr>
                  <a:lnSpc>
                    <a:spcPct val="150000"/>
                  </a:lnSpc>
                </a:pPr>
                <a:r>
                  <a:rPr lang="zh-CN" altLang="en-US" sz="1000" dirty="0">
                    <a:solidFill>
                      <a:schemeClr val="accent2"/>
                    </a:solidFill>
                    <a:latin typeface="Times New Roman" pitchFamily="18" charset="0"/>
                    <a:cs typeface="Times New Roman" pitchFamily="18" charset="0"/>
                  </a:rPr>
                  <a:t>需要注意的是：當 </a:t>
                </a:r>
                <a:r>
                  <a:rPr lang="en-US" altLang="zh-CN" sz="1000" i="1" dirty="0">
                    <a:solidFill>
                      <a:schemeClr val="accent2"/>
                    </a:solidFill>
                    <a:latin typeface="Times New Roman" pitchFamily="18" charset="0"/>
                    <a:cs typeface="Times New Roman" pitchFamily="18" charset="0"/>
                  </a:rPr>
                  <a:t>A</a:t>
                </a:r>
                <a:r>
                  <a:rPr lang="en-US" altLang="zh-CN" sz="1000" i="1" baseline="-25000" dirty="0">
                    <a:solidFill>
                      <a:schemeClr val="accent2"/>
                    </a:solidFill>
                    <a:latin typeface="Times New Roman" pitchFamily="18" charset="0"/>
                    <a:cs typeface="Times New Roman" pitchFamily="18" charset="0"/>
                  </a:rPr>
                  <a:t>NP</a:t>
                </a:r>
                <a:r>
                  <a:rPr lang="en-US" altLang="zh-CN" sz="1000" dirty="0">
                    <a:solidFill>
                      <a:schemeClr val="accent2"/>
                    </a:solidFill>
                    <a:latin typeface="Times New Roman" pitchFamily="18" charset="0"/>
                    <a:cs typeface="Times New Roman" pitchFamily="18" charset="0"/>
                  </a:rPr>
                  <a:t> </a:t>
                </a:r>
                <a:r>
                  <a:rPr lang="zh-CN" altLang="en-US" sz="1000" dirty="0">
                    <a:solidFill>
                      <a:schemeClr val="accent2"/>
                    </a:solidFill>
                    <a:latin typeface="Times New Roman" pitchFamily="18" charset="0"/>
                    <a:cs typeface="Times New Roman" pitchFamily="18" charset="0"/>
                  </a:rPr>
                  <a:t>接近 </a:t>
                </a:r>
                <a:r>
                  <a:rPr lang="en-US" altLang="zh-CN" sz="1000" dirty="0">
                    <a:solidFill>
                      <a:schemeClr val="accent2"/>
                    </a:solidFill>
                    <a:latin typeface="Times New Roman" pitchFamily="18" charset="0"/>
                    <a:cs typeface="Times New Roman" pitchFamily="18" charset="0"/>
                  </a:rPr>
                  <a:t>0.5 </a:t>
                </a:r>
                <a:r>
                  <a:rPr lang="zh-CN" altLang="en-US" sz="1000" dirty="0">
                    <a:solidFill>
                      <a:schemeClr val="accent2"/>
                    </a:solidFill>
                    <a:latin typeface="Times New Roman" pitchFamily="18" charset="0"/>
                    <a:cs typeface="Times New Roman" pitchFamily="18" charset="0"/>
                  </a:rPr>
                  <a:t>或「有病」與「無病」者的試驗結果</a:t>
                </a:r>
                <a:r>
                  <a:rPr lang="en-US" altLang="zh-CN" sz="1000" i="1" dirty="0">
                    <a:solidFill>
                      <a:schemeClr val="accent2"/>
                    </a:solidFill>
                    <a:latin typeface="Times New Roman" pitchFamily="18" charset="0"/>
                    <a:cs typeface="Times New Roman" pitchFamily="18" charset="0"/>
                  </a:rPr>
                  <a:t>SD</a:t>
                </a:r>
                <a:r>
                  <a:rPr lang="zh-CN" altLang="en-US" sz="1000" dirty="0">
                    <a:solidFill>
                      <a:schemeClr val="accent2"/>
                    </a:solidFill>
                    <a:latin typeface="Times New Roman" pitchFamily="18" charset="0"/>
                    <a:cs typeface="Times New Roman" pitchFamily="18" charset="0"/>
                  </a:rPr>
                  <a:t>值不等時，這種近似估計值可能會偏低，當 </a:t>
                </a:r>
                <a:r>
                  <a:rPr lang="en-US" altLang="zh-CN" sz="1000" i="1" dirty="0">
                    <a:solidFill>
                      <a:schemeClr val="accent2"/>
                    </a:solidFill>
                    <a:latin typeface="Times New Roman" pitchFamily="18" charset="0"/>
                    <a:cs typeface="Times New Roman" pitchFamily="18" charset="0"/>
                  </a:rPr>
                  <a:t>A</a:t>
                </a:r>
                <a:r>
                  <a:rPr lang="en-US" altLang="zh-CN" sz="1000" i="1" baseline="-25000" dirty="0">
                    <a:solidFill>
                      <a:schemeClr val="accent2"/>
                    </a:solidFill>
                    <a:latin typeface="Times New Roman" pitchFamily="18" charset="0"/>
                    <a:cs typeface="Times New Roman" pitchFamily="18" charset="0"/>
                  </a:rPr>
                  <a:t>NP</a:t>
                </a:r>
                <a:r>
                  <a:rPr lang="en-US" altLang="zh-CN" sz="1000" dirty="0">
                    <a:solidFill>
                      <a:schemeClr val="accent2"/>
                    </a:solidFill>
                    <a:latin typeface="Times New Roman" pitchFamily="18" charset="0"/>
                    <a:cs typeface="Times New Roman" pitchFamily="18" charset="0"/>
                  </a:rPr>
                  <a:t> </a:t>
                </a:r>
                <a:r>
                  <a:rPr lang="zh-CN" altLang="en-US" sz="1000" dirty="0">
                    <a:solidFill>
                      <a:schemeClr val="accent2"/>
                    </a:solidFill>
                    <a:latin typeface="Times New Roman" pitchFamily="18" charset="0"/>
                    <a:cs typeface="Times New Roman" pitchFamily="18" charset="0"/>
                  </a:rPr>
                  <a:t>接近 </a:t>
                </a:r>
                <a:r>
                  <a:rPr lang="en-US" altLang="zh-CN" sz="1000" dirty="0">
                    <a:solidFill>
                      <a:schemeClr val="accent2"/>
                    </a:solidFill>
                    <a:latin typeface="Times New Roman" pitchFamily="18" charset="0"/>
                    <a:cs typeface="Times New Roman" pitchFamily="18" charset="0"/>
                  </a:rPr>
                  <a:t>1 </a:t>
                </a:r>
                <a:r>
                  <a:rPr lang="zh-CN" altLang="en-US" sz="1000" dirty="0">
                    <a:solidFill>
                      <a:schemeClr val="accent2"/>
                    </a:solidFill>
                    <a:latin typeface="Times New Roman" pitchFamily="18" charset="0"/>
                    <a:cs typeface="Times New Roman" pitchFamily="18" charset="0"/>
                  </a:rPr>
                  <a:t>時，這種近似的估計值又可能會偏高；</a:t>
                </a:r>
                <a:endParaRPr lang="en-US" altLang="zh-CN" sz="1000" dirty="0">
                  <a:solidFill>
                    <a:schemeClr val="accent2"/>
                  </a:solidFill>
                  <a:latin typeface="Times New Roman" pitchFamily="18" charset="0"/>
                  <a:cs typeface="Times New Roman" pitchFamily="18" charset="0"/>
                </a:endParaRPr>
              </a:p>
            </p:txBody>
          </p:sp>
          <p:sp>
            <p:nvSpPr>
              <p:cNvPr id="19" name="矩形 18"/>
              <p:cNvSpPr/>
              <p:nvPr/>
            </p:nvSpPr>
            <p:spPr>
              <a:xfrm>
                <a:off x="546795" y="502003"/>
                <a:ext cx="10587371"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接收者工作特徵曲線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receiver operator characteristic </a:t>
                </a:r>
                <a:r>
                  <a:rPr lang="en-US" altLang="zh-CN" sz="1200" i="1" dirty="0" err="1">
                    <a:latin typeface="Times New Roman" pitchFamily="18" charset="0"/>
                    <a:cs typeface="Times New Roman" pitchFamily="18" charset="0"/>
                  </a:rPr>
                  <a:t>curve</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ROC</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p>
            </p:txBody>
          </p:sp>
          <p:sp>
            <p:nvSpPr>
              <p:cNvPr id="20" name="矩形 19"/>
              <p:cNvSpPr/>
              <p:nvPr/>
            </p:nvSpPr>
            <p:spPr>
              <a:xfrm>
                <a:off x="215093" y="502003"/>
                <a:ext cx="10919073" cy="369332"/>
              </a:xfrm>
              <a:prstGeom prst="rect">
                <a:avLst/>
              </a:prstGeom>
            </p:spPr>
            <p:txBody>
              <a:bodyPr wrap="square">
                <a:spAutoFit/>
              </a:bodyPr>
              <a:lstStyle/>
              <a:p>
                <a:pPr>
                  <a:lnSpc>
                    <a:spcPct val="150000"/>
                  </a:lnSpc>
                </a:pPr>
                <a:r>
                  <a:rPr lang="en-US" altLang="zh-CN" sz="1200" dirty="0">
                    <a:latin typeface="Times New Roman" pitchFamily="18" charset="0"/>
                    <a:cs typeface="Times New Roman" pitchFamily="18" charset="0"/>
                  </a:rPr>
                  <a:t>11</a:t>
                </a:r>
                <a:r>
                  <a:rPr lang="zh-CN" altLang="en-US" sz="1200" dirty="0">
                    <a:latin typeface="Times New Roman" pitchFamily="18" charset="0"/>
                    <a:cs typeface="Times New Roman" pitchFamily="18" charset="0"/>
                  </a:rPr>
                  <a:t>、</a:t>
                </a:r>
              </a:p>
            </p:txBody>
          </p:sp>
          <p:grpSp>
            <p:nvGrpSpPr>
              <p:cNvPr id="6" name="组合 5"/>
              <p:cNvGrpSpPr/>
              <p:nvPr/>
            </p:nvGrpSpPr>
            <p:grpSpPr>
              <a:xfrm>
                <a:off x="546796" y="2281404"/>
                <a:ext cx="10587369" cy="440765"/>
                <a:chOff x="546796" y="4495759"/>
                <a:chExt cx="10587369" cy="440765"/>
              </a:xfrm>
            </p:grpSpPr>
            <p:sp>
              <p:nvSpPr>
                <p:cNvPr id="26" name="矩形 25"/>
                <p:cNvSpPr/>
                <p:nvPr/>
              </p:nvSpPr>
              <p:spPr>
                <a:xfrm>
                  <a:off x="546796" y="4495759"/>
                  <a:ext cx="10587369"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對上式 </a:t>
                  </a:r>
                  <a:r>
                    <a:rPr lang="en-US" altLang="zh-CN" sz="1200" i="1" dirty="0">
                      <a:latin typeface="Times New Roman" pitchFamily="18" charset="0"/>
                      <a:cs typeface="Times New Roman" pitchFamily="18" charset="0"/>
                    </a:rPr>
                    <a:t>C</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取最小值可得：                                            ，其中 </a:t>
                  </a:r>
                  <a:r>
                    <a:rPr lang="en-US" altLang="zh-CN" sz="1200" i="1" dirty="0">
                      <a:latin typeface="Times New Roman" pitchFamily="18" charset="0"/>
                      <a:cs typeface="Times New Roman" pitchFamily="18" charset="0"/>
                    </a:rPr>
                    <a:t>m</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就是</a:t>
                  </a: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 </a:t>
                  </a:r>
                  <a:r>
                    <a:rPr lang="en-US" altLang="zh-CN" sz="1200" i="1" dirty="0">
                      <a:latin typeface="Times New Roman" pitchFamily="18" charset="0"/>
                      <a:cs typeface="Times New Roman" pitchFamily="18" charset="0"/>
                    </a:rPr>
                    <a:t>CBA</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Cost-benefit</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analysis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最佳決策值點的斜率；</a:t>
                  </a:r>
                </a:p>
              </p:txBody>
            </p:sp>
            <p:graphicFrame>
              <p:nvGraphicFramePr>
                <p:cNvPr id="22" name="对象 21"/>
                <p:cNvGraphicFramePr>
                  <a:graphicFrameLocks noChangeAspect="1"/>
                </p:cNvGraphicFramePr>
                <p:nvPr>
                  <p:extLst>
                    <p:ext uri="{D42A27DB-BD31-4B8C-83A1-F6EECF244321}">
                      <p14:modId xmlns:p14="http://schemas.microsoft.com/office/powerpoint/2010/main" val="1183258435"/>
                    </p:ext>
                  </p:extLst>
                </p:nvPr>
              </p:nvGraphicFramePr>
              <p:xfrm>
                <a:off x="2329872" y="4504724"/>
                <a:ext cx="1798383" cy="431800"/>
              </p:xfrm>
              <a:graphic>
                <a:graphicData uri="http://schemas.openxmlformats.org/presentationml/2006/ole">
                  <mc:AlternateContent xmlns:mc="http://schemas.openxmlformats.org/markup-compatibility/2006">
                    <mc:Choice xmlns:v="urn:schemas-microsoft-com:vml" Requires="v">
                      <p:oleObj name="Equation" r:id="rId7" imgW="1651000" imgH="431800" progId="">
                        <p:embed/>
                      </p:oleObj>
                    </mc:Choice>
                    <mc:Fallback>
                      <p:oleObj name="Equation" r:id="rId7" imgW="1651000" imgH="431800" progId="">
                        <p:embed/>
                        <p:pic>
                          <p:nvPicPr>
                            <p:cNvPr id="0" name="Picture 151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9872" y="4504724"/>
                              <a:ext cx="179838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矩形 24"/>
              <p:cNvSpPr/>
              <p:nvPr/>
            </p:nvSpPr>
            <p:spPr>
              <a:xfrm>
                <a:off x="546795" y="1054180"/>
                <a:ext cx="10587369" cy="120032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以考慮結果成本</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經濟、健康</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的最佳階段點為例，假設對患者的管理有兩個選項，即有病者給予治療，無病者不給予治療，並且治與不治由試驗結果確定，陽性者給予治療，陰性者不給予治療，若以 </a:t>
                </a:r>
                <a:r>
                  <a:rPr lang="en-US" altLang="zh-CN" sz="1200" i="1" dirty="0">
                    <a:latin typeface="Times New Roman" pitchFamily="18" charset="0"/>
                    <a:cs typeface="Times New Roman" pitchFamily="18" charset="0"/>
                  </a:rPr>
                  <a:t>C</a:t>
                </a:r>
                <a:r>
                  <a:rPr lang="en-US" altLang="zh-CN" sz="1200" baseline="-25000" dirty="0">
                    <a:latin typeface="Times New Roman" pitchFamily="18" charset="0"/>
                    <a:cs typeface="Times New Roman" pitchFamily="18" charset="0"/>
                  </a:rPr>
                  <a:t>0 </a:t>
                </a:r>
                <a:r>
                  <a:rPr lang="zh-CN" altLang="en-US" sz="1200" dirty="0">
                    <a:latin typeface="Times New Roman" pitchFamily="18" charset="0"/>
                    <a:cs typeface="Times New Roman" pitchFamily="18" charset="0"/>
                  </a:rPr>
                  <a:t>表示執行試驗成本、</a:t>
                </a:r>
                <a:r>
                  <a:rPr lang="en-US" altLang="zh-CN" sz="1200" i="1" dirty="0">
                    <a:latin typeface="Times New Roman" pitchFamily="18" charset="0"/>
                    <a:cs typeface="Times New Roman" pitchFamily="18" charset="0"/>
                  </a:rPr>
                  <a:t>C</a:t>
                </a:r>
                <a:r>
                  <a:rPr lang="en-US" altLang="zh-CN" sz="1200" i="1" baseline="-25000" dirty="0">
                    <a:latin typeface="Times New Roman" pitchFamily="18" charset="0"/>
                    <a:cs typeface="Times New Roman" pitchFamily="18" charset="0"/>
                  </a:rPr>
                  <a:t>TP </a:t>
                </a:r>
                <a:r>
                  <a:rPr lang="zh-CN" altLang="en-US" sz="1200" dirty="0">
                    <a:latin typeface="Times New Roman" pitchFamily="18" charset="0"/>
                    <a:cs typeface="Times New Roman" pitchFamily="18" charset="0"/>
                  </a:rPr>
                  <a:t>表示真陽性結果成本，</a:t>
                </a:r>
                <a:r>
                  <a:rPr lang="en-US" altLang="zh-CN" sz="1200" i="1" dirty="0">
                    <a:latin typeface="Times New Roman" pitchFamily="18" charset="0"/>
                    <a:cs typeface="Times New Roman" pitchFamily="18" charset="0"/>
                  </a:rPr>
                  <a:t>C</a:t>
                </a:r>
                <a:r>
                  <a:rPr lang="en-US" altLang="zh-CN" sz="1200" i="1" baseline="-25000" dirty="0">
                    <a:latin typeface="Times New Roman" pitchFamily="18" charset="0"/>
                    <a:cs typeface="Times New Roman" pitchFamily="18" charset="0"/>
                  </a:rPr>
                  <a:t>FP </a:t>
                </a:r>
                <a:r>
                  <a:rPr lang="zh-CN" altLang="en-US" sz="1200" dirty="0">
                    <a:latin typeface="Times New Roman" pitchFamily="18" charset="0"/>
                    <a:cs typeface="Times New Roman" pitchFamily="18" charset="0"/>
                  </a:rPr>
                  <a:t>表示誤診</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假陽性</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結果成本、</a:t>
                </a:r>
                <a:r>
                  <a:rPr lang="en-US" altLang="zh-CN" sz="1200" i="1" dirty="0">
                    <a:latin typeface="Times New Roman" pitchFamily="18" charset="0"/>
                    <a:cs typeface="Times New Roman" pitchFamily="18" charset="0"/>
                  </a:rPr>
                  <a:t>C</a:t>
                </a:r>
                <a:r>
                  <a:rPr lang="en-US" altLang="zh-CN" sz="1200" i="1" baseline="-25000" dirty="0">
                    <a:latin typeface="Times New Roman" pitchFamily="18" charset="0"/>
                    <a:cs typeface="Times New Roman" pitchFamily="18" charset="0"/>
                  </a:rPr>
                  <a:t>TN </a:t>
                </a:r>
                <a:r>
                  <a:rPr lang="zh-CN" altLang="en-US" sz="1200" dirty="0">
                    <a:latin typeface="Times New Roman" pitchFamily="18" charset="0"/>
                    <a:cs typeface="Times New Roman" pitchFamily="18" charset="0"/>
                  </a:rPr>
                  <a:t>表示真陰性結果成本、</a:t>
                </a:r>
                <a:r>
                  <a:rPr lang="en-US" altLang="zh-CN" sz="1200" i="1" dirty="0">
                    <a:latin typeface="Times New Roman" pitchFamily="18" charset="0"/>
                    <a:cs typeface="Times New Roman" pitchFamily="18" charset="0"/>
                  </a:rPr>
                  <a:t>C</a:t>
                </a:r>
                <a:r>
                  <a:rPr lang="en-US" altLang="zh-CN" sz="1200" i="1" baseline="-25000" dirty="0">
                    <a:latin typeface="Times New Roman" pitchFamily="18" charset="0"/>
                    <a:cs typeface="Times New Roman" pitchFamily="18" charset="0"/>
                  </a:rPr>
                  <a:t>FN </a:t>
                </a:r>
                <a:r>
                  <a:rPr lang="zh-CN" altLang="en-US" sz="1200" dirty="0">
                    <a:latin typeface="Times New Roman" pitchFamily="18" charset="0"/>
                    <a:cs typeface="Times New Roman" pitchFamily="18" charset="0"/>
                  </a:rPr>
                  <a:t>表示漏檢</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假陰性</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結果成本，各項執行試驗、治療、漏檢、誤診的經濟、健康成本可由患者、醫生、保險公司以及社會的觀點做出估算，則有：</a:t>
                </a:r>
                <a:endParaRPr lang="en-US" altLang="zh-CN" sz="1200" dirty="0">
                  <a:latin typeface="Times New Roman" pitchFamily="18" charset="0"/>
                  <a:cs typeface="Times New Roman" pitchFamily="18" charset="0"/>
                </a:endParaRPr>
              </a:p>
              <a:p>
                <a:pPr>
                  <a:lnSpc>
                    <a:spcPct val="150000"/>
                  </a:lnSpc>
                </a:pPr>
                <a:r>
                  <a:rPr lang="en-US" altLang="zh-CN" sz="1200" i="1" dirty="0">
                    <a:latin typeface="Times New Roman" pitchFamily="18" charset="0"/>
                    <a:cs typeface="Times New Roman" pitchFamily="18" charset="0"/>
                  </a:rPr>
                  <a:t>C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C</a:t>
                </a:r>
                <a:r>
                  <a:rPr lang="en-US" altLang="zh-CN" sz="1200" baseline="-25000" dirty="0">
                    <a:latin typeface="Times New Roman" pitchFamily="18" charset="0"/>
                    <a:cs typeface="Times New Roman" pitchFamily="18" charset="0"/>
                  </a:rPr>
                  <a:t>0</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SEN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PREV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C</a:t>
                </a:r>
                <a:r>
                  <a:rPr lang="en-US" altLang="zh-CN" sz="1200" i="1" baseline="-25000" dirty="0">
                    <a:latin typeface="Times New Roman" pitchFamily="18" charset="0"/>
                    <a:cs typeface="Times New Roman" pitchFamily="18" charset="0"/>
                  </a:rPr>
                  <a:t>TP</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(1-</a:t>
                </a:r>
                <a:r>
                  <a:rPr lang="en-US" altLang="zh-CN" sz="1200" i="1" dirty="0">
                    <a:latin typeface="Times New Roman" pitchFamily="18" charset="0"/>
                    <a:cs typeface="Times New Roman" pitchFamily="18" charset="0"/>
                  </a:rPr>
                  <a:t>SEN</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PREV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C</a:t>
                </a:r>
                <a:r>
                  <a:rPr lang="en-US" altLang="zh-CN" sz="1200" i="1" baseline="-25000" dirty="0">
                    <a:latin typeface="Times New Roman" pitchFamily="18" charset="0"/>
                    <a:cs typeface="Times New Roman" pitchFamily="18" charset="0"/>
                  </a:rPr>
                  <a:t>FP</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SPE </a:t>
                </a:r>
                <a:r>
                  <a:rPr lang="en-US" altLang="zh-CN" sz="1200" dirty="0">
                    <a:latin typeface="Times New Roman" pitchFamily="18" charset="0"/>
                    <a:cs typeface="Times New Roman" pitchFamily="18" charset="0"/>
                  </a:rPr>
                  <a:t>× (1-</a:t>
                </a:r>
                <a:r>
                  <a:rPr lang="en-US" altLang="zh-CN" sz="1200" i="1" dirty="0">
                    <a:latin typeface="Times New Roman" pitchFamily="18" charset="0"/>
                    <a:cs typeface="Times New Roman" pitchFamily="18" charset="0"/>
                  </a:rPr>
                  <a:t>PREV</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C</a:t>
                </a:r>
                <a:r>
                  <a:rPr lang="en-US" altLang="zh-CN" sz="1200" i="1" baseline="-25000" dirty="0">
                    <a:latin typeface="Times New Roman" pitchFamily="18" charset="0"/>
                    <a:cs typeface="Times New Roman" pitchFamily="18" charset="0"/>
                  </a:rPr>
                  <a:t>TN</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(1</a:t>
                </a:r>
                <a:r>
                  <a:rPr lang="en-US" altLang="zh-CN" sz="1200" i="1" dirty="0">
                    <a:latin typeface="Times New Roman" pitchFamily="18" charset="0"/>
                    <a:cs typeface="Times New Roman" pitchFamily="18" charset="0"/>
                  </a:rPr>
                  <a:t>-SPE</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(1-</a:t>
                </a:r>
                <a:r>
                  <a:rPr lang="en-US" altLang="zh-CN" sz="1200" i="1" dirty="0">
                    <a:latin typeface="Times New Roman" pitchFamily="18" charset="0"/>
                    <a:cs typeface="Times New Roman" pitchFamily="18" charset="0"/>
                  </a:rPr>
                  <a:t>PREV</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C</a:t>
                </a:r>
                <a:r>
                  <a:rPr lang="en-US" altLang="zh-CN" sz="1200" i="1" baseline="-25000" dirty="0">
                    <a:latin typeface="Times New Roman" pitchFamily="18" charset="0"/>
                    <a:cs typeface="Times New Roman" pitchFamily="18" charset="0"/>
                  </a:rPr>
                  <a:t>FN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p>
            </p:txBody>
          </p:sp>
          <p:sp>
            <p:nvSpPr>
              <p:cNvPr id="27" name="矩形 26"/>
              <p:cNvSpPr/>
              <p:nvPr/>
            </p:nvSpPr>
            <p:spPr>
              <a:xfrm>
                <a:off x="546792" y="2684824"/>
                <a:ext cx="10587374"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經驗</a:t>
                </a: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empirical ROC curve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下麵積</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area under the ROC </a:t>
                </a:r>
                <a:r>
                  <a:rPr lang="en-US" altLang="zh-CN" sz="1200" i="1" dirty="0" err="1">
                    <a:latin typeface="Times New Roman" pitchFamily="18" charset="0"/>
                    <a:cs typeface="Times New Roman" pitchFamily="18" charset="0"/>
                  </a:rPr>
                  <a:t>curve</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A</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非參數估計：經驗</a:t>
                </a: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曲線下非參數面積</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A</a:t>
                </a:r>
                <a:r>
                  <a:rPr lang="en-US" altLang="zh-CN" sz="1200" i="1" baseline="-25000" dirty="0">
                    <a:latin typeface="Times New Roman" pitchFamily="18" charset="0"/>
                    <a:cs typeface="Times New Roman" pitchFamily="18" charset="0"/>
                  </a:rPr>
                  <a:t>NP</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與秩和檢驗的</a:t>
                </a:r>
                <a:r>
                  <a:rPr lang="en-US" altLang="zh-CN" sz="1200" i="1" dirty="0">
                    <a:latin typeface="Times New Roman" pitchFamily="18" charset="0"/>
                    <a:cs typeface="Times New Roman" pitchFamily="18" charset="0"/>
                  </a:rPr>
                  <a:t>Mann-Whitney</a:t>
                </a:r>
                <a:r>
                  <a:rPr lang="zh-CN" altLang="en-US" sz="1200" dirty="0">
                    <a:latin typeface="Times New Roman" pitchFamily="18" charset="0"/>
                    <a:cs typeface="Times New Roman" pitchFamily="18" charset="0"/>
                  </a:rPr>
                  <a:t>統計量相等；</a:t>
                </a:r>
              </a:p>
            </p:txBody>
          </p:sp>
          <p:grpSp>
            <p:nvGrpSpPr>
              <p:cNvPr id="7" name="组合 6"/>
              <p:cNvGrpSpPr/>
              <p:nvPr/>
            </p:nvGrpSpPr>
            <p:grpSpPr>
              <a:xfrm>
                <a:off x="546788" y="3015148"/>
                <a:ext cx="10587379" cy="457200"/>
                <a:chOff x="546788" y="4870903"/>
                <a:chExt cx="10587379" cy="457200"/>
              </a:xfrm>
            </p:grpSpPr>
            <p:sp>
              <p:nvSpPr>
                <p:cNvPr id="29" name="矩形 28"/>
                <p:cNvSpPr/>
                <p:nvPr/>
              </p:nvSpPr>
              <p:spPr>
                <a:xfrm>
                  <a:off x="546788" y="4891981"/>
                  <a:ext cx="10587379"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則非參數下麵積</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A</a:t>
                  </a:r>
                  <a:r>
                    <a:rPr lang="en-US" altLang="zh-CN" sz="1200" i="1" baseline="-25000" dirty="0">
                      <a:latin typeface="Times New Roman" pitchFamily="18" charset="0"/>
                      <a:cs typeface="Times New Roman" pitchFamily="18" charset="0"/>
                    </a:rPr>
                    <a:t>NP</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可表示為：                                                        ；</a:t>
                  </a:r>
                </a:p>
              </p:txBody>
            </p:sp>
            <p:graphicFrame>
              <p:nvGraphicFramePr>
                <p:cNvPr id="30" name="对象 29"/>
                <p:cNvGraphicFramePr>
                  <a:graphicFrameLocks noChangeAspect="1"/>
                </p:cNvGraphicFramePr>
                <p:nvPr>
                  <p:extLst>
                    <p:ext uri="{D42A27DB-BD31-4B8C-83A1-F6EECF244321}">
                      <p14:modId xmlns:p14="http://schemas.microsoft.com/office/powerpoint/2010/main" val="4236924192"/>
                    </p:ext>
                  </p:extLst>
                </p:nvPr>
              </p:nvGraphicFramePr>
              <p:xfrm>
                <a:off x="2812588" y="4870903"/>
                <a:ext cx="2017712" cy="457200"/>
              </p:xfrm>
              <a:graphic>
                <a:graphicData uri="http://schemas.openxmlformats.org/presentationml/2006/ole">
                  <mc:AlternateContent xmlns:mc="http://schemas.openxmlformats.org/markup-compatibility/2006">
                    <mc:Choice xmlns:v="urn:schemas-microsoft-com:vml" Requires="v">
                      <p:oleObj name="Equation" r:id="rId9" imgW="1854200" imgH="457200" progId="">
                        <p:embed/>
                      </p:oleObj>
                    </mc:Choice>
                    <mc:Fallback>
                      <p:oleObj name="Equation" r:id="rId9" imgW="1854200" imgH="457200" progId="">
                        <p:embed/>
                        <p:pic>
                          <p:nvPicPr>
                            <p:cNvPr id="0" name="Picture 151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2588" y="4870903"/>
                              <a:ext cx="20177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 name="矩形 30"/>
              <p:cNvSpPr/>
              <p:nvPr/>
            </p:nvSpPr>
            <p:spPr>
              <a:xfrm>
                <a:off x="546788" y="3457565"/>
                <a:ext cx="10587380" cy="33425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其中 </a:t>
                </a:r>
                <a:r>
                  <a:rPr lang="en-US" altLang="zh-CN" sz="1200" i="1"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0</a:t>
                </a:r>
                <a:r>
                  <a:rPr lang="en-US" altLang="zh-CN" sz="1200" i="1" baseline="-25000" dirty="0">
                    <a:latin typeface="Times New Roman" pitchFamily="18" charset="0"/>
                    <a:cs typeface="Times New Roman" pitchFamily="18" charset="0"/>
                  </a:rPr>
                  <a:t>j</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為第「</a:t>
                </a:r>
                <a:r>
                  <a:rPr lang="en-US" altLang="zh-CN" sz="1200" i="1" dirty="0">
                    <a:latin typeface="Times New Roman" pitchFamily="18" charset="0"/>
                    <a:cs typeface="Times New Roman" pitchFamily="18" charset="0"/>
                  </a:rPr>
                  <a:t>j</a:t>
                </a:r>
                <a:r>
                  <a:rPr lang="zh-CN" altLang="en-US" sz="1200" dirty="0">
                    <a:latin typeface="Times New Roman" pitchFamily="18" charset="0"/>
                    <a:cs typeface="Times New Roman" pitchFamily="18" charset="0"/>
                  </a:rPr>
                  <a:t>」例排除病例者的試驗結果</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共</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0</a:t>
                </a:r>
                <a:r>
                  <a:rPr lang="zh-CN" altLang="en-US" sz="1200" dirty="0">
                    <a:latin typeface="Times New Roman" pitchFamily="18" charset="0"/>
                    <a:cs typeface="Times New Roman" pitchFamily="18" charset="0"/>
                  </a:rPr>
                  <a:t>例</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，其中 </a:t>
                </a:r>
                <a:r>
                  <a:rPr lang="en-US" altLang="zh-CN" sz="1200" i="1"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1</a:t>
                </a:r>
                <a:r>
                  <a:rPr lang="en-US" altLang="zh-CN" sz="1200" i="1" baseline="-25000" dirty="0">
                    <a:latin typeface="Times New Roman" pitchFamily="18" charset="0"/>
                    <a:cs typeface="Times New Roman" pitchFamily="18" charset="0"/>
                  </a:rPr>
                  <a:t>i</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為第「</a:t>
                </a:r>
                <a:r>
                  <a:rPr lang="en-US" altLang="zh-CN" sz="1200" i="1" dirty="0" err="1">
                    <a:latin typeface="Times New Roman" pitchFamily="18" charset="0"/>
                    <a:cs typeface="Times New Roman" pitchFamily="18" charset="0"/>
                  </a:rPr>
                  <a:t>i</a:t>
                </a:r>
                <a:r>
                  <a:rPr lang="zh-CN" altLang="en-US" sz="1200" dirty="0">
                    <a:latin typeface="Times New Roman" pitchFamily="18" charset="0"/>
                    <a:cs typeface="Times New Roman" pitchFamily="18" charset="0"/>
                  </a:rPr>
                  <a:t>」例確診病例者的試驗結果</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共</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1</a:t>
                </a:r>
                <a:r>
                  <a:rPr lang="zh-CN" altLang="en-US" sz="1200" dirty="0">
                    <a:latin typeface="Times New Roman" pitchFamily="18" charset="0"/>
                    <a:cs typeface="Times New Roman" pitchFamily="18" charset="0"/>
                  </a:rPr>
                  <a:t>例</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p>
            </p:txBody>
          </p:sp>
          <p:sp>
            <p:nvSpPr>
              <p:cNvPr id="32" name="矩形 31"/>
              <p:cNvSpPr/>
              <p:nvPr/>
            </p:nvSpPr>
            <p:spPr>
              <a:xfrm>
                <a:off x="546787" y="3826897"/>
                <a:ext cx="10587382" cy="369332"/>
              </a:xfrm>
              <a:prstGeom prst="rect">
                <a:avLst/>
              </a:prstGeom>
            </p:spPr>
            <p:txBody>
              <a:bodyPr wrap="square">
                <a:spAutoFit/>
              </a:bodyPr>
              <a:lstStyle/>
              <a:p>
                <a:pPr>
                  <a:lnSpc>
                    <a:spcPct val="150000"/>
                  </a:lnSpc>
                </a:pPr>
                <a:r>
                  <a:rPr lang="el-GR" altLang="zh-CN" sz="1200" i="1" dirty="0">
                    <a:latin typeface="Times New Roman" pitchFamily="18" charset="0"/>
                    <a:cs typeface="Times New Roman" pitchFamily="18" charset="0"/>
                  </a:rPr>
                  <a:t>Ψ</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為兩變量函數，當 </a:t>
                </a:r>
                <a:r>
                  <a:rPr lang="en-US" altLang="zh-CN" sz="1200" i="1" dirty="0">
                    <a:latin typeface="Times New Roman" pitchFamily="18" charset="0"/>
                    <a:cs typeface="Times New Roman" pitchFamily="18" charset="0"/>
                  </a:rPr>
                  <a:t>Y </a:t>
                </a:r>
                <a:r>
                  <a:rPr lang="en-US" altLang="zh-CN" sz="1200" dirty="0">
                    <a:latin typeface="Times New Roman" pitchFamily="18" charset="0"/>
                    <a:cs typeface="Times New Roman" pitchFamily="18" charset="0"/>
                  </a:rPr>
                  <a:t>&gt; </a:t>
                </a:r>
                <a:r>
                  <a:rPr lang="en-US" altLang="zh-CN" sz="1200" i="1" dirty="0">
                    <a:latin typeface="Times New Roman" pitchFamily="18" charset="0"/>
                    <a:cs typeface="Times New Roman" pitchFamily="18" charset="0"/>
                  </a:rPr>
                  <a:t>X </a:t>
                </a:r>
                <a:r>
                  <a:rPr lang="zh-CN" altLang="en-US" sz="1200" dirty="0">
                    <a:latin typeface="Times New Roman" pitchFamily="18" charset="0"/>
                    <a:cs typeface="Times New Roman" pitchFamily="18" charset="0"/>
                  </a:rPr>
                  <a:t>時 </a:t>
                </a:r>
                <a:r>
                  <a:rPr lang="el-GR" altLang="zh-CN" sz="1200" i="1" dirty="0">
                    <a:latin typeface="Times New Roman" pitchFamily="18" charset="0"/>
                    <a:cs typeface="Times New Roman" pitchFamily="18" charset="0"/>
                  </a:rPr>
                  <a:t>Ψ</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X,Y</a:t>
                </a:r>
                <a:r>
                  <a:rPr lang="en-US" altLang="zh-CN" sz="1200" dirty="0">
                    <a:latin typeface="Times New Roman" pitchFamily="18" charset="0"/>
                    <a:cs typeface="Times New Roman" pitchFamily="18" charset="0"/>
                  </a:rPr>
                  <a:t>) = 0</a:t>
                </a:r>
                <a:r>
                  <a:rPr lang="zh-CN" altLang="en-US" sz="1200" dirty="0">
                    <a:latin typeface="Times New Roman" pitchFamily="18" charset="0"/>
                    <a:cs typeface="Times New Roman" pitchFamily="18" charset="0"/>
                  </a:rPr>
                  <a:t>，當 </a:t>
                </a:r>
                <a:r>
                  <a:rPr lang="en-US" altLang="zh-CN" sz="1200" i="1" dirty="0">
                    <a:latin typeface="Times New Roman" pitchFamily="18" charset="0"/>
                    <a:cs typeface="Times New Roman" pitchFamily="18" charset="0"/>
                  </a:rPr>
                  <a:t>Y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X </a:t>
                </a:r>
                <a:r>
                  <a:rPr lang="zh-CN" altLang="en-US" sz="1200" dirty="0">
                    <a:latin typeface="Times New Roman" pitchFamily="18" charset="0"/>
                    <a:cs typeface="Times New Roman" pitchFamily="18" charset="0"/>
                  </a:rPr>
                  <a:t>時 </a:t>
                </a:r>
                <a:r>
                  <a:rPr lang="el-GR" altLang="zh-CN" sz="1200" i="1" dirty="0">
                    <a:latin typeface="Times New Roman" pitchFamily="18" charset="0"/>
                    <a:cs typeface="Times New Roman" pitchFamily="18" charset="0"/>
                  </a:rPr>
                  <a:t>Ψ</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X,Y</a:t>
                </a:r>
                <a:r>
                  <a:rPr lang="en-US" altLang="zh-CN" sz="1200" dirty="0">
                    <a:latin typeface="Times New Roman" pitchFamily="18" charset="0"/>
                    <a:cs typeface="Times New Roman" pitchFamily="18" charset="0"/>
                  </a:rPr>
                  <a:t>) = 0.5</a:t>
                </a:r>
                <a:r>
                  <a:rPr lang="zh-CN" altLang="en-US" sz="1200" dirty="0">
                    <a:latin typeface="Times New Roman" pitchFamily="18" charset="0"/>
                    <a:cs typeface="Times New Roman" pitchFamily="18" charset="0"/>
                  </a:rPr>
                  <a:t>，當 </a:t>
                </a:r>
                <a:r>
                  <a:rPr lang="en-US" altLang="zh-CN" sz="1200" i="1" dirty="0">
                    <a:latin typeface="Times New Roman" pitchFamily="18" charset="0"/>
                    <a:cs typeface="Times New Roman" pitchFamily="18" charset="0"/>
                  </a:rPr>
                  <a:t>Y </a:t>
                </a:r>
                <a:r>
                  <a:rPr lang="en-US" altLang="zh-CN" sz="1200" dirty="0">
                    <a:latin typeface="Times New Roman" pitchFamily="18" charset="0"/>
                    <a:cs typeface="Times New Roman" pitchFamily="18" charset="0"/>
                  </a:rPr>
                  <a:t>&lt; </a:t>
                </a:r>
                <a:r>
                  <a:rPr lang="en-US" altLang="zh-CN" sz="1200" i="1" dirty="0">
                    <a:latin typeface="Times New Roman" pitchFamily="18" charset="0"/>
                    <a:cs typeface="Times New Roman" pitchFamily="18" charset="0"/>
                  </a:rPr>
                  <a:t>X </a:t>
                </a:r>
                <a:r>
                  <a:rPr lang="zh-CN" altLang="en-US" sz="1200" dirty="0">
                    <a:latin typeface="Times New Roman" pitchFamily="18" charset="0"/>
                    <a:cs typeface="Times New Roman" pitchFamily="18" charset="0"/>
                  </a:rPr>
                  <a:t>時 </a:t>
                </a:r>
                <a:r>
                  <a:rPr lang="el-GR" altLang="zh-CN" sz="1200" i="1" dirty="0">
                    <a:latin typeface="Times New Roman" pitchFamily="18" charset="0"/>
                    <a:cs typeface="Times New Roman" pitchFamily="18" charset="0"/>
                  </a:rPr>
                  <a:t>Ψ</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X,Y</a:t>
                </a:r>
                <a:r>
                  <a:rPr lang="en-US" altLang="zh-CN" sz="1200" dirty="0">
                    <a:latin typeface="Times New Roman" pitchFamily="18" charset="0"/>
                    <a:cs typeface="Times New Roman" pitchFamily="18" charset="0"/>
                  </a:rPr>
                  <a:t>) = 1</a:t>
                </a:r>
                <a:r>
                  <a:rPr lang="zh-CN" altLang="en-US" sz="1200" dirty="0">
                    <a:latin typeface="Times New Roman" pitchFamily="18" charset="0"/>
                    <a:cs typeface="Times New Roman" pitchFamily="18" charset="0"/>
                  </a:rPr>
                  <a:t>；則 </a:t>
                </a:r>
                <a:r>
                  <a:rPr lang="en-US" altLang="zh-CN" sz="1200" i="1" dirty="0">
                    <a:latin typeface="Times New Roman" pitchFamily="18" charset="0"/>
                    <a:cs typeface="Times New Roman" pitchFamily="18" charset="0"/>
                  </a:rPr>
                  <a:t>A</a:t>
                </a:r>
                <a:r>
                  <a:rPr lang="en-US" altLang="zh-CN" sz="1200" i="1" baseline="-25000" dirty="0">
                    <a:latin typeface="Times New Roman" pitchFamily="18" charset="0"/>
                    <a:cs typeface="Times New Roman" pitchFamily="18" charset="0"/>
                  </a:rPr>
                  <a:t>NP </a:t>
                </a:r>
                <a:r>
                  <a:rPr lang="zh-CN" altLang="en-US" sz="1200" dirty="0">
                    <a:latin typeface="Times New Roman" pitchFamily="18" charset="0"/>
                    <a:cs typeface="Times New Roman" pitchFamily="18" charset="0"/>
                  </a:rPr>
                  <a:t>的期望值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0</a:t>
                </a:r>
                <a:r>
                  <a:rPr lang="en-US" altLang="zh-CN" sz="1200" dirty="0">
                    <a:latin typeface="Times New Roman" pitchFamily="18" charset="0"/>
                    <a:cs typeface="Times New Roman" pitchFamily="18" charset="0"/>
                  </a:rPr>
                  <a:t>&lt;</a:t>
                </a:r>
                <a:r>
                  <a:rPr lang="en-US" altLang="zh-CN" sz="1200" i="1"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)+0.5·</a:t>
                </a:r>
                <a:r>
                  <a:rPr lang="en-US" altLang="zh-CN" sz="1200" i="1" dirty="0">
                    <a:latin typeface="Times New Roman" pitchFamily="18" charset="0"/>
                    <a:cs typeface="Times New Roman" pitchFamily="18" charset="0"/>
                  </a:rPr>
                  <a:t>P</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0</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p>
            </p:txBody>
          </p:sp>
          <p:sp>
            <p:nvSpPr>
              <p:cNvPr id="33" name="矩形 32"/>
              <p:cNvSpPr/>
              <p:nvPr/>
            </p:nvSpPr>
            <p:spPr>
              <a:xfrm>
                <a:off x="546786" y="4192333"/>
                <a:ext cx="10587384" cy="33425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通常有序數據會有「結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tie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即具有相同試驗結果的值</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，所以上式第二項中的 </a:t>
                </a:r>
                <a:r>
                  <a:rPr lang="en-US" altLang="zh-CN" sz="1200" i="1" dirty="0">
                    <a:latin typeface="Times New Roman" pitchFamily="18" charset="0"/>
                    <a:cs typeface="Times New Roman" pitchFamily="18" charset="0"/>
                  </a:rPr>
                  <a:t>P</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0</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&gt; 0</a:t>
                </a:r>
                <a:r>
                  <a:rPr lang="zh-CN" altLang="en-US" sz="1200" dirty="0">
                    <a:latin typeface="Times New Roman" pitchFamily="18" charset="0"/>
                    <a:cs typeface="Times New Roman" pitchFamily="18" charset="0"/>
                  </a:rPr>
                  <a:t>，也就是說有序數據面積的非參數估計值會低於真實面積值；</a:t>
                </a:r>
              </a:p>
            </p:txBody>
          </p:sp>
          <p:sp>
            <p:nvSpPr>
              <p:cNvPr id="34" name="矩形 33"/>
              <p:cNvSpPr/>
              <p:nvPr/>
            </p:nvSpPr>
            <p:spPr>
              <a:xfrm>
                <a:off x="546796" y="780769"/>
                <a:ext cx="10587370" cy="369332"/>
              </a:xfrm>
              <a:prstGeom prst="rect">
                <a:avLst/>
              </a:prstGeom>
            </p:spPr>
            <p:txBody>
              <a:bodyPr wrap="square">
                <a:spAutoFit/>
              </a:bodyPr>
              <a:lstStyle/>
              <a:p>
                <a:pPr>
                  <a:lnSpc>
                    <a:spcPct val="150000"/>
                  </a:lnSpc>
                </a:pP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曲線的最佳決策界值：</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與左上角</a:t>
                </a:r>
                <a:r>
                  <a:rPr lang="en-US" altLang="zh-CN" sz="1200" dirty="0">
                    <a:latin typeface="Times New Roman" pitchFamily="18" charset="0"/>
                    <a:cs typeface="Times New Roman" pitchFamily="18" charset="0"/>
                  </a:rPr>
                  <a:t>(0,1)</a:t>
                </a:r>
                <a:r>
                  <a:rPr lang="zh-CN" altLang="en-US" sz="1200" dirty="0">
                    <a:latin typeface="Times New Roman" pitchFamily="18" charset="0"/>
                    <a:cs typeface="Times New Roman" pitchFamily="18" charset="0"/>
                  </a:rPr>
                  <a:t>點最接近的</a:t>
                </a:r>
                <a:r>
                  <a:rPr lang="en-US" altLang="zh-CN" sz="1200" i="1" dirty="0">
                    <a:latin typeface="Times New Roman" pitchFamily="18" charset="0"/>
                    <a:cs typeface="Times New Roman" pitchFamily="18" charset="0"/>
                  </a:rPr>
                  <a:t>ROC</a:t>
                </a:r>
                <a:r>
                  <a:rPr lang="zh-CN" altLang="en-US" sz="1200" dirty="0">
                    <a:latin typeface="Times New Roman" pitchFamily="18" charset="0"/>
                    <a:cs typeface="Times New Roman" pitchFamily="18" charset="0"/>
                  </a:rPr>
                  <a:t>曲線上點的截斷值，</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考慮結果成本</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經濟、健康</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的最佳階段點，</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具體問題具體分析；</a:t>
                </a:r>
              </a:p>
            </p:txBody>
          </p:sp>
          <p:grpSp>
            <p:nvGrpSpPr>
              <p:cNvPr id="10" name="组合 9"/>
              <p:cNvGrpSpPr/>
              <p:nvPr/>
            </p:nvGrpSpPr>
            <p:grpSpPr>
              <a:xfrm>
                <a:off x="546788" y="4543323"/>
                <a:ext cx="10587379" cy="495300"/>
                <a:chOff x="546788" y="4875028"/>
                <a:chExt cx="10587379" cy="495300"/>
              </a:xfrm>
            </p:grpSpPr>
            <p:sp>
              <p:nvSpPr>
                <p:cNvPr id="36" name="矩形 35"/>
                <p:cNvSpPr/>
                <p:nvPr/>
              </p:nvSpPr>
              <p:spPr>
                <a:xfrm>
                  <a:off x="546788" y="4924591"/>
                  <a:ext cx="10587379"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非參數下麵積</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A</a:t>
                  </a:r>
                  <a:r>
                    <a:rPr lang="en-US" altLang="zh-CN" sz="1200" i="1" baseline="-25000" dirty="0">
                      <a:latin typeface="Times New Roman" pitchFamily="18" charset="0"/>
                      <a:cs typeface="Times New Roman" pitchFamily="18" charset="0"/>
                    </a:rPr>
                    <a:t>NP</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可方差的估計公式為：                                                                                                                            ；</a:t>
                  </a:r>
                </a:p>
              </p:txBody>
            </p:sp>
            <p:graphicFrame>
              <p:nvGraphicFramePr>
                <p:cNvPr id="37" name="对象 36"/>
                <p:cNvGraphicFramePr>
                  <a:graphicFrameLocks noChangeAspect="1"/>
                </p:cNvGraphicFramePr>
                <p:nvPr>
                  <p:extLst>
                    <p:ext uri="{D42A27DB-BD31-4B8C-83A1-F6EECF244321}">
                      <p14:modId xmlns:p14="http://schemas.microsoft.com/office/powerpoint/2010/main" val="208576722"/>
                    </p:ext>
                  </p:extLst>
                </p:nvPr>
              </p:nvGraphicFramePr>
              <p:xfrm>
                <a:off x="3396453" y="4875028"/>
                <a:ext cx="4560887" cy="495300"/>
              </p:xfrm>
              <a:graphic>
                <a:graphicData uri="http://schemas.openxmlformats.org/presentationml/2006/ole">
                  <mc:AlternateContent xmlns:mc="http://schemas.openxmlformats.org/markup-compatibility/2006">
                    <mc:Choice xmlns:v="urn:schemas-microsoft-com:vml" Requires="v">
                      <p:oleObj name="Equation" r:id="rId11" imgW="4191000" imgH="495300" progId="">
                        <p:embed/>
                      </p:oleObj>
                    </mc:Choice>
                    <mc:Fallback>
                      <p:oleObj name="Equation" r:id="rId11" imgW="4191000" imgH="495300" progId="">
                        <p:embed/>
                        <p:pic>
                          <p:nvPicPr>
                            <p:cNvPr id="0" name="Picture 151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6453" y="4875028"/>
                              <a:ext cx="45608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pic>
          <p:nvPicPr>
            <p:cNvPr id="42" name="Picture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59903" y="55306"/>
              <a:ext cx="2617697" cy="755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36851546"/>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中文PPT模板2011 4.3</Template>
  <TotalTime>54524</TotalTime>
  <Words>18994</Words>
  <Application>Microsoft Office PowerPoint</Application>
  <PresentationFormat>自定义</PresentationFormat>
  <Paragraphs>476</Paragraphs>
  <Slides>24</Slides>
  <Notes>24</Notes>
  <HiddenSlides>0</HiddenSlides>
  <MMClips>0</MMClips>
  <ScaleCrop>false</ScaleCrop>
  <HeadingPairs>
    <vt:vector size="8" baseType="variant">
      <vt:variant>
        <vt:lpstr>已用的字体</vt:lpstr>
      </vt:variant>
      <vt:variant>
        <vt:i4>7</vt:i4>
      </vt:variant>
      <vt:variant>
        <vt:lpstr>主题</vt:lpstr>
      </vt:variant>
      <vt:variant>
        <vt:i4>4</vt:i4>
      </vt:variant>
      <vt:variant>
        <vt:lpstr>嵌入 OLE 服务器</vt:lpstr>
      </vt:variant>
      <vt:variant>
        <vt:i4>1</vt:i4>
      </vt:variant>
      <vt:variant>
        <vt:lpstr>幻灯片标题</vt:lpstr>
      </vt:variant>
      <vt:variant>
        <vt:i4>24</vt:i4>
      </vt:variant>
    </vt:vector>
  </HeadingPairs>
  <TitlesOfParts>
    <vt:vector size="36" baseType="lpstr">
      <vt:lpstr>Arial Unicode MS</vt:lpstr>
      <vt:lpstr>方正兰亭黑6_GBK</vt:lpstr>
      <vt:lpstr>楷体_GB2312</vt:lpstr>
      <vt:lpstr>宋体</vt:lpstr>
      <vt:lpstr>Arial</vt:lpstr>
      <vt:lpstr>Times New Roman</vt:lpstr>
      <vt:lpstr>Wingdings</vt:lpstr>
      <vt:lpstr>中文PPT模板2011 4.3</vt:lpstr>
      <vt:lpstr>自定义设计方案</vt:lpstr>
      <vt:lpstr>1_自定义设计方案</vt:lpstr>
      <vt:lpstr>2_自定义设计方案</vt:lpstr>
      <vt:lpstr>Equation</vt:lpstr>
      <vt:lpstr>實驗室診斷臨床研究的效應量 （utility of in vitro diagnostic）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實驗室診斷臨床研究的效應量（utility of in vitro diagnostic）</dc:title>
  <dc:subject>醫學、診斷、實驗室診斷、應用、in vitro diagnostic、IVD、Application</dc:subject>
  <dc:creator>趙健</dc:creator>
  <cp:keywords>實驗室診斷、in vitro diagnostic、效用、效應、utility</cp:keywords>
  <dc:description>+8618604537694；
283640621@qq.com；</dc:description>
  <cp:lastModifiedBy>Admin</cp:lastModifiedBy>
  <cp:revision>3542</cp:revision>
  <dcterms:created xsi:type="dcterms:W3CDTF">2011-12-19T07:14:23Z</dcterms:created>
  <dcterms:modified xsi:type="dcterms:W3CDTF">2024-05-28T07:02:08Z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