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 id="2147486806" r:id="rId5"/>
  </p:sldMasterIdLst>
  <p:notesMasterIdLst>
    <p:notesMasterId r:id="rId39"/>
  </p:notesMasterIdLst>
  <p:sldIdLst>
    <p:sldId id="685" r:id="rId6"/>
    <p:sldId id="345" r:id="rId7"/>
    <p:sldId id="396" r:id="rId8"/>
    <p:sldId id="315" r:id="rId9"/>
    <p:sldId id="386" r:id="rId10"/>
    <p:sldId id="693" r:id="rId11"/>
    <p:sldId id="399" r:id="rId12"/>
    <p:sldId id="401" r:id="rId13"/>
    <p:sldId id="666" r:id="rId14"/>
    <p:sldId id="664" r:id="rId15"/>
    <p:sldId id="400" r:id="rId16"/>
    <p:sldId id="349" r:id="rId17"/>
    <p:sldId id="351" r:id="rId18"/>
    <p:sldId id="316" r:id="rId19"/>
    <p:sldId id="352" r:id="rId20"/>
    <p:sldId id="350" r:id="rId21"/>
    <p:sldId id="354" r:id="rId22"/>
    <p:sldId id="364" r:id="rId23"/>
    <p:sldId id="360" r:id="rId24"/>
    <p:sldId id="667" r:id="rId25"/>
    <p:sldId id="665" r:id="rId26"/>
    <p:sldId id="543" r:id="rId27"/>
    <p:sldId id="544" r:id="rId28"/>
    <p:sldId id="504" r:id="rId29"/>
    <p:sldId id="524" r:id="rId30"/>
    <p:sldId id="684" r:id="rId31"/>
    <p:sldId id="346" r:id="rId32"/>
    <p:sldId id="682" r:id="rId33"/>
    <p:sldId id="361" r:id="rId34"/>
    <p:sldId id="362" r:id="rId35"/>
    <p:sldId id="367" r:id="rId36"/>
    <p:sldId id="404" r:id="rId37"/>
    <p:sldId id="403" r:id="rId38"/>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D4D4D"/>
    <a:srgbClr val="C7000B"/>
    <a:srgbClr val="990000"/>
    <a:srgbClr val="FF00FF"/>
    <a:srgbClr val="FF0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3241" autoAdjust="0"/>
  </p:normalViewPr>
  <p:slideViewPr>
    <p:cSldViewPr snapToGrid="0">
      <p:cViewPr varScale="1">
        <p:scale>
          <a:sx n="87" d="100"/>
          <a:sy n="87" d="100"/>
        </p:scale>
        <p:origin x="614" y="67"/>
      </p:cViewPr>
      <p:guideLst>
        <p:guide orient="horz" pos="2041"/>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95F0B-FCD6-49FC-8C2C-86530A163633}"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zh-CN" altLang="en-US"/>
        </a:p>
      </dgm:t>
    </dgm:pt>
    <dgm:pt modelId="{C3899389-9A62-4119-8299-ADAB4BB1052B}">
      <dgm:prSet phldrT="[文本]" custT="1"/>
      <dgm:spPr/>
      <dgm:t>
        <a:bodyPr/>
        <a:lstStyle/>
        <a:p>
          <a:pPr algn="ctr"/>
          <a:r>
            <a:rPr lang="zh-CN" altLang="en-US" sz="2000" dirty="0"/>
            <a:t>建立臨床分析過程</a:t>
          </a:r>
        </a:p>
      </dgm:t>
    </dgm:pt>
    <dgm:pt modelId="{041FCC52-202E-47C9-BEAE-E1A0A7C7B314}" type="parTrans" cxnId="{4118B5BE-7C53-4667-AE70-CEDD00346272}">
      <dgm:prSet/>
      <dgm:spPr/>
      <dgm:t>
        <a:bodyPr/>
        <a:lstStyle/>
        <a:p>
          <a:pPr algn="ctr"/>
          <a:endParaRPr lang="zh-CN" altLang="en-US"/>
        </a:p>
      </dgm:t>
    </dgm:pt>
    <dgm:pt modelId="{6F905C50-39FB-4203-B45C-C0D41F846C83}" type="sibTrans" cxnId="{4118B5BE-7C53-4667-AE70-CEDD00346272}">
      <dgm:prSet/>
      <dgm:spPr/>
      <dgm:t>
        <a:bodyPr/>
        <a:lstStyle/>
        <a:p>
          <a:pPr algn="ctr"/>
          <a:endParaRPr lang="zh-CN" altLang="en-US"/>
        </a:p>
      </dgm:t>
    </dgm:pt>
    <dgm:pt modelId="{3D2DE721-94E8-49CB-BD4A-4097FCDE9A5D}">
      <dgm:prSet phldrT="[文本]" custT="1"/>
      <dgm:spPr/>
      <dgm:t>
        <a:bodyPr/>
        <a:lstStyle/>
        <a:p>
          <a:pPr algn="ctr"/>
          <a:r>
            <a:rPr lang="zh-CN" altLang="en-US" sz="1800" dirty="0"/>
            <a:t>提出醫學應用需求選擇診斷試驗</a:t>
          </a:r>
        </a:p>
      </dgm:t>
    </dgm:pt>
    <dgm:pt modelId="{A1045956-6BAF-4978-AC8D-A2926C94837B}" type="parTrans" cxnId="{2B6A2E5A-2144-460D-8436-FCD7F4D7C36E}">
      <dgm:prSet/>
      <dgm:spPr/>
      <dgm:t>
        <a:bodyPr/>
        <a:lstStyle/>
        <a:p>
          <a:pPr algn="ctr"/>
          <a:endParaRPr lang="zh-CN" altLang="en-US"/>
        </a:p>
      </dgm:t>
    </dgm:pt>
    <dgm:pt modelId="{6E6DF159-A7E0-4BA3-96F5-76EE93FAD35F}" type="sibTrans" cxnId="{2B6A2E5A-2144-460D-8436-FCD7F4D7C36E}">
      <dgm:prSet/>
      <dgm:spPr/>
      <dgm:t>
        <a:bodyPr/>
        <a:lstStyle/>
        <a:p>
          <a:pPr algn="ctr"/>
          <a:endParaRPr lang="zh-CN" altLang="en-US"/>
        </a:p>
      </dgm:t>
    </dgm:pt>
    <dgm:pt modelId="{5FE9468F-AFB1-45ED-BDB0-1CBD1A7D965E}">
      <dgm:prSet phldrT="[文本]" custT="1"/>
      <dgm:spPr/>
      <dgm:t>
        <a:bodyPr/>
        <a:lstStyle/>
        <a:p>
          <a:pPr algn="ctr"/>
          <a:r>
            <a:rPr lang="zh-CN" altLang="en-US" sz="1800" dirty="0"/>
            <a:t>質控規範及方案設計</a:t>
          </a:r>
        </a:p>
      </dgm:t>
    </dgm:pt>
    <dgm:pt modelId="{AF88249B-A0BF-419F-B948-CF4DBA3E2763}" type="parTrans" cxnId="{3BCDE15C-8615-41A4-AF53-FCB20736C410}">
      <dgm:prSet/>
      <dgm:spPr/>
      <dgm:t>
        <a:bodyPr/>
        <a:lstStyle/>
        <a:p>
          <a:pPr algn="ctr"/>
          <a:endParaRPr lang="zh-CN" altLang="en-US"/>
        </a:p>
      </dgm:t>
    </dgm:pt>
    <dgm:pt modelId="{50C46DB1-CC39-47DF-A3CB-430B2434480F}" type="sibTrans" cxnId="{3BCDE15C-8615-41A4-AF53-FCB20736C410}">
      <dgm:prSet/>
      <dgm:spPr/>
      <dgm:t>
        <a:bodyPr/>
        <a:lstStyle/>
        <a:p>
          <a:pPr algn="ctr"/>
          <a:endParaRPr lang="zh-CN" altLang="en-US"/>
        </a:p>
      </dgm:t>
    </dgm:pt>
    <dgm:pt modelId="{00A7632A-16A5-4229-8107-4331255A51A4}">
      <dgm:prSet phldrT="[文本]" custT="1"/>
      <dgm:spPr/>
      <dgm:t>
        <a:bodyPr/>
        <a:lstStyle/>
        <a:p>
          <a:pPr algn="ctr"/>
          <a:r>
            <a:rPr lang="zh-CN" altLang="en-US" sz="1800" dirty="0"/>
            <a:t>建立常規方法評價性能</a:t>
          </a:r>
        </a:p>
      </dgm:t>
    </dgm:pt>
    <dgm:pt modelId="{038F29F5-0CD5-4804-99AD-0D91A9FDBD01}" type="parTrans" cxnId="{EF5D9457-DF33-4B14-9030-6CECA42C26CA}">
      <dgm:prSet/>
      <dgm:spPr/>
      <dgm:t>
        <a:bodyPr/>
        <a:lstStyle/>
        <a:p>
          <a:pPr algn="ctr"/>
          <a:endParaRPr lang="zh-CN" altLang="en-US"/>
        </a:p>
      </dgm:t>
    </dgm:pt>
    <dgm:pt modelId="{94775CC7-D3C2-42F9-AC8E-ABEFE174EF44}" type="sibTrans" cxnId="{EF5D9457-DF33-4B14-9030-6CECA42C26CA}">
      <dgm:prSet/>
      <dgm:spPr/>
      <dgm:t>
        <a:bodyPr/>
        <a:lstStyle/>
        <a:p>
          <a:pPr algn="ctr"/>
          <a:endParaRPr lang="zh-CN" altLang="en-US"/>
        </a:p>
      </dgm:t>
    </dgm:pt>
    <dgm:pt modelId="{8007BE27-ACAF-4991-B6FC-44702407E454}" type="pres">
      <dgm:prSet presAssocID="{90A95F0B-FCD6-49FC-8C2C-86530A163633}" presName="Name0" presStyleCnt="0">
        <dgm:presLayoutVars>
          <dgm:chMax val="1"/>
          <dgm:chPref val="1"/>
          <dgm:dir/>
          <dgm:animOne val="branch"/>
          <dgm:animLvl val="lvl"/>
        </dgm:presLayoutVars>
      </dgm:prSet>
      <dgm:spPr/>
    </dgm:pt>
    <dgm:pt modelId="{7DF4E41E-ABC8-4682-99F9-2FD544866C19}" type="pres">
      <dgm:prSet presAssocID="{C3899389-9A62-4119-8299-ADAB4BB1052B}" presName="singleCycle" presStyleCnt="0"/>
      <dgm:spPr/>
    </dgm:pt>
    <dgm:pt modelId="{D42D9317-FA00-4718-AF4A-47E6D7C368C6}" type="pres">
      <dgm:prSet presAssocID="{C3899389-9A62-4119-8299-ADAB4BB1052B}" presName="singleCenter" presStyleLbl="node1" presStyleIdx="0" presStyleCnt="4" custScaleX="102783" custScaleY="89539">
        <dgm:presLayoutVars>
          <dgm:chMax val="7"/>
          <dgm:chPref val="7"/>
        </dgm:presLayoutVars>
      </dgm:prSet>
      <dgm:spPr/>
    </dgm:pt>
    <dgm:pt modelId="{62BBF7AE-3927-451B-9422-8D634A970DAE}" type="pres">
      <dgm:prSet presAssocID="{A1045956-6BAF-4978-AC8D-A2926C94837B}" presName="Name56" presStyleLbl="parChTrans1D2" presStyleIdx="0" presStyleCnt="3"/>
      <dgm:spPr/>
    </dgm:pt>
    <dgm:pt modelId="{7833E5B1-E517-4E21-84D2-94F538368FD6}" type="pres">
      <dgm:prSet presAssocID="{3D2DE721-94E8-49CB-BD4A-4097FCDE9A5D}" presName="text0" presStyleLbl="node1" presStyleIdx="1" presStyleCnt="4" custScaleX="338720" custRadScaleRad="67953" custRadScaleInc="-1877">
        <dgm:presLayoutVars>
          <dgm:bulletEnabled val="1"/>
        </dgm:presLayoutVars>
      </dgm:prSet>
      <dgm:spPr>
        <a:prstGeom prst="ellipse">
          <a:avLst/>
        </a:prstGeom>
      </dgm:spPr>
    </dgm:pt>
    <dgm:pt modelId="{6650511B-B9D2-4FA2-AB05-EC173C36009B}" type="pres">
      <dgm:prSet presAssocID="{AF88249B-A0BF-419F-B948-CF4DBA3E2763}" presName="Name56" presStyleLbl="parChTrans1D2" presStyleIdx="1" presStyleCnt="3"/>
      <dgm:spPr/>
    </dgm:pt>
    <dgm:pt modelId="{21107516-3991-4129-94C2-C3905D422637}" type="pres">
      <dgm:prSet presAssocID="{5FE9468F-AFB1-45ED-BDB0-1CBD1A7D965E}" presName="text0" presStyleLbl="node1" presStyleIdx="2" presStyleCnt="4" custScaleX="280024">
        <dgm:presLayoutVars>
          <dgm:bulletEnabled val="1"/>
        </dgm:presLayoutVars>
      </dgm:prSet>
      <dgm:spPr>
        <a:prstGeom prst="ellipse">
          <a:avLst/>
        </a:prstGeom>
      </dgm:spPr>
    </dgm:pt>
    <dgm:pt modelId="{48CDD131-DB64-4505-B384-DA43CAD7B6E9}" type="pres">
      <dgm:prSet presAssocID="{038F29F5-0CD5-4804-99AD-0D91A9FDBD01}" presName="Name56" presStyleLbl="parChTrans1D2" presStyleIdx="2" presStyleCnt="3"/>
      <dgm:spPr/>
    </dgm:pt>
    <dgm:pt modelId="{4F78A4B2-E518-4EEF-8605-665859DE4367}" type="pres">
      <dgm:prSet presAssocID="{00A7632A-16A5-4229-8107-4331255A51A4}" presName="text0" presStyleLbl="node1" presStyleIdx="3" presStyleCnt="4" custScaleX="279496" custScaleY="111863">
        <dgm:presLayoutVars>
          <dgm:bulletEnabled val="1"/>
        </dgm:presLayoutVars>
      </dgm:prSet>
      <dgm:spPr>
        <a:prstGeom prst="ellipse">
          <a:avLst/>
        </a:prstGeom>
      </dgm:spPr>
    </dgm:pt>
  </dgm:ptLst>
  <dgm:cxnLst>
    <dgm:cxn modelId="{962AE333-A583-43F1-8C80-2DB593F5D9C7}" type="presOf" srcId="{C3899389-9A62-4119-8299-ADAB4BB1052B}" destId="{D42D9317-FA00-4718-AF4A-47E6D7C368C6}" srcOrd="0" destOrd="0" presId="urn:microsoft.com/office/officeart/2008/layout/RadialCluster"/>
    <dgm:cxn modelId="{3BCDE15C-8615-41A4-AF53-FCB20736C410}" srcId="{C3899389-9A62-4119-8299-ADAB4BB1052B}" destId="{5FE9468F-AFB1-45ED-BDB0-1CBD1A7D965E}" srcOrd="1" destOrd="0" parTransId="{AF88249B-A0BF-419F-B948-CF4DBA3E2763}" sibTransId="{50C46DB1-CC39-47DF-A3CB-430B2434480F}"/>
    <dgm:cxn modelId="{27BC1342-C91D-49F0-AF39-80E487920A74}" type="presOf" srcId="{5FE9468F-AFB1-45ED-BDB0-1CBD1A7D965E}" destId="{21107516-3991-4129-94C2-C3905D422637}" srcOrd="0" destOrd="0" presId="urn:microsoft.com/office/officeart/2008/layout/RadialCluster"/>
    <dgm:cxn modelId="{7F2EBB63-89AF-41A4-B685-51F64C2E00B4}" type="presOf" srcId="{3D2DE721-94E8-49CB-BD4A-4097FCDE9A5D}" destId="{7833E5B1-E517-4E21-84D2-94F538368FD6}" srcOrd="0" destOrd="0" presId="urn:microsoft.com/office/officeart/2008/layout/RadialCluster"/>
    <dgm:cxn modelId="{9B00F44A-78AB-4B2E-A6E3-0F06E88A933C}" type="presOf" srcId="{038F29F5-0CD5-4804-99AD-0D91A9FDBD01}" destId="{48CDD131-DB64-4505-B384-DA43CAD7B6E9}" srcOrd="0" destOrd="0" presId="urn:microsoft.com/office/officeart/2008/layout/RadialCluster"/>
    <dgm:cxn modelId="{FD89E272-DB0B-4B5C-9AF9-7DC6AF6DDF36}" type="presOf" srcId="{90A95F0B-FCD6-49FC-8C2C-86530A163633}" destId="{8007BE27-ACAF-4991-B6FC-44702407E454}" srcOrd="0" destOrd="0" presId="urn:microsoft.com/office/officeart/2008/layout/RadialCluster"/>
    <dgm:cxn modelId="{EF5D9457-DF33-4B14-9030-6CECA42C26CA}" srcId="{C3899389-9A62-4119-8299-ADAB4BB1052B}" destId="{00A7632A-16A5-4229-8107-4331255A51A4}" srcOrd="2" destOrd="0" parTransId="{038F29F5-0CD5-4804-99AD-0D91A9FDBD01}" sibTransId="{94775CC7-D3C2-42F9-AC8E-ABEFE174EF44}"/>
    <dgm:cxn modelId="{2B6A2E5A-2144-460D-8436-FCD7F4D7C36E}" srcId="{C3899389-9A62-4119-8299-ADAB4BB1052B}" destId="{3D2DE721-94E8-49CB-BD4A-4097FCDE9A5D}" srcOrd="0" destOrd="0" parTransId="{A1045956-6BAF-4978-AC8D-A2926C94837B}" sibTransId="{6E6DF159-A7E0-4BA3-96F5-76EE93FAD35F}"/>
    <dgm:cxn modelId="{0DC342BB-CA42-4692-9D39-BE443B8B708C}" type="presOf" srcId="{AF88249B-A0BF-419F-B948-CF4DBA3E2763}" destId="{6650511B-B9D2-4FA2-AB05-EC173C36009B}" srcOrd="0" destOrd="0" presId="urn:microsoft.com/office/officeart/2008/layout/RadialCluster"/>
    <dgm:cxn modelId="{4118B5BE-7C53-4667-AE70-CEDD00346272}" srcId="{90A95F0B-FCD6-49FC-8C2C-86530A163633}" destId="{C3899389-9A62-4119-8299-ADAB4BB1052B}" srcOrd="0" destOrd="0" parTransId="{041FCC52-202E-47C9-BEAE-E1A0A7C7B314}" sibTransId="{6F905C50-39FB-4203-B45C-C0D41F846C83}"/>
    <dgm:cxn modelId="{0BC7FECC-8C5B-46A4-9C11-4A850D19BE95}" type="presOf" srcId="{A1045956-6BAF-4978-AC8D-A2926C94837B}" destId="{62BBF7AE-3927-451B-9422-8D634A970DAE}" srcOrd="0" destOrd="0" presId="urn:microsoft.com/office/officeart/2008/layout/RadialCluster"/>
    <dgm:cxn modelId="{B2A4D3E8-FA00-43D9-9C7E-EBC5057C0784}" type="presOf" srcId="{00A7632A-16A5-4229-8107-4331255A51A4}" destId="{4F78A4B2-E518-4EEF-8605-665859DE4367}" srcOrd="0" destOrd="0" presId="urn:microsoft.com/office/officeart/2008/layout/RadialCluster"/>
    <dgm:cxn modelId="{0B6D6F2B-1D90-4C2E-A0D6-5EEDAD3D8F79}" type="presParOf" srcId="{8007BE27-ACAF-4991-B6FC-44702407E454}" destId="{7DF4E41E-ABC8-4682-99F9-2FD544866C19}" srcOrd="0" destOrd="0" presId="urn:microsoft.com/office/officeart/2008/layout/RadialCluster"/>
    <dgm:cxn modelId="{C9466CA3-A35A-4F39-A4A4-BAD41E78DE71}" type="presParOf" srcId="{7DF4E41E-ABC8-4682-99F9-2FD544866C19}" destId="{D42D9317-FA00-4718-AF4A-47E6D7C368C6}" srcOrd="0" destOrd="0" presId="urn:microsoft.com/office/officeart/2008/layout/RadialCluster"/>
    <dgm:cxn modelId="{9B37B855-BFAB-4918-8AB1-AD45AF3B6DA7}" type="presParOf" srcId="{7DF4E41E-ABC8-4682-99F9-2FD544866C19}" destId="{62BBF7AE-3927-451B-9422-8D634A970DAE}" srcOrd="1" destOrd="0" presId="urn:microsoft.com/office/officeart/2008/layout/RadialCluster"/>
    <dgm:cxn modelId="{68F3736C-FE56-43EC-9025-C9374CAB5301}" type="presParOf" srcId="{7DF4E41E-ABC8-4682-99F9-2FD544866C19}" destId="{7833E5B1-E517-4E21-84D2-94F538368FD6}" srcOrd="2" destOrd="0" presId="urn:microsoft.com/office/officeart/2008/layout/RadialCluster"/>
    <dgm:cxn modelId="{85381D8F-7345-40E2-8FD4-CD15CB77EBAE}" type="presParOf" srcId="{7DF4E41E-ABC8-4682-99F9-2FD544866C19}" destId="{6650511B-B9D2-4FA2-AB05-EC173C36009B}" srcOrd="3" destOrd="0" presId="urn:microsoft.com/office/officeart/2008/layout/RadialCluster"/>
    <dgm:cxn modelId="{A7E9583B-1DF2-4600-A5C4-DBE18B89376F}" type="presParOf" srcId="{7DF4E41E-ABC8-4682-99F9-2FD544866C19}" destId="{21107516-3991-4129-94C2-C3905D422637}" srcOrd="4" destOrd="0" presId="urn:microsoft.com/office/officeart/2008/layout/RadialCluster"/>
    <dgm:cxn modelId="{5251D5EF-4B74-4128-A678-F0733265160F}" type="presParOf" srcId="{7DF4E41E-ABC8-4682-99F9-2FD544866C19}" destId="{48CDD131-DB64-4505-B384-DA43CAD7B6E9}" srcOrd="5" destOrd="0" presId="urn:microsoft.com/office/officeart/2008/layout/RadialCluster"/>
    <dgm:cxn modelId="{69BD3C94-CF10-4945-9292-543537DD5CD5}" type="presParOf" srcId="{7DF4E41E-ABC8-4682-99F9-2FD544866C19}" destId="{4F78A4B2-E518-4EEF-8605-665859DE4367}"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7F8BC4-9334-4627-890D-88E72BBDFF4C}"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89D89F9D-863F-45A1-88AD-7957E93D599D}">
      <dgm:prSet phldrT="[文本]" custT="1"/>
      <dgm:spPr>
        <a:solidFill>
          <a:schemeClr val="accent1">
            <a:hueOff val="0"/>
            <a:satOff val="0"/>
            <a:lumOff val="0"/>
            <a:alpha val="50000"/>
          </a:schemeClr>
        </a:solidFill>
      </dgm:spPr>
      <dgm:t>
        <a:bodyPr/>
        <a:lstStyle/>
        <a:p>
          <a:r>
            <a:rPr lang="zh-CN" altLang="zh-TW" sz="1500" dirty="0">
              <a:solidFill>
                <a:schemeClr val="accent4"/>
              </a:solidFill>
            </a:rPr>
            <a:t>西元 </a:t>
          </a:r>
          <a:r>
            <a:rPr lang="en-US" altLang="zh-TW" sz="1500" dirty="0">
              <a:solidFill>
                <a:schemeClr val="accent4"/>
              </a:solidFill>
            </a:rPr>
            <a:t>1963 </a:t>
          </a:r>
          <a:r>
            <a:rPr lang="zh-TW" altLang="en-US" sz="1500" dirty="0">
              <a:solidFill>
                <a:schemeClr val="accent4"/>
              </a:solidFill>
            </a:rPr>
            <a:t>年</a:t>
          </a:r>
          <a:endParaRPr lang="zh-CN" altLang="en-US" sz="1500" dirty="0">
            <a:solidFill>
              <a:schemeClr val="accent4"/>
            </a:solidFill>
          </a:endParaRPr>
        </a:p>
      </dgm:t>
    </dgm:pt>
    <dgm:pt modelId="{5BD3713B-2D59-47FE-A21C-07EF90D38321}" type="parTrans" cxnId="{42875954-0486-491B-A73D-D298D39A6179}">
      <dgm:prSet/>
      <dgm:spPr/>
      <dgm:t>
        <a:bodyPr/>
        <a:lstStyle/>
        <a:p>
          <a:endParaRPr lang="zh-CN" altLang="en-US"/>
        </a:p>
      </dgm:t>
    </dgm:pt>
    <dgm:pt modelId="{5C3545DD-F5D0-4A37-B346-42B6A3F74EA9}" type="sibTrans" cxnId="{42875954-0486-491B-A73D-D298D39A6179}">
      <dgm:prSet/>
      <dgm:spPr/>
      <dgm:t>
        <a:bodyPr/>
        <a:lstStyle/>
        <a:p>
          <a:endParaRPr lang="zh-CN" altLang="en-US"/>
        </a:p>
      </dgm:t>
    </dgm:pt>
    <dgm:pt modelId="{82F40FCE-EC30-4CCA-B8DC-0B3F26181924}">
      <dgm:prSet phldrT="[文本]" custT="1"/>
      <dgm:spPr/>
      <dgm:t>
        <a:bodyPr/>
        <a:lstStyle/>
        <a:p>
          <a:r>
            <a:rPr lang="en-US" altLang="zh-TW" sz="1150" dirty="0">
              <a:solidFill>
                <a:schemeClr val="accent2"/>
              </a:solidFill>
              <a:latin typeface="Times New Roman" pitchFamily="18" charset="0"/>
              <a:cs typeface="Times New Roman" pitchFamily="18" charset="0"/>
            </a:rPr>
            <a:t>1963</a:t>
          </a:r>
          <a:r>
            <a:rPr lang="zh-TW" altLang="en-US" sz="1150" dirty="0">
              <a:solidFill>
                <a:schemeClr val="accent2"/>
              </a:solidFill>
              <a:latin typeface="Times New Roman" pitchFamily="18" charset="0"/>
              <a:cs typeface="Times New Roman" pitchFamily="18" charset="0"/>
            </a:rPr>
            <a:t>年</a:t>
          </a:r>
          <a:r>
            <a:rPr lang="zh-CN" altLang="en-US" sz="1150" dirty="0">
              <a:solidFill>
                <a:schemeClr val="accent2"/>
              </a:solidFill>
            </a:rPr>
            <a:t>，</a:t>
          </a:r>
          <a:r>
            <a:rPr lang="zh-TW" altLang="en-US" sz="1150" dirty="0">
              <a:solidFill>
                <a:schemeClr val="accent2"/>
              </a:solidFill>
            </a:rPr>
            <a:t>加拿大臨床化學家 </a:t>
          </a:r>
          <a:r>
            <a:rPr lang="en-US" altLang="zh-TW" sz="1000" i="1" dirty="0">
              <a:solidFill>
                <a:schemeClr val="accent2"/>
              </a:solidFill>
              <a:latin typeface="Times New Roman" pitchFamily="18" charset="0"/>
              <a:cs typeface="Times New Roman" pitchFamily="18" charset="0"/>
            </a:rPr>
            <a:t>David </a:t>
          </a:r>
          <a:r>
            <a:rPr lang="en-US" altLang="zh-TW" sz="1000" i="1" dirty="0" err="1">
              <a:solidFill>
                <a:schemeClr val="accent2"/>
              </a:solidFill>
              <a:latin typeface="Times New Roman" pitchFamily="18" charset="0"/>
              <a:cs typeface="Times New Roman" pitchFamily="18" charset="0"/>
            </a:rPr>
            <a:t>Tonks</a:t>
          </a:r>
          <a:r>
            <a:rPr lang="en-US" altLang="zh-TW" sz="1150" dirty="0">
              <a:solidFill>
                <a:schemeClr val="accent2"/>
              </a:solidFill>
            </a:rPr>
            <a:t> </a:t>
          </a:r>
          <a:r>
            <a:rPr lang="zh-TW" altLang="en-US" sz="1150" dirty="0">
              <a:solidFill>
                <a:schemeClr val="accent2"/>
              </a:solidFill>
            </a:rPr>
            <a:t>建議用參考區間寬度 </a:t>
          </a:r>
          <a:r>
            <a:rPr lang="en-US" altLang="zh-TW" sz="1150" dirty="0">
              <a:solidFill>
                <a:schemeClr val="accent2"/>
              </a:solidFill>
            </a:rPr>
            <a:t>1/4 </a:t>
          </a:r>
          <a:r>
            <a:rPr lang="zh-TW" altLang="en-US" sz="1150" dirty="0">
              <a:solidFill>
                <a:schemeClr val="accent2"/>
              </a:solidFill>
            </a:rPr>
            <a:t>表示允許誤差</a:t>
          </a:r>
          <a:r>
            <a:rPr lang="zh-CN" altLang="en-US" sz="1150" dirty="0">
              <a:solidFill>
                <a:schemeClr val="accent2"/>
              </a:solidFill>
            </a:rPr>
            <a:t>；</a:t>
          </a:r>
        </a:p>
      </dgm:t>
    </dgm:pt>
    <dgm:pt modelId="{31E3D3B0-44B1-4FCE-AE82-69A1805B9050}" type="parTrans" cxnId="{0F9EE7CE-0931-4D30-8B72-163F8FD5A38E}">
      <dgm:prSet/>
      <dgm:spPr/>
      <dgm:t>
        <a:bodyPr/>
        <a:lstStyle/>
        <a:p>
          <a:endParaRPr lang="zh-CN" altLang="en-US"/>
        </a:p>
      </dgm:t>
    </dgm:pt>
    <dgm:pt modelId="{96AEFD05-2EF2-4F6B-B57C-8864FC86F2CA}" type="sibTrans" cxnId="{0F9EE7CE-0931-4D30-8B72-163F8FD5A38E}">
      <dgm:prSet/>
      <dgm:spPr/>
      <dgm:t>
        <a:bodyPr/>
        <a:lstStyle/>
        <a:p>
          <a:endParaRPr lang="zh-CN" altLang="en-US"/>
        </a:p>
      </dgm:t>
    </dgm:pt>
    <dgm:pt modelId="{E403E1A7-32B2-4FF9-8EB6-D548827788AA}">
      <dgm:prSet phldrT="[文本]" custT="1"/>
      <dgm:spPr>
        <a:solidFill>
          <a:schemeClr val="accent1">
            <a:hueOff val="0"/>
            <a:satOff val="0"/>
            <a:lumOff val="0"/>
            <a:alpha val="50000"/>
          </a:schemeClr>
        </a:solidFill>
      </dgm:spPr>
      <dgm:t>
        <a:bodyPr/>
        <a:lstStyle/>
        <a:p>
          <a:r>
            <a:rPr lang="zh-CN" altLang="zh-TW" sz="1500" dirty="0">
              <a:solidFill>
                <a:schemeClr val="accent4"/>
              </a:solidFill>
            </a:rPr>
            <a:t>西元 </a:t>
          </a:r>
          <a:r>
            <a:rPr lang="en-US" altLang="zh-TW" sz="1500" dirty="0">
              <a:solidFill>
                <a:schemeClr val="accent4"/>
              </a:solidFill>
            </a:rPr>
            <a:t>1968 </a:t>
          </a:r>
          <a:r>
            <a:rPr lang="zh-TW" altLang="en-US" sz="1500" dirty="0">
              <a:solidFill>
                <a:schemeClr val="accent4"/>
              </a:solidFill>
            </a:rPr>
            <a:t>年</a:t>
          </a:r>
          <a:endParaRPr lang="zh-CN" altLang="en-US" sz="1500" dirty="0">
            <a:solidFill>
              <a:schemeClr val="accent4"/>
            </a:solidFill>
          </a:endParaRPr>
        </a:p>
      </dgm:t>
    </dgm:pt>
    <dgm:pt modelId="{D75B4821-22BE-4C62-8AF8-0CE71C264D1D}" type="parTrans" cxnId="{9FF8473F-9C9D-4F9B-9741-8AFD9C4E2431}">
      <dgm:prSet/>
      <dgm:spPr/>
      <dgm:t>
        <a:bodyPr/>
        <a:lstStyle/>
        <a:p>
          <a:endParaRPr lang="zh-CN" altLang="en-US"/>
        </a:p>
      </dgm:t>
    </dgm:pt>
    <dgm:pt modelId="{648FC300-6F78-43F2-8FEC-C0296D610BC4}" type="sibTrans" cxnId="{9FF8473F-9C9D-4F9B-9741-8AFD9C4E2431}">
      <dgm:prSet/>
      <dgm:spPr/>
      <dgm:t>
        <a:bodyPr/>
        <a:lstStyle/>
        <a:p>
          <a:endParaRPr lang="zh-CN" altLang="en-US"/>
        </a:p>
      </dgm:t>
    </dgm:pt>
    <dgm:pt modelId="{95F1E94E-BE43-4139-B145-D2DB09B17FCF}">
      <dgm:prSet phldrT="[文本]" custT="1"/>
      <dgm:spPr/>
      <dgm:t>
        <a:bodyPr/>
        <a:lstStyle/>
        <a:p>
          <a:r>
            <a:rPr lang="en-US" altLang="zh-TW" sz="1150" dirty="0">
              <a:solidFill>
                <a:schemeClr val="accent2"/>
              </a:solidFill>
              <a:latin typeface="Times New Roman" pitchFamily="18" charset="0"/>
              <a:cs typeface="Times New Roman" pitchFamily="18" charset="0"/>
            </a:rPr>
            <a:t>1968</a:t>
          </a:r>
          <a:r>
            <a:rPr lang="zh-TW" altLang="en-US" sz="1150" dirty="0">
              <a:solidFill>
                <a:schemeClr val="accent2"/>
              </a:solidFill>
              <a:latin typeface="Times New Roman" pitchFamily="18" charset="0"/>
              <a:cs typeface="Times New Roman" pitchFamily="18" charset="0"/>
            </a:rPr>
            <a:t>年</a:t>
          </a:r>
          <a:r>
            <a:rPr lang="zh-CN" altLang="en-US" sz="1150" dirty="0">
              <a:solidFill>
                <a:schemeClr val="accent2"/>
              </a:solidFill>
            </a:rPr>
            <a:t>，</a:t>
          </a:r>
          <a:r>
            <a:rPr lang="zh-TW" altLang="en-US" sz="1150" dirty="0">
              <a:solidFill>
                <a:schemeClr val="accent2"/>
              </a:solidFill>
            </a:rPr>
            <a:t>美國臨床化學家 </a:t>
          </a:r>
          <a:r>
            <a:rPr lang="en-US" altLang="zh-TW" sz="1000" i="1" dirty="0">
              <a:solidFill>
                <a:schemeClr val="accent2"/>
              </a:solidFill>
              <a:latin typeface="Times New Roman" pitchFamily="18" charset="0"/>
              <a:cs typeface="Times New Roman" pitchFamily="18" charset="0"/>
            </a:rPr>
            <a:t>Roy Barnett</a:t>
          </a:r>
          <a:r>
            <a:rPr lang="en-US" altLang="zh-TW" sz="1150" dirty="0">
              <a:solidFill>
                <a:schemeClr val="accent2"/>
              </a:solidFill>
            </a:rPr>
            <a:t> </a:t>
          </a:r>
          <a:r>
            <a:rPr lang="zh-TW" altLang="en-US" sz="1150" dirty="0">
              <a:solidFill>
                <a:schemeClr val="accent2"/>
              </a:solidFill>
            </a:rPr>
            <a:t>博士提出標準差表示允許誤差</a:t>
          </a:r>
          <a:r>
            <a:rPr lang="zh-CN" altLang="en-US" sz="1150" dirty="0">
              <a:solidFill>
                <a:schemeClr val="accent2"/>
              </a:solidFill>
            </a:rPr>
            <a:t>；</a:t>
          </a:r>
        </a:p>
      </dgm:t>
    </dgm:pt>
    <dgm:pt modelId="{B91E1A4B-34BC-4CA2-88B9-141FF9CD957E}" type="parTrans" cxnId="{A0B4FAE2-71DE-454A-A01D-F6AFA4C66C32}">
      <dgm:prSet/>
      <dgm:spPr/>
      <dgm:t>
        <a:bodyPr/>
        <a:lstStyle/>
        <a:p>
          <a:endParaRPr lang="zh-CN" altLang="en-US"/>
        </a:p>
      </dgm:t>
    </dgm:pt>
    <dgm:pt modelId="{F72EDDFF-2F07-489B-BA8C-D46DD1C0DCC1}" type="sibTrans" cxnId="{A0B4FAE2-71DE-454A-A01D-F6AFA4C66C32}">
      <dgm:prSet/>
      <dgm:spPr/>
      <dgm:t>
        <a:bodyPr/>
        <a:lstStyle/>
        <a:p>
          <a:endParaRPr lang="zh-CN" altLang="en-US"/>
        </a:p>
      </dgm:t>
    </dgm:pt>
    <dgm:pt modelId="{F151513B-6A58-4750-B3B9-532F190A769D}">
      <dgm:prSet phldrT="[文本]" custT="1"/>
      <dgm:spPr>
        <a:solidFill>
          <a:schemeClr val="accent1">
            <a:hueOff val="0"/>
            <a:satOff val="0"/>
            <a:lumOff val="0"/>
            <a:alpha val="50000"/>
          </a:schemeClr>
        </a:solidFill>
      </dgm:spPr>
      <dgm:t>
        <a:bodyPr/>
        <a:lstStyle/>
        <a:p>
          <a:r>
            <a:rPr lang="zh-CN" altLang="zh-TW" sz="1500" dirty="0">
              <a:solidFill>
                <a:schemeClr val="accent4"/>
              </a:solidFill>
            </a:rPr>
            <a:t>西元 </a:t>
          </a:r>
          <a:r>
            <a:rPr lang="en-US" altLang="zh-TW" sz="1500" dirty="0">
              <a:solidFill>
                <a:schemeClr val="accent4"/>
              </a:solidFill>
            </a:rPr>
            <a:t>1976 </a:t>
          </a:r>
          <a:r>
            <a:rPr lang="zh-TW" altLang="en-US" sz="1500" dirty="0">
              <a:solidFill>
                <a:schemeClr val="accent4"/>
              </a:solidFill>
            </a:rPr>
            <a:t>年</a:t>
          </a:r>
          <a:endParaRPr lang="zh-CN" altLang="en-US" sz="1500" dirty="0">
            <a:solidFill>
              <a:schemeClr val="accent4"/>
            </a:solidFill>
          </a:endParaRPr>
        </a:p>
      </dgm:t>
    </dgm:pt>
    <dgm:pt modelId="{93750DBE-7F22-4C17-99BE-EBCB9EB4F2A6}" type="parTrans" cxnId="{6871D7CD-5E9E-4E85-B9BC-5B9DE1CCE84D}">
      <dgm:prSet/>
      <dgm:spPr/>
      <dgm:t>
        <a:bodyPr/>
        <a:lstStyle/>
        <a:p>
          <a:endParaRPr lang="zh-CN" altLang="en-US"/>
        </a:p>
      </dgm:t>
    </dgm:pt>
    <dgm:pt modelId="{18BB12A6-DFF5-4124-AD8E-685BA2C92EE1}" type="sibTrans" cxnId="{6871D7CD-5E9E-4E85-B9BC-5B9DE1CCE84D}">
      <dgm:prSet/>
      <dgm:spPr/>
      <dgm:t>
        <a:bodyPr/>
        <a:lstStyle/>
        <a:p>
          <a:endParaRPr lang="zh-CN" altLang="en-US"/>
        </a:p>
      </dgm:t>
    </dgm:pt>
    <dgm:pt modelId="{F5F1A152-811B-4451-8AC7-DA6F1F436FF7}">
      <dgm:prSet phldrT="[文本]" custT="1"/>
      <dgm:spPr/>
      <dgm:t>
        <a:bodyPr/>
        <a:lstStyle/>
        <a:p>
          <a:r>
            <a:rPr lang="en-US" altLang="zh-TW" sz="1150" dirty="0">
              <a:solidFill>
                <a:schemeClr val="accent2"/>
              </a:solidFill>
              <a:latin typeface="Times New Roman" pitchFamily="18" charset="0"/>
              <a:cs typeface="Times New Roman" pitchFamily="18" charset="0"/>
            </a:rPr>
            <a:t>1976</a:t>
          </a:r>
          <a:r>
            <a:rPr lang="zh-TW" altLang="en-US" sz="1150" dirty="0">
              <a:solidFill>
                <a:schemeClr val="accent2"/>
              </a:solidFill>
              <a:latin typeface="Times New Roman" pitchFamily="18" charset="0"/>
              <a:cs typeface="Times New Roman" pitchFamily="18" charset="0"/>
            </a:rPr>
            <a:t>年</a:t>
          </a:r>
          <a:r>
            <a:rPr lang="zh-CN" altLang="en-US" sz="1150" dirty="0">
              <a:solidFill>
                <a:schemeClr val="accent2"/>
              </a:solidFill>
            </a:rPr>
            <a:t>，美國病理學家協會</a:t>
          </a:r>
          <a:r>
            <a:rPr lang="zh-TW" altLang="en-US" sz="1150" dirty="0">
              <a:solidFill>
                <a:schemeClr val="accent2"/>
              </a:solidFill>
            </a:rPr>
            <a:t>舉辦的分析目標討論會議，</a:t>
          </a:r>
          <a:r>
            <a:rPr lang="en-US" altLang="zh-TW" sz="1000" i="1" dirty="0" err="1">
              <a:solidFill>
                <a:schemeClr val="accent2"/>
              </a:solidFill>
              <a:latin typeface="Times New Roman" pitchFamily="18" charset="0"/>
              <a:cs typeface="Times New Roman" pitchFamily="18" charset="0"/>
            </a:rPr>
            <a:t>Westgard</a:t>
          </a:r>
          <a:r>
            <a:rPr lang="en-US" altLang="zh-TW" sz="1150" i="1" dirty="0">
              <a:solidFill>
                <a:schemeClr val="accent2"/>
              </a:solidFill>
              <a:latin typeface="Times New Roman" pitchFamily="18" charset="0"/>
              <a:cs typeface="Times New Roman" pitchFamily="18" charset="0"/>
            </a:rPr>
            <a:t> </a:t>
          </a:r>
          <a:r>
            <a:rPr lang="zh-CN" altLang="en-US" sz="1150" dirty="0">
              <a:solidFill>
                <a:schemeClr val="accent2"/>
              </a:solidFill>
            </a:rPr>
            <a:t>博士</a:t>
          </a:r>
          <a:r>
            <a:rPr lang="zh-TW" altLang="en-US" sz="1150" dirty="0">
              <a:solidFill>
                <a:schemeClr val="accent2"/>
              </a:solidFill>
            </a:rPr>
            <a:t>提出了以「允許總誤差」作為規定質量的最佳形式，一直沿用至今</a:t>
          </a:r>
          <a:r>
            <a:rPr lang="zh-CN" altLang="en-US" sz="1150" dirty="0">
              <a:solidFill>
                <a:schemeClr val="accent2"/>
              </a:solidFill>
            </a:rPr>
            <a:t>；</a:t>
          </a:r>
        </a:p>
      </dgm:t>
    </dgm:pt>
    <dgm:pt modelId="{624A675D-BFBD-4B5C-B220-02E594920448}" type="parTrans" cxnId="{E5D3E1E1-F209-4C89-9F62-4FFD96D7893C}">
      <dgm:prSet/>
      <dgm:spPr/>
      <dgm:t>
        <a:bodyPr/>
        <a:lstStyle/>
        <a:p>
          <a:endParaRPr lang="zh-CN" altLang="en-US"/>
        </a:p>
      </dgm:t>
    </dgm:pt>
    <dgm:pt modelId="{B438CD4C-DA5F-40C5-81F2-C36EE4F70B93}" type="sibTrans" cxnId="{E5D3E1E1-F209-4C89-9F62-4FFD96D7893C}">
      <dgm:prSet/>
      <dgm:spPr/>
      <dgm:t>
        <a:bodyPr/>
        <a:lstStyle/>
        <a:p>
          <a:endParaRPr lang="zh-CN" altLang="en-US"/>
        </a:p>
      </dgm:t>
    </dgm:pt>
    <dgm:pt modelId="{50F128CE-5579-482C-8BA3-1975750F2782}">
      <dgm:prSet phldrT="[文本]" custT="1"/>
      <dgm:spPr>
        <a:solidFill>
          <a:schemeClr val="accent1">
            <a:hueOff val="0"/>
            <a:satOff val="0"/>
            <a:lumOff val="0"/>
            <a:alpha val="50000"/>
          </a:schemeClr>
        </a:solidFill>
      </dgm:spPr>
      <dgm:t>
        <a:bodyPr/>
        <a:lstStyle/>
        <a:p>
          <a:r>
            <a:rPr lang="zh-CN" altLang="zh-TW" sz="1500" dirty="0">
              <a:solidFill>
                <a:schemeClr val="accent4"/>
              </a:solidFill>
            </a:rPr>
            <a:t>西元 </a:t>
          </a:r>
          <a:r>
            <a:rPr lang="en-US" altLang="zh-TW" sz="1500" dirty="0">
              <a:solidFill>
                <a:schemeClr val="accent4"/>
              </a:solidFill>
            </a:rPr>
            <a:t>1999 </a:t>
          </a:r>
          <a:r>
            <a:rPr lang="zh-TW" altLang="en-US" sz="1500" dirty="0">
              <a:solidFill>
                <a:schemeClr val="accent4"/>
              </a:solidFill>
            </a:rPr>
            <a:t>年</a:t>
          </a:r>
          <a:endParaRPr lang="zh-CN" altLang="en-US" sz="1500" dirty="0">
            <a:solidFill>
              <a:schemeClr val="accent4"/>
            </a:solidFill>
          </a:endParaRPr>
        </a:p>
      </dgm:t>
    </dgm:pt>
    <dgm:pt modelId="{EFE0D92B-C373-4AC2-A25C-FEB6EBC27895}" type="parTrans" cxnId="{9B5EB798-D342-45D0-97FE-57F6C455C2D2}">
      <dgm:prSet/>
      <dgm:spPr/>
      <dgm:t>
        <a:bodyPr/>
        <a:lstStyle/>
        <a:p>
          <a:endParaRPr lang="zh-CN" altLang="en-US"/>
        </a:p>
      </dgm:t>
    </dgm:pt>
    <dgm:pt modelId="{BD63C6F8-8A04-466B-8F01-06A28C365008}" type="sibTrans" cxnId="{9B5EB798-D342-45D0-97FE-57F6C455C2D2}">
      <dgm:prSet/>
      <dgm:spPr/>
      <dgm:t>
        <a:bodyPr/>
        <a:lstStyle/>
        <a:p>
          <a:endParaRPr lang="zh-CN" altLang="en-US"/>
        </a:p>
      </dgm:t>
    </dgm:pt>
    <dgm:pt modelId="{5B37173E-18DE-4023-8570-67D3881E0FFE}">
      <dgm:prSet phldrT="[文本]" custT="1"/>
      <dgm:spPr/>
      <dgm:t>
        <a:bodyPr/>
        <a:lstStyle/>
        <a:p>
          <a:r>
            <a:rPr lang="en-US" altLang="zh-TW" sz="1150" dirty="0">
              <a:solidFill>
                <a:schemeClr val="accent2"/>
              </a:solidFill>
              <a:latin typeface="Times New Roman" pitchFamily="18" charset="0"/>
              <a:cs typeface="Times New Roman" pitchFamily="18" charset="0"/>
            </a:rPr>
            <a:t>1999</a:t>
          </a:r>
          <a:r>
            <a:rPr lang="zh-TW" altLang="en-US" sz="1150" dirty="0">
              <a:solidFill>
                <a:schemeClr val="accent2"/>
              </a:solidFill>
              <a:latin typeface="Times New Roman" pitchFamily="18" charset="0"/>
              <a:cs typeface="Times New Roman" pitchFamily="18" charset="0"/>
            </a:rPr>
            <a:t>年</a:t>
          </a:r>
          <a:r>
            <a:rPr lang="en-US" altLang="zh-TW" sz="1150" dirty="0">
              <a:solidFill>
                <a:schemeClr val="accent2"/>
              </a:solidFill>
              <a:latin typeface="Times New Roman" pitchFamily="18" charset="0"/>
              <a:cs typeface="Times New Roman" pitchFamily="18" charset="0"/>
            </a:rPr>
            <a:t>4</a:t>
          </a:r>
          <a:r>
            <a:rPr lang="zh-TW" altLang="en-US" sz="1150" dirty="0">
              <a:solidFill>
                <a:schemeClr val="accent2"/>
              </a:solidFill>
              <a:latin typeface="Times New Roman" pitchFamily="18" charset="0"/>
              <a:cs typeface="Times New Roman" pitchFamily="18" charset="0"/>
            </a:rPr>
            <a:t>月，</a:t>
          </a:r>
          <a:r>
            <a:rPr lang="en-US" altLang="zh-TW" sz="1000" dirty="0">
              <a:solidFill>
                <a:schemeClr val="accent2"/>
              </a:solidFill>
              <a:latin typeface="Times New Roman" pitchFamily="18" charset="0"/>
              <a:cs typeface="Times New Roman" pitchFamily="18" charset="0"/>
            </a:rPr>
            <a:t>IFCC</a:t>
          </a:r>
          <a:r>
            <a:rPr lang="zh-TW" altLang="en-US" sz="1000" dirty="0">
              <a:solidFill>
                <a:schemeClr val="accent2"/>
              </a:solidFill>
              <a:latin typeface="Times New Roman" pitchFamily="18" charset="0"/>
              <a:cs typeface="Times New Roman" pitchFamily="18" charset="0"/>
            </a:rPr>
            <a:t>、</a:t>
          </a:r>
          <a:r>
            <a:rPr lang="en-US" altLang="zh-TW" sz="1000" dirty="0">
              <a:solidFill>
                <a:schemeClr val="accent2"/>
              </a:solidFill>
              <a:latin typeface="Times New Roman" pitchFamily="18" charset="0"/>
              <a:cs typeface="Times New Roman" pitchFamily="18" charset="0"/>
            </a:rPr>
            <a:t>IUPAC</a:t>
          </a:r>
          <a:r>
            <a:rPr lang="zh-TW" altLang="en-US" sz="1000" dirty="0">
              <a:solidFill>
                <a:schemeClr val="accent2"/>
              </a:solidFill>
              <a:latin typeface="Times New Roman" pitchFamily="18" charset="0"/>
              <a:cs typeface="Times New Roman" pitchFamily="18" charset="0"/>
            </a:rPr>
            <a:t>、</a:t>
          </a:r>
          <a:r>
            <a:rPr lang="en-US" altLang="zh-TW" sz="1000" dirty="0">
              <a:solidFill>
                <a:schemeClr val="accent2"/>
              </a:solidFill>
              <a:latin typeface="Times New Roman" pitchFamily="18" charset="0"/>
              <a:cs typeface="Times New Roman" pitchFamily="18" charset="0"/>
            </a:rPr>
            <a:t>WHO</a:t>
          </a:r>
          <a:r>
            <a:rPr lang="zh-TW" altLang="en-US" sz="1150" dirty="0">
              <a:solidFill>
                <a:schemeClr val="accent2"/>
              </a:solidFill>
            </a:rPr>
            <a:t>三個</a:t>
          </a:r>
          <a:r>
            <a:rPr lang="zh-CN" altLang="en-US" sz="1150" dirty="0">
              <a:solidFill>
                <a:schemeClr val="accent2"/>
              </a:solidFill>
            </a:rPr>
            <a:t>組織</a:t>
          </a:r>
          <a:r>
            <a:rPr lang="zh-TW" altLang="en-US" sz="1150" dirty="0">
              <a:solidFill>
                <a:schemeClr val="accent2"/>
              </a:solidFill>
            </a:rPr>
            <a:t>在瑞典斯得哥爾摩舉辦「建立全球醫學檢驗質量技術要求的策略會議」 </a:t>
          </a:r>
          <a:r>
            <a:rPr lang="zh-CN" altLang="en-US" sz="1150" dirty="0">
              <a:solidFill>
                <a:schemeClr val="accent2"/>
              </a:solidFill>
            </a:rPr>
            <a:t>發表了</a:t>
          </a:r>
          <a:r>
            <a:rPr lang="zh-TW" altLang="en-US" sz="1150" dirty="0">
              <a:solidFill>
                <a:schemeClr val="accent2"/>
              </a:solidFill>
            </a:rPr>
            <a:t>一致性聲明，提出使用層次模型來設置分析質量規範</a:t>
          </a:r>
          <a:r>
            <a:rPr lang="zh-CN" altLang="en-US" sz="1150" dirty="0">
              <a:solidFill>
                <a:schemeClr val="accent2"/>
              </a:solidFill>
            </a:rPr>
            <a:t>；</a:t>
          </a:r>
        </a:p>
      </dgm:t>
    </dgm:pt>
    <dgm:pt modelId="{91761800-A9FE-4F38-90D6-4E7815B5B624}" type="parTrans" cxnId="{1F804D3C-57D1-486C-B436-AF6BB751B3F0}">
      <dgm:prSet/>
      <dgm:spPr/>
      <dgm:t>
        <a:bodyPr/>
        <a:lstStyle/>
        <a:p>
          <a:endParaRPr lang="zh-CN" altLang="en-US"/>
        </a:p>
      </dgm:t>
    </dgm:pt>
    <dgm:pt modelId="{9352854A-5D1C-4AAC-8F68-E76FC57AFDB8}" type="sibTrans" cxnId="{1F804D3C-57D1-486C-B436-AF6BB751B3F0}">
      <dgm:prSet/>
      <dgm:spPr/>
      <dgm:t>
        <a:bodyPr/>
        <a:lstStyle/>
        <a:p>
          <a:endParaRPr lang="zh-CN" altLang="en-US"/>
        </a:p>
      </dgm:t>
    </dgm:pt>
    <dgm:pt modelId="{670D8017-15DC-4205-A07E-B9EF82FFA707}" type="pres">
      <dgm:prSet presAssocID="{0A7F8BC4-9334-4627-890D-88E72BBDFF4C}" presName="Name0" presStyleCnt="0">
        <dgm:presLayoutVars>
          <dgm:chMax val="5"/>
          <dgm:chPref val="5"/>
          <dgm:dir/>
          <dgm:animLvl val="lvl"/>
        </dgm:presLayoutVars>
      </dgm:prSet>
      <dgm:spPr/>
    </dgm:pt>
    <dgm:pt modelId="{318528AA-1C15-4ABF-95FF-B6C846A7AB23}" type="pres">
      <dgm:prSet presAssocID="{89D89F9D-863F-45A1-88AD-7957E93D599D}" presName="parentText1" presStyleLbl="node1" presStyleIdx="0" presStyleCnt="4" custScaleY="60975">
        <dgm:presLayoutVars>
          <dgm:chMax/>
          <dgm:chPref val="3"/>
          <dgm:bulletEnabled val="1"/>
        </dgm:presLayoutVars>
      </dgm:prSet>
      <dgm:spPr/>
    </dgm:pt>
    <dgm:pt modelId="{6EBB2610-4373-4248-A832-F02E41A6F6E2}" type="pres">
      <dgm:prSet presAssocID="{89D89F9D-863F-45A1-88AD-7957E93D599D}" presName="childText1" presStyleLbl="solidAlignAcc1" presStyleIdx="0" presStyleCnt="4" custScaleY="63957" custLinFactNeighborX="1096" custLinFactNeighborY="-25322">
        <dgm:presLayoutVars>
          <dgm:chMax val="0"/>
          <dgm:chPref val="0"/>
          <dgm:bulletEnabled val="1"/>
        </dgm:presLayoutVars>
      </dgm:prSet>
      <dgm:spPr/>
    </dgm:pt>
    <dgm:pt modelId="{37284D95-5134-4A6D-995E-C7C18ABC2538}" type="pres">
      <dgm:prSet presAssocID="{E403E1A7-32B2-4FF9-8EB6-D548827788AA}" presName="parentText2" presStyleLbl="node1" presStyleIdx="1" presStyleCnt="4" custScaleY="60975">
        <dgm:presLayoutVars>
          <dgm:chMax/>
          <dgm:chPref val="3"/>
          <dgm:bulletEnabled val="1"/>
        </dgm:presLayoutVars>
      </dgm:prSet>
      <dgm:spPr/>
    </dgm:pt>
    <dgm:pt modelId="{F8F34C29-E04B-476C-B173-CDBC24826C76}" type="pres">
      <dgm:prSet presAssocID="{E403E1A7-32B2-4FF9-8EB6-D548827788AA}" presName="childText2" presStyleLbl="solidAlignAcc1" presStyleIdx="1" presStyleCnt="4" custScaleY="63957" custLinFactNeighborX="1096" custLinFactNeighborY="-25974">
        <dgm:presLayoutVars>
          <dgm:chMax val="0"/>
          <dgm:chPref val="0"/>
          <dgm:bulletEnabled val="1"/>
        </dgm:presLayoutVars>
      </dgm:prSet>
      <dgm:spPr/>
    </dgm:pt>
    <dgm:pt modelId="{2D24EB7E-8981-4C12-8B44-63D34818DB52}" type="pres">
      <dgm:prSet presAssocID="{F151513B-6A58-4750-B3B9-532F190A769D}" presName="parentText3" presStyleLbl="node1" presStyleIdx="2" presStyleCnt="4" custScaleY="60975">
        <dgm:presLayoutVars>
          <dgm:chMax/>
          <dgm:chPref val="3"/>
          <dgm:bulletEnabled val="1"/>
        </dgm:presLayoutVars>
      </dgm:prSet>
      <dgm:spPr/>
    </dgm:pt>
    <dgm:pt modelId="{48B64172-6329-454D-9591-4F9D7EB0DD64}" type="pres">
      <dgm:prSet presAssocID="{F151513B-6A58-4750-B3B9-532F190A769D}" presName="childText3" presStyleLbl="solidAlignAcc1" presStyleIdx="2" presStyleCnt="4" custScaleY="63957" custLinFactNeighborX="1096" custLinFactNeighborY="-25809">
        <dgm:presLayoutVars>
          <dgm:chMax val="0"/>
          <dgm:chPref val="0"/>
          <dgm:bulletEnabled val="1"/>
        </dgm:presLayoutVars>
      </dgm:prSet>
      <dgm:spPr/>
    </dgm:pt>
    <dgm:pt modelId="{F7374968-0B17-417F-9956-EF542E480C11}" type="pres">
      <dgm:prSet presAssocID="{50F128CE-5579-482C-8BA3-1975750F2782}" presName="parentText4" presStyleLbl="node1" presStyleIdx="3" presStyleCnt="4" custScaleY="60975">
        <dgm:presLayoutVars>
          <dgm:chMax/>
          <dgm:chPref val="3"/>
          <dgm:bulletEnabled val="1"/>
        </dgm:presLayoutVars>
      </dgm:prSet>
      <dgm:spPr/>
    </dgm:pt>
    <dgm:pt modelId="{105374AD-F92B-423C-B5A0-6A94862379B7}" type="pres">
      <dgm:prSet presAssocID="{50F128CE-5579-482C-8BA3-1975750F2782}" presName="childText4" presStyleLbl="solidAlignAcc1" presStyleIdx="3" presStyleCnt="4" custScaleY="63957" custLinFactNeighborX="1086" custLinFactNeighborY="-25491">
        <dgm:presLayoutVars>
          <dgm:chMax val="0"/>
          <dgm:chPref val="0"/>
          <dgm:bulletEnabled val="1"/>
        </dgm:presLayoutVars>
      </dgm:prSet>
      <dgm:spPr/>
    </dgm:pt>
  </dgm:ptLst>
  <dgm:cxnLst>
    <dgm:cxn modelId="{37CDB132-EF59-415A-987A-EC37866B6B5B}" type="presOf" srcId="{F151513B-6A58-4750-B3B9-532F190A769D}" destId="{2D24EB7E-8981-4C12-8B44-63D34818DB52}" srcOrd="0" destOrd="0" presId="urn:microsoft.com/office/officeart/2009/3/layout/IncreasingArrowsProcess"/>
    <dgm:cxn modelId="{1F804D3C-57D1-486C-B436-AF6BB751B3F0}" srcId="{50F128CE-5579-482C-8BA3-1975750F2782}" destId="{5B37173E-18DE-4023-8570-67D3881E0FFE}" srcOrd="0" destOrd="0" parTransId="{91761800-A9FE-4F38-90D6-4E7815B5B624}" sibTransId="{9352854A-5D1C-4AAC-8F68-E76FC57AFDB8}"/>
    <dgm:cxn modelId="{9FF8473F-9C9D-4F9B-9741-8AFD9C4E2431}" srcId="{0A7F8BC4-9334-4627-890D-88E72BBDFF4C}" destId="{E403E1A7-32B2-4FF9-8EB6-D548827788AA}" srcOrd="1" destOrd="0" parTransId="{D75B4821-22BE-4C62-8AF8-0CE71C264D1D}" sibTransId="{648FC300-6F78-43F2-8FEC-C0296D610BC4}"/>
    <dgm:cxn modelId="{5B575E63-FDFE-4B91-8707-967FAD321991}" type="presOf" srcId="{F5F1A152-811B-4451-8AC7-DA6F1F436FF7}" destId="{48B64172-6329-454D-9591-4F9D7EB0DD64}" srcOrd="0" destOrd="0" presId="urn:microsoft.com/office/officeart/2009/3/layout/IncreasingArrowsProcess"/>
    <dgm:cxn modelId="{42875954-0486-491B-A73D-D298D39A6179}" srcId="{0A7F8BC4-9334-4627-890D-88E72BBDFF4C}" destId="{89D89F9D-863F-45A1-88AD-7957E93D599D}" srcOrd="0" destOrd="0" parTransId="{5BD3713B-2D59-47FE-A21C-07EF90D38321}" sibTransId="{5C3545DD-F5D0-4A37-B346-42B6A3F74EA9}"/>
    <dgm:cxn modelId="{9B5EB798-D342-45D0-97FE-57F6C455C2D2}" srcId="{0A7F8BC4-9334-4627-890D-88E72BBDFF4C}" destId="{50F128CE-5579-482C-8BA3-1975750F2782}" srcOrd="3" destOrd="0" parTransId="{EFE0D92B-C373-4AC2-A25C-FEB6EBC27895}" sibTransId="{BD63C6F8-8A04-466B-8F01-06A28C365008}"/>
    <dgm:cxn modelId="{7967ADB4-6F87-4933-8B4F-DBF5942225A9}" type="presOf" srcId="{5B37173E-18DE-4023-8570-67D3881E0FFE}" destId="{105374AD-F92B-423C-B5A0-6A94862379B7}" srcOrd="0" destOrd="0" presId="urn:microsoft.com/office/officeart/2009/3/layout/IncreasingArrowsProcess"/>
    <dgm:cxn modelId="{9F9965B7-F102-4290-A666-366D1A115771}" type="presOf" srcId="{82F40FCE-EC30-4CCA-B8DC-0B3F26181924}" destId="{6EBB2610-4373-4248-A832-F02E41A6F6E2}" srcOrd="0" destOrd="0" presId="urn:microsoft.com/office/officeart/2009/3/layout/IncreasingArrowsProcess"/>
    <dgm:cxn modelId="{52689AB8-2958-44FF-8FCB-675280190D44}" type="presOf" srcId="{0A7F8BC4-9334-4627-890D-88E72BBDFF4C}" destId="{670D8017-15DC-4205-A07E-B9EF82FFA707}" srcOrd="0" destOrd="0" presId="urn:microsoft.com/office/officeart/2009/3/layout/IncreasingArrowsProcess"/>
    <dgm:cxn modelId="{AD1463C9-E673-473F-B198-EC468338A9A7}" type="presOf" srcId="{89D89F9D-863F-45A1-88AD-7957E93D599D}" destId="{318528AA-1C15-4ABF-95FF-B6C846A7AB23}" srcOrd="0" destOrd="0" presId="urn:microsoft.com/office/officeart/2009/3/layout/IncreasingArrowsProcess"/>
    <dgm:cxn modelId="{6871D7CD-5E9E-4E85-B9BC-5B9DE1CCE84D}" srcId="{0A7F8BC4-9334-4627-890D-88E72BBDFF4C}" destId="{F151513B-6A58-4750-B3B9-532F190A769D}" srcOrd="2" destOrd="0" parTransId="{93750DBE-7F22-4C17-99BE-EBCB9EB4F2A6}" sibTransId="{18BB12A6-DFF5-4124-AD8E-685BA2C92EE1}"/>
    <dgm:cxn modelId="{0F9EE7CE-0931-4D30-8B72-163F8FD5A38E}" srcId="{89D89F9D-863F-45A1-88AD-7957E93D599D}" destId="{82F40FCE-EC30-4CCA-B8DC-0B3F26181924}" srcOrd="0" destOrd="0" parTransId="{31E3D3B0-44B1-4FCE-AE82-69A1805B9050}" sibTransId="{96AEFD05-2EF2-4F6B-B57C-8864FC86F2CA}"/>
    <dgm:cxn modelId="{E5D3E1E1-F209-4C89-9F62-4FFD96D7893C}" srcId="{F151513B-6A58-4750-B3B9-532F190A769D}" destId="{F5F1A152-811B-4451-8AC7-DA6F1F436FF7}" srcOrd="0" destOrd="0" parTransId="{624A675D-BFBD-4B5C-B220-02E594920448}" sibTransId="{B438CD4C-DA5F-40C5-81F2-C36EE4F70B93}"/>
    <dgm:cxn modelId="{A0B4FAE2-71DE-454A-A01D-F6AFA4C66C32}" srcId="{E403E1A7-32B2-4FF9-8EB6-D548827788AA}" destId="{95F1E94E-BE43-4139-B145-D2DB09B17FCF}" srcOrd="0" destOrd="0" parTransId="{B91E1A4B-34BC-4CA2-88B9-141FF9CD957E}" sibTransId="{F72EDDFF-2F07-489B-BA8C-D46DD1C0DCC1}"/>
    <dgm:cxn modelId="{2D1B4BE6-C009-47A4-A3DB-E379C2412D8C}" type="presOf" srcId="{95F1E94E-BE43-4139-B145-D2DB09B17FCF}" destId="{F8F34C29-E04B-476C-B173-CDBC24826C76}" srcOrd="0" destOrd="0" presId="urn:microsoft.com/office/officeart/2009/3/layout/IncreasingArrowsProcess"/>
    <dgm:cxn modelId="{C4D0F6F5-8E0B-4059-B532-9384E18A7402}" type="presOf" srcId="{50F128CE-5579-482C-8BA3-1975750F2782}" destId="{F7374968-0B17-417F-9956-EF542E480C11}" srcOrd="0" destOrd="0" presId="urn:microsoft.com/office/officeart/2009/3/layout/IncreasingArrowsProcess"/>
    <dgm:cxn modelId="{CCC1DEFB-F7C0-4438-B560-C55A3C2C2E49}" type="presOf" srcId="{E403E1A7-32B2-4FF9-8EB6-D548827788AA}" destId="{37284D95-5134-4A6D-995E-C7C18ABC2538}" srcOrd="0" destOrd="0" presId="urn:microsoft.com/office/officeart/2009/3/layout/IncreasingArrowsProcess"/>
    <dgm:cxn modelId="{84A7C58D-C703-46CA-A1B3-E0F8EB511020}" type="presParOf" srcId="{670D8017-15DC-4205-A07E-B9EF82FFA707}" destId="{318528AA-1C15-4ABF-95FF-B6C846A7AB23}" srcOrd="0" destOrd="0" presId="urn:microsoft.com/office/officeart/2009/3/layout/IncreasingArrowsProcess"/>
    <dgm:cxn modelId="{57BDEF3D-D03A-4AE7-96E5-C24E1153EC8A}" type="presParOf" srcId="{670D8017-15DC-4205-A07E-B9EF82FFA707}" destId="{6EBB2610-4373-4248-A832-F02E41A6F6E2}" srcOrd="1" destOrd="0" presId="urn:microsoft.com/office/officeart/2009/3/layout/IncreasingArrowsProcess"/>
    <dgm:cxn modelId="{D835CF4E-16C4-4AC6-815A-C9A0EECFB081}" type="presParOf" srcId="{670D8017-15DC-4205-A07E-B9EF82FFA707}" destId="{37284D95-5134-4A6D-995E-C7C18ABC2538}" srcOrd="2" destOrd="0" presId="urn:microsoft.com/office/officeart/2009/3/layout/IncreasingArrowsProcess"/>
    <dgm:cxn modelId="{F83D4A84-3603-4D2F-9580-3091356EFDE2}" type="presParOf" srcId="{670D8017-15DC-4205-A07E-B9EF82FFA707}" destId="{F8F34C29-E04B-476C-B173-CDBC24826C76}" srcOrd="3" destOrd="0" presId="urn:microsoft.com/office/officeart/2009/3/layout/IncreasingArrowsProcess"/>
    <dgm:cxn modelId="{D5A810AE-ED5B-49DB-9CAC-39170D35BC41}" type="presParOf" srcId="{670D8017-15DC-4205-A07E-B9EF82FFA707}" destId="{2D24EB7E-8981-4C12-8B44-63D34818DB52}" srcOrd="4" destOrd="0" presId="urn:microsoft.com/office/officeart/2009/3/layout/IncreasingArrowsProcess"/>
    <dgm:cxn modelId="{1A3CAFB4-5648-46C1-8397-5F40572119FD}" type="presParOf" srcId="{670D8017-15DC-4205-A07E-B9EF82FFA707}" destId="{48B64172-6329-454D-9591-4F9D7EB0DD64}" srcOrd="5" destOrd="0" presId="urn:microsoft.com/office/officeart/2009/3/layout/IncreasingArrowsProcess"/>
    <dgm:cxn modelId="{CEA0EDCD-2489-4A7E-ACF2-83DE7C38B65D}" type="presParOf" srcId="{670D8017-15DC-4205-A07E-B9EF82FFA707}" destId="{F7374968-0B17-417F-9956-EF542E480C11}" srcOrd="6" destOrd="0" presId="urn:microsoft.com/office/officeart/2009/3/layout/IncreasingArrowsProcess"/>
    <dgm:cxn modelId="{EDD7FE57-77DB-4E72-B06A-BB78A40C3CA3}" type="presParOf" srcId="{670D8017-15DC-4205-A07E-B9EF82FFA707}" destId="{105374AD-F92B-423C-B5A0-6A94862379B7}"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7F8BC4-9334-4627-890D-88E72BBDFF4C}"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89D89F9D-863F-45A1-88AD-7957E93D599D}">
      <dgm:prSet phldrT="[文本]" custT="1"/>
      <dgm:spPr>
        <a:solidFill>
          <a:schemeClr val="accent1">
            <a:hueOff val="0"/>
            <a:satOff val="0"/>
            <a:lumOff val="0"/>
            <a:alpha val="50000"/>
          </a:schemeClr>
        </a:solidFill>
      </dgm:spPr>
      <dgm:t>
        <a:bodyPr/>
        <a:lstStyle/>
        <a:p>
          <a:r>
            <a:rPr lang="en-US" altLang="zh-TW" sz="1500" dirty="0">
              <a:solidFill>
                <a:schemeClr val="accent4"/>
              </a:solidFill>
            </a:rPr>
            <a:t>1924</a:t>
          </a:r>
          <a:r>
            <a:rPr lang="zh-TW" altLang="en-US" sz="1500" dirty="0">
              <a:solidFill>
                <a:schemeClr val="accent4"/>
              </a:solidFill>
            </a:rPr>
            <a:t>年</a:t>
          </a:r>
          <a:endParaRPr lang="zh-CN" altLang="en-US" sz="1500" dirty="0">
            <a:solidFill>
              <a:schemeClr val="accent4"/>
            </a:solidFill>
          </a:endParaRPr>
        </a:p>
      </dgm:t>
    </dgm:pt>
    <dgm:pt modelId="{5BD3713B-2D59-47FE-A21C-07EF90D38321}" type="parTrans" cxnId="{42875954-0486-491B-A73D-D298D39A6179}">
      <dgm:prSet/>
      <dgm:spPr/>
      <dgm:t>
        <a:bodyPr/>
        <a:lstStyle/>
        <a:p>
          <a:endParaRPr lang="zh-CN" altLang="en-US"/>
        </a:p>
      </dgm:t>
    </dgm:pt>
    <dgm:pt modelId="{5C3545DD-F5D0-4A37-B346-42B6A3F74EA9}" type="sibTrans" cxnId="{42875954-0486-491B-A73D-D298D39A6179}">
      <dgm:prSet/>
      <dgm:spPr/>
      <dgm:t>
        <a:bodyPr/>
        <a:lstStyle/>
        <a:p>
          <a:endParaRPr lang="zh-CN" altLang="en-US"/>
        </a:p>
      </dgm:t>
    </dgm:pt>
    <dgm:pt modelId="{82F40FCE-EC30-4CCA-B8DC-0B3F26181924}">
      <dgm:prSet phldrT="[文本]" custT="1"/>
      <dgm:spPr/>
      <dgm:t>
        <a:bodyPr/>
        <a:lstStyle/>
        <a:p>
          <a:r>
            <a:rPr lang="en-US" altLang="zh-TW" sz="1150" dirty="0">
              <a:solidFill>
                <a:schemeClr val="accent6">
                  <a:lumMod val="60000"/>
                  <a:lumOff val="40000"/>
                </a:schemeClr>
              </a:solidFill>
              <a:latin typeface="Times New Roman" pitchFamily="18" charset="0"/>
              <a:cs typeface="Times New Roman" pitchFamily="18" charset="0"/>
            </a:rPr>
            <a:t>1924</a:t>
          </a:r>
          <a:r>
            <a:rPr lang="zh-TW"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a:solidFill>
                <a:schemeClr val="accent6">
                  <a:lumMod val="60000"/>
                  <a:lumOff val="40000"/>
                </a:schemeClr>
              </a:solidFill>
              <a:latin typeface="Times New Roman" pitchFamily="18" charset="0"/>
              <a:cs typeface="Times New Roman" pitchFamily="18" charset="0"/>
            </a:rPr>
            <a:t>5</a:t>
          </a:r>
          <a:r>
            <a:rPr lang="zh-TW" altLang="zh-TW" sz="1150" dirty="0">
              <a:solidFill>
                <a:schemeClr val="accent6">
                  <a:lumMod val="60000"/>
                  <a:lumOff val="40000"/>
                </a:schemeClr>
              </a:solidFill>
              <a:latin typeface="Times New Roman" pitchFamily="18" charset="0"/>
              <a:cs typeface="Times New Roman" pitchFamily="18" charset="0"/>
            </a:rPr>
            <a:t>月</a:t>
          </a:r>
          <a:r>
            <a:rPr lang="en-US" altLang="zh-TW" sz="1150" dirty="0">
              <a:solidFill>
                <a:schemeClr val="accent6">
                  <a:lumMod val="60000"/>
                  <a:lumOff val="40000"/>
                </a:schemeClr>
              </a:solidFill>
              <a:latin typeface="Times New Roman" pitchFamily="18" charset="0"/>
              <a:cs typeface="Times New Roman" pitchFamily="18" charset="0"/>
            </a:rPr>
            <a:t>16</a:t>
          </a:r>
          <a:r>
            <a:rPr lang="zh-TW" altLang="zh-TW" sz="1150" dirty="0">
              <a:solidFill>
                <a:schemeClr val="accent6">
                  <a:lumMod val="60000"/>
                  <a:lumOff val="40000"/>
                </a:schemeClr>
              </a:solidFill>
              <a:latin typeface="Times New Roman" pitchFamily="18" charset="0"/>
              <a:cs typeface="Times New Roman" pitchFamily="18" charset="0"/>
            </a:rPr>
            <a:t>日，美國人休哈特（</a:t>
          </a:r>
          <a:r>
            <a:rPr lang="en-US" altLang="zh-TW" sz="1150" dirty="0" err="1">
              <a:solidFill>
                <a:schemeClr val="accent6">
                  <a:lumMod val="60000"/>
                  <a:lumOff val="40000"/>
                </a:schemeClr>
              </a:solidFill>
              <a:latin typeface="Times New Roman" pitchFamily="18" charset="0"/>
              <a:cs typeface="Times New Roman" pitchFamily="18" charset="0"/>
            </a:rPr>
            <a:t>W.A.Shewhart</a:t>
          </a:r>
          <a:r>
            <a:rPr lang="zh-TW" altLang="zh-TW" sz="1150" dirty="0">
              <a:solidFill>
                <a:schemeClr val="accent6">
                  <a:lumMod val="60000"/>
                  <a:lumOff val="40000"/>
                </a:schemeClr>
              </a:solidFill>
              <a:latin typeface="Times New Roman" pitchFamily="18" charset="0"/>
              <a:cs typeface="Times New Roman" pitchFamily="18" charset="0"/>
            </a:rPr>
            <a:t>）在一份工作備忘錄中描述了不合格品率（</a:t>
          </a:r>
          <a:r>
            <a:rPr lang="en-US" altLang="zh-TW" sz="1150" dirty="0">
              <a:solidFill>
                <a:schemeClr val="accent6">
                  <a:lumMod val="60000"/>
                  <a:lumOff val="40000"/>
                </a:schemeClr>
              </a:solidFill>
              <a:latin typeface="Times New Roman" pitchFamily="18" charset="0"/>
              <a:cs typeface="Times New Roman" pitchFamily="18" charset="0"/>
            </a:rPr>
            <a:t>P</a:t>
          </a:r>
          <a:r>
            <a:rPr lang="zh-TW" altLang="zh-TW" sz="1150" dirty="0">
              <a:solidFill>
                <a:schemeClr val="accent6">
                  <a:lumMod val="60000"/>
                  <a:lumOff val="40000"/>
                </a:schemeClr>
              </a:solidFill>
              <a:latin typeface="Times New Roman" pitchFamily="18" charset="0"/>
              <a:cs typeface="Times New Roman" pitchFamily="18" charset="0"/>
            </a:rPr>
            <a:t>）控制圖在工業上的應用，標誌著控制圖的誕生；</a:t>
          </a:r>
          <a:endParaRPr lang="zh-CN" altLang="en-US" sz="1150" dirty="0">
            <a:solidFill>
              <a:schemeClr val="accent6">
                <a:lumMod val="60000"/>
                <a:lumOff val="40000"/>
              </a:schemeClr>
            </a:solidFill>
          </a:endParaRPr>
        </a:p>
      </dgm:t>
    </dgm:pt>
    <dgm:pt modelId="{31E3D3B0-44B1-4FCE-AE82-69A1805B9050}" type="parTrans" cxnId="{0F9EE7CE-0931-4D30-8B72-163F8FD5A38E}">
      <dgm:prSet/>
      <dgm:spPr/>
      <dgm:t>
        <a:bodyPr/>
        <a:lstStyle/>
        <a:p>
          <a:endParaRPr lang="zh-CN" altLang="en-US"/>
        </a:p>
      </dgm:t>
    </dgm:pt>
    <dgm:pt modelId="{96AEFD05-2EF2-4F6B-B57C-8864FC86F2CA}" type="sibTrans" cxnId="{0F9EE7CE-0931-4D30-8B72-163F8FD5A38E}">
      <dgm:prSet/>
      <dgm:spPr/>
      <dgm:t>
        <a:bodyPr/>
        <a:lstStyle/>
        <a:p>
          <a:endParaRPr lang="zh-CN" altLang="en-US"/>
        </a:p>
      </dgm:t>
    </dgm:pt>
    <dgm:pt modelId="{E403E1A7-32B2-4FF9-8EB6-D548827788AA}">
      <dgm:prSet phldrT="[文本]" custT="1"/>
      <dgm:spPr>
        <a:solidFill>
          <a:schemeClr val="accent1">
            <a:hueOff val="0"/>
            <a:satOff val="0"/>
            <a:lumOff val="0"/>
            <a:alpha val="50000"/>
          </a:schemeClr>
        </a:solidFill>
      </dgm:spPr>
      <dgm:t>
        <a:bodyPr/>
        <a:lstStyle/>
        <a:p>
          <a:r>
            <a:rPr lang="en-US" altLang="zh-TW" sz="1500" dirty="0">
              <a:solidFill>
                <a:schemeClr val="accent4"/>
              </a:solidFill>
            </a:rPr>
            <a:t>1950</a:t>
          </a:r>
          <a:r>
            <a:rPr lang="zh-TW" altLang="en-US" sz="1500" dirty="0">
              <a:solidFill>
                <a:schemeClr val="accent4"/>
              </a:solidFill>
            </a:rPr>
            <a:t>年</a:t>
          </a:r>
          <a:endParaRPr lang="zh-CN" altLang="en-US" sz="1500" dirty="0">
            <a:solidFill>
              <a:schemeClr val="accent4"/>
            </a:solidFill>
          </a:endParaRPr>
        </a:p>
      </dgm:t>
    </dgm:pt>
    <dgm:pt modelId="{D75B4821-22BE-4C62-8AF8-0CE71C264D1D}" type="parTrans" cxnId="{9FF8473F-9C9D-4F9B-9741-8AFD9C4E2431}">
      <dgm:prSet/>
      <dgm:spPr/>
      <dgm:t>
        <a:bodyPr/>
        <a:lstStyle/>
        <a:p>
          <a:endParaRPr lang="zh-CN" altLang="en-US"/>
        </a:p>
      </dgm:t>
    </dgm:pt>
    <dgm:pt modelId="{648FC300-6F78-43F2-8FEC-C0296D610BC4}" type="sibTrans" cxnId="{9FF8473F-9C9D-4F9B-9741-8AFD9C4E2431}">
      <dgm:prSet/>
      <dgm:spPr/>
      <dgm:t>
        <a:bodyPr/>
        <a:lstStyle/>
        <a:p>
          <a:endParaRPr lang="zh-CN" altLang="en-US"/>
        </a:p>
      </dgm:t>
    </dgm:pt>
    <dgm:pt modelId="{95F1E94E-BE43-4139-B145-D2DB09B17FCF}">
      <dgm:prSet phldrT="[文本]" custT="1"/>
      <dgm:spPr/>
      <dgm:t>
        <a:bodyPr/>
        <a:lstStyle/>
        <a:p>
          <a:r>
            <a:rPr lang="en-US" altLang="zh-TW" sz="1150" dirty="0">
              <a:solidFill>
                <a:schemeClr val="accent6">
                  <a:lumMod val="60000"/>
                  <a:lumOff val="40000"/>
                </a:schemeClr>
              </a:solidFill>
              <a:latin typeface="Times New Roman" pitchFamily="18" charset="0"/>
              <a:cs typeface="Times New Roman" pitchFamily="18" charset="0"/>
            </a:rPr>
            <a:t>1950</a:t>
          </a:r>
          <a:r>
            <a:rPr lang="zh-CN"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err="1">
              <a:solidFill>
                <a:schemeClr val="accent6">
                  <a:lumMod val="60000"/>
                  <a:lumOff val="40000"/>
                </a:schemeClr>
              </a:solidFill>
              <a:latin typeface="Times New Roman" pitchFamily="18" charset="0"/>
              <a:cs typeface="Times New Roman" pitchFamily="18" charset="0"/>
            </a:rPr>
            <a:t>Levey</a:t>
          </a:r>
          <a:r>
            <a:rPr lang="en-US" altLang="zh-TW" sz="1150" dirty="0">
              <a:solidFill>
                <a:schemeClr val="accent6">
                  <a:lumMod val="60000"/>
                  <a:lumOff val="40000"/>
                </a:schemeClr>
              </a:solidFill>
              <a:latin typeface="Times New Roman" pitchFamily="18" charset="0"/>
              <a:cs typeface="Times New Roman" pitchFamily="18" charset="0"/>
            </a:rPr>
            <a:t> </a:t>
          </a:r>
          <a:r>
            <a:rPr lang="zh-CN" altLang="zh-TW" sz="1150" dirty="0">
              <a:solidFill>
                <a:schemeClr val="accent6">
                  <a:lumMod val="60000"/>
                  <a:lumOff val="40000"/>
                </a:schemeClr>
              </a:solidFill>
              <a:latin typeface="Times New Roman" pitchFamily="18" charset="0"/>
              <a:cs typeface="Times New Roman" pitchFamily="18" charset="0"/>
            </a:rPr>
            <a:t>和 </a:t>
          </a:r>
          <a:r>
            <a:rPr lang="en-US" altLang="zh-TW" sz="1150" dirty="0">
              <a:solidFill>
                <a:schemeClr val="accent6">
                  <a:lumMod val="60000"/>
                  <a:lumOff val="40000"/>
                </a:schemeClr>
              </a:solidFill>
              <a:latin typeface="Times New Roman" pitchFamily="18" charset="0"/>
              <a:cs typeface="Times New Roman" pitchFamily="18" charset="0"/>
            </a:rPr>
            <a:t>Jennings </a:t>
          </a:r>
          <a:r>
            <a:rPr lang="zh-CN" altLang="zh-TW" sz="1150" dirty="0">
              <a:solidFill>
                <a:schemeClr val="accent6">
                  <a:lumMod val="60000"/>
                  <a:lumOff val="40000"/>
                </a:schemeClr>
              </a:solidFill>
              <a:latin typeface="Times New Roman" pitchFamily="18" charset="0"/>
              <a:cs typeface="Times New Roman" pitchFamily="18" charset="0"/>
            </a:rPr>
            <a:t>兩人在美國臨床病理學雜誌（</a:t>
          </a:r>
          <a:r>
            <a:rPr lang="en-US" altLang="zh-TW" sz="1150" dirty="0">
              <a:solidFill>
                <a:schemeClr val="accent6">
                  <a:lumMod val="60000"/>
                  <a:lumOff val="40000"/>
                </a:schemeClr>
              </a:solidFill>
              <a:latin typeface="Times New Roman" pitchFamily="18" charset="0"/>
              <a:cs typeface="Times New Roman" pitchFamily="18" charset="0"/>
            </a:rPr>
            <a:t>Am J </a:t>
          </a:r>
          <a:r>
            <a:rPr lang="en-US" altLang="zh-TW" sz="1150" dirty="0" err="1">
              <a:solidFill>
                <a:schemeClr val="accent6">
                  <a:lumMod val="60000"/>
                  <a:lumOff val="40000"/>
                </a:schemeClr>
              </a:solidFill>
              <a:latin typeface="Times New Roman" pitchFamily="18" charset="0"/>
              <a:cs typeface="Times New Roman" pitchFamily="18" charset="0"/>
            </a:rPr>
            <a:t>Clin</a:t>
          </a:r>
          <a:r>
            <a:rPr lang="en-US" altLang="zh-TW" sz="1150" dirty="0">
              <a:solidFill>
                <a:schemeClr val="accent6">
                  <a:lumMod val="60000"/>
                  <a:lumOff val="40000"/>
                </a:schemeClr>
              </a:solidFill>
              <a:latin typeface="Times New Roman" pitchFamily="18" charset="0"/>
              <a:cs typeface="Times New Roman" pitchFamily="18" charset="0"/>
            </a:rPr>
            <a:t> </a:t>
          </a:r>
          <a:r>
            <a:rPr lang="en-US" altLang="zh-TW" sz="1150" dirty="0" err="1">
              <a:solidFill>
                <a:schemeClr val="accent6">
                  <a:lumMod val="60000"/>
                  <a:lumOff val="40000"/>
                </a:schemeClr>
              </a:solidFill>
              <a:latin typeface="Times New Roman" pitchFamily="18" charset="0"/>
              <a:cs typeface="Times New Roman" pitchFamily="18" charset="0"/>
            </a:rPr>
            <a:t>Pathol</a:t>
          </a:r>
          <a:r>
            <a:rPr lang="zh-CN" altLang="zh-TW" sz="1150" dirty="0">
              <a:solidFill>
                <a:schemeClr val="accent6">
                  <a:lumMod val="60000"/>
                  <a:lumOff val="40000"/>
                </a:schemeClr>
              </a:solidFill>
              <a:latin typeface="Times New Roman" pitchFamily="18" charset="0"/>
              <a:cs typeface="Times New Roman" pitchFamily="18" charset="0"/>
            </a:rPr>
            <a:t>）發表合著文章</a:t>
          </a:r>
          <a:r>
            <a:rPr lang="en-US" altLang="zh-TW" sz="1150" dirty="0">
              <a:solidFill>
                <a:schemeClr val="accent6">
                  <a:lumMod val="60000"/>
                  <a:lumOff val="40000"/>
                </a:schemeClr>
              </a:solidFill>
              <a:latin typeface="Times New Roman" pitchFamily="18" charset="0"/>
              <a:cs typeface="Times New Roman" pitchFamily="18" charset="0"/>
            </a:rPr>
            <a:t>《The use of control charts in the clinical laboratory》</a:t>
          </a:r>
          <a:r>
            <a:rPr lang="zh-CN" altLang="zh-TW" sz="1150" dirty="0">
              <a:solidFill>
                <a:schemeClr val="accent6">
                  <a:lumMod val="60000"/>
                  <a:lumOff val="40000"/>
                </a:schemeClr>
              </a:solidFill>
              <a:latin typeface="Times New Roman" pitchFamily="18" charset="0"/>
              <a:cs typeface="Times New Roman" pitchFamily="18" charset="0"/>
            </a:rPr>
            <a:t>將控制圖的應用引入到臨床檢驗領域；</a:t>
          </a:r>
        </a:p>
        <a:p>
          <a:r>
            <a:rPr lang="en-US" altLang="zh-TW" sz="1150" dirty="0">
              <a:solidFill>
                <a:schemeClr val="accent6">
                  <a:lumMod val="60000"/>
                  <a:lumOff val="40000"/>
                </a:schemeClr>
              </a:solidFill>
              <a:latin typeface="Times New Roman" pitchFamily="18" charset="0"/>
              <a:cs typeface="Times New Roman" pitchFamily="18" charset="0"/>
            </a:rPr>
            <a:t>1952</a:t>
          </a:r>
          <a:r>
            <a:rPr lang="zh-CN"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a:solidFill>
                <a:schemeClr val="accent6">
                  <a:lumMod val="60000"/>
                  <a:lumOff val="40000"/>
                </a:schemeClr>
              </a:solidFill>
              <a:latin typeface="Times New Roman" pitchFamily="18" charset="0"/>
              <a:cs typeface="Times New Roman" pitchFamily="18" charset="0"/>
            </a:rPr>
            <a:t>Henry </a:t>
          </a:r>
          <a:r>
            <a:rPr lang="zh-CN" altLang="zh-TW" sz="1150" dirty="0">
              <a:solidFill>
                <a:schemeClr val="accent6">
                  <a:lumMod val="60000"/>
                  <a:lumOff val="40000"/>
                </a:schemeClr>
              </a:solidFill>
              <a:latin typeface="Times New Roman" pitchFamily="18" charset="0"/>
              <a:cs typeface="Times New Roman" pitchFamily="18" charset="0"/>
            </a:rPr>
            <a:t>和 </a:t>
          </a:r>
          <a:r>
            <a:rPr lang="en-US" altLang="zh-TW" sz="1150" dirty="0" err="1">
              <a:solidFill>
                <a:schemeClr val="accent6">
                  <a:lumMod val="60000"/>
                  <a:lumOff val="40000"/>
                </a:schemeClr>
              </a:solidFill>
              <a:latin typeface="Times New Roman" pitchFamily="18" charset="0"/>
              <a:cs typeface="Times New Roman" pitchFamily="18" charset="0"/>
            </a:rPr>
            <a:t>Segalove</a:t>
          </a:r>
          <a:r>
            <a:rPr lang="en-US" altLang="zh-TW" sz="1150" dirty="0">
              <a:solidFill>
                <a:schemeClr val="accent6">
                  <a:lumMod val="60000"/>
                  <a:lumOff val="40000"/>
                </a:schemeClr>
              </a:solidFill>
              <a:latin typeface="Times New Roman" pitchFamily="18" charset="0"/>
              <a:cs typeface="Times New Roman" pitchFamily="18" charset="0"/>
            </a:rPr>
            <a:t> </a:t>
          </a:r>
          <a:r>
            <a:rPr lang="zh-CN" altLang="zh-TW" sz="1150" dirty="0">
              <a:solidFill>
                <a:schemeClr val="accent6">
                  <a:lumMod val="60000"/>
                  <a:lumOff val="40000"/>
                </a:schemeClr>
              </a:solidFill>
              <a:latin typeface="Times New Roman" pitchFamily="18" charset="0"/>
              <a:cs typeface="Times New Roman" pitchFamily="18" charset="0"/>
            </a:rPr>
            <a:t>兩人在美國臨床病理學雜誌（</a:t>
          </a:r>
          <a:r>
            <a:rPr lang="en-US" altLang="zh-TW" sz="1150" dirty="0">
              <a:solidFill>
                <a:schemeClr val="accent6">
                  <a:lumMod val="60000"/>
                  <a:lumOff val="40000"/>
                </a:schemeClr>
              </a:solidFill>
              <a:latin typeface="Times New Roman" pitchFamily="18" charset="0"/>
              <a:cs typeface="Times New Roman" pitchFamily="18" charset="0"/>
            </a:rPr>
            <a:t>Am J </a:t>
          </a:r>
          <a:r>
            <a:rPr lang="en-US" altLang="zh-TW" sz="1150" dirty="0" err="1">
              <a:solidFill>
                <a:schemeClr val="accent6">
                  <a:lumMod val="60000"/>
                  <a:lumOff val="40000"/>
                </a:schemeClr>
              </a:solidFill>
              <a:latin typeface="Times New Roman" pitchFamily="18" charset="0"/>
              <a:cs typeface="Times New Roman" pitchFamily="18" charset="0"/>
            </a:rPr>
            <a:t>Clin</a:t>
          </a:r>
          <a:r>
            <a:rPr lang="en-US" altLang="zh-TW" sz="1150" dirty="0">
              <a:solidFill>
                <a:schemeClr val="accent6">
                  <a:lumMod val="60000"/>
                  <a:lumOff val="40000"/>
                </a:schemeClr>
              </a:solidFill>
              <a:latin typeface="Times New Roman" pitchFamily="18" charset="0"/>
              <a:cs typeface="Times New Roman" pitchFamily="18" charset="0"/>
            </a:rPr>
            <a:t> </a:t>
          </a:r>
          <a:r>
            <a:rPr lang="en-US" altLang="zh-TW" sz="1150" dirty="0" err="1">
              <a:solidFill>
                <a:schemeClr val="accent6">
                  <a:lumMod val="60000"/>
                  <a:lumOff val="40000"/>
                </a:schemeClr>
              </a:solidFill>
              <a:latin typeface="Times New Roman" pitchFamily="18" charset="0"/>
              <a:cs typeface="Times New Roman" pitchFamily="18" charset="0"/>
            </a:rPr>
            <a:t>Pathol</a:t>
          </a:r>
          <a:r>
            <a:rPr lang="zh-CN" altLang="zh-TW" sz="1150" dirty="0">
              <a:solidFill>
                <a:schemeClr val="accent6">
                  <a:lumMod val="60000"/>
                  <a:lumOff val="40000"/>
                </a:schemeClr>
              </a:solidFill>
              <a:latin typeface="Times New Roman" pitchFamily="18" charset="0"/>
              <a:cs typeface="Times New Roman" pitchFamily="18" charset="0"/>
            </a:rPr>
            <a:t>）發表合著文章</a:t>
          </a:r>
          <a:r>
            <a:rPr lang="en-US" altLang="zh-TW" sz="1150" dirty="0">
              <a:solidFill>
                <a:schemeClr val="accent6">
                  <a:lumMod val="60000"/>
                  <a:lumOff val="40000"/>
                </a:schemeClr>
              </a:solidFill>
              <a:latin typeface="Times New Roman" pitchFamily="18" charset="0"/>
              <a:cs typeface="Times New Roman" pitchFamily="18" charset="0"/>
            </a:rPr>
            <a:t>《The running of standards in clinical chemistry and the use of the control》</a:t>
          </a:r>
          <a:r>
            <a:rPr lang="zh-CN" altLang="zh-TW" sz="1150" dirty="0">
              <a:solidFill>
                <a:schemeClr val="accent6">
                  <a:lumMod val="60000"/>
                  <a:lumOff val="40000"/>
                </a:schemeClr>
              </a:solidFill>
              <a:latin typeface="Times New Roman" pitchFamily="18" charset="0"/>
              <a:cs typeface="Times New Roman" pitchFamily="18" charset="0"/>
            </a:rPr>
            <a:t>改進</a:t>
          </a:r>
          <a:r>
            <a:rPr lang="en-US" altLang="zh-TW" sz="1150" dirty="0">
              <a:solidFill>
                <a:schemeClr val="accent6">
                  <a:lumMod val="60000"/>
                  <a:lumOff val="40000"/>
                </a:schemeClr>
              </a:solidFill>
              <a:latin typeface="Times New Roman" pitchFamily="18" charset="0"/>
              <a:cs typeface="Times New Roman" pitchFamily="18" charset="0"/>
            </a:rPr>
            <a:t>L-J</a:t>
          </a:r>
          <a:r>
            <a:rPr lang="zh-CN" altLang="zh-TW" sz="1150" dirty="0">
              <a:solidFill>
                <a:schemeClr val="accent6">
                  <a:lumMod val="60000"/>
                  <a:lumOff val="40000"/>
                </a:schemeClr>
              </a:solidFill>
              <a:latin typeface="Times New Roman" pitchFamily="18" charset="0"/>
              <a:cs typeface="Times New Roman" pitchFamily="18" charset="0"/>
            </a:rPr>
            <a:t>圖，形成了今天臨床檢驗中使用最普遍的質控圖；</a:t>
          </a:r>
          <a:endParaRPr lang="zh-CN" altLang="en-US" sz="1150" dirty="0">
            <a:solidFill>
              <a:schemeClr val="accent6">
                <a:lumMod val="60000"/>
                <a:lumOff val="40000"/>
              </a:schemeClr>
            </a:solidFill>
          </a:endParaRPr>
        </a:p>
      </dgm:t>
    </dgm:pt>
    <dgm:pt modelId="{B91E1A4B-34BC-4CA2-88B9-141FF9CD957E}" type="parTrans" cxnId="{A0B4FAE2-71DE-454A-A01D-F6AFA4C66C32}">
      <dgm:prSet/>
      <dgm:spPr/>
      <dgm:t>
        <a:bodyPr/>
        <a:lstStyle/>
        <a:p>
          <a:endParaRPr lang="zh-CN" altLang="en-US"/>
        </a:p>
      </dgm:t>
    </dgm:pt>
    <dgm:pt modelId="{F72EDDFF-2F07-489B-BA8C-D46DD1C0DCC1}" type="sibTrans" cxnId="{A0B4FAE2-71DE-454A-A01D-F6AFA4C66C32}">
      <dgm:prSet/>
      <dgm:spPr/>
      <dgm:t>
        <a:bodyPr/>
        <a:lstStyle/>
        <a:p>
          <a:endParaRPr lang="zh-CN" altLang="en-US"/>
        </a:p>
      </dgm:t>
    </dgm:pt>
    <dgm:pt modelId="{F151513B-6A58-4750-B3B9-532F190A769D}">
      <dgm:prSet phldrT="[文本]" custT="1"/>
      <dgm:spPr>
        <a:solidFill>
          <a:schemeClr val="accent1">
            <a:hueOff val="0"/>
            <a:satOff val="0"/>
            <a:lumOff val="0"/>
            <a:alpha val="50000"/>
          </a:schemeClr>
        </a:solidFill>
      </dgm:spPr>
      <dgm:t>
        <a:bodyPr/>
        <a:lstStyle/>
        <a:p>
          <a:r>
            <a:rPr lang="en-US" altLang="zh-TW" sz="1500" dirty="0">
              <a:solidFill>
                <a:schemeClr val="accent4"/>
              </a:solidFill>
            </a:rPr>
            <a:t>1959</a:t>
          </a:r>
          <a:r>
            <a:rPr lang="zh-TW" altLang="en-US" sz="1500" dirty="0">
              <a:solidFill>
                <a:schemeClr val="accent4"/>
              </a:solidFill>
            </a:rPr>
            <a:t>年</a:t>
          </a:r>
          <a:endParaRPr lang="zh-CN" altLang="en-US" sz="1500" dirty="0">
            <a:solidFill>
              <a:schemeClr val="accent4"/>
            </a:solidFill>
          </a:endParaRPr>
        </a:p>
      </dgm:t>
    </dgm:pt>
    <dgm:pt modelId="{93750DBE-7F22-4C17-99BE-EBCB9EB4F2A6}" type="parTrans" cxnId="{6871D7CD-5E9E-4E85-B9BC-5B9DE1CCE84D}">
      <dgm:prSet/>
      <dgm:spPr/>
      <dgm:t>
        <a:bodyPr/>
        <a:lstStyle/>
        <a:p>
          <a:endParaRPr lang="zh-CN" altLang="en-US"/>
        </a:p>
      </dgm:t>
    </dgm:pt>
    <dgm:pt modelId="{18BB12A6-DFF5-4124-AD8E-685BA2C92EE1}" type="sibTrans" cxnId="{6871D7CD-5E9E-4E85-B9BC-5B9DE1CCE84D}">
      <dgm:prSet/>
      <dgm:spPr/>
      <dgm:t>
        <a:bodyPr/>
        <a:lstStyle/>
        <a:p>
          <a:endParaRPr lang="zh-CN" altLang="en-US"/>
        </a:p>
      </dgm:t>
    </dgm:pt>
    <dgm:pt modelId="{F5F1A152-811B-4451-8AC7-DA6F1F436FF7}">
      <dgm:prSet phldrT="[文本]" custT="1"/>
      <dgm:spPr/>
      <dgm:t>
        <a:bodyPr/>
        <a:lstStyle/>
        <a:p>
          <a:r>
            <a:rPr lang="en-US" altLang="zh-TW" sz="1150" dirty="0">
              <a:solidFill>
                <a:schemeClr val="accent6">
                  <a:lumMod val="60000"/>
                  <a:lumOff val="40000"/>
                </a:schemeClr>
              </a:solidFill>
              <a:latin typeface="Times New Roman" pitchFamily="18" charset="0"/>
              <a:cs typeface="Times New Roman" pitchFamily="18" charset="0"/>
            </a:rPr>
            <a:t>1959</a:t>
          </a:r>
          <a:r>
            <a:rPr lang="zh-CN"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a:solidFill>
                <a:schemeClr val="accent6">
                  <a:lumMod val="60000"/>
                  <a:lumOff val="40000"/>
                </a:schemeClr>
              </a:solidFill>
              <a:latin typeface="Times New Roman" pitchFamily="18" charset="0"/>
              <a:cs typeface="Times New Roman" pitchFamily="18" charset="0"/>
            </a:rPr>
            <a:t>Roberts SV </a:t>
          </a:r>
          <a:r>
            <a:rPr lang="zh-CN" altLang="zh-TW" sz="1150" dirty="0">
              <a:solidFill>
                <a:schemeClr val="accent6">
                  <a:lumMod val="60000"/>
                  <a:lumOff val="40000"/>
                </a:schemeClr>
              </a:solidFill>
              <a:latin typeface="Times New Roman" pitchFamily="18" charset="0"/>
              <a:cs typeface="Times New Roman" pitchFamily="18" charset="0"/>
            </a:rPr>
            <a:t>在美國技術計量學雜誌（</a:t>
          </a:r>
          <a:r>
            <a:rPr lang="en-US" altLang="zh-TW" sz="1150" dirty="0">
              <a:solidFill>
                <a:schemeClr val="accent6">
                  <a:lumMod val="60000"/>
                  <a:lumOff val="40000"/>
                </a:schemeClr>
              </a:solidFill>
              <a:latin typeface="Times New Roman" pitchFamily="18" charset="0"/>
              <a:cs typeface="Times New Roman" pitchFamily="18" charset="0"/>
            </a:rPr>
            <a:t>TECHNOMETRICS</a:t>
          </a:r>
          <a:r>
            <a:rPr lang="zh-CN" altLang="zh-TW" sz="1150" dirty="0">
              <a:solidFill>
                <a:schemeClr val="accent6">
                  <a:lumMod val="60000"/>
                  <a:lumOff val="40000"/>
                </a:schemeClr>
              </a:solidFill>
              <a:latin typeface="Times New Roman" pitchFamily="18" charset="0"/>
              <a:cs typeface="Times New Roman" pitchFamily="18" charset="0"/>
            </a:rPr>
            <a:t>）發表文章</a:t>
          </a:r>
          <a:r>
            <a:rPr lang="en-US" altLang="zh-TW" sz="1150" dirty="0">
              <a:solidFill>
                <a:schemeClr val="accent6">
                  <a:lumMod val="60000"/>
                  <a:lumOff val="40000"/>
                </a:schemeClr>
              </a:solidFill>
              <a:latin typeface="Times New Roman" pitchFamily="18" charset="0"/>
              <a:cs typeface="Times New Roman" pitchFamily="18" charset="0"/>
            </a:rPr>
            <a:t>《Control chart tests based on geometric moving average》</a:t>
          </a:r>
          <a:r>
            <a:rPr lang="zh-CN" altLang="zh-TW" sz="1150" dirty="0">
              <a:solidFill>
                <a:schemeClr val="accent6">
                  <a:lumMod val="60000"/>
                  <a:lumOff val="40000"/>
                </a:schemeClr>
              </a:solidFill>
              <a:latin typeface="Times New Roman" pitchFamily="18" charset="0"/>
              <a:cs typeface="Times New Roman" pitchFamily="18" charset="0"/>
            </a:rPr>
            <a:t>首次提出移動平均</a:t>
          </a:r>
          <a:r>
            <a:rPr lang="zh-CN" altLang="en-US" sz="1150" dirty="0">
              <a:solidFill>
                <a:schemeClr val="accent6">
                  <a:lumMod val="60000"/>
                  <a:lumOff val="40000"/>
                </a:schemeClr>
              </a:solidFill>
              <a:latin typeface="Times New Roman" pitchFamily="18" charset="0"/>
              <a:cs typeface="Times New Roman" pitchFamily="18" charset="0"/>
            </a:rPr>
            <a:t>（</a:t>
          </a:r>
          <a:r>
            <a:rPr lang="en-US" altLang="zh-TW" sz="1150" dirty="0">
              <a:solidFill>
                <a:schemeClr val="accent6">
                  <a:lumMod val="60000"/>
                  <a:lumOff val="40000"/>
                </a:schemeClr>
              </a:solidFill>
              <a:latin typeface="Times New Roman" pitchFamily="18" charset="0"/>
              <a:cs typeface="Times New Roman" pitchFamily="18" charset="0"/>
            </a:rPr>
            <a:t>MA</a:t>
          </a:r>
          <a:r>
            <a:rPr lang="zh-CN" altLang="en-US" sz="1150" dirty="0">
              <a:solidFill>
                <a:schemeClr val="accent6">
                  <a:lumMod val="60000"/>
                  <a:lumOff val="40000"/>
                </a:schemeClr>
              </a:solidFill>
              <a:latin typeface="Times New Roman" pitchFamily="18" charset="0"/>
              <a:cs typeface="Times New Roman" pitchFamily="18" charset="0"/>
            </a:rPr>
            <a:t>）</a:t>
          </a:r>
          <a:r>
            <a:rPr lang="zh-CN" altLang="zh-TW" sz="1150" dirty="0">
              <a:solidFill>
                <a:schemeClr val="accent6">
                  <a:lumMod val="60000"/>
                  <a:lumOff val="40000"/>
                </a:schemeClr>
              </a:solidFill>
              <a:latin typeface="Times New Roman" pitchFamily="18" charset="0"/>
              <a:cs typeface="Times New Roman" pitchFamily="18" charset="0"/>
            </a:rPr>
            <a:t>控制圖；</a:t>
          </a:r>
          <a:endParaRPr lang="zh-CN" altLang="en-US" sz="1150" dirty="0">
            <a:solidFill>
              <a:schemeClr val="accent6">
                <a:lumMod val="60000"/>
                <a:lumOff val="40000"/>
              </a:schemeClr>
            </a:solidFill>
          </a:endParaRPr>
        </a:p>
      </dgm:t>
    </dgm:pt>
    <dgm:pt modelId="{624A675D-BFBD-4B5C-B220-02E594920448}" type="parTrans" cxnId="{E5D3E1E1-F209-4C89-9F62-4FFD96D7893C}">
      <dgm:prSet/>
      <dgm:spPr/>
      <dgm:t>
        <a:bodyPr/>
        <a:lstStyle/>
        <a:p>
          <a:endParaRPr lang="zh-CN" altLang="en-US"/>
        </a:p>
      </dgm:t>
    </dgm:pt>
    <dgm:pt modelId="{B438CD4C-DA5F-40C5-81F2-C36EE4F70B93}" type="sibTrans" cxnId="{E5D3E1E1-F209-4C89-9F62-4FFD96D7893C}">
      <dgm:prSet/>
      <dgm:spPr/>
      <dgm:t>
        <a:bodyPr/>
        <a:lstStyle/>
        <a:p>
          <a:endParaRPr lang="zh-CN" altLang="en-US"/>
        </a:p>
      </dgm:t>
    </dgm:pt>
    <dgm:pt modelId="{50F128CE-5579-482C-8BA3-1975750F2782}">
      <dgm:prSet phldrT="[文本]" custT="1"/>
      <dgm:spPr>
        <a:solidFill>
          <a:schemeClr val="accent1">
            <a:hueOff val="0"/>
            <a:satOff val="0"/>
            <a:lumOff val="0"/>
            <a:alpha val="50000"/>
          </a:schemeClr>
        </a:solidFill>
      </dgm:spPr>
      <dgm:t>
        <a:bodyPr/>
        <a:lstStyle/>
        <a:p>
          <a:r>
            <a:rPr lang="en-US" altLang="zh-TW" sz="1500" dirty="0">
              <a:solidFill>
                <a:schemeClr val="accent4"/>
              </a:solidFill>
            </a:rPr>
            <a:t>1975</a:t>
          </a:r>
          <a:r>
            <a:rPr lang="zh-TW" altLang="en-US" sz="1500" dirty="0">
              <a:solidFill>
                <a:schemeClr val="accent4"/>
              </a:solidFill>
            </a:rPr>
            <a:t>年</a:t>
          </a:r>
          <a:endParaRPr lang="zh-CN" altLang="en-US" sz="1500" dirty="0">
            <a:solidFill>
              <a:schemeClr val="accent4"/>
            </a:solidFill>
          </a:endParaRPr>
        </a:p>
      </dgm:t>
    </dgm:pt>
    <dgm:pt modelId="{EFE0D92B-C373-4AC2-A25C-FEB6EBC27895}" type="parTrans" cxnId="{9B5EB798-D342-45D0-97FE-57F6C455C2D2}">
      <dgm:prSet/>
      <dgm:spPr/>
      <dgm:t>
        <a:bodyPr/>
        <a:lstStyle/>
        <a:p>
          <a:endParaRPr lang="zh-CN" altLang="en-US"/>
        </a:p>
      </dgm:t>
    </dgm:pt>
    <dgm:pt modelId="{BD63C6F8-8A04-466B-8F01-06A28C365008}" type="sibTrans" cxnId="{9B5EB798-D342-45D0-97FE-57F6C455C2D2}">
      <dgm:prSet/>
      <dgm:spPr/>
      <dgm:t>
        <a:bodyPr/>
        <a:lstStyle/>
        <a:p>
          <a:endParaRPr lang="zh-CN" altLang="en-US"/>
        </a:p>
      </dgm:t>
    </dgm:pt>
    <dgm:pt modelId="{5B37173E-18DE-4023-8570-67D3881E0FFE}">
      <dgm:prSet phldrT="[文本]" custT="1"/>
      <dgm:spPr/>
      <dgm:t>
        <a:bodyPr/>
        <a:lstStyle/>
        <a:p>
          <a:r>
            <a:rPr lang="en-US" altLang="zh-TW" sz="1150" dirty="0">
              <a:solidFill>
                <a:schemeClr val="accent6">
                  <a:lumMod val="60000"/>
                  <a:lumOff val="40000"/>
                </a:schemeClr>
              </a:solidFill>
              <a:latin typeface="Times New Roman" pitchFamily="18" charset="0"/>
              <a:cs typeface="Times New Roman" pitchFamily="18" charset="0"/>
            </a:rPr>
            <a:t>1975</a:t>
          </a:r>
          <a:r>
            <a:rPr lang="zh-CN"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err="1">
              <a:solidFill>
                <a:schemeClr val="accent6">
                  <a:lumMod val="60000"/>
                  <a:lumOff val="40000"/>
                </a:schemeClr>
              </a:solidFill>
              <a:latin typeface="Times New Roman" pitchFamily="18" charset="0"/>
              <a:cs typeface="Times New Roman" pitchFamily="18" charset="0"/>
            </a:rPr>
            <a:t>Cembrowski</a:t>
          </a:r>
          <a:r>
            <a:rPr lang="en-US" altLang="zh-TW" sz="1150" dirty="0">
              <a:solidFill>
                <a:schemeClr val="accent6">
                  <a:lumMod val="60000"/>
                  <a:lumOff val="40000"/>
                </a:schemeClr>
              </a:solidFill>
              <a:latin typeface="Times New Roman" pitchFamily="18" charset="0"/>
              <a:cs typeface="Times New Roman" pitchFamily="18" charset="0"/>
            </a:rPr>
            <a:t> </a:t>
          </a:r>
          <a:r>
            <a:rPr lang="zh-CN" altLang="zh-TW" sz="1150" dirty="0">
              <a:solidFill>
                <a:schemeClr val="accent6">
                  <a:lumMod val="60000"/>
                  <a:lumOff val="40000"/>
                </a:schemeClr>
              </a:solidFill>
              <a:latin typeface="Times New Roman" pitchFamily="18" charset="0"/>
              <a:cs typeface="Times New Roman" pitchFamily="18" charset="0"/>
            </a:rPr>
            <a:t>和 </a:t>
          </a:r>
          <a:r>
            <a:rPr lang="en-US" altLang="zh-TW" sz="1150" dirty="0">
              <a:solidFill>
                <a:schemeClr val="accent6">
                  <a:lumMod val="60000"/>
                  <a:lumOff val="40000"/>
                </a:schemeClr>
              </a:solidFill>
              <a:latin typeface="Times New Roman" pitchFamily="18" charset="0"/>
              <a:cs typeface="Times New Roman" pitchFamily="18" charset="0"/>
            </a:rPr>
            <a:t>James </a:t>
          </a:r>
          <a:r>
            <a:rPr lang="en-US" altLang="zh-TW" sz="1150" dirty="0" err="1">
              <a:solidFill>
                <a:schemeClr val="accent6">
                  <a:lumMod val="60000"/>
                  <a:lumOff val="40000"/>
                </a:schemeClr>
              </a:solidFill>
              <a:latin typeface="Times New Roman" pitchFamily="18" charset="0"/>
              <a:cs typeface="Times New Roman" pitchFamily="18" charset="0"/>
            </a:rPr>
            <a:t>O.Westgard</a:t>
          </a:r>
          <a:r>
            <a:rPr lang="en-US" altLang="zh-TW" sz="1150" dirty="0">
              <a:solidFill>
                <a:schemeClr val="accent6">
                  <a:lumMod val="60000"/>
                  <a:lumOff val="40000"/>
                </a:schemeClr>
              </a:solidFill>
              <a:latin typeface="Times New Roman" pitchFamily="18" charset="0"/>
              <a:cs typeface="Times New Roman" pitchFamily="18" charset="0"/>
            </a:rPr>
            <a:t> </a:t>
          </a:r>
          <a:r>
            <a:rPr lang="zh-CN" altLang="zh-TW" sz="1150" dirty="0">
              <a:solidFill>
                <a:schemeClr val="accent6">
                  <a:lumMod val="60000"/>
                  <a:lumOff val="40000"/>
                </a:schemeClr>
              </a:solidFill>
              <a:latin typeface="Times New Roman" pitchFamily="18" charset="0"/>
              <a:cs typeface="Times New Roman" pitchFamily="18" charset="0"/>
            </a:rPr>
            <a:t>等人在美國臨床化學雜誌（</a:t>
          </a:r>
          <a:r>
            <a:rPr lang="en-US" altLang="zh-TW" sz="1150" dirty="0">
              <a:solidFill>
                <a:schemeClr val="accent6">
                  <a:lumMod val="60000"/>
                  <a:lumOff val="40000"/>
                </a:schemeClr>
              </a:solidFill>
              <a:latin typeface="Times New Roman" pitchFamily="18" charset="0"/>
              <a:cs typeface="Times New Roman" pitchFamily="18" charset="0"/>
            </a:rPr>
            <a:t>clinical chemistry</a:t>
          </a:r>
          <a:r>
            <a:rPr lang="zh-CN" altLang="zh-TW" sz="1150" dirty="0">
              <a:solidFill>
                <a:schemeClr val="accent6">
                  <a:lumMod val="60000"/>
                  <a:lumOff val="40000"/>
                </a:schemeClr>
              </a:solidFill>
              <a:latin typeface="Times New Roman" pitchFamily="18" charset="0"/>
              <a:cs typeface="Times New Roman" pitchFamily="18" charset="0"/>
            </a:rPr>
            <a:t>）發表合著文章</a:t>
          </a:r>
          <a:r>
            <a:rPr lang="en-US" altLang="zh-TW" sz="1150" dirty="0">
              <a:solidFill>
                <a:schemeClr val="accent6">
                  <a:lumMod val="60000"/>
                  <a:lumOff val="40000"/>
                </a:schemeClr>
              </a:solidFill>
              <a:latin typeface="Times New Roman" pitchFamily="18" charset="0"/>
              <a:cs typeface="Times New Roman" pitchFamily="18" charset="0"/>
            </a:rPr>
            <a:t>《Trend detection in control data: optimization and interpretation of Trigg’s technique for trend analysis》</a:t>
          </a:r>
          <a:r>
            <a:rPr lang="zh-CN" altLang="zh-TW" sz="1150" dirty="0">
              <a:solidFill>
                <a:schemeClr val="accent6">
                  <a:lumMod val="60000"/>
                  <a:lumOff val="40000"/>
                </a:schemeClr>
              </a:solidFill>
              <a:latin typeface="Times New Roman" pitchFamily="18" charset="0"/>
              <a:cs typeface="Times New Roman" pitchFamily="18" charset="0"/>
            </a:rPr>
            <a:t>將指數加權移動平均</a:t>
          </a:r>
          <a:r>
            <a:rPr lang="zh-CN" altLang="en-US" sz="1150" dirty="0">
              <a:solidFill>
                <a:schemeClr val="accent6">
                  <a:lumMod val="60000"/>
                  <a:lumOff val="40000"/>
                </a:schemeClr>
              </a:solidFill>
              <a:latin typeface="Times New Roman" pitchFamily="18" charset="0"/>
              <a:cs typeface="Times New Roman" pitchFamily="18" charset="0"/>
            </a:rPr>
            <a:t>（</a:t>
          </a:r>
          <a:r>
            <a:rPr lang="en-US" altLang="zh-TW" sz="1150" dirty="0">
              <a:solidFill>
                <a:schemeClr val="accent6">
                  <a:lumMod val="60000"/>
                  <a:lumOff val="40000"/>
                </a:schemeClr>
              </a:solidFill>
              <a:latin typeface="Times New Roman" pitchFamily="18" charset="0"/>
              <a:cs typeface="Times New Roman" pitchFamily="18" charset="0"/>
            </a:rPr>
            <a:t>EWMA</a:t>
          </a:r>
          <a:r>
            <a:rPr lang="zh-CN" altLang="en-US" sz="1150" dirty="0">
              <a:solidFill>
                <a:schemeClr val="accent6">
                  <a:lumMod val="60000"/>
                  <a:lumOff val="40000"/>
                </a:schemeClr>
              </a:solidFill>
              <a:latin typeface="Times New Roman" pitchFamily="18" charset="0"/>
              <a:cs typeface="Times New Roman" pitchFamily="18" charset="0"/>
            </a:rPr>
            <a:t>）</a:t>
          </a:r>
          <a:r>
            <a:rPr lang="zh-CN" altLang="zh-TW" sz="1150" dirty="0">
              <a:solidFill>
                <a:schemeClr val="accent6">
                  <a:lumMod val="60000"/>
                  <a:lumOff val="40000"/>
                </a:schemeClr>
              </a:solidFill>
              <a:latin typeface="Times New Roman" pitchFamily="18" charset="0"/>
              <a:cs typeface="Times New Roman" pitchFamily="18" charset="0"/>
            </a:rPr>
            <a:t>控制圖引入到臨床檢驗領域；</a:t>
          </a:r>
          <a:endParaRPr lang="zh-CN" altLang="en-US" sz="1150" dirty="0">
            <a:solidFill>
              <a:schemeClr val="accent6">
                <a:lumMod val="60000"/>
                <a:lumOff val="40000"/>
              </a:schemeClr>
            </a:solidFill>
          </a:endParaRPr>
        </a:p>
      </dgm:t>
    </dgm:pt>
    <dgm:pt modelId="{91761800-A9FE-4F38-90D6-4E7815B5B624}" type="parTrans" cxnId="{1F804D3C-57D1-486C-B436-AF6BB751B3F0}">
      <dgm:prSet/>
      <dgm:spPr/>
      <dgm:t>
        <a:bodyPr/>
        <a:lstStyle/>
        <a:p>
          <a:endParaRPr lang="zh-CN" altLang="en-US"/>
        </a:p>
      </dgm:t>
    </dgm:pt>
    <dgm:pt modelId="{9352854A-5D1C-4AAC-8F68-E76FC57AFDB8}" type="sibTrans" cxnId="{1F804D3C-57D1-486C-B436-AF6BB751B3F0}">
      <dgm:prSet/>
      <dgm:spPr/>
      <dgm:t>
        <a:bodyPr/>
        <a:lstStyle/>
        <a:p>
          <a:endParaRPr lang="zh-CN" altLang="en-US"/>
        </a:p>
      </dgm:t>
    </dgm:pt>
    <dgm:pt modelId="{A0409D94-AABE-4D4F-BBD0-623096DEB570}">
      <dgm:prSet phldrT="[文本]" custT="1"/>
      <dgm:spPr>
        <a:solidFill>
          <a:schemeClr val="accent1">
            <a:hueOff val="0"/>
            <a:satOff val="0"/>
            <a:lumOff val="0"/>
            <a:alpha val="50000"/>
          </a:schemeClr>
        </a:solidFill>
      </dgm:spPr>
      <dgm:t>
        <a:bodyPr/>
        <a:lstStyle/>
        <a:p>
          <a:r>
            <a:rPr lang="en-US" altLang="zh-TW" sz="1500" dirty="0">
              <a:solidFill>
                <a:schemeClr val="accent4"/>
              </a:solidFill>
            </a:rPr>
            <a:t>1981</a:t>
          </a:r>
          <a:r>
            <a:rPr lang="zh-TW" altLang="en-US" sz="1500" dirty="0">
              <a:solidFill>
                <a:schemeClr val="accent4"/>
              </a:solidFill>
            </a:rPr>
            <a:t>年</a:t>
          </a:r>
          <a:endParaRPr lang="zh-CN" altLang="en-US" sz="1500" dirty="0">
            <a:solidFill>
              <a:schemeClr val="accent4"/>
            </a:solidFill>
          </a:endParaRPr>
        </a:p>
      </dgm:t>
    </dgm:pt>
    <dgm:pt modelId="{17892DDC-0312-442C-971C-300CA44C4FC0}" type="parTrans" cxnId="{9C82E5C3-2DA3-42CA-BA41-4D4166891C5B}">
      <dgm:prSet/>
      <dgm:spPr/>
      <dgm:t>
        <a:bodyPr/>
        <a:lstStyle/>
        <a:p>
          <a:endParaRPr lang="zh-CN" altLang="en-US"/>
        </a:p>
      </dgm:t>
    </dgm:pt>
    <dgm:pt modelId="{6ABE5D30-0DCF-452A-86BB-F9616A45D6AE}" type="sibTrans" cxnId="{9C82E5C3-2DA3-42CA-BA41-4D4166891C5B}">
      <dgm:prSet/>
      <dgm:spPr/>
      <dgm:t>
        <a:bodyPr/>
        <a:lstStyle/>
        <a:p>
          <a:endParaRPr lang="zh-CN" altLang="en-US"/>
        </a:p>
      </dgm:t>
    </dgm:pt>
    <dgm:pt modelId="{2C1080DC-B8CC-4636-900A-F8D1F49EEE88}">
      <dgm:prSet phldrT="[文本]" custT="1"/>
      <dgm:spPr/>
      <dgm:t>
        <a:bodyPr/>
        <a:lstStyle/>
        <a:p>
          <a:r>
            <a:rPr lang="en-US" altLang="zh-TW" sz="1150" dirty="0">
              <a:solidFill>
                <a:schemeClr val="accent6">
                  <a:lumMod val="60000"/>
                  <a:lumOff val="40000"/>
                </a:schemeClr>
              </a:solidFill>
              <a:latin typeface="Times New Roman" pitchFamily="18" charset="0"/>
              <a:cs typeface="Times New Roman" pitchFamily="18" charset="0"/>
            </a:rPr>
            <a:t>1981</a:t>
          </a:r>
          <a:r>
            <a:rPr lang="zh-CN"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a:solidFill>
                <a:schemeClr val="accent6">
                  <a:lumMod val="60000"/>
                  <a:lumOff val="40000"/>
                </a:schemeClr>
              </a:solidFill>
              <a:latin typeface="Times New Roman" pitchFamily="18" charset="0"/>
              <a:cs typeface="Times New Roman" pitchFamily="18" charset="0"/>
            </a:rPr>
            <a:t>James </a:t>
          </a:r>
          <a:r>
            <a:rPr lang="en-US" altLang="zh-TW" sz="1150" dirty="0" err="1">
              <a:solidFill>
                <a:schemeClr val="accent6">
                  <a:lumMod val="60000"/>
                  <a:lumOff val="40000"/>
                </a:schemeClr>
              </a:solidFill>
              <a:latin typeface="Times New Roman" pitchFamily="18" charset="0"/>
              <a:cs typeface="Times New Roman" pitchFamily="18" charset="0"/>
            </a:rPr>
            <a:t>O.Westgard</a:t>
          </a:r>
          <a:r>
            <a:rPr lang="zh-CN" altLang="zh-TW" sz="1150" dirty="0">
              <a:solidFill>
                <a:schemeClr val="accent6">
                  <a:lumMod val="60000"/>
                  <a:lumOff val="40000"/>
                </a:schemeClr>
              </a:solidFill>
              <a:latin typeface="Times New Roman" pitchFamily="18" charset="0"/>
              <a:cs typeface="Times New Roman" pitchFamily="18" charset="0"/>
            </a:rPr>
            <a:t>與</a:t>
          </a:r>
          <a:r>
            <a:rPr lang="en-US" altLang="zh-TW" sz="1150" dirty="0">
              <a:solidFill>
                <a:schemeClr val="accent6">
                  <a:lumMod val="60000"/>
                  <a:lumOff val="40000"/>
                </a:schemeClr>
              </a:solidFill>
              <a:latin typeface="Times New Roman" pitchFamily="18" charset="0"/>
              <a:cs typeface="Times New Roman" pitchFamily="18" charset="0"/>
            </a:rPr>
            <a:t>Barry PL</a:t>
          </a:r>
          <a:r>
            <a:rPr lang="zh-CN" altLang="zh-TW" sz="1150" dirty="0">
              <a:solidFill>
                <a:schemeClr val="accent6">
                  <a:lumMod val="60000"/>
                  <a:lumOff val="40000"/>
                </a:schemeClr>
              </a:solidFill>
              <a:latin typeface="Times New Roman" pitchFamily="18" charset="0"/>
              <a:cs typeface="Times New Roman" pitchFamily="18" charset="0"/>
            </a:rPr>
            <a:t>等人在美國臨床化學雜誌（</a:t>
          </a:r>
          <a:r>
            <a:rPr lang="en-US" altLang="zh-TW" sz="1150" dirty="0">
              <a:solidFill>
                <a:schemeClr val="accent6">
                  <a:lumMod val="60000"/>
                  <a:lumOff val="40000"/>
                </a:schemeClr>
              </a:solidFill>
              <a:latin typeface="Times New Roman" pitchFamily="18" charset="0"/>
              <a:cs typeface="Times New Roman" pitchFamily="18" charset="0"/>
            </a:rPr>
            <a:t>clinical chemistry</a:t>
          </a:r>
          <a:r>
            <a:rPr lang="zh-CN" altLang="zh-TW" sz="1150" dirty="0">
              <a:solidFill>
                <a:schemeClr val="accent6">
                  <a:lumMod val="60000"/>
                  <a:lumOff val="40000"/>
                </a:schemeClr>
              </a:solidFill>
              <a:latin typeface="Times New Roman" pitchFamily="18" charset="0"/>
              <a:cs typeface="Times New Roman" pitchFamily="18" charset="0"/>
            </a:rPr>
            <a:t>）發表合著文章</a:t>
          </a:r>
          <a:r>
            <a:rPr lang="en-US" altLang="zh-TW" sz="1150" dirty="0">
              <a:solidFill>
                <a:schemeClr val="accent6">
                  <a:lumMod val="60000"/>
                  <a:lumOff val="40000"/>
                </a:schemeClr>
              </a:solidFill>
              <a:latin typeface="Times New Roman" pitchFamily="18" charset="0"/>
              <a:cs typeface="Times New Roman" pitchFamily="18" charset="0"/>
            </a:rPr>
            <a:t>《A Multi-Rule </a:t>
          </a:r>
          <a:r>
            <a:rPr lang="en-US" altLang="zh-TW" sz="1150" dirty="0" err="1">
              <a:solidFill>
                <a:schemeClr val="accent6">
                  <a:lumMod val="60000"/>
                  <a:lumOff val="40000"/>
                </a:schemeClr>
              </a:solidFill>
              <a:latin typeface="Times New Roman" pitchFamily="18" charset="0"/>
              <a:cs typeface="Times New Roman" pitchFamily="18" charset="0"/>
            </a:rPr>
            <a:t>Shewhart</a:t>
          </a:r>
          <a:r>
            <a:rPr lang="en-US" altLang="zh-TW" sz="1150" dirty="0">
              <a:solidFill>
                <a:schemeClr val="accent6">
                  <a:lumMod val="60000"/>
                  <a:lumOff val="40000"/>
                </a:schemeClr>
              </a:solidFill>
              <a:latin typeface="Times New Roman" pitchFamily="18" charset="0"/>
              <a:cs typeface="Times New Roman" pitchFamily="18" charset="0"/>
            </a:rPr>
            <a:t> Chart for Quality Control in Clinical Chemistry》</a:t>
          </a:r>
          <a:r>
            <a:rPr lang="zh-CN" altLang="zh-TW" sz="1150" dirty="0">
              <a:solidFill>
                <a:schemeClr val="accent6">
                  <a:lumMod val="60000"/>
                  <a:lumOff val="40000"/>
                </a:schemeClr>
              </a:solidFill>
              <a:latin typeface="Times New Roman" pitchFamily="18" charset="0"/>
              <a:cs typeface="Times New Roman" pitchFamily="18" charset="0"/>
            </a:rPr>
            <a:t>提出質控圖的多規則判斷；</a:t>
          </a:r>
          <a:endParaRPr lang="zh-CN" altLang="en-US" sz="1150" dirty="0">
            <a:solidFill>
              <a:schemeClr val="accent6">
                <a:lumMod val="60000"/>
                <a:lumOff val="40000"/>
              </a:schemeClr>
            </a:solidFill>
            <a:latin typeface="Times New Roman" pitchFamily="18" charset="0"/>
            <a:cs typeface="Times New Roman" pitchFamily="18" charset="0"/>
          </a:endParaRPr>
        </a:p>
      </dgm:t>
    </dgm:pt>
    <dgm:pt modelId="{B1486376-A8FF-4951-A3AE-C253149AC0B2}" type="parTrans" cxnId="{0990AF7B-75EC-4A20-8FA2-7712B0A98E8C}">
      <dgm:prSet/>
      <dgm:spPr/>
      <dgm:t>
        <a:bodyPr/>
        <a:lstStyle/>
        <a:p>
          <a:endParaRPr lang="zh-CN" altLang="en-US"/>
        </a:p>
      </dgm:t>
    </dgm:pt>
    <dgm:pt modelId="{ABCEF05C-43FB-4D03-AC11-35933115BA68}" type="sibTrans" cxnId="{0990AF7B-75EC-4A20-8FA2-7712B0A98E8C}">
      <dgm:prSet/>
      <dgm:spPr/>
      <dgm:t>
        <a:bodyPr/>
        <a:lstStyle/>
        <a:p>
          <a:endParaRPr lang="zh-CN" altLang="en-US"/>
        </a:p>
      </dgm:t>
    </dgm:pt>
    <dgm:pt modelId="{39736080-E704-4BD1-8913-2D88DDE2DB88}">
      <dgm:prSet custT="1"/>
      <dgm:spPr/>
      <dgm:t>
        <a:bodyPr/>
        <a:lstStyle/>
        <a:p>
          <a:endParaRPr lang="zh-CN" altLang="zh-TW" sz="1150" dirty="0">
            <a:solidFill>
              <a:schemeClr val="accent6">
                <a:lumMod val="60000"/>
                <a:lumOff val="40000"/>
              </a:schemeClr>
            </a:solidFill>
            <a:latin typeface="Times New Roman" pitchFamily="18" charset="0"/>
            <a:cs typeface="Times New Roman" pitchFamily="18" charset="0"/>
          </a:endParaRPr>
        </a:p>
      </dgm:t>
    </dgm:pt>
    <dgm:pt modelId="{30A6680D-5E8C-4142-9CAE-3491AFBF5C4A}" type="parTrans" cxnId="{5FC52251-E251-451F-82E7-BDA71F55431B}">
      <dgm:prSet/>
      <dgm:spPr/>
      <dgm:t>
        <a:bodyPr/>
        <a:lstStyle/>
        <a:p>
          <a:endParaRPr lang="zh-CN" altLang="en-US"/>
        </a:p>
      </dgm:t>
    </dgm:pt>
    <dgm:pt modelId="{09CC2C25-FE7C-4603-B34F-3DE1BFF7A720}" type="sibTrans" cxnId="{5FC52251-E251-451F-82E7-BDA71F55431B}">
      <dgm:prSet/>
      <dgm:spPr/>
      <dgm:t>
        <a:bodyPr/>
        <a:lstStyle/>
        <a:p>
          <a:endParaRPr lang="zh-CN" altLang="en-US"/>
        </a:p>
      </dgm:t>
    </dgm:pt>
    <dgm:pt modelId="{670D8017-15DC-4205-A07E-B9EF82FFA707}" type="pres">
      <dgm:prSet presAssocID="{0A7F8BC4-9334-4627-890D-88E72BBDFF4C}" presName="Name0" presStyleCnt="0">
        <dgm:presLayoutVars>
          <dgm:chMax val="5"/>
          <dgm:chPref val="5"/>
          <dgm:dir/>
          <dgm:animLvl val="lvl"/>
        </dgm:presLayoutVars>
      </dgm:prSet>
      <dgm:spPr/>
    </dgm:pt>
    <dgm:pt modelId="{318528AA-1C15-4ABF-95FF-B6C846A7AB23}" type="pres">
      <dgm:prSet presAssocID="{89D89F9D-863F-45A1-88AD-7957E93D599D}" presName="parentText1" presStyleLbl="node1" presStyleIdx="0" presStyleCnt="5" custScaleY="56285">
        <dgm:presLayoutVars>
          <dgm:chMax/>
          <dgm:chPref val="3"/>
          <dgm:bulletEnabled val="1"/>
        </dgm:presLayoutVars>
      </dgm:prSet>
      <dgm:spPr/>
    </dgm:pt>
    <dgm:pt modelId="{6EBB2610-4373-4248-A832-F02E41A6F6E2}" type="pres">
      <dgm:prSet presAssocID="{89D89F9D-863F-45A1-88AD-7957E93D599D}" presName="childText1" presStyleLbl="solidAlignAcc1" presStyleIdx="0" presStyleCnt="5" custScaleY="91203" custLinFactNeighborX="1096" custLinFactNeighborY="-13647">
        <dgm:presLayoutVars>
          <dgm:chMax val="0"/>
          <dgm:chPref val="0"/>
          <dgm:bulletEnabled val="1"/>
        </dgm:presLayoutVars>
      </dgm:prSet>
      <dgm:spPr/>
    </dgm:pt>
    <dgm:pt modelId="{37284D95-5134-4A6D-995E-C7C18ABC2538}" type="pres">
      <dgm:prSet presAssocID="{E403E1A7-32B2-4FF9-8EB6-D548827788AA}" presName="parentText2" presStyleLbl="node1" presStyleIdx="1" presStyleCnt="5" custScaleY="56285">
        <dgm:presLayoutVars>
          <dgm:chMax/>
          <dgm:chPref val="3"/>
          <dgm:bulletEnabled val="1"/>
        </dgm:presLayoutVars>
      </dgm:prSet>
      <dgm:spPr/>
    </dgm:pt>
    <dgm:pt modelId="{F8F34C29-E04B-476C-B173-CDBC24826C76}" type="pres">
      <dgm:prSet presAssocID="{E403E1A7-32B2-4FF9-8EB6-D548827788AA}" presName="childText2" presStyleLbl="solidAlignAcc1" presStyleIdx="1" presStyleCnt="5" custScaleY="91203" custLinFactNeighborX="1096" custLinFactNeighborY="-13689">
        <dgm:presLayoutVars>
          <dgm:chMax val="0"/>
          <dgm:chPref val="0"/>
          <dgm:bulletEnabled val="1"/>
        </dgm:presLayoutVars>
      </dgm:prSet>
      <dgm:spPr/>
    </dgm:pt>
    <dgm:pt modelId="{2D24EB7E-8981-4C12-8B44-63D34818DB52}" type="pres">
      <dgm:prSet presAssocID="{F151513B-6A58-4750-B3B9-532F190A769D}" presName="parentText3" presStyleLbl="node1" presStyleIdx="2" presStyleCnt="5" custScaleY="56285">
        <dgm:presLayoutVars>
          <dgm:chMax/>
          <dgm:chPref val="3"/>
          <dgm:bulletEnabled val="1"/>
        </dgm:presLayoutVars>
      </dgm:prSet>
      <dgm:spPr/>
    </dgm:pt>
    <dgm:pt modelId="{48B64172-6329-454D-9591-4F9D7EB0DD64}" type="pres">
      <dgm:prSet presAssocID="{F151513B-6A58-4750-B3B9-532F190A769D}" presName="childText3" presStyleLbl="solidAlignAcc1" presStyleIdx="2" presStyleCnt="5" custScaleY="91203" custLinFactNeighborX="1096" custLinFactNeighborY="-13249">
        <dgm:presLayoutVars>
          <dgm:chMax val="0"/>
          <dgm:chPref val="0"/>
          <dgm:bulletEnabled val="1"/>
        </dgm:presLayoutVars>
      </dgm:prSet>
      <dgm:spPr/>
    </dgm:pt>
    <dgm:pt modelId="{F7374968-0B17-417F-9956-EF542E480C11}" type="pres">
      <dgm:prSet presAssocID="{50F128CE-5579-482C-8BA3-1975750F2782}" presName="parentText4" presStyleLbl="node1" presStyleIdx="3" presStyleCnt="5" custScaleY="56285">
        <dgm:presLayoutVars>
          <dgm:chMax/>
          <dgm:chPref val="3"/>
          <dgm:bulletEnabled val="1"/>
        </dgm:presLayoutVars>
      </dgm:prSet>
      <dgm:spPr/>
    </dgm:pt>
    <dgm:pt modelId="{105374AD-F92B-423C-B5A0-6A94862379B7}" type="pres">
      <dgm:prSet presAssocID="{50F128CE-5579-482C-8BA3-1975750F2782}" presName="childText4" presStyleLbl="solidAlignAcc1" presStyleIdx="3" presStyleCnt="5" custScaleY="91203" custLinFactNeighborX="1086" custLinFactNeighborY="-13610">
        <dgm:presLayoutVars>
          <dgm:chMax val="0"/>
          <dgm:chPref val="0"/>
          <dgm:bulletEnabled val="1"/>
        </dgm:presLayoutVars>
      </dgm:prSet>
      <dgm:spPr/>
    </dgm:pt>
    <dgm:pt modelId="{D0BA02AD-78DA-4FD2-B272-A1366556744C}" type="pres">
      <dgm:prSet presAssocID="{A0409D94-AABE-4D4F-BBD0-623096DEB570}" presName="parentText5" presStyleLbl="node1" presStyleIdx="4" presStyleCnt="5" custScaleY="56285">
        <dgm:presLayoutVars>
          <dgm:chMax/>
          <dgm:chPref val="3"/>
          <dgm:bulletEnabled val="1"/>
        </dgm:presLayoutVars>
      </dgm:prSet>
      <dgm:spPr/>
    </dgm:pt>
    <dgm:pt modelId="{487F1E22-5D87-4A78-94C1-50547A8CE3DF}" type="pres">
      <dgm:prSet presAssocID="{A0409D94-AABE-4D4F-BBD0-623096DEB570}" presName="childText5" presStyleLbl="solidAlignAcc1" presStyleIdx="4" presStyleCnt="5" custScaleY="91203" custLinFactNeighborX="1086" custLinFactNeighborY="-13446">
        <dgm:presLayoutVars>
          <dgm:chMax val="0"/>
          <dgm:chPref val="0"/>
          <dgm:bulletEnabled val="1"/>
        </dgm:presLayoutVars>
      </dgm:prSet>
      <dgm:spPr/>
    </dgm:pt>
  </dgm:ptLst>
  <dgm:cxnLst>
    <dgm:cxn modelId="{8F14530E-F966-4384-8CF3-B9BC213BB367}" type="presOf" srcId="{39736080-E704-4BD1-8913-2D88DDE2DB88}" destId="{F8F34C29-E04B-476C-B173-CDBC24826C76}" srcOrd="0" destOrd="1" presId="urn:microsoft.com/office/officeart/2009/3/layout/IncreasingArrowsProcess"/>
    <dgm:cxn modelId="{3D2C3217-9662-4AB2-A615-70724717CE6A}" type="presOf" srcId="{2C1080DC-B8CC-4636-900A-F8D1F49EEE88}" destId="{487F1E22-5D87-4A78-94C1-50547A8CE3DF}" srcOrd="0" destOrd="0" presId="urn:microsoft.com/office/officeart/2009/3/layout/IncreasingArrowsProcess"/>
    <dgm:cxn modelId="{1F804D3C-57D1-486C-B436-AF6BB751B3F0}" srcId="{50F128CE-5579-482C-8BA3-1975750F2782}" destId="{5B37173E-18DE-4023-8570-67D3881E0FFE}" srcOrd="0" destOrd="0" parTransId="{91761800-A9FE-4F38-90D6-4E7815B5B624}" sibTransId="{9352854A-5D1C-4AAC-8F68-E76FC57AFDB8}"/>
    <dgm:cxn modelId="{9FF8473F-9C9D-4F9B-9741-8AFD9C4E2431}" srcId="{0A7F8BC4-9334-4627-890D-88E72BBDFF4C}" destId="{E403E1A7-32B2-4FF9-8EB6-D548827788AA}" srcOrd="1" destOrd="0" parTransId="{D75B4821-22BE-4C62-8AF8-0CE71C264D1D}" sibTransId="{648FC300-6F78-43F2-8FEC-C0296D610BC4}"/>
    <dgm:cxn modelId="{5340AB6B-BB72-4067-ABE3-E15DCBF81AED}" type="presOf" srcId="{E403E1A7-32B2-4FF9-8EB6-D548827788AA}" destId="{37284D95-5134-4A6D-995E-C7C18ABC2538}" srcOrd="0" destOrd="0" presId="urn:microsoft.com/office/officeart/2009/3/layout/IncreasingArrowsProcess"/>
    <dgm:cxn modelId="{5FC52251-E251-451F-82E7-BDA71F55431B}" srcId="{E403E1A7-32B2-4FF9-8EB6-D548827788AA}" destId="{39736080-E704-4BD1-8913-2D88DDE2DB88}" srcOrd="1" destOrd="0" parTransId="{30A6680D-5E8C-4142-9CAE-3491AFBF5C4A}" sibTransId="{09CC2C25-FE7C-4603-B34F-3DE1BFF7A720}"/>
    <dgm:cxn modelId="{42875954-0486-491B-A73D-D298D39A6179}" srcId="{0A7F8BC4-9334-4627-890D-88E72BBDFF4C}" destId="{89D89F9D-863F-45A1-88AD-7957E93D599D}" srcOrd="0" destOrd="0" parTransId="{5BD3713B-2D59-47FE-A21C-07EF90D38321}" sibTransId="{5C3545DD-F5D0-4A37-B346-42B6A3F74EA9}"/>
    <dgm:cxn modelId="{EDAF6A5A-7958-4C2C-AD26-3F32C86EF397}" type="presOf" srcId="{5B37173E-18DE-4023-8570-67D3881E0FFE}" destId="{105374AD-F92B-423C-B5A0-6A94862379B7}" srcOrd="0" destOrd="0" presId="urn:microsoft.com/office/officeart/2009/3/layout/IncreasingArrowsProcess"/>
    <dgm:cxn modelId="{0990AF7B-75EC-4A20-8FA2-7712B0A98E8C}" srcId="{A0409D94-AABE-4D4F-BBD0-623096DEB570}" destId="{2C1080DC-B8CC-4636-900A-F8D1F49EEE88}" srcOrd="0" destOrd="0" parTransId="{B1486376-A8FF-4951-A3AE-C253149AC0B2}" sibTransId="{ABCEF05C-43FB-4D03-AC11-35933115BA68}"/>
    <dgm:cxn modelId="{CFA71E87-B311-4839-B3B8-671A64B336A8}" type="presOf" srcId="{82F40FCE-EC30-4CCA-B8DC-0B3F26181924}" destId="{6EBB2610-4373-4248-A832-F02E41A6F6E2}" srcOrd="0" destOrd="0" presId="urn:microsoft.com/office/officeart/2009/3/layout/IncreasingArrowsProcess"/>
    <dgm:cxn modelId="{9B5EB798-D342-45D0-97FE-57F6C455C2D2}" srcId="{0A7F8BC4-9334-4627-890D-88E72BBDFF4C}" destId="{50F128CE-5579-482C-8BA3-1975750F2782}" srcOrd="3" destOrd="0" parTransId="{EFE0D92B-C373-4AC2-A25C-FEB6EBC27895}" sibTransId="{BD63C6F8-8A04-466B-8F01-06A28C365008}"/>
    <dgm:cxn modelId="{6293179E-7461-4211-AFE1-8F138113E510}" type="presOf" srcId="{0A7F8BC4-9334-4627-890D-88E72BBDFF4C}" destId="{670D8017-15DC-4205-A07E-B9EF82FFA707}" srcOrd="0" destOrd="0" presId="urn:microsoft.com/office/officeart/2009/3/layout/IncreasingArrowsProcess"/>
    <dgm:cxn modelId="{94943DA1-60EE-4A96-B24A-D7C240C3E1C8}" type="presOf" srcId="{F5F1A152-811B-4451-8AC7-DA6F1F436FF7}" destId="{48B64172-6329-454D-9591-4F9D7EB0DD64}" srcOrd="0" destOrd="0" presId="urn:microsoft.com/office/officeart/2009/3/layout/IncreasingArrowsProcess"/>
    <dgm:cxn modelId="{450784AB-E94B-411F-8DD4-81A8439A5384}" type="presOf" srcId="{95F1E94E-BE43-4139-B145-D2DB09B17FCF}" destId="{F8F34C29-E04B-476C-B173-CDBC24826C76}" srcOrd="0" destOrd="0" presId="urn:microsoft.com/office/officeart/2009/3/layout/IncreasingArrowsProcess"/>
    <dgm:cxn modelId="{9C82E5C3-2DA3-42CA-BA41-4D4166891C5B}" srcId="{0A7F8BC4-9334-4627-890D-88E72BBDFF4C}" destId="{A0409D94-AABE-4D4F-BBD0-623096DEB570}" srcOrd="4" destOrd="0" parTransId="{17892DDC-0312-442C-971C-300CA44C4FC0}" sibTransId="{6ABE5D30-0DCF-452A-86BB-F9616A45D6AE}"/>
    <dgm:cxn modelId="{1C62A7CD-8A70-4804-A67E-C3C7B2C94C26}" type="presOf" srcId="{F151513B-6A58-4750-B3B9-532F190A769D}" destId="{2D24EB7E-8981-4C12-8B44-63D34818DB52}" srcOrd="0" destOrd="0" presId="urn:microsoft.com/office/officeart/2009/3/layout/IncreasingArrowsProcess"/>
    <dgm:cxn modelId="{6871D7CD-5E9E-4E85-B9BC-5B9DE1CCE84D}" srcId="{0A7F8BC4-9334-4627-890D-88E72BBDFF4C}" destId="{F151513B-6A58-4750-B3B9-532F190A769D}" srcOrd="2" destOrd="0" parTransId="{93750DBE-7F22-4C17-99BE-EBCB9EB4F2A6}" sibTransId="{18BB12A6-DFF5-4124-AD8E-685BA2C92EE1}"/>
    <dgm:cxn modelId="{0F9EE7CE-0931-4D30-8B72-163F8FD5A38E}" srcId="{89D89F9D-863F-45A1-88AD-7957E93D599D}" destId="{82F40FCE-EC30-4CCA-B8DC-0B3F26181924}" srcOrd="0" destOrd="0" parTransId="{31E3D3B0-44B1-4FCE-AE82-69A1805B9050}" sibTransId="{96AEFD05-2EF2-4F6B-B57C-8864FC86F2CA}"/>
    <dgm:cxn modelId="{6088DAD5-860D-4B55-8B9F-4B6FAB937953}" type="presOf" srcId="{50F128CE-5579-482C-8BA3-1975750F2782}" destId="{F7374968-0B17-417F-9956-EF542E480C11}" srcOrd="0" destOrd="0" presId="urn:microsoft.com/office/officeart/2009/3/layout/IncreasingArrowsProcess"/>
    <dgm:cxn modelId="{D8294CD7-2788-48B3-BE23-A9B8DF3B977D}" type="presOf" srcId="{89D89F9D-863F-45A1-88AD-7957E93D599D}" destId="{318528AA-1C15-4ABF-95FF-B6C846A7AB23}" srcOrd="0" destOrd="0" presId="urn:microsoft.com/office/officeart/2009/3/layout/IncreasingArrowsProcess"/>
    <dgm:cxn modelId="{9BEB8ADC-81B0-4309-9749-3F47916CC4E2}" type="presOf" srcId="{A0409D94-AABE-4D4F-BBD0-623096DEB570}" destId="{D0BA02AD-78DA-4FD2-B272-A1366556744C}" srcOrd="0" destOrd="0" presId="urn:microsoft.com/office/officeart/2009/3/layout/IncreasingArrowsProcess"/>
    <dgm:cxn modelId="{E5D3E1E1-F209-4C89-9F62-4FFD96D7893C}" srcId="{F151513B-6A58-4750-B3B9-532F190A769D}" destId="{F5F1A152-811B-4451-8AC7-DA6F1F436FF7}" srcOrd="0" destOrd="0" parTransId="{624A675D-BFBD-4B5C-B220-02E594920448}" sibTransId="{B438CD4C-DA5F-40C5-81F2-C36EE4F70B93}"/>
    <dgm:cxn modelId="{A0B4FAE2-71DE-454A-A01D-F6AFA4C66C32}" srcId="{E403E1A7-32B2-4FF9-8EB6-D548827788AA}" destId="{95F1E94E-BE43-4139-B145-D2DB09B17FCF}" srcOrd="0" destOrd="0" parTransId="{B91E1A4B-34BC-4CA2-88B9-141FF9CD957E}" sibTransId="{F72EDDFF-2F07-489B-BA8C-D46DD1C0DCC1}"/>
    <dgm:cxn modelId="{0B2F2FD1-6FC5-4F46-BDF9-D1A941D8DA1B}" type="presParOf" srcId="{670D8017-15DC-4205-A07E-B9EF82FFA707}" destId="{318528AA-1C15-4ABF-95FF-B6C846A7AB23}" srcOrd="0" destOrd="0" presId="urn:microsoft.com/office/officeart/2009/3/layout/IncreasingArrowsProcess"/>
    <dgm:cxn modelId="{43F65A4B-1C49-4BB7-A715-3DBFF760E633}" type="presParOf" srcId="{670D8017-15DC-4205-A07E-B9EF82FFA707}" destId="{6EBB2610-4373-4248-A832-F02E41A6F6E2}" srcOrd="1" destOrd="0" presId="urn:microsoft.com/office/officeart/2009/3/layout/IncreasingArrowsProcess"/>
    <dgm:cxn modelId="{5A88A664-491C-46F1-9184-6D8F0684C6BD}" type="presParOf" srcId="{670D8017-15DC-4205-A07E-B9EF82FFA707}" destId="{37284D95-5134-4A6D-995E-C7C18ABC2538}" srcOrd="2" destOrd="0" presId="urn:microsoft.com/office/officeart/2009/3/layout/IncreasingArrowsProcess"/>
    <dgm:cxn modelId="{F712D51F-6A1B-4159-B6BC-D1C101A6B651}" type="presParOf" srcId="{670D8017-15DC-4205-A07E-B9EF82FFA707}" destId="{F8F34C29-E04B-476C-B173-CDBC24826C76}" srcOrd="3" destOrd="0" presId="urn:microsoft.com/office/officeart/2009/3/layout/IncreasingArrowsProcess"/>
    <dgm:cxn modelId="{5650F905-96BA-4E6B-89FE-342AFA0C7CC1}" type="presParOf" srcId="{670D8017-15DC-4205-A07E-B9EF82FFA707}" destId="{2D24EB7E-8981-4C12-8B44-63D34818DB52}" srcOrd="4" destOrd="0" presId="urn:microsoft.com/office/officeart/2009/3/layout/IncreasingArrowsProcess"/>
    <dgm:cxn modelId="{76C5C425-D9CF-4BF5-A730-920BEAD8C79E}" type="presParOf" srcId="{670D8017-15DC-4205-A07E-B9EF82FFA707}" destId="{48B64172-6329-454D-9591-4F9D7EB0DD64}" srcOrd="5" destOrd="0" presId="urn:microsoft.com/office/officeart/2009/3/layout/IncreasingArrowsProcess"/>
    <dgm:cxn modelId="{BCF3C5BE-F3FA-4D1C-8AA3-CAD721620F28}" type="presParOf" srcId="{670D8017-15DC-4205-A07E-B9EF82FFA707}" destId="{F7374968-0B17-417F-9956-EF542E480C11}" srcOrd="6" destOrd="0" presId="urn:microsoft.com/office/officeart/2009/3/layout/IncreasingArrowsProcess"/>
    <dgm:cxn modelId="{A4BC9A22-DCB8-4A99-B6FA-C943A2DE56A1}" type="presParOf" srcId="{670D8017-15DC-4205-A07E-B9EF82FFA707}" destId="{105374AD-F92B-423C-B5A0-6A94862379B7}" srcOrd="7" destOrd="0" presId="urn:microsoft.com/office/officeart/2009/3/layout/IncreasingArrowsProcess"/>
    <dgm:cxn modelId="{08695833-9432-4ADB-B407-21C83A2F13F4}" type="presParOf" srcId="{670D8017-15DC-4205-A07E-B9EF82FFA707}" destId="{D0BA02AD-78DA-4FD2-B272-A1366556744C}" srcOrd="8" destOrd="0" presId="urn:microsoft.com/office/officeart/2009/3/layout/IncreasingArrowsProcess"/>
    <dgm:cxn modelId="{C4E81910-FB1F-4AF9-BA05-90070FB4F739}" type="presParOf" srcId="{670D8017-15DC-4205-A07E-B9EF82FFA707}" destId="{487F1E22-5D87-4A78-94C1-50547A8CE3DF}" srcOrd="9"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0C2A2C-0295-43D9-A6DF-FACDA370CEE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287ED0AF-D8B4-4E33-8C8D-48471892C0F1}">
      <dgm:prSet phldrT="[文本]" custT="1"/>
      <dgm:spPr>
        <a:solidFill>
          <a:schemeClr val="accent1">
            <a:hueOff val="0"/>
            <a:satOff val="0"/>
            <a:lumOff val="0"/>
            <a:alpha val="40000"/>
          </a:schemeClr>
        </a:solidFill>
      </dgm:spPr>
      <dgm:t>
        <a:bodyPr/>
        <a:lstStyle/>
        <a:p>
          <a:r>
            <a:rPr lang="en-US" altLang="zh-TW" sz="1200" dirty="0">
              <a:solidFill>
                <a:schemeClr val="accent4"/>
              </a:solidFill>
              <a:latin typeface="Times New Roman" pitchFamily="18" charset="0"/>
              <a:cs typeface="Times New Roman" pitchFamily="18" charset="0"/>
            </a:rPr>
            <a:t>1924</a:t>
          </a:r>
          <a:r>
            <a:rPr lang="zh-TW" altLang="zh-TW" sz="1200" dirty="0">
              <a:solidFill>
                <a:schemeClr val="accent4"/>
              </a:solidFill>
              <a:latin typeface="Times New Roman" pitchFamily="18" charset="0"/>
              <a:cs typeface="Times New Roman" pitchFamily="18" charset="0"/>
            </a:rPr>
            <a:t>年</a:t>
          </a:r>
          <a:r>
            <a:rPr lang="en-US" altLang="zh-TW" sz="1200" dirty="0">
              <a:solidFill>
                <a:schemeClr val="accent4"/>
              </a:solidFill>
              <a:latin typeface="Times New Roman" pitchFamily="18" charset="0"/>
              <a:cs typeface="Times New Roman" pitchFamily="18" charset="0"/>
            </a:rPr>
            <a:t>5</a:t>
          </a:r>
          <a:r>
            <a:rPr lang="zh-TW" altLang="zh-TW" sz="1200" dirty="0">
              <a:solidFill>
                <a:schemeClr val="accent4"/>
              </a:solidFill>
              <a:latin typeface="Times New Roman" pitchFamily="18" charset="0"/>
              <a:cs typeface="Times New Roman" pitchFamily="18" charset="0"/>
            </a:rPr>
            <a:t>月</a:t>
          </a:r>
          <a:r>
            <a:rPr lang="en-US" altLang="zh-TW" sz="1200" dirty="0">
              <a:solidFill>
                <a:schemeClr val="accent4"/>
              </a:solidFill>
              <a:latin typeface="Times New Roman" pitchFamily="18" charset="0"/>
              <a:cs typeface="Times New Roman" pitchFamily="18" charset="0"/>
            </a:rPr>
            <a:t>16</a:t>
          </a:r>
          <a:r>
            <a:rPr lang="zh-TW" altLang="zh-TW" sz="1200" dirty="0">
              <a:solidFill>
                <a:schemeClr val="accent4"/>
              </a:solidFill>
              <a:latin typeface="Times New Roman" pitchFamily="18" charset="0"/>
              <a:cs typeface="Times New Roman" pitchFamily="18" charset="0"/>
            </a:rPr>
            <a:t>日</a:t>
          </a:r>
          <a:r>
            <a:rPr lang="zh-CN" altLang="en-US" sz="1200" dirty="0">
              <a:solidFill>
                <a:schemeClr val="accent4"/>
              </a:solidFill>
              <a:latin typeface="Times New Roman" pitchFamily="18" charset="0"/>
              <a:cs typeface="Times New Roman" pitchFamily="18" charset="0"/>
            </a:rPr>
            <a:t>，</a:t>
          </a:r>
          <a:r>
            <a:rPr lang="zh-TW" altLang="zh-TW" sz="1200" dirty="0">
              <a:solidFill>
                <a:schemeClr val="accent4"/>
              </a:solidFill>
              <a:latin typeface="Times New Roman" pitchFamily="18" charset="0"/>
              <a:cs typeface="Times New Roman" pitchFamily="18" charset="0"/>
            </a:rPr>
            <a:t>美國人休哈特</a:t>
          </a:r>
          <a:r>
            <a:rPr lang="zh-TW" altLang="zh-TW" sz="1100" dirty="0">
              <a:solidFill>
                <a:schemeClr val="accent4"/>
              </a:solidFill>
              <a:latin typeface="Times New Roman" pitchFamily="18" charset="0"/>
              <a:cs typeface="Times New Roman" pitchFamily="18" charset="0"/>
            </a:rPr>
            <a:t>（</a:t>
          </a:r>
          <a:r>
            <a:rPr lang="en-US" altLang="zh-TW" sz="1100" i="1" dirty="0" err="1">
              <a:solidFill>
                <a:schemeClr val="accent4"/>
              </a:solidFill>
              <a:latin typeface="Times New Roman" pitchFamily="18" charset="0"/>
              <a:cs typeface="Times New Roman" pitchFamily="18" charset="0"/>
            </a:rPr>
            <a:t>W.A.Shewhart</a:t>
          </a:r>
          <a:r>
            <a:rPr lang="zh-TW" altLang="zh-TW" sz="1100" dirty="0">
              <a:solidFill>
                <a:schemeClr val="accent4"/>
              </a:solidFill>
              <a:latin typeface="Times New Roman" pitchFamily="18" charset="0"/>
              <a:cs typeface="Times New Roman" pitchFamily="18" charset="0"/>
            </a:rPr>
            <a:t>）</a:t>
          </a:r>
          <a:r>
            <a:rPr lang="zh-TW" altLang="zh-TW" sz="1200" dirty="0">
              <a:solidFill>
                <a:schemeClr val="accent4"/>
              </a:solidFill>
              <a:latin typeface="Times New Roman" pitchFamily="18" charset="0"/>
              <a:cs typeface="Times New Roman" pitchFamily="18" charset="0"/>
            </a:rPr>
            <a:t>在一份</a:t>
          </a:r>
          <a:r>
            <a:rPr lang="zh-CN" altLang="en-US" sz="1200" dirty="0">
              <a:solidFill>
                <a:schemeClr val="accent4"/>
              </a:solidFill>
              <a:latin typeface="Times New Roman" pitchFamily="18" charset="0"/>
              <a:cs typeface="Times New Roman" pitchFamily="18" charset="0"/>
            </a:rPr>
            <a:t>工作</a:t>
          </a:r>
          <a:r>
            <a:rPr lang="zh-TW" altLang="zh-TW" sz="1200" dirty="0">
              <a:solidFill>
                <a:schemeClr val="accent4"/>
              </a:solidFill>
              <a:latin typeface="Times New Roman" pitchFamily="18" charset="0"/>
              <a:cs typeface="Times New Roman" pitchFamily="18" charset="0"/>
            </a:rPr>
            <a:t>備忘錄中描述了不合格品率（</a:t>
          </a:r>
          <a:r>
            <a:rPr lang="en-US" altLang="zh-TW" sz="1200" i="1" dirty="0">
              <a:solidFill>
                <a:schemeClr val="accent4"/>
              </a:solidFill>
              <a:latin typeface="Times New Roman" pitchFamily="18" charset="0"/>
              <a:cs typeface="Times New Roman" pitchFamily="18" charset="0"/>
            </a:rPr>
            <a:t>P</a:t>
          </a:r>
          <a:r>
            <a:rPr lang="zh-TW" altLang="zh-TW" sz="1200" dirty="0">
              <a:solidFill>
                <a:schemeClr val="accent4"/>
              </a:solidFill>
              <a:latin typeface="Times New Roman" pitchFamily="18" charset="0"/>
              <a:cs typeface="Times New Roman" pitchFamily="18" charset="0"/>
            </a:rPr>
            <a:t>）控制圖在工業上的應用，標誌著控制圖的誕生；</a:t>
          </a:r>
          <a:endParaRPr lang="zh-CN" altLang="en-US" sz="1200" dirty="0">
            <a:solidFill>
              <a:schemeClr val="accent4"/>
            </a:solidFill>
          </a:endParaRPr>
        </a:p>
      </dgm:t>
    </dgm:pt>
    <dgm:pt modelId="{87CE21DE-A4E4-4712-9A13-7E17FB33C119}" type="parTrans" cxnId="{72165E36-85CA-45AD-8293-077576001E5D}">
      <dgm:prSet/>
      <dgm:spPr/>
      <dgm:t>
        <a:bodyPr/>
        <a:lstStyle/>
        <a:p>
          <a:endParaRPr lang="zh-CN" altLang="en-US" sz="1200"/>
        </a:p>
      </dgm:t>
    </dgm:pt>
    <dgm:pt modelId="{09EB0AEF-8965-48AD-B857-B3C5FEAB0516}" type="sibTrans" cxnId="{72165E36-85CA-45AD-8293-077576001E5D}">
      <dgm:prSet custT="1"/>
      <dgm:spPr>
        <a:solidFill>
          <a:schemeClr val="accent1">
            <a:alpha val="90000"/>
          </a:schemeClr>
        </a:solidFill>
      </dgm:spPr>
      <dgm:t>
        <a:bodyPr/>
        <a:lstStyle/>
        <a:p>
          <a:endParaRPr lang="zh-CN" altLang="en-US" sz="1200"/>
        </a:p>
      </dgm:t>
    </dgm:pt>
    <dgm:pt modelId="{0D772828-D444-456C-9D65-8D65A2487A8D}">
      <dgm:prSet phldrT="[文本]" custT="1"/>
      <dgm:spPr>
        <a:solidFill>
          <a:schemeClr val="accent1">
            <a:hueOff val="0"/>
            <a:satOff val="0"/>
            <a:lumOff val="0"/>
            <a:alpha val="40000"/>
          </a:schemeClr>
        </a:solidFill>
      </dgm:spPr>
      <dgm:t>
        <a:bodyPr/>
        <a:lstStyle/>
        <a:p>
          <a:r>
            <a:rPr lang="en-US" altLang="zh-TW" sz="1200" dirty="0">
              <a:solidFill>
                <a:schemeClr val="accent4"/>
              </a:solidFill>
              <a:latin typeface="Times New Roman" pitchFamily="18" charset="0"/>
              <a:cs typeface="Times New Roman" pitchFamily="18" charset="0"/>
            </a:rPr>
            <a:t>1950</a:t>
          </a:r>
          <a:r>
            <a:rPr lang="zh-CN" altLang="zh-TW" sz="1200" dirty="0">
              <a:solidFill>
                <a:schemeClr val="accent4"/>
              </a:solidFill>
              <a:latin typeface="Times New Roman" pitchFamily="18" charset="0"/>
              <a:cs typeface="Times New Roman" pitchFamily="18" charset="0"/>
            </a:rPr>
            <a:t>年</a:t>
          </a:r>
          <a:r>
            <a:rPr lang="zh-CN" altLang="en-US" sz="1200" dirty="0">
              <a:solidFill>
                <a:schemeClr val="accent4"/>
              </a:solidFill>
              <a:latin typeface="Times New Roman" pitchFamily="18" charset="0"/>
              <a:cs typeface="Times New Roman" pitchFamily="18" charset="0"/>
            </a:rPr>
            <a:t>，</a:t>
          </a:r>
          <a:r>
            <a:rPr lang="en-US" altLang="zh-TW" sz="1100" i="1" dirty="0" err="1">
              <a:solidFill>
                <a:schemeClr val="accent4"/>
              </a:solidFill>
              <a:latin typeface="Times New Roman" pitchFamily="18" charset="0"/>
              <a:cs typeface="Times New Roman" pitchFamily="18" charset="0"/>
            </a:rPr>
            <a:t>Levey</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和 </a:t>
          </a:r>
          <a:r>
            <a:rPr lang="en-US" altLang="zh-TW" sz="1100" i="1" dirty="0">
              <a:solidFill>
                <a:schemeClr val="accent4"/>
              </a:solidFill>
              <a:latin typeface="Times New Roman" pitchFamily="18" charset="0"/>
              <a:cs typeface="Times New Roman" pitchFamily="18" charset="0"/>
            </a:rPr>
            <a:t>Jennings</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兩人在美國臨床病理學雜誌</a:t>
          </a:r>
          <a:r>
            <a:rPr lang="zh-CN"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Am J </a:t>
          </a:r>
          <a:r>
            <a:rPr lang="en-US" altLang="zh-TW" sz="1100" i="1" dirty="0" err="1">
              <a:solidFill>
                <a:schemeClr val="accent4"/>
              </a:solidFill>
              <a:latin typeface="Times New Roman" pitchFamily="18" charset="0"/>
              <a:cs typeface="Times New Roman" pitchFamily="18" charset="0"/>
            </a:rPr>
            <a:t>Clin</a:t>
          </a:r>
          <a:r>
            <a:rPr lang="en-US" altLang="zh-TW" sz="1100" i="1" dirty="0">
              <a:solidFill>
                <a:schemeClr val="accent4"/>
              </a:solidFill>
              <a:latin typeface="Times New Roman" pitchFamily="18" charset="0"/>
              <a:cs typeface="Times New Roman" pitchFamily="18" charset="0"/>
            </a:rPr>
            <a:t> </a:t>
          </a:r>
          <a:r>
            <a:rPr lang="en-US" altLang="zh-TW" sz="1100" i="1" dirty="0" err="1">
              <a:solidFill>
                <a:schemeClr val="accent4"/>
              </a:solidFill>
              <a:latin typeface="Times New Roman" pitchFamily="18" charset="0"/>
              <a:cs typeface="Times New Roman" pitchFamily="18" charset="0"/>
            </a:rPr>
            <a:t>Pathol</a:t>
          </a:r>
          <a:r>
            <a:rPr lang="zh-CN"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發表合著文章</a:t>
          </a:r>
          <a:r>
            <a:rPr lang="en-US"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The use of control charts in the clinical laboratory</a:t>
          </a:r>
          <a:r>
            <a:rPr lang="en-US"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將控制圖的應用引入到臨床檢驗領域</a:t>
          </a:r>
          <a:r>
            <a:rPr lang="zh-CN" altLang="en-US" sz="1200" dirty="0">
              <a:solidFill>
                <a:schemeClr val="accent4"/>
              </a:solidFill>
              <a:latin typeface="Times New Roman" pitchFamily="18" charset="0"/>
              <a:cs typeface="Times New Roman" pitchFamily="18" charset="0"/>
            </a:rPr>
            <a:t>；</a:t>
          </a:r>
          <a:endParaRPr lang="en-US" altLang="zh-CN" sz="1200" dirty="0">
            <a:solidFill>
              <a:schemeClr val="accent4"/>
            </a:solidFill>
            <a:latin typeface="Times New Roman" pitchFamily="18" charset="0"/>
            <a:cs typeface="Times New Roman" pitchFamily="18" charset="0"/>
          </a:endParaRPr>
        </a:p>
        <a:p>
          <a:r>
            <a:rPr lang="en-US" altLang="zh-TW" sz="1200" dirty="0">
              <a:solidFill>
                <a:schemeClr val="accent4"/>
              </a:solidFill>
              <a:latin typeface="Times New Roman" pitchFamily="18" charset="0"/>
              <a:cs typeface="Times New Roman" pitchFamily="18" charset="0"/>
            </a:rPr>
            <a:t>1952</a:t>
          </a:r>
          <a:r>
            <a:rPr lang="zh-CN" altLang="zh-TW" sz="1200" dirty="0">
              <a:solidFill>
                <a:schemeClr val="accent4"/>
              </a:solidFill>
              <a:latin typeface="Times New Roman" pitchFamily="18" charset="0"/>
              <a:cs typeface="Times New Roman" pitchFamily="18" charset="0"/>
            </a:rPr>
            <a:t>年</a:t>
          </a:r>
          <a:r>
            <a:rPr lang="zh-CN" altLang="en-US" sz="12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Henry</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和 </a:t>
          </a:r>
          <a:r>
            <a:rPr lang="en-US" altLang="zh-TW" sz="1100" i="1" dirty="0" err="1">
              <a:solidFill>
                <a:schemeClr val="accent4"/>
              </a:solidFill>
              <a:latin typeface="Times New Roman" pitchFamily="18" charset="0"/>
              <a:cs typeface="Times New Roman" pitchFamily="18" charset="0"/>
            </a:rPr>
            <a:t>Segalove</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兩人在美國臨床病理學雜誌</a:t>
          </a:r>
          <a:r>
            <a:rPr lang="zh-CN"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Am J </a:t>
          </a:r>
          <a:r>
            <a:rPr lang="en-US" altLang="zh-TW" sz="1100" i="1" dirty="0" err="1">
              <a:solidFill>
                <a:schemeClr val="accent4"/>
              </a:solidFill>
              <a:latin typeface="Times New Roman" pitchFamily="18" charset="0"/>
              <a:cs typeface="Times New Roman" pitchFamily="18" charset="0"/>
            </a:rPr>
            <a:t>Clin</a:t>
          </a:r>
          <a:r>
            <a:rPr lang="en-US" altLang="zh-TW" sz="1100" i="1" dirty="0">
              <a:solidFill>
                <a:schemeClr val="accent4"/>
              </a:solidFill>
              <a:latin typeface="Times New Roman" pitchFamily="18" charset="0"/>
              <a:cs typeface="Times New Roman" pitchFamily="18" charset="0"/>
            </a:rPr>
            <a:t> </a:t>
          </a:r>
          <a:r>
            <a:rPr lang="en-US" altLang="zh-TW" sz="1100" i="1" dirty="0" err="1">
              <a:solidFill>
                <a:schemeClr val="accent4"/>
              </a:solidFill>
              <a:latin typeface="Times New Roman" pitchFamily="18" charset="0"/>
              <a:cs typeface="Times New Roman" pitchFamily="18" charset="0"/>
            </a:rPr>
            <a:t>Pathol</a:t>
          </a:r>
          <a:r>
            <a:rPr lang="zh-CN"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發表合著文章</a:t>
          </a:r>
          <a:r>
            <a:rPr lang="en-US"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The running of standards in clinical chemistry and the use of the control</a:t>
          </a:r>
          <a:r>
            <a:rPr lang="en-US"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改進</a:t>
          </a:r>
          <a:r>
            <a:rPr lang="en-US" altLang="zh-CN" sz="1200" dirty="0">
              <a:solidFill>
                <a:schemeClr val="accent4"/>
              </a:solidFill>
              <a:latin typeface="Times New Roman" pitchFamily="18" charset="0"/>
              <a:cs typeface="Times New Roman" pitchFamily="18" charset="0"/>
            </a:rPr>
            <a:t> </a:t>
          </a:r>
          <a:r>
            <a:rPr lang="en-US" altLang="zh-CN" sz="1200" i="1" dirty="0">
              <a:solidFill>
                <a:schemeClr val="accent4"/>
              </a:solidFill>
              <a:latin typeface="Times New Roman" pitchFamily="18" charset="0"/>
              <a:cs typeface="Times New Roman" pitchFamily="18" charset="0"/>
            </a:rPr>
            <a:t>L</a:t>
          </a:r>
          <a:r>
            <a:rPr lang="en-US" altLang="zh-CN" sz="1200" dirty="0">
              <a:solidFill>
                <a:schemeClr val="accent4"/>
              </a:solidFill>
              <a:latin typeface="Times New Roman" pitchFamily="18" charset="0"/>
              <a:cs typeface="Times New Roman" pitchFamily="18" charset="0"/>
            </a:rPr>
            <a:t>-</a:t>
          </a:r>
          <a:r>
            <a:rPr lang="en-US" altLang="zh-CN" sz="1200" i="1" dirty="0">
              <a:solidFill>
                <a:schemeClr val="accent4"/>
              </a:solidFill>
              <a:latin typeface="Times New Roman" pitchFamily="18" charset="0"/>
              <a:cs typeface="Times New Roman" pitchFamily="18" charset="0"/>
            </a:rPr>
            <a:t>J </a:t>
          </a:r>
          <a:r>
            <a:rPr lang="zh-CN" altLang="en-US" sz="1200" dirty="0">
              <a:solidFill>
                <a:schemeClr val="accent4"/>
              </a:solidFill>
              <a:latin typeface="Times New Roman" pitchFamily="18" charset="0"/>
              <a:cs typeface="Times New Roman" pitchFamily="18" charset="0"/>
            </a:rPr>
            <a:t>圖</a:t>
          </a:r>
          <a:r>
            <a:rPr lang="zh-CN" altLang="zh-TW" sz="1200" dirty="0">
              <a:solidFill>
                <a:schemeClr val="accent4"/>
              </a:solidFill>
              <a:latin typeface="Times New Roman" pitchFamily="18" charset="0"/>
              <a:cs typeface="Times New Roman" pitchFamily="18" charset="0"/>
            </a:rPr>
            <a:t>，形成了今天臨床檢驗中使用最普遍的質控圖</a:t>
          </a:r>
          <a:r>
            <a:rPr lang="zh-CN" altLang="en-US" sz="1200" dirty="0">
              <a:solidFill>
                <a:schemeClr val="accent4"/>
              </a:solidFill>
              <a:latin typeface="Times New Roman" pitchFamily="18" charset="0"/>
              <a:cs typeface="Times New Roman" pitchFamily="18" charset="0"/>
            </a:rPr>
            <a:t>；</a:t>
          </a:r>
          <a:endParaRPr lang="zh-CN" altLang="en-US" sz="1200" dirty="0">
            <a:solidFill>
              <a:schemeClr val="accent4"/>
            </a:solidFill>
          </a:endParaRPr>
        </a:p>
      </dgm:t>
    </dgm:pt>
    <dgm:pt modelId="{471C2F25-EF7C-48F4-9784-68EEA59FEBB6}" type="parTrans" cxnId="{9CEA51B8-A102-412D-94C9-C56B8B797B40}">
      <dgm:prSet/>
      <dgm:spPr/>
      <dgm:t>
        <a:bodyPr/>
        <a:lstStyle/>
        <a:p>
          <a:endParaRPr lang="zh-CN" altLang="en-US" sz="1200"/>
        </a:p>
      </dgm:t>
    </dgm:pt>
    <dgm:pt modelId="{BD358F9C-841E-4FBA-BBDE-877727007A21}" type="sibTrans" cxnId="{9CEA51B8-A102-412D-94C9-C56B8B797B40}">
      <dgm:prSet custT="1"/>
      <dgm:spPr>
        <a:solidFill>
          <a:schemeClr val="accent1">
            <a:alpha val="90000"/>
          </a:schemeClr>
        </a:solidFill>
      </dgm:spPr>
      <dgm:t>
        <a:bodyPr/>
        <a:lstStyle/>
        <a:p>
          <a:endParaRPr lang="zh-CN" altLang="en-US" sz="1200"/>
        </a:p>
      </dgm:t>
    </dgm:pt>
    <dgm:pt modelId="{EFB26110-DF37-44DF-B792-781CE00E76D8}">
      <dgm:prSet custT="1"/>
      <dgm:spPr>
        <a:solidFill>
          <a:schemeClr val="accent1">
            <a:hueOff val="0"/>
            <a:satOff val="0"/>
            <a:lumOff val="0"/>
            <a:alpha val="40000"/>
          </a:schemeClr>
        </a:solidFill>
      </dgm:spPr>
      <dgm:t>
        <a:bodyPr/>
        <a:lstStyle/>
        <a:p>
          <a:r>
            <a:rPr lang="en-US" altLang="zh-TW" sz="1200" dirty="0">
              <a:solidFill>
                <a:schemeClr val="accent4"/>
              </a:solidFill>
              <a:latin typeface="Times New Roman" pitchFamily="18" charset="0"/>
              <a:cs typeface="Times New Roman" pitchFamily="18" charset="0"/>
            </a:rPr>
            <a:t>1975</a:t>
          </a:r>
          <a:r>
            <a:rPr lang="zh-CN" altLang="zh-TW" sz="1200" dirty="0">
              <a:solidFill>
                <a:schemeClr val="accent4"/>
              </a:solidFill>
              <a:latin typeface="Times New Roman" pitchFamily="18" charset="0"/>
              <a:cs typeface="Times New Roman" pitchFamily="18" charset="0"/>
            </a:rPr>
            <a:t>年</a:t>
          </a:r>
          <a:r>
            <a:rPr lang="zh-CN" altLang="en-US" sz="1200" dirty="0">
              <a:solidFill>
                <a:schemeClr val="accent4"/>
              </a:solidFill>
              <a:latin typeface="Times New Roman" pitchFamily="18" charset="0"/>
              <a:cs typeface="Times New Roman" pitchFamily="18" charset="0"/>
            </a:rPr>
            <a:t>，</a:t>
          </a:r>
          <a:r>
            <a:rPr lang="en-US" altLang="en-US" sz="1100" i="1" dirty="0" err="1">
              <a:solidFill>
                <a:schemeClr val="accent4"/>
              </a:solidFill>
              <a:latin typeface="Times New Roman" pitchFamily="18" charset="0"/>
              <a:cs typeface="Times New Roman" pitchFamily="18" charset="0"/>
            </a:rPr>
            <a:t>Cembrowski</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和 </a:t>
          </a:r>
          <a:r>
            <a:rPr lang="en-US" altLang="zh-TW" sz="1100" i="1" dirty="0">
              <a:solidFill>
                <a:schemeClr val="accent4"/>
              </a:solidFill>
              <a:latin typeface="Times New Roman" pitchFamily="18" charset="0"/>
              <a:cs typeface="Times New Roman" pitchFamily="18" charset="0"/>
            </a:rPr>
            <a:t>James </a:t>
          </a:r>
          <a:r>
            <a:rPr lang="en-US" altLang="zh-TW" sz="1100" i="1" dirty="0" err="1">
              <a:solidFill>
                <a:schemeClr val="accent4"/>
              </a:solidFill>
              <a:latin typeface="Times New Roman" pitchFamily="18" charset="0"/>
              <a:cs typeface="Times New Roman" pitchFamily="18" charset="0"/>
            </a:rPr>
            <a:t>O.Westgard</a:t>
          </a:r>
          <a:r>
            <a:rPr lang="en-US" altLang="zh-TW" sz="1200" dirty="0">
              <a:solidFill>
                <a:schemeClr val="accent4"/>
              </a:solidFill>
              <a:latin typeface="Times New Roman" pitchFamily="18" charset="0"/>
              <a:cs typeface="Times New Roman" pitchFamily="18" charset="0"/>
            </a:rPr>
            <a:t> </a:t>
          </a:r>
          <a:r>
            <a:rPr lang="zh-CN" altLang="en-US" sz="1200" dirty="0">
              <a:solidFill>
                <a:schemeClr val="accent4"/>
              </a:solidFill>
              <a:latin typeface="Times New Roman" pitchFamily="18" charset="0"/>
              <a:cs typeface="Times New Roman" pitchFamily="18" charset="0"/>
            </a:rPr>
            <a:t>等</a:t>
          </a:r>
          <a:r>
            <a:rPr lang="zh-CN" altLang="zh-TW" sz="1200" dirty="0">
              <a:solidFill>
                <a:schemeClr val="accent4"/>
              </a:solidFill>
              <a:latin typeface="Times New Roman" pitchFamily="18" charset="0"/>
              <a:cs typeface="Times New Roman" pitchFamily="18" charset="0"/>
            </a:rPr>
            <a:t>人在美國臨床化學雜誌</a:t>
          </a:r>
          <a:r>
            <a:rPr lang="zh-CN"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clinical chemistry</a:t>
          </a:r>
          <a:r>
            <a:rPr lang="zh-CN"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發表合著文章</a:t>
          </a:r>
          <a:r>
            <a:rPr lang="en-US"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Trend detection in control data: optimization and interpretation of Trigg’s technique for trend analysis</a:t>
          </a:r>
          <a:r>
            <a:rPr lang="en-US"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將</a:t>
          </a:r>
          <a:r>
            <a:rPr lang="zh-CN" altLang="en-US" sz="1200" dirty="0">
              <a:solidFill>
                <a:schemeClr val="accent4"/>
              </a:solidFill>
              <a:latin typeface="Times New Roman" pitchFamily="18" charset="0"/>
              <a:cs typeface="Times New Roman" pitchFamily="18" charset="0"/>
            </a:rPr>
            <a:t>指數加權移動平均</a:t>
          </a:r>
          <a:r>
            <a:rPr lang="zh-CN" altLang="en-US" sz="1100" i="0" dirty="0">
              <a:solidFill>
                <a:schemeClr val="accent4"/>
              </a:solidFill>
              <a:latin typeface="Times New Roman" pitchFamily="18" charset="0"/>
              <a:cs typeface="Times New Roman" pitchFamily="18" charset="0"/>
            </a:rPr>
            <a:t>（</a:t>
          </a:r>
          <a:r>
            <a:rPr lang="en-US" altLang="zh-CN" sz="1100" i="1" dirty="0">
              <a:solidFill>
                <a:schemeClr val="accent4"/>
              </a:solidFill>
              <a:latin typeface="Times New Roman" pitchFamily="18" charset="0"/>
              <a:cs typeface="Times New Roman" pitchFamily="18" charset="0"/>
            </a:rPr>
            <a:t>EWMA</a:t>
          </a:r>
          <a:r>
            <a:rPr lang="zh-CN" altLang="en-US" sz="1100" i="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控制圖引入到臨床檢驗領域</a:t>
          </a:r>
          <a:r>
            <a:rPr lang="zh-CN" altLang="en-US" sz="1200" dirty="0">
              <a:solidFill>
                <a:schemeClr val="accent4"/>
              </a:solidFill>
              <a:latin typeface="Times New Roman" pitchFamily="18" charset="0"/>
              <a:cs typeface="Times New Roman" pitchFamily="18" charset="0"/>
            </a:rPr>
            <a:t>；</a:t>
          </a:r>
          <a:endParaRPr lang="zh-CN" altLang="en-US" sz="1200" dirty="0">
            <a:solidFill>
              <a:schemeClr val="accent4"/>
            </a:solidFill>
          </a:endParaRPr>
        </a:p>
      </dgm:t>
    </dgm:pt>
    <dgm:pt modelId="{D2EED980-43EB-4380-A710-49680E91F392}" type="parTrans" cxnId="{228F1C4B-57CF-43B9-B15F-E374712ED958}">
      <dgm:prSet/>
      <dgm:spPr/>
      <dgm:t>
        <a:bodyPr/>
        <a:lstStyle/>
        <a:p>
          <a:endParaRPr lang="zh-CN" altLang="en-US" sz="1200"/>
        </a:p>
      </dgm:t>
    </dgm:pt>
    <dgm:pt modelId="{E737ACB0-D084-4557-9D82-1644D50FE45F}" type="sibTrans" cxnId="{228F1C4B-57CF-43B9-B15F-E374712ED958}">
      <dgm:prSet custT="1"/>
      <dgm:spPr>
        <a:solidFill>
          <a:schemeClr val="accent1">
            <a:alpha val="90000"/>
          </a:schemeClr>
        </a:solidFill>
      </dgm:spPr>
      <dgm:t>
        <a:bodyPr/>
        <a:lstStyle/>
        <a:p>
          <a:endParaRPr lang="zh-CN" altLang="en-US" sz="1200"/>
        </a:p>
      </dgm:t>
    </dgm:pt>
    <dgm:pt modelId="{E63D74CE-CAF4-4BB4-A0D3-3B5CCC35172D}">
      <dgm:prSet phldrT="[文本]" custT="1"/>
      <dgm:spPr>
        <a:solidFill>
          <a:schemeClr val="accent1">
            <a:hueOff val="0"/>
            <a:satOff val="0"/>
            <a:lumOff val="0"/>
            <a:alpha val="40000"/>
          </a:schemeClr>
        </a:solidFill>
      </dgm:spPr>
      <dgm:t>
        <a:bodyPr/>
        <a:lstStyle/>
        <a:p>
          <a:r>
            <a:rPr lang="en-US" altLang="zh-TW" sz="1200" dirty="0">
              <a:solidFill>
                <a:schemeClr val="accent4"/>
              </a:solidFill>
              <a:latin typeface="Times New Roman" pitchFamily="18" charset="0"/>
              <a:cs typeface="Times New Roman" pitchFamily="18" charset="0"/>
            </a:rPr>
            <a:t>1981</a:t>
          </a:r>
          <a:r>
            <a:rPr lang="zh-CN" altLang="zh-TW" sz="1200" dirty="0">
              <a:solidFill>
                <a:schemeClr val="accent4"/>
              </a:solidFill>
              <a:latin typeface="Times New Roman" pitchFamily="18" charset="0"/>
              <a:cs typeface="Times New Roman" pitchFamily="18" charset="0"/>
            </a:rPr>
            <a:t>年</a:t>
          </a:r>
          <a:r>
            <a:rPr lang="zh-CN" altLang="en-US" sz="1200" dirty="0">
              <a:solidFill>
                <a:schemeClr val="accent4"/>
              </a:solidFill>
              <a:latin typeface="Times New Roman" pitchFamily="18" charset="0"/>
              <a:cs typeface="Times New Roman" pitchFamily="18" charset="0"/>
            </a:rPr>
            <a:t>，</a:t>
          </a:r>
          <a:r>
            <a:rPr lang="en-US" altLang="zh-CN" sz="1100" i="1" dirty="0">
              <a:solidFill>
                <a:schemeClr val="accent4"/>
              </a:solidFill>
              <a:latin typeface="Times New Roman" pitchFamily="18" charset="0"/>
              <a:cs typeface="Times New Roman" pitchFamily="18" charset="0"/>
            </a:rPr>
            <a:t>James </a:t>
          </a:r>
          <a:r>
            <a:rPr lang="en-US" altLang="zh-CN" sz="1100" i="1" dirty="0" err="1">
              <a:solidFill>
                <a:schemeClr val="accent4"/>
              </a:solidFill>
              <a:latin typeface="Times New Roman" pitchFamily="18" charset="0"/>
              <a:cs typeface="Times New Roman" pitchFamily="18" charset="0"/>
            </a:rPr>
            <a:t>O.Westgard</a:t>
          </a:r>
          <a:r>
            <a:rPr lang="en-US" altLang="zh-CN" sz="1200" dirty="0">
              <a:solidFill>
                <a:schemeClr val="accent4"/>
              </a:solidFill>
              <a:latin typeface="Times New Roman" pitchFamily="18" charset="0"/>
              <a:cs typeface="Times New Roman" pitchFamily="18" charset="0"/>
            </a:rPr>
            <a:t> </a:t>
          </a:r>
          <a:r>
            <a:rPr lang="zh-CN" altLang="en-US" sz="1200" dirty="0">
              <a:solidFill>
                <a:schemeClr val="accent4"/>
              </a:solidFill>
              <a:latin typeface="Times New Roman" pitchFamily="18" charset="0"/>
              <a:cs typeface="Times New Roman" pitchFamily="18" charset="0"/>
            </a:rPr>
            <a:t>和 </a:t>
          </a:r>
          <a:r>
            <a:rPr lang="en-US" sz="1100" i="1" dirty="0">
              <a:solidFill>
                <a:schemeClr val="accent4"/>
              </a:solidFill>
              <a:latin typeface="Times New Roman" pitchFamily="18" charset="0"/>
              <a:cs typeface="Times New Roman" pitchFamily="18" charset="0"/>
            </a:rPr>
            <a:t>Barry PL</a:t>
          </a:r>
          <a:r>
            <a:rPr lang="en-US" sz="1000" dirty="0">
              <a:solidFill>
                <a:schemeClr val="accent4"/>
              </a:solidFill>
              <a:latin typeface="Times New Roman" pitchFamily="18" charset="0"/>
              <a:cs typeface="Times New Roman" pitchFamily="18" charset="0"/>
            </a:rPr>
            <a:t> </a:t>
          </a:r>
          <a:r>
            <a:rPr lang="zh-CN" altLang="en-US" sz="1200" dirty="0">
              <a:solidFill>
                <a:schemeClr val="accent4"/>
              </a:solidFill>
              <a:latin typeface="Times New Roman" pitchFamily="18" charset="0"/>
              <a:cs typeface="Times New Roman" pitchFamily="18" charset="0"/>
            </a:rPr>
            <a:t>等人在</a:t>
          </a:r>
          <a:r>
            <a:rPr lang="zh-TW" sz="1200" dirty="0">
              <a:solidFill>
                <a:schemeClr val="accent4"/>
              </a:solidFill>
            </a:rPr>
            <a:t>美國臨床化學</a:t>
          </a:r>
          <a:r>
            <a:rPr lang="zh-CN" altLang="zh-TW" sz="1200" dirty="0">
              <a:solidFill>
                <a:schemeClr val="accent4"/>
              </a:solidFill>
              <a:latin typeface="Times New Roman" pitchFamily="18" charset="0"/>
              <a:cs typeface="Times New Roman" pitchFamily="18" charset="0"/>
            </a:rPr>
            <a:t>雜誌</a:t>
          </a:r>
          <a:r>
            <a:rPr lang="zh-CN"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clinical chemistry</a:t>
          </a:r>
          <a:r>
            <a:rPr lang="zh-CN"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發表合著文章</a:t>
          </a:r>
          <a:r>
            <a:rPr lang="en-US"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A Multi-Rule </a:t>
          </a:r>
          <a:r>
            <a:rPr lang="en-US" altLang="zh-TW" sz="1100" i="1" dirty="0" err="1">
              <a:solidFill>
                <a:schemeClr val="accent4"/>
              </a:solidFill>
              <a:latin typeface="Times New Roman" pitchFamily="18" charset="0"/>
              <a:cs typeface="Times New Roman" pitchFamily="18" charset="0"/>
            </a:rPr>
            <a:t>Shewhart</a:t>
          </a:r>
          <a:r>
            <a:rPr lang="en-US" altLang="zh-TW" sz="1100" i="1" dirty="0">
              <a:solidFill>
                <a:schemeClr val="accent4"/>
              </a:solidFill>
              <a:latin typeface="Times New Roman" pitchFamily="18" charset="0"/>
              <a:cs typeface="Times New Roman" pitchFamily="18" charset="0"/>
            </a:rPr>
            <a:t> Chart for Quality Control in Clinical Chemistry</a:t>
          </a:r>
          <a:r>
            <a:rPr lang="en-US" altLang="zh-TW" sz="1100" dirty="0">
              <a:solidFill>
                <a:schemeClr val="accent4"/>
              </a:solidFill>
              <a:latin typeface="Times New Roman" pitchFamily="18" charset="0"/>
              <a:cs typeface="Times New Roman" pitchFamily="18" charset="0"/>
            </a:rPr>
            <a:t>》</a:t>
          </a:r>
          <a:r>
            <a:rPr lang="zh-CN" altLang="en-US" sz="1200" dirty="0">
              <a:solidFill>
                <a:schemeClr val="accent4"/>
              </a:solidFill>
              <a:latin typeface="Times New Roman" pitchFamily="18" charset="0"/>
              <a:cs typeface="Times New Roman" pitchFamily="18" charset="0"/>
            </a:rPr>
            <a:t>提出質控圖的多規則判斷；</a:t>
          </a:r>
          <a:endParaRPr lang="zh-CN" altLang="en-US" sz="1200" dirty="0">
            <a:solidFill>
              <a:schemeClr val="accent4"/>
            </a:solidFill>
          </a:endParaRPr>
        </a:p>
      </dgm:t>
    </dgm:pt>
    <dgm:pt modelId="{39A4B731-DC28-4FCC-A978-CE81E115B70F}" type="sibTrans" cxnId="{A357EF65-B6D1-4FB9-8D5A-FF75076F1CD1}">
      <dgm:prSet/>
      <dgm:spPr/>
      <dgm:t>
        <a:bodyPr/>
        <a:lstStyle/>
        <a:p>
          <a:endParaRPr lang="zh-CN" altLang="en-US" sz="1200"/>
        </a:p>
      </dgm:t>
    </dgm:pt>
    <dgm:pt modelId="{05520DE2-79B3-406D-B729-D850AB903E2A}" type="parTrans" cxnId="{A357EF65-B6D1-4FB9-8D5A-FF75076F1CD1}">
      <dgm:prSet/>
      <dgm:spPr/>
      <dgm:t>
        <a:bodyPr/>
        <a:lstStyle/>
        <a:p>
          <a:endParaRPr lang="zh-CN" altLang="en-US" sz="1200"/>
        </a:p>
      </dgm:t>
    </dgm:pt>
    <dgm:pt modelId="{095B92AA-1086-499F-823F-14C215C13B36}">
      <dgm:prSet phldrT="[文本]" custT="1"/>
      <dgm:spPr>
        <a:solidFill>
          <a:schemeClr val="accent1">
            <a:hueOff val="0"/>
            <a:satOff val="0"/>
            <a:lumOff val="0"/>
            <a:alpha val="40000"/>
          </a:schemeClr>
        </a:solidFill>
      </dgm:spPr>
      <dgm:t>
        <a:bodyPr/>
        <a:lstStyle/>
        <a:p>
          <a:r>
            <a:rPr lang="en-US" altLang="zh-TW" sz="1200" dirty="0">
              <a:solidFill>
                <a:schemeClr val="accent4"/>
              </a:solidFill>
              <a:latin typeface="Times New Roman" pitchFamily="18" charset="0"/>
              <a:cs typeface="Times New Roman" pitchFamily="18" charset="0"/>
            </a:rPr>
            <a:t>1959</a:t>
          </a:r>
          <a:r>
            <a:rPr lang="zh-CN" altLang="zh-TW" sz="1200" dirty="0">
              <a:solidFill>
                <a:schemeClr val="accent4"/>
              </a:solidFill>
              <a:latin typeface="Times New Roman" pitchFamily="18" charset="0"/>
              <a:cs typeface="Times New Roman" pitchFamily="18" charset="0"/>
            </a:rPr>
            <a:t>年</a:t>
          </a:r>
          <a:r>
            <a:rPr lang="zh-CN" altLang="en-US" sz="12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Roberts SV</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在美國技術計量學雜誌</a:t>
          </a:r>
          <a:r>
            <a:rPr lang="zh-CN"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TECHNOMETRICS</a:t>
          </a:r>
          <a:r>
            <a:rPr lang="zh-CN"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發表文章</a:t>
          </a:r>
          <a:r>
            <a:rPr lang="en-US"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Control chart tests based on geometric moving average</a:t>
          </a:r>
          <a:r>
            <a:rPr lang="en-US" altLang="zh-TW" sz="1100" dirty="0">
              <a:solidFill>
                <a:schemeClr val="accent4"/>
              </a:solidFill>
              <a:latin typeface="Times New Roman" pitchFamily="18" charset="0"/>
              <a:cs typeface="Times New Roman" pitchFamily="18" charset="0"/>
            </a:rPr>
            <a:t>》</a:t>
          </a:r>
          <a:r>
            <a:rPr lang="zh-CN" altLang="en-US" sz="1200" dirty="0">
              <a:solidFill>
                <a:schemeClr val="accent4"/>
              </a:solidFill>
              <a:latin typeface="Times New Roman" pitchFamily="18" charset="0"/>
              <a:cs typeface="Times New Roman" pitchFamily="18" charset="0"/>
            </a:rPr>
            <a:t>首次提出移動平均</a:t>
          </a:r>
          <a:r>
            <a:rPr lang="zh-CN" altLang="en-US" sz="1100" dirty="0">
              <a:solidFill>
                <a:schemeClr val="accent4"/>
              </a:solidFill>
              <a:latin typeface="Times New Roman" pitchFamily="18" charset="0"/>
              <a:cs typeface="Times New Roman" pitchFamily="18" charset="0"/>
            </a:rPr>
            <a:t>（</a:t>
          </a:r>
          <a:r>
            <a:rPr lang="en-US" altLang="zh-CN" sz="1100" i="1" dirty="0">
              <a:solidFill>
                <a:schemeClr val="accent4"/>
              </a:solidFill>
              <a:latin typeface="Times New Roman" pitchFamily="18" charset="0"/>
              <a:cs typeface="Times New Roman" pitchFamily="18" charset="0"/>
            </a:rPr>
            <a:t>MA</a:t>
          </a:r>
          <a:r>
            <a:rPr lang="zh-CN" altLang="en-US" sz="1100" i="0" dirty="0">
              <a:solidFill>
                <a:schemeClr val="accent4"/>
              </a:solidFill>
              <a:latin typeface="Times New Roman" pitchFamily="18" charset="0"/>
              <a:cs typeface="Times New Roman" pitchFamily="18" charset="0"/>
            </a:rPr>
            <a:t>）</a:t>
          </a:r>
          <a:r>
            <a:rPr lang="zh-CN" altLang="en-US" sz="1200" dirty="0">
              <a:solidFill>
                <a:schemeClr val="accent4"/>
              </a:solidFill>
              <a:latin typeface="Times New Roman" pitchFamily="18" charset="0"/>
              <a:cs typeface="Times New Roman" pitchFamily="18" charset="0"/>
            </a:rPr>
            <a:t>控制圖；</a:t>
          </a:r>
          <a:endParaRPr lang="zh-CN" altLang="en-US" sz="1200" dirty="0">
            <a:solidFill>
              <a:schemeClr val="accent4"/>
            </a:solidFill>
          </a:endParaRPr>
        </a:p>
      </dgm:t>
    </dgm:pt>
    <dgm:pt modelId="{E3B89B75-A36F-4528-84AD-D2D1C33CAF43}" type="sibTrans" cxnId="{C3C6EF80-09EC-4045-A3F3-82366798C4B1}">
      <dgm:prSet custT="1"/>
      <dgm:spPr>
        <a:solidFill>
          <a:schemeClr val="accent1">
            <a:alpha val="90000"/>
          </a:schemeClr>
        </a:solidFill>
      </dgm:spPr>
      <dgm:t>
        <a:bodyPr/>
        <a:lstStyle/>
        <a:p>
          <a:endParaRPr lang="zh-CN" altLang="en-US" sz="1200"/>
        </a:p>
      </dgm:t>
    </dgm:pt>
    <dgm:pt modelId="{69D67017-FFC1-44C2-B492-27B99694E1D2}" type="parTrans" cxnId="{C3C6EF80-09EC-4045-A3F3-82366798C4B1}">
      <dgm:prSet/>
      <dgm:spPr/>
      <dgm:t>
        <a:bodyPr/>
        <a:lstStyle/>
        <a:p>
          <a:endParaRPr lang="zh-CN" altLang="en-US" sz="1200"/>
        </a:p>
      </dgm:t>
    </dgm:pt>
    <dgm:pt modelId="{968135F4-2738-4098-943A-CB78CC1537E3}" type="pres">
      <dgm:prSet presAssocID="{1E0C2A2C-0295-43D9-A6DF-FACDA370CEE7}" presName="outerComposite" presStyleCnt="0">
        <dgm:presLayoutVars>
          <dgm:chMax val="5"/>
          <dgm:dir/>
          <dgm:resizeHandles val="exact"/>
        </dgm:presLayoutVars>
      </dgm:prSet>
      <dgm:spPr/>
    </dgm:pt>
    <dgm:pt modelId="{A1EDBB5F-CB28-4214-B582-C503D0DAA8C2}" type="pres">
      <dgm:prSet presAssocID="{1E0C2A2C-0295-43D9-A6DF-FACDA370CEE7}" presName="dummyMaxCanvas" presStyleCnt="0">
        <dgm:presLayoutVars/>
      </dgm:prSet>
      <dgm:spPr/>
    </dgm:pt>
    <dgm:pt modelId="{E60CBE7E-331D-40F7-A0E3-0169E71E143D}" type="pres">
      <dgm:prSet presAssocID="{1E0C2A2C-0295-43D9-A6DF-FACDA370CEE7}" presName="FiveNodes_1" presStyleLbl="node1" presStyleIdx="0" presStyleCnt="5" custScaleY="107431">
        <dgm:presLayoutVars>
          <dgm:bulletEnabled val="1"/>
        </dgm:presLayoutVars>
      </dgm:prSet>
      <dgm:spPr/>
    </dgm:pt>
    <dgm:pt modelId="{EA521C61-BD82-469E-B574-E7E96819D634}" type="pres">
      <dgm:prSet presAssocID="{1E0C2A2C-0295-43D9-A6DF-FACDA370CEE7}" presName="FiveNodes_2" presStyleLbl="node1" presStyleIdx="1" presStyleCnt="5" custScaleY="107431">
        <dgm:presLayoutVars>
          <dgm:bulletEnabled val="1"/>
        </dgm:presLayoutVars>
      </dgm:prSet>
      <dgm:spPr/>
    </dgm:pt>
    <dgm:pt modelId="{BD74FBA1-A362-4EC6-9FC9-CD4041E413DE}" type="pres">
      <dgm:prSet presAssocID="{1E0C2A2C-0295-43D9-A6DF-FACDA370CEE7}" presName="FiveNodes_3" presStyleLbl="node1" presStyleIdx="2" presStyleCnt="5" custScaleY="107431">
        <dgm:presLayoutVars>
          <dgm:bulletEnabled val="1"/>
        </dgm:presLayoutVars>
      </dgm:prSet>
      <dgm:spPr/>
    </dgm:pt>
    <dgm:pt modelId="{D115391F-20D5-4F2C-B787-66B1D4BF8CC3}" type="pres">
      <dgm:prSet presAssocID="{1E0C2A2C-0295-43D9-A6DF-FACDA370CEE7}" presName="FiveNodes_4" presStyleLbl="node1" presStyleIdx="3" presStyleCnt="5" custScaleY="107431">
        <dgm:presLayoutVars>
          <dgm:bulletEnabled val="1"/>
        </dgm:presLayoutVars>
      </dgm:prSet>
      <dgm:spPr/>
    </dgm:pt>
    <dgm:pt modelId="{ED7EEB72-8ABD-44E6-A51D-570F366AF054}" type="pres">
      <dgm:prSet presAssocID="{1E0C2A2C-0295-43D9-A6DF-FACDA370CEE7}" presName="FiveNodes_5" presStyleLbl="node1" presStyleIdx="4" presStyleCnt="5" custScaleY="107431">
        <dgm:presLayoutVars>
          <dgm:bulletEnabled val="1"/>
        </dgm:presLayoutVars>
      </dgm:prSet>
      <dgm:spPr/>
    </dgm:pt>
    <dgm:pt modelId="{F31D4043-5489-4053-B84A-43518A53C8B9}" type="pres">
      <dgm:prSet presAssocID="{1E0C2A2C-0295-43D9-A6DF-FACDA370CEE7}" presName="FiveConn_1-2" presStyleLbl="fgAccFollowNode1" presStyleIdx="0" presStyleCnt="4">
        <dgm:presLayoutVars>
          <dgm:bulletEnabled val="1"/>
        </dgm:presLayoutVars>
      </dgm:prSet>
      <dgm:spPr/>
    </dgm:pt>
    <dgm:pt modelId="{4BEA1719-B893-4E39-A068-C6E348F7D264}" type="pres">
      <dgm:prSet presAssocID="{1E0C2A2C-0295-43D9-A6DF-FACDA370CEE7}" presName="FiveConn_2-3" presStyleLbl="fgAccFollowNode1" presStyleIdx="1" presStyleCnt="4">
        <dgm:presLayoutVars>
          <dgm:bulletEnabled val="1"/>
        </dgm:presLayoutVars>
      </dgm:prSet>
      <dgm:spPr/>
    </dgm:pt>
    <dgm:pt modelId="{A8145120-7971-4DF4-9182-779F54770954}" type="pres">
      <dgm:prSet presAssocID="{1E0C2A2C-0295-43D9-A6DF-FACDA370CEE7}" presName="FiveConn_3-4" presStyleLbl="fgAccFollowNode1" presStyleIdx="2" presStyleCnt="4">
        <dgm:presLayoutVars>
          <dgm:bulletEnabled val="1"/>
        </dgm:presLayoutVars>
      </dgm:prSet>
      <dgm:spPr/>
    </dgm:pt>
    <dgm:pt modelId="{C0E51884-0385-45C2-88A0-55C633C72066}" type="pres">
      <dgm:prSet presAssocID="{1E0C2A2C-0295-43D9-A6DF-FACDA370CEE7}" presName="FiveConn_4-5" presStyleLbl="fgAccFollowNode1" presStyleIdx="3" presStyleCnt="4">
        <dgm:presLayoutVars>
          <dgm:bulletEnabled val="1"/>
        </dgm:presLayoutVars>
      </dgm:prSet>
      <dgm:spPr/>
    </dgm:pt>
    <dgm:pt modelId="{30EB45F7-2BFD-4B16-A251-F06E8AA90A93}" type="pres">
      <dgm:prSet presAssocID="{1E0C2A2C-0295-43D9-A6DF-FACDA370CEE7}" presName="FiveNodes_1_text" presStyleLbl="node1" presStyleIdx="4" presStyleCnt="5">
        <dgm:presLayoutVars>
          <dgm:bulletEnabled val="1"/>
        </dgm:presLayoutVars>
      </dgm:prSet>
      <dgm:spPr/>
    </dgm:pt>
    <dgm:pt modelId="{45DFBC95-7D46-48D6-BB5B-1D64C167085C}" type="pres">
      <dgm:prSet presAssocID="{1E0C2A2C-0295-43D9-A6DF-FACDA370CEE7}" presName="FiveNodes_2_text" presStyleLbl="node1" presStyleIdx="4" presStyleCnt="5">
        <dgm:presLayoutVars>
          <dgm:bulletEnabled val="1"/>
        </dgm:presLayoutVars>
      </dgm:prSet>
      <dgm:spPr/>
    </dgm:pt>
    <dgm:pt modelId="{D0EF17E2-4C58-4927-863B-7348D429B53D}" type="pres">
      <dgm:prSet presAssocID="{1E0C2A2C-0295-43D9-A6DF-FACDA370CEE7}" presName="FiveNodes_3_text" presStyleLbl="node1" presStyleIdx="4" presStyleCnt="5">
        <dgm:presLayoutVars>
          <dgm:bulletEnabled val="1"/>
        </dgm:presLayoutVars>
      </dgm:prSet>
      <dgm:spPr/>
    </dgm:pt>
    <dgm:pt modelId="{A15ED41B-4F09-40BC-8238-FFA821A11A42}" type="pres">
      <dgm:prSet presAssocID="{1E0C2A2C-0295-43D9-A6DF-FACDA370CEE7}" presName="FiveNodes_4_text" presStyleLbl="node1" presStyleIdx="4" presStyleCnt="5">
        <dgm:presLayoutVars>
          <dgm:bulletEnabled val="1"/>
        </dgm:presLayoutVars>
      </dgm:prSet>
      <dgm:spPr/>
    </dgm:pt>
    <dgm:pt modelId="{20FB70D7-0DF4-45BC-8898-73B1228B9526}" type="pres">
      <dgm:prSet presAssocID="{1E0C2A2C-0295-43D9-A6DF-FACDA370CEE7}" presName="FiveNodes_5_text" presStyleLbl="node1" presStyleIdx="4" presStyleCnt="5">
        <dgm:presLayoutVars>
          <dgm:bulletEnabled val="1"/>
        </dgm:presLayoutVars>
      </dgm:prSet>
      <dgm:spPr/>
    </dgm:pt>
  </dgm:ptLst>
  <dgm:cxnLst>
    <dgm:cxn modelId="{EE81450B-1158-46F1-8DD3-AA4A05F2CBA8}" type="presOf" srcId="{E3B89B75-A36F-4528-84AD-D2D1C33CAF43}" destId="{A8145120-7971-4DF4-9182-779F54770954}" srcOrd="0" destOrd="0" presId="urn:microsoft.com/office/officeart/2005/8/layout/vProcess5"/>
    <dgm:cxn modelId="{2707D70B-05E0-47C9-B9C5-DD99EF79A779}" type="presOf" srcId="{EFB26110-DF37-44DF-B792-781CE00E76D8}" destId="{A15ED41B-4F09-40BC-8238-FFA821A11A42}" srcOrd="1" destOrd="0" presId="urn:microsoft.com/office/officeart/2005/8/layout/vProcess5"/>
    <dgm:cxn modelId="{954F6F17-7FEB-4677-BA45-D5E64BE82309}" type="presOf" srcId="{0D772828-D444-456C-9D65-8D65A2487A8D}" destId="{45DFBC95-7D46-48D6-BB5B-1D64C167085C}" srcOrd="1" destOrd="0" presId="urn:microsoft.com/office/officeart/2005/8/layout/vProcess5"/>
    <dgm:cxn modelId="{72165E36-85CA-45AD-8293-077576001E5D}" srcId="{1E0C2A2C-0295-43D9-A6DF-FACDA370CEE7}" destId="{287ED0AF-D8B4-4E33-8C8D-48471892C0F1}" srcOrd="0" destOrd="0" parTransId="{87CE21DE-A4E4-4712-9A13-7E17FB33C119}" sibTransId="{09EB0AEF-8965-48AD-B857-B3C5FEAB0516}"/>
    <dgm:cxn modelId="{75F1265F-B2F3-4750-8C95-A21EABD10E99}" type="presOf" srcId="{287ED0AF-D8B4-4E33-8C8D-48471892C0F1}" destId="{E60CBE7E-331D-40F7-A0E3-0169E71E143D}" srcOrd="0" destOrd="0" presId="urn:microsoft.com/office/officeart/2005/8/layout/vProcess5"/>
    <dgm:cxn modelId="{161DE261-CA99-42DF-8E4E-BEC66A5964EB}" type="presOf" srcId="{E737ACB0-D084-4557-9D82-1644D50FE45F}" destId="{C0E51884-0385-45C2-88A0-55C633C72066}" srcOrd="0" destOrd="0" presId="urn:microsoft.com/office/officeart/2005/8/layout/vProcess5"/>
    <dgm:cxn modelId="{F02E7063-11FE-46D0-BBDA-6B832A306EBE}" type="presOf" srcId="{E63D74CE-CAF4-4BB4-A0D3-3B5CCC35172D}" destId="{20FB70D7-0DF4-45BC-8898-73B1228B9526}" srcOrd="1" destOrd="0" presId="urn:microsoft.com/office/officeart/2005/8/layout/vProcess5"/>
    <dgm:cxn modelId="{A357EF65-B6D1-4FB9-8D5A-FF75076F1CD1}" srcId="{1E0C2A2C-0295-43D9-A6DF-FACDA370CEE7}" destId="{E63D74CE-CAF4-4BB4-A0D3-3B5CCC35172D}" srcOrd="4" destOrd="0" parTransId="{05520DE2-79B3-406D-B729-D850AB903E2A}" sibTransId="{39A4B731-DC28-4FCC-A978-CE81E115B70F}"/>
    <dgm:cxn modelId="{228F1C4B-57CF-43B9-B15F-E374712ED958}" srcId="{1E0C2A2C-0295-43D9-A6DF-FACDA370CEE7}" destId="{EFB26110-DF37-44DF-B792-781CE00E76D8}" srcOrd="3" destOrd="0" parTransId="{D2EED980-43EB-4380-A710-49680E91F392}" sibTransId="{E737ACB0-D084-4557-9D82-1644D50FE45F}"/>
    <dgm:cxn modelId="{EFC6A94C-D0C1-4490-92DC-8A3E0AC31647}" type="presOf" srcId="{09EB0AEF-8965-48AD-B857-B3C5FEAB0516}" destId="{F31D4043-5489-4053-B84A-43518A53C8B9}" srcOrd="0" destOrd="0" presId="urn:microsoft.com/office/officeart/2005/8/layout/vProcess5"/>
    <dgm:cxn modelId="{6F5DBB76-2404-449A-A9BA-15E1C83AF35D}" type="presOf" srcId="{E63D74CE-CAF4-4BB4-A0D3-3B5CCC35172D}" destId="{ED7EEB72-8ABD-44E6-A51D-570F366AF054}" srcOrd="0" destOrd="0" presId="urn:microsoft.com/office/officeart/2005/8/layout/vProcess5"/>
    <dgm:cxn modelId="{742E797B-8AA7-44AA-A102-E86EF2188625}" type="presOf" srcId="{1E0C2A2C-0295-43D9-A6DF-FACDA370CEE7}" destId="{968135F4-2738-4098-943A-CB78CC1537E3}" srcOrd="0" destOrd="0" presId="urn:microsoft.com/office/officeart/2005/8/layout/vProcess5"/>
    <dgm:cxn modelId="{78CC777C-D0D1-43BA-9816-4350FBA6588B}" type="presOf" srcId="{095B92AA-1086-499F-823F-14C215C13B36}" destId="{BD74FBA1-A362-4EC6-9FC9-CD4041E413DE}" srcOrd="0" destOrd="0" presId="urn:microsoft.com/office/officeart/2005/8/layout/vProcess5"/>
    <dgm:cxn modelId="{9109C17E-2A96-4B1B-929A-AEC9A6241DD5}" type="presOf" srcId="{287ED0AF-D8B4-4E33-8C8D-48471892C0F1}" destId="{30EB45F7-2BFD-4B16-A251-F06E8AA90A93}" srcOrd="1" destOrd="0" presId="urn:microsoft.com/office/officeart/2005/8/layout/vProcess5"/>
    <dgm:cxn modelId="{C3C6EF80-09EC-4045-A3F3-82366798C4B1}" srcId="{1E0C2A2C-0295-43D9-A6DF-FACDA370CEE7}" destId="{095B92AA-1086-499F-823F-14C215C13B36}" srcOrd="2" destOrd="0" parTransId="{69D67017-FFC1-44C2-B492-27B99694E1D2}" sibTransId="{E3B89B75-A36F-4528-84AD-D2D1C33CAF43}"/>
    <dgm:cxn modelId="{6EE94291-D2FB-4080-AAE3-EA40D934DBFD}" type="presOf" srcId="{BD358F9C-841E-4FBA-BBDE-877727007A21}" destId="{4BEA1719-B893-4E39-A068-C6E348F7D264}" srcOrd="0" destOrd="0" presId="urn:microsoft.com/office/officeart/2005/8/layout/vProcess5"/>
    <dgm:cxn modelId="{2B7A54B1-C130-4253-B02B-3B9DE7A1DBD5}" type="presOf" srcId="{095B92AA-1086-499F-823F-14C215C13B36}" destId="{D0EF17E2-4C58-4927-863B-7348D429B53D}" srcOrd="1" destOrd="0" presId="urn:microsoft.com/office/officeart/2005/8/layout/vProcess5"/>
    <dgm:cxn modelId="{9CEA51B8-A102-412D-94C9-C56B8B797B40}" srcId="{1E0C2A2C-0295-43D9-A6DF-FACDA370CEE7}" destId="{0D772828-D444-456C-9D65-8D65A2487A8D}" srcOrd="1" destOrd="0" parTransId="{471C2F25-EF7C-48F4-9784-68EEA59FEBB6}" sibTransId="{BD358F9C-841E-4FBA-BBDE-877727007A21}"/>
    <dgm:cxn modelId="{5FB813DA-6641-4D74-9FDB-8BD34AEB6314}" type="presOf" srcId="{0D772828-D444-456C-9D65-8D65A2487A8D}" destId="{EA521C61-BD82-469E-B574-E7E96819D634}" srcOrd="0" destOrd="0" presId="urn:microsoft.com/office/officeart/2005/8/layout/vProcess5"/>
    <dgm:cxn modelId="{9FC151ED-C40B-426D-A1E8-C32E4FEB6CBB}" type="presOf" srcId="{EFB26110-DF37-44DF-B792-781CE00E76D8}" destId="{D115391F-20D5-4F2C-B787-66B1D4BF8CC3}" srcOrd="0" destOrd="0" presId="urn:microsoft.com/office/officeart/2005/8/layout/vProcess5"/>
    <dgm:cxn modelId="{37A4FB84-46CA-4940-B64E-670999EE3E2D}" type="presParOf" srcId="{968135F4-2738-4098-943A-CB78CC1537E3}" destId="{A1EDBB5F-CB28-4214-B582-C503D0DAA8C2}" srcOrd="0" destOrd="0" presId="urn:microsoft.com/office/officeart/2005/8/layout/vProcess5"/>
    <dgm:cxn modelId="{75A77B3E-E7FD-4051-9138-F89850EAF159}" type="presParOf" srcId="{968135F4-2738-4098-943A-CB78CC1537E3}" destId="{E60CBE7E-331D-40F7-A0E3-0169E71E143D}" srcOrd="1" destOrd="0" presId="urn:microsoft.com/office/officeart/2005/8/layout/vProcess5"/>
    <dgm:cxn modelId="{797B41AD-08F0-49AB-844F-5C4480808431}" type="presParOf" srcId="{968135F4-2738-4098-943A-CB78CC1537E3}" destId="{EA521C61-BD82-469E-B574-E7E96819D634}" srcOrd="2" destOrd="0" presId="urn:microsoft.com/office/officeart/2005/8/layout/vProcess5"/>
    <dgm:cxn modelId="{962C5A89-5B23-405D-BC43-26B29495E3C5}" type="presParOf" srcId="{968135F4-2738-4098-943A-CB78CC1537E3}" destId="{BD74FBA1-A362-4EC6-9FC9-CD4041E413DE}" srcOrd="3" destOrd="0" presId="urn:microsoft.com/office/officeart/2005/8/layout/vProcess5"/>
    <dgm:cxn modelId="{1B6AFA64-2681-4672-AAF6-B662393A91DF}" type="presParOf" srcId="{968135F4-2738-4098-943A-CB78CC1537E3}" destId="{D115391F-20D5-4F2C-B787-66B1D4BF8CC3}" srcOrd="4" destOrd="0" presId="urn:microsoft.com/office/officeart/2005/8/layout/vProcess5"/>
    <dgm:cxn modelId="{1BC57461-9241-4096-B751-77876C2584B0}" type="presParOf" srcId="{968135F4-2738-4098-943A-CB78CC1537E3}" destId="{ED7EEB72-8ABD-44E6-A51D-570F366AF054}" srcOrd="5" destOrd="0" presId="urn:microsoft.com/office/officeart/2005/8/layout/vProcess5"/>
    <dgm:cxn modelId="{6A154468-2224-4C26-A480-F4D77D0D3570}" type="presParOf" srcId="{968135F4-2738-4098-943A-CB78CC1537E3}" destId="{F31D4043-5489-4053-B84A-43518A53C8B9}" srcOrd="6" destOrd="0" presId="urn:microsoft.com/office/officeart/2005/8/layout/vProcess5"/>
    <dgm:cxn modelId="{4375EB79-2417-4749-8677-0D3B811C75E6}" type="presParOf" srcId="{968135F4-2738-4098-943A-CB78CC1537E3}" destId="{4BEA1719-B893-4E39-A068-C6E348F7D264}" srcOrd="7" destOrd="0" presId="urn:microsoft.com/office/officeart/2005/8/layout/vProcess5"/>
    <dgm:cxn modelId="{7C73F0FA-FB6C-4307-9212-182A665CC810}" type="presParOf" srcId="{968135F4-2738-4098-943A-CB78CC1537E3}" destId="{A8145120-7971-4DF4-9182-779F54770954}" srcOrd="8" destOrd="0" presId="urn:microsoft.com/office/officeart/2005/8/layout/vProcess5"/>
    <dgm:cxn modelId="{C69E4F36-312C-46BA-863E-71CE2DF21123}" type="presParOf" srcId="{968135F4-2738-4098-943A-CB78CC1537E3}" destId="{C0E51884-0385-45C2-88A0-55C633C72066}" srcOrd="9" destOrd="0" presId="urn:microsoft.com/office/officeart/2005/8/layout/vProcess5"/>
    <dgm:cxn modelId="{50252874-C102-4BCD-973D-DA22F3B53541}" type="presParOf" srcId="{968135F4-2738-4098-943A-CB78CC1537E3}" destId="{30EB45F7-2BFD-4B16-A251-F06E8AA90A93}" srcOrd="10" destOrd="0" presId="urn:microsoft.com/office/officeart/2005/8/layout/vProcess5"/>
    <dgm:cxn modelId="{4A13D7A4-1DD8-484B-9B2F-034D4D167785}" type="presParOf" srcId="{968135F4-2738-4098-943A-CB78CC1537E3}" destId="{45DFBC95-7D46-48D6-BB5B-1D64C167085C}" srcOrd="11" destOrd="0" presId="urn:microsoft.com/office/officeart/2005/8/layout/vProcess5"/>
    <dgm:cxn modelId="{999E43C8-7B36-496A-A7EC-4F989622FB8C}" type="presParOf" srcId="{968135F4-2738-4098-943A-CB78CC1537E3}" destId="{D0EF17E2-4C58-4927-863B-7348D429B53D}" srcOrd="12" destOrd="0" presId="urn:microsoft.com/office/officeart/2005/8/layout/vProcess5"/>
    <dgm:cxn modelId="{A8CC2EA7-B4BB-431C-BEEF-A0F618BF04EE}" type="presParOf" srcId="{968135F4-2738-4098-943A-CB78CC1537E3}" destId="{A15ED41B-4F09-40BC-8238-FFA821A11A42}" srcOrd="13" destOrd="0" presId="urn:microsoft.com/office/officeart/2005/8/layout/vProcess5"/>
    <dgm:cxn modelId="{E59B3BB9-978C-4C46-B959-B3296663A076}" type="presParOf" srcId="{968135F4-2738-4098-943A-CB78CC1537E3}" destId="{20FB70D7-0DF4-45BC-8898-73B1228B952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D9317-FA00-4718-AF4A-47E6D7C368C6}">
      <dsp:nvSpPr>
        <dsp:cNvPr id="0" name=""/>
        <dsp:cNvSpPr/>
      </dsp:nvSpPr>
      <dsp:spPr>
        <a:xfrm>
          <a:off x="1756806" y="1894425"/>
          <a:ext cx="1229868" cy="10713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建立臨床分析過程</a:t>
          </a:r>
        </a:p>
      </dsp:txBody>
      <dsp:txXfrm>
        <a:off x="1809107" y="1946726"/>
        <a:ext cx="1125266" cy="966793"/>
      </dsp:txXfrm>
    </dsp:sp>
    <dsp:sp modelId="{62BBF7AE-3927-451B-9422-8D634A970DAE}">
      <dsp:nvSpPr>
        <dsp:cNvPr id="0" name=""/>
        <dsp:cNvSpPr/>
      </dsp:nvSpPr>
      <dsp:spPr>
        <a:xfrm rot="16132428">
          <a:off x="2201852" y="1738170"/>
          <a:ext cx="312571" cy="0"/>
        </a:xfrm>
        <a:custGeom>
          <a:avLst/>
          <a:gdLst/>
          <a:ahLst/>
          <a:cxnLst/>
          <a:rect l="0" t="0" r="0" b="0"/>
          <a:pathLst>
            <a:path>
              <a:moveTo>
                <a:pt x="0" y="0"/>
              </a:moveTo>
              <a:lnTo>
                <a:pt x="31257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33E5B1-E517-4E21-84D2-94F538368FD6}">
      <dsp:nvSpPr>
        <dsp:cNvPr id="0" name=""/>
        <dsp:cNvSpPr/>
      </dsp:nvSpPr>
      <dsp:spPr>
        <a:xfrm>
          <a:off x="989425" y="780213"/>
          <a:ext cx="2715520" cy="8017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提出醫學應用需求選擇診斷試驗</a:t>
          </a:r>
        </a:p>
      </dsp:txBody>
      <dsp:txXfrm>
        <a:off x="1387104" y="897619"/>
        <a:ext cx="1920162" cy="566888"/>
      </dsp:txXfrm>
    </dsp:sp>
    <dsp:sp modelId="{6650511B-B9D2-4FA2-AB05-EC173C36009B}">
      <dsp:nvSpPr>
        <dsp:cNvPr id="0" name=""/>
        <dsp:cNvSpPr/>
      </dsp:nvSpPr>
      <dsp:spPr>
        <a:xfrm rot="1800000">
          <a:off x="2964789" y="2866833"/>
          <a:ext cx="326711" cy="0"/>
        </a:xfrm>
        <a:custGeom>
          <a:avLst/>
          <a:gdLst/>
          <a:ahLst/>
          <a:cxnLst/>
          <a:rect l="0" t="0" r="0" b="0"/>
          <a:pathLst>
            <a:path>
              <a:moveTo>
                <a:pt x="0" y="0"/>
              </a:moveTo>
              <a:lnTo>
                <a:pt x="32671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107516-3991-4129-94C2-C3905D422637}">
      <dsp:nvSpPr>
        <dsp:cNvPr id="0" name=""/>
        <dsp:cNvSpPr/>
      </dsp:nvSpPr>
      <dsp:spPr>
        <a:xfrm>
          <a:off x="2841431" y="2948511"/>
          <a:ext cx="2244954" cy="8017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質控規範及方案設計</a:t>
          </a:r>
        </a:p>
      </dsp:txBody>
      <dsp:txXfrm>
        <a:off x="3170197" y="3065917"/>
        <a:ext cx="1587422" cy="566888"/>
      </dsp:txXfrm>
    </dsp:sp>
    <dsp:sp modelId="{48CDD131-DB64-4505-B384-DA43CAD7B6E9}">
      <dsp:nvSpPr>
        <dsp:cNvPr id="0" name=""/>
        <dsp:cNvSpPr/>
      </dsp:nvSpPr>
      <dsp:spPr>
        <a:xfrm rot="9000000">
          <a:off x="1540715" y="2843057"/>
          <a:ext cx="231605" cy="0"/>
        </a:xfrm>
        <a:custGeom>
          <a:avLst/>
          <a:gdLst/>
          <a:ahLst/>
          <a:cxnLst/>
          <a:rect l="0" t="0" r="0" b="0"/>
          <a:pathLst>
            <a:path>
              <a:moveTo>
                <a:pt x="0" y="0"/>
              </a:moveTo>
              <a:lnTo>
                <a:pt x="23160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78A4B2-E518-4EEF-8605-665859DE4367}">
      <dsp:nvSpPr>
        <dsp:cNvPr id="0" name=""/>
        <dsp:cNvSpPr/>
      </dsp:nvSpPr>
      <dsp:spPr>
        <a:xfrm>
          <a:off x="-340788" y="2900958"/>
          <a:ext cx="2240721" cy="89680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建立常規方法評價性能</a:t>
          </a:r>
        </a:p>
      </dsp:txBody>
      <dsp:txXfrm>
        <a:off x="-12642" y="3032292"/>
        <a:ext cx="1584429" cy="634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528AA-1C15-4ABF-95FF-B6C846A7AB23}">
      <dsp:nvSpPr>
        <dsp:cNvPr id="0" name=""/>
        <dsp:cNvSpPr/>
      </dsp:nvSpPr>
      <dsp:spPr>
        <a:xfrm>
          <a:off x="67539" y="867299"/>
          <a:ext cx="7546304" cy="669888"/>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74407" numCol="1" spcCol="1270" anchor="ctr" anchorCtr="0">
          <a:noAutofit/>
        </a:bodyPr>
        <a:lstStyle/>
        <a:p>
          <a:pPr marL="0" lvl="0" indent="0" algn="l" defTabSz="666750">
            <a:lnSpc>
              <a:spcPct val="90000"/>
            </a:lnSpc>
            <a:spcBef>
              <a:spcPct val="0"/>
            </a:spcBef>
            <a:spcAft>
              <a:spcPct val="35000"/>
            </a:spcAft>
            <a:buNone/>
          </a:pPr>
          <a:r>
            <a:rPr lang="zh-CN" altLang="zh-TW" sz="1500" kern="1200" dirty="0">
              <a:solidFill>
                <a:schemeClr val="accent4"/>
              </a:solidFill>
            </a:rPr>
            <a:t>西元 </a:t>
          </a:r>
          <a:r>
            <a:rPr lang="en-US" altLang="zh-TW" sz="1500" kern="1200" dirty="0">
              <a:solidFill>
                <a:schemeClr val="accent4"/>
              </a:solidFill>
            </a:rPr>
            <a:t>1963 </a:t>
          </a:r>
          <a:r>
            <a:rPr lang="zh-TW" altLang="en-US" sz="1500" kern="1200" dirty="0">
              <a:solidFill>
                <a:schemeClr val="accent4"/>
              </a:solidFill>
            </a:rPr>
            <a:t>年</a:t>
          </a:r>
          <a:endParaRPr lang="zh-CN" altLang="en-US" sz="1500" kern="1200" dirty="0">
            <a:solidFill>
              <a:schemeClr val="accent4"/>
            </a:solidFill>
          </a:endParaRPr>
        </a:p>
      </dsp:txBody>
      <dsp:txXfrm>
        <a:off x="67539" y="1034771"/>
        <a:ext cx="7378832" cy="334944"/>
      </dsp:txXfrm>
    </dsp:sp>
    <dsp:sp modelId="{6EBB2610-4373-4248-A832-F02E41A6F6E2}">
      <dsp:nvSpPr>
        <dsp:cNvPr id="0" name=""/>
        <dsp:cNvSpPr/>
      </dsp:nvSpPr>
      <dsp:spPr>
        <a:xfrm>
          <a:off x="86603" y="1353567"/>
          <a:ext cx="1739423" cy="1299690"/>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2"/>
              </a:solidFill>
              <a:latin typeface="Times New Roman" pitchFamily="18" charset="0"/>
              <a:cs typeface="Times New Roman" pitchFamily="18" charset="0"/>
            </a:rPr>
            <a:t>1963</a:t>
          </a:r>
          <a:r>
            <a:rPr lang="zh-TW" altLang="en-US" sz="1150" kern="1200" dirty="0">
              <a:solidFill>
                <a:schemeClr val="accent2"/>
              </a:solidFill>
              <a:latin typeface="Times New Roman" pitchFamily="18" charset="0"/>
              <a:cs typeface="Times New Roman" pitchFamily="18" charset="0"/>
            </a:rPr>
            <a:t>年</a:t>
          </a:r>
          <a:r>
            <a:rPr lang="zh-CN" altLang="en-US" sz="1150" kern="1200" dirty="0">
              <a:solidFill>
                <a:schemeClr val="accent2"/>
              </a:solidFill>
            </a:rPr>
            <a:t>，</a:t>
          </a:r>
          <a:r>
            <a:rPr lang="zh-TW" altLang="en-US" sz="1150" kern="1200" dirty="0">
              <a:solidFill>
                <a:schemeClr val="accent2"/>
              </a:solidFill>
            </a:rPr>
            <a:t>加拿大臨床化學家 </a:t>
          </a:r>
          <a:r>
            <a:rPr lang="en-US" altLang="zh-TW" sz="1000" i="1" kern="1200" dirty="0">
              <a:solidFill>
                <a:schemeClr val="accent2"/>
              </a:solidFill>
              <a:latin typeface="Times New Roman" pitchFamily="18" charset="0"/>
              <a:cs typeface="Times New Roman" pitchFamily="18" charset="0"/>
            </a:rPr>
            <a:t>David </a:t>
          </a:r>
          <a:r>
            <a:rPr lang="en-US" altLang="zh-TW" sz="1000" i="1" kern="1200" dirty="0" err="1">
              <a:solidFill>
                <a:schemeClr val="accent2"/>
              </a:solidFill>
              <a:latin typeface="Times New Roman" pitchFamily="18" charset="0"/>
              <a:cs typeface="Times New Roman" pitchFamily="18" charset="0"/>
            </a:rPr>
            <a:t>Tonks</a:t>
          </a:r>
          <a:r>
            <a:rPr lang="en-US" altLang="zh-TW" sz="1150" kern="1200" dirty="0">
              <a:solidFill>
                <a:schemeClr val="accent2"/>
              </a:solidFill>
            </a:rPr>
            <a:t> </a:t>
          </a:r>
          <a:r>
            <a:rPr lang="zh-TW" altLang="en-US" sz="1150" kern="1200" dirty="0">
              <a:solidFill>
                <a:schemeClr val="accent2"/>
              </a:solidFill>
            </a:rPr>
            <a:t>建議用參考區間寬度 </a:t>
          </a:r>
          <a:r>
            <a:rPr lang="en-US" altLang="zh-TW" sz="1150" kern="1200" dirty="0">
              <a:solidFill>
                <a:schemeClr val="accent2"/>
              </a:solidFill>
            </a:rPr>
            <a:t>1/4 </a:t>
          </a:r>
          <a:r>
            <a:rPr lang="zh-TW" altLang="en-US" sz="1150" kern="1200" dirty="0">
              <a:solidFill>
                <a:schemeClr val="accent2"/>
              </a:solidFill>
            </a:rPr>
            <a:t>表示允許誤差</a:t>
          </a:r>
          <a:r>
            <a:rPr lang="zh-CN" altLang="en-US" sz="1150" kern="1200" dirty="0">
              <a:solidFill>
                <a:schemeClr val="accent2"/>
              </a:solidFill>
            </a:rPr>
            <a:t>；</a:t>
          </a:r>
        </a:p>
      </dsp:txBody>
      <dsp:txXfrm>
        <a:off x="86603" y="1353567"/>
        <a:ext cx="1739423" cy="1299690"/>
      </dsp:txXfrm>
    </dsp:sp>
    <dsp:sp modelId="{37284D95-5134-4A6D-995E-C7C18ABC2538}">
      <dsp:nvSpPr>
        <dsp:cNvPr id="0" name=""/>
        <dsp:cNvSpPr/>
      </dsp:nvSpPr>
      <dsp:spPr>
        <a:xfrm>
          <a:off x="1806962" y="1233379"/>
          <a:ext cx="5806881" cy="669888"/>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74407" numCol="1" spcCol="1270" anchor="ctr" anchorCtr="0">
          <a:noAutofit/>
        </a:bodyPr>
        <a:lstStyle/>
        <a:p>
          <a:pPr marL="0" lvl="0" indent="0" algn="l" defTabSz="666750">
            <a:lnSpc>
              <a:spcPct val="90000"/>
            </a:lnSpc>
            <a:spcBef>
              <a:spcPct val="0"/>
            </a:spcBef>
            <a:spcAft>
              <a:spcPct val="35000"/>
            </a:spcAft>
            <a:buNone/>
          </a:pPr>
          <a:r>
            <a:rPr lang="zh-CN" altLang="zh-TW" sz="1500" kern="1200" dirty="0">
              <a:solidFill>
                <a:schemeClr val="accent4"/>
              </a:solidFill>
            </a:rPr>
            <a:t>西元 </a:t>
          </a:r>
          <a:r>
            <a:rPr lang="en-US" altLang="zh-TW" sz="1500" kern="1200" dirty="0">
              <a:solidFill>
                <a:schemeClr val="accent4"/>
              </a:solidFill>
            </a:rPr>
            <a:t>1968 </a:t>
          </a:r>
          <a:r>
            <a:rPr lang="zh-TW" altLang="en-US" sz="1500" kern="1200" dirty="0">
              <a:solidFill>
                <a:schemeClr val="accent4"/>
              </a:solidFill>
            </a:rPr>
            <a:t>年</a:t>
          </a:r>
          <a:endParaRPr lang="zh-CN" altLang="en-US" sz="1500" kern="1200" dirty="0">
            <a:solidFill>
              <a:schemeClr val="accent4"/>
            </a:solidFill>
          </a:endParaRPr>
        </a:p>
      </dsp:txBody>
      <dsp:txXfrm>
        <a:off x="1806962" y="1400851"/>
        <a:ext cx="5639409" cy="334944"/>
      </dsp:txXfrm>
    </dsp:sp>
    <dsp:sp modelId="{F8F34C29-E04B-476C-B173-CDBC24826C76}">
      <dsp:nvSpPr>
        <dsp:cNvPr id="0" name=""/>
        <dsp:cNvSpPr/>
      </dsp:nvSpPr>
      <dsp:spPr>
        <a:xfrm>
          <a:off x="1826026" y="1710516"/>
          <a:ext cx="1739423" cy="1266563"/>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2"/>
              </a:solidFill>
              <a:latin typeface="Times New Roman" pitchFamily="18" charset="0"/>
              <a:cs typeface="Times New Roman" pitchFamily="18" charset="0"/>
            </a:rPr>
            <a:t>1968</a:t>
          </a:r>
          <a:r>
            <a:rPr lang="zh-TW" altLang="en-US" sz="1150" kern="1200" dirty="0">
              <a:solidFill>
                <a:schemeClr val="accent2"/>
              </a:solidFill>
              <a:latin typeface="Times New Roman" pitchFamily="18" charset="0"/>
              <a:cs typeface="Times New Roman" pitchFamily="18" charset="0"/>
            </a:rPr>
            <a:t>年</a:t>
          </a:r>
          <a:r>
            <a:rPr lang="zh-CN" altLang="en-US" sz="1150" kern="1200" dirty="0">
              <a:solidFill>
                <a:schemeClr val="accent2"/>
              </a:solidFill>
            </a:rPr>
            <a:t>，</a:t>
          </a:r>
          <a:r>
            <a:rPr lang="zh-TW" altLang="en-US" sz="1150" kern="1200" dirty="0">
              <a:solidFill>
                <a:schemeClr val="accent2"/>
              </a:solidFill>
            </a:rPr>
            <a:t>美國臨床化學家 </a:t>
          </a:r>
          <a:r>
            <a:rPr lang="en-US" altLang="zh-TW" sz="1000" i="1" kern="1200" dirty="0">
              <a:solidFill>
                <a:schemeClr val="accent2"/>
              </a:solidFill>
              <a:latin typeface="Times New Roman" pitchFamily="18" charset="0"/>
              <a:cs typeface="Times New Roman" pitchFamily="18" charset="0"/>
            </a:rPr>
            <a:t>Roy Barnett</a:t>
          </a:r>
          <a:r>
            <a:rPr lang="en-US" altLang="zh-TW" sz="1150" kern="1200" dirty="0">
              <a:solidFill>
                <a:schemeClr val="accent2"/>
              </a:solidFill>
            </a:rPr>
            <a:t> </a:t>
          </a:r>
          <a:r>
            <a:rPr lang="zh-TW" altLang="en-US" sz="1150" kern="1200" dirty="0">
              <a:solidFill>
                <a:schemeClr val="accent2"/>
              </a:solidFill>
            </a:rPr>
            <a:t>博士提出標準差表示允許誤差</a:t>
          </a:r>
          <a:r>
            <a:rPr lang="zh-CN" altLang="en-US" sz="1150" kern="1200" dirty="0">
              <a:solidFill>
                <a:schemeClr val="accent2"/>
              </a:solidFill>
            </a:rPr>
            <a:t>；</a:t>
          </a:r>
        </a:p>
      </dsp:txBody>
      <dsp:txXfrm>
        <a:off x="1826026" y="1710516"/>
        <a:ext cx="1739423" cy="1266563"/>
      </dsp:txXfrm>
    </dsp:sp>
    <dsp:sp modelId="{2D24EB7E-8981-4C12-8B44-63D34818DB52}">
      <dsp:nvSpPr>
        <dsp:cNvPr id="0" name=""/>
        <dsp:cNvSpPr/>
      </dsp:nvSpPr>
      <dsp:spPr>
        <a:xfrm>
          <a:off x="3546385" y="1599459"/>
          <a:ext cx="4067457" cy="669888"/>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74407" numCol="1" spcCol="1270" anchor="ctr" anchorCtr="0">
          <a:noAutofit/>
        </a:bodyPr>
        <a:lstStyle/>
        <a:p>
          <a:pPr marL="0" lvl="0" indent="0" algn="l" defTabSz="666750">
            <a:lnSpc>
              <a:spcPct val="90000"/>
            </a:lnSpc>
            <a:spcBef>
              <a:spcPct val="0"/>
            </a:spcBef>
            <a:spcAft>
              <a:spcPct val="35000"/>
            </a:spcAft>
            <a:buNone/>
          </a:pPr>
          <a:r>
            <a:rPr lang="zh-CN" altLang="zh-TW" sz="1500" kern="1200" dirty="0">
              <a:solidFill>
                <a:schemeClr val="accent4"/>
              </a:solidFill>
            </a:rPr>
            <a:t>西元 </a:t>
          </a:r>
          <a:r>
            <a:rPr lang="en-US" altLang="zh-TW" sz="1500" kern="1200" dirty="0">
              <a:solidFill>
                <a:schemeClr val="accent4"/>
              </a:solidFill>
            </a:rPr>
            <a:t>1976 </a:t>
          </a:r>
          <a:r>
            <a:rPr lang="zh-TW" altLang="en-US" sz="1500" kern="1200" dirty="0">
              <a:solidFill>
                <a:schemeClr val="accent4"/>
              </a:solidFill>
            </a:rPr>
            <a:t>年</a:t>
          </a:r>
          <a:endParaRPr lang="zh-CN" altLang="en-US" sz="1500" kern="1200" dirty="0">
            <a:solidFill>
              <a:schemeClr val="accent4"/>
            </a:solidFill>
          </a:endParaRPr>
        </a:p>
      </dsp:txBody>
      <dsp:txXfrm>
        <a:off x="3546385" y="1766931"/>
        <a:ext cx="3899985" cy="334944"/>
      </dsp:txXfrm>
    </dsp:sp>
    <dsp:sp modelId="{48B64172-6329-454D-9591-4F9D7EB0DD64}">
      <dsp:nvSpPr>
        <dsp:cNvPr id="0" name=""/>
        <dsp:cNvSpPr/>
      </dsp:nvSpPr>
      <dsp:spPr>
        <a:xfrm>
          <a:off x="3565449" y="2078832"/>
          <a:ext cx="1739423" cy="127503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2"/>
              </a:solidFill>
              <a:latin typeface="Times New Roman" pitchFamily="18" charset="0"/>
              <a:cs typeface="Times New Roman" pitchFamily="18" charset="0"/>
            </a:rPr>
            <a:t>1976</a:t>
          </a:r>
          <a:r>
            <a:rPr lang="zh-TW" altLang="en-US" sz="1150" kern="1200" dirty="0">
              <a:solidFill>
                <a:schemeClr val="accent2"/>
              </a:solidFill>
              <a:latin typeface="Times New Roman" pitchFamily="18" charset="0"/>
              <a:cs typeface="Times New Roman" pitchFamily="18" charset="0"/>
            </a:rPr>
            <a:t>年</a:t>
          </a:r>
          <a:r>
            <a:rPr lang="zh-CN" altLang="en-US" sz="1150" kern="1200" dirty="0">
              <a:solidFill>
                <a:schemeClr val="accent2"/>
              </a:solidFill>
            </a:rPr>
            <a:t>，美國病理學家協會</a:t>
          </a:r>
          <a:r>
            <a:rPr lang="zh-TW" altLang="en-US" sz="1150" kern="1200" dirty="0">
              <a:solidFill>
                <a:schemeClr val="accent2"/>
              </a:solidFill>
            </a:rPr>
            <a:t>舉辦的分析目標討論會議，</a:t>
          </a:r>
          <a:r>
            <a:rPr lang="en-US" altLang="zh-TW" sz="1000" i="1" kern="1200" dirty="0" err="1">
              <a:solidFill>
                <a:schemeClr val="accent2"/>
              </a:solidFill>
              <a:latin typeface="Times New Roman" pitchFamily="18" charset="0"/>
              <a:cs typeface="Times New Roman" pitchFamily="18" charset="0"/>
            </a:rPr>
            <a:t>Westgard</a:t>
          </a:r>
          <a:r>
            <a:rPr lang="en-US" altLang="zh-TW" sz="1150" i="1" kern="1200" dirty="0">
              <a:solidFill>
                <a:schemeClr val="accent2"/>
              </a:solidFill>
              <a:latin typeface="Times New Roman" pitchFamily="18" charset="0"/>
              <a:cs typeface="Times New Roman" pitchFamily="18" charset="0"/>
            </a:rPr>
            <a:t> </a:t>
          </a:r>
          <a:r>
            <a:rPr lang="zh-CN" altLang="en-US" sz="1150" kern="1200" dirty="0">
              <a:solidFill>
                <a:schemeClr val="accent2"/>
              </a:solidFill>
            </a:rPr>
            <a:t>博士</a:t>
          </a:r>
          <a:r>
            <a:rPr lang="zh-TW" altLang="en-US" sz="1150" kern="1200" dirty="0">
              <a:solidFill>
                <a:schemeClr val="accent2"/>
              </a:solidFill>
            </a:rPr>
            <a:t>提出了以「允許總誤差」作為規定質量的最佳形式，一直沿用至今</a:t>
          </a:r>
          <a:r>
            <a:rPr lang="zh-CN" altLang="en-US" sz="1150" kern="1200" dirty="0">
              <a:solidFill>
                <a:schemeClr val="accent2"/>
              </a:solidFill>
            </a:rPr>
            <a:t>；</a:t>
          </a:r>
        </a:p>
      </dsp:txBody>
      <dsp:txXfrm>
        <a:off x="3565449" y="2078832"/>
        <a:ext cx="1739423" cy="1275031"/>
      </dsp:txXfrm>
    </dsp:sp>
    <dsp:sp modelId="{F7374968-0B17-417F-9956-EF542E480C11}">
      <dsp:nvSpPr>
        <dsp:cNvPr id="0" name=""/>
        <dsp:cNvSpPr/>
      </dsp:nvSpPr>
      <dsp:spPr>
        <a:xfrm>
          <a:off x="5285808" y="1965538"/>
          <a:ext cx="2328034" cy="669888"/>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74407" numCol="1" spcCol="1270" anchor="ctr" anchorCtr="0">
          <a:noAutofit/>
        </a:bodyPr>
        <a:lstStyle/>
        <a:p>
          <a:pPr marL="0" lvl="0" indent="0" algn="l" defTabSz="666750">
            <a:lnSpc>
              <a:spcPct val="90000"/>
            </a:lnSpc>
            <a:spcBef>
              <a:spcPct val="0"/>
            </a:spcBef>
            <a:spcAft>
              <a:spcPct val="35000"/>
            </a:spcAft>
            <a:buNone/>
          </a:pPr>
          <a:r>
            <a:rPr lang="zh-CN" altLang="zh-TW" sz="1500" kern="1200" dirty="0">
              <a:solidFill>
                <a:schemeClr val="accent4"/>
              </a:solidFill>
            </a:rPr>
            <a:t>西元 </a:t>
          </a:r>
          <a:r>
            <a:rPr lang="en-US" altLang="zh-TW" sz="1500" kern="1200" dirty="0">
              <a:solidFill>
                <a:schemeClr val="accent4"/>
              </a:solidFill>
            </a:rPr>
            <a:t>1999 </a:t>
          </a:r>
          <a:r>
            <a:rPr lang="zh-TW" altLang="en-US" sz="1500" kern="1200" dirty="0">
              <a:solidFill>
                <a:schemeClr val="accent4"/>
              </a:solidFill>
            </a:rPr>
            <a:t>年</a:t>
          </a:r>
          <a:endParaRPr lang="zh-CN" altLang="en-US" sz="1500" kern="1200" dirty="0">
            <a:solidFill>
              <a:schemeClr val="accent4"/>
            </a:solidFill>
          </a:endParaRPr>
        </a:p>
      </dsp:txBody>
      <dsp:txXfrm>
        <a:off x="5285808" y="2133010"/>
        <a:ext cx="2160562" cy="334944"/>
      </dsp:txXfrm>
    </dsp:sp>
    <dsp:sp modelId="{105374AD-F92B-423C-B5A0-6A94862379B7}">
      <dsp:nvSpPr>
        <dsp:cNvPr id="0" name=""/>
        <dsp:cNvSpPr/>
      </dsp:nvSpPr>
      <dsp:spPr>
        <a:xfrm>
          <a:off x="5304870" y="2449506"/>
          <a:ext cx="1755270" cy="128997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2"/>
              </a:solidFill>
              <a:latin typeface="Times New Roman" pitchFamily="18" charset="0"/>
              <a:cs typeface="Times New Roman" pitchFamily="18" charset="0"/>
            </a:rPr>
            <a:t>1999</a:t>
          </a:r>
          <a:r>
            <a:rPr lang="zh-TW" altLang="en-US" sz="1150" kern="1200" dirty="0">
              <a:solidFill>
                <a:schemeClr val="accent2"/>
              </a:solidFill>
              <a:latin typeface="Times New Roman" pitchFamily="18" charset="0"/>
              <a:cs typeface="Times New Roman" pitchFamily="18" charset="0"/>
            </a:rPr>
            <a:t>年</a:t>
          </a:r>
          <a:r>
            <a:rPr lang="en-US" altLang="zh-TW" sz="1150" kern="1200" dirty="0">
              <a:solidFill>
                <a:schemeClr val="accent2"/>
              </a:solidFill>
              <a:latin typeface="Times New Roman" pitchFamily="18" charset="0"/>
              <a:cs typeface="Times New Roman" pitchFamily="18" charset="0"/>
            </a:rPr>
            <a:t>4</a:t>
          </a:r>
          <a:r>
            <a:rPr lang="zh-TW" altLang="en-US" sz="1150" kern="1200" dirty="0">
              <a:solidFill>
                <a:schemeClr val="accent2"/>
              </a:solidFill>
              <a:latin typeface="Times New Roman" pitchFamily="18" charset="0"/>
              <a:cs typeface="Times New Roman" pitchFamily="18" charset="0"/>
            </a:rPr>
            <a:t>月，</a:t>
          </a:r>
          <a:r>
            <a:rPr lang="en-US" altLang="zh-TW" sz="1000" kern="1200" dirty="0">
              <a:solidFill>
                <a:schemeClr val="accent2"/>
              </a:solidFill>
              <a:latin typeface="Times New Roman" pitchFamily="18" charset="0"/>
              <a:cs typeface="Times New Roman" pitchFamily="18" charset="0"/>
            </a:rPr>
            <a:t>IFCC</a:t>
          </a:r>
          <a:r>
            <a:rPr lang="zh-TW" altLang="en-US" sz="1000" kern="1200" dirty="0">
              <a:solidFill>
                <a:schemeClr val="accent2"/>
              </a:solidFill>
              <a:latin typeface="Times New Roman" pitchFamily="18" charset="0"/>
              <a:cs typeface="Times New Roman" pitchFamily="18" charset="0"/>
            </a:rPr>
            <a:t>、</a:t>
          </a:r>
          <a:r>
            <a:rPr lang="en-US" altLang="zh-TW" sz="1000" kern="1200" dirty="0">
              <a:solidFill>
                <a:schemeClr val="accent2"/>
              </a:solidFill>
              <a:latin typeface="Times New Roman" pitchFamily="18" charset="0"/>
              <a:cs typeface="Times New Roman" pitchFamily="18" charset="0"/>
            </a:rPr>
            <a:t>IUPAC</a:t>
          </a:r>
          <a:r>
            <a:rPr lang="zh-TW" altLang="en-US" sz="1000" kern="1200" dirty="0">
              <a:solidFill>
                <a:schemeClr val="accent2"/>
              </a:solidFill>
              <a:latin typeface="Times New Roman" pitchFamily="18" charset="0"/>
              <a:cs typeface="Times New Roman" pitchFamily="18" charset="0"/>
            </a:rPr>
            <a:t>、</a:t>
          </a:r>
          <a:r>
            <a:rPr lang="en-US" altLang="zh-TW" sz="1000" kern="1200" dirty="0">
              <a:solidFill>
                <a:schemeClr val="accent2"/>
              </a:solidFill>
              <a:latin typeface="Times New Roman" pitchFamily="18" charset="0"/>
              <a:cs typeface="Times New Roman" pitchFamily="18" charset="0"/>
            </a:rPr>
            <a:t>WHO</a:t>
          </a:r>
          <a:r>
            <a:rPr lang="zh-TW" altLang="en-US" sz="1150" kern="1200" dirty="0">
              <a:solidFill>
                <a:schemeClr val="accent2"/>
              </a:solidFill>
            </a:rPr>
            <a:t>三個</a:t>
          </a:r>
          <a:r>
            <a:rPr lang="zh-CN" altLang="en-US" sz="1150" kern="1200" dirty="0">
              <a:solidFill>
                <a:schemeClr val="accent2"/>
              </a:solidFill>
            </a:rPr>
            <a:t>組織</a:t>
          </a:r>
          <a:r>
            <a:rPr lang="zh-TW" altLang="en-US" sz="1150" kern="1200" dirty="0">
              <a:solidFill>
                <a:schemeClr val="accent2"/>
              </a:solidFill>
            </a:rPr>
            <a:t>在瑞典斯得哥爾摩舉辦「建立全球醫學檢驗質量技術要求的策略會議」 </a:t>
          </a:r>
          <a:r>
            <a:rPr lang="zh-CN" altLang="en-US" sz="1150" kern="1200" dirty="0">
              <a:solidFill>
                <a:schemeClr val="accent2"/>
              </a:solidFill>
            </a:rPr>
            <a:t>發表了</a:t>
          </a:r>
          <a:r>
            <a:rPr lang="zh-TW" altLang="en-US" sz="1150" kern="1200" dirty="0">
              <a:solidFill>
                <a:schemeClr val="accent2"/>
              </a:solidFill>
            </a:rPr>
            <a:t>一致性聲明，提出使用層次模型來設置分析質量規範</a:t>
          </a:r>
          <a:r>
            <a:rPr lang="zh-CN" altLang="en-US" sz="1150" kern="1200" dirty="0">
              <a:solidFill>
                <a:schemeClr val="accent2"/>
              </a:solidFill>
            </a:rPr>
            <a:t>；</a:t>
          </a:r>
        </a:p>
      </dsp:txBody>
      <dsp:txXfrm>
        <a:off x="5304870" y="2449506"/>
        <a:ext cx="1755270" cy="12899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528AA-1C15-4ABF-95FF-B6C846A7AB23}">
      <dsp:nvSpPr>
        <dsp:cNvPr id="0" name=""/>
        <dsp:cNvSpPr/>
      </dsp:nvSpPr>
      <dsp:spPr>
        <a:xfrm>
          <a:off x="302297" y="265804"/>
          <a:ext cx="10555404" cy="864003"/>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243689" numCol="1" spcCol="1270" anchor="ctr" anchorCtr="0">
          <a:noAutofit/>
        </a:bodyPr>
        <a:lstStyle/>
        <a:p>
          <a:pPr marL="0" lvl="0" indent="0" algn="l" defTabSz="666750">
            <a:lnSpc>
              <a:spcPct val="90000"/>
            </a:lnSpc>
            <a:spcBef>
              <a:spcPct val="0"/>
            </a:spcBef>
            <a:spcAft>
              <a:spcPct val="35000"/>
            </a:spcAft>
            <a:buNone/>
          </a:pPr>
          <a:r>
            <a:rPr lang="en-US" altLang="zh-TW" sz="1500" kern="1200" dirty="0">
              <a:solidFill>
                <a:schemeClr val="accent4"/>
              </a:solidFill>
            </a:rPr>
            <a:t>1924</a:t>
          </a:r>
          <a:r>
            <a:rPr lang="zh-TW" altLang="en-US" sz="1500" kern="1200" dirty="0">
              <a:solidFill>
                <a:schemeClr val="accent4"/>
              </a:solidFill>
            </a:rPr>
            <a:t>年</a:t>
          </a:r>
          <a:endParaRPr lang="zh-CN" altLang="en-US" sz="1500" kern="1200" dirty="0">
            <a:solidFill>
              <a:schemeClr val="accent4"/>
            </a:solidFill>
          </a:endParaRPr>
        </a:p>
      </dsp:txBody>
      <dsp:txXfrm>
        <a:off x="302297" y="481805"/>
        <a:ext cx="10339403" cy="432001"/>
      </dsp:txXfrm>
    </dsp:sp>
    <dsp:sp modelId="{6EBB2610-4373-4248-A832-F02E41A6F6E2}">
      <dsp:nvSpPr>
        <dsp:cNvPr id="0" name=""/>
        <dsp:cNvSpPr/>
      </dsp:nvSpPr>
      <dsp:spPr>
        <a:xfrm>
          <a:off x="323679" y="851367"/>
          <a:ext cx="1950849" cy="257064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1924</a:t>
          </a:r>
          <a:r>
            <a:rPr lang="zh-TW"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a:solidFill>
                <a:schemeClr val="accent6">
                  <a:lumMod val="60000"/>
                  <a:lumOff val="40000"/>
                </a:schemeClr>
              </a:solidFill>
              <a:latin typeface="Times New Roman" pitchFamily="18" charset="0"/>
              <a:cs typeface="Times New Roman" pitchFamily="18" charset="0"/>
            </a:rPr>
            <a:t>5</a:t>
          </a:r>
          <a:r>
            <a:rPr lang="zh-TW" altLang="zh-TW" sz="1150" kern="1200" dirty="0">
              <a:solidFill>
                <a:schemeClr val="accent6">
                  <a:lumMod val="60000"/>
                  <a:lumOff val="40000"/>
                </a:schemeClr>
              </a:solidFill>
              <a:latin typeface="Times New Roman" pitchFamily="18" charset="0"/>
              <a:cs typeface="Times New Roman" pitchFamily="18" charset="0"/>
            </a:rPr>
            <a:t>月</a:t>
          </a:r>
          <a:r>
            <a:rPr lang="en-US" altLang="zh-TW" sz="1150" kern="1200" dirty="0">
              <a:solidFill>
                <a:schemeClr val="accent6">
                  <a:lumMod val="60000"/>
                  <a:lumOff val="40000"/>
                </a:schemeClr>
              </a:solidFill>
              <a:latin typeface="Times New Roman" pitchFamily="18" charset="0"/>
              <a:cs typeface="Times New Roman" pitchFamily="18" charset="0"/>
            </a:rPr>
            <a:t>16</a:t>
          </a:r>
          <a:r>
            <a:rPr lang="zh-TW" altLang="zh-TW" sz="1150" kern="1200" dirty="0">
              <a:solidFill>
                <a:schemeClr val="accent6">
                  <a:lumMod val="60000"/>
                  <a:lumOff val="40000"/>
                </a:schemeClr>
              </a:solidFill>
              <a:latin typeface="Times New Roman" pitchFamily="18" charset="0"/>
              <a:cs typeface="Times New Roman" pitchFamily="18" charset="0"/>
            </a:rPr>
            <a:t>日，美國人休哈特（</a:t>
          </a:r>
          <a:r>
            <a:rPr lang="en-US" altLang="zh-TW" sz="1150" kern="1200" dirty="0" err="1">
              <a:solidFill>
                <a:schemeClr val="accent6">
                  <a:lumMod val="60000"/>
                  <a:lumOff val="40000"/>
                </a:schemeClr>
              </a:solidFill>
              <a:latin typeface="Times New Roman" pitchFamily="18" charset="0"/>
              <a:cs typeface="Times New Roman" pitchFamily="18" charset="0"/>
            </a:rPr>
            <a:t>W.A.Shewhart</a:t>
          </a:r>
          <a:r>
            <a:rPr lang="zh-TW" altLang="zh-TW" sz="1150" kern="1200" dirty="0">
              <a:solidFill>
                <a:schemeClr val="accent6">
                  <a:lumMod val="60000"/>
                  <a:lumOff val="40000"/>
                </a:schemeClr>
              </a:solidFill>
              <a:latin typeface="Times New Roman" pitchFamily="18" charset="0"/>
              <a:cs typeface="Times New Roman" pitchFamily="18" charset="0"/>
            </a:rPr>
            <a:t>）在一份工作備忘錄中描述了不合格品率（</a:t>
          </a:r>
          <a:r>
            <a:rPr lang="en-US" altLang="zh-TW" sz="1150" kern="1200" dirty="0">
              <a:solidFill>
                <a:schemeClr val="accent6">
                  <a:lumMod val="60000"/>
                  <a:lumOff val="40000"/>
                </a:schemeClr>
              </a:solidFill>
              <a:latin typeface="Times New Roman" pitchFamily="18" charset="0"/>
              <a:cs typeface="Times New Roman" pitchFamily="18" charset="0"/>
            </a:rPr>
            <a:t>P</a:t>
          </a:r>
          <a:r>
            <a:rPr lang="zh-TW" altLang="zh-TW" sz="1150" kern="1200" dirty="0">
              <a:solidFill>
                <a:schemeClr val="accent6">
                  <a:lumMod val="60000"/>
                  <a:lumOff val="40000"/>
                </a:schemeClr>
              </a:solidFill>
              <a:latin typeface="Times New Roman" pitchFamily="18" charset="0"/>
              <a:cs typeface="Times New Roman" pitchFamily="18" charset="0"/>
            </a:rPr>
            <a:t>）控制圖在工業上的應用，標誌著控制圖的誕生；</a:t>
          </a:r>
          <a:endParaRPr lang="zh-CN" altLang="en-US" sz="1150" kern="1200" dirty="0">
            <a:solidFill>
              <a:schemeClr val="accent6">
                <a:lumMod val="60000"/>
                <a:lumOff val="40000"/>
              </a:schemeClr>
            </a:solidFill>
          </a:endParaRPr>
        </a:p>
      </dsp:txBody>
      <dsp:txXfrm>
        <a:off x="323679" y="851367"/>
        <a:ext cx="1950849" cy="2570648"/>
      </dsp:txXfrm>
    </dsp:sp>
    <dsp:sp modelId="{37284D95-5134-4A6D-995E-C7C18ABC2538}">
      <dsp:nvSpPr>
        <dsp:cNvPr id="0" name=""/>
        <dsp:cNvSpPr/>
      </dsp:nvSpPr>
      <dsp:spPr>
        <a:xfrm>
          <a:off x="2252936" y="777685"/>
          <a:ext cx="8604765" cy="864003"/>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243689" numCol="1" spcCol="1270" anchor="ctr" anchorCtr="0">
          <a:noAutofit/>
        </a:bodyPr>
        <a:lstStyle/>
        <a:p>
          <a:pPr marL="0" lvl="0" indent="0" algn="l" defTabSz="666750">
            <a:lnSpc>
              <a:spcPct val="90000"/>
            </a:lnSpc>
            <a:spcBef>
              <a:spcPct val="0"/>
            </a:spcBef>
            <a:spcAft>
              <a:spcPct val="35000"/>
            </a:spcAft>
            <a:buNone/>
          </a:pPr>
          <a:r>
            <a:rPr lang="en-US" altLang="zh-TW" sz="1500" kern="1200" dirty="0">
              <a:solidFill>
                <a:schemeClr val="accent4"/>
              </a:solidFill>
            </a:rPr>
            <a:t>1950</a:t>
          </a:r>
          <a:r>
            <a:rPr lang="zh-TW" altLang="en-US" sz="1500" kern="1200" dirty="0">
              <a:solidFill>
                <a:schemeClr val="accent4"/>
              </a:solidFill>
            </a:rPr>
            <a:t>年</a:t>
          </a:r>
          <a:endParaRPr lang="zh-CN" altLang="en-US" sz="1500" kern="1200" dirty="0">
            <a:solidFill>
              <a:schemeClr val="accent4"/>
            </a:solidFill>
          </a:endParaRPr>
        </a:p>
      </dsp:txBody>
      <dsp:txXfrm>
        <a:off x="2252936" y="993686"/>
        <a:ext cx="8388764" cy="432001"/>
      </dsp:txXfrm>
    </dsp:sp>
    <dsp:sp modelId="{F8F34C29-E04B-476C-B173-CDBC24826C76}">
      <dsp:nvSpPr>
        <dsp:cNvPr id="0" name=""/>
        <dsp:cNvSpPr/>
      </dsp:nvSpPr>
      <dsp:spPr>
        <a:xfrm>
          <a:off x="2274317" y="1362064"/>
          <a:ext cx="1950849" cy="257064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1950</a:t>
          </a:r>
          <a:r>
            <a:rPr lang="zh-CN"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err="1">
              <a:solidFill>
                <a:schemeClr val="accent6">
                  <a:lumMod val="60000"/>
                  <a:lumOff val="40000"/>
                </a:schemeClr>
              </a:solidFill>
              <a:latin typeface="Times New Roman" pitchFamily="18" charset="0"/>
              <a:cs typeface="Times New Roman" pitchFamily="18" charset="0"/>
            </a:rPr>
            <a:t>Levey</a:t>
          </a:r>
          <a:r>
            <a:rPr lang="en-US" altLang="zh-TW" sz="1150" kern="1200" dirty="0">
              <a:solidFill>
                <a:schemeClr val="accent6">
                  <a:lumMod val="60000"/>
                  <a:lumOff val="40000"/>
                </a:schemeClr>
              </a:solidFill>
              <a:latin typeface="Times New Roman" pitchFamily="18" charset="0"/>
              <a:cs typeface="Times New Roman" pitchFamily="18" charset="0"/>
            </a:rPr>
            <a:t> </a:t>
          </a:r>
          <a:r>
            <a:rPr lang="zh-CN" altLang="zh-TW" sz="1150" kern="1200" dirty="0">
              <a:solidFill>
                <a:schemeClr val="accent6">
                  <a:lumMod val="60000"/>
                  <a:lumOff val="40000"/>
                </a:schemeClr>
              </a:solidFill>
              <a:latin typeface="Times New Roman" pitchFamily="18" charset="0"/>
              <a:cs typeface="Times New Roman" pitchFamily="18" charset="0"/>
            </a:rPr>
            <a:t>和 </a:t>
          </a:r>
          <a:r>
            <a:rPr lang="en-US" altLang="zh-TW" sz="1150" kern="1200" dirty="0">
              <a:solidFill>
                <a:schemeClr val="accent6">
                  <a:lumMod val="60000"/>
                  <a:lumOff val="40000"/>
                </a:schemeClr>
              </a:solidFill>
              <a:latin typeface="Times New Roman" pitchFamily="18" charset="0"/>
              <a:cs typeface="Times New Roman" pitchFamily="18" charset="0"/>
            </a:rPr>
            <a:t>Jennings </a:t>
          </a:r>
          <a:r>
            <a:rPr lang="zh-CN" altLang="zh-TW" sz="1150" kern="1200" dirty="0">
              <a:solidFill>
                <a:schemeClr val="accent6">
                  <a:lumMod val="60000"/>
                  <a:lumOff val="40000"/>
                </a:schemeClr>
              </a:solidFill>
              <a:latin typeface="Times New Roman" pitchFamily="18" charset="0"/>
              <a:cs typeface="Times New Roman" pitchFamily="18" charset="0"/>
            </a:rPr>
            <a:t>兩人在美國臨床病理學雜誌（</a:t>
          </a:r>
          <a:r>
            <a:rPr lang="en-US" altLang="zh-TW" sz="1150" kern="1200" dirty="0">
              <a:solidFill>
                <a:schemeClr val="accent6">
                  <a:lumMod val="60000"/>
                  <a:lumOff val="40000"/>
                </a:schemeClr>
              </a:solidFill>
              <a:latin typeface="Times New Roman" pitchFamily="18" charset="0"/>
              <a:cs typeface="Times New Roman" pitchFamily="18" charset="0"/>
            </a:rPr>
            <a:t>Am J </a:t>
          </a:r>
          <a:r>
            <a:rPr lang="en-US" altLang="zh-TW" sz="1150" kern="1200" dirty="0" err="1">
              <a:solidFill>
                <a:schemeClr val="accent6">
                  <a:lumMod val="60000"/>
                  <a:lumOff val="40000"/>
                </a:schemeClr>
              </a:solidFill>
              <a:latin typeface="Times New Roman" pitchFamily="18" charset="0"/>
              <a:cs typeface="Times New Roman" pitchFamily="18" charset="0"/>
            </a:rPr>
            <a:t>Clin</a:t>
          </a:r>
          <a:r>
            <a:rPr lang="en-US" altLang="zh-TW" sz="1150" kern="1200" dirty="0">
              <a:solidFill>
                <a:schemeClr val="accent6">
                  <a:lumMod val="60000"/>
                  <a:lumOff val="40000"/>
                </a:schemeClr>
              </a:solidFill>
              <a:latin typeface="Times New Roman" pitchFamily="18" charset="0"/>
              <a:cs typeface="Times New Roman" pitchFamily="18" charset="0"/>
            </a:rPr>
            <a:t> </a:t>
          </a:r>
          <a:r>
            <a:rPr lang="en-US" altLang="zh-TW" sz="1150" kern="1200" dirty="0" err="1">
              <a:solidFill>
                <a:schemeClr val="accent6">
                  <a:lumMod val="60000"/>
                  <a:lumOff val="40000"/>
                </a:schemeClr>
              </a:solidFill>
              <a:latin typeface="Times New Roman" pitchFamily="18" charset="0"/>
              <a:cs typeface="Times New Roman" pitchFamily="18" charset="0"/>
            </a:rPr>
            <a:t>Pathol</a:t>
          </a:r>
          <a:r>
            <a:rPr lang="zh-CN" altLang="zh-TW" sz="1150" kern="1200" dirty="0">
              <a:solidFill>
                <a:schemeClr val="accent6">
                  <a:lumMod val="60000"/>
                  <a:lumOff val="40000"/>
                </a:schemeClr>
              </a:solidFill>
              <a:latin typeface="Times New Roman" pitchFamily="18" charset="0"/>
              <a:cs typeface="Times New Roman" pitchFamily="18" charset="0"/>
            </a:rPr>
            <a:t>）發表合著文章</a:t>
          </a:r>
          <a:r>
            <a:rPr lang="en-US" altLang="zh-TW" sz="1150" kern="1200" dirty="0">
              <a:solidFill>
                <a:schemeClr val="accent6">
                  <a:lumMod val="60000"/>
                  <a:lumOff val="40000"/>
                </a:schemeClr>
              </a:solidFill>
              <a:latin typeface="Times New Roman" pitchFamily="18" charset="0"/>
              <a:cs typeface="Times New Roman" pitchFamily="18" charset="0"/>
            </a:rPr>
            <a:t>《The use of control charts in the clinical laboratory》</a:t>
          </a:r>
          <a:r>
            <a:rPr lang="zh-CN" altLang="zh-TW" sz="1150" kern="1200" dirty="0">
              <a:solidFill>
                <a:schemeClr val="accent6">
                  <a:lumMod val="60000"/>
                  <a:lumOff val="40000"/>
                </a:schemeClr>
              </a:solidFill>
              <a:latin typeface="Times New Roman" pitchFamily="18" charset="0"/>
              <a:cs typeface="Times New Roman" pitchFamily="18" charset="0"/>
            </a:rPr>
            <a:t>將控制圖的應用引入到臨床檢驗領域；</a:t>
          </a:r>
        </a:p>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1952</a:t>
          </a:r>
          <a:r>
            <a:rPr lang="zh-CN"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a:solidFill>
                <a:schemeClr val="accent6">
                  <a:lumMod val="60000"/>
                  <a:lumOff val="40000"/>
                </a:schemeClr>
              </a:solidFill>
              <a:latin typeface="Times New Roman" pitchFamily="18" charset="0"/>
              <a:cs typeface="Times New Roman" pitchFamily="18" charset="0"/>
            </a:rPr>
            <a:t>Henry </a:t>
          </a:r>
          <a:r>
            <a:rPr lang="zh-CN" altLang="zh-TW" sz="1150" kern="1200" dirty="0">
              <a:solidFill>
                <a:schemeClr val="accent6">
                  <a:lumMod val="60000"/>
                  <a:lumOff val="40000"/>
                </a:schemeClr>
              </a:solidFill>
              <a:latin typeface="Times New Roman" pitchFamily="18" charset="0"/>
              <a:cs typeface="Times New Roman" pitchFamily="18" charset="0"/>
            </a:rPr>
            <a:t>和 </a:t>
          </a:r>
          <a:r>
            <a:rPr lang="en-US" altLang="zh-TW" sz="1150" kern="1200" dirty="0" err="1">
              <a:solidFill>
                <a:schemeClr val="accent6">
                  <a:lumMod val="60000"/>
                  <a:lumOff val="40000"/>
                </a:schemeClr>
              </a:solidFill>
              <a:latin typeface="Times New Roman" pitchFamily="18" charset="0"/>
              <a:cs typeface="Times New Roman" pitchFamily="18" charset="0"/>
            </a:rPr>
            <a:t>Segalove</a:t>
          </a:r>
          <a:r>
            <a:rPr lang="en-US" altLang="zh-TW" sz="1150" kern="1200" dirty="0">
              <a:solidFill>
                <a:schemeClr val="accent6">
                  <a:lumMod val="60000"/>
                  <a:lumOff val="40000"/>
                </a:schemeClr>
              </a:solidFill>
              <a:latin typeface="Times New Roman" pitchFamily="18" charset="0"/>
              <a:cs typeface="Times New Roman" pitchFamily="18" charset="0"/>
            </a:rPr>
            <a:t> </a:t>
          </a:r>
          <a:r>
            <a:rPr lang="zh-CN" altLang="zh-TW" sz="1150" kern="1200" dirty="0">
              <a:solidFill>
                <a:schemeClr val="accent6">
                  <a:lumMod val="60000"/>
                  <a:lumOff val="40000"/>
                </a:schemeClr>
              </a:solidFill>
              <a:latin typeface="Times New Roman" pitchFamily="18" charset="0"/>
              <a:cs typeface="Times New Roman" pitchFamily="18" charset="0"/>
            </a:rPr>
            <a:t>兩人在美國臨床病理學雜誌（</a:t>
          </a:r>
          <a:r>
            <a:rPr lang="en-US" altLang="zh-TW" sz="1150" kern="1200" dirty="0">
              <a:solidFill>
                <a:schemeClr val="accent6">
                  <a:lumMod val="60000"/>
                  <a:lumOff val="40000"/>
                </a:schemeClr>
              </a:solidFill>
              <a:latin typeface="Times New Roman" pitchFamily="18" charset="0"/>
              <a:cs typeface="Times New Roman" pitchFamily="18" charset="0"/>
            </a:rPr>
            <a:t>Am J </a:t>
          </a:r>
          <a:r>
            <a:rPr lang="en-US" altLang="zh-TW" sz="1150" kern="1200" dirty="0" err="1">
              <a:solidFill>
                <a:schemeClr val="accent6">
                  <a:lumMod val="60000"/>
                  <a:lumOff val="40000"/>
                </a:schemeClr>
              </a:solidFill>
              <a:latin typeface="Times New Roman" pitchFamily="18" charset="0"/>
              <a:cs typeface="Times New Roman" pitchFamily="18" charset="0"/>
            </a:rPr>
            <a:t>Clin</a:t>
          </a:r>
          <a:r>
            <a:rPr lang="en-US" altLang="zh-TW" sz="1150" kern="1200" dirty="0">
              <a:solidFill>
                <a:schemeClr val="accent6">
                  <a:lumMod val="60000"/>
                  <a:lumOff val="40000"/>
                </a:schemeClr>
              </a:solidFill>
              <a:latin typeface="Times New Roman" pitchFamily="18" charset="0"/>
              <a:cs typeface="Times New Roman" pitchFamily="18" charset="0"/>
            </a:rPr>
            <a:t> </a:t>
          </a:r>
          <a:r>
            <a:rPr lang="en-US" altLang="zh-TW" sz="1150" kern="1200" dirty="0" err="1">
              <a:solidFill>
                <a:schemeClr val="accent6">
                  <a:lumMod val="60000"/>
                  <a:lumOff val="40000"/>
                </a:schemeClr>
              </a:solidFill>
              <a:latin typeface="Times New Roman" pitchFamily="18" charset="0"/>
              <a:cs typeface="Times New Roman" pitchFamily="18" charset="0"/>
            </a:rPr>
            <a:t>Pathol</a:t>
          </a:r>
          <a:r>
            <a:rPr lang="zh-CN" altLang="zh-TW" sz="1150" kern="1200" dirty="0">
              <a:solidFill>
                <a:schemeClr val="accent6">
                  <a:lumMod val="60000"/>
                  <a:lumOff val="40000"/>
                </a:schemeClr>
              </a:solidFill>
              <a:latin typeface="Times New Roman" pitchFamily="18" charset="0"/>
              <a:cs typeface="Times New Roman" pitchFamily="18" charset="0"/>
            </a:rPr>
            <a:t>）發表合著文章</a:t>
          </a:r>
          <a:r>
            <a:rPr lang="en-US" altLang="zh-TW" sz="1150" kern="1200" dirty="0">
              <a:solidFill>
                <a:schemeClr val="accent6">
                  <a:lumMod val="60000"/>
                  <a:lumOff val="40000"/>
                </a:schemeClr>
              </a:solidFill>
              <a:latin typeface="Times New Roman" pitchFamily="18" charset="0"/>
              <a:cs typeface="Times New Roman" pitchFamily="18" charset="0"/>
            </a:rPr>
            <a:t>《The running of standards in clinical chemistry and the use of the control》</a:t>
          </a:r>
          <a:r>
            <a:rPr lang="zh-CN" altLang="zh-TW" sz="1150" kern="1200" dirty="0">
              <a:solidFill>
                <a:schemeClr val="accent6">
                  <a:lumMod val="60000"/>
                  <a:lumOff val="40000"/>
                </a:schemeClr>
              </a:solidFill>
              <a:latin typeface="Times New Roman" pitchFamily="18" charset="0"/>
              <a:cs typeface="Times New Roman" pitchFamily="18" charset="0"/>
            </a:rPr>
            <a:t>改進</a:t>
          </a:r>
          <a:r>
            <a:rPr lang="en-US" altLang="zh-TW" sz="1150" kern="1200" dirty="0">
              <a:solidFill>
                <a:schemeClr val="accent6">
                  <a:lumMod val="60000"/>
                  <a:lumOff val="40000"/>
                </a:schemeClr>
              </a:solidFill>
              <a:latin typeface="Times New Roman" pitchFamily="18" charset="0"/>
              <a:cs typeface="Times New Roman" pitchFamily="18" charset="0"/>
            </a:rPr>
            <a:t>L-J</a:t>
          </a:r>
          <a:r>
            <a:rPr lang="zh-CN" altLang="zh-TW" sz="1150" kern="1200" dirty="0">
              <a:solidFill>
                <a:schemeClr val="accent6">
                  <a:lumMod val="60000"/>
                  <a:lumOff val="40000"/>
                </a:schemeClr>
              </a:solidFill>
              <a:latin typeface="Times New Roman" pitchFamily="18" charset="0"/>
              <a:cs typeface="Times New Roman" pitchFamily="18" charset="0"/>
            </a:rPr>
            <a:t>圖，形成了今天臨床檢驗中使用最普遍的質控圖；</a:t>
          </a:r>
          <a:endParaRPr lang="zh-CN" altLang="en-US" sz="1150" kern="1200" dirty="0">
            <a:solidFill>
              <a:schemeClr val="accent6">
                <a:lumMod val="60000"/>
                <a:lumOff val="40000"/>
              </a:schemeClr>
            </a:solidFill>
          </a:endParaRPr>
        </a:p>
        <a:p>
          <a:pPr marL="0" lvl="0" indent="0" algn="l" defTabSz="511175">
            <a:lnSpc>
              <a:spcPct val="90000"/>
            </a:lnSpc>
            <a:spcBef>
              <a:spcPct val="0"/>
            </a:spcBef>
            <a:spcAft>
              <a:spcPct val="35000"/>
            </a:spcAft>
            <a:buNone/>
          </a:pPr>
          <a:endParaRPr lang="zh-CN" altLang="zh-TW" sz="1150" kern="1200" dirty="0">
            <a:solidFill>
              <a:schemeClr val="accent6">
                <a:lumMod val="60000"/>
                <a:lumOff val="40000"/>
              </a:schemeClr>
            </a:solidFill>
            <a:latin typeface="Times New Roman" pitchFamily="18" charset="0"/>
            <a:cs typeface="Times New Roman" pitchFamily="18" charset="0"/>
          </a:endParaRPr>
        </a:p>
      </dsp:txBody>
      <dsp:txXfrm>
        <a:off x="2274317" y="1362064"/>
        <a:ext cx="1950849" cy="2570648"/>
      </dsp:txXfrm>
    </dsp:sp>
    <dsp:sp modelId="{2D24EB7E-8981-4C12-8B44-63D34818DB52}">
      <dsp:nvSpPr>
        <dsp:cNvPr id="0" name=""/>
        <dsp:cNvSpPr/>
      </dsp:nvSpPr>
      <dsp:spPr>
        <a:xfrm>
          <a:off x="4203575" y="1289566"/>
          <a:ext cx="6654126" cy="864003"/>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243689" numCol="1" spcCol="1270" anchor="ctr" anchorCtr="0">
          <a:noAutofit/>
        </a:bodyPr>
        <a:lstStyle/>
        <a:p>
          <a:pPr marL="0" lvl="0" indent="0" algn="l" defTabSz="666750">
            <a:lnSpc>
              <a:spcPct val="90000"/>
            </a:lnSpc>
            <a:spcBef>
              <a:spcPct val="0"/>
            </a:spcBef>
            <a:spcAft>
              <a:spcPct val="35000"/>
            </a:spcAft>
            <a:buNone/>
          </a:pPr>
          <a:r>
            <a:rPr lang="en-US" altLang="zh-TW" sz="1500" kern="1200" dirty="0">
              <a:solidFill>
                <a:schemeClr val="accent4"/>
              </a:solidFill>
            </a:rPr>
            <a:t>1959</a:t>
          </a:r>
          <a:r>
            <a:rPr lang="zh-TW" altLang="en-US" sz="1500" kern="1200" dirty="0">
              <a:solidFill>
                <a:schemeClr val="accent4"/>
              </a:solidFill>
            </a:rPr>
            <a:t>年</a:t>
          </a:r>
          <a:endParaRPr lang="zh-CN" altLang="en-US" sz="1500" kern="1200" dirty="0">
            <a:solidFill>
              <a:schemeClr val="accent4"/>
            </a:solidFill>
          </a:endParaRPr>
        </a:p>
      </dsp:txBody>
      <dsp:txXfrm>
        <a:off x="4203575" y="1505567"/>
        <a:ext cx="6438125" cy="432001"/>
      </dsp:txXfrm>
    </dsp:sp>
    <dsp:sp modelId="{48B64172-6329-454D-9591-4F9D7EB0DD64}">
      <dsp:nvSpPr>
        <dsp:cNvPr id="0" name=""/>
        <dsp:cNvSpPr/>
      </dsp:nvSpPr>
      <dsp:spPr>
        <a:xfrm>
          <a:off x="4224956" y="1886347"/>
          <a:ext cx="1950849" cy="257064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1959</a:t>
          </a:r>
          <a:r>
            <a:rPr lang="zh-CN"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a:solidFill>
                <a:schemeClr val="accent6">
                  <a:lumMod val="60000"/>
                  <a:lumOff val="40000"/>
                </a:schemeClr>
              </a:solidFill>
              <a:latin typeface="Times New Roman" pitchFamily="18" charset="0"/>
              <a:cs typeface="Times New Roman" pitchFamily="18" charset="0"/>
            </a:rPr>
            <a:t>Roberts SV </a:t>
          </a:r>
          <a:r>
            <a:rPr lang="zh-CN" altLang="zh-TW" sz="1150" kern="1200" dirty="0">
              <a:solidFill>
                <a:schemeClr val="accent6">
                  <a:lumMod val="60000"/>
                  <a:lumOff val="40000"/>
                </a:schemeClr>
              </a:solidFill>
              <a:latin typeface="Times New Roman" pitchFamily="18" charset="0"/>
              <a:cs typeface="Times New Roman" pitchFamily="18" charset="0"/>
            </a:rPr>
            <a:t>在美國技術計量學雜誌（</a:t>
          </a:r>
          <a:r>
            <a:rPr lang="en-US" altLang="zh-TW" sz="1150" kern="1200" dirty="0">
              <a:solidFill>
                <a:schemeClr val="accent6">
                  <a:lumMod val="60000"/>
                  <a:lumOff val="40000"/>
                </a:schemeClr>
              </a:solidFill>
              <a:latin typeface="Times New Roman" pitchFamily="18" charset="0"/>
              <a:cs typeface="Times New Roman" pitchFamily="18" charset="0"/>
            </a:rPr>
            <a:t>TECHNOMETRICS</a:t>
          </a:r>
          <a:r>
            <a:rPr lang="zh-CN" altLang="zh-TW" sz="1150" kern="1200" dirty="0">
              <a:solidFill>
                <a:schemeClr val="accent6">
                  <a:lumMod val="60000"/>
                  <a:lumOff val="40000"/>
                </a:schemeClr>
              </a:solidFill>
              <a:latin typeface="Times New Roman" pitchFamily="18" charset="0"/>
              <a:cs typeface="Times New Roman" pitchFamily="18" charset="0"/>
            </a:rPr>
            <a:t>）發表文章</a:t>
          </a:r>
          <a:r>
            <a:rPr lang="en-US" altLang="zh-TW" sz="1150" kern="1200" dirty="0">
              <a:solidFill>
                <a:schemeClr val="accent6">
                  <a:lumMod val="60000"/>
                  <a:lumOff val="40000"/>
                </a:schemeClr>
              </a:solidFill>
              <a:latin typeface="Times New Roman" pitchFamily="18" charset="0"/>
              <a:cs typeface="Times New Roman" pitchFamily="18" charset="0"/>
            </a:rPr>
            <a:t>《Control chart tests based on geometric moving average》</a:t>
          </a:r>
          <a:r>
            <a:rPr lang="zh-CN" altLang="zh-TW" sz="1150" kern="1200" dirty="0">
              <a:solidFill>
                <a:schemeClr val="accent6">
                  <a:lumMod val="60000"/>
                  <a:lumOff val="40000"/>
                </a:schemeClr>
              </a:solidFill>
              <a:latin typeface="Times New Roman" pitchFamily="18" charset="0"/>
              <a:cs typeface="Times New Roman" pitchFamily="18" charset="0"/>
            </a:rPr>
            <a:t>首次提出移動平均</a:t>
          </a:r>
          <a:r>
            <a:rPr lang="zh-CN" altLang="en-US" sz="1150" kern="1200" dirty="0">
              <a:solidFill>
                <a:schemeClr val="accent6">
                  <a:lumMod val="60000"/>
                  <a:lumOff val="40000"/>
                </a:schemeClr>
              </a:solidFill>
              <a:latin typeface="Times New Roman" pitchFamily="18" charset="0"/>
              <a:cs typeface="Times New Roman" pitchFamily="18" charset="0"/>
            </a:rPr>
            <a:t>（</a:t>
          </a:r>
          <a:r>
            <a:rPr lang="en-US" altLang="zh-TW" sz="1150" kern="1200" dirty="0">
              <a:solidFill>
                <a:schemeClr val="accent6">
                  <a:lumMod val="60000"/>
                  <a:lumOff val="40000"/>
                </a:schemeClr>
              </a:solidFill>
              <a:latin typeface="Times New Roman" pitchFamily="18" charset="0"/>
              <a:cs typeface="Times New Roman" pitchFamily="18" charset="0"/>
            </a:rPr>
            <a:t>MA</a:t>
          </a:r>
          <a:r>
            <a:rPr lang="zh-CN" altLang="en-US" sz="1150" kern="1200" dirty="0">
              <a:solidFill>
                <a:schemeClr val="accent6">
                  <a:lumMod val="60000"/>
                  <a:lumOff val="40000"/>
                </a:schemeClr>
              </a:solidFill>
              <a:latin typeface="Times New Roman" pitchFamily="18" charset="0"/>
              <a:cs typeface="Times New Roman" pitchFamily="18" charset="0"/>
            </a:rPr>
            <a:t>）</a:t>
          </a:r>
          <a:r>
            <a:rPr lang="zh-CN" altLang="zh-TW" sz="1150" kern="1200" dirty="0">
              <a:solidFill>
                <a:schemeClr val="accent6">
                  <a:lumMod val="60000"/>
                  <a:lumOff val="40000"/>
                </a:schemeClr>
              </a:solidFill>
              <a:latin typeface="Times New Roman" pitchFamily="18" charset="0"/>
              <a:cs typeface="Times New Roman" pitchFamily="18" charset="0"/>
            </a:rPr>
            <a:t>控制圖；</a:t>
          </a:r>
          <a:endParaRPr lang="zh-CN" altLang="en-US" sz="1150" kern="1200" dirty="0">
            <a:solidFill>
              <a:schemeClr val="accent6">
                <a:lumMod val="60000"/>
                <a:lumOff val="40000"/>
              </a:schemeClr>
            </a:solidFill>
          </a:endParaRPr>
        </a:p>
      </dsp:txBody>
      <dsp:txXfrm>
        <a:off x="4224956" y="1886347"/>
        <a:ext cx="1950849" cy="2570648"/>
      </dsp:txXfrm>
    </dsp:sp>
    <dsp:sp modelId="{F7374968-0B17-417F-9956-EF542E480C11}">
      <dsp:nvSpPr>
        <dsp:cNvPr id="0" name=""/>
        <dsp:cNvSpPr/>
      </dsp:nvSpPr>
      <dsp:spPr>
        <a:xfrm>
          <a:off x="6155269" y="1801448"/>
          <a:ext cx="4702432" cy="864003"/>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243689" numCol="1" spcCol="1270" anchor="ctr" anchorCtr="0">
          <a:noAutofit/>
        </a:bodyPr>
        <a:lstStyle/>
        <a:p>
          <a:pPr marL="0" lvl="0" indent="0" algn="l" defTabSz="666750">
            <a:lnSpc>
              <a:spcPct val="90000"/>
            </a:lnSpc>
            <a:spcBef>
              <a:spcPct val="0"/>
            </a:spcBef>
            <a:spcAft>
              <a:spcPct val="35000"/>
            </a:spcAft>
            <a:buNone/>
          </a:pPr>
          <a:r>
            <a:rPr lang="en-US" altLang="zh-TW" sz="1500" kern="1200" dirty="0">
              <a:solidFill>
                <a:schemeClr val="accent4"/>
              </a:solidFill>
            </a:rPr>
            <a:t>1975</a:t>
          </a:r>
          <a:r>
            <a:rPr lang="zh-TW" altLang="en-US" sz="1500" kern="1200" dirty="0">
              <a:solidFill>
                <a:schemeClr val="accent4"/>
              </a:solidFill>
            </a:rPr>
            <a:t>年</a:t>
          </a:r>
          <a:endParaRPr lang="zh-CN" altLang="en-US" sz="1500" kern="1200" dirty="0">
            <a:solidFill>
              <a:schemeClr val="accent4"/>
            </a:solidFill>
          </a:endParaRPr>
        </a:p>
      </dsp:txBody>
      <dsp:txXfrm>
        <a:off x="6155269" y="2017449"/>
        <a:ext cx="4486431" cy="432001"/>
      </dsp:txXfrm>
    </dsp:sp>
    <dsp:sp modelId="{105374AD-F92B-423C-B5A0-6A94862379B7}">
      <dsp:nvSpPr>
        <dsp:cNvPr id="0" name=""/>
        <dsp:cNvSpPr/>
      </dsp:nvSpPr>
      <dsp:spPr>
        <a:xfrm>
          <a:off x="6176455" y="2388053"/>
          <a:ext cx="1950849" cy="257064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1975</a:t>
          </a:r>
          <a:r>
            <a:rPr lang="zh-CN"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err="1">
              <a:solidFill>
                <a:schemeClr val="accent6">
                  <a:lumMod val="60000"/>
                  <a:lumOff val="40000"/>
                </a:schemeClr>
              </a:solidFill>
              <a:latin typeface="Times New Roman" pitchFamily="18" charset="0"/>
              <a:cs typeface="Times New Roman" pitchFamily="18" charset="0"/>
            </a:rPr>
            <a:t>Cembrowski</a:t>
          </a:r>
          <a:r>
            <a:rPr lang="en-US" altLang="zh-TW" sz="1150" kern="1200" dirty="0">
              <a:solidFill>
                <a:schemeClr val="accent6">
                  <a:lumMod val="60000"/>
                  <a:lumOff val="40000"/>
                </a:schemeClr>
              </a:solidFill>
              <a:latin typeface="Times New Roman" pitchFamily="18" charset="0"/>
              <a:cs typeface="Times New Roman" pitchFamily="18" charset="0"/>
            </a:rPr>
            <a:t> </a:t>
          </a:r>
          <a:r>
            <a:rPr lang="zh-CN" altLang="zh-TW" sz="1150" kern="1200" dirty="0">
              <a:solidFill>
                <a:schemeClr val="accent6">
                  <a:lumMod val="60000"/>
                  <a:lumOff val="40000"/>
                </a:schemeClr>
              </a:solidFill>
              <a:latin typeface="Times New Roman" pitchFamily="18" charset="0"/>
              <a:cs typeface="Times New Roman" pitchFamily="18" charset="0"/>
            </a:rPr>
            <a:t>和 </a:t>
          </a:r>
          <a:r>
            <a:rPr lang="en-US" altLang="zh-TW" sz="1150" kern="1200" dirty="0">
              <a:solidFill>
                <a:schemeClr val="accent6">
                  <a:lumMod val="60000"/>
                  <a:lumOff val="40000"/>
                </a:schemeClr>
              </a:solidFill>
              <a:latin typeface="Times New Roman" pitchFamily="18" charset="0"/>
              <a:cs typeface="Times New Roman" pitchFamily="18" charset="0"/>
            </a:rPr>
            <a:t>James </a:t>
          </a:r>
          <a:r>
            <a:rPr lang="en-US" altLang="zh-TW" sz="1150" kern="1200" dirty="0" err="1">
              <a:solidFill>
                <a:schemeClr val="accent6">
                  <a:lumMod val="60000"/>
                  <a:lumOff val="40000"/>
                </a:schemeClr>
              </a:solidFill>
              <a:latin typeface="Times New Roman" pitchFamily="18" charset="0"/>
              <a:cs typeface="Times New Roman" pitchFamily="18" charset="0"/>
            </a:rPr>
            <a:t>O.Westgard</a:t>
          </a:r>
          <a:r>
            <a:rPr lang="en-US" altLang="zh-TW" sz="1150" kern="1200" dirty="0">
              <a:solidFill>
                <a:schemeClr val="accent6">
                  <a:lumMod val="60000"/>
                  <a:lumOff val="40000"/>
                </a:schemeClr>
              </a:solidFill>
              <a:latin typeface="Times New Roman" pitchFamily="18" charset="0"/>
              <a:cs typeface="Times New Roman" pitchFamily="18" charset="0"/>
            </a:rPr>
            <a:t> </a:t>
          </a:r>
          <a:r>
            <a:rPr lang="zh-CN" altLang="zh-TW" sz="1150" kern="1200" dirty="0">
              <a:solidFill>
                <a:schemeClr val="accent6">
                  <a:lumMod val="60000"/>
                  <a:lumOff val="40000"/>
                </a:schemeClr>
              </a:solidFill>
              <a:latin typeface="Times New Roman" pitchFamily="18" charset="0"/>
              <a:cs typeface="Times New Roman" pitchFamily="18" charset="0"/>
            </a:rPr>
            <a:t>等人在美國臨床化學雜誌（</a:t>
          </a:r>
          <a:r>
            <a:rPr lang="en-US" altLang="zh-TW" sz="1150" kern="1200" dirty="0">
              <a:solidFill>
                <a:schemeClr val="accent6">
                  <a:lumMod val="60000"/>
                  <a:lumOff val="40000"/>
                </a:schemeClr>
              </a:solidFill>
              <a:latin typeface="Times New Roman" pitchFamily="18" charset="0"/>
              <a:cs typeface="Times New Roman" pitchFamily="18" charset="0"/>
            </a:rPr>
            <a:t>clinical chemistry</a:t>
          </a:r>
          <a:r>
            <a:rPr lang="zh-CN" altLang="zh-TW" sz="1150" kern="1200" dirty="0">
              <a:solidFill>
                <a:schemeClr val="accent6">
                  <a:lumMod val="60000"/>
                  <a:lumOff val="40000"/>
                </a:schemeClr>
              </a:solidFill>
              <a:latin typeface="Times New Roman" pitchFamily="18" charset="0"/>
              <a:cs typeface="Times New Roman" pitchFamily="18" charset="0"/>
            </a:rPr>
            <a:t>）發表合著文章</a:t>
          </a:r>
          <a:r>
            <a:rPr lang="en-US" altLang="zh-TW" sz="1150" kern="1200" dirty="0">
              <a:solidFill>
                <a:schemeClr val="accent6">
                  <a:lumMod val="60000"/>
                  <a:lumOff val="40000"/>
                </a:schemeClr>
              </a:solidFill>
              <a:latin typeface="Times New Roman" pitchFamily="18" charset="0"/>
              <a:cs typeface="Times New Roman" pitchFamily="18" charset="0"/>
            </a:rPr>
            <a:t>《Trend detection in control data: optimization and interpretation of Trigg’s technique for trend analysis》</a:t>
          </a:r>
          <a:r>
            <a:rPr lang="zh-CN" altLang="zh-TW" sz="1150" kern="1200" dirty="0">
              <a:solidFill>
                <a:schemeClr val="accent6">
                  <a:lumMod val="60000"/>
                  <a:lumOff val="40000"/>
                </a:schemeClr>
              </a:solidFill>
              <a:latin typeface="Times New Roman" pitchFamily="18" charset="0"/>
              <a:cs typeface="Times New Roman" pitchFamily="18" charset="0"/>
            </a:rPr>
            <a:t>將指數加權移動平均</a:t>
          </a:r>
          <a:r>
            <a:rPr lang="zh-CN" altLang="en-US" sz="1150" kern="1200" dirty="0">
              <a:solidFill>
                <a:schemeClr val="accent6">
                  <a:lumMod val="60000"/>
                  <a:lumOff val="40000"/>
                </a:schemeClr>
              </a:solidFill>
              <a:latin typeface="Times New Roman" pitchFamily="18" charset="0"/>
              <a:cs typeface="Times New Roman" pitchFamily="18" charset="0"/>
            </a:rPr>
            <a:t>（</a:t>
          </a:r>
          <a:r>
            <a:rPr lang="en-US" altLang="zh-TW" sz="1150" kern="1200" dirty="0">
              <a:solidFill>
                <a:schemeClr val="accent6">
                  <a:lumMod val="60000"/>
                  <a:lumOff val="40000"/>
                </a:schemeClr>
              </a:solidFill>
              <a:latin typeface="Times New Roman" pitchFamily="18" charset="0"/>
              <a:cs typeface="Times New Roman" pitchFamily="18" charset="0"/>
            </a:rPr>
            <a:t>EWMA</a:t>
          </a:r>
          <a:r>
            <a:rPr lang="zh-CN" altLang="en-US" sz="1150" kern="1200" dirty="0">
              <a:solidFill>
                <a:schemeClr val="accent6">
                  <a:lumMod val="60000"/>
                  <a:lumOff val="40000"/>
                </a:schemeClr>
              </a:solidFill>
              <a:latin typeface="Times New Roman" pitchFamily="18" charset="0"/>
              <a:cs typeface="Times New Roman" pitchFamily="18" charset="0"/>
            </a:rPr>
            <a:t>）</a:t>
          </a:r>
          <a:r>
            <a:rPr lang="zh-CN" altLang="zh-TW" sz="1150" kern="1200" dirty="0">
              <a:solidFill>
                <a:schemeClr val="accent6">
                  <a:lumMod val="60000"/>
                  <a:lumOff val="40000"/>
                </a:schemeClr>
              </a:solidFill>
              <a:latin typeface="Times New Roman" pitchFamily="18" charset="0"/>
              <a:cs typeface="Times New Roman" pitchFamily="18" charset="0"/>
            </a:rPr>
            <a:t>控制圖引入到臨床檢驗領域；</a:t>
          </a:r>
          <a:endParaRPr lang="zh-CN" altLang="en-US" sz="1150" kern="1200" dirty="0">
            <a:solidFill>
              <a:schemeClr val="accent6">
                <a:lumMod val="60000"/>
                <a:lumOff val="40000"/>
              </a:schemeClr>
            </a:solidFill>
          </a:endParaRPr>
        </a:p>
      </dsp:txBody>
      <dsp:txXfrm>
        <a:off x="6176455" y="2388053"/>
        <a:ext cx="1950849" cy="2570648"/>
      </dsp:txXfrm>
    </dsp:sp>
    <dsp:sp modelId="{D0BA02AD-78DA-4FD2-B272-A1366556744C}">
      <dsp:nvSpPr>
        <dsp:cNvPr id="0" name=""/>
        <dsp:cNvSpPr/>
      </dsp:nvSpPr>
      <dsp:spPr>
        <a:xfrm>
          <a:off x="8105908" y="2313329"/>
          <a:ext cx="2751793" cy="864003"/>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243689" numCol="1" spcCol="1270" anchor="ctr" anchorCtr="0">
          <a:noAutofit/>
        </a:bodyPr>
        <a:lstStyle/>
        <a:p>
          <a:pPr marL="0" lvl="0" indent="0" algn="l" defTabSz="666750">
            <a:lnSpc>
              <a:spcPct val="90000"/>
            </a:lnSpc>
            <a:spcBef>
              <a:spcPct val="0"/>
            </a:spcBef>
            <a:spcAft>
              <a:spcPct val="35000"/>
            </a:spcAft>
            <a:buNone/>
          </a:pPr>
          <a:r>
            <a:rPr lang="en-US" altLang="zh-TW" sz="1500" kern="1200" dirty="0">
              <a:solidFill>
                <a:schemeClr val="accent4"/>
              </a:solidFill>
            </a:rPr>
            <a:t>1981</a:t>
          </a:r>
          <a:r>
            <a:rPr lang="zh-TW" altLang="en-US" sz="1500" kern="1200" dirty="0">
              <a:solidFill>
                <a:schemeClr val="accent4"/>
              </a:solidFill>
            </a:rPr>
            <a:t>年</a:t>
          </a:r>
          <a:endParaRPr lang="zh-CN" altLang="en-US" sz="1500" kern="1200" dirty="0">
            <a:solidFill>
              <a:schemeClr val="accent4"/>
            </a:solidFill>
          </a:endParaRPr>
        </a:p>
      </dsp:txBody>
      <dsp:txXfrm>
        <a:off x="8105908" y="2529330"/>
        <a:ext cx="2535792" cy="432001"/>
      </dsp:txXfrm>
    </dsp:sp>
    <dsp:sp modelId="{487F1E22-5D87-4A78-94C1-50547A8CE3DF}">
      <dsp:nvSpPr>
        <dsp:cNvPr id="0" name=""/>
        <dsp:cNvSpPr/>
      </dsp:nvSpPr>
      <dsp:spPr>
        <a:xfrm>
          <a:off x="8127094" y="2904557"/>
          <a:ext cx="1950849" cy="257064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1981</a:t>
          </a:r>
          <a:r>
            <a:rPr lang="zh-CN"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a:solidFill>
                <a:schemeClr val="accent6">
                  <a:lumMod val="60000"/>
                  <a:lumOff val="40000"/>
                </a:schemeClr>
              </a:solidFill>
              <a:latin typeface="Times New Roman" pitchFamily="18" charset="0"/>
              <a:cs typeface="Times New Roman" pitchFamily="18" charset="0"/>
            </a:rPr>
            <a:t>James </a:t>
          </a:r>
          <a:r>
            <a:rPr lang="en-US" altLang="zh-TW" sz="1150" kern="1200" dirty="0" err="1">
              <a:solidFill>
                <a:schemeClr val="accent6">
                  <a:lumMod val="60000"/>
                  <a:lumOff val="40000"/>
                </a:schemeClr>
              </a:solidFill>
              <a:latin typeface="Times New Roman" pitchFamily="18" charset="0"/>
              <a:cs typeface="Times New Roman" pitchFamily="18" charset="0"/>
            </a:rPr>
            <a:t>O.Westgard</a:t>
          </a:r>
          <a:r>
            <a:rPr lang="zh-CN" altLang="zh-TW" sz="1150" kern="1200" dirty="0">
              <a:solidFill>
                <a:schemeClr val="accent6">
                  <a:lumMod val="60000"/>
                  <a:lumOff val="40000"/>
                </a:schemeClr>
              </a:solidFill>
              <a:latin typeface="Times New Roman" pitchFamily="18" charset="0"/>
              <a:cs typeface="Times New Roman" pitchFamily="18" charset="0"/>
            </a:rPr>
            <a:t>與</a:t>
          </a:r>
          <a:r>
            <a:rPr lang="en-US" altLang="zh-TW" sz="1150" kern="1200" dirty="0">
              <a:solidFill>
                <a:schemeClr val="accent6">
                  <a:lumMod val="60000"/>
                  <a:lumOff val="40000"/>
                </a:schemeClr>
              </a:solidFill>
              <a:latin typeface="Times New Roman" pitchFamily="18" charset="0"/>
              <a:cs typeface="Times New Roman" pitchFamily="18" charset="0"/>
            </a:rPr>
            <a:t>Barry PL</a:t>
          </a:r>
          <a:r>
            <a:rPr lang="zh-CN" altLang="zh-TW" sz="1150" kern="1200" dirty="0">
              <a:solidFill>
                <a:schemeClr val="accent6">
                  <a:lumMod val="60000"/>
                  <a:lumOff val="40000"/>
                </a:schemeClr>
              </a:solidFill>
              <a:latin typeface="Times New Roman" pitchFamily="18" charset="0"/>
              <a:cs typeface="Times New Roman" pitchFamily="18" charset="0"/>
            </a:rPr>
            <a:t>等人在美國臨床化學雜誌（</a:t>
          </a:r>
          <a:r>
            <a:rPr lang="en-US" altLang="zh-TW" sz="1150" kern="1200" dirty="0">
              <a:solidFill>
                <a:schemeClr val="accent6">
                  <a:lumMod val="60000"/>
                  <a:lumOff val="40000"/>
                </a:schemeClr>
              </a:solidFill>
              <a:latin typeface="Times New Roman" pitchFamily="18" charset="0"/>
              <a:cs typeface="Times New Roman" pitchFamily="18" charset="0"/>
            </a:rPr>
            <a:t>clinical chemistry</a:t>
          </a:r>
          <a:r>
            <a:rPr lang="zh-CN" altLang="zh-TW" sz="1150" kern="1200" dirty="0">
              <a:solidFill>
                <a:schemeClr val="accent6">
                  <a:lumMod val="60000"/>
                  <a:lumOff val="40000"/>
                </a:schemeClr>
              </a:solidFill>
              <a:latin typeface="Times New Roman" pitchFamily="18" charset="0"/>
              <a:cs typeface="Times New Roman" pitchFamily="18" charset="0"/>
            </a:rPr>
            <a:t>）發表合著文章</a:t>
          </a:r>
          <a:r>
            <a:rPr lang="en-US" altLang="zh-TW" sz="1150" kern="1200" dirty="0">
              <a:solidFill>
                <a:schemeClr val="accent6">
                  <a:lumMod val="60000"/>
                  <a:lumOff val="40000"/>
                </a:schemeClr>
              </a:solidFill>
              <a:latin typeface="Times New Roman" pitchFamily="18" charset="0"/>
              <a:cs typeface="Times New Roman" pitchFamily="18" charset="0"/>
            </a:rPr>
            <a:t>《A Multi-Rule </a:t>
          </a:r>
          <a:r>
            <a:rPr lang="en-US" altLang="zh-TW" sz="1150" kern="1200" dirty="0" err="1">
              <a:solidFill>
                <a:schemeClr val="accent6">
                  <a:lumMod val="60000"/>
                  <a:lumOff val="40000"/>
                </a:schemeClr>
              </a:solidFill>
              <a:latin typeface="Times New Roman" pitchFamily="18" charset="0"/>
              <a:cs typeface="Times New Roman" pitchFamily="18" charset="0"/>
            </a:rPr>
            <a:t>Shewhart</a:t>
          </a:r>
          <a:r>
            <a:rPr lang="en-US" altLang="zh-TW" sz="1150" kern="1200" dirty="0">
              <a:solidFill>
                <a:schemeClr val="accent6">
                  <a:lumMod val="60000"/>
                  <a:lumOff val="40000"/>
                </a:schemeClr>
              </a:solidFill>
              <a:latin typeface="Times New Roman" pitchFamily="18" charset="0"/>
              <a:cs typeface="Times New Roman" pitchFamily="18" charset="0"/>
            </a:rPr>
            <a:t> Chart for Quality Control in Clinical Chemistry》</a:t>
          </a:r>
          <a:r>
            <a:rPr lang="zh-CN" altLang="zh-TW" sz="1150" kern="1200" dirty="0">
              <a:solidFill>
                <a:schemeClr val="accent6">
                  <a:lumMod val="60000"/>
                  <a:lumOff val="40000"/>
                </a:schemeClr>
              </a:solidFill>
              <a:latin typeface="Times New Roman" pitchFamily="18" charset="0"/>
              <a:cs typeface="Times New Roman" pitchFamily="18" charset="0"/>
            </a:rPr>
            <a:t>提出質控圖的多規則判斷；</a:t>
          </a:r>
          <a:endParaRPr lang="zh-CN" altLang="en-US" sz="1150" kern="1200" dirty="0">
            <a:solidFill>
              <a:schemeClr val="accent6">
                <a:lumMod val="60000"/>
                <a:lumOff val="40000"/>
              </a:schemeClr>
            </a:solidFill>
            <a:latin typeface="Times New Roman" pitchFamily="18" charset="0"/>
            <a:cs typeface="Times New Roman" pitchFamily="18" charset="0"/>
          </a:endParaRPr>
        </a:p>
      </dsp:txBody>
      <dsp:txXfrm>
        <a:off x="8127094" y="2904557"/>
        <a:ext cx="1950849" cy="25706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CBE7E-331D-40F7-A0E3-0169E71E143D}">
      <dsp:nvSpPr>
        <dsp:cNvPr id="0" name=""/>
        <dsp:cNvSpPr/>
      </dsp:nvSpPr>
      <dsp:spPr>
        <a:xfrm>
          <a:off x="0" y="-33742"/>
          <a:ext cx="7138027" cy="975630"/>
        </a:xfrm>
        <a:prstGeom prst="roundRect">
          <a:avLst>
            <a:gd name="adj" fmla="val 10000"/>
          </a:avLst>
        </a:prstGeom>
        <a:solidFill>
          <a:schemeClr val="accent1">
            <a:hueOff val="0"/>
            <a:satOff val="0"/>
            <a:lumOff val="0"/>
            <a:alpha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altLang="zh-TW" sz="1200" kern="1200" dirty="0">
              <a:solidFill>
                <a:schemeClr val="accent4"/>
              </a:solidFill>
              <a:latin typeface="Times New Roman" pitchFamily="18" charset="0"/>
              <a:cs typeface="Times New Roman" pitchFamily="18" charset="0"/>
            </a:rPr>
            <a:t>1924</a:t>
          </a:r>
          <a:r>
            <a:rPr lang="zh-TW" altLang="zh-TW" sz="1200" kern="1200" dirty="0">
              <a:solidFill>
                <a:schemeClr val="accent4"/>
              </a:solidFill>
              <a:latin typeface="Times New Roman" pitchFamily="18" charset="0"/>
              <a:cs typeface="Times New Roman" pitchFamily="18" charset="0"/>
            </a:rPr>
            <a:t>年</a:t>
          </a:r>
          <a:r>
            <a:rPr lang="en-US" altLang="zh-TW" sz="1200" kern="1200" dirty="0">
              <a:solidFill>
                <a:schemeClr val="accent4"/>
              </a:solidFill>
              <a:latin typeface="Times New Roman" pitchFamily="18" charset="0"/>
              <a:cs typeface="Times New Roman" pitchFamily="18" charset="0"/>
            </a:rPr>
            <a:t>5</a:t>
          </a:r>
          <a:r>
            <a:rPr lang="zh-TW" altLang="zh-TW" sz="1200" kern="1200" dirty="0">
              <a:solidFill>
                <a:schemeClr val="accent4"/>
              </a:solidFill>
              <a:latin typeface="Times New Roman" pitchFamily="18" charset="0"/>
              <a:cs typeface="Times New Roman" pitchFamily="18" charset="0"/>
            </a:rPr>
            <a:t>月</a:t>
          </a:r>
          <a:r>
            <a:rPr lang="en-US" altLang="zh-TW" sz="1200" kern="1200" dirty="0">
              <a:solidFill>
                <a:schemeClr val="accent4"/>
              </a:solidFill>
              <a:latin typeface="Times New Roman" pitchFamily="18" charset="0"/>
              <a:cs typeface="Times New Roman" pitchFamily="18" charset="0"/>
            </a:rPr>
            <a:t>16</a:t>
          </a:r>
          <a:r>
            <a:rPr lang="zh-TW" altLang="zh-TW" sz="1200" kern="1200" dirty="0">
              <a:solidFill>
                <a:schemeClr val="accent4"/>
              </a:solidFill>
              <a:latin typeface="Times New Roman" pitchFamily="18" charset="0"/>
              <a:cs typeface="Times New Roman" pitchFamily="18" charset="0"/>
            </a:rPr>
            <a:t>日</a:t>
          </a:r>
          <a:r>
            <a:rPr lang="zh-CN" altLang="en-US" sz="1200" kern="1200" dirty="0">
              <a:solidFill>
                <a:schemeClr val="accent4"/>
              </a:solidFill>
              <a:latin typeface="Times New Roman" pitchFamily="18" charset="0"/>
              <a:cs typeface="Times New Roman" pitchFamily="18" charset="0"/>
            </a:rPr>
            <a:t>，</a:t>
          </a:r>
          <a:r>
            <a:rPr lang="zh-TW" altLang="zh-TW" sz="1200" kern="1200" dirty="0">
              <a:solidFill>
                <a:schemeClr val="accent4"/>
              </a:solidFill>
              <a:latin typeface="Times New Roman" pitchFamily="18" charset="0"/>
              <a:cs typeface="Times New Roman" pitchFamily="18" charset="0"/>
            </a:rPr>
            <a:t>美國人休哈特</a:t>
          </a:r>
          <a:r>
            <a:rPr lang="zh-TW" altLang="zh-TW" sz="1100" kern="1200" dirty="0">
              <a:solidFill>
                <a:schemeClr val="accent4"/>
              </a:solidFill>
              <a:latin typeface="Times New Roman" pitchFamily="18" charset="0"/>
              <a:cs typeface="Times New Roman" pitchFamily="18" charset="0"/>
            </a:rPr>
            <a:t>（</a:t>
          </a:r>
          <a:r>
            <a:rPr lang="en-US" altLang="zh-TW" sz="1100" i="1" kern="1200" dirty="0" err="1">
              <a:solidFill>
                <a:schemeClr val="accent4"/>
              </a:solidFill>
              <a:latin typeface="Times New Roman" pitchFamily="18" charset="0"/>
              <a:cs typeface="Times New Roman" pitchFamily="18" charset="0"/>
            </a:rPr>
            <a:t>W.A.Shewhart</a:t>
          </a:r>
          <a:r>
            <a:rPr lang="zh-TW" altLang="zh-TW" sz="1100" kern="1200" dirty="0">
              <a:solidFill>
                <a:schemeClr val="accent4"/>
              </a:solidFill>
              <a:latin typeface="Times New Roman" pitchFamily="18" charset="0"/>
              <a:cs typeface="Times New Roman" pitchFamily="18" charset="0"/>
            </a:rPr>
            <a:t>）</a:t>
          </a:r>
          <a:r>
            <a:rPr lang="zh-TW" altLang="zh-TW" sz="1200" kern="1200" dirty="0">
              <a:solidFill>
                <a:schemeClr val="accent4"/>
              </a:solidFill>
              <a:latin typeface="Times New Roman" pitchFamily="18" charset="0"/>
              <a:cs typeface="Times New Roman" pitchFamily="18" charset="0"/>
            </a:rPr>
            <a:t>在一份</a:t>
          </a:r>
          <a:r>
            <a:rPr lang="zh-CN" altLang="en-US" sz="1200" kern="1200" dirty="0">
              <a:solidFill>
                <a:schemeClr val="accent4"/>
              </a:solidFill>
              <a:latin typeface="Times New Roman" pitchFamily="18" charset="0"/>
              <a:cs typeface="Times New Roman" pitchFamily="18" charset="0"/>
            </a:rPr>
            <a:t>工作</a:t>
          </a:r>
          <a:r>
            <a:rPr lang="zh-TW" altLang="zh-TW" sz="1200" kern="1200" dirty="0">
              <a:solidFill>
                <a:schemeClr val="accent4"/>
              </a:solidFill>
              <a:latin typeface="Times New Roman" pitchFamily="18" charset="0"/>
              <a:cs typeface="Times New Roman" pitchFamily="18" charset="0"/>
            </a:rPr>
            <a:t>備忘錄中描述了不合格品率（</a:t>
          </a:r>
          <a:r>
            <a:rPr lang="en-US" altLang="zh-TW" sz="1200" i="1" kern="1200" dirty="0">
              <a:solidFill>
                <a:schemeClr val="accent4"/>
              </a:solidFill>
              <a:latin typeface="Times New Roman" pitchFamily="18" charset="0"/>
              <a:cs typeface="Times New Roman" pitchFamily="18" charset="0"/>
            </a:rPr>
            <a:t>P</a:t>
          </a:r>
          <a:r>
            <a:rPr lang="zh-TW" altLang="zh-TW" sz="1200" kern="1200" dirty="0">
              <a:solidFill>
                <a:schemeClr val="accent4"/>
              </a:solidFill>
              <a:latin typeface="Times New Roman" pitchFamily="18" charset="0"/>
              <a:cs typeface="Times New Roman" pitchFamily="18" charset="0"/>
            </a:rPr>
            <a:t>）控制圖在工業上的應用，標誌著控制圖的誕生；</a:t>
          </a:r>
          <a:endParaRPr lang="zh-CN" altLang="en-US" sz="1200" kern="1200" dirty="0">
            <a:solidFill>
              <a:schemeClr val="accent4"/>
            </a:solidFill>
          </a:endParaRPr>
        </a:p>
      </dsp:txBody>
      <dsp:txXfrm>
        <a:off x="28575" y="-5167"/>
        <a:ext cx="6047861" cy="918480"/>
      </dsp:txXfrm>
    </dsp:sp>
    <dsp:sp modelId="{EA521C61-BD82-469E-B574-E7E96819D634}">
      <dsp:nvSpPr>
        <dsp:cNvPr id="0" name=""/>
        <dsp:cNvSpPr/>
      </dsp:nvSpPr>
      <dsp:spPr>
        <a:xfrm>
          <a:off x="533034" y="1000535"/>
          <a:ext cx="7138027" cy="975630"/>
        </a:xfrm>
        <a:prstGeom prst="roundRect">
          <a:avLst>
            <a:gd name="adj" fmla="val 10000"/>
          </a:avLst>
        </a:prstGeom>
        <a:solidFill>
          <a:schemeClr val="accent1">
            <a:hueOff val="0"/>
            <a:satOff val="0"/>
            <a:lumOff val="0"/>
            <a:alpha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altLang="zh-TW" sz="1200" kern="1200" dirty="0">
              <a:solidFill>
                <a:schemeClr val="accent4"/>
              </a:solidFill>
              <a:latin typeface="Times New Roman" pitchFamily="18" charset="0"/>
              <a:cs typeface="Times New Roman" pitchFamily="18" charset="0"/>
            </a:rPr>
            <a:t>1950</a:t>
          </a:r>
          <a:r>
            <a:rPr lang="zh-CN" altLang="zh-TW" sz="1200" kern="1200" dirty="0">
              <a:solidFill>
                <a:schemeClr val="accent4"/>
              </a:solidFill>
              <a:latin typeface="Times New Roman" pitchFamily="18" charset="0"/>
              <a:cs typeface="Times New Roman" pitchFamily="18" charset="0"/>
            </a:rPr>
            <a:t>年</a:t>
          </a:r>
          <a:r>
            <a:rPr lang="zh-CN" altLang="en-US" sz="1200" kern="1200" dirty="0">
              <a:solidFill>
                <a:schemeClr val="accent4"/>
              </a:solidFill>
              <a:latin typeface="Times New Roman" pitchFamily="18" charset="0"/>
              <a:cs typeface="Times New Roman" pitchFamily="18" charset="0"/>
            </a:rPr>
            <a:t>，</a:t>
          </a:r>
          <a:r>
            <a:rPr lang="en-US" altLang="zh-TW" sz="1100" i="1" kern="1200" dirty="0" err="1">
              <a:solidFill>
                <a:schemeClr val="accent4"/>
              </a:solidFill>
              <a:latin typeface="Times New Roman" pitchFamily="18" charset="0"/>
              <a:cs typeface="Times New Roman" pitchFamily="18" charset="0"/>
            </a:rPr>
            <a:t>Levey</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和 </a:t>
          </a:r>
          <a:r>
            <a:rPr lang="en-US" altLang="zh-TW" sz="1100" i="1" kern="1200" dirty="0">
              <a:solidFill>
                <a:schemeClr val="accent4"/>
              </a:solidFill>
              <a:latin typeface="Times New Roman" pitchFamily="18" charset="0"/>
              <a:cs typeface="Times New Roman" pitchFamily="18" charset="0"/>
            </a:rPr>
            <a:t>Jennings</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兩人在美國臨床病理學雜誌</a:t>
          </a:r>
          <a:r>
            <a:rPr lang="zh-CN"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Am J </a:t>
          </a:r>
          <a:r>
            <a:rPr lang="en-US" altLang="zh-TW" sz="1100" i="1" kern="1200" dirty="0" err="1">
              <a:solidFill>
                <a:schemeClr val="accent4"/>
              </a:solidFill>
              <a:latin typeface="Times New Roman" pitchFamily="18" charset="0"/>
              <a:cs typeface="Times New Roman" pitchFamily="18" charset="0"/>
            </a:rPr>
            <a:t>Clin</a:t>
          </a:r>
          <a:r>
            <a:rPr lang="en-US" altLang="zh-TW" sz="1100" i="1" kern="1200" dirty="0">
              <a:solidFill>
                <a:schemeClr val="accent4"/>
              </a:solidFill>
              <a:latin typeface="Times New Roman" pitchFamily="18" charset="0"/>
              <a:cs typeface="Times New Roman" pitchFamily="18" charset="0"/>
            </a:rPr>
            <a:t> </a:t>
          </a:r>
          <a:r>
            <a:rPr lang="en-US" altLang="zh-TW" sz="1100" i="1" kern="1200" dirty="0" err="1">
              <a:solidFill>
                <a:schemeClr val="accent4"/>
              </a:solidFill>
              <a:latin typeface="Times New Roman" pitchFamily="18" charset="0"/>
              <a:cs typeface="Times New Roman" pitchFamily="18" charset="0"/>
            </a:rPr>
            <a:t>Pathol</a:t>
          </a:r>
          <a:r>
            <a:rPr lang="zh-CN"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發表合著文章</a:t>
          </a:r>
          <a:r>
            <a:rPr lang="en-US"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The use of control charts in the clinical laboratory</a:t>
          </a:r>
          <a:r>
            <a:rPr lang="en-US"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將控制圖的應用引入到臨床檢驗領域</a:t>
          </a:r>
          <a:r>
            <a:rPr lang="zh-CN" altLang="en-US" sz="1200" kern="1200" dirty="0">
              <a:solidFill>
                <a:schemeClr val="accent4"/>
              </a:solidFill>
              <a:latin typeface="Times New Roman" pitchFamily="18" charset="0"/>
              <a:cs typeface="Times New Roman" pitchFamily="18" charset="0"/>
            </a:rPr>
            <a:t>；</a:t>
          </a:r>
          <a:endParaRPr lang="en-US" altLang="zh-CN" sz="1200" kern="1200" dirty="0">
            <a:solidFill>
              <a:schemeClr val="accent4"/>
            </a:solidFill>
            <a:latin typeface="Times New Roman" pitchFamily="18" charset="0"/>
            <a:cs typeface="Times New Roman" pitchFamily="18" charset="0"/>
          </a:endParaRPr>
        </a:p>
        <a:p>
          <a:pPr marL="0" lvl="0" indent="0" algn="l" defTabSz="533400">
            <a:lnSpc>
              <a:spcPct val="90000"/>
            </a:lnSpc>
            <a:spcBef>
              <a:spcPct val="0"/>
            </a:spcBef>
            <a:spcAft>
              <a:spcPct val="35000"/>
            </a:spcAft>
            <a:buNone/>
          </a:pPr>
          <a:r>
            <a:rPr lang="en-US" altLang="zh-TW" sz="1200" kern="1200" dirty="0">
              <a:solidFill>
                <a:schemeClr val="accent4"/>
              </a:solidFill>
              <a:latin typeface="Times New Roman" pitchFamily="18" charset="0"/>
              <a:cs typeface="Times New Roman" pitchFamily="18" charset="0"/>
            </a:rPr>
            <a:t>1952</a:t>
          </a:r>
          <a:r>
            <a:rPr lang="zh-CN" altLang="zh-TW" sz="1200" kern="1200" dirty="0">
              <a:solidFill>
                <a:schemeClr val="accent4"/>
              </a:solidFill>
              <a:latin typeface="Times New Roman" pitchFamily="18" charset="0"/>
              <a:cs typeface="Times New Roman" pitchFamily="18" charset="0"/>
            </a:rPr>
            <a:t>年</a:t>
          </a:r>
          <a:r>
            <a:rPr lang="zh-CN" altLang="en-US" sz="12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Henry</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和 </a:t>
          </a:r>
          <a:r>
            <a:rPr lang="en-US" altLang="zh-TW" sz="1100" i="1" kern="1200" dirty="0" err="1">
              <a:solidFill>
                <a:schemeClr val="accent4"/>
              </a:solidFill>
              <a:latin typeface="Times New Roman" pitchFamily="18" charset="0"/>
              <a:cs typeface="Times New Roman" pitchFamily="18" charset="0"/>
            </a:rPr>
            <a:t>Segalove</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兩人在美國臨床病理學雜誌</a:t>
          </a:r>
          <a:r>
            <a:rPr lang="zh-CN"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Am J </a:t>
          </a:r>
          <a:r>
            <a:rPr lang="en-US" altLang="zh-TW" sz="1100" i="1" kern="1200" dirty="0" err="1">
              <a:solidFill>
                <a:schemeClr val="accent4"/>
              </a:solidFill>
              <a:latin typeface="Times New Roman" pitchFamily="18" charset="0"/>
              <a:cs typeface="Times New Roman" pitchFamily="18" charset="0"/>
            </a:rPr>
            <a:t>Clin</a:t>
          </a:r>
          <a:r>
            <a:rPr lang="en-US" altLang="zh-TW" sz="1100" i="1" kern="1200" dirty="0">
              <a:solidFill>
                <a:schemeClr val="accent4"/>
              </a:solidFill>
              <a:latin typeface="Times New Roman" pitchFamily="18" charset="0"/>
              <a:cs typeface="Times New Roman" pitchFamily="18" charset="0"/>
            </a:rPr>
            <a:t> </a:t>
          </a:r>
          <a:r>
            <a:rPr lang="en-US" altLang="zh-TW" sz="1100" i="1" kern="1200" dirty="0" err="1">
              <a:solidFill>
                <a:schemeClr val="accent4"/>
              </a:solidFill>
              <a:latin typeface="Times New Roman" pitchFamily="18" charset="0"/>
              <a:cs typeface="Times New Roman" pitchFamily="18" charset="0"/>
            </a:rPr>
            <a:t>Pathol</a:t>
          </a:r>
          <a:r>
            <a:rPr lang="zh-CN"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發表合著文章</a:t>
          </a:r>
          <a:r>
            <a:rPr lang="en-US"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The running of standards in clinical chemistry and the use of the control</a:t>
          </a:r>
          <a:r>
            <a:rPr lang="en-US"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改進</a:t>
          </a:r>
          <a:r>
            <a:rPr lang="en-US" altLang="zh-CN" sz="1200" kern="1200" dirty="0">
              <a:solidFill>
                <a:schemeClr val="accent4"/>
              </a:solidFill>
              <a:latin typeface="Times New Roman" pitchFamily="18" charset="0"/>
              <a:cs typeface="Times New Roman" pitchFamily="18" charset="0"/>
            </a:rPr>
            <a:t> </a:t>
          </a:r>
          <a:r>
            <a:rPr lang="en-US" altLang="zh-CN" sz="1200" i="1" kern="1200" dirty="0">
              <a:solidFill>
                <a:schemeClr val="accent4"/>
              </a:solidFill>
              <a:latin typeface="Times New Roman" pitchFamily="18" charset="0"/>
              <a:cs typeface="Times New Roman" pitchFamily="18" charset="0"/>
            </a:rPr>
            <a:t>L</a:t>
          </a:r>
          <a:r>
            <a:rPr lang="en-US" altLang="zh-CN" sz="1200" kern="1200" dirty="0">
              <a:solidFill>
                <a:schemeClr val="accent4"/>
              </a:solidFill>
              <a:latin typeface="Times New Roman" pitchFamily="18" charset="0"/>
              <a:cs typeface="Times New Roman" pitchFamily="18" charset="0"/>
            </a:rPr>
            <a:t>-</a:t>
          </a:r>
          <a:r>
            <a:rPr lang="en-US" altLang="zh-CN" sz="1200" i="1" kern="1200" dirty="0">
              <a:solidFill>
                <a:schemeClr val="accent4"/>
              </a:solidFill>
              <a:latin typeface="Times New Roman" pitchFamily="18" charset="0"/>
              <a:cs typeface="Times New Roman" pitchFamily="18" charset="0"/>
            </a:rPr>
            <a:t>J </a:t>
          </a:r>
          <a:r>
            <a:rPr lang="zh-CN" altLang="en-US" sz="1200" kern="1200" dirty="0">
              <a:solidFill>
                <a:schemeClr val="accent4"/>
              </a:solidFill>
              <a:latin typeface="Times New Roman" pitchFamily="18" charset="0"/>
              <a:cs typeface="Times New Roman" pitchFamily="18" charset="0"/>
            </a:rPr>
            <a:t>圖</a:t>
          </a:r>
          <a:r>
            <a:rPr lang="zh-CN" altLang="zh-TW" sz="1200" kern="1200" dirty="0">
              <a:solidFill>
                <a:schemeClr val="accent4"/>
              </a:solidFill>
              <a:latin typeface="Times New Roman" pitchFamily="18" charset="0"/>
              <a:cs typeface="Times New Roman" pitchFamily="18" charset="0"/>
            </a:rPr>
            <a:t>，形成了今天臨床檢驗中使用最普遍的質控圖</a:t>
          </a:r>
          <a:r>
            <a:rPr lang="zh-CN" altLang="en-US" sz="1200" kern="1200" dirty="0">
              <a:solidFill>
                <a:schemeClr val="accent4"/>
              </a:solidFill>
              <a:latin typeface="Times New Roman" pitchFamily="18" charset="0"/>
              <a:cs typeface="Times New Roman" pitchFamily="18" charset="0"/>
            </a:rPr>
            <a:t>；</a:t>
          </a:r>
          <a:endParaRPr lang="zh-CN" altLang="en-US" sz="1200" kern="1200" dirty="0">
            <a:solidFill>
              <a:schemeClr val="accent4"/>
            </a:solidFill>
          </a:endParaRPr>
        </a:p>
      </dsp:txBody>
      <dsp:txXfrm>
        <a:off x="561609" y="1029110"/>
        <a:ext cx="5957548" cy="918480"/>
      </dsp:txXfrm>
    </dsp:sp>
    <dsp:sp modelId="{BD74FBA1-A362-4EC6-9FC9-CD4041E413DE}">
      <dsp:nvSpPr>
        <dsp:cNvPr id="0" name=""/>
        <dsp:cNvSpPr/>
      </dsp:nvSpPr>
      <dsp:spPr>
        <a:xfrm>
          <a:off x="1066069" y="2034813"/>
          <a:ext cx="7138027" cy="975630"/>
        </a:xfrm>
        <a:prstGeom prst="roundRect">
          <a:avLst>
            <a:gd name="adj" fmla="val 10000"/>
          </a:avLst>
        </a:prstGeom>
        <a:solidFill>
          <a:schemeClr val="accent1">
            <a:hueOff val="0"/>
            <a:satOff val="0"/>
            <a:lumOff val="0"/>
            <a:alpha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altLang="zh-TW" sz="1200" kern="1200" dirty="0">
              <a:solidFill>
                <a:schemeClr val="accent4"/>
              </a:solidFill>
              <a:latin typeface="Times New Roman" pitchFamily="18" charset="0"/>
              <a:cs typeface="Times New Roman" pitchFamily="18" charset="0"/>
            </a:rPr>
            <a:t>1959</a:t>
          </a:r>
          <a:r>
            <a:rPr lang="zh-CN" altLang="zh-TW" sz="1200" kern="1200" dirty="0">
              <a:solidFill>
                <a:schemeClr val="accent4"/>
              </a:solidFill>
              <a:latin typeface="Times New Roman" pitchFamily="18" charset="0"/>
              <a:cs typeface="Times New Roman" pitchFamily="18" charset="0"/>
            </a:rPr>
            <a:t>年</a:t>
          </a:r>
          <a:r>
            <a:rPr lang="zh-CN" altLang="en-US" sz="12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Roberts SV</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在美國技術計量學雜誌</a:t>
          </a:r>
          <a:r>
            <a:rPr lang="zh-CN"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TECHNOMETRICS</a:t>
          </a:r>
          <a:r>
            <a:rPr lang="zh-CN"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發表文章</a:t>
          </a:r>
          <a:r>
            <a:rPr lang="en-US"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Control chart tests based on geometric moving average</a:t>
          </a:r>
          <a:r>
            <a:rPr lang="en-US" altLang="zh-TW" sz="1100" kern="1200" dirty="0">
              <a:solidFill>
                <a:schemeClr val="accent4"/>
              </a:solidFill>
              <a:latin typeface="Times New Roman" pitchFamily="18" charset="0"/>
              <a:cs typeface="Times New Roman" pitchFamily="18" charset="0"/>
            </a:rPr>
            <a:t>》</a:t>
          </a:r>
          <a:r>
            <a:rPr lang="zh-CN" altLang="en-US" sz="1200" kern="1200" dirty="0">
              <a:solidFill>
                <a:schemeClr val="accent4"/>
              </a:solidFill>
              <a:latin typeface="Times New Roman" pitchFamily="18" charset="0"/>
              <a:cs typeface="Times New Roman" pitchFamily="18" charset="0"/>
            </a:rPr>
            <a:t>首次提出移動平均</a:t>
          </a:r>
          <a:r>
            <a:rPr lang="zh-CN" altLang="en-US" sz="1100" kern="1200" dirty="0">
              <a:solidFill>
                <a:schemeClr val="accent4"/>
              </a:solidFill>
              <a:latin typeface="Times New Roman" pitchFamily="18" charset="0"/>
              <a:cs typeface="Times New Roman" pitchFamily="18" charset="0"/>
            </a:rPr>
            <a:t>（</a:t>
          </a:r>
          <a:r>
            <a:rPr lang="en-US" altLang="zh-CN" sz="1100" i="1" kern="1200" dirty="0">
              <a:solidFill>
                <a:schemeClr val="accent4"/>
              </a:solidFill>
              <a:latin typeface="Times New Roman" pitchFamily="18" charset="0"/>
              <a:cs typeface="Times New Roman" pitchFamily="18" charset="0"/>
            </a:rPr>
            <a:t>MA</a:t>
          </a:r>
          <a:r>
            <a:rPr lang="zh-CN" altLang="en-US" sz="1100" i="0" kern="1200" dirty="0">
              <a:solidFill>
                <a:schemeClr val="accent4"/>
              </a:solidFill>
              <a:latin typeface="Times New Roman" pitchFamily="18" charset="0"/>
              <a:cs typeface="Times New Roman" pitchFamily="18" charset="0"/>
            </a:rPr>
            <a:t>）</a:t>
          </a:r>
          <a:r>
            <a:rPr lang="zh-CN" altLang="en-US" sz="1200" kern="1200" dirty="0">
              <a:solidFill>
                <a:schemeClr val="accent4"/>
              </a:solidFill>
              <a:latin typeface="Times New Roman" pitchFamily="18" charset="0"/>
              <a:cs typeface="Times New Roman" pitchFamily="18" charset="0"/>
            </a:rPr>
            <a:t>控制圖；</a:t>
          </a:r>
          <a:endParaRPr lang="zh-CN" altLang="en-US" sz="1200" kern="1200" dirty="0">
            <a:solidFill>
              <a:schemeClr val="accent4"/>
            </a:solidFill>
          </a:endParaRPr>
        </a:p>
      </dsp:txBody>
      <dsp:txXfrm>
        <a:off x="1094644" y="2063388"/>
        <a:ext cx="5957548" cy="918480"/>
      </dsp:txXfrm>
    </dsp:sp>
    <dsp:sp modelId="{D115391F-20D5-4F2C-B787-66B1D4BF8CC3}">
      <dsp:nvSpPr>
        <dsp:cNvPr id="0" name=""/>
        <dsp:cNvSpPr/>
      </dsp:nvSpPr>
      <dsp:spPr>
        <a:xfrm>
          <a:off x="1599103" y="3069090"/>
          <a:ext cx="7138027" cy="975630"/>
        </a:xfrm>
        <a:prstGeom prst="roundRect">
          <a:avLst>
            <a:gd name="adj" fmla="val 10000"/>
          </a:avLst>
        </a:prstGeom>
        <a:solidFill>
          <a:schemeClr val="accent1">
            <a:hueOff val="0"/>
            <a:satOff val="0"/>
            <a:lumOff val="0"/>
            <a:alpha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altLang="zh-TW" sz="1200" kern="1200" dirty="0">
              <a:solidFill>
                <a:schemeClr val="accent4"/>
              </a:solidFill>
              <a:latin typeface="Times New Roman" pitchFamily="18" charset="0"/>
              <a:cs typeface="Times New Roman" pitchFamily="18" charset="0"/>
            </a:rPr>
            <a:t>1975</a:t>
          </a:r>
          <a:r>
            <a:rPr lang="zh-CN" altLang="zh-TW" sz="1200" kern="1200" dirty="0">
              <a:solidFill>
                <a:schemeClr val="accent4"/>
              </a:solidFill>
              <a:latin typeface="Times New Roman" pitchFamily="18" charset="0"/>
              <a:cs typeface="Times New Roman" pitchFamily="18" charset="0"/>
            </a:rPr>
            <a:t>年</a:t>
          </a:r>
          <a:r>
            <a:rPr lang="zh-CN" altLang="en-US" sz="1200" kern="1200" dirty="0">
              <a:solidFill>
                <a:schemeClr val="accent4"/>
              </a:solidFill>
              <a:latin typeface="Times New Roman" pitchFamily="18" charset="0"/>
              <a:cs typeface="Times New Roman" pitchFamily="18" charset="0"/>
            </a:rPr>
            <a:t>，</a:t>
          </a:r>
          <a:r>
            <a:rPr lang="en-US" altLang="en-US" sz="1100" i="1" kern="1200" dirty="0" err="1">
              <a:solidFill>
                <a:schemeClr val="accent4"/>
              </a:solidFill>
              <a:latin typeface="Times New Roman" pitchFamily="18" charset="0"/>
              <a:cs typeface="Times New Roman" pitchFamily="18" charset="0"/>
            </a:rPr>
            <a:t>Cembrowski</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和 </a:t>
          </a:r>
          <a:r>
            <a:rPr lang="en-US" altLang="zh-TW" sz="1100" i="1" kern="1200" dirty="0">
              <a:solidFill>
                <a:schemeClr val="accent4"/>
              </a:solidFill>
              <a:latin typeface="Times New Roman" pitchFamily="18" charset="0"/>
              <a:cs typeface="Times New Roman" pitchFamily="18" charset="0"/>
            </a:rPr>
            <a:t>James </a:t>
          </a:r>
          <a:r>
            <a:rPr lang="en-US" altLang="zh-TW" sz="1100" i="1" kern="1200" dirty="0" err="1">
              <a:solidFill>
                <a:schemeClr val="accent4"/>
              </a:solidFill>
              <a:latin typeface="Times New Roman" pitchFamily="18" charset="0"/>
              <a:cs typeface="Times New Roman" pitchFamily="18" charset="0"/>
            </a:rPr>
            <a:t>O.Westgard</a:t>
          </a:r>
          <a:r>
            <a:rPr lang="en-US" altLang="zh-TW" sz="1200" kern="1200" dirty="0">
              <a:solidFill>
                <a:schemeClr val="accent4"/>
              </a:solidFill>
              <a:latin typeface="Times New Roman" pitchFamily="18" charset="0"/>
              <a:cs typeface="Times New Roman" pitchFamily="18" charset="0"/>
            </a:rPr>
            <a:t> </a:t>
          </a:r>
          <a:r>
            <a:rPr lang="zh-CN" altLang="en-US" sz="1200" kern="1200" dirty="0">
              <a:solidFill>
                <a:schemeClr val="accent4"/>
              </a:solidFill>
              <a:latin typeface="Times New Roman" pitchFamily="18" charset="0"/>
              <a:cs typeface="Times New Roman" pitchFamily="18" charset="0"/>
            </a:rPr>
            <a:t>等</a:t>
          </a:r>
          <a:r>
            <a:rPr lang="zh-CN" altLang="zh-TW" sz="1200" kern="1200" dirty="0">
              <a:solidFill>
                <a:schemeClr val="accent4"/>
              </a:solidFill>
              <a:latin typeface="Times New Roman" pitchFamily="18" charset="0"/>
              <a:cs typeface="Times New Roman" pitchFamily="18" charset="0"/>
            </a:rPr>
            <a:t>人在美國臨床化學雜誌</a:t>
          </a:r>
          <a:r>
            <a:rPr lang="zh-CN"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clinical chemistry</a:t>
          </a:r>
          <a:r>
            <a:rPr lang="zh-CN"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發表合著文章</a:t>
          </a:r>
          <a:r>
            <a:rPr lang="en-US"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Trend detection in control data: optimization and interpretation of Trigg’s technique for trend analysis</a:t>
          </a:r>
          <a:r>
            <a:rPr lang="en-US"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將</a:t>
          </a:r>
          <a:r>
            <a:rPr lang="zh-CN" altLang="en-US" sz="1200" kern="1200" dirty="0">
              <a:solidFill>
                <a:schemeClr val="accent4"/>
              </a:solidFill>
              <a:latin typeface="Times New Roman" pitchFamily="18" charset="0"/>
              <a:cs typeface="Times New Roman" pitchFamily="18" charset="0"/>
            </a:rPr>
            <a:t>指數加權移動平均</a:t>
          </a:r>
          <a:r>
            <a:rPr lang="zh-CN" altLang="en-US" sz="1100" i="0" kern="1200" dirty="0">
              <a:solidFill>
                <a:schemeClr val="accent4"/>
              </a:solidFill>
              <a:latin typeface="Times New Roman" pitchFamily="18" charset="0"/>
              <a:cs typeface="Times New Roman" pitchFamily="18" charset="0"/>
            </a:rPr>
            <a:t>（</a:t>
          </a:r>
          <a:r>
            <a:rPr lang="en-US" altLang="zh-CN" sz="1100" i="1" kern="1200" dirty="0">
              <a:solidFill>
                <a:schemeClr val="accent4"/>
              </a:solidFill>
              <a:latin typeface="Times New Roman" pitchFamily="18" charset="0"/>
              <a:cs typeface="Times New Roman" pitchFamily="18" charset="0"/>
            </a:rPr>
            <a:t>EWMA</a:t>
          </a:r>
          <a:r>
            <a:rPr lang="zh-CN" altLang="en-US" sz="1100" i="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控制圖引入到臨床檢驗領域</a:t>
          </a:r>
          <a:r>
            <a:rPr lang="zh-CN" altLang="en-US" sz="1200" kern="1200" dirty="0">
              <a:solidFill>
                <a:schemeClr val="accent4"/>
              </a:solidFill>
              <a:latin typeface="Times New Roman" pitchFamily="18" charset="0"/>
              <a:cs typeface="Times New Roman" pitchFamily="18" charset="0"/>
            </a:rPr>
            <a:t>；</a:t>
          </a:r>
          <a:endParaRPr lang="zh-CN" altLang="en-US" sz="1200" kern="1200" dirty="0">
            <a:solidFill>
              <a:schemeClr val="accent4"/>
            </a:solidFill>
          </a:endParaRPr>
        </a:p>
      </dsp:txBody>
      <dsp:txXfrm>
        <a:off x="1627678" y="3097665"/>
        <a:ext cx="5957548" cy="918480"/>
      </dsp:txXfrm>
    </dsp:sp>
    <dsp:sp modelId="{ED7EEB72-8ABD-44E6-A51D-570F366AF054}">
      <dsp:nvSpPr>
        <dsp:cNvPr id="0" name=""/>
        <dsp:cNvSpPr/>
      </dsp:nvSpPr>
      <dsp:spPr>
        <a:xfrm>
          <a:off x="2132138" y="4103368"/>
          <a:ext cx="7138027" cy="975630"/>
        </a:xfrm>
        <a:prstGeom prst="roundRect">
          <a:avLst>
            <a:gd name="adj" fmla="val 10000"/>
          </a:avLst>
        </a:prstGeom>
        <a:solidFill>
          <a:schemeClr val="accent1">
            <a:hueOff val="0"/>
            <a:satOff val="0"/>
            <a:lumOff val="0"/>
            <a:alpha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altLang="zh-TW" sz="1200" kern="1200" dirty="0">
              <a:solidFill>
                <a:schemeClr val="accent4"/>
              </a:solidFill>
              <a:latin typeface="Times New Roman" pitchFamily="18" charset="0"/>
              <a:cs typeface="Times New Roman" pitchFamily="18" charset="0"/>
            </a:rPr>
            <a:t>1981</a:t>
          </a:r>
          <a:r>
            <a:rPr lang="zh-CN" altLang="zh-TW" sz="1200" kern="1200" dirty="0">
              <a:solidFill>
                <a:schemeClr val="accent4"/>
              </a:solidFill>
              <a:latin typeface="Times New Roman" pitchFamily="18" charset="0"/>
              <a:cs typeface="Times New Roman" pitchFamily="18" charset="0"/>
            </a:rPr>
            <a:t>年</a:t>
          </a:r>
          <a:r>
            <a:rPr lang="zh-CN" altLang="en-US" sz="1200" kern="1200" dirty="0">
              <a:solidFill>
                <a:schemeClr val="accent4"/>
              </a:solidFill>
              <a:latin typeface="Times New Roman" pitchFamily="18" charset="0"/>
              <a:cs typeface="Times New Roman" pitchFamily="18" charset="0"/>
            </a:rPr>
            <a:t>，</a:t>
          </a:r>
          <a:r>
            <a:rPr lang="en-US" altLang="zh-CN" sz="1100" i="1" kern="1200" dirty="0">
              <a:solidFill>
                <a:schemeClr val="accent4"/>
              </a:solidFill>
              <a:latin typeface="Times New Roman" pitchFamily="18" charset="0"/>
              <a:cs typeface="Times New Roman" pitchFamily="18" charset="0"/>
            </a:rPr>
            <a:t>James </a:t>
          </a:r>
          <a:r>
            <a:rPr lang="en-US" altLang="zh-CN" sz="1100" i="1" kern="1200" dirty="0" err="1">
              <a:solidFill>
                <a:schemeClr val="accent4"/>
              </a:solidFill>
              <a:latin typeface="Times New Roman" pitchFamily="18" charset="0"/>
              <a:cs typeface="Times New Roman" pitchFamily="18" charset="0"/>
            </a:rPr>
            <a:t>O.Westgard</a:t>
          </a:r>
          <a:r>
            <a:rPr lang="en-US" altLang="zh-CN" sz="1200" kern="1200" dirty="0">
              <a:solidFill>
                <a:schemeClr val="accent4"/>
              </a:solidFill>
              <a:latin typeface="Times New Roman" pitchFamily="18" charset="0"/>
              <a:cs typeface="Times New Roman" pitchFamily="18" charset="0"/>
            </a:rPr>
            <a:t> </a:t>
          </a:r>
          <a:r>
            <a:rPr lang="zh-CN" altLang="en-US" sz="1200" kern="1200" dirty="0">
              <a:solidFill>
                <a:schemeClr val="accent4"/>
              </a:solidFill>
              <a:latin typeface="Times New Roman" pitchFamily="18" charset="0"/>
              <a:cs typeface="Times New Roman" pitchFamily="18" charset="0"/>
            </a:rPr>
            <a:t>和 </a:t>
          </a:r>
          <a:r>
            <a:rPr lang="en-US" sz="1100" i="1" kern="1200" dirty="0">
              <a:solidFill>
                <a:schemeClr val="accent4"/>
              </a:solidFill>
              <a:latin typeface="Times New Roman" pitchFamily="18" charset="0"/>
              <a:cs typeface="Times New Roman" pitchFamily="18" charset="0"/>
            </a:rPr>
            <a:t>Barry PL</a:t>
          </a:r>
          <a:r>
            <a:rPr lang="en-US" sz="1000" kern="1200" dirty="0">
              <a:solidFill>
                <a:schemeClr val="accent4"/>
              </a:solidFill>
              <a:latin typeface="Times New Roman" pitchFamily="18" charset="0"/>
              <a:cs typeface="Times New Roman" pitchFamily="18" charset="0"/>
            </a:rPr>
            <a:t> </a:t>
          </a:r>
          <a:r>
            <a:rPr lang="zh-CN" altLang="en-US" sz="1200" kern="1200" dirty="0">
              <a:solidFill>
                <a:schemeClr val="accent4"/>
              </a:solidFill>
              <a:latin typeface="Times New Roman" pitchFamily="18" charset="0"/>
              <a:cs typeface="Times New Roman" pitchFamily="18" charset="0"/>
            </a:rPr>
            <a:t>等人在</a:t>
          </a:r>
          <a:r>
            <a:rPr lang="zh-TW" sz="1200" kern="1200" dirty="0">
              <a:solidFill>
                <a:schemeClr val="accent4"/>
              </a:solidFill>
            </a:rPr>
            <a:t>美國臨床化學</a:t>
          </a:r>
          <a:r>
            <a:rPr lang="zh-CN" altLang="zh-TW" sz="1200" kern="1200" dirty="0">
              <a:solidFill>
                <a:schemeClr val="accent4"/>
              </a:solidFill>
              <a:latin typeface="Times New Roman" pitchFamily="18" charset="0"/>
              <a:cs typeface="Times New Roman" pitchFamily="18" charset="0"/>
            </a:rPr>
            <a:t>雜誌</a:t>
          </a:r>
          <a:r>
            <a:rPr lang="zh-CN"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clinical chemistry</a:t>
          </a:r>
          <a:r>
            <a:rPr lang="zh-CN"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發表合著文章</a:t>
          </a:r>
          <a:r>
            <a:rPr lang="en-US"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A Multi-Rule </a:t>
          </a:r>
          <a:r>
            <a:rPr lang="en-US" altLang="zh-TW" sz="1100" i="1" kern="1200" dirty="0" err="1">
              <a:solidFill>
                <a:schemeClr val="accent4"/>
              </a:solidFill>
              <a:latin typeface="Times New Roman" pitchFamily="18" charset="0"/>
              <a:cs typeface="Times New Roman" pitchFamily="18" charset="0"/>
            </a:rPr>
            <a:t>Shewhart</a:t>
          </a:r>
          <a:r>
            <a:rPr lang="en-US" altLang="zh-TW" sz="1100" i="1" kern="1200" dirty="0">
              <a:solidFill>
                <a:schemeClr val="accent4"/>
              </a:solidFill>
              <a:latin typeface="Times New Roman" pitchFamily="18" charset="0"/>
              <a:cs typeface="Times New Roman" pitchFamily="18" charset="0"/>
            </a:rPr>
            <a:t> Chart for Quality Control in Clinical Chemistry</a:t>
          </a:r>
          <a:r>
            <a:rPr lang="en-US" altLang="zh-TW" sz="1100" kern="1200" dirty="0">
              <a:solidFill>
                <a:schemeClr val="accent4"/>
              </a:solidFill>
              <a:latin typeface="Times New Roman" pitchFamily="18" charset="0"/>
              <a:cs typeface="Times New Roman" pitchFamily="18" charset="0"/>
            </a:rPr>
            <a:t>》</a:t>
          </a:r>
          <a:r>
            <a:rPr lang="zh-CN" altLang="en-US" sz="1200" kern="1200" dirty="0">
              <a:solidFill>
                <a:schemeClr val="accent4"/>
              </a:solidFill>
              <a:latin typeface="Times New Roman" pitchFamily="18" charset="0"/>
              <a:cs typeface="Times New Roman" pitchFamily="18" charset="0"/>
            </a:rPr>
            <a:t>提出質控圖的多規則判斷；</a:t>
          </a:r>
          <a:endParaRPr lang="zh-CN" altLang="en-US" sz="1200" kern="1200" dirty="0">
            <a:solidFill>
              <a:schemeClr val="accent4"/>
            </a:solidFill>
          </a:endParaRPr>
        </a:p>
      </dsp:txBody>
      <dsp:txXfrm>
        <a:off x="2160713" y="4131943"/>
        <a:ext cx="5957548" cy="918480"/>
      </dsp:txXfrm>
    </dsp:sp>
    <dsp:sp modelId="{F31D4043-5489-4053-B84A-43518A53C8B9}">
      <dsp:nvSpPr>
        <dsp:cNvPr id="0" name=""/>
        <dsp:cNvSpPr/>
      </dsp:nvSpPr>
      <dsp:spPr>
        <a:xfrm>
          <a:off x="6547732" y="663451"/>
          <a:ext cx="590295" cy="590295"/>
        </a:xfrm>
        <a:prstGeom prst="downArrow">
          <a:avLst>
            <a:gd name="adj1" fmla="val 55000"/>
            <a:gd name="adj2" fmla="val 45000"/>
          </a:avLst>
        </a:prstGeom>
        <a:solidFill>
          <a:schemeClr val="accent1">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680548" y="663451"/>
        <a:ext cx="324663" cy="444197"/>
      </dsp:txXfrm>
    </dsp:sp>
    <dsp:sp modelId="{4BEA1719-B893-4E39-A068-C6E348F7D264}">
      <dsp:nvSpPr>
        <dsp:cNvPr id="0" name=""/>
        <dsp:cNvSpPr/>
      </dsp:nvSpPr>
      <dsp:spPr>
        <a:xfrm>
          <a:off x="7080767" y="1697728"/>
          <a:ext cx="590295" cy="590295"/>
        </a:xfrm>
        <a:prstGeom prst="downArrow">
          <a:avLst>
            <a:gd name="adj1" fmla="val 55000"/>
            <a:gd name="adj2" fmla="val 45000"/>
          </a:avLst>
        </a:prstGeom>
        <a:solidFill>
          <a:schemeClr val="accent1">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7213583" y="1697728"/>
        <a:ext cx="324663" cy="444197"/>
      </dsp:txXfrm>
    </dsp:sp>
    <dsp:sp modelId="{A8145120-7971-4DF4-9182-779F54770954}">
      <dsp:nvSpPr>
        <dsp:cNvPr id="0" name=""/>
        <dsp:cNvSpPr/>
      </dsp:nvSpPr>
      <dsp:spPr>
        <a:xfrm>
          <a:off x="7613801" y="2716870"/>
          <a:ext cx="590295" cy="590295"/>
        </a:xfrm>
        <a:prstGeom prst="downArrow">
          <a:avLst>
            <a:gd name="adj1" fmla="val 55000"/>
            <a:gd name="adj2" fmla="val 45000"/>
          </a:avLst>
        </a:prstGeom>
        <a:solidFill>
          <a:schemeClr val="accent1">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7746617" y="2716870"/>
        <a:ext cx="324663" cy="444197"/>
      </dsp:txXfrm>
    </dsp:sp>
    <dsp:sp modelId="{C0E51884-0385-45C2-88A0-55C633C72066}">
      <dsp:nvSpPr>
        <dsp:cNvPr id="0" name=""/>
        <dsp:cNvSpPr/>
      </dsp:nvSpPr>
      <dsp:spPr>
        <a:xfrm>
          <a:off x="8146836" y="3761239"/>
          <a:ext cx="590295" cy="590295"/>
        </a:xfrm>
        <a:prstGeom prst="downArrow">
          <a:avLst>
            <a:gd name="adj1" fmla="val 55000"/>
            <a:gd name="adj2" fmla="val 45000"/>
          </a:avLst>
        </a:prstGeom>
        <a:solidFill>
          <a:schemeClr val="accent1">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8279652" y="3761239"/>
        <a:ext cx="324663" cy="44419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4A0DB865-8CDC-4233-A72D-473655BC35F0}" type="slidenum">
              <a:rPr lang="en-US" altLang="zh-CN"/>
              <a:pPr>
                <a:defRPr/>
              </a:pPr>
              <a:t>‹#›</a:t>
            </a:fld>
            <a:endParaRPr lang="en-US" altLang="zh-CN"/>
          </a:p>
        </p:txBody>
      </p:sp>
    </p:spTree>
    <p:extLst>
      <p:ext uri="{BB962C8B-B14F-4D97-AF65-F5344CB8AC3E}">
        <p14:creationId xmlns:p14="http://schemas.microsoft.com/office/powerpoint/2010/main" val="3766176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dirty="0">
                <a:ea typeface="宋体" pitchFamily="2" charset="-122"/>
              </a:rPr>
              <a:t>分析过程（</a:t>
            </a:r>
            <a:r>
              <a:rPr lang="en-US" altLang="zh-CN" sz="1000" dirty="0">
                <a:ea typeface="宋体" pitchFamily="2" charset="-122"/>
              </a:rPr>
              <a:t>analysis process</a:t>
            </a:r>
            <a:r>
              <a:rPr lang="zh-CN" altLang="en-US" sz="1000" dirty="0">
                <a:ea typeface="宋体" pitchFamily="2" charset="-122"/>
              </a:rPr>
              <a:t>）一词指的是产生可报告的分析结果所需的操作步骤、材料和仪器设备。</a:t>
            </a:r>
            <a:endParaRPr lang="en-US" altLang="zh-CN" sz="1000" dirty="0">
              <a:ea typeface="宋体" pitchFamily="2" charset="-122"/>
            </a:endParaRPr>
          </a:p>
          <a:p>
            <a:pPr eaLnBrk="1" hangingPunct="1"/>
            <a:r>
              <a:rPr lang="zh-CN" altLang="en-US" sz="1000" dirty="0">
                <a:ea typeface="宋体" pitchFamily="2" charset="-122"/>
              </a:rPr>
              <a:t>分析过程包括两个部分：</a:t>
            </a:r>
            <a:r>
              <a:rPr lang="en-US" altLang="zh-CN" sz="1000" dirty="0">
                <a:ea typeface="宋体" pitchFamily="2" charset="-122"/>
              </a:rPr>
              <a:t>1</a:t>
            </a:r>
            <a:r>
              <a:rPr lang="zh-CN" altLang="en-US" sz="1000" dirty="0">
                <a:ea typeface="宋体" pitchFamily="2" charset="-122"/>
              </a:rPr>
              <a:t>、测定方法（</a:t>
            </a:r>
            <a:r>
              <a:rPr lang="en-US" altLang="zh-CN" sz="1000" dirty="0">
                <a:ea typeface="宋体" pitchFamily="2" charset="-122"/>
              </a:rPr>
              <a:t>measurement procedure</a:t>
            </a:r>
            <a:r>
              <a:rPr lang="zh-CN" altLang="en-US" sz="1000" dirty="0">
                <a:ea typeface="宋体" pitchFamily="2" charset="-122"/>
              </a:rPr>
              <a:t>），</a:t>
            </a:r>
            <a:r>
              <a:rPr lang="en-US" altLang="zh-CN" sz="1000" dirty="0">
                <a:ea typeface="宋体" pitchFamily="2" charset="-122"/>
              </a:rPr>
              <a:t>2</a:t>
            </a:r>
            <a:r>
              <a:rPr lang="zh-CN" altLang="en-US" sz="1000" dirty="0">
                <a:ea typeface="宋体" pitchFamily="2" charset="-122"/>
              </a:rPr>
              <a:t>、控制方法（</a:t>
            </a:r>
            <a:r>
              <a:rPr lang="en-US" altLang="zh-CN" sz="1000" dirty="0">
                <a:ea typeface="宋体" pitchFamily="2" charset="-122"/>
              </a:rPr>
              <a:t>control procedure</a:t>
            </a:r>
            <a:r>
              <a:rPr lang="zh-CN" altLang="en-US" sz="1000" dirty="0">
                <a:ea typeface="宋体" pitchFamily="2" charset="-122"/>
              </a:rPr>
              <a:t>）</a:t>
            </a:r>
            <a:endParaRPr lang="en-US" altLang="zh-CN" sz="1000" dirty="0">
              <a:ea typeface="宋体" pitchFamily="2" charset="-122"/>
            </a:endParaRPr>
          </a:p>
          <a:p>
            <a:pPr eaLnBrk="1" hangingPunct="1"/>
            <a:r>
              <a:rPr lang="zh-CN" altLang="en-US" sz="1000" dirty="0">
                <a:ea typeface="宋体" pitchFamily="2" charset="-122"/>
              </a:rPr>
              <a:t>测定方法指的是具体的分析步骤，即获得分析结果的试剂、仪器及逐步使用说明。</a:t>
            </a:r>
            <a:endParaRPr lang="en-US" altLang="zh-CN" sz="1000" dirty="0">
              <a:ea typeface="宋体" pitchFamily="2" charset="-122"/>
            </a:endParaRPr>
          </a:p>
          <a:p>
            <a:pPr eaLnBrk="1" hangingPunct="1"/>
            <a:r>
              <a:rPr lang="zh-CN" altLang="en-US" sz="1000" dirty="0">
                <a:ea typeface="宋体" pitchFamily="2" charset="-122"/>
              </a:rPr>
              <a:t>控制方法指的是分析过程的一部分，关注的是检验分析结果的正确性来确定它是否可靠及能否发出报告。</a:t>
            </a:r>
            <a:endParaRPr lang="en-US" altLang="zh-CN" sz="1000" dirty="0">
              <a:ea typeface="宋体" pitchFamily="2" charset="-122"/>
            </a:endParaRPr>
          </a:p>
          <a:p>
            <a:pPr eaLnBrk="1" hangingPunct="1"/>
            <a:r>
              <a:rPr lang="zh-CN" altLang="en-US" sz="1000" dirty="0">
                <a:ea typeface="宋体" pitchFamily="2" charset="-122"/>
              </a:rPr>
              <a:t>以上注释来源于：临床检验质量控制技术（第二版），王治国编著，人民文学出版社。</a:t>
            </a:r>
          </a:p>
          <a:p>
            <a:pPr eaLnBrk="1" hangingPunct="1"/>
            <a:endParaRPr lang="en-US" altLang="zh-CN" sz="1000" dirty="0">
              <a:ea typeface="宋体" pitchFamily="2" charset="-122"/>
            </a:endParaRPr>
          </a:p>
          <a:p>
            <a:pPr eaLnBrk="1" hangingPunct="1"/>
            <a:r>
              <a:rPr lang="zh-CN" altLang="en-US" sz="1000" dirty="0">
                <a:ea typeface="宋体" pitchFamily="2" charset="-122"/>
              </a:rPr>
              <a:t>埃森哈特</a:t>
            </a:r>
            <a:r>
              <a:rPr lang="en-US" altLang="zh-CN" sz="1000" dirty="0">
                <a:ea typeface="宋体" pitchFamily="2" charset="-122"/>
              </a:rPr>
              <a:t>(</a:t>
            </a:r>
            <a:r>
              <a:rPr lang="en-US" altLang="zh-CN" sz="1000" dirty="0" err="1">
                <a:ea typeface="宋体" pitchFamily="2" charset="-122"/>
              </a:rPr>
              <a:t>Eisenhart</a:t>
            </a:r>
            <a:r>
              <a:rPr lang="en-US" altLang="zh-CN" sz="1000" dirty="0">
                <a:ea typeface="宋体" pitchFamily="2" charset="-122"/>
              </a:rPr>
              <a:t>)</a:t>
            </a:r>
            <a:r>
              <a:rPr lang="zh-CN" altLang="en-US" sz="1000" dirty="0">
                <a:ea typeface="宋体" pitchFamily="2" charset="-122"/>
              </a:rPr>
              <a:t>：</a:t>
            </a:r>
            <a:r>
              <a:rPr lang="en-US" altLang="zh-CN" sz="1000" dirty="0">
                <a:ea typeface="宋体" pitchFamily="2" charset="-122"/>
              </a:rPr>
              <a:t>1963 </a:t>
            </a:r>
            <a:r>
              <a:rPr lang="zh-CN" altLang="en-US" sz="1000" dirty="0">
                <a:ea typeface="宋体" pitchFamily="2" charset="-122"/>
              </a:rPr>
              <a:t>年</a:t>
            </a:r>
            <a:r>
              <a:rPr lang="en-US" altLang="zh-CN" sz="1000" dirty="0">
                <a:ea typeface="宋体" pitchFamily="2" charset="-122"/>
              </a:rPr>
              <a:t>,</a:t>
            </a:r>
            <a:r>
              <a:rPr lang="zh-CN" altLang="en-US" sz="1000" dirty="0">
                <a:ea typeface="宋体" pitchFamily="2" charset="-122"/>
              </a:rPr>
              <a:t>美国国家标准局</a:t>
            </a:r>
            <a:r>
              <a:rPr lang="en-US" altLang="zh-CN" sz="1000" dirty="0">
                <a:ea typeface="宋体" pitchFamily="2" charset="-122"/>
              </a:rPr>
              <a:t>(NBS)</a:t>
            </a:r>
            <a:r>
              <a:rPr lang="zh-CN" altLang="en-US" sz="1000" dirty="0">
                <a:ea typeface="宋体" pitchFamily="2" charset="-122"/>
              </a:rPr>
              <a:t>的数理统计专家埃森哈特</a:t>
            </a:r>
            <a:r>
              <a:rPr lang="en-US" altLang="zh-CN" sz="1000" dirty="0">
                <a:ea typeface="宋体" pitchFamily="2" charset="-122"/>
              </a:rPr>
              <a:t>(</a:t>
            </a:r>
            <a:r>
              <a:rPr lang="en-US" altLang="zh-CN" sz="1000" dirty="0" err="1">
                <a:ea typeface="宋体" pitchFamily="2" charset="-122"/>
              </a:rPr>
              <a:t>Eisenhart</a:t>
            </a:r>
            <a:r>
              <a:rPr lang="en-US" altLang="zh-CN" sz="1000" dirty="0">
                <a:ea typeface="宋体" pitchFamily="2" charset="-122"/>
              </a:rPr>
              <a:t>)</a:t>
            </a:r>
            <a:r>
              <a:rPr lang="zh-CN" altLang="en-US" sz="1000" dirty="0">
                <a:ea typeface="宋体" pitchFamily="2" charset="-122"/>
              </a:rPr>
              <a:t>建议用 测量不确定度。 </a:t>
            </a:r>
            <a:r>
              <a:rPr lang="en-US" altLang="zh-CN" sz="1000" dirty="0">
                <a:ea typeface="宋体" pitchFamily="2" charset="-122"/>
              </a:rPr>
              <a:t>1970 </a:t>
            </a:r>
            <a:r>
              <a:rPr lang="zh-CN" altLang="en-US" sz="1000" dirty="0">
                <a:ea typeface="宋体" pitchFamily="2" charset="-122"/>
              </a:rPr>
              <a:t>年前后</a:t>
            </a:r>
            <a:r>
              <a:rPr lang="en-US" altLang="zh-CN" sz="1000" dirty="0">
                <a:ea typeface="宋体" pitchFamily="2" charset="-122"/>
              </a:rPr>
              <a:t>,</a:t>
            </a:r>
            <a:r>
              <a:rPr lang="zh-CN" altLang="en-US" sz="1000" dirty="0">
                <a:ea typeface="宋体" pitchFamily="2" charset="-122"/>
              </a:rPr>
              <a:t>一些计量学和其他领域学者</a:t>
            </a:r>
            <a:r>
              <a:rPr lang="en-US" altLang="zh-CN" sz="1000" dirty="0">
                <a:ea typeface="宋体" pitchFamily="2" charset="-122"/>
              </a:rPr>
              <a:t>,</a:t>
            </a:r>
            <a:r>
              <a:rPr lang="zh-CN" altLang="en-US" sz="1000" dirty="0">
                <a:ea typeface="宋体" pitchFamily="2" charset="-122"/>
              </a:rPr>
              <a:t>逐渐使用不确定一词。</a:t>
            </a:r>
            <a:endParaRPr lang="en-US" altLang="zh-CN" sz="1000" dirty="0">
              <a:ea typeface="宋体" pitchFamily="2" charset="-122"/>
            </a:endParaRPr>
          </a:p>
          <a:p>
            <a:pPr eaLnBrk="1" hangingPunct="1"/>
            <a:r>
              <a:rPr lang="zh-CN" altLang="en-US" sz="1000" dirty="0">
                <a:ea typeface="宋体" pitchFamily="2" charset="-122"/>
              </a:rPr>
              <a:t>以上注释来源于：百度百科。</a:t>
            </a:r>
            <a:endParaRPr lang="en-US" altLang="zh-CN" sz="1000" dirty="0">
              <a:ea typeface="宋体" pitchFamily="2" charset="-122"/>
            </a:endParaRPr>
          </a:p>
          <a:p>
            <a:pPr eaLnBrk="1" hangingPunct="1"/>
            <a:endParaRPr lang="en-US" altLang="zh-CN" sz="1000" dirty="0">
              <a:ea typeface="宋体" pitchFamily="2" charset="-122"/>
            </a:endParaRPr>
          </a:p>
          <a:p>
            <a:pPr eaLnBrk="1" hangingPunct="1"/>
            <a:r>
              <a:rPr lang="zh-CN" altLang="en-US" sz="1000" dirty="0">
                <a:ea typeface="宋体" pitchFamily="2" charset="-122"/>
              </a:rPr>
              <a:t>比尔</a:t>
            </a:r>
            <a:r>
              <a:rPr lang="en-US" altLang="zh-CN" sz="1000" dirty="0">
                <a:ea typeface="宋体" pitchFamily="2" charset="-122"/>
              </a:rPr>
              <a:t>.</a:t>
            </a:r>
            <a:r>
              <a:rPr lang="zh-CN" altLang="en-US" sz="1000" dirty="0">
                <a:ea typeface="宋体" pitchFamily="2" charset="-122"/>
              </a:rPr>
              <a:t>史密斯是个关键而又被媒体忽略的六西格玛创新者</a:t>
            </a:r>
            <a:r>
              <a:rPr lang="en-US" altLang="zh-CN" sz="1000" dirty="0">
                <a:ea typeface="宋体" pitchFamily="2" charset="-122"/>
              </a:rPr>
              <a:t>.</a:t>
            </a:r>
            <a:r>
              <a:rPr lang="zh-CN" altLang="en-US" sz="1000" dirty="0">
                <a:ea typeface="宋体" pitchFamily="2" charset="-122"/>
              </a:rPr>
              <a:t>他在</a:t>
            </a:r>
            <a:r>
              <a:rPr lang="en-US" altLang="zh-CN" sz="1000" dirty="0">
                <a:ea typeface="宋体" pitchFamily="2" charset="-122"/>
              </a:rPr>
              <a:t>1929</a:t>
            </a:r>
            <a:r>
              <a:rPr lang="zh-CN" altLang="en-US" sz="1000" dirty="0">
                <a:ea typeface="宋体" pitchFamily="2" charset="-122"/>
              </a:rPr>
              <a:t>年生于布鲁克林</a:t>
            </a:r>
            <a:r>
              <a:rPr lang="en-US" altLang="zh-CN" sz="1000" dirty="0">
                <a:ea typeface="宋体" pitchFamily="2" charset="-122"/>
              </a:rPr>
              <a:t>,</a:t>
            </a:r>
            <a:r>
              <a:rPr lang="zh-CN" altLang="en-US" sz="1000" dirty="0">
                <a:ea typeface="宋体" pitchFamily="2" charset="-122"/>
              </a:rPr>
              <a:t>纽约市</a:t>
            </a:r>
            <a:r>
              <a:rPr lang="en-US" altLang="zh-CN" sz="1000" dirty="0">
                <a:ea typeface="宋体" pitchFamily="2" charset="-122"/>
              </a:rPr>
              <a:t>,1952</a:t>
            </a:r>
            <a:r>
              <a:rPr lang="zh-CN" altLang="en-US" sz="1000" dirty="0">
                <a:ea typeface="宋体" pitchFamily="2" charset="-122"/>
              </a:rPr>
              <a:t>年毕业于美国海军学院和就读于明尼苏达大学的商业学院</a:t>
            </a:r>
            <a:r>
              <a:rPr lang="en-US" altLang="zh-CN" sz="1000" dirty="0">
                <a:ea typeface="宋体" pitchFamily="2" charset="-122"/>
              </a:rPr>
              <a:t>.</a:t>
            </a:r>
            <a:r>
              <a:rPr lang="zh-CN" altLang="en-US" sz="1000" dirty="0">
                <a:ea typeface="宋体" pitchFamily="2" charset="-122"/>
              </a:rPr>
              <a:t>具备接近</a:t>
            </a:r>
            <a:r>
              <a:rPr lang="en-US" altLang="zh-CN" sz="1000" dirty="0">
                <a:ea typeface="宋体" pitchFamily="2" charset="-122"/>
              </a:rPr>
              <a:t>35</a:t>
            </a:r>
            <a:r>
              <a:rPr lang="zh-CN" altLang="en-US" sz="1000" dirty="0">
                <a:ea typeface="宋体" pitchFamily="2" charset="-122"/>
              </a:rPr>
              <a:t>年工程和质量工作经验的他在 </a:t>
            </a:r>
            <a:r>
              <a:rPr lang="en-US" altLang="zh-CN" sz="1000" dirty="0">
                <a:ea typeface="宋体" pitchFamily="2" charset="-122"/>
              </a:rPr>
              <a:t>80</a:t>
            </a:r>
            <a:r>
              <a:rPr lang="zh-CN" altLang="en-US" sz="1000" dirty="0">
                <a:ea typeface="宋体" pitchFamily="2" charset="-122"/>
              </a:rPr>
              <a:t>年代进入摩托罗拉服务</a:t>
            </a:r>
            <a:r>
              <a:rPr lang="en-US" altLang="zh-CN" sz="1000" dirty="0">
                <a:ea typeface="宋体" pitchFamily="2" charset="-122"/>
              </a:rPr>
              <a:t>,</a:t>
            </a:r>
            <a:r>
              <a:rPr lang="zh-CN" altLang="en-US" sz="1000" dirty="0">
                <a:ea typeface="宋体" pitchFamily="2" charset="-122"/>
              </a:rPr>
              <a:t>受雇为一名高级品质工程师效力于地上流动产品部门</a:t>
            </a:r>
            <a:r>
              <a:rPr lang="en-US" altLang="zh-CN" sz="1000" dirty="0">
                <a:ea typeface="宋体" pitchFamily="2" charset="-122"/>
              </a:rPr>
              <a:t>.</a:t>
            </a:r>
            <a:r>
              <a:rPr lang="zh-CN" altLang="en-US" sz="1000" dirty="0">
                <a:ea typeface="宋体" pitchFamily="2" charset="-122"/>
              </a:rPr>
              <a:t>他在</a:t>
            </a:r>
            <a:r>
              <a:rPr lang="en-US" altLang="zh-CN" sz="1000" dirty="0">
                <a:ea typeface="宋体" pitchFamily="2" charset="-122"/>
              </a:rPr>
              <a:t>90</a:t>
            </a:r>
            <a:r>
              <a:rPr lang="zh-CN" altLang="en-US" sz="1000" dirty="0">
                <a:ea typeface="宋体" pitchFamily="2" charset="-122"/>
              </a:rPr>
              <a:t>年代初病死于心脏病发作。史密斯被尊称为「六西格码之父」以纪念他给质量的漫长之旅带来伟大贡献。</a:t>
            </a:r>
          </a:p>
          <a:p>
            <a:pPr eaLnBrk="1" hangingPunct="1"/>
            <a:endParaRPr lang="en-US" altLang="zh-CN" sz="1000" dirty="0">
              <a:ea typeface="宋体" pitchFamily="2" charset="-122"/>
            </a:endParaRPr>
          </a:p>
          <a:p>
            <a:pPr eaLnBrk="1" hangingPunct="1"/>
            <a:r>
              <a:rPr lang="zh-CN" altLang="en-US" sz="1000" dirty="0">
                <a:ea typeface="宋体" pitchFamily="2" charset="-122"/>
              </a:rPr>
              <a:t>沃特</a:t>
            </a:r>
            <a:r>
              <a:rPr lang="en-US" altLang="zh-CN" sz="1000" dirty="0">
                <a:ea typeface="宋体" pitchFamily="2" charset="-122"/>
              </a:rPr>
              <a:t>·</a:t>
            </a:r>
            <a:r>
              <a:rPr lang="zh-CN" altLang="en-US" sz="1000" dirty="0">
                <a:ea typeface="宋体" pitchFamily="2" charset="-122"/>
              </a:rPr>
              <a:t>阿曼德</a:t>
            </a:r>
            <a:r>
              <a:rPr lang="en-US" altLang="zh-CN" sz="1000" dirty="0">
                <a:ea typeface="宋体" pitchFamily="2" charset="-122"/>
              </a:rPr>
              <a:t>·</a:t>
            </a:r>
            <a:r>
              <a:rPr lang="zh-CN" altLang="en-US" sz="1000" dirty="0">
                <a:ea typeface="宋体" pitchFamily="2" charset="-122"/>
              </a:rPr>
              <a:t>休哈特（</a:t>
            </a:r>
            <a:r>
              <a:rPr lang="en-US" altLang="zh-CN" sz="1000" dirty="0">
                <a:ea typeface="宋体" pitchFamily="2" charset="-122"/>
              </a:rPr>
              <a:t>Walter A. </a:t>
            </a:r>
            <a:r>
              <a:rPr lang="en-US" altLang="zh-CN" sz="1000" dirty="0" err="1">
                <a:ea typeface="宋体" pitchFamily="2" charset="-122"/>
              </a:rPr>
              <a:t>Shewhart</a:t>
            </a:r>
            <a:r>
              <a:rPr lang="zh-CN" altLang="en-US" sz="1000" dirty="0">
                <a:ea typeface="宋体" pitchFamily="2" charset="-122"/>
              </a:rPr>
              <a:t>）是现代质量管理的奠基者，美国工程师、统计学家、管理咨询顾问、被人们尊称为「统计质量控制</a:t>
            </a:r>
            <a:r>
              <a:rPr lang="en-US" altLang="zh-CN" sz="1000" dirty="0">
                <a:ea typeface="宋体" pitchFamily="2" charset="-122"/>
              </a:rPr>
              <a:t>(SQC)</a:t>
            </a:r>
            <a:r>
              <a:rPr lang="zh-CN" altLang="en-US" sz="1000" dirty="0">
                <a:ea typeface="宋体" pitchFamily="2" charset="-122"/>
              </a:rPr>
              <a:t>之父」。</a:t>
            </a:r>
          </a:p>
          <a:p>
            <a:pPr eaLnBrk="1" hangingPunct="1"/>
            <a:r>
              <a:rPr lang="en-US" altLang="zh-CN" sz="1000" dirty="0">
                <a:ea typeface="宋体" pitchFamily="2" charset="-122"/>
              </a:rPr>
              <a:t>1891.3.18 </a:t>
            </a:r>
            <a:r>
              <a:rPr lang="zh-CN" altLang="en-US" sz="1000" dirty="0">
                <a:ea typeface="宋体" pitchFamily="2" charset="-122"/>
              </a:rPr>
              <a:t>沃特</a:t>
            </a:r>
            <a:r>
              <a:rPr lang="en-US" altLang="zh-CN" sz="1000" dirty="0">
                <a:ea typeface="宋体" pitchFamily="2" charset="-122"/>
              </a:rPr>
              <a:t>·</a:t>
            </a:r>
            <a:r>
              <a:rPr lang="zh-CN" altLang="en-US" sz="1000" dirty="0">
                <a:ea typeface="宋体" pitchFamily="2" charset="-122"/>
              </a:rPr>
              <a:t>阿曼德</a:t>
            </a:r>
            <a:r>
              <a:rPr lang="en-US" altLang="zh-CN" sz="1000" dirty="0">
                <a:ea typeface="宋体" pitchFamily="2" charset="-122"/>
              </a:rPr>
              <a:t>·</a:t>
            </a:r>
            <a:r>
              <a:rPr lang="zh-CN" altLang="en-US" sz="1000" dirty="0">
                <a:ea typeface="宋体" pitchFamily="2" charset="-122"/>
              </a:rPr>
              <a:t>休哈特出生于美国伊利诺伊州的新坎顿</a:t>
            </a:r>
          </a:p>
          <a:p>
            <a:pPr eaLnBrk="1" hangingPunct="1"/>
            <a:r>
              <a:rPr lang="en-US" altLang="zh-CN" sz="1000" dirty="0">
                <a:ea typeface="宋体" pitchFamily="2" charset="-122"/>
              </a:rPr>
              <a:t>1917 </a:t>
            </a:r>
            <a:r>
              <a:rPr lang="zh-CN" altLang="en-US" sz="1000" dirty="0">
                <a:ea typeface="宋体" pitchFamily="2" charset="-122"/>
              </a:rPr>
              <a:t>获得加利福尼亚大学伯克利分校的物理学博士学位</a:t>
            </a:r>
          </a:p>
          <a:p>
            <a:pPr eaLnBrk="1" hangingPunct="1"/>
            <a:r>
              <a:rPr lang="en-US" altLang="zh-CN" sz="1000" dirty="0">
                <a:ea typeface="宋体" pitchFamily="2" charset="-122"/>
              </a:rPr>
              <a:t>1918-1924 </a:t>
            </a:r>
            <a:r>
              <a:rPr lang="zh-CN" altLang="en-US" sz="1000" dirty="0">
                <a:ea typeface="宋体" pitchFamily="2" charset="-122"/>
              </a:rPr>
              <a:t>西方电气公司（ </a:t>
            </a:r>
            <a:r>
              <a:rPr lang="en-US" altLang="zh-CN" sz="1000" dirty="0">
                <a:ea typeface="宋体" pitchFamily="2" charset="-122"/>
              </a:rPr>
              <a:t>Western Electric</a:t>
            </a:r>
            <a:r>
              <a:rPr lang="zh-CN" altLang="en-US" sz="1000" dirty="0">
                <a:ea typeface="宋体" pitchFamily="2" charset="-122"/>
              </a:rPr>
              <a:t>）工程师</a:t>
            </a:r>
          </a:p>
          <a:p>
            <a:pPr eaLnBrk="1" hangingPunct="1"/>
            <a:r>
              <a:rPr lang="en-US" altLang="zh-CN" sz="1000" dirty="0">
                <a:ea typeface="宋体" pitchFamily="2" charset="-122"/>
              </a:rPr>
              <a:t>1925-1956 </a:t>
            </a:r>
            <a:r>
              <a:rPr lang="zh-CN" altLang="en-US" sz="1000" dirty="0">
                <a:ea typeface="宋体" pitchFamily="2" charset="-122"/>
              </a:rPr>
              <a:t>贝尔试验室研究员，期间曾先后在伦敦大学、斯帝文理工学院、美国农业部研究生院和印度讲学</a:t>
            </a:r>
          </a:p>
          <a:p>
            <a:pPr eaLnBrk="1" hangingPunct="1"/>
            <a:r>
              <a:rPr lang="zh-CN" altLang="en-US" sz="1000" dirty="0">
                <a:ea typeface="宋体" pitchFamily="2" charset="-122"/>
              </a:rPr>
              <a:t>休哈特重要的著作是</a:t>
            </a:r>
            <a:r>
              <a:rPr lang="en-US" altLang="zh-CN" sz="1000" dirty="0">
                <a:ea typeface="宋体" pitchFamily="2" charset="-122"/>
              </a:rPr>
              <a:t>《</a:t>
            </a:r>
            <a:r>
              <a:rPr lang="zh-CN" altLang="en-US" sz="1000" dirty="0">
                <a:ea typeface="宋体" pitchFamily="2" charset="-122"/>
              </a:rPr>
              <a:t>产品生产的质量经济控制</a:t>
            </a:r>
            <a:r>
              <a:rPr lang="en-US" altLang="zh-CN" sz="1000" dirty="0">
                <a:ea typeface="宋体" pitchFamily="2" charset="-122"/>
              </a:rPr>
              <a:t>》 </a:t>
            </a:r>
            <a:r>
              <a:rPr lang="zh-CN" altLang="en-US" sz="1000" dirty="0">
                <a:ea typeface="宋体" pitchFamily="2" charset="-122"/>
              </a:rPr>
              <a:t>（</a:t>
            </a:r>
            <a:r>
              <a:rPr lang="en-US" altLang="zh-CN" sz="1000" dirty="0">
                <a:ea typeface="宋体" pitchFamily="2" charset="-122"/>
              </a:rPr>
              <a:t>Economic Control of Quality of Manufactured Product</a:t>
            </a:r>
            <a:r>
              <a:rPr lang="zh-CN" altLang="en-US" sz="1000" dirty="0">
                <a:ea typeface="宋体" pitchFamily="2" charset="-122"/>
              </a:rPr>
              <a:t>） ， </a:t>
            </a:r>
            <a:r>
              <a:rPr lang="en-US" altLang="zh-CN" sz="1000" dirty="0">
                <a:ea typeface="宋体" pitchFamily="2" charset="-122"/>
              </a:rPr>
              <a:t>1931</a:t>
            </a:r>
            <a:r>
              <a:rPr lang="zh-CN" altLang="en-US" sz="1000" dirty="0">
                <a:ea typeface="宋体" pitchFamily="2" charset="-122"/>
              </a:rPr>
              <a:t>年出版后被成为公认为质量基本原理的起源。本书对质量管理做出重大贡献。休哈特宣称「变异」存在于生产过程的每个方面，但是可以通过使用简单的统计工具如抽样和概率分析来了解变异，他的很多著作在贝尔实验室内部发行。其中之一是</a:t>
            </a:r>
            <a:r>
              <a:rPr lang="en-US" altLang="zh-CN" sz="1000" dirty="0">
                <a:ea typeface="宋体" pitchFamily="2" charset="-122"/>
              </a:rPr>
              <a:t>1924</a:t>
            </a:r>
            <a:r>
              <a:rPr lang="zh-CN" altLang="en-US" sz="1000" dirty="0">
                <a:ea typeface="宋体" pitchFamily="2" charset="-122"/>
              </a:rPr>
              <a:t>年</a:t>
            </a:r>
            <a:r>
              <a:rPr lang="en-US" altLang="zh-CN" sz="1000" dirty="0">
                <a:ea typeface="宋体" pitchFamily="2" charset="-122"/>
              </a:rPr>
              <a:t>5</a:t>
            </a:r>
            <a:r>
              <a:rPr lang="zh-CN" altLang="en-US" sz="1000" dirty="0">
                <a:ea typeface="宋体" pitchFamily="2" charset="-122"/>
              </a:rPr>
              <a:t>月</a:t>
            </a:r>
            <a:r>
              <a:rPr lang="en-US" altLang="zh-CN" sz="1000" dirty="0">
                <a:ea typeface="宋体" pitchFamily="2" charset="-122"/>
              </a:rPr>
              <a:t>16</a:t>
            </a:r>
            <a:r>
              <a:rPr lang="zh-CN" altLang="en-US" sz="1000" dirty="0">
                <a:ea typeface="宋体" pitchFamily="2" charset="-122"/>
              </a:rPr>
              <a:t>日的有历史意义的备忘录，在备忘录中他向上级提出了使用「控制图」</a:t>
            </a:r>
            <a:r>
              <a:rPr lang="en-US" altLang="zh-CN" sz="1000" dirty="0">
                <a:ea typeface="宋体" pitchFamily="2" charset="-122"/>
              </a:rPr>
              <a:t>( Control Chart ) </a:t>
            </a:r>
            <a:r>
              <a:rPr lang="zh-CN" altLang="en-US" sz="1000" dirty="0">
                <a:ea typeface="宋体" pitchFamily="2" charset="-122"/>
              </a:rPr>
              <a:t>的建议。</a:t>
            </a:r>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4881714-94EB-46B5-ADF7-D72A4081D82B}" type="slidenum">
              <a:rPr lang="en-US" altLang="zh-CN" smtClean="0"/>
              <a:pPr eaLnBrk="1" hangingPunct="1"/>
              <a:t>1</a:t>
            </a:fld>
            <a:endParaRPr lang="en-US" altLang="zh-CN"/>
          </a:p>
        </p:txBody>
      </p:sp>
    </p:spTree>
    <p:extLst>
      <p:ext uri="{BB962C8B-B14F-4D97-AF65-F5344CB8AC3E}">
        <p14:creationId xmlns:p14="http://schemas.microsoft.com/office/powerpoint/2010/main" val="2237176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charset="-122"/>
                <a:cs typeface="+mn-cs"/>
              </a:rPr>
              <a:t>質量規範簡史：</a:t>
            </a:r>
          </a:p>
          <a:p>
            <a:r>
              <a:rPr lang="en-US" altLang="zh-CN" sz="1200" kern="1200" dirty="0">
                <a:solidFill>
                  <a:schemeClr val="tx1"/>
                </a:solidFill>
                <a:effectLst/>
                <a:latin typeface="Arial" charset="0"/>
                <a:ea typeface="宋体" charset="-122"/>
                <a:cs typeface="+mn-cs"/>
              </a:rPr>
              <a:t>1963</a:t>
            </a:r>
            <a:r>
              <a:rPr lang="zh-CN" altLang="zh-CN" sz="1200" kern="1200" dirty="0">
                <a:solidFill>
                  <a:schemeClr val="tx1"/>
                </a:solidFill>
                <a:effectLst/>
                <a:latin typeface="Arial" charset="0"/>
                <a:ea typeface="宋体" charset="-122"/>
                <a:cs typeface="+mn-cs"/>
              </a:rPr>
              <a:t>年加拿大臨床化學家</a:t>
            </a:r>
            <a:r>
              <a:rPr lang="en-US" altLang="zh-CN" sz="1200" kern="1200" dirty="0">
                <a:solidFill>
                  <a:schemeClr val="tx1"/>
                </a:solidFill>
                <a:effectLst/>
                <a:latin typeface="Arial" charset="0"/>
                <a:ea typeface="宋体" charset="-122"/>
                <a:cs typeface="+mn-cs"/>
              </a:rPr>
              <a:t> David </a:t>
            </a:r>
            <a:r>
              <a:rPr lang="en-US" altLang="zh-CN" sz="1200" kern="1200" dirty="0" err="1">
                <a:solidFill>
                  <a:schemeClr val="tx1"/>
                </a:solidFill>
                <a:effectLst/>
                <a:latin typeface="Arial" charset="0"/>
                <a:ea typeface="宋体" charset="-122"/>
                <a:cs typeface="+mn-cs"/>
              </a:rPr>
              <a:t>Tonks</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建議用參考區間寬度</a:t>
            </a:r>
            <a:r>
              <a:rPr lang="en-US" altLang="zh-CN" sz="1200" kern="1200" dirty="0">
                <a:solidFill>
                  <a:schemeClr val="tx1"/>
                </a:solidFill>
                <a:effectLst/>
                <a:latin typeface="Arial" charset="0"/>
                <a:ea typeface="宋体" charset="-122"/>
                <a:cs typeface="+mn-cs"/>
              </a:rPr>
              <a:t>1/4</a:t>
            </a:r>
            <a:r>
              <a:rPr lang="zh-CN" altLang="zh-CN" sz="1200" kern="1200" dirty="0">
                <a:solidFill>
                  <a:schemeClr val="tx1"/>
                </a:solidFill>
                <a:effectLst/>
                <a:latin typeface="Arial" charset="0"/>
                <a:ea typeface="宋体" charset="-122"/>
                <a:cs typeface="+mn-cs"/>
              </a:rPr>
              <a:t>表示允許誤差。</a:t>
            </a:r>
          </a:p>
          <a:p>
            <a:r>
              <a:rPr lang="en-US" altLang="zh-CN" sz="1200" kern="1200" dirty="0">
                <a:solidFill>
                  <a:schemeClr val="tx1"/>
                </a:solidFill>
                <a:effectLst/>
                <a:latin typeface="Arial" charset="0"/>
                <a:ea typeface="宋体" charset="-122"/>
                <a:cs typeface="+mn-cs"/>
              </a:rPr>
              <a:t>1968</a:t>
            </a:r>
            <a:r>
              <a:rPr lang="zh-CN" altLang="zh-CN" sz="1200" kern="1200" dirty="0">
                <a:solidFill>
                  <a:schemeClr val="tx1"/>
                </a:solidFill>
                <a:effectLst/>
                <a:latin typeface="Arial" charset="0"/>
                <a:ea typeface="宋体" charset="-122"/>
                <a:cs typeface="+mn-cs"/>
              </a:rPr>
              <a:t>年美國臨床化學家</a:t>
            </a:r>
            <a:r>
              <a:rPr lang="en-US" altLang="zh-CN" sz="1200" kern="1200" dirty="0">
                <a:solidFill>
                  <a:schemeClr val="tx1"/>
                </a:solidFill>
                <a:effectLst/>
                <a:latin typeface="Arial" charset="0"/>
                <a:ea typeface="宋体" charset="-122"/>
                <a:cs typeface="+mn-cs"/>
              </a:rPr>
              <a:t> Roy Barnett </a:t>
            </a:r>
            <a:r>
              <a:rPr lang="zh-CN" altLang="zh-CN" sz="1200" kern="1200" dirty="0">
                <a:solidFill>
                  <a:schemeClr val="tx1"/>
                </a:solidFill>
                <a:effectLst/>
                <a:latin typeface="Arial" charset="0"/>
                <a:ea typeface="宋体" charset="-122"/>
                <a:cs typeface="+mn-cs"/>
              </a:rPr>
              <a:t>博士提出標準差表示允許誤差。</a:t>
            </a:r>
          </a:p>
          <a:p>
            <a:r>
              <a:rPr lang="en-US" altLang="zh-CN" sz="1200" kern="1200" dirty="0">
                <a:solidFill>
                  <a:schemeClr val="tx1"/>
                </a:solidFill>
                <a:effectLst/>
                <a:latin typeface="Arial" charset="0"/>
                <a:ea typeface="宋体" charset="-122"/>
                <a:cs typeface="+mn-cs"/>
              </a:rPr>
              <a:t>1976</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CAP</a:t>
            </a:r>
            <a:r>
              <a:rPr lang="zh-CN" altLang="zh-CN" sz="1200" kern="1200" dirty="0">
                <a:solidFill>
                  <a:schemeClr val="tx1"/>
                </a:solidFill>
                <a:effectLst/>
                <a:latin typeface="Arial" charset="0"/>
                <a:ea typeface="宋体" charset="-122"/>
                <a:cs typeface="+mn-cs"/>
              </a:rPr>
              <a:t>舉辦的分析目標討論會議，</a:t>
            </a:r>
            <a:r>
              <a:rPr lang="en-US" altLang="zh-CN" sz="1200" kern="1200" dirty="0" err="1">
                <a:solidFill>
                  <a:schemeClr val="tx1"/>
                </a:solidFill>
                <a:effectLst/>
                <a:latin typeface="Arial" charset="0"/>
                <a:ea typeface="宋体" charset="-122"/>
                <a:cs typeface="+mn-cs"/>
              </a:rPr>
              <a:t>Westgard</a:t>
            </a:r>
            <a:r>
              <a:rPr lang="zh-CN" altLang="zh-CN" sz="1200" kern="1200" dirty="0">
                <a:solidFill>
                  <a:schemeClr val="tx1"/>
                </a:solidFill>
                <a:effectLst/>
                <a:latin typeface="Arial" charset="0"/>
                <a:ea typeface="宋体" charset="-122"/>
                <a:cs typeface="+mn-cs"/>
              </a:rPr>
              <a:t>提出了以</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允許總誤差</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作為規定質量的最佳形式，一直沿用至今。</a:t>
            </a:r>
          </a:p>
          <a:p>
            <a:r>
              <a:rPr lang="en-US" altLang="zh-CN" sz="1200" kern="1200" dirty="0">
                <a:solidFill>
                  <a:schemeClr val="tx1"/>
                </a:solidFill>
                <a:effectLst/>
                <a:latin typeface="Arial" charset="0"/>
                <a:ea typeface="宋体" charset="-122"/>
                <a:cs typeface="+mn-cs"/>
              </a:rPr>
              <a:t>1999</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IFCC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IUPAC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WHO </a:t>
            </a:r>
            <a:r>
              <a:rPr lang="zh-CN" altLang="zh-CN" sz="1200" kern="1200" dirty="0">
                <a:solidFill>
                  <a:schemeClr val="tx1"/>
                </a:solidFill>
                <a:effectLst/>
                <a:latin typeface="Arial" charset="0"/>
                <a:ea typeface="宋体" charset="-122"/>
                <a:cs typeface="+mn-cs"/>
              </a:rPr>
              <a:t>三個機構在瑞典斯得哥爾摩舉辦</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建立全球醫學檢驗質量技術要求的策略會議</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一致性聲明，提出了</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質量規範的分層結構</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a:p>
            <a:r>
              <a:rPr lang="en-US" altLang="zh-CN" dirty="0">
                <a:latin typeface="Arial" pitchFamily="34" charset="0"/>
                <a:ea typeface="宋体" pitchFamily="2" charset="-122"/>
              </a:rPr>
              <a:t>Barnett </a:t>
            </a:r>
            <a:r>
              <a:rPr lang="zh-CN" altLang="en-US" dirty="0">
                <a:latin typeface="Arial" pitchFamily="34" charset="0"/>
                <a:ea typeface="宋体" pitchFamily="2" charset="-122"/>
              </a:rPr>
              <a:t>和 </a:t>
            </a:r>
            <a:r>
              <a:rPr lang="en-US" altLang="zh-CN" dirty="0" err="1">
                <a:latin typeface="Arial" pitchFamily="34" charset="0"/>
                <a:ea typeface="宋体" pitchFamily="2" charset="-122"/>
              </a:rPr>
              <a:t>Westgard</a:t>
            </a:r>
            <a:r>
              <a:rPr lang="en-US" altLang="zh-CN" dirty="0">
                <a:latin typeface="Arial" pitchFamily="34" charset="0"/>
                <a:ea typeface="宋体" pitchFamily="2" charset="-122"/>
              </a:rPr>
              <a:t> </a:t>
            </a:r>
            <a:r>
              <a:rPr lang="zh-CN" altLang="en-US" dirty="0">
                <a:latin typeface="Arial" pitchFamily="34" charset="0"/>
                <a:ea typeface="宋体" pitchFamily="2" charset="-122"/>
              </a:rPr>
              <a:t>建议常规分析方法的变异系数不应超过 </a:t>
            </a:r>
            <a:r>
              <a:rPr lang="en-US" altLang="zh-CN" dirty="0">
                <a:latin typeface="Arial" pitchFamily="34" charset="0"/>
                <a:ea typeface="宋体" pitchFamily="2" charset="-122"/>
              </a:rPr>
              <a:t>CLIA’88</a:t>
            </a:r>
            <a:r>
              <a:rPr lang="zh-CN" altLang="en-US" dirty="0">
                <a:latin typeface="Arial" pitchFamily="34" charset="0"/>
                <a:ea typeface="宋体" pitchFamily="2" charset="-122"/>
              </a:rPr>
              <a:t>的 </a:t>
            </a:r>
            <a:r>
              <a:rPr lang="en-US" altLang="zh-CN" dirty="0">
                <a:latin typeface="Arial" pitchFamily="34" charset="0"/>
                <a:ea typeface="宋体" pitchFamily="2" charset="-122"/>
              </a:rPr>
              <a:t>1/4 </a:t>
            </a:r>
            <a:r>
              <a:rPr lang="zh-CN" altLang="en-US" dirty="0">
                <a:latin typeface="Arial" pitchFamily="34" charset="0"/>
                <a:ea typeface="宋体" pitchFamily="2" charset="-122"/>
              </a:rPr>
              <a:t>界限，这样可以给偏倚留有余地，并可以给质控方案的设计留有更大余地。</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欧洲工作小组推荐使用，精密度目标是，</a:t>
            </a:r>
            <a:r>
              <a:rPr lang="en-US" altLang="zh-CN" dirty="0">
                <a:latin typeface="Arial" pitchFamily="34" charset="0"/>
                <a:ea typeface="宋体" pitchFamily="2" charset="-122"/>
              </a:rPr>
              <a:t>1/2 </a:t>
            </a:r>
            <a:r>
              <a:rPr lang="zh-CN" altLang="en-US" dirty="0">
                <a:latin typeface="Arial" pitchFamily="34" charset="0"/>
                <a:ea typeface="宋体" pitchFamily="2" charset="-122"/>
              </a:rPr>
              <a:t>的个体内生物变异；对于偏倚，他们推荐的是 </a:t>
            </a:r>
            <a:r>
              <a:rPr lang="en-US" altLang="zh-CN" dirty="0">
                <a:latin typeface="Arial" pitchFamily="34" charset="0"/>
                <a:ea typeface="宋体" pitchFamily="2" charset="-122"/>
              </a:rPr>
              <a:t>1/4 </a:t>
            </a:r>
            <a:r>
              <a:rPr lang="zh-CN" altLang="en-US" dirty="0">
                <a:latin typeface="Arial" pitchFamily="34" charset="0"/>
                <a:ea typeface="宋体" pitchFamily="2" charset="-122"/>
              </a:rPr>
              <a:t>的组生物学变异（包括个体内和个体间总的生物变异），或 </a:t>
            </a:r>
            <a:r>
              <a:rPr lang="en-US" altLang="zh-CN" dirty="0">
                <a:latin typeface="Arial" pitchFamily="34" charset="0"/>
                <a:ea typeface="宋体" pitchFamily="2" charset="-122"/>
              </a:rPr>
              <a:t>1/16 </a:t>
            </a:r>
            <a:r>
              <a:rPr lang="zh-CN" altLang="en-US" dirty="0">
                <a:latin typeface="Arial" pitchFamily="34" charset="0"/>
                <a:ea typeface="宋体" pitchFamily="2" charset="-122"/>
              </a:rPr>
              <a:t>的参考区间，或者是缺乏其它准则时，采用 </a:t>
            </a:r>
            <a:r>
              <a:rPr lang="en-US" altLang="zh-CN" dirty="0">
                <a:latin typeface="Arial" pitchFamily="34" charset="0"/>
                <a:ea typeface="宋体" pitchFamily="2" charset="-122"/>
              </a:rPr>
              <a:t>1/2  </a:t>
            </a:r>
            <a:r>
              <a:rPr lang="zh-CN" altLang="en-US" dirty="0">
                <a:latin typeface="Arial" pitchFamily="34" charset="0"/>
                <a:ea typeface="宋体" pitchFamily="2" charset="-122"/>
              </a:rPr>
              <a:t>的个体内变异。</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a:p>
            <a:r>
              <a:rPr lang="zh-CN" altLang="en-US" dirty="0">
                <a:latin typeface="Arial" pitchFamily="34" charset="0"/>
                <a:ea typeface="宋体" pitchFamily="2" charset="-122"/>
              </a:rPr>
              <a:t>如下几种信息资源可以被用于建立总误差标准：基于经验的判断、临床医师的调查、生物学变异、基于当前分析技术水平的界限、以及分析物参考区间分数计算的界限等；</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采用哪种标准依赖于：使用目的、服务对象的患者群体、试验的特定应用、以及医师解释试验结果时采用的方式等；</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因此质量目标对于不同的实验室可以不同，甚至对于同一个实验室由于应用目的不同而不同；例如，用于监测肾脏移植受体的肌酐方法，就比用于健康筛查的方法有更严格的要求。</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a:p>
            <a:r>
              <a:rPr lang="en-US" altLang="zh-CN" dirty="0">
                <a:latin typeface="Arial" pitchFamily="34" charset="0"/>
                <a:ea typeface="宋体" pitchFamily="2" charset="-122"/>
              </a:rPr>
              <a:t>70</a:t>
            </a:r>
            <a:r>
              <a:rPr lang="zh-CN" altLang="zh-CN" dirty="0">
                <a:latin typeface="Arial" pitchFamily="34" charset="0"/>
                <a:ea typeface="宋体" pitchFamily="2" charset="-122"/>
              </a:rPr>
              <a:t>年代由</a:t>
            </a:r>
            <a:r>
              <a:rPr lang="en-US" altLang="zh-CN" dirty="0">
                <a:latin typeface="Arial" pitchFamily="34" charset="0"/>
                <a:ea typeface="宋体" pitchFamily="2" charset="-122"/>
              </a:rPr>
              <a:t> Barnett </a:t>
            </a:r>
            <a:r>
              <a:rPr lang="zh-CN" altLang="zh-CN" dirty="0">
                <a:latin typeface="Arial" pitchFamily="34" charset="0"/>
                <a:ea typeface="宋体" pitchFamily="2" charset="-122"/>
              </a:rPr>
              <a:t>和</a:t>
            </a:r>
            <a:r>
              <a:rPr lang="en-US" altLang="zh-CN" dirty="0">
                <a:latin typeface="Arial" pitchFamily="34" charset="0"/>
                <a:ea typeface="宋体" pitchFamily="2" charset="-122"/>
              </a:rPr>
              <a:t> </a:t>
            </a:r>
            <a:r>
              <a:rPr lang="en-US" altLang="zh-CN" dirty="0" err="1">
                <a:latin typeface="Arial" pitchFamily="34" charset="0"/>
                <a:ea typeface="宋体" pitchFamily="2" charset="-122"/>
              </a:rPr>
              <a:t>Youden</a:t>
            </a:r>
            <a:r>
              <a:rPr lang="en-US" altLang="zh-CN" dirty="0">
                <a:latin typeface="Arial" pitchFamily="34" charset="0"/>
                <a:ea typeface="宋体" pitchFamily="2" charset="-122"/>
              </a:rPr>
              <a:t> </a:t>
            </a:r>
            <a:r>
              <a:rPr lang="zh-CN" altLang="zh-CN" dirty="0">
                <a:latin typeface="Arial" pitchFamily="34" charset="0"/>
                <a:ea typeface="宋体" pitchFamily="2" charset="-122"/>
              </a:rPr>
              <a:t>，首次提出了选择和评价临床实验室的客观计划；国际临床化学联合会（</a:t>
            </a:r>
            <a:r>
              <a:rPr lang="en-US" altLang="zh-CN" dirty="0">
                <a:latin typeface="Arial" pitchFamily="34" charset="0"/>
                <a:ea typeface="宋体" pitchFamily="2" charset="-122"/>
              </a:rPr>
              <a:t>IFCC</a:t>
            </a:r>
            <a:r>
              <a:rPr lang="zh-CN" altLang="zh-CN" dirty="0">
                <a:latin typeface="Arial" pitchFamily="34" charset="0"/>
                <a:ea typeface="宋体" pitchFamily="2" charset="-122"/>
              </a:rPr>
              <a:t>）提供的文件提供了方法评价名词术语和哲学思想的一般讨论以及它与整个质量保证过程的相互关系；美国临床和实验室标准研究院（</a:t>
            </a:r>
            <a:r>
              <a:rPr lang="en-US" altLang="zh-CN" dirty="0">
                <a:latin typeface="Arial" pitchFamily="34" charset="0"/>
                <a:ea typeface="宋体" pitchFamily="2" charset="-122"/>
              </a:rPr>
              <a:t>CLSI</a:t>
            </a:r>
            <a:r>
              <a:rPr lang="zh-CN" altLang="zh-CN" dirty="0">
                <a:latin typeface="Arial" pitchFamily="34" charset="0"/>
                <a:ea typeface="宋体" pitchFamily="2" charset="-122"/>
              </a:rPr>
              <a:t>，原为美国国家临床实验室标准化委员会，</a:t>
            </a:r>
            <a:r>
              <a:rPr lang="en-US" altLang="zh-CN" dirty="0">
                <a:latin typeface="Arial" pitchFamily="34" charset="0"/>
                <a:ea typeface="宋体" pitchFamily="2" charset="-122"/>
              </a:rPr>
              <a:t>NCCLS</a:t>
            </a:r>
            <a:r>
              <a:rPr lang="zh-CN" altLang="zh-CN" dirty="0">
                <a:latin typeface="Arial" pitchFamily="34" charset="0"/>
                <a:ea typeface="宋体" pitchFamily="2" charset="-122"/>
              </a:rPr>
              <a:t>）制定了方法评价时，实验室人员和厂家执行的协同一致系列文件（</a:t>
            </a:r>
            <a:r>
              <a:rPr lang="en-US" altLang="zh-CN" dirty="0">
                <a:latin typeface="Arial" pitchFamily="34" charset="0"/>
                <a:ea typeface="宋体" pitchFamily="2" charset="-122"/>
              </a:rPr>
              <a:t>EP</a:t>
            </a:r>
            <a:r>
              <a:rPr lang="zh-CN" altLang="zh-CN" dirty="0">
                <a:latin typeface="Arial" pitchFamily="34" charset="0"/>
                <a:ea typeface="宋体" pitchFamily="2" charset="-122"/>
              </a:rPr>
              <a:t>）。</a:t>
            </a:r>
          </a:p>
          <a:p>
            <a:endParaRPr lang="en-US" altLang="zh-CN" dirty="0">
              <a:latin typeface="Arial" pitchFamily="34" charset="0"/>
              <a:ea typeface="宋体" pitchFamily="2" charset="-122"/>
            </a:endParaRPr>
          </a:p>
          <a:p>
            <a:r>
              <a:rPr lang="zh-CN" altLang="zh-CN" dirty="0">
                <a:latin typeface="Arial" pitchFamily="34" charset="0"/>
                <a:ea typeface="宋体" pitchFamily="2" charset="-122"/>
              </a:rPr>
              <a:t>与方法或仪器性能相关的特征包括：准确度、线性范围、回收率、分析灵敏度、</a:t>
            </a:r>
            <a:r>
              <a:rPr lang="zh-CN" altLang="en-US" dirty="0">
                <a:latin typeface="Arial" pitchFamily="34" charset="0"/>
                <a:ea typeface="宋体" pitchFamily="2" charset="-122"/>
              </a:rPr>
              <a:t>分析特异性（</a:t>
            </a:r>
            <a:r>
              <a:rPr lang="zh-CN" altLang="zh-CN" dirty="0">
                <a:latin typeface="Arial" pitchFamily="34" charset="0"/>
                <a:ea typeface="宋体" pitchFamily="2" charset="-122"/>
              </a:rPr>
              <a:t>干扰</a:t>
            </a:r>
            <a:r>
              <a:rPr lang="zh-CN" altLang="en-US" dirty="0">
                <a:latin typeface="Arial" pitchFamily="34" charset="0"/>
                <a:ea typeface="宋体" pitchFamily="2" charset="-122"/>
              </a:rPr>
              <a:t>）</a:t>
            </a:r>
            <a:r>
              <a:rPr lang="zh-CN" altLang="zh-CN" dirty="0">
                <a:latin typeface="Arial" pitchFamily="34" charset="0"/>
                <a:ea typeface="宋体" pitchFamily="2" charset="-122"/>
              </a:rPr>
              <a:t>、检出限、精密度、试剂稳定性、分析过程的</a:t>
            </a:r>
            <a:r>
              <a:rPr lang="zh-CN" altLang="en-US" dirty="0">
                <a:latin typeface="Arial" pitchFamily="34" charset="0"/>
                <a:ea typeface="宋体" pitchFamily="2" charset="-122"/>
              </a:rPr>
              <a:t>「</a:t>
            </a:r>
            <a:r>
              <a:rPr lang="zh-CN" altLang="zh-CN" dirty="0">
                <a:latin typeface="Arial" pitchFamily="34" charset="0"/>
                <a:ea typeface="宋体" pitchFamily="2" charset="-122"/>
              </a:rPr>
              <a:t>稳健性</a:t>
            </a:r>
            <a:r>
              <a:rPr lang="zh-CN" altLang="en-US" dirty="0">
                <a:latin typeface="Arial" pitchFamily="34" charset="0"/>
                <a:ea typeface="宋体" pitchFamily="2" charset="-122"/>
              </a:rPr>
              <a:t>」</a:t>
            </a:r>
            <a:r>
              <a:rPr lang="zh-CN" altLang="zh-CN" dirty="0">
                <a:latin typeface="Arial" pitchFamily="34" charset="0"/>
                <a:ea typeface="宋体" pitchFamily="2" charset="-122"/>
              </a:rPr>
              <a:t>、以及与样本的交互作用等；</a:t>
            </a:r>
          </a:p>
          <a:p>
            <a:r>
              <a:rPr lang="zh-CN" altLang="zh-CN" dirty="0">
                <a:latin typeface="Arial" pitchFamily="34" charset="0"/>
                <a:ea typeface="宋体" pitchFamily="2" charset="-122"/>
              </a:rPr>
              <a:t>性能要求取决于实验结果的预期用途或在其医学上不同的应用，不同的应用可产生不同的准确度和精密度需求。</a:t>
            </a:r>
          </a:p>
          <a:p>
            <a:endParaRPr lang="en-US" altLang="zh-CN" dirty="0">
              <a:latin typeface="Arial" pitchFamily="34" charset="0"/>
              <a:ea typeface="宋体" pitchFamily="2" charset="-122"/>
            </a:endParaRPr>
          </a:p>
          <a:p>
            <a:r>
              <a:rPr lang="zh-CN" altLang="en-US" dirty="0">
                <a:latin typeface="Arial" pitchFamily="34" charset="0"/>
                <a:ea typeface="宋体" pitchFamily="2" charset="-122"/>
              </a:rPr>
              <a:t>以上注释来源于：临床检验质量控制技术（第二版），王治国编著，人民文学出版社。</a:t>
            </a:r>
          </a:p>
          <a:p>
            <a:endParaRPr lang="en-US" altLang="zh-CN" dirty="0">
              <a:latin typeface="Arial" pitchFamily="34" charset="0"/>
              <a:ea typeface="宋体" pitchFamily="2" charset="-122"/>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2480B00-D8E2-4977-A74B-846DF020222B}" type="slidenum">
              <a:rPr lang="en-US" altLang="zh-CN" smtClean="0"/>
              <a:pPr eaLnBrk="1" hangingPunct="1"/>
              <a:t>11</a:t>
            </a:fld>
            <a:endParaRPr lang="en-US" altLang="zh-CN"/>
          </a:p>
        </p:txBody>
      </p:sp>
    </p:spTree>
    <p:extLst>
      <p:ext uri="{BB962C8B-B14F-4D97-AF65-F5344CB8AC3E}">
        <p14:creationId xmlns:p14="http://schemas.microsoft.com/office/powerpoint/2010/main" val="2011815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一般认为，个体内生物学变异（</a:t>
            </a:r>
            <a:r>
              <a:rPr lang="en-US" altLang="zh-CN" dirty="0">
                <a:ea typeface="宋体" pitchFamily="2" charset="-122"/>
              </a:rPr>
              <a:t>CVI</a:t>
            </a:r>
            <a:r>
              <a:rPr lang="zh-CN" altLang="en-US" dirty="0">
                <a:ea typeface="宋体" pitchFamily="2" charset="-122"/>
              </a:rPr>
              <a:t>）是固定的，随时间、地区、人种之间的差异变化较小。</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通过上述公式计算可得出由于分析的缘故已增加的真实试验结果的变异性是多少。</a:t>
            </a:r>
            <a:endParaRPr lang="en-US" altLang="zh-CN" dirty="0">
              <a:ea typeface="宋体" pitchFamily="2" charset="-122"/>
            </a:endParaRPr>
          </a:p>
          <a:p>
            <a:r>
              <a:rPr lang="zh-CN" altLang="en-US" dirty="0">
                <a:ea typeface="宋体" pitchFamily="2" charset="-122"/>
              </a:rPr>
              <a:t>变异量被加到真实试验结果变异性与 </a:t>
            </a:r>
            <a:r>
              <a:rPr lang="en-US" altLang="zh-CN" dirty="0">
                <a:ea typeface="宋体" pitchFamily="2" charset="-122"/>
              </a:rPr>
              <a:t>CVA/CVI </a:t>
            </a:r>
            <a:r>
              <a:rPr lang="zh-CN" altLang="en-US" dirty="0">
                <a:ea typeface="宋体" pitchFamily="2" charset="-122"/>
              </a:rPr>
              <a:t>比值之间的关系不是线性，随着不精密度的增加，分析「噪音」量加到生物「信号」相对低增加较多。</a:t>
            </a:r>
            <a:endParaRPr lang="en-US" altLang="zh-CN" dirty="0">
              <a:ea typeface="宋体" pitchFamily="2" charset="-122"/>
            </a:endParaRPr>
          </a:p>
          <a:p>
            <a:r>
              <a:rPr lang="zh-CN" altLang="en-US" dirty="0">
                <a:ea typeface="宋体" pitchFamily="2" charset="-122"/>
              </a:rPr>
              <a:t>应该注意到，一旦精密度数值大于个体内生物变异，这个节点。</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相应的精密度质量规范的三个等级分别为：</a:t>
            </a:r>
            <a:endParaRPr lang="en-US" altLang="zh-CN" dirty="0">
              <a:ea typeface="宋体" pitchFamily="2" charset="-122"/>
            </a:endParaRPr>
          </a:p>
          <a:p>
            <a:r>
              <a:rPr lang="zh-CN" altLang="en-US" dirty="0">
                <a:ea typeface="宋体" pitchFamily="2" charset="-122"/>
              </a:rPr>
              <a:t>最适宜的性能（</a:t>
            </a:r>
            <a:r>
              <a:rPr lang="en-US" altLang="zh-CN" dirty="0">
                <a:ea typeface="宋体" pitchFamily="2" charset="-122"/>
              </a:rPr>
              <a:t>optimum performance</a:t>
            </a:r>
            <a:r>
              <a:rPr lang="zh-CN" altLang="en-US" dirty="0">
                <a:ea typeface="宋体" pitchFamily="2" charset="-122"/>
              </a:rPr>
              <a:t>）：</a:t>
            </a:r>
            <a:r>
              <a:rPr lang="en-US" altLang="zh-CN" dirty="0">
                <a:ea typeface="宋体" pitchFamily="2" charset="-122"/>
              </a:rPr>
              <a:t>CVA = 0.25*CVI</a:t>
            </a:r>
          </a:p>
          <a:p>
            <a:r>
              <a:rPr lang="zh-CN" altLang="en-US" dirty="0">
                <a:ea typeface="宋体" pitchFamily="2" charset="-122"/>
              </a:rPr>
              <a:t>适当的性能（</a:t>
            </a:r>
            <a:r>
              <a:rPr lang="en-US" altLang="zh-CN" dirty="0">
                <a:ea typeface="宋体" pitchFamily="2" charset="-122"/>
              </a:rPr>
              <a:t>desirable performance</a:t>
            </a:r>
            <a:r>
              <a:rPr lang="zh-CN" altLang="en-US" dirty="0">
                <a:ea typeface="宋体" pitchFamily="2" charset="-122"/>
              </a:rPr>
              <a:t>）：</a:t>
            </a:r>
            <a:r>
              <a:rPr lang="en-US" altLang="zh-CN" dirty="0">
                <a:ea typeface="宋体" pitchFamily="2" charset="-122"/>
              </a:rPr>
              <a:t>CVA = 0.5*CVI</a:t>
            </a:r>
          </a:p>
          <a:p>
            <a:r>
              <a:rPr lang="zh-CN" altLang="en-US" dirty="0">
                <a:ea typeface="宋体" pitchFamily="2" charset="-122"/>
              </a:rPr>
              <a:t>最低的性能（</a:t>
            </a:r>
            <a:r>
              <a:rPr lang="en-US" altLang="zh-CN" dirty="0">
                <a:ea typeface="宋体" pitchFamily="2" charset="-122"/>
              </a:rPr>
              <a:t>minimum performance</a:t>
            </a:r>
            <a:r>
              <a:rPr lang="zh-CN" altLang="en-US" dirty="0">
                <a:ea typeface="宋体" pitchFamily="2" charset="-122"/>
              </a:rPr>
              <a:t>）：</a:t>
            </a:r>
            <a:r>
              <a:rPr lang="en-US" altLang="zh-CN" dirty="0">
                <a:ea typeface="宋体" pitchFamily="2" charset="-122"/>
              </a:rPr>
              <a:t>CVA = 0.75*CVI</a:t>
            </a:r>
          </a:p>
          <a:p>
            <a:r>
              <a:rPr lang="zh-CN" altLang="en-US" dirty="0">
                <a:ea typeface="宋体" pitchFamily="2" charset="-122"/>
              </a:rPr>
              <a:t>之所以三个水平模式，是考虑到当前技术不能满足最实质量规范的那些分析项目，比如：血清 </a:t>
            </a:r>
            <a:r>
              <a:rPr lang="en-US" altLang="zh-CN" dirty="0">
                <a:ea typeface="宋体" pitchFamily="2" charset="-122"/>
              </a:rPr>
              <a:t>CL</a:t>
            </a:r>
            <a:r>
              <a:rPr lang="zh-CN" altLang="en-US" dirty="0">
                <a:ea typeface="宋体" pitchFamily="2" charset="-122"/>
              </a:rPr>
              <a:t>、</a:t>
            </a:r>
            <a:r>
              <a:rPr lang="en-US" altLang="zh-CN" dirty="0">
                <a:ea typeface="宋体" pitchFamily="2" charset="-122"/>
              </a:rPr>
              <a:t>Ca</a:t>
            </a:r>
            <a:r>
              <a:rPr lang="zh-CN" altLang="en-US" dirty="0">
                <a:ea typeface="宋体" pitchFamily="2" charset="-122"/>
              </a:rPr>
              <a:t>、</a:t>
            </a:r>
            <a:r>
              <a:rPr lang="en-US" altLang="zh-CN" dirty="0">
                <a:ea typeface="宋体" pitchFamily="2" charset="-122"/>
              </a:rPr>
              <a:t>Na </a:t>
            </a:r>
            <a:r>
              <a:rPr lang="zh-CN" altLang="en-US" dirty="0">
                <a:ea typeface="宋体" pitchFamily="2" charset="-122"/>
              </a:rPr>
              <a:t>的检测，血清氯 </a:t>
            </a:r>
            <a:r>
              <a:rPr lang="en-US" altLang="zh-CN" dirty="0">
                <a:ea typeface="宋体" pitchFamily="2" charset="-122"/>
              </a:rPr>
              <a:t>CVI = 1.2%</a:t>
            </a:r>
            <a:r>
              <a:rPr lang="zh-CN" altLang="en-US" dirty="0">
                <a:ea typeface="宋体" pitchFamily="2" charset="-122"/>
              </a:rPr>
              <a:t>，</a:t>
            </a:r>
            <a:r>
              <a:rPr lang="en-US" altLang="zh-CN" dirty="0">
                <a:ea typeface="宋体" pitchFamily="2" charset="-122"/>
              </a:rPr>
              <a:t>CVG = 1.5%</a:t>
            </a:r>
            <a:r>
              <a:rPr lang="zh-CN" altLang="en-US" dirty="0">
                <a:ea typeface="宋体" pitchFamily="2" charset="-122"/>
              </a:rPr>
              <a:t>，生物学变异很小，对分析方法的要求就会很高。</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a:p>
            <a:endParaRPr lang="zh-CN" altLang="en-US" dirty="0">
              <a:ea typeface="宋体" pitchFamily="2" charset="-122"/>
            </a:endParaRPr>
          </a:p>
        </p:txBody>
      </p:sp>
      <p:sp>
        <p:nvSpPr>
          <p:cNvPr id="573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17C2ADA-6FB1-48C5-82DE-BE24EB9FA4FD}" type="slidenum">
              <a:rPr lang="en-US" altLang="zh-CN" smtClean="0"/>
              <a:pPr eaLnBrk="1" hangingPunct="1"/>
              <a:t>12</a:t>
            </a:fld>
            <a:endParaRPr lang="en-US" altLang="zh-CN"/>
          </a:p>
        </p:txBody>
      </p:sp>
    </p:spTree>
    <p:extLst>
      <p:ext uri="{BB962C8B-B14F-4D97-AF65-F5344CB8AC3E}">
        <p14:creationId xmlns:p14="http://schemas.microsoft.com/office/powerpoint/2010/main" val="2977680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一般认为，个体内生物学变异（</a:t>
            </a:r>
            <a:r>
              <a:rPr lang="en-US" altLang="zh-CN" dirty="0">
                <a:ea typeface="宋体" pitchFamily="2" charset="-122"/>
              </a:rPr>
              <a:t>CVI</a:t>
            </a:r>
            <a:r>
              <a:rPr lang="zh-CN" altLang="en-US" dirty="0">
                <a:ea typeface="宋体" pitchFamily="2" charset="-122"/>
              </a:rPr>
              <a:t>）是固定的，随时间、地区、人种之间的差异变化较小。</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通过上述公式计算可得出由于分析的缘故已增加的真实试验结果的变异性是多少。</a:t>
            </a:r>
            <a:endParaRPr lang="en-US" altLang="zh-CN" dirty="0">
              <a:ea typeface="宋体" pitchFamily="2" charset="-122"/>
            </a:endParaRPr>
          </a:p>
          <a:p>
            <a:r>
              <a:rPr lang="zh-CN" altLang="en-US" dirty="0">
                <a:ea typeface="宋体" pitchFamily="2" charset="-122"/>
              </a:rPr>
              <a:t>变异量被加到真实试验结果变异性与 </a:t>
            </a:r>
            <a:r>
              <a:rPr lang="en-US" altLang="zh-CN" dirty="0">
                <a:ea typeface="宋体" pitchFamily="2" charset="-122"/>
              </a:rPr>
              <a:t>CVA/CVI </a:t>
            </a:r>
            <a:r>
              <a:rPr lang="zh-CN" altLang="en-US" dirty="0">
                <a:ea typeface="宋体" pitchFamily="2" charset="-122"/>
              </a:rPr>
              <a:t>比值之间的关系不是线性，随着不精密度的增加，分析「噪音」量加到生物「信号」相对低增加较多。</a:t>
            </a:r>
            <a:endParaRPr lang="en-US" altLang="zh-CN" dirty="0">
              <a:ea typeface="宋体" pitchFamily="2" charset="-122"/>
            </a:endParaRPr>
          </a:p>
          <a:p>
            <a:r>
              <a:rPr lang="zh-CN" altLang="en-US" dirty="0">
                <a:ea typeface="宋体" pitchFamily="2" charset="-122"/>
              </a:rPr>
              <a:t>应该注意到，一旦精密度数值大于个体内生物变异，这个节点。</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相应的精密度质量规范的三个等级分别为：</a:t>
            </a:r>
            <a:endParaRPr lang="en-US" altLang="zh-CN" dirty="0">
              <a:ea typeface="宋体" pitchFamily="2" charset="-122"/>
            </a:endParaRPr>
          </a:p>
          <a:p>
            <a:r>
              <a:rPr lang="zh-CN" altLang="en-US" dirty="0">
                <a:ea typeface="宋体" pitchFamily="2" charset="-122"/>
              </a:rPr>
              <a:t>最适宜的性能（</a:t>
            </a:r>
            <a:r>
              <a:rPr lang="en-US" altLang="zh-CN" dirty="0">
                <a:ea typeface="宋体" pitchFamily="2" charset="-122"/>
              </a:rPr>
              <a:t>optimum performance</a:t>
            </a:r>
            <a:r>
              <a:rPr lang="zh-CN" altLang="en-US" dirty="0">
                <a:ea typeface="宋体" pitchFamily="2" charset="-122"/>
              </a:rPr>
              <a:t>）：</a:t>
            </a:r>
            <a:r>
              <a:rPr lang="en-US" altLang="zh-CN" dirty="0">
                <a:ea typeface="宋体" pitchFamily="2" charset="-122"/>
              </a:rPr>
              <a:t>CVA = 0.25*CVI</a:t>
            </a:r>
          </a:p>
          <a:p>
            <a:r>
              <a:rPr lang="zh-CN" altLang="en-US" dirty="0">
                <a:ea typeface="宋体" pitchFamily="2" charset="-122"/>
              </a:rPr>
              <a:t>适当的性能（</a:t>
            </a:r>
            <a:r>
              <a:rPr lang="en-US" altLang="zh-CN" dirty="0">
                <a:ea typeface="宋体" pitchFamily="2" charset="-122"/>
              </a:rPr>
              <a:t>desirable performance</a:t>
            </a:r>
            <a:r>
              <a:rPr lang="zh-CN" altLang="en-US" dirty="0">
                <a:ea typeface="宋体" pitchFamily="2" charset="-122"/>
              </a:rPr>
              <a:t>）：</a:t>
            </a:r>
            <a:r>
              <a:rPr lang="en-US" altLang="zh-CN" dirty="0">
                <a:ea typeface="宋体" pitchFamily="2" charset="-122"/>
              </a:rPr>
              <a:t>CVA = 0.5*CVI</a:t>
            </a:r>
          </a:p>
          <a:p>
            <a:r>
              <a:rPr lang="zh-CN" altLang="en-US" dirty="0">
                <a:ea typeface="宋体" pitchFamily="2" charset="-122"/>
              </a:rPr>
              <a:t>最低的性能（</a:t>
            </a:r>
            <a:r>
              <a:rPr lang="en-US" altLang="zh-CN" dirty="0">
                <a:ea typeface="宋体" pitchFamily="2" charset="-122"/>
              </a:rPr>
              <a:t>minimum performance</a:t>
            </a:r>
            <a:r>
              <a:rPr lang="zh-CN" altLang="en-US" dirty="0">
                <a:ea typeface="宋体" pitchFamily="2" charset="-122"/>
              </a:rPr>
              <a:t>）：</a:t>
            </a:r>
            <a:r>
              <a:rPr lang="en-US" altLang="zh-CN" dirty="0">
                <a:ea typeface="宋体" pitchFamily="2" charset="-122"/>
              </a:rPr>
              <a:t>CVA = 0.75*CVI</a:t>
            </a:r>
          </a:p>
          <a:p>
            <a:r>
              <a:rPr lang="zh-CN" altLang="en-US" dirty="0">
                <a:ea typeface="宋体" pitchFamily="2" charset="-122"/>
              </a:rPr>
              <a:t>之所以三个水平模式，是考虑到当前技术不能满足最实质量规范的那些分析项目，比如：血清 </a:t>
            </a:r>
            <a:r>
              <a:rPr lang="en-US" altLang="zh-CN" dirty="0">
                <a:ea typeface="宋体" pitchFamily="2" charset="-122"/>
              </a:rPr>
              <a:t>CL</a:t>
            </a:r>
            <a:r>
              <a:rPr lang="zh-CN" altLang="en-US" dirty="0">
                <a:ea typeface="宋体" pitchFamily="2" charset="-122"/>
              </a:rPr>
              <a:t>、</a:t>
            </a:r>
            <a:r>
              <a:rPr lang="en-US" altLang="zh-CN" dirty="0" err="1">
                <a:ea typeface="宋体" pitchFamily="2" charset="-122"/>
              </a:rPr>
              <a:t>Ca</a:t>
            </a:r>
            <a:r>
              <a:rPr lang="zh-CN" altLang="en-US" dirty="0">
                <a:ea typeface="宋体" pitchFamily="2" charset="-122"/>
              </a:rPr>
              <a:t>、</a:t>
            </a:r>
            <a:r>
              <a:rPr lang="en-US" altLang="zh-CN" dirty="0">
                <a:ea typeface="宋体" pitchFamily="2" charset="-122"/>
              </a:rPr>
              <a:t>Na </a:t>
            </a:r>
            <a:r>
              <a:rPr lang="zh-CN" altLang="en-US" dirty="0">
                <a:ea typeface="宋体" pitchFamily="2" charset="-122"/>
              </a:rPr>
              <a:t>的检测，血清氯 </a:t>
            </a:r>
            <a:r>
              <a:rPr lang="en-US" altLang="zh-CN" dirty="0">
                <a:ea typeface="宋体" pitchFamily="2" charset="-122"/>
              </a:rPr>
              <a:t>CVI = 1.2%</a:t>
            </a:r>
            <a:r>
              <a:rPr lang="zh-CN" altLang="en-US" dirty="0">
                <a:ea typeface="宋体" pitchFamily="2" charset="-122"/>
              </a:rPr>
              <a:t>，</a:t>
            </a:r>
            <a:r>
              <a:rPr lang="en-US" altLang="zh-CN" dirty="0">
                <a:ea typeface="宋体" pitchFamily="2" charset="-122"/>
              </a:rPr>
              <a:t>CVG = 1.5%</a:t>
            </a:r>
            <a:r>
              <a:rPr lang="zh-CN" altLang="en-US" dirty="0">
                <a:ea typeface="宋体" pitchFamily="2" charset="-122"/>
              </a:rPr>
              <a:t>，生物学变异很小，对分析方法的要求就会很高。</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a:p>
            <a:endParaRPr lang="zh-CN" altLang="en-US" dirty="0">
              <a:ea typeface="宋体" pitchFamily="2" charset="-122"/>
            </a:endParaRPr>
          </a:p>
        </p:txBody>
      </p:sp>
      <p:sp>
        <p:nvSpPr>
          <p:cNvPr id="583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134F349-6994-42B3-93DB-C5FE773A781A}" type="slidenum">
              <a:rPr lang="en-US" altLang="zh-CN" smtClean="0"/>
              <a:pPr eaLnBrk="1" hangingPunct="1"/>
              <a:t>13</a:t>
            </a:fld>
            <a:endParaRPr lang="en-US" altLang="zh-CN"/>
          </a:p>
        </p:txBody>
      </p:sp>
    </p:spTree>
    <p:extLst>
      <p:ext uri="{BB962C8B-B14F-4D97-AF65-F5344CB8AC3E}">
        <p14:creationId xmlns:p14="http://schemas.microsoft.com/office/powerpoint/2010/main" val="340464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偏倚有 正</a:t>
            </a:r>
            <a:r>
              <a:rPr lang="en-US" altLang="zh-CN" dirty="0">
                <a:ea typeface="宋体" pitchFamily="2" charset="-122"/>
              </a:rPr>
              <a:t>/</a:t>
            </a:r>
            <a:r>
              <a:rPr lang="zh-CN" altLang="en-US" dirty="0">
                <a:ea typeface="宋体" pitchFamily="2" charset="-122"/>
              </a:rPr>
              <a:t>负 之分，但是如果阴性样本分布呈正态左右对称时，正负偏倚产生的效果是等效的，所以只以正偏倚为例进行讨论，负偏倚以此类推即可。</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计算偏倚的质量规范时，此处已忽略 分析不精密度 引起的误差，精密度与偏倚合成的，会在下一章总误差质量规范中介绍。</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根据医学观点，对于实验室在整个相同的群体区域范围内，应使用相同的参考区间，当实验室改变分析系统或方法时，理想的情况是实验室继续使用以前的参考值而不需要修订。</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允许在不同系统使用同一参考区间的最大偏倚应该小于 </a:t>
            </a:r>
            <a:r>
              <a:rPr lang="en-US" altLang="zh-CN" dirty="0">
                <a:latin typeface="仿宋_GB2312" pitchFamily="49" charset="-122"/>
                <a:ea typeface="仿宋_GB2312" pitchFamily="49" charset="-122"/>
              </a:rPr>
              <a:t>0.25 </a:t>
            </a:r>
            <a:r>
              <a:rPr lang="zh-CN" altLang="en-US" dirty="0">
                <a:latin typeface="仿宋_GB2312" pitchFamily="49" charset="-122"/>
                <a:ea typeface="仿宋_GB2312" pitchFamily="49" charset="-122"/>
              </a:rPr>
              <a:t>倍</a:t>
            </a:r>
            <a:r>
              <a:rPr lang="zh-CN" altLang="en-US" dirty="0">
                <a:ea typeface="宋体" pitchFamily="2" charset="-122"/>
              </a:rPr>
              <a:t>的生物总变异（包括：个体内 和 个体间）。</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相应的偏倚质量规范三个等级分别为：</a:t>
            </a:r>
            <a:endParaRPr lang="en-US" altLang="zh-CN" dirty="0">
              <a:ea typeface="宋体" pitchFamily="2" charset="-122"/>
            </a:endParaRPr>
          </a:p>
          <a:p>
            <a:r>
              <a:rPr lang="zh-CN" altLang="en-US" dirty="0">
                <a:ea typeface="宋体" pitchFamily="2" charset="-122"/>
              </a:rPr>
              <a:t>最适宜的性能（</a:t>
            </a:r>
            <a:r>
              <a:rPr lang="en-US" altLang="zh-CN" dirty="0">
                <a:ea typeface="宋体" pitchFamily="2" charset="-122"/>
              </a:rPr>
              <a:t>optimum performance</a:t>
            </a:r>
            <a:r>
              <a:rPr lang="zh-CN" altLang="en-US" dirty="0">
                <a:ea typeface="宋体" pitchFamily="2" charset="-122"/>
              </a:rPr>
              <a:t>）：</a:t>
            </a:r>
            <a:r>
              <a:rPr lang="en-US" altLang="zh-CN" dirty="0">
                <a:ea typeface="宋体" pitchFamily="2" charset="-122"/>
              </a:rPr>
              <a:t>BA &lt; 0.125 * </a:t>
            </a:r>
            <a:r>
              <a:rPr lang="en-US" altLang="zh-CN" dirty="0" err="1">
                <a:ea typeface="宋体" pitchFamily="2" charset="-122"/>
              </a:rPr>
              <a:t>sqrt</a:t>
            </a:r>
            <a:r>
              <a:rPr lang="zh-CN" altLang="en-US" dirty="0">
                <a:ea typeface="宋体" pitchFamily="2" charset="-122"/>
              </a:rPr>
              <a:t>（</a:t>
            </a:r>
            <a:r>
              <a:rPr lang="en-US" altLang="zh-CN" dirty="0">
                <a:ea typeface="宋体" pitchFamily="2" charset="-122"/>
              </a:rPr>
              <a:t>CVI*CVI+ CVG*CVG</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适当的性能（</a:t>
            </a:r>
            <a:r>
              <a:rPr lang="en-US" altLang="zh-CN" dirty="0">
                <a:ea typeface="宋体" pitchFamily="2" charset="-122"/>
              </a:rPr>
              <a:t>desirable performance</a:t>
            </a:r>
            <a:r>
              <a:rPr lang="zh-CN" altLang="en-US" dirty="0">
                <a:ea typeface="宋体" pitchFamily="2" charset="-122"/>
              </a:rPr>
              <a:t>）：</a:t>
            </a:r>
            <a:r>
              <a:rPr lang="en-US" altLang="zh-CN" dirty="0">
                <a:ea typeface="宋体" pitchFamily="2" charset="-122"/>
              </a:rPr>
              <a:t>BA &lt; 0.25 * </a:t>
            </a:r>
            <a:r>
              <a:rPr lang="en-US" altLang="zh-CN" dirty="0" err="1">
                <a:ea typeface="宋体" pitchFamily="2" charset="-122"/>
              </a:rPr>
              <a:t>sqrt</a:t>
            </a:r>
            <a:r>
              <a:rPr lang="zh-CN" altLang="en-US" dirty="0">
                <a:ea typeface="宋体" pitchFamily="2" charset="-122"/>
              </a:rPr>
              <a:t>（</a:t>
            </a:r>
            <a:r>
              <a:rPr lang="en-US" altLang="zh-CN" dirty="0">
                <a:ea typeface="宋体" pitchFamily="2" charset="-122"/>
              </a:rPr>
              <a:t>CVI*CVI+ CVG*CVG</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最低的性能（</a:t>
            </a:r>
            <a:r>
              <a:rPr lang="en-US" altLang="zh-CN" dirty="0">
                <a:ea typeface="宋体" pitchFamily="2" charset="-122"/>
              </a:rPr>
              <a:t>minimum performance</a:t>
            </a:r>
            <a:r>
              <a:rPr lang="zh-CN" altLang="en-US" dirty="0">
                <a:ea typeface="宋体" pitchFamily="2" charset="-122"/>
              </a:rPr>
              <a:t>）：</a:t>
            </a:r>
            <a:r>
              <a:rPr lang="en-US" altLang="zh-CN" dirty="0">
                <a:ea typeface="宋体" pitchFamily="2" charset="-122"/>
              </a:rPr>
              <a:t>BA &lt; 0.375 * </a:t>
            </a:r>
            <a:r>
              <a:rPr lang="en-US" altLang="zh-CN" dirty="0" err="1">
                <a:ea typeface="宋体" pitchFamily="2" charset="-122"/>
              </a:rPr>
              <a:t>sqrt</a:t>
            </a:r>
            <a:r>
              <a:rPr lang="zh-CN" altLang="en-US" dirty="0">
                <a:ea typeface="宋体" pitchFamily="2" charset="-122"/>
              </a:rPr>
              <a:t>（</a:t>
            </a:r>
            <a:r>
              <a:rPr lang="en-US" altLang="zh-CN" dirty="0">
                <a:ea typeface="宋体" pitchFamily="2" charset="-122"/>
              </a:rPr>
              <a:t>CVI*CVI+ CVG*CVG</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之所以三个水平模式，是考虑到当前技术不能满足最实质量规范的那些分析项目，比如：血清 </a:t>
            </a:r>
            <a:r>
              <a:rPr lang="en-US" altLang="zh-CN" dirty="0">
                <a:ea typeface="宋体" pitchFamily="2" charset="-122"/>
              </a:rPr>
              <a:t>CL</a:t>
            </a:r>
            <a:r>
              <a:rPr lang="zh-CN" altLang="en-US" dirty="0">
                <a:ea typeface="宋体" pitchFamily="2" charset="-122"/>
              </a:rPr>
              <a:t>、</a:t>
            </a:r>
            <a:r>
              <a:rPr lang="en-US" altLang="zh-CN" dirty="0" err="1">
                <a:ea typeface="宋体" pitchFamily="2" charset="-122"/>
              </a:rPr>
              <a:t>Ca</a:t>
            </a:r>
            <a:r>
              <a:rPr lang="zh-CN" altLang="en-US" dirty="0">
                <a:ea typeface="宋体" pitchFamily="2" charset="-122"/>
              </a:rPr>
              <a:t>、</a:t>
            </a:r>
            <a:r>
              <a:rPr lang="en-US" altLang="zh-CN" dirty="0">
                <a:ea typeface="宋体" pitchFamily="2" charset="-122"/>
              </a:rPr>
              <a:t>Na </a:t>
            </a:r>
            <a:r>
              <a:rPr lang="zh-CN" altLang="en-US" dirty="0">
                <a:ea typeface="宋体" pitchFamily="2" charset="-122"/>
              </a:rPr>
              <a:t>的检测，血清氯 </a:t>
            </a:r>
            <a:r>
              <a:rPr lang="en-US" altLang="zh-CN" dirty="0">
                <a:ea typeface="宋体" pitchFamily="2" charset="-122"/>
              </a:rPr>
              <a:t>CVI = 1.2%</a:t>
            </a:r>
            <a:r>
              <a:rPr lang="zh-CN" altLang="en-US" dirty="0">
                <a:ea typeface="宋体" pitchFamily="2" charset="-122"/>
              </a:rPr>
              <a:t>，</a:t>
            </a:r>
            <a:r>
              <a:rPr lang="en-US" altLang="zh-CN" dirty="0">
                <a:ea typeface="宋体" pitchFamily="2" charset="-122"/>
              </a:rPr>
              <a:t>CVG = 1.5%</a:t>
            </a:r>
            <a:r>
              <a:rPr lang="zh-CN" altLang="en-US" dirty="0">
                <a:ea typeface="宋体" pitchFamily="2" charset="-122"/>
              </a:rPr>
              <a:t>，生物学变异很小，对分析方法的要求就会很高。</a:t>
            </a:r>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需要注意的是，现代观点认为，如果已知偏倚，应在报告结果之前消除它，国际临床化学与检验医学联合会（</a:t>
            </a:r>
            <a:r>
              <a:rPr lang="en-US" altLang="zh-CN" dirty="0">
                <a:ea typeface="宋体" pitchFamily="2" charset="-122"/>
              </a:rPr>
              <a:t>IFCC</a:t>
            </a:r>
            <a:r>
              <a:rPr lang="zh-CN" altLang="en-US" dirty="0">
                <a:ea typeface="宋体" pitchFamily="2" charset="-122"/>
              </a:rPr>
              <a:t>）</a:t>
            </a:r>
            <a:r>
              <a:rPr lang="en-US" altLang="zh-CN" dirty="0">
                <a:ea typeface="宋体" pitchFamily="2" charset="-122"/>
              </a:rPr>
              <a:t> </a:t>
            </a:r>
            <a:r>
              <a:rPr lang="zh-CN" altLang="en-US" dirty="0">
                <a:ea typeface="宋体" pitchFamily="2" charset="-122"/>
              </a:rPr>
              <a:t>和 国际理论与应用化学联合会（</a:t>
            </a:r>
            <a:r>
              <a:rPr lang="en-US" altLang="zh-CN" dirty="0">
                <a:ea typeface="宋体" pitchFamily="2" charset="-122"/>
              </a:rPr>
              <a:t>IUPAC</a:t>
            </a:r>
            <a:r>
              <a:rPr lang="zh-CN" altLang="en-US" dirty="0">
                <a:ea typeface="宋体" pitchFamily="2" charset="-122"/>
              </a:rPr>
              <a:t>）都提倡如此。</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a:p>
            <a:endParaRPr lang="zh-CN" altLang="en-US" dirty="0">
              <a:ea typeface="宋体" pitchFamily="2" charset="-122"/>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0C8D2F2-696D-421E-B288-F1103CD26DBA}" type="slidenum">
              <a:rPr lang="en-US" altLang="zh-CN" smtClean="0"/>
              <a:pPr eaLnBrk="1" hangingPunct="1"/>
              <a:t>14</a:t>
            </a:fld>
            <a:endParaRPr lang="en-US" altLang="zh-CN"/>
          </a:p>
        </p:txBody>
      </p:sp>
    </p:spTree>
    <p:extLst>
      <p:ext uri="{BB962C8B-B14F-4D97-AF65-F5344CB8AC3E}">
        <p14:creationId xmlns:p14="http://schemas.microsoft.com/office/powerpoint/2010/main" val="1953889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偏倚有 正</a:t>
            </a:r>
            <a:r>
              <a:rPr lang="en-US" altLang="zh-CN" dirty="0">
                <a:ea typeface="宋体" pitchFamily="2" charset="-122"/>
              </a:rPr>
              <a:t>/</a:t>
            </a:r>
            <a:r>
              <a:rPr lang="zh-CN" altLang="en-US" dirty="0">
                <a:ea typeface="宋体" pitchFamily="2" charset="-122"/>
              </a:rPr>
              <a:t>负 之分，但是如果阴性样本分布呈正态左右对称时，正负偏倚产生的效果是等效的，所以只以正偏倚为例进行讨论，负偏倚以此类推即可。</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计算偏倚的质量规范时，此处已忽略 分析不精密度 引起的误差，精密度与偏倚合成的，会在下一章总误差质量规范中介绍。</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根据医学观点，对于实验室在整个相同的群体区域范围内，应使用相同的参考区间，当实验室改变分析系统或方法时，理想的情况是实验室继续使用以前的参考值而不需要修订。</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允许在不同系统使用同一参考区间的最大偏倚应该小于 </a:t>
            </a:r>
            <a:r>
              <a:rPr lang="en-US" altLang="zh-CN" dirty="0">
                <a:latin typeface="仿宋_GB2312" pitchFamily="49" charset="-122"/>
                <a:ea typeface="仿宋_GB2312" pitchFamily="49" charset="-122"/>
              </a:rPr>
              <a:t>0.25 </a:t>
            </a:r>
            <a:r>
              <a:rPr lang="zh-CN" altLang="en-US" dirty="0">
                <a:latin typeface="仿宋_GB2312" pitchFamily="49" charset="-122"/>
                <a:ea typeface="仿宋_GB2312" pitchFamily="49" charset="-122"/>
              </a:rPr>
              <a:t>倍</a:t>
            </a:r>
            <a:r>
              <a:rPr lang="zh-CN" altLang="en-US" dirty="0">
                <a:ea typeface="宋体" pitchFamily="2" charset="-122"/>
              </a:rPr>
              <a:t>的生物总变异（包括：个体内 和 个体间）。</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相应的偏倚质量规范三个等级分别为：</a:t>
            </a:r>
            <a:endParaRPr lang="en-US" altLang="zh-CN" dirty="0">
              <a:ea typeface="宋体" pitchFamily="2" charset="-122"/>
            </a:endParaRPr>
          </a:p>
          <a:p>
            <a:r>
              <a:rPr lang="zh-CN" altLang="en-US" dirty="0">
                <a:ea typeface="宋体" pitchFamily="2" charset="-122"/>
              </a:rPr>
              <a:t>最适宜的性能（</a:t>
            </a:r>
            <a:r>
              <a:rPr lang="en-US" altLang="zh-CN" dirty="0">
                <a:ea typeface="宋体" pitchFamily="2" charset="-122"/>
              </a:rPr>
              <a:t>optimum performance</a:t>
            </a:r>
            <a:r>
              <a:rPr lang="zh-CN" altLang="en-US" dirty="0">
                <a:ea typeface="宋体" pitchFamily="2" charset="-122"/>
              </a:rPr>
              <a:t>）：</a:t>
            </a:r>
            <a:r>
              <a:rPr lang="en-US" altLang="zh-CN" dirty="0">
                <a:ea typeface="宋体" pitchFamily="2" charset="-122"/>
              </a:rPr>
              <a:t>BA &lt; 0.125 * </a:t>
            </a:r>
            <a:r>
              <a:rPr lang="en-US" altLang="zh-CN" dirty="0" err="1">
                <a:ea typeface="宋体" pitchFamily="2" charset="-122"/>
              </a:rPr>
              <a:t>sqrt</a:t>
            </a:r>
            <a:r>
              <a:rPr lang="zh-CN" altLang="en-US" dirty="0">
                <a:ea typeface="宋体" pitchFamily="2" charset="-122"/>
              </a:rPr>
              <a:t>（</a:t>
            </a:r>
            <a:r>
              <a:rPr lang="en-US" altLang="zh-CN" dirty="0">
                <a:ea typeface="宋体" pitchFamily="2" charset="-122"/>
              </a:rPr>
              <a:t>CVI*CVI+ CVG*CVG</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适当的性能（</a:t>
            </a:r>
            <a:r>
              <a:rPr lang="en-US" altLang="zh-CN" dirty="0">
                <a:ea typeface="宋体" pitchFamily="2" charset="-122"/>
              </a:rPr>
              <a:t>desirable performance</a:t>
            </a:r>
            <a:r>
              <a:rPr lang="zh-CN" altLang="en-US" dirty="0">
                <a:ea typeface="宋体" pitchFamily="2" charset="-122"/>
              </a:rPr>
              <a:t>）：</a:t>
            </a:r>
            <a:r>
              <a:rPr lang="en-US" altLang="zh-CN" dirty="0">
                <a:ea typeface="宋体" pitchFamily="2" charset="-122"/>
              </a:rPr>
              <a:t>BA &lt; 0.25 * </a:t>
            </a:r>
            <a:r>
              <a:rPr lang="en-US" altLang="zh-CN" dirty="0" err="1">
                <a:ea typeface="宋体" pitchFamily="2" charset="-122"/>
              </a:rPr>
              <a:t>sqrt</a:t>
            </a:r>
            <a:r>
              <a:rPr lang="zh-CN" altLang="en-US" dirty="0">
                <a:ea typeface="宋体" pitchFamily="2" charset="-122"/>
              </a:rPr>
              <a:t>（</a:t>
            </a:r>
            <a:r>
              <a:rPr lang="en-US" altLang="zh-CN" dirty="0">
                <a:ea typeface="宋体" pitchFamily="2" charset="-122"/>
              </a:rPr>
              <a:t>CVI*CVI+ CVG*CVG</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最低的性能（</a:t>
            </a:r>
            <a:r>
              <a:rPr lang="en-US" altLang="zh-CN" dirty="0">
                <a:ea typeface="宋体" pitchFamily="2" charset="-122"/>
              </a:rPr>
              <a:t>minimum performance</a:t>
            </a:r>
            <a:r>
              <a:rPr lang="zh-CN" altLang="en-US" dirty="0">
                <a:ea typeface="宋体" pitchFamily="2" charset="-122"/>
              </a:rPr>
              <a:t>）：</a:t>
            </a:r>
            <a:r>
              <a:rPr lang="en-US" altLang="zh-CN" dirty="0">
                <a:ea typeface="宋体" pitchFamily="2" charset="-122"/>
              </a:rPr>
              <a:t>BA &lt; 0.375 * </a:t>
            </a:r>
            <a:r>
              <a:rPr lang="en-US" altLang="zh-CN" dirty="0" err="1">
                <a:ea typeface="宋体" pitchFamily="2" charset="-122"/>
              </a:rPr>
              <a:t>sqrt</a:t>
            </a:r>
            <a:r>
              <a:rPr lang="zh-CN" altLang="en-US" dirty="0">
                <a:ea typeface="宋体" pitchFamily="2" charset="-122"/>
              </a:rPr>
              <a:t>（</a:t>
            </a:r>
            <a:r>
              <a:rPr lang="en-US" altLang="zh-CN" dirty="0">
                <a:ea typeface="宋体" pitchFamily="2" charset="-122"/>
              </a:rPr>
              <a:t>CVI*CVI+ CVG*CVG</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之所以三个水平模式，是考虑到当前技术不能满足最实质量规范的那些分析项目，比如：血清 </a:t>
            </a:r>
            <a:r>
              <a:rPr lang="en-US" altLang="zh-CN" dirty="0">
                <a:ea typeface="宋体" pitchFamily="2" charset="-122"/>
              </a:rPr>
              <a:t>CL</a:t>
            </a:r>
            <a:r>
              <a:rPr lang="zh-CN" altLang="en-US" dirty="0">
                <a:ea typeface="宋体" pitchFamily="2" charset="-122"/>
              </a:rPr>
              <a:t>、</a:t>
            </a:r>
            <a:r>
              <a:rPr lang="en-US" altLang="zh-CN" dirty="0" err="1">
                <a:ea typeface="宋体" pitchFamily="2" charset="-122"/>
              </a:rPr>
              <a:t>Ca</a:t>
            </a:r>
            <a:r>
              <a:rPr lang="zh-CN" altLang="en-US" dirty="0">
                <a:ea typeface="宋体" pitchFamily="2" charset="-122"/>
              </a:rPr>
              <a:t>、</a:t>
            </a:r>
            <a:r>
              <a:rPr lang="en-US" altLang="zh-CN" dirty="0">
                <a:ea typeface="宋体" pitchFamily="2" charset="-122"/>
              </a:rPr>
              <a:t>Na </a:t>
            </a:r>
            <a:r>
              <a:rPr lang="zh-CN" altLang="en-US" dirty="0">
                <a:ea typeface="宋体" pitchFamily="2" charset="-122"/>
              </a:rPr>
              <a:t>的检测，血清氯 </a:t>
            </a:r>
            <a:r>
              <a:rPr lang="en-US" altLang="zh-CN" dirty="0">
                <a:ea typeface="宋体" pitchFamily="2" charset="-122"/>
              </a:rPr>
              <a:t>CVI = 1.2%</a:t>
            </a:r>
            <a:r>
              <a:rPr lang="zh-CN" altLang="en-US" dirty="0">
                <a:ea typeface="宋体" pitchFamily="2" charset="-122"/>
              </a:rPr>
              <a:t>，</a:t>
            </a:r>
            <a:r>
              <a:rPr lang="en-US" altLang="zh-CN" dirty="0">
                <a:ea typeface="宋体" pitchFamily="2" charset="-122"/>
              </a:rPr>
              <a:t>CVG = 1.5%</a:t>
            </a:r>
            <a:r>
              <a:rPr lang="zh-CN" altLang="en-US" dirty="0">
                <a:ea typeface="宋体" pitchFamily="2" charset="-122"/>
              </a:rPr>
              <a:t>，生物学变异很小，对分析方法的要求就会很高。</a:t>
            </a:r>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需要注意的是，现代观点认为，如果已知偏倚，应在报告结果之前消除它，国际临床化学与检验医学联合会（</a:t>
            </a:r>
            <a:r>
              <a:rPr lang="en-US" altLang="zh-CN" dirty="0">
                <a:ea typeface="宋体" pitchFamily="2" charset="-122"/>
              </a:rPr>
              <a:t>IFCC</a:t>
            </a:r>
            <a:r>
              <a:rPr lang="zh-CN" altLang="en-US" dirty="0">
                <a:ea typeface="宋体" pitchFamily="2" charset="-122"/>
              </a:rPr>
              <a:t>）</a:t>
            </a:r>
            <a:r>
              <a:rPr lang="en-US" altLang="zh-CN" dirty="0">
                <a:ea typeface="宋体" pitchFamily="2" charset="-122"/>
              </a:rPr>
              <a:t> </a:t>
            </a:r>
            <a:r>
              <a:rPr lang="zh-CN" altLang="en-US" dirty="0">
                <a:ea typeface="宋体" pitchFamily="2" charset="-122"/>
              </a:rPr>
              <a:t>和 国际理论与应用化学联合会（</a:t>
            </a:r>
            <a:r>
              <a:rPr lang="en-US" altLang="zh-CN" dirty="0">
                <a:ea typeface="宋体" pitchFamily="2" charset="-122"/>
              </a:rPr>
              <a:t>IUPAC</a:t>
            </a:r>
            <a:r>
              <a:rPr lang="zh-CN" altLang="en-US" dirty="0">
                <a:ea typeface="宋体" pitchFamily="2" charset="-122"/>
              </a:rPr>
              <a:t>）都提倡如此。</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a:p>
            <a:endParaRPr lang="zh-CN" altLang="en-US" dirty="0">
              <a:ea typeface="宋体" pitchFamily="2" charset="-122"/>
            </a:endParaRPr>
          </a:p>
        </p:txBody>
      </p:sp>
      <p:sp>
        <p:nvSpPr>
          <p:cNvPr id="604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44C94F3-7AE9-4851-8A86-6187D7BAF6B4}" type="slidenum">
              <a:rPr lang="en-US" altLang="zh-CN" smtClean="0"/>
              <a:pPr eaLnBrk="1" hangingPunct="1"/>
              <a:t>15</a:t>
            </a:fld>
            <a:endParaRPr lang="en-US" altLang="zh-CN"/>
          </a:p>
        </p:txBody>
      </p:sp>
    </p:spTree>
    <p:extLst>
      <p:ext uri="{BB962C8B-B14F-4D97-AF65-F5344CB8AC3E}">
        <p14:creationId xmlns:p14="http://schemas.microsoft.com/office/powerpoint/2010/main" val="2618781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当分析系统具有完全不同的方法学和校准技术时，在实践中将难以满足这些有时苛求的质量规范。值就是为什么许多实验室取消单独的急诊设施，通过中心实验室系统实施快速通道来实现快速响应。尽可能少做</a:t>
            </a:r>
            <a:r>
              <a:rPr lang="en-US" altLang="zh-CN" dirty="0">
                <a:ea typeface="宋体" pitchFamily="2" charset="-122"/>
              </a:rPr>
              <a:t>POCT</a:t>
            </a:r>
            <a:r>
              <a:rPr lang="zh-CN" altLang="en-US" dirty="0">
                <a:ea typeface="宋体" pitchFamily="2" charset="-122"/>
              </a:rPr>
              <a:t>可以减小不同系统结果可比性的问题。</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a:p>
            <a:endParaRPr lang="zh-CN" altLang="en-US" dirty="0">
              <a:ea typeface="宋体" pitchFamily="2" charset="-122"/>
            </a:endParaRPr>
          </a:p>
        </p:txBody>
      </p:sp>
      <p:sp>
        <p:nvSpPr>
          <p:cNvPr id="614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BEC783-3810-4618-BB96-BC569D941C3C}" type="slidenum">
              <a:rPr lang="en-US" altLang="zh-CN" smtClean="0"/>
              <a:pPr eaLnBrk="1" hangingPunct="1"/>
              <a:t>16</a:t>
            </a:fld>
            <a:endParaRPr lang="en-US" altLang="zh-CN"/>
          </a:p>
        </p:txBody>
      </p:sp>
    </p:spTree>
    <p:extLst>
      <p:ext uri="{BB962C8B-B14F-4D97-AF65-F5344CB8AC3E}">
        <p14:creationId xmlns:p14="http://schemas.microsoft.com/office/powerpoint/2010/main" val="1198991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itchFamily="2" charset="-122"/>
              </a:rPr>
              <a:t>当分析系统具有完全不同的方法学和校准技术时，在实践中将难以满足这些有时苛求的质量规范。值就是为什么许多实验室取消单独的急诊设施，通过中心实验室系统实施快速通道来实现快速响应。尽可能少做</a:t>
            </a:r>
            <a:r>
              <a:rPr lang="en-US" altLang="zh-CN">
                <a:ea typeface="宋体" pitchFamily="2" charset="-122"/>
              </a:rPr>
              <a:t>POCT</a:t>
            </a:r>
            <a:r>
              <a:rPr lang="zh-CN" altLang="en-US">
                <a:ea typeface="宋体" pitchFamily="2" charset="-122"/>
              </a:rPr>
              <a:t>可以减小不同系统结果可比性的问题。</a:t>
            </a:r>
            <a:endParaRPr lang="en-US" altLang="zh-CN">
              <a:ea typeface="宋体" pitchFamily="2" charset="-122"/>
            </a:endParaRPr>
          </a:p>
          <a:p>
            <a:endParaRPr lang="en-US" altLang="zh-CN">
              <a:ea typeface="宋体" pitchFamily="2" charset="-122"/>
            </a:endParaRPr>
          </a:p>
          <a:p>
            <a:r>
              <a:rPr lang="zh-CN" altLang="en-US">
                <a:ea typeface="宋体" pitchFamily="2" charset="-122"/>
              </a:rPr>
              <a:t>以上注释来源于：临床检验质量控制技术（第二版），王治国编著，人民文学出版社。</a:t>
            </a:r>
          </a:p>
          <a:p>
            <a:endParaRPr lang="zh-CN" altLang="en-US">
              <a:ea typeface="宋体" pitchFamily="2" charset="-122"/>
            </a:endParaRPr>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AFB563-DBA6-41DF-B2F4-19D9BA924435}" type="slidenum">
              <a:rPr lang="en-US" altLang="zh-CN" smtClean="0"/>
              <a:pPr eaLnBrk="1" hangingPunct="1"/>
              <a:t>17</a:t>
            </a:fld>
            <a:endParaRPr lang="en-US" altLang="zh-CN"/>
          </a:p>
        </p:txBody>
      </p:sp>
    </p:spTree>
    <p:extLst>
      <p:ext uri="{BB962C8B-B14F-4D97-AF65-F5344CB8AC3E}">
        <p14:creationId xmlns:p14="http://schemas.microsoft.com/office/powerpoint/2010/main" val="2107225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itchFamily="2" charset="-122"/>
              </a:rPr>
              <a:t>当分析系统具有完全不同的方法学和校准技术时，在实践中将难以满足这些有时苛求的质量规范。值就是为什么许多实验室取消单独的急诊设施，通过中心实验室系统实施快速通道来实现快速响应。尽可能少做</a:t>
            </a:r>
            <a:r>
              <a:rPr lang="en-US" altLang="zh-CN">
                <a:ea typeface="宋体" pitchFamily="2" charset="-122"/>
              </a:rPr>
              <a:t>POCT</a:t>
            </a:r>
            <a:r>
              <a:rPr lang="zh-CN" altLang="en-US">
                <a:ea typeface="宋体" pitchFamily="2" charset="-122"/>
              </a:rPr>
              <a:t>可以减小不同系统结果可比性的问题。</a:t>
            </a:r>
            <a:endParaRPr lang="en-US" altLang="zh-CN">
              <a:ea typeface="宋体" pitchFamily="2" charset="-122"/>
            </a:endParaRPr>
          </a:p>
          <a:p>
            <a:endParaRPr lang="en-US" altLang="zh-CN">
              <a:ea typeface="宋体" pitchFamily="2" charset="-122"/>
            </a:endParaRPr>
          </a:p>
          <a:p>
            <a:r>
              <a:rPr lang="zh-CN" altLang="en-US">
                <a:ea typeface="宋体" pitchFamily="2" charset="-122"/>
              </a:rPr>
              <a:t>以上注释来源于：临床检验质量控制技术（第二版），王治国编著，人民文学出版社。</a:t>
            </a:r>
          </a:p>
          <a:p>
            <a:endParaRPr lang="zh-CN" altLang="en-US">
              <a:ea typeface="宋体" pitchFamily="2" charset="-122"/>
            </a:endParaRPr>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1EA58C-BAFC-4515-B423-038ABEDF9134}" type="slidenum">
              <a:rPr lang="en-US" altLang="zh-CN" smtClean="0"/>
              <a:pPr eaLnBrk="1" hangingPunct="1"/>
              <a:t>18</a:t>
            </a:fld>
            <a:endParaRPr lang="en-US" altLang="zh-CN"/>
          </a:p>
        </p:txBody>
      </p:sp>
    </p:spTree>
    <p:extLst>
      <p:ext uri="{BB962C8B-B14F-4D97-AF65-F5344CB8AC3E}">
        <p14:creationId xmlns:p14="http://schemas.microsoft.com/office/powerpoint/2010/main" val="2608591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参考范围的宽度越宽，取值概率越大，则假阳性率越小，但是需要注意的是，同时会使假阴性率增大。</a:t>
            </a:r>
            <a:endParaRPr lang="en-US" altLang="zh-CN" dirty="0">
              <a:ea typeface="宋体" pitchFamily="2" charset="-122"/>
            </a:endParaRPr>
          </a:p>
          <a:p>
            <a:r>
              <a:rPr lang="zh-CN" altLang="en-US" dirty="0">
                <a:ea typeface="宋体" pitchFamily="2" charset="-122"/>
              </a:rPr>
              <a:t>所以参考范围的确立是基于质控设计之前，既已经完成的步骤，不能反过来以质控目的反过来调参考范围。</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当分析系统具有完全不同的方法学和校准技术时，在实践中将难以满足这些有时苛求的质量规范。值就是为什么许多实验室取消单独的急诊设施，通过中心实验室系统实施快速通道来实现快速响应。尽可能少做</a:t>
            </a:r>
            <a:r>
              <a:rPr lang="en-US" altLang="zh-CN" dirty="0">
                <a:ea typeface="宋体" pitchFamily="2" charset="-122"/>
              </a:rPr>
              <a:t>POCT</a:t>
            </a:r>
            <a:r>
              <a:rPr lang="zh-CN" altLang="en-US" dirty="0">
                <a:ea typeface="宋体" pitchFamily="2" charset="-122"/>
              </a:rPr>
              <a:t>可以减小不同系统结果可比性的问题。</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a:p>
            <a:endParaRPr lang="zh-CN" altLang="en-US" dirty="0">
              <a:ea typeface="宋体" pitchFamily="2" charset="-122"/>
            </a:endParaRPr>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EC0EFB-7DB1-4F90-ABF7-9CE6ADBCFE4B}" type="slidenum">
              <a:rPr lang="en-US" altLang="zh-CN" smtClean="0"/>
              <a:pPr eaLnBrk="1" hangingPunct="1"/>
              <a:t>19</a:t>
            </a:fld>
            <a:endParaRPr lang="en-US" altLang="zh-CN"/>
          </a:p>
        </p:txBody>
      </p:sp>
    </p:spTree>
    <p:extLst>
      <p:ext uri="{BB962C8B-B14F-4D97-AF65-F5344CB8AC3E}">
        <p14:creationId xmlns:p14="http://schemas.microsoft.com/office/powerpoint/2010/main" val="1538304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a:solidFill>
                  <a:schemeClr val="tx1"/>
                </a:solidFill>
                <a:effectLst/>
                <a:latin typeface="Arial" charset="0"/>
                <a:ea typeface="宋体" charset="-122"/>
                <a:cs typeface="+mn-cs"/>
              </a:rPr>
              <a:t>The concept of such a hierarchy is described in a recent Editorial in Clinical Chemistry in which the relative merits of the above models are discussed [</a:t>
            </a:r>
            <a:r>
              <a:rPr lang="en-US" altLang="zh-CN" sz="1200" kern="1200" dirty="0" err="1">
                <a:solidFill>
                  <a:schemeClr val="tx1"/>
                </a:solidFill>
                <a:effectLst/>
                <a:latin typeface="Arial" charset="0"/>
                <a:ea typeface="宋体" charset="-122"/>
                <a:cs typeface="+mn-cs"/>
              </a:rPr>
              <a:t>Clin</a:t>
            </a:r>
            <a:r>
              <a:rPr lang="en-US" altLang="zh-CN" sz="1200" kern="1200" dirty="0">
                <a:solidFill>
                  <a:schemeClr val="tx1"/>
                </a:solidFill>
                <a:effectLst/>
                <a:latin typeface="Arial" charset="0"/>
                <a:ea typeface="宋体" charset="-122"/>
                <a:cs typeface="+mn-cs"/>
              </a:rPr>
              <a:t> </a:t>
            </a:r>
            <a:r>
              <a:rPr lang="en-US" altLang="zh-CN" sz="1200" kern="1200" dirty="0" err="1">
                <a:solidFill>
                  <a:schemeClr val="tx1"/>
                </a:solidFill>
                <a:effectLst/>
                <a:latin typeface="Arial" charset="0"/>
                <a:ea typeface="宋体" charset="-122"/>
                <a:cs typeface="+mn-cs"/>
              </a:rPr>
              <a:t>Chem</a:t>
            </a:r>
            <a:r>
              <a:rPr lang="en-US" altLang="zh-CN" sz="1200" kern="1200" dirty="0">
                <a:solidFill>
                  <a:schemeClr val="tx1"/>
                </a:solidFill>
                <a:effectLst/>
                <a:latin typeface="Arial" charset="0"/>
                <a:ea typeface="宋体" charset="-122"/>
                <a:cs typeface="+mn-cs"/>
              </a:rPr>
              <a:t> 1999;45:321- 3].</a:t>
            </a:r>
          </a:p>
          <a:p>
            <a:r>
              <a:rPr lang="en-US" altLang="zh-CN" sz="1200" kern="1200" dirty="0">
                <a:solidFill>
                  <a:schemeClr val="tx1"/>
                </a:solidFill>
                <a:effectLst/>
                <a:latin typeface="Arial" charset="0"/>
                <a:ea typeface="宋体" charset="-122"/>
                <a:cs typeface="+mn-cs"/>
              </a:rPr>
              <a:t>Strategies to set Global quality specifications in </a:t>
            </a:r>
            <a:r>
              <a:rPr lang="en-US" altLang="zh-CN" sz="1200" kern="1200" dirty="0" err="1">
                <a:solidFill>
                  <a:schemeClr val="tx1"/>
                </a:solidFill>
                <a:effectLst/>
                <a:latin typeface="Arial" charset="0"/>
                <a:ea typeface="宋体" charset="-122"/>
                <a:cs typeface="+mn-cs"/>
              </a:rPr>
              <a:t>laborarory</a:t>
            </a:r>
            <a:r>
              <a:rPr lang="en-US" altLang="zh-CN" sz="1200" kern="1200" dirty="0">
                <a:solidFill>
                  <a:schemeClr val="tx1"/>
                </a:solidFill>
                <a:effectLst/>
                <a:latin typeface="Arial" charset="0"/>
                <a:ea typeface="宋体" charset="-122"/>
                <a:cs typeface="+mn-cs"/>
              </a:rPr>
              <a:t> medicine . Stockholm </a:t>
            </a:r>
            <a:r>
              <a:rPr lang="en-US" altLang="zh-CN" sz="1200" kern="1200" dirty="0" err="1">
                <a:solidFill>
                  <a:schemeClr val="tx1"/>
                </a:solidFill>
                <a:effectLst/>
                <a:latin typeface="Arial" charset="0"/>
                <a:ea typeface="宋体" charset="-122"/>
                <a:cs typeface="+mn-cs"/>
              </a:rPr>
              <a:t>april</a:t>
            </a:r>
            <a:r>
              <a:rPr lang="en-US" altLang="zh-CN" sz="1200" kern="1200" dirty="0">
                <a:solidFill>
                  <a:schemeClr val="tx1"/>
                </a:solidFill>
                <a:effectLst/>
                <a:latin typeface="Arial" charset="0"/>
                <a:ea typeface="宋体" charset="-122"/>
                <a:cs typeface="+mn-cs"/>
              </a:rPr>
              <a:t> 24-26,1999</a:t>
            </a:r>
          </a:p>
          <a:p>
            <a:endParaRPr lang="en-US" altLang="zh-CN" sz="1200" kern="1200" dirty="0">
              <a:solidFill>
                <a:schemeClr val="tx1"/>
              </a:solidFill>
              <a:effectLst/>
              <a:latin typeface="Arial" charset="0"/>
              <a:ea typeface="宋体" charset="-122"/>
              <a:cs typeface="+mn-cs"/>
            </a:endParaRPr>
          </a:p>
          <a:p>
            <a:r>
              <a:rPr lang="en-US" altLang="zh-CN" sz="1200" kern="1200" dirty="0">
                <a:solidFill>
                  <a:schemeClr val="tx1"/>
                </a:solidFill>
                <a:effectLst/>
                <a:latin typeface="Arial" charset="0"/>
                <a:ea typeface="宋体" charset="-122"/>
                <a:cs typeface="+mn-cs"/>
              </a:rPr>
              <a:t>https://www.westgard.com/stockholm.htm</a:t>
            </a:r>
          </a:p>
          <a:p>
            <a:r>
              <a:rPr lang="en-US" altLang="zh-CN" sz="1200" kern="1200" dirty="0">
                <a:solidFill>
                  <a:schemeClr val="tx1"/>
                </a:solidFill>
                <a:effectLst/>
                <a:latin typeface="Arial" charset="0"/>
                <a:ea typeface="宋体" charset="-122"/>
                <a:cs typeface="+mn-cs"/>
              </a:rPr>
              <a:t>https://wwwn.cdc.gov/clia/Regulatory/default.aspx</a:t>
            </a:r>
          </a:p>
          <a:p>
            <a:r>
              <a:rPr lang="en-US" altLang="zh-CN" sz="1200" kern="1200" dirty="0">
                <a:solidFill>
                  <a:schemeClr val="tx1"/>
                </a:solidFill>
                <a:effectLst/>
                <a:latin typeface="Arial" charset="0"/>
                <a:ea typeface="宋体" charset="-122"/>
                <a:cs typeface="+mn-cs"/>
              </a:rPr>
              <a:t>http://www.ecfr.gov/cgi-bin/text-idx?SID=1248e3189da5e5f936e55315402bc38b&amp;node=pt42.5.493&amp;rgn=div5</a:t>
            </a:r>
          </a:p>
          <a:p>
            <a:r>
              <a:rPr lang="en-US" altLang="zh-CN" sz="1200" kern="1200" dirty="0">
                <a:solidFill>
                  <a:schemeClr val="tx1"/>
                </a:solidFill>
                <a:effectLst/>
                <a:latin typeface="Arial" charset="0"/>
                <a:ea typeface="宋体" charset="-122"/>
                <a:cs typeface="+mn-cs"/>
              </a:rPr>
              <a:t>https://www.cms.gov/Regulations-and-Guidance/Legislation/CLIA/index.html</a:t>
            </a:r>
          </a:p>
          <a:p>
            <a:endParaRPr lang="en-US" altLang="zh-CN" sz="1200" kern="1200" dirty="0">
              <a:solidFill>
                <a:schemeClr val="tx1"/>
              </a:solidFill>
              <a:effectLst/>
              <a:latin typeface="Arial" charset="0"/>
              <a:ea typeface="宋体" charset="-122"/>
              <a:cs typeface="+mn-cs"/>
            </a:endParaRPr>
          </a:p>
          <a:p>
            <a:r>
              <a:rPr lang="en-US" altLang="zh-CN" sz="1200" kern="1200" dirty="0">
                <a:solidFill>
                  <a:schemeClr val="tx1"/>
                </a:solidFill>
                <a:effectLst/>
                <a:latin typeface="Arial" charset="0"/>
                <a:ea typeface="宋体" charset="-122"/>
                <a:cs typeface="+mn-cs"/>
              </a:rPr>
              <a:t>CDC</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the Centers for Disease Control and Prevention</a:t>
            </a:r>
            <a:r>
              <a:rPr lang="zh-CN" altLang="en-US" sz="1200" kern="1200" dirty="0">
                <a:solidFill>
                  <a:schemeClr val="tx1"/>
                </a:solidFill>
                <a:effectLst/>
                <a:latin typeface="Arial" charset="0"/>
                <a:ea typeface="宋体" charset="-122"/>
                <a:cs typeface="+mn-cs"/>
              </a:rPr>
              <a:t>，疾病控制和预防中心</a:t>
            </a:r>
          </a:p>
          <a:p>
            <a:r>
              <a:rPr lang="en-US" altLang="zh-CN" sz="1200" kern="1200" dirty="0">
                <a:solidFill>
                  <a:schemeClr val="tx1"/>
                </a:solidFill>
                <a:effectLst/>
                <a:latin typeface="Arial" charset="0"/>
                <a:ea typeface="宋体" charset="-122"/>
                <a:cs typeface="+mn-cs"/>
              </a:rPr>
              <a:t>CMS</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the Centers for Medicare and Medicaid Services</a:t>
            </a:r>
            <a:r>
              <a:rPr lang="zh-CN" altLang="en-US" sz="1200" kern="1200" dirty="0">
                <a:solidFill>
                  <a:schemeClr val="tx1"/>
                </a:solidFill>
                <a:effectLst/>
                <a:latin typeface="Arial" charset="0"/>
                <a:ea typeface="宋体" charset="-122"/>
                <a:cs typeface="+mn-cs"/>
              </a:rPr>
              <a:t>，医疗保险服务中心</a:t>
            </a:r>
          </a:p>
          <a:p>
            <a:r>
              <a:rPr lang="en-US" altLang="zh-CN" sz="1200" kern="1200" dirty="0">
                <a:solidFill>
                  <a:schemeClr val="tx1"/>
                </a:solidFill>
                <a:effectLst/>
                <a:latin typeface="Arial" charset="0"/>
                <a:ea typeface="宋体" charset="-122"/>
                <a:cs typeface="+mn-cs"/>
              </a:rPr>
              <a:t>PT</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Proficiency Test</a:t>
            </a:r>
            <a:r>
              <a:rPr lang="zh-CN" altLang="en-US" sz="1200" kern="1200" dirty="0">
                <a:solidFill>
                  <a:schemeClr val="tx1"/>
                </a:solidFill>
                <a:effectLst/>
                <a:latin typeface="Arial" charset="0"/>
                <a:ea typeface="宋体" charset="-122"/>
                <a:cs typeface="+mn-cs"/>
              </a:rPr>
              <a:t>，能力验证</a:t>
            </a:r>
          </a:p>
          <a:p>
            <a:endParaRPr lang="en-US" altLang="zh-CN" sz="1200" kern="1200" dirty="0">
              <a:solidFill>
                <a:schemeClr val="tx1"/>
              </a:solidFill>
              <a:effectLst/>
              <a:latin typeface="Arial" charset="0"/>
              <a:ea typeface="宋体" charset="-122"/>
              <a:cs typeface="+mn-cs"/>
            </a:endParaRPr>
          </a:p>
          <a:p>
            <a:r>
              <a:rPr lang="zh-TW" altLang="en-US" sz="1200" kern="1200" dirty="0">
                <a:solidFill>
                  <a:schemeClr val="tx1"/>
                </a:solidFill>
                <a:effectLst/>
                <a:latin typeface="Arial" charset="0"/>
                <a:ea typeface="宋体" charset="-122"/>
                <a:cs typeface="+mn-cs"/>
              </a:rPr>
              <a:t>試驗結果的解釋主要用於臨床上四種情況：</a:t>
            </a:r>
            <a:r>
              <a:rPr lang="en-US" altLang="zh-TW" sz="1200" kern="1200" dirty="0">
                <a:solidFill>
                  <a:schemeClr val="tx1"/>
                </a:solidFill>
                <a:effectLst/>
                <a:latin typeface="Arial" charset="0"/>
                <a:ea typeface="宋体" charset="-122"/>
                <a:cs typeface="+mn-cs"/>
              </a:rPr>
              <a:t>1</a:t>
            </a:r>
            <a:r>
              <a:rPr lang="zh-TW" altLang="en-US" sz="1200" kern="1200" dirty="0">
                <a:solidFill>
                  <a:schemeClr val="tx1"/>
                </a:solidFill>
                <a:effectLst/>
                <a:latin typeface="Arial" charset="0"/>
                <a:ea typeface="宋体" charset="-122"/>
                <a:cs typeface="+mn-cs"/>
              </a:rPr>
              <a:t>、診斷（</a:t>
            </a:r>
            <a:r>
              <a:rPr lang="en-US" altLang="zh-TW" sz="1200" kern="1200" dirty="0">
                <a:solidFill>
                  <a:schemeClr val="tx1"/>
                </a:solidFill>
                <a:effectLst/>
                <a:latin typeface="Arial" charset="0"/>
                <a:ea typeface="宋体" charset="-122"/>
                <a:cs typeface="+mn-cs"/>
              </a:rPr>
              <a:t>diagnosis</a:t>
            </a:r>
            <a:r>
              <a:rPr lang="zh-TW" altLang="en-US" sz="1200" kern="1200" dirty="0">
                <a:solidFill>
                  <a:schemeClr val="tx1"/>
                </a:solidFill>
                <a:effectLst/>
                <a:latin typeface="Arial" charset="0"/>
                <a:ea typeface="宋体" charset="-122"/>
                <a:cs typeface="+mn-cs"/>
              </a:rPr>
              <a:t>）；</a:t>
            </a:r>
            <a:r>
              <a:rPr lang="en-US" altLang="zh-TW" sz="1200" kern="1200" dirty="0">
                <a:solidFill>
                  <a:schemeClr val="tx1"/>
                </a:solidFill>
                <a:effectLst/>
                <a:latin typeface="Arial" charset="0"/>
                <a:ea typeface="宋体" charset="-122"/>
                <a:cs typeface="+mn-cs"/>
              </a:rPr>
              <a:t>2</a:t>
            </a:r>
            <a:r>
              <a:rPr lang="zh-TW" altLang="en-US" sz="1200" kern="1200" dirty="0">
                <a:solidFill>
                  <a:schemeClr val="tx1"/>
                </a:solidFill>
                <a:effectLst/>
                <a:latin typeface="Arial" charset="0"/>
                <a:ea typeface="宋体" charset="-122"/>
                <a:cs typeface="+mn-cs"/>
              </a:rPr>
              <a:t>、發現病例（</a:t>
            </a:r>
            <a:r>
              <a:rPr lang="en-US" altLang="zh-TW" sz="1200" kern="1200" dirty="0">
                <a:solidFill>
                  <a:schemeClr val="tx1"/>
                </a:solidFill>
                <a:effectLst/>
                <a:latin typeface="Arial" charset="0"/>
                <a:ea typeface="宋体" charset="-122"/>
                <a:cs typeface="+mn-cs"/>
              </a:rPr>
              <a:t>case finding</a:t>
            </a:r>
            <a:r>
              <a:rPr lang="zh-TW" altLang="en-US" sz="1200" kern="1200" dirty="0">
                <a:solidFill>
                  <a:schemeClr val="tx1"/>
                </a:solidFill>
                <a:effectLst/>
                <a:latin typeface="Arial" charset="0"/>
                <a:ea typeface="宋体" charset="-122"/>
                <a:cs typeface="+mn-cs"/>
              </a:rPr>
              <a:t>）；</a:t>
            </a:r>
            <a:r>
              <a:rPr lang="en-US" altLang="zh-TW" sz="1200" kern="1200" dirty="0">
                <a:solidFill>
                  <a:schemeClr val="tx1"/>
                </a:solidFill>
                <a:effectLst/>
                <a:latin typeface="Arial" charset="0"/>
                <a:ea typeface="宋体" charset="-122"/>
                <a:cs typeface="+mn-cs"/>
              </a:rPr>
              <a:t>3</a:t>
            </a:r>
            <a:r>
              <a:rPr lang="zh-TW" altLang="en-US" sz="1200" kern="1200" dirty="0">
                <a:solidFill>
                  <a:schemeClr val="tx1"/>
                </a:solidFill>
                <a:effectLst/>
                <a:latin typeface="Arial" charset="0"/>
                <a:ea typeface="宋体" charset="-122"/>
                <a:cs typeface="+mn-cs"/>
              </a:rPr>
              <a:t>、篩查（</a:t>
            </a:r>
            <a:r>
              <a:rPr lang="en-US" altLang="zh-TW" sz="1200" kern="1200" dirty="0">
                <a:solidFill>
                  <a:schemeClr val="tx1"/>
                </a:solidFill>
                <a:effectLst/>
                <a:latin typeface="Arial" charset="0"/>
                <a:ea typeface="宋体" charset="-122"/>
                <a:cs typeface="+mn-cs"/>
              </a:rPr>
              <a:t>screening</a:t>
            </a:r>
            <a:r>
              <a:rPr lang="zh-TW" altLang="en-US" sz="1200" kern="1200" dirty="0">
                <a:solidFill>
                  <a:schemeClr val="tx1"/>
                </a:solidFill>
                <a:effectLst/>
                <a:latin typeface="Arial" charset="0"/>
                <a:ea typeface="宋体" charset="-122"/>
                <a:cs typeface="+mn-cs"/>
              </a:rPr>
              <a:t>）；</a:t>
            </a:r>
            <a:r>
              <a:rPr lang="en-US" altLang="zh-TW" sz="1200" kern="1200" dirty="0">
                <a:solidFill>
                  <a:schemeClr val="tx1"/>
                </a:solidFill>
                <a:effectLst/>
                <a:latin typeface="Arial" charset="0"/>
                <a:ea typeface="宋体" charset="-122"/>
                <a:cs typeface="+mn-cs"/>
              </a:rPr>
              <a:t>4</a:t>
            </a:r>
            <a:r>
              <a:rPr lang="zh-TW" altLang="en-US" sz="1200" kern="1200" dirty="0">
                <a:solidFill>
                  <a:schemeClr val="tx1"/>
                </a:solidFill>
                <a:effectLst/>
                <a:latin typeface="Arial" charset="0"/>
                <a:ea typeface="宋体" charset="-122"/>
                <a:cs typeface="+mn-cs"/>
              </a:rPr>
              <a:t>、監測（</a:t>
            </a:r>
            <a:r>
              <a:rPr lang="en-US" altLang="zh-TW" sz="1200" kern="1200" dirty="0">
                <a:solidFill>
                  <a:schemeClr val="tx1"/>
                </a:solidFill>
                <a:effectLst/>
                <a:latin typeface="Arial" charset="0"/>
                <a:ea typeface="宋体" charset="-122"/>
                <a:cs typeface="+mn-cs"/>
              </a:rPr>
              <a:t>monitoring</a:t>
            </a:r>
            <a:r>
              <a:rPr lang="zh-TW" altLang="en-US" sz="1200" kern="1200" dirty="0">
                <a:solidFill>
                  <a:schemeClr val="tx1"/>
                </a:solidFill>
                <a:effectLst/>
                <a:latin typeface="Arial" charset="0"/>
                <a:ea typeface="宋体" charset="-122"/>
                <a:cs typeface="+mn-cs"/>
              </a:rPr>
              <a:t>）</a:t>
            </a:r>
          </a:p>
          <a:p>
            <a:r>
              <a:rPr lang="zh-TW" altLang="en-US" sz="1200" kern="1200" dirty="0">
                <a:solidFill>
                  <a:schemeClr val="tx1"/>
                </a:solidFill>
                <a:effectLst/>
                <a:latin typeface="Arial" charset="0"/>
                <a:ea typeface="宋体" charset="-122"/>
                <a:cs typeface="+mn-cs"/>
              </a:rPr>
              <a:t>精密度和偏倚的質量規範應保證能達到這些臨床目的；</a:t>
            </a:r>
          </a:p>
          <a:p>
            <a:endParaRPr lang="en-US" altLang="zh-CN" sz="1200" kern="1200" dirty="0">
              <a:solidFill>
                <a:schemeClr val="tx1"/>
              </a:solidFill>
              <a:effectLst/>
              <a:latin typeface="Arial" charset="0"/>
              <a:ea typeface="宋体" charset="-122"/>
              <a:cs typeface="+mn-cs"/>
            </a:endParaRPr>
          </a:p>
          <a:p>
            <a:r>
              <a:rPr lang="zh-CN" altLang="zh-CN" sz="1200" kern="1200" dirty="0">
                <a:solidFill>
                  <a:schemeClr val="tx1"/>
                </a:solidFill>
                <a:effectLst/>
                <a:latin typeface="Arial" charset="0"/>
                <a:ea typeface="宋体" charset="-122"/>
                <a:cs typeface="+mn-cs"/>
              </a:rPr>
              <a:t>質量規範簡史：</a:t>
            </a:r>
          </a:p>
          <a:p>
            <a:r>
              <a:rPr lang="en-US" altLang="zh-CN" sz="1200" kern="1200" dirty="0">
                <a:solidFill>
                  <a:schemeClr val="tx1"/>
                </a:solidFill>
                <a:effectLst/>
                <a:latin typeface="Arial" charset="0"/>
                <a:ea typeface="宋体" charset="-122"/>
                <a:cs typeface="+mn-cs"/>
              </a:rPr>
              <a:t>1963</a:t>
            </a:r>
            <a:r>
              <a:rPr lang="zh-CN" altLang="zh-CN" sz="1200" kern="1200" dirty="0">
                <a:solidFill>
                  <a:schemeClr val="tx1"/>
                </a:solidFill>
                <a:effectLst/>
                <a:latin typeface="Arial" charset="0"/>
                <a:ea typeface="宋体" charset="-122"/>
                <a:cs typeface="+mn-cs"/>
              </a:rPr>
              <a:t>年加拿大臨床化學家</a:t>
            </a:r>
            <a:r>
              <a:rPr lang="en-US" altLang="zh-CN" sz="1200" kern="1200" dirty="0">
                <a:solidFill>
                  <a:schemeClr val="tx1"/>
                </a:solidFill>
                <a:effectLst/>
                <a:latin typeface="Arial" charset="0"/>
                <a:ea typeface="宋体" charset="-122"/>
                <a:cs typeface="+mn-cs"/>
              </a:rPr>
              <a:t> David </a:t>
            </a:r>
            <a:r>
              <a:rPr lang="en-US" altLang="zh-CN" sz="1200" kern="1200" dirty="0" err="1">
                <a:solidFill>
                  <a:schemeClr val="tx1"/>
                </a:solidFill>
                <a:effectLst/>
                <a:latin typeface="Arial" charset="0"/>
                <a:ea typeface="宋体" charset="-122"/>
                <a:cs typeface="+mn-cs"/>
              </a:rPr>
              <a:t>Tonks</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建議用參考區間寬度</a:t>
            </a:r>
            <a:r>
              <a:rPr lang="en-US" altLang="zh-CN" sz="1200" kern="1200" dirty="0">
                <a:solidFill>
                  <a:schemeClr val="tx1"/>
                </a:solidFill>
                <a:effectLst/>
                <a:latin typeface="Arial" charset="0"/>
                <a:ea typeface="宋体" charset="-122"/>
                <a:cs typeface="+mn-cs"/>
              </a:rPr>
              <a:t>1/4</a:t>
            </a:r>
            <a:r>
              <a:rPr lang="zh-CN" altLang="zh-CN" sz="1200" kern="1200" dirty="0">
                <a:solidFill>
                  <a:schemeClr val="tx1"/>
                </a:solidFill>
                <a:effectLst/>
                <a:latin typeface="Arial" charset="0"/>
                <a:ea typeface="宋体" charset="-122"/>
                <a:cs typeface="+mn-cs"/>
              </a:rPr>
              <a:t>表示允許誤差。</a:t>
            </a:r>
          </a:p>
          <a:p>
            <a:r>
              <a:rPr lang="en-US" altLang="zh-CN" sz="1200" kern="1200" dirty="0">
                <a:solidFill>
                  <a:schemeClr val="tx1"/>
                </a:solidFill>
                <a:effectLst/>
                <a:latin typeface="Arial" charset="0"/>
                <a:ea typeface="宋体" charset="-122"/>
                <a:cs typeface="+mn-cs"/>
              </a:rPr>
              <a:t>1968</a:t>
            </a:r>
            <a:r>
              <a:rPr lang="zh-CN" altLang="zh-CN" sz="1200" kern="1200" dirty="0">
                <a:solidFill>
                  <a:schemeClr val="tx1"/>
                </a:solidFill>
                <a:effectLst/>
                <a:latin typeface="Arial" charset="0"/>
                <a:ea typeface="宋体" charset="-122"/>
                <a:cs typeface="+mn-cs"/>
              </a:rPr>
              <a:t>年美國臨床化學家</a:t>
            </a:r>
            <a:r>
              <a:rPr lang="en-US" altLang="zh-CN" sz="1200" kern="1200" dirty="0">
                <a:solidFill>
                  <a:schemeClr val="tx1"/>
                </a:solidFill>
                <a:effectLst/>
                <a:latin typeface="Arial" charset="0"/>
                <a:ea typeface="宋体" charset="-122"/>
                <a:cs typeface="+mn-cs"/>
              </a:rPr>
              <a:t> Roy Barnett </a:t>
            </a:r>
            <a:r>
              <a:rPr lang="zh-CN" altLang="zh-CN" sz="1200" kern="1200" dirty="0">
                <a:solidFill>
                  <a:schemeClr val="tx1"/>
                </a:solidFill>
                <a:effectLst/>
                <a:latin typeface="Arial" charset="0"/>
                <a:ea typeface="宋体" charset="-122"/>
                <a:cs typeface="+mn-cs"/>
              </a:rPr>
              <a:t>博士提出標準差表示允許誤差。</a:t>
            </a:r>
          </a:p>
          <a:p>
            <a:r>
              <a:rPr lang="en-US" altLang="zh-CN" sz="1200" kern="1200" dirty="0">
                <a:solidFill>
                  <a:schemeClr val="tx1"/>
                </a:solidFill>
                <a:effectLst/>
                <a:latin typeface="Arial" charset="0"/>
                <a:ea typeface="宋体" charset="-122"/>
                <a:cs typeface="+mn-cs"/>
              </a:rPr>
              <a:t>1976</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CAP</a:t>
            </a:r>
            <a:r>
              <a:rPr lang="zh-CN" altLang="zh-CN" sz="1200" kern="1200" dirty="0">
                <a:solidFill>
                  <a:schemeClr val="tx1"/>
                </a:solidFill>
                <a:effectLst/>
                <a:latin typeface="Arial" charset="0"/>
                <a:ea typeface="宋体" charset="-122"/>
                <a:cs typeface="+mn-cs"/>
              </a:rPr>
              <a:t>舉辦的分析目標討論會議，</a:t>
            </a:r>
            <a:r>
              <a:rPr lang="en-US" altLang="zh-CN" sz="1200" kern="1200" dirty="0" err="1">
                <a:solidFill>
                  <a:schemeClr val="tx1"/>
                </a:solidFill>
                <a:effectLst/>
                <a:latin typeface="Arial" charset="0"/>
                <a:ea typeface="宋体" charset="-122"/>
                <a:cs typeface="+mn-cs"/>
              </a:rPr>
              <a:t>Westgard</a:t>
            </a:r>
            <a:r>
              <a:rPr lang="zh-CN" altLang="zh-CN" sz="1200" kern="1200" dirty="0">
                <a:solidFill>
                  <a:schemeClr val="tx1"/>
                </a:solidFill>
                <a:effectLst/>
                <a:latin typeface="Arial" charset="0"/>
                <a:ea typeface="宋体" charset="-122"/>
                <a:cs typeface="+mn-cs"/>
              </a:rPr>
              <a:t>提出了以</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允許總誤差</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作為規定質量的最佳形式，一直沿用至今。</a:t>
            </a:r>
          </a:p>
          <a:p>
            <a:r>
              <a:rPr lang="en-US" altLang="zh-CN" sz="1200" kern="1200" dirty="0">
                <a:solidFill>
                  <a:schemeClr val="tx1"/>
                </a:solidFill>
                <a:effectLst/>
                <a:latin typeface="Arial" charset="0"/>
                <a:ea typeface="宋体" charset="-122"/>
                <a:cs typeface="+mn-cs"/>
              </a:rPr>
              <a:t>1999</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IFCC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IUPAC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WHO </a:t>
            </a:r>
            <a:r>
              <a:rPr lang="zh-CN" altLang="zh-CN" sz="1200" kern="1200" dirty="0">
                <a:solidFill>
                  <a:schemeClr val="tx1"/>
                </a:solidFill>
                <a:effectLst/>
                <a:latin typeface="Arial" charset="0"/>
                <a:ea typeface="宋体" charset="-122"/>
                <a:cs typeface="+mn-cs"/>
              </a:rPr>
              <a:t>三個機構在瑞典斯得哥爾摩舉辦</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建立全球醫學檢驗質量技術要求的策略會議</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一致性聲明，提出了</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質量規範的分層結構</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设定质量规范的分级结构</a:t>
            </a:r>
            <a:endParaRPr lang="en-US" altLang="zh-CN" dirty="0">
              <a:ea typeface="宋体" pitchFamily="2" charset="-122"/>
            </a:endParaRPr>
          </a:p>
          <a:p>
            <a:r>
              <a:rPr lang="zh-CN" altLang="en-US" dirty="0">
                <a:ea typeface="宋体" pitchFamily="2" charset="-122"/>
              </a:rPr>
              <a:t>国际理论和应用化学联合会（</a:t>
            </a:r>
            <a:r>
              <a:rPr lang="en-US" altLang="zh-CN" dirty="0">
                <a:ea typeface="宋体" pitchFamily="2" charset="-122"/>
              </a:rPr>
              <a:t>IUPAC</a:t>
            </a:r>
            <a:r>
              <a:rPr lang="zh-CN" altLang="en-US" dirty="0">
                <a:ea typeface="宋体" pitchFamily="2" charset="-122"/>
              </a:rPr>
              <a:t>）、国际临床化学和检验医学联合会（</a:t>
            </a:r>
            <a:r>
              <a:rPr lang="en-US" altLang="zh-CN" dirty="0">
                <a:ea typeface="宋体" pitchFamily="2" charset="-122"/>
              </a:rPr>
              <a:t>IFCC</a:t>
            </a:r>
            <a:r>
              <a:rPr lang="zh-CN" altLang="en-US" dirty="0">
                <a:ea typeface="宋体" pitchFamily="2" charset="-122"/>
              </a:rPr>
              <a:t>）和世界卫生组织（</a:t>
            </a:r>
            <a:r>
              <a:rPr lang="en-US" altLang="zh-CN" dirty="0">
                <a:ea typeface="宋体" pitchFamily="2" charset="-122"/>
              </a:rPr>
              <a:t>WHO</a:t>
            </a:r>
            <a:r>
              <a:rPr lang="zh-CN" altLang="en-US" dirty="0">
                <a:ea typeface="宋体" pitchFamily="2" charset="-122"/>
              </a:rPr>
              <a:t>）于</a:t>
            </a:r>
            <a:r>
              <a:rPr lang="en-US" altLang="zh-CN" dirty="0">
                <a:ea typeface="宋体" pitchFamily="2" charset="-122"/>
              </a:rPr>
              <a:t>1999</a:t>
            </a:r>
            <a:r>
              <a:rPr lang="zh-CN" altLang="en-US" dirty="0">
                <a:ea typeface="宋体" pitchFamily="2" charset="-122"/>
              </a:rPr>
              <a:t>年</a:t>
            </a:r>
            <a:r>
              <a:rPr lang="en-US" altLang="zh-CN" dirty="0">
                <a:ea typeface="宋体" pitchFamily="2" charset="-122"/>
              </a:rPr>
              <a:t>4</a:t>
            </a:r>
            <a:r>
              <a:rPr lang="zh-CN" altLang="en-US" dirty="0">
                <a:ea typeface="宋体" pitchFamily="2" charset="-122"/>
              </a:rPr>
              <a:t>月在瑞典斯德哥尔摩举行会议，邀请了来自</a:t>
            </a:r>
            <a:r>
              <a:rPr lang="en-US" altLang="zh-CN" dirty="0">
                <a:ea typeface="宋体" pitchFamily="2" charset="-122"/>
              </a:rPr>
              <a:t>23</a:t>
            </a:r>
            <a:r>
              <a:rPr lang="zh-CN" altLang="en-US" dirty="0">
                <a:ea typeface="宋体" pitchFamily="2" charset="-122"/>
              </a:rPr>
              <a:t>个国家发表设定质量规范模式的原创工作的人员到会作报告。</a:t>
            </a:r>
            <a:endParaRPr lang="en-US" altLang="zh-CN" dirty="0">
              <a:ea typeface="宋体" pitchFamily="2" charset="-122"/>
            </a:endParaRPr>
          </a:p>
          <a:p>
            <a:r>
              <a:rPr lang="zh-CN" altLang="en-US" dirty="0">
                <a:ea typeface="宋体" pitchFamily="2" charset="-122"/>
              </a:rPr>
              <a:t>会议文章和协商一致的声明发表在斯堪的纳维亚临床和实验研究杂志（</a:t>
            </a:r>
            <a:r>
              <a:rPr lang="en-US" altLang="zh-CN" dirty="0">
                <a:ea typeface="宋体" pitchFamily="2" charset="-122"/>
              </a:rPr>
              <a:t>Scandinavian Journal of clinical and Laboratory Investigation</a:t>
            </a:r>
            <a:r>
              <a:rPr lang="zh-CN" altLang="en-US" dirty="0">
                <a:ea typeface="宋体" pitchFamily="2" charset="-122"/>
              </a:rPr>
              <a:t>）的增刊中，协商一致声明将可获得的模式以分等级结构方式进行表示。</a:t>
            </a:r>
            <a:endParaRPr lang="en-US" altLang="zh-CN" dirty="0">
              <a:ea typeface="宋体" pitchFamily="2" charset="-122"/>
            </a:endParaRPr>
          </a:p>
          <a:p>
            <a:r>
              <a:rPr lang="zh-CN" altLang="en-US" dirty="0">
                <a:ea typeface="宋体" pitchFamily="2" charset="-122"/>
              </a:rPr>
              <a:t>本层次是根据临床化学杂志早期社论的建议。</a:t>
            </a:r>
            <a:endParaRPr lang="en-US" altLang="zh-CN" dirty="0">
              <a:ea typeface="宋体" pitchFamily="2" charset="-122"/>
            </a:endParaRPr>
          </a:p>
          <a:p>
            <a:r>
              <a:rPr lang="zh-CN" altLang="en-US" dirty="0">
                <a:ea typeface="宋体" pitchFamily="2" charset="-122"/>
              </a:rPr>
              <a:t>层次较高的模式由于层次较低的模式，它的建议是适当的模式用于特定的临床目的。</a:t>
            </a:r>
            <a:endParaRPr lang="en-US" altLang="zh-CN" dirty="0">
              <a:ea typeface="宋体" pitchFamily="2" charset="-122"/>
            </a:endParaRPr>
          </a:p>
          <a:p>
            <a:r>
              <a:rPr lang="zh-CN" altLang="en-US" dirty="0">
                <a:ea typeface="宋体" pitchFamily="2" charset="-122"/>
              </a:rPr>
              <a:t>然而这些建议并不是固定不变的，当有可能获得新的和更好的模式，就可以将更好的模式用于特定的专业。</a:t>
            </a:r>
            <a:endParaRPr lang="en-US" altLang="zh-CN" dirty="0">
              <a:ea typeface="宋体" pitchFamily="2" charset="-122"/>
            </a:endParaRPr>
          </a:p>
          <a:p>
            <a:r>
              <a:rPr lang="zh-CN" altLang="en-US" dirty="0">
                <a:ea typeface="宋体" pitchFamily="2" charset="-122"/>
              </a:rPr>
              <a:t>无法将不同层次中提出的质量规范进行比较，是因为他们有不同的表示形式，规范中有些是指的不精密度，有些指的是偏倚，有些指的是允许总误差。</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dirty="0">
                <a:ea typeface="宋体" pitchFamily="2" charset="-122"/>
              </a:rPr>
              <a:t>6.6 </a:t>
            </a:r>
            <a:r>
              <a:rPr lang="en-US" altLang="zh-CN" dirty="0" err="1">
                <a:ea typeface="宋体" pitchFamily="2" charset="-122"/>
              </a:rPr>
              <a:t>mmol</a:t>
            </a:r>
            <a:r>
              <a:rPr lang="en-US" altLang="zh-CN" dirty="0">
                <a:ea typeface="宋体" pitchFamily="2" charset="-122"/>
              </a:rPr>
              <a:t>/L</a:t>
            </a:r>
            <a:r>
              <a:rPr lang="zh-CN" altLang="en-US" dirty="0">
                <a:ea typeface="宋体" pitchFamily="2" charset="-122"/>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当试验解释关注的是随时间变化单个受试者的变化时，比如，中期监测型的，癌症治疗后测量肿瘤标志物来评价复发；长期监测型的，测量 </a:t>
            </a:r>
            <a:r>
              <a:rPr lang="en-US" altLang="zh-CN" dirty="0">
                <a:ea typeface="宋体" pitchFamily="2" charset="-122"/>
              </a:rPr>
              <a:t>HBA1c </a:t>
            </a:r>
            <a:r>
              <a:rPr lang="zh-CN" altLang="en-US" dirty="0">
                <a:ea typeface="宋体" pitchFamily="2" charset="-122"/>
              </a:rPr>
              <a:t>来评价糖尿病血糖控制的监测等，这种情况下「精密度」是更重要的性能特征。</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340A03-EE85-4AB4-AA27-F3BE2CB48591}" type="slidenum">
              <a:rPr lang="en-US" altLang="zh-CN" smtClean="0"/>
              <a:pPr eaLnBrk="1" hangingPunct="1"/>
              <a:t>20</a:t>
            </a:fld>
            <a:endParaRPr lang="en-US" altLang="zh-CN"/>
          </a:p>
        </p:txBody>
      </p:sp>
    </p:spTree>
    <p:extLst>
      <p:ext uri="{BB962C8B-B14F-4D97-AF65-F5344CB8AC3E}">
        <p14:creationId xmlns:p14="http://schemas.microsoft.com/office/powerpoint/2010/main" val="318870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itchFamily="2" charset="-122"/>
              </a:rPr>
              <a:t>国际临床化学和检验医学联合会（</a:t>
            </a:r>
            <a:r>
              <a:rPr lang="en-US" altLang="zh-CN">
                <a:ea typeface="宋体" pitchFamily="2" charset="-122"/>
              </a:rPr>
              <a:t>IFCC</a:t>
            </a:r>
            <a:r>
              <a:rPr lang="zh-CN" altLang="en-US">
                <a:ea typeface="宋体" pitchFamily="2" charset="-122"/>
              </a:rPr>
              <a:t>）定义的，建立临床检验分析过程的步骤。</a:t>
            </a:r>
            <a:endParaRPr lang="en-US" altLang="zh-CN">
              <a:ea typeface="宋体" pitchFamily="2" charset="-122"/>
            </a:endParaRPr>
          </a:p>
          <a:p>
            <a:r>
              <a:rPr lang="zh-CN" altLang="en-US">
                <a:ea typeface="宋体" pitchFamily="2" charset="-122"/>
              </a:rPr>
              <a:t>大多数分析人员仅具有一些步骤的经验。</a:t>
            </a:r>
            <a:endParaRPr lang="en-US" altLang="zh-CN">
              <a:ea typeface="宋体" pitchFamily="2" charset="-122"/>
            </a:endParaRPr>
          </a:p>
          <a:p>
            <a:r>
              <a:rPr lang="zh-CN" altLang="en-US">
                <a:ea typeface="宋体" pitchFamily="2" charset="-122"/>
              </a:rPr>
              <a:t>例如，分析人员可能涉及到分析过程的常规操作，而不知道要进行过程的选择和评价工作，其他一些分析人员可能涉及到评价新的测定方法，以及有的分析人员可能关心评价应该使用什么样的质量控制方法。</a:t>
            </a:r>
            <a:endParaRPr lang="en-US" altLang="zh-CN">
              <a:ea typeface="宋体" pitchFamily="2" charset="-122"/>
            </a:endParaRPr>
          </a:p>
          <a:p>
            <a:r>
              <a:rPr lang="zh-CN" altLang="en-US">
                <a:ea typeface="宋体" pitchFamily="2" charset="-122"/>
              </a:rPr>
              <a:t>以上注释来源于：临床检验质量控制技术（第二版），王治国编著，人民文学出版社。</a:t>
            </a:r>
          </a:p>
        </p:txBody>
      </p:sp>
      <p:sp>
        <p:nvSpPr>
          <p:cNvPr id="542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9B5E8C1-F41C-4D80-940A-459873F646C4}" type="slidenum">
              <a:rPr lang="en-US" altLang="zh-CN" smtClean="0"/>
              <a:pPr eaLnBrk="1" hangingPunct="1"/>
              <a:t>2</a:t>
            </a:fld>
            <a:endParaRPr lang="en-US" altLang="zh-CN"/>
          </a:p>
        </p:txBody>
      </p:sp>
    </p:spTree>
    <p:extLst>
      <p:ext uri="{BB962C8B-B14F-4D97-AF65-F5344CB8AC3E}">
        <p14:creationId xmlns:p14="http://schemas.microsoft.com/office/powerpoint/2010/main" val="217404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a:solidFill>
                  <a:schemeClr val="tx1"/>
                </a:solidFill>
                <a:effectLst/>
                <a:latin typeface="Arial" charset="0"/>
                <a:ea typeface="宋体" charset="-122"/>
                <a:cs typeface="+mn-cs"/>
              </a:rPr>
              <a:t>https://www.westgard.com/stockholm.htm</a:t>
            </a:r>
          </a:p>
          <a:p>
            <a:r>
              <a:rPr lang="en-US" altLang="zh-CN" sz="1200" kern="1200" dirty="0">
                <a:solidFill>
                  <a:schemeClr val="tx1"/>
                </a:solidFill>
                <a:effectLst/>
                <a:latin typeface="Arial" charset="0"/>
                <a:ea typeface="宋体" charset="-122"/>
                <a:cs typeface="+mn-cs"/>
              </a:rPr>
              <a:t>https://wwwn.cdc.gov/clia/Regulatory/default.aspx</a:t>
            </a:r>
          </a:p>
          <a:p>
            <a:r>
              <a:rPr lang="en-US" altLang="zh-CN" sz="1200" kern="1200" dirty="0">
                <a:solidFill>
                  <a:schemeClr val="tx1"/>
                </a:solidFill>
                <a:effectLst/>
                <a:latin typeface="Arial" charset="0"/>
                <a:ea typeface="宋体" charset="-122"/>
                <a:cs typeface="+mn-cs"/>
              </a:rPr>
              <a:t>http://www.ecfr.gov/cgi-bin/text-idx?SID=1248e3189da5e5f936e55315402bc38b&amp;node=pt42.5.493&amp;rgn=div5</a:t>
            </a:r>
          </a:p>
          <a:p>
            <a:r>
              <a:rPr lang="en-US" altLang="zh-CN" sz="1200" kern="1200" dirty="0">
                <a:solidFill>
                  <a:schemeClr val="tx1"/>
                </a:solidFill>
                <a:effectLst/>
                <a:latin typeface="Arial" charset="0"/>
                <a:ea typeface="宋体" charset="-122"/>
                <a:cs typeface="+mn-cs"/>
              </a:rPr>
              <a:t>https://www.cms.gov/Regulations-and-Guidance/Legislation/CLIA/index.html</a:t>
            </a:r>
          </a:p>
          <a:p>
            <a:endParaRPr lang="en-US" altLang="zh-CN" sz="1200" kern="1200" dirty="0">
              <a:solidFill>
                <a:schemeClr val="tx1"/>
              </a:solidFill>
              <a:effectLst/>
              <a:latin typeface="Arial" charset="0"/>
              <a:ea typeface="宋体" charset="-122"/>
              <a:cs typeface="+mn-cs"/>
            </a:endParaRPr>
          </a:p>
          <a:p>
            <a:r>
              <a:rPr lang="en-US" altLang="zh-CN" sz="1200" kern="1200" dirty="0">
                <a:solidFill>
                  <a:schemeClr val="tx1"/>
                </a:solidFill>
                <a:effectLst/>
                <a:latin typeface="Arial" charset="0"/>
                <a:ea typeface="宋体" charset="-122"/>
                <a:cs typeface="+mn-cs"/>
              </a:rPr>
              <a:t>CDC</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the Centers for Disease Control and Prevention</a:t>
            </a:r>
            <a:r>
              <a:rPr lang="zh-CN" altLang="en-US" sz="1200" kern="1200" dirty="0">
                <a:solidFill>
                  <a:schemeClr val="tx1"/>
                </a:solidFill>
                <a:effectLst/>
                <a:latin typeface="Arial" charset="0"/>
                <a:ea typeface="宋体" charset="-122"/>
                <a:cs typeface="+mn-cs"/>
              </a:rPr>
              <a:t>，疾病控制和预防中心</a:t>
            </a:r>
          </a:p>
          <a:p>
            <a:r>
              <a:rPr lang="en-US" altLang="zh-CN" sz="1200" kern="1200" dirty="0">
                <a:solidFill>
                  <a:schemeClr val="tx1"/>
                </a:solidFill>
                <a:effectLst/>
                <a:latin typeface="Arial" charset="0"/>
                <a:ea typeface="宋体" charset="-122"/>
                <a:cs typeface="+mn-cs"/>
              </a:rPr>
              <a:t>CMS</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the Centers for Medicare and Medicaid Services</a:t>
            </a:r>
            <a:r>
              <a:rPr lang="zh-CN" altLang="en-US" sz="1200" kern="1200" dirty="0">
                <a:solidFill>
                  <a:schemeClr val="tx1"/>
                </a:solidFill>
                <a:effectLst/>
                <a:latin typeface="Arial" charset="0"/>
                <a:ea typeface="宋体" charset="-122"/>
                <a:cs typeface="+mn-cs"/>
              </a:rPr>
              <a:t>，医疗保险服务中心</a:t>
            </a:r>
          </a:p>
          <a:p>
            <a:r>
              <a:rPr lang="en-US" altLang="zh-CN" sz="1200" kern="1200" dirty="0">
                <a:solidFill>
                  <a:schemeClr val="tx1"/>
                </a:solidFill>
                <a:effectLst/>
                <a:latin typeface="Arial" charset="0"/>
                <a:ea typeface="宋体" charset="-122"/>
                <a:cs typeface="+mn-cs"/>
              </a:rPr>
              <a:t>PT</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Proficiency Test</a:t>
            </a:r>
            <a:r>
              <a:rPr lang="zh-CN" altLang="en-US" sz="1200" kern="1200" dirty="0">
                <a:solidFill>
                  <a:schemeClr val="tx1"/>
                </a:solidFill>
                <a:effectLst/>
                <a:latin typeface="Arial" charset="0"/>
                <a:ea typeface="宋体" charset="-122"/>
                <a:cs typeface="+mn-cs"/>
              </a:rPr>
              <a:t>，能力验证</a:t>
            </a:r>
          </a:p>
          <a:p>
            <a:endParaRPr lang="en-US" altLang="zh-CN" sz="1200" kern="1200" dirty="0">
              <a:solidFill>
                <a:schemeClr val="tx1"/>
              </a:solidFill>
              <a:effectLst/>
              <a:latin typeface="Arial" charset="0"/>
              <a:ea typeface="宋体" charset="-122"/>
              <a:cs typeface="+mn-cs"/>
            </a:endParaRPr>
          </a:p>
          <a:p>
            <a:r>
              <a:rPr lang="zh-CN" altLang="zh-CN" sz="1200" kern="1200" dirty="0">
                <a:solidFill>
                  <a:schemeClr val="tx1"/>
                </a:solidFill>
                <a:effectLst/>
                <a:latin typeface="Arial" charset="0"/>
                <a:ea typeface="宋体" charset="-122"/>
                <a:cs typeface="+mn-cs"/>
              </a:rPr>
              <a:t>質量規範簡史：</a:t>
            </a:r>
          </a:p>
          <a:p>
            <a:r>
              <a:rPr lang="en-US" altLang="zh-CN" sz="1200" kern="1200" dirty="0">
                <a:solidFill>
                  <a:schemeClr val="tx1"/>
                </a:solidFill>
                <a:effectLst/>
                <a:latin typeface="Arial" charset="0"/>
                <a:ea typeface="宋体" charset="-122"/>
                <a:cs typeface="+mn-cs"/>
              </a:rPr>
              <a:t>1963</a:t>
            </a:r>
            <a:r>
              <a:rPr lang="zh-CN" altLang="zh-CN" sz="1200" kern="1200" dirty="0">
                <a:solidFill>
                  <a:schemeClr val="tx1"/>
                </a:solidFill>
                <a:effectLst/>
                <a:latin typeface="Arial" charset="0"/>
                <a:ea typeface="宋体" charset="-122"/>
                <a:cs typeface="+mn-cs"/>
              </a:rPr>
              <a:t>年加拿大臨床化學家</a:t>
            </a:r>
            <a:r>
              <a:rPr lang="en-US" altLang="zh-CN" sz="1200" kern="1200" dirty="0">
                <a:solidFill>
                  <a:schemeClr val="tx1"/>
                </a:solidFill>
                <a:effectLst/>
                <a:latin typeface="Arial" charset="0"/>
                <a:ea typeface="宋体" charset="-122"/>
                <a:cs typeface="+mn-cs"/>
              </a:rPr>
              <a:t> David </a:t>
            </a:r>
            <a:r>
              <a:rPr lang="en-US" altLang="zh-CN" sz="1200" kern="1200" dirty="0" err="1">
                <a:solidFill>
                  <a:schemeClr val="tx1"/>
                </a:solidFill>
                <a:effectLst/>
                <a:latin typeface="Arial" charset="0"/>
                <a:ea typeface="宋体" charset="-122"/>
                <a:cs typeface="+mn-cs"/>
              </a:rPr>
              <a:t>Tonks</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建議用參考區間寬度</a:t>
            </a:r>
            <a:r>
              <a:rPr lang="en-US" altLang="zh-CN" sz="1200" kern="1200" dirty="0">
                <a:solidFill>
                  <a:schemeClr val="tx1"/>
                </a:solidFill>
                <a:effectLst/>
                <a:latin typeface="Arial" charset="0"/>
                <a:ea typeface="宋体" charset="-122"/>
                <a:cs typeface="+mn-cs"/>
              </a:rPr>
              <a:t>1/4</a:t>
            </a:r>
            <a:r>
              <a:rPr lang="zh-CN" altLang="zh-CN" sz="1200" kern="1200" dirty="0">
                <a:solidFill>
                  <a:schemeClr val="tx1"/>
                </a:solidFill>
                <a:effectLst/>
                <a:latin typeface="Arial" charset="0"/>
                <a:ea typeface="宋体" charset="-122"/>
                <a:cs typeface="+mn-cs"/>
              </a:rPr>
              <a:t>表示允許誤差。</a:t>
            </a:r>
          </a:p>
          <a:p>
            <a:r>
              <a:rPr lang="en-US" altLang="zh-CN" sz="1200" kern="1200" dirty="0">
                <a:solidFill>
                  <a:schemeClr val="tx1"/>
                </a:solidFill>
                <a:effectLst/>
                <a:latin typeface="Arial" charset="0"/>
                <a:ea typeface="宋体" charset="-122"/>
                <a:cs typeface="+mn-cs"/>
              </a:rPr>
              <a:t>1968</a:t>
            </a:r>
            <a:r>
              <a:rPr lang="zh-CN" altLang="zh-CN" sz="1200" kern="1200" dirty="0">
                <a:solidFill>
                  <a:schemeClr val="tx1"/>
                </a:solidFill>
                <a:effectLst/>
                <a:latin typeface="Arial" charset="0"/>
                <a:ea typeface="宋体" charset="-122"/>
                <a:cs typeface="+mn-cs"/>
              </a:rPr>
              <a:t>年美國臨床化學家</a:t>
            </a:r>
            <a:r>
              <a:rPr lang="en-US" altLang="zh-CN" sz="1200" kern="1200" dirty="0">
                <a:solidFill>
                  <a:schemeClr val="tx1"/>
                </a:solidFill>
                <a:effectLst/>
                <a:latin typeface="Arial" charset="0"/>
                <a:ea typeface="宋体" charset="-122"/>
                <a:cs typeface="+mn-cs"/>
              </a:rPr>
              <a:t> Roy Barnett </a:t>
            </a:r>
            <a:r>
              <a:rPr lang="zh-CN" altLang="zh-CN" sz="1200" kern="1200" dirty="0">
                <a:solidFill>
                  <a:schemeClr val="tx1"/>
                </a:solidFill>
                <a:effectLst/>
                <a:latin typeface="Arial" charset="0"/>
                <a:ea typeface="宋体" charset="-122"/>
                <a:cs typeface="+mn-cs"/>
              </a:rPr>
              <a:t>博士提出標準差表示允許誤差。</a:t>
            </a:r>
          </a:p>
          <a:p>
            <a:r>
              <a:rPr lang="en-US" altLang="zh-CN" sz="1200" kern="1200" dirty="0">
                <a:solidFill>
                  <a:schemeClr val="tx1"/>
                </a:solidFill>
                <a:effectLst/>
                <a:latin typeface="Arial" charset="0"/>
                <a:ea typeface="宋体" charset="-122"/>
                <a:cs typeface="+mn-cs"/>
              </a:rPr>
              <a:t>1976</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CAP</a:t>
            </a:r>
            <a:r>
              <a:rPr lang="zh-CN" altLang="zh-CN" sz="1200" kern="1200" dirty="0">
                <a:solidFill>
                  <a:schemeClr val="tx1"/>
                </a:solidFill>
                <a:effectLst/>
                <a:latin typeface="Arial" charset="0"/>
                <a:ea typeface="宋体" charset="-122"/>
                <a:cs typeface="+mn-cs"/>
              </a:rPr>
              <a:t>舉辦的分析目標討論會議，</a:t>
            </a:r>
            <a:r>
              <a:rPr lang="en-US" altLang="zh-CN" sz="1200" kern="1200" dirty="0" err="1">
                <a:solidFill>
                  <a:schemeClr val="tx1"/>
                </a:solidFill>
                <a:effectLst/>
                <a:latin typeface="Arial" charset="0"/>
                <a:ea typeface="宋体" charset="-122"/>
                <a:cs typeface="+mn-cs"/>
              </a:rPr>
              <a:t>Westgard</a:t>
            </a:r>
            <a:r>
              <a:rPr lang="zh-CN" altLang="zh-CN" sz="1200" kern="1200" dirty="0">
                <a:solidFill>
                  <a:schemeClr val="tx1"/>
                </a:solidFill>
                <a:effectLst/>
                <a:latin typeface="Arial" charset="0"/>
                <a:ea typeface="宋体" charset="-122"/>
                <a:cs typeface="+mn-cs"/>
              </a:rPr>
              <a:t>提出了以</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允許總誤差</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作為規定質量的最佳形式，一直沿用至今。</a:t>
            </a:r>
          </a:p>
          <a:p>
            <a:r>
              <a:rPr lang="en-US" altLang="zh-CN" sz="1200" kern="1200" dirty="0">
                <a:solidFill>
                  <a:schemeClr val="tx1"/>
                </a:solidFill>
                <a:effectLst/>
                <a:latin typeface="Arial" charset="0"/>
                <a:ea typeface="宋体" charset="-122"/>
                <a:cs typeface="+mn-cs"/>
              </a:rPr>
              <a:t>1999</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IFCC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IUPAC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WHO </a:t>
            </a:r>
            <a:r>
              <a:rPr lang="zh-CN" altLang="zh-CN" sz="1200" kern="1200" dirty="0">
                <a:solidFill>
                  <a:schemeClr val="tx1"/>
                </a:solidFill>
                <a:effectLst/>
                <a:latin typeface="Arial" charset="0"/>
                <a:ea typeface="宋体" charset="-122"/>
                <a:cs typeface="+mn-cs"/>
              </a:rPr>
              <a:t>三個機構在瑞典斯得哥爾摩舉辦</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建立全球醫學檢驗質量技術要求的策略會議</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一致性聲明，提出了</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質量規範的分層結構</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设定质量规范的分级结构</a:t>
            </a:r>
            <a:endParaRPr lang="en-US" altLang="zh-CN" dirty="0">
              <a:ea typeface="宋体" pitchFamily="2" charset="-122"/>
            </a:endParaRPr>
          </a:p>
          <a:p>
            <a:r>
              <a:rPr lang="zh-CN" altLang="en-US" dirty="0">
                <a:ea typeface="宋体" pitchFamily="2" charset="-122"/>
              </a:rPr>
              <a:t>国际理论和应用化学联合会（</a:t>
            </a:r>
            <a:r>
              <a:rPr lang="en-US" altLang="zh-CN" dirty="0">
                <a:ea typeface="宋体" pitchFamily="2" charset="-122"/>
              </a:rPr>
              <a:t>IUPAC</a:t>
            </a:r>
            <a:r>
              <a:rPr lang="zh-CN" altLang="en-US" dirty="0">
                <a:ea typeface="宋体" pitchFamily="2" charset="-122"/>
              </a:rPr>
              <a:t>）、国际临床化学和检验医学联合会（</a:t>
            </a:r>
            <a:r>
              <a:rPr lang="en-US" altLang="zh-CN" dirty="0">
                <a:ea typeface="宋体" pitchFamily="2" charset="-122"/>
              </a:rPr>
              <a:t>IFCC</a:t>
            </a:r>
            <a:r>
              <a:rPr lang="zh-CN" altLang="en-US" dirty="0">
                <a:ea typeface="宋体" pitchFamily="2" charset="-122"/>
              </a:rPr>
              <a:t>）和世界卫生组织（</a:t>
            </a:r>
            <a:r>
              <a:rPr lang="en-US" altLang="zh-CN" dirty="0">
                <a:ea typeface="宋体" pitchFamily="2" charset="-122"/>
              </a:rPr>
              <a:t>WHO</a:t>
            </a:r>
            <a:r>
              <a:rPr lang="zh-CN" altLang="en-US" dirty="0">
                <a:ea typeface="宋体" pitchFamily="2" charset="-122"/>
              </a:rPr>
              <a:t>）于</a:t>
            </a:r>
            <a:r>
              <a:rPr lang="en-US" altLang="zh-CN" dirty="0">
                <a:ea typeface="宋体" pitchFamily="2" charset="-122"/>
              </a:rPr>
              <a:t>1999</a:t>
            </a:r>
            <a:r>
              <a:rPr lang="zh-CN" altLang="en-US" dirty="0">
                <a:ea typeface="宋体" pitchFamily="2" charset="-122"/>
              </a:rPr>
              <a:t>年</a:t>
            </a:r>
            <a:r>
              <a:rPr lang="en-US" altLang="zh-CN" dirty="0">
                <a:ea typeface="宋体" pitchFamily="2" charset="-122"/>
              </a:rPr>
              <a:t>4</a:t>
            </a:r>
            <a:r>
              <a:rPr lang="zh-CN" altLang="en-US" dirty="0">
                <a:ea typeface="宋体" pitchFamily="2" charset="-122"/>
              </a:rPr>
              <a:t>月在瑞典斯德哥尔摩举行会议，邀请了来自</a:t>
            </a:r>
            <a:r>
              <a:rPr lang="en-US" altLang="zh-CN" dirty="0">
                <a:ea typeface="宋体" pitchFamily="2" charset="-122"/>
              </a:rPr>
              <a:t>23</a:t>
            </a:r>
            <a:r>
              <a:rPr lang="zh-CN" altLang="en-US" dirty="0">
                <a:ea typeface="宋体" pitchFamily="2" charset="-122"/>
              </a:rPr>
              <a:t>个国家发表设定质量规范模式的原创工作的人员到会作报告。</a:t>
            </a:r>
            <a:endParaRPr lang="en-US" altLang="zh-CN" dirty="0">
              <a:ea typeface="宋体" pitchFamily="2" charset="-122"/>
            </a:endParaRPr>
          </a:p>
          <a:p>
            <a:r>
              <a:rPr lang="zh-CN" altLang="en-US" dirty="0">
                <a:ea typeface="宋体" pitchFamily="2" charset="-122"/>
              </a:rPr>
              <a:t>会议文章和协商一致的声明发表在斯堪的纳维亚临床和实验研究杂志（</a:t>
            </a:r>
            <a:r>
              <a:rPr lang="en-US" altLang="zh-CN" dirty="0">
                <a:ea typeface="宋体" pitchFamily="2" charset="-122"/>
              </a:rPr>
              <a:t>Scandinavian Journal of clinical and Laboratory Investigation</a:t>
            </a:r>
            <a:r>
              <a:rPr lang="zh-CN" altLang="en-US" dirty="0">
                <a:ea typeface="宋体" pitchFamily="2" charset="-122"/>
              </a:rPr>
              <a:t>）的增刊中，协商一致声明将可获得的模式以分等级结构方式进行表示。</a:t>
            </a:r>
            <a:endParaRPr lang="en-US" altLang="zh-CN" dirty="0">
              <a:ea typeface="宋体" pitchFamily="2" charset="-122"/>
            </a:endParaRPr>
          </a:p>
          <a:p>
            <a:r>
              <a:rPr lang="zh-CN" altLang="en-US" dirty="0">
                <a:ea typeface="宋体" pitchFamily="2" charset="-122"/>
              </a:rPr>
              <a:t>本层次是根据临床化学杂志早期社论的建议。</a:t>
            </a:r>
            <a:endParaRPr lang="en-US" altLang="zh-CN" dirty="0">
              <a:ea typeface="宋体" pitchFamily="2" charset="-122"/>
            </a:endParaRPr>
          </a:p>
          <a:p>
            <a:r>
              <a:rPr lang="zh-CN" altLang="en-US" dirty="0">
                <a:ea typeface="宋体" pitchFamily="2" charset="-122"/>
              </a:rPr>
              <a:t>层次较高的模式由于层次较低的模式，它的建议是适当的模式用于特定的临床目的。</a:t>
            </a:r>
            <a:endParaRPr lang="en-US" altLang="zh-CN" dirty="0">
              <a:ea typeface="宋体" pitchFamily="2" charset="-122"/>
            </a:endParaRPr>
          </a:p>
          <a:p>
            <a:r>
              <a:rPr lang="zh-CN" altLang="en-US" dirty="0">
                <a:ea typeface="宋体" pitchFamily="2" charset="-122"/>
              </a:rPr>
              <a:t>然而这些建议并不是固定不变的，当有可能获得新的和更好的模式，就可以将更好的模式用于特定的专业。</a:t>
            </a:r>
            <a:endParaRPr lang="en-US" altLang="zh-CN" dirty="0">
              <a:ea typeface="宋体" pitchFamily="2" charset="-122"/>
            </a:endParaRPr>
          </a:p>
          <a:p>
            <a:r>
              <a:rPr lang="zh-CN" altLang="en-US" dirty="0">
                <a:ea typeface="宋体" pitchFamily="2" charset="-122"/>
              </a:rPr>
              <a:t>无法将不同层次中提出的质量规范进行比较，是因为他们有不同的表示形式，规范中有些是指的不精密度，有些指的是偏倚，有些指的是允许总误差。</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dirty="0">
                <a:ea typeface="宋体" pitchFamily="2" charset="-122"/>
              </a:rPr>
              <a:t>6.6 </a:t>
            </a:r>
            <a:r>
              <a:rPr lang="en-US" altLang="zh-CN" dirty="0" err="1">
                <a:ea typeface="宋体" pitchFamily="2" charset="-122"/>
              </a:rPr>
              <a:t>mmol</a:t>
            </a:r>
            <a:r>
              <a:rPr lang="en-US" altLang="zh-CN" dirty="0">
                <a:ea typeface="宋体" pitchFamily="2" charset="-122"/>
              </a:rPr>
              <a:t>/L</a:t>
            </a:r>
            <a:r>
              <a:rPr lang="zh-CN" altLang="en-US" dirty="0">
                <a:ea typeface="宋体" pitchFamily="2" charset="-122"/>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当试验解释关注的是随时间变化单个受试者的变化时，比如，中期监测型的，癌症治疗后测量肿瘤标志物来评价复发；长期监测型的，测量 </a:t>
            </a:r>
            <a:r>
              <a:rPr lang="en-US" altLang="zh-CN" dirty="0">
                <a:ea typeface="宋体" pitchFamily="2" charset="-122"/>
              </a:rPr>
              <a:t>HBA1c </a:t>
            </a:r>
            <a:r>
              <a:rPr lang="zh-CN" altLang="en-US" dirty="0">
                <a:ea typeface="宋体" pitchFamily="2" charset="-122"/>
              </a:rPr>
              <a:t>来评价糖尿病血糖控制的监测等，这种情况下「精密度」是更重要的性能特征。</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340A03-EE85-4AB4-AA27-F3BE2CB48591}" type="slidenum">
              <a:rPr lang="en-US" altLang="zh-CN" smtClean="0"/>
              <a:pPr eaLnBrk="1" hangingPunct="1"/>
              <a:t>21</a:t>
            </a:fld>
            <a:endParaRPr lang="en-US" altLang="zh-CN"/>
          </a:p>
        </p:txBody>
      </p:sp>
    </p:spTree>
    <p:extLst>
      <p:ext uri="{BB962C8B-B14F-4D97-AF65-F5344CB8AC3E}">
        <p14:creationId xmlns:p14="http://schemas.microsoft.com/office/powerpoint/2010/main" val="3188701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pitchFamily="2" charset="-122"/>
              </a:rPr>
              <a:t>https://wwwn.cdc.gov/clia/Regulatory/default.aspx</a:t>
            </a:r>
          </a:p>
          <a:p>
            <a:r>
              <a:rPr lang="en-US" altLang="zh-CN" dirty="0">
                <a:ea typeface="宋体" pitchFamily="2" charset="-122"/>
              </a:rPr>
              <a:t>http://www.ecfr.gov/cgi-bin/text-idx?SID=1248e3189da5e5f936e55315402bc38b&amp;node=pt42.5.493&amp;rgn=div5</a:t>
            </a:r>
            <a:endParaRPr lang="zh-CN" altLang="en-US" dirty="0">
              <a:ea typeface="宋体" pitchFamily="2" charset="-122"/>
            </a:endParaRPr>
          </a:p>
          <a:p>
            <a:r>
              <a:rPr lang="en-US" altLang="zh-CN" dirty="0">
                <a:ea typeface="宋体" pitchFamily="2" charset="-122"/>
              </a:rPr>
              <a:t>https://www.cms.gov/Regulations-and-Guidance/Legislation/CLIA/index.html</a:t>
            </a:r>
          </a:p>
          <a:p>
            <a:endParaRPr lang="en-US" altLang="zh-CN" dirty="0">
              <a:ea typeface="宋体" pitchFamily="2" charset="-122"/>
            </a:endParaRPr>
          </a:p>
          <a:p>
            <a:r>
              <a:rPr lang="en-US" altLang="zh-CN" dirty="0">
                <a:ea typeface="宋体" pitchFamily="2" charset="-122"/>
              </a:rPr>
              <a:t>CDC</a:t>
            </a:r>
            <a:r>
              <a:rPr lang="zh-CN" altLang="en-US" dirty="0">
                <a:ea typeface="宋体" pitchFamily="2" charset="-122"/>
              </a:rPr>
              <a:t>：</a:t>
            </a:r>
            <a:r>
              <a:rPr lang="en-US" altLang="zh-CN" dirty="0">
                <a:ea typeface="宋体" pitchFamily="2" charset="-122"/>
              </a:rPr>
              <a:t>the Centers for Disease Control and Prevention</a:t>
            </a:r>
            <a:r>
              <a:rPr lang="zh-CN" altLang="en-US" dirty="0">
                <a:ea typeface="宋体" pitchFamily="2" charset="-122"/>
              </a:rPr>
              <a:t>，疾病控制和预防中心</a:t>
            </a:r>
            <a:endParaRPr lang="en-US" altLang="zh-CN" dirty="0">
              <a:ea typeface="宋体" pitchFamily="2" charset="-122"/>
            </a:endParaRPr>
          </a:p>
          <a:p>
            <a:r>
              <a:rPr lang="en-US" altLang="zh-CN" dirty="0">
                <a:ea typeface="宋体" pitchFamily="2" charset="-122"/>
              </a:rPr>
              <a:t>CMS</a:t>
            </a:r>
            <a:r>
              <a:rPr lang="zh-CN" altLang="en-US" dirty="0">
                <a:ea typeface="宋体" pitchFamily="2" charset="-122"/>
              </a:rPr>
              <a:t>：</a:t>
            </a:r>
            <a:r>
              <a:rPr lang="en-US" altLang="zh-CN" dirty="0">
                <a:ea typeface="宋体" pitchFamily="2" charset="-122"/>
              </a:rPr>
              <a:t>the Centers for Medicare and Medicaid Services</a:t>
            </a:r>
            <a:r>
              <a:rPr lang="zh-CN" altLang="en-US" dirty="0">
                <a:ea typeface="宋体" pitchFamily="2" charset="-122"/>
              </a:rPr>
              <a:t>，医疗保险服务中心</a:t>
            </a:r>
            <a:endParaRPr lang="en-US" altLang="zh-CN" dirty="0">
              <a:ea typeface="宋体" pitchFamily="2" charset="-122"/>
            </a:endParaRPr>
          </a:p>
          <a:p>
            <a:r>
              <a:rPr lang="en-US" altLang="zh-CN" dirty="0">
                <a:ea typeface="宋体" pitchFamily="2" charset="-122"/>
              </a:rPr>
              <a:t>PT</a:t>
            </a:r>
            <a:r>
              <a:rPr lang="zh-CN" altLang="en-US" dirty="0">
                <a:ea typeface="宋体" pitchFamily="2" charset="-122"/>
              </a:rPr>
              <a:t>：</a:t>
            </a:r>
            <a:r>
              <a:rPr lang="en-US" altLang="zh-CN" dirty="0">
                <a:ea typeface="宋体" pitchFamily="2" charset="-122"/>
              </a:rPr>
              <a:t>Proficiency Test</a:t>
            </a:r>
            <a:r>
              <a:rPr lang="zh-CN" altLang="en-US" dirty="0">
                <a:ea typeface="宋体" pitchFamily="2" charset="-122"/>
              </a:rPr>
              <a:t>，能力验证</a:t>
            </a:r>
            <a:endParaRPr lang="en-US" altLang="zh-CN" dirty="0">
              <a:ea typeface="宋体" pitchFamily="2" charset="-122"/>
            </a:endParaRPr>
          </a:p>
          <a:p>
            <a:r>
              <a:rPr lang="en-US" altLang="zh-CN" dirty="0">
                <a:ea typeface="宋体" pitchFamily="2" charset="-122"/>
              </a:rPr>
              <a:t>(Department of) Health and Human Services &lt;</a:t>
            </a:r>
            <a:r>
              <a:rPr lang="zh-CN" altLang="en-US" dirty="0">
                <a:ea typeface="宋体" pitchFamily="2" charset="-122"/>
              </a:rPr>
              <a:t>美</a:t>
            </a:r>
            <a:r>
              <a:rPr lang="en-US" altLang="zh-CN" dirty="0">
                <a:ea typeface="宋体" pitchFamily="2" charset="-122"/>
              </a:rPr>
              <a:t>&gt;</a:t>
            </a:r>
            <a:r>
              <a:rPr lang="zh-CN" altLang="en-US" dirty="0">
                <a:ea typeface="宋体" pitchFamily="2" charset="-122"/>
              </a:rPr>
              <a:t>卫生和福利部</a:t>
            </a:r>
            <a:r>
              <a:rPr lang="en-US" altLang="zh-CN" dirty="0">
                <a:ea typeface="宋体" pitchFamily="2" charset="-122"/>
              </a:rPr>
              <a:t>;</a:t>
            </a:r>
          </a:p>
          <a:p>
            <a:endParaRPr lang="en-US" altLang="zh-CN" dirty="0">
              <a:ea typeface="宋体" pitchFamily="2" charset="-122"/>
            </a:endParaRPr>
          </a:p>
        </p:txBody>
      </p:sp>
      <p:sp>
        <p:nvSpPr>
          <p:cNvPr id="655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3F12CDD-118A-4957-A2D4-C4C7F64B09D3}" type="slidenum">
              <a:rPr lang="en-US" altLang="zh-CN" smtClean="0"/>
              <a:pPr eaLnBrk="1" hangingPunct="1"/>
              <a:t>22</a:t>
            </a:fld>
            <a:endParaRPr lang="en-US" altLang="zh-CN"/>
          </a:p>
        </p:txBody>
      </p:sp>
    </p:spTree>
    <p:extLst>
      <p:ext uri="{BB962C8B-B14F-4D97-AF65-F5344CB8AC3E}">
        <p14:creationId xmlns:p14="http://schemas.microsoft.com/office/powerpoint/2010/main" val="3516206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pitchFamily="2" charset="-122"/>
              </a:rPr>
              <a:t>https://wwwn.cdc.gov/clia/Regulatory/default.aspx</a:t>
            </a:r>
          </a:p>
          <a:p>
            <a:r>
              <a:rPr lang="en-US" altLang="zh-CN" dirty="0">
                <a:ea typeface="宋体" pitchFamily="2" charset="-122"/>
              </a:rPr>
              <a:t>http://www.ecfr.gov/cgi-bin/text-idx?SID=1248e3189da5e5f936e55315402bc38b&amp;node=pt42.5.493&amp;rgn=div5</a:t>
            </a:r>
            <a:endParaRPr lang="zh-CN" altLang="en-US" dirty="0">
              <a:ea typeface="宋体" pitchFamily="2" charset="-122"/>
            </a:endParaRPr>
          </a:p>
          <a:p>
            <a:r>
              <a:rPr lang="en-US" altLang="zh-CN" dirty="0">
                <a:ea typeface="宋体" pitchFamily="2" charset="-122"/>
              </a:rPr>
              <a:t>https://www.cms.gov/Regulations-and-Guidance/Legislation/CLIA/index.html</a:t>
            </a:r>
          </a:p>
          <a:p>
            <a:endParaRPr lang="en-US" altLang="zh-CN" dirty="0">
              <a:ea typeface="宋体" pitchFamily="2" charset="-122"/>
            </a:endParaRPr>
          </a:p>
          <a:p>
            <a:r>
              <a:rPr lang="en-US" altLang="zh-CN" dirty="0">
                <a:ea typeface="宋体" pitchFamily="2" charset="-122"/>
              </a:rPr>
              <a:t>CDC</a:t>
            </a:r>
            <a:r>
              <a:rPr lang="zh-CN" altLang="en-US" dirty="0">
                <a:ea typeface="宋体" pitchFamily="2" charset="-122"/>
              </a:rPr>
              <a:t>：</a:t>
            </a:r>
            <a:r>
              <a:rPr lang="en-US" altLang="zh-CN" dirty="0">
                <a:ea typeface="宋体" pitchFamily="2" charset="-122"/>
              </a:rPr>
              <a:t>the Centers for Disease Control and Prevention</a:t>
            </a:r>
            <a:r>
              <a:rPr lang="zh-CN" altLang="en-US" dirty="0">
                <a:ea typeface="宋体" pitchFamily="2" charset="-122"/>
              </a:rPr>
              <a:t>，疾病控制和预防中心</a:t>
            </a:r>
            <a:endParaRPr lang="en-US" altLang="zh-CN" dirty="0">
              <a:ea typeface="宋体" pitchFamily="2" charset="-122"/>
            </a:endParaRPr>
          </a:p>
          <a:p>
            <a:r>
              <a:rPr lang="en-US" altLang="zh-CN" dirty="0">
                <a:ea typeface="宋体" pitchFamily="2" charset="-122"/>
              </a:rPr>
              <a:t>CMS</a:t>
            </a:r>
            <a:r>
              <a:rPr lang="zh-CN" altLang="en-US" dirty="0">
                <a:ea typeface="宋体" pitchFamily="2" charset="-122"/>
              </a:rPr>
              <a:t>：</a:t>
            </a:r>
            <a:r>
              <a:rPr lang="en-US" altLang="zh-CN" dirty="0">
                <a:ea typeface="宋体" pitchFamily="2" charset="-122"/>
              </a:rPr>
              <a:t>the Centers for Medicare and Medicaid Services</a:t>
            </a:r>
            <a:r>
              <a:rPr lang="zh-CN" altLang="en-US" dirty="0">
                <a:ea typeface="宋体" pitchFamily="2" charset="-122"/>
              </a:rPr>
              <a:t>，医疗保险服务中心</a:t>
            </a:r>
            <a:endParaRPr lang="en-US" altLang="zh-CN" dirty="0">
              <a:ea typeface="宋体" pitchFamily="2" charset="-122"/>
            </a:endParaRPr>
          </a:p>
          <a:p>
            <a:r>
              <a:rPr lang="en-US" altLang="zh-CN" dirty="0">
                <a:ea typeface="宋体" pitchFamily="2" charset="-122"/>
              </a:rPr>
              <a:t>PT</a:t>
            </a:r>
            <a:r>
              <a:rPr lang="zh-CN" altLang="en-US" dirty="0">
                <a:ea typeface="宋体" pitchFamily="2" charset="-122"/>
              </a:rPr>
              <a:t>：</a:t>
            </a:r>
            <a:r>
              <a:rPr lang="en-US" altLang="zh-CN" dirty="0">
                <a:ea typeface="宋体" pitchFamily="2" charset="-122"/>
              </a:rPr>
              <a:t>Proficiency Test</a:t>
            </a:r>
            <a:r>
              <a:rPr lang="zh-CN" altLang="en-US" dirty="0">
                <a:ea typeface="宋体" pitchFamily="2" charset="-122"/>
              </a:rPr>
              <a:t>，能力验证</a:t>
            </a:r>
            <a:endParaRPr lang="en-US" altLang="zh-CN" dirty="0">
              <a:ea typeface="宋体" pitchFamily="2" charset="-122"/>
            </a:endParaRPr>
          </a:p>
          <a:p>
            <a:r>
              <a:rPr lang="en-US" altLang="zh-CN" dirty="0">
                <a:ea typeface="宋体" pitchFamily="2" charset="-122"/>
              </a:rPr>
              <a:t>(Department of) Health and Human Services &lt;</a:t>
            </a:r>
            <a:r>
              <a:rPr lang="zh-CN" altLang="en-US" dirty="0">
                <a:ea typeface="宋体" pitchFamily="2" charset="-122"/>
              </a:rPr>
              <a:t>美</a:t>
            </a:r>
            <a:r>
              <a:rPr lang="en-US" altLang="zh-CN" dirty="0">
                <a:ea typeface="宋体" pitchFamily="2" charset="-122"/>
              </a:rPr>
              <a:t>&gt;</a:t>
            </a:r>
            <a:r>
              <a:rPr lang="zh-CN" altLang="en-US" dirty="0">
                <a:ea typeface="宋体" pitchFamily="2" charset="-122"/>
              </a:rPr>
              <a:t>卫生和福利部</a:t>
            </a:r>
            <a:r>
              <a:rPr lang="en-US" altLang="zh-CN" dirty="0">
                <a:ea typeface="宋体" pitchFamily="2" charset="-122"/>
              </a:rPr>
              <a:t>;</a:t>
            </a:r>
          </a:p>
          <a:p>
            <a:endParaRPr lang="en-US" altLang="zh-CN" dirty="0">
              <a:ea typeface="宋体" pitchFamily="2" charset="-122"/>
            </a:endParaRPr>
          </a:p>
          <a:p>
            <a:r>
              <a:rPr lang="en-US" altLang="zh-CN" dirty="0">
                <a:ea typeface="宋体" pitchFamily="2" charset="-122"/>
              </a:rPr>
              <a:t>I = desirable specification for imprecision</a:t>
            </a:r>
          </a:p>
          <a:p>
            <a:r>
              <a:rPr lang="en-US" altLang="zh-CN" dirty="0">
                <a:ea typeface="宋体" pitchFamily="2" charset="-122"/>
              </a:rPr>
              <a:t>B = desirable specification for inaccuracy</a:t>
            </a:r>
          </a:p>
          <a:p>
            <a:r>
              <a:rPr lang="en-US" altLang="zh-CN" dirty="0">
                <a:ea typeface="宋体" pitchFamily="2" charset="-122"/>
              </a:rPr>
              <a:t>TE = desirable specification for allowable total error</a:t>
            </a:r>
          </a:p>
        </p:txBody>
      </p:sp>
      <p:sp>
        <p:nvSpPr>
          <p:cNvPr id="655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3F12CDD-118A-4957-A2D4-C4C7F64B09D3}" type="slidenum">
              <a:rPr lang="en-US" altLang="zh-CN" smtClean="0"/>
              <a:pPr eaLnBrk="1" hangingPunct="1"/>
              <a:t>23</a:t>
            </a:fld>
            <a:endParaRPr lang="en-US" altLang="zh-CN"/>
          </a:p>
        </p:txBody>
      </p:sp>
    </p:spTree>
    <p:extLst>
      <p:ext uri="{BB962C8B-B14F-4D97-AF65-F5344CB8AC3E}">
        <p14:creationId xmlns:p14="http://schemas.microsoft.com/office/powerpoint/2010/main" val="3516206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欧洲室间质量评价组织者工作组，已经研究建立质量规范，用于能力验证和室间质量评价计划</a:t>
            </a:r>
            <a:r>
              <a:rPr lang="en-US" altLang="zh-CN" dirty="0">
                <a:ea typeface="宋体" pitchFamily="2" charset="-122"/>
              </a:rPr>
              <a:t>(EQAS)</a:t>
            </a:r>
            <a:r>
              <a:rPr lang="zh-CN" altLang="en-US" dirty="0">
                <a:ea typeface="宋体" pitchFamily="2" charset="-122"/>
              </a:rPr>
              <a:t>固定可接受限的客官方法，该模式严密的使用允许总误差（</a:t>
            </a:r>
            <a:r>
              <a:rPr lang="en-US" altLang="zh-CN" dirty="0" err="1">
                <a:ea typeface="宋体" pitchFamily="2" charset="-122"/>
              </a:rPr>
              <a:t>TEa</a:t>
            </a:r>
            <a:r>
              <a:rPr lang="zh-CN" altLang="en-US" dirty="0">
                <a:ea typeface="宋体" pitchFamily="2" charset="-122"/>
              </a:rPr>
              <a:t>）质量规范（</a:t>
            </a:r>
            <a:r>
              <a:rPr lang="en-US" altLang="zh-CN" dirty="0">
                <a:ea typeface="宋体" pitchFamily="2" charset="-122"/>
              </a:rPr>
              <a:t>99%</a:t>
            </a:r>
            <a:r>
              <a:rPr lang="zh-CN" altLang="en-US" dirty="0">
                <a:ea typeface="宋体" pitchFamily="2" charset="-122"/>
              </a:rPr>
              <a:t>概率），设定靶值时，可接受的固定限应是允许总误差 </a:t>
            </a:r>
            <a:r>
              <a:rPr lang="en-US" altLang="zh-CN" dirty="0" err="1">
                <a:ea typeface="宋体" pitchFamily="2" charset="-122"/>
              </a:rPr>
              <a:t>TEa</a:t>
            </a:r>
            <a:r>
              <a:rPr lang="en-US" altLang="zh-CN" dirty="0">
                <a:ea typeface="宋体" pitchFamily="2" charset="-122"/>
              </a:rPr>
              <a:t> </a:t>
            </a:r>
            <a:r>
              <a:rPr lang="zh-CN" altLang="en-US" dirty="0">
                <a:ea typeface="宋体" pitchFamily="2" charset="-122"/>
              </a:rPr>
              <a:t>的 </a:t>
            </a:r>
            <a:r>
              <a:rPr lang="en-US" altLang="zh-CN" dirty="0">
                <a:ea typeface="宋体" pitchFamily="2" charset="-122"/>
              </a:rPr>
              <a:t>99% </a:t>
            </a:r>
            <a:r>
              <a:rPr lang="zh-CN" altLang="en-US" dirty="0">
                <a:ea typeface="宋体" pitchFamily="2" charset="-122"/>
              </a:rPr>
              <a:t>限，并取五分之一，即乘以</a:t>
            </a:r>
            <a:r>
              <a:rPr lang="en-US" altLang="zh-CN" dirty="0">
                <a:ea typeface="宋体" pitchFamily="2" charset="-122"/>
              </a:rPr>
              <a:t>0.2</a:t>
            </a:r>
            <a:r>
              <a:rPr lang="zh-CN" altLang="en-US" dirty="0">
                <a:ea typeface="宋体" pitchFamily="2" charset="-122"/>
              </a:rPr>
              <a:t>，作为标准。</a:t>
            </a:r>
            <a:endParaRPr lang="en-US" altLang="zh-CN" dirty="0">
              <a:ea typeface="宋体" pitchFamily="2" charset="-122"/>
            </a:endParaRPr>
          </a:p>
          <a:p>
            <a:r>
              <a:rPr lang="en-US" altLang="zh-CN" dirty="0" err="1">
                <a:ea typeface="宋体" pitchFamily="2" charset="-122"/>
              </a:rPr>
              <a:t>TEa</a:t>
            </a:r>
            <a:r>
              <a:rPr lang="en-US" altLang="zh-CN" dirty="0">
                <a:ea typeface="宋体" pitchFamily="2" charset="-122"/>
              </a:rPr>
              <a:t> &lt; 0.2*[2.33*(0.05CVI)+0.25*SQRT(CVI*CVI+CVG*CVG)] </a:t>
            </a:r>
          </a:p>
          <a:p>
            <a:endParaRPr lang="en-US" altLang="zh-CN" dirty="0">
              <a:ea typeface="宋体" pitchFamily="2" charset="-122"/>
            </a:endParaRPr>
          </a:p>
          <a:p>
            <a:r>
              <a:rPr lang="zh-CN" altLang="en-US" dirty="0">
                <a:ea typeface="宋体" pitchFamily="2" charset="-122"/>
              </a:rPr>
              <a:t>欧洲另一工作组也提出用于参考方法确认常规方法质量规范的问题，建议应使用最适宜的 </a:t>
            </a:r>
            <a:r>
              <a:rPr lang="en-US" altLang="zh-CN" dirty="0">
                <a:ea typeface="宋体" pitchFamily="2" charset="-122"/>
              </a:rPr>
              <a:t>CVA &lt; 0.25CVI</a:t>
            </a:r>
            <a:r>
              <a:rPr lang="zh-CN" altLang="en-US" dirty="0">
                <a:ea typeface="宋体" pitchFamily="2" charset="-122"/>
              </a:rPr>
              <a:t>，</a:t>
            </a:r>
            <a:r>
              <a:rPr lang="en-US" altLang="zh-CN" dirty="0">
                <a:ea typeface="宋体" pitchFamily="2" charset="-122"/>
              </a:rPr>
              <a:t>BA &lt; 0.125*SQRT(CVI*CVI+CVG*CVG)</a:t>
            </a:r>
            <a:r>
              <a:rPr lang="zh-CN" altLang="en-US" dirty="0">
                <a:ea typeface="宋体" pitchFamily="2" charset="-122"/>
              </a:rPr>
              <a:t>，并将允许总误差 </a:t>
            </a:r>
            <a:r>
              <a:rPr lang="en-US" altLang="zh-CN" dirty="0" err="1">
                <a:ea typeface="宋体" pitchFamily="2" charset="-122"/>
              </a:rPr>
              <a:t>TEa</a:t>
            </a:r>
            <a:r>
              <a:rPr lang="en-US" altLang="zh-CN" dirty="0">
                <a:ea typeface="宋体" pitchFamily="2" charset="-122"/>
              </a:rPr>
              <a:t> </a:t>
            </a:r>
            <a:r>
              <a:rPr lang="zh-CN" altLang="en-US" dirty="0">
                <a:ea typeface="宋体" pitchFamily="2" charset="-122"/>
              </a:rPr>
              <a:t>减半，作为标准；</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a:p>
            <a:endParaRPr lang="zh-CN" altLang="en-US" dirty="0">
              <a:ea typeface="宋体" pitchFamily="2" charset="-122"/>
            </a:endParaRPr>
          </a:p>
        </p:txBody>
      </p:sp>
      <p:sp>
        <p:nvSpPr>
          <p:cNvPr id="655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3F12CDD-118A-4957-A2D4-C4C7F64B09D3}" type="slidenum">
              <a:rPr lang="en-US" altLang="zh-CN" smtClean="0"/>
              <a:pPr eaLnBrk="1" hangingPunct="1"/>
              <a:t>24</a:t>
            </a:fld>
            <a:endParaRPr lang="en-US" altLang="zh-CN"/>
          </a:p>
        </p:txBody>
      </p:sp>
    </p:spTree>
    <p:extLst>
      <p:ext uri="{BB962C8B-B14F-4D97-AF65-F5344CB8AC3E}">
        <p14:creationId xmlns:p14="http://schemas.microsoft.com/office/powerpoint/2010/main" val="3516206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ea typeface="宋体" pitchFamily="2" charset="-122"/>
              </a:rPr>
              <a:t>Barnett </a:t>
            </a:r>
            <a:r>
              <a:rPr lang="zh-CN" altLang="en-US" dirty="0">
                <a:latin typeface="Arial" pitchFamily="34" charset="0"/>
                <a:ea typeface="宋体" pitchFamily="2" charset="-122"/>
              </a:rPr>
              <a:t>和 </a:t>
            </a:r>
            <a:r>
              <a:rPr lang="en-US" altLang="zh-CN" dirty="0">
                <a:latin typeface="Arial" pitchFamily="34" charset="0"/>
                <a:ea typeface="宋体" pitchFamily="2" charset="-122"/>
              </a:rPr>
              <a:t>Westgard </a:t>
            </a:r>
            <a:r>
              <a:rPr lang="zh-CN" altLang="en-US" dirty="0">
                <a:latin typeface="Arial" pitchFamily="34" charset="0"/>
                <a:ea typeface="宋体" pitchFamily="2" charset="-122"/>
              </a:rPr>
              <a:t>建议常规分析方法的变异系数不应超过 </a:t>
            </a:r>
            <a:r>
              <a:rPr lang="en-US" altLang="zh-CN" dirty="0">
                <a:latin typeface="Arial" pitchFamily="34" charset="0"/>
                <a:ea typeface="宋体" pitchFamily="2" charset="-122"/>
              </a:rPr>
              <a:t>CLIA’88</a:t>
            </a:r>
            <a:r>
              <a:rPr lang="zh-CN" altLang="en-US" dirty="0">
                <a:latin typeface="Arial" pitchFamily="34" charset="0"/>
                <a:ea typeface="宋体" pitchFamily="2" charset="-122"/>
              </a:rPr>
              <a:t>的 </a:t>
            </a:r>
            <a:r>
              <a:rPr lang="en-US" altLang="zh-CN" dirty="0">
                <a:latin typeface="Arial" pitchFamily="34" charset="0"/>
                <a:ea typeface="宋体" pitchFamily="2" charset="-122"/>
              </a:rPr>
              <a:t>1/4 </a:t>
            </a:r>
            <a:r>
              <a:rPr lang="zh-CN" altLang="en-US" dirty="0">
                <a:latin typeface="Arial" pitchFamily="34" charset="0"/>
                <a:ea typeface="宋体" pitchFamily="2" charset="-122"/>
              </a:rPr>
              <a:t>界限，这样可以给偏倚留有余地，并可以给质控方案的设计留有更大余地。</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欧洲工作小组推荐使用，精密度目标是，</a:t>
            </a:r>
            <a:r>
              <a:rPr lang="en-US" altLang="zh-CN" dirty="0">
                <a:latin typeface="Arial" pitchFamily="34" charset="0"/>
                <a:ea typeface="宋体" pitchFamily="2" charset="-122"/>
              </a:rPr>
              <a:t>1/2 </a:t>
            </a:r>
            <a:r>
              <a:rPr lang="zh-CN" altLang="en-US" dirty="0">
                <a:latin typeface="Arial" pitchFamily="34" charset="0"/>
                <a:ea typeface="宋体" pitchFamily="2" charset="-122"/>
              </a:rPr>
              <a:t>的个体内生物变异；对于偏倚，他们推荐的是 </a:t>
            </a:r>
            <a:r>
              <a:rPr lang="en-US" altLang="zh-CN" dirty="0">
                <a:latin typeface="Arial" pitchFamily="34" charset="0"/>
                <a:ea typeface="宋体" pitchFamily="2" charset="-122"/>
              </a:rPr>
              <a:t>1/4 </a:t>
            </a:r>
            <a:r>
              <a:rPr lang="zh-CN" altLang="en-US" dirty="0">
                <a:latin typeface="Arial" pitchFamily="34" charset="0"/>
                <a:ea typeface="宋体" pitchFamily="2" charset="-122"/>
              </a:rPr>
              <a:t>的组生物学变异（包括个体内和个体间总的生物变异），或 </a:t>
            </a:r>
            <a:r>
              <a:rPr lang="en-US" altLang="zh-CN" dirty="0">
                <a:latin typeface="Arial" pitchFamily="34" charset="0"/>
                <a:ea typeface="宋体" pitchFamily="2" charset="-122"/>
              </a:rPr>
              <a:t>1/16 </a:t>
            </a:r>
            <a:r>
              <a:rPr lang="zh-CN" altLang="en-US" dirty="0">
                <a:latin typeface="Arial" pitchFamily="34" charset="0"/>
                <a:ea typeface="宋体" pitchFamily="2" charset="-122"/>
              </a:rPr>
              <a:t>的参考区间，或者是缺乏其它准则时，采用 </a:t>
            </a:r>
            <a:r>
              <a:rPr lang="en-US" altLang="zh-CN" dirty="0">
                <a:latin typeface="Arial" pitchFamily="34" charset="0"/>
                <a:ea typeface="宋体" pitchFamily="2" charset="-122"/>
              </a:rPr>
              <a:t>1/2  </a:t>
            </a:r>
            <a:r>
              <a:rPr lang="zh-CN" altLang="en-US" dirty="0">
                <a:latin typeface="Arial" pitchFamily="34" charset="0"/>
                <a:ea typeface="宋体" pitchFamily="2" charset="-122"/>
              </a:rPr>
              <a:t>的个体内变异。</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a:p>
            <a:r>
              <a:rPr lang="zh-CN" altLang="en-US" dirty="0">
                <a:latin typeface="Arial" pitchFamily="34" charset="0"/>
                <a:ea typeface="宋体" pitchFamily="2" charset="-122"/>
              </a:rPr>
              <a:t>如下几种信息资源可以被用于建立总误差标准：基于经验的判断、临床医师的调查、生物学变异、基于当前分析技术水平的界限、以及分析物参考区间分数计算的界限等；</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采用哪种标准依赖于：使用目的、服务对象的患者群体、试验的特定应用、以及医师解释试验结果时采用的方式等；</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因此质量目标对于不同的实验室可以不同，甚至对于同一个实验室由于应用目的不同而不同；例如，用于监测肾脏移植受体的肌酐方法，就比用于健康筛查的方法有更严格的要求。</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a:p>
            <a:r>
              <a:rPr lang="en-US" altLang="zh-CN" dirty="0">
                <a:latin typeface="Arial" pitchFamily="34" charset="0"/>
                <a:ea typeface="宋体" pitchFamily="2" charset="-122"/>
              </a:rPr>
              <a:t>70</a:t>
            </a:r>
            <a:r>
              <a:rPr lang="zh-CN" altLang="zh-CN" dirty="0">
                <a:latin typeface="Arial" pitchFamily="34" charset="0"/>
                <a:ea typeface="宋体" pitchFamily="2" charset="-122"/>
              </a:rPr>
              <a:t>年代由</a:t>
            </a:r>
            <a:r>
              <a:rPr lang="en-US" altLang="zh-CN" dirty="0">
                <a:latin typeface="Arial" pitchFamily="34" charset="0"/>
                <a:ea typeface="宋体" pitchFamily="2" charset="-122"/>
              </a:rPr>
              <a:t> Barnett </a:t>
            </a:r>
            <a:r>
              <a:rPr lang="zh-CN" altLang="zh-CN" dirty="0">
                <a:latin typeface="Arial" pitchFamily="34" charset="0"/>
                <a:ea typeface="宋体" pitchFamily="2" charset="-122"/>
              </a:rPr>
              <a:t>和</a:t>
            </a:r>
            <a:r>
              <a:rPr lang="en-US" altLang="zh-CN" dirty="0">
                <a:latin typeface="Arial" pitchFamily="34" charset="0"/>
                <a:ea typeface="宋体" pitchFamily="2" charset="-122"/>
              </a:rPr>
              <a:t> Youden </a:t>
            </a:r>
            <a:r>
              <a:rPr lang="zh-CN" altLang="zh-CN" dirty="0">
                <a:latin typeface="Arial" pitchFamily="34" charset="0"/>
                <a:ea typeface="宋体" pitchFamily="2" charset="-122"/>
              </a:rPr>
              <a:t>，首次提出了选择和评价临床实验室的客观计划；国际临床化学联合会（</a:t>
            </a:r>
            <a:r>
              <a:rPr lang="en-US" altLang="zh-CN" dirty="0">
                <a:latin typeface="Arial" pitchFamily="34" charset="0"/>
                <a:ea typeface="宋体" pitchFamily="2" charset="-122"/>
              </a:rPr>
              <a:t>IFCC</a:t>
            </a:r>
            <a:r>
              <a:rPr lang="zh-CN" altLang="zh-CN" dirty="0">
                <a:latin typeface="Arial" pitchFamily="34" charset="0"/>
                <a:ea typeface="宋体" pitchFamily="2" charset="-122"/>
              </a:rPr>
              <a:t>）提供的文件提供了方法评价名词术语和哲学思想的一般讨论以及它与整个质量保证过程的相互关系；美国临床和实验室标准研究院（</a:t>
            </a:r>
            <a:r>
              <a:rPr lang="en-US" altLang="zh-CN" dirty="0">
                <a:latin typeface="Arial" pitchFamily="34" charset="0"/>
                <a:ea typeface="宋体" pitchFamily="2" charset="-122"/>
              </a:rPr>
              <a:t>CLSI</a:t>
            </a:r>
            <a:r>
              <a:rPr lang="zh-CN" altLang="zh-CN" dirty="0">
                <a:latin typeface="Arial" pitchFamily="34" charset="0"/>
                <a:ea typeface="宋体" pitchFamily="2" charset="-122"/>
              </a:rPr>
              <a:t>，原为美国国家临床实验室标准化委员会，</a:t>
            </a:r>
            <a:r>
              <a:rPr lang="en-US" altLang="zh-CN" dirty="0">
                <a:latin typeface="Arial" pitchFamily="34" charset="0"/>
                <a:ea typeface="宋体" pitchFamily="2" charset="-122"/>
              </a:rPr>
              <a:t>NCCLS</a:t>
            </a:r>
            <a:r>
              <a:rPr lang="zh-CN" altLang="zh-CN" dirty="0">
                <a:latin typeface="Arial" pitchFamily="34" charset="0"/>
                <a:ea typeface="宋体" pitchFamily="2" charset="-122"/>
              </a:rPr>
              <a:t>）制定了方法评价时，实验室人员和厂家执行的协同一致系列文件（</a:t>
            </a:r>
            <a:r>
              <a:rPr lang="en-US" altLang="zh-CN" dirty="0">
                <a:latin typeface="Arial" pitchFamily="34" charset="0"/>
                <a:ea typeface="宋体" pitchFamily="2" charset="-122"/>
              </a:rPr>
              <a:t>EP</a:t>
            </a:r>
            <a:r>
              <a:rPr lang="zh-CN" altLang="zh-CN" dirty="0">
                <a:latin typeface="Arial" pitchFamily="34" charset="0"/>
                <a:ea typeface="宋体" pitchFamily="2" charset="-122"/>
              </a:rPr>
              <a:t>）。</a:t>
            </a:r>
          </a:p>
          <a:p>
            <a:endParaRPr lang="en-US" altLang="zh-CN" dirty="0">
              <a:latin typeface="Arial" pitchFamily="34" charset="0"/>
              <a:ea typeface="宋体" pitchFamily="2" charset="-122"/>
            </a:endParaRPr>
          </a:p>
          <a:p>
            <a:r>
              <a:rPr lang="zh-CN" altLang="zh-CN" dirty="0">
                <a:latin typeface="Arial" pitchFamily="34" charset="0"/>
                <a:ea typeface="宋体" pitchFamily="2" charset="-122"/>
              </a:rPr>
              <a:t>与方法或仪器性能相关的特征包括：准确度、线性范围、回收率、分析灵敏度、</a:t>
            </a:r>
            <a:r>
              <a:rPr lang="zh-CN" altLang="en-US" dirty="0">
                <a:latin typeface="Arial" pitchFamily="34" charset="0"/>
                <a:ea typeface="宋体" pitchFamily="2" charset="-122"/>
              </a:rPr>
              <a:t>分析特异性（</a:t>
            </a:r>
            <a:r>
              <a:rPr lang="zh-CN" altLang="zh-CN" dirty="0">
                <a:latin typeface="Arial" pitchFamily="34" charset="0"/>
                <a:ea typeface="宋体" pitchFamily="2" charset="-122"/>
              </a:rPr>
              <a:t>干扰</a:t>
            </a:r>
            <a:r>
              <a:rPr lang="zh-CN" altLang="en-US" dirty="0">
                <a:latin typeface="Arial" pitchFamily="34" charset="0"/>
                <a:ea typeface="宋体" pitchFamily="2" charset="-122"/>
              </a:rPr>
              <a:t>）</a:t>
            </a:r>
            <a:r>
              <a:rPr lang="zh-CN" altLang="zh-CN" dirty="0">
                <a:latin typeface="Arial" pitchFamily="34" charset="0"/>
                <a:ea typeface="宋体" pitchFamily="2" charset="-122"/>
              </a:rPr>
              <a:t>、检出限、精密度、试剂稳定性、分析过程的</a:t>
            </a:r>
            <a:r>
              <a:rPr lang="zh-CN" altLang="en-US" dirty="0">
                <a:latin typeface="Arial" pitchFamily="34" charset="0"/>
                <a:ea typeface="宋体" pitchFamily="2" charset="-122"/>
              </a:rPr>
              <a:t>「</a:t>
            </a:r>
            <a:r>
              <a:rPr lang="zh-CN" altLang="zh-CN" dirty="0">
                <a:latin typeface="Arial" pitchFamily="34" charset="0"/>
                <a:ea typeface="宋体" pitchFamily="2" charset="-122"/>
              </a:rPr>
              <a:t>稳健性</a:t>
            </a:r>
            <a:r>
              <a:rPr lang="zh-CN" altLang="en-US" dirty="0">
                <a:latin typeface="Arial" pitchFamily="34" charset="0"/>
                <a:ea typeface="宋体" pitchFamily="2" charset="-122"/>
              </a:rPr>
              <a:t>」</a:t>
            </a:r>
            <a:r>
              <a:rPr lang="zh-CN" altLang="zh-CN" dirty="0">
                <a:latin typeface="Arial" pitchFamily="34" charset="0"/>
                <a:ea typeface="宋体" pitchFamily="2" charset="-122"/>
              </a:rPr>
              <a:t>、以及与样本的交互作用等；</a:t>
            </a:r>
          </a:p>
          <a:p>
            <a:r>
              <a:rPr lang="zh-CN" altLang="zh-CN" dirty="0">
                <a:latin typeface="Arial" pitchFamily="34" charset="0"/>
                <a:ea typeface="宋体" pitchFamily="2" charset="-122"/>
              </a:rPr>
              <a:t>性能要求取决于实验结果的预期用途或在其医学上不同的应用，不同的应用可产生不同的准确度和精密度需求。</a:t>
            </a:r>
          </a:p>
          <a:p>
            <a:endParaRPr lang="en-US" altLang="zh-CN" dirty="0">
              <a:latin typeface="Arial" pitchFamily="34" charset="0"/>
              <a:ea typeface="宋体" pitchFamily="2" charset="-122"/>
            </a:endParaRPr>
          </a:p>
          <a:p>
            <a:r>
              <a:rPr lang="zh-CN" altLang="en-US" dirty="0">
                <a:latin typeface="Arial" pitchFamily="34" charset="0"/>
                <a:ea typeface="宋体" pitchFamily="2" charset="-122"/>
              </a:rPr>
              <a:t>以上注释来源于：临床检验质量控制技术（第二版），王治国编著，人民文学出版社。</a:t>
            </a:r>
          </a:p>
          <a:p>
            <a:endParaRPr lang="en-US" altLang="zh-CN" dirty="0">
              <a:latin typeface="Arial" pitchFamily="34" charset="0"/>
              <a:ea typeface="宋体" pitchFamily="2" charset="-122"/>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864FD5E-C545-4328-8E53-6EE4EF0F174D}" type="slidenum">
              <a:rPr lang="en-US" altLang="zh-CN" smtClean="0"/>
              <a:pPr eaLnBrk="1" hangingPunct="1"/>
              <a:t>25</a:t>
            </a:fld>
            <a:endParaRPr lang="en-US" altLang="zh-CN"/>
          </a:p>
        </p:txBody>
      </p:sp>
    </p:spTree>
    <p:extLst>
      <p:ext uri="{BB962C8B-B14F-4D97-AF65-F5344CB8AC3E}">
        <p14:creationId xmlns:p14="http://schemas.microsoft.com/office/powerpoint/2010/main" val="770427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itchFamily="2" charset="-122"/>
              </a:rPr>
              <a:t>随机误差和系统误差，</a:t>
            </a:r>
            <a:r>
              <a:rPr lang="zh-TW" altLang="en-US">
                <a:ea typeface="宋体" pitchFamily="2" charset="-122"/>
              </a:rPr>
              <a:t>通常都用</a:t>
            </a:r>
            <a:r>
              <a:rPr lang="zh-CN" altLang="en-US">
                <a:ea typeface="宋体" pitchFamily="2" charset="-122"/>
              </a:rPr>
              <a:t>标准差</a:t>
            </a:r>
            <a:r>
              <a:rPr lang="zh-TW" altLang="en-US">
                <a:ea typeface="宋体" pitchFamily="2" charset="-122"/>
              </a:rPr>
              <a:t>的</a:t>
            </a:r>
            <a:r>
              <a:rPr lang="zh-CN" altLang="en-US">
                <a:ea typeface="宋体" pitchFamily="2" charset="-122"/>
              </a:rPr>
              <a:t>倍数来</a:t>
            </a:r>
            <a:r>
              <a:rPr lang="zh-TW" altLang="en-US">
                <a:ea typeface="宋体" pitchFamily="2" charset="-122"/>
              </a:rPr>
              <a:t>表示</a:t>
            </a:r>
            <a:r>
              <a:rPr lang="zh-CN" altLang="en-US">
                <a:ea typeface="宋体" pitchFamily="2" charset="-122"/>
              </a:rPr>
              <a:t>，随机误差直接表示为分析方法标准差的倍数，系统误差表示为均值改变量再除以分析方法的标准差。</a:t>
            </a:r>
            <a:endParaRPr lang="en-US" altLang="zh-CN">
              <a:ea typeface="宋体" pitchFamily="2" charset="-122"/>
            </a:endParaRPr>
          </a:p>
          <a:p>
            <a:r>
              <a:rPr lang="zh-CN" altLang="en-US">
                <a:ea typeface="宋体" pitchFamily="2" charset="-122"/>
              </a:rPr>
              <a:t>比如，随机误差的系数 </a:t>
            </a:r>
            <a:r>
              <a:rPr lang="en-US" altLang="zh-CN">
                <a:ea typeface="宋体" pitchFamily="2" charset="-122"/>
              </a:rPr>
              <a:t>△RE </a:t>
            </a:r>
            <a:r>
              <a:rPr lang="zh-CN" altLang="en-US">
                <a:ea typeface="宋体" pitchFamily="2" charset="-122"/>
              </a:rPr>
              <a:t>如是 </a:t>
            </a:r>
            <a:r>
              <a:rPr lang="en-US" altLang="zh-CN">
                <a:ea typeface="宋体" pitchFamily="2" charset="-122"/>
              </a:rPr>
              <a:t>1</a:t>
            </a:r>
            <a:r>
              <a:rPr lang="zh-CN" altLang="en-US">
                <a:ea typeface="宋体" pitchFamily="2" charset="-122"/>
              </a:rPr>
              <a:t>，则表示没有随机误差产生，系统误差的系数 </a:t>
            </a:r>
            <a:r>
              <a:rPr lang="en-US" altLang="zh-CN">
                <a:ea typeface="宋体" pitchFamily="2" charset="-122"/>
              </a:rPr>
              <a:t>△SE </a:t>
            </a:r>
            <a:r>
              <a:rPr lang="zh-CN" altLang="en-US">
                <a:ea typeface="宋体" pitchFamily="2" charset="-122"/>
              </a:rPr>
              <a:t>如是 </a:t>
            </a:r>
            <a:r>
              <a:rPr lang="en-US" altLang="zh-CN">
                <a:ea typeface="宋体" pitchFamily="2" charset="-122"/>
              </a:rPr>
              <a:t>0</a:t>
            </a:r>
            <a:r>
              <a:rPr lang="zh-CN" altLang="en-US">
                <a:ea typeface="宋体" pitchFamily="2" charset="-122"/>
              </a:rPr>
              <a:t>，则表示没有系统误差（偏倚）产生。</a:t>
            </a:r>
            <a:endParaRPr lang="en-US" altLang="zh-CN">
              <a:ea typeface="宋体" pitchFamily="2" charset="-122"/>
            </a:endParaRPr>
          </a:p>
          <a:p>
            <a:r>
              <a:rPr lang="zh-CN" altLang="en-US">
                <a:ea typeface="宋体" pitchFamily="2" charset="-122"/>
              </a:rPr>
              <a:t>這種表示方法的好处是，在 均值 </a:t>
            </a:r>
            <a:r>
              <a:rPr lang="en-US" altLang="zh-CN">
                <a:ea typeface="宋体" pitchFamily="2" charset="-122"/>
              </a:rPr>
              <a:t>— </a:t>
            </a:r>
            <a:r>
              <a:rPr lang="zh-CN" altLang="en-US">
                <a:ea typeface="宋体" pitchFamily="2" charset="-122"/>
              </a:rPr>
              <a:t>标准差 质控图表示方法同一，很方便。</a:t>
            </a:r>
            <a:endParaRPr lang="en-US" altLang="zh-CN">
              <a:ea typeface="宋体" pitchFamily="2" charset="-122"/>
            </a:endParaRPr>
          </a:p>
          <a:p>
            <a:r>
              <a:rPr lang="zh-CN" altLang="en-US">
                <a:ea typeface="宋体" pitchFamily="2" charset="-122"/>
              </a:rPr>
              <a:t>对于临界随机误差，取双侧，</a:t>
            </a:r>
            <a:r>
              <a:rPr lang="el-GR" altLang="zh-CN">
                <a:ea typeface="宋体" pitchFamily="2" charset="-122"/>
              </a:rPr>
              <a:t>α</a:t>
            </a:r>
            <a:r>
              <a:rPr lang="en-US" altLang="zh-CN">
                <a:ea typeface="宋体" pitchFamily="2" charset="-122"/>
              </a:rPr>
              <a:t>= 0.95</a:t>
            </a:r>
            <a:r>
              <a:rPr lang="zh-CN" altLang="en-US">
                <a:ea typeface="宋体" pitchFamily="2" charset="-122"/>
              </a:rPr>
              <a:t>，是指规定的最大缺陷率为 </a:t>
            </a:r>
            <a:r>
              <a:rPr lang="en-US" altLang="zh-CN">
                <a:ea typeface="宋体" pitchFamily="2" charset="-122"/>
              </a:rPr>
              <a:t>5%</a:t>
            </a:r>
            <a:r>
              <a:rPr lang="zh-CN" altLang="en-US">
                <a:ea typeface="宋体" pitchFamily="2" charset="-122"/>
              </a:rPr>
              <a:t>，此时 </a:t>
            </a:r>
            <a:r>
              <a:rPr lang="en-US" altLang="zh-CN">
                <a:ea typeface="宋体" pitchFamily="2" charset="-122"/>
              </a:rPr>
              <a:t>Z = 1.96</a:t>
            </a:r>
            <a:r>
              <a:rPr lang="zh-CN" altLang="en-US">
                <a:ea typeface="宋体" pitchFamily="2" charset="-122"/>
              </a:rPr>
              <a:t>；如 </a:t>
            </a:r>
            <a:r>
              <a:rPr lang="el-GR" altLang="zh-CN">
                <a:ea typeface="宋体" pitchFamily="2" charset="-122"/>
              </a:rPr>
              <a:t>α</a:t>
            </a:r>
            <a:r>
              <a:rPr lang="en-US" altLang="zh-CN">
                <a:ea typeface="宋体" pitchFamily="2" charset="-122"/>
              </a:rPr>
              <a:t>= 0.99 </a:t>
            </a:r>
            <a:r>
              <a:rPr lang="zh-CN" altLang="en-US">
                <a:ea typeface="宋体" pitchFamily="2" charset="-122"/>
              </a:rPr>
              <a:t>则 </a:t>
            </a:r>
            <a:r>
              <a:rPr lang="en-US" altLang="zh-CN">
                <a:ea typeface="宋体" pitchFamily="2" charset="-122"/>
              </a:rPr>
              <a:t>Z = 2.33</a:t>
            </a:r>
            <a:r>
              <a:rPr lang="zh-CN" altLang="en-US">
                <a:ea typeface="宋体" pitchFamily="2" charset="-122"/>
              </a:rPr>
              <a:t>；</a:t>
            </a:r>
            <a:endParaRPr lang="en-US" altLang="zh-CN">
              <a:ea typeface="宋体" pitchFamily="2" charset="-122"/>
            </a:endParaRPr>
          </a:p>
          <a:p>
            <a:r>
              <a:rPr lang="zh-CN" altLang="en-US">
                <a:ea typeface="宋体" pitchFamily="2" charset="-122"/>
              </a:rPr>
              <a:t>对于临界系统误差，取单侧，</a:t>
            </a:r>
            <a:r>
              <a:rPr lang="el-GR" altLang="zh-CN">
                <a:ea typeface="宋体" pitchFamily="2" charset="-122"/>
              </a:rPr>
              <a:t>α</a:t>
            </a:r>
            <a:r>
              <a:rPr lang="en-US" altLang="zh-CN">
                <a:ea typeface="宋体" pitchFamily="2" charset="-122"/>
              </a:rPr>
              <a:t>= 0.95</a:t>
            </a:r>
            <a:r>
              <a:rPr lang="zh-CN" altLang="en-US">
                <a:ea typeface="宋体" pitchFamily="2" charset="-122"/>
              </a:rPr>
              <a:t>，是指规定的最大缺陷率为 </a:t>
            </a:r>
            <a:r>
              <a:rPr lang="en-US" altLang="zh-CN">
                <a:ea typeface="宋体" pitchFamily="2" charset="-122"/>
              </a:rPr>
              <a:t>5%</a:t>
            </a:r>
            <a:r>
              <a:rPr lang="zh-CN" altLang="en-US">
                <a:ea typeface="宋体" pitchFamily="2" charset="-122"/>
              </a:rPr>
              <a:t>，此时 </a:t>
            </a:r>
            <a:r>
              <a:rPr lang="en-US" altLang="zh-CN">
                <a:ea typeface="宋体" pitchFamily="2" charset="-122"/>
              </a:rPr>
              <a:t>Z = 1.65</a:t>
            </a:r>
            <a:r>
              <a:rPr lang="zh-CN" altLang="en-US">
                <a:ea typeface="宋体" pitchFamily="2" charset="-122"/>
              </a:rPr>
              <a:t>；如 </a:t>
            </a:r>
            <a:r>
              <a:rPr lang="el-GR" altLang="zh-CN">
                <a:ea typeface="宋体" pitchFamily="2" charset="-122"/>
              </a:rPr>
              <a:t>α</a:t>
            </a:r>
            <a:r>
              <a:rPr lang="en-US" altLang="zh-CN">
                <a:ea typeface="宋体" pitchFamily="2" charset="-122"/>
              </a:rPr>
              <a:t>= 0.975 </a:t>
            </a:r>
            <a:r>
              <a:rPr lang="zh-CN" altLang="en-US">
                <a:ea typeface="宋体" pitchFamily="2" charset="-122"/>
              </a:rPr>
              <a:t>则 </a:t>
            </a:r>
            <a:r>
              <a:rPr lang="en-US" altLang="zh-CN">
                <a:ea typeface="宋体" pitchFamily="2" charset="-122"/>
              </a:rPr>
              <a:t>Z = 1.96</a:t>
            </a:r>
            <a:r>
              <a:rPr lang="zh-CN" altLang="en-US">
                <a:ea typeface="宋体" pitchFamily="2" charset="-122"/>
              </a:rPr>
              <a:t>；</a:t>
            </a:r>
            <a:endParaRPr lang="en-US" altLang="zh-CN">
              <a:ea typeface="宋体" pitchFamily="2" charset="-122"/>
            </a:endParaRPr>
          </a:p>
          <a:p>
            <a:r>
              <a:rPr lang="zh-CN" altLang="en-US">
                <a:ea typeface="宋体" pitchFamily="2" charset="-122"/>
              </a:rPr>
              <a:t>偏倚取单侧概率，是因为，偏倚只能增大一侧的假阳性率，对应另一侧的是减小的，所以不予考虑；</a:t>
            </a:r>
            <a:endParaRPr lang="en-US" altLang="zh-CN">
              <a:ea typeface="宋体" pitchFamily="2" charset="-122"/>
            </a:endParaRPr>
          </a:p>
          <a:p>
            <a:r>
              <a:rPr lang="zh-CN" altLang="en-US">
                <a:ea typeface="宋体" pitchFamily="2" charset="-122"/>
              </a:rPr>
              <a:t>随机误差则不同，随机误差可以同时增大两侧的假阳性率，所以要取双侧概率。</a:t>
            </a:r>
            <a:endParaRPr lang="en-US" altLang="zh-CN">
              <a:ea typeface="宋体" pitchFamily="2" charset="-122"/>
            </a:endParaRPr>
          </a:p>
          <a:p>
            <a:endParaRPr lang="en-US" altLang="zh-CN">
              <a:ea typeface="宋体" pitchFamily="2" charset="-122"/>
            </a:endParaRPr>
          </a:p>
          <a:p>
            <a:r>
              <a:rPr lang="zh-CN" altLang="en-US">
                <a:ea typeface="宋体" pitchFamily="2" charset="-122"/>
              </a:rPr>
              <a:t>对于现代自动化的大型检测系统，随机误差出现的几率不多，质控设计更重要的是要检出临界系统误差。</a:t>
            </a:r>
            <a:endParaRPr lang="en-US" altLang="zh-CN">
              <a:ea typeface="宋体" pitchFamily="2" charset="-122"/>
            </a:endParaRPr>
          </a:p>
          <a:p>
            <a:r>
              <a:rPr lang="en-US" altLang="zh-CN">
                <a:ea typeface="宋体" pitchFamily="2" charset="-122"/>
              </a:rPr>
              <a:t>  </a:t>
            </a:r>
          </a:p>
          <a:p>
            <a:r>
              <a:rPr lang="zh-CN" altLang="en-US">
                <a:ea typeface="宋体" pitchFamily="2" charset="-122"/>
              </a:rPr>
              <a:t>以上注释来源于：临床检验质量控制技术（第二版），王治国编著，人民文学出版社。</a:t>
            </a:r>
          </a:p>
          <a:p>
            <a:endParaRPr lang="zh-CN" altLang="en-US">
              <a:ea typeface="宋体" pitchFamily="2" charset="-122"/>
            </a:endParaRPr>
          </a:p>
        </p:txBody>
      </p:sp>
      <p:sp>
        <p:nvSpPr>
          <p:cNvPr id="696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857830E-DDDA-4381-9C58-CE0CE7EB75F8}" type="slidenum">
              <a:rPr lang="en-US" altLang="zh-CN" smtClean="0"/>
              <a:pPr eaLnBrk="1" hangingPunct="1"/>
              <a:t>26</a:t>
            </a:fld>
            <a:endParaRPr lang="en-US" altLang="zh-CN"/>
          </a:p>
        </p:txBody>
      </p:sp>
    </p:spTree>
    <p:extLst>
      <p:ext uri="{BB962C8B-B14F-4D97-AF65-F5344CB8AC3E}">
        <p14:creationId xmlns:p14="http://schemas.microsoft.com/office/powerpoint/2010/main" val="40422417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itchFamily="2" charset="-122"/>
              </a:rPr>
              <a:t>随机误差和系统误差，</a:t>
            </a:r>
            <a:r>
              <a:rPr lang="zh-TW" altLang="en-US">
                <a:ea typeface="宋体" pitchFamily="2" charset="-122"/>
              </a:rPr>
              <a:t>通常都用</a:t>
            </a:r>
            <a:r>
              <a:rPr lang="zh-CN" altLang="en-US">
                <a:ea typeface="宋体" pitchFamily="2" charset="-122"/>
              </a:rPr>
              <a:t>标准差</a:t>
            </a:r>
            <a:r>
              <a:rPr lang="zh-TW" altLang="en-US">
                <a:ea typeface="宋体" pitchFamily="2" charset="-122"/>
              </a:rPr>
              <a:t>的</a:t>
            </a:r>
            <a:r>
              <a:rPr lang="zh-CN" altLang="en-US">
                <a:ea typeface="宋体" pitchFamily="2" charset="-122"/>
              </a:rPr>
              <a:t>倍数来</a:t>
            </a:r>
            <a:r>
              <a:rPr lang="zh-TW" altLang="en-US">
                <a:ea typeface="宋体" pitchFamily="2" charset="-122"/>
              </a:rPr>
              <a:t>表示</a:t>
            </a:r>
            <a:r>
              <a:rPr lang="zh-CN" altLang="en-US">
                <a:ea typeface="宋体" pitchFamily="2" charset="-122"/>
              </a:rPr>
              <a:t>，随机误差直接表示为分析方法标准差的倍数，系统误差表示为均值改变量再除以分析方法的标准差。</a:t>
            </a:r>
            <a:endParaRPr lang="en-US" altLang="zh-CN">
              <a:ea typeface="宋体" pitchFamily="2" charset="-122"/>
            </a:endParaRPr>
          </a:p>
          <a:p>
            <a:r>
              <a:rPr lang="zh-CN" altLang="en-US">
                <a:ea typeface="宋体" pitchFamily="2" charset="-122"/>
              </a:rPr>
              <a:t>比如，随机误差的系数 </a:t>
            </a:r>
            <a:r>
              <a:rPr lang="en-US" altLang="zh-CN">
                <a:ea typeface="宋体" pitchFamily="2" charset="-122"/>
              </a:rPr>
              <a:t>△RE </a:t>
            </a:r>
            <a:r>
              <a:rPr lang="zh-CN" altLang="en-US">
                <a:ea typeface="宋体" pitchFamily="2" charset="-122"/>
              </a:rPr>
              <a:t>如是 </a:t>
            </a:r>
            <a:r>
              <a:rPr lang="en-US" altLang="zh-CN">
                <a:ea typeface="宋体" pitchFamily="2" charset="-122"/>
              </a:rPr>
              <a:t>1</a:t>
            </a:r>
            <a:r>
              <a:rPr lang="zh-CN" altLang="en-US">
                <a:ea typeface="宋体" pitchFamily="2" charset="-122"/>
              </a:rPr>
              <a:t>，则表示没有随机误差产生，系统误差的系数 </a:t>
            </a:r>
            <a:r>
              <a:rPr lang="en-US" altLang="zh-CN">
                <a:ea typeface="宋体" pitchFamily="2" charset="-122"/>
              </a:rPr>
              <a:t>△SE </a:t>
            </a:r>
            <a:r>
              <a:rPr lang="zh-CN" altLang="en-US">
                <a:ea typeface="宋体" pitchFamily="2" charset="-122"/>
              </a:rPr>
              <a:t>如是 </a:t>
            </a:r>
            <a:r>
              <a:rPr lang="en-US" altLang="zh-CN">
                <a:ea typeface="宋体" pitchFamily="2" charset="-122"/>
              </a:rPr>
              <a:t>0</a:t>
            </a:r>
            <a:r>
              <a:rPr lang="zh-CN" altLang="en-US">
                <a:ea typeface="宋体" pitchFamily="2" charset="-122"/>
              </a:rPr>
              <a:t>，则表示没有系统误差（偏倚）产生。</a:t>
            </a:r>
            <a:endParaRPr lang="en-US" altLang="zh-CN">
              <a:ea typeface="宋体" pitchFamily="2" charset="-122"/>
            </a:endParaRPr>
          </a:p>
          <a:p>
            <a:r>
              <a:rPr lang="zh-CN" altLang="en-US">
                <a:ea typeface="宋体" pitchFamily="2" charset="-122"/>
              </a:rPr>
              <a:t>這種表示方法的好处是，在 均值 </a:t>
            </a:r>
            <a:r>
              <a:rPr lang="en-US" altLang="zh-CN">
                <a:ea typeface="宋体" pitchFamily="2" charset="-122"/>
              </a:rPr>
              <a:t>— </a:t>
            </a:r>
            <a:r>
              <a:rPr lang="zh-CN" altLang="en-US">
                <a:ea typeface="宋体" pitchFamily="2" charset="-122"/>
              </a:rPr>
              <a:t>标准差 质控图表示方法同一，很方便。</a:t>
            </a:r>
            <a:endParaRPr lang="en-US" altLang="zh-CN">
              <a:ea typeface="宋体" pitchFamily="2" charset="-122"/>
            </a:endParaRPr>
          </a:p>
          <a:p>
            <a:r>
              <a:rPr lang="zh-CN" altLang="en-US">
                <a:ea typeface="宋体" pitchFamily="2" charset="-122"/>
              </a:rPr>
              <a:t>对于临界随机误差，取双侧，</a:t>
            </a:r>
            <a:r>
              <a:rPr lang="el-GR" altLang="zh-CN">
                <a:ea typeface="宋体" pitchFamily="2" charset="-122"/>
              </a:rPr>
              <a:t>α</a:t>
            </a:r>
            <a:r>
              <a:rPr lang="en-US" altLang="zh-CN">
                <a:ea typeface="宋体" pitchFamily="2" charset="-122"/>
              </a:rPr>
              <a:t>= 0.95</a:t>
            </a:r>
            <a:r>
              <a:rPr lang="zh-CN" altLang="en-US">
                <a:ea typeface="宋体" pitchFamily="2" charset="-122"/>
              </a:rPr>
              <a:t>，是指规定的最大缺陷率为 </a:t>
            </a:r>
            <a:r>
              <a:rPr lang="en-US" altLang="zh-CN">
                <a:ea typeface="宋体" pitchFamily="2" charset="-122"/>
              </a:rPr>
              <a:t>5%</a:t>
            </a:r>
            <a:r>
              <a:rPr lang="zh-CN" altLang="en-US">
                <a:ea typeface="宋体" pitchFamily="2" charset="-122"/>
              </a:rPr>
              <a:t>，此时 </a:t>
            </a:r>
            <a:r>
              <a:rPr lang="en-US" altLang="zh-CN">
                <a:ea typeface="宋体" pitchFamily="2" charset="-122"/>
              </a:rPr>
              <a:t>Z = 1.96</a:t>
            </a:r>
            <a:r>
              <a:rPr lang="zh-CN" altLang="en-US">
                <a:ea typeface="宋体" pitchFamily="2" charset="-122"/>
              </a:rPr>
              <a:t>；如 </a:t>
            </a:r>
            <a:r>
              <a:rPr lang="el-GR" altLang="zh-CN">
                <a:ea typeface="宋体" pitchFamily="2" charset="-122"/>
              </a:rPr>
              <a:t>α</a:t>
            </a:r>
            <a:r>
              <a:rPr lang="en-US" altLang="zh-CN">
                <a:ea typeface="宋体" pitchFamily="2" charset="-122"/>
              </a:rPr>
              <a:t>= 0.99 </a:t>
            </a:r>
            <a:r>
              <a:rPr lang="zh-CN" altLang="en-US">
                <a:ea typeface="宋体" pitchFamily="2" charset="-122"/>
              </a:rPr>
              <a:t>则 </a:t>
            </a:r>
            <a:r>
              <a:rPr lang="en-US" altLang="zh-CN">
                <a:ea typeface="宋体" pitchFamily="2" charset="-122"/>
              </a:rPr>
              <a:t>Z = 2.33</a:t>
            </a:r>
            <a:r>
              <a:rPr lang="zh-CN" altLang="en-US">
                <a:ea typeface="宋体" pitchFamily="2" charset="-122"/>
              </a:rPr>
              <a:t>；</a:t>
            </a:r>
            <a:endParaRPr lang="en-US" altLang="zh-CN">
              <a:ea typeface="宋体" pitchFamily="2" charset="-122"/>
            </a:endParaRPr>
          </a:p>
          <a:p>
            <a:r>
              <a:rPr lang="zh-CN" altLang="en-US">
                <a:ea typeface="宋体" pitchFamily="2" charset="-122"/>
              </a:rPr>
              <a:t>对于临界系统误差，取单侧，</a:t>
            </a:r>
            <a:r>
              <a:rPr lang="el-GR" altLang="zh-CN">
                <a:ea typeface="宋体" pitchFamily="2" charset="-122"/>
              </a:rPr>
              <a:t>α</a:t>
            </a:r>
            <a:r>
              <a:rPr lang="en-US" altLang="zh-CN">
                <a:ea typeface="宋体" pitchFamily="2" charset="-122"/>
              </a:rPr>
              <a:t>= 0.95</a:t>
            </a:r>
            <a:r>
              <a:rPr lang="zh-CN" altLang="en-US">
                <a:ea typeface="宋体" pitchFamily="2" charset="-122"/>
              </a:rPr>
              <a:t>，是指规定的最大缺陷率为 </a:t>
            </a:r>
            <a:r>
              <a:rPr lang="en-US" altLang="zh-CN">
                <a:ea typeface="宋体" pitchFamily="2" charset="-122"/>
              </a:rPr>
              <a:t>5%</a:t>
            </a:r>
            <a:r>
              <a:rPr lang="zh-CN" altLang="en-US">
                <a:ea typeface="宋体" pitchFamily="2" charset="-122"/>
              </a:rPr>
              <a:t>，此时 </a:t>
            </a:r>
            <a:r>
              <a:rPr lang="en-US" altLang="zh-CN">
                <a:ea typeface="宋体" pitchFamily="2" charset="-122"/>
              </a:rPr>
              <a:t>Z = 1.65</a:t>
            </a:r>
            <a:r>
              <a:rPr lang="zh-CN" altLang="en-US">
                <a:ea typeface="宋体" pitchFamily="2" charset="-122"/>
              </a:rPr>
              <a:t>；如 </a:t>
            </a:r>
            <a:r>
              <a:rPr lang="el-GR" altLang="zh-CN">
                <a:ea typeface="宋体" pitchFamily="2" charset="-122"/>
              </a:rPr>
              <a:t>α</a:t>
            </a:r>
            <a:r>
              <a:rPr lang="en-US" altLang="zh-CN">
                <a:ea typeface="宋体" pitchFamily="2" charset="-122"/>
              </a:rPr>
              <a:t>= 0.975 </a:t>
            </a:r>
            <a:r>
              <a:rPr lang="zh-CN" altLang="en-US">
                <a:ea typeface="宋体" pitchFamily="2" charset="-122"/>
              </a:rPr>
              <a:t>则 </a:t>
            </a:r>
            <a:r>
              <a:rPr lang="en-US" altLang="zh-CN">
                <a:ea typeface="宋体" pitchFamily="2" charset="-122"/>
              </a:rPr>
              <a:t>Z = 1.96</a:t>
            </a:r>
            <a:r>
              <a:rPr lang="zh-CN" altLang="en-US">
                <a:ea typeface="宋体" pitchFamily="2" charset="-122"/>
              </a:rPr>
              <a:t>；</a:t>
            </a:r>
            <a:endParaRPr lang="en-US" altLang="zh-CN">
              <a:ea typeface="宋体" pitchFamily="2" charset="-122"/>
            </a:endParaRPr>
          </a:p>
          <a:p>
            <a:r>
              <a:rPr lang="zh-CN" altLang="en-US">
                <a:ea typeface="宋体" pitchFamily="2" charset="-122"/>
              </a:rPr>
              <a:t>偏倚取单侧概率，是因为，偏倚只能增大一侧的假阳性率，对应另一侧的是减小的，所以不予考虑；</a:t>
            </a:r>
            <a:endParaRPr lang="en-US" altLang="zh-CN">
              <a:ea typeface="宋体" pitchFamily="2" charset="-122"/>
            </a:endParaRPr>
          </a:p>
          <a:p>
            <a:r>
              <a:rPr lang="zh-CN" altLang="en-US">
                <a:ea typeface="宋体" pitchFamily="2" charset="-122"/>
              </a:rPr>
              <a:t>随机误差则不同，随机误差可以同时增大两侧的假阳性率，所以要取双侧概率。</a:t>
            </a:r>
            <a:endParaRPr lang="en-US" altLang="zh-CN">
              <a:ea typeface="宋体" pitchFamily="2" charset="-122"/>
            </a:endParaRPr>
          </a:p>
          <a:p>
            <a:endParaRPr lang="en-US" altLang="zh-CN">
              <a:ea typeface="宋体" pitchFamily="2" charset="-122"/>
            </a:endParaRPr>
          </a:p>
          <a:p>
            <a:r>
              <a:rPr lang="zh-CN" altLang="en-US">
                <a:ea typeface="宋体" pitchFamily="2" charset="-122"/>
              </a:rPr>
              <a:t>对于现代自动化的大型检测系统，随机误差出现的几率不多，质控设计更重要的是要检出临界系统误差。</a:t>
            </a:r>
            <a:endParaRPr lang="en-US" altLang="zh-CN">
              <a:ea typeface="宋体" pitchFamily="2" charset="-122"/>
            </a:endParaRPr>
          </a:p>
          <a:p>
            <a:r>
              <a:rPr lang="en-US" altLang="zh-CN">
                <a:ea typeface="宋体" pitchFamily="2" charset="-122"/>
              </a:rPr>
              <a:t>  </a:t>
            </a:r>
          </a:p>
          <a:p>
            <a:r>
              <a:rPr lang="zh-CN" altLang="en-US">
                <a:ea typeface="宋体" pitchFamily="2" charset="-122"/>
              </a:rPr>
              <a:t>以上注释来源于：临床检验质量控制技术（第二版），王治国编著，人民文学出版社。</a:t>
            </a:r>
          </a:p>
          <a:p>
            <a:endParaRPr lang="zh-CN" altLang="en-US">
              <a:ea typeface="宋体" pitchFamily="2" charset="-122"/>
            </a:endParaRPr>
          </a:p>
        </p:txBody>
      </p:sp>
      <p:sp>
        <p:nvSpPr>
          <p:cNvPr id="686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BD81E5-6605-45B0-91AC-5F75DAED40F8}" type="slidenum">
              <a:rPr lang="en-US" altLang="zh-CN" smtClean="0"/>
              <a:pPr eaLnBrk="1" hangingPunct="1"/>
              <a:t>27</a:t>
            </a:fld>
            <a:endParaRPr lang="en-US" altLang="zh-CN"/>
          </a:p>
        </p:txBody>
      </p:sp>
    </p:spTree>
    <p:extLst>
      <p:ext uri="{BB962C8B-B14F-4D97-AF65-F5344CB8AC3E}">
        <p14:creationId xmlns:p14="http://schemas.microsoft.com/office/powerpoint/2010/main" val="2143688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ea typeface="宋体" pitchFamily="2" charset="-122"/>
              </a:rPr>
              <a:t>Barnett </a:t>
            </a:r>
            <a:r>
              <a:rPr lang="zh-CN" altLang="en-US" dirty="0">
                <a:latin typeface="Arial" pitchFamily="34" charset="0"/>
                <a:ea typeface="宋体" pitchFamily="2" charset="-122"/>
              </a:rPr>
              <a:t>和 </a:t>
            </a:r>
            <a:r>
              <a:rPr lang="en-US" altLang="zh-CN" dirty="0" err="1">
                <a:latin typeface="Arial" pitchFamily="34" charset="0"/>
                <a:ea typeface="宋体" pitchFamily="2" charset="-122"/>
              </a:rPr>
              <a:t>Westgard</a:t>
            </a:r>
            <a:r>
              <a:rPr lang="en-US" altLang="zh-CN" dirty="0">
                <a:latin typeface="Arial" pitchFamily="34" charset="0"/>
                <a:ea typeface="宋体" pitchFamily="2" charset="-122"/>
              </a:rPr>
              <a:t> </a:t>
            </a:r>
            <a:r>
              <a:rPr lang="zh-CN" altLang="en-US" dirty="0">
                <a:latin typeface="Arial" pitchFamily="34" charset="0"/>
                <a:ea typeface="宋体" pitchFamily="2" charset="-122"/>
              </a:rPr>
              <a:t>建议常规分析方法的变异系数不应超过 </a:t>
            </a:r>
            <a:r>
              <a:rPr lang="en-US" altLang="zh-CN" dirty="0">
                <a:latin typeface="Arial" pitchFamily="34" charset="0"/>
                <a:ea typeface="宋体" pitchFamily="2" charset="-122"/>
              </a:rPr>
              <a:t>CLIA’88</a:t>
            </a:r>
            <a:r>
              <a:rPr lang="zh-CN" altLang="en-US" dirty="0">
                <a:latin typeface="Arial" pitchFamily="34" charset="0"/>
                <a:ea typeface="宋体" pitchFamily="2" charset="-122"/>
              </a:rPr>
              <a:t>的 </a:t>
            </a:r>
            <a:r>
              <a:rPr lang="en-US" altLang="zh-CN" dirty="0">
                <a:latin typeface="Arial" pitchFamily="34" charset="0"/>
                <a:ea typeface="宋体" pitchFamily="2" charset="-122"/>
              </a:rPr>
              <a:t>1/4 </a:t>
            </a:r>
            <a:r>
              <a:rPr lang="zh-CN" altLang="en-US" dirty="0">
                <a:latin typeface="Arial" pitchFamily="34" charset="0"/>
                <a:ea typeface="宋体" pitchFamily="2" charset="-122"/>
              </a:rPr>
              <a:t>界限，这样可以给偏倚留有余地，并可以给质控方案的设计留有更大余地。</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欧洲工作小组推荐使用，精密度目标是，</a:t>
            </a:r>
            <a:r>
              <a:rPr lang="en-US" altLang="zh-CN" dirty="0">
                <a:latin typeface="Arial" pitchFamily="34" charset="0"/>
                <a:ea typeface="宋体" pitchFamily="2" charset="-122"/>
              </a:rPr>
              <a:t>1/2 </a:t>
            </a:r>
            <a:r>
              <a:rPr lang="zh-CN" altLang="en-US" dirty="0">
                <a:latin typeface="Arial" pitchFamily="34" charset="0"/>
                <a:ea typeface="宋体" pitchFamily="2" charset="-122"/>
              </a:rPr>
              <a:t>的个体内生物变异；对于偏倚，他们推荐的是 </a:t>
            </a:r>
            <a:r>
              <a:rPr lang="en-US" altLang="zh-CN" dirty="0">
                <a:latin typeface="Arial" pitchFamily="34" charset="0"/>
                <a:ea typeface="宋体" pitchFamily="2" charset="-122"/>
              </a:rPr>
              <a:t>1/4 </a:t>
            </a:r>
            <a:r>
              <a:rPr lang="zh-CN" altLang="en-US" dirty="0">
                <a:latin typeface="Arial" pitchFamily="34" charset="0"/>
                <a:ea typeface="宋体" pitchFamily="2" charset="-122"/>
              </a:rPr>
              <a:t>的组生物学变异（包括个体内和个体间总的生物变异），或 </a:t>
            </a:r>
            <a:r>
              <a:rPr lang="en-US" altLang="zh-CN" dirty="0">
                <a:latin typeface="Arial" pitchFamily="34" charset="0"/>
                <a:ea typeface="宋体" pitchFamily="2" charset="-122"/>
              </a:rPr>
              <a:t>1/16 </a:t>
            </a:r>
            <a:r>
              <a:rPr lang="zh-CN" altLang="en-US" dirty="0">
                <a:latin typeface="Arial" pitchFamily="34" charset="0"/>
                <a:ea typeface="宋体" pitchFamily="2" charset="-122"/>
              </a:rPr>
              <a:t>的参考区间，或者是缺乏其它准则时，采用 </a:t>
            </a:r>
            <a:r>
              <a:rPr lang="en-US" altLang="zh-CN" dirty="0">
                <a:latin typeface="Arial" pitchFamily="34" charset="0"/>
                <a:ea typeface="宋体" pitchFamily="2" charset="-122"/>
              </a:rPr>
              <a:t>1/2  </a:t>
            </a:r>
            <a:r>
              <a:rPr lang="zh-CN" altLang="en-US" dirty="0">
                <a:latin typeface="Arial" pitchFamily="34" charset="0"/>
                <a:ea typeface="宋体" pitchFamily="2" charset="-122"/>
              </a:rPr>
              <a:t>的个体内变异。</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a:p>
            <a:r>
              <a:rPr lang="zh-CN" altLang="en-US" dirty="0">
                <a:latin typeface="Arial" pitchFamily="34" charset="0"/>
                <a:ea typeface="宋体" pitchFamily="2" charset="-122"/>
              </a:rPr>
              <a:t>如下几种信息资源可以被用于建立总误差标准：基于经验的判断、临床医师的调查、生物学变异、基于当前分析技术水平的界限、以及分析物参考区间分数计算的界限等；</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采用哪种标准依赖于：使用目的、服务对象的患者群体、试验的特定应用、以及医师解释试验结果时采用的方式等；</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因此质量目标对于不同的实验室可以不同，甚至对于同一个实验室由于应用目的不同而不同；例如，用于监测肾脏移植受体的肌酐方法，就比用于健康筛查的方法有更严格的要求。</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a:p>
            <a:r>
              <a:rPr lang="en-US" altLang="zh-CN" dirty="0">
                <a:latin typeface="Arial" pitchFamily="34" charset="0"/>
                <a:ea typeface="宋体" pitchFamily="2" charset="-122"/>
              </a:rPr>
              <a:t>70</a:t>
            </a:r>
            <a:r>
              <a:rPr lang="zh-CN" altLang="zh-CN" dirty="0">
                <a:latin typeface="Arial" pitchFamily="34" charset="0"/>
                <a:ea typeface="宋体" pitchFamily="2" charset="-122"/>
              </a:rPr>
              <a:t>年代由</a:t>
            </a:r>
            <a:r>
              <a:rPr lang="en-US" altLang="zh-CN" dirty="0">
                <a:latin typeface="Arial" pitchFamily="34" charset="0"/>
                <a:ea typeface="宋体" pitchFamily="2" charset="-122"/>
              </a:rPr>
              <a:t> Barnett </a:t>
            </a:r>
            <a:r>
              <a:rPr lang="zh-CN" altLang="zh-CN" dirty="0">
                <a:latin typeface="Arial" pitchFamily="34" charset="0"/>
                <a:ea typeface="宋体" pitchFamily="2" charset="-122"/>
              </a:rPr>
              <a:t>和</a:t>
            </a:r>
            <a:r>
              <a:rPr lang="en-US" altLang="zh-CN" dirty="0">
                <a:latin typeface="Arial" pitchFamily="34" charset="0"/>
                <a:ea typeface="宋体" pitchFamily="2" charset="-122"/>
              </a:rPr>
              <a:t> </a:t>
            </a:r>
            <a:r>
              <a:rPr lang="en-US" altLang="zh-CN" dirty="0" err="1">
                <a:latin typeface="Arial" pitchFamily="34" charset="0"/>
                <a:ea typeface="宋体" pitchFamily="2" charset="-122"/>
              </a:rPr>
              <a:t>Youden</a:t>
            </a:r>
            <a:r>
              <a:rPr lang="en-US" altLang="zh-CN" dirty="0">
                <a:latin typeface="Arial" pitchFamily="34" charset="0"/>
                <a:ea typeface="宋体" pitchFamily="2" charset="-122"/>
              </a:rPr>
              <a:t> </a:t>
            </a:r>
            <a:r>
              <a:rPr lang="zh-CN" altLang="zh-CN" dirty="0">
                <a:latin typeface="Arial" pitchFamily="34" charset="0"/>
                <a:ea typeface="宋体" pitchFamily="2" charset="-122"/>
              </a:rPr>
              <a:t>，首次提出了选择和评价临床实验室的客观计划；国际临床化学联合会（</a:t>
            </a:r>
            <a:r>
              <a:rPr lang="en-US" altLang="zh-CN" dirty="0">
                <a:latin typeface="Arial" pitchFamily="34" charset="0"/>
                <a:ea typeface="宋体" pitchFamily="2" charset="-122"/>
              </a:rPr>
              <a:t>IFCC</a:t>
            </a:r>
            <a:r>
              <a:rPr lang="zh-CN" altLang="zh-CN" dirty="0">
                <a:latin typeface="Arial" pitchFamily="34" charset="0"/>
                <a:ea typeface="宋体" pitchFamily="2" charset="-122"/>
              </a:rPr>
              <a:t>）提供的文件提供了方法评价名词术语和哲学思想的一般讨论以及它与整个质量保证过程的相互关系；美国临床和实验室标准研究院（</a:t>
            </a:r>
            <a:r>
              <a:rPr lang="en-US" altLang="zh-CN" dirty="0">
                <a:latin typeface="Arial" pitchFamily="34" charset="0"/>
                <a:ea typeface="宋体" pitchFamily="2" charset="-122"/>
              </a:rPr>
              <a:t>CLSI</a:t>
            </a:r>
            <a:r>
              <a:rPr lang="zh-CN" altLang="zh-CN" dirty="0">
                <a:latin typeface="Arial" pitchFamily="34" charset="0"/>
                <a:ea typeface="宋体" pitchFamily="2" charset="-122"/>
              </a:rPr>
              <a:t>，原为美国国家临床实验室标准化委员会，</a:t>
            </a:r>
            <a:r>
              <a:rPr lang="en-US" altLang="zh-CN" dirty="0">
                <a:latin typeface="Arial" pitchFamily="34" charset="0"/>
                <a:ea typeface="宋体" pitchFamily="2" charset="-122"/>
              </a:rPr>
              <a:t>NCCLS</a:t>
            </a:r>
            <a:r>
              <a:rPr lang="zh-CN" altLang="zh-CN" dirty="0">
                <a:latin typeface="Arial" pitchFamily="34" charset="0"/>
                <a:ea typeface="宋体" pitchFamily="2" charset="-122"/>
              </a:rPr>
              <a:t>）制定了方法评价时，实验室人员和厂家执行的协同一致系列文件（</a:t>
            </a:r>
            <a:r>
              <a:rPr lang="en-US" altLang="zh-CN" dirty="0">
                <a:latin typeface="Arial" pitchFamily="34" charset="0"/>
                <a:ea typeface="宋体" pitchFamily="2" charset="-122"/>
              </a:rPr>
              <a:t>EP</a:t>
            </a:r>
            <a:r>
              <a:rPr lang="zh-CN" altLang="zh-CN" dirty="0">
                <a:latin typeface="Arial" pitchFamily="34" charset="0"/>
                <a:ea typeface="宋体" pitchFamily="2" charset="-122"/>
              </a:rPr>
              <a:t>）。</a:t>
            </a:r>
          </a:p>
          <a:p>
            <a:endParaRPr lang="en-US" altLang="zh-CN" dirty="0">
              <a:latin typeface="Arial" pitchFamily="34" charset="0"/>
              <a:ea typeface="宋体" pitchFamily="2" charset="-122"/>
            </a:endParaRPr>
          </a:p>
          <a:p>
            <a:r>
              <a:rPr lang="zh-CN" altLang="zh-CN" dirty="0">
                <a:latin typeface="Arial" pitchFamily="34" charset="0"/>
                <a:ea typeface="宋体" pitchFamily="2" charset="-122"/>
              </a:rPr>
              <a:t>与方法或仪器性能相关的特征包括：准确度、线性范围、回收率、分析灵敏度、</a:t>
            </a:r>
            <a:r>
              <a:rPr lang="zh-CN" altLang="en-US" dirty="0">
                <a:latin typeface="Arial" pitchFamily="34" charset="0"/>
                <a:ea typeface="宋体" pitchFamily="2" charset="-122"/>
              </a:rPr>
              <a:t>分析特异性（</a:t>
            </a:r>
            <a:r>
              <a:rPr lang="zh-CN" altLang="zh-CN" dirty="0">
                <a:latin typeface="Arial" pitchFamily="34" charset="0"/>
                <a:ea typeface="宋体" pitchFamily="2" charset="-122"/>
              </a:rPr>
              <a:t>干扰</a:t>
            </a:r>
            <a:r>
              <a:rPr lang="zh-CN" altLang="en-US" dirty="0">
                <a:latin typeface="Arial" pitchFamily="34" charset="0"/>
                <a:ea typeface="宋体" pitchFamily="2" charset="-122"/>
              </a:rPr>
              <a:t>）</a:t>
            </a:r>
            <a:r>
              <a:rPr lang="zh-CN" altLang="zh-CN" dirty="0">
                <a:latin typeface="Arial" pitchFamily="34" charset="0"/>
                <a:ea typeface="宋体" pitchFamily="2" charset="-122"/>
              </a:rPr>
              <a:t>、检出限、精密度、试剂稳定性、分析过程的</a:t>
            </a:r>
            <a:r>
              <a:rPr lang="zh-CN" altLang="en-US" dirty="0">
                <a:latin typeface="Arial" pitchFamily="34" charset="0"/>
                <a:ea typeface="宋体" pitchFamily="2" charset="-122"/>
              </a:rPr>
              <a:t>「</a:t>
            </a:r>
            <a:r>
              <a:rPr lang="zh-CN" altLang="zh-CN" dirty="0">
                <a:latin typeface="Arial" pitchFamily="34" charset="0"/>
                <a:ea typeface="宋体" pitchFamily="2" charset="-122"/>
              </a:rPr>
              <a:t>稳健性</a:t>
            </a:r>
            <a:r>
              <a:rPr lang="zh-CN" altLang="en-US" dirty="0">
                <a:latin typeface="Arial" pitchFamily="34" charset="0"/>
                <a:ea typeface="宋体" pitchFamily="2" charset="-122"/>
              </a:rPr>
              <a:t>」</a:t>
            </a:r>
            <a:r>
              <a:rPr lang="zh-CN" altLang="zh-CN" dirty="0">
                <a:latin typeface="Arial" pitchFamily="34" charset="0"/>
                <a:ea typeface="宋体" pitchFamily="2" charset="-122"/>
              </a:rPr>
              <a:t>、以及与样本的交互作用等；</a:t>
            </a:r>
          </a:p>
          <a:p>
            <a:r>
              <a:rPr lang="zh-CN" altLang="zh-CN" dirty="0">
                <a:latin typeface="Arial" pitchFamily="34" charset="0"/>
                <a:ea typeface="宋体" pitchFamily="2" charset="-122"/>
              </a:rPr>
              <a:t>性能要求取决于实验结果的预期用途或在其医学上不同的应用，不同的应用可产生不同的准确度和精密度需求。</a:t>
            </a:r>
          </a:p>
          <a:p>
            <a:endParaRPr lang="en-US" altLang="zh-CN" dirty="0">
              <a:latin typeface="Arial" pitchFamily="34" charset="0"/>
              <a:ea typeface="宋体" pitchFamily="2" charset="-122"/>
            </a:endParaRPr>
          </a:p>
          <a:p>
            <a:r>
              <a:rPr lang="zh-CN" altLang="en-US" dirty="0">
                <a:latin typeface="Arial" pitchFamily="34" charset="0"/>
                <a:ea typeface="宋体" pitchFamily="2" charset="-122"/>
              </a:rPr>
              <a:t>以上注释来源于：临床检验质量控制技术（第二版），王治国编著，人民文学出版社。</a:t>
            </a:r>
          </a:p>
          <a:p>
            <a:endParaRPr lang="en-US" altLang="zh-CN" dirty="0">
              <a:latin typeface="Arial" pitchFamily="34" charset="0"/>
              <a:ea typeface="宋体" pitchFamily="2" charset="-122"/>
            </a:endParaRPr>
          </a:p>
        </p:txBody>
      </p:sp>
      <p:sp>
        <p:nvSpPr>
          <p:cNvPr id="593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864FD5E-C545-4328-8E53-6EE4EF0F174D}" type="slidenum">
              <a:rPr lang="en-US" altLang="zh-CN" smtClean="0"/>
              <a:pPr eaLnBrk="1" hangingPunct="1"/>
              <a:t>28</a:t>
            </a:fld>
            <a:endParaRPr lang="en-US" altLang="zh-CN"/>
          </a:p>
        </p:txBody>
      </p:sp>
    </p:spTree>
    <p:extLst>
      <p:ext uri="{BB962C8B-B14F-4D97-AF65-F5344CB8AC3E}">
        <p14:creationId xmlns:p14="http://schemas.microsoft.com/office/powerpoint/2010/main" val="3909582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itchFamily="2" charset="-122"/>
              </a:rPr>
              <a:t>随机误差和系统误差，</a:t>
            </a:r>
            <a:r>
              <a:rPr lang="zh-TW" altLang="en-US">
                <a:ea typeface="宋体" pitchFamily="2" charset="-122"/>
              </a:rPr>
              <a:t>通常都用</a:t>
            </a:r>
            <a:r>
              <a:rPr lang="zh-CN" altLang="en-US">
                <a:ea typeface="宋体" pitchFamily="2" charset="-122"/>
              </a:rPr>
              <a:t>标准差</a:t>
            </a:r>
            <a:r>
              <a:rPr lang="zh-TW" altLang="en-US">
                <a:ea typeface="宋体" pitchFamily="2" charset="-122"/>
              </a:rPr>
              <a:t>的</a:t>
            </a:r>
            <a:r>
              <a:rPr lang="zh-CN" altLang="en-US">
                <a:ea typeface="宋体" pitchFamily="2" charset="-122"/>
              </a:rPr>
              <a:t>倍数来</a:t>
            </a:r>
            <a:r>
              <a:rPr lang="zh-TW" altLang="en-US">
                <a:ea typeface="宋体" pitchFamily="2" charset="-122"/>
              </a:rPr>
              <a:t>表示</a:t>
            </a:r>
            <a:r>
              <a:rPr lang="zh-CN" altLang="en-US">
                <a:ea typeface="宋体" pitchFamily="2" charset="-122"/>
              </a:rPr>
              <a:t>，随机误差直接表示为分析方法标准差的倍数，系统误差表示为均值改变量再除以分析方法的标准差。</a:t>
            </a:r>
            <a:endParaRPr lang="en-US" altLang="zh-CN">
              <a:ea typeface="宋体" pitchFamily="2" charset="-122"/>
            </a:endParaRPr>
          </a:p>
          <a:p>
            <a:r>
              <a:rPr lang="zh-CN" altLang="en-US">
                <a:ea typeface="宋体" pitchFamily="2" charset="-122"/>
              </a:rPr>
              <a:t>比如，随机误差的系数 </a:t>
            </a:r>
            <a:r>
              <a:rPr lang="en-US" altLang="zh-CN">
                <a:ea typeface="宋体" pitchFamily="2" charset="-122"/>
              </a:rPr>
              <a:t>△RE </a:t>
            </a:r>
            <a:r>
              <a:rPr lang="zh-CN" altLang="en-US">
                <a:ea typeface="宋体" pitchFamily="2" charset="-122"/>
              </a:rPr>
              <a:t>如是 </a:t>
            </a:r>
            <a:r>
              <a:rPr lang="en-US" altLang="zh-CN">
                <a:ea typeface="宋体" pitchFamily="2" charset="-122"/>
              </a:rPr>
              <a:t>1</a:t>
            </a:r>
            <a:r>
              <a:rPr lang="zh-CN" altLang="en-US">
                <a:ea typeface="宋体" pitchFamily="2" charset="-122"/>
              </a:rPr>
              <a:t>，则表示没有随机误差产生，系统误差的系数 </a:t>
            </a:r>
            <a:r>
              <a:rPr lang="en-US" altLang="zh-CN">
                <a:ea typeface="宋体" pitchFamily="2" charset="-122"/>
              </a:rPr>
              <a:t>△SE </a:t>
            </a:r>
            <a:r>
              <a:rPr lang="zh-CN" altLang="en-US">
                <a:ea typeface="宋体" pitchFamily="2" charset="-122"/>
              </a:rPr>
              <a:t>如是 </a:t>
            </a:r>
            <a:r>
              <a:rPr lang="en-US" altLang="zh-CN">
                <a:ea typeface="宋体" pitchFamily="2" charset="-122"/>
              </a:rPr>
              <a:t>0</a:t>
            </a:r>
            <a:r>
              <a:rPr lang="zh-CN" altLang="en-US">
                <a:ea typeface="宋体" pitchFamily="2" charset="-122"/>
              </a:rPr>
              <a:t>，则表示没有系统误差（偏倚）产生。</a:t>
            </a:r>
            <a:endParaRPr lang="en-US" altLang="zh-CN">
              <a:ea typeface="宋体" pitchFamily="2" charset="-122"/>
            </a:endParaRPr>
          </a:p>
          <a:p>
            <a:r>
              <a:rPr lang="zh-CN" altLang="en-US">
                <a:ea typeface="宋体" pitchFamily="2" charset="-122"/>
              </a:rPr>
              <a:t>這種表示方法的好处是，在 均值 </a:t>
            </a:r>
            <a:r>
              <a:rPr lang="en-US" altLang="zh-CN">
                <a:ea typeface="宋体" pitchFamily="2" charset="-122"/>
              </a:rPr>
              <a:t>— </a:t>
            </a:r>
            <a:r>
              <a:rPr lang="zh-CN" altLang="en-US">
                <a:ea typeface="宋体" pitchFamily="2" charset="-122"/>
              </a:rPr>
              <a:t>标准差 质控图表示方法同一，很方便。</a:t>
            </a:r>
            <a:endParaRPr lang="en-US" altLang="zh-CN">
              <a:ea typeface="宋体" pitchFamily="2" charset="-122"/>
            </a:endParaRPr>
          </a:p>
          <a:p>
            <a:r>
              <a:rPr lang="zh-CN" altLang="en-US">
                <a:ea typeface="宋体" pitchFamily="2" charset="-122"/>
              </a:rPr>
              <a:t>对于临界随机误差，取双侧，</a:t>
            </a:r>
            <a:r>
              <a:rPr lang="el-GR" altLang="zh-CN">
                <a:ea typeface="宋体" pitchFamily="2" charset="-122"/>
              </a:rPr>
              <a:t>α</a:t>
            </a:r>
            <a:r>
              <a:rPr lang="en-US" altLang="zh-CN">
                <a:ea typeface="宋体" pitchFamily="2" charset="-122"/>
              </a:rPr>
              <a:t>= 0.95</a:t>
            </a:r>
            <a:r>
              <a:rPr lang="zh-CN" altLang="en-US">
                <a:ea typeface="宋体" pitchFamily="2" charset="-122"/>
              </a:rPr>
              <a:t>，是指规定的最大缺陷率为 </a:t>
            </a:r>
            <a:r>
              <a:rPr lang="en-US" altLang="zh-CN">
                <a:ea typeface="宋体" pitchFamily="2" charset="-122"/>
              </a:rPr>
              <a:t>5%</a:t>
            </a:r>
            <a:r>
              <a:rPr lang="zh-CN" altLang="en-US">
                <a:ea typeface="宋体" pitchFamily="2" charset="-122"/>
              </a:rPr>
              <a:t>，此时 </a:t>
            </a:r>
            <a:r>
              <a:rPr lang="en-US" altLang="zh-CN">
                <a:ea typeface="宋体" pitchFamily="2" charset="-122"/>
              </a:rPr>
              <a:t>Z = 1.96</a:t>
            </a:r>
            <a:r>
              <a:rPr lang="zh-CN" altLang="en-US">
                <a:ea typeface="宋体" pitchFamily="2" charset="-122"/>
              </a:rPr>
              <a:t>；如 </a:t>
            </a:r>
            <a:r>
              <a:rPr lang="el-GR" altLang="zh-CN">
                <a:ea typeface="宋体" pitchFamily="2" charset="-122"/>
              </a:rPr>
              <a:t>α</a:t>
            </a:r>
            <a:r>
              <a:rPr lang="en-US" altLang="zh-CN">
                <a:ea typeface="宋体" pitchFamily="2" charset="-122"/>
              </a:rPr>
              <a:t>= 0.99 </a:t>
            </a:r>
            <a:r>
              <a:rPr lang="zh-CN" altLang="en-US">
                <a:ea typeface="宋体" pitchFamily="2" charset="-122"/>
              </a:rPr>
              <a:t>则 </a:t>
            </a:r>
            <a:r>
              <a:rPr lang="en-US" altLang="zh-CN">
                <a:ea typeface="宋体" pitchFamily="2" charset="-122"/>
              </a:rPr>
              <a:t>Z = 2.33</a:t>
            </a:r>
            <a:r>
              <a:rPr lang="zh-CN" altLang="en-US">
                <a:ea typeface="宋体" pitchFamily="2" charset="-122"/>
              </a:rPr>
              <a:t>；</a:t>
            </a:r>
            <a:endParaRPr lang="en-US" altLang="zh-CN">
              <a:ea typeface="宋体" pitchFamily="2" charset="-122"/>
            </a:endParaRPr>
          </a:p>
          <a:p>
            <a:r>
              <a:rPr lang="zh-CN" altLang="en-US">
                <a:ea typeface="宋体" pitchFamily="2" charset="-122"/>
              </a:rPr>
              <a:t>对于临界系统误差，取单侧，</a:t>
            </a:r>
            <a:r>
              <a:rPr lang="el-GR" altLang="zh-CN">
                <a:ea typeface="宋体" pitchFamily="2" charset="-122"/>
              </a:rPr>
              <a:t>α</a:t>
            </a:r>
            <a:r>
              <a:rPr lang="en-US" altLang="zh-CN">
                <a:ea typeface="宋体" pitchFamily="2" charset="-122"/>
              </a:rPr>
              <a:t>= 0.95</a:t>
            </a:r>
            <a:r>
              <a:rPr lang="zh-CN" altLang="en-US">
                <a:ea typeface="宋体" pitchFamily="2" charset="-122"/>
              </a:rPr>
              <a:t>，是指规定的最大缺陷率为 </a:t>
            </a:r>
            <a:r>
              <a:rPr lang="en-US" altLang="zh-CN">
                <a:ea typeface="宋体" pitchFamily="2" charset="-122"/>
              </a:rPr>
              <a:t>5%</a:t>
            </a:r>
            <a:r>
              <a:rPr lang="zh-CN" altLang="en-US">
                <a:ea typeface="宋体" pitchFamily="2" charset="-122"/>
              </a:rPr>
              <a:t>，此时 </a:t>
            </a:r>
            <a:r>
              <a:rPr lang="en-US" altLang="zh-CN">
                <a:ea typeface="宋体" pitchFamily="2" charset="-122"/>
              </a:rPr>
              <a:t>Z = 1.65</a:t>
            </a:r>
            <a:r>
              <a:rPr lang="zh-CN" altLang="en-US">
                <a:ea typeface="宋体" pitchFamily="2" charset="-122"/>
              </a:rPr>
              <a:t>；如 </a:t>
            </a:r>
            <a:r>
              <a:rPr lang="el-GR" altLang="zh-CN">
                <a:ea typeface="宋体" pitchFamily="2" charset="-122"/>
              </a:rPr>
              <a:t>α</a:t>
            </a:r>
            <a:r>
              <a:rPr lang="en-US" altLang="zh-CN">
                <a:ea typeface="宋体" pitchFamily="2" charset="-122"/>
              </a:rPr>
              <a:t>= 0.975 </a:t>
            </a:r>
            <a:r>
              <a:rPr lang="zh-CN" altLang="en-US">
                <a:ea typeface="宋体" pitchFamily="2" charset="-122"/>
              </a:rPr>
              <a:t>则 </a:t>
            </a:r>
            <a:r>
              <a:rPr lang="en-US" altLang="zh-CN">
                <a:ea typeface="宋体" pitchFamily="2" charset="-122"/>
              </a:rPr>
              <a:t>Z = 1.96</a:t>
            </a:r>
            <a:r>
              <a:rPr lang="zh-CN" altLang="en-US">
                <a:ea typeface="宋体" pitchFamily="2" charset="-122"/>
              </a:rPr>
              <a:t>；</a:t>
            </a:r>
            <a:endParaRPr lang="en-US" altLang="zh-CN">
              <a:ea typeface="宋体" pitchFamily="2" charset="-122"/>
            </a:endParaRPr>
          </a:p>
          <a:p>
            <a:r>
              <a:rPr lang="zh-CN" altLang="en-US">
                <a:ea typeface="宋体" pitchFamily="2" charset="-122"/>
              </a:rPr>
              <a:t>偏倚取单侧概率，是因为，偏倚只能增大一侧的假阳性率，对应另一侧的是减小的，所以不予考虑；</a:t>
            </a:r>
            <a:endParaRPr lang="en-US" altLang="zh-CN">
              <a:ea typeface="宋体" pitchFamily="2" charset="-122"/>
            </a:endParaRPr>
          </a:p>
          <a:p>
            <a:r>
              <a:rPr lang="zh-CN" altLang="en-US">
                <a:ea typeface="宋体" pitchFamily="2" charset="-122"/>
              </a:rPr>
              <a:t>随机误差则不同，随机误差可以同时增大两侧的假阳性率，所以要取双侧概率。</a:t>
            </a:r>
            <a:endParaRPr lang="en-US" altLang="zh-CN">
              <a:ea typeface="宋体" pitchFamily="2" charset="-122"/>
            </a:endParaRPr>
          </a:p>
          <a:p>
            <a:endParaRPr lang="en-US" altLang="zh-CN">
              <a:ea typeface="宋体" pitchFamily="2" charset="-122"/>
            </a:endParaRPr>
          </a:p>
          <a:p>
            <a:r>
              <a:rPr lang="zh-CN" altLang="en-US">
                <a:ea typeface="宋体" pitchFamily="2" charset="-122"/>
              </a:rPr>
              <a:t>对于现代自动化的大型检测系统，随机误差出现的几率不多，质控设计更重要的是要检出临界系统误差。</a:t>
            </a:r>
            <a:endParaRPr lang="en-US" altLang="zh-CN">
              <a:ea typeface="宋体" pitchFamily="2" charset="-122"/>
            </a:endParaRPr>
          </a:p>
          <a:p>
            <a:r>
              <a:rPr lang="en-US" altLang="zh-CN">
                <a:ea typeface="宋体" pitchFamily="2" charset="-122"/>
              </a:rPr>
              <a:t>  </a:t>
            </a:r>
          </a:p>
          <a:p>
            <a:r>
              <a:rPr lang="zh-CN" altLang="en-US">
                <a:ea typeface="宋体" pitchFamily="2" charset="-122"/>
              </a:rPr>
              <a:t>以上注释来源于：临床检验质量控制技术（第二版），王治国编著，人民文学出版社。</a:t>
            </a:r>
          </a:p>
          <a:p>
            <a:endParaRPr lang="zh-CN" altLang="en-US">
              <a:ea typeface="宋体" pitchFamily="2" charset="-122"/>
            </a:endParaRPr>
          </a:p>
        </p:txBody>
      </p:sp>
      <p:sp>
        <p:nvSpPr>
          <p:cNvPr id="696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857830E-DDDA-4381-9C58-CE0CE7EB75F8}" type="slidenum">
              <a:rPr lang="en-US" altLang="zh-CN" smtClean="0"/>
              <a:pPr eaLnBrk="1" hangingPunct="1"/>
              <a:t>29</a:t>
            </a:fld>
            <a:endParaRPr lang="en-US" altLang="zh-CN"/>
          </a:p>
        </p:txBody>
      </p:sp>
    </p:spTree>
    <p:extLst>
      <p:ext uri="{BB962C8B-B14F-4D97-AF65-F5344CB8AC3E}">
        <p14:creationId xmlns:p14="http://schemas.microsoft.com/office/powerpoint/2010/main" val="1955662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itchFamily="2" charset="-122"/>
              </a:rPr>
              <a:t>随机误差和系统误差，</a:t>
            </a:r>
            <a:r>
              <a:rPr lang="zh-TW" altLang="en-US">
                <a:ea typeface="宋体" pitchFamily="2" charset="-122"/>
              </a:rPr>
              <a:t>通常都用</a:t>
            </a:r>
            <a:r>
              <a:rPr lang="zh-CN" altLang="en-US">
                <a:ea typeface="宋体" pitchFamily="2" charset="-122"/>
              </a:rPr>
              <a:t>标准差</a:t>
            </a:r>
            <a:r>
              <a:rPr lang="zh-TW" altLang="en-US">
                <a:ea typeface="宋体" pitchFamily="2" charset="-122"/>
              </a:rPr>
              <a:t>的</a:t>
            </a:r>
            <a:r>
              <a:rPr lang="zh-CN" altLang="en-US">
                <a:ea typeface="宋体" pitchFamily="2" charset="-122"/>
              </a:rPr>
              <a:t>倍数来</a:t>
            </a:r>
            <a:r>
              <a:rPr lang="zh-TW" altLang="en-US">
                <a:ea typeface="宋体" pitchFamily="2" charset="-122"/>
              </a:rPr>
              <a:t>表示</a:t>
            </a:r>
            <a:r>
              <a:rPr lang="zh-CN" altLang="en-US">
                <a:ea typeface="宋体" pitchFamily="2" charset="-122"/>
              </a:rPr>
              <a:t>，随机误差直接表示为分析方法标准差的倍数，系统误差表示为均值改变量再除以分析方法的标准差。</a:t>
            </a:r>
            <a:endParaRPr lang="en-US" altLang="zh-CN">
              <a:ea typeface="宋体" pitchFamily="2" charset="-122"/>
            </a:endParaRPr>
          </a:p>
          <a:p>
            <a:r>
              <a:rPr lang="zh-CN" altLang="en-US">
                <a:ea typeface="宋体" pitchFamily="2" charset="-122"/>
              </a:rPr>
              <a:t>比如，随机误差的系数 </a:t>
            </a:r>
            <a:r>
              <a:rPr lang="en-US" altLang="zh-CN">
                <a:ea typeface="宋体" pitchFamily="2" charset="-122"/>
              </a:rPr>
              <a:t>△RE </a:t>
            </a:r>
            <a:r>
              <a:rPr lang="zh-CN" altLang="en-US">
                <a:ea typeface="宋体" pitchFamily="2" charset="-122"/>
              </a:rPr>
              <a:t>如是 </a:t>
            </a:r>
            <a:r>
              <a:rPr lang="en-US" altLang="zh-CN">
                <a:ea typeface="宋体" pitchFamily="2" charset="-122"/>
              </a:rPr>
              <a:t>1</a:t>
            </a:r>
            <a:r>
              <a:rPr lang="zh-CN" altLang="en-US">
                <a:ea typeface="宋体" pitchFamily="2" charset="-122"/>
              </a:rPr>
              <a:t>，则表示没有随机误差产生，系统误差的系数 </a:t>
            </a:r>
            <a:r>
              <a:rPr lang="en-US" altLang="zh-CN">
                <a:ea typeface="宋体" pitchFamily="2" charset="-122"/>
              </a:rPr>
              <a:t>△SE </a:t>
            </a:r>
            <a:r>
              <a:rPr lang="zh-CN" altLang="en-US">
                <a:ea typeface="宋体" pitchFamily="2" charset="-122"/>
              </a:rPr>
              <a:t>如是 </a:t>
            </a:r>
            <a:r>
              <a:rPr lang="en-US" altLang="zh-CN">
                <a:ea typeface="宋体" pitchFamily="2" charset="-122"/>
              </a:rPr>
              <a:t>0</a:t>
            </a:r>
            <a:r>
              <a:rPr lang="zh-CN" altLang="en-US">
                <a:ea typeface="宋体" pitchFamily="2" charset="-122"/>
              </a:rPr>
              <a:t>，则表示没有系统误差（偏倚）产生。</a:t>
            </a:r>
            <a:endParaRPr lang="en-US" altLang="zh-CN">
              <a:ea typeface="宋体" pitchFamily="2" charset="-122"/>
            </a:endParaRPr>
          </a:p>
          <a:p>
            <a:r>
              <a:rPr lang="zh-CN" altLang="en-US">
                <a:ea typeface="宋体" pitchFamily="2" charset="-122"/>
              </a:rPr>
              <a:t>這種表示方法的好处是，在 均值 </a:t>
            </a:r>
            <a:r>
              <a:rPr lang="en-US" altLang="zh-CN">
                <a:ea typeface="宋体" pitchFamily="2" charset="-122"/>
              </a:rPr>
              <a:t>— </a:t>
            </a:r>
            <a:r>
              <a:rPr lang="zh-CN" altLang="en-US">
                <a:ea typeface="宋体" pitchFamily="2" charset="-122"/>
              </a:rPr>
              <a:t>标准差 质控图表示方法同一，很方便。</a:t>
            </a:r>
            <a:endParaRPr lang="en-US" altLang="zh-CN">
              <a:ea typeface="宋体" pitchFamily="2" charset="-122"/>
            </a:endParaRPr>
          </a:p>
          <a:p>
            <a:r>
              <a:rPr lang="zh-CN" altLang="en-US">
                <a:ea typeface="宋体" pitchFamily="2" charset="-122"/>
              </a:rPr>
              <a:t>对于临界随机误差，取双侧，</a:t>
            </a:r>
            <a:r>
              <a:rPr lang="el-GR" altLang="zh-CN">
                <a:ea typeface="宋体" pitchFamily="2" charset="-122"/>
              </a:rPr>
              <a:t>α</a:t>
            </a:r>
            <a:r>
              <a:rPr lang="en-US" altLang="zh-CN">
                <a:ea typeface="宋体" pitchFamily="2" charset="-122"/>
              </a:rPr>
              <a:t>= 0.95</a:t>
            </a:r>
            <a:r>
              <a:rPr lang="zh-CN" altLang="en-US">
                <a:ea typeface="宋体" pitchFamily="2" charset="-122"/>
              </a:rPr>
              <a:t>，是指规定的最大缺陷率为 </a:t>
            </a:r>
            <a:r>
              <a:rPr lang="en-US" altLang="zh-CN">
                <a:ea typeface="宋体" pitchFamily="2" charset="-122"/>
              </a:rPr>
              <a:t>5%</a:t>
            </a:r>
            <a:r>
              <a:rPr lang="zh-CN" altLang="en-US">
                <a:ea typeface="宋体" pitchFamily="2" charset="-122"/>
              </a:rPr>
              <a:t>，此时 </a:t>
            </a:r>
            <a:r>
              <a:rPr lang="en-US" altLang="zh-CN">
                <a:ea typeface="宋体" pitchFamily="2" charset="-122"/>
              </a:rPr>
              <a:t>Z = 1.96</a:t>
            </a:r>
            <a:r>
              <a:rPr lang="zh-CN" altLang="en-US">
                <a:ea typeface="宋体" pitchFamily="2" charset="-122"/>
              </a:rPr>
              <a:t>；如 </a:t>
            </a:r>
            <a:r>
              <a:rPr lang="el-GR" altLang="zh-CN">
                <a:ea typeface="宋体" pitchFamily="2" charset="-122"/>
              </a:rPr>
              <a:t>α</a:t>
            </a:r>
            <a:r>
              <a:rPr lang="en-US" altLang="zh-CN">
                <a:ea typeface="宋体" pitchFamily="2" charset="-122"/>
              </a:rPr>
              <a:t>= 0.99 </a:t>
            </a:r>
            <a:r>
              <a:rPr lang="zh-CN" altLang="en-US">
                <a:ea typeface="宋体" pitchFamily="2" charset="-122"/>
              </a:rPr>
              <a:t>则 </a:t>
            </a:r>
            <a:r>
              <a:rPr lang="en-US" altLang="zh-CN">
                <a:ea typeface="宋体" pitchFamily="2" charset="-122"/>
              </a:rPr>
              <a:t>Z = 2.33</a:t>
            </a:r>
            <a:r>
              <a:rPr lang="zh-CN" altLang="en-US">
                <a:ea typeface="宋体" pitchFamily="2" charset="-122"/>
              </a:rPr>
              <a:t>；</a:t>
            </a:r>
            <a:endParaRPr lang="en-US" altLang="zh-CN">
              <a:ea typeface="宋体" pitchFamily="2" charset="-122"/>
            </a:endParaRPr>
          </a:p>
          <a:p>
            <a:r>
              <a:rPr lang="zh-CN" altLang="en-US">
                <a:ea typeface="宋体" pitchFamily="2" charset="-122"/>
              </a:rPr>
              <a:t>对于临界系统误差，取单侧，</a:t>
            </a:r>
            <a:r>
              <a:rPr lang="el-GR" altLang="zh-CN">
                <a:ea typeface="宋体" pitchFamily="2" charset="-122"/>
              </a:rPr>
              <a:t>α</a:t>
            </a:r>
            <a:r>
              <a:rPr lang="en-US" altLang="zh-CN">
                <a:ea typeface="宋体" pitchFamily="2" charset="-122"/>
              </a:rPr>
              <a:t>= 0.95</a:t>
            </a:r>
            <a:r>
              <a:rPr lang="zh-CN" altLang="en-US">
                <a:ea typeface="宋体" pitchFamily="2" charset="-122"/>
              </a:rPr>
              <a:t>，是指规定的最大缺陷率为 </a:t>
            </a:r>
            <a:r>
              <a:rPr lang="en-US" altLang="zh-CN">
                <a:ea typeface="宋体" pitchFamily="2" charset="-122"/>
              </a:rPr>
              <a:t>5%</a:t>
            </a:r>
            <a:r>
              <a:rPr lang="zh-CN" altLang="en-US">
                <a:ea typeface="宋体" pitchFamily="2" charset="-122"/>
              </a:rPr>
              <a:t>，此时 </a:t>
            </a:r>
            <a:r>
              <a:rPr lang="en-US" altLang="zh-CN">
                <a:ea typeface="宋体" pitchFamily="2" charset="-122"/>
              </a:rPr>
              <a:t>Z = 1.65</a:t>
            </a:r>
            <a:r>
              <a:rPr lang="zh-CN" altLang="en-US">
                <a:ea typeface="宋体" pitchFamily="2" charset="-122"/>
              </a:rPr>
              <a:t>；如 </a:t>
            </a:r>
            <a:r>
              <a:rPr lang="el-GR" altLang="zh-CN">
                <a:ea typeface="宋体" pitchFamily="2" charset="-122"/>
              </a:rPr>
              <a:t>α</a:t>
            </a:r>
            <a:r>
              <a:rPr lang="en-US" altLang="zh-CN">
                <a:ea typeface="宋体" pitchFamily="2" charset="-122"/>
              </a:rPr>
              <a:t>= 0.975 </a:t>
            </a:r>
            <a:r>
              <a:rPr lang="zh-CN" altLang="en-US">
                <a:ea typeface="宋体" pitchFamily="2" charset="-122"/>
              </a:rPr>
              <a:t>则 </a:t>
            </a:r>
            <a:r>
              <a:rPr lang="en-US" altLang="zh-CN">
                <a:ea typeface="宋体" pitchFamily="2" charset="-122"/>
              </a:rPr>
              <a:t>Z = 1.96</a:t>
            </a:r>
            <a:r>
              <a:rPr lang="zh-CN" altLang="en-US">
                <a:ea typeface="宋体" pitchFamily="2" charset="-122"/>
              </a:rPr>
              <a:t>；</a:t>
            </a:r>
            <a:endParaRPr lang="en-US" altLang="zh-CN">
              <a:ea typeface="宋体" pitchFamily="2" charset="-122"/>
            </a:endParaRPr>
          </a:p>
          <a:p>
            <a:r>
              <a:rPr lang="zh-CN" altLang="en-US">
                <a:ea typeface="宋体" pitchFamily="2" charset="-122"/>
              </a:rPr>
              <a:t>偏倚取单侧概率，是因为，偏倚只能增大一侧的假阳性率，对应另一侧的是减小的，所以不予考虑；</a:t>
            </a:r>
            <a:endParaRPr lang="en-US" altLang="zh-CN">
              <a:ea typeface="宋体" pitchFamily="2" charset="-122"/>
            </a:endParaRPr>
          </a:p>
          <a:p>
            <a:r>
              <a:rPr lang="zh-CN" altLang="en-US">
                <a:ea typeface="宋体" pitchFamily="2" charset="-122"/>
              </a:rPr>
              <a:t>随机误差则不同，随机误差可以同时增大两侧的假阳性率，所以要取双侧概率。</a:t>
            </a:r>
            <a:endParaRPr lang="en-US" altLang="zh-CN">
              <a:ea typeface="宋体" pitchFamily="2" charset="-122"/>
            </a:endParaRPr>
          </a:p>
          <a:p>
            <a:endParaRPr lang="en-US" altLang="zh-CN">
              <a:ea typeface="宋体" pitchFamily="2" charset="-122"/>
            </a:endParaRPr>
          </a:p>
          <a:p>
            <a:r>
              <a:rPr lang="zh-CN" altLang="en-US">
                <a:ea typeface="宋体" pitchFamily="2" charset="-122"/>
              </a:rPr>
              <a:t>对于现代自动化的大型检测系统，随机误差出现的几率不多，质控设计更重要的是要检出临界系统误差。</a:t>
            </a:r>
            <a:endParaRPr lang="en-US" altLang="zh-CN">
              <a:ea typeface="宋体" pitchFamily="2" charset="-122"/>
            </a:endParaRPr>
          </a:p>
          <a:p>
            <a:r>
              <a:rPr lang="en-US" altLang="zh-CN">
                <a:ea typeface="宋体" pitchFamily="2" charset="-122"/>
              </a:rPr>
              <a:t>  </a:t>
            </a:r>
          </a:p>
          <a:p>
            <a:r>
              <a:rPr lang="zh-CN" altLang="en-US">
                <a:ea typeface="宋体" pitchFamily="2" charset="-122"/>
              </a:rPr>
              <a:t>以上注释来源于：临床检验质量控制技术（第二版），王治国编著，人民文学出版社。</a:t>
            </a:r>
          </a:p>
          <a:p>
            <a:endParaRPr lang="zh-CN" altLang="en-US">
              <a:ea typeface="宋体" pitchFamily="2" charset="-122"/>
            </a:endParaRPr>
          </a:p>
        </p:txBody>
      </p:sp>
      <p:sp>
        <p:nvSpPr>
          <p:cNvPr id="706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C84D45A-6713-494B-889A-027DB1C6D598}" type="slidenum">
              <a:rPr lang="en-US" altLang="zh-CN" smtClean="0"/>
              <a:pPr eaLnBrk="1" hangingPunct="1"/>
              <a:t>30</a:t>
            </a:fld>
            <a:endParaRPr lang="en-US" altLang="zh-CN"/>
          </a:p>
        </p:txBody>
      </p:sp>
    </p:spTree>
    <p:extLst>
      <p:ext uri="{BB962C8B-B14F-4D97-AF65-F5344CB8AC3E}">
        <p14:creationId xmlns:p14="http://schemas.microsoft.com/office/powerpoint/2010/main" val="685949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15ACEE3-4A5D-45F9-8FA4-CD00B2E97026}" type="slidenum">
              <a:rPr lang="en-US" altLang="zh-CN" smtClean="0"/>
              <a:pPr eaLnBrk="1" hangingPunct="1"/>
              <a:t>3</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itchFamily="34" charset="0"/>
              <a:ea typeface="宋体" pitchFamily="2" charset="-122"/>
            </a:endParaRPr>
          </a:p>
        </p:txBody>
      </p:sp>
    </p:spTree>
    <p:extLst>
      <p:ext uri="{BB962C8B-B14F-4D97-AF65-F5344CB8AC3E}">
        <p14:creationId xmlns:p14="http://schemas.microsoft.com/office/powerpoint/2010/main" val="2723204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itchFamily="2" charset="-122"/>
              </a:rPr>
              <a:t>随机误差和系统误差，</a:t>
            </a:r>
            <a:r>
              <a:rPr lang="zh-TW" altLang="en-US">
                <a:ea typeface="宋体" pitchFamily="2" charset="-122"/>
              </a:rPr>
              <a:t>通常都用</a:t>
            </a:r>
            <a:r>
              <a:rPr lang="zh-CN" altLang="en-US">
                <a:ea typeface="宋体" pitchFamily="2" charset="-122"/>
              </a:rPr>
              <a:t>标准差</a:t>
            </a:r>
            <a:r>
              <a:rPr lang="zh-TW" altLang="en-US">
                <a:ea typeface="宋体" pitchFamily="2" charset="-122"/>
              </a:rPr>
              <a:t>的</a:t>
            </a:r>
            <a:r>
              <a:rPr lang="zh-CN" altLang="en-US">
                <a:ea typeface="宋体" pitchFamily="2" charset="-122"/>
              </a:rPr>
              <a:t>倍数来</a:t>
            </a:r>
            <a:r>
              <a:rPr lang="zh-TW" altLang="en-US">
                <a:ea typeface="宋体" pitchFamily="2" charset="-122"/>
              </a:rPr>
              <a:t>表示</a:t>
            </a:r>
            <a:r>
              <a:rPr lang="zh-CN" altLang="en-US">
                <a:ea typeface="宋体" pitchFamily="2" charset="-122"/>
              </a:rPr>
              <a:t>，随机误差直接表示为分析方法标准差的倍数，系统误差表示为均值改变量再除以分析方法的标准差。</a:t>
            </a:r>
            <a:endParaRPr lang="en-US" altLang="zh-CN">
              <a:ea typeface="宋体" pitchFamily="2" charset="-122"/>
            </a:endParaRPr>
          </a:p>
          <a:p>
            <a:r>
              <a:rPr lang="zh-CN" altLang="en-US">
                <a:ea typeface="宋体" pitchFamily="2" charset="-122"/>
              </a:rPr>
              <a:t>比如，随机误差的系数 </a:t>
            </a:r>
            <a:r>
              <a:rPr lang="en-US" altLang="zh-CN">
                <a:ea typeface="宋体" pitchFamily="2" charset="-122"/>
              </a:rPr>
              <a:t>△RE </a:t>
            </a:r>
            <a:r>
              <a:rPr lang="zh-CN" altLang="en-US">
                <a:ea typeface="宋体" pitchFamily="2" charset="-122"/>
              </a:rPr>
              <a:t>如是 </a:t>
            </a:r>
            <a:r>
              <a:rPr lang="en-US" altLang="zh-CN">
                <a:ea typeface="宋体" pitchFamily="2" charset="-122"/>
              </a:rPr>
              <a:t>1</a:t>
            </a:r>
            <a:r>
              <a:rPr lang="zh-CN" altLang="en-US">
                <a:ea typeface="宋体" pitchFamily="2" charset="-122"/>
              </a:rPr>
              <a:t>，则表示没有随机误差产生，系统误差的系数 </a:t>
            </a:r>
            <a:r>
              <a:rPr lang="en-US" altLang="zh-CN">
                <a:ea typeface="宋体" pitchFamily="2" charset="-122"/>
              </a:rPr>
              <a:t>△SE </a:t>
            </a:r>
            <a:r>
              <a:rPr lang="zh-CN" altLang="en-US">
                <a:ea typeface="宋体" pitchFamily="2" charset="-122"/>
              </a:rPr>
              <a:t>如是 </a:t>
            </a:r>
            <a:r>
              <a:rPr lang="en-US" altLang="zh-CN">
                <a:ea typeface="宋体" pitchFamily="2" charset="-122"/>
              </a:rPr>
              <a:t>0</a:t>
            </a:r>
            <a:r>
              <a:rPr lang="zh-CN" altLang="en-US">
                <a:ea typeface="宋体" pitchFamily="2" charset="-122"/>
              </a:rPr>
              <a:t>，则表示没有系统误差（偏倚）产生。</a:t>
            </a:r>
            <a:endParaRPr lang="en-US" altLang="zh-CN">
              <a:ea typeface="宋体" pitchFamily="2" charset="-122"/>
            </a:endParaRPr>
          </a:p>
          <a:p>
            <a:r>
              <a:rPr lang="zh-CN" altLang="en-US">
                <a:ea typeface="宋体" pitchFamily="2" charset="-122"/>
              </a:rPr>
              <a:t>這種表示方法的好处是，在 均值 </a:t>
            </a:r>
            <a:r>
              <a:rPr lang="en-US" altLang="zh-CN">
                <a:ea typeface="宋体" pitchFamily="2" charset="-122"/>
              </a:rPr>
              <a:t>— </a:t>
            </a:r>
            <a:r>
              <a:rPr lang="zh-CN" altLang="en-US">
                <a:ea typeface="宋体" pitchFamily="2" charset="-122"/>
              </a:rPr>
              <a:t>标准差 质控图表示方法同一，很方便。</a:t>
            </a:r>
            <a:endParaRPr lang="en-US" altLang="zh-CN">
              <a:ea typeface="宋体" pitchFamily="2" charset="-122"/>
            </a:endParaRPr>
          </a:p>
          <a:p>
            <a:r>
              <a:rPr lang="zh-CN" altLang="en-US">
                <a:ea typeface="宋体" pitchFamily="2" charset="-122"/>
              </a:rPr>
              <a:t>对于临界随机误差，取双侧，</a:t>
            </a:r>
            <a:r>
              <a:rPr lang="el-GR" altLang="zh-CN">
                <a:ea typeface="宋体" pitchFamily="2" charset="-122"/>
              </a:rPr>
              <a:t>α</a:t>
            </a:r>
            <a:r>
              <a:rPr lang="en-US" altLang="zh-CN">
                <a:ea typeface="宋体" pitchFamily="2" charset="-122"/>
              </a:rPr>
              <a:t>= 0.95</a:t>
            </a:r>
            <a:r>
              <a:rPr lang="zh-CN" altLang="en-US">
                <a:ea typeface="宋体" pitchFamily="2" charset="-122"/>
              </a:rPr>
              <a:t>，是指规定的最大缺陷率为 </a:t>
            </a:r>
            <a:r>
              <a:rPr lang="en-US" altLang="zh-CN">
                <a:ea typeface="宋体" pitchFamily="2" charset="-122"/>
              </a:rPr>
              <a:t>5%</a:t>
            </a:r>
            <a:r>
              <a:rPr lang="zh-CN" altLang="en-US">
                <a:ea typeface="宋体" pitchFamily="2" charset="-122"/>
              </a:rPr>
              <a:t>，此时 </a:t>
            </a:r>
            <a:r>
              <a:rPr lang="en-US" altLang="zh-CN">
                <a:ea typeface="宋体" pitchFamily="2" charset="-122"/>
              </a:rPr>
              <a:t>Z = 1.96</a:t>
            </a:r>
            <a:r>
              <a:rPr lang="zh-CN" altLang="en-US">
                <a:ea typeface="宋体" pitchFamily="2" charset="-122"/>
              </a:rPr>
              <a:t>；如 </a:t>
            </a:r>
            <a:r>
              <a:rPr lang="el-GR" altLang="zh-CN">
                <a:ea typeface="宋体" pitchFamily="2" charset="-122"/>
              </a:rPr>
              <a:t>α</a:t>
            </a:r>
            <a:r>
              <a:rPr lang="en-US" altLang="zh-CN">
                <a:ea typeface="宋体" pitchFamily="2" charset="-122"/>
              </a:rPr>
              <a:t>= 0.99 </a:t>
            </a:r>
            <a:r>
              <a:rPr lang="zh-CN" altLang="en-US">
                <a:ea typeface="宋体" pitchFamily="2" charset="-122"/>
              </a:rPr>
              <a:t>则 </a:t>
            </a:r>
            <a:r>
              <a:rPr lang="en-US" altLang="zh-CN">
                <a:ea typeface="宋体" pitchFamily="2" charset="-122"/>
              </a:rPr>
              <a:t>Z = 2.33</a:t>
            </a:r>
            <a:r>
              <a:rPr lang="zh-CN" altLang="en-US">
                <a:ea typeface="宋体" pitchFamily="2" charset="-122"/>
              </a:rPr>
              <a:t>；</a:t>
            </a:r>
            <a:endParaRPr lang="en-US" altLang="zh-CN">
              <a:ea typeface="宋体" pitchFamily="2" charset="-122"/>
            </a:endParaRPr>
          </a:p>
          <a:p>
            <a:r>
              <a:rPr lang="zh-CN" altLang="en-US">
                <a:ea typeface="宋体" pitchFamily="2" charset="-122"/>
              </a:rPr>
              <a:t>对于临界系统误差，取单侧，</a:t>
            </a:r>
            <a:r>
              <a:rPr lang="el-GR" altLang="zh-CN">
                <a:ea typeface="宋体" pitchFamily="2" charset="-122"/>
              </a:rPr>
              <a:t>α</a:t>
            </a:r>
            <a:r>
              <a:rPr lang="en-US" altLang="zh-CN">
                <a:ea typeface="宋体" pitchFamily="2" charset="-122"/>
              </a:rPr>
              <a:t>= 0.95</a:t>
            </a:r>
            <a:r>
              <a:rPr lang="zh-CN" altLang="en-US">
                <a:ea typeface="宋体" pitchFamily="2" charset="-122"/>
              </a:rPr>
              <a:t>，是指规定的最大缺陷率为 </a:t>
            </a:r>
            <a:r>
              <a:rPr lang="en-US" altLang="zh-CN">
                <a:ea typeface="宋体" pitchFamily="2" charset="-122"/>
              </a:rPr>
              <a:t>5%</a:t>
            </a:r>
            <a:r>
              <a:rPr lang="zh-CN" altLang="en-US">
                <a:ea typeface="宋体" pitchFamily="2" charset="-122"/>
              </a:rPr>
              <a:t>，此时 </a:t>
            </a:r>
            <a:r>
              <a:rPr lang="en-US" altLang="zh-CN">
                <a:ea typeface="宋体" pitchFamily="2" charset="-122"/>
              </a:rPr>
              <a:t>Z = 1.65</a:t>
            </a:r>
            <a:r>
              <a:rPr lang="zh-CN" altLang="en-US">
                <a:ea typeface="宋体" pitchFamily="2" charset="-122"/>
              </a:rPr>
              <a:t>；如 </a:t>
            </a:r>
            <a:r>
              <a:rPr lang="el-GR" altLang="zh-CN">
                <a:ea typeface="宋体" pitchFamily="2" charset="-122"/>
              </a:rPr>
              <a:t>α</a:t>
            </a:r>
            <a:r>
              <a:rPr lang="en-US" altLang="zh-CN">
                <a:ea typeface="宋体" pitchFamily="2" charset="-122"/>
              </a:rPr>
              <a:t>= 0.975 </a:t>
            </a:r>
            <a:r>
              <a:rPr lang="zh-CN" altLang="en-US">
                <a:ea typeface="宋体" pitchFamily="2" charset="-122"/>
              </a:rPr>
              <a:t>则 </a:t>
            </a:r>
            <a:r>
              <a:rPr lang="en-US" altLang="zh-CN">
                <a:ea typeface="宋体" pitchFamily="2" charset="-122"/>
              </a:rPr>
              <a:t>Z = 1.96</a:t>
            </a:r>
            <a:r>
              <a:rPr lang="zh-CN" altLang="en-US">
                <a:ea typeface="宋体" pitchFamily="2" charset="-122"/>
              </a:rPr>
              <a:t>；</a:t>
            </a:r>
            <a:endParaRPr lang="en-US" altLang="zh-CN">
              <a:ea typeface="宋体" pitchFamily="2" charset="-122"/>
            </a:endParaRPr>
          </a:p>
          <a:p>
            <a:r>
              <a:rPr lang="zh-CN" altLang="en-US">
                <a:ea typeface="宋体" pitchFamily="2" charset="-122"/>
              </a:rPr>
              <a:t>偏倚取单侧概率，是因为，偏倚只能增大一侧的假阳性率，对应另一侧的是减小的，所以不予考虑；</a:t>
            </a:r>
            <a:endParaRPr lang="en-US" altLang="zh-CN">
              <a:ea typeface="宋体" pitchFamily="2" charset="-122"/>
            </a:endParaRPr>
          </a:p>
          <a:p>
            <a:r>
              <a:rPr lang="zh-CN" altLang="en-US">
                <a:ea typeface="宋体" pitchFamily="2" charset="-122"/>
              </a:rPr>
              <a:t>随机误差则不同，随机误差可以同时增大两侧的假阳性率，所以要取双侧概率。</a:t>
            </a:r>
            <a:endParaRPr lang="en-US" altLang="zh-CN">
              <a:ea typeface="宋体" pitchFamily="2" charset="-122"/>
            </a:endParaRPr>
          </a:p>
          <a:p>
            <a:endParaRPr lang="en-US" altLang="zh-CN">
              <a:ea typeface="宋体" pitchFamily="2" charset="-122"/>
            </a:endParaRPr>
          </a:p>
          <a:p>
            <a:r>
              <a:rPr lang="zh-CN" altLang="en-US">
                <a:ea typeface="宋体" pitchFamily="2" charset="-122"/>
              </a:rPr>
              <a:t>对于现代自动化的大型检测系统，随机误差出现的几率不多，质控设计更重要的是要检出临界系统误差。</a:t>
            </a:r>
            <a:endParaRPr lang="en-US" altLang="zh-CN">
              <a:ea typeface="宋体" pitchFamily="2" charset="-122"/>
            </a:endParaRPr>
          </a:p>
          <a:p>
            <a:r>
              <a:rPr lang="en-US" altLang="zh-CN">
                <a:ea typeface="宋体" pitchFamily="2" charset="-122"/>
              </a:rPr>
              <a:t>  </a:t>
            </a:r>
          </a:p>
          <a:p>
            <a:r>
              <a:rPr lang="zh-CN" altLang="en-US">
                <a:ea typeface="宋体" pitchFamily="2" charset="-122"/>
              </a:rPr>
              <a:t>以上注释来源于：临床检验质量控制技术（第二版），王治国编著，人民文学出版社。</a:t>
            </a:r>
          </a:p>
          <a:p>
            <a:endParaRPr lang="zh-CN" altLang="en-US">
              <a:ea typeface="宋体" pitchFamily="2" charset="-122"/>
            </a:endParaRPr>
          </a:p>
        </p:txBody>
      </p:sp>
      <p:sp>
        <p:nvSpPr>
          <p:cNvPr id="716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7B300F6-34F1-44F6-B9CF-513D33450279}" type="slidenum">
              <a:rPr lang="en-US" altLang="zh-CN" smtClean="0"/>
              <a:pPr eaLnBrk="1" hangingPunct="1"/>
              <a:t>31</a:t>
            </a:fld>
            <a:endParaRPr lang="en-US" altLang="zh-CN"/>
          </a:p>
        </p:txBody>
      </p:sp>
    </p:spTree>
    <p:extLst>
      <p:ext uri="{BB962C8B-B14F-4D97-AF65-F5344CB8AC3E}">
        <p14:creationId xmlns:p14="http://schemas.microsoft.com/office/powerpoint/2010/main" val="599721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charset="-122"/>
                <a:cs typeface="+mn-cs"/>
              </a:rPr>
              <a:t>質量規範簡史：</a:t>
            </a:r>
          </a:p>
          <a:p>
            <a:r>
              <a:rPr lang="en-US" altLang="zh-CN" sz="1200" kern="1200" dirty="0">
                <a:solidFill>
                  <a:schemeClr val="tx1"/>
                </a:solidFill>
                <a:effectLst/>
                <a:latin typeface="Arial" charset="0"/>
                <a:ea typeface="宋体" charset="-122"/>
                <a:cs typeface="+mn-cs"/>
              </a:rPr>
              <a:t>1963</a:t>
            </a:r>
            <a:r>
              <a:rPr lang="zh-CN" altLang="zh-CN" sz="1200" kern="1200" dirty="0">
                <a:solidFill>
                  <a:schemeClr val="tx1"/>
                </a:solidFill>
                <a:effectLst/>
                <a:latin typeface="Arial" charset="0"/>
                <a:ea typeface="宋体" charset="-122"/>
                <a:cs typeface="+mn-cs"/>
              </a:rPr>
              <a:t>年加拿大臨床化學家</a:t>
            </a:r>
            <a:r>
              <a:rPr lang="en-US" altLang="zh-CN" sz="1200" kern="1200" dirty="0">
                <a:solidFill>
                  <a:schemeClr val="tx1"/>
                </a:solidFill>
                <a:effectLst/>
                <a:latin typeface="Arial" charset="0"/>
                <a:ea typeface="宋体" charset="-122"/>
                <a:cs typeface="+mn-cs"/>
              </a:rPr>
              <a:t> David </a:t>
            </a:r>
            <a:r>
              <a:rPr lang="en-US" altLang="zh-CN" sz="1200" kern="1200" dirty="0" err="1">
                <a:solidFill>
                  <a:schemeClr val="tx1"/>
                </a:solidFill>
                <a:effectLst/>
                <a:latin typeface="Arial" charset="0"/>
                <a:ea typeface="宋体" charset="-122"/>
                <a:cs typeface="+mn-cs"/>
              </a:rPr>
              <a:t>Tonks</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建議用參考區間寬度</a:t>
            </a:r>
            <a:r>
              <a:rPr lang="en-US" altLang="zh-CN" sz="1200" kern="1200" dirty="0">
                <a:solidFill>
                  <a:schemeClr val="tx1"/>
                </a:solidFill>
                <a:effectLst/>
                <a:latin typeface="Arial" charset="0"/>
                <a:ea typeface="宋体" charset="-122"/>
                <a:cs typeface="+mn-cs"/>
              </a:rPr>
              <a:t>1/4</a:t>
            </a:r>
            <a:r>
              <a:rPr lang="zh-CN" altLang="zh-CN" sz="1200" kern="1200" dirty="0">
                <a:solidFill>
                  <a:schemeClr val="tx1"/>
                </a:solidFill>
                <a:effectLst/>
                <a:latin typeface="Arial" charset="0"/>
                <a:ea typeface="宋体" charset="-122"/>
                <a:cs typeface="+mn-cs"/>
              </a:rPr>
              <a:t>表示允許誤差。</a:t>
            </a:r>
          </a:p>
          <a:p>
            <a:r>
              <a:rPr lang="en-US" altLang="zh-CN" sz="1200" kern="1200" dirty="0">
                <a:solidFill>
                  <a:schemeClr val="tx1"/>
                </a:solidFill>
                <a:effectLst/>
                <a:latin typeface="Arial" charset="0"/>
                <a:ea typeface="宋体" charset="-122"/>
                <a:cs typeface="+mn-cs"/>
              </a:rPr>
              <a:t>1968</a:t>
            </a:r>
            <a:r>
              <a:rPr lang="zh-CN" altLang="zh-CN" sz="1200" kern="1200" dirty="0">
                <a:solidFill>
                  <a:schemeClr val="tx1"/>
                </a:solidFill>
                <a:effectLst/>
                <a:latin typeface="Arial" charset="0"/>
                <a:ea typeface="宋体" charset="-122"/>
                <a:cs typeface="+mn-cs"/>
              </a:rPr>
              <a:t>年美國臨床化學家</a:t>
            </a:r>
            <a:r>
              <a:rPr lang="en-US" altLang="zh-CN" sz="1200" kern="1200" dirty="0">
                <a:solidFill>
                  <a:schemeClr val="tx1"/>
                </a:solidFill>
                <a:effectLst/>
                <a:latin typeface="Arial" charset="0"/>
                <a:ea typeface="宋体" charset="-122"/>
                <a:cs typeface="+mn-cs"/>
              </a:rPr>
              <a:t> Roy Barnett </a:t>
            </a:r>
            <a:r>
              <a:rPr lang="zh-CN" altLang="zh-CN" sz="1200" kern="1200" dirty="0">
                <a:solidFill>
                  <a:schemeClr val="tx1"/>
                </a:solidFill>
                <a:effectLst/>
                <a:latin typeface="Arial" charset="0"/>
                <a:ea typeface="宋体" charset="-122"/>
                <a:cs typeface="+mn-cs"/>
              </a:rPr>
              <a:t>博士提出標準差表示允許誤差。</a:t>
            </a:r>
          </a:p>
          <a:p>
            <a:r>
              <a:rPr lang="en-US" altLang="zh-CN" sz="1200" kern="1200" dirty="0">
                <a:solidFill>
                  <a:schemeClr val="tx1"/>
                </a:solidFill>
                <a:effectLst/>
                <a:latin typeface="Arial" charset="0"/>
                <a:ea typeface="宋体" charset="-122"/>
                <a:cs typeface="+mn-cs"/>
              </a:rPr>
              <a:t>1976</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CAP</a:t>
            </a:r>
            <a:r>
              <a:rPr lang="zh-CN" altLang="zh-CN" sz="1200" kern="1200" dirty="0">
                <a:solidFill>
                  <a:schemeClr val="tx1"/>
                </a:solidFill>
                <a:effectLst/>
                <a:latin typeface="Arial" charset="0"/>
                <a:ea typeface="宋体" charset="-122"/>
                <a:cs typeface="+mn-cs"/>
              </a:rPr>
              <a:t>舉辦的分析目標討論會議，</a:t>
            </a:r>
            <a:r>
              <a:rPr lang="en-US" altLang="zh-CN" sz="1200" kern="1200" dirty="0" err="1">
                <a:solidFill>
                  <a:schemeClr val="tx1"/>
                </a:solidFill>
                <a:effectLst/>
                <a:latin typeface="Arial" charset="0"/>
                <a:ea typeface="宋体" charset="-122"/>
                <a:cs typeface="+mn-cs"/>
              </a:rPr>
              <a:t>Westgard</a:t>
            </a:r>
            <a:r>
              <a:rPr lang="zh-CN" altLang="zh-CN" sz="1200" kern="1200" dirty="0">
                <a:solidFill>
                  <a:schemeClr val="tx1"/>
                </a:solidFill>
                <a:effectLst/>
                <a:latin typeface="Arial" charset="0"/>
                <a:ea typeface="宋体" charset="-122"/>
                <a:cs typeface="+mn-cs"/>
              </a:rPr>
              <a:t>提出了以</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允許總誤差</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作為規定質量的最佳形式，一直沿用至今。</a:t>
            </a:r>
          </a:p>
          <a:p>
            <a:r>
              <a:rPr lang="en-US" altLang="zh-CN" sz="1200" kern="1200" dirty="0">
                <a:solidFill>
                  <a:schemeClr val="tx1"/>
                </a:solidFill>
                <a:effectLst/>
                <a:latin typeface="Arial" charset="0"/>
                <a:ea typeface="宋体" charset="-122"/>
                <a:cs typeface="+mn-cs"/>
              </a:rPr>
              <a:t>1999</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IFCC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IUPAC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WHO </a:t>
            </a:r>
            <a:r>
              <a:rPr lang="zh-CN" altLang="zh-CN" sz="1200" kern="1200" dirty="0">
                <a:solidFill>
                  <a:schemeClr val="tx1"/>
                </a:solidFill>
                <a:effectLst/>
                <a:latin typeface="Arial" charset="0"/>
                <a:ea typeface="宋体" charset="-122"/>
                <a:cs typeface="+mn-cs"/>
              </a:rPr>
              <a:t>三個機構在瑞典斯得哥爾摩舉辦</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建立全球醫學檢驗質量技術要求的策略會議</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一致性聲明，提出了</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質量規範的分層結構</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设定质量规范的分级结构</a:t>
            </a:r>
            <a:endParaRPr lang="en-US" altLang="zh-CN" dirty="0">
              <a:ea typeface="宋体" pitchFamily="2" charset="-122"/>
            </a:endParaRPr>
          </a:p>
          <a:p>
            <a:r>
              <a:rPr lang="zh-CN" altLang="en-US" dirty="0">
                <a:ea typeface="宋体" pitchFamily="2" charset="-122"/>
              </a:rPr>
              <a:t>国际理论和应用化学联合会（</a:t>
            </a:r>
            <a:r>
              <a:rPr lang="en-US" altLang="zh-CN" dirty="0">
                <a:ea typeface="宋体" pitchFamily="2" charset="-122"/>
              </a:rPr>
              <a:t>IUPAC</a:t>
            </a:r>
            <a:r>
              <a:rPr lang="zh-CN" altLang="en-US" dirty="0">
                <a:ea typeface="宋体" pitchFamily="2" charset="-122"/>
              </a:rPr>
              <a:t>）、国际临床化学和检验医学联合会（</a:t>
            </a:r>
            <a:r>
              <a:rPr lang="en-US" altLang="zh-CN" dirty="0">
                <a:ea typeface="宋体" pitchFamily="2" charset="-122"/>
              </a:rPr>
              <a:t>IFCC</a:t>
            </a:r>
            <a:r>
              <a:rPr lang="zh-CN" altLang="en-US" dirty="0">
                <a:ea typeface="宋体" pitchFamily="2" charset="-122"/>
              </a:rPr>
              <a:t>）和世界卫生组织（</a:t>
            </a:r>
            <a:r>
              <a:rPr lang="en-US" altLang="zh-CN" dirty="0">
                <a:ea typeface="宋体" pitchFamily="2" charset="-122"/>
              </a:rPr>
              <a:t>WHO</a:t>
            </a:r>
            <a:r>
              <a:rPr lang="zh-CN" altLang="en-US" dirty="0">
                <a:ea typeface="宋体" pitchFamily="2" charset="-122"/>
              </a:rPr>
              <a:t>）于</a:t>
            </a:r>
            <a:r>
              <a:rPr lang="en-US" altLang="zh-CN" dirty="0">
                <a:ea typeface="宋体" pitchFamily="2" charset="-122"/>
              </a:rPr>
              <a:t>1999</a:t>
            </a:r>
            <a:r>
              <a:rPr lang="zh-CN" altLang="en-US" dirty="0">
                <a:ea typeface="宋体" pitchFamily="2" charset="-122"/>
              </a:rPr>
              <a:t>年</a:t>
            </a:r>
            <a:r>
              <a:rPr lang="en-US" altLang="zh-CN" dirty="0">
                <a:ea typeface="宋体" pitchFamily="2" charset="-122"/>
              </a:rPr>
              <a:t>4</a:t>
            </a:r>
            <a:r>
              <a:rPr lang="zh-CN" altLang="en-US" dirty="0">
                <a:ea typeface="宋体" pitchFamily="2" charset="-122"/>
              </a:rPr>
              <a:t>月在瑞典斯德哥尔摩举行会议，邀请了来自</a:t>
            </a:r>
            <a:r>
              <a:rPr lang="en-US" altLang="zh-CN" dirty="0">
                <a:ea typeface="宋体" pitchFamily="2" charset="-122"/>
              </a:rPr>
              <a:t>23</a:t>
            </a:r>
            <a:r>
              <a:rPr lang="zh-CN" altLang="en-US" dirty="0">
                <a:ea typeface="宋体" pitchFamily="2" charset="-122"/>
              </a:rPr>
              <a:t>个国家发表设定质量规范模式的原创工作的人员到会作报告。</a:t>
            </a:r>
            <a:endParaRPr lang="en-US" altLang="zh-CN" dirty="0">
              <a:ea typeface="宋体" pitchFamily="2" charset="-122"/>
            </a:endParaRPr>
          </a:p>
          <a:p>
            <a:r>
              <a:rPr lang="zh-CN" altLang="en-US" dirty="0">
                <a:ea typeface="宋体" pitchFamily="2" charset="-122"/>
              </a:rPr>
              <a:t>会议文章和协商一致的声明发表在斯堪的纳维亚临床和实验研究杂志（</a:t>
            </a:r>
            <a:r>
              <a:rPr lang="en-US" altLang="zh-CN" dirty="0">
                <a:ea typeface="宋体" pitchFamily="2" charset="-122"/>
              </a:rPr>
              <a:t>Scandinavian Journal of clinical and Laboratory Investigation</a:t>
            </a:r>
            <a:r>
              <a:rPr lang="zh-CN" altLang="en-US" dirty="0">
                <a:ea typeface="宋体" pitchFamily="2" charset="-122"/>
              </a:rPr>
              <a:t>）的增刊中，协商一致声明将可获得的模式以分等级结构方式进行表示。</a:t>
            </a:r>
            <a:endParaRPr lang="en-US" altLang="zh-CN" dirty="0">
              <a:ea typeface="宋体" pitchFamily="2" charset="-122"/>
            </a:endParaRPr>
          </a:p>
          <a:p>
            <a:r>
              <a:rPr lang="zh-CN" altLang="en-US" dirty="0">
                <a:ea typeface="宋体" pitchFamily="2" charset="-122"/>
              </a:rPr>
              <a:t>本层次是根据临床化学杂志早期社论的建议。</a:t>
            </a:r>
            <a:endParaRPr lang="en-US" altLang="zh-CN" dirty="0">
              <a:ea typeface="宋体" pitchFamily="2" charset="-122"/>
            </a:endParaRPr>
          </a:p>
          <a:p>
            <a:r>
              <a:rPr lang="zh-CN" altLang="en-US" dirty="0">
                <a:ea typeface="宋体" pitchFamily="2" charset="-122"/>
              </a:rPr>
              <a:t>层次较高的模式由于层次较低的模式，它的建议是适当的模式用于特定的临床目的。</a:t>
            </a:r>
            <a:endParaRPr lang="en-US" altLang="zh-CN" dirty="0">
              <a:ea typeface="宋体" pitchFamily="2" charset="-122"/>
            </a:endParaRPr>
          </a:p>
          <a:p>
            <a:r>
              <a:rPr lang="zh-CN" altLang="en-US" dirty="0">
                <a:ea typeface="宋体" pitchFamily="2" charset="-122"/>
              </a:rPr>
              <a:t>然而这些建议并不是固定不变的，当有可能获得新的和更好的模式，就可以将更好的模式用于特定的专业。</a:t>
            </a:r>
            <a:endParaRPr lang="en-US" altLang="zh-CN" dirty="0">
              <a:ea typeface="宋体" pitchFamily="2" charset="-122"/>
            </a:endParaRPr>
          </a:p>
          <a:p>
            <a:r>
              <a:rPr lang="zh-CN" altLang="en-US" dirty="0">
                <a:ea typeface="宋体" pitchFamily="2" charset="-122"/>
              </a:rPr>
              <a:t>无法将不同层次中提出的质量规范进行比较，是因为他们有不同的表示形式，规范中有些是指的不精密度，有些指的是偏倚，有些指的是允许总误差。</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dirty="0">
                <a:ea typeface="宋体" pitchFamily="2" charset="-122"/>
              </a:rPr>
              <a:t>6.6 </a:t>
            </a:r>
            <a:r>
              <a:rPr lang="en-US" altLang="zh-CN" dirty="0" err="1">
                <a:ea typeface="宋体" pitchFamily="2" charset="-122"/>
              </a:rPr>
              <a:t>mmol</a:t>
            </a:r>
            <a:r>
              <a:rPr lang="en-US" altLang="zh-CN" dirty="0">
                <a:ea typeface="宋体" pitchFamily="2" charset="-122"/>
              </a:rPr>
              <a:t>/L</a:t>
            </a:r>
            <a:r>
              <a:rPr lang="zh-CN" altLang="en-US" dirty="0">
                <a:ea typeface="宋体" pitchFamily="2" charset="-122"/>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当试验解释关注的是随时间变化单个受试者的变化时，比如，中期监测型的，癌症治疗后测量肿瘤标志物来评价复发；长期监测型的，测量 </a:t>
            </a:r>
            <a:r>
              <a:rPr lang="en-US" altLang="zh-CN" dirty="0">
                <a:ea typeface="宋体" pitchFamily="2" charset="-122"/>
              </a:rPr>
              <a:t>HBA1c </a:t>
            </a:r>
            <a:r>
              <a:rPr lang="zh-CN" altLang="en-US" dirty="0">
                <a:ea typeface="宋体" pitchFamily="2" charset="-122"/>
              </a:rPr>
              <a:t>来评价糖尿病血糖控制的监测等，这种情况下「精密度」是更重要的性能特征。</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340A03-EE85-4AB4-AA27-F3BE2CB48591}" type="slidenum">
              <a:rPr lang="en-US" altLang="zh-CN" smtClean="0"/>
              <a:pPr eaLnBrk="1" hangingPunct="1"/>
              <a:t>32</a:t>
            </a:fld>
            <a:endParaRPr lang="en-US" altLang="zh-CN"/>
          </a:p>
        </p:txBody>
      </p:sp>
    </p:spTree>
    <p:extLst>
      <p:ext uri="{BB962C8B-B14F-4D97-AF65-F5344CB8AC3E}">
        <p14:creationId xmlns:p14="http://schemas.microsoft.com/office/powerpoint/2010/main" val="63019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charset="-122"/>
                <a:cs typeface="+mn-cs"/>
              </a:rPr>
              <a:t>質量規範簡史：</a:t>
            </a:r>
          </a:p>
          <a:p>
            <a:r>
              <a:rPr lang="en-US" altLang="zh-CN" sz="1200" kern="1200" dirty="0">
                <a:solidFill>
                  <a:schemeClr val="tx1"/>
                </a:solidFill>
                <a:effectLst/>
                <a:latin typeface="Arial" charset="0"/>
                <a:ea typeface="宋体" charset="-122"/>
                <a:cs typeface="+mn-cs"/>
              </a:rPr>
              <a:t>1963</a:t>
            </a:r>
            <a:r>
              <a:rPr lang="zh-CN" altLang="zh-CN" sz="1200" kern="1200" dirty="0">
                <a:solidFill>
                  <a:schemeClr val="tx1"/>
                </a:solidFill>
                <a:effectLst/>
                <a:latin typeface="Arial" charset="0"/>
                <a:ea typeface="宋体" charset="-122"/>
                <a:cs typeface="+mn-cs"/>
              </a:rPr>
              <a:t>年加拿大臨床化學家</a:t>
            </a:r>
            <a:r>
              <a:rPr lang="en-US" altLang="zh-CN" sz="1200" kern="1200" dirty="0">
                <a:solidFill>
                  <a:schemeClr val="tx1"/>
                </a:solidFill>
                <a:effectLst/>
                <a:latin typeface="Arial" charset="0"/>
                <a:ea typeface="宋体" charset="-122"/>
                <a:cs typeface="+mn-cs"/>
              </a:rPr>
              <a:t> David </a:t>
            </a:r>
            <a:r>
              <a:rPr lang="en-US" altLang="zh-CN" sz="1200" kern="1200" dirty="0" err="1">
                <a:solidFill>
                  <a:schemeClr val="tx1"/>
                </a:solidFill>
                <a:effectLst/>
                <a:latin typeface="Arial" charset="0"/>
                <a:ea typeface="宋体" charset="-122"/>
                <a:cs typeface="+mn-cs"/>
              </a:rPr>
              <a:t>Tonks</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建議用參考區間寬度</a:t>
            </a:r>
            <a:r>
              <a:rPr lang="en-US" altLang="zh-CN" sz="1200" kern="1200" dirty="0">
                <a:solidFill>
                  <a:schemeClr val="tx1"/>
                </a:solidFill>
                <a:effectLst/>
                <a:latin typeface="Arial" charset="0"/>
                <a:ea typeface="宋体" charset="-122"/>
                <a:cs typeface="+mn-cs"/>
              </a:rPr>
              <a:t>1/4</a:t>
            </a:r>
            <a:r>
              <a:rPr lang="zh-CN" altLang="zh-CN" sz="1200" kern="1200" dirty="0">
                <a:solidFill>
                  <a:schemeClr val="tx1"/>
                </a:solidFill>
                <a:effectLst/>
                <a:latin typeface="Arial" charset="0"/>
                <a:ea typeface="宋体" charset="-122"/>
                <a:cs typeface="+mn-cs"/>
              </a:rPr>
              <a:t>表示允許誤差。</a:t>
            </a:r>
          </a:p>
          <a:p>
            <a:r>
              <a:rPr lang="en-US" altLang="zh-CN" sz="1200" kern="1200" dirty="0">
                <a:solidFill>
                  <a:schemeClr val="tx1"/>
                </a:solidFill>
                <a:effectLst/>
                <a:latin typeface="Arial" charset="0"/>
                <a:ea typeface="宋体" charset="-122"/>
                <a:cs typeface="+mn-cs"/>
              </a:rPr>
              <a:t>1968</a:t>
            </a:r>
            <a:r>
              <a:rPr lang="zh-CN" altLang="zh-CN" sz="1200" kern="1200" dirty="0">
                <a:solidFill>
                  <a:schemeClr val="tx1"/>
                </a:solidFill>
                <a:effectLst/>
                <a:latin typeface="Arial" charset="0"/>
                <a:ea typeface="宋体" charset="-122"/>
                <a:cs typeface="+mn-cs"/>
              </a:rPr>
              <a:t>年美國臨床化學家</a:t>
            </a:r>
            <a:r>
              <a:rPr lang="en-US" altLang="zh-CN" sz="1200" kern="1200" dirty="0">
                <a:solidFill>
                  <a:schemeClr val="tx1"/>
                </a:solidFill>
                <a:effectLst/>
                <a:latin typeface="Arial" charset="0"/>
                <a:ea typeface="宋体" charset="-122"/>
                <a:cs typeface="+mn-cs"/>
              </a:rPr>
              <a:t> Roy Barnett </a:t>
            </a:r>
            <a:r>
              <a:rPr lang="zh-CN" altLang="zh-CN" sz="1200" kern="1200" dirty="0">
                <a:solidFill>
                  <a:schemeClr val="tx1"/>
                </a:solidFill>
                <a:effectLst/>
                <a:latin typeface="Arial" charset="0"/>
                <a:ea typeface="宋体" charset="-122"/>
                <a:cs typeface="+mn-cs"/>
              </a:rPr>
              <a:t>博士提出標準差表示允許誤差。</a:t>
            </a:r>
          </a:p>
          <a:p>
            <a:r>
              <a:rPr lang="en-US" altLang="zh-CN" sz="1200" kern="1200" dirty="0">
                <a:solidFill>
                  <a:schemeClr val="tx1"/>
                </a:solidFill>
                <a:effectLst/>
                <a:latin typeface="Arial" charset="0"/>
                <a:ea typeface="宋体" charset="-122"/>
                <a:cs typeface="+mn-cs"/>
              </a:rPr>
              <a:t>1976</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CAP</a:t>
            </a:r>
            <a:r>
              <a:rPr lang="zh-CN" altLang="zh-CN" sz="1200" kern="1200" dirty="0">
                <a:solidFill>
                  <a:schemeClr val="tx1"/>
                </a:solidFill>
                <a:effectLst/>
                <a:latin typeface="Arial" charset="0"/>
                <a:ea typeface="宋体" charset="-122"/>
                <a:cs typeface="+mn-cs"/>
              </a:rPr>
              <a:t>舉辦的分析目標討論會議，</a:t>
            </a:r>
            <a:r>
              <a:rPr lang="en-US" altLang="zh-CN" sz="1200" kern="1200" dirty="0" err="1">
                <a:solidFill>
                  <a:schemeClr val="tx1"/>
                </a:solidFill>
                <a:effectLst/>
                <a:latin typeface="Arial" charset="0"/>
                <a:ea typeface="宋体" charset="-122"/>
                <a:cs typeface="+mn-cs"/>
              </a:rPr>
              <a:t>Westgard</a:t>
            </a:r>
            <a:r>
              <a:rPr lang="zh-CN" altLang="zh-CN" sz="1200" kern="1200" dirty="0">
                <a:solidFill>
                  <a:schemeClr val="tx1"/>
                </a:solidFill>
                <a:effectLst/>
                <a:latin typeface="Arial" charset="0"/>
                <a:ea typeface="宋体" charset="-122"/>
                <a:cs typeface="+mn-cs"/>
              </a:rPr>
              <a:t>提出了以</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允許總誤差</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作為規定質量的最佳形式，一直沿用至今。</a:t>
            </a:r>
          </a:p>
          <a:p>
            <a:r>
              <a:rPr lang="en-US" altLang="zh-CN" sz="1200" kern="1200" dirty="0">
                <a:solidFill>
                  <a:schemeClr val="tx1"/>
                </a:solidFill>
                <a:effectLst/>
                <a:latin typeface="Arial" charset="0"/>
                <a:ea typeface="宋体" charset="-122"/>
                <a:cs typeface="+mn-cs"/>
              </a:rPr>
              <a:t>1999</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IFCC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IUPAC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WHO </a:t>
            </a:r>
            <a:r>
              <a:rPr lang="zh-CN" altLang="zh-CN" sz="1200" kern="1200" dirty="0">
                <a:solidFill>
                  <a:schemeClr val="tx1"/>
                </a:solidFill>
                <a:effectLst/>
                <a:latin typeface="Arial" charset="0"/>
                <a:ea typeface="宋体" charset="-122"/>
                <a:cs typeface="+mn-cs"/>
              </a:rPr>
              <a:t>三個機構在瑞典斯得哥爾摩舉辦</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建立全球醫學檢驗質量技術要求的策略會議</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一致性聲明，提出了</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質量規範的分層結構</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设定质量规范的分级结构</a:t>
            </a:r>
            <a:endParaRPr lang="en-US" altLang="zh-CN" dirty="0">
              <a:ea typeface="宋体" pitchFamily="2" charset="-122"/>
            </a:endParaRPr>
          </a:p>
          <a:p>
            <a:r>
              <a:rPr lang="zh-CN" altLang="en-US" dirty="0">
                <a:ea typeface="宋体" pitchFamily="2" charset="-122"/>
              </a:rPr>
              <a:t>国际理论和应用化学联合会（</a:t>
            </a:r>
            <a:r>
              <a:rPr lang="en-US" altLang="zh-CN" dirty="0">
                <a:ea typeface="宋体" pitchFamily="2" charset="-122"/>
              </a:rPr>
              <a:t>IUPAC</a:t>
            </a:r>
            <a:r>
              <a:rPr lang="zh-CN" altLang="en-US" dirty="0">
                <a:ea typeface="宋体" pitchFamily="2" charset="-122"/>
              </a:rPr>
              <a:t>）、国际临床化学和检验医学联合会（</a:t>
            </a:r>
            <a:r>
              <a:rPr lang="en-US" altLang="zh-CN" dirty="0">
                <a:ea typeface="宋体" pitchFamily="2" charset="-122"/>
              </a:rPr>
              <a:t>IFCC</a:t>
            </a:r>
            <a:r>
              <a:rPr lang="zh-CN" altLang="en-US" dirty="0">
                <a:ea typeface="宋体" pitchFamily="2" charset="-122"/>
              </a:rPr>
              <a:t>）和世界卫生组织（</a:t>
            </a:r>
            <a:r>
              <a:rPr lang="en-US" altLang="zh-CN" dirty="0">
                <a:ea typeface="宋体" pitchFamily="2" charset="-122"/>
              </a:rPr>
              <a:t>WHO</a:t>
            </a:r>
            <a:r>
              <a:rPr lang="zh-CN" altLang="en-US" dirty="0">
                <a:ea typeface="宋体" pitchFamily="2" charset="-122"/>
              </a:rPr>
              <a:t>）于</a:t>
            </a:r>
            <a:r>
              <a:rPr lang="en-US" altLang="zh-CN" dirty="0">
                <a:ea typeface="宋体" pitchFamily="2" charset="-122"/>
              </a:rPr>
              <a:t>1999</a:t>
            </a:r>
            <a:r>
              <a:rPr lang="zh-CN" altLang="en-US" dirty="0">
                <a:ea typeface="宋体" pitchFamily="2" charset="-122"/>
              </a:rPr>
              <a:t>年</a:t>
            </a:r>
            <a:r>
              <a:rPr lang="en-US" altLang="zh-CN" dirty="0">
                <a:ea typeface="宋体" pitchFamily="2" charset="-122"/>
              </a:rPr>
              <a:t>4</a:t>
            </a:r>
            <a:r>
              <a:rPr lang="zh-CN" altLang="en-US" dirty="0">
                <a:ea typeface="宋体" pitchFamily="2" charset="-122"/>
              </a:rPr>
              <a:t>月在瑞典斯德哥尔摩举行会议，邀请了来自</a:t>
            </a:r>
            <a:r>
              <a:rPr lang="en-US" altLang="zh-CN" dirty="0">
                <a:ea typeface="宋体" pitchFamily="2" charset="-122"/>
              </a:rPr>
              <a:t>23</a:t>
            </a:r>
            <a:r>
              <a:rPr lang="zh-CN" altLang="en-US" dirty="0">
                <a:ea typeface="宋体" pitchFamily="2" charset="-122"/>
              </a:rPr>
              <a:t>个国家发表设定质量规范模式的原创工作的人员到会作报告。</a:t>
            </a:r>
            <a:endParaRPr lang="en-US" altLang="zh-CN" dirty="0">
              <a:ea typeface="宋体" pitchFamily="2" charset="-122"/>
            </a:endParaRPr>
          </a:p>
          <a:p>
            <a:r>
              <a:rPr lang="zh-CN" altLang="en-US" dirty="0">
                <a:ea typeface="宋体" pitchFamily="2" charset="-122"/>
              </a:rPr>
              <a:t>会议文章和协商一致的声明发表在斯堪的纳维亚临床和实验研究杂志（</a:t>
            </a:r>
            <a:r>
              <a:rPr lang="en-US" altLang="zh-CN" dirty="0">
                <a:ea typeface="宋体" pitchFamily="2" charset="-122"/>
              </a:rPr>
              <a:t>Scandinavian Journal of clinical and Laboratory Investigation</a:t>
            </a:r>
            <a:r>
              <a:rPr lang="zh-CN" altLang="en-US" dirty="0">
                <a:ea typeface="宋体" pitchFamily="2" charset="-122"/>
              </a:rPr>
              <a:t>）的增刊中，协商一致声明将可获得的模式以分等级结构方式进行表示。</a:t>
            </a:r>
            <a:endParaRPr lang="en-US" altLang="zh-CN" dirty="0">
              <a:ea typeface="宋体" pitchFamily="2" charset="-122"/>
            </a:endParaRPr>
          </a:p>
          <a:p>
            <a:r>
              <a:rPr lang="zh-CN" altLang="en-US" dirty="0">
                <a:ea typeface="宋体" pitchFamily="2" charset="-122"/>
              </a:rPr>
              <a:t>本层次是根据临床化学杂志早期社论的建议。</a:t>
            </a:r>
            <a:endParaRPr lang="en-US" altLang="zh-CN" dirty="0">
              <a:ea typeface="宋体" pitchFamily="2" charset="-122"/>
            </a:endParaRPr>
          </a:p>
          <a:p>
            <a:r>
              <a:rPr lang="zh-CN" altLang="en-US" dirty="0">
                <a:ea typeface="宋体" pitchFamily="2" charset="-122"/>
              </a:rPr>
              <a:t>层次较高的模式由于层次较低的模式，它的建议是适当的模式用于特定的临床目的。</a:t>
            </a:r>
            <a:endParaRPr lang="en-US" altLang="zh-CN" dirty="0">
              <a:ea typeface="宋体" pitchFamily="2" charset="-122"/>
            </a:endParaRPr>
          </a:p>
          <a:p>
            <a:r>
              <a:rPr lang="zh-CN" altLang="en-US" dirty="0">
                <a:ea typeface="宋体" pitchFamily="2" charset="-122"/>
              </a:rPr>
              <a:t>然而这些建议并不是固定不变的，当有可能获得新的和更好的模式，就可以将更好的模式用于特定的专业。</a:t>
            </a:r>
            <a:endParaRPr lang="en-US" altLang="zh-CN" dirty="0">
              <a:ea typeface="宋体" pitchFamily="2" charset="-122"/>
            </a:endParaRPr>
          </a:p>
          <a:p>
            <a:r>
              <a:rPr lang="zh-CN" altLang="en-US" dirty="0">
                <a:ea typeface="宋体" pitchFamily="2" charset="-122"/>
              </a:rPr>
              <a:t>无法将不同层次中提出的质量规范进行比较，是因为他们有不同的表示形式，规范中有些是指的不精密度，有些指的是偏倚，有些指的是允许总误差。</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dirty="0">
                <a:ea typeface="宋体" pitchFamily="2" charset="-122"/>
              </a:rPr>
              <a:t>6.6 </a:t>
            </a:r>
            <a:r>
              <a:rPr lang="en-US" altLang="zh-CN" dirty="0" err="1">
                <a:ea typeface="宋体" pitchFamily="2" charset="-122"/>
              </a:rPr>
              <a:t>mmol</a:t>
            </a:r>
            <a:r>
              <a:rPr lang="en-US" altLang="zh-CN" dirty="0">
                <a:ea typeface="宋体" pitchFamily="2" charset="-122"/>
              </a:rPr>
              <a:t>/L</a:t>
            </a:r>
            <a:r>
              <a:rPr lang="zh-CN" altLang="en-US" dirty="0">
                <a:ea typeface="宋体" pitchFamily="2" charset="-122"/>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当试验解释关注的是随时间变化单个受试者的变化时，比如，中期监测型的，癌症治疗后测量肿瘤标志物来评价复发；长期监测型的，测量 </a:t>
            </a:r>
            <a:r>
              <a:rPr lang="en-US" altLang="zh-CN" dirty="0">
                <a:ea typeface="宋体" pitchFamily="2" charset="-122"/>
              </a:rPr>
              <a:t>HBA1c </a:t>
            </a:r>
            <a:r>
              <a:rPr lang="zh-CN" altLang="en-US" dirty="0">
                <a:ea typeface="宋体" pitchFamily="2" charset="-122"/>
              </a:rPr>
              <a:t>来评价糖尿病血糖控制的监测等，这种情况下「精密度」是更重要的性能特征。</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340A03-EE85-4AB4-AA27-F3BE2CB48591}" type="slidenum">
              <a:rPr lang="en-US" altLang="zh-CN" smtClean="0"/>
              <a:pPr eaLnBrk="1" hangingPunct="1"/>
              <a:t>33</a:t>
            </a:fld>
            <a:endParaRPr lang="en-US" altLang="zh-CN"/>
          </a:p>
        </p:txBody>
      </p:sp>
    </p:spTree>
    <p:extLst>
      <p:ext uri="{BB962C8B-B14F-4D97-AF65-F5344CB8AC3E}">
        <p14:creationId xmlns:p14="http://schemas.microsoft.com/office/powerpoint/2010/main" val="291280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ea typeface="宋体" pitchFamily="2" charset="-122"/>
              </a:rPr>
              <a:t>70</a:t>
            </a:r>
            <a:r>
              <a:rPr lang="zh-CN" altLang="zh-CN" dirty="0">
                <a:latin typeface="Arial" pitchFamily="34" charset="0"/>
                <a:ea typeface="宋体" pitchFamily="2" charset="-122"/>
              </a:rPr>
              <a:t>年代由</a:t>
            </a:r>
            <a:r>
              <a:rPr lang="en-US" altLang="zh-CN" dirty="0">
                <a:latin typeface="Arial" pitchFamily="34" charset="0"/>
                <a:ea typeface="宋体" pitchFamily="2" charset="-122"/>
              </a:rPr>
              <a:t> Barnett </a:t>
            </a:r>
            <a:r>
              <a:rPr lang="zh-CN" altLang="zh-CN" dirty="0">
                <a:latin typeface="Arial" pitchFamily="34" charset="0"/>
                <a:ea typeface="宋体" pitchFamily="2" charset="-122"/>
              </a:rPr>
              <a:t>和</a:t>
            </a:r>
            <a:r>
              <a:rPr lang="en-US" altLang="zh-CN" dirty="0">
                <a:latin typeface="Arial" pitchFamily="34" charset="0"/>
                <a:ea typeface="宋体" pitchFamily="2" charset="-122"/>
              </a:rPr>
              <a:t> Youden </a:t>
            </a:r>
            <a:r>
              <a:rPr lang="zh-CN" altLang="zh-CN" dirty="0">
                <a:latin typeface="Arial" pitchFamily="34" charset="0"/>
                <a:ea typeface="宋体" pitchFamily="2" charset="-122"/>
              </a:rPr>
              <a:t>，首次提出了选择和评价临床实验室的客观计划；国际临床化学联合会（</a:t>
            </a:r>
            <a:r>
              <a:rPr lang="en-US" altLang="zh-CN" dirty="0">
                <a:latin typeface="Arial" pitchFamily="34" charset="0"/>
                <a:ea typeface="宋体" pitchFamily="2" charset="-122"/>
              </a:rPr>
              <a:t>IFCC</a:t>
            </a:r>
            <a:r>
              <a:rPr lang="zh-CN" altLang="zh-CN" dirty="0">
                <a:latin typeface="Arial" pitchFamily="34" charset="0"/>
                <a:ea typeface="宋体" pitchFamily="2" charset="-122"/>
              </a:rPr>
              <a:t>）提供的文件提供了方法评价名词术语和哲学思想的一般讨论以及它与整个质量保证过程的相互关系；美国临床和实验室标准研究院（</a:t>
            </a:r>
            <a:r>
              <a:rPr lang="en-US" altLang="zh-CN" dirty="0">
                <a:latin typeface="Arial" pitchFamily="34" charset="0"/>
                <a:ea typeface="宋体" pitchFamily="2" charset="-122"/>
              </a:rPr>
              <a:t>CLSI</a:t>
            </a:r>
            <a:r>
              <a:rPr lang="zh-CN" altLang="zh-CN" dirty="0">
                <a:latin typeface="Arial" pitchFamily="34" charset="0"/>
                <a:ea typeface="宋体" pitchFamily="2" charset="-122"/>
              </a:rPr>
              <a:t>，原为美国国家临床实验室标准化委员会，</a:t>
            </a:r>
            <a:r>
              <a:rPr lang="en-US" altLang="zh-CN" dirty="0">
                <a:latin typeface="Arial" pitchFamily="34" charset="0"/>
                <a:ea typeface="宋体" pitchFamily="2" charset="-122"/>
              </a:rPr>
              <a:t>NCCLS</a:t>
            </a:r>
            <a:r>
              <a:rPr lang="zh-CN" altLang="zh-CN" dirty="0">
                <a:latin typeface="Arial" pitchFamily="34" charset="0"/>
                <a:ea typeface="宋体" pitchFamily="2" charset="-122"/>
              </a:rPr>
              <a:t>）制定了方法评价时，实验室人员和厂家执行的协同一致系列文件（</a:t>
            </a:r>
            <a:r>
              <a:rPr lang="en-US" altLang="zh-CN" dirty="0">
                <a:latin typeface="Arial" pitchFamily="34" charset="0"/>
                <a:ea typeface="宋体" pitchFamily="2" charset="-122"/>
              </a:rPr>
              <a:t>EP</a:t>
            </a:r>
            <a:r>
              <a:rPr lang="zh-CN" altLang="zh-CN" dirty="0">
                <a:latin typeface="Arial" pitchFamily="34" charset="0"/>
                <a:ea typeface="宋体" pitchFamily="2" charset="-122"/>
              </a:rPr>
              <a:t>）。</a:t>
            </a:r>
          </a:p>
          <a:p>
            <a:endParaRPr lang="en-US" altLang="zh-CN" dirty="0">
              <a:latin typeface="Arial" pitchFamily="34" charset="0"/>
              <a:ea typeface="宋体" pitchFamily="2" charset="-122"/>
            </a:endParaRPr>
          </a:p>
          <a:p>
            <a:r>
              <a:rPr lang="zh-CN" altLang="zh-CN" dirty="0">
                <a:latin typeface="Arial" pitchFamily="34" charset="0"/>
                <a:ea typeface="宋体" pitchFamily="2" charset="-122"/>
              </a:rPr>
              <a:t>与方法或仪器性能相关的特征包括：准确度、线性范围、回收率、分析灵敏度、</a:t>
            </a:r>
            <a:r>
              <a:rPr lang="zh-CN" altLang="en-US" dirty="0">
                <a:latin typeface="Arial" pitchFamily="34" charset="0"/>
                <a:ea typeface="宋体" pitchFamily="2" charset="-122"/>
              </a:rPr>
              <a:t>分析特异性（</a:t>
            </a:r>
            <a:r>
              <a:rPr lang="zh-CN" altLang="zh-CN" dirty="0">
                <a:latin typeface="Arial" pitchFamily="34" charset="0"/>
                <a:ea typeface="宋体" pitchFamily="2" charset="-122"/>
              </a:rPr>
              <a:t>干扰</a:t>
            </a:r>
            <a:r>
              <a:rPr lang="zh-CN" altLang="en-US" dirty="0">
                <a:latin typeface="Arial" pitchFamily="34" charset="0"/>
                <a:ea typeface="宋体" pitchFamily="2" charset="-122"/>
              </a:rPr>
              <a:t>）</a:t>
            </a:r>
            <a:r>
              <a:rPr lang="zh-CN" altLang="zh-CN" dirty="0">
                <a:latin typeface="Arial" pitchFamily="34" charset="0"/>
                <a:ea typeface="宋体" pitchFamily="2" charset="-122"/>
              </a:rPr>
              <a:t>、检出限、精密度、试剂稳定性、分析过程的“稳健性”、以及与样本的交互作用等；</a:t>
            </a:r>
          </a:p>
          <a:p>
            <a:r>
              <a:rPr lang="zh-CN" altLang="zh-CN" dirty="0">
                <a:latin typeface="Arial" pitchFamily="34" charset="0"/>
                <a:ea typeface="宋体" pitchFamily="2" charset="-122"/>
              </a:rPr>
              <a:t>性能要求取决于实验结果的预期用途或在其医学上不同的应用，不同的应用可产生不同的准确度和精密度需求。</a:t>
            </a:r>
          </a:p>
          <a:p>
            <a:endParaRPr lang="en-US" altLang="zh-CN" dirty="0">
              <a:latin typeface="Arial" pitchFamily="34" charset="0"/>
              <a:ea typeface="宋体" pitchFamily="2" charset="-122"/>
            </a:endParaRPr>
          </a:p>
          <a:p>
            <a:r>
              <a:rPr lang="en-US" altLang="zh-CN" dirty="0">
                <a:latin typeface="Arial" pitchFamily="34" charset="0"/>
                <a:ea typeface="宋体" pitchFamily="2" charset="-122"/>
              </a:rPr>
              <a:t>Barnett </a:t>
            </a:r>
            <a:r>
              <a:rPr lang="zh-CN" altLang="en-US" dirty="0">
                <a:latin typeface="Arial" pitchFamily="34" charset="0"/>
                <a:ea typeface="宋体" pitchFamily="2" charset="-122"/>
              </a:rPr>
              <a:t>和 </a:t>
            </a:r>
            <a:r>
              <a:rPr lang="en-US" altLang="zh-CN" dirty="0">
                <a:latin typeface="Arial" pitchFamily="34" charset="0"/>
                <a:ea typeface="宋体" pitchFamily="2" charset="-122"/>
              </a:rPr>
              <a:t>Westgard </a:t>
            </a:r>
            <a:r>
              <a:rPr lang="zh-CN" altLang="en-US" dirty="0">
                <a:latin typeface="Arial" pitchFamily="34" charset="0"/>
                <a:ea typeface="宋体" pitchFamily="2" charset="-122"/>
              </a:rPr>
              <a:t>建议常规分析方法的变异系数不应超过 </a:t>
            </a:r>
            <a:r>
              <a:rPr lang="en-US" altLang="zh-CN" dirty="0">
                <a:latin typeface="Arial" pitchFamily="34" charset="0"/>
                <a:ea typeface="宋体" pitchFamily="2" charset="-122"/>
              </a:rPr>
              <a:t>CLIA’88</a:t>
            </a:r>
            <a:r>
              <a:rPr lang="zh-CN" altLang="en-US" dirty="0">
                <a:latin typeface="Arial" pitchFamily="34" charset="0"/>
                <a:ea typeface="宋体" pitchFamily="2" charset="-122"/>
              </a:rPr>
              <a:t>的 </a:t>
            </a:r>
            <a:r>
              <a:rPr lang="en-US" altLang="zh-CN" dirty="0">
                <a:latin typeface="Arial" pitchFamily="34" charset="0"/>
                <a:ea typeface="宋体" pitchFamily="2" charset="-122"/>
              </a:rPr>
              <a:t>1/4 </a:t>
            </a:r>
            <a:r>
              <a:rPr lang="zh-CN" altLang="en-US" dirty="0">
                <a:latin typeface="Arial" pitchFamily="34" charset="0"/>
                <a:ea typeface="宋体" pitchFamily="2" charset="-122"/>
              </a:rPr>
              <a:t>界限，这样可以给偏倚留有余地，并可以给质控方案的设计留有更大余地。</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a:p>
            <a:r>
              <a:rPr lang="zh-CN" altLang="en-US" dirty="0">
                <a:latin typeface="Arial" pitchFamily="34" charset="0"/>
                <a:ea typeface="宋体" pitchFamily="2" charset="-122"/>
              </a:rPr>
              <a:t>以上注释来源于：临床检验质量控制技术（第二版），王治国编著，人民文学出版社。</a:t>
            </a:r>
          </a:p>
        </p:txBody>
      </p:sp>
      <p:sp>
        <p:nvSpPr>
          <p:cNvPr id="419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BD4BC8-118C-4BFB-BC97-E4C760B9E4F5}" type="slidenum">
              <a:rPr kumimoji="0" lang="en-US" altLang="zh-CN" sz="1200" b="0" i="0" u="none" strike="noStrike" kern="1200" cap="none" spc="0" normalizeH="0" baseline="0" noProof="0" smtClean="0">
                <a:ln>
                  <a:noFill/>
                </a:ln>
                <a:solidFill>
                  <a:srgbClr val="000000"/>
                </a:solidFill>
                <a:effectLst/>
                <a:uLnTx/>
                <a:uFillTx/>
                <a:latin typeface="Arial"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874489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latin typeface="Times New Roman" pitchFamily="18" charset="0"/>
                <a:cs typeface="Times New Roman" pitchFamily="18" charset="0"/>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sz="1200" dirty="0">
                <a:latin typeface="Times New Roman" pitchFamily="18" charset="0"/>
                <a:cs typeface="Times New Roman" pitchFamily="18" charset="0"/>
              </a:rPr>
              <a:t>6.6 </a:t>
            </a:r>
            <a:r>
              <a:rPr lang="en-US" altLang="zh-CN" sz="1200" dirty="0" err="1">
                <a:latin typeface="Times New Roman" pitchFamily="18" charset="0"/>
                <a:cs typeface="Times New Roman" pitchFamily="18" charset="0"/>
              </a:rPr>
              <a:t>mmol</a:t>
            </a:r>
            <a:r>
              <a:rPr lang="en-US" altLang="zh-CN" sz="1200" dirty="0">
                <a:latin typeface="Times New Roman" pitchFamily="18" charset="0"/>
                <a:cs typeface="Times New Roman" pitchFamily="18" charset="0"/>
              </a:rPr>
              <a:t>/L</a:t>
            </a:r>
            <a:r>
              <a:rPr lang="zh-CN" altLang="en-US" sz="1200" dirty="0">
                <a:latin typeface="Times New Roman" pitchFamily="18" charset="0"/>
                <a:cs typeface="Times New Roman" pitchFamily="18" charset="0"/>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p>
          <a:p>
            <a:pPr>
              <a:lnSpc>
                <a:spcPct val="150000"/>
              </a:lnSpc>
            </a:pPr>
            <a:endParaRPr lang="zh-CN" altLang="en-US" sz="1200" dirty="0">
              <a:latin typeface="Times New Roman" pitchFamily="18" charset="0"/>
              <a:cs typeface="Times New Roman" pitchFamily="18" charset="0"/>
            </a:endParaRPr>
          </a:p>
          <a:p>
            <a:pPr>
              <a:lnSpc>
                <a:spcPct val="150000"/>
              </a:lnSpc>
            </a:pPr>
            <a:endParaRPr lang="zh-CN" altLang="en-US"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以上注释来源于：临床检验质量控制技术（第二版），王治国编著，人民文学出版社。</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6</a:t>
            </a:fld>
            <a:endParaRPr lang="en-US" altLang="zh-CN"/>
          </a:p>
        </p:txBody>
      </p:sp>
    </p:spTree>
    <p:extLst>
      <p:ext uri="{BB962C8B-B14F-4D97-AF65-F5344CB8AC3E}">
        <p14:creationId xmlns:p14="http://schemas.microsoft.com/office/powerpoint/2010/main" val="3984881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charset="-122"/>
                <a:cs typeface="+mn-cs"/>
              </a:rPr>
              <a:t>質量規範簡史：</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1963</a:t>
            </a:r>
            <a:r>
              <a:rPr lang="zh-CN" altLang="zh-CN" sz="1200" kern="1200" dirty="0">
                <a:solidFill>
                  <a:schemeClr val="tx1"/>
                </a:solidFill>
                <a:effectLst/>
                <a:latin typeface="Arial" charset="0"/>
                <a:ea typeface="宋体" charset="-122"/>
                <a:cs typeface="+mn-cs"/>
              </a:rPr>
              <a:t>年加拿大臨床化學家</a:t>
            </a:r>
            <a:r>
              <a:rPr lang="en-US" altLang="zh-CN" sz="1200" kern="1200" dirty="0">
                <a:solidFill>
                  <a:schemeClr val="tx1"/>
                </a:solidFill>
                <a:effectLst/>
                <a:latin typeface="Arial" charset="0"/>
                <a:ea typeface="宋体" charset="-122"/>
                <a:cs typeface="+mn-cs"/>
              </a:rPr>
              <a:t> David </a:t>
            </a:r>
            <a:r>
              <a:rPr lang="en-US" altLang="zh-CN" sz="1200" kern="1200" dirty="0" err="1">
                <a:solidFill>
                  <a:schemeClr val="tx1"/>
                </a:solidFill>
                <a:effectLst/>
                <a:latin typeface="Arial" charset="0"/>
                <a:ea typeface="宋体" charset="-122"/>
                <a:cs typeface="+mn-cs"/>
              </a:rPr>
              <a:t>Tonks</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建議用參考區間寬度</a:t>
            </a:r>
            <a:r>
              <a:rPr lang="en-US" altLang="zh-CN" sz="1200" kern="1200" dirty="0">
                <a:solidFill>
                  <a:schemeClr val="tx1"/>
                </a:solidFill>
                <a:effectLst/>
                <a:latin typeface="Arial" charset="0"/>
                <a:ea typeface="宋体" charset="-122"/>
                <a:cs typeface="+mn-cs"/>
              </a:rPr>
              <a:t>1/4</a:t>
            </a:r>
            <a:r>
              <a:rPr lang="zh-CN" altLang="zh-CN" sz="1200" kern="1200" dirty="0">
                <a:solidFill>
                  <a:schemeClr val="tx1"/>
                </a:solidFill>
                <a:effectLst/>
                <a:latin typeface="Arial" charset="0"/>
                <a:ea typeface="宋体" charset="-122"/>
                <a:cs typeface="+mn-cs"/>
              </a:rPr>
              <a:t>表示允許誤差。</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1968</a:t>
            </a:r>
            <a:r>
              <a:rPr lang="zh-CN" altLang="zh-CN" sz="1200" kern="1200" dirty="0">
                <a:solidFill>
                  <a:schemeClr val="tx1"/>
                </a:solidFill>
                <a:effectLst/>
                <a:latin typeface="Arial" charset="0"/>
                <a:ea typeface="宋体" charset="-122"/>
                <a:cs typeface="+mn-cs"/>
              </a:rPr>
              <a:t>年美國臨床化學家</a:t>
            </a:r>
            <a:r>
              <a:rPr lang="en-US" altLang="zh-CN" sz="1200" kern="1200" dirty="0">
                <a:solidFill>
                  <a:schemeClr val="tx1"/>
                </a:solidFill>
                <a:effectLst/>
                <a:latin typeface="Arial" charset="0"/>
                <a:ea typeface="宋体" charset="-122"/>
                <a:cs typeface="+mn-cs"/>
              </a:rPr>
              <a:t> Roy Barnett </a:t>
            </a:r>
            <a:r>
              <a:rPr lang="zh-CN" altLang="zh-CN" sz="1200" kern="1200" dirty="0">
                <a:solidFill>
                  <a:schemeClr val="tx1"/>
                </a:solidFill>
                <a:effectLst/>
                <a:latin typeface="Arial" charset="0"/>
                <a:ea typeface="宋体" charset="-122"/>
                <a:cs typeface="+mn-cs"/>
              </a:rPr>
              <a:t>博士提出標準差表示允許誤差。</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1976</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CAP</a:t>
            </a:r>
            <a:r>
              <a:rPr lang="zh-CN" altLang="zh-CN" sz="1200" kern="1200" dirty="0">
                <a:solidFill>
                  <a:schemeClr val="tx1"/>
                </a:solidFill>
                <a:effectLst/>
                <a:latin typeface="Arial" charset="0"/>
                <a:ea typeface="宋体" charset="-122"/>
                <a:cs typeface="+mn-cs"/>
              </a:rPr>
              <a:t>舉辦的分析目標討論會議，</a:t>
            </a:r>
            <a:r>
              <a:rPr lang="en-US" altLang="zh-CN" sz="1200" kern="1200" dirty="0" err="1">
                <a:solidFill>
                  <a:schemeClr val="tx1"/>
                </a:solidFill>
                <a:effectLst/>
                <a:latin typeface="Arial" charset="0"/>
                <a:ea typeface="宋体" charset="-122"/>
                <a:cs typeface="+mn-cs"/>
              </a:rPr>
              <a:t>Westgard</a:t>
            </a:r>
            <a:r>
              <a:rPr lang="zh-CN" altLang="zh-CN" sz="1200" kern="1200" dirty="0">
                <a:solidFill>
                  <a:schemeClr val="tx1"/>
                </a:solidFill>
                <a:effectLst/>
                <a:latin typeface="Arial" charset="0"/>
                <a:ea typeface="宋体" charset="-122"/>
                <a:cs typeface="+mn-cs"/>
              </a:rPr>
              <a:t>提出了以</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允許總誤差</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作為規定質量的最佳形式，一直沿用至今。</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1999</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IFCC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IUPAC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WHO </a:t>
            </a:r>
            <a:r>
              <a:rPr lang="zh-CN" altLang="zh-CN" sz="1200" kern="1200" dirty="0">
                <a:solidFill>
                  <a:schemeClr val="tx1"/>
                </a:solidFill>
                <a:effectLst/>
                <a:latin typeface="Arial" charset="0"/>
                <a:ea typeface="宋体" charset="-122"/>
                <a:cs typeface="+mn-cs"/>
              </a:rPr>
              <a:t>三個機構在瑞典斯得哥爾摩舉辦</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建立全球醫學檢驗質量技術要求的策略會議</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一致性聲明，提出了</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質量規範的分層結構</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设定质量规范的分级结构</a:t>
            </a:r>
            <a:endParaRPr lang="en-US" altLang="zh-CN" dirty="0">
              <a:ea typeface="宋体" pitchFamily="2" charset="-122"/>
            </a:endParaRPr>
          </a:p>
          <a:p>
            <a:r>
              <a:rPr lang="zh-CN" altLang="en-US" dirty="0">
                <a:ea typeface="宋体" pitchFamily="2" charset="-122"/>
              </a:rPr>
              <a:t>国际理论和应用化学联合会（</a:t>
            </a:r>
            <a:r>
              <a:rPr lang="en-US" altLang="zh-CN" dirty="0">
                <a:ea typeface="宋体" pitchFamily="2" charset="-122"/>
              </a:rPr>
              <a:t>IUPAC</a:t>
            </a:r>
            <a:r>
              <a:rPr lang="zh-CN" altLang="en-US" dirty="0">
                <a:ea typeface="宋体" pitchFamily="2" charset="-122"/>
              </a:rPr>
              <a:t>）、国际临床化学和检验医学联合会（</a:t>
            </a:r>
            <a:r>
              <a:rPr lang="en-US" altLang="zh-CN" dirty="0">
                <a:ea typeface="宋体" pitchFamily="2" charset="-122"/>
              </a:rPr>
              <a:t>IFCC</a:t>
            </a:r>
            <a:r>
              <a:rPr lang="zh-CN" altLang="en-US" dirty="0">
                <a:ea typeface="宋体" pitchFamily="2" charset="-122"/>
              </a:rPr>
              <a:t>）和世界卫生组织（</a:t>
            </a:r>
            <a:r>
              <a:rPr lang="en-US" altLang="zh-CN" dirty="0">
                <a:ea typeface="宋体" pitchFamily="2" charset="-122"/>
              </a:rPr>
              <a:t>WHO</a:t>
            </a:r>
            <a:r>
              <a:rPr lang="zh-CN" altLang="en-US" dirty="0">
                <a:ea typeface="宋体" pitchFamily="2" charset="-122"/>
              </a:rPr>
              <a:t>）于</a:t>
            </a:r>
            <a:r>
              <a:rPr lang="en-US" altLang="zh-CN" dirty="0">
                <a:ea typeface="宋体" pitchFamily="2" charset="-122"/>
              </a:rPr>
              <a:t>1999</a:t>
            </a:r>
            <a:r>
              <a:rPr lang="zh-CN" altLang="en-US" dirty="0">
                <a:ea typeface="宋体" pitchFamily="2" charset="-122"/>
              </a:rPr>
              <a:t>年</a:t>
            </a:r>
            <a:r>
              <a:rPr lang="en-US" altLang="zh-CN" dirty="0">
                <a:ea typeface="宋体" pitchFamily="2" charset="-122"/>
              </a:rPr>
              <a:t>4</a:t>
            </a:r>
            <a:r>
              <a:rPr lang="zh-CN" altLang="en-US" dirty="0">
                <a:ea typeface="宋体" pitchFamily="2" charset="-122"/>
              </a:rPr>
              <a:t>月在瑞典斯德哥尔摩举行会议，邀请了来自</a:t>
            </a:r>
            <a:r>
              <a:rPr lang="en-US" altLang="zh-CN" dirty="0">
                <a:ea typeface="宋体" pitchFamily="2" charset="-122"/>
              </a:rPr>
              <a:t>23</a:t>
            </a:r>
            <a:r>
              <a:rPr lang="zh-CN" altLang="en-US" dirty="0">
                <a:ea typeface="宋体" pitchFamily="2" charset="-122"/>
              </a:rPr>
              <a:t>个国家发表设定质量规范模式的原创工作的人员到会作报告。</a:t>
            </a:r>
            <a:endParaRPr lang="en-US" altLang="zh-CN" dirty="0">
              <a:ea typeface="宋体" pitchFamily="2" charset="-122"/>
            </a:endParaRPr>
          </a:p>
          <a:p>
            <a:r>
              <a:rPr lang="zh-CN" altLang="en-US" dirty="0">
                <a:ea typeface="宋体" pitchFamily="2" charset="-122"/>
              </a:rPr>
              <a:t>会议文章和协商一致的声明发表在斯堪的纳维亚临床和实验研究杂志（</a:t>
            </a:r>
            <a:r>
              <a:rPr lang="en-US" altLang="zh-CN" dirty="0">
                <a:ea typeface="宋体" pitchFamily="2" charset="-122"/>
              </a:rPr>
              <a:t>Scandinavian Journal of clinical and Laboratory Investigation</a:t>
            </a:r>
            <a:r>
              <a:rPr lang="zh-CN" altLang="en-US" dirty="0">
                <a:ea typeface="宋体" pitchFamily="2" charset="-122"/>
              </a:rPr>
              <a:t>）的增刊中，协商一致声明将可获得的模式以分等级结构方式进行表示。</a:t>
            </a:r>
            <a:endParaRPr lang="en-US" altLang="zh-CN" dirty="0">
              <a:ea typeface="宋体" pitchFamily="2" charset="-122"/>
            </a:endParaRPr>
          </a:p>
          <a:p>
            <a:r>
              <a:rPr lang="zh-CN" altLang="en-US" dirty="0">
                <a:ea typeface="宋体" pitchFamily="2" charset="-122"/>
              </a:rPr>
              <a:t>本层次是根据临床化学杂志早期社论的建议。</a:t>
            </a:r>
            <a:endParaRPr lang="en-US" altLang="zh-CN" dirty="0">
              <a:ea typeface="宋体" pitchFamily="2" charset="-122"/>
            </a:endParaRPr>
          </a:p>
          <a:p>
            <a:r>
              <a:rPr lang="zh-CN" altLang="en-US" dirty="0">
                <a:ea typeface="宋体" pitchFamily="2" charset="-122"/>
              </a:rPr>
              <a:t>层次较高的模式由于层次较低的模式，它的建议是适当的模式用于特定的临床目的。</a:t>
            </a:r>
            <a:endParaRPr lang="en-US" altLang="zh-CN" dirty="0">
              <a:ea typeface="宋体" pitchFamily="2" charset="-122"/>
            </a:endParaRPr>
          </a:p>
          <a:p>
            <a:r>
              <a:rPr lang="zh-CN" altLang="en-US" dirty="0">
                <a:ea typeface="宋体" pitchFamily="2" charset="-122"/>
              </a:rPr>
              <a:t>然而这些建议并不是固定不变的，当有可能获得新的和更好的模式，就可以将更好的模式用于特定的专业。</a:t>
            </a:r>
            <a:endParaRPr lang="en-US" altLang="zh-CN" dirty="0">
              <a:ea typeface="宋体" pitchFamily="2" charset="-122"/>
            </a:endParaRPr>
          </a:p>
          <a:p>
            <a:r>
              <a:rPr lang="zh-CN" altLang="en-US" dirty="0">
                <a:ea typeface="宋体" pitchFamily="2" charset="-122"/>
              </a:rPr>
              <a:t>无法将不同层次中提出的质量规范进行比较，是因为他们有不同的表示形式，规范中有些是指的不精密度，有些指的是偏倚，有些指的是允许总误差。</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dirty="0">
                <a:ea typeface="宋体" pitchFamily="2" charset="-122"/>
              </a:rPr>
              <a:t>6.6 </a:t>
            </a:r>
            <a:r>
              <a:rPr lang="en-US" altLang="zh-CN" dirty="0" err="1">
                <a:ea typeface="宋体" pitchFamily="2" charset="-122"/>
              </a:rPr>
              <a:t>mmol</a:t>
            </a:r>
            <a:r>
              <a:rPr lang="en-US" altLang="zh-CN" dirty="0">
                <a:ea typeface="宋体" pitchFamily="2" charset="-122"/>
              </a:rPr>
              <a:t>/L</a:t>
            </a:r>
            <a:r>
              <a:rPr lang="zh-CN" altLang="en-US" dirty="0">
                <a:ea typeface="宋体" pitchFamily="2" charset="-122"/>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当试验解释关注的是随时间变化单个受试者的变化时，比如，中期监测型的，癌症治疗后测量肿瘤标志物来评价复发；长期监测型的，测量 </a:t>
            </a:r>
            <a:r>
              <a:rPr lang="en-US" altLang="zh-CN" dirty="0">
                <a:ea typeface="宋体" pitchFamily="2" charset="-122"/>
              </a:rPr>
              <a:t>HBA1c </a:t>
            </a:r>
            <a:r>
              <a:rPr lang="zh-CN" altLang="en-US" dirty="0">
                <a:ea typeface="宋体" pitchFamily="2" charset="-122"/>
              </a:rPr>
              <a:t>来评价糖尿病血糖控制的监测等，这种情况下「精密度」是更重要的性能特征。</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340A03-EE85-4AB4-AA27-F3BE2CB48591}" type="slidenum">
              <a:rPr lang="en-US" altLang="zh-CN" smtClean="0"/>
              <a:pPr eaLnBrk="1" hangingPunct="1"/>
              <a:t>7</a:t>
            </a:fld>
            <a:endParaRPr lang="en-US" altLang="zh-CN"/>
          </a:p>
        </p:txBody>
      </p:sp>
    </p:spTree>
    <p:extLst>
      <p:ext uri="{BB962C8B-B14F-4D97-AF65-F5344CB8AC3E}">
        <p14:creationId xmlns:p14="http://schemas.microsoft.com/office/powerpoint/2010/main" val="512858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宋体" charset="-122"/>
                <a:cs typeface="+mn-cs"/>
              </a:rPr>
              <a:t>CG Fraser.</a:t>
            </a:r>
            <a:r>
              <a:rPr lang="en-US" altLang="zh-CN" sz="1200" kern="1200" baseline="0" dirty="0">
                <a:solidFill>
                  <a:schemeClr val="tx1"/>
                </a:solidFill>
                <a:effectLst/>
                <a:latin typeface="Arial" charset="0"/>
                <a:ea typeface="宋体" charset="-122"/>
                <a:cs typeface="+mn-cs"/>
              </a:rPr>
              <a:t> </a:t>
            </a:r>
            <a:r>
              <a:rPr lang="en-US" altLang="zh-CN" sz="1200" kern="1200" dirty="0">
                <a:solidFill>
                  <a:schemeClr val="tx1"/>
                </a:solidFill>
                <a:effectLst/>
                <a:latin typeface="Arial" charset="0"/>
                <a:ea typeface="宋体" charset="-122"/>
                <a:cs typeface="+mn-cs"/>
              </a:rPr>
              <a:t>General strategies to set quality specifications for reliability performance characteristics. 《Scandinavian Journal of Clinical &amp; Laboratory Investigation》</a:t>
            </a:r>
            <a:r>
              <a:rPr lang="zh-CN" altLang="en-US" sz="1200" kern="1200" baseline="0" dirty="0">
                <a:solidFill>
                  <a:schemeClr val="tx1"/>
                </a:solidFill>
                <a:effectLst/>
                <a:latin typeface="Arial" charset="0"/>
                <a:ea typeface="宋体" charset="-122"/>
                <a:cs typeface="+mn-cs"/>
              </a:rPr>
              <a:t> </a:t>
            </a:r>
            <a:r>
              <a:rPr lang="en-US" altLang="zh-CN" sz="1200" kern="1200" baseline="0" dirty="0">
                <a:solidFill>
                  <a:schemeClr val="tx1"/>
                </a:solidFill>
                <a:effectLst/>
                <a:latin typeface="Arial" charset="0"/>
                <a:ea typeface="宋体" charset="-122"/>
                <a:cs typeface="+mn-cs"/>
              </a:rPr>
              <a:t>, 1999, 59(7):487-490 .</a:t>
            </a:r>
            <a:endParaRPr lang="en-US" altLang="zh-CN" sz="1200" kern="1200" dirty="0">
              <a:solidFill>
                <a:schemeClr val="tx1"/>
              </a:solidFill>
              <a:effectLst/>
              <a:latin typeface="Arial" charset="0"/>
              <a:ea typeface="宋体" charset="-122"/>
              <a:cs typeface="+mn-cs"/>
            </a:endParaRPr>
          </a:p>
          <a:p>
            <a:endParaRPr lang="en-US" altLang="zh-CN" sz="1200" kern="1200" dirty="0">
              <a:solidFill>
                <a:schemeClr val="tx1"/>
              </a:solidFill>
              <a:effectLst/>
              <a:latin typeface="Arial" charset="0"/>
              <a:ea typeface="宋体" charset="-122"/>
              <a:cs typeface="+mn-cs"/>
            </a:endParaRPr>
          </a:p>
          <a:p>
            <a:r>
              <a:rPr lang="zh-CN" altLang="zh-CN" sz="1200" kern="1200" dirty="0">
                <a:solidFill>
                  <a:schemeClr val="tx1"/>
                </a:solidFill>
                <a:effectLst/>
                <a:latin typeface="Arial" charset="0"/>
                <a:ea typeface="宋体" charset="-122"/>
                <a:cs typeface="+mn-cs"/>
              </a:rPr>
              <a:t>質量規範簡史：</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1963</a:t>
            </a:r>
            <a:r>
              <a:rPr lang="zh-CN" altLang="zh-CN" sz="1200" kern="1200" dirty="0">
                <a:solidFill>
                  <a:schemeClr val="tx1"/>
                </a:solidFill>
                <a:effectLst/>
                <a:latin typeface="Arial" charset="0"/>
                <a:ea typeface="宋体" charset="-122"/>
                <a:cs typeface="+mn-cs"/>
              </a:rPr>
              <a:t>年加拿大臨床化學家</a:t>
            </a:r>
            <a:r>
              <a:rPr lang="en-US" altLang="zh-CN" sz="1200" kern="1200" dirty="0">
                <a:solidFill>
                  <a:schemeClr val="tx1"/>
                </a:solidFill>
                <a:effectLst/>
                <a:latin typeface="Arial" charset="0"/>
                <a:ea typeface="宋体" charset="-122"/>
                <a:cs typeface="+mn-cs"/>
              </a:rPr>
              <a:t> David </a:t>
            </a:r>
            <a:r>
              <a:rPr lang="en-US" altLang="zh-CN" sz="1200" kern="1200" dirty="0" err="1">
                <a:solidFill>
                  <a:schemeClr val="tx1"/>
                </a:solidFill>
                <a:effectLst/>
                <a:latin typeface="Arial" charset="0"/>
                <a:ea typeface="宋体" charset="-122"/>
                <a:cs typeface="+mn-cs"/>
              </a:rPr>
              <a:t>Tonks</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建議用參考區間寬度</a:t>
            </a:r>
            <a:r>
              <a:rPr lang="en-US" altLang="zh-CN" sz="1200" kern="1200" dirty="0">
                <a:solidFill>
                  <a:schemeClr val="tx1"/>
                </a:solidFill>
                <a:effectLst/>
                <a:latin typeface="Arial" charset="0"/>
                <a:ea typeface="宋体" charset="-122"/>
                <a:cs typeface="+mn-cs"/>
              </a:rPr>
              <a:t>1/4</a:t>
            </a:r>
            <a:r>
              <a:rPr lang="zh-CN" altLang="zh-CN" sz="1200" kern="1200" dirty="0">
                <a:solidFill>
                  <a:schemeClr val="tx1"/>
                </a:solidFill>
                <a:effectLst/>
                <a:latin typeface="Arial" charset="0"/>
                <a:ea typeface="宋体" charset="-122"/>
                <a:cs typeface="+mn-cs"/>
              </a:rPr>
              <a:t>表示允許誤差。</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1968</a:t>
            </a:r>
            <a:r>
              <a:rPr lang="zh-CN" altLang="zh-CN" sz="1200" kern="1200" dirty="0">
                <a:solidFill>
                  <a:schemeClr val="tx1"/>
                </a:solidFill>
                <a:effectLst/>
                <a:latin typeface="Arial" charset="0"/>
                <a:ea typeface="宋体" charset="-122"/>
                <a:cs typeface="+mn-cs"/>
              </a:rPr>
              <a:t>年美國臨床化學家</a:t>
            </a:r>
            <a:r>
              <a:rPr lang="en-US" altLang="zh-CN" sz="1200" kern="1200" dirty="0">
                <a:solidFill>
                  <a:schemeClr val="tx1"/>
                </a:solidFill>
                <a:effectLst/>
                <a:latin typeface="Arial" charset="0"/>
                <a:ea typeface="宋体" charset="-122"/>
                <a:cs typeface="+mn-cs"/>
              </a:rPr>
              <a:t> Roy Barnett </a:t>
            </a:r>
            <a:r>
              <a:rPr lang="zh-CN" altLang="zh-CN" sz="1200" kern="1200" dirty="0">
                <a:solidFill>
                  <a:schemeClr val="tx1"/>
                </a:solidFill>
                <a:effectLst/>
                <a:latin typeface="Arial" charset="0"/>
                <a:ea typeface="宋体" charset="-122"/>
                <a:cs typeface="+mn-cs"/>
              </a:rPr>
              <a:t>博士提出標準差表示允許誤差。</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1976</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CAP</a:t>
            </a:r>
            <a:r>
              <a:rPr lang="zh-CN" altLang="zh-CN" sz="1200" kern="1200" dirty="0">
                <a:solidFill>
                  <a:schemeClr val="tx1"/>
                </a:solidFill>
                <a:effectLst/>
                <a:latin typeface="Arial" charset="0"/>
                <a:ea typeface="宋体" charset="-122"/>
                <a:cs typeface="+mn-cs"/>
              </a:rPr>
              <a:t>舉辦的分析目標討論會議，</a:t>
            </a:r>
            <a:r>
              <a:rPr lang="en-US" altLang="zh-CN" sz="1200" kern="1200" dirty="0" err="1">
                <a:solidFill>
                  <a:schemeClr val="tx1"/>
                </a:solidFill>
                <a:effectLst/>
                <a:latin typeface="Arial" charset="0"/>
                <a:ea typeface="宋体" charset="-122"/>
                <a:cs typeface="+mn-cs"/>
              </a:rPr>
              <a:t>Westgard</a:t>
            </a:r>
            <a:r>
              <a:rPr lang="zh-CN" altLang="zh-CN" sz="1200" kern="1200" dirty="0">
                <a:solidFill>
                  <a:schemeClr val="tx1"/>
                </a:solidFill>
                <a:effectLst/>
                <a:latin typeface="Arial" charset="0"/>
                <a:ea typeface="宋体" charset="-122"/>
                <a:cs typeface="+mn-cs"/>
              </a:rPr>
              <a:t>提出了以</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允許總誤差</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作為規定質量的最佳形式，一直沿用至今。</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1999</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IFCC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IUPAC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WHO </a:t>
            </a:r>
            <a:r>
              <a:rPr lang="zh-CN" altLang="zh-CN" sz="1200" kern="1200" dirty="0">
                <a:solidFill>
                  <a:schemeClr val="tx1"/>
                </a:solidFill>
                <a:effectLst/>
                <a:latin typeface="Arial" charset="0"/>
                <a:ea typeface="宋体" charset="-122"/>
                <a:cs typeface="+mn-cs"/>
              </a:rPr>
              <a:t>三個機構在瑞典斯得哥爾摩舉辦</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建立全球醫學檢驗質量技術要求的策略會議</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一致性聲明，提出了</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質量規範的分層結構</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欧洲室间质量评价组织者工作组，已经研究建立质量规范，用于能力验证和室间质量评价计划</a:t>
            </a:r>
            <a:r>
              <a:rPr lang="en-US" altLang="zh-CN" dirty="0">
                <a:ea typeface="宋体" pitchFamily="2" charset="-122"/>
              </a:rPr>
              <a:t>(EQAS)</a:t>
            </a:r>
            <a:r>
              <a:rPr lang="zh-CN" altLang="en-US" dirty="0">
                <a:ea typeface="宋体" pitchFamily="2" charset="-122"/>
              </a:rPr>
              <a:t>固定可接受限的客官方法，该模式严密的使用允许总误差（</a:t>
            </a:r>
            <a:r>
              <a:rPr lang="en-US" altLang="zh-CN" dirty="0" err="1">
                <a:ea typeface="宋体" pitchFamily="2" charset="-122"/>
              </a:rPr>
              <a:t>TEa</a:t>
            </a:r>
            <a:r>
              <a:rPr lang="zh-CN" altLang="en-US" dirty="0">
                <a:ea typeface="宋体" pitchFamily="2" charset="-122"/>
              </a:rPr>
              <a:t>）质量规范（</a:t>
            </a:r>
            <a:r>
              <a:rPr lang="en-US" altLang="zh-CN" dirty="0">
                <a:ea typeface="宋体" pitchFamily="2" charset="-122"/>
              </a:rPr>
              <a:t>99%</a:t>
            </a:r>
            <a:r>
              <a:rPr lang="zh-CN" altLang="en-US" dirty="0">
                <a:ea typeface="宋体" pitchFamily="2" charset="-122"/>
              </a:rPr>
              <a:t>概率），设定靶值时，可接受的固定限应是允许总误差 </a:t>
            </a:r>
            <a:r>
              <a:rPr lang="en-US" altLang="zh-CN" dirty="0" err="1">
                <a:ea typeface="宋体" pitchFamily="2" charset="-122"/>
              </a:rPr>
              <a:t>TEa</a:t>
            </a:r>
            <a:r>
              <a:rPr lang="en-US" altLang="zh-CN" dirty="0">
                <a:ea typeface="宋体" pitchFamily="2" charset="-122"/>
              </a:rPr>
              <a:t> </a:t>
            </a:r>
            <a:r>
              <a:rPr lang="zh-CN" altLang="en-US" dirty="0">
                <a:ea typeface="宋体" pitchFamily="2" charset="-122"/>
              </a:rPr>
              <a:t>的 </a:t>
            </a:r>
            <a:r>
              <a:rPr lang="en-US" altLang="zh-CN" dirty="0">
                <a:ea typeface="宋体" pitchFamily="2" charset="-122"/>
              </a:rPr>
              <a:t>99% </a:t>
            </a:r>
            <a:r>
              <a:rPr lang="zh-CN" altLang="en-US" dirty="0">
                <a:ea typeface="宋体" pitchFamily="2" charset="-122"/>
              </a:rPr>
              <a:t>限，并取五分之一，即乘以</a:t>
            </a:r>
            <a:r>
              <a:rPr lang="en-US" altLang="zh-CN" dirty="0">
                <a:ea typeface="宋体" pitchFamily="2" charset="-122"/>
              </a:rPr>
              <a:t>0.2</a:t>
            </a:r>
            <a:r>
              <a:rPr lang="zh-CN" altLang="en-US" dirty="0">
                <a:ea typeface="宋体" pitchFamily="2" charset="-122"/>
              </a:rPr>
              <a:t>，作为标准。</a:t>
            </a:r>
            <a:endParaRPr lang="en-US" altLang="zh-CN" dirty="0">
              <a:ea typeface="宋体" pitchFamily="2" charset="-122"/>
            </a:endParaRPr>
          </a:p>
          <a:p>
            <a:r>
              <a:rPr lang="en-US" altLang="zh-CN" dirty="0" err="1">
                <a:ea typeface="宋体" pitchFamily="2" charset="-122"/>
              </a:rPr>
              <a:t>TEa</a:t>
            </a:r>
            <a:r>
              <a:rPr lang="en-US" altLang="zh-CN" dirty="0">
                <a:ea typeface="宋体" pitchFamily="2" charset="-122"/>
              </a:rPr>
              <a:t> &lt; 0.2*[2.33*(0.05CVI)+0.25*SQRT(CVI*CVI+CVG*CVG)] </a:t>
            </a:r>
          </a:p>
          <a:p>
            <a:endParaRPr lang="en-US" altLang="zh-CN" dirty="0">
              <a:ea typeface="宋体" pitchFamily="2" charset="-122"/>
            </a:endParaRPr>
          </a:p>
          <a:p>
            <a:r>
              <a:rPr lang="zh-CN" altLang="en-US" dirty="0">
                <a:ea typeface="宋体" pitchFamily="2" charset="-122"/>
              </a:rPr>
              <a:t>欧洲另一工作组也提出用于参考方法确认常规方法质量规范的问题，建议应使用最适宜的 </a:t>
            </a:r>
            <a:r>
              <a:rPr lang="en-US" altLang="zh-CN" dirty="0">
                <a:ea typeface="宋体" pitchFamily="2" charset="-122"/>
              </a:rPr>
              <a:t>CVA &lt; 0.25CVI</a:t>
            </a:r>
            <a:r>
              <a:rPr lang="zh-CN" altLang="en-US" dirty="0">
                <a:ea typeface="宋体" pitchFamily="2" charset="-122"/>
              </a:rPr>
              <a:t>，</a:t>
            </a:r>
            <a:r>
              <a:rPr lang="en-US" altLang="zh-CN" dirty="0">
                <a:ea typeface="宋体" pitchFamily="2" charset="-122"/>
              </a:rPr>
              <a:t>BA &lt; 0.125*SQRT(CVI*CVI+CVG*CVG)</a:t>
            </a:r>
            <a:r>
              <a:rPr lang="zh-CN" altLang="en-US" dirty="0">
                <a:ea typeface="宋体" pitchFamily="2" charset="-122"/>
              </a:rPr>
              <a:t>，并将允许总误差 </a:t>
            </a:r>
            <a:r>
              <a:rPr lang="en-US" altLang="zh-CN" dirty="0" err="1">
                <a:ea typeface="宋体" pitchFamily="2" charset="-122"/>
              </a:rPr>
              <a:t>TEa</a:t>
            </a:r>
            <a:r>
              <a:rPr lang="en-US" altLang="zh-CN" dirty="0">
                <a:ea typeface="宋体" pitchFamily="2" charset="-122"/>
              </a:rPr>
              <a:t> </a:t>
            </a:r>
            <a:r>
              <a:rPr lang="zh-CN" altLang="en-US" dirty="0">
                <a:ea typeface="宋体" pitchFamily="2" charset="-122"/>
              </a:rPr>
              <a:t>减半，作为标准；</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a:p>
            <a:endParaRPr lang="zh-CN" altLang="en-US" dirty="0">
              <a:ea typeface="宋体" pitchFamily="2" charset="-122"/>
            </a:endParaRPr>
          </a:p>
        </p:txBody>
      </p:sp>
      <p:sp>
        <p:nvSpPr>
          <p:cNvPr id="675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465B3A5-F6FC-4C76-8B28-78158D4EF72D}" type="slidenum">
              <a:rPr lang="en-US" altLang="zh-CN" smtClean="0"/>
              <a:pPr eaLnBrk="1" hangingPunct="1"/>
              <a:t>8</a:t>
            </a:fld>
            <a:endParaRPr lang="en-US" altLang="zh-CN"/>
          </a:p>
        </p:txBody>
      </p:sp>
    </p:spTree>
    <p:extLst>
      <p:ext uri="{BB962C8B-B14F-4D97-AF65-F5344CB8AC3E}">
        <p14:creationId xmlns:p14="http://schemas.microsoft.com/office/powerpoint/2010/main" val="356925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a:solidFill>
                  <a:schemeClr val="tx1"/>
                </a:solidFill>
                <a:effectLst/>
                <a:latin typeface="Arial" charset="0"/>
                <a:ea typeface="宋体" charset="-122"/>
                <a:cs typeface="+mn-cs"/>
              </a:rPr>
              <a:t>The concept of such a hierarchy is described in a recent Editorial in Clinical Chemistry in which the relative merits of the above models are discussed [</a:t>
            </a:r>
            <a:r>
              <a:rPr lang="en-US" altLang="zh-CN" sz="1200" kern="1200" dirty="0" err="1">
                <a:solidFill>
                  <a:schemeClr val="tx1"/>
                </a:solidFill>
                <a:effectLst/>
                <a:latin typeface="Arial" charset="0"/>
                <a:ea typeface="宋体" charset="-122"/>
                <a:cs typeface="+mn-cs"/>
              </a:rPr>
              <a:t>Clin</a:t>
            </a:r>
            <a:r>
              <a:rPr lang="en-US" altLang="zh-CN" sz="1200" kern="1200" dirty="0">
                <a:solidFill>
                  <a:schemeClr val="tx1"/>
                </a:solidFill>
                <a:effectLst/>
                <a:latin typeface="Arial" charset="0"/>
                <a:ea typeface="宋体" charset="-122"/>
                <a:cs typeface="+mn-cs"/>
              </a:rPr>
              <a:t> </a:t>
            </a:r>
            <a:r>
              <a:rPr lang="en-US" altLang="zh-CN" sz="1200" kern="1200" dirty="0" err="1">
                <a:solidFill>
                  <a:schemeClr val="tx1"/>
                </a:solidFill>
                <a:effectLst/>
                <a:latin typeface="Arial" charset="0"/>
                <a:ea typeface="宋体" charset="-122"/>
                <a:cs typeface="+mn-cs"/>
              </a:rPr>
              <a:t>Chem</a:t>
            </a:r>
            <a:r>
              <a:rPr lang="en-US" altLang="zh-CN" sz="1200" kern="1200" dirty="0">
                <a:solidFill>
                  <a:schemeClr val="tx1"/>
                </a:solidFill>
                <a:effectLst/>
                <a:latin typeface="Arial" charset="0"/>
                <a:ea typeface="宋体" charset="-122"/>
                <a:cs typeface="+mn-cs"/>
              </a:rPr>
              <a:t> 1999;45:321- 3].</a:t>
            </a:r>
          </a:p>
          <a:p>
            <a:r>
              <a:rPr lang="en-US" altLang="zh-CN" sz="1200" kern="1200" dirty="0">
                <a:solidFill>
                  <a:schemeClr val="tx1"/>
                </a:solidFill>
                <a:effectLst/>
                <a:latin typeface="Arial" charset="0"/>
                <a:ea typeface="宋体" charset="-122"/>
                <a:cs typeface="+mn-cs"/>
              </a:rPr>
              <a:t>Strategies to set Global quality specifications in </a:t>
            </a:r>
            <a:r>
              <a:rPr lang="en-US" altLang="zh-CN" sz="1200" kern="1200" dirty="0" err="1">
                <a:solidFill>
                  <a:schemeClr val="tx1"/>
                </a:solidFill>
                <a:effectLst/>
                <a:latin typeface="Arial" charset="0"/>
                <a:ea typeface="宋体" charset="-122"/>
                <a:cs typeface="+mn-cs"/>
              </a:rPr>
              <a:t>laborarory</a:t>
            </a:r>
            <a:r>
              <a:rPr lang="en-US" altLang="zh-CN" sz="1200" kern="1200" dirty="0">
                <a:solidFill>
                  <a:schemeClr val="tx1"/>
                </a:solidFill>
                <a:effectLst/>
                <a:latin typeface="Arial" charset="0"/>
                <a:ea typeface="宋体" charset="-122"/>
                <a:cs typeface="+mn-cs"/>
              </a:rPr>
              <a:t> medicine . Stockholm </a:t>
            </a:r>
            <a:r>
              <a:rPr lang="en-US" altLang="zh-CN" sz="1200" kern="1200" dirty="0" err="1">
                <a:solidFill>
                  <a:schemeClr val="tx1"/>
                </a:solidFill>
                <a:effectLst/>
                <a:latin typeface="Arial" charset="0"/>
                <a:ea typeface="宋体" charset="-122"/>
                <a:cs typeface="+mn-cs"/>
              </a:rPr>
              <a:t>april</a:t>
            </a:r>
            <a:r>
              <a:rPr lang="en-US" altLang="zh-CN" sz="1200" kern="1200" dirty="0">
                <a:solidFill>
                  <a:schemeClr val="tx1"/>
                </a:solidFill>
                <a:effectLst/>
                <a:latin typeface="Arial" charset="0"/>
                <a:ea typeface="宋体" charset="-122"/>
                <a:cs typeface="+mn-cs"/>
              </a:rPr>
              <a:t> 24-26,1999</a:t>
            </a:r>
          </a:p>
          <a:p>
            <a:endParaRPr lang="en-US" altLang="zh-CN" sz="1200" kern="1200" dirty="0">
              <a:solidFill>
                <a:schemeClr val="tx1"/>
              </a:solidFill>
              <a:effectLst/>
              <a:latin typeface="Arial" charset="0"/>
              <a:ea typeface="宋体" charset="-122"/>
              <a:cs typeface="+mn-cs"/>
            </a:endParaRPr>
          </a:p>
          <a:p>
            <a:r>
              <a:rPr lang="en-US" altLang="zh-CN" sz="1200" kern="1200" dirty="0">
                <a:solidFill>
                  <a:schemeClr val="tx1"/>
                </a:solidFill>
                <a:effectLst/>
                <a:latin typeface="Arial" charset="0"/>
                <a:ea typeface="宋体" charset="-122"/>
                <a:cs typeface="+mn-cs"/>
              </a:rPr>
              <a:t>https://www.westgard.com/stockholm.htm</a:t>
            </a:r>
          </a:p>
          <a:p>
            <a:r>
              <a:rPr lang="en-US" altLang="zh-CN" sz="1200" kern="1200" dirty="0">
                <a:solidFill>
                  <a:schemeClr val="tx1"/>
                </a:solidFill>
                <a:effectLst/>
                <a:latin typeface="Arial" charset="0"/>
                <a:ea typeface="宋体" charset="-122"/>
                <a:cs typeface="+mn-cs"/>
              </a:rPr>
              <a:t>https://wwwn.cdc.gov/clia/Regulatory/default.aspx</a:t>
            </a:r>
          </a:p>
          <a:p>
            <a:r>
              <a:rPr lang="en-US" altLang="zh-CN" sz="1200" kern="1200" dirty="0">
                <a:solidFill>
                  <a:schemeClr val="tx1"/>
                </a:solidFill>
                <a:effectLst/>
                <a:latin typeface="Arial" charset="0"/>
                <a:ea typeface="宋体" charset="-122"/>
                <a:cs typeface="+mn-cs"/>
              </a:rPr>
              <a:t>http://www.ecfr.gov/cgi-bin/text-idx?SID=1248e3189da5e5f936e55315402bc38b&amp;node=pt42.5.493&amp;rgn=div5</a:t>
            </a:r>
          </a:p>
          <a:p>
            <a:r>
              <a:rPr lang="en-US" altLang="zh-CN" sz="1200" kern="1200" dirty="0">
                <a:solidFill>
                  <a:schemeClr val="tx1"/>
                </a:solidFill>
                <a:effectLst/>
                <a:latin typeface="Arial" charset="0"/>
                <a:ea typeface="宋体" charset="-122"/>
                <a:cs typeface="+mn-cs"/>
              </a:rPr>
              <a:t>https://www.cms.gov/Regulations-and-Guidance/Legislation/CLIA/index.html</a:t>
            </a:r>
          </a:p>
          <a:p>
            <a:endParaRPr lang="en-US" altLang="zh-CN" sz="1200" kern="1200" dirty="0">
              <a:solidFill>
                <a:schemeClr val="tx1"/>
              </a:solidFill>
              <a:effectLst/>
              <a:latin typeface="Arial" charset="0"/>
              <a:ea typeface="宋体" charset="-122"/>
              <a:cs typeface="+mn-cs"/>
            </a:endParaRPr>
          </a:p>
          <a:p>
            <a:r>
              <a:rPr lang="en-US" altLang="zh-CN" sz="1200" kern="1200" dirty="0">
                <a:solidFill>
                  <a:schemeClr val="tx1"/>
                </a:solidFill>
                <a:effectLst/>
                <a:latin typeface="Arial" charset="0"/>
                <a:ea typeface="宋体" charset="-122"/>
                <a:cs typeface="+mn-cs"/>
              </a:rPr>
              <a:t>CDC</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the Centers for Disease Control and Prevention</a:t>
            </a:r>
            <a:r>
              <a:rPr lang="zh-CN" altLang="en-US" sz="1200" kern="1200" dirty="0">
                <a:solidFill>
                  <a:schemeClr val="tx1"/>
                </a:solidFill>
                <a:effectLst/>
                <a:latin typeface="Arial" charset="0"/>
                <a:ea typeface="宋体" charset="-122"/>
                <a:cs typeface="+mn-cs"/>
              </a:rPr>
              <a:t>，疾病控制和预防中心</a:t>
            </a:r>
          </a:p>
          <a:p>
            <a:r>
              <a:rPr lang="en-US" altLang="zh-CN" sz="1200" kern="1200" dirty="0">
                <a:solidFill>
                  <a:schemeClr val="tx1"/>
                </a:solidFill>
                <a:effectLst/>
                <a:latin typeface="Arial" charset="0"/>
                <a:ea typeface="宋体" charset="-122"/>
                <a:cs typeface="+mn-cs"/>
              </a:rPr>
              <a:t>CMS</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the Centers for Medicare and Medicaid Services</a:t>
            </a:r>
            <a:r>
              <a:rPr lang="zh-CN" altLang="en-US" sz="1200" kern="1200" dirty="0">
                <a:solidFill>
                  <a:schemeClr val="tx1"/>
                </a:solidFill>
                <a:effectLst/>
                <a:latin typeface="Arial" charset="0"/>
                <a:ea typeface="宋体" charset="-122"/>
                <a:cs typeface="+mn-cs"/>
              </a:rPr>
              <a:t>，医疗保险服务中心</a:t>
            </a:r>
          </a:p>
          <a:p>
            <a:r>
              <a:rPr lang="en-US" altLang="zh-CN" sz="1200" kern="1200" dirty="0">
                <a:solidFill>
                  <a:schemeClr val="tx1"/>
                </a:solidFill>
                <a:effectLst/>
                <a:latin typeface="Arial" charset="0"/>
                <a:ea typeface="宋体" charset="-122"/>
                <a:cs typeface="+mn-cs"/>
              </a:rPr>
              <a:t>PT</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Proficiency Test</a:t>
            </a:r>
            <a:r>
              <a:rPr lang="zh-CN" altLang="en-US" sz="1200" kern="1200" dirty="0">
                <a:solidFill>
                  <a:schemeClr val="tx1"/>
                </a:solidFill>
                <a:effectLst/>
                <a:latin typeface="Arial" charset="0"/>
                <a:ea typeface="宋体" charset="-122"/>
                <a:cs typeface="+mn-cs"/>
              </a:rPr>
              <a:t>，能力验证</a:t>
            </a:r>
          </a:p>
          <a:p>
            <a:endParaRPr lang="en-US" altLang="zh-CN" sz="1200" kern="1200" dirty="0">
              <a:solidFill>
                <a:schemeClr val="tx1"/>
              </a:solidFill>
              <a:effectLst/>
              <a:latin typeface="Arial" charset="0"/>
              <a:ea typeface="宋体" charset="-122"/>
              <a:cs typeface="+mn-cs"/>
            </a:endParaRPr>
          </a:p>
          <a:p>
            <a:r>
              <a:rPr lang="zh-TW" altLang="en-US" sz="1200" kern="1200" dirty="0">
                <a:solidFill>
                  <a:schemeClr val="tx1"/>
                </a:solidFill>
                <a:effectLst/>
                <a:latin typeface="Arial" charset="0"/>
                <a:ea typeface="宋体" charset="-122"/>
                <a:cs typeface="+mn-cs"/>
              </a:rPr>
              <a:t>試驗結果的解釋主要用於臨床上四種情況：</a:t>
            </a:r>
            <a:r>
              <a:rPr lang="en-US" altLang="zh-TW" sz="1200" kern="1200" dirty="0">
                <a:solidFill>
                  <a:schemeClr val="tx1"/>
                </a:solidFill>
                <a:effectLst/>
                <a:latin typeface="Arial" charset="0"/>
                <a:ea typeface="宋体" charset="-122"/>
                <a:cs typeface="+mn-cs"/>
              </a:rPr>
              <a:t>1</a:t>
            </a:r>
            <a:r>
              <a:rPr lang="zh-TW" altLang="en-US" sz="1200" kern="1200" dirty="0">
                <a:solidFill>
                  <a:schemeClr val="tx1"/>
                </a:solidFill>
                <a:effectLst/>
                <a:latin typeface="Arial" charset="0"/>
                <a:ea typeface="宋体" charset="-122"/>
                <a:cs typeface="+mn-cs"/>
              </a:rPr>
              <a:t>、診斷（</a:t>
            </a:r>
            <a:r>
              <a:rPr lang="en-US" altLang="zh-TW" sz="1200" kern="1200" dirty="0">
                <a:solidFill>
                  <a:schemeClr val="tx1"/>
                </a:solidFill>
                <a:effectLst/>
                <a:latin typeface="Arial" charset="0"/>
                <a:ea typeface="宋体" charset="-122"/>
                <a:cs typeface="+mn-cs"/>
              </a:rPr>
              <a:t>diagnosis</a:t>
            </a:r>
            <a:r>
              <a:rPr lang="zh-TW" altLang="en-US" sz="1200" kern="1200" dirty="0">
                <a:solidFill>
                  <a:schemeClr val="tx1"/>
                </a:solidFill>
                <a:effectLst/>
                <a:latin typeface="Arial" charset="0"/>
                <a:ea typeface="宋体" charset="-122"/>
                <a:cs typeface="+mn-cs"/>
              </a:rPr>
              <a:t>）；</a:t>
            </a:r>
            <a:r>
              <a:rPr lang="en-US" altLang="zh-TW" sz="1200" kern="1200" dirty="0">
                <a:solidFill>
                  <a:schemeClr val="tx1"/>
                </a:solidFill>
                <a:effectLst/>
                <a:latin typeface="Arial" charset="0"/>
                <a:ea typeface="宋体" charset="-122"/>
                <a:cs typeface="+mn-cs"/>
              </a:rPr>
              <a:t>2</a:t>
            </a:r>
            <a:r>
              <a:rPr lang="zh-TW" altLang="en-US" sz="1200" kern="1200" dirty="0">
                <a:solidFill>
                  <a:schemeClr val="tx1"/>
                </a:solidFill>
                <a:effectLst/>
                <a:latin typeface="Arial" charset="0"/>
                <a:ea typeface="宋体" charset="-122"/>
                <a:cs typeface="+mn-cs"/>
              </a:rPr>
              <a:t>、發現病例（</a:t>
            </a:r>
            <a:r>
              <a:rPr lang="en-US" altLang="zh-TW" sz="1200" kern="1200" dirty="0">
                <a:solidFill>
                  <a:schemeClr val="tx1"/>
                </a:solidFill>
                <a:effectLst/>
                <a:latin typeface="Arial" charset="0"/>
                <a:ea typeface="宋体" charset="-122"/>
                <a:cs typeface="+mn-cs"/>
              </a:rPr>
              <a:t>case finding</a:t>
            </a:r>
            <a:r>
              <a:rPr lang="zh-TW" altLang="en-US" sz="1200" kern="1200" dirty="0">
                <a:solidFill>
                  <a:schemeClr val="tx1"/>
                </a:solidFill>
                <a:effectLst/>
                <a:latin typeface="Arial" charset="0"/>
                <a:ea typeface="宋体" charset="-122"/>
                <a:cs typeface="+mn-cs"/>
              </a:rPr>
              <a:t>）；</a:t>
            </a:r>
            <a:r>
              <a:rPr lang="en-US" altLang="zh-TW" sz="1200" kern="1200" dirty="0">
                <a:solidFill>
                  <a:schemeClr val="tx1"/>
                </a:solidFill>
                <a:effectLst/>
                <a:latin typeface="Arial" charset="0"/>
                <a:ea typeface="宋体" charset="-122"/>
                <a:cs typeface="+mn-cs"/>
              </a:rPr>
              <a:t>3</a:t>
            </a:r>
            <a:r>
              <a:rPr lang="zh-TW" altLang="en-US" sz="1200" kern="1200" dirty="0">
                <a:solidFill>
                  <a:schemeClr val="tx1"/>
                </a:solidFill>
                <a:effectLst/>
                <a:latin typeface="Arial" charset="0"/>
                <a:ea typeface="宋体" charset="-122"/>
                <a:cs typeface="+mn-cs"/>
              </a:rPr>
              <a:t>、篩查（</a:t>
            </a:r>
            <a:r>
              <a:rPr lang="en-US" altLang="zh-TW" sz="1200" kern="1200" dirty="0">
                <a:solidFill>
                  <a:schemeClr val="tx1"/>
                </a:solidFill>
                <a:effectLst/>
                <a:latin typeface="Arial" charset="0"/>
                <a:ea typeface="宋体" charset="-122"/>
                <a:cs typeface="+mn-cs"/>
              </a:rPr>
              <a:t>screening</a:t>
            </a:r>
            <a:r>
              <a:rPr lang="zh-TW" altLang="en-US" sz="1200" kern="1200" dirty="0">
                <a:solidFill>
                  <a:schemeClr val="tx1"/>
                </a:solidFill>
                <a:effectLst/>
                <a:latin typeface="Arial" charset="0"/>
                <a:ea typeface="宋体" charset="-122"/>
                <a:cs typeface="+mn-cs"/>
              </a:rPr>
              <a:t>）；</a:t>
            </a:r>
            <a:r>
              <a:rPr lang="en-US" altLang="zh-TW" sz="1200" kern="1200" dirty="0">
                <a:solidFill>
                  <a:schemeClr val="tx1"/>
                </a:solidFill>
                <a:effectLst/>
                <a:latin typeface="Arial" charset="0"/>
                <a:ea typeface="宋体" charset="-122"/>
                <a:cs typeface="+mn-cs"/>
              </a:rPr>
              <a:t>4</a:t>
            </a:r>
            <a:r>
              <a:rPr lang="zh-TW" altLang="en-US" sz="1200" kern="1200" dirty="0">
                <a:solidFill>
                  <a:schemeClr val="tx1"/>
                </a:solidFill>
                <a:effectLst/>
                <a:latin typeface="Arial" charset="0"/>
                <a:ea typeface="宋体" charset="-122"/>
                <a:cs typeface="+mn-cs"/>
              </a:rPr>
              <a:t>、監測（</a:t>
            </a:r>
            <a:r>
              <a:rPr lang="en-US" altLang="zh-TW" sz="1200" kern="1200" dirty="0">
                <a:solidFill>
                  <a:schemeClr val="tx1"/>
                </a:solidFill>
                <a:effectLst/>
                <a:latin typeface="Arial" charset="0"/>
                <a:ea typeface="宋体" charset="-122"/>
                <a:cs typeface="+mn-cs"/>
              </a:rPr>
              <a:t>monitoring</a:t>
            </a:r>
            <a:r>
              <a:rPr lang="zh-TW" altLang="en-US" sz="1200" kern="1200" dirty="0">
                <a:solidFill>
                  <a:schemeClr val="tx1"/>
                </a:solidFill>
                <a:effectLst/>
                <a:latin typeface="Arial" charset="0"/>
                <a:ea typeface="宋体" charset="-122"/>
                <a:cs typeface="+mn-cs"/>
              </a:rPr>
              <a:t>）</a:t>
            </a:r>
          </a:p>
          <a:p>
            <a:r>
              <a:rPr lang="zh-TW" altLang="en-US" sz="1200" kern="1200" dirty="0">
                <a:solidFill>
                  <a:schemeClr val="tx1"/>
                </a:solidFill>
                <a:effectLst/>
                <a:latin typeface="Arial" charset="0"/>
                <a:ea typeface="宋体" charset="-122"/>
                <a:cs typeface="+mn-cs"/>
              </a:rPr>
              <a:t>精密度和偏倚的質量規範應保證能達到這些臨床目的；</a:t>
            </a:r>
          </a:p>
          <a:p>
            <a:endParaRPr lang="en-US" altLang="zh-CN" sz="1200" kern="1200" dirty="0">
              <a:solidFill>
                <a:schemeClr val="tx1"/>
              </a:solidFill>
              <a:effectLst/>
              <a:latin typeface="Arial" charset="0"/>
              <a:ea typeface="宋体" charset="-122"/>
              <a:cs typeface="+mn-cs"/>
            </a:endParaRPr>
          </a:p>
          <a:p>
            <a:r>
              <a:rPr lang="zh-CN" altLang="zh-CN" sz="1200" kern="1200" dirty="0">
                <a:solidFill>
                  <a:schemeClr val="tx1"/>
                </a:solidFill>
                <a:effectLst/>
                <a:latin typeface="Arial" charset="0"/>
                <a:ea typeface="宋体" charset="-122"/>
                <a:cs typeface="+mn-cs"/>
              </a:rPr>
              <a:t>質量規範簡史：</a:t>
            </a:r>
          </a:p>
          <a:p>
            <a:r>
              <a:rPr lang="en-US" altLang="zh-CN" sz="1200" kern="1200" dirty="0">
                <a:solidFill>
                  <a:schemeClr val="tx1"/>
                </a:solidFill>
                <a:effectLst/>
                <a:latin typeface="Arial" charset="0"/>
                <a:ea typeface="宋体" charset="-122"/>
                <a:cs typeface="+mn-cs"/>
              </a:rPr>
              <a:t>1963</a:t>
            </a:r>
            <a:r>
              <a:rPr lang="zh-CN" altLang="zh-CN" sz="1200" kern="1200" dirty="0">
                <a:solidFill>
                  <a:schemeClr val="tx1"/>
                </a:solidFill>
                <a:effectLst/>
                <a:latin typeface="Arial" charset="0"/>
                <a:ea typeface="宋体" charset="-122"/>
                <a:cs typeface="+mn-cs"/>
              </a:rPr>
              <a:t>年加拿大臨床化學家</a:t>
            </a:r>
            <a:r>
              <a:rPr lang="en-US" altLang="zh-CN" sz="1200" kern="1200" dirty="0">
                <a:solidFill>
                  <a:schemeClr val="tx1"/>
                </a:solidFill>
                <a:effectLst/>
                <a:latin typeface="Arial" charset="0"/>
                <a:ea typeface="宋体" charset="-122"/>
                <a:cs typeface="+mn-cs"/>
              </a:rPr>
              <a:t> David </a:t>
            </a:r>
            <a:r>
              <a:rPr lang="en-US" altLang="zh-CN" sz="1200" kern="1200" dirty="0" err="1">
                <a:solidFill>
                  <a:schemeClr val="tx1"/>
                </a:solidFill>
                <a:effectLst/>
                <a:latin typeface="Arial" charset="0"/>
                <a:ea typeface="宋体" charset="-122"/>
                <a:cs typeface="+mn-cs"/>
              </a:rPr>
              <a:t>Tonks</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建議用參考區間寬度</a:t>
            </a:r>
            <a:r>
              <a:rPr lang="en-US" altLang="zh-CN" sz="1200" kern="1200" dirty="0">
                <a:solidFill>
                  <a:schemeClr val="tx1"/>
                </a:solidFill>
                <a:effectLst/>
                <a:latin typeface="Arial" charset="0"/>
                <a:ea typeface="宋体" charset="-122"/>
                <a:cs typeface="+mn-cs"/>
              </a:rPr>
              <a:t>1/4</a:t>
            </a:r>
            <a:r>
              <a:rPr lang="zh-CN" altLang="zh-CN" sz="1200" kern="1200" dirty="0">
                <a:solidFill>
                  <a:schemeClr val="tx1"/>
                </a:solidFill>
                <a:effectLst/>
                <a:latin typeface="Arial" charset="0"/>
                <a:ea typeface="宋体" charset="-122"/>
                <a:cs typeface="+mn-cs"/>
              </a:rPr>
              <a:t>表示允許誤差。</a:t>
            </a:r>
          </a:p>
          <a:p>
            <a:r>
              <a:rPr lang="en-US" altLang="zh-CN" sz="1200" kern="1200" dirty="0">
                <a:solidFill>
                  <a:schemeClr val="tx1"/>
                </a:solidFill>
                <a:effectLst/>
                <a:latin typeface="Arial" charset="0"/>
                <a:ea typeface="宋体" charset="-122"/>
                <a:cs typeface="+mn-cs"/>
              </a:rPr>
              <a:t>1968</a:t>
            </a:r>
            <a:r>
              <a:rPr lang="zh-CN" altLang="zh-CN" sz="1200" kern="1200" dirty="0">
                <a:solidFill>
                  <a:schemeClr val="tx1"/>
                </a:solidFill>
                <a:effectLst/>
                <a:latin typeface="Arial" charset="0"/>
                <a:ea typeface="宋体" charset="-122"/>
                <a:cs typeface="+mn-cs"/>
              </a:rPr>
              <a:t>年美國臨床化學家</a:t>
            </a:r>
            <a:r>
              <a:rPr lang="en-US" altLang="zh-CN" sz="1200" kern="1200" dirty="0">
                <a:solidFill>
                  <a:schemeClr val="tx1"/>
                </a:solidFill>
                <a:effectLst/>
                <a:latin typeface="Arial" charset="0"/>
                <a:ea typeface="宋体" charset="-122"/>
                <a:cs typeface="+mn-cs"/>
              </a:rPr>
              <a:t> Roy Barnett </a:t>
            </a:r>
            <a:r>
              <a:rPr lang="zh-CN" altLang="zh-CN" sz="1200" kern="1200" dirty="0">
                <a:solidFill>
                  <a:schemeClr val="tx1"/>
                </a:solidFill>
                <a:effectLst/>
                <a:latin typeface="Arial" charset="0"/>
                <a:ea typeface="宋体" charset="-122"/>
                <a:cs typeface="+mn-cs"/>
              </a:rPr>
              <a:t>博士提出標準差表示允許誤差。</a:t>
            </a:r>
          </a:p>
          <a:p>
            <a:r>
              <a:rPr lang="en-US" altLang="zh-CN" sz="1200" kern="1200" dirty="0">
                <a:solidFill>
                  <a:schemeClr val="tx1"/>
                </a:solidFill>
                <a:effectLst/>
                <a:latin typeface="Arial" charset="0"/>
                <a:ea typeface="宋体" charset="-122"/>
                <a:cs typeface="+mn-cs"/>
              </a:rPr>
              <a:t>1976</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CAP</a:t>
            </a:r>
            <a:r>
              <a:rPr lang="zh-CN" altLang="zh-CN" sz="1200" kern="1200" dirty="0">
                <a:solidFill>
                  <a:schemeClr val="tx1"/>
                </a:solidFill>
                <a:effectLst/>
                <a:latin typeface="Arial" charset="0"/>
                <a:ea typeface="宋体" charset="-122"/>
                <a:cs typeface="+mn-cs"/>
              </a:rPr>
              <a:t>舉辦的分析目標討論會議，</a:t>
            </a:r>
            <a:r>
              <a:rPr lang="en-US" altLang="zh-CN" sz="1200" kern="1200" dirty="0" err="1">
                <a:solidFill>
                  <a:schemeClr val="tx1"/>
                </a:solidFill>
                <a:effectLst/>
                <a:latin typeface="Arial" charset="0"/>
                <a:ea typeface="宋体" charset="-122"/>
                <a:cs typeface="+mn-cs"/>
              </a:rPr>
              <a:t>Westgard</a:t>
            </a:r>
            <a:r>
              <a:rPr lang="zh-CN" altLang="zh-CN" sz="1200" kern="1200" dirty="0">
                <a:solidFill>
                  <a:schemeClr val="tx1"/>
                </a:solidFill>
                <a:effectLst/>
                <a:latin typeface="Arial" charset="0"/>
                <a:ea typeface="宋体" charset="-122"/>
                <a:cs typeface="+mn-cs"/>
              </a:rPr>
              <a:t>提出了以</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允許總誤差</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作為規定質量的最佳形式，一直沿用至今。</a:t>
            </a:r>
          </a:p>
          <a:p>
            <a:r>
              <a:rPr lang="en-US" altLang="zh-CN" sz="1200" kern="1200" dirty="0">
                <a:solidFill>
                  <a:schemeClr val="tx1"/>
                </a:solidFill>
                <a:effectLst/>
                <a:latin typeface="Arial" charset="0"/>
                <a:ea typeface="宋体" charset="-122"/>
                <a:cs typeface="+mn-cs"/>
              </a:rPr>
              <a:t>1999</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IFCC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IUPAC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WHO </a:t>
            </a:r>
            <a:r>
              <a:rPr lang="zh-CN" altLang="zh-CN" sz="1200" kern="1200" dirty="0">
                <a:solidFill>
                  <a:schemeClr val="tx1"/>
                </a:solidFill>
                <a:effectLst/>
                <a:latin typeface="Arial" charset="0"/>
                <a:ea typeface="宋体" charset="-122"/>
                <a:cs typeface="+mn-cs"/>
              </a:rPr>
              <a:t>三個機構在瑞典斯得哥爾摩舉辦</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建立全球醫學檢驗質量技術要求的策略會議</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一致性聲明，提出了</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質量規範的分層結構</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设定质量规范的分级结构</a:t>
            </a:r>
            <a:endParaRPr lang="en-US" altLang="zh-CN" dirty="0">
              <a:ea typeface="宋体" pitchFamily="2" charset="-122"/>
            </a:endParaRPr>
          </a:p>
          <a:p>
            <a:r>
              <a:rPr lang="zh-CN" altLang="en-US" dirty="0">
                <a:ea typeface="宋体" pitchFamily="2" charset="-122"/>
              </a:rPr>
              <a:t>国际理论和应用化学联合会（</a:t>
            </a:r>
            <a:r>
              <a:rPr lang="en-US" altLang="zh-CN" dirty="0">
                <a:ea typeface="宋体" pitchFamily="2" charset="-122"/>
              </a:rPr>
              <a:t>IUPAC</a:t>
            </a:r>
            <a:r>
              <a:rPr lang="zh-CN" altLang="en-US" dirty="0">
                <a:ea typeface="宋体" pitchFamily="2" charset="-122"/>
              </a:rPr>
              <a:t>）、国际临床化学和检验医学联合会（</a:t>
            </a:r>
            <a:r>
              <a:rPr lang="en-US" altLang="zh-CN" dirty="0">
                <a:ea typeface="宋体" pitchFamily="2" charset="-122"/>
              </a:rPr>
              <a:t>IFCC</a:t>
            </a:r>
            <a:r>
              <a:rPr lang="zh-CN" altLang="en-US" dirty="0">
                <a:ea typeface="宋体" pitchFamily="2" charset="-122"/>
              </a:rPr>
              <a:t>）和世界卫生组织（</a:t>
            </a:r>
            <a:r>
              <a:rPr lang="en-US" altLang="zh-CN" dirty="0">
                <a:ea typeface="宋体" pitchFamily="2" charset="-122"/>
              </a:rPr>
              <a:t>WHO</a:t>
            </a:r>
            <a:r>
              <a:rPr lang="zh-CN" altLang="en-US" dirty="0">
                <a:ea typeface="宋体" pitchFamily="2" charset="-122"/>
              </a:rPr>
              <a:t>）于</a:t>
            </a:r>
            <a:r>
              <a:rPr lang="en-US" altLang="zh-CN" dirty="0">
                <a:ea typeface="宋体" pitchFamily="2" charset="-122"/>
              </a:rPr>
              <a:t>1999</a:t>
            </a:r>
            <a:r>
              <a:rPr lang="zh-CN" altLang="en-US" dirty="0">
                <a:ea typeface="宋体" pitchFamily="2" charset="-122"/>
              </a:rPr>
              <a:t>年</a:t>
            </a:r>
            <a:r>
              <a:rPr lang="en-US" altLang="zh-CN" dirty="0">
                <a:ea typeface="宋体" pitchFamily="2" charset="-122"/>
              </a:rPr>
              <a:t>4</a:t>
            </a:r>
            <a:r>
              <a:rPr lang="zh-CN" altLang="en-US" dirty="0">
                <a:ea typeface="宋体" pitchFamily="2" charset="-122"/>
              </a:rPr>
              <a:t>月在瑞典斯德哥尔摩举行会议，邀请了来自</a:t>
            </a:r>
            <a:r>
              <a:rPr lang="en-US" altLang="zh-CN" dirty="0">
                <a:ea typeface="宋体" pitchFamily="2" charset="-122"/>
              </a:rPr>
              <a:t>23</a:t>
            </a:r>
            <a:r>
              <a:rPr lang="zh-CN" altLang="en-US" dirty="0">
                <a:ea typeface="宋体" pitchFamily="2" charset="-122"/>
              </a:rPr>
              <a:t>个国家发表设定质量规范模式的原创工作的人员到会作报告。</a:t>
            </a:r>
            <a:endParaRPr lang="en-US" altLang="zh-CN" dirty="0">
              <a:ea typeface="宋体" pitchFamily="2" charset="-122"/>
            </a:endParaRPr>
          </a:p>
          <a:p>
            <a:r>
              <a:rPr lang="zh-CN" altLang="en-US" dirty="0">
                <a:ea typeface="宋体" pitchFamily="2" charset="-122"/>
              </a:rPr>
              <a:t>会议文章和协商一致的声明发表在斯堪的纳维亚临床和实验研究杂志（</a:t>
            </a:r>
            <a:r>
              <a:rPr lang="en-US" altLang="zh-CN" dirty="0">
                <a:ea typeface="宋体" pitchFamily="2" charset="-122"/>
              </a:rPr>
              <a:t>Scandinavian Journal of clinical and Laboratory Investigation</a:t>
            </a:r>
            <a:r>
              <a:rPr lang="zh-CN" altLang="en-US" dirty="0">
                <a:ea typeface="宋体" pitchFamily="2" charset="-122"/>
              </a:rPr>
              <a:t>）的增刊中，协商一致声明将可获得的模式以分等级结构方式进行表示。</a:t>
            </a:r>
            <a:endParaRPr lang="en-US" altLang="zh-CN" dirty="0">
              <a:ea typeface="宋体" pitchFamily="2" charset="-122"/>
            </a:endParaRPr>
          </a:p>
          <a:p>
            <a:r>
              <a:rPr lang="zh-CN" altLang="en-US" dirty="0">
                <a:ea typeface="宋体" pitchFamily="2" charset="-122"/>
              </a:rPr>
              <a:t>本层次是根据临床化学杂志早期社论的建议。</a:t>
            </a:r>
            <a:endParaRPr lang="en-US" altLang="zh-CN" dirty="0">
              <a:ea typeface="宋体" pitchFamily="2" charset="-122"/>
            </a:endParaRPr>
          </a:p>
          <a:p>
            <a:r>
              <a:rPr lang="zh-CN" altLang="en-US" dirty="0">
                <a:ea typeface="宋体" pitchFamily="2" charset="-122"/>
              </a:rPr>
              <a:t>层次较高的模式由于层次较低的模式，它的建议是适当的模式用于特定的临床目的。</a:t>
            </a:r>
            <a:endParaRPr lang="en-US" altLang="zh-CN" dirty="0">
              <a:ea typeface="宋体" pitchFamily="2" charset="-122"/>
            </a:endParaRPr>
          </a:p>
          <a:p>
            <a:r>
              <a:rPr lang="zh-CN" altLang="en-US" dirty="0">
                <a:ea typeface="宋体" pitchFamily="2" charset="-122"/>
              </a:rPr>
              <a:t>然而这些建议并不是固定不变的，当有可能获得新的和更好的模式，就可以将更好的模式用于特定的专业。</a:t>
            </a:r>
            <a:endParaRPr lang="en-US" altLang="zh-CN" dirty="0">
              <a:ea typeface="宋体" pitchFamily="2" charset="-122"/>
            </a:endParaRPr>
          </a:p>
          <a:p>
            <a:r>
              <a:rPr lang="zh-CN" altLang="en-US" dirty="0">
                <a:ea typeface="宋体" pitchFamily="2" charset="-122"/>
              </a:rPr>
              <a:t>无法将不同层次中提出的质量规范进行比较，是因为他们有不同的表示形式，规范中有些是指的不精密度，有些指的是偏倚，有些指的是允许总误差。</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dirty="0">
                <a:ea typeface="宋体" pitchFamily="2" charset="-122"/>
              </a:rPr>
              <a:t>6.6 </a:t>
            </a:r>
            <a:r>
              <a:rPr lang="en-US" altLang="zh-CN" dirty="0" err="1">
                <a:ea typeface="宋体" pitchFamily="2" charset="-122"/>
              </a:rPr>
              <a:t>mmol</a:t>
            </a:r>
            <a:r>
              <a:rPr lang="en-US" altLang="zh-CN" dirty="0">
                <a:ea typeface="宋体" pitchFamily="2" charset="-122"/>
              </a:rPr>
              <a:t>/L</a:t>
            </a:r>
            <a:r>
              <a:rPr lang="zh-CN" altLang="en-US" dirty="0">
                <a:ea typeface="宋体" pitchFamily="2" charset="-122"/>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当试验解释关注的是随时间变化单个受试者的变化时，比如，中期监测型的，癌症治疗后测量肿瘤标志物来评价复发；长期监测型的，测量 </a:t>
            </a:r>
            <a:r>
              <a:rPr lang="en-US" altLang="zh-CN" dirty="0">
                <a:ea typeface="宋体" pitchFamily="2" charset="-122"/>
              </a:rPr>
              <a:t>HBA1c </a:t>
            </a:r>
            <a:r>
              <a:rPr lang="zh-CN" altLang="en-US" dirty="0">
                <a:ea typeface="宋体" pitchFamily="2" charset="-122"/>
              </a:rPr>
              <a:t>来评价糖尿病血糖控制的监测等，这种情况下「精密度」是更重要的性能特征。</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340A03-EE85-4AB4-AA27-F3BE2CB48591}" type="slidenum">
              <a:rPr lang="en-US" altLang="zh-CN" smtClean="0"/>
              <a:pPr eaLnBrk="1" hangingPunct="1"/>
              <a:t>9</a:t>
            </a:fld>
            <a:endParaRPr lang="en-US" altLang="zh-CN"/>
          </a:p>
        </p:txBody>
      </p:sp>
    </p:spTree>
    <p:extLst>
      <p:ext uri="{BB962C8B-B14F-4D97-AF65-F5344CB8AC3E}">
        <p14:creationId xmlns:p14="http://schemas.microsoft.com/office/powerpoint/2010/main" val="3188701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a:solidFill>
                  <a:schemeClr val="tx1"/>
                </a:solidFill>
                <a:effectLst/>
                <a:latin typeface="Arial" charset="0"/>
                <a:ea typeface="宋体" charset="-122"/>
                <a:cs typeface="+mn-cs"/>
              </a:rPr>
              <a:t>https://www.westgard.com/stockholm.htm</a:t>
            </a:r>
          </a:p>
          <a:p>
            <a:r>
              <a:rPr lang="en-US" altLang="zh-CN" sz="1200" kern="1200" dirty="0">
                <a:solidFill>
                  <a:schemeClr val="tx1"/>
                </a:solidFill>
                <a:effectLst/>
                <a:latin typeface="Arial" charset="0"/>
                <a:ea typeface="宋体" charset="-122"/>
                <a:cs typeface="+mn-cs"/>
              </a:rPr>
              <a:t>https://wwwn.cdc.gov/clia/Regulatory/default.aspx</a:t>
            </a:r>
          </a:p>
          <a:p>
            <a:r>
              <a:rPr lang="en-US" altLang="zh-CN" sz="1200" kern="1200" dirty="0">
                <a:solidFill>
                  <a:schemeClr val="tx1"/>
                </a:solidFill>
                <a:effectLst/>
                <a:latin typeface="Arial" charset="0"/>
                <a:ea typeface="宋体" charset="-122"/>
                <a:cs typeface="+mn-cs"/>
              </a:rPr>
              <a:t>http://www.ecfr.gov/cgi-bin/text-idx?SID=1248e3189da5e5f936e55315402bc38b&amp;node=pt42.5.493&amp;rgn=div5</a:t>
            </a:r>
          </a:p>
          <a:p>
            <a:r>
              <a:rPr lang="en-US" altLang="zh-CN" sz="1200" kern="1200" dirty="0">
                <a:solidFill>
                  <a:schemeClr val="tx1"/>
                </a:solidFill>
                <a:effectLst/>
                <a:latin typeface="Arial" charset="0"/>
                <a:ea typeface="宋体" charset="-122"/>
                <a:cs typeface="+mn-cs"/>
              </a:rPr>
              <a:t>https://www.cms.gov/Regulations-and-Guidance/Legislation/CLIA/index.html</a:t>
            </a:r>
          </a:p>
          <a:p>
            <a:endParaRPr lang="en-US" altLang="zh-CN" sz="1200" kern="1200" dirty="0">
              <a:solidFill>
                <a:schemeClr val="tx1"/>
              </a:solidFill>
              <a:effectLst/>
              <a:latin typeface="Arial" charset="0"/>
              <a:ea typeface="宋体" charset="-122"/>
              <a:cs typeface="+mn-cs"/>
            </a:endParaRPr>
          </a:p>
          <a:p>
            <a:r>
              <a:rPr lang="en-US" altLang="zh-CN" sz="1200" kern="1200" dirty="0">
                <a:solidFill>
                  <a:schemeClr val="tx1"/>
                </a:solidFill>
                <a:effectLst/>
                <a:latin typeface="Arial" charset="0"/>
                <a:ea typeface="宋体" charset="-122"/>
                <a:cs typeface="+mn-cs"/>
              </a:rPr>
              <a:t>CDC</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the Centers for Disease Control and Prevention</a:t>
            </a:r>
            <a:r>
              <a:rPr lang="zh-CN" altLang="en-US" sz="1200" kern="1200" dirty="0">
                <a:solidFill>
                  <a:schemeClr val="tx1"/>
                </a:solidFill>
                <a:effectLst/>
                <a:latin typeface="Arial" charset="0"/>
                <a:ea typeface="宋体" charset="-122"/>
                <a:cs typeface="+mn-cs"/>
              </a:rPr>
              <a:t>，疾病控制和预防中心</a:t>
            </a:r>
          </a:p>
          <a:p>
            <a:r>
              <a:rPr lang="en-US" altLang="zh-CN" sz="1200" kern="1200" dirty="0">
                <a:solidFill>
                  <a:schemeClr val="tx1"/>
                </a:solidFill>
                <a:effectLst/>
                <a:latin typeface="Arial" charset="0"/>
                <a:ea typeface="宋体" charset="-122"/>
                <a:cs typeface="+mn-cs"/>
              </a:rPr>
              <a:t>CMS</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the Centers for Medicare and Medicaid Services</a:t>
            </a:r>
            <a:r>
              <a:rPr lang="zh-CN" altLang="en-US" sz="1200" kern="1200" dirty="0">
                <a:solidFill>
                  <a:schemeClr val="tx1"/>
                </a:solidFill>
                <a:effectLst/>
                <a:latin typeface="Arial" charset="0"/>
                <a:ea typeface="宋体" charset="-122"/>
                <a:cs typeface="+mn-cs"/>
              </a:rPr>
              <a:t>，医疗保险服务中心</a:t>
            </a:r>
          </a:p>
          <a:p>
            <a:r>
              <a:rPr lang="en-US" altLang="zh-CN" sz="1200" kern="1200" dirty="0">
                <a:solidFill>
                  <a:schemeClr val="tx1"/>
                </a:solidFill>
                <a:effectLst/>
                <a:latin typeface="Arial" charset="0"/>
                <a:ea typeface="宋体" charset="-122"/>
                <a:cs typeface="+mn-cs"/>
              </a:rPr>
              <a:t>PT</a:t>
            </a:r>
            <a:r>
              <a:rPr lang="zh-CN" altLang="en-US"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Proficiency Test</a:t>
            </a:r>
            <a:r>
              <a:rPr lang="zh-CN" altLang="en-US" sz="1200" kern="1200" dirty="0">
                <a:solidFill>
                  <a:schemeClr val="tx1"/>
                </a:solidFill>
                <a:effectLst/>
                <a:latin typeface="Arial" charset="0"/>
                <a:ea typeface="宋体" charset="-122"/>
                <a:cs typeface="+mn-cs"/>
              </a:rPr>
              <a:t>，能力验证</a:t>
            </a:r>
          </a:p>
          <a:p>
            <a:endParaRPr lang="en-US" altLang="zh-CN" sz="1200" kern="1200" dirty="0">
              <a:solidFill>
                <a:schemeClr val="tx1"/>
              </a:solidFill>
              <a:effectLst/>
              <a:latin typeface="Arial" charset="0"/>
              <a:ea typeface="宋体" charset="-122"/>
              <a:cs typeface="+mn-cs"/>
            </a:endParaRPr>
          </a:p>
          <a:p>
            <a:r>
              <a:rPr lang="zh-CN" altLang="zh-CN" sz="1200" kern="1200" dirty="0">
                <a:solidFill>
                  <a:schemeClr val="tx1"/>
                </a:solidFill>
                <a:effectLst/>
                <a:latin typeface="Arial" charset="0"/>
                <a:ea typeface="宋体" charset="-122"/>
                <a:cs typeface="+mn-cs"/>
              </a:rPr>
              <a:t>質量規範簡史：</a:t>
            </a:r>
          </a:p>
          <a:p>
            <a:r>
              <a:rPr lang="en-US" altLang="zh-CN" sz="1200" kern="1200" dirty="0">
                <a:solidFill>
                  <a:schemeClr val="tx1"/>
                </a:solidFill>
                <a:effectLst/>
                <a:latin typeface="Arial" charset="0"/>
                <a:ea typeface="宋体" charset="-122"/>
                <a:cs typeface="+mn-cs"/>
              </a:rPr>
              <a:t>1963</a:t>
            </a:r>
            <a:r>
              <a:rPr lang="zh-CN" altLang="zh-CN" sz="1200" kern="1200" dirty="0">
                <a:solidFill>
                  <a:schemeClr val="tx1"/>
                </a:solidFill>
                <a:effectLst/>
                <a:latin typeface="Arial" charset="0"/>
                <a:ea typeface="宋体" charset="-122"/>
                <a:cs typeface="+mn-cs"/>
              </a:rPr>
              <a:t>年加拿大臨床化學家</a:t>
            </a:r>
            <a:r>
              <a:rPr lang="en-US" altLang="zh-CN" sz="1200" kern="1200" dirty="0">
                <a:solidFill>
                  <a:schemeClr val="tx1"/>
                </a:solidFill>
                <a:effectLst/>
                <a:latin typeface="Arial" charset="0"/>
                <a:ea typeface="宋体" charset="-122"/>
                <a:cs typeface="+mn-cs"/>
              </a:rPr>
              <a:t> David </a:t>
            </a:r>
            <a:r>
              <a:rPr lang="en-US" altLang="zh-CN" sz="1200" kern="1200" dirty="0" err="1">
                <a:solidFill>
                  <a:schemeClr val="tx1"/>
                </a:solidFill>
                <a:effectLst/>
                <a:latin typeface="Arial" charset="0"/>
                <a:ea typeface="宋体" charset="-122"/>
                <a:cs typeface="+mn-cs"/>
              </a:rPr>
              <a:t>Tonks</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建議用參考區間寬度</a:t>
            </a:r>
            <a:r>
              <a:rPr lang="en-US" altLang="zh-CN" sz="1200" kern="1200" dirty="0">
                <a:solidFill>
                  <a:schemeClr val="tx1"/>
                </a:solidFill>
                <a:effectLst/>
                <a:latin typeface="Arial" charset="0"/>
                <a:ea typeface="宋体" charset="-122"/>
                <a:cs typeface="+mn-cs"/>
              </a:rPr>
              <a:t>1/4</a:t>
            </a:r>
            <a:r>
              <a:rPr lang="zh-CN" altLang="zh-CN" sz="1200" kern="1200" dirty="0">
                <a:solidFill>
                  <a:schemeClr val="tx1"/>
                </a:solidFill>
                <a:effectLst/>
                <a:latin typeface="Arial" charset="0"/>
                <a:ea typeface="宋体" charset="-122"/>
                <a:cs typeface="+mn-cs"/>
              </a:rPr>
              <a:t>表示允許誤差。</a:t>
            </a:r>
          </a:p>
          <a:p>
            <a:r>
              <a:rPr lang="en-US" altLang="zh-CN" sz="1200" kern="1200" dirty="0">
                <a:solidFill>
                  <a:schemeClr val="tx1"/>
                </a:solidFill>
                <a:effectLst/>
                <a:latin typeface="Arial" charset="0"/>
                <a:ea typeface="宋体" charset="-122"/>
                <a:cs typeface="+mn-cs"/>
              </a:rPr>
              <a:t>1968</a:t>
            </a:r>
            <a:r>
              <a:rPr lang="zh-CN" altLang="zh-CN" sz="1200" kern="1200" dirty="0">
                <a:solidFill>
                  <a:schemeClr val="tx1"/>
                </a:solidFill>
                <a:effectLst/>
                <a:latin typeface="Arial" charset="0"/>
                <a:ea typeface="宋体" charset="-122"/>
                <a:cs typeface="+mn-cs"/>
              </a:rPr>
              <a:t>年美國臨床化學家</a:t>
            </a:r>
            <a:r>
              <a:rPr lang="en-US" altLang="zh-CN" sz="1200" kern="1200" dirty="0">
                <a:solidFill>
                  <a:schemeClr val="tx1"/>
                </a:solidFill>
                <a:effectLst/>
                <a:latin typeface="Arial" charset="0"/>
                <a:ea typeface="宋体" charset="-122"/>
                <a:cs typeface="+mn-cs"/>
              </a:rPr>
              <a:t> Roy Barnett </a:t>
            </a:r>
            <a:r>
              <a:rPr lang="zh-CN" altLang="zh-CN" sz="1200" kern="1200" dirty="0">
                <a:solidFill>
                  <a:schemeClr val="tx1"/>
                </a:solidFill>
                <a:effectLst/>
                <a:latin typeface="Arial" charset="0"/>
                <a:ea typeface="宋体" charset="-122"/>
                <a:cs typeface="+mn-cs"/>
              </a:rPr>
              <a:t>博士提出標準差表示允許誤差。</a:t>
            </a:r>
          </a:p>
          <a:p>
            <a:r>
              <a:rPr lang="en-US" altLang="zh-CN" sz="1200" kern="1200" dirty="0">
                <a:solidFill>
                  <a:schemeClr val="tx1"/>
                </a:solidFill>
                <a:effectLst/>
                <a:latin typeface="Arial" charset="0"/>
                <a:ea typeface="宋体" charset="-122"/>
                <a:cs typeface="+mn-cs"/>
              </a:rPr>
              <a:t>1976</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CAP</a:t>
            </a:r>
            <a:r>
              <a:rPr lang="zh-CN" altLang="zh-CN" sz="1200" kern="1200" dirty="0">
                <a:solidFill>
                  <a:schemeClr val="tx1"/>
                </a:solidFill>
                <a:effectLst/>
                <a:latin typeface="Arial" charset="0"/>
                <a:ea typeface="宋体" charset="-122"/>
                <a:cs typeface="+mn-cs"/>
              </a:rPr>
              <a:t>舉辦的分析目標討論會議，</a:t>
            </a:r>
            <a:r>
              <a:rPr lang="en-US" altLang="zh-CN" sz="1200" kern="1200" dirty="0" err="1">
                <a:solidFill>
                  <a:schemeClr val="tx1"/>
                </a:solidFill>
                <a:effectLst/>
                <a:latin typeface="Arial" charset="0"/>
                <a:ea typeface="宋体" charset="-122"/>
                <a:cs typeface="+mn-cs"/>
              </a:rPr>
              <a:t>Westgard</a:t>
            </a:r>
            <a:r>
              <a:rPr lang="zh-CN" altLang="zh-CN" sz="1200" kern="1200" dirty="0">
                <a:solidFill>
                  <a:schemeClr val="tx1"/>
                </a:solidFill>
                <a:effectLst/>
                <a:latin typeface="Arial" charset="0"/>
                <a:ea typeface="宋体" charset="-122"/>
                <a:cs typeface="+mn-cs"/>
              </a:rPr>
              <a:t>提出了以</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允許總誤差</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作為規定質量的最佳形式，一直沿用至今。</a:t>
            </a:r>
          </a:p>
          <a:p>
            <a:r>
              <a:rPr lang="en-US" altLang="zh-CN" sz="1200" kern="1200" dirty="0">
                <a:solidFill>
                  <a:schemeClr val="tx1"/>
                </a:solidFill>
                <a:effectLst/>
                <a:latin typeface="Arial" charset="0"/>
                <a:ea typeface="宋体" charset="-122"/>
                <a:cs typeface="+mn-cs"/>
              </a:rPr>
              <a:t>1999</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IFCC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IUPAC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WHO </a:t>
            </a:r>
            <a:r>
              <a:rPr lang="zh-CN" altLang="zh-CN" sz="1200" kern="1200" dirty="0">
                <a:solidFill>
                  <a:schemeClr val="tx1"/>
                </a:solidFill>
                <a:effectLst/>
                <a:latin typeface="Arial" charset="0"/>
                <a:ea typeface="宋体" charset="-122"/>
                <a:cs typeface="+mn-cs"/>
              </a:rPr>
              <a:t>三個機構在瑞典斯得哥爾摩舉辦</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建立全球醫學檢驗質量技術要求的策略會議</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一致性聲明，提出了</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質量規範的分層結構</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设定质量规范的分级结构</a:t>
            </a:r>
            <a:endParaRPr lang="en-US" altLang="zh-CN" dirty="0">
              <a:ea typeface="宋体" pitchFamily="2" charset="-122"/>
            </a:endParaRPr>
          </a:p>
          <a:p>
            <a:r>
              <a:rPr lang="zh-CN" altLang="en-US" dirty="0">
                <a:ea typeface="宋体" pitchFamily="2" charset="-122"/>
              </a:rPr>
              <a:t>国际理论和应用化学联合会（</a:t>
            </a:r>
            <a:r>
              <a:rPr lang="en-US" altLang="zh-CN" dirty="0">
                <a:ea typeface="宋体" pitchFamily="2" charset="-122"/>
              </a:rPr>
              <a:t>IUPAC</a:t>
            </a:r>
            <a:r>
              <a:rPr lang="zh-CN" altLang="en-US" dirty="0">
                <a:ea typeface="宋体" pitchFamily="2" charset="-122"/>
              </a:rPr>
              <a:t>）、国际临床化学和检验医学联合会（</a:t>
            </a:r>
            <a:r>
              <a:rPr lang="en-US" altLang="zh-CN" dirty="0">
                <a:ea typeface="宋体" pitchFamily="2" charset="-122"/>
              </a:rPr>
              <a:t>IFCC</a:t>
            </a:r>
            <a:r>
              <a:rPr lang="zh-CN" altLang="en-US" dirty="0">
                <a:ea typeface="宋体" pitchFamily="2" charset="-122"/>
              </a:rPr>
              <a:t>）和世界卫生组织（</a:t>
            </a:r>
            <a:r>
              <a:rPr lang="en-US" altLang="zh-CN" dirty="0">
                <a:ea typeface="宋体" pitchFamily="2" charset="-122"/>
              </a:rPr>
              <a:t>WHO</a:t>
            </a:r>
            <a:r>
              <a:rPr lang="zh-CN" altLang="en-US" dirty="0">
                <a:ea typeface="宋体" pitchFamily="2" charset="-122"/>
              </a:rPr>
              <a:t>）于</a:t>
            </a:r>
            <a:r>
              <a:rPr lang="en-US" altLang="zh-CN" dirty="0">
                <a:ea typeface="宋体" pitchFamily="2" charset="-122"/>
              </a:rPr>
              <a:t>1999</a:t>
            </a:r>
            <a:r>
              <a:rPr lang="zh-CN" altLang="en-US" dirty="0">
                <a:ea typeface="宋体" pitchFamily="2" charset="-122"/>
              </a:rPr>
              <a:t>年</a:t>
            </a:r>
            <a:r>
              <a:rPr lang="en-US" altLang="zh-CN" dirty="0">
                <a:ea typeface="宋体" pitchFamily="2" charset="-122"/>
              </a:rPr>
              <a:t>4</a:t>
            </a:r>
            <a:r>
              <a:rPr lang="zh-CN" altLang="en-US" dirty="0">
                <a:ea typeface="宋体" pitchFamily="2" charset="-122"/>
              </a:rPr>
              <a:t>月在瑞典斯德哥尔摩举行会议，邀请了来自</a:t>
            </a:r>
            <a:r>
              <a:rPr lang="en-US" altLang="zh-CN" dirty="0">
                <a:ea typeface="宋体" pitchFamily="2" charset="-122"/>
              </a:rPr>
              <a:t>23</a:t>
            </a:r>
            <a:r>
              <a:rPr lang="zh-CN" altLang="en-US" dirty="0">
                <a:ea typeface="宋体" pitchFamily="2" charset="-122"/>
              </a:rPr>
              <a:t>个国家发表设定质量规范模式的原创工作的人员到会作报告。</a:t>
            </a:r>
            <a:endParaRPr lang="en-US" altLang="zh-CN" dirty="0">
              <a:ea typeface="宋体" pitchFamily="2" charset="-122"/>
            </a:endParaRPr>
          </a:p>
          <a:p>
            <a:r>
              <a:rPr lang="zh-CN" altLang="en-US" dirty="0">
                <a:ea typeface="宋体" pitchFamily="2" charset="-122"/>
              </a:rPr>
              <a:t>会议文章和协商一致的声明发表在斯堪的纳维亚临床和实验研究杂志（</a:t>
            </a:r>
            <a:r>
              <a:rPr lang="en-US" altLang="zh-CN" dirty="0">
                <a:ea typeface="宋体" pitchFamily="2" charset="-122"/>
              </a:rPr>
              <a:t>Scandinavian Journal of clinical and Laboratory Investigation</a:t>
            </a:r>
            <a:r>
              <a:rPr lang="zh-CN" altLang="en-US" dirty="0">
                <a:ea typeface="宋体" pitchFamily="2" charset="-122"/>
              </a:rPr>
              <a:t>）的增刊中，协商一致声明将可获得的模式以分等级结构方式进行表示。</a:t>
            </a:r>
            <a:endParaRPr lang="en-US" altLang="zh-CN" dirty="0">
              <a:ea typeface="宋体" pitchFamily="2" charset="-122"/>
            </a:endParaRPr>
          </a:p>
          <a:p>
            <a:r>
              <a:rPr lang="zh-CN" altLang="en-US" dirty="0">
                <a:ea typeface="宋体" pitchFamily="2" charset="-122"/>
              </a:rPr>
              <a:t>本层次是根据临床化学杂志早期社论的建议。</a:t>
            </a:r>
            <a:endParaRPr lang="en-US" altLang="zh-CN" dirty="0">
              <a:ea typeface="宋体" pitchFamily="2" charset="-122"/>
            </a:endParaRPr>
          </a:p>
          <a:p>
            <a:r>
              <a:rPr lang="zh-CN" altLang="en-US" dirty="0">
                <a:ea typeface="宋体" pitchFamily="2" charset="-122"/>
              </a:rPr>
              <a:t>层次较高的模式由于层次较低的模式，它的建议是适当的模式用于特定的临床目的。</a:t>
            </a:r>
            <a:endParaRPr lang="en-US" altLang="zh-CN" dirty="0">
              <a:ea typeface="宋体" pitchFamily="2" charset="-122"/>
            </a:endParaRPr>
          </a:p>
          <a:p>
            <a:r>
              <a:rPr lang="zh-CN" altLang="en-US" dirty="0">
                <a:ea typeface="宋体" pitchFamily="2" charset="-122"/>
              </a:rPr>
              <a:t>然而这些建议并不是固定不变的，当有可能获得新的和更好的模式，就可以将更好的模式用于特定的专业。</a:t>
            </a:r>
            <a:endParaRPr lang="en-US" altLang="zh-CN" dirty="0">
              <a:ea typeface="宋体" pitchFamily="2" charset="-122"/>
            </a:endParaRPr>
          </a:p>
          <a:p>
            <a:r>
              <a:rPr lang="zh-CN" altLang="en-US" dirty="0">
                <a:ea typeface="宋体" pitchFamily="2" charset="-122"/>
              </a:rPr>
              <a:t>无法将不同层次中提出的质量规范进行比较，是因为他们有不同的表示形式，规范中有些是指的不精密度，有些指的是偏倚，有些指的是允许总误差。</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dirty="0">
                <a:ea typeface="宋体" pitchFamily="2" charset="-122"/>
              </a:rPr>
              <a:t>6.6 </a:t>
            </a:r>
            <a:r>
              <a:rPr lang="en-US" altLang="zh-CN" dirty="0" err="1">
                <a:ea typeface="宋体" pitchFamily="2" charset="-122"/>
              </a:rPr>
              <a:t>mmol</a:t>
            </a:r>
            <a:r>
              <a:rPr lang="en-US" altLang="zh-CN" dirty="0">
                <a:ea typeface="宋体" pitchFamily="2" charset="-122"/>
              </a:rPr>
              <a:t>/L</a:t>
            </a:r>
            <a:r>
              <a:rPr lang="zh-CN" altLang="en-US" dirty="0">
                <a:ea typeface="宋体" pitchFamily="2" charset="-122"/>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当试验解释关注的是随时间变化单个受试者的变化时，比如，中期监测型的，癌症治疗后测量肿瘤标志物来评价复发；长期监测型的，测量 </a:t>
            </a:r>
            <a:r>
              <a:rPr lang="en-US" altLang="zh-CN" dirty="0">
                <a:ea typeface="宋体" pitchFamily="2" charset="-122"/>
              </a:rPr>
              <a:t>HBA1c </a:t>
            </a:r>
            <a:r>
              <a:rPr lang="zh-CN" altLang="en-US" dirty="0">
                <a:ea typeface="宋体" pitchFamily="2" charset="-122"/>
              </a:rPr>
              <a:t>来评价糖尿病血糖控制的监测等，这种情况下「精密度」是更重要的性能特征。</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340A03-EE85-4AB4-AA27-F3BE2CB48591}" type="slidenum">
              <a:rPr lang="en-US" altLang="zh-CN" smtClean="0"/>
              <a:pPr eaLnBrk="1" hangingPunct="1"/>
              <a:t>10</a:t>
            </a:fld>
            <a:endParaRPr lang="en-US" altLang="zh-CN"/>
          </a:p>
        </p:txBody>
      </p:sp>
    </p:spTree>
    <p:extLst>
      <p:ext uri="{BB962C8B-B14F-4D97-AF65-F5344CB8AC3E}">
        <p14:creationId xmlns:p14="http://schemas.microsoft.com/office/powerpoint/2010/main" val="3188701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a:extLst>
              <a:ext uri="{28A0092B-C50C-407E-A947-70E740481C1C}">
                <a14:useLocalDpi xmlns:a14="http://schemas.microsoft.com/office/drawing/2010/main" val="0"/>
              </a:ext>
            </a:extLst>
          </a:blip>
          <a:srcRect t="8968" b="2744"/>
          <a:stretch>
            <a:fillRect/>
          </a:stretch>
        </p:blipFill>
        <p:spPr bwMode="auto">
          <a:xfrm>
            <a:off x="0"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3" y="284163"/>
            <a:ext cx="9793287"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3"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92345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407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333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3" y="44450"/>
            <a:ext cx="10864850"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3"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3516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3" y="44450"/>
            <a:ext cx="10864850"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3"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38" y="1087438"/>
            <a:ext cx="5356225"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38" y="3551238"/>
            <a:ext cx="5356225"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1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20911"/>
          <a:stretch>
            <a:fillRect/>
          </a:stretch>
        </p:blipFill>
        <p:spPr bwMode="auto">
          <a:xfrm>
            <a:off x="0" y="0"/>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a:extLst>
              <a:ext uri="{28A0092B-C50C-407E-A947-70E740481C1C}">
                <a14:useLocalDpi xmlns:a14="http://schemas.microsoft.com/office/drawing/2010/main" val="0"/>
              </a:ext>
            </a:extLst>
          </a:blip>
          <a:srcRect l="621" t="59732" r="491" b="2483"/>
          <a:stretch>
            <a:fillRect/>
          </a:stretch>
        </p:blipFill>
        <p:spPr bwMode="auto">
          <a:xfrm>
            <a:off x="0"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0" y="3868738"/>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0" y="5005388"/>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87115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29035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672840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3398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52802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3820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5797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697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92555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63281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3765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2706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0" y="2343150"/>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solidFill>
                  <a:schemeClr val="bg1"/>
                </a:solidFill>
                <a:ea typeface="Arial Unicode MS" pitchFamily="34" charset="-122"/>
                <a:cs typeface="Arial Unicode MS" pitchFamily="34" charset="-122"/>
              </a:rPr>
              <a:t>© 2011 Mindray Confidential</a:t>
            </a:r>
          </a:p>
        </p:txBody>
      </p:sp>
      <p:sp>
        <p:nvSpPr>
          <p:cNvPr id="7" name="Freeform 17"/>
          <p:cNvSpPr>
            <a:spLocks noEditPoints="1"/>
          </p:cNvSpPr>
          <p:nvPr/>
        </p:nvSpPr>
        <p:spPr bwMode="auto">
          <a:xfrm>
            <a:off x="8632825" y="5851525"/>
            <a:ext cx="2444750"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88"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3" y="5900738"/>
            <a:ext cx="2687637" cy="450850"/>
          </a:xfrm>
          <a:prstGeom prst="rect">
            <a:avLst/>
          </a:prstGeom>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0" y="5900738"/>
            <a:ext cx="3648075" cy="450850"/>
          </a:xfrm>
          <a:prstGeom prst="rect">
            <a:avLst/>
          </a:prstGeom>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FB5C0CF9-CDAD-4642-B4DB-756D2D128920}" type="slidenum">
              <a:rPr lang="en-US" altLang="zh-CN"/>
              <a:pPr>
                <a:defRPr/>
              </a:pPr>
              <a:t>‹#›</a:t>
            </a:fld>
            <a:endParaRPr lang="en-US" altLang="zh-CN"/>
          </a:p>
        </p:txBody>
      </p:sp>
    </p:spTree>
    <p:extLst>
      <p:ext uri="{BB962C8B-B14F-4D97-AF65-F5344CB8AC3E}">
        <p14:creationId xmlns:p14="http://schemas.microsoft.com/office/powerpoint/2010/main" val="4144954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20864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883329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0273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102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51607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866235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4694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983763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25474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85509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67829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0" y="1925638"/>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88" y="4841875"/>
            <a:ext cx="8066087"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0"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3" y="5900738"/>
            <a:ext cx="2687637" cy="450850"/>
          </a:xfrm>
          <a:prstGeom prst="rect">
            <a:avLst/>
          </a:prstGeom>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0" y="5900738"/>
            <a:ext cx="3648075" cy="450850"/>
          </a:xfrm>
          <a:prstGeom prst="rect">
            <a:avLst/>
          </a:prstGeom>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842C7135-C1BC-426A-ABCC-D867CAC4C354}" type="slidenum">
              <a:rPr lang="en-US" altLang="zh-CN"/>
              <a:pPr>
                <a:defRPr/>
              </a:pPr>
              <a:t>‹#›</a:t>
            </a:fld>
            <a:endParaRPr lang="en-US" altLang="zh-CN"/>
          </a:p>
        </p:txBody>
      </p:sp>
    </p:spTree>
    <p:extLst>
      <p:ext uri="{BB962C8B-B14F-4D97-AF65-F5344CB8AC3E}">
        <p14:creationId xmlns:p14="http://schemas.microsoft.com/office/powerpoint/2010/main" val="635008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473483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460143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42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15692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7990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250367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24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971456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861912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5343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9640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a:extLst>
              <a:ext uri="{28A0092B-C50C-407E-A947-70E740481C1C}">
                <a14:useLocalDpi xmlns:a14="http://schemas.microsoft.com/office/drawing/2010/main" val="0"/>
              </a:ext>
            </a:extLst>
          </a:blip>
          <a:srcRect t="8968" b="2744"/>
          <a:stretch>
            <a:fillRect/>
          </a:stretch>
        </p:blipFill>
        <p:spPr bwMode="auto">
          <a:xfrm>
            <a:off x="0"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3" y="284163"/>
            <a:ext cx="9793287"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3"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25967281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40140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5151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97210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06982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83292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68202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360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924334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888310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321835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461359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3" y="44450"/>
            <a:ext cx="10864850"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3"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778787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3" y="44450"/>
            <a:ext cx="10864850"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3"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38" y="1087438"/>
            <a:ext cx="5356225"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38" y="3551238"/>
            <a:ext cx="5356225"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338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2066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36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2085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4831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802" r:id="rId1"/>
    <p:sldLayoutId id="2147486760" r:id="rId2"/>
    <p:sldLayoutId id="2147486761" r:id="rId3"/>
    <p:sldLayoutId id="2147486762" r:id="rId4"/>
    <p:sldLayoutId id="2147486763" r:id="rId5"/>
    <p:sldLayoutId id="2147486764" r:id="rId6"/>
    <p:sldLayoutId id="2147486765" r:id="rId7"/>
    <p:sldLayoutId id="2147486766" r:id="rId8"/>
    <p:sldLayoutId id="2147486767" r:id="rId9"/>
    <p:sldLayoutId id="2147486768" r:id="rId10"/>
    <p:sldLayoutId id="2147486769" r:id="rId11"/>
    <p:sldLayoutId id="2147486770" r:id="rId12"/>
    <p:sldLayoutId id="2147486771" r:id="rId13"/>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803" r:id="rId1"/>
    <p:sldLayoutId id="2147486772" r:id="rId2"/>
    <p:sldLayoutId id="2147486773" r:id="rId3"/>
    <p:sldLayoutId id="2147486774" r:id="rId4"/>
    <p:sldLayoutId id="2147486775" r:id="rId5"/>
    <p:sldLayoutId id="2147486776" r:id="rId6"/>
    <p:sldLayoutId id="2147486777" r:id="rId7"/>
    <p:sldLayoutId id="2147486778" r:id="rId8"/>
    <p:sldLayoutId id="2147486779" r:id="rId9"/>
    <p:sldLayoutId id="2147486780" r:id="rId10"/>
    <p:sldLayoutId id="2147486781"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rgbClr val="4D4D4D"/>
          </a:solidFill>
          <a:latin typeface="+mn-lt"/>
          <a:ea typeface="+mn-ea"/>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sp>
        <p:nvSpPr>
          <p:cNvPr id="98315" name="Text Box 11"/>
          <p:cNvSpPr txBox="1">
            <a:spLocks noChangeArrowheads="1"/>
          </p:cNvSpPr>
          <p:nvPr/>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FA212828-8C05-4F25-9A32-90376F96E150}"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a:ea typeface="Arial Unicode MS" pitchFamily="34" charset="-122"/>
              <a:cs typeface="Arial Unicode MS" pitchFamily="34" charset="-122"/>
            </a:endParaRPr>
          </a:p>
        </p:txBody>
      </p:sp>
      <p:sp>
        <p:nvSpPr>
          <p:cNvPr id="3078"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804" r:id="rId1"/>
    <p:sldLayoutId id="2147486782" r:id="rId2"/>
    <p:sldLayoutId id="2147486783" r:id="rId3"/>
    <p:sldLayoutId id="2147486784" r:id="rId4"/>
    <p:sldLayoutId id="2147486785" r:id="rId5"/>
    <p:sldLayoutId id="2147486786" r:id="rId6"/>
    <p:sldLayoutId id="2147486787" r:id="rId7"/>
    <p:sldLayoutId id="2147486788" r:id="rId8"/>
    <p:sldLayoutId id="2147486789" r:id="rId9"/>
    <p:sldLayoutId id="2147486790" r:id="rId10"/>
    <p:sldLayoutId id="2147486791"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sp>
        <p:nvSpPr>
          <p:cNvPr id="98315" name="Text Box 11"/>
          <p:cNvSpPr txBox="1">
            <a:spLocks noChangeArrowheads="1"/>
          </p:cNvSpPr>
          <p:nvPr/>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5A470D47-21A3-4F6B-9616-14773FDAA9BC}"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a:ea typeface="Arial Unicode MS" pitchFamily="34" charset="-122"/>
              <a:cs typeface="Arial Unicode MS" pitchFamily="34" charset="-122"/>
            </a:endParaRPr>
          </a:p>
        </p:txBody>
      </p:sp>
      <p:sp>
        <p:nvSpPr>
          <p:cNvPr id="4102"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805" r:id="rId1"/>
    <p:sldLayoutId id="2147486792" r:id="rId2"/>
    <p:sldLayoutId id="2147486793" r:id="rId3"/>
    <p:sldLayoutId id="2147486794" r:id="rId4"/>
    <p:sldLayoutId id="2147486795" r:id="rId5"/>
    <p:sldLayoutId id="2147486796" r:id="rId6"/>
    <p:sldLayoutId id="2147486797" r:id="rId7"/>
    <p:sldLayoutId id="2147486798" r:id="rId8"/>
    <p:sldLayoutId id="2147486799" r:id="rId9"/>
    <p:sldLayoutId id="2147486800" r:id="rId10"/>
    <p:sldLayoutId id="2147486801"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extLst>
      <p:ext uri="{BB962C8B-B14F-4D97-AF65-F5344CB8AC3E}">
        <p14:creationId xmlns:p14="http://schemas.microsoft.com/office/powerpoint/2010/main" val="3546693819"/>
      </p:ext>
    </p:extLst>
  </p:cSld>
  <p:clrMap bg1="lt1" tx1="dk1" bg2="lt2" tx2="dk2" accent1="accent1" accent2="accent2" accent3="accent3" accent4="accent4" accent5="accent5" accent6="accent6" hlink="hlink" folHlink="folHlink"/>
  <p:sldLayoutIdLst>
    <p:sldLayoutId id="2147486807" r:id="rId1"/>
    <p:sldLayoutId id="2147486808" r:id="rId2"/>
    <p:sldLayoutId id="2147486809" r:id="rId3"/>
    <p:sldLayoutId id="2147486810" r:id="rId4"/>
    <p:sldLayoutId id="2147486811" r:id="rId5"/>
    <p:sldLayoutId id="2147486812" r:id="rId6"/>
    <p:sldLayoutId id="2147486813" r:id="rId7"/>
    <p:sldLayoutId id="2147486814" r:id="rId8"/>
    <p:sldLayoutId id="2147486815" r:id="rId9"/>
    <p:sldLayoutId id="2147486816" r:id="rId10"/>
    <p:sldLayoutId id="2147486817" r:id="rId11"/>
    <p:sldLayoutId id="2147486818" r:id="rId12"/>
    <p:sldLayoutId id="2147486819" r:id="rId13"/>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cs typeface="方正兰亭黑3_GBK"/>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0.wmf"/><Relationship Id="rId5" Type="http://schemas.openxmlformats.org/officeDocument/2006/relationships/oleObject" Target="../embeddings/oleObject6.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7.wmf"/></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9.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0.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32.wmf"/><Relationship Id="rId5" Type="http://schemas.openxmlformats.org/officeDocument/2006/relationships/oleObject" Target="../embeddings/oleObject12.bin"/><Relationship Id="rId4" Type="http://schemas.openxmlformats.org/officeDocument/2006/relationships/image" Target="../media/image31.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34.wmf"/><Relationship Id="rId5" Type="http://schemas.openxmlformats.org/officeDocument/2006/relationships/oleObject" Target="../embeddings/oleObject14.bin"/><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9"/>
          <p:cNvSpPr>
            <a:spLocks noGrp="1" noChangeArrowheads="1"/>
          </p:cNvSpPr>
          <p:nvPr>
            <p:ph type="ctrTitle"/>
          </p:nvPr>
        </p:nvSpPr>
        <p:spPr>
          <a:xfrm>
            <a:off x="981868" y="1259742"/>
            <a:ext cx="9558337" cy="1980345"/>
          </a:xfrm>
        </p:spPr>
        <p:txBody>
          <a:bodyPr/>
          <a:lstStyle/>
          <a:p>
            <a:pPr algn="ctr" eaLnBrk="1" hangingPunct="1">
              <a:lnSpc>
                <a:spcPct val="150000"/>
              </a:lnSpc>
            </a:pPr>
            <a:r>
              <a:rPr lang="zh-CN" altLang="en-US" sz="2800" dirty="0">
                <a:solidFill>
                  <a:schemeClr val="tx1"/>
                </a:solidFill>
                <a:latin typeface="宋体" panose="02010600030101010101" pitchFamily="2" charset="-122"/>
                <a:ea typeface="宋体" panose="02010600030101010101" pitchFamily="2" charset="-122"/>
              </a:rPr>
              <a:t>實驗室診斷的錯誤、質量目標、臨界誤差</a:t>
            </a:r>
            <a:br>
              <a:rPr lang="en-US" altLang="zh-CN" sz="2800" dirty="0">
                <a:solidFill>
                  <a:schemeClr val="tx1"/>
                </a:solidFill>
                <a:latin typeface="宋体" panose="02010600030101010101" pitchFamily="2" charset="-122"/>
                <a:ea typeface="宋体" panose="02010600030101010101" pitchFamily="2" charset="-122"/>
              </a:rPr>
            </a:br>
            <a:r>
              <a:rPr lang="en-US" altLang="zh-CN" sz="28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errors</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quality target</a:t>
            </a:r>
            <a:r>
              <a:rPr lang="zh-CN" altLang="en-US" sz="2800" dirty="0">
                <a:solidFill>
                  <a:schemeClr val="tx1"/>
                </a:solidFill>
                <a:latin typeface="宋体" panose="02010600030101010101" pitchFamily="2" charset="-122"/>
                <a:ea typeface="宋体" panose="02010600030101010101" pitchFamily="2" charset="-122"/>
              </a:rPr>
              <a:t>、</a:t>
            </a:r>
            <a:r>
              <a:rPr lang="en-US" altLang="zh-CN" sz="28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medically important errors</a:t>
            </a:r>
            <a:endParaRPr lang="zh-CN" altLang="en-US" sz="28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94097893"/>
      </p:ext>
    </p:extLst>
  </p:cSld>
  <p:clrMapOvr>
    <a:masterClrMapping/>
  </p:clrMapOvr>
  <p:transition advTm="221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1957460"/>
            <a:ext cx="9871075" cy="259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bwMode="auto">
          <a:xfrm>
            <a:off x="6572250" y="2502424"/>
            <a:ext cx="3044825" cy="252412"/>
          </a:xfrm>
          <a:prstGeom prst="rect">
            <a:avLst/>
          </a:prstGeom>
          <a:solidFill>
            <a:schemeClr val="accent1">
              <a:alpha val="0"/>
            </a:schemeClr>
          </a:solidFill>
          <a:ln w="3175">
            <a:solidFill>
              <a:srgbClr val="FF09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nvGrpSpPr>
          <p:cNvPr id="13317" name="组合 3"/>
          <p:cNvGrpSpPr>
            <a:grpSpLocks/>
          </p:cNvGrpSpPr>
          <p:nvPr/>
        </p:nvGrpSpPr>
        <p:grpSpPr bwMode="auto">
          <a:xfrm>
            <a:off x="1063625" y="4927150"/>
            <a:ext cx="9932988" cy="553998"/>
            <a:chOff x="1063979" y="5126672"/>
            <a:chExt cx="9932986" cy="553997"/>
          </a:xfrm>
        </p:grpSpPr>
        <p:sp>
          <p:nvSpPr>
            <p:cNvPr id="13319" name="Rectangle 14"/>
            <p:cNvSpPr>
              <a:spLocks noChangeArrowheads="1"/>
            </p:cNvSpPr>
            <p:nvPr/>
          </p:nvSpPr>
          <p:spPr bwMode="auto">
            <a:xfrm>
              <a:off x="1063979" y="5126672"/>
              <a:ext cx="99329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200" dirty="0"/>
                <a:t>試驗結果的解釋主要用於臨床上四種情況：</a:t>
              </a:r>
              <a:r>
                <a:rPr lang="en-US" altLang="zh-CN" sz="1200" dirty="0"/>
                <a:t>1</a:t>
              </a:r>
              <a:r>
                <a:rPr lang="zh-CN" altLang="en-US" sz="1200" dirty="0"/>
                <a:t>、診斷</a:t>
              </a:r>
              <a:r>
                <a:rPr lang="zh-CN" altLang="en-US" sz="1000" dirty="0"/>
                <a:t>（</a:t>
              </a:r>
              <a:r>
                <a:rPr lang="en-US" altLang="zh-CN" sz="1000" i="1" dirty="0">
                  <a:latin typeface="Times New Roman" pitchFamily="18" charset="0"/>
                  <a:cs typeface="Times New Roman" pitchFamily="18" charset="0"/>
                </a:rPr>
                <a:t>diagnosis</a:t>
              </a:r>
              <a:r>
                <a:rPr lang="zh-CN" altLang="en-US" sz="1000" dirty="0"/>
                <a:t>）</a:t>
              </a:r>
              <a:r>
                <a:rPr lang="zh-CN" altLang="en-US" sz="1200" dirty="0"/>
                <a:t>；</a:t>
              </a:r>
              <a:r>
                <a:rPr lang="en-US" altLang="zh-CN" sz="1200" dirty="0"/>
                <a:t>2</a:t>
              </a:r>
              <a:r>
                <a:rPr lang="zh-CN" altLang="en-US" sz="1200" dirty="0"/>
                <a:t>、發現病例</a:t>
              </a:r>
              <a:r>
                <a:rPr lang="zh-CN" altLang="en-US" sz="1000" dirty="0"/>
                <a:t>（</a:t>
              </a:r>
              <a:r>
                <a:rPr lang="en-US" altLang="zh-CN" sz="1000" i="1" dirty="0">
                  <a:latin typeface="Times New Roman" pitchFamily="18" charset="0"/>
                  <a:cs typeface="Times New Roman" pitchFamily="18" charset="0"/>
                </a:rPr>
                <a:t>case finding</a:t>
              </a:r>
              <a:r>
                <a:rPr lang="zh-CN" altLang="en-US" sz="1000" dirty="0"/>
                <a:t>）</a:t>
              </a:r>
              <a:r>
                <a:rPr lang="zh-CN" altLang="en-US" sz="1200" dirty="0"/>
                <a:t>；</a:t>
              </a:r>
              <a:r>
                <a:rPr lang="en-US" altLang="zh-CN" sz="1200" dirty="0"/>
                <a:t>3</a:t>
              </a:r>
              <a:r>
                <a:rPr lang="zh-CN" altLang="en-US" sz="1200" dirty="0"/>
                <a:t>、篩查</a:t>
              </a:r>
              <a:r>
                <a:rPr lang="zh-CN" altLang="en-US" sz="1000" dirty="0"/>
                <a:t>（</a:t>
              </a:r>
              <a:r>
                <a:rPr lang="en-US" altLang="zh-CN" sz="1000" i="1" dirty="0">
                  <a:latin typeface="Times New Roman" pitchFamily="18" charset="0"/>
                  <a:cs typeface="Times New Roman" pitchFamily="18" charset="0"/>
                </a:rPr>
                <a:t>screening</a:t>
              </a:r>
              <a:r>
                <a:rPr lang="zh-CN" altLang="en-US" sz="1000" dirty="0"/>
                <a:t>）</a:t>
              </a:r>
              <a:r>
                <a:rPr lang="zh-CN" altLang="en-US" sz="1200" dirty="0"/>
                <a:t>；</a:t>
              </a:r>
              <a:r>
                <a:rPr lang="en-US" altLang="zh-CN" sz="1200" dirty="0"/>
                <a:t>4</a:t>
              </a:r>
              <a:r>
                <a:rPr lang="zh-CN" altLang="en-US" sz="1200" dirty="0"/>
                <a:t>、監測</a:t>
              </a:r>
              <a:r>
                <a:rPr lang="zh-CN" altLang="en-US" sz="1000" dirty="0"/>
                <a:t>（</a:t>
              </a:r>
              <a:r>
                <a:rPr lang="en-US" altLang="zh-CN" sz="1000" i="1" dirty="0">
                  <a:latin typeface="Times New Roman" pitchFamily="18" charset="0"/>
                  <a:cs typeface="Times New Roman" pitchFamily="18" charset="0"/>
                </a:rPr>
                <a:t>monitoring</a:t>
              </a:r>
              <a:r>
                <a:rPr lang="zh-CN" altLang="en-US" sz="1000" dirty="0"/>
                <a:t>）</a:t>
              </a:r>
            </a:p>
          </p:txBody>
        </p:sp>
        <p:sp>
          <p:nvSpPr>
            <p:cNvPr id="13320" name="Rectangle 14"/>
            <p:cNvSpPr>
              <a:spLocks noChangeArrowheads="1"/>
            </p:cNvSpPr>
            <p:nvPr/>
          </p:nvSpPr>
          <p:spPr bwMode="auto">
            <a:xfrm>
              <a:off x="1063979" y="5403670"/>
              <a:ext cx="99329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200" dirty="0"/>
                <a:t>精密度和偏倚的質量規範應保證能達到這些臨床目的；</a:t>
              </a:r>
            </a:p>
          </p:txBody>
        </p:sp>
      </p:grpSp>
      <p:sp>
        <p:nvSpPr>
          <p:cNvPr id="13318" name="矩形 13"/>
          <p:cNvSpPr>
            <a:spLocks noChangeArrowheads="1"/>
          </p:cNvSpPr>
          <p:nvPr/>
        </p:nvSpPr>
        <p:spPr bwMode="auto">
          <a:xfrm>
            <a:off x="1063625" y="821909"/>
            <a:ext cx="9578100" cy="9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1200" dirty="0">
                <a:latin typeface="Times New Roman" pitchFamily="18" charset="0"/>
                <a:cs typeface="Times New Roman" pitchFamily="18" charset="0"/>
              </a:rPr>
              <a:t>       1999</a:t>
            </a:r>
            <a:r>
              <a:rPr lang="zh-CN" altLang="en-US" sz="1200" dirty="0">
                <a:latin typeface="Times New Roman" pitchFamily="18" charset="0"/>
                <a:cs typeface="Times New Roman" pitchFamily="18" charset="0"/>
              </a:rPr>
              <a:t>年</a:t>
            </a: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月，</a:t>
            </a:r>
            <a:r>
              <a:rPr lang="en-US" altLang="zh-CN" sz="1200" i="1" dirty="0">
                <a:latin typeface="Times New Roman" pitchFamily="18" charset="0"/>
                <a:cs typeface="Times New Roman" pitchFamily="18" charset="0"/>
              </a:rPr>
              <a:t>IFCC</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IUPAC</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WHO</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三個機構在瑞典斯得哥爾摩舉辦「建立全球醫學檢驗質量技術要求的策略會議」提出一致性聲明，發表於</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斯堪的納維亞臨床和實驗研究雜誌</a:t>
            </a:r>
            <a:r>
              <a:rPr lang="en-US" altLang="zh-CN" sz="12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Scandinavian Journal of Clinical and Laboratory Investigation</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增刊</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中，其中提出使用如下層次模型來設置分析質量規範；</a:t>
            </a:r>
          </a:p>
        </p:txBody>
      </p:sp>
      <p:sp>
        <p:nvSpPr>
          <p:cNvPr id="11" name="矩形 3"/>
          <p:cNvSpPr>
            <a:spLocks noChangeArrowheads="1"/>
          </p:cNvSpPr>
          <p:nvPr/>
        </p:nvSpPr>
        <p:spPr bwMode="auto">
          <a:xfrm>
            <a:off x="80214" y="34639"/>
            <a:ext cx="63037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500" dirty="0">
                <a:solidFill>
                  <a:srgbClr val="C00000"/>
                </a:solidFill>
                <a:latin typeface="Times New Roman" pitchFamily="18" charset="0"/>
                <a:cs typeface="Times New Roman" pitchFamily="18" charset="0"/>
              </a:rPr>
              <a:t>建立質量規範</a:t>
            </a:r>
            <a:r>
              <a:rPr lang="en-US" altLang="zh-TW" sz="1400" dirty="0">
                <a:solidFill>
                  <a:srgbClr val="C00000"/>
                </a:solidFill>
                <a:latin typeface="Times New Roman" pitchFamily="18" charset="0"/>
                <a:cs typeface="Times New Roman" pitchFamily="18" charset="0"/>
              </a:rPr>
              <a:t>(</a:t>
            </a:r>
            <a:r>
              <a:rPr lang="en-US" altLang="zh-TW" sz="1400" i="1" dirty="0">
                <a:solidFill>
                  <a:srgbClr val="C00000"/>
                </a:solidFill>
                <a:latin typeface="Times New Roman" pitchFamily="18" charset="0"/>
                <a:cs typeface="Times New Roman" pitchFamily="18" charset="0"/>
              </a:rPr>
              <a:t>quality specification</a:t>
            </a:r>
            <a:r>
              <a:rPr lang="en-US" altLang="zh-TW" sz="1400" dirty="0">
                <a:solidFill>
                  <a:srgbClr val="C00000"/>
                </a:solidFill>
                <a:latin typeface="Times New Roman" pitchFamily="18" charset="0"/>
                <a:cs typeface="Times New Roman" pitchFamily="18" charset="0"/>
              </a:rPr>
              <a:t>)</a:t>
            </a:r>
            <a:endParaRPr lang="zh-CN" altLang="en-US" sz="1400" dirty="0">
              <a:solidFill>
                <a:srgbClr val="C00000"/>
              </a:solidFill>
              <a:latin typeface="Times New Roman" pitchFamily="18" charset="0"/>
              <a:cs typeface="Times New Roman" pitchFamily="18" charset="0"/>
            </a:endParaRPr>
          </a:p>
        </p:txBody>
      </p:sp>
      <p:sp>
        <p:nvSpPr>
          <p:cNvPr id="12" name="矩形 3"/>
          <p:cNvSpPr>
            <a:spLocks noChangeArrowheads="1"/>
          </p:cNvSpPr>
          <p:nvPr/>
        </p:nvSpPr>
        <p:spPr bwMode="auto">
          <a:xfrm>
            <a:off x="80215" y="310492"/>
            <a:ext cx="764487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100" dirty="0">
                <a:solidFill>
                  <a:srgbClr val="000000"/>
                </a:solidFill>
                <a:latin typeface="Times New Roman" pitchFamily="18" charset="0"/>
                <a:cs typeface="Times New Roman" pitchFamily="18" charset="0"/>
              </a:rPr>
              <a:t>設定合理的質量目標 </a:t>
            </a:r>
            <a:r>
              <a:rPr lang="en-US" altLang="zh-TW" sz="1100" dirty="0">
                <a:solidFill>
                  <a:srgbClr val="000000"/>
                </a:solidFill>
                <a:latin typeface="Times New Roman" pitchFamily="18" charset="0"/>
                <a:cs typeface="Times New Roman" pitchFamily="18" charset="0"/>
              </a:rPr>
              <a:t>~ </a:t>
            </a:r>
            <a:r>
              <a:rPr lang="zh-CN" altLang="en-US" sz="1100" dirty="0">
                <a:solidFill>
                  <a:srgbClr val="000000"/>
                </a:solidFill>
                <a:latin typeface="Times New Roman" pitchFamily="18" charset="0"/>
                <a:cs typeface="Times New Roman" pitchFamily="18" charset="0"/>
              </a:rPr>
              <a:t>基於生物學變異</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biologically variable</a:t>
            </a:r>
            <a:r>
              <a:rPr lang="en-US" altLang="zh-TW" sz="1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設定質量規範</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quality specification</a:t>
            </a:r>
            <a:r>
              <a:rPr lang="en-US" altLang="zh-TW" sz="10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的策略</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33462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3" name="组合 1"/>
          <p:cNvGrpSpPr>
            <a:grpSpLocks/>
          </p:cNvGrpSpPr>
          <p:nvPr/>
        </p:nvGrpSpPr>
        <p:grpSpPr bwMode="auto">
          <a:xfrm>
            <a:off x="765175" y="552774"/>
            <a:ext cx="10047288" cy="5311782"/>
            <a:chOff x="765175" y="603555"/>
            <a:chExt cx="10047288" cy="5311891"/>
          </a:xfrm>
        </p:grpSpPr>
        <p:sp>
          <p:nvSpPr>
            <p:cNvPr id="15364" name="Rectangle 5"/>
            <p:cNvSpPr>
              <a:spLocks noChangeArrowheads="1"/>
            </p:cNvSpPr>
            <p:nvPr/>
          </p:nvSpPr>
          <p:spPr bwMode="auto">
            <a:xfrm>
              <a:off x="1118879" y="603555"/>
              <a:ext cx="9148763" cy="64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200" dirty="0"/>
                <a:t>       西班牙醫學會生物化學與分子病理學分析質量委員會</a:t>
              </a:r>
              <a:r>
                <a:rPr lang="en-US" altLang="zh-TW" sz="1200" dirty="0"/>
                <a:t>(</a:t>
              </a:r>
              <a:r>
                <a:rPr lang="en-US" altLang="zh-TW" sz="1000" i="1" dirty="0">
                  <a:latin typeface="Times New Roman" pitchFamily="18" charset="0"/>
                  <a:cs typeface="Times New Roman" pitchFamily="18" charset="0"/>
                </a:rPr>
                <a:t>SEQC</a:t>
              </a:r>
              <a:r>
                <a:rPr lang="en-US" altLang="zh-TW" sz="1200" dirty="0"/>
                <a:t>)</a:t>
              </a:r>
              <a:r>
                <a:rPr lang="zh-CN" altLang="en-US" sz="1200" dirty="0"/>
                <a:t>卡門博士</a:t>
              </a:r>
              <a:r>
                <a:rPr lang="en-US" altLang="zh-CN" sz="1000" dirty="0"/>
                <a:t>(</a:t>
              </a:r>
              <a:r>
                <a:rPr lang="en-US" altLang="zh-TW" sz="1000" i="1" dirty="0" err="1">
                  <a:latin typeface="Times New Roman" pitchFamily="18" charset="0"/>
                  <a:cs typeface="Times New Roman" pitchFamily="18" charset="0"/>
                </a:rPr>
                <a:t>Dr.Carmen</a:t>
              </a:r>
              <a:r>
                <a:rPr lang="en-US" altLang="zh-TW" sz="1000" i="1" dirty="0">
                  <a:latin typeface="Times New Roman" pitchFamily="18" charset="0"/>
                  <a:cs typeface="Times New Roman" pitchFamily="18" charset="0"/>
                </a:rPr>
                <a:t> </a:t>
              </a:r>
              <a:r>
                <a:rPr lang="en-US" altLang="zh-TW" sz="1000" i="1" dirty="0" err="1">
                  <a:latin typeface="Times New Roman" pitchFamily="18" charset="0"/>
                  <a:cs typeface="Times New Roman" pitchFamily="18" charset="0"/>
                </a:rPr>
                <a:t>Ricos</a:t>
              </a:r>
              <a:r>
                <a:rPr lang="en-US" altLang="zh-CN" sz="1000" dirty="0"/>
                <a:t>)</a:t>
              </a:r>
              <a:r>
                <a:rPr lang="zh-CN" altLang="en-US" sz="1200" dirty="0"/>
                <a:t>等人</a:t>
              </a:r>
              <a:r>
                <a:rPr lang="zh-TW" altLang="en-US" sz="1200" dirty="0"/>
                <a:t>維護著一個基於</a:t>
              </a:r>
              <a:r>
                <a:rPr lang="zh-CN" altLang="en-US" sz="1200" dirty="0"/>
                <a:t>甄選匯總</a:t>
              </a:r>
              <a:r>
                <a:rPr lang="zh-TW" altLang="en-US" sz="1200" dirty="0"/>
                <a:t>已發表</a:t>
              </a:r>
              <a:r>
                <a:rPr lang="zh-CN" altLang="en-US" sz="1200" dirty="0"/>
                <a:t>文獻</a:t>
              </a:r>
              <a:r>
                <a:rPr lang="zh-TW" altLang="en-US" sz="1200" dirty="0"/>
                <a:t>生物變異數據為基礎構建的數據庫，可以作為醫學實驗室制定質量規範的參考依據</a:t>
              </a:r>
              <a:r>
                <a:rPr lang="zh-CN" altLang="en-US" sz="1200" dirty="0"/>
                <a:t>，以下為該數據庫的部分示例；</a:t>
              </a:r>
            </a:p>
          </p:txBody>
        </p:sp>
        <p:pic>
          <p:nvPicPr>
            <p:cNvPr id="15365" name="Picture 2" descr="C:\Documents and Settings\user\桌面\QQ截图201408172350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1283121"/>
              <a:ext cx="10047288"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矩形 3"/>
          <p:cNvSpPr>
            <a:spLocks noChangeArrowheads="1"/>
          </p:cNvSpPr>
          <p:nvPr/>
        </p:nvSpPr>
        <p:spPr bwMode="auto">
          <a:xfrm>
            <a:off x="80214" y="29433"/>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1400" dirty="0">
                <a:solidFill>
                  <a:srgbClr val="C00000"/>
                </a:solidFill>
                <a:latin typeface="Times New Roman" pitchFamily="18" charset="0"/>
                <a:cs typeface="Times New Roman" pitchFamily="18" charset="0"/>
              </a:rPr>
              <a:t>建立質量規範</a:t>
            </a:r>
            <a:r>
              <a:rPr lang="en-US" altLang="zh-TW" sz="1400" dirty="0">
                <a:solidFill>
                  <a:srgbClr val="C00000"/>
                </a:solidFill>
                <a:latin typeface="Times New Roman" pitchFamily="18" charset="0"/>
                <a:cs typeface="Times New Roman" pitchFamily="18" charset="0"/>
              </a:rPr>
              <a:t>(</a:t>
            </a:r>
            <a:r>
              <a:rPr lang="en-US" altLang="zh-TW" sz="1400" i="1" dirty="0">
                <a:solidFill>
                  <a:srgbClr val="C00000"/>
                </a:solidFill>
                <a:latin typeface="Times New Roman" pitchFamily="18" charset="0"/>
                <a:cs typeface="Times New Roman" pitchFamily="18" charset="0"/>
              </a:rPr>
              <a:t>quality specification</a:t>
            </a:r>
            <a:r>
              <a:rPr lang="en-US" altLang="zh-TW" sz="1400" dirty="0">
                <a:solidFill>
                  <a:srgbClr val="C00000"/>
                </a:solidFill>
                <a:latin typeface="Times New Roman" pitchFamily="18" charset="0"/>
                <a:cs typeface="Times New Roman" pitchFamily="18" charset="0"/>
              </a:rPr>
              <a:t>)</a:t>
            </a:r>
            <a:endParaRPr lang="zh-CN" altLang="en-US" sz="1400" dirty="0">
              <a:solidFill>
                <a:srgbClr val="C00000"/>
              </a:solidFill>
              <a:latin typeface="Times New Roman" pitchFamily="18" charset="0"/>
              <a:cs typeface="Times New Roman" pitchFamily="18" charset="0"/>
            </a:endParaRPr>
          </a:p>
        </p:txBody>
      </p:sp>
      <p:sp>
        <p:nvSpPr>
          <p:cNvPr id="8" name="矩形 3"/>
          <p:cNvSpPr>
            <a:spLocks noChangeArrowheads="1"/>
          </p:cNvSpPr>
          <p:nvPr/>
        </p:nvSpPr>
        <p:spPr bwMode="auto">
          <a:xfrm>
            <a:off x="93863" y="264342"/>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biologically variable</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quality specification</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1177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14340" name="组合 2"/>
          <p:cNvGrpSpPr>
            <a:grpSpLocks/>
          </p:cNvGrpSpPr>
          <p:nvPr/>
        </p:nvGrpSpPr>
        <p:grpSpPr bwMode="auto">
          <a:xfrm>
            <a:off x="1428750" y="280988"/>
            <a:ext cx="8970963" cy="5851525"/>
            <a:chOff x="1428750" y="280988"/>
            <a:chExt cx="8970963" cy="5851525"/>
          </a:xfrm>
        </p:grpSpPr>
        <p:grpSp>
          <p:nvGrpSpPr>
            <p:cNvPr id="14341" name="组合 4"/>
            <p:cNvGrpSpPr>
              <a:grpSpLocks/>
            </p:cNvGrpSpPr>
            <p:nvPr/>
          </p:nvGrpSpPr>
          <p:grpSpPr bwMode="auto">
            <a:xfrm>
              <a:off x="1428750" y="624981"/>
              <a:ext cx="4604991" cy="5185199"/>
              <a:chOff x="1428532" y="625000"/>
              <a:chExt cx="4605084" cy="5185489"/>
            </a:xfrm>
          </p:grpSpPr>
          <p:sp>
            <p:nvSpPr>
              <p:cNvPr id="14345" name="Rectangle 5"/>
              <p:cNvSpPr>
                <a:spLocks noChangeArrowheads="1"/>
              </p:cNvSpPr>
              <p:nvPr/>
            </p:nvSpPr>
            <p:spPr bwMode="auto">
              <a:xfrm>
                <a:off x="1428532" y="625000"/>
                <a:ext cx="4605084" cy="58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t>1</a:t>
                </a:r>
                <a:r>
                  <a:rPr lang="zh-CN" altLang="en-US" b="1" dirty="0"/>
                  <a:t>、</a:t>
                </a:r>
                <a:r>
                  <a:rPr lang="zh-CN" altLang="en-US" dirty="0"/>
                  <a:t>精密度對試驗結果變異的影響</a:t>
                </a:r>
                <a:endParaRPr lang="en-US" altLang="zh-CN" dirty="0"/>
              </a:p>
              <a:p>
                <a:r>
                  <a:rPr lang="zh-CN" altLang="en-US" sz="1400" dirty="0"/>
                  <a:t>       （精密度的質量規範）</a:t>
                </a:r>
              </a:p>
            </p:txBody>
          </p:sp>
          <p:graphicFrame>
            <p:nvGraphicFramePr>
              <p:cNvPr id="14346" name="对象 2"/>
              <p:cNvGraphicFramePr>
                <a:graphicFrameLocks noChangeAspect="1"/>
              </p:cNvGraphicFramePr>
              <p:nvPr/>
            </p:nvGraphicFramePr>
            <p:xfrm>
              <a:off x="1830253" y="1426763"/>
              <a:ext cx="2158900" cy="584180"/>
            </p:xfrm>
            <a:graphic>
              <a:graphicData uri="http://schemas.openxmlformats.org/presentationml/2006/ole">
                <mc:AlternateContent xmlns:mc="http://schemas.openxmlformats.org/markup-compatibility/2006">
                  <mc:Choice xmlns:v="urn:schemas-microsoft-com:vml" Requires="v">
                    <p:oleObj name="公式" r:id="rId3" imgW="1040948" imgH="279279" progId="Equation.3">
                      <p:embed/>
                    </p:oleObj>
                  </mc:Choice>
                  <mc:Fallback>
                    <p:oleObj name="公式" r:id="rId3" imgW="1040948" imgH="279279"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253" y="1426763"/>
                            <a:ext cx="2158900" cy="584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7" name="对象 7"/>
              <p:cNvGraphicFramePr>
                <a:graphicFrameLocks noChangeAspect="1"/>
              </p:cNvGraphicFramePr>
              <p:nvPr>
                <p:extLst>
                  <p:ext uri="{D42A27DB-BD31-4B8C-83A1-F6EECF244321}">
                    <p14:modId xmlns:p14="http://schemas.microsoft.com/office/powerpoint/2010/main" val="3332681658"/>
                  </p:ext>
                </p:extLst>
              </p:nvPr>
            </p:nvGraphicFramePr>
            <p:xfrm>
              <a:off x="1864821" y="4220380"/>
              <a:ext cx="2562244" cy="551896"/>
            </p:xfrm>
            <a:graphic>
              <a:graphicData uri="http://schemas.openxmlformats.org/presentationml/2006/ole">
                <mc:AlternateContent xmlns:mc="http://schemas.openxmlformats.org/markup-compatibility/2006">
                  <mc:Choice xmlns:v="urn:schemas-microsoft-com:vml" Requires="v">
                    <p:oleObj name="公式" r:id="rId5" imgW="1308100" imgH="279400" progId="Equation.3">
                      <p:embed/>
                    </p:oleObj>
                  </mc:Choice>
                  <mc:Fallback>
                    <p:oleObj name="公式" r:id="rId5" imgW="1308100" imgH="2794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4821" y="4220380"/>
                            <a:ext cx="2562244" cy="551896"/>
                          </a:xfrm>
                          <a:prstGeom prst="rect">
                            <a:avLst/>
                          </a:prstGeom>
                          <a:noFill/>
                          <a:ln>
                            <a:noFill/>
                          </a:ln>
                        </p:spPr>
                      </p:pic>
                    </p:oleObj>
                  </mc:Fallback>
                </mc:AlternateContent>
              </a:graphicData>
            </a:graphic>
          </p:graphicFrame>
          <p:sp>
            <p:nvSpPr>
              <p:cNvPr id="14348" name="Rectangle 5"/>
              <p:cNvSpPr>
                <a:spLocks noChangeArrowheads="1"/>
              </p:cNvSpPr>
              <p:nvPr/>
            </p:nvSpPr>
            <p:spPr bwMode="auto">
              <a:xfrm>
                <a:off x="1826719" y="2199212"/>
                <a:ext cx="3012321" cy="89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5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T</a:t>
                </a:r>
                <a:r>
                  <a:rPr lang="en-US" altLang="zh-CN" sz="900" dirty="0"/>
                  <a:t>    </a:t>
                </a:r>
                <a:r>
                  <a:rPr lang="en-US" altLang="zh-CN" sz="1600" dirty="0"/>
                  <a:t>—  </a:t>
                </a:r>
                <a:r>
                  <a:rPr lang="zh-CN" altLang="en-US" sz="1500" dirty="0"/>
                  <a:t>結果的總變異</a:t>
                </a:r>
                <a:endParaRPr lang="en-US" altLang="zh-CN" sz="1500" dirty="0"/>
              </a:p>
              <a:p>
                <a:r>
                  <a:rPr lang="en-US" altLang="zh-CN" sz="16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A</a:t>
                </a:r>
                <a:r>
                  <a:rPr lang="en-US" altLang="zh-CN" sz="900" dirty="0"/>
                  <a:t>    </a:t>
                </a:r>
                <a:r>
                  <a:rPr lang="en-US" altLang="zh-CN" sz="1600" dirty="0"/>
                  <a:t>—  </a:t>
                </a:r>
                <a:r>
                  <a:rPr lang="zh-CN" altLang="en-US" sz="1500" dirty="0"/>
                  <a:t>分析精密度</a:t>
                </a:r>
                <a:endParaRPr lang="en-US" altLang="zh-CN" sz="1500" dirty="0"/>
              </a:p>
              <a:p>
                <a:r>
                  <a:rPr lang="en-US" altLang="zh-CN" sz="1600" i="1" dirty="0">
                    <a:latin typeface="Times New Roman" pitchFamily="18" charset="0"/>
                    <a:cs typeface="Times New Roman" pitchFamily="18" charset="0"/>
                  </a:rPr>
                  <a:t>S</a:t>
                </a:r>
                <a:r>
                  <a:rPr lang="en-US" altLang="zh-CN" sz="1000" dirty="0">
                    <a:latin typeface="Times New Roman" pitchFamily="18" charset="0"/>
                    <a:cs typeface="Times New Roman" pitchFamily="18" charset="0"/>
                  </a:rPr>
                  <a:t> I</a:t>
                </a:r>
                <a:r>
                  <a:rPr lang="en-US" altLang="zh-CN" sz="1000" dirty="0"/>
                  <a:t>   </a:t>
                </a:r>
                <a:r>
                  <a:rPr lang="en-US" altLang="zh-CN" sz="1600" dirty="0"/>
                  <a:t>—</a:t>
                </a:r>
                <a:r>
                  <a:rPr lang="en-US" altLang="zh-CN" sz="2000" dirty="0"/>
                  <a:t>  </a:t>
                </a:r>
                <a:r>
                  <a:rPr lang="zh-CN" altLang="en-US" sz="1500" dirty="0"/>
                  <a:t>個體內生物學變異</a:t>
                </a:r>
                <a:endParaRPr lang="zh-CN" altLang="en-US" sz="1700" dirty="0"/>
              </a:p>
            </p:txBody>
          </p:sp>
          <p:sp>
            <p:nvSpPr>
              <p:cNvPr id="14349" name="Rectangle 5"/>
              <p:cNvSpPr>
                <a:spLocks noChangeArrowheads="1"/>
              </p:cNvSpPr>
              <p:nvPr/>
            </p:nvSpPr>
            <p:spPr bwMode="auto">
              <a:xfrm>
                <a:off x="1826719" y="3182191"/>
                <a:ext cx="3012322" cy="7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500" dirty="0">
                    <a:solidFill>
                      <a:srgbClr val="FF0915"/>
                    </a:solidFill>
                  </a:rPr>
                  <a:t>當所有分量具有相同的均值時</a:t>
                </a:r>
                <a:r>
                  <a:rPr lang="zh-CN" altLang="en-US" sz="1500" dirty="0"/>
                  <a:t>，</a:t>
                </a:r>
                <a:endParaRPr lang="en-US" altLang="zh-CN" sz="1500" dirty="0"/>
              </a:p>
              <a:p>
                <a:r>
                  <a:rPr lang="zh-CN" altLang="en-US" sz="1500" dirty="0"/>
                  <a:t>則 </a:t>
                </a:r>
                <a:r>
                  <a:rPr lang="en-US" altLang="zh-CN" sz="1500" i="1" dirty="0">
                    <a:latin typeface="Times New Roman" pitchFamily="18" charset="0"/>
                    <a:cs typeface="Times New Roman" pitchFamily="18" charset="0"/>
                  </a:rPr>
                  <a:t>S</a:t>
                </a:r>
                <a:r>
                  <a:rPr lang="en-US" altLang="zh-CN" sz="1500" i="1" dirty="0"/>
                  <a:t> </a:t>
                </a:r>
                <a:r>
                  <a:rPr lang="zh-CN" altLang="en-US" sz="1500" dirty="0"/>
                  <a:t>可由 </a:t>
                </a:r>
                <a:r>
                  <a:rPr lang="en-US" altLang="zh-CN" sz="1500" i="1" dirty="0">
                    <a:latin typeface="Times New Roman" pitchFamily="18" charset="0"/>
                    <a:cs typeface="Times New Roman" pitchFamily="18" charset="0"/>
                  </a:rPr>
                  <a:t>CV</a:t>
                </a:r>
                <a:r>
                  <a:rPr lang="en-US" altLang="zh-CN" sz="1500" i="1" dirty="0"/>
                  <a:t> </a:t>
                </a:r>
                <a:r>
                  <a:rPr lang="zh-CN" altLang="en-US" sz="1500" dirty="0"/>
                  <a:t>代替，</a:t>
                </a:r>
                <a:endParaRPr lang="en-US" altLang="zh-CN" sz="1500" dirty="0"/>
              </a:p>
              <a:p>
                <a:r>
                  <a:rPr lang="zh-CN" altLang="en-US" sz="1500" dirty="0"/>
                  <a:t>數學公式形式如下：</a:t>
                </a:r>
              </a:p>
            </p:txBody>
          </p:sp>
          <p:sp>
            <p:nvSpPr>
              <p:cNvPr id="14350" name="Rectangle 5"/>
              <p:cNvSpPr>
                <a:spLocks noChangeArrowheads="1"/>
              </p:cNvSpPr>
              <p:nvPr/>
            </p:nvSpPr>
            <p:spPr bwMode="auto">
              <a:xfrm>
                <a:off x="1810952" y="5025659"/>
                <a:ext cx="420689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500" dirty="0"/>
                  <a:t>當 </a:t>
                </a:r>
                <a:r>
                  <a:rPr lang="en-US" altLang="zh-CN" sz="1500" i="1" dirty="0">
                    <a:latin typeface="Times New Roman" pitchFamily="18" charset="0"/>
                    <a:cs typeface="Times New Roman" pitchFamily="18" charset="0"/>
                  </a:rPr>
                  <a:t>CV</a:t>
                </a:r>
                <a:r>
                  <a:rPr lang="en-US" altLang="zh-CN" sz="1000" dirty="0">
                    <a:latin typeface="Times New Roman" pitchFamily="18" charset="0"/>
                    <a:cs typeface="Times New Roman" pitchFamily="18" charset="0"/>
                  </a:rPr>
                  <a:t>A</a:t>
                </a:r>
                <a:r>
                  <a:rPr lang="en-US" altLang="zh-CN" sz="1000" dirty="0"/>
                  <a:t> </a:t>
                </a:r>
                <a:r>
                  <a:rPr lang="en-US" altLang="zh-CN" sz="1500" dirty="0">
                    <a:latin typeface="仿宋_GB2312" pitchFamily="49" charset="-122"/>
                    <a:ea typeface="仿宋_GB2312" pitchFamily="49" charset="-122"/>
                  </a:rPr>
                  <a:t>≤</a:t>
                </a:r>
                <a:r>
                  <a:rPr lang="en-US" altLang="zh-CN" sz="1500" dirty="0"/>
                  <a:t> </a:t>
                </a:r>
                <a:r>
                  <a:rPr lang="en-US" altLang="zh-CN" sz="1500" dirty="0">
                    <a:latin typeface="Times New Roman" pitchFamily="18" charset="0"/>
                    <a:cs typeface="Times New Roman" pitchFamily="18" charset="0"/>
                  </a:rPr>
                  <a:t>0.5 • </a:t>
                </a:r>
                <a:r>
                  <a:rPr lang="en-US" altLang="zh-CN" sz="1500" i="1" dirty="0">
                    <a:latin typeface="Times New Roman" pitchFamily="18" charset="0"/>
                    <a:cs typeface="Times New Roman" pitchFamily="18" charset="0"/>
                  </a:rPr>
                  <a:t>CV</a:t>
                </a:r>
                <a:r>
                  <a:rPr lang="en-US" altLang="zh-CN" sz="1000" dirty="0">
                    <a:latin typeface="Times New Roman" pitchFamily="18" charset="0"/>
                    <a:cs typeface="Times New Roman" pitchFamily="18" charset="0"/>
                  </a:rPr>
                  <a:t>I</a:t>
                </a:r>
                <a:r>
                  <a:rPr lang="en-US" altLang="zh-CN" sz="1500" dirty="0"/>
                  <a:t>  </a:t>
                </a:r>
                <a:r>
                  <a:rPr lang="zh-CN" altLang="en-US" sz="1500" dirty="0"/>
                  <a:t>時，</a:t>
                </a:r>
                <a:endParaRPr lang="en-US" altLang="zh-CN" sz="1500" dirty="0"/>
              </a:p>
              <a:p>
                <a:r>
                  <a:rPr lang="zh-CN" altLang="en-US" sz="1500" dirty="0"/>
                  <a:t>此時由於分析不精密度的緣故真實結果的變異性已增加了</a:t>
                </a:r>
                <a:r>
                  <a:rPr lang="en-US" altLang="zh-CN" sz="1500" dirty="0">
                    <a:latin typeface="Times New Roman" pitchFamily="18" charset="0"/>
                    <a:cs typeface="Times New Roman" pitchFamily="18" charset="0"/>
                  </a:rPr>
                  <a:t>12%</a:t>
                </a:r>
                <a:r>
                  <a:rPr lang="zh-CN" altLang="en-US" sz="1500" dirty="0"/>
                  <a:t> ；</a:t>
                </a:r>
              </a:p>
            </p:txBody>
          </p:sp>
        </p:grpSp>
        <p:grpSp>
          <p:nvGrpSpPr>
            <p:cNvPr id="14342" name="组合 1"/>
            <p:cNvGrpSpPr>
              <a:grpSpLocks/>
            </p:cNvGrpSpPr>
            <p:nvPr/>
          </p:nvGrpSpPr>
          <p:grpSpPr bwMode="auto">
            <a:xfrm>
              <a:off x="6052366" y="280988"/>
              <a:ext cx="4347347" cy="5851525"/>
              <a:chOff x="6052366" y="280988"/>
              <a:chExt cx="4347347" cy="5851525"/>
            </a:xfrm>
          </p:grpSpPr>
          <p:pic>
            <p:nvPicPr>
              <p:cNvPr id="14343"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2366" y="3229984"/>
                <a:ext cx="4339663" cy="290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2366" y="280988"/>
                <a:ext cx="4347347" cy="2810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5" name="矩形 3"/>
          <p:cNvSpPr>
            <a:spLocks noChangeArrowheads="1"/>
          </p:cNvSpPr>
          <p:nvPr/>
        </p:nvSpPr>
        <p:spPr bwMode="auto">
          <a:xfrm>
            <a:off x="80214" y="15785"/>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6" name="矩形 3"/>
          <p:cNvSpPr>
            <a:spLocks noChangeArrowheads="1"/>
          </p:cNvSpPr>
          <p:nvPr/>
        </p:nvSpPr>
        <p:spPr bwMode="auto">
          <a:xfrm>
            <a:off x="80215" y="264342"/>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biologically variable</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quality specification</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15364" name="组合 1"/>
          <p:cNvGrpSpPr>
            <a:grpSpLocks/>
          </p:cNvGrpSpPr>
          <p:nvPr/>
        </p:nvGrpSpPr>
        <p:grpSpPr bwMode="auto">
          <a:xfrm>
            <a:off x="1428750" y="662319"/>
            <a:ext cx="8961439" cy="5237133"/>
            <a:chOff x="1428750" y="703263"/>
            <a:chExt cx="8961440" cy="5237133"/>
          </a:xfrm>
        </p:grpSpPr>
        <p:sp>
          <p:nvSpPr>
            <p:cNvPr id="15365" name="Rectangle 5"/>
            <p:cNvSpPr>
              <a:spLocks noChangeArrowheads="1"/>
            </p:cNvSpPr>
            <p:nvPr/>
          </p:nvSpPr>
          <p:spPr bwMode="auto">
            <a:xfrm>
              <a:off x="1428750" y="703263"/>
              <a:ext cx="4605337" cy="58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600" b="1"/>
                <a:t>1</a:t>
              </a:r>
              <a:r>
                <a:rPr lang="zh-CN" altLang="en-US" sz="1600" b="1"/>
                <a:t>、</a:t>
              </a:r>
              <a:r>
                <a:rPr lang="zh-CN" altLang="en-US" sz="1600"/>
                <a:t>精密度對試驗結果變異的影響</a:t>
              </a:r>
              <a:endParaRPr lang="en-US" altLang="zh-CN" sz="1600"/>
            </a:p>
            <a:p>
              <a:r>
                <a:rPr lang="zh-CN" altLang="en-US" sz="1600"/>
                <a:t>       </a:t>
              </a:r>
              <a:r>
                <a:rPr lang="zh-CN" altLang="en-US" sz="1300"/>
                <a:t>（精密度的質量規範）</a:t>
              </a:r>
            </a:p>
          </p:txBody>
        </p:sp>
        <p:sp>
          <p:nvSpPr>
            <p:cNvPr id="15366" name="Rectangle 5"/>
            <p:cNvSpPr>
              <a:spLocks noChangeArrowheads="1"/>
            </p:cNvSpPr>
            <p:nvPr/>
          </p:nvSpPr>
          <p:spPr bwMode="auto">
            <a:xfrm>
              <a:off x="2384159" y="5086316"/>
              <a:ext cx="8006031"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當 </a:t>
              </a:r>
              <a:r>
                <a:rPr lang="en-US" altLang="zh-CN" sz="1100" i="1" dirty="0">
                  <a:latin typeface="Times New Roman" pitchFamily="18" charset="0"/>
                  <a:cs typeface="Times New Roman" pitchFamily="18" charset="0"/>
                </a:rPr>
                <a:t>CV</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a:t>
              </a:r>
              <a:r>
                <a:rPr lang="en-US" altLang="zh-CN" sz="1100" dirty="0">
                  <a:latin typeface="宋体" pitchFamily="2" charset="-122"/>
                  <a:cs typeface="Times New Roman" pitchFamily="18" charset="0"/>
                </a:rPr>
                <a:t>≤</a:t>
              </a:r>
              <a:r>
                <a:rPr lang="en-US" altLang="zh-CN" sz="1100" dirty="0">
                  <a:latin typeface="Times New Roman" pitchFamily="18" charset="0"/>
                  <a:cs typeface="Times New Roman" pitchFamily="18" charset="0"/>
                </a:rPr>
                <a:t> 0.25 • </a:t>
              </a:r>
              <a:r>
                <a:rPr lang="en-US" altLang="zh-CN" sz="1100" i="1" dirty="0">
                  <a:latin typeface="Times New Roman" pitchFamily="18" charset="0"/>
                  <a:cs typeface="Times New Roman" pitchFamily="18" charset="0"/>
                </a:rPr>
                <a:t>CV</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時，此時由於分析不精密度的緣故由個體內生物變異產生的假陽性率 </a:t>
              </a:r>
              <a:r>
                <a:rPr lang="en-US" altLang="zh-TW" sz="1100" i="1" dirty="0">
                  <a:latin typeface="Times New Roman" pitchFamily="18" charset="0"/>
                  <a:cs typeface="Times New Roman" pitchFamily="18" charset="0"/>
                </a:rPr>
                <a:t>α</a:t>
              </a:r>
              <a:r>
                <a:rPr lang="en-US" altLang="zh-TW"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已由 </a:t>
              </a:r>
              <a:r>
                <a:rPr lang="en-US" altLang="zh-CN" sz="1100" dirty="0">
                  <a:latin typeface="Times New Roman" pitchFamily="18" charset="0"/>
                  <a:cs typeface="Times New Roman" pitchFamily="18" charset="0"/>
                </a:rPr>
                <a:t>5% </a:t>
              </a:r>
              <a:r>
                <a:rPr lang="zh-CN" altLang="en-US" sz="1100" dirty="0">
                  <a:latin typeface="Times New Roman" pitchFamily="18" charset="0"/>
                  <a:cs typeface="Times New Roman" pitchFamily="18" charset="0"/>
                </a:rPr>
                <a:t>增大到 </a:t>
              </a:r>
              <a:r>
                <a:rPr lang="en-US" altLang="zh-CN" sz="1100" dirty="0">
                  <a:latin typeface="Times New Roman" pitchFamily="18" charset="0"/>
                  <a:cs typeface="Times New Roman" pitchFamily="18" charset="0"/>
                </a:rPr>
                <a:t>5.72%</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當 </a:t>
              </a:r>
              <a:r>
                <a:rPr lang="en-US" altLang="zh-CN" sz="1100" i="1" dirty="0">
                  <a:latin typeface="Times New Roman" pitchFamily="18" charset="0"/>
                  <a:cs typeface="Times New Roman" pitchFamily="18" charset="0"/>
                </a:rPr>
                <a:t>CV</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a:t>
              </a:r>
              <a:r>
                <a:rPr lang="en-US" altLang="zh-CN" sz="1100" dirty="0">
                  <a:latin typeface="宋体" pitchFamily="2" charset="-122"/>
                  <a:cs typeface="Times New Roman" pitchFamily="18" charset="0"/>
                </a:rPr>
                <a:t>≤</a:t>
              </a:r>
              <a:r>
                <a:rPr lang="en-US" altLang="zh-CN" sz="1100" dirty="0">
                  <a:latin typeface="Times New Roman" pitchFamily="18" charset="0"/>
                  <a:cs typeface="Times New Roman" pitchFamily="18" charset="0"/>
                </a:rPr>
                <a:t> 0.50 • </a:t>
              </a:r>
              <a:r>
                <a:rPr lang="en-US" altLang="zh-CN" sz="1100" i="1" dirty="0">
                  <a:latin typeface="Times New Roman" pitchFamily="18" charset="0"/>
                  <a:cs typeface="Times New Roman" pitchFamily="18" charset="0"/>
                </a:rPr>
                <a:t>CV</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時，此時由於分析不精密度的緣故由個體內生物變異產生的假陽性率 </a:t>
              </a:r>
              <a:r>
                <a:rPr lang="en-US" altLang="zh-TW" sz="1100" i="1" dirty="0">
                  <a:latin typeface="Times New Roman" pitchFamily="18" charset="0"/>
                  <a:cs typeface="Times New Roman" pitchFamily="18" charset="0"/>
                </a:rPr>
                <a:t>α</a:t>
              </a:r>
              <a:r>
                <a:rPr lang="en-US" altLang="zh-TW"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已由 </a:t>
              </a:r>
              <a:r>
                <a:rPr lang="en-US" altLang="zh-CN" sz="1100" dirty="0">
                  <a:latin typeface="Times New Roman" pitchFamily="18" charset="0"/>
                  <a:cs typeface="Times New Roman" pitchFamily="18" charset="0"/>
                </a:rPr>
                <a:t>5% </a:t>
              </a:r>
              <a:r>
                <a:rPr lang="zh-CN" altLang="en-US" sz="1100" dirty="0">
                  <a:latin typeface="Times New Roman" pitchFamily="18" charset="0"/>
                  <a:cs typeface="Times New Roman" pitchFamily="18" charset="0"/>
                </a:rPr>
                <a:t>增大到 </a:t>
              </a:r>
              <a:r>
                <a:rPr lang="en-US" altLang="zh-CN" sz="1100" dirty="0">
                  <a:latin typeface="Times New Roman" pitchFamily="18" charset="0"/>
                  <a:cs typeface="Times New Roman" pitchFamily="18" charset="0"/>
                </a:rPr>
                <a:t>7.96%</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當 </a:t>
              </a:r>
              <a:r>
                <a:rPr lang="en-US" altLang="zh-CN" sz="1100" i="1" dirty="0">
                  <a:latin typeface="Times New Roman" pitchFamily="18" charset="0"/>
                  <a:cs typeface="Times New Roman" pitchFamily="18" charset="0"/>
                </a:rPr>
                <a:t>CV</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a:t>
              </a:r>
              <a:r>
                <a:rPr lang="en-US" altLang="zh-CN" sz="1100" dirty="0">
                  <a:latin typeface="宋体" pitchFamily="2" charset="-122"/>
                  <a:cs typeface="Times New Roman" pitchFamily="18" charset="0"/>
                </a:rPr>
                <a:t>≤</a:t>
              </a:r>
              <a:r>
                <a:rPr lang="en-US" altLang="zh-CN" sz="1100" dirty="0">
                  <a:latin typeface="Times New Roman" pitchFamily="18" charset="0"/>
                  <a:cs typeface="Times New Roman" pitchFamily="18" charset="0"/>
                </a:rPr>
                <a:t> 0.75 • </a:t>
              </a:r>
              <a:r>
                <a:rPr lang="en-US" altLang="zh-CN" sz="1100" i="1" dirty="0">
                  <a:latin typeface="Times New Roman" pitchFamily="18" charset="0"/>
                  <a:cs typeface="Times New Roman" pitchFamily="18" charset="0"/>
                </a:rPr>
                <a:t>CV</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時，此時由於分析不精密度的緣故由個體內生物變異產生的假陽性率 </a:t>
              </a:r>
              <a:r>
                <a:rPr lang="en-US" altLang="zh-TW" sz="1100" i="1" dirty="0">
                  <a:latin typeface="Times New Roman" pitchFamily="18" charset="0"/>
                  <a:cs typeface="Times New Roman" pitchFamily="18" charset="0"/>
                </a:rPr>
                <a:t>α</a:t>
              </a:r>
              <a:r>
                <a:rPr lang="en-US" altLang="zh-TW"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已由 </a:t>
              </a:r>
              <a:r>
                <a:rPr lang="en-US" altLang="zh-CN" sz="1100" dirty="0">
                  <a:latin typeface="Times New Roman" pitchFamily="18" charset="0"/>
                  <a:cs typeface="Times New Roman" pitchFamily="18" charset="0"/>
                </a:rPr>
                <a:t>5% </a:t>
              </a:r>
              <a:r>
                <a:rPr lang="zh-CN" altLang="en-US" sz="1100" dirty="0">
                  <a:latin typeface="Times New Roman" pitchFamily="18" charset="0"/>
                  <a:cs typeface="Times New Roman" pitchFamily="18" charset="0"/>
                </a:rPr>
                <a:t>增大到 </a:t>
              </a:r>
              <a:r>
                <a:rPr lang="en-US" altLang="zh-CN" sz="1100" dirty="0">
                  <a:latin typeface="Times New Roman" pitchFamily="18" charset="0"/>
                  <a:cs typeface="Times New Roman" pitchFamily="18" charset="0"/>
                </a:rPr>
                <a:t>11.69%</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p:txBody>
        </p:sp>
        <p:pic>
          <p:nvPicPr>
            <p:cNvPr id="1536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439567"/>
              <a:ext cx="8961439" cy="3595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3"/>
          <p:cNvSpPr>
            <a:spLocks noChangeArrowheads="1"/>
          </p:cNvSpPr>
          <p:nvPr/>
        </p:nvSpPr>
        <p:spPr bwMode="auto">
          <a:xfrm>
            <a:off x="80214" y="15785"/>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2" name="矩形 3"/>
          <p:cNvSpPr>
            <a:spLocks noChangeArrowheads="1"/>
          </p:cNvSpPr>
          <p:nvPr/>
        </p:nvSpPr>
        <p:spPr bwMode="auto">
          <a:xfrm>
            <a:off x="80215" y="264342"/>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biologically variable</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quality specification</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16388" name="组合 1"/>
          <p:cNvGrpSpPr>
            <a:grpSpLocks/>
          </p:cNvGrpSpPr>
          <p:nvPr/>
        </p:nvGrpSpPr>
        <p:grpSpPr bwMode="auto">
          <a:xfrm>
            <a:off x="763588" y="614242"/>
            <a:ext cx="10277475" cy="5450008"/>
            <a:chOff x="763588" y="614242"/>
            <a:chExt cx="10277475" cy="5450008"/>
          </a:xfrm>
        </p:grpSpPr>
        <p:grpSp>
          <p:nvGrpSpPr>
            <p:cNvPr id="16389" name="组合 12"/>
            <p:cNvGrpSpPr>
              <a:grpSpLocks/>
            </p:cNvGrpSpPr>
            <p:nvPr/>
          </p:nvGrpSpPr>
          <p:grpSpPr bwMode="auto">
            <a:xfrm>
              <a:off x="763588" y="625475"/>
              <a:ext cx="5017981" cy="5438775"/>
              <a:chOff x="763138" y="625830"/>
              <a:chExt cx="5018233" cy="5438045"/>
            </a:xfrm>
          </p:grpSpPr>
          <p:sp>
            <p:nvSpPr>
              <p:cNvPr id="16391" name="Rectangle 5"/>
              <p:cNvSpPr>
                <a:spLocks noChangeArrowheads="1"/>
              </p:cNvSpPr>
              <p:nvPr/>
            </p:nvSpPr>
            <p:spPr bwMode="auto">
              <a:xfrm>
                <a:off x="763138" y="625830"/>
                <a:ext cx="4605471" cy="57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dirty="0">
                    <a:latin typeface="Times New Roman" pitchFamily="18" charset="0"/>
                    <a:cs typeface="Times New Roman" pitchFamily="18" charset="0"/>
                  </a:rPr>
                  <a:t>2</a:t>
                </a:r>
                <a:r>
                  <a:rPr lang="zh-CN" altLang="en-US" b="1" dirty="0">
                    <a:latin typeface="Times New Roman" pitchFamily="18" charset="0"/>
                    <a:cs typeface="Times New Roman" pitchFamily="18" charset="0"/>
                  </a:rPr>
                  <a:t>、</a:t>
                </a:r>
                <a:r>
                  <a:rPr lang="zh-CN" altLang="en-US" dirty="0">
                    <a:latin typeface="Times New Roman" pitchFamily="18" charset="0"/>
                    <a:cs typeface="Times New Roman" pitchFamily="18" charset="0"/>
                  </a:rPr>
                  <a:t>偏倚</a:t>
                </a:r>
                <a:r>
                  <a:rPr lang="en-US" altLang="zh-CN" sz="1600" dirty="0">
                    <a:latin typeface="Times New Roman" pitchFamily="18" charset="0"/>
                    <a:cs typeface="Times New Roman" pitchFamily="18" charset="0"/>
                  </a:rPr>
                  <a:t>(</a:t>
                </a:r>
                <a:r>
                  <a:rPr lang="en-US" altLang="zh-CN" sz="1600" i="1" dirty="0">
                    <a:latin typeface="Times New Roman" pitchFamily="18" charset="0"/>
                    <a:cs typeface="Times New Roman" pitchFamily="18" charset="0"/>
                  </a:rPr>
                  <a:t>B</a:t>
                </a:r>
                <a:r>
                  <a:rPr lang="en-US" altLang="zh-CN" sz="1600" baseline="-25000" dirty="0">
                    <a:latin typeface="Times New Roman" pitchFamily="18" charset="0"/>
                    <a:cs typeface="Times New Roman" pitchFamily="18" charset="0"/>
                  </a:rPr>
                  <a:t>A</a:t>
                </a:r>
                <a:r>
                  <a:rPr lang="en-US" altLang="zh-CN" sz="1600" dirty="0">
                    <a:latin typeface="Times New Roman" pitchFamily="18" charset="0"/>
                    <a:cs typeface="Times New Roman" pitchFamily="18" charset="0"/>
                  </a:rPr>
                  <a:t>)</a:t>
                </a:r>
                <a:r>
                  <a:rPr lang="en-US" altLang="zh-CN" sz="1400" dirty="0">
                    <a:latin typeface="Times New Roman" pitchFamily="18" charset="0"/>
                    <a:cs typeface="Times New Roman" pitchFamily="18" charset="0"/>
                  </a:rPr>
                  <a:t> </a:t>
                </a:r>
                <a:r>
                  <a:rPr lang="zh-CN" altLang="en-US" dirty="0">
                    <a:latin typeface="Times New Roman" pitchFamily="18" charset="0"/>
                    <a:cs typeface="Times New Roman" pitchFamily="18" charset="0"/>
                  </a:rPr>
                  <a:t>對截斷取值與假陽性率的影響</a:t>
                </a:r>
                <a:endParaRPr lang="en-US" altLang="zh-CN" dirty="0">
                  <a:latin typeface="Times New Roman" pitchFamily="18" charset="0"/>
                  <a:cs typeface="Times New Roman" pitchFamily="18" charset="0"/>
                </a:endParaRPr>
              </a:p>
              <a:p>
                <a:r>
                  <a:rPr lang="zh-CN" altLang="en-US" sz="1400" dirty="0">
                    <a:latin typeface="Times New Roman" pitchFamily="18" charset="0"/>
                    <a:cs typeface="Times New Roman" pitchFamily="18" charset="0"/>
                  </a:rPr>
                  <a:t>       （偏倚</a:t>
                </a:r>
                <a:r>
                  <a:rPr lang="en-US" altLang="zh-CN" sz="1300" dirty="0">
                    <a:latin typeface="Times New Roman" pitchFamily="18" charset="0"/>
                    <a:cs typeface="Times New Roman" pitchFamily="18" charset="0"/>
                  </a:rPr>
                  <a:t>(</a:t>
                </a:r>
                <a:r>
                  <a:rPr lang="en-US" altLang="zh-CN" sz="1300" i="1" dirty="0">
                    <a:latin typeface="Times New Roman" pitchFamily="18" charset="0"/>
                    <a:cs typeface="Times New Roman" pitchFamily="18" charset="0"/>
                  </a:rPr>
                  <a:t>B</a:t>
                </a:r>
                <a:r>
                  <a:rPr lang="en-US" altLang="zh-CN" sz="1300" baseline="-25000" dirty="0">
                    <a:latin typeface="Times New Roman" pitchFamily="18" charset="0"/>
                    <a:cs typeface="Times New Roman" pitchFamily="18" charset="0"/>
                  </a:rPr>
                  <a:t>A</a:t>
                </a:r>
                <a:r>
                  <a:rPr lang="en-US" altLang="zh-CN" sz="13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a:t>
                </a:r>
                <a:r>
                  <a:rPr lang="zh-CN" altLang="en-US" sz="1400" dirty="0">
                    <a:latin typeface="Times New Roman" pitchFamily="18" charset="0"/>
                    <a:cs typeface="Times New Roman" pitchFamily="18" charset="0"/>
                  </a:rPr>
                  <a:t>的質量規範）</a:t>
                </a:r>
              </a:p>
            </p:txBody>
          </p:sp>
          <p:graphicFrame>
            <p:nvGraphicFramePr>
              <p:cNvPr id="16392" name="对象 2"/>
              <p:cNvGraphicFramePr>
                <a:graphicFrameLocks noChangeAspect="1"/>
              </p:cNvGraphicFramePr>
              <p:nvPr>
                <p:extLst>
                  <p:ext uri="{D42A27DB-BD31-4B8C-83A1-F6EECF244321}">
                    <p14:modId xmlns:p14="http://schemas.microsoft.com/office/powerpoint/2010/main" val="1800442989"/>
                  </p:ext>
                </p:extLst>
              </p:nvPr>
            </p:nvGraphicFramePr>
            <p:xfrm>
              <a:off x="1170824" y="1366838"/>
              <a:ext cx="2184400" cy="584200"/>
            </p:xfrm>
            <a:graphic>
              <a:graphicData uri="http://schemas.openxmlformats.org/presentationml/2006/ole">
                <mc:AlternateContent xmlns:mc="http://schemas.openxmlformats.org/markup-compatibility/2006">
                  <mc:Choice xmlns:v="urn:schemas-microsoft-com:vml" Requires="v">
                    <p:oleObj name="公式" r:id="rId3" imgW="1054100" imgH="279400" progId="Equation.3">
                      <p:embed/>
                    </p:oleObj>
                  </mc:Choice>
                  <mc:Fallback>
                    <p:oleObj name="公式" r:id="rId3" imgW="1054100" imgH="2794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0824" y="1366838"/>
                            <a:ext cx="218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3" name="对象 7"/>
              <p:cNvGraphicFramePr>
                <a:graphicFrameLocks noChangeAspect="1"/>
              </p:cNvGraphicFramePr>
              <p:nvPr>
                <p:extLst>
                  <p:ext uri="{D42A27DB-BD31-4B8C-83A1-F6EECF244321}">
                    <p14:modId xmlns:p14="http://schemas.microsoft.com/office/powerpoint/2010/main" val="2412039421"/>
                  </p:ext>
                </p:extLst>
              </p:nvPr>
            </p:nvGraphicFramePr>
            <p:xfrm>
              <a:off x="1205753" y="4133849"/>
              <a:ext cx="2470594" cy="527060"/>
            </p:xfrm>
            <a:graphic>
              <a:graphicData uri="http://schemas.openxmlformats.org/presentationml/2006/ole">
                <mc:AlternateContent xmlns:mc="http://schemas.openxmlformats.org/markup-compatibility/2006">
                  <mc:Choice xmlns:v="urn:schemas-microsoft-com:vml" Requires="v">
                    <p:oleObj name="公式" r:id="rId5" imgW="1320227" imgH="279279" progId="Equation.3">
                      <p:embed/>
                    </p:oleObj>
                  </mc:Choice>
                  <mc:Fallback>
                    <p:oleObj name="公式" r:id="rId5" imgW="1320227" imgH="279279"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5753" y="4133849"/>
                            <a:ext cx="2470594" cy="527060"/>
                          </a:xfrm>
                          <a:prstGeom prst="rect">
                            <a:avLst/>
                          </a:prstGeom>
                          <a:noFill/>
                          <a:ln>
                            <a:noFill/>
                          </a:ln>
                        </p:spPr>
                      </p:pic>
                    </p:oleObj>
                  </mc:Fallback>
                </mc:AlternateContent>
              </a:graphicData>
            </a:graphic>
          </p:graphicFrame>
          <p:sp>
            <p:nvSpPr>
              <p:cNvPr id="16394" name="Rectangle 5"/>
              <p:cNvSpPr>
                <a:spLocks noChangeArrowheads="1"/>
              </p:cNvSpPr>
              <p:nvPr/>
            </p:nvSpPr>
            <p:spPr bwMode="auto">
              <a:xfrm>
                <a:off x="1161612" y="2202006"/>
                <a:ext cx="3011575" cy="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500" i="1" dirty="0">
                    <a:latin typeface="Times New Roman" pitchFamily="18" charset="0"/>
                    <a:cs typeface="Times New Roman" pitchFamily="18" charset="0"/>
                  </a:rPr>
                  <a:t>S</a:t>
                </a:r>
                <a:r>
                  <a:rPr lang="zh-CN" altLang="en-US" sz="900" baseline="-25000" dirty="0">
                    <a:latin typeface="Times New Roman" pitchFamily="18" charset="0"/>
                    <a:cs typeface="Times New Roman" pitchFamily="18" charset="0"/>
                  </a:rPr>
                  <a:t>組</a:t>
                </a:r>
                <a:r>
                  <a:rPr lang="en-US" altLang="zh-CN" sz="900" dirty="0"/>
                  <a:t>    </a:t>
                </a:r>
                <a:r>
                  <a:rPr lang="en-US" altLang="zh-CN" sz="1600" dirty="0"/>
                  <a:t>—  </a:t>
                </a:r>
                <a:r>
                  <a:rPr lang="zh-CN" altLang="en-US" sz="1500" dirty="0"/>
                  <a:t>組成參考區間的生物變異</a:t>
                </a:r>
                <a:endParaRPr lang="en-US" altLang="zh-CN" sz="1500" dirty="0"/>
              </a:p>
              <a:p>
                <a:r>
                  <a:rPr lang="en-US" altLang="zh-CN" sz="1600" i="1" dirty="0">
                    <a:latin typeface="Times New Roman" pitchFamily="18" charset="0"/>
                    <a:cs typeface="Times New Roman" pitchFamily="18" charset="0"/>
                  </a:rPr>
                  <a:t>S</a:t>
                </a:r>
                <a:r>
                  <a:rPr lang="en-US" altLang="zh-CN" sz="900" baseline="-25000" dirty="0">
                    <a:latin typeface="Times New Roman" pitchFamily="18" charset="0"/>
                    <a:cs typeface="Times New Roman" pitchFamily="18" charset="0"/>
                  </a:rPr>
                  <a:t>G</a:t>
                </a:r>
                <a:r>
                  <a:rPr lang="en-US" altLang="zh-CN" sz="900" dirty="0"/>
                  <a:t>    </a:t>
                </a:r>
                <a:r>
                  <a:rPr lang="en-US" altLang="zh-CN" sz="1600" dirty="0"/>
                  <a:t>—  </a:t>
                </a:r>
                <a:r>
                  <a:rPr lang="zh-CN" altLang="en-US" sz="1500" dirty="0"/>
                  <a:t>個體間生物學變異</a:t>
                </a:r>
                <a:endParaRPr lang="en-US" altLang="zh-CN" sz="1500" dirty="0"/>
              </a:p>
              <a:p>
                <a:r>
                  <a:rPr lang="en-US" altLang="zh-CN" sz="1600" i="1" dirty="0">
                    <a:latin typeface="Times New Roman" pitchFamily="18" charset="0"/>
                    <a:cs typeface="Times New Roman" pitchFamily="18" charset="0"/>
                  </a:rPr>
                  <a:t>S</a:t>
                </a:r>
                <a:r>
                  <a:rPr lang="en-US" altLang="zh-CN" sz="1000" dirty="0">
                    <a:latin typeface="Times New Roman" pitchFamily="18" charset="0"/>
                    <a:cs typeface="Times New Roman" pitchFamily="18" charset="0"/>
                  </a:rPr>
                  <a:t> </a:t>
                </a:r>
                <a:r>
                  <a:rPr lang="en-US" altLang="zh-CN" sz="1000" baseline="-25000" dirty="0">
                    <a:latin typeface="Times New Roman" pitchFamily="18" charset="0"/>
                    <a:cs typeface="Times New Roman" pitchFamily="18" charset="0"/>
                  </a:rPr>
                  <a:t>I</a:t>
                </a:r>
                <a:r>
                  <a:rPr lang="en-US" altLang="zh-CN" sz="1000" dirty="0"/>
                  <a:t>    </a:t>
                </a:r>
                <a:r>
                  <a:rPr lang="en-US" altLang="zh-CN" sz="1600" dirty="0"/>
                  <a:t>—  </a:t>
                </a:r>
                <a:r>
                  <a:rPr lang="zh-CN" altLang="en-US" sz="1500" dirty="0"/>
                  <a:t>個體內生物學變異</a:t>
                </a:r>
              </a:p>
            </p:txBody>
          </p:sp>
          <p:sp>
            <p:nvSpPr>
              <p:cNvPr id="16395" name="Rectangle 5"/>
              <p:cNvSpPr>
                <a:spLocks noChangeArrowheads="1"/>
              </p:cNvSpPr>
              <p:nvPr/>
            </p:nvSpPr>
            <p:spPr bwMode="auto">
              <a:xfrm>
                <a:off x="1161612" y="3152488"/>
                <a:ext cx="3381473" cy="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500" dirty="0"/>
                  <a:t>同上，</a:t>
                </a:r>
                <a:r>
                  <a:rPr lang="zh-CN" altLang="en-US" sz="1500" dirty="0">
                    <a:solidFill>
                      <a:srgbClr val="FF0915"/>
                    </a:solidFill>
                  </a:rPr>
                  <a:t>當所有分量具有相同的均值時</a:t>
                </a:r>
                <a:r>
                  <a:rPr lang="zh-CN" altLang="en-US" sz="1500" dirty="0"/>
                  <a:t>，</a:t>
                </a:r>
                <a:endParaRPr lang="en-US" altLang="zh-CN" sz="1500" dirty="0"/>
              </a:p>
              <a:p>
                <a:r>
                  <a:rPr lang="zh-CN" altLang="en-US" sz="1500" dirty="0"/>
                  <a:t>則 </a:t>
                </a:r>
                <a:r>
                  <a:rPr lang="en-US" altLang="zh-CN" sz="1500" i="1" dirty="0">
                    <a:latin typeface="Times New Roman" pitchFamily="18" charset="0"/>
                    <a:cs typeface="Times New Roman" pitchFamily="18" charset="0"/>
                  </a:rPr>
                  <a:t>S</a:t>
                </a:r>
                <a:r>
                  <a:rPr lang="en-US" altLang="zh-CN" sz="1500" i="1" dirty="0"/>
                  <a:t> </a:t>
                </a:r>
                <a:r>
                  <a:rPr lang="zh-CN" altLang="en-US" sz="1500" dirty="0"/>
                  <a:t>可由 </a:t>
                </a:r>
                <a:r>
                  <a:rPr lang="en-US" altLang="zh-CN" sz="1500" i="1" dirty="0">
                    <a:latin typeface="Times New Roman" pitchFamily="18" charset="0"/>
                    <a:cs typeface="Times New Roman" pitchFamily="18" charset="0"/>
                  </a:rPr>
                  <a:t>CV</a:t>
                </a:r>
                <a:r>
                  <a:rPr lang="en-US" altLang="zh-CN" sz="1500" i="1" dirty="0"/>
                  <a:t> </a:t>
                </a:r>
                <a:r>
                  <a:rPr lang="zh-CN" altLang="en-US" sz="1500" dirty="0"/>
                  <a:t>代替，</a:t>
                </a:r>
                <a:endParaRPr lang="en-US" altLang="zh-CN" sz="1500" dirty="0"/>
              </a:p>
              <a:p>
                <a:r>
                  <a:rPr lang="zh-CN" altLang="en-US" sz="1500" dirty="0"/>
                  <a:t>數學公式形式如下：</a:t>
                </a:r>
              </a:p>
            </p:txBody>
          </p:sp>
          <p:sp>
            <p:nvSpPr>
              <p:cNvPr id="16396" name="Rectangle 5"/>
              <p:cNvSpPr>
                <a:spLocks noChangeArrowheads="1"/>
              </p:cNvSpPr>
              <p:nvPr/>
            </p:nvSpPr>
            <p:spPr bwMode="auto">
              <a:xfrm>
                <a:off x="1161612" y="4828966"/>
                <a:ext cx="4619759" cy="1234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500" dirty="0"/>
                  <a:t>當 </a:t>
                </a:r>
                <a:r>
                  <a:rPr lang="en-US" altLang="zh-CN" sz="1500" i="1"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A</a:t>
                </a:r>
                <a:r>
                  <a:rPr lang="en-US" altLang="zh-CN" sz="1500" dirty="0"/>
                  <a:t> </a:t>
                </a:r>
                <a:r>
                  <a:rPr lang="en-US" altLang="zh-CN" sz="1500" dirty="0">
                    <a:latin typeface="仿宋_GB2312" pitchFamily="49" charset="-122"/>
                    <a:ea typeface="仿宋_GB2312" pitchFamily="49" charset="-122"/>
                  </a:rPr>
                  <a:t>≤</a:t>
                </a:r>
                <a:r>
                  <a:rPr lang="en-US" altLang="zh-CN" sz="1500" dirty="0"/>
                  <a:t> </a:t>
                </a:r>
                <a:r>
                  <a:rPr lang="en-US" altLang="zh-CN" sz="1500" dirty="0">
                    <a:latin typeface="Times New Roman" pitchFamily="18" charset="0"/>
                    <a:cs typeface="Times New Roman" pitchFamily="18" charset="0"/>
                  </a:rPr>
                  <a:t>0.125 • </a:t>
                </a:r>
                <a:r>
                  <a:rPr lang="en-US" altLang="zh-CN" sz="1500" i="1" dirty="0">
                    <a:latin typeface="Times New Roman" pitchFamily="18" charset="0"/>
                    <a:cs typeface="Times New Roman" pitchFamily="18" charset="0"/>
                  </a:rPr>
                  <a:t>CV</a:t>
                </a:r>
                <a:r>
                  <a:rPr lang="zh-CN" altLang="en-US" sz="1000" baseline="-25000" dirty="0">
                    <a:latin typeface="Times New Roman" pitchFamily="18" charset="0"/>
                    <a:cs typeface="Times New Roman" pitchFamily="18" charset="0"/>
                  </a:rPr>
                  <a:t>組</a:t>
                </a:r>
                <a:r>
                  <a:rPr lang="en-US" altLang="zh-CN" sz="1500" dirty="0"/>
                  <a:t>  </a:t>
                </a:r>
                <a:r>
                  <a:rPr lang="zh-CN" altLang="en-US" sz="1500" dirty="0"/>
                  <a:t>時，</a:t>
                </a:r>
                <a:endParaRPr lang="en-US" altLang="zh-CN" sz="1500" dirty="0"/>
              </a:p>
              <a:p>
                <a:r>
                  <a:rPr lang="zh-CN" altLang="en-US" sz="1500" dirty="0"/>
                  <a:t>結果假陽性率小於下限為</a:t>
                </a:r>
                <a:r>
                  <a:rPr lang="en-US" altLang="zh-CN" sz="1500" dirty="0"/>
                  <a:t>1.8%</a:t>
                </a:r>
                <a:r>
                  <a:rPr lang="zh-CN" altLang="en-US" sz="1500" dirty="0"/>
                  <a:t>，大於上限為</a:t>
                </a:r>
                <a:r>
                  <a:rPr lang="en-US" altLang="zh-CN" sz="1500" dirty="0"/>
                  <a:t>3.3%</a:t>
                </a:r>
                <a:r>
                  <a:rPr lang="zh-CN" altLang="en-US" sz="1500" dirty="0"/>
                  <a:t>；</a:t>
                </a:r>
                <a:endParaRPr lang="en-US" altLang="zh-CN" sz="1500" dirty="0"/>
              </a:p>
              <a:p>
                <a:r>
                  <a:rPr lang="zh-CN" altLang="en-US" sz="1500" dirty="0"/>
                  <a:t>當 </a:t>
                </a:r>
                <a:r>
                  <a:rPr lang="en-US" altLang="zh-CN" sz="1500" i="1" dirty="0">
                    <a:latin typeface="Times New Roman" pitchFamily="18" charset="0"/>
                    <a:cs typeface="Times New Roman" pitchFamily="18" charset="0"/>
                  </a:rPr>
                  <a:t>B</a:t>
                </a:r>
                <a:r>
                  <a:rPr lang="en-US" altLang="zh-CN" sz="1000" baseline="-25000" dirty="0">
                    <a:latin typeface="Times New Roman" pitchFamily="18" charset="0"/>
                    <a:cs typeface="Times New Roman" pitchFamily="18" charset="0"/>
                  </a:rPr>
                  <a:t>A</a:t>
                </a:r>
                <a:r>
                  <a:rPr lang="en-US" altLang="zh-CN" sz="1500" dirty="0"/>
                  <a:t> </a:t>
                </a:r>
                <a:r>
                  <a:rPr lang="en-US" altLang="zh-CN" sz="1500" dirty="0">
                    <a:latin typeface="仿宋_GB2312" pitchFamily="49" charset="-122"/>
                    <a:ea typeface="仿宋_GB2312" pitchFamily="49" charset="-122"/>
                  </a:rPr>
                  <a:t>≤</a:t>
                </a:r>
                <a:r>
                  <a:rPr lang="en-US" altLang="zh-CN" sz="1500" dirty="0"/>
                  <a:t> </a:t>
                </a:r>
                <a:r>
                  <a:rPr lang="en-US" altLang="zh-CN" sz="1500" dirty="0">
                    <a:latin typeface="Times New Roman" pitchFamily="18" charset="0"/>
                    <a:cs typeface="Times New Roman" pitchFamily="18" charset="0"/>
                  </a:rPr>
                  <a:t>0.25 • </a:t>
                </a:r>
                <a:r>
                  <a:rPr lang="en-US" altLang="zh-CN" sz="1500" i="1" dirty="0">
                    <a:latin typeface="Times New Roman" pitchFamily="18" charset="0"/>
                    <a:cs typeface="Times New Roman" pitchFamily="18" charset="0"/>
                  </a:rPr>
                  <a:t>CV</a:t>
                </a:r>
                <a:r>
                  <a:rPr lang="zh-CN" altLang="en-US" sz="1000" baseline="-25000" dirty="0">
                    <a:latin typeface="Times New Roman" pitchFamily="18" charset="0"/>
                    <a:cs typeface="Times New Roman" pitchFamily="18" charset="0"/>
                  </a:rPr>
                  <a:t>組</a:t>
                </a:r>
                <a:r>
                  <a:rPr lang="en-US" altLang="zh-CN" sz="1500" dirty="0"/>
                  <a:t>  </a:t>
                </a:r>
                <a:r>
                  <a:rPr lang="zh-CN" altLang="en-US" sz="1500" dirty="0"/>
                  <a:t>時，</a:t>
                </a:r>
                <a:endParaRPr lang="en-US" altLang="zh-CN" sz="1500" dirty="0"/>
              </a:p>
              <a:p>
                <a:r>
                  <a:rPr lang="zh-CN" altLang="en-US" sz="1500" dirty="0"/>
                  <a:t>結果假陽性率小於下限為</a:t>
                </a:r>
                <a:r>
                  <a:rPr lang="en-US" altLang="zh-CN" sz="1500" dirty="0"/>
                  <a:t>1.4%</a:t>
                </a:r>
                <a:r>
                  <a:rPr lang="zh-CN" altLang="en-US" sz="1500" dirty="0"/>
                  <a:t>，大於上限為</a:t>
                </a:r>
                <a:r>
                  <a:rPr lang="en-US" altLang="zh-CN" sz="1500" dirty="0"/>
                  <a:t>4.4%</a:t>
                </a:r>
                <a:r>
                  <a:rPr lang="zh-CN" altLang="en-US" sz="1500" dirty="0"/>
                  <a:t>；</a:t>
                </a:r>
                <a:endParaRPr lang="en-US" altLang="zh-CN" sz="1500" dirty="0"/>
              </a:p>
              <a:p>
                <a:endParaRPr lang="en-US" altLang="zh-CN" sz="1500" dirty="0"/>
              </a:p>
            </p:txBody>
          </p:sp>
        </p:grpSp>
        <p:pic>
          <p:nvPicPr>
            <p:cNvPr id="1639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12420" y="614242"/>
              <a:ext cx="5428643" cy="524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矩形 3"/>
          <p:cNvSpPr>
            <a:spLocks noChangeArrowheads="1"/>
          </p:cNvSpPr>
          <p:nvPr/>
        </p:nvSpPr>
        <p:spPr bwMode="auto">
          <a:xfrm>
            <a:off x="80214" y="15785"/>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5" name="矩形 3"/>
          <p:cNvSpPr>
            <a:spLocks noChangeArrowheads="1"/>
          </p:cNvSpPr>
          <p:nvPr/>
        </p:nvSpPr>
        <p:spPr bwMode="auto">
          <a:xfrm>
            <a:off x="80215" y="264342"/>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biologically variable</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quality specification</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17412" name="组合 2"/>
          <p:cNvGrpSpPr>
            <a:grpSpLocks/>
          </p:cNvGrpSpPr>
          <p:nvPr/>
        </p:nvGrpSpPr>
        <p:grpSpPr bwMode="auto">
          <a:xfrm>
            <a:off x="1428750" y="682648"/>
            <a:ext cx="8961438" cy="5248606"/>
            <a:chOff x="1428532" y="750363"/>
            <a:chExt cx="8960945" cy="5249732"/>
          </a:xfrm>
        </p:grpSpPr>
        <p:sp>
          <p:nvSpPr>
            <p:cNvPr id="17413" name="Rectangle 5"/>
            <p:cNvSpPr>
              <a:spLocks noChangeArrowheads="1"/>
            </p:cNvSpPr>
            <p:nvPr/>
          </p:nvSpPr>
          <p:spPr bwMode="auto">
            <a:xfrm>
              <a:off x="1428532" y="750363"/>
              <a:ext cx="46050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600" b="1" dirty="0"/>
                <a:t>2</a:t>
              </a:r>
              <a:r>
                <a:rPr lang="zh-CN" altLang="en-US" sz="1600" b="1" dirty="0"/>
                <a:t>、</a:t>
              </a:r>
              <a:r>
                <a:rPr lang="zh-CN" altLang="en-US" sz="1600" dirty="0"/>
                <a:t>偏倚</a:t>
              </a:r>
              <a:r>
                <a:rPr lang="en-US" altLang="zh-CN" sz="1200" dirty="0"/>
                <a:t>(</a:t>
              </a:r>
              <a:r>
                <a:rPr lang="en-US" altLang="zh-CN" sz="1200" i="1" dirty="0">
                  <a:latin typeface="Times New Roman" pitchFamily="18" charset="0"/>
                  <a:cs typeface="Times New Roman" pitchFamily="18" charset="0"/>
                </a:rPr>
                <a:t>B</a:t>
              </a:r>
              <a:r>
                <a:rPr lang="en-US" altLang="zh-CN" sz="1200" baseline="-25000" dirty="0">
                  <a:latin typeface="Times New Roman" pitchFamily="18" charset="0"/>
                  <a:cs typeface="Times New Roman" pitchFamily="18" charset="0"/>
                </a:rPr>
                <a:t>A</a:t>
              </a:r>
              <a:r>
                <a:rPr lang="en-US" altLang="zh-CN" sz="1200" dirty="0"/>
                <a:t>) </a:t>
              </a:r>
              <a:r>
                <a:rPr lang="zh-CN" altLang="en-US" sz="1600" dirty="0"/>
                <a:t>對截斷取值與假陽性率的影響</a:t>
              </a:r>
              <a:endParaRPr lang="en-US" altLang="zh-CN" sz="1600" dirty="0"/>
            </a:p>
            <a:p>
              <a:r>
                <a:rPr lang="zh-CN" altLang="en-US" sz="1200" dirty="0"/>
                <a:t>       （偏倚</a:t>
              </a:r>
              <a:r>
                <a:rPr lang="en-US" altLang="zh-CN" sz="900" dirty="0"/>
                <a:t>(</a:t>
              </a:r>
              <a:r>
                <a:rPr lang="en-US" altLang="zh-CN" sz="900" i="1" dirty="0">
                  <a:latin typeface="Times New Roman" pitchFamily="18" charset="0"/>
                  <a:cs typeface="Times New Roman" pitchFamily="18" charset="0"/>
                </a:rPr>
                <a:t>B</a:t>
              </a:r>
              <a:r>
                <a:rPr lang="en-US" altLang="zh-CN" sz="900" baseline="-25000" dirty="0">
                  <a:latin typeface="Times New Roman" pitchFamily="18" charset="0"/>
                  <a:cs typeface="Times New Roman" pitchFamily="18" charset="0"/>
                </a:rPr>
                <a:t>A</a:t>
              </a:r>
              <a:r>
                <a:rPr lang="en-US" altLang="zh-CN" sz="900" dirty="0"/>
                <a:t>) </a:t>
              </a:r>
              <a:r>
                <a:rPr lang="zh-CN" altLang="en-US" sz="1200" dirty="0"/>
                <a:t>的質量規範）</a:t>
              </a:r>
            </a:p>
          </p:txBody>
        </p:sp>
        <p:sp>
          <p:nvSpPr>
            <p:cNvPr id="17414" name="Rectangle 5"/>
            <p:cNvSpPr>
              <a:spLocks noChangeArrowheads="1"/>
            </p:cNvSpPr>
            <p:nvPr/>
          </p:nvSpPr>
          <p:spPr bwMode="auto">
            <a:xfrm>
              <a:off x="2627917" y="5145832"/>
              <a:ext cx="7652382" cy="8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100" dirty="0">
                  <a:latin typeface="Times New Roman" pitchFamily="18" charset="0"/>
                  <a:cs typeface="Times New Roman" pitchFamily="18" charset="0"/>
                </a:rPr>
                <a:t>當 </a:t>
              </a:r>
              <a:r>
                <a:rPr lang="en-US" altLang="zh-CN" sz="1100" i="1" dirty="0">
                  <a:latin typeface="Times New Roman" pitchFamily="18" charset="0"/>
                  <a:cs typeface="Times New Roman" pitchFamily="18" charset="0"/>
                </a:rPr>
                <a:t>B</a:t>
              </a:r>
              <a:r>
                <a:rPr lang="en-US" altLang="zh-CN" sz="1100" i="1"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a:t>
              </a:r>
              <a:r>
                <a:rPr lang="en-US" altLang="zh-CN" sz="1100" dirty="0">
                  <a:latin typeface="宋体" pitchFamily="2" charset="-122"/>
                  <a:cs typeface="Times New Roman" pitchFamily="18" charset="0"/>
                </a:rPr>
                <a:t>≤</a:t>
              </a:r>
              <a:r>
                <a:rPr lang="en-US" altLang="zh-CN" sz="1100" dirty="0">
                  <a:latin typeface="Times New Roman" pitchFamily="18" charset="0"/>
                  <a:cs typeface="Times New Roman" pitchFamily="18" charset="0"/>
                </a:rPr>
                <a:t> 0.125 • </a:t>
              </a:r>
              <a:r>
                <a:rPr lang="en-US" altLang="zh-CN" sz="1100" i="1" dirty="0">
                  <a:latin typeface="Times New Roman" pitchFamily="18" charset="0"/>
                  <a:cs typeface="Times New Roman" pitchFamily="18" charset="0"/>
                </a:rPr>
                <a:t>CV</a:t>
              </a:r>
              <a:r>
                <a:rPr lang="zh-CN" altLang="en-US" sz="1100" baseline="-25000" dirty="0">
                  <a:latin typeface="Times New Roman" pitchFamily="18" charset="0"/>
                  <a:cs typeface="Times New Roman" pitchFamily="18" charset="0"/>
                </a:rPr>
                <a:t>組</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時，此時由於分析偏倚的緣故由生物變異產生的假陽性率 </a:t>
              </a:r>
              <a:r>
                <a:rPr lang="en-US" altLang="zh-TW" sz="1100" i="1" dirty="0">
                  <a:latin typeface="Times New Roman" pitchFamily="18" charset="0"/>
                  <a:cs typeface="Times New Roman" pitchFamily="18" charset="0"/>
                </a:rPr>
                <a:t>α</a:t>
              </a:r>
              <a:r>
                <a:rPr lang="en-US" altLang="zh-TW"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已由 </a:t>
              </a:r>
              <a:r>
                <a:rPr lang="en-US" altLang="zh-CN" sz="1100" dirty="0">
                  <a:latin typeface="Times New Roman" pitchFamily="18" charset="0"/>
                  <a:cs typeface="Times New Roman" pitchFamily="18" charset="0"/>
                </a:rPr>
                <a:t>5% </a:t>
              </a:r>
              <a:r>
                <a:rPr lang="zh-CN" altLang="en-US" sz="1100" dirty="0">
                  <a:latin typeface="Times New Roman" pitchFamily="18" charset="0"/>
                  <a:cs typeface="Times New Roman" pitchFamily="18" charset="0"/>
                </a:rPr>
                <a:t>增大到 </a:t>
              </a:r>
              <a:r>
                <a:rPr lang="en-US" altLang="zh-CN" sz="1100" dirty="0">
                  <a:latin typeface="Times New Roman" pitchFamily="18" charset="0"/>
                  <a:cs typeface="Times New Roman" pitchFamily="18" charset="0"/>
                </a:rPr>
                <a:t>5.18%</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當 </a:t>
              </a:r>
              <a:r>
                <a:rPr lang="en-US" altLang="zh-CN" sz="1100" i="1" dirty="0">
                  <a:latin typeface="Times New Roman" pitchFamily="18" charset="0"/>
                  <a:cs typeface="Times New Roman" pitchFamily="18" charset="0"/>
                </a:rPr>
                <a:t>B</a:t>
              </a:r>
              <a:r>
                <a:rPr lang="en-US" altLang="zh-CN" sz="1100" i="1"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a:t>
              </a:r>
              <a:r>
                <a:rPr lang="en-US" altLang="zh-CN" sz="1100" dirty="0">
                  <a:latin typeface="宋体" pitchFamily="2" charset="-122"/>
                  <a:cs typeface="Times New Roman" pitchFamily="18" charset="0"/>
                </a:rPr>
                <a:t>≤</a:t>
              </a:r>
              <a:r>
                <a:rPr lang="en-US" altLang="zh-CN" sz="1100" dirty="0">
                  <a:latin typeface="Times New Roman" pitchFamily="18" charset="0"/>
                  <a:cs typeface="Times New Roman" pitchFamily="18" charset="0"/>
                </a:rPr>
                <a:t> 0.250 • </a:t>
              </a:r>
              <a:r>
                <a:rPr lang="en-US" altLang="zh-CN" sz="1100" i="1" dirty="0">
                  <a:latin typeface="Times New Roman" pitchFamily="18" charset="0"/>
                  <a:cs typeface="Times New Roman" pitchFamily="18" charset="0"/>
                </a:rPr>
                <a:t>CV</a:t>
              </a:r>
              <a:r>
                <a:rPr lang="zh-CN" altLang="en-US" sz="1100" baseline="-25000" dirty="0">
                  <a:latin typeface="Times New Roman" pitchFamily="18" charset="0"/>
                  <a:cs typeface="Times New Roman" pitchFamily="18" charset="0"/>
                </a:rPr>
                <a:t>組</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時，此時由於分析偏倚的緣故由生物變異產生的假陽性率 </a:t>
              </a:r>
              <a:r>
                <a:rPr lang="en-US" altLang="zh-TW" sz="1100" i="1" dirty="0">
                  <a:latin typeface="Times New Roman" pitchFamily="18" charset="0"/>
                  <a:cs typeface="Times New Roman" pitchFamily="18" charset="0"/>
                </a:rPr>
                <a:t>α</a:t>
              </a:r>
              <a:r>
                <a:rPr lang="en-US" altLang="zh-TW"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已由 </a:t>
              </a:r>
              <a:r>
                <a:rPr lang="en-US" altLang="zh-CN" sz="1100" dirty="0">
                  <a:latin typeface="Times New Roman" pitchFamily="18" charset="0"/>
                  <a:cs typeface="Times New Roman" pitchFamily="18" charset="0"/>
                </a:rPr>
                <a:t>5% </a:t>
              </a:r>
              <a:r>
                <a:rPr lang="zh-CN" altLang="en-US" sz="1100" dirty="0">
                  <a:latin typeface="Times New Roman" pitchFamily="18" charset="0"/>
                  <a:cs typeface="Times New Roman" pitchFamily="18" charset="0"/>
                </a:rPr>
                <a:t>增大到 </a:t>
              </a:r>
              <a:r>
                <a:rPr lang="en-US" altLang="zh-CN" sz="1100" dirty="0">
                  <a:latin typeface="Times New Roman" pitchFamily="18" charset="0"/>
                  <a:cs typeface="Times New Roman" pitchFamily="18" charset="0"/>
                </a:rPr>
                <a:t>5.72%</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a:p>
              <a:pPr>
                <a:lnSpc>
                  <a:spcPct val="150000"/>
                </a:lnSpc>
              </a:pPr>
              <a:r>
                <a:rPr lang="zh-CN" altLang="en-US" sz="1100" dirty="0">
                  <a:latin typeface="Times New Roman" pitchFamily="18" charset="0"/>
                  <a:cs typeface="Times New Roman" pitchFamily="18" charset="0"/>
                </a:rPr>
                <a:t>當 </a:t>
              </a:r>
              <a:r>
                <a:rPr lang="en-US" altLang="zh-CN" sz="1100" i="1" dirty="0">
                  <a:latin typeface="Times New Roman" pitchFamily="18" charset="0"/>
                  <a:cs typeface="Times New Roman" pitchFamily="18" charset="0"/>
                </a:rPr>
                <a:t>B</a:t>
              </a:r>
              <a:r>
                <a:rPr lang="en-US" altLang="zh-CN" sz="1100" i="1"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a:t>
              </a:r>
              <a:r>
                <a:rPr lang="en-US" altLang="zh-CN" sz="1100" dirty="0">
                  <a:latin typeface="宋体" pitchFamily="2" charset="-122"/>
                  <a:cs typeface="Times New Roman" pitchFamily="18" charset="0"/>
                </a:rPr>
                <a:t>≤</a:t>
              </a:r>
              <a:r>
                <a:rPr lang="en-US" altLang="zh-CN" sz="1100" dirty="0">
                  <a:latin typeface="Times New Roman" pitchFamily="18" charset="0"/>
                  <a:cs typeface="Times New Roman" pitchFamily="18" charset="0"/>
                </a:rPr>
                <a:t> 0.375 • </a:t>
              </a:r>
              <a:r>
                <a:rPr lang="en-US" altLang="zh-CN" sz="1100" i="1" dirty="0">
                  <a:latin typeface="Times New Roman" pitchFamily="18" charset="0"/>
                  <a:cs typeface="Times New Roman" pitchFamily="18" charset="0"/>
                </a:rPr>
                <a:t>CV</a:t>
              </a:r>
              <a:r>
                <a:rPr lang="zh-CN" altLang="en-US" sz="1100" baseline="-25000" dirty="0">
                  <a:latin typeface="Times New Roman" pitchFamily="18" charset="0"/>
                  <a:cs typeface="Times New Roman" pitchFamily="18" charset="0"/>
                </a:rPr>
                <a:t>組</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時，此時由於分析偏倚的緣故由生物變異產生的假陽性率 </a:t>
              </a:r>
              <a:r>
                <a:rPr lang="en-US" altLang="zh-TW" sz="1100" i="1" dirty="0">
                  <a:latin typeface="Times New Roman" pitchFamily="18" charset="0"/>
                  <a:cs typeface="Times New Roman" pitchFamily="18" charset="0"/>
                </a:rPr>
                <a:t>α</a:t>
              </a:r>
              <a:r>
                <a:rPr lang="en-US" altLang="zh-TW"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已由 </a:t>
              </a:r>
              <a:r>
                <a:rPr lang="en-US" altLang="zh-CN" sz="1100" dirty="0">
                  <a:latin typeface="Times New Roman" pitchFamily="18" charset="0"/>
                  <a:cs typeface="Times New Roman" pitchFamily="18" charset="0"/>
                </a:rPr>
                <a:t>5% </a:t>
              </a:r>
              <a:r>
                <a:rPr lang="zh-CN" altLang="en-US" sz="1100" dirty="0">
                  <a:latin typeface="Times New Roman" pitchFamily="18" charset="0"/>
                  <a:cs typeface="Times New Roman" pitchFamily="18" charset="0"/>
                </a:rPr>
                <a:t>增大到 </a:t>
              </a:r>
              <a:r>
                <a:rPr lang="en-US" altLang="zh-CN" sz="1100" dirty="0">
                  <a:latin typeface="Times New Roman" pitchFamily="18" charset="0"/>
                  <a:cs typeface="Times New Roman" pitchFamily="18" charset="0"/>
                </a:rPr>
                <a:t>6.63%</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p:txBody>
        </p:sp>
        <p:pic>
          <p:nvPicPr>
            <p:cNvPr id="174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532" y="1453809"/>
              <a:ext cx="8960945" cy="363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矩形 3"/>
          <p:cNvSpPr>
            <a:spLocks noChangeArrowheads="1"/>
          </p:cNvSpPr>
          <p:nvPr/>
        </p:nvSpPr>
        <p:spPr bwMode="auto">
          <a:xfrm>
            <a:off x="80214" y="15785"/>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9" name="矩形 3"/>
          <p:cNvSpPr>
            <a:spLocks noChangeArrowheads="1"/>
          </p:cNvSpPr>
          <p:nvPr/>
        </p:nvSpPr>
        <p:spPr bwMode="auto">
          <a:xfrm>
            <a:off x="80215" y="277990"/>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biologically variable</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quality specification</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18436" name="组合 1"/>
          <p:cNvGrpSpPr>
            <a:grpSpLocks/>
          </p:cNvGrpSpPr>
          <p:nvPr/>
        </p:nvGrpSpPr>
        <p:grpSpPr bwMode="auto">
          <a:xfrm>
            <a:off x="2786063" y="879475"/>
            <a:ext cx="7177087" cy="4822825"/>
            <a:chOff x="2786063" y="879475"/>
            <a:chExt cx="7177744" cy="4822825"/>
          </a:xfrm>
        </p:grpSpPr>
        <p:sp>
          <p:nvSpPr>
            <p:cNvPr id="18437" name="Rectangle 5"/>
            <p:cNvSpPr>
              <a:spLocks noChangeArrowheads="1"/>
            </p:cNvSpPr>
            <p:nvPr/>
          </p:nvSpPr>
          <p:spPr bwMode="auto">
            <a:xfrm>
              <a:off x="2786063" y="879475"/>
              <a:ext cx="4605425" cy="40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000" b="1"/>
                <a:t>3</a:t>
              </a:r>
              <a:r>
                <a:rPr lang="zh-CN" altLang="en-US" sz="2000" b="1"/>
                <a:t>、</a:t>
              </a:r>
              <a:r>
                <a:rPr lang="zh-CN" altLang="en-US" sz="2000"/>
                <a:t>允許總誤差的質量規範</a:t>
              </a:r>
            </a:p>
          </p:txBody>
        </p:sp>
        <p:graphicFrame>
          <p:nvGraphicFramePr>
            <p:cNvPr id="18438" name="对象 2"/>
            <p:cNvGraphicFramePr>
              <a:graphicFrameLocks noChangeAspect="1"/>
            </p:cNvGraphicFramePr>
            <p:nvPr/>
          </p:nvGraphicFramePr>
          <p:xfrm>
            <a:off x="3789425" y="1669269"/>
            <a:ext cx="2303255" cy="394582"/>
          </p:xfrm>
          <a:graphic>
            <a:graphicData uri="http://schemas.openxmlformats.org/presentationml/2006/ole">
              <mc:AlternateContent xmlns:mc="http://schemas.openxmlformats.org/markup-compatibility/2006">
                <mc:Choice xmlns:v="urn:schemas-microsoft-com:vml" Requires="v">
                  <p:oleObj name="公式" r:id="rId3" imgW="1422400" imgH="241300" progId="Equation.3">
                    <p:embed/>
                  </p:oleObj>
                </mc:Choice>
                <mc:Fallback>
                  <p:oleObj name="公式" r:id="rId3" imgW="1422400" imgH="2413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9425" y="1669269"/>
                          <a:ext cx="2303255" cy="394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9" name="Rectangle 5"/>
            <p:cNvSpPr>
              <a:spLocks noChangeArrowheads="1"/>
            </p:cNvSpPr>
            <p:nvPr/>
          </p:nvSpPr>
          <p:spPr bwMode="auto">
            <a:xfrm>
              <a:off x="3228383" y="3823127"/>
              <a:ext cx="3011546"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600" i="1" dirty="0" err="1">
                  <a:latin typeface="Times New Roman" pitchFamily="18" charset="0"/>
                  <a:cs typeface="Times New Roman" pitchFamily="18" charset="0"/>
                </a:rPr>
                <a:t>TEa</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總誤差</a:t>
              </a:r>
            </a:p>
          </p:txBody>
        </p:sp>
        <p:graphicFrame>
          <p:nvGraphicFramePr>
            <p:cNvPr id="18440" name="Object 8"/>
            <p:cNvGraphicFramePr>
              <a:graphicFrameLocks noChangeAspect="1"/>
            </p:cNvGraphicFramePr>
            <p:nvPr/>
          </p:nvGraphicFramePr>
          <p:xfrm>
            <a:off x="3727097" y="2979682"/>
            <a:ext cx="4673479" cy="483810"/>
          </p:xfrm>
          <a:graphic>
            <a:graphicData uri="http://schemas.openxmlformats.org/presentationml/2006/ole">
              <mc:AlternateContent xmlns:mc="http://schemas.openxmlformats.org/markup-compatibility/2006">
                <mc:Choice xmlns:v="urn:schemas-microsoft-com:vml" Requires="v">
                  <p:oleObj name="公式" r:id="rId5" imgW="2730500" imgH="279400" progId="Equation.3">
                    <p:embed/>
                  </p:oleObj>
                </mc:Choice>
                <mc:Fallback>
                  <p:oleObj name="公式" r:id="rId5" imgW="2730500" imgH="2794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7097" y="2979682"/>
                          <a:ext cx="4673479" cy="48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1" name="Object 9"/>
            <p:cNvGraphicFramePr>
              <a:graphicFrameLocks noChangeAspect="1"/>
            </p:cNvGraphicFramePr>
            <p:nvPr/>
          </p:nvGraphicFramePr>
          <p:xfrm>
            <a:off x="3711141" y="2291169"/>
            <a:ext cx="1655821" cy="390549"/>
          </p:xfrm>
          <a:graphic>
            <a:graphicData uri="http://schemas.openxmlformats.org/presentationml/2006/ole">
              <mc:AlternateContent xmlns:mc="http://schemas.openxmlformats.org/markup-compatibility/2006">
                <mc:Choice xmlns:v="urn:schemas-microsoft-com:vml" Requires="v">
                  <p:oleObj name="公式" r:id="rId7" imgW="977900" imgH="228600" progId="Equation.3">
                    <p:embed/>
                  </p:oleObj>
                </mc:Choice>
                <mc:Fallback>
                  <p:oleObj name="公式" r:id="rId7" imgW="977900" imgH="228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1141" y="2291169"/>
                          <a:ext cx="1655821" cy="39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2" name="Object 10"/>
            <p:cNvGraphicFramePr>
              <a:graphicFrameLocks noChangeAspect="1"/>
            </p:cNvGraphicFramePr>
            <p:nvPr/>
          </p:nvGraphicFramePr>
          <p:xfrm>
            <a:off x="5591134" y="2240590"/>
            <a:ext cx="2492517" cy="462122"/>
          </p:xfrm>
          <a:graphic>
            <a:graphicData uri="http://schemas.openxmlformats.org/presentationml/2006/ole">
              <mc:AlternateContent xmlns:mc="http://schemas.openxmlformats.org/markup-compatibility/2006">
                <mc:Choice xmlns:v="urn:schemas-microsoft-com:vml" Requires="v">
                  <p:oleObj name="公式" r:id="rId9" imgW="1524000" imgH="279400" progId="Equation.3">
                    <p:embed/>
                  </p:oleObj>
                </mc:Choice>
                <mc:Fallback>
                  <p:oleObj name="公式" r:id="rId9" imgW="1524000" imgH="279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1134" y="2240590"/>
                          <a:ext cx="2492517" cy="46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3" name="Rectangle 5"/>
            <p:cNvSpPr>
              <a:spLocks noChangeArrowheads="1"/>
            </p:cNvSpPr>
            <p:nvPr/>
          </p:nvSpPr>
          <p:spPr bwMode="auto">
            <a:xfrm>
              <a:off x="3218212" y="1669268"/>
              <a:ext cx="388562" cy="369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a:t>令</a:t>
              </a:r>
            </a:p>
          </p:txBody>
        </p:sp>
        <p:sp>
          <p:nvSpPr>
            <p:cNvPr id="18444" name="Rectangle 5"/>
            <p:cNvSpPr>
              <a:spLocks noChangeArrowheads="1"/>
            </p:cNvSpPr>
            <p:nvPr/>
          </p:nvSpPr>
          <p:spPr bwMode="auto">
            <a:xfrm>
              <a:off x="3233978" y="2316901"/>
              <a:ext cx="372796"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600"/>
                <a:t>∵</a:t>
              </a:r>
            </a:p>
          </p:txBody>
        </p:sp>
        <p:sp>
          <p:nvSpPr>
            <p:cNvPr id="18445" name="Rectangle 5"/>
            <p:cNvSpPr>
              <a:spLocks noChangeArrowheads="1"/>
            </p:cNvSpPr>
            <p:nvPr/>
          </p:nvSpPr>
          <p:spPr bwMode="auto">
            <a:xfrm>
              <a:off x="3233978" y="3096036"/>
              <a:ext cx="372796"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600"/>
                <a:t>∴</a:t>
              </a:r>
            </a:p>
          </p:txBody>
        </p:sp>
        <p:sp>
          <p:nvSpPr>
            <p:cNvPr id="18446" name="Rectangle 5"/>
            <p:cNvSpPr>
              <a:spLocks noChangeArrowheads="1"/>
            </p:cNvSpPr>
            <p:nvPr/>
          </p:nvSpPr>
          <p:spPr bwMode="auto">
            <a:xfrm>
              <a:off x="5312935" y="2316901"/>
              <a:ext cx="372796"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600"/>
                <a:t>，</a:t>
              </a:r>
            </a:p>
          </p:txBody>
        </p:sp>
        <p:sp>
          <p:nvSpPr>
            <p:cNvPr id="18447" name="Rectangle 5"/>
            <p:cNvSpPr>
              <a:spLocks noChangeArrowheads="1"/>
            </p:cNvSpPr>
            <p:nvPr/>
          </p:nvSpPr>
          <p:spPr bwMode="auto">
            <a:xfrm>
              <a:off x="3291449" y="4366581"/>
              <a:ext cx="6672358"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600" i="1" dirty="0">
                  <a:latin typeface="Times New Roman" pitchFamily="18" charset="0"/>
                  <a:cs typeface="Times New Roman" pitchFamily="18" charset="0"/>
                </a:rPr>
                <a:t>Z </a:t>
              </a:r>
              <a:r>
                <a:rPr lang="el-GR" altLang="zh-CN" sz="1600" i="1" baseline="-25000" dirty="0">
                  <a:latin typeface="Times New Roman" pitchFamily="18" charset="0"/>
                  <a:cs typeface="Times New Roman" pitchFamily="18" charset="0"/>
                </a:rPr>
                <a:t>α</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1.65</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2.33</a:t>
              </a:r>
              <a:r>
                <a:rPr lang="zh-CN" altLang="en-US" sz="1600" dirty="0">
                  <a:latin typeface="Times New Roman" pitchFamily="18" charset="0"/>
                  <a:cs typeface="Times New Roman" pitchFamily="18" charset="0"/>
                </a:rPr>
                <a:t>；</a:t>
              </a:r>
              <a:r>
                <a:rPr lang="en-US" altLang="zh-CN" sz="1600" i="1" dirty="0">
                  <a:latin typeface="Times New Roman" pitchFamily="18" charset="0"/>
                  <a:cs typeface="Times New Roman" pitchFamily="18" charset="0"/>
                </a:rPr>
                <a:t>k </a:t>
              </a:r>
              <a:r>
                <a:rPr lang="en-US" altLang="zh-CN" sz="1600" baseline="-25000" dirty="0">
                  <a:latin typeface="Times New Roman" pitchFamily="18" charset="0"/>
                  <a:cs typeface="Times New Roman" pitchFamily="18" charset="0"/>
                </a:rPr>
                <a:t>1</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0.25</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0.5</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0.75</a:t>
              </a:r>
              <a:r>
                <a:rPr lang="zh-CN" altLang="en-US" sz="1600" dirty="0">
                  <a:latin typeface="Times New Roman" pitchFamily="18" charset="0"/>
                  <a:cs typeface="Times New Roman" pitchFamily="18" charset="0"/>
                </a:rPr>
                <a:t>；</a:t>
              </a:r>
              <a:r>
                <a:rPr lang="en-US" altLang="zh-CN" sz="1600" i="1" dirty="0">
                  <a:solidFill>
                    <a:srgbClr val="000000"/>
                  </a:solidFill>
                  <a:latin typeface="Times New Roman" pitchFamily="18" charset="0"/>
                  <a:cs typeface="Times New Roman" pitchFamily="18" charset="0"/>
                </a:rPr>
                <a:t>k </a:t>
              </a:r>
              <a:r>
                <a:rPr lang="en-US" altLang="zh-CN" sz="1600" baseline="-25000" dirty="0">
                  <a:solidFill>
                    <a:srgbClr val="000000"/>
                  </a:solidFill>
                  <a:latin typeface="Times New Roman" pitchFamily="18" charset="0"/>
                  <a:cs typeface="Times New Roman" pitchFamily="18" charset="0"/>
                </a:rPr>
                <a:t>2</a:t>
              </a:r>
              <a:r>
                <a:rPr lang="en-US" altLang="zh-CN" sz="1600" dirty="0">
                  <a:solidFill>
                    <a:srgbClr val="000000"/>
                  </a:solidFill>
                  <a:latin typeface="Times New Roman" pitchFamily="18" charset="0"/>
                  <a:cs typeface="Times New Roman" pitchFamily="18" charset="0"/>
                </a:rPr>
                <a:t> </a:t>
              </a:r>
              <a:r>
                <a:rPr lang="zh-CN" altLang="en-US" sz="1600" dirty="0">
                  <a:solidFill>
                    <a:srgbClr val="000000"/>
                  </a:solidFill>
                  <a:latin typeface="Times New Roman" pitchFamily="18" charset="0"/>
                  <a:cs typeface="Times New Roman" pitchFamily="18" charset="0"/>
                </a:rPr>
                <a:t>：</a:t>
              </a:r>
              <a:r>
                <a:rPr lang="en-US" altLang="zh-CN" sz="1600" dirty="0">
                  <a:solidFill>
                    <a:srgbClr val="000000"/>
                  </a:solidFill>
                  <a:latin typeface="Times New Roman" pitchFamily="18" charset="0"/>
                  <a:cs typeface="Times New Roman" pitchFamily="18" charset="0"/>
                </a:rPr>
                <a:t>0.125</a:t>
              </a:r>
              <a:r>
                <a:rPr lang="zh-CN" altLang="en-US" sz="1600" dirty="0">
                  <a:solidFill>
                    <a:srgbClr val="000000"/>
                  </a:solidFill>
                  <a:latin typeface="Times New Roman" pitchFamily="18" charset="0"/>
                  <a:cs typeface="Times New Roman" pitchFamily="18" charset="0"/>
                </a:rPr>
                <a:t>、</a:t>
              </a:r>
              <a:r>
                <a:rPr lang="en-US" altLang="zh-CN" sz="1600" dirty="0">
                  <a:solidFill>
                    <a:srgbClr val="000000"/>
                  </a:solidFill>
                  <a:latin typeface="Times New Roman" pitchFamily="18" charset="0"/>
                  <a:cs typeface="Times New Roman" pitchFamily="18" charset="0"/>
                </a:rPr>
                <a:t>0.25</a:t>
              </a:r>
              <a:r>
                <a:rPr lang="zh-CN" altLang="en-US" sz="1600" dirty="0">
                  <a:solidFill>
                    <a:srgbClr val="000000"/>
                  </a:solidFill>
                  <a:latin typeface="Times New Roman" pitchFamily="18" charset="0"/>
                  <a:cs typeface="Times New Roman" pitchFamily="18" charset="0"/>
                </a:rPr>
                <a:t>、</a:t>
              </a:r>
              <a:r>
                <a:rPr lang="en-US" altLang="zh-CN" sz="1600" dirty="0">
                  <a:solidFill>
                    <a:srgbClr val="000000"/>
                  </a:solidFill>
                  <a:latin typeface="Times New Roman" pitchFamily="18" charset="0"/>
                  <a:cs typeface="Times New Roman" pitchFamily="18" charset="0"/>
                </a:rPr>
                <a:t>0.375</a:t>
              </a:r>
              <a:r>
                <a:rPr lang="zh-CN" altLang="en-US" sz="1600" dirty="0">
                  <a:solidFill>
                    <a:srgbClr val="000000"/>
                  </a:solidFill>
                  <a:latin typeface="Times New Roman" pitchFamily="18" charset="0"/>
                  <a:cs typeface="Times New Roman" pitchFamily="18" charset="0"/>
                </a:rPr>
                <a:t>；</a:t>
              </a:r>
              <a:endParaRPr lang="en-US" altLang="zh-CN" sz="1600" dirty="0">
                <a:solidFill>
                  <a:srgbClr val="000000"/>
                </a:solidFill>
                <a:latin typeface="Times New Roman" pitchFamily="18" charset="0"/>
                <a:cs typeface="Times New Roman" pitchFamily="18" charset="0"/>
              </a:endParaRPr>
            </a:p>
          </p:txBody>
        </p:sp>
        <p:sp>
          <p:nvSpPr>
            <p:cNvPr id="18448" name="Rectangle 5"/>
            <p:cNvSpPr>
              <a:spLocks noChangeArrowheads="1"/>
            </p:cNvSpPr>
            <p:nvPr/>
          </p:nvSpPr>
          <p:spPr bwMode="auto">
            <a:xfrm>
              <a:off x="3291448" y="4889445"/>
              <a:ext cx="6672358"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600" i="1" dirty="0">
                  <a:latin typeface="Times New Roman" pitchFamily="18" charset="0"/>
                  <a:cs typeface="Times New Roman" pitchFamily="18" charset="0"/>
                </a:rPr>
                <a:t>Z </a:t>
              </a:r>
              <a:r>
                <a:rPr lang="el-GR" altLang="zh-CN" sz="1600" baseline="-25000" dirty="0">
                  <a:latin typeface="Times New Roman" pitchFamily="18" charset="0"/>
                  <a:cs typeface="Times New Roman" pitchFamily="18" charset="0"/>
                </a:rPr>
                <a:t>α</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r>
                <a:rPr lang="en-US" altLang="zh-CN" sz="1600" i="1" dirty="0">
                  <a:latin typeface="Times New Roman" pitchFamily="18" charset="0"/>
                  <a:cs typeface="Times New Roman" pitchFamily="18" charset="0"/>
                </a:rPr>
                <a:t>k </a:t>
              </a:r>
              <a:r>
                <a:rPr lang="en-US" altLang="zh-CN" sz="1600" baseline="-25000" dirty="0">
                  <a:latin typeface="Times New Roman" pitchFamily="18" charset="0"/>
                  <a:cs typeface="Times New Roman" pitchFamily="18" charset="0"/>
                </a:rPr>
                <a:t>1</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r>
                <a:rPr lang="en-US" altLang="zh-CN" sz="1600" i="1" dirty="0">
                  <a:solidFill>
                    <a:srgbClr val="000000"/>
                  </a:solidFill>
                  <a:latin typeface="Times New Roman" pitchFamily="18" charset="0"/>
                  <a:cs typeface="Times New Roman" pitchFamily="18" charset="0"/>
                </a:rPr>
                <a:t>k </a:t>
              </a:r>
              <a:r>
                <a:rPr lang="en-US" altLang="zh-CN" sz="1600" baseline="-25000" dirty="0">
                  <a:solidFill>
                    <a:srgbClr val="000000"/>
                  </a:solidFill>
                  <a:latin typeface="Times New Roman" pitchFamily="18" charset="0"/>
                  <a:cs typeface="Times New Roman" pitchFamily="18" charset="0"/>
                </a:rPr>
                <a:t>2</a:t>
              </a:r>
              <a:r>
                <a:rPr lang="en-US" altLang="zh-CN" sz="1600" dirty="0">
                  <a:solidFill>
                    <a:srgbClr val="000000"/>
                  </a:solidFill>
                  <a:latin typeface="Times New Roman" pitchFamily="18" charset="0"/>
                  <a:cs typeface="Times New Roman" pitchFamily="18" charset="0"/>
                </a:rPr>
                <a:t> </a:t>
              </a:r>
              <a:r>
                <a:rPr lang="zh-CN" altLang="en-US" sz="1600" dirty="0">
                  <a:solidFill>
                    <a:srgbClr val="000000"/>
                  </a:solidFill>
                  <a:latin typeface="Times New Roman" pitchFamily="18" charset="0"/>
                  <a:cs typeface="Times New Roman" pitchFamily="18" charset="0"/>
                </a:rPr>
                <a:t>三個因數可以分別取如上不同水平；</a:t>
              </a:r>
              <a:endParaRPr lang="en-US" altLang="zh-CN" sz="1600" dirty="0">
                <a:solidFill>
                  <a:srgbClr val="000000"/>
                </a:solidFill>
                <a:latin typeface="Times New Roman" pitchFamily="18" charset="0"/>
                <a:cs typeface="Times New Roman" pitchFamily="18" charset="0"/>
              </a:endParaRPr>
            </a:p>
          </p:txBody>
        </p:sp>
        <p:sp>
          <p:nvSpPr>
            <p:cNvPr id="18449" name="Rectangle 5"/>
            <p:cNvSpPr>
              <a:spLocks noChangeArrowheads="1"/>
            </p:cNvSpPr>
            <p:nvPr/>
          </p:nvSpPr>
          <p:spPr bwMode="auto">
            <a:xfrm>
              <a:off x="3291448" y="5363782"/>
              <a:ext cx="6672357" cy="33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600" dirty="0">
                  <a:solidFill>
                    <a:srgbClr val="000000"/>
                  </a:solidFill>
                </a:rPr>
                <a:t>即分別代表最適、適中和最低三個水平允許總誤差的質量策略；</a:t>
              </a:r>
              <a:endParaRPr lang="en-US" altLang="zh-CN" sz="1600" dirty="0">
                <a:solidFill>
                  <a:srgbClr val="000000"/>
                </a:solidFill>
              </a:endParaRPr>
            </a:p>
          </p:txBody>
        </p:sp>
      </p:grpSp>
      <p:sp>
        <p:nvSpPr>
          <p:cNvPr id="18" name="矩形 3"/>
          <p:cNvSpPr>
            <a:spLocks noChangeArrowheads="1"/>
          </p:cNvSpPr>
          <p:nvPr/>
        </p:nvSpPr>
        <p:spPr bwMode="auto">
          <a:xfrm>
            <a:off x="80214" y="15785"/>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9" name="矩形 3"/>
          <p:cNvSpPr>
            <a:spLocks noChangeArrowheads="1"/>
          </p:cNvSpPr>
          <p:nvPr/>
        </p:nvSpPr>
        <p:spPr bwMode="auto">
          <a:xfrm>
            <a:off x="80215" y="277990"/>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biologically variable</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quality specification</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9460" name="Rectangle 5"/>
          <p:cNvSpPr>
            <a:spLocks noChangeArrowheads="1"/>
          </p:cNvSpPr>
          <p:nvPr/>
        </p:nvSpPr>
        <p:spPr bwMode="auto">
          <a:xfrm>
            <a:off x="188913" y="587210"/>
            <a:ext cx="46053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500" b="1" dirty="0"/>
              <a:t>3</a:t>
            </a:r>
            <a:r>
              <a:rPr lang="zh-CN" altLang="en-US" sz="1500" b="1" dirty="0"/>
              <a:t>、</a:t>
            </a:r>
            <a:r>
              <a:rPr lang="zh-CN" altLang="en-US" sz="1500" dirty="0"/>
              <a:t>允許總誤差的質量規範</a:t>
            </a:r>
          </a:p>
        </p:txBody>
      </p:sp>
      <p:pic>
        <p:nvPicPr>
          <p:cNvPr id="19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914400"/>
            <a:ext cx="10980737"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3"/>
          <p:cNvSpPr>
            <a:spLocks noChangeArrowheads="1"/>
          </p:cNvSpPr>
          <p:nvPr/>
        </p:nvSpPr>
        <p:spPr bwMode="auto">
          <a:xfrm>
            <a:off x="80214" y="15785"/>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8" name="矩形 3"/>
          <p:cNvSpPr>
            <a:spLocks noChangeArrowheads="1"/>
          </p:cNvSpPr>
          <p:nvPr/>
        </p:nvSpPr>
        <p:spPr bwMode="auto">
          <a:xfrm>
            <a:off x="80215" y="291638"/>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biologically variable</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quality specification</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0484" name="Rectangle 5"/>
          <p:cNvSpPr>
            <a:spLocks noChangeArrowheads="1"/>
          </p:cNvSpPr>
          <p:nvPr/>
        </p:nvSpPr>
        <p:spPr bwMode="auto">
          <a:xfrm>
            <a:off x="216209" y="573562"/>
            <a:ext cx="46053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500" b="1" dirty="0"/>
              <a:t>3</a:t>
            </a:r>
            <a:r>
              <a:rPr lang="zh-CN" altLang="en-US" sz="1500" b="1" dirty="0"/>
              <a:t>、</a:t>
            </a:r>
            <a:r>
              <a:rPr lang="zh-CN" altLang="en-US" sz="1500" dirty="0"/>
              <a:t>允許總誤差的質量規範</a:t>
            </a:r>
          </a:p>
        </p:txBody>
      </p:sp>
      <p:pic>
        <p:nvPicPr>
          <p:cNvPr id="204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901700"/>
            <a:ext cx="1089025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3"/>
          <p:cNvSpPr>
            <a:spLocks noChangeArrowheads="1"/>
          </p:cNvSpPr>
          <p:nvPr/>
        </p:nvSpPr>
        <p:spPr bwMode="auto">
          <a:xfrm>
            <a:off x="80214" y="15785"/>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9" name="矩形 3"/>
          <p:cNvSpPr>
            <a:spLocks noChangeArrowheads="1"/>
          </p:cNvSpPr>
          <p:nvPr/>
        </p:nvSpPr>
        <p:spPr bwMode="auto">
          <a:xfrm>
            <a:off x="80215" y="277990"/>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biologically variable</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quality specification</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1508" name="Rectangle 5"/>
          <p:cNvSpPr>
            <a:spLocks noChangeArrowheads="1"/>
          </p:cNvSpPr>
          <p:nvPr/>
        </p:nvSpPr>
        <p:spPr bwMode="auto">
          <a:xfrm>
            <a:off x="134321" y="559914"/>
            <a:ext cx="46053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500" b="1" dirty="0"/>
              <a:t>3</a:t>
            </a:r>
            <a:r>
              <a:rPr lang="zh-CN" altLang="en-US" sz="1500" b="1" dirty="0"/>
              <a:t>、</a:t>
            </a:r>
            <a:r>
              <a:rPr lang="zh-CN" altLang="en-US" sz="1500" dirty="0"/>
              <a:t>允許總誤差的質量規範</a:t>
            </a:r>
          </a:p>
        </p:txBody>
      </p:sp>
      <p:grpSp>
        <p:nvGrpSpPr>
          <p:cNvPr id="21509" name="组合 1"/>
          <p:cNvGrpSpPr>
            <a:grpSpLocks/>
          </p:cNvGrpSpPr>
          <p:nvPr/>
        </p:nvGrpSpPr>
        <p:grpSpPr bwMode="auto">
          <a:xfrm>
            <a:off x="220663" y="898525"/>
            <a:ext cx="11079162" cy="4992688"/>
            <a:chOff x="220663" y="898525"/>
            <a:chExt cx="11079162" cy="4992688"/>
          </a:xfrm>
        </p:grpSpPr>
        <p:pic>
          <p:nvPicPr>
            <p:cNvPr id="215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898525"/>
              <a:ext cx="591185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50" y="898525"/>
              <a:ext cx="499427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矩形 3"/>
          <p:cNvSpPr>
            <a:spLocks noChangeArrowheads="1"/>
          </p:cNvSpPr>
          <p:nvPr/>
        </p:nvSpPr>
        <p:spPr bwMode="auto">
          <a:xfrm>
            <a:off x="80214" y="15785"/>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1" name="矩形 3"/>
          <p:cNvSpPr>
            <a:spLocks noChangeArrowheads="1"/>
          </p:cNvSpPr>
          <p:nvPr/>
        </p:nvSpPr>
        <p:spPr bwMode="auto">
          <a:xfrm>
            <a:off x="80215" y="277990"/>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biologically variable</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quality specification</a:t>
            </a:r>
            <a:r>
              <a:rPr lang="en-US" altLang="zh-TW" sz="9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txBox="1">
            <a:spLocks noChangeArrowheads="1"/>
          </p:cNvSpPr>
          <p:nvPr/>
        </p:nvSpPr>
        <p:spPr bwMode="auto">
          <a:xfrm>
            <a:off x="114300" y="65088"/>
            <a:ext cx="2455863"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dirty="0">
                <a:solidFill>
                  <a:srgbClr val="C7000B"/>
                </a:solidFill>
                <a:ea typeface="楷体_GB2312" pitchFamily="49" charset="-122"/>
              </a:rPr>
              <a:t>建立分析過程</a:t>
            </a:r>
          </a:p>
        </p:txBody>
      </p:sp>
      <p:grpSp>
        <p:nvGrpSpPr>
          <p:cNvPr id="5" name="组合 4">
            <a:extLst>
              <a:ext uri="{FF2B5EF4-FFF2-40B4-BE49-F238E27FC236}">
                <a16:creationId xmlns:a16="http://schemas.microsoft.com/office/drawing/2014/main" id="{14D56A8D-F5D7-AAF2-946D-D5BFB7A0B072}"/>
              </a:ext>
            </a:extLst>
          </p:cNvPr>
          <p:cNvGrpSpPr/>
          <p:nvPr/>
        </p:nvGrpSpPr>
        <p:grpSpPr>
          <a:xfrm>
            <a:off x="3394075" y="106116"/>
            <a:ext cx="5368925" cy="6222635"/>
            <a:chOff x="3394075" y="106116"/>
            <a:chExt cx="5368925" cy="6222635"/>
          </a:xfrm>
        </p:grpSpPr>
        <p:sp>
          <p:nvSpPr>
            <p:cNvPr id="2" name="矩形 1">
              <a:extLst>
                <a:ext uri="{FF2B5EF4-FFF2-40B4-BE49-F238E27FC236}">
                  <a16:creationId xmlns:a16="http://schemas.microsoft.com/office/drawing/2014/main" id="{0CDD776E-59E7-9C13-D41F-CE8477578561}"/>
                </a:ext>
              </a:extLst>
            </p:cNvPr>
            <p:cNvSpPr/>
            <p:nvPr/>
          </p:nvSpPr>
          <p:spPr bwMode="auto">
            <a:xfrm>
              <a:off x="3874719" y="106116"/>
              <a:ext cx="1656000" cy="403200"/>
            </a:xfrm>
            <a:prstGeom prst="rect">
              <a:avLst/>
            </a:prstGeom>
            <a:solidFill>
              <a:schemeClr val="accent1">
                <a:alpha val="0"/>
              </a:schemeClr>
            </a:solidFill>
            <a:ln w="6350">
              <a:solidFill>
                <a:srgbClr val="FF091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9" name="矩形 118"/>
            <p:cNvSpPr/>
            <p:nvPr/>
          </p:nvSpPr>
          <p:spPr bwMode="auto">
            <a:xfrm>
              <a:off x="3874719" y="2987064"/>
              <a:ext cx="1656000" cy="432000"/>
            </a:xfrm>
            <a:prstGeom prst="rect">
              <a:avLst/>
            </a:prstGeom>
            <a:solidFill>
              <a:schemeClr val="accent1">
                <a:alpha val="0"/>
              </a:schemeClr>
            </a:solidFill>
            <a:ln w="6350">
              <a:solidFill>
                <a:srgbClr val="FF091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0245" name="组合 3"/>
            <p:cNvGrpSpPr>
              <a:grpSpLocks/>
            </p:cNvGrpSpPr>
            <p:nvPr/>
          </p:nvGrpSpPr>
          <p:grpSpPr bwMode="auto">
            <a:xfrm>
              <a:off x="3394075" y="178776"/>
              <a:ext cx="5368925" cy="6149975"/>
              <a:chOff x="3394075" y="152400"/>
              <a:chExt cx="5368925" cy="6149975"/>
            </a:xfrm>
          </p:grpSpPr>
          <p:sp>
            <p:nvSpPr>
              <p:cNvPr id="10246" name="Rectangle 84"/>
              <p:cNvSpPr>
                <a:spLocks noChangeArrowheads="1"/>
              </p:cNvSpPr>
              <p:nvPr/>
            </p:nvSpPr>
            <p:spPr bwMode="auto">
              <a:xfrm>
                <a:off x="4119296" y="152400"/>
                <a:ext cx="1173375"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確定醫學要求</a:t>
                </a:r>
                <a:endParaRPr lang="en-US" altLang="zh-CN" sz="1000"/>
              </a:p>
            </p:txBody>
          </p:sp>
          <p:sp>
            <p:nvSpPr>
              <p:cNvPr id="10247" name="Rectangle 84"/>
              <p:cNvSpPr>
                <a:spLocks noChangeArrowheads="1"/>
              </p:cNvSpPr>
              <p:nvPr/>
            </p:nvSpPr>
            <p:spPr bwMode="auto">
              <a:xfrm>
                <a:off x="7260903" y="152400"/>
                <a:ext cx="918280"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重新評價要求</a:t>
                </a:r>
                <a:endParaRPr lang="en-US" altLang="zh-CN" sz="1000"/>
              </a:p>
            </p:txBody>
          </p:sp>
          <p:sp>
            <p:nvSpPr>
              <p:cNvPr id="10248" name="Rectangle 84"/>
              <p:cNvSpPr>
                <a:spLocks noChangeArrowheads="1"/>
              </p:cNvSpPr>
              <p:nvPr/>
            </p:nvSpPr>
            <p:spPr bwMode="auto">
              <a:xfrm>
                <a:off x="4083081" y="1575779"/>
                <a:ext cx="1234722" cy="2840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建立分析質量要求</a:t>
                </a:r>
                <a:endParaRPr lang="en-US" altLang="zh-CN" sz="1000"/>
              </a:p>
            </p:txBody>
          </p:sp>
          <p:sp>
            <p:nvSpPr>
              <p:cNvPr id="10249" name="Rectangle 84"/>
              <p:cNvSpPr>
                <a:spLocks noChangeArrowheads="1"/>
              </p:cNvSpPr>
              <p:nvPr/>
            </p:nvSpPr>
            <p:spPr bwMode="auto">
              <a:xfrm>
                <a:off x="4058601" y="4854472"/>
                <a:ext cx="1310948"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常規分析過程的操作</a:t>
                </a:r>
                <a:endParaRPr lang="en-US" altLang="zh-CN" sz="1000"/>
              </a:p>
            </p:txBody>
          </p:sp>
          <p:sp>
            <p:nvSpPr>
              <p:cNvPr id="10250" name="Rectangle 84"/>
              <p:cNvSpPr>
                <a:spLocks noChangeArrowheads="1"/>
              </p:cNvSpPr>
              <p:nvPr/>
            </p:nvSpPr>
            <p:spPr bwMode="auto">
              <a:xfrm>
                <a:off x="4006854" y="572344"/>
                <a:ext cx="1387176"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選擇和評價診斷試驗</a:t>
                </a:r>
                <a:endParaRPr lang="en-US" altLang="zh-CN" sz="1000"/>
              </a:p>
            </p:txBody>
          </p:sp>
          <p:sp>
            <p:nvSpPr>
              <p:cNvPr id="10251" name="Rectangle 84"/>
              <p:cNvSpPr>
                <a:spLocks noChangeArrowheads="1"/>
              </p:cNvSpPr>
              <p:nvPr/>
            </p:nvSpPr>
            <p:spPr bwMode="auto">
              <a:xfrm>
                <a:off x="6271003" y="2018309"/>
                <a:ext cx="919901" cy="27466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重新設計過程</a:t>
                </a:r>
                <a:endParaRPr lang="en-US" altLang="zh-CN" sz="1000"/>
              </a:p>
            </p:txBody>
          </p:sp>
          <p:sp>
            <p:nvSpPr>
              <p:cNvPr id="10252" name="Rectangle 84"/>
              <p:cNvSpPr>
                <a:spLocks noChangeArrowheads="1"/>
              </p:cNvSpPr>
              <p:nvPr/>
            </p:nvSpPr>
            <p:spPr bwMode="auto">
              <a:xfrm>
                <a:off x="6271003" y="3458367"/>
                <a:ext cx="919901" cy="261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重新設計過程</a:t>
                </a:r>
                <a:endParaRPr lang="en-US" altLang="zh-CN" sz="1000"/>
              </a:p>
            </p:txBody>
          </p:sp>
          <p:sp>
            <p:nvSpPr>
              <p:cNvPr id="10253" name="Rectangle 84"/>
              <p:cNvSpPr>
                <a:spLocks noChangeArrowheads="1"/>
              </p:cNvSpPr>
              <p:nvPr/>
            </p:nvSpPr>
            <p:spPr bwMode="auto">
              <a:xfrm>
                <a:off x="7146559" y="5316828"/>
                <a:ext cx="1032624"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估計誤差發生率</a:t>
                </a:r>
                <a:endParaRPr lang="en-US" altLang="zh-CN" sz="1000"/>
              </a:p>
            </p:txBody>
          </p:sp>
          <p:sp>
            <p:nvSpPr>
              <p:cNvPr id="10254" name="Rectangle 84"/>
              <p:cNvSpPr>
                <a:spLocks noChangeArrowheads="1"/>
              </p:cNvSpPr>
              <p:nvPr/>
            </p:nvSpPr>
            <p:spPr bwMode="auto">
              <a:xfrm>
                <a:off x="6487781" y="4438725"/>
                <a:ext cx="702173" cy="26331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修改過程</a:t>
                </a:r>
                <a:endParaRPr lang="en-US" altLang="zh-CN" sz="1000"/>
              </a:p>
            </p:txBody>
          </p:sp>
          <p:sp>
            <p:nvSpPr>
              <p:cNvPr id="10255" name="Rectangle 84"/>
              <p:cNvSpPr>
                <a:spLocks noChangeArrowheads="1"/>
              </p:cNvSpPr>
              <p:nvPr/>
            </p:nvSpPr>
            <p:spPr bwMode="auto">
              <a:xfrm>
                <a:off x="4024576" y="2018309"/>
                <a:ext cx="1353018"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選擇和評價測定方法</a:t>
                </a:r>
                <a:endParaRPr lang="en-US" altLang="zh-CN" sz="1000"/>
              </a:p>
            </p:txBody>
          </p:sp>
          <p:sp>
            <p:nvSpPr>
              <p:cNvPr id="10256" name="Rectangle 84"/>
              <p:cNvSpPr>
                <a:spLocks noChangeArrowheads="1"/>
              </p:cNvSpPr>
              <p:nvPr/>
            </p:nvSpPr>
            <p:spPr bwMode="auto">
              <a:xfrm>
                <a:off x="4227597" y="4434528"/>
                <a:ext cx="959576"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執行分析過程</a:t>
                </a:r>
                <a:endParaRPr lang="en-US" altLang="zh-CN" sz="1000"/>
              </a:p>
            </p:txBody>
          </p:sp>
          <p:sp>
            <p:nvSpPr>
              <p:cNvPr id="10257" name="Rectangle 84"/>
              <p:cNvSpPr>
                <a:spLocks noChangeArrowheads="1"/>
              </p:cNvSpPr>
              <p:nvPr/>
            </p:nvSpPr>
            <p:spPr bwMode="auto">
              <a:xfrm>
                <a:off x="4039993" y="3043359"/>
                <a:ext cx="1331983" cy="27109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確定醫學上重要誤差</a:t>
                </a:r>
                <a:endParaRPr lang="en-US" altLang="zh-CN" sz="1000"/>
              </a:p>
            </p:txBody>
          </p:sp>
          <p:sp>
            <p:nvSpPr>
              <p:cNvPr id="10258" name="Rectangle 84"/>
              <p:cNvSpPr>
                <a:spLocks noChangeArrowheads="1"/>
              </p:cNvSpPr>
              <p:nvPr/>
            </p:nvSpPr>
            <p:spPr bwMode="auto">
              <a:xfrm>
                <a:off x="4030875" y="3454037"/>
                <a:ext cx="1353019"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選擇和評價質控方法</a:t>
                </a:r>
                <a:endParaRPr lang="en-US" altLang="zh-CN" sz="1000"/>
              </a:p>
            </p:txBody>
          </p:sp>
          <p:sp>
            <p:nvSpPr>
              <p:cNvPr id="10259" name="AutoShape 100"/>
              <p:cNvSpPr>
                <a:spLocks noChangeArrowheads="1"/>
              </p:cNvSpPr>
              <p:nvPr/>
            </p:nvSpPr>
            <p:spPr bwMode="auto">
              <a:xfrm>
                <a:off x="3891973" y="992726"/>
                <a:ext cx="1618224" cy="429850"/>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醫學性能是否滿足？</a:t>
                </a:r>
                <a:endParaRPr lang="en-US" altLang="zh-CN" sz="1000"/>
              </a:p>
            </p:txBody>
          </p:sp>
          <p:sp>
            <p:nvSpPr>
              <p:cNvPr id="10260" name="AutoShape 100"/>
              <p:cNvSpPr>
                <a:spLocks noChangeArrowheads="1"/>
              </p:cNvSpPr>
              <p:nvPr/>
            </p:nvSpPr>
            <p:spPr bwMode="auto">
              <a:xfrm>
                <a:off x="3893371" y="2449101"/>
                <a:ext cx="1618224" cy="438210"/>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分析性能是否滿足？</a:t>
                </a:r>
                <a:endParaRPr lang="en-US" altLang="zh-CN" sz="1000"/>
              </a:p>
            </p:txBody>
          </p:sp>
          <p:sp>
            <p:nvSpPr>
              <p:cNvPr id="10261" name="AutoShape 100"/>
              <p:cNvSpPr>
                <a:spLocks noChangeArrowheads="1"/>
              </p:cNvSpPr>
              <p:nvPr/>
            </p:nvSpPr>
            <p:spPr bwMode="auto">
              <a:xfrm>
                <a:off x="3893354" y="3882554"/>
                <a:ext cx="1618224" cy="405357"/>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質控性能是否滿足？</a:t>
                </a:r>
                <a:endParaRPr lang="en-US" altLang="zh-CN" sz="1000"/>
              </a:p>
            </p:txBody>
          </p:sp>
          <p:sp>
            <p:nvSpPr>
              <p:cNvPr id="10262" name="AutoShape 100"/>
              <p:cNvSpPr>
                <a:spLocks noChangeArrowheads="1"/>
              </p:cNvSpPr>
              <p:nvPr/>
            </p:nvSpPr>
            <p:spPr bwMode="auto">
              <a:xfrm>
                <a:off x="3899084" y="5271633"/>
                <a:ext cx="1618223" cy="357134"/>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常規性能是否滿足？</a:t>
                </a:r>
                <a:endParaRPr lang="en-US" altLang="zh-CN" sz="1000"/>
              </a:p>
            </p:txBody>
          </p:sp>
          <p:sp>
            <p:nvSpPr>
              <p:cNvPr id="10263" name="AutoShape 100"/>
              <p:cNvSpPr>
                <a:spLocks noChangeArrowheads="1"/>
              </p:cNvSpPr>
              <p:nvPr/>
            </p:nvSpPr>
            <p:spPr bwMode="auto">
              <a:xfrm>
                <a:off x="3891973" y="5781970"/>
                <a:ext cx="1618224" cy="314858"/>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000"/>
                  <a:t>用戶是否滿意？</a:t>
                </a:r>
                <a:endParaRPr lang="en-US" altLang="zh-CN" sz="1000"/>
              </a:p>
            </p:txBody>
          </p:sp>
          <p:sp>
            <p:nvSpPr>
              <p:cNvPr id="10264" name="Line 110"/>
              <p:cNvSpPr>
                <a:spLocks noChangeShapeType="1"/>
              </p:cNvSpPr>
              <p:nvPr/>
            </p:nvSpPr>
            <p:spPr bwMode="auto">
              <a:xfrm>
                <a:off x="4700047" y="419141"/>
                <a:ext cx="0" cy="1532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110"/>
              <p:cNvSpPr>
                <a:spLocks noChangeShapeType="1"/>
              </p:cNvSpPr>
              <p:nvPr/>
            </p:nvSpPr>
            <p:spPr bwMode="auto">
              <a:xfrm>
                <a:off x="4702465" y="839522"/>
                <a:ext cx="0" cy="1532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Line 110"/>
              <p:cNvSpPr>
                <a:spLocks noChangeShapeType="1"/>
              </p:cNvSpPr>
              <p:nvPr/>
            </p:nvSpPr>
            <p:spPr bwMode="auto">
              <a:xfrm>
                <a:off x="4707385" y="1422576"/>
                <a:ext cx="0" cy="1532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7" name="Line 110"/>
              <p:cNvSpPr>
                <a:spLocks noChangeShapeType="1"/>
              </p:cNvSpPr>
              <p:nvPr/>
            </p:nvSpPr>
            <p:spPr bwMode="auto">
              <a:xfrm>
                <a:off x="4707385" y="1859798"/>
                <a:ext cx="0" cy="1532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8" name="Line 110"/>
              <p:cNvSpPr>
                <a:spLocks noChangeShapeType="1"/>
              </p:cNvSpPr>
              <p:nvPr/>
            </p:nvSpPr>
            <p:spPr bwMode="auto">
              <a:xfrm>
                <a:off x="4707385" y="2292975"/>
                <a:ext cx="0" cy="1532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9" name="Line 110"/>
              <p:cNvSpPr>
                <a:spLocks noChangeShapeType="1"/>
              </p:cNvSpPr>
              <p:nvPr/>
            </p:nvSpPr>
            <p:spPr bwMode="auto">
              <a:xfrm>
                <a:off x="4714132" y="2883894"/>
                <a:ext cx="0" cy="1532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0" name="Line 110"/>
              <p:cNvSpPr>
                <a:spLocks noChangeShapeType="1"/>
              </p:cNvSpPr>
              <p:nvPr/>
            </p:nvSpPr>
            <p:spPr bwMode="auto">
              <a:xfrm flipH="1">
                <a:off x="4705777" y="3314452"/>
                <a:ext cx="8299" cy="14391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1" name="Line 110"/>
              <p:cNvSpPr>
                <a:spLocks noChangeShapeType="1"/>
              </p:cNvSpPr>
              <p:nvPr/>
            </p:nvSpPr>
            <p:spPr bwMode="auto">
              <a:xfrm>
                <a:off x="4710974" y="3723549"/>
                <a:ext cx="0" cy="1532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2" name="Line 110"/>
              <p:cNvSpPr>
                <a:spLocks noChangeShapeType="1"/>
              </p:cNvSpPr>
              <p:nvPr/>
            </p:nvSpPr>
            <p:spPr bwMode="auto">
              <a:xfrm>
                <a:off x="4714075" y="4284751"/>
                <a:ext cx="0" cy="1532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3" name="Line 110"/>
              <p:cNvSpPr>
                <a:spLocks noChangeShapeType="1"/>
              </p:cNvSpPr>
              <p:nvPr/>
            </p:nvSpPr>
            <p:spPr bwMode="auto">
              <a:xfrm>
                <a:off x="4708195" y="4701269"/>
                <a:ext cx="0" cy="1532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4" name="Line 110"/>
              <p:cNvSpPr>
                <a:spLocks noChangeShapeType="1"/>
              </p:cNvSpPr>
              <p:nvPr/>
            </p:nvSpPr>
            <p:spPr bwMode="auto">
              <a:xfrm>
                <a:off x="4707815" y="5121213"/>
                <a:ext cx="0" cy="1532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5" name="Line 110"/>
              <p:cNvSpPr>
                <a:spLocks noChangeShapeType="1"/>
              </p:cNvSpPr>
              <p:nvPr/>
            </p:nvSpPr>
            <p:spPr bwMode="auto">
              <a:xfrm>
                <a:off x="4705984" y="5628767"/>
                <a:ext cx="0" cy="1532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6" name="Line 109"/>
              <p:cNvSpPr>
                <a:spLocks noChangeShapeType="1"/>
              </p:cNvSpPr>
              <p:nvPr/>
            </p:nvSpPr>
            <p:spPr bwMode="auto">
              <a:xfrm>
                <a:off x="3395477" y="5450198"/>
                <a:ext cx="496495" cy="1"/>
              </a:xfrm>
              <a:prstGeom prst="line">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7" name="Line 97"/>
              <p:cNvSpPr>
                <a:spLocks noChangeShapeType="1"/>
              </p:cNvSpPr>
              <p:nvPr/>
            </p:nvSpPr>
            <p:spPr bwMode="auto">
              <a:xfrm flipH="1">
                <a:off x="5371976" y="4989990"/>
                <a:ext cx="601328" cy="0"/>
              </a:xfrm>
              <a:prstGeom prst="line">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8" name="Line 110"/>
              <p:cNvSpPr>
                <a:spLocks noChangeShapeType="1"/>
              </p:cNvSpPr>
              <p:nvPr/>
            </p:nvSpPr>
            <p:spPr bwMode="auto">
              <a:xfrm>
                <a:off x="3394075" y="5456044"/>
                <a:ext cx="0" cy="803457"/>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9" name="Line 109"/>
              <p:cNvSpPr>
                <a:spLocks noChangeShapeType="1"/>
              </p:cNvSpPr>
              <p:nvPr/>
            </p:nvSpPr>
            <p:spPr bwMode="auto">
              <a:xfrm>
                <a:off x="3395477" y="6259501"/>
                <a:ext cx="1306989"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0" name="Line 110"/>
              <p:cNvSpPr>
                <a:spLocks noChangeShapeType="1"/>
              </p:cNvSpPr>
              <p:nvPr/>
            </p:nvSpPr>
            <p:spPr bwMode="auto">
              <a:xfrm>
                <a:off x="4700047" y="6096829"/>
                <a:ext cx="0" cy="16267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1" name="Text Box 104"/>
              <p:cNvSpPr txBox="1">
                <a:spLocks noChangeArrowheads="1"/>
              </p:cNvSpPr>
              <p:nvPr/>
            </p:nvSpPr>
            <p:spPr bwMode="auto">
              <a:xfrm>
                <a:off x="4449577" y="6056116"/>
                <a:ext cx="180943" cy="246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000"/>
                  <a:t>是</a:t>
                </a:r>
              </a:p>
            </p:txBody>
          </p:sp>
          <p:sp>
            <p:nvSpPr>
              <p:cNvPr id="10282" name="Line 97"/>
              <p:cNvSpPr>
                <a:spLocks noChangeShapeType="1"/>
              </p:cNvSpPr>
              <p:nvPr/>
            </p:nvSpPr>
            <p:spPr bwMode="auto">
              <a:xfrm flipH="1" flipV="1">
                <a:off x="5517306" y="5937460"/>
                <a:ext cx="3245694" cy="1938"/>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3" name="Line 97"/>
              <p:cNvSpPr>
                <a:spLocks noChangeShapeType="1"/>
              </p:cNvSpPr>
              <p:nvPr/>
            </p:nvSpPr>
            <p:spPr bwMode="auto">
              <a:xfrm flipH="1" flipV="1">
                <a:off x="5517304" y="5450199"/>
                <a:ext cx="1629254" cy="5845"/>
              </a:xfrm>
              <a:prstGeom prst="line">
                <a:avLst/>
              </a:prstGeom>
              <a:noFill/>
              <a:ln w="12700">
                <a:solidFill>
                  <a:schemeClr val="tx1"/>
                </a:solidFill>
                <a:miter lim="800000"/>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4" name="Text Box 104"/>
              <p:cNvSpPr txBox="1">
                <a:spLocks noChangeArrowheads="1"/>
              </p:cNvSpPr>
              <p:nvPr/>
            </p:nvSpPr>
            <p:spPr bwMode="auto">
              <a:xfrm>
                <a:off x="5676900" y="5270500"/>
                <a:ext cx="180975" cy="238125"/>
              </a:xfrm>
              <a:prstGeom prst="rect">
                <a:avLst/>
              </a:prstGeom>
              <a:noFill/>
              <a:ln>
                <a:noFill/>
              </a:ln>
              <a:effectLst/>
            </p:spPr>
            <p:txBody>
              <a:bodyPr>
                <a:spAutoFit/>
              </a:bodyPr>
              <a:lstStyle/>
              <a:p>
                <a:pPr algn="ctr">
                  <a:defRPr/>
                </a:pPr>
                <a:r>
                  <a:rPr lang="zh-CN" altLang="en-US" sz="950" dirty="0">
                    <a:ea typeface="宋体" charset="-122"/>
                  </a:rPr>
                  <a:t>否</a:t>
                </a:r>
              </a:p>
            </p:txBody>
          </p:sp>
          <p:sp>
            <p:nvSpPr>
              <p:cNvPr id="10285" name="Line 110"/>
              <p:cNvSpPr>
                <a:spLocks noChangeShapeType="1"/>
              </p:cNvSpPr>
              <p:nvPr/>
            </p:nvSpPr>
            <p:spPr bwMode="auto">
              <a:xfrm>
                <a:off x="5973304" y="4989989"/>
                <a:ext cx="0" cy="46020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6" name="Line 110"/>
              <p:cNvSpPr>
                <a:spLocks noChangeShapeType="1"/>
              </p:cNvSpPr>
              <p:nvPr/>
            </p:nvSpPr>
            <p:spPr bwMode="auto">
              <a:xfrm flipH="1">
                <a:off x="7660513" y="2151679"/>
                <a:ext cx="2357" cy="316514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7" name="Line 97"/>
              <p:cNvSpPr>
                <a:spLocks noChangeShapeType="1"/>
              </p:cNvSpPr>
              <p:nvPr/>
            </p:nvSpPr>
            <p:spPr bwMode="auto">
              <a:xfrm flipH="1" flipV="1">
                <a:off x="5187172" y="4567897"/>
                <a:ext cx="1300609" cy="2483"/>
              </a:xfrm>
              <a:prstGeom prst="line">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8" name="Line 97"/>
              <p:cNvSpPr>
                <a:spLocks noChangeShapeType="1"/>
              </p:cNvSpPr>
              <p:nvPr/>
            </p:nvSpPr>
            <p:spPr bwMode="auto">
              <a:xfrm flipH="1">
                <a:off x="7190903" y="4567898"/>
                <a:ext cx="469609" cy="2483"/>
              </a:xfrm>
              <a:prstGeom prst="line">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9" name="Line 97"/>
              <p:cNvSpPr>
                <a:spLocks noChangeShapeType="1"/>
              </p:cNvSpPr>
              <p:nvPr/>
            </p:nvSpPr>
            <p:spPr bwMode="auto">
              <a:xfrm flipH="1">
                <a:off x="7189953" y="3589673"/>
                <a:ext cx="469609" cy="2483"/>
              </a:xfrm>
              <a:prstGeom prst="line">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0" name="Line 97"/>
              <p:cNvSpPr>
                <a:spLocks noChangeShapeType="1"/>
              </p:cNvSpPr>
              <p:nvPr/>
            </p:nvSpPr>
            <p:spPr bwMode="auto">
              <a:xfrm flipH="1">
                <a:off x="7190905" y="2154472"/>
                <a:ext cx="469609" cy="2483"/>
              </a:xfrm>
              <a:prstGeom prst="line">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1" name="Line 97"/>
              <p:cNvSpPr>
                <a:spLocks noChangeShapeType="1"/>
              </p:cNvSpPr>
              <p:nvPr/>
            </p:nvSpPr>
            <p:spPr bwMode="auto">
              <a:xfrm flipH="1" flipV="1">
                <a:off x="5377593" y="3590445"/>
                <a:ext cx="893409" cy="1242"/>
              </a:xfrm>
              <a:prstGeom prst="line">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2" name="Line 97"/>
              <p:cNvSpPr>
                <a:spLocks noChangeShapeType="1"/>
              </p:cNvSpPr>
              <p:nvPr/>
            </p:nvSpPr>
            <p:spPr bwMode="auto">
              <a:xfrm flipH="1" flipV="1">
                <a:off x="5377594" y="2156955"/>
                <a:ext cx="893409" cy="1242"/>
              </a:xfrm>
              <a:prstGeom prst="line">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3" name="Line 110"/>
              <p:cNvSpPr>
                <a:spLocks noChangeShapeType="1"/>
              </p:cNvSpPr>
              <p:nvPr/>
            </p:nvSpPr>
            <p:spPr bwMode="auto">
              <a:xfrm>
                <a:off x="5968878" y="3587407"/>
                <a:ext cx="0" cy="4978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4" name="Line 97"/>
              <p:cNvSpPr>
                <a:spLocks noChangeShapeType="1"/>
              </p:cNvSpPr>
              <p:nvPr/>
            </p:nvSpPr>
            <p:spPr bwMode="auto">
              <a:xfrm flipH="1" flipV="1">
                <a:off x="5517306" y="4081442"/>
                <a:ext cx="451572" cy="379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Text Box 104"/>
              <p:cNvSpPr txBox="1">
                <a:spLocks noChangeArrowheads="1"/>
              </p:cNvSpPr>
              <p:nvPr/>
            </p:nvSpPr>
            <p:spPr bwMode="auto">
              <a:xfrm>
                <a:off x="5676900" y="3895725"/>
                <a:ext cx="180975" cy="238125"/>
              </a:xfrm>
              <a:prstGeom prst="rect">
                <a:avLst/>
              </a:prstGeom>
              <a:noFill/>
              <a:ln>
                <a:noFill/>
              </a:ln>
              <a:effectLst/>
            </p:spPr>
            <p:txBody>
              <a:bodyPr>
                <a:spAutoFit/>
              </a:bodyPr>
              <a:lstStyle/>
              <a:p>
                <a:pPr algn="ctr">
                  <a:defRPr/>
                </a:pPr>
                <a:r>
                  <a:rPr lang="zh-CN" altLang="en-US" sz="950" dirty="0">
                    <a:ea typeface="宋体" charset="-122"/>
                  </a:rPr>
                  <a:t>否</a:t>
                </a:r>
              </a:p>
            </p:txBody>
          </p:sp>
          <p:sp>
            <p:nvSpPr>
              <p:cNvPr id="10296" name="Line 110"/>
              <p:cNvSpPr>
                <a:spLocks noChangeShapeType="1"/>
              </p:cNvSpPr>
              <p:nvPr/>
            </p:nvSpPr>
            <p:spPr bwMode="auto">
              <a:xfrm>
                <a:off x="5968878" y="2158198"/>
                <a:ext cx="1584" cy="5145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7" name="Line 97"/>
              <p:cNvSpPr>
                <a:spLocks noChangeShapeType="1"/>
              </p:cNvSpPr>
              <p:nvPr/>
            </p:nvSpPr>
            <p:spPr bwMode="auto">
              <a:xfrm flipH="1" flipV="1">
                <a:off x="5518890" y="2668909"/>
                <a:ext cx="451572" cy="379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Text Box 104"/>
              <p:cNvSpPr txBox="1">
                <a:spLocks noChangeArrowheads="1"/>
              </p:cNvSpPr>
              <p:nvPr/>
            </p:nvSpPr>
            <p:spPr bwMode="auto">
              <a:xfrm>
                <a:off x="5678488" y="2478088"/>
                <a:ext cx="180975" cy="238125"/>
              </a:xfrm>
              <a:prstGeom prst="rect">
                <a:avLst/>
              </a:prstGeom>
              <a:noFill/>
              <a:ln>
                <a:noFill/>
              </a:ln>
              <a:effectLst/>
            </p:spPr>
            <p:txBody>
              <a:bodyPr>
                <a:spAutoFit/>
              </a:bodyPr>
              <a:lstStyle/>
              <a:p>
                <a:pPr algn="ctr">
                  <a:defRPr/>
                </a:pPr>
                <a:r>
                  <a:rPr lang="zh-CN" altLang="en-US" sz="950" dirty="0">
                    <a:ea typeface="宋体" charset="-122"/>
                  </a:rPr>
                  <a:t>否</a:t>
                </a:r>
              </a:p>
            </p:txBody>
          </p:sp>
          <p:sp>
            <p:nvSpPr>
              <p:cNvPr id="10299" name="Line 97"/>
              <p:cNvSpPr>
                <a:spLocks noChangeShapeType="1"/>
              </p:cNvSpPr>
              <p:nvPr/>
            </p:nvSpPr>
            <p:spPr bwMode="auto">
              <a:xfrm flipH="1">
                <a:off x="8179182" y="288254"/>
                <a:ext cx="583816" cy="0"/>
              </a:xfrm>
              <a:prstGeom prst="line">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0" name="Line 97"/>
              <p:cNvSpPr>
                <a:spLocks noChangeShapeType="1"/>
              </p:cNvSpPr>
              <p:nvPr/>
            </p:nvSpPr>
            <p:spPr bwMode="auto">
              <a:xfrm flipH="1">
                <a:off x="5292671" y="281366"/>
                <a:ext cx="1968232" cy="4405"/>
              </a:xfrm>
              <a:prstGeom prst="line">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1" name="Line 110"/>
              <p:cNvSpPr>
                <a:spLocks noChangeShapeType="1"/>
              </p:cNvSpPr>
              <p:nvPr/>
            </p:nvSpPr>
            <p:spPr bwMode="auto">
              <a:xfrm flipH="1">
                <a:off x="8763000" y="288254"/>
                <a:ext cx="0" cy="564920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2" name="Line 97"/>
              <p:cNvSpPr>
                <a:spLocks noChangeShapeType="1"/>
              </p:cNvSpPr>
              <p:nvPr/>
            </p:nvSpPr>
            <p:spPr bwMode="auto">
              <a:xfrm flipH="1" flipV="1">
                <a:off x="5382812" y="694610"/>
                <a:ext cx="592868" cy="1243"/>
              </a:xfrm>
              <a:prstGeom prst="line">
                <a:avLst/>
              </a:prstGeom>
              <a:noFill/>
              <a:ln w="12700">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3" name="Line 110"/>
              <p:cNvSpPr>
                <a:spLocks noChangeShapeType="1"/>
              </p:cNvSpPr>
              <p:nvPr/>
            </p:nvSpPr>
            <p:spPr bwMode="auto">
              <a:xfrm>
                <a:off x="5974097" y="695854"/>
                <a:ext cx="1584" cy="514503"/>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4" name="Line 97"/>
              <p:cNvSpPr>
                <a:spLocks noChangeShapeType="1"/>
              </p:cNvSpPr>
              <p:nvPr/>
            </p:nvSpPr>
            <p:spPr bwMode="auto">
              <a:xfrm flipH="1" flipV="1">
                <a:off x="5524109" y="1206565"/>
                <a:ext cx="451572" cy="3791"/>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Text Box 104"/>
              <p:cNvSpPr txBox="1">
                <a:spLocks noChangeArrowheads="1"/>
              </p:cNvSpPr>
              <p:nvPr/>
            </p:nvSpPr>
            <p:spPr bwMode="auto">
              <a:xfrm>
                <a:off x="5684838" y="1016000"/>
                <a:ext cx="180975" cy="238125"/>
              </a:xfrm>
              <a:prstGeom prst="rect">
                <a:avLst/>
              </a:prstGeom>
              <a:noFill/>
              <a:ln>
                <a:noFill/>
              </a:ln>
              <a:effectLst/>
            </p:spPr>
            <p:txBody>
              <a:bodyPr>
                <a:spAutoFit/>
              </a:bodyPr>
              <a:lstStyle/>
              <a:p>
                <a:pPr algn="ctr">
                  <a:defRPr/>
                </a:pPr>
                <a:r>
                  <a:rPr lang="zh-CN" altLang="en-US" sz="950" dirty="0">
                    <a:ea typeface="宋体" charset="-122"/>
                  </a:rPr>
                  <a:t>否</a:t>
                </a:r>
              </a:p>
            </p:txBody>
          </p:sp>
          <p:sp>
            <p:nvSpPr>
              <p:cNvPr id="66" name="Text Box 104"/>
              <p:cNvSpPr txBox="1">
                <a:spLocks noChangeArrowheads="1"/>
              </p:cNvSpPr>
              <p:nvPr/>
            </p:nvSpPr>
            <p:spPr bwMode="auto">
              <a:xfrm>
                <a:off x="5684838" y="5738813"/>
                <a:ext cx="180975" cy="238125"/>
              </a:xfrm>
              <a:prstGeom prst="rect">
                <a:avLst/>
              </a:prstGeom>
              <a:noFill/>
              <a:ln>
                <a:noFill/>
              </a:ln>
              <a:effectLst/>
            </p:spPr>
            <p:txBody>
              <a:bodyPr>
                <a:spAutoFit/>
              </a:bodyPr>
              <a:lstStyle/>
              <a:p>
                <a:pPr algn="ctr">
                  <a:defRPr/>
                </a:pPr>
                <a:r>
                  <a:rPr lang="zh-CN" altLang="en-US" sz="950" dirty="0">
                    <a:ea typeface="宋体" charset="-122"/>
                  </a:rPr>
                  <a:t>否</a:t>
                </a: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3"/>
          <p:cNvSpPr>
            <a:spLocks noChangeArrowheads="1"/>
          </p:cNvSpPr>
          <p:nvPr/>
        </p:nvSpPr>
        <p:spPr bwMode="auto">
          <a:xfrm>
            <a:off x="2130084" y="1407077"/>
            <a:ext cx="7778204" cy="3970318"/>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50000"/>
              </a:lnSpc>
            </a:pPr>
            <a:r>
              <a:rPr lang="en-US" altLang="zh-CN" sz="1200" i="1" dirty="0">
                <a:latin typeface="Times New Roman" pitchFamily="18" charset="0"/>
                <a:cs typeface="Times New Roman" pitchFamily="18" charset="0"/>
              </a:rPr>
              <a:t>Strategies to set Global quality specifications in </a:t>
            </a:r>
            <a:r>
              <a:rPr lang="en-US" altLang="zh-CN" sz="1200" i="1" dirty="0" err="1">
                <a:latin typeface="Times New Roman" pitchFamily="18" charset="0"/>
                <a:cs typeface="Times New Roman" pitchFamily="18" charset="0"/>
              </a:rPr>
              <a:t>laborarory</a:t>
            </a:r>
            <a:r>
              <a:rPr lang="en-US" altLang="zh-CN" sz="1200" i="1" dirty="0">
                <a:latin typeface="Times New Roman" pitchFamily="18" charset="0"/>
                <a:cs typeface="Times New Roman" pitchFamily="18" charset="0"/>
              </a:rPr>
              <a:t> medicine . Stockholm </a:t>
            </a:r>
            <a:r>
              <a:rPr lang="en-US" altLang="zh-CN" sz="1200" i="1" dirty="0" err="1">
                <a:latin typeface="Times New Roman" pitchFamily="18" charset="0"/>
                <a:cs typeface="Times New Roman" pitchFamily="18" charset="0"/>
              </a:rPr>
              <a:t>april</a:t>
            </a:r>
            <a:r>
              <a:rPr lang="en-US" altLang="zh-CN" sz="1200" dirty="0">
                <a:latin typeface="Times New Roman" pitchFamily="18" charset="0"/>
                <a:cs typeface="Times New Roman" pitchFamily="18" charset="0"/>
              </a:rPr>
              <a:t> 24-26 , 1999 :</a:t>
            </a:r>
          </a:p>
          <a:p>
            <a:pPr>
              <a:lnSpc>
                <a:spcPct val="150000"/>
              </a:lnSpc>
            </a:pPr>
            <a:r>
              <a:rPr lang="en-US" altLang="zh-CN" sz="1200" dirty="0">
                <a:latin typeface="Times New Roman" pitchFamily="18" charset="0"/>
                <a:cs typeface="Times New Roman" pitchFamily="18" charset="0"/>
              </a:rPr>
              <a:t>Ⅰ . </a:t>
            </a:r>
            <a:r>
              <a:rPr lang="en-US" altLang="zh-CN" sz="1200" i="1" dirty="0">
                <a:latin typeface="Times New Roman" pitchFamily="18" charset="0"/>
                <a:cs typeface="Times New Roman" pitchFamily="18" charset="0"/>
              </a:rPr>
              <a:t>Evaluation of the effect of analytical performance on clinical outcomes in specific clinical settings .</a:t>
            </a:r>
          </a:p>
          <a:p>
            <a:pPr>
              <a:lnSpc>
                <a:spcPct val="150000"/>
              </a:lnSpc>
            </a:pPr>
            <a:r>
              <a:rPr lang="en-US" altLang="zh-CN" sz="1200" dirty="0">
                <a:latin typeface="Times New Roman" pitchFamily="18" charset="0"/>
                <a:cs typeface="Times New Roman" pitchFamily="18" charset="0"/>
              </a:rPr>
              <a:t>Ⅱ . </a:t>
            </a:r>
            <a:r>
              <a:rPr lang="en-US" altLang="zh-CN" sz="1200" i="1" dirty="0">
                <a:latin typeface="Times New Roman" pitchFamily="18" charset="0"/>
                <a:cs typeface="Times New Roman" pitchFamily="18" charset="0"/>
              </a:rPr>
              <a:t>Evaluation of the effect of analytical performance on clinical decisions in general</a:t>
            </a:r>
            <a:r>
              <a:rPr lang="en-US" altLang="zh-CN" sz="1200" dirty="0">
                <a:latin typeface="Times New Roman" pitchFamily="18" charset="0"/>
                <a:cs typeface="Times New Roman" pitchFamily="18" charset="0"/>
              </a:rPr>
              <a:t> :</a:t>
            </a:r>
          </a:p>
          <a:p>
            <a:pPr>
              <a:lnSpc>
                <a:spcPct val="150000"/>
              </a:lnSpc>
            </a:pPr>
            <a:r>
              <a:rPr lang="en-US" altLang="zh-CN" sz="1200" i="1" dirty="0">
                <a:latin typeface="Times New Roman" pitchFamily="18" charset="0"/>
                <a:cs typeface="Times New Roman" pitchFamily="18" charset="0"/>
              </a:rPr>
              <a:t>       A . data based on components of biological variation .</a:t>
            </a:r>
          </a:p>
          <a:p>
            <a:pPr>
              <a:lnSpc>
                <a:spcPct val="150000"/>
              </a:lnSpc>
            </a:pPr>
            <a:r>
              <a:rPr lang="en-US" altLang="zh-CN" sz="1200" i="1" dirty="0">
                <a:latin typeface="Times New Roman" pitchFamily="18" charset="0"/>
                <a:cs typeface="Times New Roman" pitchFamily="18" charset="0"/>
              </a:rPr>
              <a:t>       B . data based on analysis of clinicians' opinions .</a:t>
            </a:r>
          </a:p>
          <a:p>
            <a:pPr>
              <a:lnSpc>
                <a:spcPct val="150000"/>
              </a:lnSpc>
            </a:pPr>
            <a:r>
              <a:rPr lang="en-US" altLang="zh-CN" sz="1200" dirty="0">
                <a:latin typeface="Times New Roman" pitchFamily="18" charset="0"/>
                <a:cs typeface="Times New Roman" pitchFamily="18" charset="0"/>
              </a:rPr>
              <a:t>Ⅲ . </a:t>
            </a:r>
            <a:r>
              <a:rPr lang="en-US" altLang="zh-CN" sz="1200" i="1" dirty="0">
                <a:latin typeface="Times New Roman" pitchFamily="18" charset="0"/>
                <a:cs typeface="Times New Roman" pitchFamily="18" charset="0"/>
              </a:rPr>
              <a:t>Published professional recommendations</a:t>
            </a:r>
            <a:r>
              <a:rPr lang="en-US" altLang="zh-CN" sz="1200" dirty="0">
                <a:latin typeface="Times New Roman" pitchFamily="18" charset="0"/>
                <a:cs typeface="Times New Roman" pitchFamily="18" charset="0"/>
              </a:rPr>
              <a:t> :</a:t>
            </a:r>
          </a:p>
          <a:p>
            <a:pPr>
              <a:lnSpc>
                <a:spcPct val="150000"/>
              </a:lnSpc>
            </a:pPr>
            <a:r>
              <a:rPr lang="en-US" altLang="zh-CN" sz="1200" i="1" dirty="0">
                <a:latin typeface="Times New Roman" pitchFamily="18" charset="0"/>
                <a:cs typeface="Times New Roman" pitchFamily="18" charset="0"/>
              </a:rPr>
              <a:t>       A . from national and international expert bodies .</a:t>
            </a:r>
          </a:p>
          <a:p>
            <a:pPr>
              <a:lnSpc>
                <a:spcPct val="150000"/>
              </a:lnSpc>
            </a:pPr>
            <a:r>
              <a:rPr lang="en-US" altLang="zh-CN" sz="1200" i="1" dirty="0">
                <a:latin typeface="Times New Roman" pitchFamily="18" charset="0"/>
                <a:cs typeface="Times New Roman" pitchFamily="18" charset="0"/>
              </a:rPr>
              <a:t>       B . from expert local groups or individuals .</a:t>
            </a:r>
          </a:p>
          <a:p>
            <a:pPr>
              <a:lnSpc>
                <a:spcPct val="150000"/>
              </a:lnSpc>
            </a:pPr>
            <a:r>
              <a:rPr lang="en-US" altLang="zh-CN" sz="1200" dirty="0">
                <a:latin typeface="Times New Roman" pitchFamily="18" charset="0"/>
                <a:cs typeface="Times New Roman" pitchFamily="18" charset="0"/>
              </a:rPr>
              <a:t>Ⅳ . </a:t>
            </a:r>
            <a:r>
              <a:rPr lang="en-US" altLang="zh-CN" sz="1200" i="1" dirty="0">
                <a:latin typeface="Times New Roman" pitchFamily="18" charset="0"/>
                <a:cs typeface="Times New Roman" pitchFamily="18" charset="0"/>
              </a:rPr>
              <a:t>Performance goals set by</a:t>
            </a:r>
            <a:r>
              <a:rPr lang="en-US" altLang="zh-CN" sz="1200" dirty="0">
                <a:latin typeface="Times New Roman" pitchFamily="18" charset="0"/>
                <a:cs typeface="Times New Roman" pitchFamily="18" charset="0"/>
              </a:rPr>
              <a:t> :</a:t>
            </a:r>
          </a:p>
          <a:p>
            <a:pPr>
              <a:lnSpc>
                <a:spcPct val="150000"/>
              </a:lnSpc>
            </a:pPr>
            <a:r>
              <a:rPr lang="en-US" altLang="zh-CN" sz="1200" i="1" dirty="0">
                <a:latin typeface="Times New Roman" pitchFamily="18" charset="0"/>
                <a:cs typeface="Times New Roman" pitchFamily="18" charset="0"/>
              </a:rPr>
              <a:t>       A . regulatory bodies .</a:t>
            </a:r>
          </a:p>
          <a:p>
            <a:pPr>
              <a:lnSpc>
                <a:spcPct val="150000"/>
              </a:lnSpc>
            </a:pPr>
            <a:r>
              <a:rPr lang="en-US" altLang="zh-CN" sz="1200" i="1" dirty="0">
                <a:latin typeface="Times New Roman" pitchFamily="18" charset="0"/>
                <a:cs typeface="Times New Roman" pitchFamily="18" charset="0"/>
              </a:rPr>
              <a:t>       B . </a:t>
            </a:r>
            <a:r>
              <a:rPr lang="en-US" altLang="zh-CN" sz="1200" i="1" dirty="0" err="1">
                <a:latin typeface="Times New Roman" pitchFamily="18" charset="0"/>
                <a:cs typeface="Times New Roman" pitchFamily="18" charset="0"/>
              </a:rPr>
              <a:t>organisers</a:t>
            </a:r>
            <a:r>
              <a:rPr lang="en-US" altLang="zh-CN" sz="1200" i="1" dirty="0">
                <a:latin typeface="Times New Roman" pitchFamily="18" charset="0"/>
                <a:cs typeface="Times New Roman" pitchFamily="18" charset="0"/>
              </a:rPr>
              <a:t> of External Quality Assessment (EQA) schemes .</a:t>
            </a:r>
          </a:p>
          <a:p>
            <a:pPr>
              <a:lnSpc>
                <a:spcPct val="150000"/>
              </a:lnSpc>
            </a:pPr>
            <a:r>
              <a:rPr lang="en-US" altLang="zh-CN" sz="1200" dirty="0">
                <a:latin typeface="Times New Roman" pitchFamily="18" charset="0"/>
                <a:cs typeface="Times New Roman" pitchFamily="18" charset="0"/>
              </a:rPr>
              <a:t>Ⅴ . </a:t>
            </a:r>
            <a:r>
              <a:rPr lang="en-US" altLang="zh-CN" sz="1200" i="1" dirty="0">
                <a:latin typeface="Times New Roman" pitchFamily="18" charset="0"/>
                <a:cs typeface="Times New Roman" pitchFamily="18" charset="0"/>
              </a:rPr>
              <a:t>Goals based on the current state of the art</a:t>
            </a:r>
            <a:r>
              <a:rPr lang="en-US" altLang="zh-CN" sz="1200" dirty="0">
                <a:latin typeface="Times New Roman" pitchFamily="18" charset="0"/>
                <a:cs typeface="Times New Roman" pitchFamily="18" charset="0"/>
              </a:rPr>
              <a:t> :</a:t>
            </a:r>
          </a:p>
          <a:p>
            <a:pPr>
              <a:lnSpc>
                <a:spcPct val="150000"/>
              </a:lnSpc>
            </a:pPr>
            <a:r>
              <a:rPr lang="en-US" altLang="zh-CN" sz="1200" i="1" dirty="0">
                <a:latin typeface="Times New Roman" pitchFamily="18" charset="0"/>
                <a:cs typeface="Times New Roman" pitchFamily="18" charset="0"/>
              </a:rPr>
              <a:t>       A . as demonstrated by data from EQA or Proficiency Testing schemes .</a:t>
            </a:r>
          </a:p>
          <a:p>
            <a:pPr>
              <a:lnSpc>
                <a:spcPct val="150000"/>
              </a:lnSpc>
            </a:pPr>
            <a:r>
              <a:rPr lang="en-US" altLang="zh-CN" sz="1200" i="1" dirty="0">
                <a:latin typeface="Times New Roman" pitchFamily="18" charset="0"/>
                <a:cs typeface="Times New Roman" pitchFamily="18" charset="0"/>
              </a:rPr>
              <a:t>       B. as found in current publications on methodology .</a:t>
            </a:r>
            <a:endParaRPr lang="zh-CN" altLang="en-US" sz="1200" i="1" dirty="0">
              <a:latin typeface="Times New Roman" pitchFamily="18" charset="0"/>
              <a:cs typeface="Times New Roman" pitchFamily="18" charset="0"/>
            </a:endParaRPr>
          </a:p>
        </p:txBody>
      </p:sp>
      <p:sp>
        <p:nvSpPr>
          <p:cNvPr id="24" name="矩形 23"/>
          <p:cNvSpPr/>
          <p:nvPr/>
        </p:nvSpPr>
        <p:spPr bwMode="auto">
          <a:xfrm>
            <a:off x="2409245" y="4757422"/>
            <a:ext cx="4500000" cy="252412"/>
          </a:xfrm>
          <a:prstGeom prst="rect">
            <a:avLst/>
          </a:prstGeom>
          <a:solidFill>
            <a:schemeClr val="accent1">
              <a:alpha val="0"/>
            </a:schemeClr>
          </a:solidFill>
          <a:ln w="3175">
            <a:solidFill>
              <a:srgbClr val="FF09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3319" name="Rectangle 14"/>
          <p:cNvSpPr>
            <a:spLocks noChangeArrowheads="1"/>
          </p:cNvSpPr>
          <p:nvPr/>
        </p:nvSpPr>
        <p:spPr bwMode="auto">
          <a:xfrm>
            <a:off x="2005336" y="5335512"/>
            <a:ext cx="80803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000" dirty="0"/>
              <a:t>試驗結果的解釋主要用於臨床上四種情況：</a:t>
            </a:r>
            <a:r>
              <a:rPr lang="en-US" altLang="zh-CN" sz="1000" dirty="0"/>
              <a:t>1) </a:t>
            </a:r>
            <a:r>
              <a:rPr lang="zh-CN" altLang="en-US" sz="1000" dirty="0"/>
              <a:t>診斷（</a:t>
            </a:r>
            <a:r>
              <a:rPr lang="en-US" altLang="zh-CN" sz="1000" i="1" dirty="0">
                <a:latin typeface="Times New Roman" pitchFamily="18" charset="0"/>
                <a:cs typeface="Times New Roman" pitchFamily="18" charset="0"/>
              </a:rPr>
              <a:t>diagnosis</a:t>
            </a:r>
            <a:r>
              <a:rPr lang="zh-CN" altLang="en-US" sz="1000" dirty="0"/>
              <a:t>）、</a:t>
            </a:r>
            <a:r>
              <a:rPr lang="en-US" altLang="zh-CN" sz="1000" dirty="0"/>
              <a:t>2) </a:t>
            </a:r>
            <a:r>
              <a:rPr lang="zh-CN" altLang="en-US" sz="1000" dirty="0"/>
              <a:t>發現病例（</a:t>
            </a:r>
            <a:r>
              <a:rPr lang="en-US" altLang="zh-CN" sz="1000" i="1" dirty="0">
                <a:latin typeface="Times New Roman" pitchFamily="18" charset="0"/>
                <a:cs typeface="Times New Roman" pitchFamily="18" charset="0"/>
              </a:rPr>
              <a:t>case finding</a:t>
            </a:r>
            <a:r>
              <a:rPr lang="zh-CN" altLang="en-US" sz="1000" dirty="0"/>
              <a:t>）、</a:t>
            </a:r>
            <a:r>
              <a:rPr lang="en-US" altLang="zh-CN" sz="1000" dirty="0"/>
              <a:t>3) </a:t>
            </a:r>
            <a:r>
              <a:rPr lang="zh-CN" altLang="en-US" sz="1000" dirty="0"/>
              <a:t>篩查（</a:t>
            </a:r>
            <a:r>
              <a:rPr lang="en-US" altLang="zh-CN" sz="1000" i="1" dirty="0">
                <a:latin typeface="Times New Roman" pitchFamily="18" charset="0"/>
                <a:cs typeface="Times New Roman" pitchFamily="18" charset="0"/>
              </a:rPr>
              <a:t>screening</a:t>
            </a:r>
            <a:r>
              <a:rPr lang="zh-CN" altLang="en-US" sz="1000" dirty="0"/>
              <a:t>）、</a:t>
            </a:r>
            <a:r>
              <a:rPr lang="en-US" altLang="zh-CN" sz="1000" dirty="0"/>
              <a:t>4) </a:t>
            </a:r>
            <a:r>
              <a:rPr lang="zh-CN" altLang="en-US" sz="1000" dirty="0"/>
              <a:t>監測（</a:t>
            </a:r>
            <a:r>
              <a:rPr lang="en-US" altLang="zh-CN" sz="1000" i="1" dirty="0">
                <a:latin typeface="Times New Roman" pitchFamily="18" charset="0"/>
                <a:cs typeface="Times New Roman" pitchFamily="18" charset="0"/>
              </a:rPr>
              <a:t>monitoring</a:t>
            </a:r>
            <a:r>
              <a:rPr lang="zh-CN" altLang="en-US" sz="1000" dirty="0"/>
              <a:t>），</a:t>
            </a:r>
            <a:r>
              <a:rPr lang="zh-TW" altLang="en-US" sz="1000" dirty="0"/>
              <a:t>精密度和偏倚的質量規範應保證能達到這些臨床目的；</a:t>
            </a:r>
            <a:endParaRPr lang="zh-CN" altLang="en-US" sz="1000" dirty="0"/>
          </a:p>
        </p:txBody>
      </p:sp>
      <p:sp>
        <p:nvSpPr>
          <p:cNvPr id="13318" name="矩形 13"/>
          <p:cNvSpPr>
            <a:spLocks noChangeArrowheads="1"/>
          </p:cNvSpPr>
          <p:nvPr/>
        </p:nvSpPr>
        <p:spPr bwMode="auto">
          <a:xfrm>
            <a:off x="1827912" y="552997"/>
            <a:ext cx="8080375"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050" dirty="0">
                <a:latin typeface="Times New Roman" pitchFamily="18" charset="0"/>
                <a:cs typeface="Times New Roman" pitchFamily="18" charset="0"/>
              </a:rPr>
              <a:t>       1999</a:t>
            </a:r>
            <a:r>
              <a:rPr lang="zh-CN" altLang="en-US" sz="1050" dirty="0">
                <a:latin typeface="Times New Roman" pitchFamily="18" charset="0"/>
                <a:cs typeface="Times New Roman" pitchFamily="18" charset="0"/>
              </a:rPr>
              <a:t>年</a:t>
            </a:r>
            <a:r>
              <a:rPr lang="en-US" altLang="zh-CN" sz="1050" dirty="0">
                <a:latin typeface="Times New Roman" pitchFamily="18" charset="0"/>
                <a:cs typeface="Times New Roman" pitchFamily="18" charset="0"/>
              </a:rPr>
              <a:t>4</a:t>
            </a:r>
            <a:r>
              <a:rPr lang="zh-CN" altLang="en-US" sz="1050" dirty="0">
                <a:latin typeface="Times New Roman" pitchFamily="18" charset="0"/>
                <a:cs typeface="Times New Roman" pitchFamily="18" charset="0"/>
              </a:rPr>
              <a:t>月，</a:t>
            </a:r>
            <a:r>
              <a:rPr lang="en-US" altLang="zh-CN" sz="1050" i="1" dirty="0">
                <a:latin typeface="Times New Roman" pitchFamily="18" charset="0"/>
                <a:cs typeface="Times New Roman" pitchFamily="18" charset="0"/>
              </a:rPr>
              <a:t>IFCC</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IUPAC</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WHO</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三個機構在瑞典斯得哥爾摩舉辦「建立全球醫學檢驗質量技術要求的策略會議」提出一致性聲明，發表於</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斯堪的納維亞臨床和實驗研究雜誌</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Scandinavian Journal of Clinical and Laboratory Investigation</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的</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增刊</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中，其中提出使用如下層次模型來設置分析質量規範：</a:t>
            </a:r>
          </a:p>
        </p:txBody>
      </p:sp>
      <p:sp>
        <p:nvSpPr>
          <p:cNvPr id="11" name="矩形 3"/>
          <p:cNvSpPr>
            <a:spLocks noChangeArrowheads="1"/>
          </p:cNvSpPr>
          <p:nvPr/>
        </p:nvSpPr>
        <p:spPr bwMode="auto">
          <a:xfrm>
            <a:off x="80214" y="34639"/>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400" dirty="0">
                <a:solidFill>
                  <a:srgbClr val="C00000"/>
                </a:solidFill>
                <a:latin typeface="Times New Roman" pitchFamily="18" charset="0"/>
                <a:cs typeface="Times New Roman" pitchFamily="18" charset="0"/>
              </a:rPr>
              <a:t>(</a:t>
            </a:r>
            <a:r>
              <a:rPr lang="en-US" altLang="zh-TW" sz="1400" i="1" dirty="0">
                <a:solidFill>
                  <a:srgbClr val="C00000"/>
                </a:solidFill>
                <a:latin typeface="Times New Roman" pitchFamily="18" charset="0"/>
                <a:cs typeface="Times New Roman" pitchFamily="18" charset="0"/>
              </a:rPr>
              <a:t>quality specification</a:t>
            </a:r>
            <a:r>
              <a:rPr lang="en-US" altLang="zh-TW" sz="1400" dirty="0">
                <a:solidFill>
                  <a:srgbClr val="C00000"/>
                </a:solidFill>
                <a:latin typeface="Times New Roman" pitchFamily="18" charset="0"/>
                <a:cs typeface="Times New Roman" pitchFamily="18" charset="0"/>
              </a:rPr>
              <a:t>)</a:t>
            </a:r>
            <a:endParaRPr lang="zh-CN" altLang="en-US" sz="1400" dirty="0">
              <a:solidFill>
                <a:srgbClr val="C00000"/>
              </a:solidFill>
              <a:latin typeface="Times New Roman" pitchFamily="18" charset="0"/>
              <a:cs typeface="Times New Roman" pitchFamily="18" charset="0"/>
            </a:endParaRPr>
          </a:p>
        </p:txBody>
      </p:sp>
      <p:sp>
        <p:nvSpPr>
          <p:cNvPr id="12" name="矩形 3"/>
          <p:cNvSpPr>
            <a:spLocks noChangeArrowheads="1"/>
          </p:cNvSpPr>
          <p:nvPr/>
        </p:nvSpPr>
        <p:spPr bwMode="auto">
          <a:xfrm>
            <a:off x="80215" y="296844"/>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biologically variable</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quality specification</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
        <p:nvSpPr>
          <p:cNvPr id="2" name="圆角矩形 1"/>
          <p:cNvSpPr/>
          <p:nvPr/>
        </p:nvSpPr>
        <p:spPr bwMode="auto">
          <a:xfrm>
            <a:off x="1554952" y="1407077"/>
            <a:ext cx="8353336" cy="3915726"/>
          </a:xfrm>
          <a:prstGeom prst="roundRect">
            <a:avLst/>
          </a:prstGeom>
          <a:ln w="3810">
            <a:solidFill>
              <a:srgbClr val="FF00FF">
                <a:alpha val="30000"/>
              </a:srgbClr>
            </a:solidFill>
            <a:prstDash val="sysDash"/>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22733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1902868"/>
            <a:ext cx="9871075" cy="259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23"/>
          <p:cNvSpPr/>
          <p:nvPr/>
        </p:nvSpPr>
        <p:spPr bwMode="auto">
          <a:xfrm>
            <a:off x="6536390" y="3971882"/>
            <a:ext cx="4173538" cy="252412"/>
          </a:xfrm>
          <a:prstGeom prst="rect">
            <a:avLst/>
          </a:prstGeom>
          <a:solidFill>
            <a:schemeClr val="accent1">
              <a:alpha val="0"/>
            </a:schemeClr>
          </a:solidFill>
          <a:ln w="3175">
            <a:solidFill>
              <a:srgbClr val="FF09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nvGrpSpPr>
          <p:cNvPr id="13317" name="组合 3"/>
          <p:cNvGrpSpPr>
            <a:grpSpLocks/>
          </p:cNvGrpSpPr>
          <p:nvPr/>
        </p:nvGrpSpPr>
        <p:grpSpPr bwMode="auto">
          <a:xfrm>
            <a:off x="1063625" y="4872558"/>
            <a:ext cx="9932988" cy="553998"/>
            <a:chOff x="1063979" y="5126672"/>
            <a:chExt cx="9932986" cy="553997"/>
          </a:xfrm>
        </p:grpSpPr>
        <p:sp>
          <p:nvSpPr>
            <p:cNvPr id="13319" name="Rectangle 14"/>
            <p:cNvSpPr>
              <a:spLocks noChangeArrowheads="1"/>
            </p:cNvSpPr>
            <p:nvPr/>
          </p:nvSpPr>
          <p:spPr bwMode="auto">
            <a:xfrm>
              <a:off x="1063979" y="5126672"/>
              <a:ext cx="99329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200" dirty="0"/>
                <a:t>試驗結果的解釋主要用於臨床上四種情況：</a:t>
              </a:r>
              <a:r>
                <a:rPr lang="en-US" altLang="zh-CN" sz="1200" dirty="0"/>
                <a:t>1</a:t>
              </a:r>
              <a:r>
                <a:rPr lang="zh-CN" altLang="en-US" sz="1200" dirty="0"/>
                <a:t>、診斷</a:t>
              </a:r>
              <a:r>
                <a:rPr lang="zh-CN" altLang="en-US" sz="1000" dirty="0"/>
                <a:t>（</a:t>
              </a:r>
              <a:r>
                <a:rPr lang="en-US" altLang="zh-CN" sz="1000" i="1" dirty="0">
                  <a:latin typeface="Times New Roman" pitchFamily="18" charset="0"/>
                  <a:cs typeface="Times New Roman" pitchFamily="18" charset="0"/>
                </a:rPr>
                <a:t>diagnosis</a:t>
              </a:r>
              <a:r>
                <a:rPr lang="zh-CN" altLang="en-US" sz="1000" dirty="0"/>
                <a:t>）</a:t>
              </a:r>
              <a:r>
                <a:rPr lang="zh-CN" altLang="en-US" sz="1200" dirty="0"/>
                <a:t>；</a:t>
              </a:r>
              <a:r>
                <a:rPr lang="en-US" altLang="zh-CN" sz="1200" dirty="0"/>
                <a:t>2</a:t>
              </a:r>
              <a:r>
                <a:rPr lang="zh-CN" altLang="en-US" sz="1200" dirty="0"/>
                <a:t>、發現病例</a:t>
              </a:r>
              <a:r>
                <a:rPr lang="zh-CN" altLang="en-US" sz="1000" dirty="0"/>
                <a:t>（</a:t>
              </a:r>
              <a:r>
                <a:rPr lang="en-US" altLang="zh-CN" sz="1000" i="1" dirty="0">
                  <a:latin typeface="Times New Roman" pitchFamily="18" charset="0"/>
                  <a:cs typeface="Times New Roman" pitchFamily="18" charset="0"/>
                </a:rPr>
                <a:t>case finding</a:t>
              </a:r>
              <a:r>
                <a:rPr lang="zh-CN" altLang="en-US" sz="1000" dirty="0"/>
                <a:t>）</a:t>
              </a:r>
              <a:r>
                <a:rPr lang="zh-CN" altLang="en-US" sz="1200" dirty="0"/>
                <a:t>；</a:t>
              </a:r>
              <a:r>
                <a:rPr lang="en-US" altLang="zh-CN" sz="1200" dirty="0"/>
                <a:t>3</a:t>
              </a:r>
              <a:r>
                <a:rPr lang="zh-CN" altLang="en-US" sz="1200" dirty="0"/>
                <a:t>、篩查</a:t>
              </a:r>
              <a:r>
                <a:rPr lang="zh-CN" altLang="en-US" sz="1000" dirty="0"/>
                <a:t>（</a:t>
              </a:r>
              <a:r>
                <a:rPr lang="en-US" altLang="zh-CN" sz="1000" i="1" dirty="0">
                  <a:latin typeface="Times New Roman" pitchFamily="18" charset="0"/>
                  <a:cs typeface="Times New Roman" pitchFamily="18" charset="0"/>
                </a:rPr>
                <a:t>screening</a:t>
              </a:r>
              <a:r>
                <a:rPr lang="zh-CN" altLang="en-US" sz="1000" dirty="0"/>
                <a:t>）</a:t>
              </a:r>
              <a:r>
                <a:rPr lang="zh-CN" altLang="en-US" sz="1200" dirty="0"/>
                <a:t>；</a:t>
              </a:r>
              <a:r>
                <a:rPr lang="en-US" altLang="zh-CN" sz="1200" dirty="0"/>
                <a:t>4</a:t>
              </a:r>
              <a:r>
                <a:rPr lang="zh-CN" altLang="en-US" sz="1200" dirty="0"/>
                <a:t>、監測</a:t>
              </a:r>
              <a:r>
                <a:rPr lang="zh-CN" altLang="en-US" sz="1000" dirty="0"/>
                <a:t>（</a:t>
              </a:r>
              <a:r>
                <a:rPr lang="en-US" altLang="zh-CN" sz="1000" i="1" dirty="0">
                  <a:latin typeface="Times New Roman" pitchFamily="18" charset="0"/>
                  <a:cs typeface="Times New Roman" pitchFamily="18" charset="0"/>
                </a:rPr>
                <a:t>monitoring</a:t>
              </a:r>
              <a:r>
                <a:rPr lang="zh-CN" altLang="en-US" sz="1000" dirty="0"/>
                <a:t>）</a:t>
              </a:r>
            </a:p>
          </p:txBody>
        </p:sp>
        <p:sp>
          <p:nvSpPr>
            <p:cNvPr id="13320" name="Rectangle 14"/>
            <p:cNvSpPr>
              <a:spLocks noChangeArrowheads="1"/>
            </p:cNvSpPr>
            <p:nvPr/>
          </p:nvSpPr>
          <p:spPr bwMode="auto">
            <a:xfrm>
              <a:off x="1063979" y="5403670"/>
              <a:ext cx="99329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200" dirty="0"/>
                <a:t>精密度和偏倚的質量規範應保證能達到這些臨床目的；</a:t>
              </a:r>
            </a:p>
          </p:txBody>
        </p:sp>
      </p:grpSp>
      <p:sp>
        <p:nvSpPr>
          <p:cNvPr id="13318" name="矩形 13"/>
          <p:cNvSpPr>
            <a:spLocks noChangeArrowheads="1"/>
          </p:cNvSpPr>
          <p:nvPr/>
        </p:nvSpPr>
        <p:spPr bwMode="auto">
          <a:xfrm>
            <a:off x="1063625" y="767317"/>
            <a:ext cx="9578100" cy="9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1200" dirty="0">
                <a:latin typeface="Times New Roman" pitchFamily="18" charset="0"/>
                <a:cs typeface="Times New Roman" pitchFamily="18" charset="0"/>
              </a:rPr>
              <a:t>       1999</a:t>
            </a:r>
            <a:r>
              <a:rPr lang="zh-CN" altLang="en-US" sz="1200" dirty="0">
                <a:latin typeface="Times New Roman" pitchFamily="18" charset="0"/>
                <a:cs typeface="Times New Roman" pitchFamily="18" charset="0"/>
              </a:rPr>
              <a:t>年</a:t>
            </a: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月，</a:t>
            </a:r>
            <a:r>
              <a:rPr lang="en-US" altLang="zh-CN" sz="1200" i="1" dirty="0">
                <a:latin typeface="Times New Roman" pitchFamily="18" charset="0"/>
                <a:cs typeface="Times New Roman" pitchFamily="18" charset="0"/>
              </a:rPr>
              <a:t>IFCC</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IUPAC</a:t>
            </a:r>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WHO</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三個機構在瑞典斯得哥爾摩舉辦「建立全球醫學檢驗質量技術要求的策略會議」提出一致性聲明，發表於</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斯堪的納維亞臨床和實驗研究雜誌</a:t>
            </a:r>
            <a:r>
              <a:rPr lang="en-US" altLang="zh-CN" sz="12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Scandinavian Journal of Clinical and Laboratory Investigation</a:t>
            </a:r>
            <a:r>
              <a:rPr lang="en-US" altLang="zh-CN" sz="10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增刊</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中，其中提出使用如下層次模型來設置分析質量規範；</a:t>
            </a:r>
          </a:p>
        </p:txBody>
      </p:sp>
      <p:sp>
        <p:nvSpPr>
          <p:cNvPr id="11" name="矩形 3"/>
          <p:cNvSpPr>
            <a:spLocks noChangeArrowheads="1"/>
          </p:cNvSpPr>
          <p:nvPr/>
        </p:nvSpPr>
        <p:spPr bwMode="auto">
          <a:xfrm>
            <a:off x="93862" y="61935"/>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400" dirty="0">
                <a:solidFill>
                  <a:srgbClr val="C00000"/>
                </a:solidFill>
                <a:latin typeface="Times New Roman" pitchFamily="18" charset="0"/>
                <a:cs typeface="Times New Roman" pitchFamily="18" charset="0"/>
              </a:rPr>
              <a:t>(</a:t>
            </a:r>
            <a:r>
              <a:rPr lang="en-US" altLang="zh-TW" sz="1400" i="1" dirty="0">
                <a:solidFill>
                  <a:srgbClr val="C00000"/>
                </a:solidFill>
                <a:latin typeface="Times New Roman" pitchFamily="18" charset="0"/>
                <a:cs typeface="Times New Roman" pitchFamily="18" charset="0"/>
              </a:rPr>
              <a:t>quality specification</a:t>
            </a:r>
            <a:r>
              <a:rPr lang="en-US" altLang="zh-TW" sz="1400" dirty="0">
                <a:solidFill>
                  <a:srgbClr val="C00000"/>
                </a:solidFill>
                <a:latin typeface="Times New Roman" pitchFamily="18" charset="0"/>
                <a:cs typeface="Times New Roman" pitchFamily="18" charset="0"/>
              </a:rPr>
              <a:t>)</a:t>
            </a:r>
            <a:endParaRPr lang="zh-CN" altLang="en-US" sz="1400" dirty="0">
              <a:solidFill>
                <a:srgbClr val="C00000"/>
              </a:solidFill>
              <a:latin typeface="Times New Roman" pitchFamily="18" charset="0"/>
              <a:cs typeface="Times New Roman" pitchFamily="18" charset="0"/>
            </a:endParaRPr>
          </a:p>
        </p:txBody>
      </p:sp>
      <p:sp>
        <p:nvSpPr>
          <p:cNvPr id="12" name="矩形 3"/>
          <p:cNvSpPr>
            <a:spLocks noChangeArrowheads="1"/>
          </p:cNvSpPr>
          <p:nvPr/>
        </p:nvSpPr>
        <p:spPr bwMode="auto">
          <a:xfrm>
            <a:off x="93863" y="337788"/>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基於當前技術水平數據</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Proficiency Test</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quality specification</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935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0" name="矩形 3"/>
          <p:cNvSpPr>
            <a:spLocks noChangeArrowheads="1"/>
          </p:cNvSpPr>
          <p:nvPr/>
        </p:nvSpPr>
        <p:spPr bwMode="auto">
          <a:xfrm>
            <a:off x="80214" y="56729"/>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1" name="矩形 3"/>
          <p:cNvSpPr>
            <a:spLocks noChangeArrowheads="1"/>
          </p:cNvSpPr>
          <p:nvPr/>
        </p:nvSpPr>
        <p:spPr bwMode="auto">
          <a:xfrm>
            <a:off x="93863" y="332582"/>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基於當前技術水平數據</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Proficiency Test</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quality specification</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
        <p:nvSpPr>
          <p:cNvPr id="6" name="Rectangle 5"/>
          <p:cNvSpPr>
            <a:spLocks noChangeArrowheads="1"/>
          </p:cNvSpPr>
          <p:nvPr/>
        </p:nvSpPr>
        <p:spPr bwMode="auto">
          <a:xfrm>
            <a:off x="307915" y="575906"/>
            <a:ext cx="11021845"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950" b="1" i="1" dirty="0">
                <a:latin typeface="Times New Roman" pitchFamily="18" charset="0"/>
                <a:cs typeface="Times New Roman" pitchFamily="18" charset="0"/>
              </a:rPr>
              <a:t>Clinical Laboratory Improvement Amendments</a:t>
            </a:r>
            <a:r>
              <a:rPr lang="en-US" altLang="zh-CN" sz="950" b="1" dirty="0">
                <a:latin typeface="Times New Roman" pitchFamily="18" charset="0"/>
                <a:cs typeface="Times New Roman" pitchFamily="18" charset="0"/>
              </a:rPr>
              <a:t> (</a:t>
            </a:r>
            <a:r>
              <a:rPr lang="en-US" altLang="zh-CN" sz="950" b="1" i="1" dirty="0">
                <a:latin typeface="Times New Roman" pitchFamily="18" charset="0"/>
                <a:cs typeface="Times New Roman" pitchFamily="18" charset="0"/>
              </a:rPr>
              <a:t>CLIA</a:t>
            </a:r>
            <a:r>
              <a:rPr lang="en-US" altLang="zh-CN" sz="950" b="1" dirty="0">
                <a:latin typeface="Times New Roman" pitchFamily="18" charset="0"/>
                <a:cs typeface="Times New Roman" pitchFamily="18" charset="0"/>
              </a:rPr>
              <a:t>)</a:t>
            </a:r>
          </a:p>
          <a:p>
            <a:pPr>
              <a:lnSpc>
                <a:spcPct val="150000"/>
              </a:lnSpc>
            </a:pPr>
            <a:r>
              <a:rPr lang="en-US" altLang="zh-CN" sz="950" i="1" dirty="0">
                <a:latin typeface="Times New Roman" pitchFamily="18" charset="0"/>
                <a:cs typeface="Times New Roman" pitchFamily="18" charset="0"/>
              </a:rPr>
              <a:t>Electronic Code of Federal Regulations</a:t>
            </a:r>
            <a:r>
              <a:rPr lang="zh-CN" altLang="en-US" sz="950" dirty="0">
                <a:latin typeface="Times New Roman" pitchFamily="18" charset="0"/>
                <a:cs typeface="Times New Roman" pitchFamily="18" charset="0"/>
              </a:rPr>
              <a:t>：</a:t>
            </a:r>
            <a:r>
              <a:rPr lang="en-US" altLang="zh-CN" sz="950" i="1" dirty="0">
                <a:latin typeface="Times New Roman" pitchFamily="18" charset="0"/>
                <a:cs typeface="Times New Roman" pitchFamily="18" charset="0"/>
              </a:rPr>
              <a:t>Title</a:t>
            </a:r>
            <a:r>
              <a:rPr lang="en-US" altLang="zh-CN" sz="950" dirty="0">
                <a:latin typeface="Times New Roman" pitchFamily="18" charset="0"/>
                <a:cs typeface="Times New Roman" pitchFamily="18" charset="0"/>
              </a:rPr>
              <a:t> 42 </a:t>
            </a:r>
            <a:r>
              <a:rPr lang="en-US" altLang="zh-CN" sz="950" i="1" dirty="0">
                <a:latin typeface="Times New Roman" pitchFamily="18" charset="0"/>
                <a:cs typeface="Times New Roman" pitchFamily="18" charset="0"/>
              </a:rPr>
              <a:t>Public Health</a:t>
            </a:r>
            <a:r>
              <a:rPr lang="en-US" altLang="zh-CN" sz="950" dirty="0">
                <a:latin typeface="Times New Roman" pitchFamily="18" charset="0"/>
                <a:cs typeface="Times New Roman" pitchFamily="18" charset="0"/>
              </a:rPr>
              <a:t> → </a:t>
            </a:r>
            <a:r>
              <a:rPr lang="en-US" altLang="zh-CN" sz="950" i="1" dirty="0">
                <a:latin typeface="Times New Roman" pitchFamily="18" charset="0"/>
                <a:cs typeface="Times New Roman" pitchFamily="18" charset="0"/>
              </a:rPr>
              <a:t>Chapter</a:t>
            </a:r>
            <a:r>
              <a:rPr lang="en-US" altLang="zh-CN" sz="950" dirty="0">
                <a:latin typeface="Times New Roman" pitchFamily="18" charset="0"/>
                <a:cs typeface="Times New Roman" pitchFamily="18" charset="0"/>
              </a:rPr>
              <a:t> IV → </a:t>
            </a:r>
            <a:r>
              <a:rPr lang="en-US" altLang="zh-CN" sz="950" i="1" dirty="0">
                <a:latin typeface="Times New Roman" pitchFamily="18" charset="0"/>
                <a:cs typeface="Times New Roman" pitchFamily="18" charset="0"/>
              </a:rPr>
              <a:t>Subchapter</a:t>
            </a:r>
            <a:r>
              <a:rPr lang="en-US" altLang="zh-CN" sz="950" dirty="0">
                <a:latin typeface="Times New Roman" pitchFamily="18" charset="0"/>
                <a:cs typeface="Times New Roman" pitchFamily="18" charset="0"/>
              </a:rPr>
              <a:t> </a:t>
            </a:r>
            <a:r>
              <a:rPr lang="en-US" altLang="zh-CN" sz="950" i="1" dirty="0">
                <a:latin typeface="Times New Roman" pitchFamily="18" charset="0"/>
                <a:cs typeface="Times New Roman" pitchFamily="18" charset="0"/>
              </a:rPr>
              <a:t>G</a:t>
            </a:r>
            <a:r>
              <a:rPr lang="en-US" altLang="zh-CN" sz="950" dirty="0">
                <a:latin typeface="Times New Roman" pitchFamily="18" charset="0"/>
                <a:cs typeface="Times New Roman" pitchFamily="18" charset="0"/>
              </a:rPr>
              <a:t> → </a:t>
            </a:r>
            <a:r>
              <a:rPr lang="en-US" altLang="zh-CN" sz="950" i="1" dirty="0">
                <a:latin typeface="Times New Roman" pitchFamily="18" charset="0"/>
                <a:cs typeface="Times New Roman" pitchFamily="18" charset="0"/>
              </a:rPr>
              <a:t>Part</a:t>
            </a:r>
            <a:r>
              <a:rPr lang="en-US" altLang="zh-CN" sz="950" dirty="0">
                <a:latin typeface="Times New Roman" pitchFamily="18" charset="0"/>
                <a:cs typeface="Times New Roman" pitchFamily="18" charset="0"/>
              </a:rPr>
              <a:t> 493 </a:t>
            </a:r>
            <a:r>
              <a:rPr lang="en-US" altLang="zh-CN" sz="950" i="1" dirty="0">
                <a:latin typeface="Times New Roman" pitchFamily="18" charset="0"/>
                <a:cs typeface="Times New Roman" pitchFamily="18" charset="0"/>
              </a:rPr>
              <a:t>Laboratory Requirements</a:t>
            </a:r>
          </a:p>
          <a:p>
            <a:pPr>
              <a:lnSpc>
                <a:spcPct val="150000"/>
              </a:lnSpc>
            </a:pPr>
            <a:r>
              <a:rPr lang="en-US" altLang="zh-CN" sz="950" i="1" dirty="0">
                <a:latin typeface="Times New Roman" pitchFamily="18" charset="0"/>
                <a:cs typeface="Times New Roman" pitchFamily="18" charset="0"/>
              </a:rPr>
              <a:t>Subpart</a:t>
            </a:r>
            <a:r>
              <a:rPr lang="en-US" altLang="zh-CN" sz="950" dirty="0">
                <a:latin typeface="Times New Roman" pitchFamily="18" charset="0"/>
                <a:cs typeface="Times New Roman" pitchFamily="18" charset="0"/>
              </a:rPr>
              <a:t> I - </a:t>
            </a:r>
            <a:r>
              <a:rPr lang="en-US" altLang="zh-CN" sz="950" i="1" dirty="0">
                <a:latin typeface="Times New Roman" pitchFamily="18" charset="0"/>
                <a:cs typeface="Times New Roman" pitchFamily="18" charset="0"/>
              </a:rPr>
              <a:t>Proficiency Testing Programs for Non</a:t>
            </a:r>
            <a:r>
              <a:rPr lang="en-US" altLang="zh-CN" sz="950" dirty="0">
                <a:latin typeface="Times New Roman" pitchFamily="18" charset="0"/>
                <a:cs typeface="Times New Roman" pitchFamily="18" charset="0"/>
              </a:rPr>
              <a:t>-</a:t>
            </a:r>
            <a:r>
              <a:rPr lang="en-US" altLang="zh-CN" sz="950" i="1" dirty="0">
                <a:latin typeface="Times New Roman" pitchFamily="18" charset="0"/>
                <a:cs typeface="Times New Roman" pitchFamily="18" charset="0"/>
              </a:rPr>
              <a:t>waived Testing</a:t>
            </a:r>
            <a:r>
              <a:rPr lang="en-US" altLang="zh-CN" sz="950" dirty="0">
                <a:latin typeface="Times New Roman" pitchFamily="18" charset="0"/>
                <a:cs typeface="Times New Roman" pitchFamily="18" charset="0"/>
              </a:rPr>
              <a:t>  -  </a:t>
            </a:r>
            <a:r>
              <a:rPr lang="en-US" altLang="zh-CN" sz="950" i="1" dirty="0">
                <a:latin typeface="Times New Roman" pitchFamily="18" charset="0"/>
                <a:cs typeface="Times New Roman" pitchFamily="18" charset="0"/>
              </a:rPr>
              <a:t>Proficiency Testing Programs by Specialty and Subspecialty</a:t>
            </a:r>
          </a:p>
          <a:p>
            <a:pPr>
              <a:lnSpc>
                <a:spcPct val="150000"/>
              </a:lnSpc>
            </a:pPr>
            <a:r>
              <a:rPr lang="en-US" altLang="zh-CN" sz="950" i="1" dirty="0">
                <a:latin typeface="Times New Roman" pitchFamily="18" charset="0"/>
                <a:cs typeface="Times New Roman" pitchFamily="18" charset="0"/>
              </a:rPr>
              <a:t>for instance</a:t>
            </a:r>
            <a:r>
              <a:rPr lang="zh-CN" altLang="en-US" sz="950" dirty="0">
                <a:latin typeface="Times New Roman" pitchFamily="18" charset="0"/>
                <a:cs typeface="Times New Roman" pitchFamily="18" charset="0"/>
              </a:rPr>
              <a:t>：</a:t>
            </a:r>
            <a:r>
              <a:rPr lang="en-US" altLang="zh-CN" sz="950" dirty="0">
                <a:latin typeface="Times New Roman" pitchFamily="18" charset="0"/>
                <a:cs typeface="Times New Roman" pitchFamily="18" charset="0"/>
              </a:rPr>
              <a:t>§493.929  </a:t>
            </a:r>
            <a:r>
              <a:rPr lang="en-US" altLang="zh-CN" sz="950" i="1" dirty="0">
                <a:latin typeface="Times New Roman" pitchFamily="18" charset="0"/>
                <a:cs typeface="Times New Roman" pitchFamily="18" charset="0"/>
              </a:rPr>
              <a:t>Chemistry</a:t>
            </a:r>
            <a:r>
              <a:rPr lang="en-US" altLang="zh-CN" sz="950" dirty="0">
                <a:latin typeface="Times New Roman" pitchFamily="18" charset="0"/>
                <a:cs typeface="Times New Roman" pitchFamily="18" charset="0"/>
              </a:rPr>
              <a:t>  → §493.933  </a:t>
            </a:r>
            <a:r>
              <a:rPr lang="en-US" altLang="zh-CN" sz="950" i="1" dirty="0">
                <a:latin typeface="Times New Roman" pitchFamily="18" charset="0"/>
                <a:cs typeface="Times New Roman" pitchFamily="18" charset="0"/>
              </a:rPr>
              <a:t>Endocrinology</a:t>
            </a:r>
            <a:r>
              <a:rPr lang="en-US" altLang="zh-CN" sz="950" dirty="0">
                <a:latin typeface="Times New Roman" pitchFamily="18" charset="0"/>
                <a:cs typeface="Times New Roman" pitchFamily="18" charset="0"/>
              </a:rPr>
              <a:t> .</a:t>
            </a:r>
          </a:p>
        </p:txBody>
      </p:sp>
      <mc:AlternateContent xmlns:mc="http://schemas.openxmlformats.org/markup-compatibility/2006" xmlns:a14="http://schemas.microsoft.com/office/drawing/2010/main">
        <mc:Choice Requires="a14">
          <p:sp>
            <p:nvSpPr>
              <p:cNvPr id="13" name="Rectangle 5"/>
              <p:cNvSpPr>
                <a:spLocks noChangeArrowheads="1"/>
              </p:cNvSpPr>
              <p:nvPr/>
            </p:nvSpPr>
            <p:spPr bwMode="auto">
              <a:xfrm>
                <a:off x="307915" y="1531519"/>
                <a:ext cx="11021845" cy="43254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p>
                <a:pPr lvl="0">
                  <a:lnSpc>
                    <a:spcPct val="150000"/>
                  </a:lnSpc>
                </a:pPr>
                <a:r>
                  <a:rPr lang="en-US" altLang="zh-CN" sz="910" dirty="0">
                    <a:solidFill>
                      <a:srgbClr val="000000"/>
                    </a:solidFill>
                    <a:latin typeface="Times New Roman" pitchFamily="18" charset="0"/>
                    <a:cs typeface="Times New Roman" pitchFamily="18" charset="0"/>
                  </a:rPr>
                  <a:t>(</a:t>
                </a:r>
                <a:r>
                  <a:rPr lang="en-US" altLang="zh-CN" sz="910" i="1" dirty="0">
                    <a:solidFill>
                      <a:srgbClr val="000000"/>
                    </a:solidFill>
                    <a:latin typeface="Times New Roman" pitchFamily="18" charset="0"/>
                    <a:cs typeface="Times New Roman" pitchFamily="18" charset="0"/>
                  </a:rPr>
                  <a:t>a</a:t>
                </a:r>
                <a:r>
                  <a:rPr lang="en-US" altLang="zh-CN" sz="910" dirty="0">
                    <a:solidFill>
                      <a:srgbClr val="000000"/>
                    </a:solidFill>
                    <a:latin typeface="Times New Roman" pitchFamily="18" charset="0"/>
                    <a:cs typeface="Times New Roman" pitchFamily="18" charset="0"/>
                  </a:rPr>
                  <a:t>) </a:t>
                </a:r>
                <a:r>
                  <a:rPr lang="en-US" altLang="zh-CN" sz="910" i="1" dirty="0">
                    <a:solidFill>
                      <a:srgbClr val="000000"/>
                    </a:solidFill>
                    <a:latin typeface="Times New Roman" pitchFamily="18" charset="0"/>
                    <a:cs typeface="Times New Roman" pitchFamily="18" charset="0"/>
                  </a:rPr>
                  <a:t>Program content and frequency of challenge. To be approved for proficiency testing for endocrinology, a program must provide a minimum of five samples per testing event. There must be at least three testing events at approximately equal intervals per year. The annual program must provide samples that cover the clinically relevant range of values that would be expected in patient specimens. The samples may be provided through mailed shipments or, at HHS' option, may be provided to HHS</a:t>
                </a:r>
                <a:r>
                  <a:rPr lang="en-US" altLang="zh-CN" sz="910" dirty="0">
                    <a:solidFill>
                      <a:srgbClr val="000000"/>
                    </a:solidFill>
                    <a:latin typeface="Times New Roman" pitchFamily="18" charset="0"/>
                    <a:cs typeface="Times New Roman" pitchFamily="18" charset="0"/>
                  </a:rPr>
                  <a:t>(</a:t>
                </a:r>
                <a:r>
                  <a:rPr lang="en-US" altLang="zh-CN" sz="910" i="1" dirty="0">
                    <a:solidFill>
                      <a:srgbClr val="000000"/>
                    </a:solidFill>
                    <a:latin typeface="Times New Roman" pitchFamily="18" charset="0"/>
                    <a:cs typeface="Times New Roman" pitchFamily="18" charset="0"/>
                  </a:rPr>
                  <a:t>Department of Health and Human Services</a:t>
                </a:r>
                <a:r>
                  <a:rPr lang="en-US" altLang="zh-CN" sz="910" dirty="0">
                    <a:solidFill>
                      <a:srgbClr val="000000"/>
                    </a:solidFill>
                    <a:latin typeface="Times New Roman" pitchFamily="18" charset="0"/>
                    <a:cs typeface="Times New Roman" pitchFamily="18" charset="0"/>
                  </a:rPr>
                  <a:t>) </a:t>
                </a:r>
                <a:r>
                  <a:rPr lang="en-US" altLang="zh-CN" sz="910" i="1" dirty="0">
                    <a:solidFill>
                      <a:srgbClr val="000000"/>
                    </a:solidFill>
                    <a:latin typeface="Times New Roman" pitchFamily="18" charset="0"/>
                    <a:cs typeface="Times New Roman" pitchFamily="18" charset="0"/>
                  </a:rPr>
                  <a:t>or its designee for on-site testing.</a:t>
                </a:r>
              </a:p>
              <a:p>
                <a:pPr lvl="0">
                  <a:lnSpc>
                    <a:spcPct val="150000"/>
                  </a:lnSpc>
                </a:pPr>
                <a:r>
                  <a:rPr lang="en-US" altLang="zh-CN" sz="910" dirty="0">
                    <a:solidFill>
                      <a:srgbClr val="000000"/>
                    </a:solidFill>
                    <a:latin typeface="Times New Roman" pitchFamily="18" charset="0"/>
                    <a:cs typeface="Times New Roman" pitchFamily="18" charset="0"/>
                  </a:rPr>
                  <a:t>(</a:t>
                </a:r>
                <a:r>
                  <a:rPr lang="en-US" altLang="zh-CN" sz="910" i="1" dirty="0">
                    <a:solidFill>
                      <a:srgbClr val="000000"/>
                    </a:solidFill>
                    <a:latin typeface="Times New Roman" pitchFamily="18" charset="0"/>
                    <a:cs typeface="Times New Roman" pitchFamily="18" charset="0"/>
                  </a:rPr>
                  <a:t>b</a:t>
                </a:r>
                <a:r>
                  <a:rPr lang="en-US" altLang="zh-CN" sz="910" dirty="0">
                    <a:solidFill>
                      <a:srgbClr val="000000"/>
                    </a:solidFill>
                    <a:latin typeface="Times New Roman" pitchFamily="18" charset="0"/>
                    <a:cs typeface="Times New Roman" pitchFamily="18" charset="0"/>
                  </a:rPr>
                  <a:t>) </a:t>
                </a:r>
                <a:r>
                  <a:rPr lang="en-US" altLang="zh-CN" sz="910" i="1" dirty="0">
                    <a:solidFill>
                      <a:srgbClr val="000000"/>
                    </a:solidFill>
                    <a:latin typeface="Times New Roman" pitchFamily="18" charset="0"/>
                    <a:cs typeface="Times New Roman" pitchFamily="18" charset="0"/>
                  </a:rPr>
                  <a:t>Challenges per testing event. The minimum number of challenges per testing event a program must provide for each </a:t>
                </a:r>
                <a:r>
                  <a:rPr lang="en-US" altLang="zh-CN" sz="910" i="1" dirty="0" err="1">
                    <a:solidFill>
                      <a:srgbClr val="000000"/>
                    </a:solidFill>
                    <a:latin typeface="Times New Roman" pitchFamily="18" charset="0"/>
                    <a:cs typeface="Times New Roman" pitchFamily="18" charset="0"/>
                  </a:rPr>
                  <a:t>analyte</a:t>
                </a:r>
                <a:r>
                  <a:rPr lang="en-US" altLang="zh-CN" sz="910" i="1" dirty="0">
                    <a:solidFill>
                      <a:srgbClr val="000000"/>
                    </a:solidFill>
                    <a:latin typeface="Times New Roman" pitchFamily="18" charset="0"/>
                    <a:cs typeface="Times New Roman" pitchFamily="18" charset="0"/>
                  </a:rPr>
                  <a:t> or test procedure is five serum, plasma, blood, or urine samples.</a:t>
                </a:r>
              </a:p>
              <a:p>
                <a:pPr lvl="0">
                  <a:lnSpc>
                    <a:spcPct val="150000"/>
                  </a:lnSpc>
                </a:pPr>
                <a:r>
                  <a:rPr lang="en-US" altLang="zh-CN" sz="910" i="1" dirty="0" err="1">
                    <a:solidFill>
                      <a:srgbClr val="000000"/>
                    </a:solidFill>
                    <a:latin typeface="Times New Roman" pitchFamily="18" charset="0"/>
                    <a:cs typeface="Times New Roman" pitchFamily="18" charset="0"/>
                  </a:rPr>
                  <a:t>Analyte</a:t>
                </a:r>
                <a:r>
                  <a:rPr lang="en-US" altLang="zh-CN" sz="910" i="1" dirty="0">
                    <a:solidFill>
                      <a:srgbClr val="000000"/>
                    </a:solidFill>
                    <a:latin typeface="Times New Roman" pitchFamily="18" charset="0"/>
                    <a:cs typeface="Times New Roman" pitchFamily="18" charset="0"/>
                  </a:rPr>
                  <a:t> or Test</a:t>
                </a:r>
                <a:r>
                  <a:rPr lang="zh-CN" altLang="en-US" sz="910" dirty="0">
                    <a:solidFill>
                      <a:srgbClr val="000000"/>
                    </a:solidFill>
                    <a:latin typeface="Times New Roman" pitchFamily="18" charset="0"/>
                    <a:cs typeface="Times New Roman" pitchFamily="18" charset="0"/>
                  </a:rPr>
                  <a:t>：</a:t>
                </a:r>
                <a:r>
                  <a:rPr lang="en-US" altLang="zh-CN" sz="910" i="1" dirty="0">
                    <a:solidFill>
                      <a:srgbClr val="000000"/>
                    </a:solidFill>
                    <a:latin typeface="Times New Roman" pitchFamily="18" charset="0"/>
                    <a:cs typeface="Times New Roman" pitchFamily="18" charset="0"/>
                  </a:rPr>
                  <a:t>Cortisol</a:t>
                </a:r>
                <a:r>
                  <a:rPr lang="zh-CN" altLang="en-US" sz="910" dirty="0">
                    <a:solidFill>
                      <a:srgbClr val="000000"/>
                    </a:solidFill>
                    <a:latin typeface="Times New Roman" pitchFamily="18" charset="0"/>
                    <a:cs typeface="Times New Roman" pitchFamily="18" charset="0"/>
                  </a:rPr>
                  <a:t>、</a:t>
                </a:r>
                <a:r>
                  <a:rPr lang="en-US" altLang="zh-CN" sz="910" i="1" dirty="0">
                    <a:solidFill>
                      <a:srgbClr val="000000"/>
                    </a:solidFill>
                    <a:latin typeface="Times New Roman" pitchFamily="18" charset="0"/>
                    <a:cs typeface="Times New Roman" pitchFamily="18" charset="0"/>
                  </a:rPr>
                  <a:t>Free </a:t>
                </a:r>
                <a:r>
                  <a:rPr lang="en-US" altLang="zh-CN" sz="910" i="1" dirty="0" err="1">
                    <a:solidFill>
                      <a:srgbClr val="000000"/>
                    </a:solidFill>
                    <a:latin typeface="Times New Roman" pitchFamily="18" charset="0"/>
                    <a:cs typeface="Times New Roman" pitchFamily="18" charset="0"/>
                  </a:rPr>
                  <a:t>Thyroxine</a:t>
                </a:r>
                <a:r>
                  <a:rPr lang="zh-CN" altLang="en-US" sz="910" dirty="0">
                    <a:solidFill>
                      <a:srgbClr val="000000"/>
                    </a:solidFill>
                    <a:latin typeface="Times New Roman" pitchFamily="18" charset="0"/>
                    <a:cs typeface="Times New Roman" pitchFamily="18" charset="0"/>
                  </a:rPr>
                  <a:t>、</a:t>
                </a:r>
                <a:r>
                  <a:rPr lang="en-US" altLang="zh-CN" sz="910" i="1" dirty="0">
                    <a:solidFill>
                      <a:srgbClr val="000000"/>
                    </a:solidFill>
                    <a:latin typeface="Times New Roman" pitchFamily="18" charset="0"/>
                    <a:cs typeface="Times New Roman" pitchFamily="18" charset="0"/>
                  </a:rPr>
                  <a:t>Human Chorionic gonadotropin</a:t>
                </a:r>
                <a:r>
                  <a:rPr lang="en-US" altLang="zh-CN" sz="910" dirty="0">
                    <a:solidFill>
                      <a:srgbClr val="000000"/>
                    </a:solidFill>
                    <a:latin typeface="Times New Roman" pitchFamily="18" charset="0"/>
                    <a:cs typeface="Times New Roman" pitchFamily="18" charset="0"/>
                  </a:rPr>
                  <a:t> (</a:t>
                </a:r>
                <a:r>
                  <a:rPr lang="en-US" altLang="zh-CN" sz="910" i="1" dirty="0">
                    <a:solidFill>
                      <a:srgbClr val="000000"/>
                    </a:solidFill>
                    <a:latin typeface="Times New Roman" pitchFamily="18" charset="0"/>
                    <a:cs typeface="Times New Roman" pitchFamily="18" charset="0"/>
                  </a:rPr>
                  <a:t>excluding urine pregnancy tests done by visual color comparison categorized as waived tests</a:t>
                </a:r>
                <a:r>
                  <a:rPr lang="en-US" altLang="zh-CN" sz="910" dirty="0">
                    <a:solidFill>
                      <a:srgbClr val="000000"/>
                    </a:solidFill>
                    <a:latin typeface="Times New Roman" pitchFamily="18" charset="0"/>
                    <a:cs typeface="Times New Roman" pitchFamily="18" charset="0"/>
                  </a:rPr>
                  <a:t>)</a:t>
                </a:r>
                <a:r>
                  <a:rPr lang="zh-CN" altLang="en-US" sz="910" dirty="0">
                    <a:solidFill>
                      <a:srgbClr val="000000"/>
                    </a:solidFill>
                    <a:latin typeface="Times New Roman" pitchFamily="18" charset="0"/>
                    <a:cs typeface="Times New Roman" pitchFamily="18" charset="0"/>
                  </a:rPr>
                  <a:t>、</a:t>
                </a:r>
                <a:r>
                  <a:rPr lang="en-US" altLang="zh-CN" sz="910" i="1" dirty="0">
                    <a:solidFill>
                      <a:srgbClr val="000000"/>
                    </a:solidFill>
                    <a:latin typeface="Times New Roman" pitchFamily="18" charset="0"/>
                    <a:cs typeface="Times New Roman" pitchFamily="18" charset="0"/>
                  </a:rPr>
                  <a:t>T</a:t>
                </a:r>
                <a:r>
                  <a:rPr lang="en-US" altLang="zh-CN" sz="910" dirty="0">
                    <a:solidFill>
                      <a:srgbClr val="000000"/>
                    </a:solidFill>
                    <a:latin typeface="Times New Roman" pitchFamily="18" charset="0"/>
                    <a:cs typeface="Times New Roman" pitchFamily="18" charset="0"/>
                  </a:rPr>
                  <a:t> 3 </a:t>
                </a:r>
                <a:r>
                  <a:rPr lang="en-US" altLang="zh-CN" sz="910" i="1" dirty="0">
                    <a:solidFill>
                      <a:srgbClr val="000000"/>
                    </a:solidFill>
                    <a:latin typeface="Times New Roman" pitchFamily="18" charset="0"/>
                    <a:cs typeface="Times New Roman" pitchFamily="18" charset="0"/>
                  </a:rPr>
                  <a:t>Uptake</a:t>
                </a:r>
                <a:r>
                  <a:rPr lang="zh-CN" altLang="en-US" sz="910" dirty="0">
                    <a:solidFill>
                      <a:srgbClr val="000000"/>
                    </a:solidFill>
                    <a:latin typeface="Times New Roman" pitchFamily="18" charset="0"/>
                    <a:cs typeface="Times New Roman" pitchFamily="18" charset="0"/>
                  </a:rPr>
                  <a:t>、</a:t>
                </a:r>
                <a:r>
                  <a:rPr lang="en-US" altLang="zh-CN" sz="910" i="1" dirty="0" err="1">
                    <a:solidFill>
                      <a:srgbClr val="000000"/>
                    </a:solidFill>
                    <a:latin typeface="Times New Roman" pitchFamily="18" charset="0"/>
                    <a:cs typeface="Times New Roman" pitchFamily="18" charset="0"/>
                  </a:rPr>
                  <a:t>Triiodothyronine</a:t>
                </a:r>
                <a:r>
                  <a:rPr lang="zh-CN" altLang="en-US" sz="910" dirty="0">
                    <a:solidFill>
                      <a:srgbClr val="000000"/>
                    </a:solidFill>
                    <a:latin typeface="Times New Roman" pitchFamily="18" charset="0"/>
                    <a:cs typeface="Times New Roman" pitchFamily="18" charset="0"/>
                  </a:rPr>
                  <a:t>、</a:t>
                </a:r>
                <a:r>
                  <a:rPr lang="en-US" altLang="zh-CN" sz="910" i="1" dirty="0">
                    <a:solidFill>
                      <a:srgbClr val="000000"/>
                    </a:solidFill>
                    <a:latin typeface="Times New Roman" pitchFamily="18" charset="0"/>
                    <a:cs typeface="Times New Roman" pitchFamily="18" charset="0"/>
                  </a:rPr>
                  <a:t>Thyroid</a:t>
                </a:r>
                <a:r>
                  <a:rPr lang="en-US" altLang="zh-CN" sz="910" dirty="0">
                    <a:solidFill>
                      <a:srgbClr val="000000"/>
                    </a:solidFill>
                    <a:latin typeface="Times New Roman" pitchFamily="18" charset="0"/>
                    <a:cs typeface="Times New Roman" pitchFamily="18" charset="0"/>
                  </a:rPr>
                  <a:t>-</a:t>
                </a:r>
                <a:r>
                  <a:rPr lang="en-US" altLang="zh-CN" sz="910" i="1" dirty="0">
                    <a:solidFill>
                      <a:srgbClr val="000000"/>
                    </a:solidFill>
                    <a:latin typeface="Times New Roman" pitchFamily="18" charset="0"/>
                    <a:cs typeface="Times New Roman" pitchFamily="18" charset="0"/>
                  </a:rPr>
                  <a:t>stimulating hormone</a:t>
                </a:r>
                <a:r>
                  <a:rPr lang="zh-CN" altLang="en-US" sz="910" dirty="0">
                    <a:solidFill>
                      <a:srgbClr val="000000"/>
                    </a:solidFill>
                    <a:latin typeface="Times New Roman" pitchFamily="18" charset="0"/>
                    <a:cs typeface="Times New Roman" pitchFamily="18" charset="0"/>
                  </a:rPr>
                  <a:t>、</a:t>
                </a:r>
                <a:r>
                  <a:rPr lang="en-US" altLang="zh-CN" sz="910" i="1" dirty="0" err="1">
                    <a:solidFill>
                      <a:srgbClr val="000000"/>
                    </a:solidFill>
                    <a:latin typeface="Times New Roman" pitchFamily="18" charset="0"/>
                    <a:cs typeface="Times New Roman" pitchFamily="18" charset="0"/>
                  </a:rPr>
                  <a:t>Thyroxine</a:t>
                </a:r>
                <a:r>
                  <a:rPr lang="en-US" altLang="zh-CN" sz="910" dirty="0">
                    <a:solidFill>
                      <a:srgbClr val="000000"/>
                    </a:solidFill>
                    <a:latin typeface="Times New Roman" pitchFamily="18" charset="0"/>
                    <a:cs typeface="Times New Roman" pitchFamily="18" charset="0"/>
                  </a:rPr>
                  <a:t>.</a:t>
                </a:r>
              </a:p>
              <a:p>
                <a:pPr lvl="0">
                  <a:lnSpc>
                    <a:spcPct val="150000"/>
                  </a:lnSpc>
                </a:pPr>
                <a:r>
                  <a:rPr lang="en-US" altLang="zh-CN" sz="910" dirty="0">
                    <a:latin typeface="Times New Roman" pitchFamily="18" charset="0"/>
                    <a:cs typeface="Times New Roman" pitchFamily="18" charset="0"/>
                  </a:rPr>
                  <a:t>(</a:t>
                </a:r>
                <a:r>
                  <a:rPr lang="en-US" altLang="zh-CN" sz="910" i="1" dirty="0">
                    <a:latin typeface="Times New Roman" pitchFamily="18" charset="0"/>
                    <a:cs typeface="Times New Roman" pitchFamily="18" charset="0"/>
                  </a:rPr>
                  <a:t>c</a:t>
                </a:r>
                <a:r>
                  <a:rPr lang="en-US" altLang="zh-CN" sz="910" dirty="0">
                    <a:latin typeface="Times New Roman" pitchFamily="18" charset="0"/>
                    <a:cs typeface="Times New Roman" pitchFamily="18" charset="0"/>
                  </a:rPr>
                  <a:t>) </a:t>
                </a:r>
                <a:r>
                  <a:rPr lang="en-US" altLang="zh-CN" sz="910" i="1" dirty="0">
                    <a:latin typeface="Times New Roman" pitchFamily="18" charset="0"/>
                    <a:cs typeface="Times New Roman" pitchFamily="18" charset="0"/>
                  </a:rPr>
                  <a:t>Evaluation of a laboratory's </a:t>
                </a:r>
                <a:r>
                  <a:rPr lang="en-US" altLang="zh-CN" sz="910" i="1" dirty="0" err="1">
                    <a:latin typeface="Times New Roman" pitchFamily="18" charset="0"/>
                    <a:cs typeface="Times New Roman" pitchFamily="18" charset="0"/>
                  </a:rPr>
                  <a:t>analyte</a:t>
                </a:r>
                <a:r>
                  <a:rPr lang="en-US" altLang="zh-CN" sz="910" i="1" dirty="0">
                    <a:latin typeface="Times New Roman" pitchFamily="18" charset="0"/>
                    <a:cs typeface="Times New Roman" pitchFamily="18" charset="0"/>
                  </a:rPr>
                  <a:t> or test performance</a:t>
                </a:r>
                <a:r>
                  <a:rPr lang="en-US" altLang="zh-CN" sz="910" dirty="0">
                    <a:latin typeface="Times New Roman" pitchFamily="18" charset="0"/>
                    <a:cs typeface="Times New Roman" pitchFamily="18" charset="0"/>
                  </a:rPr>
                  <a:t>. </a:t>
                </a:r>
              </a:p>
              <a:p>
                <a:pPr>
                  <a:lnSpc>
                    <a:spcPct val="150000"/>
                  </a:lnSpc>
                </a:pPr>
                <a:r>
                  <a:rPr lang="en-US" altLang="zh-CN" sz="910" i="1" dirty="0">
                    <a:latin typeface="Times New Roman" pitchFamily="18" charset="0"/>
                    <a:cs typeface="Times New Roman" pitchFamily="18" charset="0"/>
                  </a:rPr>
                  <a:t>HHS</a:t>
                </a:r>
                <a:r>
                  <a:rPr lang="en-US" altLang="zh-CN" sz="910" dirty="0">
                    <a:latin typeface="Times New Roman" pitchFamily="18" charset="0"/>
                    <a:cs typeface="Times New Roman" pitchFamily="18" charset="0"/>
                  </a:rPr>
                  <a:t>(</a:t>
                </a:r>
                <a:r>
                  <a:rPr lang="en-US" altLang="zh-CN" sz="910" i="1" dirty="0">
                    <a:latin typeface="Times New Roman" pitchFamily="18" charset="0"/>
                    <a:cs typeface="Times New Roman" pitchFamily="18" charset="0"/>
                  </a:rPr>
                  <a:t>Department of Health and Human Services</a:t>
                </a:r>
                <a:r>
                  <a:rPr lang="en-US" altLang="zh-CN" sz="910" dirty="0">
                    <a:latin typeface="Times New Roman" pitchFamily="18" charset="0"/>
                    <a:cs typeface="Times New Roman" pitchFamily="18" charset="0"/>
                  </a:rPr>
                  <a:t>) </a:t>
                </a:r>
                <a:r>
                  <a:rPr lang="en-US" altLang="zh-CN" sz="910" i="1" dirty="0">
                    <a:latin typeface="Times New Roman" pitchFamily="18" charset="0"/>
                    <a:cs typeface="Times New Roman" pitchFamily="18" charset="0"/>
                  </a:rPr>
                  <a:t>approves only those programs that assess the accuracy of a laboratory's responses in accordance with paragraphs</a:t>
                </a:r>
                <a:r>
                  <a:rPr lang="en-US" altLang="zh-CN" sz="910" dirty="0">
                    <a:latin typeface="Times New Roman" pitchFamily="18" charset="0"/>
                    <a:cs typeface="Times New Roman" pitchFamily="18" charset="0"/>
                  </a:rPr>
                  <a:t> (</a:t>
                </a:r>
                <a:r>
                  <a:rPr lang="en-US" altLang="zh-CN" sz="910" i="1" dirty="0">
                    <a:latin typeface="Times New Roman" pitchFamily="18" charset="0"/>
                    <a:cs typeface="Times New Roman" pitchFamily="18" charset="0"/>
                  </a:rPr>
                  <a:t>c</a:t>
                </a:r>
                <a:r>
                  <a:rPr lang="en-US" altLang="zh-CN" sz="910" dirty="0">
                    <a:latin typeface="Times New Roman" pitchFamily="18" charset="0"/>
                    <a:cs typeface="Times New Roman" pitchFamily="18" charset="0"/>
                  </a:rPr>
                  <a:t>) (1) </a:t>
                </a:r>
                <a:r>
                  <a:rPr lang="en-US" altLang="zh-CN" sz="910" i="1" dirty="0">
                    <a:latin typeface="Times New Roman" pitchFamily="18" charset="0"/>
                    <a:cs typeface="Times New Roman" pitchFamily="18" charset="0"/>
                  </a:rPr>
                  <a:t>through</a:t>
                </a:r>
                <a:r>
                  <a:rPr lang="en-US" altLang="zh-CN" sz="910" dirty="0">
                    <a:latin typeface="Times New Roman" pitchFamily="18" charset="0"/>
                    <a:cs typeface="Times New Roman" pitchFamily="18" charset="0"/>
                  </a:rPr>
                  <a:t> (5) </a:t>
                </a:r>
                <a:r>
                  <a:rPr lang="en-US" altLang="zh-CN" sz="910" i="1" dirty="0">
                    <a:latin typeface="Times New Roman" pitchFamily="18" charset="0"/>
                    <a:cs typeface="Times New Roman" pitchFamily="18" charset="0"/>
                  </a:rPr>
                  <a:t>of this section</a:t>
                </a:r>
                <a:r>
                  <a:rPr lang="en-US" altLang="zh-CN" sz="910" dirty="0">
                    <a:latin typeface="Times New Roman" pitchFamily="18" charset="0"/>
                    <a:cs typeface="Times New Roman" pitchFamily="18" charset="0"/>
                  </a:rPr>
                  <a:t>. </a:t>
                </a:r>
              </a:p>
              <a:p>
                <a:pPr>
                  <a:lnSpc>
                    <a:spcPct val="150000"/>
                  </a:lnSpc>
                </a:pPr>
                <a:r>
                  <a:rPr lang="en-US" altLang="zh-CN" sz="910" dirty="0">
                    <a:latin typeface="Times New Roman" pitchFamily="18" charset="0"/>
                    <a:cs typeface="Times New Roman" pitchFamily="18" charset="0"/>
                  </a:rPr>
                  <a:t>(1) </a:t>
                </a:r>
                <a:r>
                  <a:rPr lang="en-US" altLang="zh-CN" sz="910" i="1" dirty="0">
                    <a:latin typeface="Times New Roman" pitchFamily="18" charset="0"/>
                    <a:cs typeface="Times New Roman" pitchFamily="18" charset="0"/>
                  </a:rPr>
                  <a:t>To determine the accuracy of a laboratory's response for qualitative and quantitative endocrinology tests or </a:t>
                </a:r>
                <a:r>
                  <a:rPr lang="en-US" altLang="zh-CN" sz="910" i="1" dirty="0" err="1">
                    <a:latin typeface="Times New Roman" pitchFamily="18" charset="0"/>
                    <a:cs typeface="Times New Roman" pitchFamily="18" charset="0"/>
                  </a:rPr>
                  <a:t>analytes</a:t>
                </a:r>
                <a:r>
                  <a:rPr lang="en-US" altLang="zh-CN" sz="910" i="1" dirty="0">
                    <a:latin typeface="Times New Roman" pitchFamily="18" charset="0"/>
                    <a:cs typeface="Times New Roman" pitchFamily="18" charset="0"/>
                  </a:rPr>
                  <a:t>, a program must compare the laboratory's response for each </a:t>
                </a:r>
                <a:r>
                  <a:rPr lang="en-US" altLang="zh-CN" sz="910" i="1" dirty="0" err="1">
                    <a:latin typeface="Times New Roman" pitchFamily="18" charset="0"/>
                    <a:cs typeface="Times New Roman" pitchFamily="18" charset="0"/>
                  </a:rPr>
                  <a:t>analyte</a:t>
                </a:r>
                <a:r>
                  <a:rPr lang="en-US" altLang="zh-CN" sz="910" i="1" dirty="0">
                    <a:latin typeface="Times New Roman" pitchFamily="18" charset="0"/>
                    <a:cs typeface="Times New Roman" pitchFamily="18" charset="0"/>
                  </a:rPr>
                  <a:t> with the response that reflects agreement of either 80 percent of ten or more referee laboratories or 80 percent or more of all participating laboratories. The score for a sample in endocrinology is either the score determined under paragraph</a:t>
                </a:r>
                <a:r>
                  <a:rPr lang="en-US" altLang="zh-CN" sz="910" dirty="0">
                    <a:latin typeface="Times New Roman" pitchFamily="18" charset="0"/>
                    <a:cs typeface="Times New Roman" pitchFamily="18" charset="0"/>
                  </a:rPr>
                  <a:t> (</a:t>
                </a:r>
                <a:r>
                  <a:rPr lang="en-US" altLang="zh-CN" sz="910" i="1" dirty="0">
                    <a:latin typeface="Times New Roman" pitchFamily="18" charset="0"/>
                    <a:cs typeface="Times New Roman" pitchFamily="18" charset="0"/>
                  </a:rPr>
                  <a:t>c</a:t>
                </a:r>
                <a:r>
                  <a:rPr lang="en-US" altLang="zh-CN" sz="910" dirty="0">
                    <a:latin typeface="Times New Roman" pitchFamily="18" charset="0"/>
                    <a:cs typeface="Times New Roman" pitchFamily="18" charset="0"/>
                  </a:rPr>
                  <a:t>) (2) </a:t>
                </a:r>
                <a:r>
                  <a:rPr lang="en-US" altLang="zh-CN" sz="910" i="1" dirty="0">
                    <a:latin typeface="Times New Roman" pitchFamily="18" charset="0"/>
                    <a:cs typeface="Times New Roman" pitchFamily="18" charset="0"/>
                  </a:rPr>
                  <a:t>or</a:t>
                </a:r>
                <a:r>
                  <a:rPr lang="en-US" altLang="zh-CN" sz="910" dirty="0">
                    <a:latin typeface="Times New Roman" pitchFamily="18" charset="0"/>
                    <a:cs typeface="Times New Roman" pitchFamily="18" charset="0"/>
                  </a:rPr>
                  <a:t> (</a:t>
                </a:r>
                <a:r>
                  <a:rPr lang="en-US" altLang="zh-CN" sz="910" i="1" dirty="0">
                    <a:latin typeface="Times New Roman" pitchFamily="18" charset="0"/>
                    <a:cs typeface="Times New Roman" pitchFamily="18" charset="0"/>
                  </a:rPr>
                  <a:t>c</a:t>
                </a:r>
                <a:r>
                  <a:rPr lang="en-US" altLang="zh-CN" sz="910" dirty="0">
                    <a:latin typeface="Times New Roman" pitchFamily="18" charset="0"/>
                    <a:cs typeface="Times New Roman" pitchFamily="18" charset="0"/>
                  </a:rPr>
                  <a:t>) (3) </a:t>
                </a:r>
                <a:r>
                  <a:rPr lang="en-US" altLang="zh-CN" sz="910" i="1" dirty="0">
                    <a:latin typeface="Times New Roman" pitchFamily="18" charset="0"/>
                    <a:cs typeface="Times New Roman" pitchFamily="18" charset="0"/>
                  </a:rPr>
                  <a:t>of this section</a:t>
                </a:r>
                <a:r>
                  <a:rPr lang="en-US" altLang="zh-CN" sz="910" dirty="0">
                    <a:latin typeface="Times New Roman" pitchFamily="18" charset="0"/>
                    <a:cs typeface="Times New Roman" pitchFamily="18" charset="0"/>
                  </a:rPr>
                  <a:t>.</a:t>
                </a:r>
              </a:p>
              <a:p>
                <a:pPr>
                  <a:lnSpc>
                    <a:spcPct val="150000"/>
                  </a:lnSpc>
                </a:pPr>
                <a:r>
                  <a:rPr lang="en-US" altLang="zh-CN" sz="910" dirty="0">
                    <a:latin typeface="Times New Roman" pitchFamily="18" charset="0"/>
                    <a:cs typeface="Times New Roman" pitchFamily="18" charset="0"/>
                  </a:rPr>
                  <a:t>(2) </a:t>
                </a:r>
                <a:r>
                  <a:rPr lang="en-US" altLang="zh-CN" sz="910" i="1" dirty="0">
                    <a:latin typeface="Times New Roman" pitchFamily="18" charset="0"/>
                    <a:cs typeface="Times New Roman" pitchFamily="18" charset="0"/>
                  </a:rPr>
                  <a:t>For quantitative endocrinology tests or </a:t>
                </a:r>
                <a:r>
                  <a:rPr lang="en-US" altLang="zh-CN" sz="910" i="1" dirty="0" err="1">
                    <a:latin typeface="Times New Roman" pitchFamily="18" charset="0"/>
                    <a:cs typeface="Times New Roman" pitchFamily="18" charset="0"/>
                  </a:rPr>
                  <a:t>analytes</a:t>
                </a:r>
                <a:r>
                  <a:rPr lang="en-US" altLang="zh-CN" sz="910" i="1" dirty="0">
                    <a:latin typeface="Times New Roman" pitchFamily="18" charset="0"/>
                    <a:cs typeface="Times New Roman" pitchFamily="18" charset="0"/>
                  </a:rPr>
                  <a:t>, the program must determine the correct response for each </a:t>
                </a:r>
                <a:r>
                  <a:rPr lang="en-US" altLang="zh-CN" sz="910" i="1" dirty="0" err="1">
                    <a:latin typeface="Times New Roman" pitchFamily="18" charset="0"/>
                    <a:cs typeface="Times New Roman" pitchFamily="18" charset="0"/>
                  </a:rPr>
                  <a:t>analyte</a:t>
                </a:r>
                <a:r>
                  <a:rPr lang="en-US" altLang="zh-CN" sz="910" i="1" dirty="0">
                    <a:latin typeface="Times New Roman" pitchFamily="18" charset="0"/>
                    <a:cs typeface="Times New Roman" pitchFamily="18" charset="0"/>
                  </a:rPr>
                  <a:t> by the distance of the response from the target value. After the target value has been established for each response, the appropriateness of the response must be determined by using either fixed criteria based on the percentage difference from the target value or the number of standard deviations</a:t>
                </a:r>
                <a:r>
                  <a:rPr lang="en-US" altLang="zh-CN" sz="910" dirty="0">
                    <a:latin typeface="Times New Roman" pitchFamily="18" charset="0"/>
                    <a:cs typeface="Times New Roman" pitchFamily="18" charset="0"/>
                  </a:rPr>
                  <a:t> (</a:t>
                </a:r>
                <a:r>
                  <a:rPr lang="en-US" altLang="zh-CN" sz="910" i="1" dirty="0">
                    <a:latin typeface="Times New Roman" pitchFamily="18" charset="0"/>
                    <a:cs typeface="Times New Roman" pitchFamily="18" charset="0"/>
                  </a:rPr>
                  <a:t>SDs</a:t>
                </a:r>
                <a:r>
                  <a:rPr lang="en-US" altLang="zh-CN" sz="910" dirty="0">
                    <a:latin typeface="Times New Roman" pitchFamily="18" charset="0"/>
                    <a:cs typeface="Times New Roman" pitchFamily="18" charset="0"/>
                  </a:rPr>
                  <a:t>) </a:t>
                </a:r>
                <a:r>
                  <a:rPr lang="en-US" altLang="zh-CN" sz="910" i="1" dirty="0">
                    <a:latin typeface="Times New Roman" pitchFamily="18" charset="0"/>
                    <a:cs typeface="Times New Roman" pitchFamily="18" charset="0"/>
                  </a:rPr>
                  <a:t>the response differs from the target value</a:t>
                </a:r>
                <a:r>
                  <a:rPr lang="en-US" altLang="zh-CN" sz="910" dirty="0">
                    <a:latin typeface="Times New Roman" pitchFamily="18" charset="0"/>
                    <a:cs typeface="Times New Roman" pitchFamily="18" charset="0"/>
                  </a:rPr>
                  <a:t>. </a:t>
                </a:r>
              </a:p>
              <a:p>
                <a:pPr>
                  <a:lnSpc>
                    <a:spcPct val="150000"/>
                  </a:lnSpc>
                </a:pPr>
                <a:r>
                  <a:rPr lang="en-US" altLang="zh-CN" sz="910" dirty="0">
                    <a:latin typeface="Times New Roman" pitchFamily="18" charset="0"/>
                    <a:cs typeface="Times New Roman" pitchFamily="18" charset="0"/>
                  </a:rPr>
                  <a:t>(3) </a:t>
                </a:r>
                <a:r>
                  <a:rPr lang="en-US" altLang="zh-CN" sz="910" i="1" dirty="0">
                    <a:latin typeface="Times New Roman" pitchFamily="18" charset="0"/>
                    <a:cs typeface="Times New Roman" pitchFamily="18" charset="0"/>
                  </a:rPr>
                  <a:t>The criterion for acceptable performance for qualitative endocrinology tests is positive or negative</a:t>
                </a:r>
                <a:r>
                  <a:rPr lang="en-US" altLang="zh-CN" sz="910" dirty="0">
                    <a:latin typeface="Times New Roman" pitchFamily="18" charset="0"/>
                    <a:cs typeface="Times New Roman" pitchFamily="18" charset="0"/>
                  </a:rPr>
                  <a:t>.</a:t>
                </a:r>
              </a:p>
              <a:p>
                <a:pPr>
                  <a:lnSpc>
                    <a:spcPct val="150000"/>
                  </a:lnSpc>
                </a:pPr>
                <a:r>
                  <a:rPr lang="en-US" altLang="zh-CN" sz="910" dirty="0">
                    <a:latin typeface="Times New Roman" pitchFamily="18" charset="0"/>
                    <a:cs typeface="Times New Roman" pitchFamily="18" charset="0"/>
                  </a:rPr>
                  <a:t>(4) </a:t>
                </a:r>
                <a:r>
                  <a:rPr lang="en-US" altLang="zh-CN" sz="910" i="1" dirty="0">
                    <a:latin typeface="Times New Roman" pitchFamily="18" charset="0"/>
                    <a:cs typeface="Times New Roman" pitchFamily="18" charset="0"/>
                  </a:rPr>
                  <a:t>To determine the </a:t>
                </a:r>
                <a:r>
                  <a:rPr lang="en-US" altLang="zh-CN" sz="910" i="1" dirty="0" err="1">
                    <a:latin typeface="Times New Roman" pitchFamily="18" charset="0"/>
                    <a:cs typeface="Times New Roman" pitchFamily="18" charset="0"/>
                  </a:rPr>
                  <a:t>analyte</a:t>
                </a:r>
                <a:r>
                  <a:rPr lang="en-US" altLang="zh-CN" sz="910" i="1" dirty="0">
                    <a:latin typeface="Times New Roman" pitchFamily="18" charset="0"/>
                    <a:cs typeface="Times New Roman" pitchFamily="18" charset="0"/>
                  </a:rPr>
                  <a:t> testing event score, the number of acceptable </a:t>
                </a:r>
                <a:r>
                  <a:rPr lang="en-US" altLang="zh-CN" sz="910" i="1" dirty="0" err="1">
                    <a:latin typeface="Times New Roman" pitchFamily="18" charset="0"/>
                    <a:cs typeface="Times New Roman" pitchFamily="18" charset="0"/>
                  </a:rPr>
                  <a:t>analyte</a:t>
                </a:r>
                <a:r>
                  <a:rPr lang="en-US" altLang="zh-CN" sz="910" i="1" dirty="0">
                    <a:latin typeface="Times New Roman" pitchFamily="18" charset="0"/>
                    <a:cs typeface="Times New Roman" pitchFamily="18" charset="0"/>
                  </a:rPr>
                  <a:t> responses must be averaged using the following formula</a:t>
                </a:r>
                <a:r>
                  <a:rPr lang="zh-CN" altLang="en-US" sz="910" dirty="0">
                    <a:latin typeface="Times New Roman" pitchFamily="18" charset="0"/>
                    <a:cs typeface="Times New Roman" pitchFamily="18" charset="0"/>
                  </a:rPr>
                  <a:t>：</a:t>
                </a:r>
                <a:endParaRPr lang="en-US" altLang="zh-CN" sz="910" dirty="0">
                  <a:latin typeface="Times New Roman" pitchFamily="18" charset="0"/>
                  <a:cs typeface="Times New Roman" pitchFamily="18" charset="0"/>
                </a:endParaRPr>
              </a:p>
              <a:p>
                <a:pPr>
                  <a:lnSpc>
                    <a:spcPct val="150000"/>
                  </a:lnSpc>
                </a:pPr>
                <a14:m>
                  <m:oMathPara xmlns:m="http://schemas.openxmlformats.org/officeDocument/2006/math">
                    <m:oMathParaPr>
                      <m:jc m:val="left"/>
                    </m:oMathParaPr>
                    <m:oMath xmlns:m="http://schemas.openxmlformats.org/officeDocument/2006/math">
                      <m:f>
                        <m:fPr>
                          <m:ctrlPr>
                            <a:rPr lang="en-US" altLang="zh-CN" sz="910" i="1" smtClean="0">
                              <a:latin typeface="Cambria Math" panose="02040503050406030204" pitchFamily="18" charset="0"/>
                              <a:cs typeface="Times New Roman" pitchFamily="18" charset="0"/>
                            </a:rPr>
                          </m:ctrlPr>
                        </m:fPr>
                        <m:num>
                          <m:r>
                            <a:rPr lang="en-US" altLang="zh-CN" sz="910" b="0" i="1" smtClean="0">
                              <a:latin typeface="Cambria Math"/>
                              <a:cs typeface="Times New Roman" pitchFamily="18" charset="0"/>
                            </a:rPr>
                            <m:t>𝑁𝑢𝑚𝑏𝑒𝑟</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𝑜𝑓</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𝑎𝑐𝑐𝑒𝑝𝑡𝑎𝑏𝑙𝑒</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𝑟𝑒𝑠𝑝𝑜𝑛𝑠𝑒𝑠</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𝑓𝑜𝑟</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𝑡h𝑒</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𝑎𝑛𝑎𝑙𝑦𝑡𝑒</m:t>
                          </m:r>
                        </m:num>
                        <m:den>
                          <m:r>
                            <a:rPr lang="en-US" altLang="zh-CN" sz="910" b="0" i="1" smtClean="0">
                              <a:latin typeface="Cambria Math"/>
                              <a:cs typeface="Times New Roman" pitchFamily="18" charset="0"/>
                            </a:rPr>
                            <m:t>𝑇𝑜𝑡𝑎𝑙</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𝑛𝑢𝑚𝑏𝑒𝑟</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𝑜𝑓</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𝑐h𝑎𝑙𝑙𝑒𝑛𝑔𝑒𝑠</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𝑓𝑜𝑟</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𝑡h𝑒</m:t>
                          </m:r>
                          <m:r>
                            <a:rPr lang="en-US" altLang="zh-CN" sz="910" b="0" i="1" smtClean="0">
                              <a:latin typeface="Cambria Math"/>
                              <a:cs typeface="Times New Roman" pitchFamily="18" charset="0"/>
                            </a:rPr>
                            <m:t> </m:t>
                          </m:r>
                          <m:r>
                            <a:rPr lang="en-US" altLang="zh-CN" sz="910" b="0" i="1" smtClean="0">
                              <a:latin typeface="Cambria Math"/>
                              <a:cs typeface="Times New Roman" pitchFamily="18" charset="0"/>
                            </a:rPr>
                            <m:t>𝑎𝑛𝑎𝑙𝑦𝑡𝑒</m:t>
                          </m:r>
                        </m:den>
                      </m:f>
                      <m:r>
                        <a:rPr lang="en-US" altLang="zh-CN" sz="910" i="1" smtClean="0">
                          <a:latin typeface="Cambria Math"/>
                          <a:ea typeface="Cambria Math"/>
                          <a:cs typeface="Times New Roman" pitchFamily="18" charset="0"/>
                        </a:rPr>
                        <m:t>×</m:t>
                      </m:r>
                      <m:r>
                        <a:rPr lang="en-US" altLang="zh-CN" sz="910" b="0" i="1" smtClean="0">
                          <a:latin typeface="Cambria Math"/>
                          <a:ea typeface="Cambria Math"/>
                          <a:cs typeface="Times New Roman" pitchFamily="18" charset="0"/>
                        </a:rPr>
                        <m:t>100=</m:t>
                      </m:r>
                      <m:r>
                        <a:rPr lang="en-US" altLang="zh-CN" sz="910" b="0" i="1" smtClean="0">
                          <a:latin typeface="Cambria Math"/>
                          <a:ea typeface="Cambria Math"/>
                          <a:cs typeface="Times New Roman" pitchFamily="18" charset="0"/>
                        </a:rPr>
                        <m:t>𝐴𝑛𝑎𝑙𝑦𝑡𝑒</m:t>
                      </m:r>
                      <m:r>
                        <a:rPr lang="en-US" altLang="zh-CN" sz="910" b="0" i="1" smtClean="0">
                          <a:latin typeface="Cambria Math"/>
                          <a:ea typeface="Cambria Math"/>
                          <a:cs typeface="Times New Roman" pitchFamily="18" charset="0"/>
                        </a:rPr>
                        <m:t> </m:t>
                      </m:r>
                      <m:r>
                        <a:rPr lang="en-US" altLang="zh-CN" sz="910" b="0" i="1" smtClean="0">
                          <a:latin typeface="Cambria Math"/>
                          <a:ea typeface="Cambria Math"/>
                          <a:cs typeface="Times New Roman" pitchFamily="18" charset="0"/>
                        </a:rPr>
                        <m:t>𝑠𝑐𝑜𝑟𝑒</m:t>
                      </m:r>
                      <m:r>
                        <a:rPr lang="en-US" altLang="zh-CN" sz="910" b="0" i="1" smtClean="0">
                          <a:latin typeface="Cambria Math"/>
                          <a:ea typeface="Cambria Math"/>
                          <a:cs typeface="Times New Roman" pitchFamily="18" charset="0"/>
                        </a:rPr>
                        <m:t> </m:t>
                      </m:r>
                      <m:r>
                        <a:rPr lang="en-US" altLang="zh-CN" sz="910" b="0" i="1" smtClean="0">
                          <a:latin typeface="Cambria Math"/>
                          <a:ea typeface="Cambria Math"/>
                          <a:cs typeface="Times New Roman" pitchFamily="18" charset="0"/>
                        </a:rPr>
                        <m:t>𝑓𝑜𝑟</m:t>
                      </m:r>
                      <m:r>
                        <a:rPr lang="en-US" altLang="zh-CN" sz="910" b="0" i="1" smtClean="0">
                          <a:latin typeface="Cambria Math"/>
                          <a:ea typeface="Cambria Math"/>
                          <a:cs typeface="Times New Roman" pitchFamily="18" charset="0"/>
                        </a:rPr>
                        <m:t> </m:t>
                      </m:r>
                      <m:r>
                        <a:rPr lang="en-US" altLang="zh-CN" sz="910" b="0" i="1" smtClean="0">
                          <a:latin typeface="Cambria Math"/>
                          <a:ea typeface="Cambria Math"/>
                          <a:cs typeface="Times New Roman" pitchFamily="18" charset="0"/>
                        </a:rPr>
                        <m:t>𝑡h𝑒</m:t>
                      </m:r>
                      <m:r>
                        <a:rPr lang="en-US" altLang="zh-CN" sz="910" b="0" i="1" smtClean="0">
                          <a:latin typeface="Cambria Math"/>
                          <a:ea typeface="Cambria Math"/>
                          <a:cs typeface="Times New Roman" pitchFamily="18" charset="0"/>
                        </a:rPr>
                        <m:t> </m:t>
                      </m:r>
                      <m:r>
                        <a:rPr lang="en-US" altLang="zh-CN" sz="910" b="0" i="1" smtClean="0">
                          <a:latin typeface="Cambria Math"/>
                          <a:ea typeface="Cambria Math"/>
                          <a:cs typeface="Times New Roman" pitchFamily="18" charset="0"/>
                        </a:rPr>
                        <m:t>𝑡𝑒𝑠𝑡𝑖𝑛𝑔</m:t>
                      </m:r>
                      <m:r>
                        <a:rPr lang="en-US" altLang="zh-CN" sz="910" b="0" i="1" smtClean="0">
                          <a:latin typeface="Cambria Math"/>
                          <a:ea typeface="Cambria Math"/>
                          <a:cs typeface="Times New Roman" pitchFamily="18" charset="0"/>
                        </a:rPr>
                        <m:t> </m:t>
                      </m:r>
                      <m:r>
                        <a:rPr lang="en-US" altLang="zh-CN" sz="910" b="0" i="1" smtClean="0">
                          <a:latin typeface="Cambria Math"/>
                          <a:ea typeface="Cambria Math"/>
                          <a:cs typeface="Times New Roman" pitchFamily="18" charset="0"/>
                        </a:rPr>
                        <m:t>𝑒𝑣𝑒𝑛𝑡</m:t>
                      </m:r>
                    </m:oMath>
                  </m:oMathPara>
                </a14:m>
                <a:endParaRPr lang="en-US" altLang="zh-CN" sz="910" dirty="0">
                  <a:latin typeface="Times New Roman" pitchFamily="18" charset="0"/>
                  <a:cs typeface="Times New Roman" pitchFamily="18" charset="0"/>
                </a:endParaRPr>
              </a:p>
              <a:p>
                <a:pPr>
                  <a:lnSpc>
                    <a:spcPct val="150000"/>
                  </a:lnSpc>
                </a:pPr>
                <a:r>
                  <a:rPr lang="en-US" altLang="zh-CN" sz="910" dirty="0">
                    <a:latin typeface="Times New Roman" pitchFamily="18" charset="0"/>
                    <a:cs typeface="Times New Roman" pitchFamily="18" charset="0"/>
                  </a:rPr>
                  <a:t>(5) </a:t>
                </a:r>
                <a:r>
                  <a:rPr lang="en-US" altLang="zh-CN" sz="910" i="1" dirty="0">
                    <a:latin typeface="Times New Roman" pitchFamily="18" charset="0"/>
                    <a:cs typeface="Times New Roman" pitchFamily="18" charset="0"/>
                  </a:rPr>
                  <a:t>To determine the overall testing event score, the number of correct responses for all </a:t>
                </a:r>
                <a:r>
                  <a:rPr lang="en-US" altLang="zh-CN" sz="910" i="1" dirty="0" err="1">
                    <a:latin typeface="Times New Roman" pitchFamily="18" charset="0"/>
                    <a:cs typeface="Times New Roman" pitchFamily="18" charset="0"/>
                  </a:rPr>
                  <a:t>analytes</a:t>
                </a:r>
                <a:r>
                  <a:rPr lang="en-US" altLang="zh-CN" sz="910" i="1" dirty="0">
                    <a:latin typeface="Times New Roman" pitchFamily="18" charset="0"/>
                    <a:cs typeface="Times New Roman" pitchFamily="18" charset="0"/>
                  </a:rPr>
                  <a:t> must be averaged using the following</a:t>
                </a:r>
                <a:r>
                  <a:rPr lang="en-US" altLang="zh-CN" sz="910" dirty="0">
                    <a:latin typeface="Times New Roman" pitchFamily="18" charset="0"/>
                    <a:cs typeface="Times New Roman" pitchFamily="18" charset="0"/>
                  </a:rPr>
                  <a:t> </a:t>
                </a:r>
                <a:r>
                  <a:rPr lang="en-US" altLang="zh-CN" sz="910" i="1" dirty="0">
                    <a:latin typeface="Times New Roman" pitchFamily="18" charset="0"/>
                    <a:cs typeface="Times New Roman" pitchFamily="18" charset="0"/>
                  </a:rPr>
                  <a:t>formula</a:t>
                </a:r>
                <a:r>
                  <a:rPr lang="zh-CN" altLang="en-US" sz="910" dirty="0">
                    <a:latin typeface="Times New Roman" pitchFamily="18" charset="0"/>
                    <a:cs typeface="Times New Roman" pitchFamily="18" charset="0"/>
                  </a:rPr>
                  <a:t>：</a:t>
                </a:r>
                <a:endParaRPr lang="en-US" altLang="zh-CN" sz="910" dirty="0">
                  <a:latin typeface="Times New Roman" pitchFamily="18" charset="0"/>
                  <a:cs typeface="Times New Roman" pitchFamily="18" charset="0"/>
                </a:endParaRPr>
              </a:p>
              <a:p>
                <a:pPr>
                  <a:lnSpc>
                    <a:spcPct val="150000"/>
                  </a:lnSpc>
                </a:pPr>
                <a14:m>
                  <m:oMathPara xmlns:m="http://schemas.openxmlformats.org/officeDocument/2006/math">
                    <m:oMathParaPr>
                      <m:jc m:val="left"/>
                    </m:oMathParaPr>
                    <m:oMath xmlns:m="http://schemas.openxmlformats.org/officeDocument/2006/math">
                      <m:f>
                        <m:fPr>
                          <m:ctrlPr>
                            <a:rPr lang="en-US" altLang="zh-CN" sz="910" i="1">
                              <a:latin typeface="Cambria Math" panose="02040503050406030204" pitchFamily="18" charset="0"/>
                              <a:cs typeface="Times New Roman" pitchFamily="18" charset="0"/>
                            </a:rPr>
                          </m:ctrlPr>
                        </m:fPr>
                        <m:num>
                          <m:r>
                            <a:rPr lang="en-US" altLang="zh-CN" sz="910" i="1">
                              <a:latin typeface="Cambria Math"/>
                              <a:cs typeface="Times New Roman" pitchFamily="18" charset="0"/>
                            </a:rPr>
                            <m:t>𝑁𝑢𝑚𝑏𝑒𝑟</m:t>
                          </m:r>
                          <m:r>
                            <a:rPr lang="en-US" altLang="zh-CN" sz="910" i="1">
                              <a:latin typeface="Cambria Math"/>
                              <a:cs typeface="Times New Roman" pitchFamily="18" charset="0"/>
                            </a:rPr>
                            <m:t> </m:t>
                          </m:r>
                          <m:r>
                            <a:rPr lang="en-US" altLang="zh-CN" sz="910" i="1">
                              <a:latin typeface="Cambria Math"/>
                              <a:cs typeface="Times New Roman" pitchFamily="18" charset="0"/>
                            </a:rPr>
                            <m:t>𝑜𝑓</m:t>
                          </m:r>
                          <m:r>
                            <a:rPr lang="en-US" altLang="zh-CN" sz="910" i="1">
                              <a:latin typeface="Cambria Math"/>
                              <a:cs typeface="Times New Roman" pitchFamily="18" charset="0"/>
                            </a:rPr>
                            <m:t> </m:t>
                          </m:r>
                          <m:r>
                            <a:rPr lang="en-US" altLang="zh-CN" sz="910" i="1">
                              <a:latin typeface="Cambria Math"/>
                              <a:cs typeface="Times New Roman" pitchFamily="18" charset="0"/>
                            </a:rPr>
                            <m:t>𝑎𝑐𝑐𝑒𝑝𝑡𝑎𝑏𝑙𝑒</m:t>
                          </m:r>
                          <m:r>
                            <a:rPr lang="en-US" altLang="zh-CN" sz="910" i="1">
                              <a:latin typeface="Cambria Math"/>
                              <a:cs typeface="Times New Roman" pitchFamily="18" charset="0"/>
                            </a:rPr>
                            <m:t> </m:t>
                          </m:r>
                          <m:r>
                            <a:rPr lang="en-US" altLang="zh-CN" sz="910" i="1">
                              <a:latin typeface="Cambria Math"/>
                              <a:cs typeface="Times New Roman" pitchFamily="18" charset="0"/>
                            </a:rPr>
                            <m:t>𝑟𝑒𝑠𝑝𝑜𝑛𝑠𝑒𝑠</m:t>
                          </m:r>
                          <m:r>
                            <a:rPr lang="en-US" altLang="zh-CN" sz="910" i="1">
                              <a:latin typeface="Cambria Math"/>
                              <a:cs typeface="Times New Roman" pitchFamily="18" charset="0"/>
                            </a:rPr>
                            <m:t> </m:t>
                          </m:r>
                          <m:r>
                            <a:rPr lang="en-US" altLang="zh-CN" sz="910" i="1">
                              <a:latin typeface="Cambria Math"/>
                              <a:cs typeface="Times New Roman" pitchFamily="18" charset="0"/>
                            </a:rPr>
                            <m:t>𝑓𝑜𝑟</m:t>
                          </m:r>
                          <m:r>
                            <a:rPr lang="en-US" altLang="zh-CN" sz="910" i="1">
                              <a:latin typeface="Cambria Math"/>
                              <a:cs typeface="Times New Roman" pitchFamily="18" charset="0"/>
                            </a:rPr>
                            <m:t> </m:t>
                          </m:r>
                          <m:r>
                            <a:rPr lang="en-US" altLang="zh-CN" sz="910" i="1">
                              <a:latin typeface="Cambria Math"/>
                              <a:cs typeface="Times New Roman" pitchFamily="18" charset="0"/>
                            </a:rPr>
                            <m:t>𝑡h𝑒</m:t>
                          </m:r>
                          <m:r>
                            <a:rPr lang="en-US" altLang="zh-CN" sz="910" i="1">
                              <a:latin typeface="Cambria Math"/>
                              <a:cs typeface="Times New Roman" pitchFamily="18" charset="0"/>
                            </a:rPr>
                            <m:t> </m:t>
                          </m:r>
                          <m:r>
                            <a:rPr lang="en-US" altLang="zh-CN" sz="910" b="0" i="1" smtClean="0">
                              <a:latin typeface="Cambria Math"/>
                              <a:cs typeface="Times New Roman" pitchFamily="18" charset="0"/>
                            </a:rPr>
                            <m:t>𝑐h𝑎𝑙𝑙𝑒𝑛𝑔𝑒𝑠</m:t>
                          </m:r>
                        </m:num>
                        <m:den>
                          <m:r>
                            <a:rPr lang="en-US" altLang="zh-CN" sz="910" i="1">
                              <a:latin typeface="Cambria Math"/>
                              <a:cs typeface="Times New Roman" pitchFamily="18" charset="0"/>
                            </a:rPr>
                            <m:t>𝑇𝑜𝑡𝑎𝑙</m:t>
                          </m:r>
                          <m:r>
                            <a:rPr lang="en-US" altLang="zh-CN" sz="910" i="1">
                              <a:latin typeface="Cambria Math"/>
                              <a:cs typeface="Times New Roman" pitchFamily="18" charset="0"/>
                            </a:rPr>
                            <m:t> </m:t>
                          </m:r>
                          <m:r>
                            <a:rPr lang="en-US" altLang="zh-CN" sz="910" i="1">
                              <a:latin typeface="Cambria Math"/>
                              <a:cs typeface="Times New Roman" pitchFamily="18" charset="0"/>
                            </a:rPr>
                            <m:t>𝑛𝑢𝑚𝑏𝑒𝑟</m:t>
                          </m:r>
                          <m:r>
                            <a:rPr lang="en-US" altLang="zh-CN" sz="910" i="1">
                              <a:latin typeface="Cambria Math"/>
                              <a:cs typeface="Times New Roman" pitchFamily="18" charset="0"/>
                            </a:rPr>
                            <m:t> </m:t>
                          </m:r>
                          <m:r>
                            <a:rPr lang="en-US" altLang="zh-CN" sz="910" i="1">
                              <a:latin typeface="Cambria Math"/>
                              <a:cs typeface="Times New Roman" pitchFamily="18" charset="0"/>
                            </a:rPr>
                            <m:t>𝑜𝑓</m:t>
                          </m:r>
                          <m:r>
                            <a:rPr lang="en-US" altLang="zh-CN" sz="910" i="1">
                              <a:latin typeface="Cambria Math"/>
                              <a:cs typeface="Times New Roman" pitchFamily="18" charset="0"/>
                            </a:rPr>
                            <m:t> </m:t>
                          </m:r>
                          <m:r>
                            <a:rPr lang="en-US" altLang="zh-CN" sz="910" i="1">
                              <a:latin typeface="Cambria Math"/>
                              <a:cs typeface="Times New Roman" pitchFamily="18" charset="0"/>
                            </a:rPr>
                            <m:t>𝑐h𝑎𝑙𝑙𝑒𝑛𝑔𝑒𝑠</m:t>
                          </m:r>
                        </m:den>
                      </m:f>
                      <m:r>
                        <a:rPr lang="en-US" altLang="zh-CN" sz="910" i="1">
                          <a:latin typeface="Cambria Math"/>
                          <a:ea typeface="Cambria Math"/>
                          <a:cs typeface="Times New Roman" pitchFamily="18" charset="0"/>
                        </a:rPr>
                        <m:t>×100=</m:t>
                      </m:r>
                      <m:r>
                        <a:rPr lang="en-US" altLang="zh-CN" sz="910" b="0" i="1" smtClean="0">
                          <a:latin typeface="Cambria Math"/>
                          <a:ea typeface="Cambria Math"/>
                          <a:cs typeface="Times New Roman" pitchFamily="18" charset="0"/>
                        </a:rPr>
                        <m:t>𝑇</m:t>
                      </m:r>
                      <m:r>
                        <a:rPr lang="en-US" altLang="zh-CN" sz="910" i="1">
                          <a:latin typeface="Cambria Math"/>
                          <a:ea typeface="Cambria Math"/>
                          <a:cs typeface="Times New Roman" pitchFamily="18" charset="0"/>
                        </a:rPr>
                        <m:t>𝑒𝑠𝑡𝑖𝑛𝑔</m:t>
                      </m:r>
                      <m:r>
                        <a:rPr lang="en-US" altLang="zh-CN" sz="910" i="1">
                          <a:latin typeface="Cambria Math"/>
                          <a:ea typeface="Cambria Math"/>
                          <a:cs typeface="Times New Roman" pitchFamily="18" charset="0"/>
                        </a:rPr>
                        <m:t> </m:t>
                      </m:r>
                      <m:r>
                        <a:rPr lang="en-US" altLang="zh-CN" sz="910" i="1">
                          <a:latin typeface="Cambria Math"/>
                          <a:ea typeface="Cambria Math"/>
                          <a:cs typeface="Times New Roman" pitchFamily="18" charset="0"/>
                        </a:rPr>
                        <m:t>𝑒𝑣𝑒𝑛𝑡</m:t>
                      </m:r>
                      <m:r>
                        <a:rPr lang="en-US" altLang="zh-CN" sz="910" b="0" i="1" smtClean="0">
                          <a:latin typeface="Cambria Math"/>
                          <a:ea typeface="Cambria Math"/>
                          <a:cs typeface="Times New Roman" pitchFamily="18" charset="0"/>
                        </a:rPr>
                        <m:t> </m:t>
                      </m:r>
                      <m:r>
                        <a:rPr lang="en-US" altLang="zh-CN" sz="910" b="0" i="1" smtClean="0">
                          <a:latin typeface="Cambria Math"/>
                          <a:ea typeface="Cambria Math"/>
                          <a:cs typeface="Times New Roman" pitchFamily="18" charset="0"/>
                        </a:rPr>
                        <m:t>𝑠𝑐𝑜𝑟𝑒</m:t>
                      </m:r>
                    </m:oMath>
                  </m:oMathPara>
                </a14:m>
                <a:endParaRPr lang="en-US" altLang="zh-CN" sz="910" dirty="0">
                  <a:latin typeface="Times New Roman" pitchFamily="18" charset="0"/>
                  <a:cs typeface="Times New Roman" pitchFamily="18" charset="0"/>
                </a:endParaRPr>
              </a:p>
              <a:p>
                <a:pPr>
                  <a:lnSpc>
                    <a:spcPct val="150000"/>
                  </a:lnSpc>
                </a:pPr>
                <a:r>
                  <a:rPr lang="en-US" altLang="zh-CN" sz="910" dirty="0">
                    <a:latin typeface="Times New Roman" pitchFamily="18" charset="0"/>
                    <a:cs typeface="Times New Roman" pitchFamily="18" charset="0"/>
                  </a:rPr>
                  <a:t>[ 57 </a:t>
                </a:r>
                <a:r>
                  <a:rPr lang="en-US" altLang="zh-CN" sz="910" i="1" dirty="0">
                    <a:latin typeface="Times New Roman" pitchFamily="18" charset="0"/>
                    <a:cs typeface="Times New Roman" pitchFamily="18" charset="0"/>
                  </a:rPr>
                  <a:t>FR</a:t>
                </a:r>
                <a:r>
                  <a:rPr lang="en-US" altLang="zh-CN" sz="910" dirty="0">
                    <a:latin typeface="Times New Roman" pitchFamily="18" charset="0"/>
                    <a:cs typeface="Times New Roman" pitchFamily="18" charset="0"/>
                  </a:rPr>
                  <a:t> 7151, </a:t>
                </a:r>
                <a:r>
                  <a:rPr lang="en-US" altLang="zh-CN" sz="910" i="1" dirty="0">
                    <a:latin typeface="Times New Roman" pitchFamily="18" charset="0"/>
                    <a:cs typeface="Times New Roman" pitchFamily="18" charset="0"/>
                  </a:rPr>
                  <a:t>Feb</a:t>
                </a:r>
                <a:r>
                  <a:rPr lang="en-US" altLang="zh-CN" sz="910" dirty="0">
                    <a:latin typeface="Times New Roman" pitchFamily="18" charset="0"/>
                    <a:cs typeface="Times New Roman" pitchFamily="18" charset="0"/>
                  </a:rPr>
                  <a:t>. 28, 1992, </a:t>
                </a:r>
                <a:r>
                  <a:rPr lang="en-US" altLang="zh-CN" sz="910" i="1" dirty="0">
                    <a:latin typeface="Times New Roman" pitchFamily="18" charset="0"/>
                    <a:cs typeface="Times New Roman" pitchFamily="18" charset="0"/>
                  </a:rPr>
                  <a:t>as</a:t>
                </a:r>
                <a:r>
                  <a:rPr lang="en-US" altLang="zh-CN" sz="910" dirty="0">
                    <a:latin typeface="Times New Roman" pitchFamily="18" charset="0"/>
                    <a:cs typeface="Times New Roman" pitchFamily="18" charset="0"/>
                  </a:rPr>
                  <a:t> </a:t>
                </a:r>
                <a:r>
                  <a:rPr lang="en-US" altLang="zh-CN" sz="910" i="1" dirty="0">
                    <a:latin typeface="Times New Roman" pitchFamily="18" charset="0"/>
                    <a:cs typeface="Times New Roman" pitchFamily="18" charset="0"/>
                  </a:rPr>
                  <a:t>amended at</a:t>
                </a:r>
                <a:r>
                  <a:rPr lang="en-US" altLang="zh-CN" sz="910" dirty="0">
                    <a:latin typeface="Times New Roman" pitchFamily="18" charset="0"/>
                    <a:cs typeface="Times New Roman" pitchFamily="18" charset="0"/>
                  </a:rPr>
                  <a:t> 58 </a:t>
                </a:r>
                <a:r>
                  <a:rPr lang="en-US" altLang="zh-CN" sz="910" i="1" dirty="0">
                    <a:latin typeface="Times New Roman" pitchFamily="18" charset="0"/>
                    <a:cs typeface="Times New Roman" pitchFamily="18" charset="0"/>
                  </a:rPr>
                  <a:t>FR</a:t>
                </a:r>
                <a:r>
                  <a:rPr lang="en-US" altLang="zh-CN" sz="910" dirty="0">
                    <a:latin typeface="Times New Roman" pitchFamily="18" charset="0"/>
                    <a:cs typeface="Times New Roman" pitchFamily="18" charset="0"/>
                  </a:rPr>
                  <a:t> 5229, </a:t>
                </a:r>
                <a:r>
                  <a:rPr lang="en-US" altLang="zh-CN" sz="910" i="1" dirty="0">
                    <a:latin typeface="Times New Roman" pitchFamily="18" charset="0"/>
                    <a:cs typeface="Times New Roman" pitchFamily="18" charset="0"/>
                  </a:rPr>
                  <a:t>Jan</a:t>
                </a:r>
                <a:r>
                  <a:rPr lang="en-US" altLang="zh-CN" sz="910" dirty="0">
                    <a:latin typeface="Times New Roman" pitchFamily="18" charset="0"/>
                    <a:cs typeface="Times New Roman" pitchFamily="18" charset="0"/>
                  </a:rPr>
                  <a:t>. 19, 1993; 68 </a:t>
                </a:r>
                <a:r>
                  <a:rPr lang="en-US" altLang="zh-CN" sz="910" i="1" dirty="0">
                    <a:latin typeface="Times New Roman" pitchFamily="18" charset="0"/>
                    <a:cs typeface="Times New Roman" pitchFamily="18" charset="0"/>
                  </a:rPr>
                  <a:t>FR</a:t>
                </a:r>
                <a:r>
                  <a:rPr lang="en-US" altLang="zh-CN" sz="910" dirty="0">
                    <a:latin typeface="Times New Roman" pitchFamily="18" charset="0"/>
                    <a:cs typeface="Times New Roman" pitchFamily="18" charset="0"/>
                  </a:rPr>
                  <a:t> 3702, </a:t>
                </a:r>
                <a:r>
                  <a:rPr lang="en-US" altLang="zh-CN" sz="910" i="1" dirty="0">
                    <a:latin typeface="Times New Roman" pitchFamily="18" charset="0"/>
                    <a:cs typeface="Times New Roman" pitchFamily="18" charset="0"/>
                  </a:rPr>
                  <a:t>Jan</a:t>
                </a:r>
                <a:r>
                  <a:rPr lang="en-US" altLang="zh-CN" sz="910" dirty="0">
                    <a:latin typeface="Times New Roman" pitchFamily="18" charset="0"/>
                    <a:cs typeface="Times New Roman" pitchFamily="18" charset="0"/>
                  </a:rPr>
                  <a:t>. 24, 2003 ]</a:t>
                </a:r>
              </a:p>
            </p:txBody>
          </p:sp>
        </mc:Choice>
        <mc:Fallback xmlns="">
          <p:sp>
            <p:nvSpPr>
              <p:cNvPr id="13" name="Rectangle 5"/>
              <p:cNvSpPr>
                <a:spLocks noRot="1" noChangeAspect="1" noMove="1" noResize="1" noEditPoints="1" noAdjustHandles="1" noChangeArrowheads="1" noChangeShapeType="1" noTextEdit="1"/>
              </p:cNvSpPr>
              <p:nvPr/>
            </p:nvSpPr>
            <p:spPr bwMode="auto">
              <a:xfrm>
                <a:off x="307915" y="1531519"/>
                <a:ext cx="11021845" cy="4325415"/>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606915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表格 13"/>
          <p:cNvGraphicFramePr>
            <a:graphicFrameLocks noGrp="1"/>
          </p:cNvGraphicFramePr>
          <p:nvPr>
            <p:extLst>
              <p:ext uri="{D42A27DB-BD31-4B8C-83A1-F6EECF244321}">
                <p14:modId xmlns:p14="http://schemas.microsoft.com/office/powerpoint/2010/main" val="1433094848"/>
              </p:ext>
            </p:extLst>
          </p:nvPr>
        </p:nvGraphicFramePr>
        <p:xfrm>
          <a:off x="946519" y="1581727"/>
          <a:ext cx="7835900" cy="2232660"/>
        </p:xfrm>
        <a:graphic>
          <a:graphicData uri="http://schemas.openxmlformats.org/drawingml/2006/table">
            <a:tbl>
              <a:tblPr/>
              <a:tblGrid>
                <a:gridCol w="51689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tblGrid>
              <a:tr h="255270">
                <a:tc>
                  <a:txBody>
                    <a:bodyPr/>
                    <a:lstStyle/>
                    <a:p>
                      <a:pPr algn="ctr" fontAlgn="ctr"/>
                      <a:r>
                        <a:rPr lang="en-US" sz="1000" b="0" i="1" u="none" strike="noStrike" dirty="0" err="1">
                          <a:solidFill>
                            <a:srgbClr val="000000"/>
                          </a:solidFill>
                          <a:effectLst/>
                          <a:latin typeface="Times New Roman"/>
                        </a:rPr>
                        <a:t>Analyte</a:t>
                      </a:r>
                      <a:r>
                        <a:rPr lang="en-US" sz="1000" b="0" i="1" u="none" strike="noStrike" dirty="0">
                          <a:solidFill>
                            <a:srgbClr val="000000"/>
                          </a:solidFill>
                          <a:effectLst/>
                          <a:latin typeface="Times New Roman"/>
                        </a:rPr>
                        <a:t> or test </a:t>
                      </a:r>
                      <a:endParaRPr lang="zh-CN" sz="1000" b="0" i="1" u="none" strike="noStrike" dirty="0">
                        <a:solidFill>
                          <a:srgbClr val="000000"/>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dirty="0">
                          <a:solidFill>
                            <a:srgbClr val="000000"/>
                          </a:solidFill>
                          <a:effectLst/>
                          <a:latin typeface="Times New Roman"/>
                        </a:rPr>
                        <a:t>Criteria for acceptable performance </a:t>
                      </a:r>
                      <a:endParaRPr lang="zh-CN" sz="1000" b="0" i="1"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5270">
                <a:tc>
                  <a:txBody>
                    <a:bodyPr/>
                    <a:lstStyle/>
                    <a:p>
                      <a:pPr algn="l" fontAlgn="ctr"/>
                      <a:r>
                        <a:rPr lang="en-US" sz="1000" b="0" i="1" u="none" strike="noStrike" dirty="0">
                          <a:solidFill>
                            <a:srgbClr val="000000"/>
                          </a:solidFill>
                          <a:effectLst/>
                          <a:latin typeface="Times New Roman"/>
                        </a:rPr>
                        <a:t>    Cortisol</a:t>
                      </a:r>
                      <a:endParaRPr lang="zh-CN" sz="1000" b="0" i="1" u="none" strike="noStrike" dirty="0">
                        <a:solidFill>
                          <a:srgbClr val="000000"/>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n-US" sz="1000" b="0" i="1" u="none" strike="noStrike" baseline="0" dirty="0">
                          <a:solidFill>
                            <a:srgbClr val="000000"/>
                          </a:solidFill>
                          <a:effectLst/>
                          <a:latin typeface="Times New Roman"/>
                        </a:rPr>
                        <a:t>    </a:t>
                      </a:r>
                      <a:r>
                        <a:rPr lang="en-US" sz="1000" b="0" i="1" u="none" strike="noStrike" dirty="0">
                          <a:solidFill>
                            <a:srgbClr val="000000"/>
                          </a:solidFill>
                          <a:effectLst/>
                          <a:latin typeface="Times New Roman"/>
                        </a:rPr>
                        <a:t>Target value</a:t>
                      </a:r>
                      <a:r>
                        <a:rPr lang="en-US" sz="1000" b="0" i="0" u="none" strike="noStrike" dirty="0">
                          <a:solidFill>
                            <a:srgbClr val="000000"/>
                          </a:solidFill>
                          <a:effectLst/>
                          <a:latin typeface="Times New Roman"/>
                        </a:rPr>
                        <a:t> ± 25%.</a:t>
                      </a:r>
                      <a:endParaRPr lang="zh-CN" sz="1000" b="0" i="1"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55270">
                <a:tc>
                  <a:txBody>
                    <a:bodyPr/>
                    <a:lstStyle/>
                    <a:p>
                      <a:pPr algn="l" fontAlgn="ctr"/>
                      <a:r>
                        <a:rPr lang="en-US" sz="1000" b="0" i="1" u="none" strike="noStrike" dirty="0">
                          <a:solidFill>
                            <a:srgbClr val="000000"/>
                          </a:solidFill>
                          <a:effectLst/>
                          <a:latin typeface="Times New Roman"/>
                        </a:rPr>
                        <a:t>    Free </a:t>
                      </a:r>
                      <a:r>
                        <a:rPr lang="en-US" sz="1000" b="0" i="1" u="none" strike="noStrike" dirty="0" err="1">
                          <a:solidFill>
                            <a:srgbClr val="000000"/>
                          </a:solidFill>
                          <a:effectLst/>
                          <a:latin typeface="Times New Roman"/>
                        </a:rPr>
                        <a:t>Thyroxine</a:t>
                      </a:r>
                      <a:endParaRPr lang="zh-CN" sz="1000" b="0" i="1" u="none" strike="noStrike" dirty="0">
                        <a:solidFill>
                          <a:srgbClr val="000000"/>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000" b="0" i="1" u="none" strike="noStrike" dirty="0">
                          <a:solidFill>
                            <a:srgbClr val="000000"/>
                          </a:solidFill>
                          <a:effectLst/>
                          <a:latin typeface="Times New Roman"/>
                        </a:rPr>
                        <a:t>    Target value</a:t>
                      </a:r>
                      <a:r>
                        <a:rPr lang="en-US" sz="1000" b="0" i="0" u="none" strike="noStrike" dirty="0">
                          <a:solidFill>
                            <a:srgbClr val="000000"/>
                          </a:solidFill>
                          <a:effectLst/>
                          <a:latin typeface="Times New Roman"/>
                        </a:rPr>
                        <a:t> ± 3 </a:t>
                      </a:r>
                      <a:r>
                        <a:rPr lang="en-US" sz="1000" b="0" i="1" u="none" strike="noStrike" dirty="0">
                          <a:solidFill>
                            <a:srgbClr val="000000"/>
                          </a:solidFill>
                          <a:effectLst/>
                          <a:latin typeface="Times New Roman"/>
                        </a:rPr>
                        <a:t>SD</a:t>
                      </a:r>
                      <a:r>
                        <a:rPr lang="en-US" sz="1000" b="0" i="0" u="none" strike="noStrike" dirty="0">
                          <a:solidFill>
                            <a:srgbClr val="000000"/>
                          </a:solidFill>
                          <a:effectLst/>
                          <a:latin typeface="Times New Roman"/>
                        </a:rPr>
                        <a:t>.</a:t>
                      </a:r>
                      <a:endParaRPr lang="zh-CN" sz="1000" b="0" i="1"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r h="445770">
                <a:tc>
                  <a:txBody>
                    <a:bodyPr/>
                    <a:lstStyle/>
                    <a:p>
                      <a:pPr algn="l" fontAlgn="ctr"/>
                      <a:r>
                        <a:rPr lang="en-US" sz="1000" b="0" i="1" u="none" strike="noStrike" dirty="0">
                          <a:solidFill>
                            <a:srgbClr val="000000"/>
                          </a:solidFill>
                          <a:effectLst/>
                          <a:latin typeface="Times New Roman"/>
                        </a:rPr>
                        <a:t>    Human Chorionic Gonadotropin</a:t>
                      </a:r>
                      <a:br>
                        <a:rPr lang="en-US" sz="1000" b="0" i="1" u="none" strike="noStrike" dirty="0">
                          <a:solidFill>
                            <a:srgbClr val="000000"/>
                          </a:solidFill>
                          <a:effectLst/>
                          <a:latin typeface="Times New Roman"/>
                        </a:rPr>
                      </a:br>
                      <a:r>
                        <a:rPr lang="en-US" sz="1000" b="0" i="1" u="none" strike="noStrike" dirty="0">
                          <a:solidFill>
                            <a:srgbClr val="000000"/>
                          </a:solidFill>
                          <a:effectLst/>
                          <a:latin typeface="Times New Roman"/>
                        </a:rPr>
                        <a:t>    </a:t>
                      </a:r>
                      <a:r>
                        <a:rPr lang="en-US" sz="1000" b="0" i="0" u="none" strike="noStrike" dirty="0">
                          <a:solidFill>
                            <a:srgbClr val="000000"/>
                          </a:solidFill>
                          <a:effectLst/>
                          <a:latin typeface="Times New Roman"/>
                        </a:rPr>
                        <a:t>(</a:t>
                      </a:r>
                      <a:r>
                        <a:rPr lang="en-US" sz="1000" b="0" i="1" u="none" strike="noStrike" dirty="0">
                          <a:solidFill>
                            <a:srgbClr val="000000"/>
                          </a:solidFill>
                          <a:effectLst/>
                          <a:latin typeface="Times New Roman"/>
                        </a:rPr>
                        <a:t>excluding urine pregnancy tests done by visual color comparison categorized as waived tests</a:t>
                      </a:r>
                      <a:r>
                        <a:rPr lang="en-US" sz="1000" b="0" i="0" u="none" strike="noStrike" dirty="0">
                          <a:solidFill>
                            <a:srgbClr val="000000"/>
                          </a:solidFill>
                          <a:effectLst/>
                          <a:latin typeface="Times New Roman"/>
                        </a:rPr>
                        <a:t>)</a:t>
                      </a:r>
                      <a:endParaRPr lang="zh-CN" sz="1000" b="0" i="1" u="none" strike="noStrike" dirty="0">
                        <a:solidFill>
                          <a:srgbClr val="000000"/>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000" b="0" i="1" u="none" strike="noStrike" dirty="0">
                          <a:solidFill>
                            <a:srgbClr val="000000"/>
                          </a:solidFill>
                          <a:effectLst/>
                          <a:latin typeface="Times New Roman"/>
                        </a:rPr>
                        <a:t>    Target value</a:t>
                      </a:r>
                      <a:r>
                        <a:rPr lang="en-US" sz="1000" b="0" i="0" u="none" strike="noStrike" dirty="0">
                          <a:solidFill>
                            <a:srgbClr val="000000"/>
                          </a:solidFill>
                          <a:effectLst/>
                          <a:latin typeface="Times New Roman"/>
                        </a:rPr>
                        <a:t> ± 3 </a:t>
                      </a:r>
                      <a:r>
                        <a:rPr lang="en-US" sz="1000" b="0" i="1" u="none" strike="noStrike" dirty="0">
                          <a:solidFill>
                            <a:srgbClr val="000000"/>
                          </a:solidFill>
                          <a:effectLst/>
                          <a:latin typeface="Times New Roman"/>
                        </a:rPr>
                        <a:t>SD positive or negative. </a:t>
                      </a:r>
                      <a:endParaRPr lang="zh-CN" sz="1000" b="0" i="1"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55270">
                <a:tc>
                  <a:txBody>
                    <a:bodyPr/>
                    <a:lstStyle/>
                    <a:p>
                      <a:pPr algn="l" fontAlgn="ctr"/>
                      <a:r>
                        <a:rPr lang="en-US" sz="1000" b="0" i="1" u="none" strike="noStrike" dirty="0">
                          <a:solidFill>
                            <a:srgbClr val="000000"/>
                          </a:solidFill>
                          <a:effectLst/>
                          <a:latin typeface="Times New Roman"/>
                        </a:rPr>
                        <a:t>    T3 Uptake</a:t>
                      </a:r>
                      <a:endParaRPr lang="zh-CN" sz="1000" b="0" i="1" u="none" strike="noStrike" dirty="0">
                        <a:solidFill>
                          <a:srgbClr val="000000"/>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000" b="0" i="1" u="none" strike="noStrike" dirty="0">
                          <a:solidFill>
                            <a:srgbClr val="000000"/>
                          </a:solidFill>
                          <a:effectLst/>
                          <a:latin typeface="Times New Roman"/>
                        </a:rPr>
                        <a:t>    Target value</a:t>
                      </a:r>
                      <a:r>
                        <a:rPr lang="en-US" sz="1000" b="0" i="0" u="none" strike="noStrike" dirty="0">
                          <a:solidFill>
                            <a:srgbClr val="000000"/>
                          </a:solidFill>
                          <a:effectLst/>
                          <a:latin typeface="Times New Roman"/>
                        </a:rPr>
                        <a:t> ± 3 </a:t>
                      </a:r>
                      <a:r>
                        <a:rPr lang="en-US" sz="1000" b="0" i="1" u="none" strike="noStrike" dirty="0">
                          <a:solidFill>
                            <a:srgbClr val="000000"/>
                          </a:solidFill>
                          <a:effectLst/>
                          <a:latin typeface="Times New Roman"/>
                        </a:rPr>
                        <a:t>SD.</a:t>
                      </a:r>
                      <a:endParaRPr lang="zh-CN" sz="1000" b="0" i="1"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55270">
                <a:tc>
                  <a:txBody>
                    <a:bodyPr/>
                    <a:lstStyle/>
                    <a:p>
                      <a:pPr algn="l" fontAlgn="ctr"/>
                      <a:r>
                        <a:rPr lang="en-US" sz="1000" b="0" i="1" u="none" strike="noStrike" baseline="0" dirty="0">
                          <a:solidFill>
                            <a:srgbClr val="000000"/>
                          </a:solidFill>
                          <a:effectLst/>
                          <a:latin typeface="Times New Roman"/>
                        </a:rPr>
                        <a:t>    </a:t>
                      </a:r>
                      <a:r>
                        <a:rPr lang="en-US" sz="1000" b="0" i="1" u="none" strike="noStrike" dirty="0" err="1">
                          <a:solidFill>
                            <a:srgbClr val="000000"/>
                          </a:solidFill>
                          <a:effectLst/>
                          <a:latin typeface="Times New Roman"/>
                        </a:rPr>
                        <a:t>Triiodothyronine</a:t>
                      </a:r>
                      <a:endParaRPr lang="zh-CN" sz="1000" b="0" i="1" u="none" strike="noStrike" dirty="0">
                        <a:solidFill>
                          <a:srgbClr val="000000"/>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000" b="0" i="1" u="none" strike="noStrike" dirty="0">
                          <a:solidFill>
                            <a:srgbClr val="000000"/>
                          </a:solidFill>
                          <a:effectLst/>
                          <a:latin typeface="Times New Roman"/>
                        </a:rPr>
                        <a:t>    Target value</a:t>
                      </a:r>
                      <a:r>
                        <a:rPr lang="en-US" sz="1000" b="0" i="0" u="none" strike="noStrike" dirty="0">
                          <a:solidFill>
                            <a:srgbClr val="000000"/>
                          </a:solidFill>
                          <a:effectLst/>
                          <a:latin typeface="Times New Roman"/>
                        </a:rPr>
                        <a:t> ± 3 </a:t>
                      </a:r>
                      <a:r>
                        <a:rPr lang="en-US" sz="1000" b="0" i="1" u="none" strike="noStrike" dirty="0">
                          <a:solidFill>
                            <a:srgbClr val="000000"/>
                          </a:solidFill>
                          <a:effectLst/>
                          <a:latin typeface="Times New Roman"/>
                        </a:rPr>
                        <a:t>SD.</a:t>
                      </a:r>
                      <a:endParaRPr lang="zh-CN" sz="1000" b="0" i="1"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55270">
                <a:tc>
                  <a:txBody>
                    <a:bodyPr/>
                    <a:lstStyle/>
                    <a:p>
                      <a:pPr algn="l" fontAlgn="ctr"/>
                      <a:r>
                        <a:rPr lang="en-US" sz="1000" b="0" i="1" u="none" strike="noStrike" dirty="0">
                          <a:solidFill>
                            <a:srgbClr val="000000"/>
                          </a:solidFill>
                          <a:effectLst/>
                          <a:latin typeface="Times New Roman"/>
                        </a:rPr>
                        <a:t>    Thyroid</a:t>
                      </a:r>
                      <a:r>
                        <a:rPr lang="en-US" sz="1000" b="0" i="0" u="none" strike="noStrike" dirty="0">
                          <a:solidFill>
                            <a:srgbClr val="000000"/>
                          </a:solidFill>
                          <a:effectLst/>
                          <a:latin typeface="Times New Roman"/>
                        </a:rPr>
                        <a:t>-</a:t>
                      </a:r>
                      <a:r>
                        <a:rPr lang="en-US" sz="1000" b="0" i="1" u="none" strike="noStrike" dirty="0">
                          <a:solidFill>
                            <a:srgbClr val="000000"/>
                          </a:solidFill>
                          <a:effectLst/>
                          <a:latin typeface="Times New Roman"/>
                        </a:rPr>
                        <a:t>stimulating hormone</a:t>
                      </a:r>
                      <a:endParaRPr lang="zh-CN" sz="1000" b="0" i="1" u="none" strike="noStrike" dirty="0">
                        <a:solidFill>
                          <a:srgbClr val="000000"/>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000" b="0" i="1" u="none" strike="noStrike" dirty="0">
                          <a:solidFill>
                            <a:srgbClr val="000000"/>
                          </a:solidFill>
                          <a:effectLst/>
                          <a:latin typeface="Times New Roman"/>
                        </a:rPr>
                        <a:t>    Target value</a:t>
                      </a:r>
                      <a:r>
                        <a:rPr lang="en-US" sz="1000" b="0" i="0" u="none" strike="noStrike" dirty="0">
                          <a:solidFill>
                            <a:srgbClr val="000000"/>
                          </a:solidFill>
                          <a:effectLst/>
                          <a:latin typeface="Times New Roman"/>
                        </a:rPr>
                        <a:t> ± 3 </a:t>
                      </a:r>
                      <a:r>
                        <a:rPr lang="en-US" sz="1000" b="0" i="1" u="none" strike="noStrike" dirty="0">
                          <a:solidFill>
                            <a:srgbClr val="000000"/>
                          </a:solidFill>
                          <a:effectLst/>
                          <a:latin typeface="Times New Roman"/>
                        </a:rPr>
                        <a:t>SD.</a:t>
                      </a:r>
                      <a:endParaRPr lang="zh-CN" sz="1000" b="0" i="1"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255270">
                <a:tc>
                  <a:txBody>
                    <a:bodyPr/>
                    <a:lstStyle/>
                    <a:p>
                      <a:pPr algn="l" fontAlgn="ctr"/>
                      <a:r>
                        <a:rPr lang="en-US" sz="1000" b="0" i="1" u="none" strike="noStrike" dirty="0">
                          <a:solidFill>
                            <a:srgbClr val="000000"/>
                          </a:solidFill>
                          <a:effectLst/>
                          <a:latin typeface="Times New Roman"/>
                        </a:rPr>
                        <a:t>    </a:t>
                      </a:r>
                      <a:r>
                        <a:rPr lang="en-US" sz="1000" b="0" i="1" u="none" strike="noStrike" dirty="0" err="1">
                          <a:solidFill>
                            <a:srgbClr val="000000"/>
                          </a:solidFill>
                          <a:effectLst/>
                          <a:latin typeface="Times New Roman"/>
                        </a:rPr>
                        <a:t>Thyroxine</a:t>
                      </a:r>
                      <a:endParaRPr lang="zh-CN" sz="1000" b="0" i="1" u="none" strike="noStrike" dirty="0">
                        <a:solidFill>
                          <a:srgbClr val="000000"/>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en-US" sz="1000" b="0" i="1" u="none" strike="noStrike" dirty="0">
                          <a:solidFill>
                            <a:srgbClr val="000000"/>
                          </a:solidFill>
                          <a:effectLst/>
                          <a:latin typeface="Times New Roman"/>
                        </a:rPr>
                        <a:t>    Target value</a:t>
                      </a:r>
                      <a:r>
                        <a:rPr lang="en-US" sz="1000" b="0" i="0" u="none" strike="noStrike" dirty="0">
                          <a:solidFill>
                            <a:srgbClr val="000000"/>
                          </a:solidFill>
                          <a:effectLst/>
                          <a:latin typeface="Times New Roman"/>
                        </a:rPr>
                        <a:t> ± 20% </a:t>
                      </a:r>
                      <a:r>
                        <a:rPr lang="en-US" sz="1000" b="0" i="1" u="none" strike="noStrike" dirty="0">
                          <a:solidFill>
                            <a:srgbClr val="000000"/>
                          </a:solidFill>
                          <a:effectLst/>
                          <a:latin typeface="Times New Roman"/>
                        </a:rPr>
                        <a:t>or</a:t>
                      </a:r>
                      <a:r>
                        <a:rPr lang="en-US" sz="1000" b="0" i="0" u="none" strike="noStrike" dirty="0">
                          <a:solidFill>
                            <a:srgbClr val="000000"/>
                          </a:solidFill>
                          <a:effectLst/>
                          <a:latin typeface="Times New Roman"/>
                        </a:rPr>
                        <a:t> 1.0 </a:t>
                      </a:r>
                      <a:r>
                        <a:rPr lang="en-US" sz="1000" b="0" i="1" u="none" strike="noStrike" dirty="0">
                          <a:solidFill>
                            <a:srgbClr val="000000"/>
                          </a:solidFill>
                          <a:effectLst/>
                          <a:latin typeface="Times New Roman"/>
                        </a:rPr>
                        <a:t>mcg </a:t>
                      </a:r>
                      <a:r>
                        <a:rPr lang="en-US" sz="1000" b="0" i="0" u="none" strike="noStrike" dirty="0">
                          <a:solidFill>
                            <a:srgbClr val="000000"/>
                          </a:solidFill>
                          <a:effectLst/>
                          <a:latin typeface="Times New Roman"/>
                        </a:rPr>
                        <a:t>/ </a:t>
                      </a:r>
                      <a:r>
                        <a:rPr lang="en-US" sz="1000" b="0" i="1" u="none" strike="noStrike" dirty="0" err="1">
                          <a:solidFill>
                            <a:srgbClr val="000000"/>
                          </a:solidFill>
                          <a:effectLst/>
                          <a:latin typeface="Times New Roman"/>
                        </a:rPr>
                        <a:t>dL</a:t>
                      </a:r>
                      <a:r>
                        <a:rPr lang="en-US" sz="1000" b="0" i="0" u="none" strike="noStrike" dirty="0">
                          <a:solidFill>
                            <a:srgbClr val="000000"/>
                          </a:solidFill>
                          <a:effectLst/>
                          <a:latin typeface="Times New Roman"/>
                        </a:rPr>
                        <a:t> (</a:t>
                      </a:r>
                      <a:r>
                        <a:rPr lang="en-US" sz="1000" b="0" i="1" u="none" strike="noStrike" dirty="0">
                          <a:solidFill>
                            <a:srgbClr val="000000"/>
                          </a:solidFill>
                          <a:effectLst/>
                          <a:latin typeface="Times New Roman"/>
                        </a:rPr>
                        <a:t>greater</a:t>
                      </a:r>
                      <a:r>
                        <a:rPr lang="en-US" sz="1000" b="0" i="0" u="none" strike="noStrike" dirty="0">
                          <a:solidFill>
                            <a:srgbClr val="000000"/>
                          </a:solidFill>
                          <a:effectLst/>
                          <a:latin typeface="Times New Roman"/>
                        </a:rPr>
                        <a:t>).</a:t>
                      </a:r>
                      <a:endParaRPr lang="zh-CN" sz="1000" b="0" i="1" u="none" strike="noStrike" dirty="0">
                        <a:solidFill>
                          <a:srgbClr val="000000"/>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823624282"/>
              </p:ext>
            </p:extLst>
          </p:nvPr>
        </p:nvGraphicFramePr>
        <p:xfrm>
          <a:off x="939686" y="4195337"/>
          <a:ext cx="9904835" cy="1753914"/>
        </p:xfrm>
        <a:graphic>
          <a:graphicData uri="http://schemas.openxmlformats.org/drawingml/2006/table">
            <a:tbl>
              <a:tblPr/>
              <a:tblGrid>
                <a:gridCol w="1403010">
                  <a:extLst>
                    <a:ext uri="{9D8B030D-6E8A-4147-A177-3AD203B41FA5}">
                      <a16:colId xmlns:a16="http://schemas.microsoft.com/office/drawing/2014/main" val="20000"/>
                    </a:ext>
                  </a:extLst>
                </a:gridCol>
                <a:gridCol w="677075">
                  <a:extLst>
                    <a:ext uri="{9D8B030D-6E8A-4147-A177-3AD203B41FA5}">
                      <a16:colId xmlns:a16="http://schemas.microsoft.com/office/drawing/2014/main" val="20001"/>
                    </a:ext>
                  </a:extLst>
                </a:gridCol>
                <a:gridCol w="1040043">
                  <a:extLst>
                    <a:ext uri="{9D8B030D-6E8A-4147-A177-3AD203B41FA5}">
                      <a16:colId xmlns:a16="http://schemas.microsoft.com/office/drawing/2014/main" val="20002"/>
                    </a:ext>
                  </a:extLst>
                </a:gridCol>
                <a:gridCol w="390873">
                  <a:extLst>
                    <a:ext uri="{9D8B030D-6E8A-4147-A177-3AD203B41FA5}">
                      <a16:colId xmlns:a16="http://schemas.microsoft.com/office/drawing/2014/main" val="20003"/>
                    </a:ext>
                  </a:extLst>
                </a:gridCol>
                <a:gridCol w="398834">
                  <a:extLst>
                    <a:ext uri="{9D8B030D-6E8A-4147-A177-3AD203B41FA5}">
                      <a16:colId xmlns:a16="http://schemas.microsoft.com/office/drawing/2014/main" val="20004"/>
                    </a:ext>
                  </a:extLst>
                </a:gridCol>
                <a:gridCol w="919265">
                  <a:extLst>
                    <a:ext uri="{9D8B030D-6E8A-4147-A177-3AD203B41FA5}">
                      <a16:colId xmlns:a16="http://schemas.microsoft.com/office/drawing/2014/main" val="20005"/>
                    </a:ext>
                  </a:extLst>
                </a:gridCol>
                <a:gridCol w="1108953">
                  <a:extLst>
                    <a:ext uri="{9D8B030D-6E8A-4147-A177-3AD203B41FA5}">
                      <a16:colId xmlns:a16="http://schemas.microsoft.com/office/drawing/2014/main" val="20006"/>
                    </a:ext>
                  </a:extLst>
                </a:gridCol>
                <a:gridCol w="544749">
                  <a:extLst>
                    <a:ext uri="{9D8B030D-6E8A-4147-A177-3AD203B41FA5}">
                      <a16:colId xmlns:a16="http://schemas.microsoft.com/office/drawing/2014/main" val="20007"/>
                    </a:ext>
                  </a:extLst>
                </a:gridCol>
                <a:gridCol w="520430">
                  <a:extLst>
                    <a:ext uri="{9D8B030D-6E8A-4147-A177-3AD203B41FA5}">
                      <a16:colId xmlns:a16="http://schemas.microsoft.com/office/drawing/2014/main" val="20008"/>
                    </a:ext>
                  </a:extLst>
                </a:gridCol>
                <a:gridCol w="812259">
                  <a:extLst>
                    <a:ext uri="{9D8B030D-6E8A-4147-A177-3AD203B41FA5}">
                      <a16:colId xmlns:a16="http://schemas.microsoft.com/office/drawing/2014/main" val="20009"/>
                    </a:ext>
                  </a:extLst>
                </a:gridCol>
                <a:gridCol w="696448">
                  <a:extLst>
                    <a:ext uri="{9D8B030D-6E8A-4147-A177-3AD203B41FA5}">
                      <a16:colId xmlns:a16="http://schemas.microsoft.com/office/drawing/2014/main" val="20010"/>
                    </a:ext>
                  </a:extLst>
                </a:gridCol>
                <a:gridCol w="696448">
                  <a:extLst>
                    <a:ext uri="{9D8B030D-6E8A-4147-A177-3AD203B41FA5}">
                      <a16:colId xmlns:a16="http://schemas.microsoft.com/office/drawing/2014/main" val="20011"/>
                    </a:ext>
                  </a:extLst>
                </a:gridCol>
                <a:gridCol w="696448">
                  <a:extLst>
                    <a:ext uri="{9D8B030D-6E8A-4147-A177-3AD203B41FA5}">
                      <a16:colId xmlns:a16="http://schemas.microsoft.com/office/drawing/2014/main" val="20012"/>
                    </a:ext>
                  </a:extLst>
                </a:gridCol>
              </a:tblGrid>
              <a:tr h="280694">
                <a:tc rowSpan="2">
                  <a:txBody>
                    <a:bodyPr/>
                    <a:lstStyle/>
                    <a:p>
                      <a:pPr algn="ctr" fontAlgn="ctr"/>
                      <a:r>
                        <a:rPr lang="en-US" sz="850" b="0" i="1" u="none" strike="noStrike" dirty="0" err="1">
                          <a:solidFill>
                            <a:srgbClr val="000000"/>
                          </a:solidFill>
                          <a:effectLst/>
                          <a:latin typeface="Times New Roman"/>
                        </a:rPr>
                        <a:t>Analyte</a:t>
                      </a:r>
                      <a:r>
                        <a:rPr lang="en-US" sz="850" b="0" i="1" u="none" strike="noStrike" dirty="0">
                          <a:solidFill>
                            <a:srgbClr val="000000"/>
                          </a:solidFill>
                          <a:effectLst/>
                          <a:latin typeface="Times New Roman"/>
                        </a:rPr>
                        <a:t> or test</a:t>
                      </a:r>
                    </a:p>
                  </a:txBody>
                  <a:tcPr marL="8506" marR="8506" marT="8506"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ctr" fontAlgn="ctr"/>
                      <a:r>
                        <a:rPr lang="en-US" sz="850" b="0" i="1" u="none" strike="noStrike" dirty="0">
                          <a:solidFill>
                            <a:srgbClr val="000000"/>
                          </a:solidFill>
                          <a:effectLst/>
                          <a:latin typeface="Times New Roman"/>
                        </a:rPr>
                        <a:t>National Center for Clinical Laboratories China External Quality Assessment Program Incretion</a:t>
                      </a:r>
                      <a:r>
                        <a:rPr lang="en-US" sz="850" b="0" i="0" u="none" strike="noStrike" dirty="0">
                          <a:solidFill>
                            <a:srgbClr val="000000"/>
                          </a:solidFill>
                          <a:effectLst/>
                          <a:latin typeface="Times New Roman"/>
                        </a:rPr>
                        <a:t> 2016-2 ( </a:t>
                      </a:r>
                      <a:r>
                        <a:rPr lang="en-US" sz="850" b="0" i="1" u="none" strike="noStrike" dirty="0">
                          <a:solidFill>
                            <a:srgbClr val="000000"/>
                          </a:solidFill>
                          <a:effectLst/>
                          <a:latin typeface="Times New Roman"/>
                        </a:rPr>
                        <a:t>NCCL</a:t>
                      </a:r>
                      <a:r>
                        <a:rPr lang="en-US" sz="850" b="0" i="0" u="none" strike="noStrike" dirty="0">
                          <a:solidFill>
                            <a:srgbClr val="000000"/>
                          </a:solidFill>
                          <a:effectLst/>
                          <a:latin typeface="Times New Roman"/>
                        </a:rPr>
                        <a:t>-</a:t>
                      </a:r>
                      <a:r>
                        <a:rPr lang="en-US" sz="850" b="0" i="1" u="none" strike="noStrike" dirty="0">
                          <a:solidFill>
                            <a:srgbClr val="000000"/>
                          </a:solidFill>
                          <a:effectLst/>
                          <a:latin typeface="Times New Roman"/>
                        </a:rPr>
                        <a:t>C</a:t>
                      </a:r>
                      <a:r>
                        <a:rPr lang="en-US" sz="850" b="0" i="0" u="none" strike="noStrike" dirty="0">
                          <a:solidFill>
                            <a:srgbClr val="000000"/>
                          </a:solidFill>
                          <a:effectLst/>
                          <a:latin typeface="Times New Roman"/>
                        </a:rPr>
                        <a:t>-07-02-2016 )</a:t>
                      </a:r>
                      <a:endParaRPr lang="en-US" sz="850" b="0" i="1" u="none" strike="noStrike" dirty="0">
                        <a:solidFill>
                          <a:srgbClr val="000000"/>
                        </a:solidFill>
                        <a:effectLst/>
                        <a:latin typeface="Times New Roman"/>
                      </a:endParaRPr>
                    </a:p>
                  </a:txBody>
                  <a:tcPr marL="8506" marR="8506" marT="8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en-US" sz="850" b="0" i="1" u="none" strike="noStrike" dirty="0">
                          <a:solidFill>
                            <a:schemeClr val="accent2"/>
                          </a:solidFill>
                          <a:effectLst/>
                          <a:latin typeface="Times New Roman"/>
                        </a:rPr>
                        <a:t>Biological Variation Desirable Specification</a:t>
                      </a:r>
                    </a:p>
                  </a:txBody>
                  <a:tcPr marL="8506" marR="8506" marT="850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80694">
                <a:tc vMerge="1">
                  <a:txBody>
                    <a:bodyPr/>
                    <a:lstStyle/>
                    <a:p>
                      <a:endParaRPr lang="zh-CN" altLang="en-US"/>
                    </a:p>
                  </a:txBody>
                  <a:tcPr/>
                </a:tc>
                <a:tc>
                  <a:txBody>
                    <a:bodyPr/>
                    <a:lstStyle/>
                    <a:p>
                      <a:pPr algn="ctr" fontAlgn="ctr"/>
                      <a:r>
                        <a:rPr lang="en-US" sz="850" b="0" i="1" u="none" strike="noStrike" dirty="0">
                          <a:solidFill>
                            <a:srgbClr val="000000"/>
                          </a:solidFill>
                          <a:effectLst/>
                          <a:latin typeface="Times New Roman"/>
                        </a:rPr>
                        <a:t>Sample code</a:t>
                      </a:r>
                    </a:p>
                  </a:txBody>
                  <a:tcPr marL="8506" marR="8506" marT="850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1" u="none" strike="noStrike">
                          <a:solidFill>
                            <a:srgbClr val="000000"/>
                          </a:solidFill>
                          <a:effectLst/>
                          <a:latin typeface="Times New Roman"/>
                        </a:rPr>
                        <a:t>Number of Laboratory</a:t>
                      </a:r>
                    </a:p>
                  </a:txBody>
                  <a:tcPr marL="8506" marR="8506" marT="850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1" u="none" strike="noStrike" dirty="0">
                          <a:solidFill>
                            <a:srgbClr val="000000"/>
                          </a:solidFill>
                          <a:effectLst/>
                          <a:latin typeface="Times New Roman"/>
                        </a:rPr>
                        <a:t>Mean</a:t>
                      </a:r>
                    </a:p>
                  </a:txBody>
                  <a:tcPr marL="8506" marR="8506" marT="850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1" u="none" strike="noStrike" dirty="0">
                          <a:solidFill>
                            <a:srgbClr val="000000"/>
                          </a:solidFill>
                          <a:effectLst/>
                          <a:latin typeface="Times New Roman"/>
                        </a:rPr>
                        <a:t>Median</a:t>
                      </a:r>
                    </a:p>
                  </a:txBody>
                  <a:tcPr marL="8506" marR="8506" marT="850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1" u="none" strike="noStrike" dirty="0">
                          <a:solidFill>
                            <a:srgbClr val="000000"/>
                          </a:solidFill>
                          <a:effectLst/>
                          <a:latin typeface="Times New Roman"/>
                        </a:rPr>
                        <a:t>Standard Deviation </a:t>
                      </a:r>
                    </a:p>
                  </a:txBody>
                  <a:tcPr marL="8506" marR="8506" marT="850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1" u="none" strike="noStrike" dirty="0">
                          <a:solidFill>
                            <a:srgbClr val="000000"/>
                          </a:solidFill>
                          <a:effectLst/>
                          <a:latin typeface="Times New Roman"/>
                        </a:rPr>
                        <a:t>Coefficient of Variation</a:t>
                      </a:r>
                    </a:p>
                  </a:txBody>
                  <a:tcPr marL="8506" marR="8506" marT="850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1" u="none" strike="noStrike" dirty="0">
                          <a:solidFill>
                            <a:srgbClr val="000000"/>
                          </a:solidFill>
                          <a:effectLst/>
                          <a:latin typeface="Times New Roman"/>
                        </a:rPr>
                        <a:t>Max value</a:t>
                      </a:r>
                    </a:p>
                  </a:txBody>
                  <a:tcPr marL="8506" marR="8506" marT="850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1" u="none" strike="noStrike" dirty="0">
                          <a:solidFill>
                            <a:srgbClr val="000000"/>
                          </a:solidFill>
                          <a:effectLst/>
                          <a:latin typeface="Times New Roman"/>
                        </a:rPr>
                        <a:t>Min value</a:t>
                      </a:r>
                    </a:p>
                  </a:txBody>
                  <a:tcPr marL="8506" marR="8506" marT="850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1" u="none" strike="noStrike">
                          <a:solidFill>
                            <a:srgbClr val="000000"/>
                          </a:solidFill>
                          <a:effectLst/>
                          <a:latin typeface="Times New Roman"/>
                        </a:rPr>
                        <a:t>Evaluation limit</a:t>
                      </a:r>
                    </a:p>
                  </a:txBody>
                  <a:tcPr marL="8506" marR="8506" marT="8506"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1" u="none" strike="noStrike" dirty="0">
                          <a:solidFill>
                            <a:schemeClr val="accent2"/>
                          </a:solidFill>
                          <a:effectLst/>
                          <a:latin typeface="Times New Roman"/>
                        </a:rPr>
                        <a:t>I</a:t>
                      </a:r>
                      <a:r>
                        <a:rPr lang="en-US" sz="850" b="0" i="0" u="none" strike="noStrike" dirty="0">
                          <a:solidFill>
                            <a:schemeClr val="accent2"/>
                          </a:solidFill>
                          <a:effectLst/>
                          <a:latin typeface="Times New Roman"/>
                        </a:rPr>
                        <a:t> (%)</a:t>
                      </a:r>
                    </a:p>
                  </a:txBody>
                  <a:tcPr marL="8506" marR="8506" marT="850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1" u="none" strike="noStrike" dirty="0">
                          <a:solidFill>
                            <a:schemeClr val="accent2"/>
                          </a:solidFill>
                          <a:effectLst/>
                          <a:latin typeface="Times New Roman"/>
                        </a:rPr>
                        <a:t>B</a:t>
                      </a:r>
                      <a:r>
                        <a:rPr lang="en-US" sz="850" b="0" i="0" u="none" strike="noStrike" dirty="0">
                          <a:solidFill>
                            <a:schemeClr val="accent2"/>
                          </a:solidFill>
                          <a:effectLst/>
                          <a:latin typeface="Times New Roman"/>
                        </a:rPr>
                        <a:t> (%)</a:t>
                      </a:r>
                    </a:p>
                  </a:txBody>
                  <a:tcPr marL="8506" marR="8506" marT="850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50" b="0" i="1" u="none" strike="noStrike">
                          <a:solidFill>
                            <a:schemeClr val="accent2"/>
                          </a:solidFill>
                          <a:effectLst/>
                          <a:latin typeface="Times New Roman"/>
                        </a:rPr>
                        <a:t>TE</a:t>
                      </a:r>
                      <a:r>
                        <a:rPr lang="en-US" sz="850" b="0" i="0" u="none" strike="noStrike">
                          <a:solidFill>
                            <a:schemeClr val="accent2"/>
                          </a:solidFill>
                          <a:effectLst/>
                          <a:latin typeface="Times New Roman"/>
                        </a:rPr>
                        <a:t> (%) </a:t>
                      </a:r>
                    </a:p>
                  </a:txBody>
                  <a:tcPr marL="8506" marR="8506" marT="850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7958">
                <a:tc>
                  <a:txBody>
                    <a:bodyPr/>
                    <a:lstStyle/>
                    <a:p>
                      <a:pPr algn="ctr" fontAlgn="ctr"/>
                      <a:r>
                        <a:rPr lang="en-US" sz="850" b="0" i="1" u="none" strike="noStrike" dirty="0">
                          <a:solidFill>
                            <a:srgbClr val="000000"/>
                          </a:solidFill>
                          <a:effectLst/>
                          <a:latin typeface="Times New Roman"/>
                        </a:rPr>
                        <a:t>Cortisol</a:t>
                      </a:r>
                    </a:p>
                  </a:txBody>
                  <a:tcPr marL="8506" marR="8506" marT="8506"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rgbClr val="000000"/>
                          </a:solidFill>
                          <a:effectLst/>
                          <a:latin typeface="Times New Roman"/>
                        </a:rPr>
                        <a:t>201625</a:t>
                      </a:r>
                    </a:p>
                  </a:txBody>
                  <a:tcPr marL="8506" marR="8506" marT="850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rgbClr val="000000"/>
                          </a:solidFill>
                          <a:effectLst/>
                          <a:latin typeface="Times New Roman"/>
                        </a:rPr>
                        <a:t>621</a:t>
                      </a:r>
                    </a:p>
                  </a:txBody>
                  <a:tcPr marL="8506" marR="8506" marT="8506"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rgbClr val="000000"/>
                          </a:solidFill>
                          <a:effectLst/>
                          <a:latin typeface="Times New Roman"/>
                        </a:rPr>
                        <a:t>124.6</a:t>
                      </a:r>
                    </a:p>
                  </a:txBody>
                  <a:tcPr marL="8506" marR="8506" marT="8506"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rgbClr val="000000"/>
                          </a:solidFill>
                          <a:effectLst/>
                          <a:latin typeface="Times New Roman"/>
                        </a:rPr>
                        <a:t>109.6</a:t>
                      </a:r>
                    </a:p>
                  </a:txBody>
                  <a:tcPr marL="8506" marR="8506" marT="8506"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rgbClr val="000000"/>
                          </a:solidFill>
                          <a:effectLst/>
                          <a:latin typeface="Times New Roman"/>
                        </a:rPr>
                        <a:t>150.45</a:t>
                      </a:r>
                    </a:p>
                  </a:txBody>
                  <a:tcPr marL="8506" marR="8506" marT="8506"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rgbClr val="000000"/>
                          </a:solidFill>
                          <a:effectLst/>
                          <a:latin typeface="Times New Roman"/>
                        </a:rPr>
                        <a:t>120.75%</a:t>
                      </a:r>
                    </a:p>
                  </a:txBody>
                  <a:tcPr marL="8506" marR="8506" marT="8506"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rgbClr val="000000"/>
                          </a:solidFill>
                          <a:effectLst/>
                          <a:latin typeface="Times New Roman"/>
                        </a:rPr>
                        <a:t>2752.6</a:t>
                      </a:r>
                    </a:p>
                  </a:txBody>
                  <a:tcPr marL="8506" marR="8506" marT="8506"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rgbClr val="000000"/>
                          </a:solidFill>
                          <a:effectLst/>
                          <a:latin typeface="Times New Roman"/>
                        </a:rPr>
                        <a:t>0</a:t>
                      </a:r>
                    </a:p>
                  </a:txBody>
                  <a:tcPr marL="8506" marR="8506" marT="8506"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rgbClr val="000000"/>
                          </a:solidFill>
                          <a:effectLst/>
                          <a:latin typeface="Times New Roman"/>
                        </a:rPr>
                        <a:t>±25%</a:t>
                      </a:r>
                    </a:p>
                  </a:txBody>
                  <a:tcPr marL="8506" marR="8506" marT="8506"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chemeClr val="accent2"/>
                          </a:solidFill>
                          <a:effectLst/>
                          <a:latin typeface="Times New Roman"/>
                        </a:rPr>
                        <a:t>7.6%</a:t>
                      </a:r>
                    </a:p>
                  </a:txBody>
                  <a:tcPr marL="8506" marR="8506" marT="8506"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chemeClr val="accent2"/>
                          </a:solidFill>
                          <a:effectLst/>
                          <a:latin typeface="Times New Roman"/>
                        </a:rPr>
                        <a:t>10.26%</a:t>
                      </a:r>
                    </a:p>
                  </a:txBody>
                  <a:tcPr marL="8506" marR="8506" marT="8506"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850" b="0" i="0" u="none" strike="noStrike" dirty="0">
                          <a:solidFill>
                            <a:schemeClr val="accent2"/>
                          </a:solidFill>
                          <a:effectLst/>
                          <a:latin typeface="Times New Roman"/>
                        </a:rPr>
                        <a:t>22.8% </a:t>
                      </a:r>
                    </a:p>
                  </a:txBody>
                  <a:tcPr marL="8506" marR="8506" marT="8506"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27958">
                <a:tc>
                  <a:txBody>
                    <a:bodyPr/>
                    <a:lstStyle/>
                    <a:p>
                      <a:pPr algn="ctr" fontAlgn="ctr"/>
                      <a:r>
                        <a:rPr lang="en-US" sz="850" b="0" i="1" u="none" strike="noStrike" dirty="0">
                          <a:solidFill>
                            <a:srgbClr val="000000"/>
                          </a:solidFill>
                          <a:effectLst/>
                          <a:latin typeface="Times New Roman"/>
                        </a:rPr>
                        <a:t>Free </a:t>
                      </a:r>
                      <a:r>
                        <a:rPr lang="en-US" sz="850" b="0" i="1" u="none" strike="noStrike" dirty="0" err="1">
                          <a:solidFill>
                            <a:srgbClr val="000000"/>
                          </a:solidFill>
                          <a:effectLst/>
                          <a:latin typeface="Times New Roman"/>
                        </a:rPr>
                        <a:t>Thyroxine</a:t>
                      </a:r>
                      <a:endParaRPr lang="en-US" sz="850" b="0" i="1" u="none" strike="noStrike" dirty="0">
                        <a:solidFill>
                          <a:srgbClr val="000000"/>
                        </a:solidFill>
                        <a:effectLst/>
                        <a:latin typeface="Times New Roman"/>
                      </a:endParaRPr>
                    </a:p>
                  </a:txBody>
                  <a:tcPr marL="8506" marR="8506" marT="8506"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850" b="0" i="0" u="none" strike="noStrike" dirty="0">
                          <a:solidFill>
                            <a:srgbClr val="000000"/>
                          </a:solidFill>
                          <a:effectLst/>
                          <a:latin typeface="Times New Roman"/>
                        </a:rPr>
                        <a:t>201623</a:t>
                      </a:r>
                    </a:p>
                  </a:txBody>
                  <a:tcPr marL="8506" marR="8506" marT="8506"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1658</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25.6</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26.1</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4.75</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18.55%</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68</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2</a:t>
                      </a:r>
                    </a:p>
                  </a:txBody>
                  <a:tcPr marL="8506" marR="8506" marT="8506" marB="0" anchor="ctr">
                    <a:lnL>
                      <a:noFill/>
                    </a:lnL>
                    <a:lnR>
                      <a:noFill/>
                    </a:lnR>
                    <a:lnT>
                      <a:noFill/>
                    </a:lnT>
                    <a:lnB>
                      <a:noFill/>
                    </a:lnB>
                  </a:tcPr>
                </a:tc>
                <a:tc>
                  <a:txBody>
                    <a:bodyPr/>
                    <a:lstStyle/>
                    <a:p>
                      <a:pPr algn="ctr" fontAlgn="ctr"/>
                      <a:r>
                        <a:rPr lang="en-US" altLang="zh-CN" sz="850" b="0" i="0" u="none" strike="noStrike">
                          <a:solidFill>
                            <a:srgbClr val="000000"/>
                          </a:solidFill>
                          <a:effectLst/>
                          <a:latin typeface="Times New Roman"/>
                        </a:rPr>
                        <a:t>±25%</a:t>
                      </a:r>
                    </a:p>
                  </a:txBody>
                  <a:tcPr marL="8506" marR="8506" marT="8506"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850" b="0" i="0" u="none" strike="noStrike" dirty="0">
                          <a:solidFill>
                            <a:schemeClr val="accent2"/>
                          </a:solidFill>
                          <a:effectLst/>
                          <a:latin typeface="Times New Roman"/>
                        </a:rPr>
                        <a:t>2.9%</a:t>
                      </a:r>
                    </a:p>
                  </a:txBody>
                  <a:tcPr marL="8506" marR="8506" marT="8506"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CN" sz="850" b="0" i="0" u="none" strike="noStrike" dirty="0">
                          <a:solidFill>
                            <a:schemeClr val="accent2"/>
                          </a:solidFill>
                          <a:effectLst/>
                          <a:latin typeface="Times New Roman"/>
                        </a:rPr>
                        <a:t>3.3%</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chemeClr val="accent2"/>
                          </a:solidFill>
                          <a:effectLst/>
                          <a:latin typeface="Times New Roman"/>
                        </a:rPr>
                        <a:t>8%</a:t>
                      </a:r>
                    </a:p>
                  </a:txBody>
                  <a:tcPr marL="8506" marR="8506" marT="8506" marB="0" anchor="ctr">
                    <a:lnL>
                      <a:noFill/>
                    </a:lnL>
                    <a:lnR>
                      <a:noFill/>
                    </a:lnR>
                    <a:lnT>
                      <a:noFill/>
                    </a:lnT>
                    <a:lnB>
                      <a:noFill/>
                    </a:lnB>
                  </a:tcPr>
                </a:tc>
                <a:extLst>
                  <a:ext uri="{0D108BD9-81ED-4DB2-BD59-A6C34878D82A}">
                    <a16:rowId xmlns:a16="http://schemas.microsoft.com/office/drawing/2014/main" val="10003"/>
                  </a:ext>
                </a:extLst>
              </a:tr>
              <a:tr h="227958">
                <a:tc>
                  <a:txBody>
                    <a:bodyPr/>
                    <a:lstStyle/>
                    <a:p>
                      <a:pPr algn="ctr" fontAlgn="ctr"/>
                      <a:r>
                        <a:rPr lang="en-US" sz="850" b="0" i="1" u="none" strike="noStrike" dirty="0" err="1">
                          <a:solidFill>
                            <a:srgbClr val="000000"/>
                          </a:solidFill>
                          <a:effectLst/>
                          <a:latin typeface="Times New Roman"/>
                        </a:rPr>
                        <a:t>Triiodothyronine</a:t>
                      </a:r>
                      <a:endParaRPr lang="en-US" sz="850" b="0" i="1" u="none" strike="noStrike" dirty="0">
                        <a:solidFill>
                          <a:srgbClr val="000000"/>
                        </a:solidFill>
                        <a:effectLst/>
                        <a:latin typeface="Times New Roman"/>
                      </a:endParaRPr>
                    </a:p>
                  </a:txBody>
                  <a:tcPr marL="8506" marR="8506" marT="8506"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850" b="0" i="0" u="none" strike="noStrike" dirty="0">
                          <a:solidFill>
                            <a:srgbClr val="000000"/>
                          </a:solidFill>
                          <a:effectLst/>
                          <a:latin typeface="Times New Roman"/>
                        </a:rPr>
                        <a:t>201623</a:t>
                      </a:r>
                    </a:p>
                  </a:txBody>
                  <a:tcPr marL="8506" marR="8506" marT="8506"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CN" sz="850" b="0" i="0" u="none" strike="noStrike">
                          <a:solidFill>
                            <a:srgbClr val="000000"/>
                          </a:solidFill>
                          <a:effectLst/>
                          <a:latin typeface="Times New Roman"/>
                        </a:rPr>
                        <a:t>1357</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4.19</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4</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7.89</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188.31%</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291.06</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1.28</a:t>
                      </a:r>
                    </a:p>
                  </a:txBody>
                  <a:tcPr marL="8506" marR="8506" marT="8506" marB="0" anchor="ctr">
                    <a:lnL>
                      <a:noFill/>
                    </a:lnL>
                    <a:lnR>
                      <a:noFill/>
                    </a:lnR>
                    <a:lnT>
                      <a:noFill/>
                    </a:lnT>
                    <a:lnB>
                      <a:noFill/>
                    </a:lnB>
                  </a:tcPr>
                </a:tc>
                <a:tc>
                  <a:txBody>
                    <a:bodyPr/>
                    <a:lstStyle/>
                    <a:p>
                      <a:pPr algn="ctr" fontAlgn="ctr"/>
                      <a:r>
                        <a:rPr lang="en-US" altLang="zh-CN" sz="850" b="0" i="0" u="none" strike="noStrike">
                          <a:solidFill>
                            <a:srgbClr val="000000"/>
                          </a:solidFill>
                          <a:effectLst/>
                          <a:latin typeface="Times New Roman"/>
                        </a:rPr>
                        <a:t>±25%</a:t>
                      </a:r>
                    </a:p>
                  </a:txBody>
                  <a:tcPr marL="8506" marR="8506" marT="8506"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850" b="0" i="0" u="none" strike="noStrike" dirty="0">
                          <a:solidFill>
                            <a:schemeClr val="accent2"/>
                          </a:solidFill>
                          <a:effectLst/>
                          <a:latin typeface="Times New Roman"/>
                        </a:rPr>
                        <a:t>3.45%</a:t>
                      </a:r>
                    </a:p>
                  </a:txBody>
                  <a:tcPr marL="8506" marR="8506" marT="8506"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CN" sz="850" b="0" i="0" u="none" strike="noStrike" dirty="0">
                          <a:solidFill>
                            <a:schemeClr val="accent2"/>
                          </a:solidFill>
                          <a:effectLst/>
                          <a:latin typeface="Times New Roman"/>
                        </a:rPr>
                        <a:t>3.53%</a:t>
                      </a:r>
                    </a:p>
                  </a:txBody>
                  <a:tcPr marL="8506" marR="8506" marT="8506" marB="0" anchor="ctr">
                    <a:lnL>
                      <a:noFill/>
                    </a:lnL>
                    <a:lnR>
                      <a:noFill/>
                    </a:lnR>
                    <a:lnT>
                      <a:noFill/>
                    </a:lnT>
                    <a:lnB>
                      <a:noFill/>
                    </a:lnB>
                  </a:tcPr>
                </a:tc>
                <a:tc>
                  <a:txBody>
                    <a:bodyPr/>
                    <a:lstStyle/>
                    <a:p>
                      <a:pPr algn="ctr" fontAlgn="ctr"/>
                      <a:r>
                        <a:rPr lang="en-US" altLang="zh-CN" sz="850" b="0" i="0" u="none" strike="noStrike">
                          <a:solidFill>
                            <a:schemeClr val="accent2"/>
                          </a:solidFill>
                          <a:effectLst/>
                          <a:latin typeface="Times New Roman"/>
                        </a:rPr>
                        <a:t>9.22%</a:t>
                      </a:r>
                    </a:p>
                  </a:txBody>
                  <a:tcPr marL="8506" marR="8506" marT="8506" marB="0" anchor="ctr">
                    <a:lnL>
                      <a:noFill/>
                    </a:lnL>
                    <a:lnR>
                      <a:noFill/>
                    </a:lnR>
                    <a:lnT>
                      <a:noFill/>
                    </a:lnT>
                    <a:lnB>
                      <a:noFill/>
                    </a:lnB>
                  </a:tcPr>
                </a:tc>
                <a:extLst>
                  <a:ext uri="{0D108BD9-81ED-4DB2-BD59-A6C34878D82A}">
                    <a16:rowId xmlns:a16="http://schemas.microsoft.com/office/drawing/2014/main" val="10004"/>
                  </a:ext>
                </a:extLst>
              </a:tr>
              <a:tr h="280694">
                <a:tc>
                  <a:txBody>
                    <a:bodyPr/>
                    <a:lstStyle/>
                    <a:p>
                      <a:pPr algn="ctr" fontAlgn="ctr"/>
                      <a:r>
                        <a:rPr lang="en-US" sz="850" b="0" i="1" u="none" strike="noStrike" dirty="0">
                          <a:solidFill>
                            <a:srgbClr val="000000"/>
                          </a:solidFill>
                          <a:effectLst/>
                          <a:latin typeface="Times New Roman"/>
                        </a:rPr>
                        <a:t>Thyroid-stimulating hormone</a:t>
                      </a:r>
                    </a:p>
                  </a:txBody>
                  <a:tcPr marL="8506" marR="8506" marT="8506"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850" b="0" i="0" u="none" strike="noStrike" dirty="0">
                          <a:solidFill>
                            <a:srgbClr val="000000"/>
                          </a:solidFill>
                          <a:effectLst/>
                          <a:latin typeface="Times New Roman"/>
                        </a:rPr>
                        <a:t>201624</a:t>
                      </a:r>
                    </a:p>
                  </a:txBody>
                  <a:tcPr marL="8506" marR="8506" marT="8506"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CN" sz="850" b="0" i="0" u="none" strike="noStrike">
                          <a:solidFill>
                            <a:srgbClr val="000000"/>
                          </a:solidFill>
                          <a:effectLst/>
                          <a:latin typeface="Times New Roman"/>
                        </a:rPr>
                        <a:t>1666</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35.49</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35.14</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3.91</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11.02%</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60.41</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rgbClr val="000000"/>
                          </a:solidFill>
                          <a:effectLst/>
                          <a:latin typeface="Times New Roman"/>
                        </a:rPr>
                        <a:t>0.61</a:t>
                      </a:r>
                    </a:p>
                  </a:txBody>
                  <a:tcPr marL="8506" marR="8506" marT="8506" marB="0" anchor="ctr">
                    <a:lnL>
                      <a:noFill/>
                    </a:lnL>
                    <a:lnR>
                      <a:noFill/>
                    </a:lnR>
                    <a:lnT>
                      <a:noFill/>
                    </a:lnT>
                    <a:lnB>
                      <a:noFill/>
                    </a:lnB>
                  </a:tcPr>
                </a:tc>
                <a:tc>
                  <a:txBody>
                    <a:bodyPr/>
                    <a:lstStyle/>
                    <a:p>
                      <a:pPr algn="ctr" fontAlgn="ctr"/>
                      <a:r>
                        <a:rPr lang="en-US" altLang="zh-CN" sz="850" b="0" i="0" u="none" strike="noStrike">
                          <a:solidFill>
                            <a:srgbClr val="000000"/>
                          </a:solidFill>
                          <a:effectLst/>
                          <a:latin typeface="Times New Roman"/>
                        </a:rPr>
                        <a:t>±25%</a:t>
                      </a:r>
                    </a:p>
                  </a:txBody>
                  <a:tcPr marL="8506" marR="8506" marT="8506"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850" b="0" i="0" u="none" strike="noStrike" dirty="0">
                          <a:solidFill>
                            <a:schemeClr val="accent2"/>
                          </a:solidFill>
                          <a:effectLst/>
                          <a:latin typeface="Times New Roman"/>
                        </a:rPr>
                        <a:t>9.7%</a:t>
                      </a:r>
                    </a:p>
                  </a:txBody>
                  <a:tcPr marL="8506" marR="8506" marT="8506"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CN" sz="850" b="0" i="0" u="none" strike="noStrike" dirty="0">
                          <a:solidFill>
                            <a:schemeClr val="accent2"/>
                          </a:solidFill>
                          <a:effectLst/>
                          <a:latin typeface="Times New Roman"/>
                        </a:rPr>
                        <a:t>7.8%</a:t>
                      </a:r>
                    </a:p>
                  </a:txBody>
                  <a:tcPr marL="8506" marR="8506" marT="8506" marB="0" anchor="ctr">
                    <a:lnL>
                      <a:noFill/>
                    </a:lnL>
                    <a:lnR>
                      <a:noFill/>
                    </a:lnR>
                    <a:lnT>
                      <a:noFill/>
                    </a:lnT>
                    <a:lnB>
                      <a:noFill/>
                    </a:lnB>
                  </a:tcPr>
                </a:tc>
                <a:tc>
                  <a:txBody>
                    <a:bodyPr/>
                    <a:lstStyle/>
                    <a:p>
                      <a:pPr algn="ctr" fontAlgn="ctr"/>
                      <a:r>
                        <a:rPr lang="en-US" altLang="zh-CN" sz="850" b="0" i="0" u="none" strike="noStrike" dirty="0">
                          <a:solidFill>
                            <a:schemeClr val="accent2"/>
                          </a:solidFill>
                          <a:effectLst/>
                          <a:latin typeface="Times New Roman"/>
                        </a:rPr>
                        <a:t>23.7%</a:t>
                      </a:r>
                    </a:p>
                  </a:txBody>
                  <a:tcPr marL="8506" marR="8506" marT="8506" marB="0" anchor="ctr">
                    <a:lnL>
                      <a:noFill/>
                    </a:lnL>
                    <a:lnR>
                      <a:noFill/>
                    </a:lnR>
                    <a:lnT>
                      <a:noFill/>
                    </a:lnT>
                    <a:lnB>
                      <a:noFill/>
                    </a:lnB>
                  </a:tcPr>
                </a:tc>
                <a:extLst>
                  <a:ext uri="{0D108BD9-81ED-4DB2-BD59-A6C34878D82A}">
                    <a16:rowId xmlns:a16="http://schemas.microsoft.com/office/drawing/2014/main" val="10005"/>
                  </a:ext>
                </a:extLst>
              </a:tr>
              <a:tr h="227958">
                <a:tc>
                  <a:txBody>
                    <a:bodyPr/>
                    <a:lstStyle/>
                    <a:p>
                      <a:pPr algn="ctr" fontAlgn="ctr"/>
                      <a:r>
                        <a:rPr lang="en-US" sz="850" b="0" i="1" u="none" strike="noStrike" dirty="0" err="1">
                          <a:solidFill>
                            <a:srgbClr val="000000"/>
                          </a:solidFill>
                          <a:effectLst/>
                          <a:latin typeface="Times New Roman"/>
                        </a:rPr>
                        <a:t>Thyroxine</a:t>
                      </a:r>
                      <a:endParaRPr lang="en-US" sz="850" b="0" i="1" u="none" strike="noStrike" dirty="0">
                        <a:solidFill>
                          <a:srgbClr val="000000"/>
                        </a:solidFill>
                        <a:effectLst/>
                        <a:latin typeface="Times New Roman"/>
                      </a:endParaRPr>
                    </a:p>
                  </a:txBody>
                  <a:tcPr marL="8506" marR="8506" marT="8506"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dirty="0">
                          <a:solidFill>
                            <a:srgbClr val="000000"/>
                          </a:solidFill>
                          <a:effectLst/>
                          <a:latin typeface="Times New Roman"/>
                        </a:rPr>
                        <a:t>201623</a:t>
                      </a:r>
                    </a:p>
                  </a:txBody>
                  <a:tcPr marL="8506" marR="8506" marT="8506"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a:solidFill>
                            <a:srgbClr val="000000"/>
                          </a:solidFill>
                          <a:effectLst/>
                          <a:latin typeface="Times New Roman"/>
                        </a:rPr>
                        <a:t>1358</a:t>
                      </a:r>
                    </a:p>
                  </a:txBody>
                  <a:tcPr marL="8506" marR="8506" marT="8506"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dirty="0">
                          <a:solidFill>
                            <a:srgbClr val="000000"/>
                          </a:solidFill>
                          <a:effectLst/>
                          <a:latin typeface="Times New Roman"/>
                        </a:rPr>
                        <a:t>125.2</a:t>
                      </a:r>
                    </a:p>
                  </a:txBody>
                  <a:tcPr marL="8506" marR="8506" marT="8506"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dirty="0">
                          <a:solidFill>
                            <a:srgbClr val="000000"/>
                          </a:solidFill>
                          <a:effectLst/>
                          <a:latin typeface="Times New Roman"/>
                        </a:rPr>
                        <a:t>123.8</a:t>
                      </a:r>
                    </a:p>
                  </a:txBody>
                  <a:tcPr marL="8506" marR="8506" marT="8506"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dirty="0">
                          <a:solidFill>
                            <a:srgbClr val="000000"/>
                          </a:solidFill>
                          <a:effectLst/>
                          <a:latin typeface="Times New Roman"/>
                        </a:rPr>
                        <a:t>51.19</a:t>
                      </a:r>
                    </a:p>
                  </a:txBody>
                  <a:tcPr marL="8506" marR="8506" marT="8506"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dirty="0">
                          <a:solidFill>
                            <a:srgbClr val="000000"/>
                          </a:solidFill>
                          <a:effectLst/>
                          <a:latin typeface="Times New Roman"/>
                        </a:rPr>
                        <a:t>40.89%</a:t>
                      </a:r>
                    </a:p>
                  </a:txBody>
                  <a:tcPr marL="8506" marR="8506" marT="8506"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dirty="0">
                          <a:solidFill>
                            <a:srgbClr val="000000"/>
                          </a:solidFill>
                          <a:effectLst/>
                          <a:latin typeface="Times New Roman"/>
                        </a:rPr>
                        <a:t>1536.7</a:t>
                      </a:r>
                    </a:p>
                  </a:txBody>
                  <a:tcPr marL="8506" marR="8506" marT="8506"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dirty="0">
                          <a:solidFill>
                            <a:srgbClr val="000000"/>
                          </a:solidFill>
                          <a:effectLst/>
                          <a:latin typeface="Times New Roman"/>
                        </a:rPr>
                        <a:t>9.7</a:t>
                      </a:r>
                    </a:p>
                  </a:txBody>
                  <a:tcPr marL="8506" marR="8506" marT="8506"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a:solidFill>
                            <a:srgbClr val="000000"/>
                          </a:solidFill>
                          <a:effectLst/>
                          <a:latin typeface="Times New Roman"/>
                        </a:rPr>
                        <a:t>±20%</a:t>
                      </a:r>
                    </a:p>
                  </a:txBody>
                  <a:tcPr marL="8506" marR="8506" marT="8506"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dirty="0">
                          <a:solidFill>
                            <a:schemeClr val="accent2"/>
                          </a:solidFill>
                          <a:effectLst/>
                          <a:latin typeface="Times New Roman"/>
                        </a:rPr>
                        <a:t>2.5%</a:t>
                      </a:r>
                    </a:p>
                  </a:txBody>
                  <a:tcPr marL="8506" marR="8506" marT="8506"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dirty="0">
                          <a:solidFill>
                            <a:schemeClr val="accent2"/>
                          </a:solidFill>
                          <a:effectLst/>
                          <a:latin typeface="Times New Roman"/>
                        </a:rPr>
                        <a:t>3%</a:t>
                      </a:r>
                    </a:p>
                  </a:txBody>
                  <a:tcPr marL="8506" marR="8506" marT="8506"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850" b="0" i="0" u="none" strike="noStrike" dirty="0">
                          <a:solidFill>
                            <a:schemeClr val="accent2"/>
                          </a:solidFill>
                          <a:effectLst/>
                          <a:latin typeface="Times New Roman"/>
                        </a:rPr>
                        <a:t>7%</a:t>
                      </a:r>
                    </a:p>
                  </a:txBody>
                  <a:tcPr marL="8506" marR="8506" marT="8506"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2531"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0" name="矩形 3"/>
          <p:cNvSpPr>
            <a:spLocks noChangeArrowheads="1"/>
          </p:cNvSpPr>
          <p:nvPr/>
        </p:nvSpPr>
        <p:spPr bwMode="auto">
          <a:xfrm>
            <a:off x="80214" y="56729"/>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1" name="矩形 3"/>
          <p:cNvSpPr>
            <a:spLocks noChangeArrowheads="1"/>
          </p:cNvSpPr>
          <p:nvPr/>
        </p:nvSpPr>
        <p:spPr bwMode="auto">
          <a:xfrm>
            <a:off x="93863" y="332582"/>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基於當前技術水平數據</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Proficiency Test</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quality specification</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
        <p:nvSpPr>
          <p:cNvPr id="6" name="Rectangle 5"/>
          <p:cNvSpPr>
            <a:spLocks noChangeArrowheads="1"/>
          </p:cNvSpPr>
          <p:nvPr/>
        </p:nvSpPr>
        <p:spPr bwMode="auto">
          <a:xfrm>
            <a:off x="863239" y="537859"/>
            <a:ext cx="900047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000" i="1" dirty="0">
                <a:latin typeface="Times New Roman" pitchFamily="18" charset="0"/>
                <a:cs typeface="Times New Roman" pitchFamily="18" charset="0"/>
              </a:rPr>
              <a:t>Clinical Laboratory Improvement Amendments</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CLIA</a:t>
            </a:r>
            <a:r>
              <a:rPr lang="en-US" altLang="zh-CN" sz="1000" dirty="0">
                <a:latin typeface="Times New Roman" pitchFamily="18" charset="0"/>
                <a:cs typeface="Times New Roman" pitchFamily="18" charset="0"/>
              </a:rPr>
              <a:t>)</a:t>
            </a:r>
          </a:p>
          <a:p>
            <a:pPr>
              <a:lnSpc>
                <a:spcPct val="150000"/>
              </a:lnSpc>
            </a:pPr>
            <a:r>
              <a:rPr lang="en-US" altLang="zh-CN" sz="1000" i="1" dirty="0">
                <a:latin typeface="Times New Roman" pitchFamily="18" charset="0"/>
                <a:cs typeface="Times New Roman" pitchFamily="18" charset="0"/>
              </a:rPr>
              <a:t>Subpart</a:t>
            </a:r>
            <a:r>
              <a:rPr lang="en-US" altLang="zh-CN" sz="1000" dirty="0">
                <a:latin typeface="Times New Roman" pitchFamily="18" charset="0"/>
                <a:cs typeface="Times New Roman" pitchFamily="18" charset="0"/>
              </a:rPr>
              <a:t> I - </a:t>
            </a:r>
            <a:r>
              <a:rPr lang="en-US" altLang="zh-CN" sz="1000" i="1" dirty="0">
                <a:latin typeface="Times New Roman" pitchFamily="18" charset="0"/>
                <a:cs typeface="Times New Roman" pitchFamily="18" charset="0"/>
              </a:rPr>
              <a:t>Proficiency Testing Programs for Non</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waived Testing</a:t>
            </a:r>
            <a:r>
              <a:rPr lang="en-US" altLang="zh-CN" sz="1000" dirty="0">
                <a:latin typeface="Times New Roman" pitchFamily="18" charset="0"/>
                <a:cs typeface="Times New Roman" pitchFamily="18" charset="0"/>
              </a:rPr>
              <a:t>  -  </a:t>
            </a:r>
            <a:r>
              <a:rPr lang="en-US" altLang="zh-CN" sz="1000" i="1" dirty="0">
                <a:latin typeface="Times New Roman" pitchFamily="18" charset="0"/>
                <a:cs typeface="Times New Roman" pitchFamily="18" charset="0"/>
              </a:rPr>
              <a:t>Proficiency Testing Programs by Specialty and Subspecialty</a:t>
            </a:r>
          </a:p>
          <a:p>
            <a:pPr>
              <a:lnSpc>
                <a:spcPct val="150000"/>
              </a:lnSpc>
            </a:pPr>
            <a:r>
              <a:rPr lang="en-US" altLang="zh-CN" sz="1000" i="1" dirty="0">
                <a:latin typeface="Times New Roman" pitchFamily="18" charset="0"/>
                <a:cs typeface="Times New Roman" pitchFamily="18" charset="0"/>
              </a:rPr>
              <a:t>for instance</a:t>
            </a:r>
            <a:r>
              <a:rPr lang="zh-CN" altLang="en-US" sz="1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§493.929  Chemistry  → §493.933  Endocrinology .</a:t>
            </a:r>
          </a:p>
        </p:txBody>
      </p:sp>
      <p:sp>
        <p:nvSpPr>
          <p:cNvPr id="12" name="Rectangle 5"/>
          <p:cNvSpPr>
            <a:spLocks noChangeArrowheads="1"/>
          </p:cNvSpPr>
          <p:nvPr/>
        </p:nvSpPr>
        <p:spPr bwMode="auto">
          <a:xfrm>
            <a:off x="863240" y="1295393"/>
            <a:ext cx="900047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000" i="1" dirty="0">
                <a:latin typeface="Times New Roman" pitchFamily="18" charset="0"/>
                <a:cs typeface="Times New Roman" pitchFamily="18" charset="0"/>
              </a:rPr>
              <a:t>Criteria for Acceptable Performance</a:t>
            </a:r>
          </a:p>
        </p:txBody>
      </p:sp>
      <p:sp>
        <p:nvSpPr>
          <p:cNvPr id="9" name="Rectangle 5"/>
          <p:cNvSpPr>
            <a:spLocks noChangeArrowheads="1"/>
          </p:cNvSpPr>
          <p:nvPr/>
        </p:nvSpPr>
        <p:spPr bwMode="auto">
          <a:xfrm>
            <a:off x="863240" y="3911567"/>
            <a:ext cx="9000471" cy="295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000" i="1" dirty="0">
                <a:latin typeface="Times New Roman" pitchFamily="18" charset="0"/>
                <a:cs typeface="Times New Roman" pitchFamily="18" charset="0"/>
              </a:rPr>
              <a:t>National Center for Clinical Laboratories China External Quality Assessment Program Incretion</a:t>
            </a:r>
            <a:r>
              <a:rPr lang="en-US" altLang="zh-CN" sz="1000" dirty="0">
                <a:latin typeface="Times New Roman" pitchFamily="18" charset="0"/>
                <a:cs typeface="Times New Roman" pitchFamily="18" charset="0"/>
              </a:rPr>
              <a:t> 2016-2 </a:t>
            </a:r>
            <a:r>
              <a:rPr lang="en-US" altLang="zh-CN" sz="950" dirty="0">
                <a:latin typeface="Times New Roman" pitchFamily="18" charset="0"/>
                <a:cs typeface="Times New Roman" pitchFamily="18" charset="0"/>
              </a:rPr>
              <a:t>( </a:t>
            </a:r>
            <a:r>
              <a:rPr lang="en-US" altLang="zh-CN" sz="950" i="1" dirty="0">
                <a:latin typeface="Times New Roman" pitchFamily="18" charset="0"/>
                <a:cs typeface="Times New Roman" pitchFamily="18" charset="0"/>
              </a:rPr>
              <a:t>NCCL</a:t>
            </a:r>
            <a:r>
              <a:rPr lang="en-US" altLang="zh-CN" sz="950" dirty="0">
                <a:latin typeface="Times New Roman" pitchFamily="18" charset="0"/>
                <a:cs typeface="Times New Roman" pitchFamily="18" charset="0"/>
              </a:rPr>
              <a:t>-</a:t>
            </a:r>
            <a:r>
              <a:rPr lang="en-US" altLang="zh-CN" sz="950" i="1" dirty="0">
                <a:latin typeface="Times New Roman" pitchFamily="18" charset="0"/>
                <a:cs typeface="Times New Roman" pitchFamily="18" charset="0"/>
              </a:rPr>
              <a:t>C</a:t>
            </a:r>
            <a:r>
              <a:rPr lang="en-US" altLang="zh-CN" sz="950" dirty="0">
                <a:latin typeface="Times New Roman" pitchFamily="18" charset="0"/>
                <a:cs typeface="Times New Roman" pitchFamily="18" charset="0"/>
              </a:rPr>
              <a:t>-07-02-2016 )</a:t>
            </a:r>
          </a:p>
        </p:txBody>
      </p:sp>
    </p:spTree>
    <p:extLst>
      <p:ext uri="{BB962C8B-B14F-4D97-AF65-F5344CB8AC3E}">
        <p14:creationId xmlns:p14="http://schemas.microsoft.com/office/powerpoint/2010/main" val="2831901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2533" name="Rectangle 5"/>
          <p:cNvSpPr>
            <a:spLocks noChangeArrowheads="1"/>
          </p:cNvSpPr>
          <p:nvPr/>
        </p:nvSpPr>
        <p:spPr bwMode="auto">
          <a:xfrm>
            <a:off x="1564150" y="725718"/>
            <a:ext cx="87126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600" dirty="0">
                <a:latin typeface="Times New Roman" pitchFamily="18" charset="0"/>
                <a:cs typeface="Times New Roman" pitchFamily="18" charset="0"/>
              </a:rPr>
              <a:t>採用室間質評</a:t>
            </a:r>
            <a:r>
              <a:rPr lang="en-US" altLang="zh-CN" sz="1600" dirty="0">
                <a:latin typeface="Times New Roman" pitchFamily="18" charset="0"/>
                <a:cs typeface="Times New Roman" pitchFamily="18" charset="0"/>
              </a:rPr>
              <a:t>( </a:t>
            </a:r>
            <a:r>
              <a:rPr lang="en-US" altLang="zh-CN" sz="1600" i="1" dirty="0">
                <a:latin typeface="Times New Roman" pitchFamily="18" charset="0"/>
                <a:cs typeface="Times New Roman" pitchFamily="18" charset="0"/>
              </a:rPr>
              <a:t>EQAS </a:t>
            </a:r>
            <a:r>
              <a:rPr lang="en-US" altLang="zh-CN"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方式進行實驗室測定能力驗證時，基於生物學變異進行評價限設定的策略</a:t>
            </a:r>
          </a:p>
        </p:txBody>
      </p:sp>
      <p:graphicFrame>
        <p:nvGraphicFramePr>
          <p:cNvPr id="22534" name="对象 2"/>
          <p:cNvGraphicFramePr>
            <a:graphicFrameLocks noChangeAspect="1"/>
          </p:cNvGraphicFramePr>
          <p:nvPr>
            <p:extLst>
              <p:ext uri="{D42A27DB-BD31-4B8C-83A1-F6EECF244321}">
                <p14:modId xmlns:p14="http://schemas.microsoft.com/office/powerpoint/2010/main" val="2746035108"/>
              </p:ext>
            </p:extLst>
          </p:nvPr>
        </p:nvGraphicFramePr>
        <p:xfrm>
          <a:off x="3346727" y="2494974"/>
          <a:ext cx="5368925" cy="812800"/>
        </p:xfrm>
        <a:graphic>
          <a:graphicData uri="http://schemas.openxmlformats.org/presentationml/2006/ole">
            <mc:AlternateContent xmlns:mc="http://schemas.openxmlformats.org/markup-compatibility/2006">
              <mc:Choice xmlns:v="urn:schemas-microsoft-com:vml" Requires="v">
                <p:oleObj name="公式" r:id="rId3" imgW="3136900" imgH="469900" progId="Equation.3">
                  <p:embed/>
                </p:oleObj>
              </mc:Choice>
              <mc:Fallback>
                <p:oleObj name="公式" r:id="rId3" imgW="3136900"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6727" y="2494974"/>
                        <a:ext cx="536892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Rectangle 5"/>
          <p:cNvSpPr>
            <a:spLocks noChangeArrowheads="1"/>
          </p:cNvSpPr>
          <p:nvPr/>
        </p:nvSpPr>
        <p:spPr bwMode="auto">
          <a:xfrm>
            <a:off x="1918998" y="1223226"/>
            <a:ext cx="7714914"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400" dirty="0">
                <a:latin typeface="Times New Roman" pitchFamily="18" charset="0"/>
                <a:cs typeface="Times New Roman" pitchFamily="18" charset="0"/>
              </a:rPr>
              <a:t>       歐洲室間質量評價組織者工作組，已經研究建立質量規範，用於能力驗證和室間質量評價計劃</a:t>
            </a:r>
            <a:r>
              <a:rPr lang="en-US" altLang="zh-CN" sz="1300" dirty="0">
                <a:latin typeface="Times New Roman" pitchFamily="18" charset="0"/>
                <a:cs typeface="Times New Roman" pitchFamily="18" charset="0"/>
              </a:rPr>
              <a:t>(</a:t>
            </a:r>
            <a:r>
              <a:rPr lang="en-US" altLang="zh-CN" sz="1300" i="1" dirty="0">
                <a:latin typeface="Times New Roman" pitchFamily="18" charset="0"/>
                <a:cs typeface="Times New Roman" pitchFamily="18" charset="0"/>
              </a:rPr>
              <a:t>EQAS</a:t>
            </a:r>
            <a:r>
              <a:rPr lang="en-US" altLang="zh-CN" sz="1300" dirty="0">
                <a:latin typeface="Times New Roman" pitchFamily="18" charset="0"/>
                <a:cs typeface="Times New Roman" pitchFamily="18" charset="0"/>
              </a:rPr>
              <a:t>)</a:t>
            </a:r>
            <a:r>
              <a:rPr lang="zh-CN" altLang="en-US" sz="1400" dirty="0">
                <a:latin typeface="Times New Roman" pitchFamily="18" charset="0"/>
                <a:cs typeface="Times New Roman" pitchFamily="18" charset="0"/>
              </a:rPr>
              <a:t>固定可接受限的客觀方法，該模式嚴密的使用允許總誤差</a:t>
            </a:r>
            <a:r>
              <a:rPr lang="en-US" altLang="zh-CN" sz="1300" dirty="0">
                <a:latin typeface="Times New Roman" pitchFamily="18" charset="0"/>
                <a:cs typeface="Times New Roman" pitchFamily="18" charset="0"/>
              </a:rPr>
              <a:t>(</a:t>
            </a:r>
            <a:r>
              <a:rPr lang="en-US" altLang="zh-CN" sz="1300" i="1" dirty="0" err="1">
                <a:latin typeface="Times New Roman" pitchFamily="18" charset="0"/>
                <a:cs typeface="Times New Roman" pitchFamily="18" charset="0"/>
              </a:rPr>
              <a:t>TEa</a:t>
            </a:r>
            <a:r>
              <a:rPr lang="en-US" altLang="zh-CN" sz="1300" dirty="0">
                <a:latin typeface="Times New Roman" pitchFamily="18" charset="0"/>
                <a:cs typeface="Times New Roman" pitchFamily="18" charset="0"/>
              </a:rPr>
              <a:t>)</a:t>
            </a:r>
            <a:r>
              <a:rPr lang="zh-CN" altLang="en-US" sz="1400" dirty="0">
                <a:latin typeface="Times New Roman" pitchFamily="18" charset="0"/>
                <a:cs typeface="Times New Roman" pitchFamily="18" charset="0"/>
              </a:rPr>
              <a:t>質量規範（</a:t>
            </a:r>
            <a:r>
              <a:rPr lang="en-US" altLang="zh-CN" sz="1400" dirty="0">
                <a:latin typeface="Times New Roman" pitchFamily="18" charset="0"/>
                <a:cs typeface="Times New Roman" pitchFamily="18" charset="0"/>
              </a:rPr>
              <a:t>99% </a:t>
            </a:r>
            <a:r>
              <a:rPr lang="zh-CN" altLang="en-US" sz="1400" dirty="0">
                <a:latin typeface="Times New Roman" pitchFamily="18" charset="0"/>
                <a:cs typeface="Times New Roman" pitchFamily="18" charset="0"/>
              </a:rPr>
              <a:t>概率），設定靶值時，可接受的固定限應是允許總誤差 </a:t>
            </a:r>
            <a:r>
              <a:rPr lang="en-US" altLang="zh-CN" sz="1400" i="1" dirty="0" err="1">
                <a:latin typeface="Times New Roman" pitchFamily="18" charset="0"/>
                <a:cs typeface="Times New Roman" pitchFamily="18" charset="0"/>
              </a:rPr>
              <a:t>TEa</a:t>
            </a:r>
            <a:r>
              <a:rPr lang="en-US" altLang="zh-CN" sz="1400" dirty="0">
                <a:latin typeface="Times New Roman" pitchFamily="18" charset="0"/>
                <a:cs typeface="Times New Roman" pitchFamily="18" charset="0"/>
              </a:rPr>
              <a:t> </a:t>
            </a:r>
            <a:r>
              <a:rPr lang="zh-CN" altLang="en-US" sz="1400" dirty="0">
                <a:latin typeface="Times New Roman" pitchFamily="18" charset="0"/>
                <a:cs typeface="Times New Roman" pitchFamily="18" charset="0"/>
              </a:rPr>
              <a:t>的 </a:t>
            </a:r>
            <a:r>
              <a:rPr lang="en-US" altLang="zh-CN" sz="1400" dirty="0">
                <a:latin typeface="Times New Roman" pitchFamily="18" charset="0"/>
                <a:cs typeface="Times New Roman" pitchFamily="18" charset="0"/>
              </a:rPr>
              <a:t>99% </a:t>
            </a:r>
            <a:r>
              <a:rPr lang="zh-CN" altLang="en-US" sz="1400" dirty="0">
                <a:latin typeface="Times New Roman" pitchFamily="18" charset="0"/>
                <a:cs typeface="Times New Roman" pitchFamily="18" charset="0"/>
              </a:rPr>
              <a:t>限，并除以因數 </a:t>
            </a:r>
            <a:r>
              <a:rPr lang="en-US" altLang="zh-CN" sz="1400" dirty="0">
                <a:latin typeface="Times New Roman" pitchFamily="18" charset="0"/>
                <a:cs typeface="Times New Roman" pitchFamily="18" charset="0"/>
              </a:rPr>
              <a:t>5 </a:t>
            </a:r>
            <a:r>
              <a:rPr lang="zh-CN" altLang="en-US" sz="1400" dirty="0">
                <a:latin typeface="Times New Roman" pitchFamily="18" charset="0"/>
                <a:cs typeface="Times New Roman" pitchFamily="18" charset="0"/>
              </a:rPr>
              <a:t>，作为标准；</a:t>
            </a:r>
          </a:p>
        </p:txBody>
      </p:sp>
      <p:sp>
        <p:nvSpPr>
          <p:cNvPr id="22536" name="Rectangle 5"/>
          <p:cNvSpPr>
            <a:spLocks noChangeArrowheads="1"/>
          </p:cNvSpPr>
          <p:nvPr/>
        </p:nvSpPr>
        <p:spPr bwMode="auto">
          <a:xfrm>
            <a:off x="2460902" y="2782312"/>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600">
                <a:solidFill>
                  <a:srgbClr val="000000"/>
                </a:solidFill>
              </a:rPr>
              <a:t>即：</a:t>
            </a:r>
            <a:endParaRPr lang="en-US" altLang="zh-CN" sz="1600">
              <a:solidFill>
                <a:srgbClr val="000000"/>
              </a:solidFill>
            </a:endParaRPr>
          </a:p>
        </p:txBody>
      </p:sp>
      <p:sp>
        <p:nvSpPr>
          <p:cNvPr id="10" name="矩形 3"/>
          <p:cNvSpPr>
            <a:spLocks noChangeArrowheads="1"/>
          </p:cNvSpPr>
          <p:nvPr/>
        </p:nvSpPr>
        <p:spPr bwMode="auto">
          <a:xfrm>
            <a:off x="80214" y="56729"/>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1" name="矩形 3"/>
          <p:cNvSpPr>
            <a:spLocks noChangeArrowheads="1"/>
          </p:cNvSpPr>
          <p:nvPr/>
        </p:nvSpPr>
        <p:spPr bwMode="auto">
          <a:xfrm>
            <a:off x="93863" y="332582"/>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biologically variable</a:t>
            </a:r>
            <a:r>
              <a:rPr lang="en-US" altLang="zh-CN"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a:t>
            </a:r>
            <a:r>
              <a:rPr lang="zh-TW" altLang="en-US" sz="1000" dirty="0">
                <a:solidFill>
                  <a:srgbClr val="000000"/>
                </a:solidFill>
                <a:latin typeface="Times New Roman" pitchFamily="18" charset="0"/>
                <a:cs typeface="Times New Roman" pitchFamily="18" charset="0"/>
              </a:rPr>
              <a:t>實驗室測定能力驗證</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Proficiency Test</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時</a:t>
            </a:r>
            <a:r>
              <a:rPr lang="zh-CN" altLang="en-US" sz="1000" dirty="0">
                <a:solidFill>
                  <a:srgbClr val="000000"/>
                </a:solidFill>
                <a:latin typeface="Times New Roman" pitchFamily="18" charset="0"/>
                <a:cs typeface="Times New Roman" pitchFamily="18" charset="0"/>
              </a:rPr>
              <a:t>的</a:t>
            </a:r>
            <a:r>
              <a:rPr lang="zh-TW" altLang="en-US" sz="1000" dirty="0">
                <a:solidFill>
                  <a:srgbClr val="000000"/>
                </a:solidFill>
                <a:latin typeface="Times New Roman" pitchFamily="18" charset="0"/>
                <a:cs typeface="Times New Roman" pitchFamily="18" charset="0"/>
              </a:rPr>
              <a:t>評價限</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566723827"/>
              </p:ext>
            </p:extLst>
          </p:nvPr>
        </p:nvGraphicFramePr>
        <p:xfrm>
          <a:off x="3651011" y="3901666"/>
          <a:ext cx="4232750" cy="1714500"/>
        </p:xfrm>
        <a:graphic>
          <a:graphicData uri="http://schemas.openxmlformats.org/drawingml/2006/table">
            <a:tbl>
              <a:tblPr/>
              <a:tblGrid>
                <a:gridCol w="1068596">
                  <a:extLst>
                    <a:ext uri="{9D8B030D-6E8A-4147-A177-3AD203B41FA5}">
                      <a16:colId xmlns:a16="http://schemas.microsoft.com/office/drawing/2014/main" val="20000"/>
                    </a:ext>
                  </a:extLst>
                </a:gridCol>
                <a:gridCol w="3164154">
                  <a:extLst>
                    <a:ext uri="{9D8B030D-6E8A-4147-A177-3AD203B41FA5}">
                      <a16:colId xmlns:a16="http://schemas.microsoft.com/office/drawing/2014/main" val="20001"/>
                    </a:ext>
                  </a:extLst>
                </a:gridCol>
              </a:tblGrid>
              <a:tr h="190500">
                <a:tc>
                  <a:txBody>
                    <a:bodyPr/>
                    <a:lstStyle/>
                    <a:p>
                      <a:pPr algn="ctr" fontAlgn="ctr"/>
                      <a:r>
                        <a:rPr lang="zh-CN" altLang="en-US" sz="1100" b="0" i="0" u="none" strike="noStrike" dirty="0">
                          <a:solidFill>
                            <a:srgbClr val="000000"/>
                          </a:solidFill>
                          <a:effectLst/>
                          <a:latin typeface="宋体" panose="02010600030101010101" pitchFamily="2" charset="-122"/>
                          <a:ea typeface="宋体" panose="02010600030101010101" pitchFamily="2" charset="-122"/>
                        </a:rPr>
                        <a:t>分析項目</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100" b="0" i="0" u="none" strike="noStrike" dirty="0">
                          <a:solidFill>
                            <a:srgbClr val="000000"/>
                          </a:solidFill>
                          <a:effectLst/>
                          <a:latin typeface="宋体" panose="02010600030101010101" pitchFamily="2" charset="-122"/>
                          <a:ea typeface="宋体" panose="02010600030101010101" pitchFamily="2" charset="-122"/>
                        </a:rPr>
                        <a:t>能力驗證和室間質量評價計劃中的總誤差</a:t>
                      </a:r>
                      <a:endParaRPr lang="zh-TW" altLang="en-US" sz="1100" b="0" i="0" u="none" strike="noStrike" dirty="0">
                        <a:solidFill>
                          <a:srgbClr val="000000"/>
                        </a:solidFill>
                        <a:effectLst/>
                        <a:latin typeface="Times New Roman" panose="02020603050405020304" pitchFamily="18" charset="0"/>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鈉</a:t>
                      </a:r>
                      <a:endParaRPr lang="zh-CN" altLang="en-US" sz="1100" b="0" i="0" u="none" strike="noStrike">
                        <a:solidFill>
                          <a:srgbClr val="000000"/>
                        </a:solidFill>
                        <a:effectLst/>
                        <a:latin typeface="Times New Roman" panose="02020603050405020304" pitchFamily="18" charset="0"/>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0.9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90500">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鉀</a:t>
                      </a:r>
                      <a:endParaRPr lang="zh-CN" altLang="en-US" sz="1100" b="0" i="0" u="none" strike="noStrike">
                        <a:solidFill>
                          <a:srgbClr val="000000"/>
                        </a:solidFill>
                        <a:effectLst/>
                        <a:latin typeface="Times New Roman" panose="02020603050405020304" pitchFamily="18" charset="0"/>
                        <a:ea typeface="宋体" panose="02010600030101010101" pitchFamily="2" charset="-122"/>
                      </a:endParaRPr>
                    </a:p>
                  </a:txBody>
                  <a:tcPr marL="9525" marR="9525" marT="9525"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7.2</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190500">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鈣</a:t>
                      </a:r>
                      <a:endParaRPr lang="zh-CN" altLang="en-US" sz="1100" b="0" i="0" u="none" strike="noStrike">
                        <a:solidFill>
                          <a:srgbClr val="000000"/>
                        </a:solidFill>
                        <a:effectLst/>
                        <a:latin typeface="Times New Roman" panose="02020603050405020304" pitchFamily="18" charset="0"/>
                        <a:ea typeface="宋体" panose="02010600030101010101" pitchFamily="2" charset="-122"/>
                      </a:endParaRPr>
                    </a:p>
                  </a:txBody>
                  <a:tcPr marL="9525" marR="9525" marT="9525"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2.8</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190500">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鎂</a:t>
                      </a:r>
                      <a:endParaRPr lang="zh-CN" altLang="en-US" sz="1100" b="0" i="0" u="none" strike="noStrike">
                        <a:solidFill>
                          <a:srgbClr val="000000"/>
                        </a:solidFill>
                        <a:effectLst/>
                        <a:latin typeface="Times New Roman" panose="02020603050405020304" pitchFamily="18" charset="0"/>
                        <a:ea typeface="宋体" panose="02010600030101010101" pitchFamily="2" charset="-122"/>
                      </a:endParaRPr>
                    </a:p>
                  </a:txBody>
                  <a:tcPr marL="9525" marR="9525" marT="9525" marB="0" anchor="ctr">
                    <a:lnL>
                      <a:noFill/>
                    </a:lnL>
                    <a:lnR>
                      <a:noFill/>
                    </a:lnR>
                    <a:lnT>
                      <a:noFill/>
                    </a:lnT>
                    <a:lnB>
                      <a:noFill/>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4.2</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190500">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葡萄糖</a:t>
                      </a:r>
                      <a:endParaRPr lang="zh-CN" altLang="en-US" sz="1100" b="0" i="0" u="none" strike="noStrike">
                        <a:solidFill>
                          <a:srgbClr val="000000"/>
                        </a:solidFill>
                        <a:effectLst/>
                        <a:latin typeface="Times New Roman" panose="02020603050405020304" pitchFamily="18" charset="0"/>
                        <a:ea typeface="宋体" panose="02010600030101010101" pitchFamily="2" charset="-122"/>
                      </a:endParaRPr>
                    </a:p>
                  </a:txBody>
                  <a:tcPr marL="9525" marR="9525" marT="9525"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7</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190500">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肌酐</a:t>
                      </a:r>
                      <a:endParaRPr lang="zh-CN" altLang="en-US" sz="1100" b="0" i="0" u="none" strike="noStrike">
                        <a:solidFill>
                          <a:srgbClr val="000000"/>
                        </a:solidFill>
                        <a:effectLst/>
                        <a:latin typeface="Times New Roman" panose="02020603050405020304" pitchFamily="18" charset="0"/>
                        <a:ea typeface="宋体" panose="02010600030101010101" pitchFamily="2" charset="-122"/>
                      </a:endParaRPr>
                    </a:p>
                  </a:txBody>
                  <a:tcPr marL="9525" marR="9525" marT="9525"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7.9</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r h="190500">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膽固醇</a:t>
                      </a:r>
                      <a:endParaRPr lang="zh-CN" altLang="en-US" sz="1100" b="0" i="0" u="none" strike="noStrike">
                        <a:solidFill>
                          <a:srgbClr val="000000"/>
                        </a:solidFill>
                        <a:effectLst/>
                        <a:latin typeface="Times New Roman" panose="02020603050405020304" pitchFamily="18" charset="0"/>
                        <a:ea typeface="宋体" panose="02010600030101010101" pitchFamily="2" charset="-122"/>
                      </a:endParaRPr>
                    </a:p>
                  </a:txBody>
                  <a:tcPr marL="9525" marR="9525" marT="9525"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Times New Roman" panose="02020603050405020304" pitchFamily="18" charset="0"/>
                          <a:ea typeface="宋体" panose="02010600030101010101" pitchFamily="2" charset="-122"/>
                        </a:rPr>
                        <a:t>10.4</a:t>
                      </a:r>
                    </a:p>
                  </a:txBody>
                  <a:tcPr marL="9525" marR="9525" marT="9525" marB="0" anchor="ctr">
                    <a:lnL>
                      <a:noFill/>
                    </a:lnL>
                    <a:lnR>
                      <a:noFill/>
                    </a:lnR>
                    <a:lnT>
                      <a:noFill/>
                    </a:lnT>
                    <a:lnB>
                      <a:noFill/>
                    </a:lnB>
                  </a:tcPr>
                </a:tc>
                <a:extLst>
                  <a:ext uri="{0D108BD9-81ED-4DB2-BD59-A6C34878D82A}">
                    <a16:rowId xmlns:a16="http://schemas.microsoft.com/office/drawing/2014/main" val="10007"/>
                  </a:ext>
                </a:extLst>
              </a:tr>
              <a:tr h="190500">
                <a:tc>
                  <a:txBody>
                    <a:bodyPr/>
                    <a:lstStyle/>
                    <a:p>
                      <a:pPr algn="ctr" fontAlgn="ctr"/>
                      <a:r>
                        <a:rPr lang="zh-CN" altLang="en-US" sz="1100" b="0" i="0" u="none" strike="noStrike">
                          <a:solidFill>
                            <a:srgbClr val="000000"/>
                          </a:solidFill>
                          <a:effectLst/>
                          <a:latin typeface="宋体" panose="02010600030101010101" pitchFamily="2" charset="-122"/>
                          <a:ea typeface="宋体" panose="02010600030101010101" pitchFamily="2" charset="-122"/>
                        </a:rPr>
                        <a:t>尿素</a:t>
                      </a:r>
                      <a:endParaRPr lang="zh-CN" altLang="en-US" sz="1100" b="0" i="0" u="none" strike="noStrike">
                        <a:solidFill>
                          <a:srgbClr val="000000"/>
                        </a:solidFill>
                        <a:effectLst/>
                        <a:latin typeface="Times New Roman" panose="02020603050405020304" pitchFamily="18" charset="0"/>
                        <a:ea typeface="宋体" panose="02010600030101010101" pitchFamily="2" charset="-122"/>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Times New Roman" panose="02020603050405020304" pitchFamily="18" charset="0"/>
                          <a:ea typeface="宋体" panose="02010600030101010101" pitchFamily="2" charset="-122"/>
                        </a:rPr>
                        <a:t>20.8</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2" name="Rectangle 5"/>
          <p:cNvSpPr>
            <a:spLocks noChangeArrowheads="1"/>
          </p:cNvSpPr>
          <p:nvPr/>
        </p:nvSpPr>
        <p:spPr bwMode="auto">
          <a:xfrm>
            <a:off x="3552936" y="3557542"/>
            <a:ext cx="441566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100" dirty="0">
                <a:latin typeface="Times New Roman" pitchFamily="18" charset="0"/>
                <a:cs typeface="Times New Roman" pitchFamily="18" charset="0"/>
              </a:rPr>
              <a:t>歐洲推薦的能力驗證和室間質量評價計劃中總誤差</a:t>
            </a:r>
            <a:r>
              <a:rPr lang="en-US" altLang="zh-TW"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TEa</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質量規範</a:t>
            </a:r>
            <a:endParaRPr lang="zh-CN" alt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912437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50800" y="47625"/>
            <a:ext cx="8524875" cy="430213"/>
          </a:xfrm>
        </p:spPr>
        <p:txBody>
          <a:bodyPr/>
          <a:lstStyle/>
          <a:p>
            <a:r>
              <a:rPr lang="zh-TW" altLang="en-US" sz="1700" dirty="0">
                <a:ea typeface="楷体_GB2312" pitchFamily="49" charset="-122"/>
              </a:rPr>
              <a:t>從計量學角度</a:t>
            </a:r>
            <a:r>
              <a:rPr lang="zh-CN" altLang="en-US" sz="1700" dirty="0">
                <a:ea typeface="楷体_GB2312" pitchFamily="49" charset="-122"/>
              </a:rPr>
              <a:t>進行</a:t>
            </a:r>
            <a:r>
              <a:rPr lang="zh-TW" altLang="en-US" sz="1700" dirty="0">
                <a:ea typeface="楷体_GB2312" pitchFamily="49" charset="-122"/>
              </a:rPr>
              <a:t>醫學檢驗系統性能分析</a:t>
            </a:r>
            <a:endParaRPr lang="zh-CN" altLang="en-US" sz="1700" dirty="0"/>
          </a:p>
        </p:txBody>
      </p:sp>
      <p:sp>
        <p:nvSpPr>
          <p:cNvPr id="30723" name="矩形 3"/>
          <p:cNvSpPr>
            <a:spLocks noChangeArrowheads="1"/>
          </p:cNvSpPr>
          <p:nvPr/>
        </p:nvSpPr>
        <p:spPr bwMode="auto">
          <a:xfrm>
            <a:off x="73025" y="382588"/>
            <a:ext cx="80121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測量系統分析  之 總誤差、分解及合成</a:t>
            </a:r>
            <a:r>
              <a:rPr lang="zh-CN" altLang="en-US" sz="1300" dirty="0">
                <a:solidFill>
                  <a:srgbClr val="000000"/>
                </a:solidFill>
              </a:rPr>
              <a:t>：</a:t>
            </a:r>
            <a:r>
              <a:rPr lang="zh-CN" altLang="en-US" sz="900" dirty="0">
                <a:solidFill>
                  <a:srgbClr val="000000"/>
                </a:solidFill>
              </a:rPr>
              <a:t>～  </a:t>
            </a:r>
            <a:r>
              <a:rPr lang="en-US" altLang="zh-CN" sz="900" i="1" dirty="0">
                <a:solidFill>
                  <a:srgbClr val="000000"/>
                </a:solidFill>
                <a:latin typeface="Times New Roman" pitchFamily="18" charset="0"/>
                <a:cs typeface="Times New Roman" pitchFamily="18" charset="0"/>
              </a:rPr>
              <a:t>CLSI-EP21-A</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ISO15189</a:t>
            </a:r>
            <a:endParaRPr lang="zh-CN" altLang="en-US" sz="900" i="1" dirty="0">
              <a:solidFill>
                <a:srgbClr val="000000"/>
              </a:solidFill>
              <a:latin typeface="Times New Roman" pitchFamily="18" charset="0"/>
              <a:cs typeface="Times New Roman" pitchFamily="18" charset="0"/>
            </a:endParaRPr>
          </a:p>
        </p:txBody>
      </p:sp>
      <p:grpSp>
        <p:nvGrpSpPr>
          <p:cNvPr id="4" name="组合 3">
            <a:extLst>
              <a:ext uri="{FF2B5EF4-FFF2-40B4-BE49-F238E27FC236}">
                <a16:creationId xmlns:a16="http://schemas.microsoft.com/office/drawing/2014/main" id="{76AD60AC-76A5-7638-CBDF-5EF5A4021896}"/>
              </a:ext>
            </a:extLst>
          </p:cNvPr>
          <p:cNvGrpSpPr/>
          <p:nvPr/>
        </p:nvGrpSpPr>
        <p:grpSpPr>
          <a:xfrm>
            <a:off x="1384946" y="1103075"/>
            <a:ext cx="8626701" cy="4383326"/>
            <a:chOff x="1384946" y="1103075"/>
            <a:chExt cx="8626701" cy="4383326"/>
          </a:xfrm>
        </p:grpSpPr>
        <p:sp>
          <p:nvSpPr>
            <p:cNvPr id="10" name="矩形 10"/>
            <p:cNvSpPr>
              <a:spLocks noChangeArrowheads="1"/>
            </p:cNvSpPr>
            <p:nvPr/>
          </p:nvSpPr>
          <p:spPr bwMode="auto">
            <a:xfrm>
              <a:off x="1564826" y="1103075"/>
              <a:ext cx="3996957" cy="3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t>總誤差解析：</a:t>
              </a:r>
            </a:p>
          </p:txBody>
        </p:sp>
        <p:grpSp>
          <p:nvGrpSpPr>
            <p:cNvPr id="3" name="组合 2">
              <a:extLst>
                <a:ext uri="{FF2B5EF4-FFF2-40B4-BE49-F238E27FC236}">
                  <a16:creationId xmlns:a16="http://schemas.microsoft.com/office/drawing/2014/main" id="{30E4C144-6DAE-76D4-C745-8DD24C9C1946}"/>
                </a:ext>
              </a:extLst>
            </p:cNvPr>
            <p:cNvGrpSpPr/>
            <p:nvPr/>
          </p:nvGrpSpPr>
          <p:grpSpPr>
            <a:xfrm>
              <a:off x="1384946" y="1469402"/>
              <a:ext cx="8626701" cy="4016999"/>
              <a:chOff x="1384946" y="1469402"/>
              <a:chExt cx="8626701" cy="4016999"/>
            </a:xfrm>
          </p:grpSpPr>
          <p:pic>
            <p:nvPicPr>
              <p:cNvPr id="16" name="图片 15"/>
              <p:cNvPicPr>
                <a:picLocks noChangeAspect="1"/>
              </p:cNvPicPr>
              <p:nvPr/>
            </p:nvPicPr>
            <p:blipFill>
              <a:blip r:embed="rId3"/>
              <a:stretch>
                <a:fillRect/>
              </a:stretch>
            </p:blipFill>
            <p:spPr>
              <a:xfrm>
                <a:off x="1384946" y="1469402"/>
                <a:ext cx="8626701" cy="3702208"/>
              </a:xfrm>
              <a:prstGeom prst="rect">
                <a:avLst/>
              </a:prstGeom>
            </p:spPr>
          </p:pic>
          <p:grpSp>
            <p:nvGrpSpPr>
              <p:cNvPr id="17" name="组合 16"/>
              <p:cNvGrpSpPr/>
              <p:nvPr/>
            </p:nvGrpSpPr>
            <p:grpSpPr>
              <a:xfrm>
                <a:off x="2257490" y="5036695"/>
                <a:ext cx="5261550" cy="449706"/>
                <a:chOff x="2197530" y="5126635"/>
                <a:chExt cx="5261550" cy="449706"/>
              </a:xfrm>
            </p:grpSpPr>
            <p:sp>
              <p:nvSpPr>
                <p:cNvPr id="7" name="左大括号 6"/>
                <p:cNvSpPr/>
                <p:nvPr/>
              </p:nvSpPr>
              <p:spPr>
                <a:xfrm rot="16200000">
                  <a:off x="4716765" y="2607400"/>
                  <a:ext cx="223079" cy="52615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4580965" y="5334724"/>
                  <a:ext cx="479685" cy="241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i="1" dirty="0" err="1">
                      <a:solidFill>
                        <a:schemeClr val="tx1"/>
                      </a:solidFill>
                      <a:latin typeface="Times New Roman" panose="02020603050405020304" pitchFamily="18" charset="0"/>
                      <a:cs typeface="Times New Roman" panose="02020603050405020304" pitchFamily="18" charset="0"/>
                    </a:rPr>
                    <a:t>TEa</a:t>
                  </a:r>
                  <a:endParaRPr lang="zh-CN" altLang="en-US" sz="1200" i="1" dirty="0">
                    <a:solidFill>
                      <a:schemeClr val="tx1"/>
                    </a:solidFill>
                    <a:latin typeface="Times New Roman" panose="02020603050405020304" pitchFamily="18" charset="0"/>
                    <a:cs typeface="Times New Roman" panose="02020603050405020304" pitchFamily="18" charset="0"/>
                  </a:endParaRPr>
                </a:p>
              </p:txBody>
            </p:sp>
          </p:grpSp>
          <p:sp>
            <p:nvSpPr>
              <p:cNvPr id="2" name="矩形 15">
                <a:extLst>
                  <a:ext uri="{FF2B5EF4-FFF2-40B4-BE49-F238E27FC236}">
                    <a16:creationId xmlns:a16="http://schemas.microsoft.com/office/drawing/2014/main" id="{A0FFE932-4613-FB43-00B6-EE90F9950EDA}"/>
                  </a:ext>
                </a:extLst>
              </p:cNvPr>
              <p:cNvSpPr>
                <a:spLocks noChangeArrowheads="1"/>
              </p:cNvSpPr>
              <p:nvPr/>
            </p:nvSpPr>
            <p:spPr bwMode="auto">
              <a:xfrm>
                <a:off x="2853114" y="2932310"/>
                <a:ext cx="22674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i="1" dirty="0" err="1">
                    <a:latin typeface="Times New Roman" pitchFamily="18" charset="0"/>
                    <a:cs typeface="Times New Roman" pitchFamily="18" charset="0"/>
                  </a:rPr>
                  <a:t>TEa</a:t>
                </a:r>
                <a:r>
                  <a:rPr lang="en-US" altLang="zh-CN" sz="1400" i="1" dirty="0">
                    <a:latin typeface="Times New Roman" pitchFamily="18" charset="0"/>
                    <a:cs typeface="Times New Roman" pitchFamily="18" charset="0"/>
                  </a:rPr>
                  <a:t> = bias + Z</a:t>
                </a:r>
                <a:r>
                  <a:rPr lang="en-US" altLang="zh-CN" sz="1400" i="1" baseline="-25000" dirty="0">
                    <a:latin typeface="Times New Roman" pitchFamily="18" charset="0"/>
                    <a:cs typeface="Times New Roman" pitchFamily="18" charset="0"/>
                  </a:rPr>
                  <a:t>α</a:t>
                </a:r>
                <a:r>
                  <a:rPr lang="en-US" altLang="zh-CN" sz="1400" dirty="0">
                    <a:latin typeface="Times New Roman" pitchFamily="18" charset="0"/>
                    <a:ea typeface="楷体_GB2312"/>
                    <a:cs typeface="Times New Roman" pitchFamily="18" charset="0"/>
                  </a:rPr>
                  <a:t> × </a:t>
                </a:r>
                <a:r>
                  <a:rPr lang="en-US" altLang="zh-CN" sz="1400" i="1" dirty="0" err="1">
                    <a:latin typeface="Times New Roman" pitchFamily="18" charset="0"/>
                    <a:cs typeface="Times New Roman" pitchFamily="18" charset="0"/>
                  </a:rPr>
                  <a:t>S</a:t>
                </a:r>
                <a:r>
                  <a:rPr lang="en-US" altLang="zh-CN" sz="1400" i="1" baseline="-25000" dirty="0" err="1">
                    <a:latin typeface="Times New Roman" pitchFamily="18" charset="0"/>
                    <a:cs typeface="Times New Roman" pitchFamily="18" charset="0"/>
                  </a:rPr>
                  <a:t>meas</a:t>
                </a:r>
                <a:endParaRPr lang="zh-CN" altLang="en-US" sz="1400"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3705550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6631" name="矩形 10"/>
          <p:cNvSpPr>
            <a:spLocks noChangeArrowheads="1"/>
          </p:cNvSpPr>
          <p:nvPr/>
        </p:nvSpPr>
        <p:spPr bwMode="auto">
          <a:xfrm>
            <a:off x="2447201" y="753212"/>
            <a:ext cx="3996956" cy="3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latin typeface="Times New Roman" panose="02020603050405020304" pitchFamily="18" charset="0"/>
                <a:cs typeface="Times New Roman" panose="02020603050405020304" pitchFamily="18" charset="0"/>
              </a:rPr>
              <a:t>總誤差</a:t>
            </a:r>
            <a:r>
              <a:rPr lang="en-US" altLang="zh-CN" sz="1500" dirty="0">
                <a:latin typeface="Times New Roman" panose="02020603050405020304" pitchFamily="18" charset="0"/>
                <a:cs typeface="Times New Roman" panose="02020603050405020304" pitchFamily="18" charset="0"/>
              </a:rPr>
              <a:t>(</a:t>
            </a:r>
            <a:r>
              <a:rPr lang="en-US" altLang="zh-CN" sz="1500" i="1" dirty="0">
                <a:latin typeface="Times New Roman" panose="02020603050405020304" pitchFamily="18" charset="0"/>
                <a:cs typeface="Times New Roman" panose="02020603050405020304" pitchFamily="18" charset="0"/>
              </a:rPr>
              <a:t>total error</a:t>
            </a:r>
            <a:r>
              <a:rPr lang="en-US" altLang="zh-CN" sz="15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分解：</a:t>
            </a:r>
          </a:p>
        </p:txBody>
      </p:sp>
      <p:sp>
        <p:nvSpPr>
          <p:cNvPr id="14" name="矩形 3"/>
          <p:cNvSpPr>
            <a:spLocks noChangeArrowheads="1"/>
          </p:cNvSpPr>
          <p:nvPr/>
        </p:nvSpPr>
        <p:spPr bwMode="auto">
          <a:xfrm>
            <a:off x="80214" y="56729"/>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5" name="矩形 3"/>
          <p:cNvSpPr>
            <a:spLocks noChangeArrowheads="1"/>
          </p:cNvSpPr>
          <p:nvPr/>
        </p:nvSpPr>
        <p:spPr bwMode="auto">
          <a:xfrm>
            <a:off x="93863" y="332582"/>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確定醫學上重要的誤差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medically important errors</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臨床檢驗總誤差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total error</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解析：～  </a:t>
            </a:r>
            <a:r>
              <a:rPr lang="en-US" altLang="zh-TW" sz="1000" i="1" dirty="0">
                <a:solidFill>
                  <a:srgbClr val="000000"/>
                </a:solidFill>
                <a:latin typeface="Times New Roman" pitchFamily="18" charset="0"/>
                <a:cs typeface="Times New Roman" pitchFamily="18" charset="0"/>
              </a:rPr>
              <a:t>CLSI</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EP</a:t>
            </a:r>
            <a:r>
              <a:rPr lang="en-US" altLang="zh-TW" sz="1000" dirty="0">
                <a:solidFill>
                  <a:srgbClr val="000000"/>
                </a:solidFill>
                <a:latin typeface="Times New Roman" pitchFamily="18" charset="0"/>
                <a:cs typeface="Times New Roman" pitchFamily="18" charset="0"/>
              </a:rPr>
              <a:t>21-</a:t>
            </a:r>
            <a:r>
              <a:rPr lang="en-US" altLang="zh-TW" sz="1000" i="1" dirty="0">
                <a:solidFill>
                  <a:srgbClr val="000000"/>
                </a:solidFill>
                <a:latin typeface="Times New Roman" pitchFamily="18" charset="0"/>
                <a:cs typeface="Times New Roman" pitchFamily="18" charset="0"/>
              </a:rPr>
              <a:t>A</a:t>
            </a:r>
            <a:r>
              <a:rPr lang="zh-TW" altLang="en-US"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ISO</a:t>
            </a:r>
            <a:r>
              <a:rPr lang="en-US" altLang="zh-TW" sz="1000" dirty="0">
                <a:solidFill>
                  <a:srgbClr val="000000"/>
                </a:solidFill>
                <a:latin typeface="Times New Roman" pitchFamily="18" charset="0"/>
                <a:cs typeface="Times New Roman" pitchFamily="18" charset="0"/>
              </a:rPr>
              <a:t>15189</a:t>
            </a:r>
            <a:endParaRPr lang="zh-TW" altLang="en-US" sz="1000" dirty="0">
              <a:solidFill>
                <a:srgbClr val="0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4" name="对象 2">
                <a:extLst>
                  <a:ext uri="{FF2B5EF4-FFF2-40B4-BE49-F238E27FC236}">
                    <a16:creationId xmlns:a16="http://schemas.microsoft.com/office/drawing/2014/main" id="{EAAC12A5-3E0D-9217-80DD-71D6BE0E82B0}"/>
                  </a:ext>
                </a:extLst>
              </p:cNvPr>
              <p:cNvSpPr txBox="1"/>
              <p:nvPr/>
            </p:nvSpPr>
            <p:spPr bwMode="auto">
              <a:xfrm>
                <a:off x="3005510" y="1720722"/>
                <a:ext cx="7456488" cy="48418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𝑏𝑖𝑎</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en-US" altLang="zh-CN" b="0" i="1" smtClean="0">
                              <a:solidFill>
                                <a:srgbClr val="000000"/>
                              </a:solidFill>
                              <a:latin typeface="Cambria Math" panose="02040503050406030204" pitchFamily="18" charset="0"/>
                            </a:rPr>
                            <m:t>𝑡𝑜𝑡𝑎𝑙</m:t>
                          </m:r>
                        </m:sub>
                      </m:sSub>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𝑏𝑖𝑎</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𝑚𝑒𝑎𝑠</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𝑏𝑖𝑎</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𝑚𝑎𝑡𝑥</m:t>
                              </m:r>
                            </m:sub>
                          </m:sSub>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𝐸</m:t>
                          </m:r>
                        </m:e>
                        <m:sub>
                          <m:r>
                            <a:rPr lang="zh-CN" altLang="en-US" i="1">
                              <a:solidFill>
                                <a:srgbClr val="000000"/>
                              </a:solidFill>
                              <a:latin typeface="Cambria Math" panose="02040503050406030204" pitchFamily="18" charset="0"/>
                            </a:rPr>
                            <m:t>𝑐𝑜𝑛𝑡</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𝑚𝑒𝑎𝑠</m:t>
                          </m:r>
                        </m:sub>
                      </m:sSub>
                    </m:oMath>
                  </m:oMathPara>
                </a14:m>
                <a:endParaRPr lang="zh-CN" altLang="en-US" dirty="0"/>
              </a:p>
            </p:txBody>
          </p:sp>
        </mc:Choice>
        <mc:Fallback xmlns="">
          <p:sp>
            <p:nvSpPr>
              <p:cNvPr id="4" name="对象 2">
                <a:extLst>
                  <a:ext uri="{FF2B5EF4-FFF2-40B4-BE49-F238E27FC236}">
                    <a16:creationId xmlns:a16="http://schemas.microsoft.com/office/drawing/2014/main" id="{EAAC12A5-3E0D-9217-80DD-71D6BE0E82B0}"/>
                  </a:ext>
                </a:extLst>
              </p:cNvPr>
              <p:cNvSpPr txBox="1">
                <a:spLocks noRot="1" noChangeAspect="1" noMove="1" noResize="1" noEditPoints="1" noAdjustHandles="1" noChangeArrowheads="1" noChangeShapeType="1" noTextEdit="1"/>
              </p:cNvSpPr>
              <p:nvPr/>
            </p:nvSpPr>
            <p:spPr bwMode="auto">
              <a:xfrm>
                <a:off x="3005510" y="1720722"/>
                <a:ext cx="7456488" cy="484187"/>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对象 2">
                <a:extLst>
                  <a:ext uri="{FF2B5EF4-FFF2-40B4-BE49-F238E27FC236}">
                    <a16:creationId xmlns:a16="http://schemas.microsoft.com/office/drawing/2014/main" id="{A7EFB5F3-2F48-F4E5-A520-FD1169622036}"/>
                  </a:ext>
                </a:extLst>
              </p:cNvPr>
              <p:cNvSpPr txBox="1"/>
              <p:nvPr/>
            </p:nvSpPr>
            <p:spPr bwMode="auto">
              <a:xfrm>
                <a:off x="3005510" y="2692488"/>
                <a:ext cx="7456488" cy="48418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𝑇𝐸𝑎</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𝑏𝑖𝑎</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𝑚𝑒𝑎𝑠</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𝑏𝑖𝑎</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𝑚𝑎𝑡𝑥</m:t>
                              </m:r>
                            </m:sub>
                          </m:sSub>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𝐸</m:t>
                          </m:r>
                        </m:e>
                        <m:sub>
                          <m:r>
                            <a:rPr lang="zh-CN" altLang="en-US" i="1">
                              <a:solidFill>
                                <a:srgbClr val="000000"/>
                              </a:solidFill>
                              <a:latin typeface="Cambria Math" panose="02040503050406030204" pitchFamily="18" charset="0"/>
                            </a:rPr>
                            <m:t>𝑐𝑜𝑛𝑡</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𝑚𝑒𝑎𝑠</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𝑧</m:t>
                          </m:r>
                        </m:e>
                        <m:sub>
                          <m:r>
                            <a:rPr lang="zh-CN" altLang="en-US" i="1">
                              <a:solidFill>
                                <a:srgbClr val="000000"/>
                              </a:solidFill>
                              <a:latin typeface="Cambria Math" panose="02040503050406030204" pitchFamily="18" charset="0"/>
                            </a:rPr>
                            <m:t>𝛼</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𝑅</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𝐸</m:t>
                          </m:r>
                        </m:e>
                        <m:sub>
                          <m:r>
                            <a:rPr lang="zh-CN" altLang="en-US" i="1">
                              <a:solidFill>
                                <a:srgbClr val="000000"/>
                              </a:solidFill>
                              <a:latin typeface="Cambria Math" panose="02040503050406030204" pitchFamily="18" charset="0"/>
                            </a:rPr>
                            <m:t>𝑐𝑜𝑛𝑡</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𝑚𝑒𝑎𝑠</m:t>
                          </m:r>
                        </m:sub>
                      </m:sSub>
                    </m:oMath>
                  </m:oMathPara>
                </a14:m>
                <a:endParaRPr lang="zh-CN" altLang="en-US" dirty="0"/>
              </a:p>
            </p:txBody>
          </p:sp>
        </mc:Choice>
        <mc:Fallback xmlns="">
          <p:sp>
            <p:nvSpPr>
              <p:cNvPr id="6" name="对象 2">
                <a:extLst>
                  <a:ext uri="{FF2B5EF4-FFF2-40B4-BE49-F238E27FC236}">
                    <a16:creationId xmlns:a16="http://schemas.microsoft.com/office/drawing/2014/main" id="{A7EFB5F3-2F48-F4E5-A520-FD1169622036}"/>
                  </a:ext>
                </a:extLst>
              </p:cNvPr>
              <p:cNvSpPr txBox="1">
                <a:spLocks noRot="1" noChangeAspect="1" noMove="1" noResize="1" noEditPoints="1" noAdjustHandles="1" noChangeArrowheads="1" noChangeShapeType="1" noTextEdit="1"/>
              </p:cNvSpPr>
              <p:nvPr/>
            </p:nvSpPr>
            <p:spPr bwMode="auto">
              <a:xfrm>
                <a:off x="3005510" y="2692488"/>
                <a:ext cx="7456488" cy="484187"/>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对象 2">
                <a:extLst>
                  <a:ext uri="{FF2B5EF4-FFF2-40B4-BE49-F238E27FC236}">
                    <a16:creationId xmlns:a16="http://schemas.microsoft.com/office/drawing/2014/main" id="{AFAEC95B-1EF5-DE73-2D4B-3E2FCEFD9F79}"/>
                  </a:ext>
                </a:extLst>
              </p:cNvPr>
              <p:cNvSpPr txBox="1"/>
              <p:nvPr/>
            </p:nvSpPr>
            <p:spPr bwMode="auto">
              <a:xfrm>
                <a:off x="3005510" y="1231448"/>
                <a:ext cx="7456488" cy="48418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𝑆</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𝐸</m:t>
                          </m:r>
                        </m:e>
                        <m:sub>
                          <m:r>
                            <a:rPr lang="zh-CN" altLang="en-US" i="1">
                              <a:solidFill>
                                <a:srgbClr val="000000"/>
                              </a:solidFill>
                              <a:latin typeface="Cambria Math" panose="02040503050406030204" pitchFamily="18" charset="0"/>
                            </a:rPr>
                            <m:t>𝑐𝑜𝑛𝑡</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𝑠𝑦𝑠𝑡𝑒𝑚𝑎𝑡𝑖𝑐</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𝑒𝑟𝑟𝑜𝑟</m:t>
                      </m:r>
                      <m:r>
                        <a:rPr lang="en-US" altLang="zh-CN" i="1" smtClean="0">
                          <a:solidFill>
                            <a:srgbClr val="000000"/>
                          </a:solidFill>
                          <a:latin typeface="Cambria Math" panose="02040503050406030204" pitchFamily="18" charset="0"/>
                          <a:ea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𝑚𝑒𝑎𝑠</m:t>
                          </m:r>
                        </m:sub>
                      </m:sSub>
                    </m:oMath>
                  </m:oMathPara>
                </a14:m>
                <a:endParaRPr lang="zh-CN" altLang="en-US" dirty="0"/>
              </a:p>
            </p:txBody>
          </p:sp>
        </mc:Choice>
        <mc:Fallback xmlns="">
          <p:sp>
            <p:nvSpPr>
              <p:cNvPr id="9" name="对象 2">
                <a:extLst>
                  <a:ext uri="{FF2B5EF4-FFF2-40B4-BE49-F238E27FC236}">
                    <a16:creationId xmlns:a16="http://schemas.microsoft.com/office/drawing/2014/main" id="{AFAEC95B-1EF5-DE73-2D4B-3E2FCEFD9F79}"/>
                  </a:ext>
                </a:extLst>
              </p:cNvPr>
              <p:cNvSpPr txBox="1">
                <a:spLocks noRot="1" noChangeAspect="1" noMove="1" noResize="1" noEditPoints="1" noAdjustHandles="1" noChangeArrowheads="1" noChangeShapeType="1" noTextEdit="1"/>
              </p:cNvSpPr>
              <p:nvPr/>
            </p:nvSpPr>
            <p:spPr bwMode="auto">
              <a:xfrm>
                <a:off x="3005510" y="1231448"/>
                <a:ext cx="7456488" cy="484187"/>
              </a:xfrm>
              <a:prstGeom prst="rect">
                <a:avLst/>
              </a:prstGeom>
              <a:blipFill>
                <a:blip r:embed="rId5"/>
                <a:stretch>
                  <a:fillRect/>
                </a:stretch>
              </a:blipFill>
              <a:ln>
                <a:noFill/>
              </a:ln>
            </p:spPr>
            <p:txBody>
              <a:bodyPr/>
              <a:lstStyle/>
              <a:p>
                <a:r>
                  <a:rPr lang="zh-CN" altLang="en-US">
                    <a:noFill/>
                  </a:rPr>
                  <a:t> </a:t>
                </a:r>
              </a:p>
            </p:txBody>
          </p:sp>
        </mc:Fallback>
      </mc:AlternateContent>
      <p:sp>
        <p:nvSpPr>
          <p:cNvPr id="10" name="矩形 10">
            <a:extLst>
              <a:ext uri="{FF2B5EF4-FFF2-40B4-BE49-F238E27FC236}">
                <a16:creationId xmlns:a16="http://schemas.microsoft.com/office/drawing/2014/main" id="{76A5F063-16D8-A3C6-634F-D553804C27F6}"/>
              </a:ext>
            </a:extLst>
          </p:cNvPr>
          <p:cNvSpPr>
            <a:spLocks noChangeArrowheads="1"/>
          </p:cNvSpPr>
          <p:nvPr/>
        </p:nvSpPr>
        <p:spPr bwMode="auto">
          <a:xfrm>
            <a:off x="2447201" y="1265327"/>
            <a:ext cx="3996956" cy="3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latin typeface="Times New Roman" panose="02020603050405020304" pitchFamily="18" charset="0"/>
                <a:cs typeface="Times New Roman" panose="02020603050405020304" pitchFamily="18" charset="0"/>
              </a:rPr>
              <a:t>令：</a:t>
            </a:r>
          </a:p>
        </p:txBody>
      </p:sp>
      <p:sp>
        <p:nvSpPr>
          <p:cNvPr id="11" name="矩形 10">
            <a:extLst>
              <a:ext uri="{FF2B5EF4-FFF2-40B4-BE49-F238E27FC236}">
                <a16:creationId xmlns:a16="http://schemas.microsoft.com/office/drawing/2014/main" id="{79D4EECA-20EC-E7A9-F29E-487557DE846C}"/>
              </a:ext>
            </a:extLst>
          </p:cNvPr>
          <p:cNvSpPr>
            <a:spLocks noChangeArrowheads="1"/>
          </p:cNvSpPr>
          <p:nvPr/>
        </p:nvSpPr>
        <p:spPr bwMode="auto">
          <a:xfrm>
            <a:off x="2447201" y="1752281"/>
            <a:ext cx="3996956" cy="3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latin typeface="Times New Roman" panose="02020603050405020304" pitchFamily="18" charset="0"/>
                <a:cs typeface="Times New Roman" panose="02020603050405020304" pitchFamily="18" charset="0"/>
              </a:rPr>
              <a:t>得：</a:t>
            </a:r>
          </a:p>
        </p:txBody>
      </p:sp>
      <p:sp>
        <p:nvSpPr>
          <p:cNvPr id="12" name="矩形 10">
            <a:extLst>
              <a:ext uri="{FF2B5EF4-FFF2-40B4-BE49-F238E27FC236}">
                <a16:creationId xmlns:a16="http://schemas.microsoft.com/office/drawing/2014/main" id="{13DB7ECD-6295-2D7E-49F6-C9BEF8D8097B}"/>
              </a:ext>
            </a:extLst>
          </p:cNvPr>
          <p:cNvSpPr>
            <a:spLocks noChangeArrowheads="1"/>
          </p:cNvSpPr>
          <p:nvPr/>
        </p:nvSpPr>
        <p:spPr bwMode="auto">
          <a:xfrm>
            <a:off x="2447201" y="2257439"/>
            <a:ext cx="3996956" cy="3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latin typeface="Times New Roman" panose="02020603050405020304" pitchFamily="18" charset="0"/>
                <a:cs typeface="Times New Roman" panose="02020603050405020304" pitchFamily="18" charset="0"/>
              </a:rPr>
              <a:t>令：</a:t>
            </a:r>
          </a:p>
        </p:txBody>
      </p:sp>
      <mc:AlternateContent xmlns:mc="http://schemas.openxmlformats.org/markup-compatibility/2006" xmlns:a14="http://schemas.microsoft.com/office/drawing/2010/main">
        <mc:Choice Requires="a14">
          <p:sp>
            <p:nvSpPr>
              <p:cNvPr id="13" name="对象 2">
                <a:extLst>
                  <a:ext uri="{FF2B5EF4-FFF2-40B4-BE49-F238E27FC236}">
                    <a16:creationId xmlns:a16="http://schemas.microsoft.com/office/drawing/2014/main" id="{D9955D42-9996-F455-EECE-26B967F059D2}"/>
                  </a:ext>
                </a:extLst>
              </p:cNvPr>
              <p:cNvSpPr txBox="1"/>
              <p:nvPr/>
            </p:nvSpPr>
            <p:spPr bwMode="auto">
              <a:xfrm>
                <a:off x="3005510" y="2209996"/>
                <a:ext cx="7456488" cy="48418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𝑅</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𝐸</m:t>
                          </m:r>
                        </m:e>
                        <m:sub>
                          <m:r>
                            <a:rPr lang="zh-CN" altLang="en-US" i="1">
                              <a:solidFill>
                                <a:srgbClr val="000000"/>
                              </a:solidFill>
                              <a:latin typeface="Cambria Math" panose="02040503050406030204" pitchFamily="18" charset="0"/>
                            </a:rPr>
                            <m:t>𝑐𝑜𝑛𝑡</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𝑟𝑎𝑛𝑑𝑜𝑚</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𝑒𝑟𝑟𝑜𝑟</m:t>
                      </m:r>
                      <m:r>
                        <a:rPr lang="en-US" altLang="zh-CN" i="1" smtClean="0">
                          <a:solidFill>
                            <a:srgbClr val="000000"/>
                          </a:solidFill>
                          <a:latin typeface="Cambria Math" panose="02040503050406030204" pitchFamily="18" charset="0"/>
                          <a:ea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𝑠</m:t>
                          </m:r>
                        </m:e>
                        <m:sub>
                          <m:r>
                            <a:rPr lang="zh-CN" altLang="en-US" i="1">
                              <a:solidFill>
                                <a:srgbClr val="000000"/>
                              </a:solidFill>
                              <a:latin typeface="Cambria Math" panose="02040503050406030204" pitchFamily="18" charset="0"/>
                            </a:rPr>
                            <m:t>𝑚𝑒𝑎𝑠</m:t>
                          </m:r>
                        </m:sub>
                      </m:sSub>
                    </m:oMath>
                  </m:oMathPara>
                </a14:m>
                <a:endParaRPr lang="zh-CN" altLang="en-US" dirty="0"/>
              </a:p>
            </p:txBody>
          </p:sp>
        </mc:Choice>
        <mc:Fallback xmlns="">
          <p:sp>
            <p:nvSpPr>
              <p:cNvPr id="13" name="对象 2">
                <a:extLst>
                  <a:ext uri="{FF2B5EF4-FFF2-40B4-BE49-F238E27FC236}">
                    <a16:creationId xmlns:a16="http://schemas.microsoft.com/office/drawing/2014/main" id="{D9955D42-9996-F455-EECE-26B967F059D2}"/>
                  </a:ext>
                </a:extLst>
              </p:cNvPr>
              <p:cNvSpPr txBox="1">
                <a:spLocks noRot="1" noChangeAspect="1" noMove="1" noResize="1" noEditPoints="1" noAdjustHandles="1" noChangeArrowheads="1" noChangeShapeType="1" noTextEdit="1"/>
              </p:cNvSpPr>
              <p:nvPr/>
            </p:nvSpPr>
            <p:spPr bwMode="auto">
              <a:xfrm>
                <a:off x="3005510" y="2209996"/>
                <a:ext cx="7456488" cy="484187"/>
              </a:xfrm>
              <a:prstGeom prst="rect">
                <a:avLst/>
              </a:prstGeom>
              <a:blipFill>
                <a:blip r:embed="rId6"/>
                <a:stretch>
                  <a:fillRect/>
                </a:stretch>
              </a:blipFill>
              <a:ln>
                <a:noFill/>
              </a:ln>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61AFA3B4-0D84-C9A8-8C19-4B424B028B72}"/>
              </a:ext>
            </a:extLst>
          </p:cNvPr>
          <p:cNvSpPr>
            <a:spLocks noChangeArrowheads="1"/>
          </p:cNvSpPr>
          <p:nvPr/>
        </p:nvSpPr>
        <p:spPr bwMode="auto">
          <a:xfrm>
            <a:off x="2447201" y="2713632"/>
            <a:ext cx="3996956" cy="3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latin typeface="Times New Roman" panose="02020603050405020304" pitchFamily="18" charset="0"/>
                <a:cs typeface="Times New Roman" panose="02020603050405020304" pitchFamily="18" charset="0"/>
              </a:rPr>
              <a:t>得：</a:t>
            </a:r>
          </a:p>
        </p:txBody>
      </p:sp>
      <p:sp>
        <p:nvSpPr>
          <p:cNvPr id="17" name="矩形 6">
            <a:extLst>
              <a:ext uri="{FF2B5EF4-FFF2-40B4-BE49-F238E27FC236}">
                <a16:creationId xmlns:a16="http://schemas.microsoft.com/office/drawing/2014/main" id="{986706DA-4EFB-95A3-0268-7BB8688E0DC0}"/>
              </a:ext>
            </a:extLst>
          </p:cNvPr>
          <p:cNvSpPr>
            <a:spLocks noChangeArrowheads="1"/>
          </p:cNvSpPr>
          <p:nvPr/>
        </p:nvSpPr>
        <p:spPr bwMode="auto">
          <a:xfrm>
            <a:off x="3009910" y="3273601"/>
            <a:ext cx="44350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i="1" dirty="0" err="1">
                <a:latin typeface="Times New Roman" pitchFamily="18" charset="0"/>
                <a:cs typeface="Times New Roman" pitchFamily="18" charset="0"/>
              </a:rPr>
              <a:t>TEa</a:t>
            </a:r>
            <a:r>
              <a:rPr lang="en-US" altLang="zh-CN" sz="1600" i="1" dirty="0">
                <a:latin typeface="Times New Roman" pitchFamily="18" charset="0"/>
                <a:cs typeface="Times New Roman" pitchFamily="18" charset="0"/>
              </a:rPr>
              <a:t>  </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總誤差：</a:t>
            </a:r>
            <a:r>
              <a:rPr lang="en-US" altLang="zh-CN" sz="1600" i="1" dirty="0">
                <a:latin typeface="Times New Roman" pitchFamily="18" charset="0"/>
                <a:cs typeface="Times New Roman" pitchFamily="18" charset="0"/>
              </a:rPr>
              <a:t> </a:t>
            </a:r>
            <a:r>
              <a:rPr lang="en-US" altLang="zh-CN" sz="1600" i="1" dirty="0" err="1">
                <a:latin typeface="Times New Roman" pitchFamily="18" charset="0"/>
                <a:cs typeface="Times New Roman" pitchFamily="18" charset="0"/>
              </a:rPr>
              <a:t>TEa</a:t>
            </a:r>
            <a:r>
              <a:rPr lang="en-US" altLang="zh-CN" sz="1600" i="1" dirty="0">
                <a:latin typeface="Times New Roman" pitchFamily="18" charset="0"/>
                <a:cs typeface="Times New Roman" pitchFamily="18" charset="0"/>
              </a:rPr>
              <a:t> = bias + Z</a:t>
            </a:r>
            <a:r>
              <a:rPr lang="el-GR" altLang="zh-CN" sz="1600" i="1" baseline="-25000" dirty="0">
                <a:latin typeface="Times New Roman" pitchFamily="18" charset="0"/>
                <a:cs typeface="Times New Roman" pitchFamily="18" charset="0"/>
              </a:rPr>
              <a:t>α</a:t>
            </a:r>
            <a:r>
              <a:rPr lang="el-GR" altLang="zh-CN" sz="1300" dirty="0">
                <a:latin typeface="Times New Roman" panose="02020603050405020304" pitchFamily="18" charset="0"/>
                <a:cs typeface="Times New Roman" panose="02020603050405020304" pitchFamily="18" charset="0"/>
              </a:rPr>
              <a:t> </a:t>
            </a:r>
            <a:r>
              <a:rPr lang="el-GR" altLang="zh-CN" sz="1300" dirty="0">
                <a:latin typeface="华文仿宋" panose="02010600040101010101" pitchFamily="2" charset="-122"/>
                <a:ea typeface="华文仿宋" panose="02010600040101010101" pitchFamily="2" charset="-122"/>
                <a:cs typeface="Times New Roman" pitchFamily="18" charset="0"/>
              </a:rPr>
              <a:t>×</a:t>
            </a:r>
            <a:r>
              <a:rPr lang="el-GR" altLang="zh-CN" sz="1300" dirty="0">
                <a:latin typeface="Times New Roman" panose="02020603050405020304" pitchFamily="18" charset="0"/>
                <a:cs typeface="Times New Roman" panose="02020603050405020304" pitchFamily="18" charset="0"/>
              </a:rPr>
              <a:t> </a:t>
            </a:r>
            <a:r>
              <a:rPr lang="en-US" altLang="zh-CN" sz="1600" i="1" dirty="0" err="1">
                <a:latin typeface="Times New Roman" pitchFamily="18" charset="0"/>
                <a:cs typeface="Times New Roman" pitchFamily="18" charset="0"/>
              </a:rPr>
              <a:t>S</a:t>
            </a:r>
            <a:r>
              <a:rPr lang="en-US" altLang="zh-CN" sz="1600" i="1" baseline="-25000" dirty="0" err="1">
                <a:latin typeface="Times New Roman" pitchFamily="18" charset="0"/>
                <a:cs typeface="Times New Roman" pitchFamily="18" charset="0"/>
              </a:rPr>
              <a:t>meas</a:t>
            </a:r>
            <a:endParaRPr lang="zh-CN" altLang="en-US" sz="1600" dirty="0">
              <a:latin typeface="Times New Roman" pitchFamily="18" charset="0"/>
              <a:cs typeface="Times New Roman" pitchFamily="18" charset="0"/>
            </a:endParaRPr>
          </a:p>
        </p:txBody>
      </p:sp>
      <p:sp>
        <p:nvSpPr>
          <p:cNvPr id="18" name="矩形 11">
            <a:extLst>
              <a:ext uri="{FF2B5EF4-FFF2-40B4-BE49-F238E27FC236}">
                <a16:creationId xmlns:a16="http://schemas.microsoft.com/office/drawing/2014/main" id="{88370AA2-E962-C11C-826A-5923C88EAD06}"/>
              </a:ext>
            </a:extLst>
          </p:cNvPr>
          <p:cNvSpPr>
            <a:spLocks noChangeArrowheads="1"/>
          </p:cNvSpPr>
          <p:nvPr/>
        </p:nvSpPr>
        <p:spPr bwMode="auto">
          <a:xfrm>
            <a:off x="3009909" y="3675222"/>
            <a:ext cx="4698786" cy="338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i="1" dirty="0" err="1">
                <a:latin typeface="Times New Roman" pitchFamily="18" charset="0"/>
                <a:cs typeface="Times New Roman" pitchFamily="18" charset="0"/>
              </a:rPr>
              <a:t>bias</a:t>
            </a:r>
            <a:r>
              <a:rPr lang="en-US" altLang="zh-CN" sz="1600" i="1" baseline="-25000" dirty="0" err="1">
                <a:latin typeface="Times New Roman" pitchFamily="18" charset="0"/>
                <a:cs typeface="Times New Roman" pitchFamily="18" charset="0"/>
              </a:rPr>
              <a:t>meax</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檢測系統的偏倚（穩定的不準確度）</a:t>
            </a:r>
            <a:r>
              <a:rPr lang="en-US" altLang="zh-CN" sz="1600" dirty="0">
                <a:latin typeface="Times New Roman" pitchFamily="18" charset="0"/>
                <a:cs typeface="Times New Roman" pitchFamily="18" charset="0"/>
              </a:rPr>
              <a:t> </a:t>
            </a:r>
            <a:endParaRPr lang="zh-CN" altLang="en-US" sz="1600" dirty="0">
              <a:latin typeface="Times New Roman" pitchFamily="18" charset="0"/>
              <a:cs typeface="Times New Roman" pitchFamily="18" charset="0"/>
            </a:endParaRPr>
          </a:p>
        </p:txBody>
      </p:sp>
      <p:sp>
        <p:nvSpPr>
          <p:cNvPr id="19" name="矩形 12">
            <a:extLst>
              <a:ext uri="{FF2B5EF4-FFF2-40B4-BE49-F238E27FC236}">
                <a16:creationId xmlns:a16="http://schemas.microsoft.com/office/drawing/2014/main" id="{B0E7B7CA-2F2B-4106-14AC-B91AF7B76A1C}"/>
              </a:ext>
            </a:extLst>
          </p:cNvPr>
          <p:cNvSpPr>
            <a:spLocks noChangeArrowheads="1"/>
          </p:cNvSpPr>
          <p:nvPr/>
        </p:nvSpPr>
        <p:spPr bwMode="auto">
          <a:xfrm>
            <a:off x="3009908" y="4138751"/>
            <a:ext cx="5682726" cy="338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i="1" dirty="0" err="1">
                <a:latin typeface="Times New Roman" pitchFamily="18" charset="0"/>
                <a:cs typeface="Times New Roman" pitchFamily="18" charset="0"/>
              </a:rPr>
              <a:t>bias</a:t>
            </a:r>
            <a:r>
              <a:rPr lang="en-US" altLang="zh-CN" sz="1600" i="1" baseline="-25000" dirty="0" err="1">
                <a:latin typeface="Times New Roman" pitchFamily="18" charset="0"/>
                <a:cs typeface="Times New Roman" pitchFamily="18" charset="0"/>
              </a:rPr>
              <a:t>matx</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是由於干擾等一些特異標本引入的基質偏差</a:t>
            </a:r>
            <a:r>
              <a:rPr lang="en-US" altLang="zh-CN" sz="1600" dirty="0">
                <a:latin typeface="Times New Roman" pitchFamily="18" charset="0"/>
                <a:cs typeface="Times New Roman" pitchFamily="18" charset="0"/>
              </a:rPr>
              <a:t> </a:t>
            </a:r>
            <a:endParaRPr lang="zh-CN" altLang="en-US" sz="1600" dirty="0">
              <a:latin typeface="Times New Roman" pitchFamily="18" charset="0"/>
              <a:cs typeface="Times New Roman" pitchFamily="18" charset="0"/>
            </a:endParaRPr>
          </a:p>
        </p:txBody>
      </p:sp>
      <p:sp>
        <p:nvSpPr>
          <p:cNvPr id="20" name="矩形 13">
            <a:extLst>
              <a:ext uri="{FF2B5EF4-FFF2-40B4-BE49-F238E27FC236}">
                <a16:creationId xmlns:a16="http://schemas.microsoft.com/office/drawing/2014/main" id="{32BE61CD-0430-A12C-1897-A10390E24E44}"/>
              </a:ext>
            </a:extLst>
          </p:cNvPr>
          <p:cNvSpPr>
            <a:spLocks noChangeArrowheads="1"/>
          </p:cNvSpPr>
          <p:nvPr/>
        </p:nvSpPr>
        <p:spPr bwMode="auto">
          <a:xfrm>
            <a:off x="3009910" y="4603868"/>
            <a:ext cx="4318901" cy="3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i="1" dirty="0" err="1">
                <a:latin typeface="Times New Roman" pitchFamily="18" charset="0"/>
                <a:cs typeface="Times New Roman" pitchFamily="18" charset="0"/>
              </a:rPr>
              <a:t>SE</a:t>
            </a:r>
            <a:r>
              <a:rPr lang="en-US" altLang="zh-CN" sz="1600" i="1" baseline="-25000" dirty="0" err="1">
                <a:latin typeface="Times New Roman" pitchFamily="18" charset="0"/>
                <a:cs typeface="Times New Roman" pitchFamily="18" charset="0"/>
              </a:rPr>
              <a:t>cont</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系統誤差（</a:t>
            </a:r>
            <a:r>
              <a:rPr lang="en-US" altLang="zh-CN" sz="1600" i="1" dirty="0">
                <a:latin typeface="Times New Roman" pitchFamily="18" charset="0"/>
                <a:cs typeface="Times New Roman" pitchFamily="18" charset="0"/>
              </a:rPr>
              <a:t>systematic error</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endParaRPr lang="zh-CN" altLang="en-US" sz="1600" dirty="0">
              <a:latin typeface="Times New Roman" pitchFamily="18" charset="0"/>
              <a:cs typeface="Times New Roman" pitchFamily="18" charset="0"/>
            </a:endParaRPr>
          </a:p>
        </p:txBody>
      </p:sp>
      <p:sp>
        <p:nvSpPr>
          <p:cNvPr id="21" name="矩形 14">
            <a:extLst>
              <a:ext uri="{FF2B5EF4-FFF2-40B4-BE49-F238E27FC236}">
                <a16:creationId xmlns:a16="http://schemas.microsoft.com/office/drawing/2014/main" id="{E13EA382-43A8-7C5E-F24F-AB837E56B860}"/>
              </a:ext>
            </a:extLst>
          </p:cNvPr>
          <p:cNvSpPr>
            <a:spLocks noChangeArrowheads="1"/>
          </p:cNvSpPr>
          <p:nvPr/>
        </p:nvSpPr>
        <p:spPr bwMode="auto">
          <a:xfrm>
            <a:off x="3009910" y="5053113"/>
            <a:ext cx="4318901" cy="33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i="1" dirty="0" err="1">
                <a:latin typeface="Times New Roman" pitchFamily="18" charset="0"/>
                <a:cs typeface="Times New Roman" pitchFamily="18" charset="0"/>
              </a:rPr>
              <a:t>RE</a:t>
            </a:r>
            <a:r>
              <a:rPr lang="en-US" altLang="zh-CN" sz="1600" i="1" baseline="-25000" dirty="0" err="1">
                <a:latin typeface="Times New Roman" pitchFamily="18" charset="0"/>
                <a:cs typeface="Times New Roman" pitchFamily="18" charset="0"/>
              </a:rPr>
              <a:t>cont</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隨機誤差（</a:t>
            </a:r>
            <a:r>
              <a:rPr lang="en-US" altLang="zh-CN" sz="1600" i="1" dirty="0">
                <a:latin typeface="Times New Roman" pitchFamily="18" charset="0"/>
                <a:cs typeface="Times New Roman" pitchFamily="18" charset="0"/>
              </a:rPr>
              <a:t>random error</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endParaRPr lang="zh-CN" altLang="en-US" sz="1600" dirty="0">
              <a:latin typeface="Times New Roman" pitchFamily="18" charset="0"/>
              <a:cs typeface="Times New Roman" pitchFamily="18" charset="0"/>
            </a:endParaRPr>
          </a:p>
        </p:txBody>
      </p:sp>
      <p:sp>
        <p:nvSpPr>
          <p:cNvPr id="22" name="矩形 15">
            <a:extLst>
              <a:ext uri="{FF2B5EF4-FFF2-40B4-BE49-F238E27FC236}">
                <a16:creationId xmlns:a16="http://schemas.microsoft.com/office/drawing/2014/main" id="{95ACECDF-DE2F-6528-C341-85395ABB421C}"/>
              </a:ext>
            </a:extLst>
          </p:cNvPr>
          <p:cNvSpPr>
            <a:spLocks noChangeArrowheads="1"/>
          </p:cNvSpPr>
          <p:nvPr/>
        </p:nvSpPr>
        <p:spPr bwMode="auto">
          <a:xfrm>
            <a:off x="3025674" y="5518230"/>
            <a:ext cx="4419301" cy="3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i="1" dirty="0" err="1">
                <a:latin typeface="Times New Roman" pitchFamily="18" charset="0"/>
                <a:cs typeface="Times New Roman" pitchFamily="18" charset="0"/>
              </a:rPr>
              <a:t>S</a:t>
            </a:r>
            <a:r>
              <a:rPr lang="en-US" altLang="zh-CN" sz="1600" i="1" baseline="-25000" dirty="0" err="1">
                <a:latin typeface="Times New Roman" pitchFamily="18" charset="0"/>
                <a:cs typeface="Times New Roman" pitchFamily="18" charset="0"/>
              </a:rPr>
              <a:t>meas</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檢測系統的標準差（穩定的不精密度）</a:t>
            </a:r>
            <a:r>
              <a:rPr lang="en-US" altLang="zh-CN" sz="1600" dirty="0">
                <a:latin typeface="Times New Roman" pitchFamily="18" charset="0"/>
                <a:cs typeface="Times New Roman" pitchFamily="18" charset="0"/>
              </a:rPr>
              <a:t> </a:t>
            </a:r>
            <a:endParaRPr lang="zh-CN" alt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111498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25604" name="组合 1"/>
          <p:cNvGrpSpPr>
            <a:grpSpLocks/>
          </p:cNvGrpSpPr>
          <p:nvPr/>
        </p:nvGrpSpPr>
        <p:grpSpPr bwMode="auto">
          <a:xfrm>
            <a:off x="1976482" y="1397000"/>
            <a:ext cx="8150226" cy="3308081"/>
            <a:chOff x="2112962" y="1397000"/>
            <a:chExt cx="8150226" cy="3308081"/>
          </a:xfrm>
        </p:grpSpPr>
        <p:sp>
          <p:nvSpPr>
            <p:cNvPr id="25605" name="矩形 1"/>
            <p:cNvSpPr>
              <a:spLocks noChangeArrowheads="1"/>
            </p:cNvSpPr>
            <p:nvPr/>
          </p:nvSpPr>
          <p:spPr bwMode="auto">
            <a:xfrm>
              <a:off x="2112964" y="1397000"/>
              <a:ext cx="7850706" cy="33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latin typeface="Times New Roman" pitchFamily="18" charset="0"/>
                  <a:cs typeface="Times New Roman" pitchFamily="18" charset="0"/>
                </a:rPr>
                <a:t>醫學上重要的誤差 </a:t>
              </a:r>
              <a:r>
                <a:rPr lang="en-US" altLang="zh-CN" sz="1500" dirty="0">
                  <a:latin typeface="Times New Roman" pitchFamily="18" charset="0"/>
                  <a:cs typeface="Times New Roman" pitchFamily="18" charset="0"/>
                </a:rPr>
                <a:t>(</a:t>
              </a:r>
              <a:r>
                <a:rPr lang="en-US" altLang="zh-CN" sz="1500" i="1" dirty="0">
                  <a:latin typeface="Times New Roman" pitchFamily="18" charset="0"/>
                  <a:cs typeface="Times New Roman" pitchFamily="18" charset="0"/>
                </a:rPr>
                <a:t>medically important errors</a:t>
              </a:r>
              <a:r>
                <a:rPr lang="en-US" altLang="zh-CN" sz="15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包括重要的隨機誤差和重要的系統誤差。</a:t>
              </a:r>
              <a:endParaRPr lang="en-US" altLang="zh-CN" sz="1600" dirty="0">
                <a:latin typeface="Times New Roman" pitchFamily="18" charset="0"/>
                <a:cs typeface="Times New Roman" pitchFamily="18" charset="0"/>
              </a:endParaRPr>
            </a:p>
          </p:txBody>
        </p:sp>
        <p:sp>
          <p:nvSpPr>
            <p:cNvPr id="25606" name="矩形 4"/>
            <p:cNvSpPr>
              <a:spLocks noChangeArrowheads="1"/>
            </p:cNvSpPr>
            <p:nvPr/>
          </p:nvSpPr>
          <p:spPr bwMode="auto">
            <a:xfrm>
              <a:off x="2112964" y="2093673"/>
              <a:ext cx="7172889" cy="33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t>醫學上重要的隨機誤差是指測定方法標準差的增加超過總誤差規範；</a:t>
              </a:r>
            </a:p>
          </p:txBody>
        </p:sp>
        <p:sp>
          <p:nvSpPr>
            <p:cNvPr id="25607" name="矩形 5"/>
            <p:cNvSpPr>
              <a:spLocks noChangeArrowheads="1"/>
            </p:cNvSpPr>
            <p:nvPr/>
          </p:nvSpPr>
          <p:spPr bwMode="auto">
            <a:xfrm>
              <a:off x="2112963" y="2452342"/>
              <a:ext cx="8150225" cy="33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t>醫學上重要的系統誤差是指造成誤差分佈超過總誤差規範在誤差分佈平均值上的偏倚。</a:t>
              </a:r>
            </a:p>
          </p:txBody>
        </p:sp>
        <p:sp>
          <p:nvSpPr>
            <p:cNvPr id="25608" name="矩形 11"/>
            <p:cNvSpPr>
              <a:spLocks noChangeArrowheads="1"/>
            </p:cNvSpPr>
            <p:nvPr/>
          </p:nvSpPr>
          <p:spPr bwMode="auto">
            <a:xfrm>
              <a:off x="2112963" y="3043087"/>
              <a:ext cx="78507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dirty="0"/>
                <a:t>對於隨機誤差，重要的是計算在分佈的兩側尾端超過規定量總誤差限之前最多能增加多少個標準差；</a:t>
              </a:r>
            </a:p>
          </p:txBody>
        </p:sp>
        <p:sp>
          <p:nvSpPr>
            <p:cNvPr id="25609" name="矩形 3"/>
            <p:cNvSpPr>
              <a:spLocks noChangeArrowheads="1"/>
            </p:cNvSpPr>
            <p:nvPr/>
          </p:nvSpPr>
          <p:spPr bwMode="auto">
            <a:xfrm>
              <a:off x="2112962" y="3874084"/>
              <a:ext cx="78507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dirty="0"/>
                <a:t>對於系統誤差，重要的是計算在分佈一側尾端超過規定量的總誤差限之前分佈的平均值最多能有多大偏移。</a:t>
              </a:r>
            </a:p>
          </p:txBody>
        </p:sp>
      </p:grpSp>
      <p:sp>
        <p:nvSpPr>
          <p:cNvPr id="10" name="矩形 3"/>
          <p:cNvSpPr>
            <a:spLocks noChangeArrowheads="1"/>
          </p:cNvSpPr>
          <p:nvPr/>
        </p:nvSpPr>
        <p:spPr bwMode="auto">
          <a:xfrm>
            <a:off x="89641" y="66156"/>
            <a:ext cx="63037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600" dirty="0">
                <a:solidFill>
                  <a:srgbClr val="C00000"/>
                </a:solidFill>
                <a:latin typeface="Times New Roman" pitchFamily="18" charset="0"/>
                <a:cs typeface="Times New Roman" pitchFamily="18" charset="0"/>
              </a:rPr>
              <a:t>建立質量規範</a:t>
            </a:r>
            <a:r>
              <a:rPr lang="en-US" altLang="zh-TW" sz="1500" dirty="0">
                <a:solidFill>
                  <a:srgbClr val="C00000"/>
                </a:solidFill>
                <a:latin typeface="Times New Roman" pitchFamily="18" charset="0"/>
                <a:cs typeface="Times New Roman" pitchFamily="18" charset="0"/>
              </a:rPr>
              <a:t>(</a:t>
            </a:r>
            <a:r>
              <a:rPr lang="en-US" altLang="zh-TW" sz="1500" i="1" dirty="0">
                <a:solidFill>
                  <a:srgbClr val="C00000"/>
                </a:solidFill>
                <a:latin typeface="Times New Roman" pitchFamily="18" charset="0"/>
                <a:cs typeface="Times New Roman" pitchFamily="18" charset="0"/>
              </a:rPr>
              <a:t>quality specification</a:t>
            </a:r>
            <a:r>
              <a:rPr lang="en-US" altLang="zh-TW" sz="1500" dirty="0">
                <a:solidFill>
                  <a:srgbClr val="C00000"/>
                </a:solidFill>
                <a:latin typeface="Times New Roman" pitchFamily="18" charset="0"/>
                <a:cs typeface="Times New Roman" pitchFamily="18" charset="0"/>
              </a:rPr>
              <a:t>)</a:t>
            </a:r>
            <a:endParaRPr lang="zh-CN" altLang="en-US" sz="1500" dirty="0">
              <a:solidFill>
                <a:srgbClr val="C00000"/>
              </a:solidFill>
              <a:latin typeface="Times New Roman" pitchFamily="18" charset="0"/>
              <a:cs typeface="Times New Roman" pitchFamily="18" charset="0"/>
            </a:endParaRPr>
          </a:p>
        </p:txBody>
      </p:sp>
      <p:sp>
        <p:nvSpPr>
          <p:cNvPr id="12" name="矩形 3"/>
          <p:cNvSpPr>
            <a:spLocks noChangeArrowheads="1"/>
          </p:cNvSpPr>
          <p:nvPr/>
        </p:nvSpPr>
        <p:spPr bwMode="auto">
          <a:xfrm>
            <a:off x="103290" y="379717"/>
            <a:ext cx="76448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latin typeface="Times New Roman" pitchFamily="18" charset="0"/>
                <a:cs typeface="Times New Roman" pitchFamily="18" charset="0"/>
              </a:rPr>
              <a:t>確定醫學上重要的誤差</a:t>
            </a:r>
            <a:r>
              <a:rPr lang="en-US" altLang="zh-TW" sz="1200" dirty="0">
                <a:solidFill>
                  <a:srgbClr val="000000"/>
                </a:solidFill>
                <a:latin typeface="Times New Roman" pitchFamily="18" charset="0"/>
                <a:cs typeface="Times New Roman" pitchFamily="18" charset="0"/>
              </a:rPr>
              <a:t>(</a:t>
            </a:r>
            <a:r>
              <a:rPr lang="en-US" altLang="zh-TW" sz="1200" i="1" dirty="0">
                <a:solidFill>
                  <a:srgbClr val="000000"/>
                </a:solidFill>
                <a:latin typeface="Times New Roman" pitchFamily="18" charset="0"/>
                <a:cs typeface="Times New Roman" pitchFamily="18" charset="0"/>
              </a:rPr>
              <a:t>medically important errors</a:t>
            </a:r>
            <a:r>
              <a:rPr lang="en-US" altLang="zh-TW" sz="1200" dirty="0">
                <a:solidFill>
                  <a:srgbClr val="000000"/>
                </a:solidFill>
                <a:latin typeface="Times New Roman" pitchFamily="18" charset="0"/>
                <a:cs typeface="Times New Roman" pitchFamily="18" charset="0"/>
              </a:rPr>
              <a:t>)</a:t>
            </a:r>
            <a:r>
              <a:rPr lang="zh-TW" altLang="en-US" sz="1200" dirty="0">
                <a:solidFill>
                  <a:srgbClr val="000000"/>
                </a:solidFill>
                <a:latin typeface="Times New Roman" pitchFamily="18" charset="0"/>
                <a:cs typeface="Times New Roman" pitchFamily="18" charset="0"/>
              </a:rPr>
              <a:t>：～  </a:t>
            </a:r>
            <a:r>
              <a:rPr lang="en-US" altLang="zh-TW" sz="1200" i="1" dirty="0">
                <a:solidFill>
                  <a:srgbClr val="000000"/>
                </a:solidFill>
                <a:latin typeface="Times New Roman" pitchFamily="18" charset="0"/>
                <a:cs typeface="Times New Roman" pitchFamily="18" charset="0"/>
              </a:rPr>
              <a:t>CLSI</a:t>
            </a:r>
            <a:r>
              <a:rPr lang="en-US" altLang="zh-TW" sz="1200" dirty="0">
                <a:solidFill>
                  <a:srgbClr val="000000"/>
                </a:solidFill>
                <a:latin typeface="Times New Roman" pitchFamily="18" charset="0"/>
                <a:cs typeface="Times New Roman" pitchFamily="18" charset="0"/>
              </a:rPr>
              <a:t>-</a:t>
            </a:r>
            <a:r>
              <a:rPr lang="en-US" altLang="zh-TW" sz="1200" i="1" dirty="0">
                <a:solidFill>
                  <a:srgbClr val="000000"/>
                </a:solidFill>
                <a:latin typeface="Times New Roman" pitchFamily="18" charset="0"/>
                <a:cs typeface="Times New Roman" pitchFamily="18" charset="0"/>
              </a:rPr>
              <a:t>EP</a:t>
            </a:r>
            <a:r>
              <a:rPr lang="en-US" altLang="zh-TW" sz="1200" dirty="0">
                <a:solidFill>
                  <a:srgbClr val="000000"/>
                </a:solidFill>
                <a:latin typeface="Times New Roman" pitchFamily="18" charset="0"/>
                <a:cs typeface="Times New Roman" pitchFamily="18" charset="0"/>
              </a:rPr>
              <a:t>21-</a:t>
            </a:r>
            <a:r>
              <a:rPr lang="en-US" altLang="zh-TW" sz="1200" i="1" dirty="0">
                <a:solidFill>
                  <a:srgbClr val="000000"/>
                </a:solidFill>
                <a:latin typeface="Times New Roman" pitchFamily="18" charset="0"/>
                <a:cs typeface="Times New Roman" pitchFamily="18" charset="0"/>
              </a:rPr>
              <a:t>A</a:t>
            </a:r>
            <a:r>
              <a:rPr lang="zh-TW" altLang="en-US" sz="1200" dirty="0">
                <a:solidFill>
                  <a:srgbClr val="000000"/>
                </a:solidFill>
                <a:latin typeface="Times New Roman" pitchFamily="18" charset="0"/>
                <a:cs typeface="Times New Roman" pitchFamily="18" charset="0"/>
              </a:rPr>
              <a:t>、</a:t>
            </a:r>
            <a:r>
              <a:rPr lang="en-US" altLang="zh-TW" sz="1200" i="1" dirty="0">
                <a:solidFill>
                  <a:srgbClr val="000000"/>
                </a:solidFill>
                <a:latin typeface="Times New Roman" pitchFamily="18" charset="0"/>
                <a:cs typeface="Times New Roman" pitchFamily="18" charset="0"/>
              </a:rPr>
              <a:t>ISO</a:t>
            </a:r>
            <a:r>
              <a:rPr lang="en-US" altLang="zh-TW" sz="1200" dirty="0">
                <a:solidFill>
                  <a:srgbClr val="000000"/>
                </a:solidFill>
                <a:latin typeface="Times New Roman" pitchFamily="18" charset="0"/>
                <a:cs typeface="Times New Roman" pitchFamily="18" charset="0"/>
              </a:rPr>
              <a:t>15189</a:t>
            </a:r>
            <a:endParaRPr lang="zh-TW" altLang="en-US" sz="1200" dirty="0">
              <a:solidFill>
                <a:srgbClr val="000000"/>
              </a:solidFill>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700144" y="1254907"/>
            <a:ext cx="9543509" cy="4285668"/>
            <a:chOff x="541518" y="1236245"/>
            <a:chExt cx="9543509" cy="4285668"/>
          </a:xfrm>
        </p:grpSpPr>
        <mc:AlternateContent xmlns:mc="http://schemas.openxmlformats.org/markup-compatibility/2006" xmlns:a14="http://schemas.microsoft.com/office/drawing/2010/main">
          <mc:Choice Requires="a14">
            <p:sp>
              <p:nvSpPr>
                <p:cNvPr id="10" name="矩形 10"/>
                <p:cNvSpPr>
                  <a:spLocks noChangeArrowheads="1"/>
                </p:cNvSpPr>
                <p:nvPr/>
              </p:nvSpPr>
              <p:spPr bwMode="auto">
                <a:xfrm>
                  <a:off x="1667465" y="1236245"/>
                  <a:ext cx="7765605" cy="3385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zh-CN" altLang="en-US" sz="1600" dirty="0"/>
                    <a:t>總誤差解析：    </a:t>
                  </a:r>
                  <a14:m>
                    <m:oMath xmlns:m="http://schemas.openxmlformats.org/officeDocument/2006/math">
                      <m:r>
                        <a:rPr lang="en-US" altLang="zh-CN" sz="1600" i="1">
                          <a:latin typeface="Cambria Math" panose="02040503050406030204" pitchFamily="18" charset="0"/>
                        </a:rPr>
                        <m:t>𝑇</m:t>
                      </m:r>
                      <m:r>
                        <a:rPr lang="en-US" altLang="zh-CN" sz="1600" b="0" i="1" smtClean="0">
                          <a:latin typeface="Cambria Math" panose="02040503050406030204" pitchFamily="18" charset="0"/>
                        </a:rPr>
                        <m:t>𝐸𝑎</m:t>
                      </m:r>
                      <m:r>
                        <a:rPr lang="en-US" altLang="zh-CN" sz="1600" b="0" i="0"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𝑏𝑖𝑎𝑠</m:t>
                              </m:r>
                            </m:e>
                            <m:sub>
                              <m:r>
                                <a:rPr lang="en-US" altLang="zh-CN" sz="1600" b="0" i="1" smtClean="0">
                                  <a:latin typeface="Cambria Math" panose="02040503050406030204" pitchFamily="18" charset="0"/>
                                </a:rPr>
                                <m:t>𝑚𝑒𝑎𝑠</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𝑏𝑖𝑎𝑠</m:t>
                              </m:r>
                            </m:e>
                            <m:sub>
                              <m:r>
                                <a:rPr lang="en-US" altLang="zh-CN" sz="1600" b="0" i="1" smtClean="0">
                                  <a:latin typeface="Cambria Math" panose="02040503050406030204" pitchFamily="18" charset="0"/>
                                </a:rPr>
                                <m:t>𝑚𝑎𝑡𝑥</m:t>
                              </m:r>
                            </m:sub>
                          </m:sSub>
                        </m:e>
                      </m:d>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𝑆𝐸</m:t>
                              </m:r>
                            </m:e>
                            <m:sub>
                              <m:r>
                                <a:rPr lang="en-US" altLang="zh-CN" sz="1600" i="1">
                                  <a:latin typeface="Cambria Math" panose="02040503050406030204" pitchFamily="18" charset="0"/>
                                </a:rPr>
                                <m:t>𝑐𝑜𝑛𝑡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𝑍</m:t>
                              </m:r>
                            </m:e>
                            <m:sub>
                              <m:r>
                                <a:rPr lang="zh-CN" altLang="en-US" sz="1600" i="1">
                                  <a:latin typeface="Cambria Math" panose="02040503050406030204" pitchFamily="18" charset="0"/>
                                </a:rPr>
                                <m:t>𝛼</m:t>
                              </m:r>
                            </m:sub>
                          </m:sSub>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𝑅𝐸</m:t>
                              </m:r>
                            </m:e>
                            <m:sub>
                              <m:r>
                                <a:rPr lang="en-US" altLang="zh-CN" sz="1600" i="1">
                                  <a:latin typeface="Cambria Math" panose="02040503050406030204" pitchFamily="18" charset="0"/>
                                </a:rPr>
                                <m:t>𝑐𝑜𝑛𝑡</m:t>
                              </m:r>
                            </m:sub>
                          </m:sSub>
                        </m:e>
                      </m:d>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𝑠</m:t>
                          </m:r>
                        </m:e>
                        <m:sub>
                          <m:r>
                            <a:rPr lang="en-US" altLang="zh-CN" sz="1600" b="0" i="1" smtClean="0">
                              <a:latin typeface="Cambria Math" panose="02040503050406030204" pitchFamily="18" charset="0"/>
                              <a:ea typeface="Cambria Math" panose="02040503050406030204" pitchFamily="18" charset="0"/>
                            </a:rPr>
                            <m:t>𝑚𝑒𝑎𝑠</m:t>
                          </m:r>
                        </m:sub>
                      </m:sSub>
                    </m:oMath>
                  </a14:m>
                  <a:r>
                    <a:rPr lang="zh-CN" altLang="en-US" sz="1600" dirty="0"/>
                    <a:t>  </a:t>
                  </a:r>
                </a:p>
              </p:txBody>
            </p:sp>
          </mc:Choice>
          <mc:Fallback xmlns="">
            <p:sp>
              <p:nvSpPr>
                <p:cNvPr id="10" name="矩形 10"/>
                <p:cNvSpPr>
                  <a:spLocks noRot="1" noChangeAspect="1" noMove="1" noResize="1" noEditPoints="1" noAdjustHandles="1" noChangeArrowheads="1" noChangeShapeType="1" noTextEdit="1"/>
                </p:cNvSpPr>
                <p:nvPr/>
              </p:nvSpPr>
              <p:spPr bwMode="auto">
                <a:xfrm>
                  <a:off x="1667465" y="1236245"/>
                  <a:ext cx="7765605" cy="338554"/>
                </a:xfrm>
                <a:prstGeom prst="rect">
                  <a:avLst/>
                </a:prstGeom>
                <a:blipFill rotWithShape="0">
                  <a:blip r:embed="rId3"/>
                  <a:stretch>
                    <a:fillRect l="-471" t="-7273" b="-218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23" name="组合 22"/>
            <p:cNvGrpSpPr/>
            <p:nvPr/>
          </p:nvGrpSpPr>
          <p:grpSpPr>
            <a:xfrm>
              <a:off x="541518" y="2111256"/>
              <a:ext cx="9543509" cy="3410657"/>
              <a:chOff x="541518" y="2111256"/>
              <a:chExt cx="9543509" cy="3410657"/>
            </a:xfrm>
          </p:grpSpPr>
          <p:pic>
            <p:nvPicPr>
              <p:cNvPr id="20" name="图片 19"/>
              <p:cNvPicPr>
                <a:picLocks noChangeAspect="1"/>
              </p:cNvPicPr>
              <p:nvPr/>
            </p:nvPicPr>
            <p:blipFill>
              <a:blip r:embed="rId4"/>
              <a:stretch>
                <a:fillRect/>
              </a:stretch>
            </p:blipFill>
            <p:spPr>
              <a:xfrm>
                <a:off x="541518" y="2111256"/>
                <a:ext cx="9543509" cy="3095865"/>
              </a:xfrm>
              <a:prstGeom prst="rect">
                <a:avLst/>
              </a:prstGeom>
            </p:spPr>
          </p:pic>
          <p:grpSp>
            <p:nvGrpSpPr>
              <p:cNvPr id="17" name="组合 16"/>
              <p:cNvGrpSpPr/>
              <p:nvPr/>
            </p:nvGrpSpPr>
            <p:grpSpPr>
              <a:xfrm>
                <a:off x="2941077" y="5072207"/>
                <a:ext cx="5261550" cy="449706"/>
                <a:chOff x="2197530" y="5126635"/>
                <a:chExt cx="5261550" cy="449706"/>
              </a:xfrm>
            </p:grpSpPr>
            <p:sp>
              <p:nvSpPr>
                <p:cNvPr id="7" name="左大括号 6"/>
                <p:cNvSpPr/>
                <p:nvPr/>
              </p:nvSpPr>
              <p:spPr>
                <a:xfrm rot="16200000">
                  <a:off x="4716765" y="2607400"/>
                  <a:ext cx="223079" cy="52615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4580965" y="5334724"/>
                  <a:ext cx="479685" cy="241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i="1" dirty="0" err="1">
                      <a:solidFill>
                        <a:schemeClr val="tx1"/>
                      </a:solidFill>
                      <a:latin typeface="Times New Roman" panose="02020603050405020304" pitchFamily="18" charset="0"/>
                      <a:cs typeface="Times New Roman" panose="02020603050405020304" pitchFamily="18" charset="0"/>
                    </a:rPr>
                    <a:t>TEa</a:t>
                  </a:r>
                  <a:endParaRPr lang="zh-CN" altLang="en-US" sz="1200" i="1" dirty="0">
                    <a:solidFill>
                      <a:schemeClr val="tx1"/>
                    </a:solidFill>
                    <a:latin typeface="Times New Roman" panose="02020603050405020304" pitchFamily="18" charset="0"/>
                    <a:cs typeface="Times New Roman" panose="02020603050405020304" pitchFamily="18" charset="0"/>
                  </a:endParaRPr>
                </a:p>
              </p:txBody>
            </p:sp>
          </p:grpSp>
          <p:sp>
            <p:nvSpPr>
              <p:cNvPr id="22" name="矩形 21"/>
              <p:cNvSpPr/>
              <p:nvPr/>
            </p:nvSpPr>
            <p:spPr>
              <a:xfrm>
                <a:off x="8691089" y="3142253"/>
                <a:ext cx="1092099" cy="241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 </a:t>
                </a:r>
                <a:r>
                  <a:rPr lang="en-US" altLang="zh-CN" sz="1200" i="1" dirty="0" err="1">
                    <a:solidFill>
                      <a:schemeClr val="tx1"/>
                    </a:solidFill>
                    <a:latin typeface="Times New Roman" panose="02020603050405020304" pitchFamily="18" charset="0"/>
                    <a:cs typeface="Times New Roman" panose="02020603050405020304" pitchFamily="18" charset="0"/>
                  </a:rPr>
                  <a:t>S</a:t>
                </a:r>
                <a:r>
                  <a:rPr lang="en-US" altLang="zh-CN" sz="1200" i="1" baseline="-25000" dirty="0" err="1">
                    <a:solidFill>
                      <a:schemeClr val="tx1"/>
                    </a:solidFill>
                    <a:latin typeface="Times New Roman" panose="02020603050405020304" pitchFamily="18" charset="0"/>
                    <a:cs typeface="Times New Roman" panose="02020603050405020304" pitchFamily="18" charset="0"/>
                  </a:rPr>
                  <a:t>Error</a:t>
                </a:r>
                <a:r>
                  <a:rPr lang="en-US" altLang="zh-CN" sz="1200" i="1" dirty="0">
                    <a:solidFill>
                      <a:schemeClr val="tx1"/>
                    </a:solidFill>
                    <a:latin typeface="Times New Roman" panose="02020603050405020304" pitchFamily="18" charset="0"/>
                    <a:cs typeface="Times New Roman" panose="02020603050405020304" pitchFamily="18" charset="0"/>
                  </a:rPr>
                  <a:t> - </a:t>
                </a:r>
                <a:r>
                  <a:rPr lang="en-US" altLang="zh-CN" sz="1200" i="1" dirty="0" err="1">
                    <a:solidFill>
                      <a:schemeClr val="tx1"/>
                    </a:solidFill>
                    <a:latin typeface="Times New Roman" panose="02020603050405020304" pitchFamily="18" charset="0"/>
                    <a:cs typeface="Times New Roman" panose="02020603050405020304" pitchFamily="18" charset="0"/>
                  </a:rPr>
                  <a:t>S</a:t>
                </a:r>
                <a:r>
                  <a:rPr lang="en-US" altLang="zh-CN" sz="1200" i="1" baseline="-25000" dirty="0" err="1">
                    <a:solidFill>
                      <a:schemeClr val="tx1"/>
                    </a:solidFill>
                    <a:latin typeface="Times New Roman" panose="02020603050405020304" pitchFamily="18" charset="0"/>
                    <a:cs typeface="Times New Roman" panose="02020603050405020304" pitchFamily="18" charset="0"/>
                  </a:rPr>
                  <a:t>free</a:t>
                </a:r>
                <a:r>
                  <a:rPr lang="en-US" altLang="zh-CN" sz="1200" dirty="0">
                    <a:solidFill>
                      <a:schemeClr val="tx1"/>
                    </a:solidFill>
                    <a:latin typeface="Times New Roman" panose="02020603050405020304" pitchFamily="18" charset="0"/>
                    <a:cs typeface="Times New Roman" panose="02020603050405020304" pitchFamily="18" charset="0"/>
                  </a:rPr>
                  <a:t> )</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grpSp>
      </p:grpSp>
      <p:sp>
        <p:nvSpPr>
          <p:cNvPr id="13" name="矩形 3"/>
          <p:cNvSpPr>
            <a:spLocks noChangeArrowheads="1"/>
          </p:cNvSpPr>
          <p:nvPr/>
        </p:nvSpPr>
        <p:spPr bwMode="auto">
          <a:xfrm>
            <a:off x="173618" y="103480"/>
            <a:ext cx="63037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600" dirty="0">
                <a:solidFill>
                  <a:srgbClr val="C00000"/>
                </a:solidFill>
                <a:latin typeface="Times New Roman" pitchFamily="18" charset="0"/>
                <a:cs typeface="Times New Roman" pitchFamily="18" charset="0"/>
              </a:rPr>
              <a:t>建立質量規範</a:t>
            </a:r>
            <a:r>
              <a:rPr lang="en-US" altLang="zh-TW" sz="1500" dirty="0">
                <a:solidFill>
                  <a:srgbClr val="C00000"/>
                </a:solidFill>
                <a:latin typeface="Times New Roman" pitchFamily="18" charset="0"/>
                <a:cs typeface="Times New Roman" pitchFamily="18" charset="0"/>
              </a:rPr>
              <a:t>(</a:t>
            </a:r>
            <a:r>
              <a:rPr lang="en-US" altLang="zh-TW" sz="1500" i="1" dirty="0">
                <a:solidFill>
                  <a:srgbClr val="C00000"/>
                </a:solidFill>
                <a:latin typeface="Times New Roman" pitchFamily="18" charset="0"/>
                <a:cs typeface="Times New Roman" pitchFamily="18" charset="0"/>
              </a:rPr>
              <a:t>quality specification</a:t>
            </a:r>
            <a:r>
              <a:rPr lang="en-US" altLang="zh-TW" sz="1500" dirty="0">
                <a:solidFill>
                  <a:srgbClr val="C00000"/>
                </a:solidFill>
                <a:latin typeface="Times New Roman" pitchFamily="18" charset="0"/>
                <a:cs typeface="Times New Roman" pitchFamily="18" charset="0"/>
              </a:rPr>
              <a:t>)</a:t>
            </a:r>
            <a:endParaRPr lang="zh-CN" altLang="en-US" sz="1500" dirty="0">
              <a:solidFill>
                <a:srgbClr val="C00000"/>
              </a:solidFill>
              <a:latin typeface="Times New Roman" pitchFamily="18" charset="0"/>
              <a:cs typeface="Times New Roman" pitchFamily="18" charset="0"/>
            </a:endParaRPr>
          </a:p>
        </p:txBody>
      </p:sp>
      <p:sp>
        <p:nvSpPr>
          <p:cNvPr id="15" name="矩形 3"/>
          <p:cNvSpPr>
            <a:spLocks noChangeArrowheads="1"/>
          </p:cNvSpPr>
          <p:nvPr/>
        </p:nvSpPr>
        <p:spPr bwMode="auto">
          <a:xfrm>
            <a:off x="187267" y="417041"/>
            <a:ext cx="76448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200" dirty="0">
                <a:solidFill>
                  <a:srgbClr val="000000"/>
                </a:solidFill>
                <a:latin typeface="Times New Roman" pitchFamily="18" charset="0"/>
                <a:cs typeface="Times New Roman" pitchFamily="18" charset="0"/>
              </a:rPr>
              <a:t>確定醫學上重要的誤差</a:t>
            </a:r>
            <a:r>
              <a:rPr lang="en-US" altLang="zh-TW" sz="1200" dirty="0">
                <a:solidFill>
                  <a:srgbClr val="000000"/>
                </a:solidFill>
                <a:latin typeface="Times New Roman" pitchFamily="18" charset="0"/>
                <a:cs typeface="Times New Roman" pitchFamily="18" charset="0"/>
              </a:rPr>
              <a:t>(</a:t>
            </a:r>
            <a:r>
              <a:rPr lang="en-US" altLang="zh-TW" sz="1200" i="1" dirty="0">
                <a:solidFill>
                  <a:srgbClr val="000000"/>
                </a:solidFill>
                <a:latin typeface="Times New Roman" pitchFamily="18" charset="0"/>
                <a:cs typeface="Times New Roman" pitchFamily="18" charset="0"/>
              </a:rPr>
              <a:t>medically important errors</a:t>
            </a:r>
            <a:r>
              <a:rPr lang="en-US" altLang="zh-TW" sz="1200" dirty="0">
                <a:solidFill>
                  <a:srgbClr val="000000"/>
                </a:solidFill>
                <a:latin typeface="Times New Roman" pitchFamily="18" charset="0"/>
                <a:cs typeface="Times New Roman" pitchFamily="18" charset="0"/>
              </a:rPr>
              <a:t>)</a:t>
            </a:r>
            <a:r>
              <a:rPr lang="zh-TW" altLang="en-US" sz="1200" dirty="0">
                <a:solidFill>
                  <a:srgbClr val="000000"/>
                </a:solidFill>
                <a:latin typeface="Times New Roman" pitchFamily="18" charset="0"/>
                <a:cs typeface="Times New Roman" pitchFamily="18" charset="0"/>
              </a:rPr>
              <a:t>：～  </a:t>
            </a:r>
            <a:r>
              <a:rPr lang="en-US" altLang="zh-TW" sz="1200" i="1" dirty="0">
                <a:solidFill>
                  <a:srgbClr val="000000"/>
                </a:solidFill>
                <a:latin typeface="Times New Roman" pitchFamily="18" charset="0"/>
                <a:cs typeface="Times New Roman" pitchFamily="18" charset="0"/>
              </a:rPr>
              <a:t>CLSI</a:t>
            </a:r>
            <a:r>
              <a:rPr lang="en-US" altLang="zh-TW" sz="1200" dirty="0">
                <a:solidFill>
                  <a:srgbClr val="000000"/>
                </a:solidFill>
                <a:latin typeface="Times New Roman" pitchFamily="18" charset="0"/>
                <a:cs typeface="Times New Roman" pitchFamily="18" charset="0"/>
              </a:rPr>
              <a:t>-</a:t>
            </a:r>
            <a:r>
              <a:rPr lang="en-US" altLang="zh-TW" sz="1200" i="1" dirty="0">
                <a:solidFill>
                  <a:srgbClr val="000000"/>
                </a:solidFill>
                <a:latin typeface="Times New Roman" pitchFamily="18" charset="0"/>
                <a:cs typeface="Times New Roman" pitchFamily="18" charset="0"/>
              </a:rPr>
              <a:t>EP</a:t>
            </a:r>
            <a:r>
              <a:rPr lang="en-US" altLang="zh-TW" sz="1200" dirty="0">
                <a:solidFill>
                  <a:srgbClr val="000000"/>
                </a:solidFill>
                <a:latin typeface="Times New Roman" pitchFamily="18" charset="0"/>
                <a:cs typeface="Times New Roman" pitchFamily="18" charset="0"/>
              </a:rPr>
              <a:t>21-</a:t>
            </a:r>
            <a:r>
              <a:rPr lang="en-US" altLang="zh-TW" sz="1200" i="1" dirty="0">
                <a:solidFill>
                  <a:srgbClr val="000000"/>
                </a:solidFill>
                <a:latin typeface="Times New Roman" pitchFamily="18" charset="0"/>
                <a:cs typeface="Times New Roman" pitchFamily="18" charset="0"/>
              </a:rPr>
              <a:t>A</a:t>
            </a:r>
            <a:r>
              <a:rPr lang="zh-TW" altLang="en-US" sz="1200" dirty="0">
                <a:solidFill>
                  <a:srgbClr val="000000"/>
                </a:solidFill>
                <a:latin typeface="Times New Roman" pitchFamily="18" charset="0"/>
                <a:cs typeface="Times New Roman" pitchFamily="18" charset="0"/>
              </a:rPr>
              <a:t>、</a:t>
            </a:r>
            <a:r>
              <a:rPr lang="en-US" altLang="zh-TW" sz="1200" i="1" dirty="0">
                <a:solidFill>
                  <a:srgbClr val="000000"/>
                </a:solidFill>
                <a:latin typeface="Times New Roman" pitchFamily="18" charset="0"/>
                <a:cs typeface="Times New Roman" pitchFamily="18" charset="0"/>
              </a:rPr>
              <a:t>ISO</a:t>
            </a:r>
            <a:r>
              <a:rPr lang="en-US" altLang="zh-TW" sz="1200" dirty="0">
                <a:solidFill>
                  <a:srgbClr val="000000"/>
                </a:solidFill>
                <a:latin typeface="Times New Roman" pitchFamily="18" charset="0"/>
                <a:cs typeface="Times New Roman" pitchFamily="18" charset="0"/>
              </a:rPr>
              <a:t>15189</a:t>
            </a:r>
            <a:endParaRPr lang="zh-TW" altLang="en-US" sz="12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69900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26628" name="组合 1"/>
          <p:cNvGrpSpPr>
            <a:grpSpLocks/>
          </p:cNvGrpSpPr>
          <p:nvPr/>
        </p:nvGrpSpPr>
        <p:grpSpPr bwMode="auto">
          <a:xfrm>
            <a:off x="2095500" y="876300"/>
            <a:ext cx="7742238" cy="4230688"/>
            <a:chOff x="2095500" y="876300"/>
            <a:chExt cx="7742953" cy="4230688"/>
          </a:xfrm>
        </p:grpSpPr>
        <p:sp>
          <p:nvSpPr>
            <p:cNvPr id="26629" name="矩形 6"/>
            <p:cNvSpPr>
              <a:spLocks noChangeArrowheads="1"/>
            </p:cNvSpPr>
            <p:nvPr/>
          </p:nvSpPr>
          <p:spPr bwMode="auto">
            <a:xfrm>
              <a:off x="3814143" y="2523837"/>
              <a:ext cx="2743200" cy="3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i="1" dirty="0" err="1">
                  <a:latin typeface="Times New Roman" pitchFamily="18" charset="0"/>
                  <a:cs typeface="Times New Roman" pitchFamily="18" charset="0"/>
                </a:rPr>
                <a:t>TEa</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總誤差</a:t>
              </a:r>
            </a:p>
          </p:txBody>
        </p:sp>
        <p:graphicFrame>
          <p:nvGraphicFramePr>
            <p:cNvPr id="26630" name="对象 2"/>
            <p:cNvGraphicFramePr>
              <a:graphicFrameLocks noChangeAspect="1"/>
            </p:cNvGraphicFramePr>
            <p:nvPr/>
          </p:nvGraphicFramePr>
          <p:xfrm>
            <a:off x="2381966" y="1525017"/>
            <a:ext cx="7456487" cy="484166"/>
          </p:xfrm>
          <a:graphic>
            <a:graphicData uri="http://schemas.openxmlformats.org/presentationml/2006/ole">
              <mc:AlternateContent xmlns:mc="http://schemas.openxmlformats.org/markup-compatibility/2006">
                <mc:Choice xmlns:v="urn:schemas-microsoft-com:vml" Requires="v">
                  <p:oleObj name="公式" r:id="rId3" imgW="4356100" imgH="279400" progId="Equation.3">
                    <p:embed/>
                  </p:oleObj>
                </mc:Choice>
                <mc:Fallback>
                  <p:oleObj name="公式" r:id="rId3" imgW="4356100" imgH="2794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966" y="1525017"/>
                          <a:ext cx="7456487" cy="48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矩形 10"/>
            <p:cNvSpPr>
              <a:spLocks noChangeArrowheads="1"/>
            </p:cNvSpPr>
            <p:nvPr/>
          </p:nvSpPr>
          <p:spPr bwMode="auto">
            <a:xfrm>
              <a:off x="2095500" y="876300"/>
              <a:ext cx="3997325" cy="3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dirty="0">
                  <a:latin typeface="Times New Roman" panose="02020603050405020304" pitchFamily="18" charset="0"/>
                  <a:cs typeface="Times New Roman" panose="02020603050405020304" pitchFamily="18" charset="0"/>
                </a:rPr>
                <a:t>總誤差</a:t>
              </a:r>
              <a:r>
                <a:rPr lang="en-US" altLang="zh-CN" sz="1500" dirty="0">
                  <a:latin typeface="Times New Roman" panose="02020603050405020304" pitchFamily="18" charset="0"/>
                  <a:cs typeface="Times New Roman" panose="02020603050405020304" pitchFamily="18" charset="0"/>
                </a:rPr>
                <a:t>(</a:t>
              </a:r>
              <a:r>
                <a:rPr lang="en-US" altLang="zh-CN" sz="1500" i="1" dirty="0">
                  <a:latin typeface="Times New Roman" panose="02020603050405020304" pitchFamily="18" charset="0"/>
                  <a:cs typeface="Times New Roman" panose="02020603050405020304" pitchFamily="18" charset="0"/>
                </a:rPr>
                <a:t>total error</a:t>
              </a:r>
              <a:r>
                <a:rPr lang="en-US" altLang="zh-CN" sz="15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分解：</a:t>
              </a:r>
            </a:p>
          </p:txBody>
        </p:sp>
        <p:sp>
          <p:nvSpPr>
            <p:cNvPr id="26632" name="矩形 11"/>
            <p:cNvSpPr>
              <a:spLocks noChangeArrowheads="1"/>
            </p:cNvSpPr>
            <p:nvPr/>
          </p:nvSpPr>
          <p:spPr bwMode="auto">
            <a:xfrm>
              <a:off x="3814142" y="2925458"/>
              <a:ext cx="4699220" cy="338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i="1" dirty="0" err="1">
                  <a:latin typeface="Times New Roman" pitchFamily="18" charset="0"/>
                  <a:cs typeface="Times New Roman" pitchFamily="18" charset="0"/>
                </a:rPr>
                <a:t>bias</a:t>
              </a:r>
              <a:r>
                <a:rPr lang="en-US" altLang="zh-CN" sz="1600" i="1" baseline="-25000" dirty="0" err="1">
                  <a:latin typeface="Times New Roman" pitchFamily="18" charset="0"/>
                  <a:cs typeface="Times New Roman" pitchFamily="18" charset="0"/>
                </a:rPr>
                <a:t>meax</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檢測系統的偏倚（穩定的不準確度）</a:t>
              </a:r>
              <a:r>
                <a:rPr lang="en-US" altLang="zh-CN" sz="1600" dirty="0">
                  <a:latin typeface="Times New Roman" pitchFamily="18" charset="0"/>
                  <a:cs typeface="Times New Roman" pitchFamily="18" charset="0"/>
                </a:rPr>
                <a:t> </a:t>
              </a:r>
              <a:endParaRPr lang="zh-CN" altLang="en-US" sz="1600" dirty="0">
                <a:latin typeface="Times New Roman" pitchFamily="18" charset="0"/>
                <a:cs typeface="Times New Roman" pitchFamily="18" charset="0"/>
              </a:endParaRPr>
            </a:p>
          </p:txBody>
        </p:sp>
        <p:sp>
          <p:nvSpPr>
            <p:cNvPr id="26633" name="矩形 12"/>
            <p:cNvSpPr>
              <a:spLocks noChangeArrowheads="1"/>
            </p:cNvSpPr>
            <p:nvPr/>
          </p:nvSpPr>
          <p:spPr bwMode="auto">
            <a:xfrm>
              <a:off x="3814141" y="3388987"/>
              <a:ext cx="5683251" cy="338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i="1" dirty="0" err="1">
                  <a:latin typeface="Times New Roman" pitchFamily="18" charset="0"/>
                  <a:cs typeface="Times New Roman" pitchFamily="18" charset="0"/>
                </a:rPr>
                <a:t>bias</a:t>
              </a:r>
              <a:r>
                <a:rPr lang="en-US" altLang="zh-CN" sz="1600" i="1" baseline="-25000" dirty="0" err="1">
                  <a:latin typeface="Times New Roman" pitchFamily="18" charset="0"/>
                  <a:cs typeface="Times New Roman" pitchFamily="18" charset="0"/>
                </a:rPr>
                <a:t>matx</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是由於干擾等一些特異標本引入的基質偏差</a:t>
              </a:r>
              <a:r>
                <a:rPr lang="en-US" altLang="zh-CN" sz="1600" dirty="0">
                  <a:latin typeface="Times New Roman" pitchFamily="18" charset="0"/>
                  <a:cs typeface="Times New Roman" pitchFamily="18" charset="0"/>
                </a:rPr>
                <a:t> </a:t>
              </a:r>
              <a:endParaRPr lang="zh-CN" altLang="en-US" sz="1600" dirty="0">
                <a:latin typeface="Times New Roman" pitchFamily="18" charset="0"/>
                <a:cs typeface="Times New Roman" pitchFamily="18" charset="0"/>
              </a:endParaRPr>
            </a:p>
          </p:txBody>
        </p:sp>
        <p:sp>
          <p:nvSpPr>
            <p:cNvPr id="26634" name="矩形 13"/>
            <p:cNvSpPr>
              <a:spLocks noChangeArrowheads="1"/>
            </p:cNvSpPr>
            <p:nvPr/>
          </p:nvSpPr>
          <p:spPr bwMode="auto">
            <a:xfrm>
              <a:off x="3814143" y="3854104"/>
              <a:ext cx="2743200" cy="3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i="1" dirty="0">
                  <a:latin typeface="Times New Roman" pitchFamily="18" charset="0"/>
                  <a:cs typeface="Times New Roman" pitchFamily="18" charset="0"/>
                </a:rPr>
                <a:t>△</a:t>
              </a:r>
              <a:r>
                <a:rPr lang="en-US" altLang="zh-CN" sz="1600" i="1" dirty="0" err="1">
                  <a:latin typeface="Times New Roman" pitchFamily="18" charset="0"/>
                  <a:cs typeface="Times New Roman" pitchFamily="18" charset="0"/>
                </a:rPr>
                <a:t>SE</a:t>
              </a:r>
              <a:r>
                <a:rPr lang="en-US" altLang="zh-CN" sz="1600" i="1" baseline="-25000" dirty="0" err="1">
                  <a:latin typeface="Times New Roman" pitchFamily="18" charset="0"/>
                  <a:cs typeface="Times New Roman" pitchFamily="18" charset="0"/>
                </a:rPr>
                <a:t>cont</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臨界系統誤差</a:t>
              </a:r>
              <a:r>
                <a:rPr lang="en-US" altLang="zh-CN" sz="1600" dirty="0">
                  <a:latin typeface="Times New Roman" pitchFamily="18" charset="0"/>
                  <a:cs typeface="Times New Roman" pitchFamily="18" charset="0"/>
                </a:rPr>
                <a:t> </a:t>
              </a:r>
              <a:endParaRPr lang="zh-CN" altLang="en-US" sz="1600" dirty="0">
                <a:latin typeface="Times New Roman" pitchFamily="18" charset="0"/>
                <a:cs typeface="Times New Roman" pitchFamily="18" charset="0"/>
              </a:endParaRPr>
            </a:p>
          </p:txBody>
        </p:sp>
        <p:sp>
          <p:nvSpPr>
            <p:cNvPr id="26635" name="矩形 14"/>
            <p:cNvSpPr>
              <a:spLocks noChangeArrowheads="1"/>
            </p:cNvSpPr>
            <p:nvPr/>
          </p:nvSpPr>
          <p:spPr bwMode="auto">
            <a:xfrm>
              <a:off x="3814143" y="4303349"/>
              <a:ext cx="2743200" cy="338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i="1" dirty="0">
                  <a:latin typeface="Times New Roman" pitchFamily="18" charset="0"/>
                  <a:cs typeface="Times New Roman" pitchFamily="18" charset="0"/>
                </a:rPr>
                <a:t>△</a:t>
              </a:r>
              <a:r>
                <a:rPr lang="en-US" altLang="zh-CN" sz="1600" i="1" dirty="0" err="1">
                  <a:latin typeface="Times New Roman" pitchFamily="18" charset="0"/>
                  <a:cs typeface="Times New Roman" pitchFamily="18" charset="0"/>
                </a:rPr>
                <a:t>RE</a:t>
              </a:r>
              <a:r>
                <a:rPr lang="en-US" altLang="zh-CN" sz="1600" i="1" baseline="-25000" dirty="0" err="1">
                  <a:latin typeface="Times New Roman" pitchFamily="18" charset="0"/>
                  <a:cs typeface="Times New Roman" pitchFamily="18" charset="0"/>
                </a:rPr>
                <a:t>cont</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臨界隨機誤差</a:t>
              </a:r>
              <a:r>
                <a:rPr lang="en-US" altLang="zh-CN" sz="1600" dirty="0">
                  <a:latin typeface="Times New Roman" pitchFamily="18" charset="0"/>
                  <a:cs typeface="Times New Roman" pitchFamily="18" charset="0"/>
                </a:rPr>
                <a:t> </a:t>
              </a:r>
              <a:endParaRPr lang="zh-CN" altLang="en-US" sz="1600" dirty="0">
                <a:latin typeface="Times New Roman" pitchFamily="18" charset="0"/>
                <a:cs typeface="Times New Roman" pitchFamily="18" charset="0"/>
              </a:endParaRPr>
            </a:p>
          </p:txBody>
        </p:sp>
        <p:sp>
          <p:nvSpPr>
            <p:cNvPr id="26636" name="矩形 15"/>
            <p:cNvSpPr>
              <a:spLocks noChangeArrowheads="1"/>
            </p:cNvSpPr>
            <p:nvPr/>
          </p:nvSpPr>
          <p:spPr bwMode="auto">
            <a:xfrm>
              <a:off x="3829908" y="4768466"/>
              <a:ext cx="4419709" cy="338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i="1" dirty="0" err="1">
                  <a:latin typeface="Times New Roman" pitchFamily="18" charset="0"/>
                  <a:cs typeface="Times New Roman" pitchFamily="18" charset="0"/>
                </a:rPr>
                <a:t>S</a:t>
              </a:r>
              <a:r>
                <a:rPr lang="en-US" altLang="zh-CN" sz="1600" i="1" baseline="-25000" dirty="0" err="1">
                  <a:latin typeface="Times New Roman" pitchFamily="18" charset="0"/>
                  <a:cs typeface="Times New Roman" pitchFamily="18" charset="0"/>
                </a:rPr>
                <a:t>meas</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檢測系統的標準差（穩定的不精密度）</a:t>
              </a:r>
              <a:r>
                <a:rPr lang="en-US" altLang="zh-CN" sz="1600" dirty="0">
                  <a:latin typeface="Times New Roman" pitchFamily="18" charset="0"/>
                  <a:cs typeface="Times New Roman" pitchFamily="18" charset="0"/>
                </a:rPr>
                <a:t> </a:t>
              </a:r>
              <a:endParaRPr lang="zh-CN" altLang="en-US" sz="1600" dirty="0">
                <a:latin typeface="Times New Roman" pitchFamily="18" charset="0"/>
                <a:cs typeface="Times New Roman" pitchFamily="18" charset="0"/>
              </a:endParaRPr>
            </a:p>
          </p:txBody>
        </p:sp>
      </p:grpSp>
      <p:sp>
        <p:nvSpPr>
          <p:cNvPr id="14" name="矩形 3"/>
          <p:cNvSpPr>
            <a:spLocks noChangeArrowheads="1"/>
          </p:cNvSpPr>
          <p:nvPr/>
        </p:nvSpPr>
        <p:spPr bwMode="auto">
          <a:xfrm>
            <a:off x="80214" y="56729"/>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5" name="矩形 3"/>
          <p:cNvSpPr>
            <a:spLocks noChangeArrowheads="1"/>
          </p:cNvSpPr>
          <p:nvPr/>
        </p:nvSpPr>
        <p:spPr bwMode="auto">
          <a:xfrm>
            <a:off x="93863" y="332582"/>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確定醫學上重要的誤差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medically important errors</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臨床檢驗總誤差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total error</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解析：～  </a:t>
            </a:r>
            <a:r>
              <a:rPr lang="en-US" altLang="zh-TW" sz="1000" i="1" dirty="0">
                <a:solidFill>
                  <a:srgbClr val="000000"/>
                </a:solidFill>
                <a:latin typeface="Times New Roman" pitchFamily="18" charset="0"/>
                <a:cs typeface="Times New Roman" pitchFamily="18" charset="0"/>
              </a:rPr>
              <a:t>CLSI</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EP</a:t>
            </a:r>
            <a:r>
              <a:rPr lang="en-US" altLang="zh-TW" sz="1000" dirty="0">
                <a:solidFill>
                  <a:srgbClr val="000000"/>
                </a:solidFill>
                <a:latin typeface="Times New Roman" pitchFamily="18" charset="0"/>
                <a:cs typeface="Times New Roman" pitchFamily="18" charset="0"/>
              </a:rPr>
              <a:t>21-</a:t>
            </a:r>
            <a:r>
              <a:rPr lang="en-US" altLang="zh-TW" sz="1000" i="1" dirty="0">
                <a:solidFill>
                  <a:srgbClr val="000000"/>
                </a:solidFill>
                <a:latin typeface="Times New Roman" pitchFamily="18" charset="0"/>
                <a:cs typeface="Times New Roman" pitchFamily="18" charset="0"/>
              </a:rPr>
              <a:t>A</a:t>
            </a:r>
            <a:r>
              <a:rPr lang="zh-TW" altLang="en-US"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ISO</a:t>
            </a:r>
            <a:r>
              <a:rPr lang="en-US" altLang="zh-TW" sz="1000" dirty="0">
                <a:solidFill>
                  <a:srgbClr val="000000"/>
                </a:solidFill>
                <a:latin typeface="Times New Roman" pitchFamily="18" charset="0"/>
                <a:cs typeface="Times New Roman" pitchFamily="18" charset="0"/>
              </a:rPr>
              <a:t>15189</a:t>
            </a:r>
            <a:endParaRPr lang="zh-TW" altLang="en-US" sz="1000" dirty="0">
              <a:solidFill>
                <a:srgbClr val="0000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8113" y="3264900"/>
            <a:ext cx="10836000" cy="388800"/>
          </a:xfrm>
          <a:prstGeom prst="rect">
            <a:avLst/>
          </a:prstGeom>
          <a:solidFill>
            <a:schemeClr val="accent1">
              <a:alpha val="0"/>
            </a:schemeClr>
          </a:solidFill>
          <a:ln w="3175">
            <a:solidFill>
              <a:srgbClr val="FF0915">
                <a:alpha val="7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a:extLst>
              <a:ext uri="{FF2B5EF4-FFF2-40B4-BE49-F238E27FC236}">
                <a16:creationId xmlns:a16="http://schemas.microsoft.com/office/drawing/2014/main" id="{DACDF8B4-BD79-97C2-FA04-21CFD97D3D88}"/>
              </a:ext>
            </a:extLst>
          </p:cNvPr>
          <p:cNvSpPr/>
          <p:nvPr/>
        </p:nvSpPr>
        <p:spPr>
          <a:xfrm>
            <a:off x="358408" y="562001"/>
            <a:ext cx="10836000" cy="990000"/>
          </a:xfrm>
          <a:prstGeom prst="rect">
            <a:avLst/>
          </a:prstGeom>
          <a:solidFill>
            <a:schemeClr val="accent1">
              <a:alpha val="0"/>
            </a:schemeClr>
          </a:solidFill>
          <a:ln w="3175">
            <a:solidFill>
              <a:srgbClr val="FF0915">
                <a:alpha val="70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42" name="Rectangle 3"/>
          <p:cNvSpPr>
            <a:spLocks noGrp="1" noChangeArrowheads="1"/>
          </p:cNvSpPr>
          <p:nvPr>
            <p:ph type="body" idx="1"/>
          </p:nvPr>
        </p:nvSpPr>
        <p:spPr>
          <a:xfrm>
            <a:off x="320675" y="79375"/>
            <a:ext cx="10944000" cy="5983288"/>
          </a:xfrm>
        </p:spPr>
        <p:txBody>
          <a:bodyPr/>
          <a:lstStyle/>
          <a:p>
            <a:pPr marL="0" indent="0" eaLnBrk="1" hangingPunct="1">
              <a:lnSpc>
                <a:spcPct val="150000"/>
              </a:lnSpc>
              <a:buFont typeface="Wingdings" pitchFamily="2" charset="2"/>
              <a:buNone/>
              <a:defRPr/>
            </a:pPr>
            <a:r>
              <a:rPr lang="zh-TW" altLang="en-US" sz="1500" b="1" dirty="0">
                <a:ea typeface="楷体_GB2312" pitchFamily="49" charset="-122"/>
                <a:cs typeface="+mn-cs"/>
              </a:rPr>
              <a:t>國際臨床化學和檢驗醫學聯合會（</a:t>
            </a:r>
            <a:r>
              <a:rPr lang="en-US" altLang="zh-TW" sz="1500" b="1" i="1" dirty="0">
                <a:latin typeface="Times New Roman" pitchFamily="18" charset="0"/>
                <a:ea typeface="楷体_GB2312" pitchFamily="49" charset="-122"/>
                <a:cs typeface="Times New Roman" pitchFamily="18" charset="0"/>
              </a:rPr>
              <a:t>IFCC</a:t>
            </a:r>
            <a:r>
              <a:rPr lang="zh-TW" altLang="en-US" sz="1500" b="1" dirty="0">
                <a:ea typeface="楷体_GB2312" pitchFamily="49" charset="-122"/>
                <a:cs typeface="+mn-cs"/>
              </a:rPr>
              <a:t>）</a:t>
            </a:r>
            <a:r>
              <a:rPr lang="zh-CN" altLang="en-US" sz="1500" b="1" dirty="0">
                <a:ea typeface="楷体_GB2312" pitchFamily="49" charset="-122"/>
                <a:cs typeface="+mn-cs"/>
              </a:rPr>
              <a:t>定義建立臨床檢驗分析過程的步驟：</a:t>
            </a:r>
            <a:endParaRPr lang="en-US" altLang="zh-CN" sz="1500" b="1" dirty="0">
              <a:ea typeface="楷体_GB2312" pitchFamily="49" charset="-122"/>
              <a:cs typeface="+mn-cs"/>
            </a:endParaRPr>
          </a:p>
          <a:p>
            <a:pPr marL="0" indent="0" eaLnBrk="1" hangingPunct="1">
              <a:lnSpc>
                <a:spcPct val="100000"/>
              </a:lnSpc>
              <a:buFont typeface="Wingdings" pitchFamily="2" charset="2"/>
              <a:buNone/>
              <a:defRPr/>
            </a:pPr>
            <a:endParaRPr lang="en-US" altLang="zh-CN" sz="800" b="1"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1</a:t>
            </a:r>
            <a:r>
              <a:rPr lang="zh-TW" altLang="en-US" sz="1050" dirty="0">
                <a:ea typeface="楷体_GB2312" pitchFamily="49" charset="-122"/>
                <a:cs typeface="+mn-cs"/>
              </a:rPr>
              <a:t>、確定醫學要求（</a:t>
            </a:r>
            <a:r>
              <a:rPr lang="en-US" altLang="zh-TW" sz="1050" i="1" dirty="0">
                <a:latin typeface="Times New Roman" pitchFamily="18" charset="0"/>
                <a:ea typeface="楷体_GB2312" pitchFamily="49" charset="-122"/>
                <a:cs typeface="Times New Roman" pitchFamily="18" charset="0"/>
              </a:rPr>
              <a:t>medical needs</a:t>
            </a:r>
            <a:r>
              <a:rPr lang="zh-TW" altLang="en-US" sz="1050" dirty="0">
                <a:ea typeface="楷体_GB2312" pitchFamily="49" charset="-122"/>
                <a:cs typeface="+mn-cs"/>
              </a:rPr>
              <a:t>） 這通常是由醫生幫助診斷特殊的醫療問題或監測特定的醫療情況要求的起點。要求可能是具有沒有識別測定分析物診斷問題的陳述，但更經常是醫生具有一些什麼樣的分析物將提供醫學上有用信息的資料。醫學文獻的研究可描述一定的分析物如何與診斷情況或醫療情況的改變發生聯繫，以及可報告幾個不同的實驗來滿足醫療的需要</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2</a:t>
            </a:r>
            <a:r>
              <a:rPr lang="zh-TW" altLang="en-US" sz="1050" dirty="0">
                <a:ea typeface="楷体_GB2312" pitchFamily="49" charset="-122"/>
                <a:cs typeface="+mn-cs"/>
              </a:rPr>
              <a:t>、選擇和評價診斷試驗在醫學文獻、臨床經驗和醫學權威推薦的研究基礎上，選擇診斷試驗和尋找文件記錄來支持試驗的醫學實用性。從臨床研究的定量評價中建立了試驗診斷的靈敏度和特異性。當從其他的資料中不能獲得所需的信息時，則應該進行臨床研究</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3</a:t>
            </a:r>
            <a:r>
              <a:rPr lang="zh-TW" altLang="en-US" sz="1050" dirty="0">
                <a:ea typeface="楷体_GB2312" pitchFamily="49" charset="-122"/>
                <a:cs typeface="+mn-cs"/>
              </a:rPr>
              <a:t>、評價醫學性能（</a:t>
            </a:r>
            <a:r>
              <a:rPr lang="en-US" altLang="zh-TW" sz="1050" i="1" dirty="0">
                <a:latin typeface="Times New Roman" pitchFamily="18" charset="0"/>
                <a:ea typeface="楷体_GB2312" pitchFamily="49" charset="-122"/>
                <a:cs typeface="Times New Roman" pitchFamily="18" charset="0"/>
              </a:rPr>
              <a:t>medical performance</a:t>
            </a:r>
            <a:r>
              <a:rPr lang="zh-TW" altLang="en-US" sz="1050" dirty="0">
                <a:ea typeface="楷体_GB2312" pitchFamily="49" charset="-122"/>
                <a:cs typeface="+mn-cs"/>
              </a:rPr>
              <a:t>） 利用研究的人群疾病的患病率（</a:t>
            </a:r>
            <a:r>
              <a:rPr lang="en-US" altLang="zh-TW" sz="1050" i="1" dirty="0">
                <a:latin typeface="Times New Roman" pitchFamily="18" charset="0"/>
                <a:ea typeface="楷体_GB2312" pitchFamily="49" charset="-122"/>
                <a:cs typeface="Times New Roman" pitchFamily="18" charset="0"/>
              </a:rPr>
              <a:t>prevalence</a:t>
            </a:r>
            <a:r>
              <a:rPr lang="zh-TW" altLang="en-US" sz="1050" dirty="0">
                <a:ea typeface="楷体_GB2312" pitchFamily="49" charset="-122"/>
                <a:cs typeface="+mn-cs"/>
              </a:rPr>
              <a:t>）能計算試驗的預測值和效率。如果試驗結果提供預期應用有用的資料，則尋找到了常規測定方法。如果試驗結果不是醫學上有用的，則必須選擇和評價不同的診斷試驗</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CN" sz="1050" dirty="0">
                <a:ea typeface="楷体_GB2312" pitchFamily="49" charset="-122"/>
                <a:cs typeface="+mn-cs"/>
              </a:rPr>
              <a:t>4</a:t>
            </a:r>
            <a:r>
              <a:rPr lang="zh-CN" altLang="en-US" sz="1050" dirty="0">
                <a:ea typeface="楷体_GB2312" pitchFamily="49" charset="-122"/>
                <a:cs typeface="+mn-cs"/>
              </a:rPr>
              <a:t>、建立分析要求（</a:t>
            </a:r>
            <a:r>
              <a:rPr lang="en-US" altLang="zh-CN" sz="1050" i="1" dirty="0">
                <a:latin typeface="Times New Roman" pitchFamily="18" charset="0"/>
                <a:ea typeface="楷体_GB2312" pitchFamily="49" charset="-122"/>
                <a:cs typeface="Times New Roman" pitchFamily="18" charset="0"/>
              </a:rPr>
              <a:t>analytical requirements</a:t>
            </a:r>
            <a:r>
              <a:rPr lang="zh-CN" altLang="en-US" sz="1050" dirty="0">
                <a:ea typeface="楷体_GB2312" pitchFamily="49" charset="-122"/>
                <a:cs typeface="+mn-cs"/>
              </a:rPr>
              <a:t>） 一旦已建立了試驗的醫學實用性，就必須規定分析要求。①「應用要求（</a:t>
            </a:r>
            <a:r>
              <a:rPr lang="en-US" altLang="zh-CN" sz="1050" i="1" dirty="0">
                <a:latin typeface="Times New Roman" pitchFamily="18" charset="0"/>
                <a:ea typeface="楷体_GB2312" pitchFamily="49" charset="-122"/>
                <a:cs typeface="Times New Roman" pitchFamily="18" charset="0"/>
              </a:rPr>
              <a:t>application requirements</a:t>
            </a:r>
            <a:r>
              <a:rPr lang="zh-CN" altLang="en-US" sz="1050" dirty="0">
                <a:ea typeface="楷体_GB2312" pitchFamily="49" charset="-122"/>
                <a:cs typeface="+mn-cs"/>
              </a:rPr>
              <a:t>）」：如標本類型、樣本量、周轉時間、成本等因素；②「性能要求（</a:t>
            </a:r>
            <a:r>
              <a:rPr lang="en-US" altLang="zh-CN" sz="1050" i="1" dirty="0">
                <a:latin typeface="Times New Roman" pitchFamily="18" charset="0"/>
                <a:ea typeface="楷体_GB2312" pitchFamily="49" charset="-122"/>
                <a:cs typeface="Times New Roman" pitchFamily="18" charset="0"/>
              </a:rPr>
              <a:t>performance requirements</a:t>
            </a:r>
            <a:r>
              <a:rPr lang="zh-CN" altLang="en-US" sz="1050" dirty="0">
                <a:ea typeface="楷体_GB2312" pitchFamily="49" charset="-122"/>
                <a:cs typeface="+mn-cs"/>
              </a:rPr>
              <a:t>）」：分析範圍、分析的靈敏度和特異性、精密度和準確度。這些要求指導測定方法的選擇和評價；</a:t>
            </a:r>
            <a:endParaRPr lang="en-US" altLang="zh-CN"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5</a:t>
            </a:r>
            <a:r>
              <a:rPr lang="zh-TW" altLang="en-US" sz="1050" dirty="0">
                <a:ea typeface="楷体_GB2312" pitchFamily="49" charset="-122"/>
                <a:cs typeface="+mn-cs"/>
              </a:rPr>
              <a:t>、選擇和評價測定方法 選擇測定方法滿足規定的應用要求。在實驗室進行實驗研究</a:t>
            </a:r>
            <a:r>
              <a:rPr lang="en-US" altLang="zh-TW" sz="1050" dirty="0">
                <a:ea typeface="楷体_GB2312" pitchFamily="49" charset="-122"/>
                <a:cs typeface="+mn-cs"/>
              </a:rPr>
              <a:t>—</a:t>
            </a:r>
            <a:r>
              <a:rPr lang="zh-TW" altLang="en-US" sz="1050" dirty="0">
                <a:ea typeface="楷体_GB2312" pitchFamily="49" charset="-122"/>
                <a:cs typeface="+mn-cs"/>
              </a:rPr>
              <a:t>分析範圍、干擾、回收、重複試驗、以及與其他已建立的測定方法比較，檢驗測定方法是否滿足性能要求</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6</a:t>
            </a:r>
            <a:r>
              <a:rPr lang="zh-TW" altLang="en-US" sz="1050" dirty="0">
                <a:ea typeface="楷体_GB2312" pitchFamily="49" charset="-122"/>
                <a:cs typeface="+mn-cs"/>
              </a:rPr>
              <a:t>、評價分析性能（</a:t>
            </a:r>
            <a:r>
              <a:rPr lang="en-US" altLang="zh-TW" sz="1050" i="1" dirty="0">
                <a:latin typeface="Times New Roman" pitchFamily="18" charset="0"/>
                <a:ea typeface="楷体_GB2312" pitchFamily="49" charset="-122"/>
                <a:cs typeface="Times New Roman" pitchFamily="18" charset="0"/>
              </a:rPr>
              <a:t>analytical performance</a:t>
            </a:r>
            <a:r>
              <a:rPr lang="zh-TW" altLang="en-US" sz="1050" dirty="0">
                <a:ea typeface="楷体_GB2312" pitchFamily="49" charset="-122"/>
                <a:cs typeface="+mn-cs"/>
              </a:rPr>
              <a:t>） 對從方法評價研究獲得的實驗結果進行統計分析提供分析誤差的估計。觀測的誤差與允許誤差（總誤差規範）相比較來判斷分析性能的可接受性。如果不能接受，則修改測定方法來提高它的性能，或選擇新的測定方法，並且重新進行評價研究。如果分析性能是可接受的，在常規操作執行測定方法之前，必須建立質量控制方法</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7</a:t>
            </a:r>
            <a:r>
              <a:rPr lang="zh-TW" altLang="en-US" sz="1050" dirty="0">
                <a:ea typeface="楷体_GB2312" pitchFamily="49" charset="-122"/>
                <a:cs typeface="+mn-cs"/>
              </a:rPr>
              <a:t>、確定醫學上重要誤差（</a:t>
            </a:r>
            <a:r>
              <a:rPr lang="en-US" altLang="zh-TW" sz="1050" i="1" dirty="0">
                <a:latin typeface="Times New Roman" pitchFamily="18" charset="0"/>
                <a:ea typeface="楷体_GB2312" pitchFamily="49" charset="-122"/>
                <a:cs typeface="Times New Roman" pitchFamily="18" charset="0"/>
              </a:rPr>
              <a:t>medically important errors</a:t>
            </a:r>
            <a:r>
              <a:rPr lang="zh-TW" altLang="en-US" sz="1050" dirty="0">
                <a:ea typeface="楷体_GB2312" pitchFamily="49" charset="-122"/>
                <a:cs typeface="+mn-cs"/>
              </a:rPr>
              <a:t>） 當測定方法正常工作時，即是在穩定性能條件下操作，它的誤差是小於允許分析誤差，這由方法評價研究證實。然而，如果改變了穩定操作條件，分析誤差大小可增加，很有可能使實驗結果不具有醫學實用性。從總誤差規範和方法評價研究上觀測的誤差能計算出這些額外誤差的大小，即是醫學上重要的誤差</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8</a:t>
            </a:r>
            <a:r>
              <a:rPr lang="zh-TW" altLang="en-US" sz="1050" dirty="0">
                <a:ea typeface="楷体_GB2312" pitchFamily="49" charset="-122"/>
                <a:cs typeface="+mn-cs"/>
              </a:rPr>
              <a:t>、選擇和評價統計控制方法（</a:t>
            </a:r>
            <a:r>
              <a:rPr lang="en-US" altLang="zh-TW" sz="1050" i="1" dirty="0">
                <a:latin typeface="Times New Roman" pitchFamily="18" charset="0"/>
                <a:ea typeface="楷体_GB2312" pitchFamily="49" charset="-122"/>
                <a:cs typeface="Times New Roman" pitchFamily="18" charset="0"/>
              </a:rPr>
              <a:t>statistical control procedure</a:t>
            </a:r>
            <a:r>
              <a:rPr lang="zh-TW" altLang="en-US" sz="1050" dirty="0">
                <a:ea typeface="楷体_GB2312" pitchFamily="49" charset="-122"/>
                <a:cs typeface="+mn-cs"/>
              </a:rPr>
              <a:t>） 當出現醫學上重要的誤差時，統計控制方法用來警告分析人員是不可缺少的。控制方法的選擇應建立在所需的誤差檢出能力，以及它的假警報率、易於使用、培訓要求等實際考慮基礎上。控制方法的性能應該用定量的名詞來記錄，這樣才能知道檢出醫學上重要誤差的機會</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9</a:t>
            </a:r>
            <a:r>
              <a:rPr lang="zh-TW" altLang="en-US" sz="1050" dirty="0">
                <a:ea typeface="楷体_GB2312" pitchFamily="49" charset="-122"/>
                <a:cs typeface="+mn-cs"/>
              </a:rPr>
              <a:t>、評價控制性能（</a:t>
            </a:r>
            <a:r>
              <a:rPr lang="en-US" altLang="zh-TW" sz="1050" i="1" dirty="0">
                <a:latin typeface="Times New Roman" pitchFamily="18" charset="0"/>
                <a:ea typeface="楷体_GB2312" pitchFamily="49" charset="-122"/>
                <a:cs typeface="Times New Roman" pitchFamily="18" charset="0"/>
              </a:rPr>
              <a:t>control performance</a:t>
            </a:r>
            <a:r>
              <a:rPr lang="zh-TW" altLang="en-US" sz="1050" dirty="0">
                <a:ea typeface="楷体_GB2312" pitchFamily="49" charset="-122"/>
                <a:cs typeface="+mn-cs"/>
              </a:rPr>
              <a:t>） 評價檢出醫學上重要誤差的概率來判斷控制方法是否滿足其預期的目的。此外還必須考慮判斷沒有誤差分析批失控的概率（假警告）</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10</a:t>
            </a:r>
            <a:r>
              <a:rPr lang="zh-TW" altLang="en-US" sz="1050" dirty="0">
                <a:ea typeface="楷体_GB2312" pitchFamily="49" charset="-122"/>
                <a:cs typeface="+mn-cs"/>
              </a:rPr>
              <a:t>、執行分析過程 常規操作執行的分析過程，如今包括測定方法和控制方法。操作步驟必須仔細記錄，並且要教會實驗人員</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11</a:t>
            </a:r>
            <a:r>
              <a:rPr lang="zh-TW" altLang="en-US" sz="1050" dirty="0">
                <a:ea typeface="楷体_GB2312" pitchFamily="49" charset="-122"/>
                <a:cs typeface="+mn-cs"/>
              </a:rPr>
              <a:t>、常規分析過程的操作 安排分析過程有規律的操作。接收標本，準備樣本進行分析，進行檢測，以及獲得結果</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12</a:t>
            </a:r>
            <a:r>
              <a:rPr lang="zh-TW" altLang="en-US" sz="1050" dirty="0">
                <a:ea typeface="楷体_GB2312" pitchFamily="49" charset="-122"/>
                <a:cs typeface="+mn-cs"/>
              </a:rPr>
              <a:t>、評價常規性能（</a:t>
            </a:r>
            <a:r>
              <a:rPr lang="en-US" altLang="zh-TW" sz="1050" i="1" dirty="0">
                <a:latin typeface="Times New Roman" pitchFamily="18" charset="0"/>
                <a:ea typeface="楷体_GB2312" pitchFamily="49" charset="-122"/>
                <a:cs typeface="Times New Roman" pitchFamily="18" charset="0"/>
              </a:rPr>
              <a:t>routine performance</a:t>
            </a:r>
            <a:r>
              <a:rPr lang="zh-TW" altLang="en-US" sz="1050" dirty="0">
                <a:ea typeface="楷体_GB2312" pitchFamily="49" charset="-122"/>
                <a:cs typeface="+mn-cs"/>
              </a:rPr>
              <a:t>） 使用統計控制方法監測過程的常規操作。當分析批被判斷為失控時，放棄結果，立即檢查問題，及重新檢測此批。當分析批在控時，報告結果</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13</a:t>
            </a:r>
            <a:r>
              <a:rPr lang="zh-TW" altLang="en-US" sz="1050" dirty="0">
                <a:ea typeface="楷体_GB2312" pitchFamily="49" charset="-122"/>
                <a:cs typeface="+mn-cs"/>
              </a:rPr>
              <a:t>、估計誤差發生率（</a:t>
            </a:r>
            <a:r>
              <a:rPr lang="en-US" altLang="zh-TW" sz="1050" i="1" dirty="0">
                <a:latin typeface="Times New Roman" pitchFamily="18" charset="0"/>
                <a:ea typeface="楷体_GB2312" pitchFamily="49" charset="-122"/>
                <a:cs typeface="Times New Roman" pitchFamily="18" charset="0"/>
              </a:rPr>
              <a:t>frequency of errors</a:t>
            </a:r>
            <a:r>
              <a:rPr lang="zh-TW" altLang="en-US" sz="1050" dirty="0">
                <a:ea typeface="楷体_GB2312" pitchFamily="49" charset="-122"/>
                <a:cs typeface="+mn-cs"/>
              </a:rPr>
              <a:t>） 必須把復發問題的目標定為永久的消除。應該記錄誤差發生率來評價問題的嚴重性，以及記錄問題的類型來幫助識別它們的原因。應該修改分析過程永久地消除原因，或應該執行預防性維護過程定期地消除原因。由於有這樣解決問題的方法，分析過程應該沒有問題。當出現這樣的情況，誤差發生率下降，減少了對統計控制方法的要求，因此，能重新設計和簡單化控制方法。如果不能降低誤差發生率，則必須選擇新的測定方法</a:t>
            </a:r>
            <a:r>
              <a:rPr lang="zh-CN" altLang="en-US" sz="1050" dirty="0">
                <a:ea typeface="楷体_GB2312" pitchFamily="49" charset="-122"/>
                <a:cs typeface="+mn-cs"/>
              </a:rPr>
              <a:t>；</a:t>
            </a:r>
            <a:endParaRPr lang="en-US" altLang="zh-TW" sz="1050" dirty="0">
              <a:ea typeface="楷体_GB2312" pitchFamily="49" charset="-122"/>
              <a:cs typeface="+mn-cs"/>
            </a:endParaRPr>
          </a:p>
          <a:p>
            <a:pPr marL="0" indent="0" eaLnBrk="1" hangingPunct="1">
              <a:lnSpc>
                <a:spcPct val="120000"/>
              </a:lnSpc>
              <a:buFont typeface="Wingdings" pitchFamily="2" charset="2"/>
              <a:buNone/>
              <a:defRPr/>
            </a:pPr>
            <a:r>
              <a:rPr lang="en-US" altLang="zh-TW" sz="1050" dirty="0">
                <a:ea typeface="楷体_GB2312" pitchFamily="49" charset="-122"/>
                <a:cs typeface="+mn-cs"/>
              </a:rPr>
              <a:t>14</a:t>
            </a:r>
            <a:r>
              <a:rPr lang="zh-TW" altLang="en-US" sz="1050" dirty="0">
                <a:ea typeface="楷体_GB2312" pitchFamily="49" charset="-122"/>
                <a:cs typeface="+mn-cs"/>
              </a:rPr>
              <a:t>、評價用戶的滿意度（</a:t>
            </a:r>
            <a:r>
              <a:rPr lang="en-US" altLang="zh-TW" sz="1050" i="1" dirty="0">
                <a:latin typeface="Times New Roman" pitchFamily="18" charset="0"/>
                <a:ea typeface="楷体_GB2312" pitchFamily="49" charset="-122"/>
                <a:cs typeface="Times New Roman" pitchFamily="18" charset="0"/>
              </a:rPr>
              <a:t>user satisfaction</a:t>
            </a:r>
            <a:r>
              <a:rPr lang="zh-TW" altLang="en-US" sz="1050" dirty="0">
                <a:ea typeface="楷体_GB2312" pitchFamily="49" charset="-122"/>
                <a:cs typeface="+mn-cs"/>
              </a:rPr>
              <a:t>） 當發展了穩定的、可靠的分析過程是，必須重新評價用戶的滿意情況。醫學要求在建立過程時可能已經發生改變。隨著對醫療情況更好地理解，以及實驗結果的實用性變得更明顯，試驗結果的解釋將更為關鍵。已經發現的新的診斷和監測的應用，完全地改變了醫學的要求</a:t>
            </a:r>
            <a:r>
              <a:rPr lang="zh-CN" altLang="en-US" sz="1050" dirty="0">
                <a:ea typeface="楷体_GB2312" pitchFamily="49" charset="-122"/>
                <a:cs typeface="+mn-cs"/>
              </a:rPr>
              <a:t>；</a:t>
            </a:r>
          </a:p>
        </p:txBody>
      </p:sp>
    </p:spTree>
    <p:extLst>
      <p:ext uri="{BB962C8B-B14F-4D97-AF65-F5344CB8AC3E}">
        <p14:creationId xmlns:p14="http://schemas.microsoft.com/office/powerpoint/2010/main" val="13596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27652" name="组合 4"/>
          <p:cNvGrpSpPr>
            <a:grpSpLocks/>
          </p:cNvGrpSpPr>
          <p:nvPr/>
        </p:nvGrpSpPr>
        <p:grpSpPr bwMode="auto">
          <a:xfrm>
            <a:off x="2600325" y="876300"/>
            <a:ext cx="6259513" cy="4343513"/>
            <a:chOff x="2600504" y="876300"/>
            <a:chExt cx="6259717" cy="4344012"/>
          </a:xfrm>
        </p:grpSpPr>
        <p:graphicFrame>
          <p:nvGraphicFramePr>
            <p:cNvPr id="27653" name="对象 2"/>
            <p:cNvGraphicFramePr>
              <a:graphicFrameLocks noChangeAspect="1"/>
            </p:cNvGraphicFramePr>
            <p:nvPr>
              <p:extLst>
                <p:ext uri="{D42A27DB-BD31-4B8C-83A1-F6EECF244321}">
                  <p14:modId xmlns:p14="http://schemas.microsoft.com/office/powerpoint/2010/main" val="12869947"/>
                </p:ext>
              </p:extLst>
            </p:nvPr>
          </p:nvGraphicFramePr>
          <p:xfrm>
            <a:off x="3482975" y="1710064"/>
            <a:ext cx="3021013" cy="774700"/>
          </p:xfrm>
          <a:graphic>
            <a:graphicData uri="http://schemas.openxmlformats.org/presentationml/2006/ole">
              <mc:AlternateContent xmlns:mc="http://schemas.openxmlformats.org/markup-compatibility/2006">
                <mc:Choice xmlns:v="urn:schemas-microsoft-com:vml" Requires="v">
                  <p:oleObj name="公式" r:id="rId3" imgW="1790700" imgH="457200" progId="Equation.3">
                    <p:embed/>
                  </p:oleObj>
                </mc:Choice>
                <mc:Fallback>
                  <p:oleObj name="公式" r:id="rId3" imgW="1790700" imgH="4572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2975" y="1710064"/>
                          <a:ext cx="3021013"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矩形 10"/>
            <p:cNvSpPr>
              <a:spLocks noChangeArrowheads="1"/>
            </p:cNvSpPr>
            <p:nvPr/>
          </p:nvSpPr>
          <p:spPr bwMode="auto">
            <a:xfrm>
              <a:off x="2600504" y="876300"/>
              <a:ext cx="4498206" cy="35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700" b="1" dirty="0">
                  <a:latin typeface="Times New Roman" panose="02020603050405020304" pitchFamily="18" charset="0"/>
                  <a:cs typeface="Times New Roman" panose="02020603050405020304" pitchFamily="18" charset="0"/>
                </a:rPr>
                <a:t>1</a:t>
              </a:r>
              <a:r>
                <a:rPr lang="zh-CN" altLang="en-US" sz="1700" dirty="0">
                  <a:latin typeface="Times New Roman" panose="02020603050405020304" pitchFamily="18" charset="0"/>
                  <a:cs typeface="Times New Roman" panose="02020603050405020304" pitchFamily="18" charset="0"/>
                </a:rPr>
                <a:t>、確定臨界系統誤差</a:t>
              </a:r>
              <a:r>
                <a:rPr lang="en-US" altLang="zh-CN" sz="1500" dirty="0">
                  <a:latin typeface="Times New Roman" panose="02020603050405020304" pitchFamily="18" charset="0"/>
                  <a:cs typeface="Times New Roman" panose="02020603050405020304" pitchFamily="18" charset="0"/>
                </a:rPr>
                <a:t>(</a:t>
              </a:r>
              <a:r>
                <a:rPr lang="en-US" altLang="zh-CN" sz="1500" i="1" dirty="0">
                  <a:latin typeface="Times New Roman" panose="02020603050405020304" pitchFamily="18" charset="0"/>
                  <a:cs typeface="Times New Roman" panose="02020603050405020304" pitchFamily="18" charset="0"/>
                </a:rPr>
                <a:t>critical systematic error</a:t>
              </a:r>
              <a:r>
                <a:rPr lang="en-US" altLang="zh-CN" sz="1500" dirty="0">
                  <a:latin typeface="Times New Roman" panose="02020603050405020304" pitchFamily="18" charset="0"/>
                  <a:cs typeface="Times New Roman" panose="02020603050405020304" pitchFamily="18" charset="0"/>
                </a:rPr>
                <a:t>)</a:t>
              </a:r>
              <a:r>
                <a:rPr lang="zh-CN" altLang="en-US" sz="1700" dirty="0">
                  <a:latin typeface="Times New Roman" panose="02020603050405020304" pitchFamily="18" charset="0"/>
                  <a:cs typeface="Times New Roman" panose="02020603050405020304" pitchFamily="18" charset="0"/>
                </a:rPr>
                <a:t>：</a:t>
              </a:r>
            </a:p>
          </p:txBody>
        </p:sp>
        <p:sp>
          <p:nvSpPr>
            <p:cNvPr id="27655" name="矩形 15"/>
            <p:cNvSpPr>
              <a:spLocks noChangeArrowheads="1"/>
            </p:cNvSpPr>
            <p:nvPr/>
          </p:nvSpPr>
          <p:spPr bwMode="auto">
            <a:xfrm>
              <a:off x="3436102" y="2681456"/>
              <a:ext cx="5424119" cy="99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300" dirty="0">
                  <a:latin typeface="Times New Roman" pitchFamily="18" charset="0"/>
                  <a:cs typeface="Times New Roman" pitchFamily="18" charset="0"/>
                </a:rPr>
                <a:t>取 </a:t>
              </a:r>
              <a:r>
                <a:rPr lang="el-GR" altLang="zh-CN" sz="1300" i="1" dirty="0">
                  <a:latin typeface="Times New Roman" pitchFamily="18" charset="0"/>
                  <a:cs typeface="Times New Roman" pitchFamily="18" charset="0"/>
                </a:rPr>
                <a:t>α</a:t>
              </a:r>
              <a:r>
                <a:rPr lang="en-US" altLang="zh-CN" sz="1300" dirty="0">
                  <a:latin typeface="Times New Roman" pitchFamily="18" charset="0"/>
                  <a:cs typeface="Times New Roman" pitchFamily="18" charset="0"/>
                </a:rPr>
                <a:t> </a:t>
              </a:r>
              <a:r>
                <a:rPr lang="zh-CN" altLang="en-US" sz="1300" dirty="0">
                  <a:latin typeface="Times New Roman" pitchFamily="18" charset="0"/>
                  <a:cs typeface="Times New Roman" pitchFamily="18" charset="0"/>
                </a:rPr>
                <a:t>單側等於 </a:t>
              </a:r>
              <a:r>
                <a:rPr lang="en-US" altLang="zh-CN" sz="1300" dirty="0">
                  <a:latin typeface="Times New Roman" pitchFamily="18" charset="0"/>
                  <a:cs typeface="Times New Roman" pitchFamily="18" charset="0"/>
                </a:rPr>
                <a:t>0.95</a:t>
              </a:r>
              <a:r>
                <a:rPr lang="zh-CN" altLang="en-US" sz="1300" dirty="0">
                  <a:latin typeface="Times New Roman" pitchFamily="18" charset="0"/>
                  <a:cs typeface="Times New Roman" pitchFamily="18" charset="0"/>
                </a:rPr>
                <a:t>，并令總誤差</a:t>
              </a:r>
              <a:r>
                <a:rPr lang="en-US" altLang="zh-CN" sz="1300" dirty="0">
                  <a:latin typeface="Times New Roman" pitchFamily="18" charset="0"/>
                  <a:cs typeface="Times New Roman" pitchFamily="18" charset="0"/>
                </a:rPr>
                <a:t>( </a:t>
              </a:r>
              <a:r>
                <a:rPr lang="en-US" altLang="zh-CN" sz="1300" i="1" dirty="0" err="1">
                  <a:solidFill>
                    <a:srgbClr val="000000"/>
                  </a:solidFill>
                  <a:latin typeface="Times New Roman" pitchFamily="18" charset="0"/>
                  <a:cs typeface="Times New Roman" pitchFamily="18" charset="0"/>
                </a:rPr>
                <a:t>TEa</a:t>
              </a:r>
              <a:r>
                <a:rPr lang="en-US" altLang="zh-CN" sz="1300" i="1" dirty="0">
                  <a:solidFill>
                    <a:srgbClr val="000000"/>
                  </a:solidFill>
                  <a:latin typeface="Times New Roman" pitchFamily="18" charset="0"/>
                  <a:cs typeface="Times New Roman" pitchFamily="18" charset="0"/>
                </a:rPr>
                <a:t> </a:t>
              </a:r>
              <a:r>
                <a:rPr lang="en-US" altLang="zh-CN" sz="1300" dirty="0">
                  <a:solidFill>
                    <a:srgbClr val="000000"/>
                  </a:solidFill>
                  <a:latin typeface="Times New Roman" pitchFamily="18" charset="0"/>
                  <a:cs typeface="Times New Roman" pitchFamily="18" charset="0"/>
                </a:rPr>
                <a:t>) </a:t>
              </a:r>
              <a:r>
                <a:rPr lang="zh-CN" altLang="en-US" sz="1300" dirty="0">
                  <a:latin typeface="Times New Roman" pitchFamily="18" charset="0"/>
                  <a:cs typeface="Times New Roman" pitchFamily="18" charset="0"/>
                </a:rPr>
                <a:t>以及總偏倚</a:t>
              </a:r>
              <a:r>
                <a:rPr lang="en-US" altLang="zh-CN" sz="1300" dirty="0">
                  <a:latin typeface="Times New Roman" pitchFamily="18" charset="0"/>
                  <a:cs typeface="Times New Roman" pitchFamily="18" charset="0"/>
                </a:rPr>
                <a:t>( </a:t>
              </a:r>
              <a:r>
                <a:rPr lang="en-US" altLang="zh-CN" sz="1300" i="1" dirty="0" err="1">
                  <a:solidFill>
                    <a:srgbClr val="000000"/>
                  </a:solidFill>
                  <a:latin typeface="Times New Roman" pitchFamily="18" charset="0"/>
                  <a:cs typeface="Times New Roman" pitchFamily="18" charset="0"/>
                </a:rPr>
                <a:t>bias</a:t>
              </a:r>
              <a:r>
                <a:rPr lang="en-US" altLang="zh-CN" sz="1300" i="1" baseline="-25000" dirty="0" err="1">
                  <a:solidFill>
                    <a:srgbClr val="000000"/>
                  </a:solidFill>
                  <a:latin typeface="Times New Roman" pitchFamily="18" charset="0"/>
                  <a:cs typeface="Times New Roman" pitchFamily="18" charset="0"/>
                </a:rPr>
                <a:t>t</a:t>
              </a:r>
              <a:r>
                <a:rPr lang="en-US" altLang="zh-CN" sz="1300" dirty="0">
                  <a:solidFill>
                    <a:srgbClr val="000000"/>
                  </a:solidFill>
                  <a:latin typeface="Times New Roman" pitchFamily="18" charset="0"/>
                  <a:cs typeface="Times New Roman" pitchFamily="18" charset="0"/>
                </a:rPr>
                <a:t> </a:t>
              </a:r>
              <a:r>
                <a:rPr lang="en-US" altLang="zh-CN" sz="1300" dirty="0">
                  <a:latin typeface="Times New Roman" pitchFamily="18" charset="0"/>
                  <a:cs typeface="Times New Roman" pitchFamily="18" charset="0"/>
                </a:rPr>
                <a:t>) </a:t>
              </a:r>
              <a:r>
                <a:rPr lang="zh-CN" altLang="en-US" sz="1300" dirty="0">
                  <a:latin typeface="Times New Roman" pitchFamily="18" charset="0"/>
                  <a:cs typeface="Times New Roman" pitchFamily="18" charset="0"/>
                </a:rPr>
                <a:t>均以標準差倍數的形式表示，如同時令 總偏倚</a:t>
              </a:r>
              <a:r>
                <a:rPr lang="en-US" altLang="zh-CN" sz="1300" dirty="0">
                  <a:latin typeface="Times New Roman" pitchFamily="18" charset="0"/>
                  <a:cs typeface="Times New Roman" pitchFamily="18" charset="0"/>
                </a:rPr>
                <a:t>( </a:t>
              </a:r>
              <a:r>
                <a:rPr lang="en-US" altLang="zh-CN" sz="1300" i="1" dirty="0" err="1">
                  <a:solidFill>
                    <a:srgbClr val="000000"/>
                  </a:solidFill>
                  <a:latin typeface="Times New Roman" pitchFamily="18" charset="0"/>
                  <a:cs typeface="Times New Roman" pitchFamily="18" charset="0"/>
                </a:rPr>
                <a:t>bias</a:t>
              </a:r>
              <a:r>
                <a:rPr lang="en-US" altLang="zh-CN" sz="1300" i="1" baseline="-25000" dirty="0" err="1">
                  <a:solidFill>
                    <a:srgbClr val="000000"/>
                  </a:solidFill>
                  <a:latin typeface="Times New Roman" pitchFamily="18" charset="0"/>
                  <a:cs typeface="Times New Roman" pitchFamily="18" charset="0"/>
                </a:rPr>
                <a:t>t</a:t>
              </a:r>
              <a:r>
                <a:rPr lang="en-US" altLang="zh-CN" sz="1300" dirty="0">
                  <a:solidFill>
                    <a:srgbClr val="000000"/>
                  </a:solidFill>
                  <a:latin typeface="Times New Roman" pitchFamily="18" charset="0"/>
                  <a:cs typeface="Times New Roman" pitchFamily="18" charset="0"/>
                </a:rPr>
                <a:t> </a:t>
              </a:r>
              <a:r>
                <a:rPr lang="en-US" altLang="zh-CN" sz="1300" dirty="0">
                  <a:latin typeface="Times New Roman" pitchFamily="18" charset="0"/>
                  <a:cs typeface="Times New Roman" pitchFamily="18" charset="0"/>
                </a:rPr>
                <a:t>) </a:t>
              </a:r>
              <a:r>
                <a:rPr lang="zh-CN" altLang="en-US" sz="1300" dirty="0">
                  <a:latin typeface="Times New Roman" pitchFamily="18" charset="0"/>
                  <a:cs typeface="Times New Roman" pitchFamily="18" charset="0"/>
                </a:rPr>
                <a:t>為零，則臨界系統誤差</a:t>
              </a:r>
              <a:r>
                <a:rPr lang="en-US" altLang="zh-CN" sz="1300" dirty="0">
                  <a:latin typeface="Times New Roman" pitchFamily="18" charset="0"/>
                  <a:cs typeface="Times New Roman" pitchFamily="18" charset="0"/>
                </a:rPr>
                <a:t>( </a:t>
              </a:r>
              <a:r>
                <a:rPr lang="en-US" altLang="zh-CN" sz="1300" dirty="0">
                  <a:solidFill>
                    <a:srgbClr val="000000"/>
                  </a:solidFill>
                  <a:latin typeface="Times New Roman" pitchFamily="18" charset="0"/>
                  <a:cs typeface="Times New Roman" pitchFamily="18" charset="0"/>
                </a:rPr>
                <a:t>△</a:t>
              </a:r>
              <a:r>
                <a:rPr lang="en-US" altLang="zh-CN" sz="1300" i="1" dirty="0" err="1">
                  <a:solidFill>
                    <a:srgbClr val="000000"/>
                  </a:solidFill>
                  <a:latin typeface="Times New Roman" pitchFamily="18" charset="0"/>
                  <a:cs typeface="Times New Roman" pitchFamily="18" charset="0"/>
                </a:rPr>
                <a:t>SE</a:t>
              </a:r>
              <a:r>
                <a:rPr lang="en-US" altLang="zh-CN" sz="1300" i="1" baseline="-25000" dirty="0" err="1">
                  <a:solidFill>
                    <a:srgbClr val="000000"/>
                  </a:solidFill>
                  <a:latin typeface="Times New Roman" pitchFamily="18" charset="0"/>
                  <a:cs typeface="Times New Roman" pitchFamily="18" charset="0"/>
                </a:rPr>
                <a:t>c</a:t>
              </a:r>
              <a:r>
                <a:rPr lang="en-US" altLang="zh-CN" sz="1300" dirty="0">
                  <a:solidFill>
                    <a:srgbClr val="000000"/>
                  </a:solidFill>
                  <a:latin typeface="Times New Roman" pitchFamily="18" charset="0"/>
                  <a:cs typeface="Times New Roman" pitchFamily="18" charset="0"/>
                </a:rPr>
                <a:t> ) </a:t>
              </a:r>
              <a:r>
                <a:rPr lang="zh-CN" altLang="en-US" sz="1300" dirty="0">
                  <a:latin typeface="Times New Roman" pitchFamily="18" charset="0"/>
                  <a:cs typeface="Times New Roman" pitchFamily="18" charset="0"/>
                </a:rPr>
                <a:t>公式即可簡化為：</a:t>
              </a:r>
            </a:p>
          </p:txBody>
        </p:sp>
        <p:graphicFrame>
          <p:nvGraphicFramePr>
            <p:cNvPr id="27656" name="对象 1"/>
            <p:cNvGraphicFramePr>
              <a:graphicFrameLocks noChangeAspect="1"/>
            </p:cNvGraphicFramePr>
            <p:nvPr>
              <p:extLst>
                <p:ext uri="{D42A27DB-BD31-4B8C-83A1-F6EECF244321}">
                  <p14:modId xmlns:p14="http://schemas.microsoft.com/office/powerpoint/2010/main" val="4278283100"/>
                </p:ext>
              </p:extLst>
            </p:nvPr>
          </p:nvGraphicFramePr>
          <p:xfrm>
            <a:off x="3499165" y="3862589"/>
            <a:ext cx="2190811" cy="395288"/>
          </p:xfrm>
          <a:graphic>
            <a:graphicData uri="http://schemas.openxmlformats.org/presentationml/2006/ole">
              <mc:AlternateContent xmlns:mc="http://schemas.openxmlformats.org/markup-compatibility/2006">
                <mc:Choice xmlns:v="urn:schemas-microsoft-com:vml" Requires="v">
                  <p:oleObj name="公式" r:id="rId5" imgW="1270000" imgH="228600" progId="Equation.3">
                    <p:embed/>
                  </p:oleObj>
                </mc:Choice>
                <mc:Fallback>
                  <p:oleObj name="公式" r:id="rId5" imgW="1270000" imgH="228600" progId="Equation.3">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9165" y="3862589"/>
                          <a:ext cx="2190811"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矩形 15"/>
            <p:cNvSpPr>
              <a:spLocks noChangeArrowheads="1"/>
            </p:cNvSpPr>
            <p:nvPr/>
          </p:nvSpPr>
          <p:spPr bwMode="auto">
            <a:xfrm>
              <a:off x="3436104" y="4527735"/>
              <a:ext cx="5403530" cy="692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300" dirty="0">
                  <a:latin typeface="Times New Roman" pitchFamily="18" charset="0"/>
                  <a:cs typeface="Times New Roman" pitchFamily="18" charset="0"/>
                </a:rPr>
                <a:t>此處求得的臨界系統誤差</a:t>
              </a:r>
              <a:r>
                <a:rPr lang="en-US" altLang="zh-CN" sz="1300" dirty="0">
                  <a:latin typeface="Times New Roman" pitchFamily="18" charset="0"/>
                  <a:cs typeface="Times New Roman" pitchFamily="18" charset="0"/>
                </a:rPr>
                <a:t>( </a:t>
              </a:r>
              <a:r>
                <a:rPr lang="en-US" altLang="zh-CN" sz="1300" dirty="0">
                  <a:solidFill>
                    <a:srgbClr val="000000"/>
                  </a:solidFill>
                  <a:latin typeface="Times New Roman" pitchFamily="18" charset="0"/>
                  <a:cs typeface="Times New Roman" pitchFamily="18" charset="0"/>
                </a:rPr>
                <a:t>△</a:t>
              </a:r>
              <a:r>
                <a:rPr lang="en-US" altLang="zh-CN" sz="1300" i="1" dirty="0" err="1">
                  <a:solidFill>
                    <a:srgbClr val="000000"/>
                  </a:solidFill>
                  <a:latin typeface="Times New Roman" pitchFamily="18" charset="0"/>
                  <a:cs typeface="Times New Roman" pitchFamily="18" charset="0"/>
                </a:rPr>
                <a:t>SE</a:t>
              </a:r>
              <a:r>
                <a:rPr lang="en-US" altLang="zh-CN" sz="1300" i="1" baseline="-25000" dirty="0" err="1">
                  <a:solidFill>
                    <a:srgbClr val="000000"/>
                  </a:solidFill>
                  <a:latin typeface="Times New Roman" pitchFamily="18" charset="0"/>
                  <a:cs typeface="Times New Roman" pitchFamily="18" charset="0"/>
                </a:rPr>
                <a:t>c</a:t>
              </a:r>
              <a:r>
                <a:rPr lang="en-US" altLang="zh-CN" sz="1300" dirty="0">
                  <a:solidFill>
                    <a:srgbClr val="000000"/>
                  </a:solidFill>
                  <a:latin typeface="Times New Roman" pitchFamily="18" charset="0"/>
                  <a:cs typeface="Times New Roman" pitchFamily="18" charset="0"/>
                </a:rPr>
                <a:t> ) </a:t>
              </a:r>
              <a:r>
                <a:rPr lang="zh-CN" altLang="en-US" sz="1300" dirty="0">
                  <a:latin typeface="Times New Roman" pitchFamily="18" charset="0"/>
                  <a:cs typeface="Times New Roman" pitchFamily="18" charset="0"/>
                </a:rPr>
                <a:t>即為 </a:t>
              </a:r>
              <a:r>
                <a:rPr lang="el-GR" altLang="zh-CN" sz="1300" i="1" dirty="0">
                  <a:latin typeface="Times New Roman" pitchFamily="18" charset="0"/>
                  <a:cs typeface="Times New Roman" pitchFamily="18" charset="0"/>
                </a:rPr>
                <a:t>α</a:t>
              </a:r>
              <a:r>
                <a:rPr lang="en-US" altLang="zh-CN" sz="1300" dirty="0">
                  <a:latin typeface="Times New Roman" pitchFamily="18" charset="0"/>
                  <a:cs typeface="Times New Roman" pitchFamily="18" charset="0"/>
                </a:rPr>
                <a:t> </a:t>
              </a:r>
              <a:r>
                <a:rPr lang="zh-CN" altLang="en-US" sz="1300" dirty="0">
                  <a:latin typeface="Times New Roman" pitchFamily="18" charset="0"/>
                  <a:cs typeface="Times New Roman" pitchFamily="18" charset="0"/>
                </a:rPr>
                <a:t>單側取 </a:t>
              </a:r>
              <a:r>
                <a:rPr lang="en-US" altLang="zh-CN" sz="1300" dirty="0">
                  <a:latin typeface="Times New Roman" pitchFamily="18" charset="0"/>
                  <a:cs typeface="Times New Roman" pitchFamily="18" charset="0"/>
                </a:rPr>
                <a:t>95% </a:t>
              </a:r>
              <a:r>
                <a:rPr lang="zh-CN" altLang="en-US" sz="1300" dirty="0">
                  <a:latin typeface="Times New Roman" pitchFamily="18" charset="0"/>
                  <a:cs typeface="Times New Roman" pitchFamily="18" charset="0"/>
                </a:rPr>
                <a:t>概率時的臨界系統誤差，此時，臨界系統誤差</a:t>
              </a:r>
              <a:r>
                <a:rPr lang="en-US" altLang="zh-CN" sz="1300" dirty="0">
                  <a:solidFill>
                    <a:srgbClr val="000000"/>
                  </a:solidFill>
                  <a:latin typeface="Times New Roman" pitchFamily="18" charset="0"/>
                  <a:cs typeface="Times New Roman" pitchFamily="18" charset="0"/>
                </a:rPr>
                <a:t>( △</a:t>
              </a:r>
              <a:r>
                <a:rPr lang="en-US" altLang="zh-CN" sz="1300" i="1" dirty="0" err="1">
                  <a:solidFill>
                    <a:srgbClr val="000000"/>
                  </a:solidFill>
                  <a:latin typeface="Times New Roman" pitchFamily="18" charset="0"/>
                  <a:cs typeface="Times New Roman" pitchFamily="18" charset="0"/>
                </a:rPr>
                <a:t>SE</a:t>
              </a:r>
              <a:r>
                <a:rPr lang="en-US" altLang="zh-CN" sz="1300" i="1" baseline="-25000" dirty="0" err="1">
                  <a:solidFill>
                    <a:srgbClr val="000000"/>
                  </a:solidFill>
                  <a:latin typeface="Times New Roman" pitchFamily="18" charset="0"/>
                  <a:cs typeface="Times New Roman" pitchFamily="18" charset="0"/>
                </a:rPr>
                <a:t>c</a:t>
              </a:r>
              <a:r>
                <a:rPr lang="en-US" altLang="zh-CN" sz="1300" dirty="0">
                  <a:solidFill>
                    <a:srgbClr val="000000"/>
                  </a:solidFill>
                  <a:latin typeface="Times New Roman" pitchFamily="18" charset="0"/>
                  <a:cs typeface="Times New Roman" pitchFamily="18" charset="0"/>
                </a:rPr>
                <a:t> ) </a:t>
              </a:r>
              <a:r>
                <a:rPr lang="zh-CN" altLang="en-US" sz="1300" dirty="0">
                  <a:latin typeface="Times New Roman" pitchFamily="18" charset="0"/>
                  <a:cs typeface="Times New Roman" pitchFamily="18" charset="0"/>
                </a:rPr>
                <a:t>亦是以標準差倍數的形式表示。</a:t>
              </a:r>
            </a:p>
          </p:txBody>
        </p:sp>
      </p:grpSp>
      <p:sp>
        <p:nvSpPr>
          <p:cNvPr id="13" name="矩形 3"/>
          <p:cNvSpPr>
            <a:spLocks noChangeArrowheads="1"/>
          </p:cNvSpPr>
          <p:nvPr/>
        </p:nvSpPr>
        <p:spPr bwMode="auto">
          <a:xfrm>
            <a:off x="80214" y="56729"/>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4" name="矩形 3"/>
          <p:cNvSpPr>
            <a:spLocks noChangeArrowheads="1"/>
          </p:cNvSpPr>
          <p:nvPr/>
        </p:nvSpPr>
        <p:spPr bwMode="auto">
          <a:xfrm>
            <a:off x="93863" y="332582"/>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確定醫學上重要的誤差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medically important errors</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醫學檢驗的臨界系統誤差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critical systematic error</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CLSI</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EP</a:t>
            </a:r>
            <a:r>
              <a:rPr lang="en-US" altLang="zh-TW" sz="1000" dirty="0">
                <a:solidFill>
                  <a:srgbClr val="000000"/>
                </a:solidFill>
                <a:latin typeface="Times New Roman" pitchFamily="18" charset="0"/>
                <a:cs typeface="Times New Roman" pitchFamily="18" charset="0"/>
              </a:rPr>
              <a:t>21-</a:t>
            </a:r>
            <a:r>
              <a:rPr lang="en-US" altLang="zh-TW" sz="1000" i="1" dirty="0">
                <a:solidFill>
                  <a:srgbClr val="000000"/>
                </a:solidFill>
                <a:latin typeface="Times New Roman" pitchFamily="18" charset="0"/>
                <a:cs typeface="Times New Roman" pitchFamily="18" charset="0"/>
              </a:rPr>
              <a:t>A</a:t>
            </a:r>
            <a:r>
              <a:rPr lang="zh-TW" altLang="en-US"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ISO</a:t>
            </a:r>
            <a:r>
              <a:rPr lang="en-US" altLang="zh-TW" sz="1000" dirty="0">
                <a:solidFill>
                  <a:srgbClr val="000000"/>
                </a:solidFill>
                <a:latin typeface="Times New Roman" pitchFamily="18" charset="0"/>
                <a:cs typeface="Times New Roman" pitchFamily="18" charset="0"/>
              </a:rPr>
              <a:t>15189</a:t>
            </a:r>
            <a:endParaRPr lang="zh-TW" altLang="en-US" sz="1000" dirty="0">
              <a:solidFill>
                <a:srgbClr val="000000"/>
              </a:solidFill>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pSp>
        <p:nvGrpSpPr>
          <p:cNvPr id="28676" name="组合 2"/>
          <p:cNvGrpSpPr>
            <a:grpSpLocks/>
          </p:cNvGrpSpPr>
          <p:nvPr/>
        </p:nvGrpSpPr>
        <p:grpSpPr bwMode="auto">
          <a:xfrm>
            <a:off x="2573029" y="876300"/>
            <a:ext cx="6259513" cy="4466340"/>
            <a:chOff x="2600504" y="876300"/>
            <a:chExt cx="6259717" cy="4466857"/>
          </a:xfrm>
        </p:grpSpPr>
        <p:graphicFrame>
          <p:nvGraphicFramePr>
            <p:cNvPr id="28677" name="对象 2"/>
            <p:cNvGraphicFramePr>
              <a:graphicFrameLocks noChangeAspect="1"/>
            </p:cNvGraphicFramePr>
            <p:nvPr>
              <p:extLst>
                <p:ext uri="{D42A27DB-BD31-4B8C-83A1-F6EECF244321}">
                  <p14:modId xmlns:p14="http://schemas.microsoft.com/office/powerpoint/2010/main" val="3661848998"/>
                </p:ext>
              </p:extLst>
            </p:nvPr>
          </p:nvGraphicFramePr>
          <p:xfrm>
            <a:off x="3488112" y="1610067"/>
            <a:ext cx="2441575" cy="839787"/>
          </p:xfrm>
          <a:graphic>
            <a:graphicData uri="http://schemas.openxmlformats.org/presentationml/2006/ole">
              <mc:AlternateContent xmlns:mc="http://schemas.openxmlformats.org/markup-compatibility/2006">
                <mc:Choice xmlns:v="urn:schemas-microsoft-com:vml" Requires="v">
                  <p:oleObj name="公式" r:id="rId3" imgW="1447172" imgH="495085" progId="Equation.3">
                    <p:embed/>
                  </p:oleObj>
                </mc:Choice>
                <mc:Fallback>
                  <p:oleObj name="公式" r:id="rId3" imgW="1447172" imgH="495085"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112" y="1610067"/>
                          <a:ext cx="24415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矩形 10"/>
            <p:cNvSpPr>
              <a:spLocks noChangeArrowheads="1"/>
            </p:cNvSpPr>
            <p:nvPr/>
          </p:nvSpPr>
          <p:spPr bwMode="auto">
            <a:xfrm>
              <a:off x="2600504" y="876300"/>
              <a:ext cx="4431230" cy="35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700" b="1" dirty="0">
                  <a:latin typeface="Times New Roman" panose="02020603050405020304" pitchFamily="18" charset="0"/>
                  <a:cs typeface="Times New Roman" panose="02020603050405020304" pitchFamily="18" charset="0"/>
                </a:rPr>
                <a:t>2</a:t>
              </a:r>
              <a:r>
                <a:rPr lang="zh-CN" altLang="en-US" sz="1700" dirty="0">
                  <a:latin typeface="Times New Roman" panose="02020603050405020304" pitchFamily="18" charset="0"/>
                  <a:cs typeface="Times New Roman" panose="02020603050405020304" pitchFamily="18" charset="0"/>
                </a:rPr>
                <a:t>、確定臨界隨機誤差</a:t>
              </a:r>
              <a:r>
                <a:rPr lang="en-US" altLang="zh-CN" sz="1500" dirty="0">
                  <a:latin typeface="Times New Roman" panose="02020603050405020304" pitchFamily="18" charset="0"/>
                  <a:cs typeface="Times New Roman" panose="02020603050405020304" pitchFamily="18" charset="0"/>
                </a:rPr>
                <a:t>(</a:t>
              </a:r>
              <a:r>
                <a:rPr lang="en-US" altLang="zh-CN" sz="1500" i="1" dirty="0">
                  <a:latin typeface="Times New Roman" panose="02020603050405020304" pitchFamily="18" charset="0"/>
                  <a:cs typeface="Times New Roman" panose="02020603050405020304" pitchFamily="18" charset="0"/>
                </a:rPr>
                <a:t>critical random error</a:t>
              </a:r>
              <a:r>
                <a:rPr lang="en-US" altLang="zh-CN" sz="1500" dirty="0">
                  <a:latin typeface="Times New Roman" panose="02020603050405020304" pitchFamily="18" charset="0"/>
                  <a:cs typeface="Times New Roman" panose="02020603050405020304" pitchFamily="18" charset="0"/>
                </a:rPr>
                <a:t>)</a:t>
              </a:r>
              <a:r>
                <a:rPr lang="zh-CN" altLang="en-US" sz="1700" dirty="0">
                  <a:latin typeface="Times New Roman" panose="02020603050405020304" pitchFamily="18" charset="0"/>
                  <a:cs typeface="Times New Roman" panose="02020603050405020304" pitchFamily="18" charset="0"/>
                </a:rPr>
                <a:t>：</a:t>
              </a:r>
            </a:p>
          </p:txBody>
        </p:sp>
        <p:sp>
          <p:nvSpPr>
            <p:cNvPr id="28679" name="矩形 15"/>
            <p:cNvSpPr>
              <a:spLocks noChangeArrowheads="1"/>
            </p:cNvSpPr>
            <p:nvPr/>
          </p:nvSpPr>
          <p:spPr bwMode="auto">
            <a:xfrm>
              <a:off x="3436102" y="2640508"/>
              <a:ext cx="5424119" cy="99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300" dirty="0">
                  <a:latin typeface="Times New Roman" pitchFamily="18" charset="0"/>
                  <a:cs typeface="Times New Roman" pitchFamily="18" charset="0"/>
                </a:rPr>
                <a:t>取 </a:t>
              </a:r>
              <a:r>
                <a:rPr lang="el-GR" altLang="zh-CN" sz="1300" i="1" dirty="0">
                  <a:latin typeface="Times New Roman" pitchFamily="18" charset="0"/>
                  <a:cs typeface="Times New Roman" pitchFamily="18" charset="0"/>
                </a:rPr>
                <a:t>α</a:t>
              </a:r>
              <a:r>
                <a:rPr lang="en-US" altLang="zh-CN" sz="1300" dirty="0">
                  <a:latin typeface="Times New Roman" pitchFamily="18" charset="0"/>
                  <a:cs typeface="Times New Roman" pitchFamily="18" charset="0"/>
                </a:rPr>
                <a:t> </a:t>
              </a:r>
              <a:r>
                <a:rPr lang="zh-CN" altLang="en-US" sz="1300" dirty="0">
                  <a:latin typeface="Times New Roman" pitchFamily="18" charset="0"/>
                  <a:cs typeface="Times New Roman" pitchFamily="18" charset="0"/>
                </a:rPr>
                <a:t>雙側等於 </a:t>
              </a:r>
              <a:r>
                <a:rPr lang="en-US" altLang="zh-CN" sz="1300" dirty="0">
                  <a:latin typeface="Times New Roman" pitchFamily="18" charset="0"/>
                  <a:cs typeface="Times New Roman" pitchFamily="18" charset="0"/>
                </a:rPr>
                <a:t>0.95</a:t>
              </a:r>
              <a:r>
                <a:rPr lang="zh-CN" altLang="en-US" sz="1300" dirty="0">
                  <a:latin typeface="Times New Roman" pitchFamily="18" charset="0"/>
                  <a:cs typeface="Times New Roman" pitchFamily="18" charset="0"/>
                </a:rPr>
                <a:t>，并令總誤差</a:t>
              </a:r>
              <a:r>
                <a:rPr lang="en-US" altLang="zh-CN" sz="1300" dirty="0">
                  <a:latin typeface="Times New Roman" pitchFamily="18" charset="0"/>
                  <a:cs typeface="Times New Roman" pitchFamily="18" charset="0"/>
                </a:rPr>
                <a:t>( </a:t>
              </a:r>
              <a:r>
                <a:rPr lang="en-US" altLang="zh-CN" sz="1300" i="1" dirty="0" err="1">
                  <a:solidFill>
                    <a:srgbClr val="000000"/>
                  </a:solidFill>
                  <a:latin typeface="Times New Roman" pitchFamily="18" charset="0"/>
                  <a:cs typeface="Times New Roman" pitchFamily="18" charset="0"/>
                </a:rPr>
                <a:t>TEa</a:t>
              </a:r>
              <a:r>
                <a:rPr lang="en-US" altLang="zh-CN" sz="1300" dirty="0">
                  <a:solidFill>
                    <a:srgbClr val="000000"/>
                  </a:solidFill>
                  <a:latin typeface="Times New Roman" pitchFamily="18" charset="0"/>
                  <a:cs typeface="Times New Roman" pitchFamily="18" charset="0"/>
                </a:rPr>
                <a:t> ) </a:t>
              </a:r>
              <a:r>
                <a:rPr lang="zh-CN" altLang="en-US" sz="1300" dirty="0">
                  <a:latin typeface="Times New Roman" pitchFamily="18" charset="0"/>
                  <a:cs typeface="Times New Roman" pitchFamily="18" charset="0"/>
                </a:rPr>
                <a:t>以及總偏倚</a:t>
              </a:r>
              <a:r>
                <a:rPr lang="en-US" altLang="zh-CN" sz="1300" dirty="0">
                  <a:latin typeface="Times New Roman" pitchFamily="18" charset="0"/>
                  <a:cs typeface="Times New Roman" pitchFamily="18" charset="0"/>
                </a:rPr>
                <a:t>( </a:t>
              </a:r>
              <a:r>
                <a:rPr lang="en-US" altLang="zh-CN" sz="1300" i="1" dirty="0" err="1">
                  <a:solidFill>
                    <a:srgbClr val="000000"/>
                  </a:solidFill>
                  <a:latin typeface="Times New Roman" pitchFamily="18" charset="0"/>
                  <a:cs typeface="Times New Roman" pitchFamily="18" charset="0"/>
                </a:rPr>
                <a:t>bias</a:t>
              </a:r>
              <a:r>
                <a:rPr lang="en-US" altLang="zh-CN" sz="1300" i="1" baseline="-25000" dirty="0" err="1">
                  <a:solidFill>
                    <a:srgbClr val="000000"/>
                  </a:solidFill>
                  <a:latin typeface="Times New Roman" pitchFamily="18" charset="0"/>
                  <a:cs typeface="Times New Roman" pitchFamily="18" charset="0"/>
                </a:rPr>
                <a:t>t</a:t>
              </a:r>
              <a:r>
                <a:rPr lang="en-US" altLang="zh-CN" sz="1300" dirty="0">
                  <a:solidFill>
                    <a:srgbClr val="000000"/>
                  </a:solidFill>
                  <a:latin typeface="Times New Roman" pitchFamily="18" charset="0"/>
                  <a:cs typeface="Times New Roman" pitchFamily="18" charset="0"/>
                </a:rPr>
                <a:t> </a:t>
              </a:r>
              <a:r>
                <a:rPr lang="en-US" altLang="zh-CN" sz="1300" dirty="0">
                  <a:latin typeface="Times New Roman" pitchFamily="18" charset="0"/>
                  <a:cs typeface="Times New Roman" pitchFamily="18" charset="0"/>
                </a:rPr>
                <a:t>) </a:t>
              </a:r>
              <a:r>
                <a:rPr lang="zh-CN" altLang="en-US" sz="1300" dirty="0">
                  <a:latin typeface="Times New Roman" pitchFamily="18" charset="0"/>
                  <a:cs typeface="Times New Roman" pitchFamily="18" charset="0"/>
                </a:rPr>
                <a:t>均以標準差倍數的形式表示，如同時令 總偏倚 </a:t>
              </a:r>
              <a:r>
                <a:rPr lang="en-US" altLang="zh-CN" sz="1300" dirty="0">
                  <a:latin typeface="Times New Roman" pitchFamily="18" charset="0"/>
                  <a:cs typeface="Times New Roman" pitchFamily="18" charset="0"/>
                </a:rPr>
                <a:t>( </a:t>
              </a:r>
              <a:r>
                <a:rPr lang="en-US" altLang="zh-CN" sz="1300" i="1" dirty="0" err="1">
                  <a:solidFill>
                    <a:srgbClr val="000000"/>
                  </a:solidFill>
                  <a:latin typeface="Times New Roman" pitchFamily="18" charset="0"/>
                  <a:cs typeface="Times New Roman" pitchFamily="18" charset="0"/>
                </a:rPr>
                <a:t>bias</a:t>
              </a:r>
              <a:r>
                <a:rPr lang="en-US" altLang="zh-CN" sz="1300" i="1" baseline="-25000" dirty="0" err="1">
                  <a:solidFill>
                    <a:srgbClr val="000000"/>
                  </a:solidFill>
                  <a:latin typeface="Times New Roman" pitchFamily="18" charset="0"/>
                  <a:cs typeface="Times New Roman" pitchFamily="18" charset="0"/>
                </a:rPr>
                <a:t>t</a:t>
              </a:r>
              <a:r>
                <a:rPr lang="en-US" altLang="zh-CN" sz="1300" dirty="0">
                  <a:solidFill>
                    <a:srgbClr val="000000"/>
                  </a:solidFill>
                  <a:latin typeface="Times New Roman" pitchFamily="18" charset="0"/>
                  <a:cs typeface="Times New Roman" pitchFamily="18" charset="0"/>
                </a:rPr>
                <a:t> </a:t>
              </a:r>
              <a:r>
                <a:rPr lang="en-US" altLang="zh-CN" sz="1300" dirty="0">
                  <a:latin typeface="Times New Roman" pitchFamily="18" charset="0"/>
                  <a:cs typeface="Times New Roman" pitchFamily="18" charset="0"/>
                </a:rPr>
                <a:t>) </a:t>
              </a:r>
              <a:r>
                <a:rPr lang="zh-CN" altLang="en-US" sz="1300" dirty="0">
                  <a:latin typeface="Times New Roman" pitchFamily="18" charset="0"/>
                  <a:cs typeface="Times New Roman" pitchFamily="18" charset="0"/>
                </a:rPr>
                <a:t>為零，則臨界隨機誤差</a:t>
              </a:r>
              <a:r>
                <a:rPr lang="en-US" altLang="zh-CN" sz="1300" dirty="0">
                  <a:latin typeface="Times New Roman" pitchFamily="18" charset="0"/>
                  <a:cs typeface="Times New Roman" pitchFamily="18" charset="0"/>
                </a:rPr>
                <a:t>( </a:t>
              </a:r>
              <a:r>
                <a:rPr lang="en-US" altLang="zh-CN" sz="1300" dirty="0">
                  <a:solidFill>
                    <a:srgbClr val="000000"/>
                  </a:solidFill>
                  <a:latin typeface="Times New Roman" pitchFamily="18" charset="0"/>
                  <a:cs typeface="Times New Roman" pitchFamily="18" charset="0"/>
                </a:rPr>
                <a:t>△</a:t>
              </a:r>
              <a:r>
                <a:rPr lang="en-US" altLang="zh-CN" sz="1300" i="1" dirty="0" err="1">
                  <a:solidFill>
                    <a:srgbClr val="000000"/>
                  </a:solidFill>
                  <a:latin typeface="Times New Roman" pitchFamily="18" charset="0"/>
                  <a:cs typeface="Times New Roman" pitchFamily="18" charset="0"/>
                </a:rPr>
                <a:t>RE</a:t>
              </a:r>
              <a:r>
                <a:rPr lang="en-US" altLang="zh-CN" sz="1300" i="1" baseline="-25000" dirty="0" err="1">
                  <a:solidFill>
                    <a:srgbClr val="000000"/>
                  </a:solidFill>
                  <a:latin typeface="Times New Roman" pitchFamily="18" charset="0"/>
                  <a:cs typeface="Times New Roman" pitchFamily="18" charset="0"/>
                </a:rPr>
                <a:t>c</a:t>
              </a:r>
              <a:r>
                <a:rPr lang="en-US" altLang="zh-CN" sz="1300" dirty="0">
                  <a:solidFill>
                    <a:srgbClr val="000000"/>
                  </a:solidFill>
                  <a:latin typeface="Times New Roman" pitchFamily="18" charset="0"/>
                  <a:cs typeface="Times New Roman" pitchFamily="18" charset="0"/>
                </a:rPr>
                <a:t> ) </a:t>
              </a:r>
              <a:r>
                <a:rPr lang="zh-CN" altLang="en-US" sz="1300" dirty="0">
                  <a:latin typeface="Times New Roman" pitchFamily="18" charset="0"/>
                  <a:cs typeface="Times New Roman" pitchFamily="18" charset="0"/>
                </a:rPr>
                <a:t>公式即可簡化為：</a:t>
              </a:r>
            </a:p>
          </p:txBody>
        </p:sp>
        <p:graphicFrame>
          <p:nvGraphicFramePr>
            <p:cNvPr id="28680" name="对象 1"/>
            <p:cNvGraphicFramePr>
              <a:graphicFrameLocks noChangeAspect="1"/>
            </p:cNvGraphicFramePr>
            <p:nvPr>
              <p:extLst>
                <p:ext uri="{D42A27DB-BD31-4B8C-83A1-F6EECF244321}">
                  <p14:modId xmlns:p14="http://schemas.microsoft.com/office/powerpoint/2010/main" val="3895659093"/>
                </p:ext>
              </p:extLst>
            </p:nvPr>
          </p:nvGraphicFramePr>
          <p:xfrm>
            <a:off x="3507488" y="3782166"/>
            <a:ext cx="1473421" cy="685636"/>
          </p:xfrm>
          <a:graphic>
            <a:graphicData uri="http://schemas.openxmlformats.org/presentationml/2006/ole">
              <mc:AlternateContent xmlns:mc="http://schemas.openxmlformats.org/markup-compatibility/2006">
                <mc:Choice xmlns:v="urn:schemas-microsoft-com:vml" Requires="v">
                  <p:oleObj name="Equation" r:id="rId5" imgW="875920" imgH="406224" progId="Equation.DSMT4">
                    <p:embed/>
                  </p:oleObj>
                </mc:Choice>
                <mc:Fallback>
                  <p:oleObj name="Equation" r:id="rId5" imgW="875920" imgH="406224"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7488" y="3782166"/>
                          <a:ext cx="1473421" cy="685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矩形 15"/>
            <p:cNvSpPr>
              <a:spLocks noChangeArrowheads="1"/>
            </p:cNvSpPr>
            <p:nvPr/>
          </p:nvSpPr>
          <p:spPr bwMode="auto">
            <a:xfrm>
              <a:off x="3436104" y="4650580"/>
              <a:ext cx="5403530" cy="692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300" dirty="0">
                  <a:latin typeface="Times New Roman" pitchFamily="18" charset="0"/>
                  <a:cs typeface="Times New Roman" pitchFamily="18" charset="0"/>
                </a:rPr>
                <a:t>此處求得的臨界隨機誤差</a:t>
              </a:r>
              <a:r>
                <a:rPr lang="en-US" altLang="zh-CN" sz="1300" dirty="0">
                  <a:latin typeface="Times New Roman" pitchFamily="18" charset="0"/>
                  <a:cs typeface="Times New Roman" pitchFamily="18" charset="0"/>
                </a:rPr>
                <a:t>( </a:t>
              </a:r>
              <a:r>
                <a:rPr lang="en-US" altLang="zh-CN" sz="1300" dirty="0">
                  <a:solidFill>
                    <a:srgbClr val="000000"/>
                  </a:solidFill>
                  <a:latin typeface="Times New Roman" pitchFamily="18" charset="0"/>
                  <a:cs typeface="Times New Roman" pitchFamily="18" charset="0"/>
                </a:rPr>
                <a:t>△</a:t>
              </a:r>
              <a:r>
                <a:rPr lang="en-US" altLang="zh-CN" sz="1300" i="1" dirty="0" err="1">
                  <a:solidFill>
                    <a:srgbClr val="000000"/>
                  </a:solidFill>
                  <a:latin typeface="Times New Roman" pitchFamily="18" charset="0"/>
                  <a:cs typeface="Times New Roman" pitchFamily="18" charset="0"/>
                </a:rPr>
                <a:t>RE</a:t>
              </a:r>
              <a:r>
                <a:rPr lang="en-US" altLang="zh-CN" sz="1300" i="1" baseline="-25000" dirty="0" err="1">
                  <a:solidFill>
                    <a:srgbClr val="000000"/>
                  </a:solidFill>
                  <a:latin typeface="Times New Roman" pitchFamily="18" charset="0"/>
                  <a:cs typeface="Times New Roman" pitchFamily="18" charset="0"/>
                </a:rPr>
                <a:t>c</a:t>
              </a:r>
              <a:r>
                <a:rPr lang="en-US" altLang="zh-CN" sz="1300" dirty="0">
                  <a:solidFill>
                    <a:srgbClr val="000000"/>
                  </a:solidFill>
                  <a:latin typeface="Times New Roman" pitchFamily="18" charset="0"/>
                  <a:cs typeface="Times New Roman" pitchFamily="18" charset="0"/>
                </a:rPr>
                <a:t> ) </a:t>
              </a:r>
              <a:r>
                <a:rPr lang="zh-CN" altLang="en-US" sz="1300" dirty="0">
                  <a:latin typeface="Times New Roman" pitchFamily="18" charset="0"/>
                  <a:cs typeface="Times New Roman" pitchFamily="18" charset="0"/>
                </a:rPr>
                <a:t>即為 </a:t>
              </a:r>
              <a:r>
                <a:rPr lang="el-GR" altLang="zh-CN" sz="1300" i="1" dirty="0">
                  <a:latin typeface="Times New Roman" pitchFamily="18" charset="0"/>
                  <a:cs typeface="Times New Roman" pitchFamily="18" charset="0"/>
                </a:rPr>
                <a:t>α</a:t>
              </a:r>
              <a:r>
                <a:rPr lang="en-US" altLang="zh-CN" sz="1300" dirty="0">
                  <a:latin typeface="Times New Roman" pitchFamily="18" charset="0"/>
                  <a:cs typeface="Times New Roman" pitchFamily="18" charset="0"/>
                </a:rPr>
                <a:t> </a:t>
              </a:r>
              <a:r>
                <a:rPr lang="zh-CN" altLang="en-US" sz="1300" dirty="0">
                  <a:latin typeface="Times New Roman" pitchFamily="18" charset="0"/>
                  <a:cs typeface="Times New Roman" pitchFamily="18" charset="0"/>
                </a:rPr>
                <a:t>取雙側 </a:t>
              </a:r>
              <a:r>
                <a:rPr lang="en-US" altLang="zh-CN" sz="1300" dirty="0">
                  <a:latin typeface="Times New Roman" pitchFamily="18" charset="0"/>
                  <a:cs typeface="Times New Roman" pitchFamily="18" charset="0"/>
                </a:rPr>
                <a:t>95% </a:t>
              </a:r>
              <a:r>
                <a:rPr lang="zh-CN" altLang="en-US" sz="1300" dirty="0">
                  <a:latin typeface="Times New Roman" pitchFamily="18" charset="0"/>
                  <a:cs typeface="Times New Roman" pitchFamily="18" charset="0"/>
                </a:rPr>
                <a:t>概率時的臨界隨機誤差，此時，臨界隨機誤差</a:t>
              </a:r>
              <a:r>
                <a:rPr lang="en-US" altLang="zh-CN" sz="1300" dirty="0">
                  <a:solidFill>
                    <a:srgbClr val="000000"/>
                  </a:solidFill>
                  <a:latin typeface="Times New Roman" pitchFamily="18" charset="0"/>
                  <a:cs typeface="Times New Roman" pitchFamily="18" charset="0"/>
                </a:rPr>
                <a:t>( △</a:t>
              </a:r>
              <a:r>
                <a:rPr lang="en-US" altLang="zh-CN" sz="1300" i="1" dirty="0" err="1">
                  <a:solidFill>
                    <a:srgbClr val="000000"/>
                  </a:solidFill>
                  <a:latin typeface="Times New Roman" pitchFamily="18" charset="0"/>
                  <a:cs typeface="Times New Roman" pitchFamily="18" charset="0"/>
                </a:rPr>
                <a:t>RE</a:t>
              </a:r>
              <a:r>
                <a:rPr lang="en-US" altLang="zh-CN" sz="1300" i="1" baseline="-25000" dirty="0" err="1">
                  <a:solidFill>
                    <a:srgbClr val="000000"/>
                  </a:solidFill>
                  <a:latin typeface="Times New Roman" pitchFamily="18" charset="0"/>
                  <a:cs typeface="Times New Roman" pitchFamily="18" charset="0"/>
                </a:rPr>
                <a:t>c</a:t>
              </a:r>
              <a:r>
                <a:rPr lang="en-US" altLang="zh-CN" sz="1300" dirty="0">
                  <a:solidFill>
                    <a:srgbClr val="000000"/>
                  </a:solidFill>
                  <a:latin typeface="Times New Roman" pitchFamily="18" charset="0"/>
                  <a:cs typeface="Times New Roman" pitchFamily="18" charset="0"/>
                </a:rPr>
                <a:t> ) </a:t>
              </a:r>
              <a:r>
                <a:rPr lang="zh-CN" altLang="en-US" sz="1300" dirty="0">
                  <a:latin typeface="Times New Roman" pitchFamily="18" charset="0"/>
                  <a:cs typeface="Times New Roman" pitchFamily="18" charset="0"/>
                </a:rPr>
                <a:t>亦是以標準差倍數的形式表示。</a:t>
              </a:r>
            </a:p>
          </p:txBody>
        </p:sp>
      </p:grpSp>
      <p:sp>
        <p:nvSpPr>
          <p:cNvPr id="13" name="矩形 3"/>
          <p:cNvSpPr>
            <a:spLocks noChangeArrowheads="1"/>
          </p:cNvSpPr>
          <p:nvPr/>
        </p:nvSpPr>
        <p:spPr bwMode="auto">
          <a:xfrm>
            <a:off x="80214" y="56729"/>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300" dirty="0">
                <a:solidFill>
                  <a:srgbClr val="C00000"/>
                </a:solidFill>
                <a:latin typeface="Times New Roman" pitchFamily="18" charset="0"/>
                <a:cs typeface="Times New Roman" pitchFamily="18" charset="0"/>
              </a:rPr>
              <a:t>(</a:t>
            </a:r>
            <a:r>
              <a:rPr lang="en-US" altLang="zh-TW" sz="1300" i="1" dirty="0">
                <a:solidFill>
                  <a:srgbClr val="C00000"/>
                </a:solidFill>
                <a:latin typeface="Times New Roman" pitchFamily="18" charset="0"/>
                <a:cs typeface="Times New Roman" pitchFamily="18" charset="0"/>
              </a:rPr>
              <a:t>quality specification</a:t>
            </a:r>
            <a:r>
              <a:rPr lang="en-US" altLang="zh-TW" sz="1300" dirty="0">
                <a:solidFill>
                  <a:srgbClr val="C00000"/>
                </a:solidFill>
                <a:latin typeface="Times New Roman" pitchFamily="18" charset="0"/>
                <a:cs typeface="Times New Roman" pitchFamily="18" charset="0"/>
              </a:rPr>
              <a:t>)</a:t>
            </a:r>
            <a:endParaRPr lang="zh-CN" altLang="en-US" sz="1300" dirty="0">
              <a:solidFill>
                <a:srgbClr val="C00000"/>
              </a:solidFill>
              <a:latin typeface="Times New Roman" pitchFamily="18" charset="0"/>
              <a:cs typeface="Times New Roman" pitchFamily="18" charset="0"/>
            </a:endParaRPr>
          </a:p>
        </p:txBody>
      </p:sp>
      <p:sp>
        <p:nvSpPr>
          <p:cNvPr id="14" name="矩形 3"/>
          <p:cNvSpPr>
            <a:spLocks noChangeArrowheads="1"/>
          </p:cNvSpPr>
          <p:nvPr/>
        </p:nvSpPr>
        <p:spPr bwMode="auto">
          <a:xfrm>
            <a:off x="93863" y="332582"/>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確定醫學上重要的誤差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medically important errors</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醫學檢驗的臨界隨機誤差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critical random error</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CLSI</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EP</a:t>
            </a:r>
            <a:r>
              <a:rPr lang="en-US" altLang="zh-TW" sz="1000" dirty="0">
                <a:solidFill>
                  <a:srgbClr val="000000"/>
                </a:solidFill>
                <a:latin typeface="Times New Roman" pitchFamily="18" charset="0"/>
                <a:cs typeface="Times New Roman" pitchFamily="18" charset="0"/>
              </a:rPr>
              <a:t>21-</a:t>
            </a:r>
            <a:r>
              <a:rPr lang="en-US" altLang="zh-TW" sz="1000" i="1" dirty="0">
                <a:solidFill>
                  <a:srgbClr val="000000"/>
                </a:solidFill>
                <a:latin typeface="Times New Roman" pitchFamily="18" charset="0"/>
                <a:cs typeface="Times New Roman" pitchFamily="18" charset="0"/>
              </a:rPr>
              <a:t>A</a:t>
            </a:r>
            <a:r>
              <a:rPr lang="zh-TW" altLang="en-US"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ISO</a:t>
            </a:r>
            <a:r>
              <a:rPr lang="en-US" altLang="zh-TW" sz="1000" dirty="0">
                <a:solidFill>
                  <a:srgbClr val="000000"/>
                </a:solidFill>
                <a:latin typeface="Times New Roman" pitchFamily="18" charset="0"/>
                <a:cs typeface="Times New Roman" pitchFamily="18" charset="0"/>
              </a:rPr>
              <a:t>15189</a:t>
            </a:r>
            <a:endParaRPr lang="zh-TW" altLang="en-US" sz="1000" dirty="0">
              <a:solidFill>
                <a:srgbClr val="000000"/>
              </a:solidFill>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98425" y="95250"/>
            <a:ext cx="8524875" cy="490538"/>
          </a:xfrm>
        </p:spPr>
        <p:txBody>
          <a:bodyPr/>
          <a:lstStyle/>
          <a:p>
            <a:r>
              <a:rPr lang="zh-CN" altLang="en-US" sz="2000" dirty="0">
                <a:ea typeface="楷体_GB2312" pitchFamily="49" charset="-122"/>
              </a:rPr>
              <a:t>建立質量規範設定合理的質量目標</a:t>
            </a:r>
            <a:endParaRPr lang="zh-CN" altLang="en-US" sz="1000" dirty="0"/>
          </a:p>
        </p:txBody>
      </p:sp>
      <p:graphicFrame>
        <p:nvGraphicFramePr>
          <p:cNvPr id="2" name="图示 1"/>
          <p:cNvGraphicFramePr/>
          <p:nvPr>
            <p:extLst>
              <p:ext uri="{D42A27DB-BD31-4B8C-83A1-F6EECF244321}">
                <p14:modId xmlns:p14="http://schemas.microsoft.com/office/powerpoint/2010/main" val="1301160094"/>
              </p:ext>
            </p:extLst>
          </p:nvPr>
        </p:nvGraphicFramePr>
        <p:xfrm>
          <a:off x="239629" y="268022"/>
          <a:ext cx="11160000" cy="61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13"/>
          <p:cNvSpPr>
            <a:spLocks noChangeArrowheads="1"/>
          </p:cNvSpPr>
          <p:nvPr/>
        </p:nvSpPr>
        <p:spPr bwMode="auto">
          <a:xfrm>
            <a:off x="805715" y="5010847"/>
            <a:ext cx="3765613" cy="646331"/>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50000"/>
              </a:lnSpc>
            </a:pPr>
            <a:r>
              <a:rPr lang="zh-CN" altLang="en-US" sz="1200" dirty="0"/>
              <a:t>隨著計算機自動化系統在臨床實驗室普及，指數加權移動平均</a:t>
            </a:r>
            <a:r>
              <a:rPr lang="en-US" altLang="zh-CN" sz="1100" dirty="0">
                <a:latin typeface="华文楷体" pitchFamily="2" charset="-122"/>
                <a:ea typeface="华文楷体" pitchFamily="2" charset="-122"/>
              </a:rPr>
              <a:t>(</a:t>
            </a:r>
            <a:r>
              <a:rPr lang="en-US" altLang="zh-CN" sz="1100" i="1" dirty="0">
                <a:latin typeface="华文楷体" pitchFamily="2" charset="-122"/>
                <a:ea typeface="华文楷体" pitchFamily="2" charset="-122"/>
              </a:rPr>
              <a:t>EWMA</a:t>
            </a:r>
            <a:r>
              <a:rPr lang="en-US" altLang="zh-CN" sz="1100" dirty="0">
                <a:latin typeface="华文楷体" pitchFamily="2" charset="-122"/>
                <a:ea typeface="华文楷体" pitchFamily="2" charset="-122"/>
              </a:rPr>
              <a:t>)</a:t>
            </a:r>
            <a:r>
              <a:rPr lang="zh-CN" altLang="en-US" sz="1200" dirty="0"/>
              <a:t>質控圖發揮的作用可能將會逐漸增大；</a:t>
            </a:r>
            <a:endParaRPr lang="zh-TW" altLang="en-US" sz="1200" dirty="0"/>
          </a:p>
        </p:txBody>
      </p:sp>
    </p:spTree>
    <p:extLst>
      <p:ext uri="{BB962C8B-B14F-4D97-AF65-F5344CB8AC3E}">
        <p14:creationId xmlns:p14="http://schemas.microsoft.com/office/powerpoint/2010/main" val="3314683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35361" y="32186"/>
            <a:ext cx="8524875" cy="490538"/>
          </a:xfrm>
        </p:spPr>
        <p:txBody>
          <a:bodyPr/>
          <a:lstStyle/>
          <a:p>
            <a:r>
              <a:rPr lang="zh-CN" altLang="en-US" sz="2000" dirty="0">
                <a:ea typeface="楷体_GB2312" pitchFamily="49" charset="-122"/>
              </a:rPr>
              <a:t>建立質量規範設定合理的性能目標</a:t>
            </a:r>
            <a:endParaRPr lang="zh-CN" altLang="en-US" sz="1000" dirty="0"/>
          </a:p>
        </p:txBody>
      </p:sp>
      <p:grpSp>
        <p:nvGrpSpPr>
          <p:cNvPr id="11" name="组合 10"/>
          <p:cNvGrpSpPr/>
          <p:nvPr/>
        </p:nvGrpSpPr>
        <p:grpSpPr>
          <a:xfrm>
            <a:off x="701040" y="75202"/>
            <a:ext cx="10303315" cy="5679217"/>
            <a:chOff x="701040" y="75202"/>
            <a:chExt cx="10303315" cy="5679217"/>
          </a:xfrm>
        </p:grpSpPr>
        <p:graphicFrame>
          <p:nvGraphicFramePr>
            <p:cNvPr id="10" name="图示 9"/>
            <p:cNvGraphicFramePr/>
            <p:nvPr>
              <p:extLst>
                <p:ext uri="{D42A27DB-BD31-4B8C-83A1-F6EECF244321}">
                  <p14:modId xmlns:p14="http://schemas.microsoft.com/office/powerpoint/2010/main" val="4015571299"/>
                </p:ext>
              </p:extLst>
            </p:nvPr>
          </p:nvGraphicFramePr>
          <p:xfrm>
            <a:off x="1734189" y="709162"/>
            <a:ext cx="9270166" cy="5045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318" name="矩形 13"/>
            <p:cNvSpPr>
              <a:spLocks noChangeArrowheads="1"/>
            </p:cNvSpPr>
            <p:nvPr/>
          </p:nvSpPr>
          <p:spPr bwMode="auto">
            <a:xfrm>
              <a:off x="4759849" y="75202"/>
              <a:ext cx="403224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t>臨床實驗室質控圖</a:t>
              </a:r>
              <a:r>
                <a:rPr lang="zh-TW" altLang="en-US" dirty="0"/>
                <a:t>簡史：</a:t>
              </a:r>
            </a:p>
          </p:txBody>
        </p:sp>
        <p:sp>
          <p:nvSpPr>
            <p:cNvPr id="5" name="矩形 13"/>
            <p:cNvSpPr>
              <a:spLocks noChangeArrowheads="1"/>
            </p:cNvSpPr>
            <p:nvPr/>
          </p:nvSpPr>
          <p:spPr bwMode="auto">
            <a:xfrm>
              <a:off x="701040" y="4836780"/>
              <a:ext cx="2393206" cy="854080"/>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50000"/>
                </a:lnSpc>
              </a:pPr>
              <a:r>
                <a:rPr lang="zh-CN" altLang="en-US" sz="1100" dirty="0"/>
                <a:t>隨著計算機自動化系統在臨床實驗室普及，指數加權移動平均</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EWMA</a:t>
              </a:r>
              <a:r>
                <a:rPr lang="en-US" altLang="zh-CN" sz="1000" dirty="0">
                  <a:latin typeface="Times New Roman" pitchFamily="18" charset="0"/>
                  <a:cs typeface="Times New Roman" pitchFamily="18" charset="0"/>
                </a:rPr>
                <a:t>)</a:t>
              </a:r>
              <a:r>
                <a:rPr lang="zh-CN" altLang="en-US" sz="1100" dirty="0"/>
                <a:t>質控圖發揮的作可能將會逐漸增加。</a:t>
              </a:r>
              <a:endParaRPr lang="zh-TW" altLang="en-US" sz="1100" dirty="0"/>
            </a:p>
          </p:txBody>
        </p:sp>
        <p:cxnSp>
          <p:nvCxnSpPr>
            <p:cNvPr id="9" name="直接箭头连接符 8"/>
            <p:cNvCxnSpPr>
              <a:stCxn id="5" idx="0"/>
            </p:cNvCxnSpPr>
            <p:nvPr/>
          </p:nvCxnSpPr>
          <p:spPr bwMode="auto">
            <a:xfrm flipV="1">
              <a:off x="1897643" y="4312920"/>
              <a:ext cx="1333237" cy="523860"/>
            </a:xfrm>
            <a:prstGeom prst="straightConnector1">
              <a:avLst/>
            </a:prstGeom>
            <a:ln w="8890">
              <a:solidFill>
                <a:srgbClr val="7030A0">
                  <a:alpha val="40000"/>
                </a:srgbClr>
              </a:solidFill>
              <a:prstDash val="soli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309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00" y="60325"/>
            <a:ext cx="4083115" cy="382588"/>
          </a:xfrm>
        </p:spPr>
        <p:txBody>
          <a:bodyPr/>
          <a:lstStyle/>
          <a:p>
            <a:pPr eaLnBrk="1" hangingPunct="1"/>
            <a:r>
              <a:rPr lang="zh-CN" altLang="en-US" sz="2000" dirty="0">
                <a:latin typeface="Times New Roman" panose="02020603050405020304" pitchFamily="18" charset="0"/>
                <a:ea typeface="楷体_GB2312" pitchFamily="49" charset="-122"/>
                <a:cs typeface="Times New Roman" panose="02020603050405020304" pitchFamily="18" charset="0"/>
              </a:rPr>
              <a:t>建立分析過程</a:t>
            </a:r>
            <a:r>
              <a:rPr lang="en-US" altLang="zh-CN" sz="1900" dirty="0">
                <a:latin typeface="Times New Roman" panose="02020603050405020304" pitchFamily="18" charset="0"/>
                <a:ea typeface="楷体_GB2312" pitchFamily="49" charset="-122"/>
                <a:cs typeface="Times New Roman" panose="02020603050405020304" pitchFamily="18" charset="0"/>
              </a:rPr>
              <a:t>(</a:t>
            </a:r>
            <a:r>
              <a:rPr lang="en-US" altLang="zh-CN" sz="1900" i="1" dirty="0">
                <a:latin typeface="Times New Roman" panose="02020603050405020304" pitchFamily="18" charset="0"/>
                <a:ea typeface="楷体_GB2312" pitchFamily="49" charset="-122"/>
                <a:cs typeface="Times New Roman" panose="02020603050405020304" pitchFamily="18" charset="0"/>
              </a:rPr>
              <a:t>analytical process</a:t>
            </a:r>
            <a:r>
              <a:rPr lang="en-US" altLang="zh-CN" sz="1900" dirty="0">
                <a:latin typeface="Times New Roman" panose="02020603050405020304" pitchFamily="18" charset="0"/>
                <a:ea typeface="楷体_GB2312" pitchFamily="49" charset="-122"/>
                <a:cs typeface="Times New Roman" panose="02020603050405020304" pitchFamily="18" charset="0"/>
              </a:rPr>
              <a:t>)</a:t>
            </a:r>
            <a:endParaRPr lang="zh-CN" altLang="en-US" sz="1900" dirty="0">
              <a:latin typeface="Times New Roman" panose="02020603050405020304" pitchFamily="18" charset="0"/>
              <a:ea typeface="楷体_GB2312" pitchFamily="49" charset="-122"/>
              <a:cs typeface="Times New Roman" panose="02020603050405020304" pitchFamily="18" charset="0"/>
            </a:endParaRPr>
          </a:p>
        </p:txBody>
      </p:sp>
      <p:grpSp>
        <p:nvGrpSpPr>
          <p:cNvPr id="12291" name="组合 3"/>
          <p:cNvGrpSpPr>
            <a:grpSpLocks/>
          </p:cNvGrpSpPr>
          <p:nvPr/>
        </p:nvGrpSpPr>
        <p:grpSpPr bwMode="auto">
          <a:xfrm>
            <a:off x="798513" y="165100"/>
            <a:ext cx="10174287" cy="5715000"/>
            <a:chOff x="798513" y="165100"/>
            <a:chExt cx="10174287" cy="5715109"/>
          </a:xfrm>
        </p:grpSpPr>
        <p:sp>
          <p:nvSpPr>
            <p:cNvPr id="12292" name="Rectangle 14"/>
            <p:cNvSpPr>
              <a:spLocks noChangeArrowheads="1"/>
            </p:cNvSpPr>
            <p:nvPr/>
          </p:nvSpPr>
          <p:spPr bwMode="auto">
            <a:xfrm>
              <a:off x="798514" y="4615806"/>
              <a:ext cx="10174286"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200" dirty="0"/>
                <a:t>提出醫學要求：通過</a:t>
              </a:r>
              <a:r>
                <a:rPr lang="zh-TW" altLang="en-US" sz="1200" dirty="0"/>
                <a:t>經驗</a:t>
              </a:r>
              <a:r>
                <a:rPr lang="zh-CN" altLang="en-US" sz="1200" dirty="0"/>
                <a:t>、</a:t>
              </a:r>
              <a:r>
                <a:rPr lang="zh-TW" altLang="en-US" sz="1200" dirty="0"/>
                <a:t>權威推薦</a:t>
              </a:r>
              <a:r>
                <a:rPr lang="zh-CN" altLang="en-US" sz="1200" dirty="0"/>
                <a:t>、</a:t>
              </a:r>
              <a:r>
                <a:rPr lang="zh-TW" altLang="en-US" sz="1200" dirty="0"/>
                <a:t>文件記錄</a:t>
              </a:r>
              <a:r>
                <a:rPr lang="zh-CN" altLang="en-US" sz="1200" dirty="0"/>
                <a:t>、</a:t>
              </a:r>
              <a:r>
                <a:rPr lang="zh-TW" altLang="en-US" sz="1200" dirty="0"/>
                <a:t>臨床研究</a:t>
              </a:r>
              <a:r>
                <a:rPr lang="zh-CN" altLang="en-US" sz="1200" dirty="0"/>
                <a:t>等，</a:t>
              </a:r>
              <a:r>
                <a:rPr lang="zh-TW" altLang="en-US" sz="1200" dirty="0"/>
                <a:t>評價診斷試驗的醫學實用性</a:t>
              </a:r>
              <a:r>
                <a:rPr lang="zh-CN" altLang="en-US" sz="1200" dirty="0"/>
                <a:t>，</a:t>
              </a:r>
              <a:r>
                <a:rPr lang="zh-TW" altLang="en-US" sz="1200" dirty="0"/>
                <a:t>從臨床研究中建立試驗診斷的靈敏度和特異性</a:t>
              </a:r>
              <a:r>
                <a:rPr lang="zh-CN" altLang="en-US" sz="1200" dirty="0"/>
                <a:t>，根據患病率（</a:t>
              </a:r>
              <a:r>
                <a:rPr lang="en-US" altLang="zh-CN" sz="1200" i="1" dirty="0">
                  <a:latin typeface="Times New Roman" pitchFamily="18" charset="0"/>
                  <a:cs typeface="Times New Roman" pitchFamily="18" charset="0"/>
                </a:rPr>
                <a:t>prevalence</a:t>
              </a:r>
              <a:r>
                <a:rPr lang="zh-CN" altLang="en-US" sz="1200" dirty="0"/>
                <a:t>）推測實驗預測效率確定醫學實用性；</a:t>
              </a:r>
            </a:p>
          </p:txBody>
        </p:sp>
        <p:sp>
          <p:nvSpPr>
            <p:cNvPr id="12293" name="Rectangle 14"/>
            <p:cNvSpPr>
              <a:spLocks noChangeArrowheads="1"/>
            </p:cNvSpPr>
            <p:nvPr/>
          </p:nvSpPr>
          <p:spPr bwMode="auto">
            <a:xfrm>
              <a:off x="798514" y="5093232"/>
              <a:ext cx="10174286"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200" dirty="0"/>
                <a:t>建立常規方法：評價不同的診斷試驗確定常規測定方法，確定應用要求：如標本類型、樣本量、周轉時間、成本等因素，確定性能要求：如測量範圍、精密度、分析的靈敏度和特異性、穩定性等；</a:t>
              </a:r>
            </a:p>
          </p:txBody>
        </p:sp>
        <p:sp>
          <p:nvSpPr>
            <p:cNvPr id="12294" name="Rectangle 14"/>
            <p:cNvSpPr>
              <a:spLocks noChangeArrowheads="1"/>
            </p:cNvSpPr>
            <p:nvPr/>
          </p:nvSpPr>
          <p:spPr bwMode="auto">
            <a:xfrm>
              <a:off x="798513" y="5603213"/>
              <a:ext cx="10174286" cy="27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200" dirty="0"/>
                <a:t>設計質控方案：確定醫學上重要誤差，建立分析過程的控制方法，評估檢出效率和假失控率，評價常規實用性；</a:t>
              </a:r>
            </a:p>
          </p:txBody>
        </p:sp>
        <p:graphicFrame>
          <p:nvGraphicFramePr>
            <p:cNvPr id="2" name="图示 1"/>
            <p:cNvGraphicFramePr/>
            <p:nvPr/>
          </p:nvGraphicFramePr>
          <p:xfrm>
            <a:off x="3420836" y="165100"/>
            <a:ext cx="4745598" cy="3988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txBox="1">
            <a:spLocks noChangeArrowheads="1"/>
          </p:cNvSpPr>
          <p:nvPr/>
        </p:nvSpPr>
        <p:spPr bwMode="auto">
          <a:xfrm>
            <a:off x="114300" y="65088"/>
            <a:ext cx="290195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i="0" u="none" strike="noStrike" kern="1200" cap="none" spc="0" normalizeH="0" baseline="0" noProof="0" dirty="0">
                <a:ln>
                  <a:noFill/>
                </a:ln>
                <a:solidFill>
                  <a:srgbClr val="C7000B"/>
                </a:solidFill>
                <a:effectLst/>
                <a:uLnTx/>
                <a:uFillTx/>
                <a:latin typeface="Arial" pitchFamily="34" charset="0"/>
                <a:ea typeface="楷体_GB2312" pitchFamily="49" charset="-122"/>
                <a:cs typeface="+mn-cs"/>
              </a:rPr>
              <a:t>新方法引入常規應用</a:t>
            </a:r>
          </a:p>
        </p:txBody>
      </p:sp>
      <p:grpSp>
        <p:nvGrpSpPr>
          <p:cNvPr id="13315" name="组合 1"/>
          <p:cNvGrpSpPr>
            <a:grpSpLocks/>
          </p:cNvGrpSpPr>
          <p:nvPr/>
        </p:nvGrpSpPr>
        <p:grpSpPr bwMode="auto">
          <a:xfrm>
            <a:off x="1460500" y="660400"/>
            <a:ext cx="9067800" cy="4999038"/>
            <a:chOff x="1460500" y="660400"/>
            <a:chExt cx="9067800" cy="4999038"/>
          </a:xfrm>
        </p:grpSpPr>
        <p:grpSp>
          <p:nvGrpSpPr>
            <p:cNvPr id="13316" name="组合 1"/>
            <p:cNvGrpSpPr>
              <a:grpSpLocks/>
            </p:cNvGrpSpPr>
            <p:nvPr/>
          </p:nvGrpSpPr>
          <p:grpSpPr bwMode="auto">
            <a:xfrm>
              <a:off x="5595060" y="660400"/>
              <a:ext cx="4933240" cy="4999038"/>
              <a:chOff x="2297917" y="152400"/>
              <a:chExt cx="5413067" cy="5265129"/>
            </a:xfrm>
          </p:grpSpPr>
          <p:sp>
            <p:nvSpPr>
              <p:cNvPr id="13327" name="Rectangle 84"/>
              <p:cNvSpPr>
                <a:spLocks noChangeArrowheads="1"/>
              </p:cNvSpPr>
              <p:nvPr/>
            </p:nvSpPr>
            <p:spPr bwMode="auto">
              <a:xfrm>
                <a:off x="4119296" y="152400"/>
                <a:ext cx="1173375"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醫學需求的確定</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28" name="Rectangle 84"/>
              <p:cNvSpPr>
                <a:spLocks noChangeArrowheads="1"/>
              </p:cNvSpPr>
              <p:nvPr/>
            </p:nvSpPr>
            <p:spPr bwMode="auto">
              <a:xfrm>
                <a:off x="4083081" y="1528073"/>
                <a:ext cx="1234722" cy="28401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規定質量目標</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29" name="Rectangle 84"/>
              <p:cNvSpPr>
                <a:spLocks noChangeArrowheads="1"/>
              </p:cNvSpPr>
              <p:nvPr/>
            </p:nvSpPr>
            <p:spPr bwMode="auto">
              <a:xfrm>
                <a:off x="4006854" y="840107"/>
                <a:ext cx="1387176"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常規檢測方法的選擇</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30" name="Rectangle 84"/>
              <p:cNvSpPr>
                <a:spLocks noChangeArrowheads="1"/>
              </p:cNvSpPr>
              <p:nvPr/>
            </p:nvSpPr>
            <p:spPr bwMode="auto">
              <a:xfrm>
                <a:off x="6171447" y="3000495"/>
                <a:ext cx="919901" cy="27466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方法發展</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31" name="Rectangle 84"/>
              <p:cNvSpPr>
                <a:spLocks noChangeArrowheads="1"/>
              </p:cNvSpPr>
              <p:nvPr/>
            </p:nvSpPr>
            <p:spPr bwMode="auto">
              <a:xfrm>
                <a:off x="6171445" y="4471315"/>
                <a:ext cx="919901" cy="261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質控實踐</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32" name="Rectangle 84"/>
              <p:cNvSpPr>
                <a:spLocks noChangeArrowheads="1"/>
              </p:cNvSpPr>
              <p:nvPr/>
            </p:nvSpPr>
            <p:spPr bwMode="auto">
              <a:xfrm>
                <a:off x="6171445" y="5154215"/>
                <a:ext cx="919901" cy="26331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報告結果</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33" name="Rectangle 84"/>
              <p:cNvSpPr>
                <a:spLocks noChangeArrowheads="1"/>
              </p:cNvSpPr>
              <p:nvPr/>
            </p:nvSpPr>
            <p:spPr bwMode="auto">
              <a:xfrm>
                <a:off x="4034465" y="2233317"/>
                <a:ext cx="1353018"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方法評價</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34" name="Rectangle 84"/>
              <p:cNvSpPr>
                <a:spLocks noChangeArrowheads="1"/>
              </p:cNvSpPr>
              <p:nvPr/>
            </p:nvSpPr>
            <p:spPr bwMode="auto">
              <a:xfrm>
                <a:off x="2297917" y="4476323"/>
                <a:ext cx="959576"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提供樣品</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35" name="Rectangle 84"/>
              <p:cNvSpPr>
                <a:spLocks noChangeArrowheads="1"/>
              </p:cNvSpPr>
              <p:nvPr/>
            </p:nvSpPr>
            <p:spPr bwMode="auto">
              <a:xfrm>
                <a:off x="4250473" y="3784004"/>
                <a:ext cx="949216" cy="27109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執行</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36" name="Rectangle 84"/>
              <p:cNvSpPr>
                <a:spLocks noChangeArrowheads="1"/>
              </p:cNvSpPr>
              <p:nvPr/>
            </p:nvSpPr>
            <p:spPr bwMode="auto">
              <a:xfrm>
                <a:off x="4231972" y="4476038"/>
                <a:ext cx="964207" cy="26674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常規分析</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37" name="AutoShape 100"/>
              <p:cNvSpPr>
                <a:spLocks noChangeArrowheads="1"/>
              </p:cNvSpPr>
              <p:nvPr/>
            </p:nvSpPr>
            <p:spPr bwMode="auto">
              <a:xfrm>
                <a:off x="3898272" y="2924569"/>
                <a:ext cx="1618224" cy="438210"/>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是否滿足？</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38" name="Line 110"/>
              <p:cNvSpPr>
                <a:spLocks noChangeShapeType="1"/>
              </p:cNvSpPr>
              <p:nvPr/>
            </p:nvSpPr>
            <p:spPr bwMode="auto">
              <a:xfrm>
                <a:off x="4693105" y="418881"/>
                <a:ext cx="7337" cy="421225"/>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39" name="Line 109"/>
              <p:cNvSpPr>
                <a:spLocks noChangeShapeType="1"/>
              </p:cNvSpPr>
              <p:nvPr/>
            </p:nvSpPr>
            <p:spPr bwMode="auto">
              <a:xfrm>
                <a:off x="2903856" y="973477"/>
                <a:ext cx="1102998" cy="1"/>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40" name="Line 110"/>
              <p:cNvSpPr>
                <a:spLocks noChangeShapeType="1"/>
              </p:cNvSpPr>
              <p:nvPr/>
            </p:nvSpPr>
            <p:spPr bwMode="auto">
              <a:xfrm>
                <a:off x="2903623" y="973478"/>
                <a:ext cx="233" cy="2952897"/>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41" name="Line 109"/>
              <p:cNvSpPr>
                <a:spLocks noChangeShapeType="1"/>
              </p:cNvSpPr>
              <p:nvPr/>
            </p:nvSpPr>
            <p:spPr bwMode="auto">
              <a:xfrm>
                <a:off x="2903623" y="3917764"/>
                <a:ext cx="1348686" cy="1787"/>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42" name="Text Box 104"/>
              <p:cNvSpPr txBox="1">
                <a:spLocks noChangeArrowheads="1"/>
              </p:cNvSpPr>
              <p:nvPr/>
            </p:nvSpPr>
            <p:spPr bwMode="auto">
              <a:xfrm>
                <a:off x="4515082" y="3401400"/>
                <a:ext cx="180943" cy="246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是</a:t>
                </a:r>
              </a:p>
            </p:txBody>
          </p:sp>
          <p:sp>
            <p:nvSpPr>
              <p:cNvPr id="13343" name="Line 97"/>
              <p:cNvSpPr>
                <a:spLocks noChangeShapeType="1"/>
              </p:cNvSpPr>
              <p:nvPr/>
            </p:nvSpPr>
            <p:spPr bwMode="auto">
              <a:xfrm flipH="1" flipV="1">
                <a:off x="5382494" y="2366687"/>
                <a:ext cx="1250487" cy="1242"/>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44" name="Line 110"/>
              <p:cNvSpPr>
                <a:spLocks noChangeShapeType="1"/>
              </p:cNvSpPr>
              <p:nvPr/>
            </p:nvSpPr>
            <p:spPr bwMode="auto">
              <a:xfrm>
                <a:off x="6632981" y="2366687"/>
                <a:ext cx="1" cy="633809"/>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45" name="Line 97"/>
              <p:cNvSpPr>
                <a:spLocks noChangeShapeType="1"/>
              </p:cNvSpPr>
              <p:nvPr/>
            </p:nvSpPr>
            <p:spPr bwMode="auto">
              <a:xfrm flipH="1">
                <a:off x="5523791" y="3137828"/>
                <a:ext cx="647656" cy="6548"/>
              </a:xfrm>
              <a:prstGeom prst="line">
                <a:avLst/>
              </a:prstGeom>
              <a:noFill/>
              <a:ln w="127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8" name="Text Box 104"/>
              <p:cNvSpPr txBox="1">
                <a:spLocks noChangeArrowheads="1"/>
              </p:cNvSpPr>
              <p:nvPr/>
            </p:nvSpPr>
            <p:spPr bwMode="auto">
              <a:xfrm>
                <a:off x="5678179" y="2941296"/>
                <a:ext cx="181158" cy="237424"/>
              </a:xfrm>
              <a:prstGeom prst="rect">
                <a:avLst/>
              </a:prstGeom>
              <a:noFill/>
              <a:ln>
                <a:noFill/>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950" b="0" i="0" u="none" strike="noStrike" kern="1200" cap="none" spc="0" normalizeH="0" baseline="0" noProof="0" dirty="0">
                    <a:ln>
                      <a:noFill/>
                    </a:ln>
                    <a:solidFill>
                      <a:srgbClr val="000000"/>
                    </a:solidFill>
                    <a:effectLst/>
                    <a:uLnTx/>
                    <a:uFillTx/>
                    <a:latin typeface="Arial" charset="0"/>
                    <a:ea typeface="宋体" charset="-122"/>
                    <a:cs typeface="+mn-cs"/>
                  </a:rPr>
                  <a:t>否</a:t>
                </a:r>
              </a:p>
            </p:txBody>
          </p:sp>
          <p:sp>
            <p:nvSpPr>
              <p:cNvPr id="13347" name="Line 110"/>
              <p:cNvSpPr>
                <a:spLocks noChangeShapeType="1"/>
              </p:cNvSpPr>
              <p:nvPr/>
            </p:nvSpPr>
            <p:spPr bwMode="auto">
              <a:xfrm>
                <a:off x="4701377" y="1106848"/>
                <a:ext cx="7337" cy="421225"/>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48" name="Line 110"/>
              <p:cNvSpPr>
                <a:spLocks noChangeShapeType="1"/>
              </p:cNvSpPr>
              <p:nvPr/>
            </p:nvSpPr>
            <p:spPr bwMode="auto">
              <a:xfrm>
                <a:off x="4701377" y="1812092"/>
                <a:ext cx="7337" cy="421225"/>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49" name="Line 110"/>
              <p:cNvSpPr>
                <a:spLocks noChangeShapeType="1"/>
              </p:cNvSpPr>
              <p:nvPr/>
            </p:nvSpPr>
            <p:spPr bwMode="auto">
              <a:xfrm>
                <a:off x="4701377" y="2500058"/>
                <a:ext cx="7337" cy="421225"/>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50" name="Line 110"/>
              <p:cNvSpPr>
                <a:spLocks noChangeShapeType="1"/>
              </p:cNvSpPr>
              <p:nvPr/>
            </p:nvSpPr>
            <p:spPr bwMode="auto">
              <a:xfrm>
                <a:off x="4714076" y="3362779"/>
                <a:ext cx="7337" cy="421225"/>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51" name="Line 110"/>
              <p:cNvSpPr>
                <a:spLocks noChangeShapeType="1"/>
              </p:cNvSpPr>
              <p:nvPr/>
            </p:nvSpPr>
            <p:spPr bwMode="auto">
              <a:xfrm>
                <a:off x="6624058" y="4732990"/>
                <a:ext cx="7337" cy="421225"/>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52" name="Line 109"/>
              <p:cNvSpPr>
                <a:spLocks noChangeShapeType="1"/>
              </p:cNvSpPr>
              <p:nvPr/>
            </p:nvSpPr>
            <p:spPr bwMode="auto">
              <a:xfrm flipV="1">
                <a:off x="5196966" y="4609693"/>
                <a:ext cx="974479"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53" name="Line 110"/>
              <p:cNvSpPr>
                <a:spLocks noChangeShapeType="1"/>
              </p:cNvSpPr>
              <p:nvPr/>
            </p:nvSpPr>
            <p:spPr bwMode="auto">
              <a:xfrm>
                <a:off x="4708814" y="4055099"/>
                <a:ext cx="7337" cy="421225"/>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54" name="Rectangle 84"/>
              <p:cNvSpPr>
                <a:spLocks noChangeArrowheads="1"/>
              </p:cNvSpPr>
              <p:nvPr/>
            </p:nvSpPr>
            <p:spPr bwMode="auto">
              <a:xfrm>
                <a:off x="6171446" y="3780433"/>
                <a:ext cx="919901" cy="27466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a:ln>
                      <a:noFill/>
                    </a:ln>
                    <a:solidFill>
                      <a:srgbClr val="000000"/>
                    </a:solidFill>
                    <a:effectLst/>
                    <a:uLnTx/>
                    <a:uFillTx/>
                    <a:latin typeface="Arial" pitchFamily="34" charset="0"/>
                    <a:ea typeface="宋体" pitchFamily="2" charset="-122"/>
                    <a:cs typeface="+mn-cs"/>
                  </a:rPr>
                  <a:t>預防措施</a:t>
                </a:r>
                <a:endParaRPr kumimoji="0" lang="en-US" altLang="zh-CN" sz="10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55" name="Line 97"/>
              <p:cNvSpPr>
                <a:spLocks noChangeShapeType="1"/>
              </p:cNvSpPr>
              <p:nvPr/>
            </p:nvSpPr>
            <p:spPr bwMode="auto">
              <a:xfrm flipH="1" flipV="1">
                <a:off x="5196178" y="3917764"/>
                <a:ext cx="975267" cy="8443"/>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56" name="Line 109"/>
              <p:cNvSpPr>
                <a:spLocks noChangeShapeType="1"/>
              </p:cNvSpPr>
              <p:nvPr/>
            </p:nvSpPr>
            <p:spPr bwMode="auto">
              <a:xfrm flipV="1">
                <a:off x="3257493" y="4609693"/>
                <a:ext cx="974479"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57" name="Line 110"/>
              <p:cNvSpPr>
                <a:spLocks noChangeShapeType="1"/>
              </p:cNvSpPr>
              <p:nvPr/>
            </p:nvSpPr>
            <p:spPr bwMode="auto">
              <a:xfrm>
                <a:off x="6625814" y="4060108"/>
                <a:ext cx="7337" cy="416216"/>
              </a:xfrm>
              <a:prstGeom prst="line">
                <a:avLst/>
              </a:prstGeom>
              <a:noFill/>
              <a:ln w="127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58" name="Line 97"/>
              <p:cNvSpPr>
                <a:spLocks noChangeShapeType="1"/>
              </p:cNvSpPr>
              <p:nvPr/>
            </p:nvSpPr>
            <p:spPr bwMode="auto">
              <a:xfrm flipH="1">
                <a:off x="5317802" y="1670082"/>
                <a:ext cx="2393182" cy="107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59" name="Line 110"/>
              <p:cNvSpPr>
                <a:spLocks noChangeShapeType="1"/>
              </p:cNvSpPr>
              <p:nvPr/>
            </p:nvSpPr>
            <p:spPr bwMode="auto">
              <a:xfrm>
                <a:off x="7710984" y="1670082"/>
                <a:ext cx="0" cy="2948054"/>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60" name="Line 97"/>
              <p:cNvSpPr>
                <a:spLocks noChangeShapeType="1"/>
              </p:cNvSpPr>
              <p:nvPr/>
            </p:nvSpPr>
            <p:spPr bwMode="auto">
              <a:xfrm flipH="1" flipV="1">
                <a:off x="7091345" y="4609693"/>
                <a:ext cx="619638" cy="8443"/>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
          <p:nvSpPr>
            <p:cNvPr id="13317" name="Rectangle 14"/>
            <p:cNvSpPr>
              <a:spLocks noChangeArrowheads="1"/>
            </p:cNvSpPr>
            <p:nvPr/>
          </p:nvSpPr>
          <p:spPr bwMode="auto">
            <a:xfrm>
              <a:off x="1460500" y="905453"/>
              <a:ext cx="3668723" cy="32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5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新方法建立的需求：</a:t>
              </a:r>
              <a:endParaRPr kumimoji="0" lang="en-US" altLang="zh-CN" sz="15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13318" name="Rectangle 14"/>
            <p:cNvSpPr>
              <a:spLocks noChangeArrowheads="1"/>
            </p:cNvSpPr>
            <p:nvPr/>
          </p:nvSpPr>
          <p:spPr bwMode="auto">
            <a:xfrm>
              <a:off x="1676802" y="3882014"/>
              <a:ext cx="3452748"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2</a:t>
              </a:r>
              <a:r>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、設定合理的性能目標，分析目標；</a:t>
              </a:r>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19" name="Rectangle 14"/>
            <p:cNvSpPr>
              <a:spLocks noChangeArrowheads="1"/>
            </p:cNvSpPr>
            <p:nvPr/>
          </p:nvSpPr>
          <p:spPr bwMode="auto">
            <a:xfrm>
              <a:off x="1676142" y="1390576"/>
              <a:ext cx="345308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1</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、臨床醫師的建議考慮增加新的診斷試驗；</a:t>
              </a:r>
              <a:endParaRPr kumimoji="0" lang="en-US" altLang="zh-CN"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13320" name="Rectangle 14"/>
            <p:cNvSpPr>
              <a:spLocks noChangeArrowheads="1"/>
            </p:cNvSpPr>
            <p:nvPr/>
          </p:nvSpPr>
          <p:spPr bwMode="auto">
            <a:xfrm>
              <a:off x="1460500" y="3097164"/>
              <a:ext cx="3668722" cy="32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500" b="0" i="0" u="none" strike="noStrike" kern="1200" cap="none" spc="0" normalizeH="0" baseline="0" noProof="0">
                  <a:ln>
                    <a:noFill/>
                  </a:ln>
                  <a:solidFill>
                    <a:srgbClr val="000000"/>
                  </a:solidFill>
                  <a:effectLst/>
                  <a:uLnTx/>
                  <a:uFillTx/>
                  <a:latin typeface="Arial" pitchFamily="34" charset="0"/>
                  <a:ea typeface="宋体" pitchFamily="2" charset="-122"/>
                  <a:cs typeface="+mn-cs"/>
                </a:rPr>
                <a:t>新方法成功引入的關鍵：</a:t>
              </a:r>
              <a:endParaRPr kumimoji="0" lang="en-US" altLang="zh-CN" sz="15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21" name="Rectangle 14"/>
            <p:cNvSpPr>
              <a:spLocks noChangeArrowheads="1"/>
            </p:cNvSpPr>
            <p:nvPr/>
          </p:nvSpPr>
          <p:spPr bwMode="auto">
            <a:xfrm>
              <a:off x="1676148" y="1667597"/>
              <a:ext cx="3453075" cy="46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2</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、新湧現的方法與原有方法相比，有更優良的</a:t>
              </a:r>
              <a:endParaRPr kumimoji="0" lang="en-US" altLang="zh-CN"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分析性能，更新換代的需要；</a:t>
              </a:r>
              <a:endParaRPr kumimoji="0" lang="en-US" altLang="zh-CN"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endParaRPr>
            </a:p>
          </p:txBody>
        </p:sp>
        <p:sp>
          <p:nvSpPr>
            <p:cNvPr id="13322" name="Rectangle 14"/>
            <p:cNvSpPr>
              <a:spLocks noChangeArrowheads="1"/>
            </p:cNvSpPr>
            <p:nvPr/>
          </p:nvSpPr>
          <p:spPr bwMode="auto">
            <a:xfrm>
              <a:off x="1676475" y="2146153"/>
              <a:ext cx="3453077" cy="64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3</a:t>
              </a:r>
              <a:r>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、新湧現的方法相比原方法自動化程度更高可</a:t>
              </a:r>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以有效減輕勞動強度提高效率，更新換代的</a:t>
              </a:r>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      </a:t>
              </a:r>
              <a:r>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需要；</a:t>
              </a:r>
            </a:p>
          </p:txBody>
        </p:sp>
        <p:sp>
          <p:nvSpPr>
            <p:cNvPr id="13323" name="Rectangle 14"/>
            <p:cNvSpPr>
              <a:spLocks noChangeArrowheads="1"/>
            </p:cNvSpPr>
            <p:nvPr/>
          </p:nvSpPr>
          <p:spPr bwMode="auto">
            <a:xfrm>
              <a:off x="1676802" y="3604994"/>
              <a:ext cx="3452750"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1</a:t>
              </a:r>
              <a:r>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、整個任務應使用臨床觀點；</a:t>
              </a:r>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24" name="Rectangle 14"/>
            <p:cNvSpPr>
              <a:spLocks noChangeArrowheads="1"/>
            </p:cNvSpPr>
            <p:nvPr/>
          </p:nvSpPr>
          <p:spPr bwMode="auto">
            <a:xfrm>
              <a:off x="1676475" y="4697679"/>
              <a:ext cx="3452748"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5</a:t>
              </a:r>
              <a:r>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、作出方法客觀的結論；</a:t>
              </a:r>
            </a:p>
          </p:txBody>
        </p:sp>
        <p:sp>
          <p:nvSpPr>
            <p:cNvPr id="13325" name="Rectangle 14"/>
            <p:cNvSpPr>
              <a:spLocks noChangeArrowheads="1"/>
            </p:cNvSpPr>
            <p:nvPr/>
          </p:nvSpPr>
          <p:spPr bwMode="auto">
            <a:xfrm>
              <a:off x="1676800" y="4159035"/>
              <a:ext cx="3452748"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3</a:t>
              </a:r>
              <a:r>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、執行正確的評估試驗，收集所需要的數據；</a:t>
              </a:r>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3326" name="Rectangle 14"/>
            <p:cNvSpPr>
              <a:spLocks noChangeArrowheads="1"/>
            </p:cNvSpPr>
            <p:nvPr/>
          </p:nvSpPr>
          <p:spPr bwMode="auto">
            <a:xfrm>
              <a:off x="1676794" y="4431106"/>
              <a:ext cx="3452748" cy="27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4</a:t>
              </a:r>
              <a:r>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t>、正確的使用統計工具，有效的估計誤差；</a:t>
              </a:r>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
          <p:cNvSpPr>
            <a:spLocks noChangeArrowheads="1"/>
          </p:cNvSpPr>
          <p:nvPr/>
        </p:nvSpPr>
        <p:spPr bwMode="auto">
          <a:xfrm>
            <a:off x="138442" y="122990"/>
            <a:ext cx="63037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600" dirty="0">
                <a:solidFill>
                  <a:srgbClr val="C00000"/>
                </a:solidFill>
              </a:rPr>
              <a:t>質量控制方案設計</a:t>
            </a:r>
            <a:endParaRPr lang="zh-CN" altLang="en-US" sz="1600" dirty="0">
              <a:solidFill>
                <a:srgbClr val="C00000"/>
              </a:solidFill>
              <a:latin typeface="Times New Roman" pitchFamily="18" charset="0"/>
              <a:cs typeface="Times New Roman" pitchFamily="18" charset="0"/>
            </a:endParaRPr>
          </a:p>
        </p:txBody>
      </p:sp>
      <p:sp>
        <p:nvSpPr>
          <p:cNvPr id="40" name="矩形 39"/>
          <p:cNvSpPr/>
          <p:nvPr/>
        </p:nvSpPr>
        <p:spPr>
          <a:xfrm>
            <a:off x="138441" y="343229"/>
            <a:ext cx="3005951" cy="346249"/>
          </a:xfrm>
          <a:prstGeom prst="rect">
            <a:avLst/>
          </a:prstGeom>
          <a:ln>
            <a:noFill/>
          </a:ln>
        </p:spPr>
        <p:txBody>
          <a:bodyPr wrap="none">
            <a:spAutoFit/>
          </a:bodyPr>
          <a:lstStyle/>
          <a:p>
            <a:pPr>
              <a:lnSpc>
                <a:spcPct val="150000"/>
              </a:lnSpc>
            </a:pPr>
            <a:r>
              <a:rPr lang="zh-TW" altLang="en-US" sz="1100" dirty="0">
                <a:latin typeface="Times New Roman" panose="02020603050405020304" pitchFamily="18" charset="0"/>
                <a:cs typeface="Times New Roman" panose="02020603050405020304" pitchFamily="18" charset="0"/>
              </a:rPr>
              <a:t>分析過程的控制方案選擇思路大致</a:t>
            </a:r>
            <a:r>
              <a:rPr lang="zh-CN" altLang="en-US" sz="1100" dirty="0">
                <a:latin typeface="Times New Roman" panose="02020603050405020304" pitchFamily="18" charset="0"/>
                <a:cs typeface="Times New Roman" panose="02020603050405020304" pitchFamily="18" charset="0"/>
              </a:rPr>
              <a:t>總結</a:t>
            </a:r>
            <a:r>
              <a:rPr lang="zh-TW" altLang="en-US" sz="1100" dirty="0">
                <a:latin typeface="Times New Roman" panose="02020603050405020304" pitchFamily="18" charset="0"/>
                <a:cs typeface="Times New Roman" panose="02020603050405020304" pitchFamily="18" charset="0"/>
              </a:rPr>
              <a:t>如下：</a:t>
            </a:r>
          </a:p>
        </p:txBody>
      </p:sp>
      <p:grpSp>
        <p:nvGrpSpPr>
          <p:cNvPr id="8" name="组合 7">
            <a:extLst>
              <a:ext uri="{FF2B5EF4-FFF2-40B4-BE49-F238E27FC236}">
                <a16:creationId xmlns:a16="http://schemas.microsoft.com/office/drawing/2014/main" id="{3424CBA8-4296-9CB8-EC63-4D92D94BC55F}"/>
              </a:ext>
            </a:extLst>
          </p:cNvPr>
          <p:cNvGrpSpPr/>
          <p:nvPr/>
        </p:nvGrpSpPr>
        <p:grpSpPr>
          <a:xfrm>
            <a:off x="911712" y="955369"/>
            <a:ext cx="9532035" cy="4456580"/>
            <a:chOff x="911712" y="955369"/>
            <a:chExt cx="9532035" cy="4456580"/>
          </a:xfrm>
        </p:grpSpPr>
        <p:sp>
          <p:nvSpPr>
            <p:cNvPr id="2" name="矩形 1">
              <a:extLst>
                <a:ext uri="{FF2B5EF4-FFF2-40B4-BE49-F238E27FC236}">
                  <a16:creationId xmlns:a16="http://schemas.microsoft.com/office/drawing/2014/main" id="{A3EAAADC-B5CE-BE1E-2007-1ADF39D5575F}"/>
                </a:ext>
              </a:extLst>
            </p:cNvPr>
            <p:cNvSpPr/>
            <p:nvPr/>
          </p:nvSpPr>
          <p:spPr bwMode="auto">
            <a:xfrm>
              <a:off x="911712" y="1430831"/>
              <a:ext cx="2808000" cy="2988000"/>
            </a:xfrm>
            <a:prstGeom prst="rect">
              <a:avLst/>
            </a:prstGeom>
            <a:solidFill>
              <a:schemeClr val="accent1">
                <a:alpha val="0"/>
              </a:schemeClr>
            </a:solidFill>
            <a:ln w="31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2">
              <a:extLst>
                <a:ext uri="{FF2B5EF4-FFF2-40B4-BE49-F238E27FC236}">
                  <a16:creationId xmlns:a16="http://schemas.microsoft.com/office/drawing/2014/main" id="{4367AA16-AD2A-17DC-89A3-624F70A79C6C}"/>
                </a:ext>
              </a:extLst>
            </p:cNvPr>
            <p:cNvSpPr/>
            <p:nvPr/>
          </p:nvSpPr>
          <p:spPr bwMode="auto">
            <a:xfrm>
              <a:off x="5064609" y="3719763"/>
              <a:ext cx="1368000" cy="288000"/>
            </a:xfrm>
            <a:prstGeom prst="rect">
              <a:avLst/>
            </a:prstGeom>
            <a:solidFill>
              <a:schemeClr val="accent1">
                <a:alpha val="0"/>
              </a:schemeClr>
            </a:solidFill>
            <a:ln w="31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7" name="组合 6">
              <a:extLst>
                <a:ext uri="{FF2B5EF4-FFF2-40B4-BE49-F238E27FC236}">
                  <a16:creationId xmlns:a16="http://schemas.microsoft.com/office/drawing/2014/main" id="{90928368-CE4A-0C8D-37F3-0A6C2F457652}"/>
                </a:ext>
              </a:extLst>
            </p:cNvPr>
            <p:cNvGrpSpPr/>
            <p:nvPr/>
          </p:nvGrpSpPr>
          <p:grpSpPr>
            <a:xfrm>
              <a:off x="1017862" y="955369"/>
              <a:ext cx="9425885" cy="4456580"/>
              <a:chOff x="1017862" y="955369"/>
              <a:chExt cx="9425885" cy="4456580"/>
            </a:xfrm>
          </p:grpSpPr>
          <p:sp>
            <p:nvSpPr>
              <p:cNvPr id="55" name="矩形 54"/>
              <p:cNvSpPr/>
              <p:nvPr/>
            </p:nvSpPr>
            <p:spPr>
              <a:xfrm>
                <a:off x="5013018" y="3688726"/>
                <a:ext cx="1467068"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導出醫學上重要的</a:t>
                </a:r>
                <a:r>
                  <a:rPr lang="zh-TW" altLang="en-US" sz="1000" dirty="0">
                    <a:latin typeface="Times New Roman" panose="02020603050405020304" pitchFamily="18" charset="0"/>
                    <a:cs typeface="Times New Roman" panose="02020603050405020304" pitchFamily="18" charset="0"/>
                  </a:rPr>
                  <a:t>誤差</a:t>
                </a:r>
              </a:p>
            </p:txBody>
          </p:sp>
          <p:sp>
            <p:nvSpPr>
              <p:cNvPr id="10" name="矩形 9"/>
              <p:cNvSpPr/>
              <p:nvPr/>
            </p:nvSpPr>
            <p:spPr>
              <a:xfrm>
                <a:off x="1572880" y="1583799"/>
                <a:ext cx="1935924" cy="293991"/>
              </a:xfrm>
              <a:prstGeom prst="rect">
                <a:avLst/>
              </a:prstGeom>
              <a:ln>
                <a:noFill/>
              </a:ln>
            </p:spPr>
            <p:txBody>
              <a:bodyPr wrap="squar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特定臨床情況下的質量規範</a:t>
                </a:r>
                <a:endParaRPr lang="zh-CN" altLang="en-US" sz="1000" dirty="0">
                  <a:latin typeface="Times New Roman" panose="02020603050405020304" pitchFamily="18" charset="0"/>
                  <a:cs typeface="Times New Roman" panose="02020603050405020304" pitchFamily="18" charset="0"/>
                </a:endParaRPr>
              </a:p>
            </p:txBody>
          </p:sp>
          <p:sp>
            <p:nvSpPr>
              <p:cNvPr id="13" name="矩形 12"/>
              <p:cNvSpPr/>
              <p:nvPr/>
            </p:nvSpPr>
            <p:spPr>
              <a:xfrm>
                <a:off x="1657015" y="1877790"/>
                <a:ext cx="185178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基於生物變異的一般質量規範</a:t>
                </a:r>
                <a:endParaRPr lang="zh-CN" altLang="en-US" sz="1000" dirty="0">
                  <a:latin typeface="Times New Roman" panose="02020603050405020304" pitchFamily="18" charset="0"/>
                  <a:cs typeface="Times New Roman" panose="02020603050405020304" pitchFamily="18" charset="0"/>
                </a:endParaRPr>
              </a:p>
            </p:txBody>
          </p:sp>
          <p:sp>
            <p:nvSpPr>
              <p:cNvPr id="42" name="矩形 41"/>
              <p:cNvSpPr/>
              <p:nvPr/>
            </p:nvSpPr>
            <p:spPr>
              <a:xfrm>
                <a:off x="1657015" y="2171781"/>
                <a:ext cx="185178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基於醫療觀點的一般質量規範</a:t>
                </a:r>
                <a:endParaRPr lang="zh-CN" altLang="en-US" sz="1000" dirty="0">
                  <a:latin typeface="Times New Roman" panose="02020603050405020304" pitchFamily="18" charset="0"/>
                  <a:cs typeface="Times New Roman" panose="02020603050405020304" pitchFamily="18" charset="0"/>
                </a:endParaRPr>
              </a:p>
            </p:txBody>
          </p:sp>
          <p:sp>
            <p:nvSpPr>
              <p:cNvPr id="43" name="矩形 42"/>
              <p:cNvSpPr/>
              <p:nvPr/>
            </p:nvSpPr>
            <p:spPr>
              <a:xfrm>
                <a:off x="1915543" y="2466666"/>
                <a:ext cx="159530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國家或國際專家小組指南</a:t>
                </a:r>
                <a:endParaRPr lang="zh-CN" altLang="en-US" sz="1000" dirty="0">
                  <a:latin typeface="Times New Roman" panose="02020603050405020304" pitchFamily="18" charset="0"/>
                  <a:cs typeface="Times New Roman" panose="02020603050405020304" pitchFamily="18" charset="0"/>
                </a:endParaRPr>
              </a:p>
            </p:txBody>
          </p:sp>
          <p:sp>
            <p:nvSpPr>
              <p:cNvPr id="44" name="矩形 43"/>
              <p:cNvSpPr/>
              <p:nvPr/>
            </p:nvSpPr>
            <p:spPr>
              <a:xfrm>
                <a:off x="1530823" y="2759763"/>
                <a:ext cx="198002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專家個人或學會工作組專家指南</a:t>
                </a:r>
                <a:endParaRPr lang="zh-CN" altLang="en-US" sz="1000" dirty="0">
                  <a:latin typeface="Times New Roman" panose="02020603050405020304" pitchFamily="18" charset="0"/>
                  <a:cs typeface="Times New Roman" panose="02020603050405020304" pitchFamily="18" charset="0"/>
                </a:endParaRPr>
              </a:p>
            </p:txBody>
          </p:sp>
          <p:sp>
            <p:nvSpPr>
              <p:cNvPr id="45" name="矩形 44"/>
              <p:cNvSpPr/>
              <p:nvPr/>
            </p:nvSpPr>
            <p:spPr>
              <a:xfrm>
                <a:off x="1787303" y="3053754"/>
                <a:ext cx="172354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由法規機構制定的質量規範</a:t>
                </a:r>
                <a:endParaRPr lang="zh-CN" altLang="en-US" sz="1000" dirty="0">
                  <a:latin typeface="Times New Roman" panose="02020603050405020304" pitchFamily="18" charset="0"/>
                  <a:cs typeface="Times New Roman" panose="02020603050405020304" pitchFamily="18" charset="0"/>
                </a:endParaRPr>
              </a:p>
            </p:txBody>
          </p:sp>
          <p:sp>
            <p:nvSpPr>
              <p:cNvPr id="46" name="矩形 45"/>
              <p:cNvSpPr/>
              <p:nvPr/>
            </p:nvSpPr>
            <p:spPr>
              <a:xfrm>
                <a:off x="1146102" y="3347804"/>
                <a:ext cx="2364750"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由室間質量評價組織者制定的質量規範</a:t>
                </a:r>
                <a:endParaRPr lang="zh-CN" altLang="en-US" sz="1000" dirty="0">
                  <a:latin typeface="Times New Roman" panose="02020603050405020304" pitchFamily="18" charset="0"/>
                  <a:cs typeface="Times New Roman" panose="02020603050405020304" pitchFamily="18" charset="0"/>
                </a:endParaRPr>
              </a:p>
            </p:txBody>
          </p:sp>
          <p:sp>
            <p:nvSpPr>
              <p:cNvPr id="47" name="矩形 46"/>
              <p:cNvSpPr/>
              <p:nvPr/>
            </p:nvSpPr>
            <p:spPr>
              <a:xfrm>
                <a:off x="1017862" y="3641795"/>
                <a:ext cx="2492990"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已發表的能力驗證和室間質量評價的數據</a:t>
                </a:r>
                <a:endParaRPr lang="zh-CN" altLang="en-US" sz="1000" dirty="0">
                  <a:latin typeface="Times New Roman" panose="02020603050405020304" pitchFamily="18" charset="0"/>
                  <a:cs typeface="Times New Roman" panose="02020603050405020304" pitchFamily="18" charset="0"/>
                </a:endParaRPr>
              </a:p>
            </p:txBody>
          </p:sp>
          <p:sp>
            <p:nvSpPr>
              <p:cNvPr id="48" name="矩形 47"/>
              <p:cNvSpPr/>
              <p:nvPr/>
            </p:nvSpPr>
            <p:spPr>
              <a:xfrm>
                <a:off x="2041736" y="3963026"/>
                <a:ext cx="1467068"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已發表的特定的方法學</a:t>
                </a:r>
                <a:endParaRPr lang="zh-CN" altLang="en-US" sz="1000" dirty="0">
                  <a:latin typeface="Times New Roman" panose="02020603050405020304" pitchFamily="18" charset="0"/>
                  <a:cs typeface="Times New Roman" panose="02020603050405020304" pitchFamily="18" charset="0"/>
                </a:endParaRPr>
              </a:p>
            </p:txBody>
          </p:sp>
          <p:sp>
            <p:nvSpPr>
              <p:cNvPr id="49" name="右大括号 48"/>
              <p:cNvSpPr/>
              <p:nvPr/>
            </p:nvSpPr>
            <p:spPr bwMode="auto">
              <a:xfrm>
                <a:off x="3508804" y="1583799"/>
                <a:ext cx="225307" cy="2702392"/>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a:p>
            </p:txBody>
          </p:sp>
          <p:cxnSp>
            <p:nvCxnSpPr>
              <p:cNvPr id="50" name="直接箭头连接符 49"/>
              <p:cNvCxnSpPr/>
              <p:nvPr/>
            </p:nvCxnSpPr>
            <p:spPr bwMode="auto">
              <a:xfrm>
                <a:off x="3510850" y="4765226"/>
                <a:ext cx="226800" cy="0"/>
              </a:xfrm>
              <a:prstGeom prst="straightConnector1">
                <a:avLst/>
              </a:prstGeom>
              <a:ln w="8890">
                <a:solidFill>
                  <a:srgbClr val="FF00FF">
                    <a:alpha val="30000"/>
                  </a:srgbClr>
                </a:solidFill>
                <a:prstDash val="solid"/>
                <a:tailEnd type="none" w="sm"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2041735" y="4603643"/>
                <a:ext cx="1467069"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檢驗系</a:t>
                </a:r>
                <a:r>
                  <a:rPr lang="zh-CN" altLang="en-US" sz="1000">
                    <a:latin typeface="Times New Roman" panose="02020603050405020304" pitchFamily="18" charset="0"/>
                    <a:cs typeface="Times New Roman" panose="02020603050405020304" pitchFamily="18" charset="0"/>
                  </a:rPr>
                  <a:t>統分析性能評估</a:t>
                </a:r>
                <a:endParaRPr lang="zh-CN" altLang="en-US" sz="1000" dirty="0">
                  <a:latin typeface="Times New Roman" panose="02020603050405020304" pitchFamily="18" charset="0"/>
                  <a:cs typeface="Times New Roman" panose="02020603050405020304" pitchFamily="18" charset="0"/>
                </a:endParaRPr>
              </a:p>
            </p:txBody>
          </p:sp>
          <p:sp>
            <p:nvSpPr>
              <p:cNvPr id="53" name="右大括号 52"/>
              <p:cNvSpPr/>
              <p:nvPr/>
            </p:nvSpPr>
            <p:spPr bwMode="auto">
              <a:xfrm>
                <a:off x="3737243" y="2935393"/>
                <a:ext cx="225307" cy="1829833"/>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a:p>
            </p:txBody>
          </p:sp>
          <p:cxnSp>
            <p:nvCxnSpPr>
              <p:cNvPr id="56" name="直接箭头连接符 55"/>
              <p:cNvCxnSpPr/>
              <p:nvPr/>
            </p:nvCxnSpPr>
            <p:spPr bwMode="auto">
              <a:xfrm>
                <a:off x="3962709" y="3850305"/>
                <a:ext cx="1044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5397738" y="3365561"/>
                <a:ext cx="1082348"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操作過程規範圖</a:t>
                </a:r>
              </a:p>
            </p:txBody>
          </p:sp>
          <p:sp>
            <p:nvSpPr>
              <p:cNvPr id="58" name="矩形 57"/>
              <p:cNvSpPr/>
              <p:nvPr/>
            </p:nvSpPr>
            <p:spPr>
              <a:xfrm>
                <a:off x="5654219" y="3042396"/>
                <a:ext cx="825867"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功效函數圖</a:t>
                </a:r>
                <a:endParaRPr lang="zh-TW" altLang="en-US" sz="1000" dirty="0">
                  <a:latin typeface="Times New Roman" panose="02020603050405020304" pitchFamily="18" charset="0"/>
                  <a:cs typeface="Times New Roman" panose="02020603050405020304" pitchFamily="18" charset="0"/>
                </a:endParaRPr>
              </a:p>
            </p:txBody>
          </p:sp>
          <p:sp>
            <p:nvSpPr>
              <p:cNvPr id="59" name="矩形 58"/>
              <p:cNvSpPr/>
              <p:nvPr/>
            </p:nvSpPr>
            <p:spPr>
              <a:xfrm>
                <a:off x="4115335" y="2719231"/>
                <a:ext cx="2364750"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在兩次假失控之間的平均運行分析批數</a:t>
                </a:r>
                <a:endParaRPr lang="zh-TW" altLang="en-US" sz="1000" dirty="0">
                  <a:latin typeface="Times New Roman" panose="02020603050405020304" pitchFamily="18" charset="0"/>
                  <a:cs typeface="Times New Roman" panose="02020603050405020304" pitchFamily="18" charset="0"/>
                </a:endParaRPr>
              </a:p>
            </p:txBody>
          </p:sp>
          <p:sp>
            <p:nvSpPr>
              <p:cNvPr id="60" name="右大括号 59"/>
              <p:cNvSpPr/>
              <p:nvPr/>
            </p:nvSpPr>
            <p:spPr bwMode="auto">
              <a:xfrm>
                <a:off x="6480086" y="2072901"/>
                <a:ext cx="225307" cy="1938990"/>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7069119" y="2535193"/>
                <a:ext cx="1798890" cy="1015663"/>
              </a:xfrm>
              <a:prstGeom prst="rect">
                <a:avLst/>
              </a:prstGeom>
              <a:ln>
                <a:noFill/>
              </a:ln>
            </p:spPr>
            <p:txBody>
              <a:bodyPr wrap="none">
                <a:spAutoFit/>
              </a:bodyPr>
              <a:lstStyle/>
              <a:p>
                <a:pPr>
                  <a:lnSpc>
                    <a:spcPct val="150000"/>
                  </a:lnSpc>
                </a:pPr>
                <a:r>
                  <a:rPr lang="zh-CN" altLang="en-US" sz="1000" dirty="0">
                    <a:latin typeface="Times New Roman" panose="02020603050405020304" pitchFamily="18" charset="0"/>
                    <a:cs typeface="Times New Roman" panose="02020603050405020304" pitchFamily="18" charset="0"/>
                  </a:rPr>
                  <a:t>確定控制方案：</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每個分析批質控測定值數量</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控制規則</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最佳分析批長度</a:t>
                </a:r>
                <a:endParaRPr lang="zh-TW" altLang="en-US" sz="1000" dirty="0">
                  <a:latin typeface="Times New Roman" panose="02020603050405020304" pitchFamily="18" charset="0"/>
                  <a:cs typeface="Times New Roman" panose="02020603050405020304" pitchFamily="18" charset="0"/>
                </a:endParaRPr>
              </a:p>
            </p:txBody>
          </p:sp>
          <p:cxnSp>
            <p:nvCxnSpPr>
              <p:cNvPr id="62" name="直接箭头连接符 61"/>
              <p:cNvCxnSpPr/>
              <p:nvPr/>
            </p:nvCxnSpPr>
            <p:spPr bwMode="auto">
              <a:xfrm>
                <a:off x="6704564" y="3043024"/>
                <a:ext cx="360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bwMode="auto">
              <a:xfrm>
                <a:off x="8873159" y="3043025"/>
                <a:ext cx="360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628296" y="2396066"/>
                <a:ext cx="1851790"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誤差檢出的平均運行分析批數</a:t>
                </a:r>
                <a:endParaRPr lang="zh-TW" altLang="en-US" sz="1000" dirty="0">
                  <a:latin typeface="Times New Roman" panose="02020603050405020304" pitchFamily="18" charset="0"/>
                  <a:cs typeface="Times New Roman" panose="02020603050405020304" pitchFamily="18" charset="0"/>
                </a:endParaRPr>
              </a:p>
            </p:txBody>
          </p:sp>
          <p:sp>
            <p:nvSpPr>
              <p:cNvPr id="65" name="矩形 64"/>
              <p:cNvSpPr/>
              <p:nvPr/>
            </p:nvSpPr>
            <p:spPr>
              <a:xfrm>
                <a:off x="4756536" y="2072901"/>
                <a:ext cx="1723549"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根據過</a:t>
                </a:r>
                <a:r>
                  <a:rPr lang="zh-TW" altLang="en-US" sz="1000">
                    <a:latin typeface="Times New Roman" panose="02020603050405020304" pitchFamily="18" charset="0"/>
                    <a:cs typeface="Times New Roman" panose="02020603050405020304" pitchFamily="18" charset="0"/>
                  </a:rPr>
                  <a:t>程能力指數分級</a:t>
                </a:r>
                <a:r>
                  <a:rPr lang="zh-TW" altLang="en-US" sz="1000" dirty="0">
                    <a:latin typeface="Times New Roman" panose="02020603050405020304" pitchFamily="18" charset="0"/>
                    <a:cs typeface="Times New Roman" panose="02020603050405020304" pitchFamily="18" charset="0"/>
                  </a:rPr>
                  <a:t>選擇</a:t>
                </a:r>
              </a:p>
            </p:txBody>
          </p:sp>
          <p:sp>
            <p:nvSpPr>
              <p:cNvPr id="66" name="矩形 65"/>
              <p:cNvSpPr/>
              <p:nvPr/>
            </p:nvSpPr>
            <p:spPr>
              <a:xfrm>
                <a:off x="9233159" y="2535192"/>
                <a:ext cx="1210588" cy="1015663"/>
              </a:xfrm>
              <a:prstGeom prst="rect">
                <a:avLst/>
              </a:prstGeom>
              <a:ln>
                <a:noFill/>
              </a:ln>
            </p:spPr>
            <p:txBody>
              <a:bodyPr wrap="none">
                <a:spAutoFit/>
              </a:bodyPr>
              <a:lstStyle/>
              <a:p>
                <a:pPr>
                  <a:lnSpc>
                    <a:spcPct val="150000"/>
                  </a:lnSpc>
                </a:pPr>
                <a:r>
                  <a:rPr lang="zh-CN" altLang="en-US" sz="1000" dirty="0">
                    <a:latin typeface="Times New Roman" panose="02020603050405020304" pitchFamily="18" charset="0"/>
                    <a:cs typeface="Times New Roman" panose="02020603050405020304" pitchFamily="18" charset="0"/>
                  </a:rPr>
                  <a:t>估計分析過程的：</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質量</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生產率</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風險</a:t>
                </a:r>
                <a:endParaRPr lang="zh-TW" altLang="en-US" sz="1000" dirty="0">
                  <a:latin typeface="Times New Roman" panose="02020603050405020304" pitchFamily="18" charset="0"/>
                  <a:cs typeface="Times New Roman" panose="02020603050405020304" pitchFamily="18" charset="0"/>
                </a:endParaRPr>
              </a:p>
            </p:txBody>
          </p:sp>
          <p:cxnSp>
            <p:nvCxnSpPr>
              <p:cNvPr id="67" name="直接连接符 66"/>
              <p:cNvCxnSpPr/>
              <p:nvPr/>
            </p:nvCxnSpPr>
            <p:spPr bwMode="auto">
              <a:xfrm>
                <a:off x="9838962" y="4076772"/>
                <a:ext cx="0" cy="1180800"/>
              </a:xfrm>
              <a:prstGeom prst="line">
                <a:avLst/>
              </a:prstGeom>
              <a:ln w="8890">
                <a:solidFill>
                  <a:srgbClr val="FF00FF">
                    <a:alpha val="30000"/>
                  </a:srgbClr>
                </a:solidFill>
                <a:prstDash val="solid"/>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bwMode="auto">
              <a:xfrm>
                <a:off x="7677465" y="5244869"/>
                <a:ext cx="2160000" cy="12788"/>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6254281" y="5065700"/>
                <a:ext cx="1423184" cy="346249"/>
              </a:xfrm>
              <a:prstGeom prst="rect">
                <a:avLst/>
              </a:prstGeom>
              <a:ln>
                <a:noFill/>
              </a:ln>
            </p:spPr>
            <p:txBody>
              <a:bodyPr wrap="square">
                <a:spAutoFit/>
              </a:bodyPr>
              <a:lstStyle/>
              <a:p>
                <a:pPr algn="ctr">
                  <a:lnSpc>
                    <a:spcPct val="150000"/>
                  </a:lnSpc>
                </a:pPr>
                <a:r>
                  <a:rPr lang="zh-CN" altLang="en-US" sz="1100" dirty="0">
                    <a:latin typeface="Times New Roman" panose="02020603050405020304" pitchFamily="18" charset="0"/>
                    <a:cs typeface="Times New Roman" panose="02020603050405020304" pitchFamily="18" charset="0"/>
                  </a:rPr>
                  <a:t>重新選擇檢驗系統</a:t>
                </a:r>
              </a:p>
            </p:txBody>
          </p:sp>
          <p:cxnSp>
            <p:nvCxnSpPr>
              <p:cNvPr id="70" name="直接箭头连接符 69"/>
              <p:cNvCxnSpPr/>
              <p:nvPr/>
            </p:nvCxnSpPr>
            <p:spPr bwMode="auto">
              <a:xfrm>
                <a:off x="2767394" y="5232781"/>
                <a:ext cx="3484800" cy="12088"/>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bwMode="auto">
              <a:xfrm flipH="1">
                <a:off x="2770021" y="4927928"/>
                <a:ext cx="496" cy="302400"/>
              </a:xfrm>
              <a:prstGeom prst="line">
                <a:avLst/>
              </a:prstGeom>
              <a:ln w="8890">
                <a:solidFill>
                  <a:srgbClr val="FF00FF">
                    <a:alpha val="30000"/>
                  </a:srgbClr>
                </a:solidFill>
                <a:prstDash val="solid"/>
                <a:headEnd type="stealth" w="med" len="lg"/>
                <a:tailEnd type="none" w="med" len="lg"/>
              </a:ln>
            </p:spPr>
            <p:style>
              <a:lnRef idx="1">
                <a:schemeClr val="accent1"/>
              </a:lnRef>
              <a:fillRef idx="0">
                <a:schemeClr val="accent1"/>
              </a:fillRef>
              <a:effectRef idx="0">
                <a:schemeClr val="accent1"/>
              </a:effectRef>
              <a:fontRef idx="minor">
                <a:schemeClr val="tx1"/>
              </a:fontRef>
            </p:style>
          </p:cxnSp>
          <p:sp>
            <p:nvSpPr>
              <p:cNvPr id="72" name="右大括号 71"/>
              <p:cNvSpPr/>
              <p:nvPr/>
            </p:nvSpPr>
            <p:spPr bwMode="auto">
              <a:xfrm rot="5400000">
                <a:off x="9572976" y="3211040"/>
                <a:ext cx="530953" cy="1210588"/>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矩形 74"/>
              <p:cNvSpPr/>
              <p:nvPr/>
            </p:nvSpPr>
            <p:spPr>
              <a:xfrm>
                <a:off x="9717733" y="4161775"/>
                <a:ext cx="433196" cy="558038"/>
              </a:xfrm>
              <a:prstGeom prst="rect">
                <a:avLst/>
              </a:prstGeom>
              <a:ln>
                <a:noFill/>
              </a:ln>
            </p:spPr>
            <p:txBody>
              <a:bodyPr vert="wordArtVertRtl" wrap="none">
                <a:spAutoFit/>
              </a:bodyPr>
              <a:lstStyle/>
              <a:p>
                <a:pPr algn="ctr">
                  <a:lnSpc>
                    <a:spcPct val="150000"/>
                  </a:lnSpc>
                </a:pPr>
                <a:r>
                  <a:rPr lang="zh-CN" altLang="en-US" sz="1000" dirty="0">
                    <a:latin typeface="Times New Roman" panose="02020603050405020304" pitchFamily="18" charset="0"/>
                    <a:cs typeface="Times New Roman" panose="02020603050405020304" pitchFamily="18" charset="0"/>
                  </a:rPr>
                  <a:t>不滿意</a:t>
                </a:r>
                <a:endParaRPr lang="zh-TW" altLang="en-US" sz="1000" dirty="0">
                  <a:latin typeface="Times New Roman" panose="02020603050405020304" pitchFamily="18" charset="0"/>
                  <a:cs typeface="Times New Roman" panose="02020603050405020304" pitchFamily="18" charset="0"/>
                </a:endParaRPr>
              </a:p>
            </p:txBody>
          </p:sp>
          <p:cxnSp>
            <p:nvCxnSpPr>
              <p:cNvPr id="39" name="直接连接符 38"/>
              <p:cNvCxnSpPr/>
              <p:nvPr/>
            </p:nvCxnSpPr>
            <p:spPr bwMode="auto">
              <a:xfrm flipH="1">
                <a:off x="5626339" y="1117525"/>
                <a:ext cx="496" cy="954000"/>
              </a:xfrm>
              <a:prstGeom prst="line">
                <a:avLst/>
              </a:prstGeom>
              <a:ln w="8890">
                <a:solidFill>
                  <a:srgbClr val="FF00FF">
                    <a:alpha val="30000"/>
                  </a:srgbClr>
                </a:solidFill>
                <a:prstDash val="solid"/>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787303" y="955369"/>
                <a:ext cx="1723549" cy="323165"/>
              </a:xfrm>
              <a:prstGeom prst="rect">
                <a:avLst/>
              </a:prstGeom>
              <a:ln>
                <a:noFill/>
              </a:ln>
            </p:spPr>
            <p:txBody>
              <a:bodyPr wrap="none">
                <a:spAutoFit/>
              </a:bodyPr>
              <a:lstStyle/>
              <a:p>
                <a:pPr algn="r">
                  <a:lnSpc>
                    <a:spcPct val="150000"/>
                  </a:lnSpc>
                </a:pPr>
                <a:r>
                  <a:rPr lang="zh-CN" altLang="en-US" sz="1000">
                    <a:latin typeface="Times New Roman" panose="02020603050405020304" pitchFamily="18" charset="0"/>
                    <a:cs typeface="Times New Roman" panose="02020603050405020304" pitchFamily="18" charset="0"/>
                  </a:rPr>
                  <a:t>檢驗系統誤差發生分佈特徵</a:t>
                </a:r>
                <a:endParaRPr lang="zh-CN" altLang="en-US" sz="1000" dirty="0">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bwMode="auto">
              <a:xfrm>
                <a:off x="3510947" y="1116952"/>
                <a:ext cx="2116800" cy="0"/>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53911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16126" y="914875"/>
            <a:ext cx="7709959" cy="5120922"/>
            <a:chOff x="2025651" y="914875"/>
            <a:chExt cx="7709959" cy="5120922"/>
          </a:xfrm>
        </p:grpSpPr>
        <p:graphicFrame>
          <p:nvGraphicFramePr>
            <p:cNvPr id="2" name="图示 1"/>
            <p:cNvGraphicFramePr/>
            <p:nvPr>
              <p:extLst>
                <p:ext uri="{D42A27DB-BD31-4B8C-83A1-F6EECF244321}">
                  <p14:modId xmlns:p14="http://schemas.microsoft.com/office/powerpoint/2010/main" val="3702840389"/>
                </p:ext>
              </p:extLst>
            </p:nvPr>
          </p:nvGraphicFramePr>
          <p:xfrm>
            <a:off x="2054227" y="914875"/>
            <a:ext cx="7681383" cy="5120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318" name="矩形 13"/>
            <p:cNvSpPr>
              <a:spLocks noChangeArrowheads="1"/>
            </p:cNvSpPr>
            <p:nvPr/>
          </p:nvSpPr>
          <p:spPr bwMode="auto">
            <a:xfrm>
              <a:off x="2025651" y="1059332"/>
              <a:ext cx="7224589" cy="4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latin typeface="Times New Roman" pitchFamily="18" charset="0"/>
                  <a:cs typeface="Times New Roman" pitchFamily="18" charset="0"/>
                </a:rPr>
                <a:t>實驗室診斷分析過程品質控制</a:t>
              </a:r>
              <a:r>
                <a:rPr lang="zh-TW" altLang="en-US" dirty="0">
                  <a:latin typeface="Times New Roman" pitchFamily="18" charset="0"/>
                  <a:cs typeface="Times New Roman" pitchFamily="18" charset="0"/>
                </a:rPr>
                <a:t>規範</a:t>
              </a:r>
              <a:r>
                <a:rPr lang="en-US" altLang="zh-TW" sz="1700" dirty="0">
                  <a:latin typeface="Times New Roman" pitchFamily="18" charset="0"/>
                  <a:cs typeface="Times New Roman" pitchFamily="18" charset="0"/>
                </a:rPr>
                <a:t>(</a:t>
              </a:r>
              <a:r>
                <a:rPr lang="en-US" altLang="zh-TW" sz="1700" i="1" dirty="0">
                  <a:latin typeface="Times New Roman" pitchFamily="18" charset="0"/>
                  <a:cs typeface="Times New Roman" pitchFamily="18" charset="0"/>
                </a:rPr>
                <a:t>quality specification</a:t>
              </a:r>
              <a:r>
                <a:rPr lang="en-US" altLang="zh-TW" sz="1700" dirty="0">
                  <a:latin typeface="Times New Roman" pitchFamily="18" charset="0"/>
                  <a:cs typeface="Times New Roman" pitchFamily="18" charset="0"/>
                </a:rPr>
                <a:t>)</a:t>
              </a:r>
              <a:r>
                <a:rPr lang="zh-CN" altLang="en-US" dirty="0">
                  <a:latin typeface="Times New Roman" pitchFamily="18" charset="0"/>
                  <a:cs typeface="Times New Roman" pitchFamily="18" charset="0"/>
                </a:rPr>
                <a:t>發展</a:t>
              </a:r>
              <a:r>
                <a:rPr lang="zh-TW" altLang="en-US" dirty="0">
                  <a:latin typeface="Times New Roman" pitchFamily="18" charset="0"/>
                  <a:cs typeface="Times New Roman" pitchFamily="18" charset="0"/>
                </a:rPr>
                <a:t>簡史：</a:t>
              </a:r>
            </a:p>
          </p:txBody>
        </p:sp>
      </p:grpSp>
      <p:sp>
        <p:nvSpPr>
          <p:cNvPr id="6" name="矩形 3"/>
          <p:cNvSpPr>
            <a:spLocks noChangeArrowheads="1"/>
          </p:cNvSpPr>
          <p:nvPr/>
        </p:nvSpPr>
        <p:spPr bwMode="auto">
          <a:xfrm>
            <a:off x="93863" y="414470"/>
            <a:ext cx="764487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500" dirty="0">
                <a:solidFill>
                  <a:srgbClr val="000000"/>
                </a:solidFill>
                <a:latin typeface="Times New Roman" pitchFamily="18" charset="0"/>
                <a:cs typeface="Times New Roman" pitchFamily="18" charset="0"/>
              </a:rPr>
              <a:t>設定合理的</a:t>
            </a:r>
            <a:r>
              <a:rPr lang="zh-CN" altLang="en-US" sz="1500" dirty="0">
                <a:solidFill>
                  <a:srgbClr val="000000"/>
                </a:solidFill>
                <a:latin typeface="Times New Roman" pitchFamily="18" charset="0"/>
                <a:cs typeface="Times New Roman" pitchFamily="18" charset="0"/>
              </a:rPr>
              <a:t>質量</a:t>
            </a:r>
            <a:r>
              <a:rPr lang="zh-TW" altLang="en-US" sz="1500" dirty="0">
                <a:solidFill>
                  <a:srgbClr val="000000"/>
                </a:solidFill>
                <a:latin typeface="Times New Roman" pitchFamily="18" charset="0"/>
                <a:cs typeface="Times New Roman" pitchFamily="18" charset="0"/>
              </a:rPr>
              <a:t>目標</a:t>
            </a:r>
          </a:p>
        </p:txBody>
      </p:sp>
      <p:sp>
        <p:nvSpPr>
          <p:cNvPr id="7" name="矩形 3"/>
          <p:cNvSpPr>
            <a:spLocks noChangeArrowheads="1"/>
          </p:cNvSpPr>
          <p:nvPr/>
        </p:nvSpPr>
        <p:spPr bwMode="auto">
          <a:xfrm>
            <a:off x="66566" y="56729"/>
            <a:ext cx="63037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2000" dirty="0">
                <a:solidFill>
                  <a:srgbClr val="C00000"/>
                </a:solidFill>
                <a:latin typeface="Times New Roman" pitchFamily="18" charset="0"/>
                <a:cs typeface="Times New Roman" pitchFamily="18" charset="0"/>
              </a:rPr>
              <a:t>建立質量規範</a:t>
            </a:r>
            <a:r>
              <a:rPr lang="en-US" altLang="zh-TW" sz="1900" dirty="0">
                <a:solidFill>
                  <a:srgbClr val="C00000"/>
                </a:solidFill>
                <a:latin typeface="Times New Roman" pitchFamily="18" charset="0"/>
                <a:cs typeface="Times New Roman" pitchFamily="18" charset="0"/>
              </a:rPr>
              <a:t>(</a:t>
            </a:r>
            <a:r>
              <a:rPr lang="en-US" altLang="zh-TW" sz="1900" i="1" dirty="0">
                <a:solidFill>
                  <a:srgbClr val="C00000"/>
                </a:solidFill>
                <a:latin typeface="Times New Roman" pitchFamily="18" charset="0"/>
                <a:cs typeface="Times New Roman" pitchFamily="18" charset="0"/>
              </a:rPr>
              <a:t>quality specification</a:t>
            </a:r>
            <a:r>
              <a:rPr lang="en-US" altLang="zh-TW" sz="1900" dirty="0">
                <a:solidFill>
                  <a:srgbClr val="C00000"/>
                </a:solidFill>
                <a:latin typeface="Times New Roman" pitchFamily="18" charset="0"/>
                <a:cs typeface="Times New Roman" pitchFamily="18" charset="0"/>
              </a:rPr>
              <a:t>)</a:t>
            </a:r>
            <a:endParaRPr lang="zh-CN" altLang="en-US" sz="19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7148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2458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972" y="1807202"/>
            <a:ext cx="9117037" cy="174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3" name="Rectangle 14"/>
          <p:cNvSpPr>
            <a:spLocks noChangeArrowheads="1"/>
          </p:cNvSpPr>
          <p:nvPr/>
        </p:nvSpPr>
        <p:spPr bwMode="auto">
          <a:xfrm>
            <a:off x="1001971" y="802920"/>
            <a:ext cx="9553575" cy="34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100" dirty="0"/>
              <a:t>美國臨床化學協會標準委員會提供的標準和參考方法的信息</a:t>
            </a:r>
            <a:r>
              <a:rPr lang="zh-CN" altLang="en-US" sz="1100" dirty="0"/>
              <a:t>，</a:t>
            </a:r>
            <a:r>
              <a:rPr lang="zh-TW" altLang="en-US" sz="1100" dirty="0"/>
              <a:t>美國國家臨床檢驗參考系統</a:t>
            </a:r>
            <a:r>
              <a:rPr lang="en-US" altLang="zh-TW" sz="1000" dirty="0"/>
              <a:t>(</a:t>
            </a:r>
            <a:r>
              <a:rPr lang="en-US" altLang="zh-TW" sz="1000" i="1" dirty="0">
                <a:latin typeface="Times New Roman" pitchFamily="18" charset="0"/>
                <a:cs typeface="Times New Roman" pitchFamily="18" charset="0"/>
              </a:rPr>
              <a:t>NRSCL</a:t>
            </a:r>
            <a:r>
              <a:rPr lang="en-US" altLang="zh-TW" sz="1000" dirty="0"/>
              <a:t>)</a:t>
            </a:r>
            <a:r>
              <a:rPr lang="zh-TW" altLang="en-US" sz="1100" dirty="0"/>
              <a:t>開發的分析物可溯源的準確度庫</a:t>
            </a:r>
            <a:r>
              <a:rPr lang="zh-CN" altLang="en-US" sz="1100" dirty="0"/>
              <a:t>等；</a:t>
            </a:r>
          </a:p>
        </p:txBody>
      </p:sp>
      <p:sp>
        <p:nvSpPr>
          <p:cNvPr id="24584" name="Rectangle 14"/>
          <p:cNvSpPr>
            <a:spLocks noChangeArrowheads="1"/>
          </p:cNvSpPr>
          <p:nvPr/>
        </p:nvSpPr>
        <p:spPr bwMode="auto">
          <a:xfrm>
            <a:off x="1001971" y="1115718"/>
            <a:ext cx="964247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solidFill>
                  <a:srgbClr val="000000"/>
                </a:solidFill>
                <a:latin typeface="Arial" pitchFamily="34" charset="0"/>
              </a:rPr>
              <a:t>也可以作為不同層次質量規範的參考出處，例如下</a:t>
            </a:r>
            <a:r>
              <a:rPr lang="zh-TW" altLang="en-US" sz="1100" dirty="0">
                <a:solidFill>
                  <a:srgbClr val="000000"/>
                </a:solidFill>
                <a:latin typeface="Arial" pitchFamily="34" charset="0"/>
              </a:rPr>
              <a:t>表中</a:t>
            </a:r>
            <a:r>
              <a:rPr lang="zh-CN" altLang="en-US" sz="1100" dirty="0">
                <a:solidFill>
                  <a:srgbClr val="000000"/>
                </a:solidFill>
                <a:latin typeface="Arial" pitchFamily="34" charset="0"/>
              </a:rPr>
              <a:t>舉例</a:t>
            </a:r>
            <a:r>
              <a:rPr lang="zh-TW" altLang="en-US" sz="1100" dirty="0">
                <a:solidFill>
                  <a:srgbClr val="000000"/>
                </a:solidFill>
                <a:latin typeface="Arial" pitchFamily="34" charset="0"/>
              </a:rPr>
              <a:t>列出了</a:t>
            </a:r>
            <a:r>
              <a:rPr lang="zh-CN" altLang="en-US" sz="1100" dirty="0">
                <a:solidFill>
                  <a:srgbClr val="000000"/>
                </a:solidFill>
                <a:latin typeface="Arial" pitchFamily="34" charset="0"/>
              </a:rPr>
              <a:t>部分檢驗項目，</a:t>
            </a:r>
            <a:r>
              <a:rPr lang="zh-TW" altLang="en-US" sz="1100" dirty="0">
                <a:solidFill>
                  <a:srgbClr val="000000"/>
                </a:solidFill>
                <a:latin typeface="Arial" pitchFamily="34" charset="0"/>
              </a:rPr>
              <a:t>來自</a:t>
            </a:r>
            <a:r>
              <a:rPr lang="en-US" altLang="zh-TW" sz="1000" i="1" dirty="0">
                <a:solidFill>
                  <a:srgbClr val="000000"/>
                </a:solidFill>
                <a:latin typeface="Times New Roman" pitchFamily="18" charset="0"/>
                <a:cs typeface="Times New Roman" pitchFamily="18" charset="0"/>
              </a:rPr>
              <a:t>CLIA‘</a:t>
            </a:r>
            <a:r>
              <a:rPr lang="en-US" altLang="zh-TW" sz="1000" dirty="0">
                <a:solidFill>
                  <a:srgbClr val="000000"/>
                </a:solidFill>
                <a:latin typeface="Times New Roman" pitchFamily="18" charset="0"/>
                <a:cs typeface="Times New Roman" pitchFamily="18" charset="0"/>
              </a:rPr>
              <a:t>88</a:t>
            </a:r>
            <a:r>
              <a:rPr lang="zh-TW" altLang="en-US" sz="1100" dirty="0">
                <a:solidFill>
                  <a:srgbClr val="000000"/>
                </a:solidFill>
                <a:latin typeface="Arial" pitchFamily="34" charset="0"/>
              </a:rPr>
              <a:t>和兩種其他來源的最大標準誤差目標及</a:t>
            </a:r>
            <a:r>
              <a:rPr lang="en-US" altLang="zh-TW" sz="1000" i="1" dirty="0">
                <a:solidFill>
                  <a:srgbClr val="000000"/>
                </a:solidFill>
                <a:latin typeface="Times New Roman" pitchFamily="18" charset="0"/>
                <a:cs typeface="Times New Roman" pitchFamily="18" charset="0"/>
              </a:rPr>
              <a:t>CLIA’</a:t>
            </a:r>
            <a:r>
              <a:rPr lang="en-US" altLang="zh-TW" sz="1000" dirty="0">
                <a:solidFill>
                  <a:srgbClr val="000000"/>
                </a:solidFill>
                <a:latin typeface="Times New Roman" pitchFamily="18" charset="0"/>
                <a:cs typeface="Times New Roman" pitchFamily="18" charset="0"/>
              </a:rPr>
              <a:t>88</a:t>
            </a:r>
            <a:r>
              <a:rPr lang="zh-TW" altLang="en-US" sz="1100" dirty="0">
                <a:solidFill>
                  <a:srgbClr val="000000"/>
                </a:solidFill>
                <a:latin typeface="Arial" pitchFamily="34" charset="0"/>
              </a:rPr>
              <a:t>固定限目標，決定性水平</a:t>
            </a:r>
            <a:r>
              <a:rPr lang="en-US" altLang="zh-TW" sz="1000" dirty="0">
                <a:solidFill>
                  <a:srgbClr val="000000"/>
                </a:solidFill>
                <a:latin typeface="Times New Roman" pitchFamily="18" charset="0"/>
                <a:cs typeface="Times New Roman" pitchFamily="18" charset="0"/>
              </a:rPr>
              <a:t>(</a:t>
            </a:r>
            <a:r>
              <a:rPr lang="en-US" altLang="zh-TW" sz="1000" i="1" dirty="0" err="1">
                <a:solidFill>
                  <a:srgbClr val="000000"/>
                </a:solidFill>
                <a:latin typeface="Times New Roman" pitchFamily="18" charset="0"/>
                <a:cs typeface="Times New Roman" pitchFamily="18" charset="0"/>
              </a:rPr>
              <a:t>Xc</a:t>
            </a:r>
            <a:r>
              <a:rPr lang="en-US" altLang="zh-TW" sz="1000" dirty="0">
                <a:solidFill>
                  <a:srgbClr val="000000"/>
                </a:solidFill>
                <a:latin typeface="Times New Roman" pitchFamily="18" charset="0"/>
                <a:cs typeface="Times New Roman" pitchFamily="18" charset="0"/>
              </a:rPr>
              <a:t>)</a:t>
            </a:r>
            <a:r>
              <a:rPr lang="zh-CN" altLang="en-US" sz="1100" dirty="0">
                <a:solidFill>
                  <a:srgbClr val="000000"/>
                </a:solidFill>
                <a:latin typeface="Arial" pitchFamily="34" charset="0"/>
              </a:rPr>
              <a:t>濃度</a:t>
            </a:r>
            <a:r>
              <a:rPr lang="zh-TW" altLang="en-US" sz="1100" dirty="0">
                <a:solidFill>
                  <a:srgbClr val="000000"/>
                </a:solidFill>
                <a:latin typeface="Arial" pitchFamily="34" charset="0"/>
              </a:rPr>
              <a:t>資料</a:t>
            </a:r>
            <a:r>
              <a:rPr lang="zh-CN" altLang="en-US" sz="1100" dirty="0">
                <a:solidFill>
                  <a:srgbClr val="000000"/>
                </a:solidFill>
                <a:latin typeface="Arial" pitchFamily="34" charset="0"/>
              </a:rPr>
              <a:t>參考</a:t>
            </a:r>
            <a:r>
              <a:rPr lang="zh-TW" altLang="en-US" sz="1100" dirty="0">
                <a:solidFill>
                  <a:srgbClr val="000000"/>
                </a:solidFill>
                <a:latin typeface="Arial" pitchFamily="34" charset="0"/>
              </a:rPr>
              <a:t>自</a:t>
            </a:r>
            <a:r>
              <a:rPr lang="zh-CN" altLang="en-US" sz="1100" dirty="0">
                <a:solidFill>
                  <a:srgbClr val="000000"/>
                </a:solidFill>
                <a:latin typeface="Arial" pitchFamily="34" charset="0"/>
              </a:rPr>
              <a:t>美國臨床化學家</a:t>
            </a:r>
            <a:r>
              <a:rPr lang="en-US" altLang="zh-TW" sz="1000" i="1" dirty="0">
                <a:solidFill>
                  <a:srgbClr val="000000"/>
                </a:solidFill>
                <a:latin typeface="Times New Roman" pitchFamily="18" charset="0"/>
                <a:cs typeface="Times New Roman" pitchFamily="18" charset="0"/>
              </a:rPr>
              <a:t>Roy Barnett</a:t>
            </a:r>
            <a:r>
              <a:rPr lang="zh-CN" altLang="en-US" sz="1100" dirty="0">
                <a:solidFill>
                  <a:srgbClr val="000000"/>
                </a:solidFill>
                <a:latin typeface="Arial" pitchFamily="34" charset="0"/>
              </a:rPr>
              <a:t>博士和英国学者</a:t>
            </a:r>
            <a:r>
              <a:rPr lang="en-US" altLang="zh-CN" sz="1000" i="1" dirty="0" err="1">
                <a:solidFill>
                  <a:srgbClr val="000000"/>
                </a:solidFill>
                <a:latin typeface="Times New Roman" pitchFamily="18" charset="0"/>
                <a:cs typeface="Times New Roman" pitchFamily="18" charset="0"/>
              </a:rPr>
              <a:t>Callum</a:t>
            </a:r>
            <a:r>
              <a:rPr lang="en-US" altLang="zh-CN" sz="1000" i="1" dirty="0">
                <a:solidFill>
                  <a:srgbClr val="000000"/>
                </a:solidFill>
                <a:latin typeface="Times New Roman" pitchFamily="18" charset="0"/>
                <a:cs typeface="Times New Roman" pitchFamily="18" charset="0"/>
              </a:rPr>
              <a:t> G. Fraser</a:t>
            </a:r>
            <a:r>
              <a:rPr lang="zh-CN" altLang="en-US" sz="1100" dirty="0">
                <a:solidFill>
                  <a:srgbClr val="000000"/>
                </a:solidFill>
                <a:latin typeface="Arial" pitchFamily="34" charset="0"/>
              </a:rPr>
              <a:t>有关生物学变异的研究</a:t>
            </a:r>
            <a:r>
              <a:rPr lang="en-US" altLang="zh-CN" sz="900" dirty="0">
                <a:solidFill>
                  <a:srgbClr val="000000"/>
                </a:solidFill>
                <a:latin typeface="宋体" pitchFamily="2" charset="-122"/>
                <a:cs typeface="Times New Roman" pitchFamily="18" charset="0"/>
              </a:rPr>
              <a:t>《</a:t>
            </a:r>
            <a:r>
              <a:rPr lang="en-US" altLang="zh-CN" sz="900" i="1" dirty="0">
                <a:solidFill>
                  <a:srgbClr val="000000"/>
                </a:solidFill>
                <a:latin typeface="Times New Roman" pitchFamily="18" charset="0"/>
                <a:cs typeface="Times New Roman" pitchFamily="18" charset="0"/>
              </a:rPr>
              <a:t>Biological Variation</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From Principles to Practice</a:t>
            </a:r>
            <a:r>
              <a:rPr lang="en-US" altLang="zh-CN" sz="900" dirty="0">
                <a:solidFill>
                  <a:srgbClr val="000000"/>
                </a:solidFill>
                <a:latin typeface="宋体" pitchFamily="2" charset="-122"/>
                <a:cs typeface="Times New Roman" pitchFamily="18" charset="0"/>
              </a:rPr>
              <a:t>》</a:t>
            </a:r>
            <a:r>
              <a:rPr lang="zh-CN" altLang="en-US" sz="1100" dirty="0">
                <a:solidFill>
                  <a:srgbClr val="000000"/>
                </a:solidFill>
                <a:latin typeface="Arial" pitchFamily="34" charset="0"/>
              </a:rPr>
              <a:t>；</a:t>
            </a:r>
            <a:endParaRPr lang="en-US" altLang="zh-CN" sz="1100" dirty="0"/>
          </a:p>
        </p:txBody>
      </p:sp>
      <p:sp>
        <p:nvSpPr>
          <p:cNvPr id="24585" name="Rectangle 14"/>
          <p:cNvSpPr>
            <a:spLocks noChangeArrowheads="1"/>
          </p:cNvSpPr>
          <p:nvPr/>
        </p:nvSpPr>
        <p:spPr bwMode="auto">
          <a:xfrm>
            <a:off x="1001971" y="489376"/>
            <a:ext cx="9553575" cy="34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100" dirty="0"/>
              <a:t>衛生部臨檢中心組織的室間質評計劃</a:t>
            </a:r>
            <a:r>
              <a:rPr lang="en-US" altLang="zh-CN" sz="1000" dirty="0"/>
              <a:t>(</a:t>
            </a:r>
            <a:r>
              <a:rPr lang="en-US" altLang="zh-CN" sz="1000" i="1" dirty="0">
                <a:latin typeface="Times New Roman" pitchFamily="18" charset="0"/>
                <a:cs typeface="Times New Roman" pitchFamily="18" charset="0"/>
              </a:rPr>
              <a:t>EQA</a:t>
            </a:r>
            <a:r>
              <a:rPr lang="en-US" altLang="zh-CN" sz="1000" dirty="0"/>
              <a:t>)</a:t>
            </a:r>
            <a:r>
              <a:rPr lang="zh-CN" altLang="en-US" sz="1100" dirty="0"/>
              <a:t>定期發佈質評數據可以作為醫學實驗室制定質量規範的參考依據；</a:t>
            </a:r>
          </a:p>
        </p:txBody>
      </p:sp>
      <p:sp>
        <p:nvSpPr>
          <p:cNvPr id="24587" name="Rectangle 14"/>
          <p:cNvSpPr>
            <a:spLocks noChangeArrowheads="1"/>
          </p:cNvSpPr>
          <p:nvPr/>
        </p:nvSpPr>
        <p:spPr bwMode="auto">
          <a:xfrm>
            <a:off x="1198973" y="5347948"/>
            <a:ext cx="9335308" cy="567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solidFill>
                  <a:schemeClr val="accent2"/>
                </a:solidFill>
              </a:rPr>
              <a:t>       事</a:t>
            </a:r>
            <a:r>
              <a:rPr lang="zh-TW" altLang="en-US" sz="1100" dirty="0">
                <a:solidFill>
                  <a:schemeClr val="accent2"/>
                </a:solidFill>
              </a:rPr>
              <a:t>實上，檢驗科的工作性質與工廠生產缐本質是一樣的，檢驗科可以看做是「工廠生產缐」，只不過這個「工廠」生產出的「產品」，是作爲檢驗結果的「數據」，檢驗的過程就是生產數據的過程，藉助工業生產中常用的品質控制方法，引入醫學檢驗中，設計出分析過程的品質控制規則既是</a:t>
            </a:r>
            <a:r>
              <a:rPr lang="zh-CN" altLang="en-US" sz="1100" dirty="0">
                <a:solidFill>
                  <a:schemeClr val="accent2"/>
                </a:solidFill>
              </a:rPr>
              <a:t>。</a:t>
            </a:r>
          </a:p>
        </p:txBody>
      </p:sp>
      <p:sp>
        <p:nvSpPr>
          <p:cNvPr id="24588" name="Rectangle 14"/>
          <p:cNvSpPr>
            <a:spLocks noChangeArrowheads="1"/>
          </p:cNvSpPr>
          <p:nvPr/>
        </p:nvSpPr>
        <p:spPr bwMode="auto">
          <a:xfrm>
            <a:off x="1122772" y="3616500"/>
            <a:ext cx="4751266" cy="29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a:lnSpc>
                <a:spcPct val="150000"/>
              </a:lnSpc>
            </a:pPr>
            <a:r>
              <a:rPr lang="zh-CN" altLang="en-US" sz="1000" dirty="0"/>
              <a:t>有報道認為</a:t>
            </a:r>
            <a:r>
              <a:rPr lang="zh-TW" altLang="en-US" sz="1000" dirty="0"/>
              <a:t>誤差可接受性準則</a:t>
            </a:r>
            <a:r>
              <a:rPr lang="zh-CN" altLang="en-US" sz="1000" dirty="0"/>
              <a:t>應能夠達到如右表水平：</a:t>
            </a:r>
          </a:p>
        </p:txBody>
      </p:sp>
      <p:sp>
        <p:nvSpPr>
          <p:cNvPr id="24590" name="Rectangle 14"/>
          <p:cNvSpPr>
            <a:spLocks noChangeArrowheads="1"/>
          </p:cNvSpPr>
          <p:nvPr/>
        </p:nvSpPr>
        <p:spPr bwMode="auto">
          <a:xfrm>
            <a:off x="2240067" y="3855792"/>
            <a:ext cx="357954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000" i="1" dirty="0">
                <a:latin typeface="Times New Roman" pitchFamily="18" charset="0"/>
                <a:cs typeface="Times New Roman" pitchFamily="18" charset="0"/>
              </a:rPr>
              <a:t>S </a:t>
            </a:r>
            <a:r>
              <a:rPr lang="en-US" altLang="zh-CN"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obs</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觀測標準差；</a:t>
            </a:r>
            <a:endParaRPr lang="en-US" altLang="zh-CN" sz="1000" dirty="0">
              <a:latin typeface="Times New Roman" pitchFamily="18" charset="0"/>
              <a:cs typeface="Times New Roman" pitchFamily="18" charset="0"/>
            </a:endParaRPr>
          </a:p>
          <a:p>
            <a:pPr>
              <a:lnSpc>
                <a:spcPct val="150000"/>
              </a:lnSpc>
            </a:pPr>
            <a:r>
              <a:rPr lang="en-US" altLang="zh-CN" sz="1000" i="1" dirty="0">
                <a:latin typeface="Times New Roman" pitchFamily="18" charset="0"/>
                <a:cs typeface="Times New Roman" pitchFamily="18" charset="0"/>
              </a:rPr>
              <a:t>S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a</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基於個體內生物學變異的不精密度規範；</a:t>
            </a:r>
            <a:endParaRPr lang="en-US" altLang="zh-CN" sz="1000" dirty="0">
              <a:latin typeface="Times New Roman" pitchFamily="18" charset="0"/>
              <a:cs typeface="Times New Roman" pitchFamily="18" charset="0"/>
            </a:endParaRPr>
          </a:p>
          <a:p>
            <a:pPr>
              <a:lnSpc>
                <a:spcPct val="150000"/>
              </a:lnSpc>
            </a:pPr>
            <a:r>
              <a:rPr lang="en-US" altLang="zh-CN" sz="1000" i="1" dirty="0">
                <a:latin typeface="Times New Roman" pitchFamily="18" charset="0"/>
                <a:cs typeface="Times New Roman" pitchFamily="18" charset="0"/>
              </a:rPr>
              <a:t>R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average</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平均回收率；</a:t>
            </a:r>
            <a:endParaRPr lang="en-US" altLang="zh-CN" sz="1000" dirty="0">
              <a:latin typeface="Times New Roman" pitchFamily="18" charset="0"/>
              <a:cs typeface="Times New Roman" pitchFamily="18" charset="0"/>
            </a:endParaRPr>
          </a:p>
          <a:p>
            <a:pPr>
              <a:lnSpc>
                <a:spcPct val="150000"/>
              </a:lnSpc>
            </a:pPr>
            <a:r>
              <a:rPr lang="en-US" altLang="zh-CN" sz="1000" i="1" dirty="0">
                <a:latin typeface="Times New Roman" pitchFamily="18" charset="0"/>
                <a:cs typeface="Times New Roman" pitchFamily="18" charset="0"/>
              </a:rPr>
              <a:t>X</a:t>
            </a:r>
            <a:r>
              <a:rPr lang="en-US" altLang="zh-CN" sz="1000" i="1" baseline="-25000" dirty="0">
                <a:latin typeface="Times New Roman" pitchFamily="18" charset="0"/>
                <a:cs typeface="Times New Roman" pitchFamily="18" charset="0"/>
              </a:rPr>
              <a:t>C</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臨床決定水平；</a:t>
            </a:r>
            <a:endParaRPr lang="en-US" altLang="zh-CN" sz="1000" dirty="0">
              <a:latin typeface="Times New Roman" pitchFamily="18" charset="0"/>
              <a:cs typeface="Times New Roman" pitchFamily="18" charset="0"/>
            </a:endParaRPr>
          </a:p>
          <a:p>
            <a:pPr>
              <a:lnSpc>
                <a:spcPct val="150000"/>
              </a:lnSpc>
            </a:pPr>
            <a:r>
              <a:rPr lang="en-US" altLang="zh-CN" sz="1000" i="1" dirty="0">
                <a:latin typeface="Times New Roman" pitchFamily="18" charset="0"/>
                <a:cs typeface="Times New Roman" pitchFamily="18" charset="0"/>
              </a:rPr>
              <a:t>a</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是從方法學比較試驗計算的回歸截距；</a:t>
            </a:r>
            <a:endParaRPr lang="en-US" altLang="zh-CN" sz="1000" dirty="0">
              <a:latin typeface="Times New Roman" pitchFamily="18" charset="0"/>
              <a:cs typeface="Times New Roman" pitchFamily="18" charset="0"/>
            </a:endParaRPr>
          </a:p>
          <a:p>
            <a:pPr>
              <a:lnSpc>
                <a:spcPct val="150000"/>
              </a:lnSpc>
            </a:pPr>
            <a:r>
              <a:rPr lang="en-US" altLang="zh-CN" sz="1000" i="1" dirty="0">
                <a:latin typeface="Times New Roman" pitchFamily="18" charset="0"/>
                <a:cs typeface="Times New Roman" pitchFamily="18" charset="0"/>
              </a:rPr>
              <a:t>b</a:t>
            </a:r>
            <a:r>
              <a:rPr lang="en-US" altLang="zh-CN" sz="1000" dirty="0">
                <a:latin typeface="Times New Roman" pitchFamily="18" charset="0"/>
                <a:cs typeface="Times New Roman" pitchFamily="18" charset="0"/>
              </a:rPr>
              <a:t>  - </a:t>
            </a:r>
            <a:r>
              <a:rPr lang="zh-CN" altLang="en-US" sz="1000" dirty="0">
                <a:latin typeface="Times New Roman" pitchFamily="18" charset="0"/>
                <a:cs typeface="Times New Roman" pitchFamily="18" charset="0"/>
              </a:rPr>
              <a:t>是從方法學比較試驗計算的回歸斜率</a:t>
            </a:r>
          </a:p>
        </p:txBody>
      </p:sp>
      <p:sp>
        <p:nvSpPr>
          <p:cNvPr id="30" name="矩形 3"/>
          <p:cNvSpPr>
            <a:spLocks noChangeArrowheads="1"/>
          </p:cNvSpPr>
          <p:nvPr/>
        </p:nvSpPr>
        <p:spPr bwMode="auto">
          <a:xfrm>
            <a:off x="80214" y="15785"/>
            <a:ext cx="63037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500" dirty="0">
                <a:solidFill>
                  <a:srgbClr val="C00000"/>
                </a:solidFill>
                <a:latin typeface="Times New Roman" pitchFamily="18" charset="0"/>
                <a:cs typeface="Times New Roman" pitchFamily="18" charset="0"/>
              </a:rPr>
              <a:t>建立質量規範</a:t>
            </a:r>
            <a:r>
              <a:rPr lang="en-US" altLang="zh-TW" sz="1400" dirty="0">
                <a:solidFill>
                  <a:srgbClr val="C00000"/>
                </a:solidFill>
                <a:latin typeface="Times New Roman" pitchFamily="18" charset="0"/>
                <a:cs typeface="Times New Roman" pitchFamily="18" charset="0"/>
              </a:rPr>
              <a:t>(</a:t>
            </a:r>
            <a:r>
              <a:rPr lang="en-US" altLang="zh-TW" sz="1400" i="1" dirty="0">
                <a:solidFill>
                  <a:srgbClr val="C00000"/>
                </a:solidFill>
                <a:latin typeface="Times New Roman" pitchFamily="18" charset="0"/>
                <a:cs typeface="Times New Roman" pitchFamily="18" charset="0"/>
              </a:rPr>
              <a:t>quality specification</a:t>
            </a:r>
            <a:r>
              <a:rPr lang="en-US" altLang="zh-TW" sz="1400" dirty="0">
                <a:solidFill>
                  <a:srgbClr val="C00000"/>
                </a:solidFill>
                <a:latin typeface="Times New Roman" pitchFamily="18" charset="0"/>
                <a:cs typeface="Times New Roman" pitchFamily="18" charset="0"/>
              </a:rPr>
              <a:t>)</a:t>
            </a:r>
            <a:endParaRPr lang="zh-CN" altLang="en-US" sz="1400" dirty="0">
              <a:solidFill>
                <a:srgbClr val="C00000"/>
              </a:solidFill>
              <a:latin typeface="Times New Roman" pitchFamily="18" charset="0"/>
              <a:cs typeface="Times New Roman"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1860593614"/>
              </p:ext>
            </p:extLst>
          </p:nvPr>
        </p:nvGraphicFramePr>
        <p:xfrm>
          <a:off x="6055404" y="3754556"/>
          <a:ext cx="3776859" cy="1431942"/>
        </p:xfrm>
        <a:graphic>
          <a:graphicData uri="http://schemas.openxmlformats.org/drawingml/2006/table">
            <a:tbl>
              <a:tblPr/>
              <a:tblGrid>
                <a:gridCol w="1094303">
                  <a:extLst>
                    <a:ext uri="{9D8B030D-6E8A-4147-A177-3AD203B41FA5}">
                      <a16:colId xmlns:a16="http://schemas.microsoft.com/office/drawing/2014/main" val="20000"/>
                    </a:ext>
                  </a:extLst>
                </a:gridCol>
                <a:gridCol w="44450">
                  <a:extLst>
                    <a:ext uri="{9D8B030D-6E8A-4147-A177-3AD203B41FA5}">
                      <a16:colId xmlns:a16="http://schemas.microsoft.com/office/drawing/2014/main" val="20001"/>
                    </a:ext>
                  </a:extLst>
                </a:gridCol>
                <a:gridCol w="2638106">
                  <a:extLst>
                    <a:ext uri="{9D8B030D-6E8A-4147-A177-3AD203B41FA5}">
                      <a16:colId xmlns:a16="http://schemas.microsoft.com/office/drawing/2014/main" val="20002"/>
                    </a:ext>
                  </a:extLst>
                </a:gridCol>
              </a:tblGrid>
              <a:tr h="226438">
                <a:tc>
                  <a:txBody>
                    <a:bodyPr/>
                    <a:lstStyle/>
                    <a:p>
                      <a:pPr algn="ctr" fontAlgn="ctr"/>
                      <a:r>
                        <a:rPr lang="zh-CN" altLang="en-US" sz="900" b="0" i="0" u="none" strike="noStrike" dirty="0">
                          <a:solidFill>
                            <a:srgbClr val="000000"/>
                          </a:solidFill>
                          <a:effectLst/>
                          <a:latin typeface="Times New Roman" panose="02020603050405020304" pitchFamily="18" charset="0"/>
                          <a:cs typeface="Times New Roman" panose="02020603050405020304" pitchFamily="18" charset="0"/>
                        </a:rPr>
                        <a:t>誤差類型</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a:solidFill>
                            <a:srgbClr val="000000"/>
                          </a:solidFill>
                          <a:effectLst/>
                          <a:latin typeface="Times New Roman" panose="02020603050405020304" pitchFamily="18" charset="0"/>
                          <a:cs typeface="Times New Roman" panose="02020603050405020304" pitchFamily="18" charset="0"/>
                        </a:rPr>
                        <a:t>判斷準則</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3095">
                <a:tc>
                  <a:txBody>
                    <a:bodyPr/>
                    <a:lstStyle/>
                    <a:p>
                      <a:pPr algn="ctr" fontAlgn="ctr"/>
                      <a:r>
                        <a:rPr lang="zh-CN" altLang="en-US" sz="900" b="0" i="0" u="none" strike="noStrike" dirty="0">
                          <a:solidFill>
                            <a:srgbClr val="000000"/>
                          </a:solidFill>
                          <a:effectLst/>
                          <a:latin typeface="Times New Roman" panose="02020603050405020304" pitchFamily="18" charset="0"/>
                          <a:cs typeface="Times New Roman" panose="02020603050405020304" pitchFamily="18" charset="0"/>
                        </a:rPr>
                        <a:t>隨機誤差</a:t>
                      </a: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a:t>
                      </a:r>
                      <a:r>
                        <a:rPr lang="en-US" altLang="zh-CN" sz="900" b="0" i="1" u="none" strike="noStrike" dirty="0">
                          <a:solidFill>
                            <a:srgbClr val="000000"/>
                          </a:solidFill>
                          <a:effectLst/>
                          <a:latin typeface="Times New Roman" panose="02020603050405020304" pitchFamily="18" charset="0"/>
                          <a:cs typeface="Times New Roman" panose="02020603050405020304" pitchFamily="18" charset="0"/>
                        </a:rPr>
                        <a:t>RE</a:t>
                      </a: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a:t>
                      </a:r>
                      <a:endParaRPr lang="zh-CN" alt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900" b="0" i="1" u="none" strike="noStrike" dirty="0">
                          <a:solidFill>
                            <a:srgbClr val="000000"/>
                          </a:solidFill>
                          <a:effectLst/>
                          <a:latin typeface="Times New Roman" panose="02020603050405020304" pitchFamily="18" charset="0"/>
                          <a:cs typeface="Times New Roman" panose="02020603050405020304" pitchFamily="18" charset="0"/>
                        </a:rPr>
                        <a:t>S</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a:t>
                      </a:r>
                      <a:r>
                        <a:rPr lang="en-US" sz="900" b="0" i="1" u="none" strike="noStrike" dirty="0" err="1">
                          <a:solidFill>
                            <a:srgbClr val="000000"/>
                          </a:solidFill>
                          <a:effectLst/>
                          <a:latin typeface="Times New Roman" panose="02020603050405020304" pitchFamily="18" charset="0"/>
                          <a:cs typeface="Times New Roman" panose="02020603050405020304" pitchFamily="18" charset="0"/>
                        </a:rPr>
                        <a:t>obs</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 [ </a:t>
                      </a:r>
                      <a:r>
                        <a:rPr lang="en-US" sz="900" b="0" i="1" u="none" strike="noStrike" dirty="0">
                          <a:solidFill>
                            <a:srgbClr val="000000"/>
                          </a:solidFill>
                          <a:effectLst/>
                          <a:latin typeface="Times New Roman" panose="02020603050405020304" pitchFamily="18" charset="0"/>
                          <a:cs typeface="Times New Roman" panose="02020603050405020304" pitchFamily="18" charset="0"/>
                        </a:rPr>
                        <a:t>S</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a:t>
                      </a:r>
                      <a:r>
                        <a:rPr lang="en-US" sz="900" b="0" i="1" u="none" strike="noStrike" dirty="0">
                          <a:solidFill>
                            <a:srgbClr val="000000"/>
                          </a:solidFill>
                          <a:effectLst/>
                          <a:latin typeface="Times New Roman" panose="02020603050405020304" pitchFamily="18" charset="0"/>
                          <a:cs typeface="Times New Roman" panose="02020603050405020304" pitchFamily="18" charset="0"/>
                        </a:rPr>
                        <a:t>a</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a:t>
                      </a:r>
                      <a:r>
                        <a:rPr lang="zh-CN" altLang="en-US" sz="900" b="0" i="0" u="none" strike="noStrike" dirty="0">
                          <a:solidFill>
                            <a:srgbClr val="000000"/>
                          </a:solidFill>
                          <a:effectLst/>
                          <a:latin typeface="Times New Roman" panose="02020603050405020304" pitchFamily="18" charset="0"/>
                          <a:cs typeface="Times New Roman" panose="02020603050405020304" pitchFamily="18" charset="0"/>
                        </a:rPr>
                        <a:t>或 </a:t>
                      </a: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4 × [ </a:t>
                      </a:r>
                      <a:r>
                        <a:rPr lang="en-US" sz="900" b="0" i="1" u="none" strike="noStrike" dirty="0">
                          <a:solidFill>
                            <a:srgbClr val="000000"/>
                          </a:solidFill>
                          <a:effectLst/>
                          <a:latin typeface="Times New Roman" panose="02020603050405020304" pitchFamily="18" charset="0"/>
                          <a:cs typeface="Times New Roman" panose="02020603050405020304" pitchFamily="18" charset="0"/>
                        </a:rPr>
                        <a:t>S</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a:t>
                      </a:r>
                      <a:r>
                        <a:rPr lang="en-US" sz="900" b="0" i="1" u="none" strike="noStrike" dirty="0" err="1">
                          <a:solidFill>
                            <a:srgbClr val="000000"/>
                          </a:solidFill>
                          <a:effectLst/>
                          <a:latin typeface="Times New Roman" panose="02020603050405020304" pitchFamily="18" charset="0"/>
                          <a:cs typeface="Times New Roman" panose="02020603050405020304" pitchFamily="18" charset="0"/>
                        </a:rPr>
                        <a:t>obs</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 </a:t>
                      </a:r>
                      <a:r>
                        <a:rPr lang="en-US" sz="900" b="0" i="1" u="none" strike="noStrike" dirty="0" err="1">
                          <a:solidFill>
                            <a:srgbClr val="000000"/>
                          </a:solidFill>
                          <a:effectLst/>
                          <a:latin typeface="Times New Roman" panose="02020603050405020304" pitchFamily="18" charset="0"/>
                          <a:cs typeface="Times New Roman" panose="02020603050405020304" pitchFamily="18" charset="0"/>
                        </a:rPr>
                        <a:t>TEa</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26438">
                <a:tc>
                  <a:txBody>
                    <a:bodyPr/>
                    <a:lstStyle/>
                    <a:p>
                      <a:pPr algn="ctr" fontAlgn="ctr"/>
                      <a:r>
                        <a:rPr lang="zh-CN" altLang="en-US" sz="900" b="0" i="0" u="none" strike="noStrike" dirty="0">
                          <a:solidFill>
                            <a:srgbClr val="000000"/>
                          </a:solidFill>
                          <a:effectLst/>
                          <a:latin typeface="Times New Roman" panose="02020603050405020304" pitchFamily="18" charset="0"/>
                          <a:cs typeface="Times New Roman" panose="02020603050405020304" pitchFamily="18" charset="0"/>
                        </a:rPr>
                        <a:t>比例誤差</a:t>
                      </a: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a:t>
                      </a:r>
                      <a:r>
                        <a:rPr lang="en-US" altLang="zh-CN" sz="900" b="0" i="1" u="none" strike="noStrike" dirty="0">
                          <a:solidFill>
                            <a:srgbClr val="000000"/>
                          </a:solidFill>
                          <a:effectLst/>
                          <a:latin typeface="Times New Roman" panose="02020603050405020304" pitchFamily="18" charset="0"/>
                          <a:cs typeface="Times New Roman" panose="02020603050405020304" pitchFamily="18" charset="0"/>
                        </a:rPr>
                        <a:t>PE</a:t>
                      </a: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a:t>
                      </a:r>
                      <a:endParaRPr lang="zh-CN" alt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a:noFill/>
                    </a:lnT>
                    <a:lnB>
                      <a:noFill/>
                    </a:lnB>
                  </a:tcPr>
                </a:tc>
                <a:tc>
                  <a:txBody>
                    <a:bodyPr/>
                    <a:lstStyle/>
                    <a:p>
                      <a:pPr algn="l" fontAlgn="ctr"/>
                      <a:endParaRPr lang="zh-CN" alt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a:noFill/>
                    </a:lnT>
                    <a:lnB>
                      <a:noFill/>
                    </a:lnB>
                  </a:tcPr>
                </a:tc>
                <a:tc>
                  <a:txBody>
                    <a:bodyPr/>
                    <a:lstStyle/>
                    <a:p>
                      <a:pPr algn="ctr" fontAlgn="ctr"/>
                      <a:r>
                        <a:rPr lang="pt-BR" sz="900" b="0" i="0" u="none" strike="noStrike" dirty="0">
                          <a:solidFill>
                            <a:srgbClr val="000000"/>
                          </a:solidFill>
                          <a:effectLst/>
                          <a:latin typeface="Times New Roman" panose="02020603050405020304" pitchFamily="18" charset="0"/>
                          <a:cs typeface="Times New Roman" panose="02020603050405020304" pitchFamily="18" charset="0"/>
                        </a:rPr>
                        <a:t>| [ </a:t>
                      </a:r>
                      <a:r>
                        <a:rPr lang="pt-BR" sz="900" b="0" i="1" u="none" strike="noStrike" dirty="0">
                          <a:solidFill>
                            <a:srgbClr val="000000"/>
                          </a:solidFill>
                          <a:effectLst/>
                          <a:latin typeface="Times New Roman" panose="02020603050405020304" pitchFamily="18" charset="0"/>
                          <a:cs typeface="Times New Roman" panose="02020603050405020304" pitchFamily="18" charset="0"/>
                        </a:rPr>
                        <a:t>R</a:t>
                      </a:r>
                      <a:r>
                        <a:rPr lang="pt-BR" sz="900" b="0" i="0" u="none" strike="noStrike" dirty="0">
                          <a:solidFill>
                            <a:srgbClr val="000000"/>
                          </a:solidFill>
                          <a:effectLst/>
                          <a:latin typeface="Times New Roman" panose="02020603050405020304" pitchFamily="18" charset="0"/>
                          <a:cs typeface="Times New Roman" panose="02020603050405020304" pitchFamily="18" charset="0"/>
                        </a:rPr>
                        <a:t> . </a:t>
                      </a:r>
                      <a:r>
                        <a:rPr lang="pt-BR" sz="900" b="0" i="1" u="none" strike="noStrike" dirty="0">
                          <a:solidFill>
                            <a:srgbClr val="000000"/>
                          </a:solidFill>
                          <a:effectLst/>
                          <a:latin typeface="Times New Roman" panose="02020603050405020304" pitchFamily="18" charset="0"/>
                          <a:cs typeface="Times New Roman" panose="02020603050405020304" pitchFamily="18" charset="0"/>
                        </a:rPr>
                        <a:t>average</a:t>
                      </a:r>
                      <a:r>
                        <a:rPr lang="pt-BR" sz="900" b="0" i="0" u="none" strike="noStrike" dirty="0">
                          <a:solidFill>
                            <a:srgbClr val="000000"/>
                          </a:solidFill>
                          <a:effectLst/>
                          <a:latin typeface="Times New Roman" panose="02020603050405020304" pitchFamily="18" charset="0"/>
                          <a:cs typeface="Times New Roman" panose="02020603050405020304" pitchFamily="18" charset="0"/>
                        </a:rPr>
                        <a:t> ] × </a:t>
                      </a:r>
                      <a:r>
                        <a:rPr lang="pt-BR" sz="900" b="0" i="1" u="none" strike="noStrike" dirty="0">
                          <a:solidFill>
                            <a:srgbClr val="000000"/>
                          </a:solidFill>
                          <a:effectLst/>
                          <a:latin typeface="Times New Roman" panose="02020603050405020304" pitchFamily="18" charset="0"/>
                          <a:cs typeface="Times New Roman" panose="02020603050405020304" pitchFamily="18" charset="0"/>
                        </a:rPr>
                        <a:t>X</a:t>
                      </a:r>
                      <a:r>
                        <a:rPr lang="pt-BR" sz="900" b="0" i="1" u="none" strike="noStrike" baseline="-25000" dirty="0">
                          <a:solidFill>
                            <a:srgbClr val="000000"/>
                          </a:solidFill>
                          <a:effectLst/>
                          <a:latin typeface="Times New Roman" panose="02020603050405020304" pitchFamily="18" charset="0"/>
                          <a:cs typeface="Times New Roman" panose="02020603050405020304" pitchFamily="18" charset="0"/>
                        </a:rPr>
                        <a:t>C</a:t>
                      </a:r>
                      <a:r>
                        <a:rPr lang="pt-BR" sz="900" b="0" i="0" u="none" strike="noStrike" dirty="0">
                          <a:solidFill>
                            <a:srgbClr val="000000"/>
                          </a:solidFill>
                          <a:effectLst/>
                          <a:latin typeface="Times New Roman" panose="02020603050405020304" pitchFamily="18" charset="0"/>
                          <a:cs typeface="Times New Roman" panose="02020603050405020304" pitchFamily="18" charset="0"/>
                        </a:rPr>
                        <a:t> - </a:t>
                      </a:r>
                      <a:r>
                        <a:rPr lang="pt-BR" sz="900" b="0" i="1" u="none" strike="noStrike" dirty="0">
                          <a:solidFill>
                            <a:srgbClr val="000000"/>
                          </a:solidFill>
                          <a:effectLst/>
                          <a:latin typeface="Times New Roman" panose="02020603050405020304" pitchFamily="18" charset="0"/>
                          <a:cs typeface="Times New Roman" panose="02020603050405020304" pitchFamily="18" charset="0"/>
                        </a:rPr>
                        <a:t>X</a:t>
                      </a:r>
                      <a:r>
                        <a:rPr lang="pt-BR" sz="900" b="0" i="1" u="none" strike="noStrike" baseline="-25000" dirty="0">
                          <a:solidFill>
                            <a:srgbClr val="000000"/>
                          </a:solidFill>
                          <a:effectLst/>
                          <a:latin typeface="Times New Roman" panose="02020603050405020304" pitchFamily="18" charset="0"/>
                          <a:cs typeface="Times New Roman" panose="02020603050405020304" pitchFamily="18" charset="0"/>
                        </a:rPr>
                        <a:t>C</a:t>
                      </a:r>
                      <a:r>
                        <a:rPr lang="pt-BR" sz="900" b="0" i="0" u="none" strike="noStrike" dirty="0">
                          <a:solidFill>
                            <a:srgbClr val="000000"/>
                          </a:solidFill>
                          <a:effectLst/>
                          <a:latin typeface="Times New Roman" panose="02020603050405020304" pitchFamily="18" charset="0"/>
                          <a:cs typeface="Times New Roman" panose="02020603050405020304" pitchFamily="18" charset="0"/>
                        </a:rPr>
                        <a:t> | ＜ </a:t>
                      </a:r>
                      <a:r>
                        <a:rPr lang="pt-BR" sz="900" b="0" i="1" u="none" strike="noStrike" dirty="0">
                          <a:solidFill>
                            <a:srgbClr val="000000"/>
                          </a:solidFill>
                          <a:effectLst/>
                          <a:latin typeface="Times New Roman" panose="02020603050405020304" pitchFamily="18" charset="0"/>
                          <a:cs typeface="Times New Roman" panose="02020603050405020304" pitchFamily="18" charset="0"/>
                        </a:rPr>
                        <a:t>Ba</a:t>
                      </a:r>
                      <a:endParaRPr lang="pt-BR"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226438">
                <a:tc>
                  <a:txBody>
                    <a:bodyPr/>
                    <a:lstStyle/>
                    <a:p>
                      <a:pPr algn="ctr" fontAlgn="ctr"/>
                      <a:r>
                        <a:rPr lang="zh-CN" altLang="en-US" sz="900" b="0" i="0" u="none" strike="noStrike" dirty="0">
                          <a:solidFill>
                            <a:srgbClr val="000000"/>
                          </a:solidFill>
                          <a:effectLst/>
                          <a:latin typeface="Times New Roman" panose="02020603050405020304" pitchFamily="18" charset="0"/>
                          <a:cs typeface="Times New Roman" panose="02020603050405020304" pitchFamily="18" charset="0"/>
                        </a:rPr>
                        <a:t>恆定誤差</a:t>
                      </a: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a:t>
                      </a:r>
                      <a:r>
                        <a:rPr lang="en-US" altLang="zh-CN" sz="900" b="0" i="1" u="none" strike="noStrike" dirty="0">
                          <a:solidFill>
                            <a:srgbClr val="000000"/>
                          </a:solidFill>
                          <a:effectLst/>
                          <a:latin typeface="Times New Roman" panose="02020603050405020304" pitchFamily="18" charset="0"/>
                          <a:cs typeface="Times New Roman" panose="02020603050405020304" pitchFamily="18" charset="0"/>
                        </a:rPr>
                        <a:t>CE</a:t>
                      </a: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a:t>
                      </a:r>
                      <a:endParaRPr lang="zh-CN" alt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a:noFill/>
                    </a:lnT>
                    <a:lnB>
                      <a:noFill/>
                    </a:lnB>
                  </a:tcPr>
                </a:tc>
                <a:tc>
                  <a:txBody>
                    <a:bodyPr/>
                    <a:lstStyle/>
                    <a:p>
                      <a:pPr algn="l" fontAlgn="ctr"/>
                      <a:endParaRPr lang="zh-CN" altLang="en-US" sz="9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a:noFill/>
                    </a:lnT>
                    <a:lnB>
                      <a:noFill/>
                    </a:lnB>
                  </a:tcPr>
                </a:tc>
                <a:tc>
                  <a:txBody>
                    <a:bodyPr/>
                    <a:lstStyle/>
                    <a:p>
                      <a:pPr algn="ctr" fontAlgn="ctr"/>
                      <a:r>
                        <a:rPr lang="en-US" sz="9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900" b="0" i="1" u="none" strike="noStrike" dirty="0">
                          <a:solidFill>
                            <a:srgbClr val="000000"/>
                          </a:solidFill>
                          <a:effectLst/>
                          <a:latin typeface="Times New Roman" panose="02020603050405020304" pitchFamily="18" charset="0"/>
                          <a:cs typeface="Times New Roman" panose="02020603050405020304" pitchFamily="18" charset="0"/>
                        </a:rPr>
                        <a:t>bias</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 </a:t>
                      </a:r>
                      <a:r>
                        <a:rPr lang="en-US" sz="900" b="0" i="1" u="none" strike="noStrike" dirty="0">
                          <a:solidFill>
                            <a:srgbClr val="000000"/>
                          </a:solidFill>
                          <a:effectLst/>
                          <a:latin typeface="Times New Roman" panose="02020603050405020304" pitchFamily="18" charset="0"/>
                          <a:cs typeface="Times New Roman" panose="02020603050405020304" pitchFamily="18" charset="0"/>
                        </a:rPr>
                        <a:t>Ba</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226438">
                <a:tc>
                  <a:txBody>
                    <a:bodyPr/>
                    <a:lstStyle/>
                    <a:p>
                      <a:pPr algn="ctr" fontAlgn="ctr"/>
                      <a:r>
                        <a:rPr lang="zh-CN" altLang="en-US" sz="900" b="0" i="0" u="none" strike="noStrike" dirty="0">
                          <a:solidFill>
                            <a:srgbClr val="000000"/>
                          </a:solidFill>
                          <a:effectLst/>
                          <a:latin typeface="Times New Roman" panose="02020603050405020304" pitchFamily="18" charset="0"/>
                          <a:cs typeface="Times New Roman" panose="02020603050405020304" pitchFamily="18" charset="0"/>
                        </a:rPr>
                        <a:t>系統誤差</a:t>
                      </a: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a:t>
                      </a:r>
                      <a:r>
                        <a:rPr lang="en-US" altLang="zh-CN" sz="900" b="0" i="1" u="none" strike="noStrike" dirty="0">
                          <a:solidFill>
                            <a:srgbClr val="000000"/>
                          </a:solidFill>
                          <a:effectLst/>
                          <a:latin typeface="Times New Roman" panose="02020603050405020304" pitchFamily="18" charset="0"/>
                          <a:cs typeface="Times New Roman" panose="02020603050405020304" pitchFamily="18" charset="0"/>
                        </a:rPr>
                        <a:t>SE</a:t>
                      </a: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a:t>
                      </a:r>
                      <a:endParaRPr lang="zh-CN" alt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a:noFill/>
                    </a:lnT>
                    <a:lnB>
                      <a:noFill/>
                    </a:lnB>
                  </a:tcPr>
                </a:tc>
                <a:tc>
                  <a:txBody>
                    <a:bodyPr/>
                    <a:lstStyle/>
                    <a:p>
                      <a:pPr algn="l" fontAlgn="ctr"/>
                      <a:endParaRPr lang="zh-CN" alt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a:noFill/>
                    </a:lnT>
                    <a:lnB>
                      <a:noFill/>
                    </a:lnB>
                  </a:tcPr>
                </a:tc>
                <a:tc>
                  <a:txBody>
                    <a:bodyPr/>
                    <a:lstStyle/>
                    <a:p>
                      <a:pPr algn="ctr" fontAlgn="ctr"/>
                      <a:r>
                        <a:rPr lang="pt-BR" sz="900" b="0" i="0" u="none" strike="noStrike" dirty="0">
                          <a:solidFill>
                            <a:srgbClr val="000000"/>
                          </a:solidFill>
                          <a:effectLst/>
                          <a:latin typeface="Times New Roman" panose="02020603050405020304" pitchFamily="18" charset="0"/>
                          <a:cs typeface="Times New Roman" panose="02020603050405020304" pitchFamily="18" charset="0"/>
                        </a:rPr>
                        <a:t>| ( </a:t>
                      </a:r>
                      <a:r>
                        <a:rPr lang="pt-BR" sz="900" b="0" i="1" u="none" strike="noStrike" dirty="0">
                          <a:solidFill>
                            <a:srgbClr val="000000"/>
                          </a:solidFill>
                          <a:effectLst/>
                          <a:latin typeface="Times New Roman" panose="02020603050405020304" pitchFamily="18" charset="0"/>
                          <a:cs typeface="Times New Roman" panose="02020603050405020304" pitchFamily="18" charset="0"/>
                        </a:rPr>
                        <a:t>a</a:t>
                      </a:r>
                      <a:r>
                        <a:rPr lang="pt-BR" sz="900" b="0" i="0" u="none" strike="noStrike" dirty="0">
                          <a:solidFill>
                            <a:srgbClr val="000000"/>
                          </a:solidFill>
                          <a:effectLst/>
                          <a:latin typeface="Times New Roman" panose="02020603050405020304" pitchFamily="18" charset="0"/>
                          <a:cs typeface="Times New Roman" panose="02020603050405020304" pitchFamily="18" charset="0"/>
                        </a:rPr>
                        <a:t> + </a:t>
                      </a:r>
                      <a:r>
                        <a:rPr lang="pt-BR" sz="900" b="0" i="1" u="none" strike="noStrike" dirty="0">
                          <a:solidFill>
                            <a:srgbClr val="000000"/>
                          </a:solidFill>
                          <a:effectLst/>
                          <a:latin typeface="Times New Roman" panose="02020603050405020304" pitchFamily="18" charset="0"/>
                          <a:cs typeface="Times New Roman" panose="02020603050405020304" pitchFamily="18" charset="0"/>
                        </a:rPr>
                        <a:t>b</a:t>
                      </a:r>
                      <a:r>
                        <a:rPr lang="pt-BR" sz="900" b="0" i="0" u="none" strike="noStrike" dirty="0">
                          <a:solidFill>
                            <a:srgbClr val="000000"/>
                          </a:solidFill>
                          <a:effectLst/>
                          <a:latin typeface="Times New Roman" panose="02020603050405020304" pitchFamily="18" charset="0"/>
                          <a:cs typeface="Times New Roman" panose="02020603050405020304" pitchFamily="18" charset="0"/>
                        </a:rPr>
                        <a:t> × </a:t>
                      </a:r>
                      <a:r>
                        <a:rPr lang="pt-BR" sz="900" b="0" i="1" u="none" strike="noStrike" dirty="0">
                          <a:solidFill>
                            <a:srgbClr val="000000"/>
                          </a:solidFill>
                          <a:effectLst/>
                          <a:latin typeface="Times New Roman" panose="02020603050405020304" pitchFamily="18" charset="0"/>
                          <a:cs typeface="Times New Roman" panose="02020603050405020304" pitchFamily="18" charset="0"/>
                        </a:rPr>
                        <a:t>X</a:t>
                      </a:r>
                      <a:r>
                        <a:rPr lang="pt-BR" sz="900" b="0" i="1" u="none" strike="noStrike" baseline="-25000" dirty="0">
                          <a:solidFill>
                            <a:srgbClr val="000000"/>
                          </a:solidFill>
                          <a:effectLst/>
                          <a:latin typeface="Times New Roman" panose="02020603050405020304" pitchFamily="18" charset="0"/>
                          <a:cs typeface="Times New Roman" panose="02020603050405020304" pitchFamily="18" charset="0"/>
                        </a:rPr>
                        <a:t>C</a:t>
                      </a:r>
                      <a:r>
                        <a:rPr lang="pt-BR" sz="900" b="0" i="0" u="none" strike="noStrike" dirty="0">
                          <a:solidFill>
                            <a:srgbClr val="000000"/>
                          </a:solidFill>
                          <a:effectLst/>
                          <a:latin typeface="Times New Roman" panose="02020603050405020304" pitchFamily="18" charset="0"/>
                          <a:cs typeface="Times New Roman" panose="02020603050405020304" pitchFamily="18" charset="0"/>
                        </a:rPr>
                        <a:t> ) - </a:t>
                      </a:r>
                      <a:r>
                        <a:rPr lang="pt-BR" sz="900" b="0" i="1" u="none" strike="noStrike" dirty="0">
                          <a:solidFill>
                            <a:srgbClr val="000000"/>
                          </a:solidFill>
                          <a:effectLst/>
                          <a:latin typeface="Times New Roman" panose="02020603050405020304" pitchFamily="18" charset="0"/>
                          <a:cs typeface="Times New Roman" panose="02020603050405020304" pitchFamily="18" charset="0"/>
                        </a:rPr>
                        <a:t>X</a:t>
                      </a:r>
                      <a:r>
                        <a:rPr lang="pt-BR" sz="900" b="0" i="1" u="none" strike="noStrike" baseline="-25000" dirty="0">
                          <a:solidFill>
                            <a:srgbClr val="000000"/>
                          </a:solidFill>
                          <a:effectLst/>
                          <a:latin typeface="Times New Roman" panose="02020603050405020304" pitchFamily="18" charset="0"/>
                          <a:cs typeface="Times New Roman" panose="02020603050405020304" pitchFamily="18" charset="0"/>
                        </a:rPr>
                        <a:t>C</a:t>
                      </a:r>
                      <a:r>
                        <a:rPr lang="pt-BR" sz="900" b="0" i="0" u="none" strike="noStrike" dirty="0">
                          <a:solidFill>
                            <a:srgbClr val="000000"/>
                          </a:solidFill>
                          <a:effectLst/>
                          <a:latin typeface="Times New Roman" panose="02020603050405020304" pitchFamily="18" charset="0"/>
                          <a:cs typeface="Times New Roman" panose="02020603050405020304" pitchFamily="18" charset="0"/>
                        </a:rPr>
                        <a:t> | ＜ </a:t>
                      </a:r>
                      <a:r>
                        <a:rPr lang="pt-BR" sz="900" b="0" i="1" u="none" strike="noStrike" dirty="0">
                          <a:solidFill>
                            <a:srgbClr val="000000"/>
                          </a:solidFill>
                          <a:effectLst/>
                          <a:latin typeface="Times New Roman" panose="02020603050405020304" pitchFamily="18" charset="0"/>
                          <a:cs typeface="Times New Roman" panose="02020603050405020304" pitchFamily="18" charset="0"/>
                        </a:rPr>
                        <a:t>Ba</a:t>
                      </a:r>
                      <a:endParaRPr lang="pt-BR"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263095">
                <a:tc>
                  <a:txBody>
                    <a:bodyPr/>
                    <a:lstStyle/>
                    <a:p>
                      <a:pPr algn="ctr" fontAlgn="ctr"/>
                      <a:r>
                        <a:rPr lang="zh-CN" altLang="en-US" sz="900" b="0" i="0" u="none" strike="noStrike" dirty="0">
                          <a:solidFill>
                            <a:srgbClr val="000000"/>
                          </a:solidFill>
                          <a:effectLst/>
                          <a:latin typeface="Times New Roman" panose="02020603050405020304" pitchFamily="18" charset="0"/>
                          <a:cs typeface="Times New Roman" panose="02020603050405020304" pitchFamily="18" charset="0"/>
                        </a:rPr>
                        <a:t>總誤差</a:t>
                      </a: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a:t>
                      </a:r>
                      <a:r>
                        <a:rPr lang="en-US" altLang="zh-CN" sz="900" b="0" i="1" u="none" strike="noStrike" dirty="0">
                          <a:solidFill>
                            <a:srgbClr val="000000"/>
                          </a:solidFill>
                          <a:effectLst/>
                          <a:latin typeface="Times New Roman" panose="02020603050405020304" pitchFamily="18" charset="0"/>
                          <a:cs typeface="Times New Roman" panose="02020603050405020304" pitchFamily="18" charset="0"/>
                        </a:rPr>
                        <a:t>TE</a:t>
                      </a:r>
                      <a:r>
                        <a:rPr lang="en-US" altLang="zh-CN" sz="900" b="0" i="0" u="none" strike="noStrike" dirty="0">
                          <a:solidFill>
                            <a:srgbClr val="000000"/>
                          </a:solidFill>
                          <a:effectLst/>
                          <a:latin typeface="Times New Roman" panose="02020603050405020304" pitchFamily="18" charset="0"/>
                          <a:cs typeface="Times New Roman" panose="02020603050405020304" pitchFamily="18" charset="0"/>
                        </a:rPr>
                        <a:t>)</a:t>
                      </a:r>
                      <a:endParaRPr lang="zh-CN" alt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Times New Roman" panose="02020603050405020304" pitchFamily="18" charset="0"/>
                          <a:cs typeface="Times New Roman" panose="02020603050405020304" pitchFamily="18" charset="0"/>
                        </a:rPr>
                        <a:t>4 × [ </a:t>
                      </a:r>
                      <a:r>
                        <a:rPr lang="en-US" sz="900" b="0" i="1" u="none" strike="noStrike" dirty="0">
                          <a:solidFill>
                            <a:srgbClr val="000000"/>
                          </a:solidFill>
                          <a:effectLst/>
                          <a:latin typeface="Times New Roman" panose="02020603050405020304" pitchFamily="18" charset="0"/>
                          <a:cs typeface="Times New Roman" panose="02020603050405020304" pitchFamily="18" charset="0"/>
                        </a:rPr>
                        <a:t>S</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a:t>
                      </a:r>
                      <a:r>
                        <a:rPr lang="en-US" sz="900" b="0" i="1" u="none" strike="noStrike" dirty="0" err="1">
                          <a:solidFill>
                            <a:srgbClr val="000000"/>
                          </a:solidFill>
                          <a:effectLst/>
                          <a:latin typeface="Times New Roman" panose="02020603050405020304" pitchFamily="18" charset="0"/>
                          <a:cs typeface="Times New Roman" panose="02020603050405020304" pitchFamily="18" charset="0"/>
                        </a:rPr>
                        <a:t>obs</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 | ( </a:t>
                      </a:r>
                      <a:r>
                        <a:rPr lang="en-US" sz="900" b="0" i="1" u="none" strike="noStrike" dirty="0">
                          <a:solidFill>
                            <a:srgbClr val="000000"/>
                          </a:solidFill>
                          <a:effectLst/>
                          <a:latin typeface="Times New Roman" panose="02020603050405020304" pitchFamily="18" charset="0"/>
                          <a:cs typeface="Times New Roman" panose="02020603050405020304" pitchFamily="18" charset="0"/>
                        </a:rPr>
                        <a:t>a</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a:t>
                      </a:r>
                      <a:r>
                        <a:rPr lang="en-US" sz="900" b="0" i="1" u="none" strike="noStrike" dirty="0">
                          <a:solidFill>
                            <a:srgbClr val="000000"/>
                          </a:solidFill>
                          <a:effectLst/>
                          <a:latin typeface="Times New Roman" panose="02020603050405020304" pitchFamily="18" charset="0"/>
                          <a:cs typeface="Times New Roman" panose="02020603050405020304" pitchFamily="18" charset="0"/>
                        </a:rPr>
                        <a:t>b</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a:t>
                      </a:r>
                      <a:r>
                        <a:rPr lang="en-US" sz="900" b="0" i="1" u="none" strike="noStrike" dirty="0">
                          <a:solidFill>
                            <a:srgbClr val="000000"/>
                          </a:solidFill>
                          <a:effectLst/>
                          <a:latin typeface="Times New Roman" panose="02020603050405020304" pitchFamily="18" charset="0"/>
                          <a:cs typeface="Times New Roman" panose="02020603050405020304" pitchFamily="18" charset="0"/>
                        </a:rPr>
                        <a:t>X</a:t>
                      </a:r>
                      <a:r>
                        <a:rPr lang="en-US" sz="900" b="0" i="1" u="none" strike="noStrike" baseline="-25000" dirty="0">
                          <a:solidFill>
                            <a:srgbClr val="000000"/>
                          </a:solidFill>
                          <a:effectLst/>
                          <a:latin typeface="Times New Roman" panose="02020603050405020304" pitchFamily="18" charset="0"/>
                          <a:cs typeface="Times New Roman" panose="02020603050405020304" pitchFamily="18" charset="0"/>
                        </a:rPr>
                        <a:t>C</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 </a:t>
                      </a:r>
                      <a:r>
                        <a:rPr lang="en-US" sz="900" b="0" i="1" u="none" strike="noStrike" dirty="0">
                          <a:solidFill>
                            <a:srgbClr val="000000"/>
                          </a:solidFill>
                          <a:effectLst/>
                          <a:latin typeface="Times New Roman" panose="02020603050405020304" pitchFamily="18" charset="0"/>
                          <a:cs typeface="Times New Roman" panose="02020603050405020304" pitchFamily="18" charset="0"/>
                        </a:rPr>
                        <a:t>X</a:t>
                      </a:r>
                      <a:r>
                        <a:rPr lang="en-US" sz="900" b="0" i="1" u="none" strike="noStrike" baseline="-25000" dirty="0">
                          <a:solidFill>
                            <a:srgbClr val="000000"/>
                          </a:solidFill>
                          <a:effectLst/>
                          <a:latin typeface="Times New Roman" panose="02020603050405020304" pitchFamily="18" charset="0"/>
                          <a:cs typeface="Times New Roman" panose="02020603050405020304" pitchFamily="18" charset="0"/>
                        </a:rPr>
                        <a:t>C</a:t>
                      </a:r>
                      <a:r>
                        <a:rPr lang="en-US" sz="900" b="0" i="0" u="none" strike="noStrike" dirty="0">
                          <a:solidFill>
                            <a:srgbClr val="000000"/>
                          </a:solidFill>
                          <a:effectLst/>
                          <a:latin typeface="Times New Roman" panose="02020603050405020304" pitchFamily="18" charset="0"/>
                          <a:cs typeface="Times New Roman" panose="02020603050405020304" pitchFamily="18" charset="0"/>
                        </a:rPr>
                        <a:t> | ＜ </a:t>
                      </a:r>
                      <a:r>
                        <a:rPr lang="en-US" sz="900" b="0" i="1" u="none" strike="noStrike" dirty="0" err="1">
                          <a:solidFill>
                            <a:srgbClr val="000000"/>
                          </a:solidFill>
                          <a:effectLst/>
                          <a:latin typeface="Times New Roman" panose="02020603050405020304" pitchFamily="18" charset="0"/>
                          <a:cs typeface="Times New Roman" panose="02020603050405020304" pitchFamily="18" charset="0"/>
                        </a:rPr>
                        <a:t>TEa</a:t>
                      </a:r>
                      <a:endParaRPr lang="en-US" sz="9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2" name="矩形 3"/>
          <p:cNvSpPr>
            <a:spLocks noChangeArrowheads="1"/>
          </p:cNvSpPr>
          <p:nvPr/>
        </p:nvSpPr>
        <p:spPr bwMode="auto">
          <a:xfrm>
            <a:off x="93863" y="264342"/>
            <a:ext cx="764487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100" dirty="0">
                <a:solidFill>
                  <a:srgbClr val="000000"/>
                </a:solidFill>
                <a:latin typeface="Times New Roman" pitchFamily="18" charset="0"/>
                <a:cs typeface="Times New Roman" pitchFamily="18" charset="0"/>
              </a:rPr>
              <a:t>設定合理的質量目標</a:t>
            </a:r>
          </a:p>
        </p:txBody>
      </p:sp>
    </p:spTree>
    <p:extLst>
      <p:ext uri="{BB962C8B-B14F-4D97-AF65-F5344CB8AC3E}">
        <p14:creationId xmlns:p14="http://schemas.microsoft.com/office/powerpoint/2010/main" val="357676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3"/>
          <p:cNvSpPr>
            <a:spLocks noChangeArrowheads="1"/>
          </p:cNvSpPr>
          <p:nvPr/>
        </p:nvSpPr>
        <p:spPr bwMode="auto">
          <a:xfrm>
            <a:off x="2130084" y="1407077"/>
            <a:ext cx="7778204" cy="3970318"/>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50000"/>
              </a:lnSpc>
            </a:pPr>
            <a:r>
              <a:rPr lang="en-US" altLang="zh-CN" sz="1200" i="1" dirty="0">
                <a:latin typeface="Times New Roman" pitchFamily="18" charset="0"/>
                <a:cs typeface="Times New Roman" pitchFamily="18" charset="0"/>
              </a:rPr>
              <a:t>Strategies to set Global quality specifications in </a:t>
            </a:r>
            <a:r>
              <a:rPr lang="en-US" altLang="zh-CN" sz="1200" i="1" dirty="0" err="1">
                <a:latin typeface="Times New Roman" pitchFamily="18" charset="0"/>
                <a:cs typeface="Times New Roman" pitchFamily="18" charset="0"/>
              </a:rPr>
              <a:t>laborarory</a:t>
            </a:r>
            <a:r>
              <a:rPr lang="en-US" altLang="zh-CN" sz="1200" i="1" dirty="0">
                <a:latin typeface="Times New Roman" pitchFamily="18" charset="0"/>
                <a:cs typeface="Times New Roman" pitchFamily="18" charset="0"/>
              </a:rPr>
              <a:t> medicine . Stockholm </a:t>
            </a:r>
            <a:r>
              <a:rPr lang="en-US" altLang="zh-CN" sz="1200" i="1" dirty="0" err="1">
                <a:latin typeface="Times New Roman" pitchFamily="18" charset="0"/>
                <a:cs typeface="Times New Roman" pitchFamily="18" charset="0"/>
              </a:rPr>
              <a:t>april</a:t>
            </a:r>
            <a:r>
              <a:rPr lang="en-US" altLang="zh-CN" sz="1200" dirty="0">
                <a:latin typeface="Times New Roman" pitchFamily="18" charset="0"/>
                <a:cs typeface="Times New Roman" pitchFamily="18" charset="0"/>
              </a:rPr>
              <a:t> 24-26 , 1999 :</a:t>
            </a:r>
          </a:p>
          <a:p>
            <a:pPr>
              <a:lnSpc>
                <a:spcPct val="150000"/>
              </a:lnSpc>
            </a:pPr>
            <a:r>
              <a:rPr lang="en-US" altLang="zh-CN" sz="1200" dirty="0">
                <a:latin typeface="Times New Roman" pitchFamily="18" charset="0"/>
                <a:cs typeface="Times New Roman" pitchFamily="18" charset="0"/>
              </a:rPr>
              <a:t>Ⅰ . </a:t>
            </a:r>
            <a:r>
              <a:rPr lang="en-US" altLang="zh-CN" sz="1200" i="1" dirty="0">
                <a:latin typeface="Times New Roman" pitchFamily="18" charset="0"/>
                <a:cs typeface="Times New Roman" pitchFamily="18" charset="0"/>
              </a:rPr>
              <a:t>Evaluation of the effect of analytical performance on clinical outcomes in specific clinical settings .</a:t>
            </a:r>
          </a:p>
          <a:p>
            <a:pPr>
              <a:lnSpc>
                <a:spcPct val="150000"/>
              </a:lnSpc>
            </a:pPr>
            <a:r>
              <a:rPr lang="en-US" altLang="zh-CN" sz="1200" dirty="0">
                <a:latin typeface="Times New Roman" pitchFamily="18" charset="0"/>
                <a:cs typeface="Times New Roman" pitchFamily="18" charset="0"/>
              </a:rPr>
              <a:t>Ⅱ . </a:t>
            </a:r>
            <a:r>
              <a:rPr lang="en-US" altLang="zh-CN" sz="1200" i="1" dirty="0">
                <a:latin typeface="Times New Roman" pitchFamily="18" charset="0"/>
                <a:cs typeface="Times New Roman" pitchFamily="18" charset="0"/>
              </a:rPr>
              <a:t>Evaluation of the effect of analytical performance on clinical decisions in general</a:t>
            </a:r>
            <a:r>
              <a:rPr lang="en-US" altLang="zh-CN" sz="1200" dirty="0">
                <a:latin typeface="Times New Roman" pitchFamily="18" charset="0"/>
                <a:cs typeface="Times New Roman" pitchFamily="18" charset="0"/>
              </a:rPr>
              <a:t> :</a:t>
            </a:r>
          </a:p>
          <a:p>
            <a:pPr>
              <a:lnSpc>
                <a:spcPct val="150000"/>
              </a:lnSpc>
            </a:pPr>
            <a:r>
              <a:rPr lang="en-US" altLang="zh-CN" sz="1200" i="1" dirty="0">
                <a:latin typeface="Times New Roman" pitchFamily="18" charset="0"/>
                <a:cs typeface="Times New Roman" pitchFamily="18" charset="0"/>
              </a:rPr>
              <a:t>       A . data based on components of biological variation .</a:t>
            </a:r>
          </a:p>
          <a:p>
            <a:pPr>
              <a:lnSpc>
                <a:spcPct val="150000"/>
              </a:lnSpc>
            </a:pPr>
            <a:r>
              <a:rPr lang="en-US" altLang="zh-CN" sz="1200" i="1" dirty="0">
                <a:latin typeface="Times New Roman" pitchFamily="18" charset="0"/>
                <a:cs typeface="Times New Roman" pitchFamily="18" charset="0"/>
              </a:rPr>
              <a:t>       B . data based on analysis of clinicians' opinions .</a:t>
            </a:r>
          </a:p>
          <a:p>
            <a:pPr>
              <a:lnSpc>
                <a:spcPct val="150000"/>
              </a:lnSpc>
            </a:pPr>
            <a:r>
              <a:rPr lang="en-US" altLang="zh-CN" sz="1200" dirty="0">
                <a:latin typeface="Times New Roman" pitchFamily="18" charset="0"/>
                <a:cs typeface="Times New Roman" pitchFamily="18" charset="0"/>
              </a:rPr>
              <a:t>Ⅲ . </a:t>
            </a:r>
            <a:r>
              <a:rPr lang="en-US" altLang="zh-CN" sz="1200" i="1" dirty="0">
                <a:latin typeface="Times New Roman" pitchFamily="18" charset="0"/>
                <a:cs typeface="Times New Roman" pitchFamily="18" charset="0"/>
              </a:rPr>
              <a:t>Published professional recommendations</a:t>
            </a:r>
            <a:r>
              <a:rPr lang="en-US" altLang="zh-CN" sz="1200" dirty="0">
                <a:latin typeface="Times New Roman" pitchFamily="18" charset="0"/>
                <a:cs typeface="Times New Roman" pitchFamily="18" charset="0"/>
              </a:rPr>
              <a:t> :</a:t>
            </a:r>
          </a:p>
          <a:p>
            <a:pPr>
              <a:lnSpc>
                <a:spcPct val="150000"/>
              </a:lnSpc>
            </a:pPr>
            <a:r>
              <a:rPr lang="en-US" altLang="zh-CN" sz="1200" i="1" dirty="0">
                <a:latin typeface="Times New Roman" pitchFamily="18" charset="0"/>
                <a:cs typeface="Times New Roman" pitchFamily="18" charset="0"/>
              </a:rPr>
              <a:t>       A . from national and international expert bodies .</a:t>
            </a:r>
          </a:p>
          <a:p>
            <a:pPr>
              <a:lnSpc>
                <a:spcPct val="150000"/>
              </a:lnSpc>
            </a:pPr>
            <a:r>
              <a:rPr lang="en-US" altLang="zh-CN" sz="1200" i="1" dirty="0">
                <a:latin typeface="Times New Roman" pitchFamily="18" charset="0"/>
                <a:cs typeface="Times New Roman" pitchFamily="18" charset="0"/>
              </a:rPr>
              <a:t>       B . from expert local groups or individuals .</a:t>
            </a:r>
          </a:p>
          <a:p>
            <a:pPr>
              <a:lnSpc>
                <a:spcPct val="150000"/>
              </a:lnSpc>
            </a:pPr>
            <a:r>
              <a:rPr lang="en-US" altLang="zh-CN" sz="1200" dirty="0">
                <a:latin typeface="Times New Roman" pitchFamily="18" charset="0"/>
                <a:cs typeface="Times New Roman" pitchFamily="18" charset="0"/>
              </a:rPr>
              <a:t>Ⅳ . </a:t>
            </a:r>
            <a:r>
              <a:rPr lang="en-US" altLang="zh-CN" sz="1200" i="1" dirty="0">
                <a:latin typeface="Times New Roman" pitchFamily="18" charset="0"/>
                <a:cs typeface="Times New Roman" pitchFamily="18" charset="0"/>
              </a:rPr>
              <a:t>Performance goals set by</a:t>
            </a:r>
            <a:r>
              <a:rPr lang="en-US" altLang="zh-CN" sz="1200" dirty="0">
                <a:latin typeface="Times New Roman" pitchFamily="18" charset="0"/>
                <a:cs typeface="Times New Roman" pitchFamily="18" charset="0"/>
              </a:rPr>
              <a:t> :</a:t>
            </a:r>
          </a:p>
          <a:p>
            <a:pPr>
              <a:lnSpc>
                <a:spcPct val="150000"/>
              </a:lnSpc>
            </a:pPr>
            <a:r>
              <a:rPr lang="en-US" altLang="zh-CN" sz="1200" i="1" dirty="0">
                <a:latin typeface="Times New Roman" pitchFamily="18" charset="0"/>
                <a:cs typeface="Times New Roman" pitchFamily="18" charset="0"/>
              </a:rPr>
              <a:t>       A . regulatory bodies .</a:t>
            </a:r>
          </a:p>
          <a:p>
            <a:pPr>
              <a:lnSpc>
                <a:spcPct val="150000"/>
              </a:lnSpc>
            </a:pPr>
            <a:r>
              <a:rPr lang="en-US" altLang="zh-CN" sz="1200" i="1" dirty="0">
                <a:latin typeface="Times New Roman" pitchFamily="18" charset="0"/>
                <a:cs typeface="Times New Roman" pitchFamily="18" charset="0"/>
              </a:rPr>
              <a:t>       B . </a:t>
            </a:r>
            <a:r>
              <a:rPr lang="en-US" altLang="zh-CN" sz="1200" i="1" dirty="0" err="1">
                <a:latin typeface="Times New Roman" pitchFamily="18" charset="0"/>
                <a:cs typeface="Times New Roman" pitchFamily="18" charset="0"/>
              </a:rPr>
              <a:t>organisers</a:t>
            </a:r>
            <a:r>
              <a:rPr lang="en-US" altLang="zh-CN" sz="1200" i="1" dirty="0">
                <a:latin typeface="Times New Roman" pitchFamily="18" charset="0"/>
                <a:cs typeface="Times New Roman" pitchFamily="18" charset="0"/>
              </a:rPr>
              <a:t> of External Quality Assessment (EQA) schemes .</a:t>
            </a:r>
          </a:p>
          <a:p>
            <a:pPr>
              <a:lnSpc>
                <a:spcPct val="150000"/>
              </a:lnSpc>
            </a:pPr>
            <a:r>
              <a:rPr lang="en-US" altLang="zh-CN" sz="1200" dirty="0">
                <a:latin typeface="Times New Roman" pitchFamily="18" charset="0"/>
                <a:cs typeface="Times New Roman" pitchFamily="18" charset="0"/>
              </a:rPr>
              <a:t>Ⅴ . </a:t>
            </a:r>
            <a:r>
              <a:rPr lang="en-US" altLang="zh-CN" sz="1200" i="1" dirty="0">
                <a:latin typeface="Times New Roman" pitchFamily="18" charset="0"/>
                <a:cs typeface="Times New Roman" pitchFamily="18" charset="0"/>
              </a:rPr>
              <a:t>Goals based on the current state of the art</a:t>
            </a:r>
            <a:r>
              <a:rPr lang="en-US" altLang="zh-CN" sz="1200" dirty="0">
                <a:latin typeface="Times New Roman" pitchFamily="18" charset="0"/>
                <a:cs typeface="Times New Roman" pitchFamily="18" charset="0"/>
              </a:rPr>
              <a:t> :</a:t>
            </a:r>
          </a:p>
          <a:p>
            <a:pPr>
              <a:lnSpc>
                <a:spcPct val="150000"/>
              </a:lnSpc>
            </a:pPr>
            <a:r>
              <a:rPr lang="en-US" altLang="zh-CN" sz="1200" i="1" dirty="0">
                <a:latin typeface="Times New Roman" pitchFamily="18" charset="0"/>
                <a:cs typeface="Times New Roman" pitchFamily="18" charset="0"/>
              </a:rPr>
              <a:t>       A . as demonstrated by data from EQA or Proficiency Testing schemes .</a:t>
            </a:r>
          </a:p>
          <a:p>
            <a:pPr>
              <a:lnSpc>
                <a:spcPct val="150000"/>
              </a:lnSpc>
            </a:pPr>
            <a:r>
              <a:rPr lang="en-US" altLang="zh-CN" sz="1200" i="1" dirty="0">
                <a:latin typeface="Times New Roman" pitchFamily="18" charset="0"/>
                <a:cs typeface="Times New Roman" pitchFamily="18" charset="0"/>
              </a:rPr>
              <a:t>       B. as found in current publications on methodology .</a:t>
            </a:r>
            <a:endParaRPr lang="zh-CN" altLang="en-US" sz="1200" i="1" dirty="0">
              <a:latin typeface="Times New Roman" pitchFamily="18" charset="0"/>
              <a:cs typeface="Times New Roman" pitchFamily="18" charset="0"/>
            </a:endParaRPr>
          </a:p>
        </p:txBody>
      </p:sp>
      <p:sp>
        <p:nvSpPr>
          <p:cNvPr id="24" name="矩形 23"/>
          <p:cNvSpPr/>
          <p:nvPr/>
        </p:nvSpPr>
        <p:spPr bwMode="auto">
          <a:xfrm>
            <a:off x="2409245" y="2297926"/>
            <a:ext cx="3456000" cy="252412"/>
          </a:xfrm>
          <a:prstGeom prst="rect">
            <a:avLst/>
          </a:prstGeom>
          <a:solidFill>
            <a:schemeClr val="accent1">
              <a:alpha val="0"/>
            </a:schemeClr>
          </a:solidFill>
          <a:ln w="3175">
            <a:solidFill>
              <a:srgbClr val="FF091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13319" name="Rectangle 14"/>
          <p:cNvSpPr>
            <a:spLocks noChangeArrowheads="1"/>
          </p:cNvSpPr>
          <p:nvPr/>
        </p:nvSpPr>
        <p:spPr bwMode="auto">
          <a:xfrm>
            <a:off x="2005336" y="5335512"/>
            <a:ext cx="80803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000" dirty="0"/>
              <a:t>試驗結果的解釋主要用於臨床上四種情況：</a:t>
            </a:r>
            <a:r>
              <a:rPr lang="en-US" altLang="zh-CN" sz="1000" dirty="0"/>
              <a:t>1) </a:t>
            </a:r>
            <a:r>
              <a:rPr lang="zh-CN" altLang="en-US" sz="1000" dirty="0"/>
              <a:t>診斷（</a:t>
            </a:r>
            <a:r>
              <a:rPr lang="en-US" altLang="zh-CN" sz="1000" i="1" dirty="0">
                <a:latin typeface="Times New Roman" pitchFamily="18" charset="0"/>
                <a:cs typeface="Times New Roman" pitchFamily="18" charset="0"/>
              </a:rPr>
              <a:t>diagnosis</a:t>
            </a:r>
            <a:r>
              <a:rPr lang="zh-CN" altLang="en-US" sz="1000" dirty="0"/>
              <a:t>）、</a:t>
            </a:r>
            <a:r>
              <a:rPr lang="en-US" altLang="zh-CN" sz="1000" dirty="0"/>
              <a:t>2) </a:t>
            </a:r>
            <a:r>
              <a:rPr lang="zh-CN" altLang="en-US" sz="1000" dirty="0"/>
              <a:t>發現病例（</a:t>
            </a:r>
            <a:r>
              <a:rPr lang="en-US" altLang="zh-CN" sz="1000" i="1" dirty="0">
                <a:latin typeface="Times New Roman" pitchFamily="18" charset="0"/>
                <a:cs typeface="Times New Roman" pitchFamily="18" charset="0"/>
              </a:rPr>
              <a:t>case finding</a:t>
            </a:r>
            <a:r>
              <a:rPr lang="zh-CN" altLang="en-US" sz="1000" dirty="0"/>
              <a:t>）、</a:t>
            </a:r>
            <a:r>
              <a:rPr lang="en-US" altLang="zh-CN" sz="1000" dirty="0"/>
              <a:t>3) </a:t>
            </a:r>
            <a:r>
              <a:rPr lang="zh-CN" altLang="en-US" sz="1000" dirty="0"/>
              <a:t>篩查（</a:t>
            </a:r>
            <a:r>
              <a:rPr lang="en-US" altLang="zh-CN" sz="1000" i="1" dirty="0">
                <a:latin typeface="Times New Roman" pitchFamily="18" charset="0"/>
                <a:cs typeface="Times New Roman" pitchFamily="18" charset="0"/>
              </a:rPr>
              <a:t>screening</a:t>
            </a:r>
            <a:r>
              <a:rPr lang="zh-CN" altLang="en-US" sz="1000" dirty="0"/>
              <a:t>）、</a:t>
            </a:r>
            <a:r>
              <a:rPr lang="en-US" altLang="zh-CN" sz="1000" dirty="0"/>
              <a:t>4) </a:t>
            </a:r>
            <a:r>
              <a:rPr lang="zh-CN" altLang="en-US" sz="1000" dirty="0"/>
              <a:t>監測（</a:t>
            </a:r>
            <a:r>
              <a:rPr lang="en-US" altLang="zh-CN" sz="1000" i="1" dirty="0">
                <a:latin typeface="Times New Roman" pitchFamily="18" charset="0"/>
                <a:cs typeface="Times New Roman" pitchFamily="18" charset="0"/>
              </a:rPr>
              <a:t>monitoring</a:t>
            </a:r>
            <a:r>
              <a:rPr lang="zh-CN" altLang="en-US" sz="1000" dirty="0"/>
              <a:t>），</a:t>
            </a:r>
            <a:r>
              <a:rPr lang="zh-TW" altLang="en-US" sz="1000" dirty="0"/>
              <a:t>精密度和偏倚的質量規範應保證能達到這些臨床目的；</a:t>
            </a:r>
            <a:endParaRPr lang="zh-CN" altLang="en-US" sz="1000" dirty="0"/>
          </a:p>
        </p:txBody>
      </p:sp>
      <p:sp>
        <p:nvSpPr>
          <p:cNvPr id="13318" name="矩形 13"/>
          <p:cNvSpPr>
            <a:spLocks noChangeArrowheads="1"/>
          </p:cNvSpPr>
          <p:nvPr/>
        </p:nvSpPr>
        <p:spPr bwMode="auto">
          <a:xfrm>
            <a:off x="1827912" y="552997"/>
            <a:ext cx="8080375" cy="81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050" dirty="0">
                <a:latin typeface="Times New Roman" pitchFamily="18" charset="0"/>
                <a:cs typeface="Times New Roman" pitchFamily="18" charset="0"/>
              </a:rPr>
              <a:t>       1999</a:t>
            </a:r>
            <a:r>
              <a:rPr lang="zh-CN" altLang="en-US" sz="1050" dirty="0">
                <a:latin typeface="Times New Roman" pitchFamily="18" charset="0"/>
                <a:cs typeface="Times New Roman" pitchFamily="18" charset="0"/>
              </a:rPr>
              <a:t>年</a:t>
            </a:r>
            <a:r>
              <a:rPr lang="en-US" altLang="zh-CN" sz="1050" dirty="0">
                <a:latin typeface="Times New Roman" pitchFamily="18" charset="0"/>
                <a:cs typeface="Times New Roman" pitchFamily="18" charset="0"/>
              </a:rPr>
              <a:t>4</a:t>
            </a:r>
            <a:r>
              <a:rPr lang="zh-CN" altLang="en-US" sz="1050" dirty="0">
                <a:latin typeface="Times New Roman" pitchFamily="18" charset="0"/>
                <a:cs typeface="Times New Roman" pitchFamily="18" charset="0"/>
              </a:rPr>
              <a:t>月，</a:t>
            </a:r>
            <a:r>
              <a:rPr lang="en-US" altLang="zh-CN" sz="1050" i="1" dirty="0">
                <a:latin typeface="Times New Roman" pitchFamily="18" charset="0"/>
                <a:cs typeface="Times New Roman" pitchFamily="18" charset="0"/>
              </a:rPr>
              <a:t>IFCC</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IUPAC</a:t>
            </a:r>
            <a:r>
              <a:rPr lang="zh-CN" altLang="en-US"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WHO</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三個機構在瑞典斯得哥爾摩舉辦「建立全球醫學檢驗質量技術要求的策略會議」提出一致性聲明，發表於</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斯堪的納維亞臨床和實驗研究雜誌</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Scandinavian Journal of Clinical and Laboratory Investigation</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的</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增刊</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中，其中提出使用如下層次模型來設置分析質量規範：</a:t>
            </a:r>
          </a:p>
        </p:txBody>
      </p:sp>
      <p:sp>
        <p:nvSpPr>
          <p:cNvPr id="11" name="矩形 3"/>
          <p:cNvSpPr>
            <a:spLocks noChangeArrowheads="1"/>
          </p:cNvSpPr>
          <p:nvPr/>
        </p:nvSpPr>
        <p:spPr bwMode="auto">
          <a:xfrm>
            <a:off x="80214" y="34639"/>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latin typeface="Times New Roman" pitchFamily="18" charset="0"/>
                <a:cs typeface="Times New Roman" pitchFamily="18" charset="0"/>
              </a:rPr>
              <a:t>建立質量規範</a:t>
            </a:r>
            <a:r>
              <a:rPr lang="en-US" altLang="zh-TW" sz="1400" dirty="0">
                <a:solidFill>
                  <a:srgbClr val="C00000"/>
                </a:solidFill>
                <a:latin typeface="Times New Roman" pitchFamily="18" charset="0"/>
                <a:cs typeface="Times New Roman" pitchFamily="18" charset="0"/>
              </a:rPr>
              <a:t>(</a:t>
            </a:r>
            <a:r>
              <a:rPr lang="en-US" altLang="zh-TW" sz="1400" i="1" dirty="0">
                <a:solidFill>
                  <a:srgbClr val="C00000"/>
                </a:solidFill>
                <a:latin typeface="Times New Roman" pitchFamily="18" charset="0"/>
                <a:cs typeface="Times New Roman" pitchFamily="18" charset="0"/>
              </a:rPr>
              <a:t>quality specification</a:t>
            </a:r>
            <a:r>
              <a:rPr lang="en-US" altLang="zh-TW" sz="1400" dirty="0">
                <a:solidFill>
                  <a:srgbClr val="C00000"/>
                </a:solidFill>
                <a:latin typeface="Times New Roman" pitchFamily="18" charset="0"/>
                <a:cs typeface="Times New Roman" pitchFamily="18" charset="0"/>
              </a:rPr>
              <a:t>)</a:t>
            </a:r>
            <a:endParaRPr lang="zh-CN" altLang="en-US" sz="1400" dirty="0">
              <a:solidFill>
                <a:srgbClr val="C00000"/>
              </a:solidFill>
              <a:latin typeface="Times New Roman" pitchFamily="18" charset="0"/>
              <a:cs typeface="Times New Roman" pitchFamily="18" charset="0"/>
            </a:endParaRPr>
          </a:p>
        </p:txBody>
      </p:sp>
      <p:sp>
        <p:nvSpPr>
          <p:cNvPr id="12" name="矩形 3"/>
          <p:cNvSpPr>
            <a:spLocks noChangeArrowheads="1"/>
          </p:cNvSpPr>
          <p:nvPr/>
        </p:nvSpPr>
        <p:spPr bwMode="auto">
          <a:xfrm>
            <a:off x="80215" y="296844"/>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設定合理的質量目標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基於生物學變異</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biologically variable</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設定質量規範</a:t>
            </a:r>
            <a:r>
              <a:rPr lang="en-US" altLang="zh-CN"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quality specification</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的策略</a:t>
            </a:r>
            <a:endParaRPr lang="zh-TW" altLang="en-US" sz="1000" dirty="0">
              <a:solidFill>
                <a:srgbClr val="000000"/>
              </a:solidFill>
              <a:latin typeface="Times New Roman" pitchFamily="18" charset="0"/>
              <a:cs typeface="Times New Roman" pitchFamily="18" charset="0"/>
            </a:endParaRPr>
          </a:p>
        </p:txBody>
      </p:sp>
      <p:sp>
        <p:nvSpPr>
          <p:cNvPr id="2" name="圆角矩形 1"/>
          <p:cNvSpPr/>
          <p:nvPr/>
        </p:nvSpPr>
        <p:spPr bwMode="auto">
          <a:xfrm>
            <a:off x="1554952" y="1407077"/>
            <a:ext cx="8353336" cy="3915726"/>
          </a:xfrm>
          <a:prstGeom prst="roundRect">
            <a:avLst/>
          </a:prstGeom>
          <a:ln w="3810">
            <a:solidFill>
              <a:srgbClr val="FF00FF">
                <a:alpha val="30000"/>
              </a:srgbClr>
            </a:solidFill>
            <a:prstDash val="sysDash"/>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799820133"/>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8890">
          <a:solidFill>
            <a:srgbClr val="FF00FF">
              <a:alpha val="30000"/>
            </a:srgbClr>
          </a:solidFill>
          <a:prstDash val="solid"/>
          <a:tailEnd type="triangle" w="sm" len="sm"/>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bwMode="auto">
        <a:ln w="8890">
          <a:solidFill>
            <a:srgbClr val="FF00FF">
              <a:alpha val="30000"/>
            </a:srgbClr>
          </a:solidFill>
          <a:prstDash val="soli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中文PPT模板2011 4.3</Template>
  <TotalTime>29985</TotalTime>
  <Words>18902</Words>
  <Application>Microsoft Office PowerPoint</Application>
  <PresentationFormat>自定义</PresentationFormat>
  <Paragraphs>938</Paragraphs>
  <Slides>33</Slides>
  <Notes>32</Notes>
  <HiddenSlides>0</HiddenSlides>
  <MMClips>0</MMClips>
  <ScaleCrop>false</ScaleCrop>
  <HeadingPairs>
    <vt:vector size="8" baseType="variant">
      <vt:variant>
        <vt:lpstr>已用的字体</vt:lpstr>
      </vt:variant>
      <vt:variant>
        <vt:i4>11</vt:i4>
      </vt:variant>
      <vt:variant>
        <vt:lpstr>主题</vt:lpstr>
      </vt:variant>
      <vt:variant>
        <vt:i4>5</vt:i4>
      </vt:variant>
      <vt:variant>
        <vt:lpstr>嵌入 OLE 服务器</vt:lpstr>
      </vt:variant>
      <vt:variant>
        <vt:i4>2</vt:i4>
      </vt:variant>
      <vt:variant>
        <vt:lpstr>幻灯片标题</vt:lpstr>
      </vt:variant>
      <vt:variant>
        <vt:i4>33</vt:i4>
      </vt:variant>
    </vt:vector>
  </HeadingPairs>
  <TitlesOfParts>
    <vt:vector size="51" baseType="lpstr">
      <vt:lpstr>Arial Unicode MS</vt:lpstr>
      <vt:lpstr>方正兰亭黑6_GBK</vt:lpstr>
      <vt:lpstr>仿宋_GB2312</vt:lpstr>
      <vt:lpstr>华文仿宋</vt:lpstr>
      <vt:lpstr>华文楷体</vt:lpstr>
      <vt:lpstr>楷体_GB2312</vt:lpstr>
      <vt:lpstr>宋体</vt:lpstr>
      <vt:lpstr>Arial</vt:lpstr>
      <vt:lpstr>Cambria Math</vt:lpstr>
      <vt:lpstr>Times New Roman</vt:lpstr>
      <vt:lpstr>Wingdings</vt:lpstr>
      <vt:lpstr>中文PPT模板2011 4.3</vt:lpstr>
      <vt:lpstr>自定义设计方案</vt:lpstr>
      <vt:lpstr>1_自定义设计方案</vt:lpstr>
      <vt:lpstr>2_自定义设计方案</vt:lpstr>
      <vt:lpstr>1_中文PPT模板2011 4.3</vt:lpstr>
      <vt:lpstr>公式</vt:lpstr>
      <vt:lpstr>Equation</vt:lpstr>
      <vt:lpstr>實驗室診斷的錯誤、質量目標、臨界誤差 errors、quality target、medically important errors</vt:lpstr>
      <vt:lpstr>PowerPoint 演示文稿</vt:lpstr>
      <vt:lpstr>PowerPoint 演示文稿</vt:lpstr>
      <vt:lpstr>建立分析過程(analytical process)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從計量學角度進行醫學檢驗系統性能分析</vt:lpstr>
      <vt:lpstr>PowerPoint 演示文稿</vt:lpstr>
      <vt:lpstr>PowerPoint 演示文稿</vt:lpstr>
      <vt:lpstr>PowerPoint 演示文稿</vt:lpstr>
      <vt:lpstr>PowerPoint 演示文稿</vt:lpstr>
      <vt:lpstr>PowerPoint 演示文稿</vt:lpstr>
      <vt:lpstr>PowerPoint 演示文稿</vt:lpstr>
      <vt:lpstr>建立質量規範設定合理的質量目標</vt:lpstr>
      <vt:lpstr>建立質量規範設定合理的性能目標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實驗室診斷的錯誤（errors）和實驗室診斷質量目標（quality target）和臨界誤差（medically important errors）</dc:title>
  <dc:subject>醫學、診斷、實驗室診斷、應用、in vitro diagnostic、IVD、application</dc:subject>
  <dc:creator>趙健</dc:creator>
  <cp:keywords>實驗室診斷、in vitro diagnostic、質量規範、quality specification、質量、quality、目標、target、誤差、errors、臨界誤差、medically important errors</cp:keywords>
  <dc:description>+8618604537694；
283640621@qq.com；</dc:description>
  <cp:lastModifiedBy>Admin</cp:lastModifiedBy>
  <cp:revision>1850</cp:revision>
  <dcterms:created xsi:type="dcterms:W3CDTF">2011-12-19T07:14:23Z</dcterms:created>
  <dcterms:modified xsi:type="dcterms:W3CDTF">2024-05-28T08:31:07Z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