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6106" r:id="rId5"/>
  </p:sldMasterIdLst>
  <p:notesMasterIdLst>
    <p:notesMasterId r:id="rId16"/>
  </p:notesMasterIdLst>
  <p:sldIdLst>
    <p:sldId id="718" r:id="rId6"/>
    <p:sldId id="592" r:id="rId7"/>
    <p:sldId id="590" r:id="rId8"/>
    <p:sldId id="593" r:id="rId9"/>
    <p:sldId id="594" r:id="rId10"/>
    <p:sldId id="595" r:id="rId11"/>
    <p:sldId id="597" r:id="rId12"/>
    <p:sldId id="599" r:id="rId13"/>
    <p:sldId id="965" r:id="rId14"/>
    <p:sldId id="600" r:id="rId15"/>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000B"/>
    <a:srgbClr val="990000"/>
    <a:srgbClr val="FF6600"/>
    <a:srgbClr val="FF00FF"/>
    <a:srgbClr val="FF0915"/>
    <a:srgbClr val="3366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1283" autoAdjust="0"/>
  </p:normalViewPr>
  <p:slideViewPr>
    <p:cSldViewPr snapToGrid="0">
      <p:cViewPr varScale="1">
        <p:scale>
          <a:sx n="85" d="100"/>
          <a:sy n="85" d="100"/>
        </p:scale>
        <p:origin x="787" y="58"/>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92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381000" y="685800"/>
            <a:ext cx="6096000" cy="3429000"/>
          </a:xfrm>
          <a:ln/>
        </p:spPr>
      </p:sp>
      <p:sp>
        <p:nvSpPr>
          <p:cNvPr id="20483"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000" dirty="0"/>
              <a:t>参考书：</a:t>
            </a:r>
            <a:endParaRPr lang="en-US" altLang="zh-CN" sz="1000" dirty="0"/>
          </a:p>
          <a:p>
            <a:pPr eaLnBrk="1" hangingPunct="1">
              <a:spcBef>
                <a:spcPct val="0"/>
              </a:spcBef>
            </a:pPr>
            <a:r>
              <a:rPr lang="en-US" altLang="zh-CN" sz="1000" dirty="0">
                <a:latin typeface="Arial" charset="0"/>
              </a:rPr>
              <a:t>《</a:t>
            </a:r>
            <a:r>
              <a:rPr lang="zh-CN" altLang="en-US" sz="1000" dirty="0">
                <a:latin typeface="Arial" charset="0"/>
              </a:rPr>
              <a:t>近代統計方法</a:t>
            </a:r>
            <a:r>
              <a:rPr lang="en-US" altLang="zh-CN" sz="1000" dirty="0">
                <a:latin typeface="Arial" charset="0"/>
              </a:rPr>
              <a:t>》</a:t>
            </a:r>
            <a:r>
              <a:rPr lang="zh-CN" altLang="en-US" sz="1000" dirty="0">
                <a:latin typeface="Arial" charset="0"/>
              </a:rPr>
              <a:t>，作者：師義民、許勇、周丙常 編著，北京：高等教育出版社，</a:t>
            </a:r>
            <a:r>
              <a:rPr lang="en-US" altLang="zh-CN" sz="1000" dirty="0">
                <a:latin typeface="Arial" charset="0"/>
              </a:rPr>
              <a:t>2011.7</a:t>
            </a:r>
          </a:p>
          <a:p>
            <a:pPr eaLnBrk="1" hangingPunct="1">
              <a:spcBef>
                <a:spcPct val="0"/>
              </a:spcBef>
            </a:pPr>
            <a:r>
              <a:rPr lang="en-US" altLang="zh-CN" sz="1000" dirty="0">
                <a:latin typeface="Arial" charset="0"/>
              </a:rPr>
              <a:t>《</a:t>
            </a:r>
            <a:r>
              <a:rPr lang="zh-CN" altLang="en-US" sz="1000" dirty="0">
                <a:latin typeface="Arial" charset="0"/>
              </a:rPr>
              <a:t>高等統計學</a:t>
            </a:r>
            <a:r>
              <a:rPr lang="en-US" altLang="zh-CN" sz="1000" dirty="0">
                <a:latin typeface="Arial" charset="0"/>
              </a:rPr>
              <a:t>》</a:t>
            </a:r>
            <a:r>
              <a:rPr lang="zh-CN" altLang="en-US" sz="1000" dirty="0">
                <a:latin typeface="Arial" charset="0"/>
              </a:rPr>
              <a:t>，作者：鄭忠國、童行偉、趙慧 編著，北京：北京大學出版社 </a:t>
            </a:r>
            <a:r>
              <a:rPr lang="en-US" altLang="zh-CN" sz="1000" dirty="0">
                <a:latin typeface="Arial" charset="0"/>
              </a:rPr>
              <a:t>2012.2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000" dirty="0">
              <a:solidFill>
                <a:schemeClr val="tx1"/>
              </a:solidFill>
              <a:ea typeface="宋体" pitchFamily="2" charset="-122"/>
            </a:endParaRPr>
          </a:p>
        </p:txBody>
      </p:sp>
      <p:sp>
        <p:nvSpPr>
          <p:cNvPr id="2048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EEA629-6D7D-4E96-A7AB-B6867313A94E}" type="slidenum">
              <a:rPr lang="en-US" altLang="zh-CN" smtClean="0"/>
              <a:pPr eaLnBrk="1" hangingPunct="1"/>
              <a:t>1</a:t>
            </a:fld>
            <a:endParaRPr lang="en-US" altLang="zh-CN" dirty="0"/>
          </a:p>
        </p:txBody>
      </p:sp>
    </p:spTree>
    <p:extLst>
      <p:ext uri="{BB962C8B-B14F-4D97-AF65-F5344CB8AC3E}">
        <p14:creationId xmlns:p14="http://schemas.microsoft.com/office/powerpoint/2010/main" val="4252343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dirty="0">
              <a:latin typeface="Arial" charset="0"/>
            </a:endParaRPr>
          </a:p>
        </p:txBody>
      </p:sp>
    </p:spTree>
    <p:extLst>
      <p:ext uri="{BB962C8B-B14F-4D97-AF65-F5344CB8AC3E}">
        <p14:creationId xmlns:p14="http://schemas.microsoft.com/office/powerpoint/2010/main" val="347270906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endParaRPr lang="en-US" altLang="zh-CN" sz="1200" dirty="0"/>
          </a:p>
          <a:p>
            <a:pPr eaLnBrk="1" hangingPunct="1">
              <a:spcBef>
                <a:spcPct val="0"/>
              </a:spcBef>
            </a:pPr>
            <a:r>
              <a:rPr lang="en-US" altLang="zh-CN" sz="1200" dirty="0">
                <a:latin typeface="Arial" charset="0"/>
              </a:rPr>
              <a:t>《</a:t>
            </a:r>
            <a:r>
              <a:rPr lang="zh-CN" altLang="en-US" sz="1200" dirty="0">
                <a:latin typeface="Arial" charset="0"/>
              </a:rPr>
              <a:t>近代統計方法</a:t>
            </a:r>
            <a:r>
              <a:rPr lang="en-US" altLang="zh-CN" sz="1200" dirty="0">
                <a:latin typeface="Arial" charset="0"/>
              </a:rPr>
              <a:t>》</a:t>
            </a:r>
            <a:r>
              <a:rPr lang="zh-CN" altLang="en-US" sz="1200" dirty="0">
                <a:latin typeface="Arial" charset="0"/>
              </a:rPr>
              <a:t>，作者：師義民、許勇、周丙常 編著，北京：高等教育出版社，</a:t>
            </a:r>
            <a:r>
              <a:rPr lang="en-US" altLang="zh-CN" sz="1200" dirty="0">
                <a:latin typeface="Arial" charset="0"/>
              </a:rPr>
              <a:t>2011.7</a:t>
            </a:r>
          </a:p>
          <a:p>
            <a:pPr eaLnBrk="1" hangingPunct="1">
              <a:spcBef>
                <a:spcPct val="0"/>
              </a:spcBef>
            </a:pPr>
            <a:r>
              <a:rPr lang="en-US" altLang="zh-CN" sz="1200" dirty="0">
                <a:latin typeface="Arial" charset="0"/>
              </a:rPr>
              <a:t>《</a:t>
            </a:r>
            <a:r>
              <a:rPr lang="zh-CN" altLang="en-US" sz="1200" dirty="0">
                <a:latin typeface="Arial" charset="0"/>
              </a:rPr>
              <a:t>高等統計學</a:t>
            </a:r>
            <a:r>
              <a:rPr lang="en-US" altLang="zh-CN" sz="1200" dirty="0">
                <a:latin typeface="Arial" charset="0"/>
              </a:rPr>
              <a:t>》</a:t>
            </a:r>
            <a:r>
              <a:rPr lang="zh-CN" altLang="en-US" sz="1200" dirty="0">
                <a:latin typeface="Arial" charset="0"/>
              </a:rPr>
              <a:t>，作者：鄭忠國、童行偉、趙慧 編著，北京：北京大學出版社 </a:t>
            </a:r>
            <a:r>
              <a:rPr lang="en-US" altLang="zh-CN" sz="1200" dirty="0">
                <a:latin typeface="Arial" charset="0"/>
              </a:rPr>
              <a:t>2012.2</a:t>
            </a:r>
          </a:p>
        </p:txBody>
      </p:sp>
    </p:spTree>
    <p:extLst>
      <p:ext uri="{BB962C8B-B14F-4D97-AF65-F5344CB8AC3E}">
        <p14:creationId xmlns:p14="http://schemas.microsoft.com/office/powerpoint/2010/main" val="169000595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dirty="0">
              <a:latin typeface="Arial" charset="0"/>
            </a:endParaRPr>
          </a:p>
        </p:txBody>
      </p:sp>
    </p:spTree>
    <p:extLst>
      <p:ext uri="{BB962C8B-B14F-4D97-AF65-F5344CB8AC3E}">
        <p14:creationId xmlns:p14="http://schemas.microsoft.com/office/powerpoint/2010/main" val="2602478001"/>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dirty="0">
              <a:latin typeface="Arial" charset="0"/>
            </a:endParaRPr>
          </a:p>
        </p:txBody>
      </p:sp>
    </p:spTree>
    <p:extLst>
      <p:ext uri="{BB962C8B-B14F-4D97-AF65-F5344CB8AC3E}">
        <p14:creationId xmlns:p14="http://schemas.microsoft.com/office/powerpoint/2010/main" val="3472709063"/>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dirty="0">
              <a:latin typeface="Arial" charset="0"/>
            </a:endParaRPr>
          </a:p>
        </p:txBody>
      </p:sp>
    </p:spTree>
    <p:extLst>
      <p:ext uri="{BB962C8B-B14F-4D97-AF65-F5344CB8AC3E}">
        <p14:creationId xmlns:p14="http://schemas.microsoft.com/office/powerpoint/2010/main" val="280781261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dirty="0">
              <a:latin typeface="Arial" charset="0"/>
            </a:endParaRPr>
          </a:p>
        </p:txBody>
      </p:sp>
    </p:spTree>
    <p:extLst>
      <p:ext uri="{BB962C8B-B14F-4D97-AF65-F5344CB8AC3E}">
        <p14:creationId xmlns:p14="http://schemas.microsoft.com/office/powerpoint/2010/main" val="3374043593"/>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dirty="0">
              <a:latin typeface="Arial" charset="0"/>
            </a:endParaRPr>
          </a:p>
        </p:txBody>
      </p:sp>
    </p:spTree>
    <p:extLst>
      <p:ext uri="{BB962C8B-B14F-4D97-AF65-F5344CB8AC3E}">
        <p14:creationId xmlns:p14="http://schemas.microsoft.com/office/powerpoint/2010/main" val="2833963304"/>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dirty="0">
              <a:latin typeface="Arial" charset="0"/>
            </a:endParaRPr>
          </a:p>
        </p:txBody>
      </p:sp>
    </p:spTree>
    <p:extLst>
      <p:ext uri="{BB962C8B-B14F-4D97-AF65-F5344CB8AC3E}">
        <p14:creationId xmlns:p14="http://schemas.microsoft.com/office/powerpoint/2010/main" val="3472709063"/>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3246A8-5AD6-4B34-A7E2-C538FFA293D4}" type="slidenum">
              <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itchFamily="2" charset="-122"/>
              <a:cs typeface="+mn-cs"/>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0" marR="0" indent="0" algn="l" defTabSz="914400" rtl="0" eaLnBrk="1" fontAlgn="base" latinLnBrk="0" hangingPunct="1">
              <a:lnSpc>
                <a:spcPct val="100000"/>
              </a:lnSpc>
              <a:spcBef>
                <a:spcPct val="0"/>
              </a:spcBef>
              <a:spcAft>
                <a:spcPct val="0"/>
              </a:spcAft>
              <a:buClrTx/>
              <a:buSzTx/>
              <a:buFontTx/>
              <a:buNone/>
              <a:tabLst/>
              <a:defRPr/>
            </a:pPr>
            <a:endParaRPr lang="en-US" altLang="zh-CN" dirty="0">
              <a:latin typeface="Arial" charset="0"/>
            </a:endParaRPr>
          </a:p>
        </p:txBody>
      </p:sp>
    </p:spTree>
    <p:extLst>
      <p:ext uri="{BB962C8B-B14F-4D97-AF65-F5344CB8AC3E}">
        <p14:creationId xmlns:p14="http://schemas.microsoft.com/office/powerpoint/2010/main" val="283396330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1274767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61996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1853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07336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4003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310134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8390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9367791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174545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8560945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5197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1029"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extLst>
      <p:ext uri="{BB962C8B-B14F-4D97-AF65-F5344CB8AC3E}">
        <p14:creationId xmlns:p14="http://schemas.microsoft.com/office/powerpoint/2010/main" val="2745050144"/>
      </p:ext>
    </p:extLst>
  </p:cSld>
  <p:clrMap bg1="lt1" tx1="dk1" bg2="lt2" tx2="dk2" accent1="accent1" accent2="accent2" accent3="accent3" accent4="accent4" accent5="accent5" accent6="accent6" hlink="hlink" folHlink="folHlink"/>
  <p:sldLayoutIdLst>
    <p:sldLayoutId id="2147486107" r:id="rId1"/>
    <p:sldLayoutId id="2147486108" r:id="rId2"/>
    <p:sldLayoutId id="2147486109" r:id="rId3"/>
    <p:sldLayoutId id="2147486110" r:id="rId4"/>
    <p:sldLayoutId id="2147486111" r:id="rId5"/>
    <p:sldLayoutId id="2147486112" r:id="rId6"/>
    <p:sldLayoutId id="2147486113" r:id="rId7"/>
    <p:sldLayoutId id="2147486114" r:id="rId8"/>
    <p:sldLayoutId id="2147486115" r:id="rId9"/>
    <p:sldLayoutId id="2147486116" r:id="rId10"/>
    <p:sldLayoutId id="2147486117"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oleObject" Target="../embeddings/oleObject82.bin"/><Relationship Id="rId18" Type="http://schemas.openxmlformats.org/officeDocument/2006/relationships/oleObject" Target="../embeddings/oleObject86.bin"/><Relationship Id="rId26" Type="http://schemas.openxmlformats.org/officeDocument/2006/relationships/oleObject" Target="../embeddings/oleObject93.bin"/><Relationship Id="rId3" Type="http://schemas.openxmlformats.org/officeDocument/2006/relationships/oleObject" Target="../embeddings/oleObject76.bin"/><Relationship Id="rId21" Type="http://schemas.openxmlformats.org/officeDocument/2006/relationships/image" Target="../media/image67.wmf"/><Relationship Id="rId7" Type="http://schemas.openxmlformats.org/officeDocument/2006/relationships/oleObject" Target="../embeddings/oleObject78.bin"/><Relationship Id="rId12" Type="http://schemas.openxmlformats.org/officeDocument/2006/relationships/image" Target="../media/image10.wmf"/><Relationship Id="rId17" Type="http://schemas.openxmlformats.org/officeDocument/2006/relationships/oleObject" Target="../embeddings/oleObject85.bin"/><Relationship Id="rId25" Type="http://schemas.openxmlformats.org/officeDocument/2006/relationships/oleObject" Target="../embeddings/oleObject92.bin"/><Relationship Id="rId2" Type="http://schemas.openxmlformats.org/officeDocument/2006/relationships/notesSlide" Target="../notesSlides/notesSlide10.xml"/><Relationship Id="rId16" Type="http://schemas.openxmlformats.org/officeDocument/2006/relationships/oleObject" Target="../embeddings/oleObject84.bin"/><Relationship Id="rId20" Type="http://schemas.openxmlformats.org/officeDocument/2006/relationships/oleObject" Target="../embeddings/oleObject88.bin"/><Relationship Id="rId29" Type="http://schemas.openxmlformats.org/officeDocument/2006/relationships/oleObject" Target="../embeddings/oleObject96.bin"/><Relationship Id="rId1" Type="http://schemas.openxmlformats.org/officeDocument/2006/relationships/slideLayout" Target="../slideLayouts/slideLayout53.xml"/><Relationship Id="rId6" Type="http://schemas.openxmlformats.org/officeDocument/2006/relationships/image" Target="../media/image7.wmf"/><Relationship Id="rId11" Type="http://schemas.openxmlformats.org/officeDocument/2006/relationships/oleObject" Target="../embeddings/oleObject81.bin"/><Relationship Id="rId24" Type="http://schemas.openxmlformats.org/officeDocument/2006/relationships/oleObject" Target="../embeddings/oleObject91.bin"/><Relationship Id="rId32" Type="http://schemas.openxmlformats.org/officeDocument/2006/relationships/oleObject" Target="../embeddings/oleObject99.bin"/><Relationship Id="rId5" Type="http://schemas.openxmlformats.org/officeDocument/2006/relationships/oleObject" Target="../embeddings/oleObject77.bin"/><Relationship Id="rId15" Type="http://schemas.openxmlformats.org/officeDocument/2006/relationships/oleObject" Target="../embeddings/oleObject83.bin"/><Relationship Id="rId23" Type="http://schemas.openxmlformats.org/officeDocument/2006/relationships/oleObject" Target="../embeddings/oleObject90.bin"/><Relationship Id="rId28" Type="http://schemas.openxmlformats.org/officeDocument/2006/relationships/oleObject" Target="../embeddings/oleObject95.bin"/><Relationship Id="rId10" Type="http://schemas.openxmlformats.org/officeDocument/2006/relationships/image" Target="../media/image12.wmf"/><Relationship Id="rId19" Type="http://schemas.openxmlformats.org/officeDocument/2006/relationships/oleObject" Target="../embeddings/oleObject87.bin"/><Relationship Id="rId31" Type="http://schemas.openxmlformats.org/officeDocument/2006/relationships/oleObject" Target="../embeddings/oleObject98.bin"/><Relationship Id="rId4" Type="http://schemas.openxmlformats.org/officeDocument/2006/relationships/image" Target="../media/image6.wmf"/><Relationship Id="rId9" Type="http://schemas.openxmlformats.org/officeDocument/2006/relationships/oleObject" Target="../embeddings/oleObject80.bin"/><Relationship Id="rId14" Type="http://schemas.openxmlformats.org/officeDocument/2006/relationships/image" Target="../media/image11.wmf"/><Relationship Id="rId22" Type="http://schemas.openxmlformats.org/officeDocument/2006/relationships/oleObject" Target="../embeddings/oleObject89.bin"/><Relationship Id="rId27" Type="http://schemas.openxmlformats.org/officeDocument/2006/relationships/oleObject" Target="../embeddings/oleObject94.bin"/><Relationship Id="rId30" Type="http://schemas.openxmlformats.org/officeDocument/2006/relationships/oleObject" Target="../embeddings/oleObject97.bin"/></Relationships>
</file>

<file path=ppt/slides/_rels/slide2.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image" Target="../media/image10.wmf"/><Relationship Id="rId1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notesSlide" Target="../notesSlides/notesSlide2.xml"/><Relationship Id="rId16" Type="http://schemas.openxmlformats.org/officeDocument/2006/relationships/image" Target="../media/image11.wmf"/><Relationship Id="rId1" Type="http://schemas.openxmlformats.org/officeDocument/2006/relationships/slideLayout" Target="../slideLayouts/slideLayout53.xml"/><Relationship Id="rId6" Type="http://schemas.openxmlformats.org/officeDocument/2006/relationships/image" Target="../media/image7.wmf"/><Relationship Id="rId11" Type="http://schemas.openxmlformats.org/officeDocument/2006/relationships/image" Target="../media/image9.wmf"/><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oleObject" Target="../embeddings/oleObject10.bin"/><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6.bin"/><Relationship Id="rId18" Type="http://schemas.openxmlformats.org/officeDocument/2006/relationships/oleObject" Target="../embeddings/oleObject19.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7.wmf"/><Relationship Id="rId17" Type="http://schemas.openxmlformats.org/officeDocument/2006/relationships/oleObject" Target="../embeddings/oleObject18.bin"/><Relationship Id="rId2" Type="http://schemas.openxmlformats.org/officeDocument/2006/relationships/notesSlide" Target="../notesSlides/notesSlide3.xml"/><Relationship Id="rId16" Type="http://schemas.openxmlformats.org/officeDocument/2006/relationships/image" Target="../media/image19.wmf"/><Relationship Id="rId1" Type="http://schemas.openxmlformats.org/officeDocument/2006/relationships/slideLayout" Target="../slideLayouts/slideLayout53.xml"/><Relationship Id="rId6" Type="http://schemas.openxmlformats.org/officeDocument/2006/relationships/image" Target="../media/image14.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6.wmf"/><Relationship Id="rId19" Type="http://schemas.openxmlformats.org/officeDocument/2006/relationships/image" Target="../media/image20.wmf"/><Relationship Id="rId4" Type="http://schemas.openxmlformats.org/officeDocument/2006/relationships/image" Target="../media/image13.wmf"/><Relationship Id="rId9" Type="http://schemas.openxmlformats.org/officeDocument/2006/relationships/oleObject" Target="../embeddings/oleObject14.bin"/><Relationship Id="rId14" Type="http://schemas.openxmlformats.org/officeDocument/2006/relationships/image" Target="../media/image18.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oleObject" Target="../embeddings/oleObject20.bin"/><Relationship Id="rId7"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53.xml"/><Relationship Id="rId6" Type="http://schemas.openxmlformats.org/officeDocument/2006/relationships/oleObject" Target="../embeddings/oleObject22.bin"/><Relationship Id="rId11" Type="http://schemas.openxmlformats.org/officeDocument/2006/relationships/image" Target="../media/image24.wmf"/><Relationship Id="rId5" Type="http://schemas.openxmlformats.org/officeDocument/2006/relationships/oleObject" Target="../embeddings/oleObject21.bin"/><Relationship Id="rId10" Type="http://schemas.openxmlformats.org/officeDocument/2006/relationships/oleObject" Target="../embeddings/oleObject24.bin"/><Relationship Id="rId4" Type="http://schemas.openxmlformats.org/officeDocument/2006/relationships/image" Target="../media/image21.wmf"/><Relationship Id="rId9" Type="http://schemas.openxmlformats.org/officeDocument/2006/relationships/image" Target="../media/image23.wmf"/></Relationships>
</file>

<file path=ppt/slides/_rels/slide5.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5.xml"/><Relationship Id="rId1" Type="http://schemas.openxmlformats.org/officeDocument/2006/relationships/slideLayout" Target="../slideLayouts/slideLayout53.xml"/><Relationship Id="rId6" Type="http://schemas.openxmlformats.org/officeDocument/2006/relationships/image" Target="../media/image26.wmf"/><Relationship Id="rId5" Type="http://schemas.openxmlformats.org/officeDocument/2006/relationships/oleObject" Target="../embeddings/oleObject26.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6.xml"/><Relationship Id="rId1" Type="http://schemas.openxmlformats.org/officeDocument/2006/relationships/slideLayout" Target="../slideLayouts/slideLayout53.xml"/><Relationship Id="rId6" Type="http://schemas.openxmlformats.org/officeDocument/2006/relationships/image" Target="../media/image30.wmf"/><Relationship Id="rId5" Type="http://schemas.openxmlformats.org/officeDocument/2006/relationships/oleObject" Target="../embeddings/oleObject30.bin"/><Relationship Id="rId4" Type="http://schemas.openxmlformats.org/officeDocument/2006/relationships/image" Target="../media/image29.wmf"/></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6.bin"/><Relationship Id="rId18" Type="http://schemas.openxmlformats.org/officeDocument/2006/relationships/image" Target="../media/image37.wmf"/><Relationship Id="rId26" Type="http://schemas.openxmlformats.org/officeDocument/2006/relationships/oleObject" Target="../embeddings/oleObject43.bin"/><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34.wmf"/><Relationship Id="rId17" Type="http://schemas.openxmlformats.org/officeDocument/2006/relationships/oleObject" Target="../embeddings/oleObject38.bin"/><Relationship Id="rId25" Type="http://schemas.openxmlformats.org/officeDocument/2006/relationships/oleObject" Target="../embeddings/oleObject42.bin"/><Relationship Id="rId2" Type="http://schemas.openxmlformats.org/officeDocument/2006/relationships/notesSlide" Target="../notesSlides/notesSlide7.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slideLayout" Target="../slideLayouts/slideLayout53.xml"/><Relationship Id="rId6" Type="http://schemas.openxmlformats.org/officeDocument/2006/relationships/image" Target="../media/image31.wmf"/><Relationship Id="rId11" Type="http://schemas.openxmlformats.org/officeDocument/2006/relationships/oleObject" Target="../embeddings/oleObject35.bin"/><Relationship Id="rId24" Type="http://schemas.openxmlformats.org/officeDocument/2006/relationships/image" Target="../media/image40.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10" Type="http://schemas.openxmlformats.org/officeDocument/2006/relationships/image" Target="../media/image33.wmf"/><Relationship Id="rId19" Type="http://schemas.openxmlformats.org/officeDocument/2006/relationships/oleObject" Target="../embeddings/oleObject39.bin"/><Relationship Id="rId4" Type="http://schemas.openxmlformats.org/officeDocument/2006/relationships/image" Target="../media/image25.wmf"/><Relationship Id="rId9" Type="http://schemas.openxmlformats.org/officeDocument/2006/relationships/oleObject" Target="../embeddings/oleObject34.bin"/><Relationship Id="rId14" Type="http://schemas.openxmlformats.org/officeDocument/2006/relationships/image" Target="../media/image35.wmf"/><Relationship Id="rId22" Type="http://schemas.openxmlformats.org/officeDocument/2006/relationships/image" Target="../media/image39.wmf"/><Relationship Id="rId27" Type="http://schemas.openxmlformats.org/officeDocument/2006/relationships/oleObject" Target="../embeddings/oleObject44.bin"/></Relationships>
</file>

<file path=ppt/slides/_rels/slide8.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50.bin"/><Relationship Id="rId18" Type="http://schemas.openxmlformats.org/officeDocument/2006/relationships/image" Target="../media/image48.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5.wmf"/><Relationship Id="rId17" Type="http://schemas.openxmlformats.org/officeDocument/2006/relationships/oleObject" Target="../embeddings/oleObject52.bin"/><Relationship Id="rId2" Type="http://schemas.openxmlformats.org/officeDocument/2006/relationships/notesSlide" Target="../notesSlides/notesSlide8.xml"/><Relationship Id="rId16" Type="http://schemas.openxmlformats.org/officeDocument/2006/relationships/image" Target="../media/image47.wmf"/><Relationship Id="rId1" Type="http://schemas.openxmlformats.org/officeDocument/2006/relationships/slideLayout" Target="../slideLayouts/slideLayout53.xml"/><Relationship Id="rId6" Type="http://schemas.openxmlformats.org/officeDocument/2006/relationships/image" Target="../media/image42.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8.bin"/><Relationship Id="rId14" Type="http://schemas.openxmlformats.org/officeDocument/2006/relationships/image" Target="../media/image46.wmf"/></Relationships>
</file>

<file path=ppt/slides/_rels/slide9.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oleObject" Target="../embeddings/oleObject58.bin"/><Relationship Id="rId18" Type="http://schemas.openxmlformats.org/officeDocument/2006/relationships/image" Target="../media/image55.wmf"/><Relationship Id="rId26" Type="http://schemas.openxmlformats.org/officeDocument/2006/relationships/image" Target="../media/image59.wmf"/><Relationship Id="rId39" Type="http://schemas.openxmlformats.org/officeDocument/2006/relationships/oleObject" Target="../embeddings/oleObject73.bin"/><Relationship Id="rId3" Type="http://schemas.openxmlformats.org/officeDocument/2006/relationships/oleObject" Target="../embeddings/oleObject53.bin"/><Relationship Id="rId21" Type="http://schemas.openxmlformats.org/officeDocument/2006/relationships/oleObject" Target="../embeddings/oleObject63.bin"/><Relationship Id="rId34" Type="http://schemas.openxmlformats.org/officeDocument/2006/relationships/image" Target="../media/image62.wmf"/><Relationship Id="rId42" Type="http://schemas.openxmlformats.org/officeDocument/2006/relationships/image" Target="../media/image66.wmf"/><Relationship Id="rId7" Type="http://schemas.openxmlformats.org/officeDocument/2006/relationships/oleObject" Target="../embeddings/oleObject55.bin"/><Relationship Id="rId12" Type="http://schemas.openxmlformats.org/officeDocument/2006/relationships/image" Target="../media/image53.wmf"/><Relationship Id="rId17" Type="http://schemas.openxmlformats.org/officeDocument/2006/relationships/oleObject" Target="../embeddings/oleObject61.bin"/><Relationship Id="rId25" Type="http://schemas.openxmlformats.org/officeDocument/2006/relationships/oleObject" Target="../embeddings/oleObject65.bin"/><Relationship Id="rId33" Type="http://schemas.openxmlformats.org/officeDocument/2006/relationships/oleObject" Target="../embeddings/oleObject70.bin"/><Relationship Id="rId38" Type="http://schemas.openxmlformats.org/officeDocument/2006/relationships/image" Target="../media/image64.wmf"/><Relationship Id="rId2" Type="http://schemas.openxmlformats.org/officeDocument/2006/relationships/notesSlide" Target="../notesSlides/notesSlide9.xml"/><Relationship Id="rId16" Type="http://schemas.openxmlformats.org/officeDocument/2006/relationships/oleObject" Target="../embeddings/oleObject60.bin"/><Relationship Id="rId20" Type="http://schemas.openxmlformats.org/officeDocument/2006/relationships/image" Target="../media/image56.wmf"/><Relationship Id="rId29" Type="http://schemas.openxmlformats.org/officeDocument/2006/relationships/oleObject" Target="../embeddings/oleObject67.bin"/><Relationship Id="rId41" Type="http://schemas.openxmlformats.org/officeDocument/2006/relationships/oleObject" Target="../embeddings/oleObject74.bin"/><Relationship Id="rId1" Type="http://schemas.openxmlformats.org/officeDocument/2006/relationships/slideLayout" Target="../slideLayouts/slideLayout53.xml"/><Relationship Id="rId6" Type="http://schemas.openxmlformats.org/officeDocument/2006/relationships/image" Target="../media/image50.wmf"/><Relationship Id="rId11" Type="http://schemas.openxmlformats.org/officeDocument/2006/relationships/oleObject" Target="../embeddings/oleObject57.bin"/><Relationship Id="rId24" Type="http://schemas.openxmlformats.org/officeDocument/2006/relationships/image" Target="../media/image58.wmf"/><Relationship Id="rId32" Type="http://schemas.openxmlformats.org/officeDocument/2006/relationships/oleObject" Target="../embeddings/oleObject69.bin"/><Relationship Id="rId37" Type="http://schemas.openxmlformats.org/officeDocument/2006/relationships/oleObject" Target="../embeddings/oleObject72.bin"/><Relationship Id="rId40" Type="http://schemas.openxmlformats.org/officeDocument/2006/relationships/image" Target="../media/image65.wmf"/><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4.bin"/><Relationship Id="rId28" Type="http://schemas.openxmlformats.org/officeDocument/2006/relationships/image" Target="../media/image60.wmf"/><Relationship Id="rId36" Type="http://schemas.openxmlformats.org/officeDocument/2006/relationships/image" Target="../media/image63.wmf"/><Relationship Id="rId10" Type="http://schemas.openxmlformats.org/officeDocument/2006/relationships/image" Target="../media/image52.wmf"/><Relationship Id="rId19" Type="http://schemas.openxmlformats.org/officeDocument/2006/relationships/oleObject" Target="../embeddings/oleObject62.bin"/><Relationship Id="rId31" Type="http://schemas.openxmlformats.org/officeDocument/2006/relationships/oleObject" Target="../embeddings/oleObject68.bin"/><Relationship Id="rId4" Type="http://schemas.openxmlformats.org/officeDocument/2006/relationships/image" Target="../media/image49.wmf"/><Relationship Id="rId9" Type="http://schemas.openxmlformats.org/officeDocument/2006/relationships/oleObject" Target="../embeddings/oleObject56.bin"/><Relationship Id="rId14" Type="http://schemas.openxmlformats.org/officeDocument/2006/relationships/image" Target="../media/image54.wmf"/><Relationship Id="rId22" Type="http://schemas.openxmlformats.org/officeDocument/2006/relationships/image" Target="../media/image57.wmf"/><Relationship Id="rId27" Type="http://schemas.openxmlformats.org/officeDocument/2006/relationships/oleObject" Target="../embeddings/oleObject66.bin"/><Relationship Id="rId30" Type="http://schemas.openxmlformats.org/officeDocument/2006/relationships/image" Target="../media/image61.wmf"/><Relationship Id="rId35" Type="http://schemas.openxmlformats.org/officeDocument/2006/relationships/oleObject" Target="../embeddings/oleObject71.bin"/><Relationship Id="rId43" Type="http://schemas.openxmlformats.org/officeDocument/2006/relationships/oleObject" Target="../embeddings/oleObject75.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9" y="1230779"/>
            <a:ext cx="9558336" cy="200930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eaLnBrk="1" hangingPunct="1">
              <a:lnSpc>
                <a:spcPct val="150000"/>
              </a:lnSpc>
            </a:pPr>
            <a:r>
              <a:rPr lang="zh-CN" altLang="en-US" sz="3200" dirty="0">
                <a:solidFill>
                  <a:schemeClr val="tx1"/>
                </a:solidFill>
                <a:latin typeface="宋体" panose="02010600030101010101" pitchFamily="2" charset="-122"/>
                <a:ea typeface="宋体" panose="02010600030101010101" pitchFamily="2" charset="-122"/>
              </a:rPr>
              <a:t>參數估計</a:t>
            </a:r>
            <a:br>
              <a:rPr lang="en-US" altLang="zh-CN" sz="3200" dirty="0">
                <a:solidFill>
                  <a:schemeClr val="tx1"/>
                </a:solidFill>
                <a:latin typeface="宋体" panose="02010600030101010101" pitchFamily="2" charset="-122"/>
                <a:ea typeface="宋体" panose="02010600030101010101" pitchFamily="2" charset="-122"/>
              </a:rPr>
            </a:br>
            <a:r>
              <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parameter estimation</a:t>
            </a:r>
            <a:r>
              <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317539154"/>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757018" y="629127"/>
            <a:ext cx="9907874" cy="5178043"/>
            <a:chOff x="710363" y="666451"/>
            <a:chExt cx="9907874" cy="5178043"/>
          </a:xfrm>
        </p:grpSpPr>
        <p:sp>
          <p:nvSpPr>
            <p:cNvPr id="29" name="Rectangle 4"/>
            <p:cNvSpPr>
              <a:spLocks noChangeArrowheads="1"/>
            </p:cNvSpPr>
            <p:nvPr/>
          </p:nvSpPr>
          <p:spPr bwMode="auto">
            <a:xfrm>
              <a:off x="710364" y="666451"/>
              <a:ext cx="99078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估計值雖然能給人們一個明確的數量的概念，但因為它只是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的一個近似值，與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總有一個或正或負的偏差，而點估計本身既沒有反應近似值的精確度，也無法反應它的偏差範圍，採用區間估計的方式可以彌補點估計在這方面的不足；</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4" name="组合 3"/>
            <p:cNvGrpSpPr/>
            <p:nvPr/>
          </p:nvGrpSpPr>
          <p:grpSpPr>
            <a:xfrm>
              <a:off x="710364" y="2245323"/>
              <a:ext cx="9907873" cy="1754326"/>
              <a:chOff x="710364" y="2245323"/>
              <a:chExt cx="9907873" cy="1754326"/>
            </a:xfrm>
          </p:grpSpPr>
          <p:sp>
            <p:nvSpPr>
              <p:cNvPr id="51" name="Rectangle 4"/>
              <p:cNvSpPr>
                <a:spLocks noChangeArrowheads="1"/>
              </p:cNvSpPr>
              <p:nvPr/>
            </p:nvSpPr>
            <p:spPr bwMode="auto">
              <a:xfrm>
                <a:off x="710364" y="2245323"/>
                <a:ext cx="990787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因為     和      是隨機變量，所以區間（    ，  ）是隨機區間，                                   式的含義是指在每次抽樣下，對樣本值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就得到一個區間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，重複多次抽樣就得到多個不同的區間，在所有區間中，大約有</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的區間包含未知參數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，而不包含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的區間約佔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，由於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通常給的較小，這就意味著                                     式的概率較大，因此置信度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表達了區間估計的可靠度，它是區間估計的可靠概率，</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表達了區間估計的不可靠概率；區間估計的精確度一般可用置信區間的平均長度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E</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來表示；由於給定樣本容量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后，可靠度和精確度相互制約，即提高可靠度，必然增加置信區間的長度，從而降低精確度，反之增加精確度必然降低可靠度，因此實際應用中通常在使得置信度達到一定要求的前提下，尋找精確度盡可能高的區間估計；</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57" name="对象 56"/>
              <p:cNvGraphicFramePr>
                <a:graphicFrameLocks noChangeAspect="1"/>
              </p:cNvGraphicFramePr>
              <p:nvPr/>
            </p:nvGraphicFramePr>
            <p:xfrm>
              <a:off x="1435675" y="2331102"/>
              <a:ext cx="152400" cy="254000"/>
            </p:xfrm>
            <a:graphic>
              <a:graphicData uri="http://schemas.openxmlformats.org/presentationml/2006/ole">
                <mc:AlternateContent xmlns:mc="http://schemas.openxmlformats.org/markup-compatibility/2006">
                  <mc:Choice xmlns:v="urn:schemas-microsoft-com:vml" Requires="v">
                    <p:oleObj name="Equation" r:id="rId3" imgW="152280" imgH="253800" progId="Equation.DSMT4">
                      <p:embed/>
                    </p:oleObj>
                  </mc:Choice>
                  <mc:Fallback>
                    <p:oleObj name="Equation" r:id="rId3" imgW="152280" imgH="253800" progId="Equation.DSMT4">
                      <p:embed/>
                      <p:pic>
                        <p:nvPicPr>
                          <p:cNvPr id="57" name="对象 56"/>
                          <p:cNvPicPr/>
                          <p:nvPr/>
                        </p:nvPicPr>
                        <p:blipFill>
                          <a:blip r:embed="rId4"/>
                          <a:stretch>
                            <a:fillRect/>
                          </a:stretch>
                        </p:blipFill>
                        <p:spPr>
                          <a:xfrm>
                            <a:off x="1435675" y="2331102"/>
                            <a:ext cx="152400" cy="254000"/>
                          </a:xfrm>
                          <a:prstGeom prst="rect">
                            <a:avLst/>
                          </a:prstGeom>
                        </p:spPr>
                      </p:pic>
                    </p:oleObj>
                  </mc:Fallback>
                </mc:AlternateContent>
              </a:graphicData>
            </a:graphic>
          </p:graphicFrame>
          <p:graphicFrame>
            <p:nvGraphicFramePr>
              <p:cNvPr id="58" name="对象 57"/>
              <p:cNvGraphicFramePr>
                <a:graphicFrameLocks noChangeAspect="1"/>
              </p:cNvGraphicFramePr>
              <p:nvPr/>
            </p:nvGraphicFramePr>
            <p:xfrm>
              <a:off x="1792353" y="2332340"/>
              <a:ext cx="165100" cy="254000"/>
            </p:xfrm>
            <a:graphic>
              <a:graphicData uri="http://schemas.openxmlformats.org/presentationml/2006/ole">
                <mc:AlternateContent xmlns:mc="http://schemas.openxmlformats.org/markup-compatibility/2006">
                  <mc:Choice xmlns:v="urn:schemas-microsoft-com:vml" Requires="v">
                    <p:oleObj name="Equation" r:id="rId5" imgW="164880" imgH="253800" progId="Equation.DSMT4">
                      <p:embed/>
                    </p:oleObj>
                  </mc:Choice>
                  <mc:Fallback>
                    <p:oleObj name="Equation" r:id="rId5" imgW="164880" imgH="253800" progId="Equation.DSMT4">
                      <p:embed/>
                      <p:pic>
                        <p:nvPicPr>
                          <p:cNvPr id="58" name="对象 57"/>
                          <p:cNvPicPr/>
                          <p:nvPr/>
                        </p:nvPicPr>
                        <p:blipFill>
                          <a:blip r:embed="rId6"/>
                          <a:stretch>
                            <a:fillRect/>
                          </a:stretch>
                        </p:blipFill>
                        <p:spPr>
                          <a:xfrm>
                            <a:off x="1792353" y="2332340"/>
                            <a:ext cx="165100" cy="254000"/>
                          </a:xfrm>
                          <a:prstGeom prst="rect">
                            <a:avLst/>
                          </a:prstGeom>
                        </p:spPr>
                      </p:pic>
                    </p:oleObj>
                  </mc:Fallback>
                </mc:AlternateContent>
              </a:graphicData>
            </a:graphic>
          </p:graphicFrame>
          <p:graphicFrame>
            <p:nvGraphicFramePr>
              <p:cNvPr id="59" name="对象 58"/>
              <p:cNvGraphicFramePr>
                <a:graphicFrameLocks noChangeAspect="1"/>
              </p:cNvGraphicFramePr>
              <p:nvPr/>
            </p:nvGraphicFramePr>
            <p:xfrm>
              <a:off x="3647036" y="2340875"/>
              <a:ext cx="152400" cy="254000"/>
            </p:xfrm>
            <a:graphic>
              <a:graphicData uri="http://schemas.openxmlformats.org/presentationml/2006/ole">
                <mc:AlternateContent xmlns:mc="http://schemas.openxmlformats.org/markup-compatibility/2006">
                  <mc:Choice xmlns:v="urn:schemas-microsoft-com:vml" Requires="v">
                    <p:oleObj name="Equation" r:id="rId7" imgW="152280" imgH="253800" progId="Equation.DSMT4">
                      <p:embed/>
                    </p:oleObj>
                  </mc:Choice>
                  <mc:Fallback>
                    <p:oleObj name="Equation" r:id="rId7" imgW="152280" imgH="253800" progId="Equation.DSMT4">
                      <p:embed/>
                      <p:pic>
                        <p:nvPicPr>
                          <p:cNvPr id="59" name="对象 58"/>
                          <p:cNvPicPr/>
                          <p:nvPr/>
                        </p:nvPicPr>
                        <p:blipFill>
                          <a:blip r:embed="rId4"/>
                          <a:stretch>
                            <a:fillRect/>
                          </a:stretch>
                        </p:blipFill>
                        <p:spPr>
                          <a:xfrm>
                            <a:off x="3647036" y="2340875"/>
                            <a:ext cx="152400" cy="254000"/>
                          </a:xfrm>
                          <a:prstGeom prst="rect">
                            <a:avLst/>
                          </a:prstGeom>
                        </p:spPr>
                      </p:pic>
                    </p:oleObj>
                  </mc:Fallback>
                </mc:AlternateContent>
              </a:graphicData>
            </a:graphic>
          </p:graphicFrame>
          <p:graphicFrame>
            <p:nvGraphicFramePr>
              <p:cNvPr id="60" name="对象 59"/>
              <p:cNvGraphicFramePr>
                <a:graphicFrameLocks noChangeAspect="1"/>
              </p:cNvGraphicFramePr>
              <p:nvPr/>
            </p:nvGraphicFramePr>
            <p:xfrm>
              <a:off x="3873080" y="2342113"/>
              <a:ext cx="165100" cy="254000"/>
            </p:xfrm>
            <a:graphic>
              <a:graphicData uri="http://schemas.openxmlformats.org/presentationml/2006/ole">
                <mc:AlternateContent xmlns:mc="http://schemas.openxmlformats.org/markup-compatibility/2006">
                  <mc:Choice xmlns:v="urn:schemas-microsoft-com:vml" Requires="v">
                    <p:oleObj name="Equation" r:id="rId8" imgW="164880" imgH="253800" progId="Equation.DSMT4">
                      <p:embed/>
                    </p:oleObj>
                  </mc:Choice>
                  <mc:Fallback>
                    <p:oleObj name="Equation" r:id="rId8" imgW="164880" imgH="253800" progId="Equation.DSMT4">
                      <p:embed/>
                      <p:pic>
                        <p:nvPicPr>
                          <p:cNvPr id="60" name="对象 59"/>
                          <p:cNvPicPr/>
                          <p:nvPr/>
                        </p:nvPicPr>
                        <p:blipFill>
                          <a:blip r:embed="rId6"/>
                          <a:stretch>
                            <a:fillRect/>
                          </a:stretch>
                        </p:blipFill>
                        <p:spPr>
                          <a:xfrm>
                            <a:off x="3873080" y="2342113"/>
                            <a:ext cx="165100" cy="254000"/>
                          </a:xfrm>
                          <a:prstGeom prst="rect">
                            <a:avLst/>
                          </a:prstGeom>
                        </p:spPr>
                      </p:pic>
                    </p:oleObj>
                  </mc:Fallback>
                </mc:AlternateContent>
              </a:graphicData>
            </a:graphic>
          </p:graphicFrame>
          <p:graphicFrame>
            <p:nvGraphicFramePr>
              <p:cNvPr id="61" name="对象 60"/>
              <p:cNvGraphicFramePr>
                <a:graphicFrameLocks noChangeAspect="1"/>
              </p:cNvGraphicFramePr>
              <p:nvPr/>
            </p:nvGraphicFramePr>
            <p:xfrm>
              <a:off x="5009688" y="2301769"/>
              <a:ext cx="1371600" cy="304800"/>
            </p:xfrm>
            <a:graphic>
              <a:graphicData uri="http://schemas.openxmlformats.org/presentationml/2006/ole">
                <mc:AlternateContent xmlns:mc="http://schemas.openxmlformats.org/markup-compatibility/2006">
                  <mc:Choice xmlns:v="urn:schemas-microsoft-com:vml" Requires="v">
                    <p:oleObj name="Equation" r:id="rId9" imgW="1371600" imgH="304560" progId="Equation.DSMT4">
                      <p:embed/>
                    </p:oleObj>
                  </mc:Choice>
                  <mc:Fallback>
                    <p:oleObj name="Equation" r:id="rId9" imgW="1371600" imgH="304560" progId="Equation.DSMT4">
                      <p:embed/>
                      <p:pic>
                        <p:nvPicPr>
                          <p:cNvPr id="61" name="对象 60"/>
                          <p:cNvPicPr/>
                          <p:nvPr/>
                        </p:nvPicPr>
                        <p:blipFill>
                          <a:blip r:embed="rId10"/>
                          <a:stretch>
                            <a:fillRect/>
                          </a:stretch>
                        </p:blipFill>
                        <p:spPr>
                          <a:xfrm>
                            <a:off x="5009688" y="2301769"/>
                            <a:ext cx="1371600" cy="304800"/>
                          </a:xfrm>
                          <a:prstGeom prst="rect">
                            <a:avLst/>
                          </a:prstGeom>
                        </p:spPr>
                      </p:pic>
                    </p:oleObj>
                  </mc:Fallback>
                </mc:AlternateContent>
              </a:graphicData>
            </a:graphic>
          </p:graphicFrame>
          <p:graphicFrame>
            <p:nvGraphicFramePr>
              <p:cNvPr id="62" name="对象 61"/>
              <p:cNvGraphicFramePr>
                <a:graphicFrameLocks noChangeAspect="1"/>
              </p:cNvGraphicFramePr>
              <p:nvPr/>
            </p:nvGraphicFramePr>
            <p:xfrm>
              <a:off x="1365880" y="2605932"/>
              <a:ext cx="1409700" cy="266700"/>
            </p:xfrm>
            <a:graphic>
              <a:graphicData uri="http://schemas.openxmlformats.org/presentationml/2006/ole">
                <mc:AlternateContent xmlns:mc="http://schemas.openxmlformats.org/markup-compatibility/2006">
                  <mc:Choice xmlns:v="urn:schemas-microsoft-com:vml" Requires="v">
                    <p:oleObj name="Equation" r:id="rId11" imgW="1409400" imgH="266400" progId="Equation.DSMT4">
                      <p:embed/>
                    </p:oleObj>
                  </mc:Choice>
                  <mc:Fallback>
                    <p:oleObj name="Equation" r:id="rId11" imgW="1409400" imgH="266400" progId="Equation.DSMT4">
                      <p:embed/>
                      <p:pic>
                        <p:nvPicPr>
                          <p:cNvPr id="62" name="对象 61"/>
                          <p:cNvPicPr/>
                          <p:nvPr/>
                        </p:nvPicPr>
                        <p:blipFill>
                          <a:blip r:embed="rId12"/>
                          <a:stretch>
                            <a:fillRect/>
                          </a:stretch>
                        </p:blipFill>
                        <p:spPr>
                          <a:xfrm>
                            <a:off x="1365880" y="2605932"/>
                            <a:ext cx="1409700" cy="266700"/>
                          </a:xfrm>
                          <a:prstGeom prst="rect">
                            <a:avLst/>
                          </a:prstGeom>
                        </p:spPr>
                      </p:pic>
                    </p:oleObj>
                  </mc:Fallback>
                </mc:AlternateContent>
              </a:graphicData>
            </a:graphic>
          </p:graphicFrame>
          <p:graphicFrame>
            <p:nvGraphicFramePr>
              <p:cNvPr id="63" name="对象 62"/>
              <p:cNvGraphicFramePr>
                <a:graphicFrameLocks noChangeAspect="1"/>
              </p:cNvGraphicFramePr>
              <p:nvPr/>
            </p:nvGraphicFramePr>
            <p:xfrm>
              <a:off x="2947045" y="2607586"/>
              <a:ext cx="1435100" cy="266700"/>
            </p:xfrm>
            <a:graphic>
              <a:graphicData uri="http://schemas.openxmlformats.org/presentationml/2006/ole">
                <mc:AlternateContent xmlns:mc="http://schemas.openxmlformats.org/markup-compatibility/2006">
                  <mc:Choice xmlns:v="urn:schemas-microsoft-com:vml" Requires="v">
                    <p:oleObj name="Equation" r:id="rId13" imgW="1434960" imgH="266400" progId="Equation.DSMT4">
                      <p:embed/>
                    </p:oleObj>
                  </mc:Choice>
                  <mc:Fallback>
                    <p:oleObj name="Equation" r:id="rId13" imgW="1434960" imgH="266400" progId="Equation.DSMT4">
                      <p:embed/>
                      <p:pic>
                        <p:nvPicPr>
                          <p:cNvPr id="63" name="对象 62"/>
                          <p:cNvPicPr/>
                          <p:nvPr/>
                        </p:nvPicPr>
                        <p:blipFill>
                          <a:blip r:embed="rId14"/>
                          <a:stretch>
                            <a:fillRect/>
                          </a:stretch>
                        </p:blipFill>
                        <p:spPr>
                          <a:xfrm>
                            <a:off x="2947045" y="2607586"/>
                            <a:ext cx="1435100" cy="266700"/>
                          </a:xfrm>
                          <a:prstGeom prst="rect">
                            <a:avLst/>
                          </a:prstGeom>
                        </p:spPr>
                      </p:pic>
                    </p:oleObj>
                  </mc:Fallback>
                </mc:AlternateContent>
              </a:graphicData>
            </a:graphic>
          </p:graphicFrame>
          <p:graphicFrame>
            <p:nvGraphicFramePr>
              <p:cNvPr id="64" name="对象 63"/>
              <p:cNvGraphicFramePr>
                <a:graphicFrameLocks noChangeAspect="1"/>
              </p:cNvGraphicFramePr>
              <p:nvPr/>
            </p:nvGraphicFramePr>
            <p:xfrm>
              <a:off x="5140327" y="2854642"/>
              <a:ext cx="1371600" cy="304800"/>
            </p:xfrm>
            <a:graphic>
              <a:graphicData uri="http://schemas.openxmlformats.org/presentationml/2006/ole">
                <mc:AlternateContent xmlns:mc="http://schemas.openxmlformats.org/markup-compatibility/2006">
                  <mc:Choice xmlns:v="urn:schemas-microsoft-com:vml" Requires="v">
                    <p:oleObj name="Equation" r:id="rId15" imgW="1371600" imgH="304560" progId="Equation.DSMT4">
                      <p:embed/>
                    </p:oleObj>
                  </mc:Choice>
                  <mc:Fallback>
                    <p:oleObj name="Equation" r:id="rId15" imgW="1371600" imgH="304560" progId="Equation.DSMT4">
                      <p:embed/>
                      <p:pic>
                        <p:nvPicPr>
                          <p:cNvPr id="64" name="对象 63"/>
                          <p:cNvPicPr/>
                          <p:nvPr/>
                        </p:nvPicPr>
                        <p:blipFill>
                          <a:blip r:embed="rId10"/>
                          <a:stretch>
                            <a:fillRect/>
                          </a:stretch>
                        </p:blipFill>
                        <p:spPr>
                          <a:xfrm>
                            <a:off x="5140327" y="2854642"/>
                            <a:ext cx="1371600" cy="304800"/>
                          </a:xfrm>
                          <a:prstGeom prst="rect">
                            <a:avLst/>
                          </a:prstGeom>
                        </p:spPr>
                      </p:pic>
                    </p:oleObj>
                  </mc:Fallback>
                </mc:AlternateContent>
              </a:graphicData>
            </a:graphic>
          </p:graphicFrame>
          <p:graphicFrame>
            <p:nvGraphicFramePr>
              <p:cNvPr id="65" name="对象 64"/>
              <p:cNvGraphicFramePr>
                <a:graphicFrameLocks noChangeAspect="1"/>
              </p:cNvGraphicFramePr>
              <p:nvPr/>
            </p:nvGraphicFramePr>
            <p:xfrm>
              <a:off x="8279900" y="3162541"/>
              <a:ext cx="152400" cy="254000"/>
            </p:xfrm>
            <a:graphic>
              <a:graphicData uri="http://schemas.openxmlformats.org/presentationml/2006/ole">
                <mc:AlternateContent xmlns:mc="http://schemas.openxmlformats.org/markup-compatibility/2006">
                  <mc:Choice xmlns:v="urn:schemas-microsoft-com:vml" Requires="v">
                    <p:oleObj name="Equation" r:id="rId16" imgW="152280" imgH="253800" progId="Equation.DSMT4">
                      <p:embed/>
                    </p:oleObj>
                  </mc:Choice>
                  <mc:Fallback>
                    <p:oleObj name="Equation" r:id="rId16" imgW="152280" imgH="253800" progId="Equation.DSMT4">
                      <p:embed/>
                      <p:pic>
                        <p:nvPicPr>
                          <p:cNvPr id="65" name="对象 64"/>
                          <p:cNvPicPr/>
                          <p:nvPr/>
                        </p:nvPicPr>
                        <p:blipFill>
                          <a:blip r:embed="rId4"/>
                          <a:stretch>
                            <a:fillRect/>
                          </a:stretch>
                        </p:blipFill>
                        <p:spPr>
                          <a:xfrm>
                            <a:off x="8279900" y="3162541"/>
                            <a:ext cx="152400" cy="254000"/>
                          </a:xfrm>
                          <a:prstGeom prst="rect">
                            <a:avLst/>
                          </a:prstGeom>
                        </p:spPr>
                      </p:pic>
                    </p:oleObj>
                  </mc:Fallback>
                </mc:AlternateContent>
              </a:graphicData>
            </a:graphic>
          </p:graphicFrame>
          <p:graphicFrame>
            <p:nvGraphicFramePr>
              <p:cNvPr id="66" name="对象 65"/>
              <p:cNvGraphicFramePr>
                <a:graphicFrameLocks noChangeAspect="1"/>
              </p:cNvGraphicFramePr>
              <p:nvPr/>
            </p:nvGraphicFramePr>
            <p:xfrm>
              <a:off x="8529343" y="3163779"/>
              <a:ext cx="165100" cy="254000"/>
            </p:xfrm>
            <a:graphic>
              <a:graphicData uri="http://schemas.openxmlformats.org/presentationml/2006/ole">
                <mc:AlternateContent xmlns:mc="http://schemas.openxmlformats.org/markup-compatibility/2006">
                  <mc:Choice xmlns:v="urn:schemas-microsoft-com:vml" Requires="v">
                    <p:oleObj name="Equation" r:id="rId17" imgW="164880" imgH="253800" progId="Equation.DSMT4">
                      <p:embed/>
                    </p:oleObj>
                  </mc:Choice>
                  <mc:Fallback>
                    <p:oleObj name="Equation" r:id="rId17" imgW="164880" imgH="253800" progId="Equation.DSMT4">
                      <p:embed/>
                      <p:pic>
                        <p:nvPicPr>
                          <p:cNvPr id="66" name="对象 65"/>
                          <p:cNvPicPr/>
                          <p:nvPr/>
                        </p:nvPicPr>
                        <p:blipFill>
                          <a:blip r:embed="rId6"/>
                          <a:stretch>
                            <a:fillRect/>
                          </a:stretch>
                        </p:blipFill>
                        <p:spPr>
                          <a:xfrm>
                            <a:off x="8529343" y="3163779"/>
                            <a:ext cx="165100" cy="254000"/>
                          </a:xfrm>
                          <a:prstGeom prst="rect">
                            <a:avLst/>
                          </a:prstGeom>
                        </p:spPr>
                      </p:pic>
                    </p:oleObj>
                  </mc:Fallback>
                </mc:AlternateContent>
              </a:graphicData>
            </a:graphic>
          </p:graphicFrame>
        </p:grpSp>
        <p:grpSp>
          <p:nvGrpSpPr>
            <p:cNvPr id="12" name="组合 11"/>
            <p:cNvGrpSpPr/>
            <p:nvPr/>
          </p:nvGrpSpPr>
          <p:grpSpPr>
            <a:xfrm>
              <a:off x="710363" y="3999649"/>
              <a:ext cx="9907874" cy="1844845"/>
              <a:chOff x="710363" y="3999649"/>
              <a:chExt cx="9907874" cy="1844845"/>
            </a:xfrm>
          </p:grpSpPr>
          <p:sp>
            <p:nvSpPr>
              <p:cNvPr id="37" name="Rectangle 4"/>
              <p:cNvSpPr>
                <a:spLocks noChangeArrowheads="1"/>
              </p:cNvSpPr>
              <p:nvPr/>
            </p:nvSpPr>
            <p:spPr bwMode="auto">
              <a:xfrm>
                <a:off x="710364" y="3999649"/>
                <a:ext cx="990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尋求未知參數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的置信區間的一般步驟：；</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67" name="Rectangle 4"/>
              <p:cNvSpPr>
                <a:spLocks noChangeArrowheads="1"/>
              </p:cNvSpPr>
              <p:nvPr/>
            </p:nvSpPr>
            <p:spPr bwMode="auto">
              <a:xfrm>
                <a:off x="710364" y="4368981"/>
                <a:ext cx="990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設法找到一個包含樣本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是和待估參數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U</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），除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外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U</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不含其它未知參數，</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U</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的分佈可求出且與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無關；</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68" name="Rectangle 4"/>
              <p:cNvSpPr>
                <a:spLocks noChangeArrowheads="1"/>
              </p:cNvSpPr>
              <p:nvPr/>
            </p:nvSpPr>
            <p:spPr bwMode="auto">
              <a:xfrm>
                <a:off x="710364" y="4738313"/>
                <a:ext cx="990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(2)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對於給定的置信度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，由等式不等式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c</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&lt;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U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適當確定兩個常熟“</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c</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”和“</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70" name="Rectangle 4"/>
              <p:cNvSpPr>
                <a:spLocks noChangeArrowheads="1"/>
              </p:cNvSpPr>
              <p:nvPr/>
            </p:nvSpPr>
            <p:spPr bwMode="auto">
              <a:xfrm>
                <a:off x="710363" y="5102117"/>
                <a:ext cx="990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求解不等式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c</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&lt;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U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d</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得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，從而有：</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71" name="对象 70"/>
              <p:cNvGraphicFramePr>
                <a:graphicFrameLocks noChangeAspect="1"/>
              </p:cNvGraphicFramePr>
              <p:nvPr/>
            </p:nvGraphicFramePr>
            <p:xfrm>
              <a:off x="4062429" y="5175102"/>
              <a:ext cx="1409700" cy="266700"/>
            </p:xfrm>
            <a:graphic>
              <a:graphicData uri="http://schemas.openxmlformats.org/presentationml/2006/ole">
                <mc:AlternateContent xmlns:mc="http://schemas.openxmlformats.org/markup-compatibility/2006">
                  <mc:Choice xmlns:v="urn:schemas-microsoft-com:vml" Requires="v">
                    <p:oleObj name="Equation" r:id="rId18" imgW="1409400" imgH="266400" progId="Equation.DSMT4">
                      <p:embed/>
                    </p:oleObj>
                  </mc:Choice>
                  <mc:Fallback>
                    <p:oleObj name="Equation" r:id="rId18" imgW="1409400" imgH="266400" progId="Equation.DSMT4">
                      <p:embed/>
                      <p:pic>
                        <p:nvPicPr>
                          <p:cNvPr id="71" name="对象 70"/>
                          <p:cNvPicPr/>
                          <p:nvPr/>
                        </p:nvPicPr>
                        <p:blipFill>
                          <a:blip r:embed="rId12"/>
                          <a:stretch>
                            <a:fillRect/>
                          </a:stretch>
                        </p:blipFill>
                        <p:spPr>
                          <a:xfrm>
                            <a:off x="4062429" y="5175102"/>
                            <a:ext cx="1409700" cy="266700"/>
                          </a:xfrm>
                          <a:prstGeom prst="rect">
                            <a:avLst/>
                          </a:prstGeom>
                        </p:spPr>
                      </p:pic>
                    </p:oleObj>
                  </mc:Fallback>
                </mc:AlternateContent>
              </a:graphicData>
            </a:graphic>
          </p:graphicFrame>
          <p:graphicFrame>
            <p:nvGraphicFramePr>
              <p:cNvPr id="72" name="对象 71"/>
              <p:cNvGraphicFramePr>
                <a:graphicFrameLocks noChangeAspect="1"/>
              </p:cNvGraphicFramePr>
              <p:nvPr/>
            </p:nvGraphicFramePr>
            <p:xfrm>
              <a:off x="5858207" y="5176756"/>
              <a:ext cx="1435100" cy="266700"/>
            </p:xfrm>
            <a:graphic>
              <a:graphicData uri="http://schemas.openxmlformats.org/presentationml/2006/ole">
                <mc:AlternateContent xmlns:mc="http://schemas.openxmlformats.org/markup-compatibility/2006">
                  <mc:Choice xmlns:v="urn:schemas-microsoft-com:vml" Requires="v">
                    <p:oleObj name="Equation" r:id="rId19" imgW="1434960" imgH="266400" progId="Equation.DSMT4">
                      <p:embed/>
                    </p:oleObj>
                  </mc:Choice>
                  <mc:Fallback>
                    <p:oleObj name="Equation" r:id="rId19" imgW="1434960" imgH="266400" progId="Equation.DSMT4">
                      <p:embed/>
                      <p:pic>
                        <p:nvPicPr>
                          <p:cNvPr id="72" name="对象 71"/>
                          <p:cNvPicPr/>
                          <p:nvPr/>
                        </p:nvPicPr>
                        <p:blipFill>
                          <a:blip r:embed="rId14"/>
                          <a:stretch>
                            <a:fillRect/>
                          </a:stretch>
                        </p:blipFill>
                        <p:spPr>
                          <a:xfrm>
                            <a:off x="5858207" y="5176756"/>
                            <a:ext cx="1435100" cy="266700"/>
                          </a:xfrm>
                          <a:prstGeom prst="rect">
                            <a:avLst/>
                          </a:prstGeom>
                        </p:spPr>
                      </p:pic>
                    </p:oleObj>
                  </mc:Fallback>
                </mc:AlternateContent>
              </a:graphicData>
            </a:graphic>
          </p:graphicFrame>
          <p:graphicFrame>
            <p:nvGraphicFramePr>
              <p:cNvPr id="73" name="对象 72"/>
              <p:cNvGraphicFramePr>
                <a:graphicFrameLocks noChangeAspect="1"/>
              </p:cNvGraphicFramePr>
              <p:nvPr/>
            </p:nvGraphicFramePr>
            <p:xfrm>
              <a:off x="1295591" y="5538947"/>
              <a:ext cx="3314700" cy="304800"/>
            </p:xfrm>
            <a:graphic>
              <a:graphicData uri="http://schemas.openxmlformats.org/presentationml/2006/ole">
                <mc:AlternateContent xmlns:mc="http://schemas.openxmlformats.org/markup-compatibility/2006">
                  <mc:Choice xmlns:v="urn:schemas-microsoft-com:vml" Requires="v">
                    <p:oleObj name="Equation" r:id="rId20" imgW="3314520" imgH="304560" progId="Equation.DSMT4">
                      <p:embed/>
                    </p:oleObj>
                  </mc:Choice>
                  <mc:Fallback>
                    <p:oleObj name="Equation" r:id="rId20" imgW="3314520" imgH="304560" progId="Equation.DSMT4">
                      <p:embed/>
                      <p:pic>
                        <p:nvPicPr>
                          <p:cNvPr id="73" name="对象 72"/>
                          <p:cNvPicPr/>
                          <p:nvPr/>
                        </p:nvPicPr>
                        <p:blipFill>
                          <a:blip r:embed="rId21"/>
                          <a:stretch>
                            <a:fillRect/>
                          </a:stretch>
                        </p:blipFill>
                        <p:spPr>
                          <a:xfrm>
                            <a:off x="1295591" y="5538947"/>
                            <a:ext cx="3314700" cy="304800"/>
                          </a:xfrm>
                          <a:prstGeom prst="rect">
                            <a:avLst/>
                          </a:prstGeom>
                        </p:spPr>
                      </p:pic>
                    </p:oleObj>
                  </mc:Fallback>
                </mc:AlternateContent>
              </a:graphicData>
            </a:graphic>
          </p:graphicFrame>
          <p:sp>
            <p:nvSpPr>
              <p:cNvPr id="74" name="Rectangle 4"/>
              <p:cNvSpPr>
                <a:spLocks noChangeArrowheads="1"/>
              </p:cNvSpPr>
              <p:nvPr/>
            </p:nvSpPr>
            <p:spPr bwMode="auto">
              <a:xfrm>
                <a:off x="710363" y="5475162"/>
                <a:ext cx="99078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，故（   ， ）就是所求的置信區間；</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75" name="对象 74"/>
              <p:cNvGraphicFramePr>
                <a:graphicFrameLocks noChangeAspect="1"/>
              </p:cNvGraphicFramePr>
              <p:nvPr/>
            </p:nvGraphicFramePr>
            <p:xfrm>
              <a:off x="5105197" y="5551490"/>
              <a:ext cx="152400" cy="254000"/>
            </p:xfrm>
            <a:graphic>
              <a:graphicData uri="http://schemas.openxmlformats.org/presentationml/2006/ole">
                <mc:AlternateContent xmlns:mc="http://schemas.openxmlformats.org/markup-compatibility/2006">
                  <mc:Choice xmlns:v="urn:schemas-microsoft-com:vml" Requires="v">
                    <p:oleObj name="Equation" r:id="rId22" imgW="152280" imgH="253800" progId="Equation.DSMT4">
                      <p:embed/>
                    </p:oleObj>
                  </mc:Choice>
                  <mc:Fallback>
                    <p:oleObj name="Equation" r:id="rId22" imgW="152280" imgH="253800" progId="Equation.DSMT4">
                      <p:embed/>
                      <p:pic>
                        <p:nvPicPr>
                          <p:cNvPr id="75" name="对象 74"/>
                          <p:cNvPicPr/>
                          <p:nvPr/>
                        </p:nvPicPr>
                        <p:blipFill>
                          <a:blip r:embed="rId4"/>
                          <a:stretch>
                            <a:fillRect/>
                          </a:stretch>
                        </p:blipFill>
                        <p:spPr>
                          <a:xfrm>
                            <a:off x="5105197" y="5551490"/>
                            <a:ext cx="152400" cy="254000"/>
                          </a:xfrm>
                          <a:prstGeom prst="rect">
                            <a:avLst/>
                          </a:prstGeom>
                        </p:spPr>
                      </p:pic>
                    </p:oleObj>
                  </mc:Fallback>
                </mc:AlternateContent>
              </a:graphicData>
            </a:graphic>
          </p:graphicFrame>
          <p:graphicFrame>
            <p:nvGraphicFramePr>
              <p:cNvPr id="76" name="对象 75"/>
              <p:cNvGraphicFramePr>
                <a:graphicFrameLocks noChangeAspect="1"/>
              </p:cNvGraphicFramePr>
              <p:nvPr/>
            </p:nvGraphicFramePr>
            <p:xfrm>
              <a:off x="5312579" y="5552728"/>
              <a:ext cx="165100" cy="254000"/>
            </p:xfrm>
            <a:graphic>
              <a:graphicData uri="http://schemas.openxmlformats.org/presentationml/2006/ole">
                <mc:AlternateContent xmlns:mc="http://schemas.openxmlformats.org/markup-compatibility/2006">
                  <mc:Choice xmlns:v="urn:schemas-microsoft-com:vml" Requires="v">
                    <p:oleObj name="Equation" r:id="rId23" imgW="164880" imgH="253800" progId="Equation.DSMT4">
                      <p:embed/>
                    </p:oleObj>
                  </mc:Choice>
                  <mc:Fallback>
                    <p:oleObj name="Equation" r:id="rId23" imgW="164880" imgH="253800" progId="Equation.DSMT4">
                      <p:embed/>
                      <p:pic>
                        <p:nvPicPr>
                          <p:cNvPr id="76" name="对象 75"/>
                          <p:cNvPicPr/>
                          <p:nvPr/>
                        </p:nvPicPr>
                        <p:blipFill>
                          <a:blip r:embed="rId6"/>
                          <a:stretch>
                            <a:fillRect/>
                          </a:stretch>
                        </p:blipFill>
                        <p:spPr>
                          <a:xfrm>
                            <a:off x="5312579" y="5552728"/>
                            <a:ext cx="165100" cy="254000"/>
                          </a:xfrm>
                          <a:prstGeom prst="rect">
                            <a:avLst/>
                          </a:prstGeom>
                        </p:spPr>
                      </p:pic>
                    </p:oleObj>
                  </mc:Fallback>
                </mc:AlternateContent>
              </a:graphicData>
            </a:graphic>
          </p:graphicFrame>
        </p:grpSp>
        <p:grpSp>
          <p:nvGrpSpPr>
            <p:cNvPr id="3" name="组合 2"/>
            <p:cNvGrpSpPr/>
            <p:nvPr/>
          </p:nvGrpSpPr>
          <p:grpSpPr>
            <a:xfrm>
              <a:off x="710364" y="1322113"/>
              <a:ext cx="9907873" cy="923330"/>
              <a:chOff x="710364" y="1322113"/>
              <a:chExt cx="9907873" cy="923330"/>
            </a:xfrm>
          </p:grpSpPr>
          <p:sp>
            <p:nvSpPr>
              <p:cNvPr id="41" name="Rectangle 4"/>
              <p:cNvSpPr>
                <a:spLocks noChangeArrowheads="1"/>
              </p:cNvSpPr>
              <p:nvPr/>
            </p:nvSpPr>
            <p:spPr bwMode="auto">
              <a:xfrm>
                <a:off x="710364" y="1322113"/>
                <a:ext cx="99078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設隨機變量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（或總體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）的分佈函數為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為未知參數，</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是來自總體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的樣本，如果存在兩個統計量                                     ，</a:t>
                </a:r>
                <a:endPar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對於給定的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，使得                                       ，則稱區間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為參數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的置信度為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的置信區間，   稱為置信下限，</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稱為置信上限，所謂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的置信區間估計，就是要在給定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值的前提下，去尋找兩個統計量     和     的過程；；</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52" name="对象 51"/>
              <p:cNvGraphicFramePr>
                <a:graphicFrameLocks noChangeAspect="1"/>
              </p:cNvGraphicFramePr>
              <p:nvPr/>
            </p:nvGraphicFramePr>
            <p:xfrm>
              <a:off x="6931421" y="1952881"/>
              <a:ext cx="152400" cy="254000"/>
            </p:xfrm>
            <a:graphic>
              <a:graphicData uri="http://schemas.openxmlformats.org/presentationml/2006/ole">
                <mc:AlternateContent xmlns:mc="http://schemas.openxmlformats.org/markup-compatibility/2006">
                  <mc:Choice xmlns:v="urn:schemas-microsoft-com:vml" Requires="v">
                    <p:oleObj name="Equation" r:id="rId24" imgW="152280" imgH="253800" progId="Equation.DSMT4">
                      <p:embed/>
                    </p:oleObj>
                  </mc:Choice>
                  <mc:Fallback>
                    <p:oleObj name="Equation" r:id="rId24" imgW="152280" imgH="253800" progId="Equation.DSMT4">
                      <p:embed/>
                      <p:pic>
                        <p:nvPicPr>
                          <p:cNvPr id="52" name="对象 51"/>
                          <p:cNvPicPr/>
                          <p:nvPr/>
                        </p:nvPicPr>
                        <p:blipFill>
                          <a:blip r:embed="rId4"/>
                          <a:stretch>
                            <a:fillRect/>
                          </a:stretch>
                        </p:blipFill>
                        <p:spPr>
                          <a:xfrm>
                            <a:off x="6931421" y="1952881"/>
                            <a:ext cx="152400" cy="254000"/>
                          </a:xfrm>
                          <a:prstGeom prst="rect">
                            <a:avLst/>
                          </a:prstGeom>
                        </p:spPr>
                      </p:pic>
                    </p:oleObj>
                  </mc:Fallback>
                </mc:AlternateContent>
              </a:graphicData>
            </a:graphic>
          </p:graphicFrame>
          <p:graphicFrame>
            <p:nvGraphicFramePr>
              <p:cNvPr id="53" name="对象 52"/>
              <p:cNvGraphicFramePr>
                <a:graphicFrameLocks noChangeAspect="1"/>
              </p:cNvGraphicFramePr>
              <p:nvPr/>
            </p:nvGraphicFramePr>
            <p:xfrm>
              <a:off x="7288099" y="1954119"/>
              <a:ext cx="165100" cy="254000"/>
            </p:xfrm>
            <a:graphic>
              <a:graphicData uri="http://schemas.openxmlformats.org/presentationml/2006/ole">
                <mc:AlternateContent xmlns:mc="http://schemas.openxmlformats.org/markup-compatibility/2006">
                  <mc:Choice xmlns:v="urn:schemas-microsoft-com:vml" Requires="v">
                    <p:oleObj name="Equation" r:id="rId25" imgW="164880" imgH="253800" progId="Equation.DSMT4">
                      <p:embed/>
                    </p:oleObj>
                  </mc:Choice>
                  <mc:Fallback>
                    <p:oleObj name="Equation" r:id="rId25" imgW="164880" imgH="253800" progId="Equation.DSMT4">
                      <p:embed/>
                      <p:pic>
                        <p:nvPicPr>
                          <p:cNvPr id="53" name="对象 52"/>
                          <p:cNvPicPr/>
                          <p:nvPr/>
                        </p:nvPicPr>
                        <p:blipFill>
                          <a:blip r:embed="rId6"/>
                          <a:stretch>
                            <a:fillRect/>
                          </a:stretch>
                        </p:blipFill>
                        <p:spPr>
                          <a:xfrm>
                            <a:off x="7288099" y="1954119"/>
                            <a:ext cx="165100" cy="254000"/>
                          </a:xfrm>
                          <a:prstGeom prst="rect">
                            <a:avLst/>
                          </a:prstGeom>
                        </p:spPr>
                      </p:pic>
                    </p:oleObj>
                  </mc:Fallback>
                </mc:AlternateContent>
              </a:graphicData>
            </a:graphic>
          </p:graphicFrame>
          <p:graphicFrame>
            <p:nvGraphicFramePr>
              <p:cNvPr id="42" name="对象 41"/>
              <p:cNvGraphicFramePr>
                <a:graphicFrameLocks noChangeAspect="1"/>
              </p:cNvGraphicFramePr>
              <p:nvPr/>
            </p:nvGraphicFramePr>
            <p:xfrm>
              <a:off x="9044977" y="1395774"/>
              <a:ext cx="1409700" cy="266700"/>
            </p:xfrm>
            <a:graphic>
              <a:graphicData uri="http://schemas.openxmlformats.org/presentationml/2006/ole">
                <mc:AlternateContent xmlns:mc="http://schemas.openxmlformats.org/markup-compatibility/2006">
                  <mc:Choice xmlns:v="urn:schemas-microsoft-com:vml" Requires="v">
                    <p:oleObj name="Equation" r:id="rId26" imgW="1409400" imgH="266400" progId="Equation.DSMT4">
                      <p:embed/>
                    </p:oleObj>
                  </mc:Choice>
                  <mc:Fallback>
                    <p:oleObj name="Equation" r:id="rId26" imgW="1409400" imgH="266400" progId="Equation.DSMT4">
                      <p:embed/>
                      <p:pic>
                        <p:nvPicPr>
                          <p:cNvPr id="42" name="对象 41"/>
                          <p:cNvPicPr/>
                          <p:nvPr/>
                        </p:nvPicPr>
                        <p:blipFill>
                          <a:blip r:embed="rId12"/>
                          <a:stretch>
                            <a:fillRect/>
                          </a:stretch>
                        </p:blipFill>
                        <p:spPr>
                          <a:xfrm>
                            <a:off x="9044977" y="1395774"/>
                            <a:ext cx="1409700" cy="266700"/>
                          </a:xfrm>
                          <a:prstGeom prst="rect">
                            <a:avLst/>
                          </a:prstGeom>
                        </p:spPr>
                      </p:pic>
                    </p:oleObj>
                  </mc:Fallback>
                </mc:AlternateContent>
              </a:graphicData>
            </a:graphic>
          </p:graphicFrame>
          <p:graphicFrame>
            <p:nvGraphicFramePr>
              <p:cNvPr id="43" name="对象 42"/>
              <p:cNvGraphicFramePr>
                <a:graphicFrameLocks noChangeAspect="1"/>
              </p:cNvGraphicFramePr>
              <p:nvPr/>
            </p:nvGraphicFramePr>
            <p:xfrm>
              <a:off x="9404545" y="1666109"/>
              <a:ext cx="152400" cy="254000"/>
            </p:xfrm>
            <a:graphic>
              <a:graphicData uri="http://schemas.openxmlformats.org/presentationml/2006/ole">
                <mc:AlternateContent xmlns:mc="http://schemas.openxmlformats.org/markup-compatibility/2006">
                  <mc:Choice xmlns:v="urn:schemas-microsoft-com:vml" Requires="v">
                    <p:oleObj name="Equation" r:id="rId27" imgW="152280" imgH="253800" progId="Equation.DSMT4">
                      <p:embed/>
                    </p:oleObj>
                  </mc:Choice>
                  <mc:Fallback>
                    <p:oleObj name="Equation" r:id="rId27" imgW="152280" imgH="253800" progId="Equation.DSMT4">
                      <p:embed/>
                      <p:pic>
                        <p:nvPicPr>
                          <p:cNvPr id="43" name="对象 42"/>
                          <p:cNvPicPr/>
                          <p:nvPr/>
                        </p:nvPicPr>
                        <p:blipFill>
                          <a:blip r:embed="rId4"/>
                          <a:stretch>
                            <a:fillRect/>
                          </a:stretch>
                        </p:blipFill>
                        <p:spPr>
                          <a:xfrm>
                            <a:off x="9404545" y="1666109"/>
                            <a:ext cx="152400" cy="254000"/>
                          </a:xfrm>
                          <a:prstGeom prst="rect">
                            <a:avLst/>
                          </a:prstGeom>
                        </p:spPr>
                      </p:pic>
                    </p:oleObj>
                  </mc:Fallback>
                </mc:AlternateContent>
              </a:graphicData>
            </a:graphic>
          </p:graphicFrame>
          <p:graphicFrame>
            <p:nvGraphicFramePr>
              <p:cNvPr id="44" name="对象 43"/>
              <p:cNvGraphicFramePr>
                <a:graphicFrameLocks noChangeAspect="1"/>
              </p:cNvGraphicFramePr>
              <p:nvPr/>
            </p:nvGraphicFramePr>
            <p:xfrm>
              <a:off x="801008" y="1662475"/>
              <a:ext cx="1435100" cy="266700"/>
            </p:xfrm>
            <a:graphic>
              <a:graphicData uri="http://schemas.openxmlformats.org/presentationml/2006/ole">
                <mc:AlternateContent xmlns:mc="http://schemas.openxmlformats.org/markup-compatibility/2006">
                  <mc:Choice xmlns:v="urn:schemas-microsoft-com:vml" Requires="v">
                    <p:oleObj name="Equation" r:id="rId28" imgW="1434960" imgH="266400" progId="Equation.DSMT4">
                      <p:embed/>
                    </p:oleObj>
                  </mc:Choice>
                  <mc:Fallback>
                    <p:oleObj name="Equation" r:id="rId28" imgW="1434960" imgH="266400" progId="Equation.DSMT4">
                      <p:embed/>
                      <p:pic>
                        <p:nvPicPr>
                          <p:cNvPr id="44" name="对象 43"/>
                          <p:cNvPicPr/>
                          <p:nvPr/>
                        </p:nvPicPr>
                        <p:blipFill>
                          <a:blip r:embed="rId14"/>
                          <a:stretch>
                            <a:fillRect/>
                          </a:stretch>
                        </p:blipFill>
                        <p:spPr>
                          <a:xfrm>
                            <a:off x="801008" y="1662475"/>
                            <a:ext cx="1435100" cy="266700"/>
                          </a:xfrm>
                          <a:prstGeom prst="rect">
                            <a:avLst/>
                          </a:prstGeom>
                        </p:spPr>
                      </p:pic>
                    </p:oleObj>
                  </mc:Fallback>
                </mc:AlternateContent>
              </a:graphicData>
            </a:graphic>
          </p:graphicFrame>
          <p:graphicFrame>
            <p:nvGraphicFramePr>
              <p:cNvPr id="45" name="对象 44"/>
              <p:cNvGraphicFramePr>
                <a:graphicFrameLocks noChangeAspect="1"/>
              </p:cNvGraphicFramePr>
              <p:nvPr/>
            </p:nvGraphicFramePr>
            <p:xfrm>
              <a:off x="4104617" y="1650040"/>
              <a:ext cx="1371600" cy="304800"/>
            </p:xfrm>
            <a:graphic>
              <a:graphicData uri="http://schemas.openxmlformats.org/presentationml/2006/ole">
                <mc:AlternateContent xmlns:mc="http://schemas.openxmlformats.org/markup-compatibility/2006">
                  <mc:Choice xmlns:v="urn:schemas-microsoft-com:vml" Requires="v">
                    <p:oleObj name="Equation" r:id="rId29" imgW="1371600" imgH="304560" progId="Equation.DSMT4">
                      <p:embed/>
                    </p:oleObj>
                  </mc:Choice>
                  <mc:Fallback>
                    <p:oleObj name="Equation" r:id="rId29" imgW="1371600" imgH="304560" progId="Equation.DSMT4">
                      <p:embed/>
                      <p:pic>
                        <p:nvPicPr>
                          <p:cNvPr id="45" name="对象 44"/>
                          <p:cNvPicPr/>
                          <p:nvPr/>
                        </p:nvPicPr>
                        <p:blipFill>
                          <a:blip r:embed="rId10"/>
                          <a:stretch>
                            <a:fillRect/>
                          </a:stretch>
                        </p:blipFill>
                        <p:spPr>
                          <a:xfrm>
                            <a:off x="4104617" y="1650040"/>
                            <a:ext cx="1371600" cy="304800"/>
                          </a:xfrm>
                          <a:prstGeom prst="rect">
                            <a:avLst/>
                          </a:prstGeom>
                        </p:spPr>
                      </p:pic>
                    </p:oleObj>
                  </mc:Fallback>
                </mc:AlternateContent>
              </a:graphicData>
            </a:graphic>
          </p:graphicFrame>
          <p:graphicFrame>
            <p:nvGraphicFramePr>
              <p:cNvPr id="46" name="对象 45"/>
              <p:cNvGraphicFramePr>
                <a:graphicFrameLocks noChangeAspect="1"/>
              </p:cNvGraphicFramePr>
              <p:nvPr/>
            </p:nvGraphicFramePr>
            <p:xfrm>
              <a:off x="795458" y="1944788"/>
              <a:ext cx="165100" cy="254000"/>
            </p:xfrm>
            <a:graphic>
              <a:graphicData uri="http://schemas.openxmlformats.org/presentationml/2006/ole">
                <mc:AlternateContent xmlns:mc="http://schemas.openxmlformats.org/markup-compatibility/2006">
                  <mc:Choice xmlns:v="urn:schemas-microsoft-com:vml" Requires="v">
                    <p:oleObj name="Equation" r:id="rId30" imgW="164880" imgH="253800" progId="Equation.DSMT4">
                      <p:embed/>
                    </p:oleObj>
                  </mc:Choice>
                  <mc:Fallback>
                    <p:oleObj name="Equation" r:id="rId30" imgW="164880" imgH="253800" progId="Equation.DSMT4">
                      <p:embed/>
                      <p:pic>
                        <p:nvPicPr>
                          <p:cNvPr id="46" name="对象 45"/>
                          <p:cNvPicPr/>
                          <p:nvPr/>
                        </p:nvPicPr>
                        <p:blipFill>
                          <a:blip r:embed="rId6"/>
                          <a:stretch>
                            <a:fillRect/>
                          </a:stretch>
                        </p:blipFill>
                        <p:spPr>
                          <a:xfrm>
                            <a:off x="795458" y="1944788"/>
                            <a:ext cx="165100" cy="254000"/>
                          </a:xfrm>
                          <a:prstGeom prst="rect">
                            <a:avLst/>
                          </a:prstGeom>
                        </p:spPr>
                      </p:pic>
                    </p:oleObj>
                  </mc:Fallback>
                </mc:AlternateContent>
              </a:graphicData>
            </a:graphic>
          </p:graphicFrame>
          <p:graphicFrame>
            <p:nvGraphicFramePr>
              <p:cNvPr id="77" name="对象 76"/>
              <p:cNvGraphicFramePr>
                <a:graphicFrameLocks noChangeAspect="1"/>
              </p:cNvGraphicFramePr>
              <p:nvPr/>
            </p:nvGraphicFramePr>
            <p:xfrm>
              <a:off x="6402152" y="1684771"/>
              <a:ext cx="152400" cy="254000"/>
            </p:xfrm>
            <a:graphic>
              <a:graphicData uri="http://schemas.openxmlformats.org/presentationml/2006/ole">
                <mc:AlternateContent xmlns:mc="http://schemas.openxmlformats.org/markup-compatibility/2006">
                  <mc:Choice xmlns:v="urn:schemas-microsoft-com:vml" Requires="v">
                    <p:oleObj name="Equation" r:id="rId31" imgW="152280" imgH="253800" progId="Equation.DSMT4">
                      <p:embed/>
                    </p:oleObj>
                  </mc:Choice>
                  <mc:Fallback>
                    <p:oleObj name="Equation" r:id="rId31" imgW="152280" imgH="253800" progId="Equation.DSMT4">
                      <p:embed/>
                      <p:pic>
                        <p:nvPicPr>
                          <p:cNvPr id="77" name="对象 76"/>
                          <p:cNvPicPr/>
                          <p:nvPr/>
                        </p:nvPicPr>
                        <p:blipFill>
                          <a:blip r:embed="rId4"/>
                          <a:stretch>
                            <a:fillRect/>
                          </a:stretch>
                        </p:blipFill>
                        <p:spPr>
                          <a:xfrm>
                            <a:off x="6402152" y="1684771"/>
                            <a:ext cx="152400" cy="254000"/>
                          </a:xfrm>
                          <a:prstGeom prst="rect">
                            <a:avLst/>
                          </a:prstGeom>
                        </p:spPr>
                      </p:pic>
                    </p:oleObj>
                  </mc:Fallback>
                </mc:AlternateContent>
              </a:graphicData>
            </a:graphic>
          </p:graphicFrame>
          <p:graphicFrame>
            <p:nvGraphicFramePr>
              <p:cNvPr id="78" name="对象 77"/>
              <p:cNvGraphicFramePr>
                <a:graphicFrameLocks noChangeAspect="1"/>
              </p:cNvGraphicFramePr>
              <p:nvPr/>
            </p:nvGraphicFramePr>
            <p:xfrm>
              <a:off x="6609534" y="1686009"/>
              <a:ext cx="165100" cy="254000"/>
            </p:xfrm>
            <a:graphic>
              <a:graphicData uri="http://schemas.openxmlformats.org/presentationml/2006/ole">
                <mc:AlternateContent xmlns:mc="http://schemas.openxmlformats.org/markup-compatibility/2006">
                  <mc:Choice xmlns:v="urn:schemas-microsoft-com:vml" Requires="v">
                    <p:oleObj name="Equation" r:id="rId32" imgW="164880" imgH="253800" progId="Equation.DSMT4">
                      <p:embed/>
                    </p:oleObj>
                  </mc:Choice>
                  <mc:Fallback>
                    <p:oleObj name="Equation" r:id="rId32" imgW="164880" imgH="253800" progId="Equation.DSMT4">
                      <p:embed/>
                      <p:pic>
                        <p:nvPicPr>
                          <p:cNvPr id="78" name="对象 77"/>
                          <p:cNvPicPr/>
                          <p:nvPr/>
                        </p:nvPicPr>
                        <p:blipFill>
                          <a:blip r:embed="rId6"/>
                          <a:stretch>
                            <a:fillRect/>
                          </a:stretch>
                        </p:blipFill>
                        <p:spPr>
                          <a:xfrm>
                            <a:off x="6609534" y="1686009"/>
                            <a:ext cx="165100" cy="254000"/>
                          </a:xfrm>
                          <a:prstGeom prst="rect">
                            <a:avLst/>
                          </a:prstGeom>
                        </p:spPr>
                      </p:pic>
                    </p:oleObj>
                  </mc:Fallback>
                </mc:AlternateContent>
              </a:graphicData>
            </a:graphic>
          </p:graphicFrame>
        </p:grpSp>
      </p:grpSp>
      <p:sp>
        <p:nvSpPr>
          <p:cNvPr id="2" name="标题 1">
            <a:extLst>
              <a:ext uri="{FF2B5EF4-FFF2-40B4-BE49-F238E27FC236}">
                <a16:creationId xmlns:a16="http://schemas.microsoft.com/office/drawing/2014/main" id="{562F22B5-CFDA-3FF0-86E9-E3B11E6BDEC8}"/>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5" name="矩形 3">
            <a:extLst>
              <a:ext uri="{FF2B5EF4-FFF2-40B4-BE49-F238E27FC236}">
                <a16:creationId xmlns:a16="http://schemas.microsoft.com/office/drawing/2014/main" id="{3FA29F07-B6E9-317B-00F1-931AB13B3607}"/>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參數的區間估計</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249900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BE74916A-D72A-50B9-D586-2DBFC167E0F9}"/>
              </a:ext>
            </a:extLst>
          </p:cNvPr>
          <p:cNvGrpSpPr/>
          <p:nvPr/>
        </p:nvGrpSpPr>
        <p:grpSpPr>
          <a:xfrm>
            <a:off x="1130259" y="1091720"/>
            <a:ext cx="9432924" cy="3860064"/>
            <a:chOff x="1130259" y="1091720"/>
            <a:chExt cx="9432924" cy="3860064"/>
          </a:xfrm>
        </p:grpSpPr>
        <p:grpSp>
          <p:nvGrpSpPr>
            <p:cNvPr id="5" name="组合 4"/>
            <p:cNvGrpSpPr/>
            <p:nvPr/>
          </p:nvGrpSpPr>
          <p:grpSpPr>
            <a:xfrm>
              <a:off x="1130259" y="4582452"/>
              <a:ext cx="9432924" cy="369332"/>
              <a:chOff x="1074273" y="4498473"/>
              <a:chExt cx="9432924" cy="369332"/>
            </a:xfrm>
          </p:grpSpPr>
          <p:sp>
            <p:nvSpPr>
              <p:cNvPr id="30" name="Rectangle 4"/>
              <p:cNvSpPr>
                <a:spLocks noChangeArrowheads="1"/>
              </p:cNvSpPr>
              <p:nvPr/>
            </p:nvSpPr>
            <p:spPr bwMode="auto">
              <a:xfrm>
                <a:off x="1074273" y="4498473"/>
                <a:ext cx="94329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所謂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的置信區間估計，就是要在給定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值的前提下，去尋找兩個統計量     和     的過程；</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1328537367"/>
                  </p:ext>
                </p:extLst>
              </p:nvPr>
            </p:nvGraphicFramePr>
            <p:xfrm>
              <a:off x="6361155" y="4581042"/>
              <a:ext cx="152400" cy="254000"/>
            </p:xfrm>
            <a:graphic>
              <a:graphicData uri="http://schemas.openxmlformats.org/presentationml/2006/ole">
                <mc:AlternateContent xmlns:mc="http://schemas.openxmlformats.org/markup-compatibility/2006">
                  <mc:Choice xmlns:v="urn:schemas-microsoft-com:vml" Requires="v">
                    <p:oleObj name="Equation" r:id="rId3" imgW="152280" imgH="253800" progId="Equation.DSMT4">
                      <p:embed/>
                    </p:oleObj>
                  </mc:Choice>
                  <mc:Fallback>
                    <p:oleObj name="Equation" r:id="rId3" imgW="152280" imgH="253800" progId="Equation.DSMT4">
                      <p:embed/>
                      <p:pic>
                        <p:nvPicPr>
                          <p:cNvPr id="31" name="对象 30"/>
                          <p:cNvPicPr/>
                          <p:nvPr/>
                        </p:nvPicPr>
                        <p:blipFill>
                          <a:blip r:embed="rId4"/>
                          <a:stretch>
                            <a:fillRect/>
                          </a:stretch>
                        </p:blipFill>
                        <p:spPr>
                          <a:xfrm>
                            <a:off x="6361155" y="4581042"/>
                            <a:ext cx="152400" cy="254000"/>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354954273"/>
                  </p:ext>
                </p:extLst>
              </p:nvPr>
            </p:nvGraphicFramePr>
            <p:xfrm>
              <a:off x="6710332" y="4582280"/>
              <a:ext cx="165100" cy="254000"/>
            </p:xfrm>
            <a:graphic>
              <a:graphicData uri="http://schemas.openxmlformats.org/presentationml/2006/ole">
                <mc:AlternateContent xmlns:mc="http://schemas.openxmlformats.org/markup-compatibility/2006">
                  <mc:Choice xmlns:v="urn:schemas-microsoft-com:vml" Requires="v">
                    <p:oleObj name="Equation" r:id="rId5" imgW="164880" imgH="253800" progId="Equation.DSMT4">
                      <p:embed/>
                    </p:oleObj>
                  </mc:Choice>
                  <mc:Fallback>
                    <p:oleObj name="Equation" r:id="rId5" imgW="164880" imgH="253800" progId="Equation.DSMT4">
                      <p:embed/>
                      <p:pic>
                        <p:nvPicPr>
                          <p:cNvPr id="32" name="对象 31"/>
                          <p:cNvPicPr/>
                          <p:nvPr/>
                        </p:nvPicPr>
                        <p:blipFill>
                          <a:blip r:embed="rId6"/>
                          <a:stretch>
                            <a:fillRect/>
                          </a:stretch>
                        </p:blipFill>
                        <p:spPr>
                          <a:xfrm>
                            <a:off x="6710332" y="4582280"/>
                            <a:ext cx="165100" cy="254000"/>
                          </a:xfrm>
                          <a:prstGeom prst="rect">
                            <a:avLst/>
                          </a:prstGeom>
                        </p:spPr>
                      </p:pic>
                    </p:oleObj>
                  </mc:Fallback>
                </mc:AlternateContent>
              </a:graphicData>
            </a:graphic>
          </p:graphicFrame>
        </p:grpSp>
        <p:sp>
          <p:nvSpPr>
            <p:cNvPr id="109573" name="Rectangle 4"/>
            <p:cNvSpPr>
              <a:spLocks noChangeArrowheads="1"/>
            </p:cNvSpPr>
            <p:nvPr/>
          </p:nvSpPr>
          <p:spPr bwMode="auto">
            <a:xfrm>
              <a:off x="1130259" y="1738051"/>
              <a:ext cx="94329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或者隨機變量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（或總體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）的分佈函數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3</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的形式未知，利用得到的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的樣本值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，來估計總體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的某些數字特征，這類問題稱為參數的點估計問題；</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11" name="Rectangle 4"/>
            <p:cNvSpPr>
              <a:spLocks noChangeArrowheads="1"/>
            </p:cNvSpPr>
            <p:nvPr/>
          </p:nvSpPr>
          <p:spPr bwMode="auto">
            <a:xfrm>
              <a:off x="1130259" y="1091720"/>
              <a:ext cx="94329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若隨機變量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（或總體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）的分佈函數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3</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的形式已知，但其中參數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i</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未知，在得到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的樣本值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后，希望利用樣本值來估計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的分佈中的參數值；</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3" name="组合 2"/>
            <p:cNvGrpSpPr/>
            <p:nvPr/>
          </p:nvGrpSpPr>
          <p:grpSpPr>
            <a:xfrm>
              <a:off x="1130259" y="2384382"/>
              <a:ext cx="9432924" cy="646331"/>
              <a:chOff x="1074273" y="2300403"/>
              <a:chExt cx="9432924" cy="646331"/>
            </a:xfrm>
          </p:grpSpPr>
          <p:sp>
            <p:nvSpPr>
              <p:cNvPr id="12" name="Rectangle 4"/>
              <p:cNvSpPr>
                <a:spLocks noChangeArrowheads="1"/>
              </p:cNvSpPr>
              <p:nvPr/>
            </p:nvSpPr>
            <p:spPr bwMode="auto">
              <a:xfrm>
                <a:off x="1074273" y="2300403"/>
                <a:ext cx="94329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所謂參數的點估計問題，就是設法構造一個合適的統計量                                   ，使其能在某種優良的意義下對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作出估計，在數理統計中稱                                     為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的估計量；對應於樣本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的每個值</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，估計量                                   ，稱為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的估計值；</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 name="对象 1"/>
              <p:cNvGraphicFramePr>
                <a:graphicFrameLocks noChangeAspect="1"/>
              </p:cNvGraphicFramePr>
              <p:nvPr/>
            </p:nvGraphicFramePr>
            <p:xfrm>
              <a:off x="5260471" y="2376158"/>
              <a:ext cx="1346200" cy="266700"/>
            </p:xfrm>
            <a:graphic>
              <a:graphicData uri="http://schemas.openxmlformats.org/presentationml/2006/ole">
                <mc:AlternateContent xmlns:mc="http://schemas.openxmlformats.org/markup-compatibility/2006">
                  <mc:Choice xmlns:v="urn:schemas-microsoft-com:vml" Requires="v">
                    <p:oleObj name="Equation" r:id="rId7" imgW="1346040" imgH="266400" progId="Equation.DSMT4">
                      <p:embed/>
                    </p:oleObj>
                  </mc:Choice>
                  <mc:Fallback>
                    <p:oleObj name="Equation" r:id="rId7" imgW="1346040" imgH="266400" progId="Equation.DSMT4">
                      <p:embed/>
                      <p:pic>
                        <p:nvPicPr>
                          <p:cNvPr id="2" name="对象 1"/>
                          <p:cNvPicPr/>
                          <p:nvPr/>
                        </p:nvPicPr>
                        <p:blipFill>
                          <a:blip r:embed="rId8"/>
                          <a:stretch>
                            <a:fillRect/>
                          </a:stretch>
                        </p:blipFill>
                        <p:spPr>
                          <a:xfrm>
                            <a:off x="5260471" y="2376158"/>
                            <a:ext cx="1346200" cy="2667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678746" y="2643024"/>
              <a:ext cx="1346200" cy="266700"/>
            </p:xfrm>
            <a:graphic>
              <a:graphicData uri="http://schemas.openxmlformats.org/presentationml/2006/ole">
                <mc:AlternateContent xmlns:mc="http://schemas.openxmlformats.org/markup-compatibility/2006">
                  <mc:Choice xmlns:v="urn:schemas-microsoft-com:vml" Requires="v">
                    <p:oleObj name="Equation" r:id="rId9" imgW="1346040" imgH="266400" progId="Equation.DSMT4">
                      <p:embed/>
                    </p:oleObj>
                  </mc:Choice>
                  <mc:Fallback>
                    <p:oleObj name="Equation" r:id="rId9" imgW="1346040" imgH="266400" progId="Equation.DSMT4">
                      <p:embed/>
                      <p:pic>
                        <p:nvPicPr>
                          <p:cNvPr id="14" name="对象 13"/>
                          <p:cNvPicPr/>
                          <p:nvPr/>
                        </p:nvPicPr>
                        <p:blipFill>
                          <a:blip r:embed="rId8"/>
                          <a:stretch>
                            <a:fillRect/>
                          </a:stretch>
                        </p:blipFill>
                        <p:spPr>
                          <a:xfrm>
                            <a:off x="1678746" y="2643024"/>
                            <a:ext cx="1346200" cy="266700"/>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7792587" y="2652831"/>
              <a:ext cx="1219200" cy="266700"/>
            </p:xfrm>
            <a:graphic>
              <a:graphicData uri="http://schemas.openxmlformats.org/presentationml/2006/ole">
                <mc:AlternateContent xmlns:mc="http://schemas.openxmlformats.org/markup-compatibility/2006">
                  <mc:Choice xmlns:v="urn:schemas-microsoft-com:vml" Requires="v">
                    <p:oleObj name="Equation" r:id="rId10" imgW="1218960" imgH="266400" progId="Equation.DSMT4">
                      <p:embed/>
                    </p:oleObj>
                  </mc:Choice>
                  <mc:Fallback>
                    <p:oleObj name="Equation" r:id="rId10" imgW="1218960" imgH="266400" progId="Equation.DSMT4">
                      <p:embed/>
                      <p:pic>
                        <p:nvPicPr>
                          <p:cNvPr id="15" name="对象 14"/>
                          <p:cNvPicPr/>
                          <p:nvPr/>
                        </p:nvPicPr>
                        <p:blipFill>
                          <a:blip r:embed="rId11"/>
                          <a:stretch>
                            <a:fillRect/>
                          </a:stretch>
                        </p:blipFill>
                        <p:spPr>
                          <a:xfrm>
                            <a:off x="7792587" y="2652831"/>
                            <a:ext cx="1219200" cy="266700"/>
                          </a:xfrm>
                          <a:prstGeom prst="rect">
                            <a:avLst/>
                          </a:prstGeom>
                        </p:spPr>
                      </p:pic>
                    </p:oleObj>
                  </mc:Fallback>
                </mc:AlternateContent>
              </a:graphicData>
            </a:graphic>
          </p:graphicFrame>
        </p:grpSp>
        <p:sp>
          <p:nvSpPr>
            <p:cNvPr id="18" name="Rectangle 4"/>
            <p:cNvSpPr>
              <a:spLocks noChangeArrowheads="1"/>
            </p:cNvSpPr>
            <p:nvPr/>
          </p:nvSpPr>
          <p:spPr bwMode="auto">
            <a:xfrm>
              <a:off x="1130259" y="3030713"/>
              <a:ext cx="94329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估計值雖然能給出一個明確的數量概念，但因為它只是總體參數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的一個近似值，所以與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總有一個或正或負的偏差，而點估計本身並沒有反映出近似值的精確度，為了彌補點估計在這方面的不足可進一步進行區間估計；</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4" name="组合 3"/>
            <p:cNvGrpSpPr/>
            <p:nvPr/>
          </p:nvGrpSpPr>
          <p:grpSpPr>
            <a:xfrm>
              <a:off x="1130259" y="3677044"/>
              <a:ext cx="9432924" cy="923330"/>
              <a:chOff x="1074273" y="3593065"/>
              <a:chExt cx="9432924" cy="923330"/>
            </a:xfrm>
          </p:grpSpPr>
          <p:sp>
            <p:nvSpPr>
              <p:cNvPr id="24" name="Rectangle 4"/>
              <p:cNvSpPr>
                <a:spLocks noChangeArrowheads="1"/>
              </p:cNvSpPr>
              <p:nvPr/>
            </p:nvSpPr>
            <p:spPr bwMode="auto">
              <a:xfrm>
                <a:off x="1074273" y="3593065"/>
                <a:ext cx="943292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設隨機變量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（或總體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）的分佈函數為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為未知參數，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是來自總體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的樣本，如果存在兩個統計量                                      、                                      ，對於給定的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a:t>
                </a:r>
                <a:r>
                  <a:rPr kumimoji="0" lang="en-US" altLang="zh-CN" sz="10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，使得                                       ，則稱區間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為參數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的置信度為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的置信區間，   稱為置信下限，</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稱為置信上限；</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9" name="对象 18"/>
              <p:cNvGraphicFramePr>
                <a:graphicFrameLocks noChangeAspect="1"/>
              </p:cNvGraphicFramePr>
              <p:nvPr/>
            </p:nvGraphicFramePr>
            <p:xfrm>
              <a:off x="1329044" y="3954472"/>
              <a:ext cx="1409700" cy="266700"/>
            </p:xfrm>
            <a:graphic>
              <a:graphicData uri="http://schemas.openxmlformats.org/presentationml/2006/ole">
                <mc:AlternateContent xmlns:mc="http://schemas.openxmlformats.org/markup-compatibility/2006">
                  <mc:Choice xmlns:v="urn:schemas-microsoft-com:vml" Requires="v">
                    <p:oleObj name="Equation" r:id="rId12" imgW="1409400" imgH="266400" progId="Equation.DSMT4">
                      <p:embed/>
                    </p:oleObj>
                  </mc:Choice>
                  <mc:Fallback>
                    <p:oleObj name="Equation" r:id="rId12" imgW="1409400" imgH="266400" progId="Equation.DSMT4">
                      <p:embed/>
                      <p:pic>
                        <p:nvPicPr>
                          <p:cNvPr id="19" name="对象 18"/>
                          <p:cNvPicPr/>
                          <p:nvPr/>
                        </p:nvPicPr>
                        <p:blipFill>
                          <a:blip r:embed="rId13"/>
                          <a:stretch>
                            <a:fillRect/>
                          </a:stretch>
                        </p:blipFill>
                        <p:spPr>
                          <a:xfrm>
                            <a:off x="1329044" y="3954472"/>
                            <a:ext cx="1409700" cy="266700"/>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2472375" y="4240895"/>
              <a:ext cx="152400" cy="254000"/>
            </p:xfrm>
            <a:graphic>
              <a:graphicData uri="http://schemas.openxmlformats.org/presentationml/2006/ole">
                <mc:AlternateContent xmlns:mc="http://schemas.openxmlformats.org/markup-compatibility/2006">
                  <mc:Choice xmlns:v="urn:schemas-microsoft-com:vml" Requires="v">
                    <p:oleObj name="Equation" r:id="rId14" imgW="152280" imgH="253800" progId="Equation.DSMT4">
                      <p:embed/>
                    </p:oleObj>
                  </mc:Choice>
                  <mc:Fallback>
                    <p:oleObj name="Equation" r:id="rId14" imgW="152280" imgH="253800" progId="Equation.DSMT4">
                      <p:embed/>
                      <p:pic>
                        <p:nvPicPr>
                          <p:cNvPr id="22" name="对象 21"/>
                          <p:cNvPicPr/>
                          <p:nvPr/>
                        </p:nvPicPr>
                        <p:blipFill>
                          <a:blip r:embed="rId4"/>
                          <a:stretch>
                            <a:fillRect/>
                          </a:stretch>
                        </p:blipFill>
                        <p:spPr>
                          <a:xfrm>
                            <a:off x="2472375" y="4240895"/>
                            <a:ext cx="152400" cy="25400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2891550" y="3954472"/>
              <a:ext cx="1435100" cy="266700"/>
            </p:xfrm>
            <a:graphic>
              <a:graphicData uri="http://schemas.openxmlformats.org/presentationml/2006/ole">
                <mc:AlternateContent xmlns:mc="http://schemas.openxmlformats.org/markup-compatibility/2006">
                  <mc:Choice xmlns:v="urn:schemas-microsoft-com:vml" Requires="v">
                    <p:oleObj name="Equation" r:id="rId15" imgW="1434960" imgH="266400" progId="Equation.DSMT4">
                      <p:embed/>
                    </p:oleObj>
                  </mc:Choice>
                  <mc:Fallback>
                    <p:oleObj name="Equation" r:id="rId15" imgW="1434960" imgH="266400" progId="Equation.DSMT4">
                      <p:embed/>
                      <p:pic>
                        <p:nvPicPr>
                          <p:cNvPr id="27" name="对象 26"/>
                          <p:cNvPicPr/>
                          <p:nvPr/>
                        </p:nvPicPr>
                        <p:blipFill>
                          <a:blip r:embed="rId16"/>
                          <a:stretch>
                            <a:fillRect/>
                          </a:stretch>
                        </p:blipFill>
                        <p:spPr>
                          <a:xfrm>
                            <a:off x="2891550" y="3954472"/>
                            <a:ext cx="1435100" cy="266700"/>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6419091" y="3941836"/>
              <a:ext cx="1371600" cy="304800"/>
            </p:xfrm>
            <a:graphic>
              <a:graphicData uri="http://schemas.openxmlformats.org/presentationml/2006/ole">
                <mc:AlternateContent xmlns:mc="http://schemas.openxmlformats.org/markup-compatibility/2006">
                  <mc:Choice xmlns:v="urn:schemas-microsoft-com:vml" Requires="v">
                    <p:oleObj name="Equation" r:id="rId17" imgW="1371600" imgH="304560" progId="Equation.DSMT4">
                      <p:embed/>
                    </p:oleObj>
                  </mc:Choice>
                  <mc:Fallback>
                    <p:oleObj name="Equation" r:id="rId17" imgW="1371600" imgH="304560" progId="Equation.DSMT4">
                      <p:embed/>
                      <p:pic>
                        <p:nvPicPr>
                          <p:cNvPr id="28" name="对象 27"/>
                          <p:cNvPicPr/>
                          <p:nvPr/>
                        </p:nvPicPr>
                        <p:blipFill>
                          <a:blip r:embed="rId18"/>
                          <a:stretch>
                            <a:fillRect/>
                          </a:stretch>
                        </p:blipFill>
                        <p:spPr>
                          <a:xfrm>
                            <a:off x="6419091" y="3941836"/>
                            <a:ext cx="1371600" cy="304800"/>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3661784" y="4241403"/>
              <a:ext cx="165100" cy="254000"/>
            </p:xfrm>
            <a:graphic>
              <a:graphicData uri="http://schemas.openxmlformats.org/presentationml/2006/ole">
                <mc:AlternateContent xmlns:mc="http://schemas.openxmlformats.org/markup-compatibility/2006">
                  <mc:Choice xmlns:v="urn:schemas-microsoft-com:vml" Requires="v">
                    <p:oleObj name="Equation" r:id="rId19" imgW="164880" imgH="253800" progId="Equation.DSMT4">
                      <p:embed/>
                    </p:oleObj>
                  </mc:Choice>
                  <mc:Fallback>
                    <p:oleObj name="Equation" r:id="rId19" imgW="164880" imgH="253800" progId="Equation.DSMT4">
                      <p:embed/>
                      <p:pic>
                        <p:nvPicPr>
                          <p:cNvPr id="29" name="对象 28"/>
                          <p:cNvPicPr/>
                          <p:nvPr/>
                        </p:nvPicPr>
                        <p:blipFill>
                          <a:blip r:embed="rId6"/>
                          <a:stretch>
                            <a:fillRect/>
                          </a:stretch>
                        </p:blipFill>
                        <p:spPr>
                          <a:xfrm>
                            <a:off x="3661784" y="4241403"/>
                            <a:ext cx="165100" cy="254000"/>
                          </a:xfrm>
                          <a:prstGeom prst="rect">
                            <a:avLst/>
                          </a:prstGeom>
                        </p:spPr>
                      </p:pic>
                    </p:oleObj>
                  </mc:Fallback>
                </mc:AlternateContent>
              </a:graphicData>
            </a:graphic>
          </p:graphicFrame>
        </p:grpSp>
      </p:grpSp>
      <p:sp>
        <p:nvSpPr>
          <p:cNvPr id="8" name="标题 1">
            <a:extLst>
              <a:ext uri="{FF2B5EF4-FFF2-40B4-BE49-F238E27FC236}">
                <a16:creationId xmlns:a16="http://schemas.microsoft.com/office/drawing/2014/main" id="{43A25A8A-4716-11F2-B942-6BEC432EF25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9" name="矩形 3">
            <a:extLst>
              <a:ext uri="{FF2B5EF4-FFF2-40B4-BE49-F238E27FC236}">
                <a16:creationId xmlns:a16="http://schemas.microsoft.com/office/drawing/2014/main" id="{DA3D2915-1769-195E-544F-C5D4B49BD1D7}"/>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總體和樣本；</a:t>
            </a:r>
          </a:p>
        </p:txBody>
      </p:sp>
    </p:spTree>
    <p:extLst>
      <p:ext uri="{BB962C8B-B14F-4D97-AF65-F5344CB8AC3E}">
        <p14:creationId xmlns:p14="http://schemas.microsoft.com/office/powerpoint/2010/main" val="1037996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64021B2-1E87-5B54-9E2D-772916C44993}"/>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24" name="矩形 3">
            <a:extLst>
              <a:ext uri="{FF2B5EF4-FFF2-40B4-BE49-F238E27FC236}">
                <a16:creationId xmlns:a16="http://schemas.microsoft.com/office/drawing/2014/main" id="{DF98F9C9-EF50-1AAE-C455-42D2A292D97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矩估計法；</a:t>
            </a:r>
          </a:p>
        </p:txBody>
      </p:sp>
      <p:grpSp>
        <p:nvGrpSpPr>
          <p:cNvPr id="26" name="组合 25">
            <a:extLst>
              <a:ext uri="{FF2B5EF4-FFF2-40B4-BE49-F238E27FC236}">
                <a16:creationId xmlns:a16="http://schemas.microsoft.com/office/drawing/2014/main" id="{C40DB4CD-113D-1DAF-52C6-4D5F66BAC312}"/>
              </a:ext>
            </a:extLst>
          </p:cNvPr>
          <p:cNvGrpSpPr/>
          <p:nvPr/>
        </p:nvGrpSpPr>
        <p:grpSpPr>
          <a:xfrm>
            <a:off x="1205091" y="665192"/>
            <a:ext cx="9264722" cy="4761053"/>
            <a:chOff x="1205091" y="710017"/>
            <a:chExt cx="9264722" cy="4761053"/>
          </a:xfrm>
        </p:grpSpPr>
        <p:sp>
          <p:nvSpPr>
            <p:cNvPr id="6" name="Rectangle 4"/>
            <p:cNvSpPr>
              <a:spLocks noChangeArrowheads="1"/>
            </p:cNvSpPr>
            <p:nvPr/>
          </p:nvSpPr>
          <p:spPr bwMode="auto">
            <a:xfrm>
              <a:off x="1205092" y="1083818"/>
              <a:ext cx="9254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矩估計法是英國統計學家皮爾遜於一八九四年提出的求參數點估計的方法，其思路依據樣本矩是相應總體矩的相合估計，即樣本距依概率收斂于相應的總體矩，這就是說只要樣本容量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取的充分大，用樣本距作為相應總體矩的估計可以達到任意精確的程度；</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3" name="组合 2"/>
            <p:cNvGrpSpPr/>
            <p:nvPr/>
          </p:nvGrpSpPr>
          <p:grpSpPr>
            <a:xfrm>
              <a:off x="1205093" y="1872469"/>
              <a:ext cx="9254943" cy="865542"/>
              <a:chOff x="1205093" y="1594563"/>
              <a:chExt cx="9254943" cy="865542"/>
            </a:xfrm>
          </p:grpSpPr>
          <p:sp>
            <p:nvSpPr>
              <p:cNvPr id="109573" name="Rectangle 4"/>
              <p:cNvSpPr>
                <a:spLocks noChangeArrowheads="1"/>
              </p:cNvSpPr>
              <p:nvPr/>
            </p:nvSpPr>
            <p:spPr bwMode="auto">
              <a:xfrm>
                <a:off x="1205093" y="1594563"/>
                <a:ext cx="9254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根據這一原理，矩估計法的基本思想就是用樣本的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階原點矩                            去估計總體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階原點矩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E</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30000" noProof="0" dirty="0" err="1">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，用樣本的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階中心矩                                       去估計總體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階中心矩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E</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E</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，並由此得到未知參數的估計量；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 name="对象 1"/>
              <p:cNvGraphicFramePr>
                <a:graphicFrameLocks noChangeAspect="1"/>
              </p:cNvGraphicFramePr>
              <p:nvPr/>
            </p:nvGraphicFramePr>
            <p:xfrm>
              <a:off x="5723762" y="1658571"/>
              <a:ext cx="914400" cy="431800"/>
            </p:xfrm>
            <a:graphic>
              <a:graphicData uri="http://schemas.openxmlformats.org/presentationml/2006/ole">
                <mc:AlternateContent xmlns:mc="http://schemas.openxmlformats.org/markup-compatibility/2006">
                  <mc:Choice xmlns:v="urn:schemas-microsoft-com:vml" Requires="v">
                    <p:oleObj name="Equation" r:id="rId3" imgW="914400" imgH="431640" progId="Equation.DSMT4">
                      <p:embed/>
                    </p:oleObj>
                  </mc:Choice>
                  <mc:Fallback>
                    <p:oleObj name="Equation" r:id="rId3" imgW="914400" imgH="431640" progId="Equation.DSMT4">
                      <p:embed/>
                      <p:pic>
                        <p:nvPicPr>
                          <p:cNvPr id="2" name="对象 1"/>
                          <p:cNvPicPr/>
                          <p:nvPr/>
                        </p:nvPicPr>
                        <p:blipFill>
                          <a:blip r:embed="rId4"/>
                          <a:stretch>
                            <a:fillRect/>
                          </a:stretch>
                        </p:blipFill>
                        <p:spPr>
                          <a:xfrm>
                            <a:off x="5723762" y="1658571"/>
                            <a:ext cx="914400" cy="4318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534095" y="2028305"/>
              <a:ext cx="1320800" cy="431800"/>
            </p:xfrm>
            <a:graphic>
              <a:graphicData uri="http://schemas.openxmlformats.org/presentationml/2006/ole">
                <mc:AlternateContent xmlns:mc="http://schemas.openxmlformats.org/markup-compatibility/2006">
                  <mc:Choice xmlns:v="urn:schemas-microsoft-com:vml" Requires="v">
                    <p:oleObj name="Equation" r:id="rId5" imgW="1320480" imgH="431640" progId="Equation.DSMT4">
                      <p:embed/>
                    </p:oleObj>
                  </mc:Choice>
                  <mc:Fallback>
                    <p:oleObj name="Equation" r:id="rId5" imgW="1320480" imgH="431640" progId="Equation.DSMT4">
                      <p:embed/>
                      <p:pic>
                        <p:nvPicPr>
                          <p:cNvPr id="7" name="对象 6"/>
                          <p:cNvPicPr/>
                          <p:nvPr/>
                        </p:nvPicPr>
                        <p:blipFill>
                          <a:blip r:embed="rId6"/>
                          <a:stretch>
                            <a:fillRect/>
                          </a:stretch>
                        </p:blipFill>
                        <p:spPr>
                          <a:xfrm>
                            <a:off x="1534095" y="2028305"/>
                            <a:ext cx="1320800" cy="431800"/>
                          </a:xfrm>
                          <a:prstGeom prst="rect">
                            <a:avLst/>
                          </a:prstGeom>
                        </p:spPr>
                      </p:pic>
                    </p:oleObj>
                  </mc:Fallback>
                </mc:AlternateContent>
              </a:graphicData>
            </a:graphic>
          </p:graphicFrame>
        </p:grpSp>
        <p:sp>
          <p:nvSpPr>
            <p:cNvPr id="8" name="Rectangle 4"/>
            <p:cNvSpPr>
              <a:spLocks noChangeArrowheads="1"/>
            </p:cNvSpPr>
            <p:nvPr/>
          </p:nvSpPr>
          <p:spPr bwMode="auto">
            <a:xfrm>
              <a:off x="1205092" y="2735161"/>
              <a:ext cx="9254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的分佈函數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中含有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個未知參數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，假定總體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階矩存在，記總體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階原點矩為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α</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10" name="Rectangle 4"/>
            <p:cNvSpPr>
              <a:spLocks noChangeArrowheads="1"/>
            </p:cNvSpPr>
            <p:nvPr/>
          </p:nvSpPr>
          <p:spPr bwMode="auto">
            <a:xfrm>
              <a:off x="1214870" y="3644288"/>
              <a:ext cx="9254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其中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1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，現用樣本的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階原點矩作為總體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階原點矩的估計，即令：</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5" name="组合 4"/>
            <p:cNvGrpSpPr/>
            <p:nvPr/>
          </p:nvGrpSpPr>
          <p:grpSpPr>
            <a:xfrm>
              <a:off x="1205091" y="3196826"/>
              <a:ext cx="9254943" cy="461665"/>
              <a:chOff x="1205091" y="2918920"/>
              <a:chExt cx="9254943" cy="461665"/>
            </a:xfrm>
          </p:grpSpPr>
          <p:sp>
            <p:nvSpPr>
              <p:cNvPr id="9" name="Rectangle 4"/>
              <p:cNvSpPr>
                <a:spLocks noChangeArrowheads="1"/>
              </p:cNvSpPr>
              <p:nvPr/>
            </p:nvSpPr>
            <p:spPr bwMode="auto">
              <a:xfrm>
                <a:off x="1205091" y="2918920"/>
                <a:ext cx="9254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則有：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2" name="对象 11"/>
              <p:cNvGraphicFramePr>
                <a:graphicFrameLocks noChangeAspect="1"/>
              </p:cNvGraphicFramePr>
              <p:nvPr/>
            </p:nvGraphicFramePr>
            <p:xfrm>
              <a:off x="2022537" y="3039352"/>
              <a:ext cx="3454400" cy="330200"/>
            </p:xfrm>
            <a:graphic>
              <a:graphicData uri="http://schemas.openxmlformats.org/presentationml/2006/ole">
                <mc:AlternateContent xmlns:mc="http://schemas.openxmlformats.org/markup-compatibility/2006">
                  <mc:Choice xmlns:v="urn:schemas-microsoft-com:vml" Requires="v">
                    <p:oleObj name="Equation" r:id="rId7" imgW="3454200" imgH="330120" progId="Equation.DSMT4">
                      <p:embed/>
                    </p:oleObj>
                  </mc:Choice>
                  <mc:Fallback>
                    <p:oleObj name="Equation" r:id="rId7" imgW="3454200" imgH="330120" progId="Equation.DSMT4">
                      <p:embed/>
                      <p:pic>
                        <p:nvPicPr>
                          <p:cNvPr id="12" name="对象 11"/>
                          <p:cNvPicPr/>
                          <p:nvPr/>
                        </p:nvPicPr>
                        <p:blipFill>
                          <a:blip r:embed="rId8"/>
                          <a:stretch>
                            <a:fillRect/>
                          </a:stretch>
                        </p:blipFill>
                        <p:spPr>
                          <a:xfrm>
                            <a:off x="2022537" y="3039352"/>
                            <a:ext cx="3454400" cy="330200"/>
                          </a:xfrm>
                          <a:prstGeom prst="rect">
                            <a:avLst/>
                          </a:prstGeom>
                        </p:spPr>
                      </p:pic>
                    </p:oleObj>
                  </mc:Fallback>
                </mc:AlternateContent>
              </a:graphicData>
            </a:graphic>
          </p:graphicFrame>
        </p:grpSp>
        <p:graphicFrame>
          <p:nvGraphicFramePr>
            <p:cNvPr id="13" name="对象 12"/>
            <p:cNvGraphicFramePr>
              <a:graphicFrameLocks noChangeAspect="1"/>
            </p:cNvGraphicFramePr>
            <p:nvPr>
              <p:extLst>
                <p:ext uri="{D42A27DB-BD31-4B8C-83A1-F6EECF244321}">
                  <p14:modId xmlns:p14="http://schemas.microsoft.com/office/powerpoint/2010/main" val="3655282729"/>
                </p:ext>
              </p:extLst>
            </p:nvPr>
          </p:nvGraphicFramePr>
          <p:xfrm>
            <a:off x="2022537" y="4105953"/>
            <a:ext cx="3009900" cy="431800"/>
          </p:xfrm>
          <a:graphic>
            <a:graphicData uri="http://schemas.openxmlformats.org/presentationml/2006/ole">
              <mc:AlternateContent xmlns:mc="http://schemas.openxmlformats.org/markup-compatibility/2006">
                <mc:Choice xmlns:v="urn:schemas-microsoft-com:vml" Requires="v">
                  <p:oleObj name="Equation" r:id="rId9" imgW="3009600" imgH="431640" progId="Equation.DSMT4">
                    <p:embed/>
                  </p:oleObj>
                </mc:Choice>
                <mc:Fallback>
                  <p:oleObj name="Equation" r:id="rId9" imgW="3009600" imgH="431640" progId="Equation.DSMT4">
                    <p:embed/>
                    <p:pic>
                      <p:nvPicPr>
                        <p:cNvPr id="13" name="对象 12"/>
                        <p:cNvPicPr/>
                        <p:nvPr/>
                      </p:nvPicPr>
                      <p:blipFill>
                        <a:blip r:embed="rId10"/>
                        <a:stretch>
                          <a:fillRect/>
                        </a:stretch>
                      </p:blipFill>
                      <p:spPr>
                        <a:xfrm>
                          <a:off x="2022537" y="4105953"/>
                          <a:ext cx="3009900" cy="431800"/>
                        </a:xfrm>
                        <a:prstGeom prst="rect">
                          <a:avLst/>
                        </a:prstGeom>
                      </p:spPr>
                    </p:pic>
                  </p:oleObj>
                </mc:Fallback>
              </mc:AlternateContent>
            </a:graphicData>
          </a:graphic>
        </p:graphicFrame>
        <p:grpSp>
          <p:nvGrpSpPr>
            <p:cNvPr id="21" name="组合 20"/>
            <p:cNvGrpSpPr/>
            <p:nvPr/>
          </p:nvGrpSpPr>
          <p:grpSpPr>
            <a:xfrm>
              <a:off x="1214870" y="4532161"/>
              <a:ext cx="9254943" cy="461665"/>
              <a:chOff x="1214870" y="4254255"/>
              <a:chExt cx="9254943" cy="461665"/>
            </a:xfrm>
          </p:grpSpPr>
          <p:sp>
            <p:nvSpPr>
              <p:cNvPr id="14" name="Rectangle 4"/>
              <p:cNvSpPr>
                <a:spLocks noChangeArrowheads="1"/>
              </p:cNvSpPr>
              <p:nvPr/>
            </p:nvSpPr>
            <p:spPr bwMode="auto">
              <a:xfrm>
                <a:off x="1214870" y="4254255"/>
                <a:ext cx="9254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解上述方程得：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5" name="对象 14"/>
              <p:cNvGraphicFramePr>
                <a:graphicFrameLocks noChangeAspect="1"/>
              </p:cNvGraphicFramePr>
              <p:nvPr/>
            </p:nvGraphicFramePr>
            <p:xfrm>
              <a:off x="2662173" y="4407103"/>
              <a:ext cx="2565400" cy="266700"/>
            </p:xfrm>
            <a:graphic>
              <a:graphicData uri="http://schemas.openxmlformats.org/presentationml/2006/ole">
                <mc:AlternateContent xmlns:mc="http://schemas.openxmlformats.org/markup-compatibility/2006">
                  <mc:Choice xmlns:v="urn:schemas-microsoft-com:vml" Requires="v">
                    <p:oleObj name="Equation" r:id="rId11" imgW="2565360" imgH="266400" progId="Equation.DSMT4">
                      <p:embed/>
                    </p:oleObj>
                  </mc:Choice>
                  <mc:Fallback>
                    <p:oleObj name="Equation" r:id="rId11" imgW="2565360" imgH="266400" progId="Equation.DSMT4">
                      <p:embed/>
                      <p:pic>
                        <p:nvPicPr>
                          <p:cNvPr id="15" name="对象 14"/>
                          <p:cNvPicPr/>
                          <p:nvPr/>
                        </p:nvPicPr>
                        <p:blipFill>
                          <a:blip r:embed="rId12"/>
                          <a:stretch>
                            <a:fillRect/>
                          </a:stretch>
                        </p:blipFill>
                        <p:spPr>
                          <a:xfrm>
                            <a:off x="2662173" y="4407103"/>
                            <a:ext cx="2565400" cy="266700"/>
                          </a:xfrm>
                          <a:prstGeom prst="rect">
                            <a:avLst/>
                          </a:prstGeom>
                        </p:spPr>
                      </p:pic>
                    </p:oleObj>
                  </mc:Fallback>
                </mc:AlternateContent>
              </a:graphicData>
            </a:graphic>
          </p:graphicFrame>
        </p:grpSp>
        <p:grpSp>
          <p:nvGrpSpPr>
            <p:cNvPr id="22" name="组合 21"/>
            <p:cNvGrpSpPr/>
            <p:nvPr/>
          </p:nvGrpSpPr>
          <p:grpSpPr>
            <a:xfrm>
              <a:off x="1214870" y="5009405"/>
              <a:ext cx="9254943" cy="461665"/>
              <a:chOff x="1214870" y="4731499"/>
              <a:chExt cx="9254943" cy="461665"/>
            </a:xfrm>
          </p:grpSpPr>
          <p:sp>
            <p:nvSpPr>
              <p:cNvPr id="16" name="Rectangle 4"/>
              <p:cNvSpPr>
                <a:spLocks noChangeArrowheads="1"/>
              </p:cNvSpPr>
              <p:nvPr/>
            </p:nvSpPr>
            <p:spPr bwMode="auto">
              <a:xfrm>
                <a:off x="1214870" y="4731499"/>
                <a:ext cx="9254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並以       作為參數        的估計量，稱        為未知參數        的距估計量，這種求點估計量的方法就稱為矩估計法；</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7" name="对象 16"/>
              <p:cNvGraphicFramePr>
                <a:graphicFrameLocks noChangeAspect="1"/>
              </p:cNvGraphicFramePr>
              <p:nvPr/>
            </p:nvGraphicFramePr>
            <p:xfrm>
              <a:off x="1941892" y="4887583"/>
              <a:ext cx="165100" cy="254000"/>
            </p:xfrm>
            <a:graphic>
              <a:graphicData uri="http://schemas.openxmlformats.org/presentationml/2006/ole">
                <mc:AlternateContent xmlns:mc="http://schemas.openxmlformats.org/markup-compatibility/2006">
                  <mc:Choice xmlns:v="urn:schemas-microsoft-com:vml" Requires="v">
                    <p:oleObj name="Equation" r:id="rId13" imgW="164880" imgH="253800" progId="Equation.DSMT4">
                      <p:embed/>
                    </p:oleObj>
                  </mc:Choice>
                  <mc:Fallback>
                    <p:oleObj name="Equation" r:id="rId13" imgW="164880" imgH="253800" progId="Equation.DSMT4">
                      <p:embed/>
                      <p:pic>
                        <p:nvPicPr>
                          <p:cNvPr id="17" name="对象 16"/>
                          <p:cNvPicPr/>
                          <p:nvPr/>
                        </p:nvPicPr>
                        <p:blipFill>
                          <a:blip r:embed="rId14"/>
                          <a:stretch>
                            <a:fillRect/>
                          </a:stretch>
                        </p:blipFill>
                        <p:spPr>
                          <a:xfrm>
                            <a:off x="1941892" y="4887583"/>
                            <a:ext cx="165100" cy="254000"/>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2834448" y="4921746"/>
              <a:ext cx="165100" cy="228600"/>
            </p:xfrm>
            <a:graphic>
              <a:graphicData uri="http://schemas.openxmlformats.org/presentationml/2006/ole">
                <mc:AlternateContent xmlns:mc="http://schemas.openxmlformats.org/markup-compatibility/2006">
                  <mc:Choice xmlns:v="urn:schemas-microsoft-com:vml" Requires="v">
                    <p:oleObj name="Equation" r:id="rId15" imgW="164880" imgH="228600" progId="Equation.DSMT4">
                      <p:embed/>
                    </p:oleObj>
                  </mc:Choice>
                  <mc:Fallback>
                    <p:oleObj name="Equation" r:id="rId15" imgW="164880" imgH="228600" progId="Equation.DSMT4">
                      <p:embed/>
                      <p:pic>
                        <p:nvPicPr>
                          <p:cNvPr id="18" name="对象 17"/>
                          <p:cNvPicPr/>
                          <p:nvPr/>
                        </p:nvPicPr>
                        <p:blipFill>
                          <a:blip r:embed="rId16"/>
                          <a:stretch>
                            <a:fillRect/>
                          </a:stretch>
                        </p:blipFill>
                        <p:spPr>
                          <a:xfrm>
                            <a:off x="2834448" y="4921746"/>
                            <a:ext cx="165100" cy="228600"/>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4054156" y="4909046"/>
              <a:ext cx="165100" cy="254000"/>
            </p:xfrm>
            <a:graphic>
              <a:graphicData uri="http://schemas.openxmlformats.org/presentationml/2006/ole">
                <mc:AlternateContent xmlns:mc="http://schemas.openxmlformats.org/markup-compatibility/2006">
                  <mc:Choice xmlns:v="urn:schemas-microsoft-com:vml" Requires="v">
                    <p:oleObj name="Equation" r:id="rId17" imgW="164880" imgH="253800" progId="Equation.DSMT4">
                      <p:embed/>
                    </p:oleObj>
                  </mc:Choice>
                  <mc:Fallback>
                    <p:oleObj name="Equation" r:id="rId17" imgW="164880" imgH="253800" progId="Equation.DSMT4">
                      <p:embed/>
                      <p:pic>
                        <p:nvPicPr>
                          <p:cNvPr id="19" name="对象 18"/>
                          <p:cNvPicPr/>
                          <p:nvPr/>
                        </p:nvPicPr>
                        <p:blipFill>
                          <a:blip r:embed="rId14"/>
                          <a:stretch>
                            <a:fillRect/>
                          </a:stretch>
                        </p:blipFill>
                        <p:spPr>
                          <a:xfrm>
                            <a:off x="4054156" y="4909046"/>
                            <a:ext cx="165100" cy="2540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108764" y="4902506"/>
              <a:ext cx="165100" cy="228600"/>
            </p:xfrm>
            <a:graphic>
              <a:graphicData uri="http://schemas.openxmlformats.org/presentationml/2006/ole">
                <mc:AlternateContent xmlns:mc="http://schemas.openxmlformats.org/markup-compatibility/2006">
                  <mc:Choice xmlns:v="urn:schemas-microsoft-com:vml" Requires="v">
                    <p:oleObj name="Equation" r:id="rId18" imgW="164880" imgH="228600" progId="Equation.DSMT4">
                      <p:embed/>
                    </p:oleObj>
                  </mc:Choice>
                  <mc:Fallback>
                    <p:oleObj name="Equation" r:id="rId18" imgW="164880" imgH="228600" progId="Equation.DSMT4">
                      <p:embed/>
                      <p:pic>
                        <p:nvPicPr>
                          <p:cNvPr id="20" name="对象 19"/>
                          <p:cNvPicPr/>
                          <p:nvPr/>
                        </p:nvPicPr>
                        <p:blipFill>
                          <a:blip r:embed="rId19"/>
                          <a:stretch>
                            <a:fillRect/>
                          </a:stretch>
                        </p:blipFill>
                        <p:spPr>
                          <a:xfrm>
                            <a:off x="5108764" y="4902506"/>
                            <a:ext cx="165100" cy="228600"/>
                          </a:xfrm>
                          <a:prstGeom prst="rect">
                            <a:avLst/>
                          </a:prstGeom>
                        </p:spPr>
                      </p:pic>
                    </p:oleObj>
                  </mc:Fallback>
                </mc:AlternateContent>
              </a:graphicData>
            </a:graphic>
          </p:graphicFrame>
        </p:grpSp>
        <p:sp>
          <p:nvSpPr>
            <p:cNvPr id="25" name="Rectangle 3">
              <a:extLst>
                <a:ext uri="{FF2B5EF4-FFF2-40B4-BE49-F238E27FC236}">
                  <a16:creationId xmlns:a16="http://schemas.microsoft.com/office/drawing/2014/main" id="{2F768CFF-3B4A-DE10-FB97-95C4ECB6F8B3}"/>
                </a:ext>
              </a:extLst>
            </p:cNvPr>
            <p:cNvSpPr>
              <a:spLocks noChangeArrowheads="1"/>
            </p:cNvSpPr>
            <p:nvPr/>
          </p:nvSpPr>
          <p:spPr bwMode="auto">
            <a:xfrm>
              <a:off x="1205091" y="710017"/>
              <a:ext cx="9254943" cy="37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400" dirty="0">
                  <a:solidFill>
                    <a:schemeClr val="tx1"/>
                  </a:solidFill>
                  <a:latin typeface="Times New Roman" pitchFamily="18" charset="0"/>
                  <a:cs typeface="Times New Roman" pitchFamily="18" charset="0"/>
                </a:rPr>
                <a:t>1</a:t>
              </a:r>
              <a:r>
                <a:rPr lang="zh-CN" altLang="en-US" sz="1400" dirty="0">
                  <a:solidFill>
                    <a:schemeClr val="tx1"/>
                  </a:solidFill>
                  <a:latin typeface="Times New Roman" pitchFamily="18" charset="0"/>
                  <a:cs typeface="Times New Roman" pitchFamily="18" charset="0"/>
                </a:rPr>
                <a:t>、矩估計法：</a:t>
              </a:r>
            </a:p>
          </p:txBody>
        </p:sp>
      </p:grpSp>
    </p:spTree>
    <p:extLst>
      <p:ext uri="{BB962C8B-B14F-4D97-AF65-F5344CB8AC3E}">
        <p14:creationId xmlns:p14="http://schemas.microsoft.com/office/powerpoint/2010/main" val="399318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011679" y="642286"/>
            <a:ext cx="7900419" cy="5076729"/>
            <a:chOff x="2011679" y="642286"/>
            <a:chExt cx="7900419" cy="5076729"/>
          </a:xfrm>
        </p:grpSpPr>
        <p:sp>
          <p:nvSpPr>
            <p:cNvPr id="21" name="Rectangle 4"/>
            <p:cNvSpPr>
              <a:spLocks noChangeArrowheads="1"/>
            </p:cNvSpPr>
            <p:nvPr/>
          </p:nvSpPr>
          <p:spPr bwMode="auto">
            <a:xfrm>
              <a:off x="2011681" y="642286"/>
              <a:ext cx="79004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例</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22" name="Rectangle 4"/>
            <p:cNvSpPr>
              <a:spLocks noChangeArrowheads="1"/>
            </p:cNvSpPr>
            <p:nvPr/>
          </p:nvSpPr>
          <p:spPr bwMode="auto">
            <a:xfrm>
              <a:off x="2175056" y="642286"/>
              <a:ext cx="7737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假設總體服從區間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上的均勻分佈，</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的樣本，求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的距估計量；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23" name="Rectangle 4"/>
            <p:cNvSpPr>
              <a:spLocks noChangeArrowheads="1"/>
            </p:cNvSpPr>
            <p:nvPr/>
          </p:nvSpPr>
          <p:spPr bwMode="auto">
            <a:xfrm>
              <a:off x="2011679" y="1076148"/>
              <a:ext cx="79004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解</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8" name="Rectangle 4"/>
            <p:cNvSpPr>
              <a:spLocks noChangeArrowheads="1"/>
            </p:cNvSpPr>
            <p:nvPr/>
          </p:nvSpPr>
          <p:spPr bwMode="auto">
            <a:xfrm>
              <a:off x="2175055" y="1074872"/>
              <a:ext cx="7737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根據均勻分佈的特點可以求出總體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的均值和方差分別為：</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24" name="Rectangle 4"/>
            <p:cNvSpPr>
              <a:spLocks noChangeArrowheads="1"/>
            </p:cNvSpPr>
            <p:nvPr/>
          </p:nvSpPr>
          <p:spPr bwMode="auto">
            <a:xfrm>
              <a:off x="2175055" y="3716769"/>
              <a:ext cx="7737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由此可見，無論總體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服從什麼分佈，樣本均值和樣本方差都是總體均值和總體方差的距估計量；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2" name="组合 1"/>
            <p:cNvGrpSpPr/>
            <p:nvPr/>
          </p:nvGrpSpPr>
          <p:grpSpPr>
            <a:xfrm>
              <a:off x="2175055" y="1621920"/>
              <a:ext cx="7737042" cy="461665"/>
              <a:chOff x="2175055" y="1621920"/>
              <a:chExt cx="7737042" cy="461665"/>
            </a:xfrm>
          </p:grpSpPr>
          <p:sp>
            <p:nvSpPr>
              <p:cNvPr id="27" name="Rectangle 4"/>
              <p:cNvSpPr>
                <a:spLocks noChangeArrowheads="1"/>
              </p:cNvSpPr>
              <p:nvPr/>
            </p:nvSpPr>
            <p:spPr bwMode="auto">
              <a:xfrm>
                <a:off x="2175055" y="1621920"/>
                <a:ext cx="7737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5" name="对象 24"/>
              <p:cNvGraphicFramePr>
                <a:graphicFrameLocks noChangeAspect="1"/>
              </p:cNvGraphicFramePr>
              <p:nvPr/>
            </p:nvGraphicFramePr>
            <p:xfrm>
              <a:off x="3060602" y="1683958"/>
              <a:ext cx="977900" cy="393700"/>
            </p:xfrm>
            <a:graphic>
              <a:graphicData uri="http://schemas.openxmlformats.org/presentationml/2006/ole">
                <mc:AlternateContent xmlns:mc="http://schemas.openxmlformats.org/markup-compatibility/2006">
                  <mc:Choice xmlns:v="urn:schemas-microsoft-com:vml" Requires="v">
                    <p:oleObj name="Equation" r:id="rId3" imgW="977760" imgH="393480" progId="Equation.DSMT4">
                      <p:embed/>
                    </p:oleObj>
                  </mc:Choice>
                  <mc:Fallback>
                    <p:oleObj name="Equation" r:id="rId3" imgW="977760" imgH="393480" progId="Equation.DSMT4">
                      <p:embed/>
                      <p:pic>
                        <p:nvPicPr>
                          <p:cNvPr id="25" name="对象 24"/>
                          <p:cNvPicPr/>
                          <p:nvPr/>
                        </p:nvPicPr>
                        <p:blipFill>
                          <a:blip r:embed="rId4"/>
                          <a:stretch>
                            <a:fillRect/>
                          </a:stretch>
                        </p:blipFill>
                        <p:spPr>
                          <a:xfrm>
                            <a:off x="3060602" y="1683958"/>
                            <a:ext cx="977900" cy="393700"/>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4593746" y="1683958"/>
              <a:ext cx="977900" cy="393700"/>
            </p:xfrm>
            <a:graphic>
              <a:graphicData uri="http://schemas.openxmlformats.org/presentationml/2006/ole">
                <mc:AlternateContent xmlns:mc="http://schemas.openxmlformats.org/markup-compatibility/2006">
                  <mc:Choice xmlns:v="urn:schemas-microsoft-com:vml" Requires="v">
                    <p:oleObj name="Equation" r:id="rId5" imgW="977760" imgH="393480" progId="Equation.DSMT4">
                      <p:embed/>
                    </p:oleObj>
                  </mc:Choice>
                  <mc:Fallback>
                    <p:oleObj name="Equation" r:id="rId5" imgW="977760" imgH="393480" progId="Equation.DSMT4">
                      <p:embed/>
                      <p:pic>
                        <p:nvPicPr>
                          <p:cNvPr id="26" name="对象 25"/>
                          <p:cNvPicPr/>
                          <p:nvPr/>
                        </p:nvPicPr>
                        <p:blipFill>
                          <a:blip r:embed="rId4"/>
                          <a:stretch>
                            <a:fillRect/>
                          </a:stretch>
                        </p:blipFill>
                        <p:spPr>
                          <a:xfrm>
                            <a:off x="4593746" y="1683958"/>
                            <a:ext cx="977900" cy="393700"/>
                          </a:xfrm>
                          <a:prstGeom prst="rect">
                            <a:avLst/>
                          </a:prstGeom>
                        </p:spPr>
                      </p:pic>
                    </p:oleObj>
                  </mc:Fallback>
                </mc:AlternateContent>
              </a:graphicData>
            </a:graphic>
          </p:graphicFrame>
        </p:grpSp>
        <p:grpSp>
          <p:nvGrpSpPr>
            <p:cNvPr id="3" name="组合 2"/>
            <p:cNvGrpSpPr/>
            <p:nvPr/>
          </p:nvGrpSpPr>
          <p:grpSpPr>
            <a:xfrm>
              <a:off x="2175055" y="2417509"/>
              <a:ext cx="7737042" cy="990600"/>
              <a:chOff x="2175055" y="2417509"/>
              <a:chExt cx="7737042" cy="990600"/>
            </a:xfrm>
          </p:grpSpPr>
          <p:sp>
            <p:nvSpPr>
              <p:cNvPr id="28" name="Rectangle 4"/>
              <p:cNvSpPr>
                <a:spLocks noChangeArrowheads="1"/>
              </p:cNvSpPr>
              <p:nvPr/>
            </p:nvSpPr>
            <p:spPr bwMode="auto">
              <a:xfrm>
                <a:off x="2175055" y="2681912"/>
                <a:ext cx="77370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故令                                    ，由此，解得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和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的距估計量分別為：                           和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9" name="对象 28"/>
              <p:cNvGraphicFramePr>
                <a:graphicFrameLocks noChangeAspect="1"/>
              </p:cNvGraphicFramePr>
              <p:nvPr/>
            </p:nvGraphicFramePr>
            <p:xfrm>
              <a:off x="3052255" y="2417509"/>
              <a:ext cx="1028700" cy="990600"/>
            </p:xfrm>
            <a:graphic>
              <a:graphicData uri="http://schemas.openxmlformats.org/presentationml/2006/ole">
                <mc:AlternateContent xmlns:mc="http://schemas.openxmlformats.org/markup-compatibility/2006">
                  <mc:Choice xmlns:v="urn:schemas-microsoft-com:vml" Requires="v">
                    <p:oleObj name="Equation" r:id="rId6" imgW="1028520" imgH="990360" progId="Equation.DSMT4">
                      <p:embed/>
                    </p:oleObj>
                  </mc:Choice>
                  <mc:Fallback>
                    <p:oleObj name="Equation" r:id="rId6" imgW="1028520" imgH="990360" progId="Equation.DSMT4">
                      <p:embed/>
                      <p:pic>
                        <p:nvPicPr>
                          <p:cNvPr id="29" name="对象 28"/>
                          <p:cNvPicPr/>
                          <p:nvPr/>
                        </p:nvPicPr>
                        <p:blipFill>
                          <a:blip r:embed="rId7"/>
                          <a:stretch>
                            <a:fillRect/>
                          </a:stretch>
                        </p:blipFill>
                        <p:spPr>
                          <a:xfrm>
                            <a:off x="3052255" y="2417509"/>
                            <a:ext cx="1028700" cy="990600"/>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7043865" y="2822321"/>
              <a:ext cx="965200" cy="254000"/>
            </p:xfrm>
            <a:graphic>
              <a:graphicData uri="http://schemas.openxmlformats.org/presentationml/2006/ole">
                <mc:AlternateContent xmlns:mc="http://schemas.openxmlformats.org/markup-compatibility/2006">
                  <mc:Choice xmlns:v="urn:schemas-microsoft-com:vml" Requires="v">
                    <p:oleObj name="Equation" r:id="rId8" imgW="965160" imgH="253800" progId="Equation.DSMT4">
                      <p:embed/>
                    </p:oleObj>
                  </mc:Choice>
                  <mc:Fallback>
                    <p:oleObj name="Equation" r:id="rId8" imgW="965160" imgH="253800" progId="Equation.DSMT4">
                      <p:embed/>
                      <p:pic>
                        <p:nvPicPr>
                          <p:cNvPr id="30" name="对象 29"/>
                          <p:cNvPicPr/>
                          <p:nvPr/>
                        </p:nvPicPr>
                        <p:blipFill>
                          <a:blip r:embed="rId9"/>
                          <a:stretch>
                            <a:fillRect/>
                          </a:stretch>
                        </p:blipFill>
                        <p:spPr>
                          <a:xfrm>
                            <a:off x="7043865" y="2822321"/>
                            <a:ext cx="965200" cy="254000"/>
                          </a:xfrm>
                          <a:prstGeom prst="rect">
                            <a:avLst/>
                          </a:prstGeom>
                        </p:spPr>
                      </p:pic>
                    </p:oleObj>
                  </mc:Fallback>
                </mc:AlternateContent>
              </a:graphicData>
            </a:graphic>
          </p:graphicFrame>
          <p:graphicFrame>
            <p:nvGraphicFramePr>
              <p:cNvPr id="31" name="对象 30"/>
              <p:cNvGraphicFramePr>
                <a:graphicFrameLocks noChangeAspect="1"/>
              </p:cNvGraphicFramePr>
              <p:nvPr/>
            </p:nvGraphicFramePr>
            <p:xfrm>
              <a:off x="8348218" y="2812796"/>
              <a:ext cx="990600" cy="254000"/>
            </p:xfrm>
            <a:graphic>
              <a:graphicData uri="http://schemas.openxmlformats.org/presentationml/2006/ole">
                <mc:AlternateContent xmlns:mc="http://schemas.openxmlformats.org/markup-compatibility/2006">
                  <mc:Choice xmlns:v="urn:schemas-microsoft-com:vml" Requires="v">
                    <p:oleObj name="Equation" r:id="rId10" imgW="990360" imgH="253800" progId="Equation.DSMT4">
                      <p:embed/>
                    </p:oleObj>
                  </mc:Choice>
                  <mc:Fallback>
                    <p:oleObj name="Equation" r:id="rId10" imgW="990360" imgH="253800" progId="Equation.DSMT4">
                      <p:embed/>
                      <p:pic>
                        <p:nvPicPr>
                          <p:cNvPr id="31" name="对象 30"/>
                          <p:cNvPicPr/>
                          <p:nvPr/>
                        </p:nvPicPr>
                        <p:blipFill>
                          <a:blip r:embed="rId11"/>
                          <a:stretch>
                            <a:fillRect/>
                          </a:stretch>
                        </p:blipFill>
                        <p:spPr>
                          <a:xfrm>
                            <a:off x="8348218" y="2812796"/>
                            <a:ext cx="990600" cy="254000"/>
                          </a:xfrm>
                          <a:prstGeom prst="rect">
                            <a:avLst/>
                          </a:prstGeom>
                        </p:spPr>
                      </p:pic>
                    </p:oleObj>
                  </mc:Fallback>
                </mc:AlternateContent>
              </a:graphicData>
            </a:graphic>
          </p:graphicFrame>
        </p:grpSp>
        <p:sp>
          <p:nvSpPr>
            <p:cNvPr id="32" name="Rectangle 4"/>
            <p:cNvSpPr>
              <a:spLocks noChangeArrowheads="1"/>
            </p:cNvSpPr>
            <p:nvPr/>
          </p:nvSpPr>
          <p:spPr bwMode="auto">
            <a:xfrm>
              <a:off x="2175054" y="4149355"/>
              <a:ext cx="77370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矩估計法直觀簡便，特別是在對總體的數學期望及方差等數字特征作估計時，並不一定要知道總體的分佈函數；但是，當樣本不是簡單隨機樣本或總體的原點矩不存在時，矩估計法不能使用；另外，樣本矩的表達式與總體分佈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的表達式無關，這意味著矩估計法有時並沒有充分利用總體分佈函數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對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所提供的信息，因此矩估計有時並不一定是一個好估計；</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sp>
        <p:nvSpPr>
          <p:cNvPr id="5" name="标题 1">
            <a:extLst>
              <a:ext uri="{FF2B5EF4-FFF2-40B4-BE49-F238E27FC236}">
                <a16:creationId xmlns:a16="http://schemas.microsoft.com/office/drawing/2014/main" id="{FCE4BFE9-DF8D-2DB9-EFE2-D7CA9DCD259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6" name="矩形 3">
            <a:extLst>
              <a:ext uri="{FF2B5EF4-FFF2-40B4-BE49-F238E27FC236}">
                <a16:creationId xmlns:a16="http://schemas.microsoft.com/office/drawing/2014/main" id="{71D3A844-D00F-9928-7250-2AEC761D6989}"/>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矩估計法；</a:t>
            </a:r>
          </a:p>
        </p:txBody>
      </p:sp>
    </p:spTree>
    <p:extLst>
      <p:ext uri="{BB962C8B-B14F-4D97-AF65-F5344CB8AC3E}">
        <p14:creationId xmlns:p14="http://schemas.microsoft.com/office/powerpoint/2010/main" val="4159719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2460DFA5-2AC0-3F37-FF7F-6A42E3B35E3C}"/>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7" name="矩形 3">
            <a:extLst>
              <a:ext uri="{FF2B5EF4-FFF2-40B4-BE49-F238E27FC236}">
                <a16:creationId xmlns:a16="http://schemas.microsoft.com/office/drawing/2014/main" id="{0B362E5E-BA82-7117-A286-D5B5ECD2877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最大似然估計法</a:t>
            </a:r>
            <a:r>
              <a:rPr lang="zh-CN" altLang="en-US" sz="900" dirty="0">
                <a:solidFill>
                  <a:srgbClr val="000000"/>
                </a:solidFill>
                <a:latin typeface="Times New Roman" pitchFamily="18" charset="0"/>
                <a:cs typeface="Times New Roman" pitchFamily="18" charset="0"/>
              </a:rPr>
              <a:t>；</a:t>
            </a:r>
          </a:p>
        </p:txBody>
      </p:sp>
      <p:grpSp>
        <p:nvGrpSpPr>
          <p:cNvPr id="9" name="组合 8">
            <a:extLst>
              <a:ext uri="{FF2B5EF4-FFF2-40B4-BE49-F238E27FC236}">
                <a16:creationId xmlns:a16="http://schemas.microsoft.com/office/drawing/2014/main" id="{4C83A6DE-B32B-B3E3-7AA5-1CE2929D679B}"/>
              </a:ext>
            </a:extLst>
          </p:cNvPr>
          <p:cNvGrpSpPr/>
          <p:nvPr/>
        </p:nvGrpSpPr>
        <p:grpSpPr>
          <a:xfrm>
            <a:off x="1800153" y="859847"/>
            <a:ext cx="8111944" cy="4037789"/>
            <a:chOff x="1800153" y="1263260"/>
            <a:chExt cx="8111944" cy="4037789"/>
          </a:xfrm>
        </p:grpSpPr>
        <p:sp>
          <p:nvSpPr>
            <p:cNvPr id="6" name="Rectangle 4"/>
            <p:cNvSpPr>
              <a:spLocks noChangeArrowheads="1"/>
            </p:cNvSpPr>
            <p:nvPr/>
          </p:nvSpPr>
          <p:spPr bwMode="auto">
            <a:xfrm>
              <a:off x="1820165" y="1639778"/>
              <a:ext cx="809193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最大似然估計法作為一種點估計方法最早是由英國統計學家費舍爾於一九一二年提出的，隨後他又作了進一步發展，使之成為一種普遍採用的重要方法，相對於矩估計法最大似然估計法有許多優良的性質，因此當總體分佈類型已知時，最好採用最大似然估計法來估計總體的未知參數；</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2" name="组合 1"/>
            <p:cNvGrpSpPr/>
            <p:nvPr/>
          </p:nvGrpSpPr>
          <p:grpSpPr>
            <a:xfrm>
              <a:off x="1820164" y="2843835"/>
              <a:ext cx="8072914" cy="1226743"/>
              <a:chOff x="1820164" y="2270093"/>
              <a:chExt cx="8072914" cy="1226743"/>
            </a:xfrm>
          </p:grpSpPr>
          <p:sp>
            <p:nvSpPr>
              <p:cNvPr id="21" name="Rectangle 4"/>
              <p:cNvSpPr>
                <a:spLocks noChangeArrowheads="1"/>
              </p:cNvSpPr>
              <p:nvPr/>
            </p:nvSpPr>
            <p:spPr bwMode="auto">
              <a:xfrm>
                <a:off x="1820164" y="2270093"/>
                <a:ext cx="807291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是連續型隨機變量，其分佈密度為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，其中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是未知參數，若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的一個樣本，則樣本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的聯合分佈密度為                       ，當取定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時，它只是參數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是的函數，記為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                                    ，這個函數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稱為似然函數，即似然函數就是樣本的聯合分佈密度；</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2" name="对象 21"/>
              <p:cNvGraphicFramePr>
                <a:graphicFrameLocks noChangeAspect="1"/>
              </p:cNvGraphicFramePr>
              <p:nvPr/>
            </p:nvGraphicFramePr>
            <p:xfrm>
              <a:off x="3773501" y="3065036"/>
              <a:ext cx="1219200" cy="431800"/>
            </p:xfrm>
            <a:graphic>
              <a:graphicData uri="http://schemas.openxmlformats.org/presentationml/2006/ole">
                <mc:AlternateContent xmlns:mc="http://schemas.openxmlformats.org/markup-compatibility/2006">
                  <mc:Choice xmlns:v="urn:schemas-microsoft-com:vml" Requires="v">
                    <p:oleObj name="Equation" r:id="rId3" imgW="1218960" imgH="431640" progId="Equation.DSMT4">
                      <p:embed/>
                    </p:oleObj>
                  </mc:Choice>
                  <mc:Fallback>
                    <p:oleObj name="Equation" r:id="rId3" imgW="1218960" imgH="431640" progId="Equation.DSMT4">
                      <p:embed/>
                      <p:pic>
                        <p:nvPicPr>
                          <p:cNvPr id="22" name="对象 21"/>
                          <p:cNvPicPr/>
                          <p:nvPr/>
                        </p:nvPicPr>
                        <p:blipFill>
                          <a:blip r:embed="rId4"/>
                          <a:stretch>
                            <a:fillRect/>
                          </a:stretch>
                        </p:blipFill>
                        <p:spPr>
                          <a:xfrm>
                            <a:off x="3773501" y="3065036"/>
                            <a:ext cx="1219200" cy="431800"/>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5455565" y="2668491"/>
              <a:ext cx="749300" cy="431800"/>
            </p:xfrm>
            <a:graphic>
              <a:graphicData uri="http://schemas.openxmlformats.org/presentationml/2006/ole">
                <mc:AlternateContent xmlns:mc="http://schemas.openxmlformats.org/markup-compatibility/2006">
                  <mc:Choice xmlns:v="urn:schemas-microsoft-com:vml" Requires="v">
                    <p:oleObj name="Equation" r:id="rId5" imgW="749160" imgH="431640" progId="Equation.DSMT4">
                      <p:embed/>
                    </p:oleObj>
                  </mc:Choice>
                  <mc:Fallback>
                    <p:oleObj name="Equation" r:id="rId5" imgW="749160" imgH="431640" progId="Equation.DSMT4">
                      <p:embed/>
                      <p:pic>
                        <p:nvPicPr>
                          <p:cNvPr id="23" name="对象 22"/>
                          <p:cNvPicPr/>
                          <p:nvPr/>
                        </p:nvPicPr>
                        <p:blipFill>
                          <a:blip r:embed="rId6"/>
                          <a:stretch>
                            <a:fillRect/>
                          </a:stretch>
                        </p:blipFill>
                        <p:spPr>
                          <a:xfrm>
                            <a:off x="5455565" y="2668491"/>
                            <a:ext cx="749300" cy="431800"/>
                          </a:xfrm>
                          <a:prstGeom prst="rect">
                            <a:avLst/>
                          </a:prstGeom>
                        </p:spPr>
                      </p:pic>
                    </p:oleObj>
                  </mc:Fallback>
                </mc:AlternateContent>
              </a:graphicData>
            </a:graphic>
          </p:graphicFrame>
        </p:grpSp>
        <p:grpSp>
          <p:nvGrpSpPr>
            <p:cNvPr id="3" name="组合 2"/>
            <p:cNvGrpSpPr/>
            <p:nvPr/>
          </p:nvGrpSpPr>
          <p:grpSpPr>
            <a:xfrm>
              <a:off x="1800153" y="4070578"/>
              <a:ext cx="8092925" cy="1230471"/>
              <a:chOff x="1800153" y="3496836"/>
              <a:chExt cx="8092925" cy="1230471"/>
            </a:xfrm>
          </p:grpSpPr>
          <p:sp>
            <p:nvSpPr>
              <p:cNvPr id="25" name="Rectangle 4"/>
              <p:cNvSpPr>
                <a:spLocks noChangeArrowheads="1"/>
              </p:cNvSpPr>
              <p:nvPr/>
            </p:nvSpPr>
            <p:spPr bwMode="auto">
              <a:xfrm>
                <a:off x="1800153" y="3496836"/>
                <a:ext cx="8092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是離散型隨機變量，其分佈率為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 = x</a:t>
                </a:r>
                <a:r>
                  <a:rPr kumimoji="0" lang="en-US" altLang="zh-CN" sz="1000" b="0" i="0" u="none" strike="noStrike" kern="1200" cap="none" spc="0" normalizeH="0" baseline="50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000" b="0" i="0" u="none" strike="noStrike" kern="1200" cap="none" spc="0" normalizeH="0" baseline="50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其中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是未知參數，若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的一個樣本，則樣本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的聯合分佈率                          稱為似然函數，記為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6" name="对象 25"/>
              <p:cNvGraphicFramePr>
                <a:graphicFrameLocks noChangeAspect="1"/>
              </p:cNvGraphicFramePr>
              <p:nvPr/>
            </p:nvGraphicFramePr>
            <p:xfrm>
              <a:off x="6746803" y="3921238"/>
              <a:ext cx="889000" cy="431800"/>
            </p:xfrm>
            <a:graphic>
              <a:graphicData uri="http://schemas.openxmlformats.org/presentationml/2006/ole">
                <mc:AlternateContent xmlns:mc="http://schemas.openxmlformats.org/markup-compatibility/2006">
                  <mc:Choice xmlns:v="urn:schemas-microsoft-com:vml" Requires="v">
                    <p:oleObj name="Equation" r:id="rId7" imgW="888840" imgH="431640" progId="Equation.DSMT4">
                      <p:embed/>
                    </p:oleObj>
                  </mc:Choice>
                  <mc:Fallback>
                    <p:oleObj name="Equation" r:id="rId7" imgW="888840" imgH="431640" progId="Equation.DSMT4">
                      <p:embed/>
                      <p:pic>
                        <p:nvPicPr>
                          <p:cNvPr id="26" name="对象 25"/>
                          <p:cNvPicPr/>
                          <p:nvPr/>
                        </p:nvPicPr>
                        <p:blipFill>
                          <a:blip r:embed="rId8"/>
                          <a:stretch>
                            <a:fillRect/>
                          </a:stretch>
                        </p:blipFill>
                        <p:spPr>
                          <a:xfrm>
                            <a:off x="6746803" y="3921238"/>
                            <a:ext cx="889000" cy="43180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2187567" y="4295507"/>
              <a:ext cx="2209800" cy="431800"/>
            </p:xfrm>
            <a:graphic>
              <a:graphicData uri="http://schemas.openxmlformats.org/presentationml/2006/ole">
                <mc:AlternateContent xmlns:mc="http://schemas.openxmlformats.org/markup-compatibility/2006">
                  <mc:Choice xmlns:v="urn:schemas-microsoft-com:vml" Requires="v">
                    <p:oleObj name="Equation" r:id="rId9" imgW="2209680" imgH="431640" progId="Equation.DSMT4">
                      <p:embed/>
                    </p:oleObj>
                  </mc:Choice>
                  <mc:Fallback>
                    <p:oleObj name="Equation" r:id="rId9" imgW="2209680" imgH="431640" progId="Equation.DSMT4">
                      <p:embed/>
                      <p:pic>
                        <p:nvPicPr>
                          <p:cNvPr id="27" name="对象 26"/>
                          <p:cNvPicPr/>
                          <p:nvPr/>
                        </p:nvPicPr>
                        <p:blipFill>
                          <a:blip r:embed="rId10"/>
                          <a:stretch>
                            <a:fillRect/>
                          </a:stretch>
                        </p:blipFill>
                        <p:spPr>
                          <a:xfrm>
                            <a:off x="2187567" y="4295507"/>
                            <a:ext cx="2209800" cy="431800"/>
                          </a:xfrm>
                          <a:prstGeom prst="rect">
                            <a:avLst/>
                          </a:prstGeom>
                        </p:spPr>
                      </p:pic>
                    </p:oleObj>
                  </mc:Fallback>
                </mc:AlternateContent>
              </a:graphicData>
            </a:graphic>
          </p:graphicFrame>
        </p:grpSp>
        <p:sp>
          <p:nvSpPr>
            <p:cNvPr id="8" name="Rectangle 3">
              <a:extLst>
                <a:ext uri="{FF2B5EF4-FFF2-40B4-BE49-F238E27FC236}">
                  <a16:creationId xmlns:a16="http://schemas.microsoft.com/office/drawing/2014/main" id="{8B60C436-1698-7EDB-CB1A-FB2CC0B16CB7}"/>
                </a:ext>
              </a:extLst>
            </p:cNvPr>
            <p:cNvSpPr>
              <a:spLocks noChangeArrowheads="1"/>
            </p:cNvSpPr>
            <p:nvPr/>
          </p:nvSpPr>
          <p:spPr bwMode="auto">
            <a:xfrm>
              <a:off x="1820164" y="1263260"/>
              <a:ext cx="8091932" cy="37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400" dirty="0">
                  <a:solidFill>
                    <a:schemeClr val="tx1"/>
                  </a:solidFill>
                  <a:latin typeface="Times New Roman" pitchFamily="18" charset="0"/>
                  <a:cs typeface="Times New Roman" pitchFamily="18" charset="0"/>
                </a:rPr>
                <a:t>2</a:t>
              </a:r>
              <a:r>
                <a:rPr lang="zh-CN" altLang="en-US" sz="1400" dirty="0">
                  <a:solidFill>
                    <a:schemeClr val="tx1"/>
                  </a:solidFill>
                  <a:latin typeface="Times New Roman" pitchFamily="18" charset="0"/>
                  <a:cs typeface="Times New Roman" pitchFamily="18" charset="0"/>
                </a:rPr>
                <a:t>、最大似然</a:t>
              </a:r>
              <a:r>
                <a:rPr lang="zh-TW" altLang="en-US" sz="1400" dirty="0">
                  <a:solidFill>
                    <a:schemeClr val="tx1"/>
                  </a:solidFill>
                  <a:latin typeface="Times New Roman" pitchFamily="18" charset="0"/>
                  <a:cs typeface="Times New Roman" pitchFamily="18" charset="0"/>
                </a:rPr>
                <a:t>估計法</a:t>
              </a:r>
              <a:r>
                <a:rPr lang="zh-CN" altLang="en-US" sz="1400" dirty="0">
                  <a:solidFill>
                    <a:schemeClr val="tx1"/>
                  </a:solidFill>
                  <a:latin typeface="Times New Roman" pitchFamily="18" charset="0"/>
                  <a:cs typeface="Times New Roman" pitchFamily="18" charset="0"/>
                </a:rPr>
                <a:t>：</a:t>
              </a:r>
              <a:endParaRPr lang="zh-TW" altLang="en-US" sz="1400" dirty="0">
                <a:solidFill>
                  <a:schemeClr val="tx1"/>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293619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09011" y="559057"/>
            <a:ext cx="8850886" cy="5285940"/>
            <a:chOff x="1509011" y="559057"/>
            <a:chExt cx="8850886" cy="5285940"/>
          </a:xfrm>
        </p:grpSpPr>
        <p:sp>
          <p:nvSpPr>
            <p:cNvPr id="6" name="Rectangle 4"/>
            <p:cNvSpPr>
              <a:spLocks noChangeArrowheads="1"/>
            </p:cNvSpPr>
            <p:nvPr/>
          </p:nvSpPr>
          <p:spPr bwMode="auto">
            <a:xfrm>
              <a:off x="1509014" y="559057"/>
              <a:ext cx="88508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假設某個試驗有若干個可能結果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A,B,C,…,</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若在一次試驗中，結果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發生，則一般認為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發生的概率最大；例如，已知某事件發生的概率只有兩種可能：</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0.2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或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0.8</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，如果在一次試驗中，這個事件發生了，我們自然會認為該事件發生的概率是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0.8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而不是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0.2</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，這種想法的根據是“概率最大的事件最有可能發生”的“實際推斷”原理，最大似然估計法的基本思想就是這個原理的具體應用；</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12" name="Rectangle 4"/>
            <p:cNvSpPr>
              <a:spLocks noChangeArrowheads="1"/>
            </p:cNvSpPr>
            <p:nvPr/>
          </p:nvSpPr>
          <p:spPr bwMode="auto">
            <a:xfrm>
              <a:off x="1509013" y="1730308"/>
              <a:ext cx="8850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例如：假設有一批產品，其廢品率為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(0&lt;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&lt;1)</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，今從中隨機抽取出</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100</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個其中有</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10</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個廢品，試估計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值；</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13" name="Rectangle 4"/>
            <p:cNvSpPr>
              <a:spLocks noChangeArrowheads="1"/>
            </p:cNvSpPr>
            <p:nvPr/>
          </p:nvSpPr>
          <p:spPr bwMode="auto">
            <a:xfrm>
              <a:off x="1509013" y="2191973"/>
              <a:ext cx="8850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解：若取到正品用“</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”表示，取到廢品用“</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”表示，此總體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的分佈律表示為：</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14" name="Rectangle 4"/>
            <p:cNvSpPr>
              <a:spLocks noChangeArrowheads="1"/>
            </p:cNvSpPr>
            <p:nvPr/>
          </p:nvSpPr>
          <p:spPr bwMode="auto">
            <a:xfrm>
              <a:off x="1509013" y="2653638"/>
              <a:ext cx="8850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即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 </a:t>
              </a:r>
              <a:r>
                <a:rPr kumimoji="0" lang="en-US" altLang="zh-CN" sz="1200" b="0"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x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(1 -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0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n-US" altLang="zh-CN" sz="10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15" name="Rectangle 4"/>
            <p:cNvSpPr>
              <a:spLocks noChangeArrowheads="1"/>
            </p:cNvSpPr>
            <p:nvPr/>
          </p:nvSpPr>
          <p:spPr bwMode="auto">
            <a:xfrm>
              <a:off x="1509013" y="3144381"/>
              <a:ext cx="8850883" cy="40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取得的樣本值記為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，其中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10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個是“</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90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個是“</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0</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100</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，則出現次樣本值的概率為：</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16" name="Rectangle 4"/>
            <p:cNvSpPr>
              <a:spLocks noChangeArrowheads="1"/>
            </p:cNvSpPr>
            <p:nvPr/>
          </p:nvSpPr>
          <p:spPr bwMode="auto">
            <a:xfrm>
              <a:off x="1509012" y="4224545"/>
              <a:ext cx="8850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這個概率也是似然函數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 </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10</a:t>
              </a:r>
              <a:r>
                <a:rPr kumimoji="0" lang="en-US" altLang="zh-CN" sz="1200" b="0"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(1 -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90</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7" name="对象 16"/>
            <p:cNvGraphicFramePr>
              <a:graphicFrameLocks noChangeAspect="1"/>
            </p:cNvGraphicFramePr>
            <p:nvPr/>
          </p:nvGraphicFramePr>
          <p:xfrm>
            <a:off x="2351342" y="3610610"/>
            <a:ext cx="6324600" cy="508000"/>
          </p:xfrm>
          <a:graphic>
            <a:graphicData uri="http://schemas.openxmlformats.org/presentationml/2006/ole">
              <mc:AlternateContent xmlns:mc="http://schemas.openxmlformats.org/markup-compatibility/2006">
                <mc:Choice xmlns:v="urn:schemas-microsoft-com:vml" Requires="v">
                  <p:oleObj name="Equation" r:id="rId3" imgW="6324480" imgH="507960" progId="Equation.DSMT4">
                    <p:embed/>
                  </p:oleObj>
                </mc:Choice>
                <mc:Fallback>
                  <p:oleObj name="Equation" r:id="rId3" imgW="6324480" imgH="507960" progId="Equation.DSMT4">
                    <p:embed/>
                    <p:pic>
                      <p:nvPicPr>
                        <p:cNvPr id="17" name="对象 16"/>
                        <p:cNvPicPr/>
                        <p:nvPr/>
                      </p:nvPicPr>
                      <p:blipFill>
                        <a:blip r:embed="rId4"/>
                        <a:stretch>
                          <a:fillRect/>
                        </a:stretch>
                      </p:blipFill>
                      <p:spPr>
                        <a:xfrm>
                          <a:off x="2351342" y="3610610"/>
                          <a:ext cx="6324600" cy="508000"/>
                        </a:xfrm>
                        <a:prstGeom prst="rect">
                          <a:avLst/>
                        </a:prstGeom>
                      </p:spPr>
                    </p:pic>
                  </p:oleObj>
                </mc:Fallback>
              </mc:AlternateContent>
            </a:graphicData>
          </a:graphic>
        </p:graphicFrame>
        <p:grpSp>
          <p:nvGrpSpPr>
            <p:cNvPr id="2" name="组合 1"/>
            <p:cNvGrpSpPr/>
            <p:nvPr/>
          </p:nvGrpSpPr>
          <p:grpSpPr>
            <a:xfrm>
              <a:off x="2267712" y="4657131"/>
              <a:ext cx="8092183" cy="830997"/>
              <a:chOff x="2267712" y="4657131"/>
              <a:chExt cx="8092183" cy="830997"/>
            </a:xfrm>
          </p:grpSpPr>
          <p:sp>
            <p:nvSpPr>
              <p:cNvPr id="18" name="Rectangle 4"/>
              <p:cNvSpPr>
                <a:spLocks noChangeArrowheads="1"/>
              </p:cNvSpPr>
              <p:nvPr/>
            </p:nvSpPr>
            <p:spPr bwMode="auto">
              <a:xfrm>
                <a:off x="2267712" y="4657131"/>
                <a:ext cx="80921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由於一次抽樣取得了上述樣本值，因而概率應較大，所以就應選取使這一概率（即似然函數）達到最大的參數值作為未知參數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的估計值；令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0" lang="en-US" altLang="zh-CN" sz="1400" b="0" i="1"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p</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0</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，即可解得：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10%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9" name="对象 18"/>
              <p:cNvGraphicFramePr>
                <a:graphicFrameLocks noChangeAspect="1"/>
              </p:cNvGraphicFramePr>
              <p:nvPr/>
            </p:nvGraphicFramePr>
            <p:xfrm>
              <a:off x="5473764" y="5171095"/>
              <a:ext cx="152400" cy="203200"/>
            </p:xfrm>
            <a:graphic>
              <a:graphicData uri="http://schemas.openxmlformats.org/presentationml/2006/ole">
                <mc:AlternateContent xmlns:mc="http://schemas.openxmlformats.org/markup-compatibility/2006">
                  <mc:Choice xmlns:v="urn:schemas-microsoft-com:vml" Requires="v">
                    <p:oleObj name="Equation" r:id="rId5" imgW="152280" imgH="203040" progId="Equation.DSMT4">
                      <p:embed/>
                    </p:oleObj>
                  </mc:Choice>
                  <mc:Fallback>
                    <p:oleObj name="Equation" r:id="rId5" imgW="152280" imgH="203040" progId="Equation.DSMT4">
                      <p:embed/>
                      <p:pic>
                        <p:nvPicPr>
                          <p:cNvPr id="19" name="对象 18"/>
                          <p:cNvPicPr/>
                          <p:nvPr/>
                        </p:nvPicPr>
                        <p:blipFill>
                          <a:blip r:embed="rId6"/>
                          <a:stretch>
                            <a:fillRect/>
                          </a:stretch>
                        </p:blipFill>
                        <p:spPr>
                          <a:xfrm>
                            <a:off x="5473764" y="5171095"/>
                            <a:ext cx="152400" cy="203200"/>
                          </a:xfrm>
                          <a:prstGeom prst="rect">
                            <a:avLst/>
                          </a:prstGeom>
                        </p:spPr>
                      </p:pic>
                    </p:oleObj>
                  </mc:Fallback>
                </mc:AlternateContent>
              </a:graphicData>
            </a:graphic>
          </p:graphicFrame>
        </p:grpSp>
        <p:sp>
          <p:nvSpPr>
            <p:cNvPr id="20" name="Rectangle 4"/>
            <p:cNvSpPr>
              <a:spLocks noChangeArrowheads="1"/>
            </p:cNvSpPr>
            <p:nvPr/>
          </p:nvSpPr>
          <p:spPr bwMode="auto">
            <a:xfrm>
              <a:off x="1509011" y="5383332"/>
              <a:ext cx="8850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這種求未知參數的估計方法就稱為最大似然估計法；</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sp>
        <p:nvSpPr>
          <p:cNvPr id="4" name="标题 1">
            <a:extLst>
              <a:ext uri="{FF2B5EF4-FFF2-40B4-BE49-F238E27FC236}">
                <a16:creationId xmlns:a16="http://schemas.microsoft.com/office/drawing/2014/main" id="{F50AF9C9-4F07-3E2F-7054-680ACC5773EC}"/>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5" name="矩形 3">
            <a:extLst>
              <a:ext uri="{FF2B5EF4-FFF2-40B4-BE49-F238E27FC236}">
                <a16:creationId xmlns:a16="http://schemas.microsoft.com/office/drawing/2014/main" id="{0E0772E6-6EB6-DC78-104B-81C6732018E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最大似然估計法</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259845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889569" y="525777"/>
            <a:ext cx="9921676" cy="5359659"/>
            <a:chOff x="947937" y="525777"/>
            <a:chExt cx="9921676" cy="5359659"/>
          </a:xfrm>
        </p:grpSpPr>
        <p:sp>
          <p:nvSpPr>
            <p:cNvPr id="25" name="Rectangle 4"/>
            <p:cNvSpPr>
              <a:spLocks noChangeArrowheads="1"/>
            </p:cNvSpPr>
            <p:nvPr/>
          </p:nvSpPr>
          <p:spPr bwMode="auto">
            <a:xfrm>
              <a:off x="947938" y="3347366"/>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上式稱為似然方程，其中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2" name="组合 1"/>
            <p:cNvGrpSpPr/>
            <p:nvPr/>
          </p:nvGrpSpPr>
          <p:grpSpPr>
            <a:xfrm>
              <a:off x="947938" y="525777"/>
              <a:ext cx="9921675" cy="830997"/>
              <a:chOff x="957463" y="621027"/>
              <a:chExt cx="9921675" cy="830997"/>
            </a:xfrm>
          </p:grpSpPr>
          <p:sp>
            <p:nvSpPr>
              <p:cNvPr id="21" name="Rectangle 4"/>
              <p:cNvSpPr>
                <a:spLocks noChangeArrowheads="1"/>
              </p:cNvSpPr>
              <p:nvPr/>
            </p:nvSpPr>
            <p:spPr bwMode="auto">
              <a:xfrm>
                <a:off x="957463" y="621027"/>
                <a:ext cx="9872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的分佈密度為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，其中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是未知參數，又設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是總體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的一個樣本值，如果似然函數                                   在                                達到最大值，即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2" name="对象 21"/>
              <p:cNvGraphicFramePr>
                <a:graphicFrameLocks noChangeAspect="1"/>
              </p:cNvGraphicFramePr>
              <p:nvPr/>
            </p:nvGraphicFramePr>
            <p:xfrm>
              <a:off x="9659938" y="697227"/>
              <a:ext cx="1219200" cy="431800"/>
            </p:xfrm>
            <a:graphic>
              <a:graphicData uri="http://schemas.openxmlformats.org/presentationml/2006/ole">
                <mc:AlternateContent xmlns:mc="http://schemas.openxmlformats.org/markup-compatibility/2006">
                  <mc:Choice xmlns:v="urn:schemas-microsoft-com:vml" Requires="v">
                    <p:oleObj name="Equation" r:id="rId3" imgW="1218960" imgH="431640" progId="Equation.DSMT4">
                      <p:embed/>
                    </p:oleObj>
                  </mc:Choice>
                  <mc:Fallback>
                    <p:oleObj name="Equation" r:id="rId3" imgW="1218960" imgH="431640" progId="Equation.DSMT4">
                      <p:embed/>
                      <p:pic>
                        <p:nvPicPr>
                          <p:cNvPr id="22" name="对象 21"/>
                          <p:cNvPicPr/>
                          <p:nvPr/>
                        </p:nvPicPr>
                        <p:blipFill>
                          <a:blip r:embed="rId4"/>
                          <a:stretch>
                            <a:fillRect/>
                          </a:stretch>
                        </p:blipFill>
                        <p:spPr>
                          <a:xfrm>
                            <a:off x="9659938" y="697227"/>
                            <a:ext cx="1219200" cy="43180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242505" y="1129221"/>
              <a:ext cx="1117600" cy="304800"/>
            </p:xfrm>
            <a:graphic>
              <a:graphicData uri="http://schemas.openxmlformats.org/presentationml/2006/ole">
                <mc:AlternateContent xmlns:mc="http://schemas.openxmlformats.org/markup-compatibility/2006">
                  <mc:Choice xmlns:v="urn:schemas-microsoft-com:vml" Requires="v">
                    <p:oleObj name="Equation" r:id="rId5" imgW="1117440" imgH="304560" progId="Equation.DSMT4">
                      <p:embed/>
                    </p:oleObj>
                  </mc:Choice>
                  <mc:Fallback>
                    <p:oleObj name="Equation" r:id="rId5" imgW="1117440" imgH="304560" progId="Equation.DSMT4">
                      <p:embed/>
                      <p:pic>
                        <p:nvPicPr>
                          <p:cNvPr id="12" name="对象 11"/>
                          <p:cNvPicPr/>
                          <p:nvPr/>
                        </p:nvPicPr>
                        <p:blipFill>
                          <a:blip r:embed="rId6"/>
                          <a:stretch>
                            <a:fillRect/>
                          </a:stretch>
                        </p:blipFill>
                        <p:spPr>
                          <a:xfrm>
                            <a:off x="1242505" y="1129221"/>
                            <a:ext cx="1117600" cy="304800"/>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492627" y="1113727"/>
              <a:ext cx="1104900" cy="317500"/>
            </p:xfrm>
            <a:graphic>
              <a:graphicData uri="http://schemas.openxmlformats.org/presentationml/2006/ole">
                <mc:AlternateContent xmlns:mc="http://schemas.openxmlformats.org/markup-compatibility/2006">
                  <mc:Choice xmlns:v="urn:schemas-microsoft-com:vml" Requires="v">
                    <p:oleObj name="Equation" r:id="rId7" imgW="1104840" imgH="317160" progId="Equation.DSMT4">
                      <p:embed/>
                    </p:oleObj>
                  </mc:Choice>
                  <mc:Fallback>
                    <p:oleObj name="Equation" r:id="rId7" imgW="1104840" imgH="317160" progId="Equation.DSMT4">
                      <p:embed/>
                      <p:pic>
                        <p:nvPicPr>
                          <p:cNvPr id="13" name="对象 12"/>
                          <p:cNvPicPr/>
                          <p:nvPr/>
                        </p:nvPicPr>
                        <p:blipFill>
                          <a:blip r:embed="rId8"/>
                          <a:stretch>
                            <a:fillRect/>
                          </a:stretch>
                        </p:blipFill>
                        <p:spPr>
                          <a:xfrm>
                            <a:off x="3492627" y="1113727"/>
                            <a:ext cx="1104900" cy="317500"/>
                          </a:xfrm>
                          <a:prstGeom prst="rect">
                            <a:avLst/>
                          </a:prstGeom>
                        </p:spPr>
                      </p:pic>
                    </p:oleObj>
                  </mc:Fallback>
                </mc:AlternateContent>
              </a:graphicData>
            </a:graphic>
          </p:graphicFrame>
        </p:grpSp>
        <p:grpSp>
          <p:nvGrpSpPr>
            <p:cNvPr id="3" name="组合 2"/>
            <p:cNvGrpSpPr/>
            <p:nvPr/>
          </p:nvGrpSpPr>
          <p:grpSpPr>
            <a:xfrm>
              <a:off x="947937" y="1307999"/>
              <a:ext cx="9872463" cy="461665"/>
              <a:chOff x="957462" y="1403249"/>
              <a:chExt cx="9872463" cy="461665"/>
            </a:xfrm>
          </p:grpSpPr>
          <p:sp>
            <p:nvSpPr>
              <p:cNvPr id="14" name="Rectangle 4"/>
              <p:cNvSpPr>
                <a:spLocks noChangeArrowheads="1"/>
              </p:cNvSpPr>
              <p:nvPr/>
            </p:nvSpPr>
            <p:spPr bwMode="auto">
              <a:xfrm>
                <a:off x="957462" y="1403249"/>
                <a:ext cx="9872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則稱                      分別為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m</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的最大似然估計值；</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5" name="对象 14"/>
              <p:cNvGraphicFramePr>
                <a:graphicFrameLocks noChangeAspect="1"/>
              </p:cNvGraphicFramePr>
              <p:nvPr/>
            </p:nvGraphicFramePr>
            <p:xfrm>
              <a:off x="1763776" y="1555617"/>
              <a:ext cx="749300" cy="254000"/>
            </p:xfrm>
            <a:graphic>
              <a:graphicData uri="http://schemas.openxmlformats.org/presentationml/2006/ole">
                <mc:AlternateContent xmlns:mc="http://schemas.openxmlformats.org/markup-compatibility/2006">
                  <mc:Choice xmlns:v="urn:schemas-microsoft-com:vml" Requires="v">
                    <p:oleObj name="Equation" r:id="rId9" imgW="749160" imgH="253800" progId="Equation.DSMT4">
                      <p:embed/>
                    </p:oleObj>
                  </mc:Choice>
                  <mc:Fallback>
                    <p:oleObj name="Equation" r:id="rId9" imgW="749160" imgH="253800" progId="Equation.DSMT4">
                      <p:embed/>
                      <p:pic>
                        <p:nvPicPr>
                          <p:cNvPr id="15" name="对象 14"/>
                          <p:cNvPicPr/>
                          <p:nvPr/>
                        </p:nvPicPr>
                        <p:blipFill>
                          <a:blip r:embed="rId10"/>
                          <a:stretch>
                            <a:fillRect/>
                          </a:stretch>
                        </p:blipFill>
                        <p:spPr>
                          <a:xfrm>
                            <a:off x="1763776" y="1555617"/>
                            <a:ext cx="749300" cy="254000"/>
                          </a:xfrm>
                          <a:prstGeom prst="rect">
                            <a:avLst/>
                          </a:prstGeom>
                        </p:spPr>
                      </p:pic>
                    </p:oleObj>
                  </mc:Fallback>
                </mc:AlternateContent>
              </a:graphicData>
            </a:graphic>
          </p:graphicFrame>
        </p:grpSp>
        <p:grpSp>
          <p:nvGrpSpPr>
            <p:cNvPr id="4" name="组合 3"/>
            <p:cNvGrpSpPr/>
            <p:nvPr/>
          </p:nvGrpSpPr>
          <p:grpSpPr>
            <a:xfrm>
              <a:off x="947938" y="1720147"/>
              <a:ext cx="9872462" cy="461665"/>
              <a:chOff x="957463" y="1815397"/>
              <a:chExt cx="9872462" cy="461665"/>
            </a:xfrm>
          </p:grpSpPr>
          <p:sp>
            <p:nvSpPr>
              <p:cNvPr id="16" name="Rectangle 4"/>
              <p:cNvSpPr>
                <a:spLocks noChangeArrowheads="1"/>
              </p:cNvSpPr>
              <p:nvPr/>
            </p:nvSpPr>
            <p:spPr bwMode="auto">
              <a:xfrm>
                <a:off x="957463" y="1815397"/>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需要注意的是，最大似然估計值                              依賴於樣本值，即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7" name="对象 16"/>
              <p:cNvGraphicFramePr>
                <a:graphicFrameLocks noChangeAspect="1"/>
              </p:cNvGraphicFramePr>
              <p:nvPr/>
            </p:nvGraphicFramePr>
            <p:xfrm>
              <a:off x="3562668" y="1964246"/>
              <a:ext cx="1041400" cy="266700"/>
            </p:xfrm>
            <a:graphic>
              <a:graphicData uri="http://schemas.openxmlformats.org/presentationml/2006/ole">
                <mc:AlternateContent xmlns:mc="http://schemas.openxmlformats.org/markup-compatibility/2006">
                  <mc:Choice xmlns:v="urn:schemas-microsoft-com:vml" Requires="v">
                    <p:oleObj name="Equation" r:id="rId11" imgW="1041120" imgH="266400" progId="Equation.DSMT4">
                      <p:embed/>
                    </p:oleObj>
                  </mc:Choice>
                  <mc:Fallback>
                    <p:oleObj name="Equation" r:id="rId11" imgW="1041120" imgH="266400" progId="Equation.DSMT4">
                      <p:embed/>
                      <p:pic>
                        <p:nvPicPr>
                          <p:cNvPr id="17" name="对象 16"/>
                          <p:cNvPicPr/>
                          <p:nvPr/>
                        </p:nvPicPr>
                        <p:blipFill>
                          <a:blip r:embed="rId12"/>
                          <a:stretch>
                            <a:fillRect/>
                          </a:stretch>
                        </p:blipFill>
                        <p:spPr>
                          <a:xfrm>
                            <a:off x="3562668" y="1964246"/>
                            <a:ext cx="1041400" cy="266700"/>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5921693" y="1954721"/>
              <a:ext cx="1892300" cy="266700"/>
            </p:xfrm>
            <a:graphic>
              <a:graphicData uri="http://schemas.openxmlformats.org/presentationml/2006/ole">
                <mc:AlternateContent xmlns:mc="http://schemas.openxmlformats.org/markup-compatibility/2006">
                  <mc:Choice xmlns:v="urn:schemas-microsoft-com:vml" Requires="v">
                    <p:oleObj name="Equation" r:id="rId13" imgW="1892160" imgH="266400" progId="Equation.DSMT4">
                      <p:embed/>
                    </p:oleObj>
                  </mc:Choice>
                  <mc:Fallback>
                    <p:oleObj name="Equation" r:id="rId13" imgW="1892160" imgH="266400" progId="Equation.DSMT4">
                      <p:embed/>
                      <p:pic>
                        <p:nvPicPr>
                          <p:cNvPr id="18" name="对象 17"/>
                          <p:cNvPicPr/>
                          <p:nvPr/>
                        </p:nvPicPr>
                        <p:blipFill>
                          <a:blip r:embed="rId14"/>
                          <a:stretch>
                            <a:fillRect/>
                          </a:stretch>
                        </p:blipFill>
                        <p:spPr>
                          <a:xfrm>
                            <a:off x="5921693" y="1954721"/>
                            <a:ext cx="1892300" cy="266700"/>
                          </a:xfrm>
                          <a:prstGeom prst="rect">
                            <a:avLst/>
                          </a:prstGeom>
                        </p:spPr>
                      </p:pic>
                    </p:oleObj>
                  </mc:Fallback>
                </mc:AlternateContent>
              </a:graphicData>
            </a:graphic>
          </p:graphicFrame>
        </p:grpSp>
        <p:grpSp>
          <p:nvGrpSpPr>
            <p:cNvPr id="5" name="组合 4"/>
            <p:cNvGrpSpPr/>
            <p:nvPr/>
          </p:nvGrpSpPr>
          <p:grpSpPr>
            <a:xfrm>
              <a:off x="947938" y="2091579"/>
              <a:ext cx="9872462" cy="830997"/>
              <a:chOff x="957463" y="2186829"/>
              <a:chExt cx="9872462" cy="830997"/>
            </a:xfrm>
          </p:grpSpPr>
          <p:sp>
            <p:nvSpPr>
              <p:cNvPr id="19" name="Rectangle 4"/>
              <p:cNvSpPr>
                <a:spLocks noChangeArrowheads="1"/>
              </p:cNvSpPr>
              <p:nvPr/>
            </p:nvSpPr>
            <p:spPr bwMode="auto">
              <a:xfrm>
                <a:off x="957463" y="2186829"/>
                <a:ext cx="9872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若在上式中將樣本值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換成樣本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，所得到的                                                               ，分別稱為                              的最大似然估計量，簡稱</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MLE</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0" name="对象 19"/>
              <p:cNvGraphicFramePr>
                <a:graphicFrameLocks noChangeAspect="1"/>
              </p:cNvGraphicFramePr>
              <p:nvPr/>
            </p:nvGraphicFramePr>
            <p:xfrm>
              <a:off x="5817870" y="2336483"/>
              <a:ext cx="2298700" cy="266700"/>
            </p:xfrm>
            <a:graphic>
              <a:graphicData uri="http://schemas.openxmlformats.org/presentationml/2006/ole">
                <mc:AlternateContent xmlns:mc="http://schemas.openxmlformats.org/markup-compatibility/2006">
                  <mc:Choice xmlns:v="urn:schemas-microsoft-com:vml" Requires="v">
                    <p:oleObj name="Equation" r:id="rId15" imgW="2298600" imgH="266400" progId="Equation.DSMT4">
                      <p:embed/>
                    </p:oleObj>
                  </mc:Choice>
                  <mc:Fallback>
                    <p:oleObj name="Equation" r:id="rId15" imgW="2298600" imgH="266400" progId="Equation.DSMT4">
                      <p:embed/>
                      <p:pic>
                        <p:nvPicPr>
                          <p:cNvPr id="20" name="对象 19"/>
                          <p:cNvPicPr/>
                          <p:nvPr/>
                        </p:nvPicPr>
                        <p:blipFill>
                          <a:blip r:embed="rId16"/>
                          <a:stretch>
                            <a:fillRect/>
                          </a:stretch>
                        </p:blipFill>
                        <p:spPr>
                          <a:xfrm>
                            <a:off x="5817870" y="2336483"/>
                            <a:ext cx="2298700" cy="266700"/>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8980923" y="2343396"/>
              <a:ext cx="1041400" cy="254000"/>
            </p:xfrm>
            <a:graphic>
              <a:graphicData uri="http://schemas.openxmlformats.org/presentationml/2006/ole">
                <mc:AlternateContent xmlns:mc="http://schemas.openxmlformats.org/markup-compatibility/2006">
                  <mc:Choice xmlns:v="urn:schemas-microsoft-com:vml" Requires="v">
                    <p:oleObj name="Equation" r:id="rId17" imgW="1041120" imgH="253800" progId="Equation.DSMT4">
                      <p:embed/>
                    </p:oleObj>
                  </mc:Choice>
                  <mc:Fallback>
                    <p:oleObj name="Equation" r:id="rId17" imgW="1041120" imgH="253800" progId="Equation.DSMT4">
                      <p:embed/>
                      <p:pic>
                        <p:nvPicPr>
                          <p:cNvPr id="24" name="对象 23"/>
                          <p:cNvPicPr/>
                          <p:nvPr/>
                        </p:nvPicPr>
                        <p:blipFill>
                          <a:blip r:embed="rId18"/>
                          <a:stretch>
                            <a:fillRect/>
                          </a:stretch>
                        </p:blipFill>
                        <p:spPr>
                          <a:xfrm>
                            <a:off x="8980923" y="2343396"/>
                            <a:ext cx="1041400" cy="254000"/>
                          </a:xfrm>
                          <a:prstGeom prst="rect">
                            <a:avLst/>
                          </a:prstGeom>
                        </p:spPr>
                      </p:pic>
                    </p:oleObj>
                  </mc:Fallback>
                </mc:AlternateContent>
              </a:graphicData>
            </a:graphic>
          </p:graphicFrame>
        </p:grpSp>
        <p:grpSp>
          <p:nvGrpSpPr>
            <p:cNvPr id="6" name="组合 5"/>
            <p:cNvGrpSpPr/>
            <p:nvPr/>
          </p:nvGrpSpPr>
          <p:grpSpPr>
            <a:xfrm>
              <a:off x="947938" y="2848610"/>
              <a:ext cx="9872462" cy="528003"/>
              <a:chOff x="957463" y="3058160"/>
              <a:chExt cx="9872462" cy="528003"/>
            </a:xfrm>
          </p:grpSpPr>
          <p:sp>
            <p:nvSpPr>
              <p:cNvPr id="29" name="Rectangle 4"/>
              <p:cNvSpPr>
                <a:spLocks noChangeArrowheads="1"/>
              </p:cNvSpPr>
              <p:nvPr/>
            </p:nvSpPr>
            <p:spPr bwMode="auto">
              <a:xfrm>
                <a:off x="957463" y="3058160"/>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由於                                                ，而 </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lnL</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與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有相同的最大值點，因此，   為最大似然估計的必要條件為：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30" name="对象 29"/>
              <p:cNvGraphicFramePr>
                <a:graphicFrameLocks noChangeAspect="1"/>
              </p:cNvGraphicFramePr>
              <p:nvPr/>
            </p:nvGraphicFramePr>
            <p:xfrm>
              <a:off x="1724025" y="3128963"/>
              <a:ext cx="1752600" cy="431800"/>
            </p:xfrm>
            <a:graphic>
              <a:graphicData uri="http://schemas.openxmlformats.org/presentationml/2006/ole">
                <mc:AlternateContent xmlns:mc="http://schemas.openxmlformats.org/markup-compatibility/2006">
                  <mc:Choice xmlns:v="urn:schemas-microsoft-com:vml" Requires="v">
                    <p:oleObj name="Equation" r:id="rId19" imgW="1752480" imgH="431640" progId="Equation.DSMT4">
                      <p:embed/>
                    </p:oleObj>
                  </mc:Choice>
                  <mc:Fallback>
                    <p:oleObj name="Equation" r:id="rId19" imgW="1752480" imgH="431640" progId="Equation.DSMT4">
                      <p:embed/>
                      <p:pic>
                        <p:nvPicPr>
                          <p:cNvPr id="30" name="对象 29"/>
                          <p:cNvPicPr/>
                          <p:nvPr/>
                        </p:nvPicPr>
                        <p:blipFill>
                          <a:blip r:embed="rId20"/>
                          <a:stretch>
                            <a:fillRect/>
                          </a:stretch>
                        </p:blipFill>
                        <p:spPr>
                          <a:xfrm>
                            <a:off x="1724025" y="3128963"/>
                            <a:ext cx="1752600" cy="431800"/>
                          </a:xfrm>
                          <a:prstGeom prst="rect">
                            <a:avLst/>
                          </a:prstGeom>
                        </p:spPr>
                      </p:pic>
                    </p:oleObj>
                  </mc:Fallback>
                </mc:AlternateContent>
              </a:graphicData>
            </a:graphic>
          </p:graphicFrame>
          <p:graphicFrame>
            <p:nvGraphicFramePr>
              <p:cNvPr id="31" name="对象 30"/>
              <p:cNvGraphicFramePr>
                <a:graphicFrameLocks noChangeAspect="1"/>
              </p:cNvGraphicFramePr>
              <p:nvPr/>
            </p:nvGraphicFramePr>
            <p:xfrm>
              <a:off x="6190924" y="3208336"/>
              <a:ext cx="152400" cy="254000"/>
            </p:xfrm>
            <a:graphic>
              <a:graphicData uri="http://schemas.openxmlformats.org/presentationml/2006/ole">
                <mc:AlternateContent xmlns:mc="http://schemas.openxmlformats.org/markup-compatibility/2006">
                  <mc:Choice xmlns:v="urn:schemas-microsoft-com:vml" Requires="v">
                    <p:oleObj name="Equation" r:id="rId21" imgW="152280" imgH="253800" progId="Equation.DSMT4">
                      <p:embed/>
                    </p:oleObj>
                  </mc:Choice>
                  <mc:Fallback>
                    <p:oleObj name="Equation" r:id="rId21" imgW="152280" imgH="253800" progId="Equation.DSMT4">
                      <p:embed/>
                      <p:pic>
                        <p:nvPicPr>
                          <p:cNvPr id="31" name="对象 30"/>
                          <p:cNvPicPr/>
                          <p:nvPr/>
                        </p:nvPicPr>
                        <p:blipFill>
                          <a:blip r:embed="rId22"/>
                          <a:stretch>
                            <a:fillRect/>
                          </a:stretch>
                        </p:blipFill>
                        <p:spPr>
                          <a:xfrm>
                            <a:off x="6190924" y="3208336"/>
                            <a:ext cx="152400" cy="254000"/>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8440738" y="3103563"/>
              <a:ext cx="1752600" cy="482600"/>
            </p:xfrm>
            <a:graphic>
              <a:graphicData uri="http://schemas.openxmlformats.org/presentationml/2006/ole">
                <mc:AlternateContent xmlns:mc="http://schemas.openxmlformats.org/markup-compatibility/2006">
                  <mc:Choice xmlns:v="urn:schemas-microsoft-com:vml" Requires="v">
                    <p:oleObj name="Equation" r:id="rId23" imgW="1752480" imgH="482400" progId="Equation.DSMT4">
                      <p:embed/>
                    </p:oleObj>
                  </mc:Choice>
                  <mc:Fallback>
                    <p:oleObj name="Equation" r:id="rId23" imgW="1752480" imgH="482400" progId="Equation.DSMT4">
                      <p:embed/>
                      <p:pic>
                        <p:nvPicPr>
                          <p:cNvPr id="23" name="对象 22"/>
                          <p:cNvPicPr/>
                          <p:nvPr/>
                        </p:nvPicPr>
                        <p:blipFill>
                          <a:blip r:embed="rId24"/>
                          <a:stretch>
                            <a:fillRect/>
                          </a:stretch>
                        </p:blipFill>
                        <p:spPr>
                          <a:xfrm>
                            <a:off x="8440738" y="3103563"/>
                            <a:ext cx="1752600" cy="482600"/>
                          </a:xfrm>
                          <a:prstGeom prst="rect">
                            <a:avLst/>
                          </a:prstGeom>
                        </p:spPr>
                      </p:pic>
                    </p:oleObj>
                  </mc:Fallback>
                </mc:AlternateContent>
              </a:graphicData>
            </a:graphic>
          </p:graphicFrame>
        </p:grpSp>
        <p:sp>
          <p:nvSpPr>
            <p:cNvPr id="32" name="Rectangle 4"/>
            <p:cNvSpPr>
              <a:spLocks noChangeArrowheads="1"/>
            </p:cNvSpPr>
            <p:nvPr/>
          </p:nvSpPr>
          <p:spPr bwMode="auto">
            <a:xfrm>
              <a:off x="947938" y="3738129"/>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因此，求最大似然估計量的步驟為：</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33" name="Rectangle 4"/>
            <p:cNvSpPr>
              <a:spLocks noChangeArrowheads="1"/>
            </p:cNvSpPr>
            <p:nvPr/>
          </p:nvSpPr>
          <p:spPr bwMode="auto">
            <a:xfrm>
              <a:off x="947938" y="4095019"/>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、寫出似然函數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L</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7" name="组合 6"/>
            <p:cNvGrpSpPr/>
            <p:nvPr/>
          </p:nvGrpSpPr>
          <p:grpSpPr>
            <a:xfrm>
              <a:off x="947938" y="4507734"/>
              <a:ext cx="9872462" cy="509290"/>
              <a:chOff x="957463" y="4612509"/>
              <a:chExt cx="9872462" cy="509290"/>
            </a:xfrm>
          </p:grpSpPr>
          <p:sp>
            <p:nvSpPr>
              <p:cNvPr id="34" name="Rectangle 4"/>
              <p:cNvSpPr>
                <a:spLocks noChangeArrowheads="1"/>
              </p:cNvSpPr>
              <p:nvPr/>
            </p:nvSpPr>
            <p:spPr bwMode="auto">
              <a:xfrm>
                <a:off x="957463" y="4612509"/>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、求出 </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lnL</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及似然方程：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41" name="对象 40"/>
              <p:cNvGraphicFramePr>
                <a:graphicFrameLocks noChangeAspect="1"/>
              </p:cNvGraphicFramePr>
              <p:nvPr/>
            </p:nvGraphicFramePr>
            <p:xfrm>
              <a:off x="3297238" y="4639199"/>
              <a:ext cx="1752600" cy="482600"/>
            </p:xfrm>
            <a:graphic>
              <a:graphicData uri="http://schemas.openxmlformats.org/presentationml/2006/ole">
                <mc:AlternateContent xmlns:mc="http://schemas.openxmlformats.org/markup-compatibility/2006">
                  <mc:Choice xmlns:v="urn:schemas-microsoft-com:vml" Requires="v">
                    <p:oleObj name="Equation" r:id="rId25" imgW="1752480" imgH="482400" progId="Equation.DSMT4">
                      <p:embed/>
                    </p:oleObj>
                  </mc:Choice>
                  <mc:Fallback>
                    <p:oleObj name="Equation" r:id="rId25" imgW="1752480" imgH="482400" progId="Equation.DSMT4">
                      <p:embed/>
                      <p:pic>
                        <p:nvPicPr>
                          <p:cNvPr id="41" name="对象 40"/>
                          <p:cNvPicPr/>
                          <p:nvPr/>
                        </p:nvPicPr>
                        <p:blipFill>
                          <a:blip r:embed="rId24"/>
                          <a:stretch>
                            <a:fillRect/>
                          </a:stretch>
                        </p:blipFill>
                        <p:spPr>
                          <a:xfrm>
                            <a:off x="3297238" y="4639199"/>
                            <a:ext cx="1752600" cy="482600"/>
                          </a:xfrm>
                          <a:prstGeom prst="rect">
                            <a:avLst/>
                          </a:prstGeom>
                        </p:spPr>
                      </p:pic>
                    </p:oleObj>
                  </mc:Fallback>
                </mc:AlternateContent>
              </a:graphicData>
            </a:graphic>
          </p:graphicFrame>
        </p:grpSp>
        <p:grpSp>
          <p:nvGrpSpPr>
            <p:cNvPr id="8" name="组合 7"/>
            <p:cNvGrpSpPr/>
            <p:nvPr/>
          </p:nvGrpSpPr>
          <p:grpSpPr>
            <a:xfrm>
              <a:off x="947938" y="4997974"/>
              <a:ext cx="9872462" cy="461665"/>
              <a:chOff x="957463" y="5102749"/>
              <a:chExt cx="9872462" cy="461665"/>
            </a:xfrm>
          </p:grpSpPr>
          <p:sp>
            <p:nvSpPr>
              <p:cNvPr id="36" name="Rectangle 4"/>
              <p:cNvSpPr>
                <a:spLocks noChangeArrowheads="1"/>
              </p:cNvSpPr>
              <p:nvPr/>
            </p:nvSpPr>
            <p:spPr bwMode="auto">
              <a:xfrm>
                <a:off x="957463" y="5102749"/>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3)</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、解似然方程得到最大似然估計：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42" name="对象 41"/>
              <p:cNvGraphicFramePr>
                <a:graphicFrameLocks noChangeAspect="1"/>
              </p:cNvGraphicFramePr>
              <p:nvPr/>
            </p:nvGraphicFramePr>
            <p:xfrm>
              <a:off x="3740468" y="5252321"/>
              <a:ext cx="1892300" cy="266700"/>
            </p:xfrm>
            <a:graphic>
              <a:graphicData uri="http://schemas.openxmlformats.org/presentationml/2006/ole">
                <mc:AlternateContent xmlns:mc="http://schemas.openxmlformats.org/markup-compatibility/2006">
                  <mc:Choice xmlns:v="urn:schemas-microsoft-com:vml" Requires="v">
                    <p:oleObj name="Equation" r:id="rId26" imgW="1892160" imgH="266400" progId="Equation.DSMT4">
                      <p:embed/>
                    </p:oleObj>
                  </mc:Choice>
                  <mc:Fallback>
                    <p:oleObj name="Equation" r:id="rId26" imgW="1892160" imgH="266400" progId="Equation.DSMT4">
                      <p:embed/>
                      <p:pic>
                        <p:nvPicPr>
                          <p:cNvPr id="42" name="对象 41"/>
                          <p:cNvPicPr/>
                          <p:nvPr/>
                        </p:nvPicPr>
                        <p:blipFill>
                          <a:blip r:embed="rId14"/>
                          <a:stretch>
                            <a:fillRect/>
                          </a:stretch>
                        </p:blipFill>
                        <p:spPr>
                          <a:xfrm>
                            <a:off x="3740468" y="5252321"/>
                            <a:ext cx="1892300" cy="266700"/>
                          </a:xfrm>
                          <a:prstGeom prst="rect">
                            <a:avLst/>
                          </a:prstGeom>
                        </p:spPr>
                      </p:pic>
                    </p:oleObj>
                  </mc:Fallback>
                </mc:AlternateContent>
              </a:graphicData>
            </a:graphic>
          </p:graphicFrame>
        </p:grpSp>
        <p:grpSp>
          <p:nvGrpSpPr>
            <p:cNvPr id="9" name="组合 8"/>
            <p:cNvGrpSpPr/>
            <p:nvPr/>
          </p:nvGrpSpPr>
          <p:grpSpPr>
            <a:xfrm>
              <a:off x="947938" y="5423771"/>
              <a:ext cx="9872462" cy="461665"/>
              <a:chOff x="957463" y="5538071"/>
              <a:chExt cx="9872462" cy="461665"/>
            </a:xfrm>
          </p:grpSpPr>
          <p:sp>
            <p:nvSpPr>
              <p:cNvPr id="38" name="Rectangle 4"/>
              <p:cNvSpPr>
                <a:spLocks noChangeArrowheads="1"/>
              </p:cNvSpPr>
              <p:nvPr/>
            </p:nvSpPr>
            <p:spPr bwMode="auto">
              <a:xfrm>
                <a:off x="957463" y="5538071"/>
                <a:ext cx="9872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4)</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、最後得到最大似然估計量：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43" name="对象 42"/>
              <p:cNvGraphicFramePr>
                <a:graphicFrameLocks noChangeAspect="1"/>
              </p:cNvGraphicFramePr>
              <p:nvPr/>
            </p:nvGraphicFramePr>
            <p:xfrm>
              <a:off x="3448177" y="5686582"/>
              <a:ext cx="2298700" cy="266700"/>
            </p:xfrm>
            <a:graphic>
              <a:graphicData uri="http://schemas.openxmlformats.org/presentationml/2006/ole">
                <mc:AlternateContent xmlns:mc="http://schemas.openxmlformats.org/markup-compatibility/2006">
                  <mc:Choice xmlns:v="urn:schemas-microsoft-com:vml" Requires="v">
                    <p:oleObj name="Equation" r:id="rId27" imgW="2298600" imgH="266400" progId="Equation.DSMT4">
                      <p:embed/>
                    </p:oleObj>
                  </mc:Choice>
                  <mc:Fallback>
                    <p:oleObj name="Equation" r:id="rId27" imgW="2298600" imgH="266400" progId="Equation.DSMT4">
                      <p:embed/>
                      <p:pic>
                        <p:nvPicPr>
                          <p:cNvPr id="43" name="对象 42"/>
                          <p:cNvPicPr/>
                          <p:nvPr/>
                        </p:nvPicPr>
                        <p:blipFill>
                          <a:blip r:embed="rId16"/>
                          <a:stretch>
                            <a:fillRect/>
                          </a:stretch>
                        </p:blipFill>
                        <p:spPr>
                          <a:xfrm>
                            <a:off x="3448177" y="5686582"/>
                            <a:ext cx="2298700" cy="266700"/>
                          </a:xfrm>
                          <a:prstGeom prst="rect">
                            <a:avLst/>
                          </a:prstGeom>
                        </p:spPr>
                      </p:pic>
                    </p:oleObj>
                  </mc:Fallback>
                </mc:AlternateContent>
              </a:graphicData>
            </a:graphic>
          </p:graphicFrame>
        </p:grpSp>
      </p:grpSp>
      <p:sp>
        <p:nvSpPr>
          <p:cNvPr id="26" name="标题 1">
            <a:extLst>
              <a:ext uri="{FF2B5EF4-FFF2-40B4-BE49-F238E27FC236}">
                <a16:creationId xmlns:a16="http://schemas.microsoft.com/office/drawing/2014/main" id="{25283B23-6C5F-54F4-76E6-AD851959EA58}"/>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27" name="矩形 3">
            <a:extLst>
              <a:ext uri="{FF2B5EF4-FFF2-40B4-BE49-F238E27FC236}">
                <a16:creationId xmlns:a16="http://schemas.microsoft.com/office/drawing/2014/main" id="{9D09F515-3E1A-8CE0-B8AC-5F580C3DA9FC}"/>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最大似然估計法</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3177052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807391" y="856302"/>
            <a:ext cx="9029214" cy="4522566"/>
            <a:chOff x="1671199" y="856302"/>
            <a:chExt cx="9029214" cy="4522566"/>
          </a:xfrm>
        </p:grpSpPr>
        <p:sp>
          <p:nvSpPr>
            <p:cNvPr id="21" name="Rectangle 4"/>
            <p:cNvSpPr>
              <a:spLocks noChangeArrowheads="1"/>
            </p:cNvSpPr>
            <p:nvPr/>
          </p:nvSpPr>
          <p:spPr bwMode="auto">
            <a:xfrm>
              <a:off x="1671201" y="856302"/>
              <a:ext cx="79004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例</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22" name="Rectangle 4"/>
            <p:cNvSpPr>
              <a:spLocks noChangeArrowheads="1"/>
            </p:cNvSpPr>
            <p:nvPr/>
          </p:nvSpPr>
          <p:spPr bwMode="auto">
            <a:xfrm>
              <a:off x="1834575" y="856302"/>
              <a:ext cx="804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假設總體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服從正態分佈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µ</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σ</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，試求未知參數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μ</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σ</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的最大似然估計量；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23" name="Rectangle 4"/>
            <p:cNvSpPr>
              <a:spLocks noChangeArrowheads="1"/>
            </p:cNvSpPr>
            <p:nvPr/>
          </p:nvSpPr>
          <p:spPr bwMode="auto">
            <a:xfrm>
              <a:off x="1671199" y="1465268"/>
              <a:ext cx="79004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解</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8" name="Rectangle 4"/>
            <p:cNvSpPr>
              <a:spLocks noChangeArrowheads="1"/>
            </p:cNvSpPr>
            <p:nvPr/>
          </p:nvSpPr>
          <p:spPr bwMode="auto">
            <a:xfrm>
              <a:off x="1834574" y="1463992"/>
              <a:ext cx="80487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設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為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的一個樣本，其觀測值為 </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1</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err="1">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25000" noProof="0" dirty="0" err="1">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，記 </a:t>
              </a:r>
              <a:r>
                <a:rPr kumimoji="0" lang="el-GR"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µ</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σ</a:t>
              </a:r>
              <a:r>
                <a:rPr kumimoji="0" lang="en-US" altLang="zh-CN" sz="1200" b="0" i="0" u="none" strike="noStrike" kern="1200" cap="none" spc="0" normalizeH="0" baseline="30000" noProof="0" dirty="0">
                  <a:ln>
                    <a:noFill/>
                  </a:ln>
                  <a:solidFill>
                    <a:srgbClr val="000000"/>
                  </a:solidFill>
                  <a:effectLst/>
                  <a:uLnTx/>
                  <a:uFillTx/>
                  <a:latin typeface="Times New Roman" pitchFamily="18" charset="0"/>
                  <a:ea typeface="宋体" pitchFamily="2" charset="-122"/>
                  <a:cs typeface="Times New Roman" pitchFamily="18" charset="0"/>
                </a:rPr>
                <a:t>2</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，則：</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32" name="Rectangle 4"/>
            <p:cNvSpPr>
              <a:spLocks noChangeArrowheads="1"/>
            </p:cNvSpPr>
            <p:nvPr/>
          </p:nvSpPr>
          <p:spPr bwMode="auto">
            <a:xfrm>
              <a:off x="1834573" y="4547871"/>
              <a:ext cx="80487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最大似然估計充分利用了樣本中所包含的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的信息，從而充分利用了總體分佈函數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F</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x</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所提供的關於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的信息，因而最大似然估計有許多優良的性質，在實際應用中，最大似然估計是最常用，也是最重要和最好的方法之一；</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5" name="组合 4"/>
            <p:cNvGrpSpPr/>
            <p:nvPr/>
          </p:nvGrpSpPr>
          <p:grpSpPr>
            <a:xfrm>
              <a:off x="1834574" y="2126694"/>
              <a:ext cx="8865839" cy="520700"/>
              <a:chOff x="2175054" y="1620838"/>
              <a:chExt cx="8865839" cy="520700"/>
            </a:xfrm>
          </p:grpSpPr>
          <p:sp>
            <p:nvSpPr>
              <p:cNvPr id="27" name="Rectangle 4"/>
              <p:cNvSpPr>
                <a:spLocks noChangeArrowheads="1"/>
              </p:cNvSpPr>
              <p:nvPr/>
            </p:nvSpPr>
            <p:spPr bwMode="auto">
              <a:xfrm>
                <a:off x="2175054" y="1650998"/>
                <a:ext cx="8865839" cy="403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25" name="对象 24"/>
              <p:cNvGraphicFramePr>
                <a:graphicFrameLocks noChangeAspect="1"/>
              </p:cNvGraphicFramePr>
              <p:nvPr/>
            </p:nvGraphicFramePr>
            <p:xfrm>
              <a:off x="2550296" y="1620838"/>
              <a:ext cx="3594100" cy="520700"/>
            </p:xfrm>
            <a:graphic>
              <a:graphicData uri="http://schemas.openxmlformats.org/presentationml/2006/ole">
                <mc:AlternateContent xmlns:mc="http://schemas.openxmlformats.org/markup-compatibility/2006">
                  <mc:Choice xmlns:v="urn:schemas-microsoft-com:vml" Requires="v">
                    <p:oleObj name="Equation" r:id="rId3" imgW="3593880" imgH="520560" progId="Equation.DSMT4">
                      <p:embed/>
                    </p:oleObj>
                  </mc:Choice>
                  <mc:Fallback>
                    <p:oleObj name="Equation" r:id="rId3" imgW="3593880" imgH="520560" progId="Equation.DSMT4">
                      <p:embed/>
                      <p:pic>
                        <p:nvPicPr>
                          <p:cNvPr id="25" name="对象 24"/>
                          <p:cNvPicPr/>
                          <p:nvPr/>
                        </p:nvPicPr>
                        <p:blipFill>
                          <a:blip r:embed="rId4"/>
                          <a:stretch>
                            <a:fillRect/>
                          </a:stretch>
                        </p:blipFill>
                        <p:spPr>
                          <a:xfrm>
                            <a:off x="2550296" y="1620838"/>
                            <a:ext cx="3594100" cy="5207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6705970" y="1666875"/>
              <a:ext cx="3251200" cy="431800"/>
            </p:xfrm>
            <a:graphic>
              <a:graphicData uri="http://schemas.openxmlformats.org/presentationml/2006/ole">
                <mc:AlternateContent xmlns:mc="http://schemas.openxmlformats.org/markup-compatibility/2006">
                  <mc:Choice xmlns:v="urn:schemas-microsoft-com:vml" Requires="v">
                    <p:oleObj name="Equation" r:id="rId5" imgW="3251160" imgH="431640" progId="Equation.DSMT4">
                      <p:embed/>
                    </p:oleObj>
                  </mc:Choice>
                  <mc:Fallback>
                    <p:oleObj name="Equation" r:id="rId5" imgW="3251160" imgH="431640" progId="Equation.DSMT4">
                      <p:embed/>
                      <p:pic>
                        <p:nvPicPr>
                          <p:cNvPr id="20" name="对象 19"/>
                          <p:cNvPicPr/>
                          <p:nvPr/>
                        </p:nvPicPr>
                        <p:blipFill>
                          <a:blip r:embed="rId6"/>
                          <a:stretch>
                            <a:fillRect/>
                          </a:stretch>
                        </p:blipFill>
                        <p:spPr>
                          <a:xfrm>
                            <a:off x="6705970" y="1666875"/>
                            <a:ext cx="3251200" cy="431800"/>
                          </a:xfrm>
                          <a:prstGeom prst="rect">
                            <a:avLst/>
                          </a:prstGeom>
                        </p:spPr>
                      </p:pic>
                    </p:oleObj>
                  </mc:Fallback>
                </mc:AlternateContent>
              </a:graphicData>
            </a:graphic>
          </p:graphicFrame>
        </p:grpSp>
        <p:grpSp>
          <p:nvGrpSpPr>
            <p:cNvPr id="6" name="组合 5"/>
            <p:cNvGrpSpPr/>
            <p:nvPr/>
          </p:nvGrpSpPr>
          <p:grpSpPr>
            <a:xfrm>
              <a:off x="1834575" y="2954296"/>
              <a:ext cx="8865838" cy="569897"/>
              <a:chOff x="2175055" y="2409528"/>
              <a:chExt cx="8865838" cy="569897"/>
            </a:xfrm>
          </p:grpSpPr>
          <p:sp>
            <p:nvSpPr>
              <p:cNvPr id="28" name="Rectangle 4"/>
              <p:cNvSpPr>
                <a:spLocks noChangeArrowheads="1"/>
              </p:cNvSpPr>
              <p:nvPr/>
            </p:nvSpPr>
            <p:spPr bwMode="auto">
              <a:xfrm>
                <a:off x="2175055" y="2409528"/>
                <a:ext cx="88658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因此似然方程為：                                                                        ，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31" name="对象 30"/>
              <p:cNvGraphicFramePr>
                <a:graphicFrameLocks noChangeAspect="1"/>
              </p:cNvGraphicFramePr>
              <p:nvPr/>
            </p:nvGraphicFramePr>
            <p:xfrm>
              <a:off x="3875822" y="2462306"/>
              <a:ext cx="2463800" cy="508000"/>
            </p:xfrm>
            <a:graphic>
              <a:graphicData uri="http://schemas.openxmlformats.org/presentationml/2006/ole">
                <mc:AlternateContent xmlns:mc="http://schemas.openxmlformats.org/markup-compatibility/2006">
                  <mc:Choice xmlns:v="urn:schemas-microsoft-com:vml" Requires="v">
                    <p:oleObj name="Equation" r:id="rId7" imgW="2463480" imgH="507960" progId="Equation.DSMT4">
                      <p:embed/>
                    </p:oleObj>
                  </mc:Choice>
                  <mc:Fallback>
                    <p:oleObj name="Equation" r:id="rId7" imgW="2463480" imgH="507960" progId="Equation.DSMT4">
                      <p:embed/>
                      <p:pic>
                        <p:nvPicPr>
                          <p:cNvPr id="31" name="对象 30"/>
                          <p:cNvPicPr/>
                          <p:nvPr/>
                        </p:nvPicPr>
                        <p:blipFill>
                          <a:blip r:embed="rId8"/>
                          <a:stretch>
                            <a:fillRect/>
                          </a:stretch>
                        </p:blipFill>
                        <p:spPr>
                          <a:xfrm>
                            <a:off x="3875822" y="2462306"/>
                            <a:ext cx="2463800" cy="508000"/>
                          </a:xfrm>
                          <a:prstGeom prst="rect">
                            <a:avLst/>
                          </a:prstGeom>
                        </p:spPr>
                      </p:pic>
                    </p:oleObj>
                  </mc:Fallback>
                </mc:AlternateContent>
              </a:graphicData>
            </a:graphic>
          </p:graphicFrame>
          <p:graphicFrame>
            <p:nvGraphicFramePr>
              <p:cNvPr id="33" name="对象 32"/>
              <p:cNvGraphicFramePr>
                <a:graphicFrameLocks noChangeAspect="1"/>
              </p:cNvGraphicFramePr>
              <p:nvPr/>
            </p:nvGraphicFramePr>
            <p:xfrm>
              <a:off x="6788609" y="2446025"/>
              <a:ext cx="3390900" cy="533400"/>
            </p:xfrm>
            <a:graphic>
              <a:graphicData uri="http://schemas.openxmlformats.org/presentationml/2006/ole">
                <mc:AlternateContent xmlns:mc="http://schemas.openxmlformats.org/markup-compatibility/2006">
                  <mc:Choice xmlns:v="urn:schemas-microsoft-com:vml" Requires="v">
                    <p:oleObj name="Equation" r:id="rId9" imgW="3390840" imgH="533160" progId="Equation.DSMT4">
                      <p:embed/>
                    </p:oleObj>
                  </mc:Choice>
                  <mc:Fallback>
                    <p:oleObj name="Equation" r:id="rId9" imgW="3390840" imgH="533160" progId="Equation.DSMT4">
                      <p:embed/>
                      <p:pic>
                        <p:nvPicPr>
                          <p:cNvPr id="33" name="对象 32"/>
                          <p:cNvPicPr/>
                          <p:nvPr/>
                        </p:nvPicPr>
                        <p:blipFill>
                          <a:blip r:embed="rId10"/>
                          <a:stretch>
                            <a:fillRect/>
                          </a:stretch>
                        </p:blipFill>
                        <p:spPr>
                          <a:xfrm>
                            <a:off x="6788609" y="2446025"/>
                            <a:ext cx="3390900" cy="533400"/>
                          </a:xfrm>
                          <a:prstGeom prst="rect">
                            <a:avLst/>
                          </a:prstGeom>
                        </p:spPr>
                      </p:pic>
                    </p:oleObj>
                  </mc:Fallback>
                </mc:AlternateContent>
              </a:graphicData>
            </a:graphic>
          </p:graphicFrame>
        </p:grpSp>
        <p:grpSp>
          <p:nvGrpSpPr>
            <p:cNvPr id="9" name="组合 8"/>
            <p:cNvGrpSpPr/>
            <p:nvPr/>
          </p:nvGrpSpPr>
          <p:grpSpPr>
            <a:xfrm>
              <a:off x="1831327" y="3836296"/>
              <a:ext cx="8869086" cy="483271"/>
              <a:chOff x="2171807" y="3417992"/>
              <a:chExt cx="8869086" cy="483271"/>
            </a:xfrm>
          </p:grpSpPr>
          <p:sp>
            <p:nvSpPr>
              <p:cNvPr id="35" name="Rectangle 4"/>
              <p:cNvSpPr>
                <a:spLocks noChangeArrowheads="1"/>
              </p:cNvSpPr>
              <p:nvPr/>
            </p:nvSpPr>
            <p:spPr bwMode="auto">
              <a:xfrm>
                <a:off x="2171807" y="3417992"/>
                <a:ext cx="8869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解得估計為：                              ，                                             ； 則所求的最大似然估計量為：             ，                  ；</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36" name="对象 35"/>
              <p:cNvGraphicFramePr>
                <a:graphicFrameLocks noChangeAspect="1"/>
              </p:cNvGraphicFramePr>
              <p:nvPr/>
            </p:nvGraphicFramePr>
            <p:xfrm>
              <a:off x="3480471" y="3469463"/>
              <a:ext cx="1028700" cy="431800"/>
            </p:xfrm>
            <a:graphic>
              <a:graphicData uri="http://schemas.openxmlformats.org/presentationml/2006/ole">
                <mc:AlternateContent xmlns:mc="http://schemas.openxmlformats.org/markup-compatibility/2006">
                  <mc:Choice xmlns:v="urn:schemas-microsoft-com:vml" Requires="v">
                    <p:oleObj name="Equation" r:id="rId11" imgW="1028520" imgH="431640" progId="Equation.DSMT4">
                      <p:embed/>
                    </p:oleObj>
                  </mc:Choice>
                  <mc:Fallback>
                    <p:oleObj name="Equation" r:id="rId11" imgW="1028520" imgH="431640" progId="Equation.DSMT4">
                      <p:embed/>
                      <p:pic>
                        <p:nvPicPr>
                          <p:cNvPr id="36" name="对象 35"/>
                          <p:cNvPicPr/>
                          <p:nvPr/>
                        </p:nvPicPr>
                        <p:blipFill>
                          <a:blip r:embed="rId12"/>
                          <a:stretch>
                            <a:fillRect/>
                          </a:stretch>
                        </p:blipFill>
                        <p:spPr>
                          <a:xfrm>
                            <a:off x="3480471" y="3469463"/>
                            <a:ext cx="1028700" cy="431800"/>
                          </a:xfrm>
                          <a:prstGeom prst="rect">
                            <a:avLst/>
                          </a:prstGeom>
                        </p:spPr>
                      </p:pic>
                    </p:oleObj>
                  </mc:Fallback>
                </mc:AlternateContent>
              </a:graphicData>
            </a:graphic>
          </p:graphicFrame>
          <p:graphicFrame>
            <p:nvGraphicFramePr>
              <p:cNvPr id="38" name="对象 37"/>
              <p:cNvGraphicFramePr>
                <a:graphicFrameLocks noChangeAspect="1"/>
              </p:cNvGraphicFramePr>
              <p:nvPr/>
            </p:nvGraphicFramePr>
            <p:xfrm>
              <a:off x="4819114" y="3467100"/>
              <a:ext cx="1562100" cy="431800"/>
            </p:xfrm>
            <a:graphic>
              <a:graphicData uri="http://schemas.openxmlformats.org/presentationml/2006/ole">
                <mc:AlternateContent xmlns:mc="http://schemas.openxmlformats.org/markup-compatibility/2006">
                  <mc:Choice xmlns:v="urn:schemas-microsoft-com:vml" Requires="v">
                    <p:oleObj name="Equation" r:id="rId13" imgW="1562040" imgH="431640" progId="Equation.DSMT4">
                      <p:embed/>
                    </p:oleObj>
                  </mc:Choice>
                  <mc:Fallback>
                    <p:oleObj name="Equation" r:id="rId13" imgW="1562040" imgH="431640" progId="Equation.DSMT4">
                      <p:embed/>
                      <p:pic>
                        <p:nvPicPr>
                          <p:cNvPr id="38" name="对象 37"/>
                          <p:cNvPicPr/>
                          <p:nvPr/>
                        </p:nvPicPr>
                        <p:blipFill>
                          <a:blip r:embed="rId14"/>
                          <a:stretch>
                            <a:fillRect/>
                          </a:stretch>
                        </p:blipFill>
                        <p:spPr>
                          <a:xfrm>
                            <a:off x="4819114" y="3467100"/>
                            <a:ext cx="1562100" cy="431800"/>
                          </a:xfrm>
                          <a:prstGeom prst="rect">
                            <a:avLst/>
                          </a:prstGeom>
                        </p:spPr>
                      </p:pic>
                    </p:oleObj>
                  </mc:Fallback>
                </mc:AlternateContent>
              </a:graphicData>
            </a:graphic>
          </p:graphicFrame>
          <p:graphicFrame>
            <p:nvGraphicFramePr>
              <p:cNvPr id="39" name="对象 38"/>
              <p:cNvGraphicFramePr>
                <a:graphicFrameLocks noChangeAspect="1"/>
              </p:cNvGraphicFramePr>
              <p:nvPr/>
            </p:nvGraphicFramePr>
            <p:xfrm>
              <a:off x="8642204" y="3568700"/>
              <a:ext cx="431800" cy="228600"/>
            </p:xfrm>
            <a:graphic>
              <a:graphicData uri="http://schemas.openxmlformats.org/presentationml/2006/ole">
                <mc:AlternateContent xmlns:mc="http://schemas.openxmlformats.org/markup-compatibility/2006">
                  <mc:Choice xmlns:v="urn:schemas-microsoft-com:vml" Requires="v">
                    <p:oleObj name="Equation" r:id="rId15" imgW="431640" imgH="228600" progId="Equation.DSMT4">
                      <p:embed/>
                    </p:oleObj>
                  </mc:Choice>
                  <mc:Fallback>
                    <p:oleObj name="Equation" r:id="rId15" imgW="431640" imgH="228600" progId="Equation.DSMT4">
                      <p:embed/>
                      <p:pic>
                        <p:nvPicPr>
                          <p:cNvPr id="39" name="对象 38"/>
                          <p:cNvPicPr/>
                          <p:nvPr/>
                        </p:nvPicPr>
                        <p:blipFill>
                          <a:blip r:embed="rId16"/>
                          <a:stretch>
                            <a:fillRect/>
                          </a:stretch>
                        </p:blipFill>
                        <p:spPr>
                          <a:xfrm>
                            <a:off x="8642204" y="3568700"/>
                            <a:ext cx="431800" cy="2286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9281707" y="3559175"/>
              <a:ext cx="508000" cy="241300"/>
            </p:xfrm>
            <a:graphic>
              <a:graphicData uri="http://schemas.openxmlformats.org/presentationml/2006/ole">
                <mc:AlternateContent xmlns:mc="http://schemas.openxmlformats.org/markup-compatibility/2006">
                  <mc:Choice xmlns:v="urn:schemas-microsoft-com:vml" Requires="v">
                    <p:oleObj name="Equation" r:id="rId17" imgW="507960" imgH="241200" progId="Equation.DSMT4">
                      <p:embed/>
                    </p:oleObj>
                  </mc:Choice>
                  <mc:Fallback>
                    <p:oleObj name="Equation" r:id="rId17" imgW="507960" imgH="241200" progId="Equation.DSMT4">
                      <p:embed/>
                      <p:pic>
                        <p:nvPicPr>
                          <p:cNvPr id="7" name="对象 6"/>
                          <p:cNvPicPr>
                            <a:picLocks noChangeAspect="1" noChangeArrowheads="1"/>
                          </p:cNvPicPr>
                          <p:nvPr/>
                        </p:nvPicPr>
                        <p:blipFill>
                          <a:blip r:embed="rId18"/>
                          <a:srcRect/>
                          <a:stretch>
                            <a:fillRect/>
                          </a:stretch>
                        </p:blipFill>
                        <p:spPr bwMode="auto">
                          <a:xfrm>
                            <a:off x="9281707" y="3559175"/>
                            <a:ext cx="5080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 name="标题 1">
            <a:extLst>
              <a:ext uri="{FF2B5EF4-FFF2-40B4-BE49-F238E27FC236}">
                <a16:creationId xmlns:a16="http://schemas.microsoft.com/office/drawing/2014/main" id="{17DDC19C-C66C-A647-4156-3601BC02C47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3" name="矩形 3">
            <a:extLst>
              <a:ext uri="{FF2B5EF4-FFF2-40B4-BE49-F238E27FC236}">
                <a16:creationId xmlns:a16="http://schemas.microsoft.com/office/drawing/2014/main" id="{F015637A-6A4A-487B-CDE4-03F33273DFD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最大似然估計法</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65579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520830" y="442925"/>
            <a:ext cx="9026164" cy="5443584"/>
            <a:chOff x="1408858" y="416030"/>
            <a:chExt cx="9026164" cy="5443584"/>
          </a:xfrm>
        </p:grpSpPr>
        <p:grpSp>
          <p:nvGrpSpPr>
            <p:cNvPr id="62" name="组合 61"/>
            <p:cNvGrpSpPr/>
            <p:nvPr/>
          </p:nvGrpSpPr>
          <p:grpSpPr>
            <a:xfrm>
              <a:off x="1412106" y="791443"/>
              <a:ext cx="9022915" cy="461665"/>
              <a:chOff x="889570" y="866091"/>
              <a:chExt cx="9022915" cy="461665"/>
            </a:xfrm>
          </p:grpSpPr>
          <p:sp>
            <p:nvSpPr>
              <p:cNvPr id="21" name="Rectangle 4"/>
              <p:cNvSpPr>
                <a:spLocks noChangeArrowheads="1"/>
              </p:cNvSpPr>
              <p:nvPr/>
            </p:nvSpPr>
            <p:spPr bwMode="auto">
              <a:xfrm>
                <a:off x="889570" y="866091"/>
                <a:ext cx="9022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                                      是參數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估計量，如果                   ，則稱     是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的無偏估計量；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2" name="对象 11"/>
              <p:cNvGraphicFramePr>
                <a:graphicFrameLocks noChangeAspect="1"/>
              </p:cNvGraphicFramePr>
              <p:nvPr/>
            </p:nvGraphicFramePr>
            <p:xfrm>
              <a:off x="1635901" y="1006475"/>
              <a:ext cx="1346200" cy="266700"/>
            </p:xfrm>
            <a:graphic>
              <a:graphicData uri="http://schemas.openxmlformats.org/presentationml/2006/ole">
                <mc:AlternateContent xmlns:mc="http://schemas.openxmlformats.org/markup-compatibility/2006">
                  <mc:Choice xmlns:v="urn:schemas-microsoft-com:vml" Requires="v">
                    <p:oleObj name="Equation" r:id="rId3" imgW="1346040" imgH="266400" progId="Equation.DSMT4">
                      <p:embed/>
                    </p:oleObj>
                  </mc:Choice>
                  <mc:Fallback>
                    <p:oleObj name="Equation" r:id="rId3" imgW="1346040" imgH="266400" progId="Equation.DSMT4">
                      <p:embed/>
                      <p:pic>
                        <p:nvPicPr>
                          <p:cNvPr id="12" name="对象 11"/>
                          <p:cNvPicPr/>
                          <p:nvPr/>
                        </p:nvPicPr>
                        <p:blipFill>
                          <a:blip r:embed="rId4"/>
                          <a:stretch>
                            <a:fillRect/>
                          </a:stretch>
                        </p:blipFill>
                        <p:spPr>
                          <a:xfrm>
                            <a:off x="1635901" y="1006475"/>
                            <a:ext cx="1346200" cy="266700"/>
                          </a:xfrm>
                          <a:prstGeom prst="rect">
                            <a:avLst/>
                          </a:prstGeom>
                        </p:spPr>
                      </p:pic>
                    </p:oleObj>
                  </mc:Fallback>
                </mc:AlternateContent>
              </a:graphicData>
            </a:graphic>
          </p:graphicFrame>
          <p:graphicFrame>
            <p:nvGraphicFramePr>
              <p:cNvPr id="39" name="对象 38"/>
              <p:cNvGraphicFramePr>
                <a:graphicFrameLocks noChangeAspect="1"/>
              </p:cNvGraphicFramePr>
              <p:nvPr/>
            </p:nvGraphicFramePr>
            <p:xfrm>
              <a:off x="4586455" y="994124"/>
              <a:ext cx="622300" cy="304800"/>
            </p:xfrm>
            <a:graphic>
              <a:graphicData uri="http://schemas.openxmlformats.org/presentationml/2006/ole">
                <mc:AlternateContent xmlns:mc="http://schemas.openxmlformats.org/markup-compatibility/2006">
                  <mc:Choice xmlns:v="urn:schemas-microsoft-com:vml" Requires="v">
                    <p:oleObj name="Equation" r:id="rId5" imgW="622080" imgH="304560" progId="Equation.DSMT4">
                      <p:embed/>
                    </p:oleObj>
                  </mc:Choice>
                  <mc:Fallback>
                    <p:oleObj name="Equation" r:id="rId5" imgW="622080" imgH="304560" progId="Equation.DSMT4">
                      <p:embed/>
                      <p:pic>
                        <p:nvPicPr>
                          <p:cNvPr id="39" name="对象 38"/>
                          <p:cNvPicPr/>
                          <p:nvPr/>
                        </p:nvPicPr>
                        <p:blipFill>
                          <a:blip r:embed="rId6"/>
                          <a:stretch>
                            <a:fillRect/>
                          </a:stretch>
                        </p:blipFill>
                        <p:spPr>
                          <a:xfrm>
                            <a:off x="4586455" y="994124"/>
                            <a:ext cx="622300" cy="304800"/>
                          </a:xfrm>
                          <a:prstGeom prst="rect">
                            <a:avLst/>
                          </a:prstGeom>
                        </p:spPr>
                      </p:pic>
                    </p:oleObj>
                  </mc:Fallback>
                </mc:AlternateContent>
              </a:graphicData>
            </a:graphic>
          </p:graphicFrame>
          <p:graphicFrame>
            <p:nvGraphicFramePr>
              <p:cNvPr id="40" name="对象 39"/>
              <p:cNvGraphicFramePr>
                <a:graphicFrameLocks noChangeAspect="1"/>
              </p:cNvGraphicFramePr>
              <p:nvPr/>
            </p:nvGraphicFramePr>
            <p:xfrm>
              <a:off x="5760826" y="1009187"/>
              <a:ext cx="139700" cy="215900"/>
            </p:xfrm>
            <a:graphic>
              <a:graphicData uri="http://schemas.openxmlformats.org/presentationml/2006/ole">
                <mc:AlternateContent xmlns:mc="http://schemas.openxmlformats.org/markup-compatibility/2006">
                  <mc:Choice xmlns:v="urn:schemas-microsoft-com:vml" Requires="v">
                    <p:oleObj name="Equation" r:id="rId7" imgW="139680" imgH="215640" progId="Equation.DSMT4">
                      <p:embed/>
                    </p:oleObj>
                  </mc:Choice>
                  <mc:Fallback>
                    <p:oleObj name="Equation" r:id="rId7" imgW="139680" imgH="215640" progId="Equation.DSMT4">
                      <p:embed/>
                      <p:pic>
                        <p:nvPicPr>
                          <p:cNvPr id="40" name="对象 39"/>
                          <p:cNvPicPr/>
                          <p:nvPr/>
                        </p:nvPicPr>
                        <p:blipFill>
                          <a:blip r:embed="rId8"/>
                          <a:stretch>
                            <a:fillRect/>
                          </a:stretch>
                        </p:blipFill>
                        <p:spPr>
                          <a:xfrm>
                            <a:off x="5760826" y="1009187"/>
                            <a:ext cx="139700" cy="215900"/>
                          </a:xfrm>
                          <a:prstGeom prst="rect">
                            <a:avLst/>
                          </a:prstGeom>
                        </p:spPr>
                      </p:pic>
                    </p:oleObj>
                  </mc:Fallback>
                </mc:AlternateContent>
              </a:graphicData>
            </a:graphic>
          </p:graphicFrame>
        </p:grpSp>
        <p:grpSp>
          <p:nvGrpSpPr>
            <p:cNvPr id="28" name="组合 27"/>
            <p:cNvGrpSpPr/>
            <p:nvPr/>
          </p:nvGrpSpPr>
          <p:grpSpPr>
            <a:xfrm>
              <a:off x="1412106" y="1198806"/>
              <a:ext cx="9022916" cy="461665"/>
              <a:chOff x="889570" y="1298271"/>
              <a:chExt cx="9022916" cy="461665"/>
            </a:xfrm>
          </p:grpSpPr>
          <p:sp>
            <p:nvSpPr>
              <p:cNvPr id="14" name="Rectangle 4"/>
              <p:cNvSpPr>
                <a:spLocks noChangeArrowheads="1"/>
              </p:cNvSpPr>
              <p:nvPr/>
            </p:nvSpPr>
            <p:spPr bwMode="auto">
              <a:xfrm>
                <a:off x="889570" y="1298271"/>
                <a:ext cx="9022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如果有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的一列估計                                                            ，滿足關係式                           ，則稱       是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的漸進無偏估計（量）；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13" name="对象 12"/>
              <p:cNvGraphicFramePr>
                <a:graphicFrameLocks noChangeAspect="1"/>
              </p:cNvGraphicFramePr>
              <p:nvPr/>
            </p:nvGraphicFramePr>
            <p:xfrm>
              <a:off x="5842714" y="1418819"/>
              <a:ext cx="939800" cy="304800"/>
            </p:xfrm>
            <a:graphic>
              <a:graphicData uri="http://schemas.openxmlformats.org/presentationml/2006/ole">
                <mc:AlternateContent xmlns:mc="http://schemas.openxmlformats.org/markup-compatibility/2006">
                  <mc:Choice xmlns:v="urn:schemas-microsoft-com:vml" Requires="v">
                    <p:oleObj name="Equation" r:id="rId9" imgW="939600" imgH="304560" progId="Equation.DSMT4">
                      <p:embed/>
                    </p:oleObj>
                  </mc:Choice>
                  <mc:Fallback>
                    <p:oleObj name="Equation" r:id="rId9" imgW="939600" imgH="304560" progId="Equation.DSMT4">
                      <p:embed/>
                      <p:pic>
                        <p:nvPicPr>
                          <p:cNvPr id="13" name="对象 12"/>
                          <p:cNvPicPr/>
                          <p:nvPr/>
                        </p:nvPicPr>
                        <p:blipFill>
                          <a:blip r:embed="rId10"/>
                          <a:stretch>
                            <a:fillRect/>
                          </a:stretch>
                        </p:blipFill>
                        <p:spPr>
                          <a:xfrm>
                            <a:off x="5842714" y="1418819"/>
                            <a:ext cx="939800" cy="304800"/>
                          </a:xfrm>
                          <a:prstGeom prst="rect">
                            <a:avLst/>
                          </a:prstGeom>
                        </p:spPr>
                      </p:pic>
                    </p:oleObj>
                  </mc:Fallback>
                </mc:AlternateContent>
              </a:graphicData>
            </a:graphic>
          </p:graphicFrame>
          <p:graphicFrame>
            <p:nvGraphicFramePr>
              <p:cNvPr id="44" name="对象 43"/>
              <p:cNvGraphicFramePr>
                <a:graphicFrameLocks noChangeAspect="1"/>
              </p:cNvGraphicFramePr>
              <p:nvPr/>
            </p:nvGraphicFramePr>
            <p:xfrm>
              <a:off x="2680653" y="1453956"/>
              <a:ext cx="2197100" cy="266700"/>
            </p:xfrm>
            <a:graphic>
              <a:graphicData uri="http://schemas.openxmlformats.org/presentationml/2006/ole">
                <mc:AlternateContent xmlns:mc="http://schemas.openxmlformats.org/markup-compatibility/2006">
                  <mc:Choice xmlns:v="urn:schemas-microsoft-com:vml" Requires="v">
                    <p:oleObj name="Equation" r:id="rId11" imgW="2197080" imgH="266400" progId="Equation.DSMT4">
                      <p:embed/>
                    </p:oleObj>
                  </mc:Choice>
                  <mc:Fallback>
                    <p:oleObj name="Equation" r:id="rId11" imgW="2197080" imgH="266400" progId="Equation.DSMT4">
                      <p:embed/>
                      <p:pic>
                        <p:nvPicPr>
                          <p:cNvPr id="44" name="对象 43"/>
                          <p:cNvPicPr/>
                          <p:nvPr/>
                        </p:nvPicPr>
                        <p:blipFill>
                          <a:blip r:embed="rId12"/>
                          <a:stretch>
                            <a:fillRect/>
                          </a:stretch>
                        </p:blipFill>
                        <p:spPr>
                          <a:xfrm>
                            <a:off x="2680653" y="1453956"/>
                            <a:ext cx="2197100" cy="266700"/>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7391208" y="1441653"/>
              <a:ext cx="165100" cy="254000"/>
            </p:xfrm>
            <a:graphic>
              <a:graphicData uri="http://schemas.openxmlformats.org/presentationml/2006/ole">
                <mc:AlternateContent xmlns:mc="http://schemas.openxmlformats.org/markup-compatibility/2006">
                  <mc:Choice xmlns:v="urn:schemas-microsoft-com:vml" Requires="v">
                    <p:oleObj name="Equation" r:id="rId13" imgW="164880" imgH="253800" progId="Equation.DSMT4">
                      <p:embed/>
                    </p:oleObj>
                  </mc:Choice>
                  <mc:Fallback>
                    <p:oleObj name="Equation" r:id="rId13" imgW="164880" imgH="253800" progId="Equation.DSMT4">
                      <p:embed/>
                      <p:pic>
                        <p:nvPicPr>
                          <p:cNvPr id="26" name="对象 25"/>
                          <p:cNvPicPr>
                            <a:picLocks noChangeAspect="1" noChangeArrowheads="1"/>
                          </p:cNvPicPr>
                          <p:nvPr/>
                        </p:nvPicPr>
                        <p:blipFill>
                          <a:blip r:embed="rId14"/>
                          <a:srcRect/>
                          <a:stretch>
                            <a:fillRect/>
                          </a:stretch>
                        </p:blipFill>
                        <p:spPr bwMode="auto">
                          <a:xfrm>
                            <a:off x="7391208" y="1441653"/>
                            <a:ext cx="165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7" name="组合 36"/>
            <p:cNvGrpSpPr/>
            <p:nvPr/>
          </p:nvGrpSpPr>
          <p:grpSpPr>
            <a:xfrm>
              <a:off x="1412106" y="1629148"/>
              <a:ext cx="9022915" cy="461665"/>
              <a:chOff x="889570" y="2053807"/>
              <a:chExt cx="9022915" cy="461665"/>
            </a:xfrm>
          </p:grpSpPr>
          <p:sp>
            <p:nvSpPr>
              <p:cNvPr id="45" name="Rectangle 4"/>
              <p:cNvSpPr>
                <a:spLocks noChangeArrowheads="1"/>
              </p:cNvSpPr>
              <p:nvPr/>
            </p:nvSpPr>
            <p:spPr bwMode="auto">
              <a:xfrm>
                <a:off x="889570" y="2053807"/>
                <a:ext cx="9022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一個估計量      如果不是無偏估計量，就稱這個估計量是有偏的，且稱                   為估計量      的偏差；</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46" name="对象 45"/>
              <p:cNvGraphicFramePr>
                <a:graphicFrameLocks noChangeAspect="1"/>
              </p:cNvGraphicFramePr>
              <p:nvPr/>
            </p:nvGraphicFramePr>
            <p:xfrm>
              <a:off x="2083612" y="2221789"/>
              <a:ext cx="165100" cy="254000"/>
            </p:xfrm>
            <a:graphic>
              <a:graphicData uri="http://schemas.openxmlformats.org/presentationml/2006/ole">
                <mc:AlternateContent xmlns:mc="http://schemas.openxmlformats.org/markup-compatibility/2006">
                  <mc:Choice xmlns:v="urn:schemas-microsoft-com:vml" Requires="v">
                    <p:oleObj name="Equation" r:id="rId15" imgW="164880" imgH="253800" progId="Equation.DSMT4">
                      <p:embed/>
                    </p:oleObj>
                  </mc:Choice>
                  <mc:Fallback>
                    <p:oleObj name="Equation" r:id="rId15" imgW="164880" imgH="253800" progId="Equation.DSMT4">
                      <p:embed/>
                      <p:pic>
                        <p:nvPicPr>
                          <p:cNvPr id="46" name="对象 45"/>
                          <p:cNvPicPr>
                            <a:picLocks noChangeAspect="1" noChangeArrowheads="1"/>
                          </p:cNvPicPr>
                          <p:nvPr/>
                        </p:nvPicPr>
                        <p:blipFill>
                          <a:blip r:embed="rId14"/>
                          <a:srcRect/>
                          <a:stretch>
                            <a:fillRect/>
                          </a:stretch>
                        </p:blipFill>
                        <p:spPr bwMode="auto">
                          <a:xfrm>
                            <a:off x="2083612" y="2221789"/>
                            <a:ext cx="165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 name="对象 46"/>
              <p:cNvGraphicFramePr>
                <a:graphicFrameLocks noChangeAspect="1"/>
              </p:cNvGraphicFramePr>
              <p:nvPr/>
            </p:nvGraphicFramePr>
            <p:xfrm>
              <a:off x="7285059" y="2212832"/>
              <a:ext cx="165100" cy="254000"/>
            </p:xfrm>
            <a:graphic>
              <a:graphicData uri="http://schemas.openxmlformats.org/presentationml/2006/ole">
                <mc:AlternateContent xmlns:mc="http://schemas.openxmlformats.org/markup-compatibility/2006">
                  <mc:Choice xmlns:v="urn:schemas-microsoft-com:vml" Requires="v">
                    <p:oleObj name="Equation" r:id="rId16" imgW="164880" imgH="253800" progId="Equation.DSMT4">
                      <p:embed/>
                    </p:oleObj>
                  </mc:Choice>
                  <mc:Fallback>
                    <p:oleObj name="Equation" r:id="rId16" imgW="164880" imgH="253800" progId="Equation.DSMT4">
                      <p:embed/>
                      <p:pic>
                        <p:nvPicPr>
                          <p:cNvPr id="47" name="对象 46"/>
                          <p:cNvPicPr>
                            <a:picLocks noChangeAspect="1" noChangeArrowheads="1"/>
                          </p:cNvPicPr>
                          <p:nvPr/>
                        </p:nvPicPr>
                        <p:blipFill>
                          <a:blip r:embed="rId14"/>
                          <a:srcRect/>
                          <a:stretch>
                            <a:fillRect/>
                          </a:stretch>
                        </p:blipFill>
                        <p:spPr bwMode="auto">
                          <a:xfrm>
                            <a:off x="7285059" y="2212832"/>
                            <a:ext cx="165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对象 34"/>
              <p:cNvGraphicFramePr>
                <a:graphicFrameLocks noChangeAspect="1"/>
              </p:cNvGraphicFramePr>
              <p:nvPr/>
            </p:nvGraphicFramePr>
            <p:xfrm>
              <a:off x="5961691" y="2193925"/>
              <a:ext cx="609600" cy="304800"/>
            </p:xfrm>
            <a:graphic>
              <a:graphicData uri="http://schemas.openxmlformats.org/presentationml/2006/ole">
                <mc:AlternateContent xmlns:mc="http://schemas.openxmlformats.org/markup-compatibility/2006">
                  <mc:Choice xmlns:v="urn:schemas-microsoft-com:vml" Requires="v">
                    <p:oleObj name="Equation" r:id="rId17" imgW="609480" imgH="304560" progId="Equation.DSMT4">
                      <p:embed/>
                    </p:oleObj>
                  </mc:Choice>
                  <mc:Fallback>
                    <p:oleObj name="Equation" r:id="rId17" imgW="609480" imgH="304560" progId="Equation.DSMT4">
                      <p:embed/>
                      <p:pic>
                        <p:nvPicPr>
                          <p:cNvPr id="35" name="对象 34"/>
                          <p:cNvPicPr>
                            <a:picLocks noChangeAspect="1" noChangeArrowheads="1"/>
                          </p:cNvPicPr>
                          <p:nvPr/>
                        </p:nvPicPr>
                        <p:blipFill>
                          <a:blip r:embed="rId18"/>
                          <a:srcRect/>
                          <a:stretch>
                            <a:fillRect/>
                          </a:stretch>
                        </p:blipFill>
                        <p:spPr bwMode="auto">
                          <a:xfrm>
                            <a:off x="5961691" y="2193925"/>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8" name="Rectangle 4"/>
            <p:cNvSpPr>
              <a:spLocks noChangeArrowheads="1"/>
            </p:cNvSpPr>
            <p:nvPr/>
          </p:nvSpPr>
          <p:spPr bwMode="auto">
            <a:xfrm>
              <a:off x="1412107" y="5055633"/>
              <a:ext cx="9022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直接判斷相合估計一般比較困難，通常可使用如下定理來進行判斷相合估計：</a:t>
              </a:r>
            </a:p>
          </p:txBody>
        </p:sp>
        <p:sp>
          <p:nvSpPr>
            <p:cNvPr id="56" name="Rectangle 4"/>
            <p:cNvSpPr>
              <a:spLocks noChangeArrowheads="1"/>
            </p:cNvSpPr>
            <p:nvPr/>
          </p:nvSpPr>
          <p:spPr bwMode="auto">
            <a:xfrm>
              <a:off x="1412106" y="416030"/>
              <a:ext cx="9022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無偏性：</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57" name="Rectangle 4"/>
            <p:cNvSpPr>
              <a:spLocks noChangeArrowheads="1"/>
            </p:cNvSpPr>
            <p:nvPr/>
          </p:nvSpPr>
          <p:spPr bwMode="auto">
            <a:xfrm>
              <a:off x="1412106" y="2037514"/>
              <a:ext cx="9022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有效性：</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sp>
          <p:nvSpPr>
            <p:cNvPr id="58" name="Rectangle 4"/>
            <p:cNvSpPr>
              <a:spLocks noChangeArrowheads="1"/>
            </p:cNvSpPr>
            <p:nvPr/>
          </p:nvSpPr>
          <p:spPr bwMode="auto">
            <a:xfrm>
              <a:off x="1412106" y="3792753"/>
              <a:ext cx="9022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相合性：</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61" name="组合 60"/>
            <p:cNvGrpSpPr/>
            <p:nvPr/>
          </p:nvGrpSpPr>
          <p:grpSpPr>
            <a:xfrm>
              <a:off x="1412106" y="2389113"/>
              <a:ext cx="9022916" cy="461665"/>
              <a:chOff x="889570" y="2753022"/>
              <a:chExt cx="9022916" cy="461665"/>
            </a:xfrm>
          </p:grpSpPr>
          <p:sp>
            <p:nvSpPr>
              <p:cNvPr id="51" name="Rectangle 4"/>
              <p:cNvSpPr>
                <a:spLocks noChangeArrowheads="1"/>
              </p:cNvSpPr>
              <p:nvPr/>
            </p:nvSpPr>
            <p:spPr bwMode="auto">
              <a:xfrm>
                <a:off x="889570" y="2753022"/>
                <a:ext cx="9022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      和      均為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無偏估計量，若對任意樣本容量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n</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                                ，則稱      比       有效；</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54" name="对象 53"/>
              <p:cNvGraphicFramePr>
                <a:graphicFrameLocks noChangeAspect="1"/>
              </p:cNvGraphicFramePr>
              <p:nvPr/>
            </p:nvGraphicFramePr>
            <p:xfrm>
              <a:off x="1628379" y="2906859"/>
              <a:ext cx="152400" cy="254000"/>
            </p:xfrm>
            <a:graphic>
              <a:graphicData uri="http://schemas.openxmlformats.org/presentationml/2006/ole">
                <mc:AlternateContent xmlns:mc="http://schemas.openxmlformats.org/markup-compatibility/2006">
                  <mc:Choice xmlns:v="urn:schemas-microsoft-com:vml" Requires="v">
                    <p:oleObj name="Equation" r:id="rId19" imgW="152280" imgH="253800" progId="Equation.DSMT4">
                      <p:embed/>
                    </p:oleObj>
                  </mc:Choice>
                  <mc:Fallback>
                    <p:oleObj name="Equation" r:id="rId19" imgW="152280" imgH="253800" progId="Equation.DSMT4">
                      <p:embed/>
                      <p:pic>
                        <p:nvPicPr>
                          <p:cNvPr id="54" name="对象 53"/>
                          <p:cNvPicPr/>
                          <p:nvPr/>
                        </p:nvPicPr>
                        <p:blipFill>
                          <a:blip r:embed="rId20"/>
                          <a:stretch>
                            <a:fillRect/>
                          </a:stretch>
                        </p:blipFill>
                        <p:spPr>
                          <a:xfrm>
                            <a:off x="1628379" y="2906859"/>
                            <a:ext cx="152400" cy="254000"/>
                          </a:xfrm>
                          <a:prstGeom prst="rect">
                            <a:avLst/>
                          </a:prstGeom>
                        </p:spPr>
                      </p:pic>
                    </p:oleObj>
                  </mc:Fallback>
                </mc:AlternateContent>
              </a:graphicData>
            </a:graphic>
          </p:graphicFrame>
          <p:graphicFrame>
            <p:nvGraphicFramePr>
              <p:cNvPr id="55" name="对象 54"/>
              <p:cNvGraphicFramePr>
                <a:graphicFrameLocks noChangeAspect="1"/>
              </p:cNvGraphicFramePr>
              <p:nvPr/>
            </p:nvGraphicFramePr>
            <p:xfrm>
              <a:off x="2001441" y="2905271"/>
              <a:ext cx="165100" cy="254000"/>
            </p:xfrm>
            <a:graphic>
              <a:graphicData uri="http://schemas.openxmlformats.org/presentationml/2006/ole">
                <mc:AlternateContent xmlns:mc="http://schemas.openxmlformats.org/markup-compatibility/2006">
                  <mc:Choice xmlns:v="urn:schemas-microsoft-com:vml" Requires="v">
                    <p:oleObj name="Equation" r:id="rId21" imgW="164880" imgH="253800" progId="Equation.DSMT4">
                      <p:embed/>
                    </p:oleObj>
                  </mc:Choice>
                  <mc:Fallback>
                    <p:oleObj name="Equation" r:id="rId21" imgW="164880" imgH="253800" progId="Equation.DSMT4">
                      <p:embed/>
                      <p:pic>
                        <p:nvPicPr>
                          <p:cNvPr id="55" name="对象 54"/>
                          <p:cNvPicPr/>
                          <p:nvPr/>
                        </p:nvPicPr>
                        <p:blipFill>
                          <a:blip r:embed="rId22"/>
                          <a:stretch>
                            <a:fillRect/>
                          </a:stretch>
                        </p:blipFill>
                        <p:spPr>
                          <a:xfrm>
                            <a:off x="2001441" y="2905271"/>
                            <a:ext cx="165100" cy="254000"/>
                          </a:xfrm>
                          <a:prstGeom prst="rect">
                            <a:avLst/>
                          </a:prstGeom>
                        </p:spPr>
                      </p:pic>
                    </p:oleObj>
                  </mc:Fallback>
                </mc:AlternateContent>
              </a:graphicData>
            </a:graphic>
          </p:graphicFrame>
          <p:graphicFrame>
            <p:nvGraphicFramePr>
              <p:cNvPr id="49" name="对象 48"/>
              <p:cNvGraphicFramePr>
                <a:graphicFrameLocks noChangeAspect="1"/>
              </p:cNvGraphicFramePr>
              <p:nvPr/>
            </p:nvGraphicFramePr>
            <p:xfrm>
              <a:off x="5112497" y="2895803"/>
              <a:ext cx="1155700" cy="304800"/>
            </p:xfrm>
            <a:graphic>
              <a:graphicData uri="http://schemas.openxmlformats.org/presentationml/2006/ole">
                <mc:AlternateContent xmlns:mc="http://schemas.openxmlformats.org/markup-compatibility/2006">
                  <mc:Choice xmlns:v="urn:schemas-microsoft-com:vml" Requires="v">
                    <p:oleObj name="Equation" r:id="rId23" imgW="1155600" imgH="304560" progId="Equation.DSMT4">
                      <p:embed/>
                    </p:oleObj>
                  </mc:Choice>
                  <mc:Fallback>
                    <p:oleObj name="Equation" r:id="rId23" imgW="1155600" imgH="304560" progId="Equation.DSMT4">
                      <p:embed/>
                      <p:pic>
                        <p:nvPicPr>
                          <p:cNvPr id="49" name="对象 48"/>
                          <p:cNvPicPr>
                            <a:picLocks noChangeAspect="1" noChangeArrowheads="1"/>
                          </p:cNvPicPr>
                          <p:nvPr/>
                        </p:nvPicPr>
                        <p:blipFill>
                          <a:blip r:embed="rId24"/>
                          <a:srcRect/>
                          <a:stretch>
                            <a:fillRect/>
                          </a:stretch>
                        </p:blipFill>
                        <p:spPr bwMode="auto">
                          <a:xfrm>
                            <a:off x="5112497" y="2895803"/>
                            <a:ext cx="1155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 name="对象 58"/>
              <p:cNvGraphicFramePr>
                <a:graphicFrameLocks noChangeAspect="1"/>
              </p:cNvGraphicFramePr>
              <p:nvPr/>
            </p:nvGraphicFramePr>
            <p:xfrm>
              <a:off x="6800815" y="2893737"/>
              <a:ext cx="152400" cy="254000"/>
            </p:xfrm>
            <a:graphic>
              <a:graphicData uri="http://schemas.openxmlformats.org/presentationml/2006/ole">
                <mc:AlternateContent xmlns:mc="http://schemas.openxmlformats.org/markup-compatibility/2006">
                  <mc:Choice xmlns:v="urn:schemas-microsoft-com:vml" Requires="v">
                    <p:oleObj name="Equation" r:id="rId25" imgW="152280" imgH="253800" progId="Equation.DSMT4">
                      <p:embed/>
                    </p:oleObj>
                  </mc:Choice>
                  <mc:Fallback>
                    <p:oleObj name="Equation" r:id="rId25" imgW="152280" imgH="253800" progId="Equation.DSMT4">
                      <p:embed/>
                      <p:pic>
                        <p:nvPicPr>
                          <p:cNvPr id="59" name="对象 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800815" y="2893737"/>
                            <a:ext cx="1524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 name="对象 59"/>
              <p:cNvGraphicFramePr>
                <a:graphicFrameLocks noChangeAspect="1"/>
              </p:cNvGraphicFramePr>
              <p:nvPr/>
            </p:nvGraphicFramePr>
            <p:xfrm>
              <a:off x="7193333" y="2892149"/>
              <a:ext cx="165100" cy="254000"/>
            </p:xfrm>
            <a:graphic>
              <a:graphicData uri="http://schemas.openxmlformats.org/presentationml/2006/ole">
                <mc:AlternateContent xmlns:mc="http://schemas.openxmlformats.org/markup-compatibility/2006">
                  <mc:Choice xmlns:v="urn:schemas-microsoft-com:vml" Requires="v">
                    <p:oleObj name="Equation" r:id="rId27" imgW="164880" imgH="253800" progId="Equation.DSMT4">
                      <p:embed/>
                    </p:oleObj>
                  </mc:Choice>
                  <mc:Fallback>
                    <p:oleObj name="Equation" r:id="rId27" imgW="164880" imgH="253800" progId="Equation.DSMT4">
                      <p:embed/>
                      <p:pic>
                        <p:nvPicPr>
                          <p:cNvPr id="60" name="对象 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193333" y="2892149"/>
                            <a:ext cx="1651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3" name="Rectangle 4"/>
            <p:cNvSpPr>
              <a:spLocks noChangeArrowheads="1"/>
            </p:cNvSpPr>
            <p:nvPr/>
          </p:nvSpPr>
          <p:spPr bwMode="auto">
            <a:xfrm>
              <a:off x="1412106" y="2831933"/>
              <a:ext cx="902291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無偏性雖然是評價估計量的一個重要標準，而且在許多場合是合理、必要的，但有時一個參數的無偏估計可能不存在或者可能是明顯不合理的，於是人們在無偏性的基礎上增加了對方差的要求，若無偏估計量的方差越小，則表明該股計量的取值（即估計值）圍繞著待估參數的波動就越小，這時的無偏估計量就是更為理想的估計量，為此引入有效性概念；</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pSp>
          <p:nvGrpSpPr>
            <p:cNvPr id="6" name="组合 5"/>
            <p:cNvGrpSpPr/>
            <p:nvPr/>
          </p:nvGrpSpPr>
          <p:grpSpPr>
            <a:xfrm>
              <a:off x="1408858" y="4106000"/>
              <a:ext cx="9026164" cy="461665"/>
              <a:chOff x="886322" y="4236634"/>
              <a:chExt cx="9026164" cy="461665"/>
            </a:xfrm>
          </p:grpSpPr>
          <p:sp>
            <p:nvSpPr>
              <p:cNvPr id="65" name="Rectangle 4"/>
              <p:cNvSpPr>
                <a:spLocks noChangeArrowheads="1"/>
              </p:cNvSpPr>
              <p:nvPr/>
            </p:nvSpPr>
            <p:spPr bwMode="auto">
              <a:xfrm>
                <a:off x="886322" y="4236634"/>
                <a:ext cx="90261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假設                                          是未知參數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的估計序列量，如果     依概率收斂于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，即對任意 </a:t>
                </a:r>
                <a:r>
                  <a:rPr kumimoji="0" lang="en-US"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ɛ</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&gt; 0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有：</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66" name="对象 65"/>
              <p:cNvGraphicFramePr>
                <a:graphicFrameLocks noChangeAspect="1"/>
              </p:cNvGraphicFramePr>
              <p:nvPr/>
            </p:nvGraphicFramePr>
            <p:xfrm>
              <a:off x="1678458" y="4376455"/>
              <a:ext cx="1447800" cy="266700"/>
            </p:xfrm>
            <a:graphic>
              <a:graphicData uri="http://schemas.openxmlformats.org/presentationml/2006/ole">
                <mc:AlternateContent xmlns:mc="http://schemas.openxmlformats.org/markup-compatibility/2006">
                  <mc:Choice xmlns:v="urn:schemas-microsoft-com:vml" Requires="v">
                    <p:oleObj name="Equation" r:id="rId29" imgW="1447560" imgH="266400" progId="Equation.DSMT4">
                      <p:embed/>
                    </p:oleObj>
                  </mc:Choice>
                  <mc:Fallback>
                    <p:oleObj name="Equation" r:id="rId29" imgW="1447560" imgH="266400" progId="Equation.DSMT4">
                      <p:embed/>
                      <p:pic>
                        <p:nvPicPr>
                          <p:cNvPr id="66" name="对象 65"/>
                          <p:cNvPicPr/>
                          <p:nvPr/>
                        </p:nvPicPr>
                        <p:blipFill>
                          <a:blip r:embed="rId30"/>
                          <a:stretch>
                            <a:fillRect/>
                          </a:stretch>
                        </p:blipFill>
                        <p:spPr>
                          <a:xfrm>
                            <a:off x="1678458" y="4376455"/>
                            <a:ext cx="1447800" cy="266700"/>
                          </a:xfrm>
                          <a:prstGeom prst="rect">
                            <a:avLst/>
                          </a:prstGeom>
                        </p:spPr>
                      </p:pic>
                    </p:oleObj>
                  </mc:Fallback>
                </mc:AlternateContent>
              </a:graphicData>
            </a:graphic>
          </p:graphicFrame>
          <p:graphicFrame>
            <p:nvGraphicFramePr>
              <p:cNvPr id="68" name="对象 67"/>
              <p:cNvGraphicFramePr>
                <a:graphicFrameLocks noChangeAspect="1"/>
              </p:cNvGraphicFramePr>
              <p:nvPr/>
            </p:nvGraphicFramePr>
            <p:xfrm>
              <a:off x="5477054" y="4388303"/>
              <a:ext cx="139700" cy="215900"/>
            </p:xfrm>
            <a:graphic>
              <a:graphicData uri="http://schemas.openxmlformats.org/presentationml/2006/ole">
                <mc:AlternateContent xmlns:mc="http://schemas.openxmlformats.org/markup-compatibility/2006">
                  <mc:Choice xmlns:v="urn:schemas-microsoft-com:vml" Requires="v">
                    <p:oleObj name="Equation" r:id="rId31" imgW="139680" imgH="215640" progId="Equation.DSMT4">
                      <p:embed/>
                    </p:oleObj>
                  </mc:Choice>
                  <mc:Fallback>
                    <p:oleObj name="Equation" r:id="rId31" imgW="139680" imgH="215640" progId="Equation.DSMT4">
                      <p:embed/>
                      <p:pic>
                        <p:nvPicPr>
                          <p:cNvPr id="68" name="对象 67"/>
                          <p:cNvPicPr/>
                          <p:nvPr/>
                        </p:nvPicPr>
                        <p:blipFill>
                          <a:blip r:embed="rId8"/>
                          <a:stretch>
                            <a:fillRect/>
                          </a:stretch>
                        </p:blipFill>
                        <p:spPr>
                          <a:xfrm>
                            <a:off x="5477054" y="4388303"/>
                            <a:ext cx="139700" cy="215900"/>
                          </a:xfrm>
                          <a:prstGeom prst="rect">
                            <a:avLst/>
                          </a:prstGeom>
                        </p:spPr>
                      </p:pic>
                    </p:oleObj>
                  </mc:Fallback>
                </mc:AlternateContent>
              </a:graphicData>
            </a:graphic>
          </p:graphicFrame>
        </p:grpSp>
        <p:grpSp>
          <p:nvGrpSpPr>
            <p:cNvPr id="7" name="组合 6"/>
            <p:cNvGrpSpPr/>
            <p:nvPr/>
          </p:nvGrpSpPr>
          <p:grpSpPr>
            <a:xfrm>
              <a:off x="1412106" y="4547313"/>
              <a:ext cx="9022915" cy="461665"/>
              <a:chOff x="889570" y="4668616"/>
              <a:chExt cx="9022915" cy="461665"/>
            </a:xfrm>
          </p:grpSpPr>
          <p:sp>
            <p:nvSpPr>
              <p:cNvPr id="41" name="Rectangle 4"/>
              <p:cNvSpPr>
                <a:spLocks noChangeArrowheads="1"/>
              </p:cNvSpPr>
              <p:nvPr/>
            </p:nvSpPr>
            <p:spPr bwMode="auto">
              <a:xfrm>
                <a:off x="889570" y="4668616"/>
                <a:ext cx="9022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（或                                       ），則稱     是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的相合估計（量）（或一致估計量）；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71" name="对象 70"/>
              <p:cNvGraphicFramePr>
                <a:graphicFrameLocks noChangeAspect="1"/>
              </p:cNvGraphicFramePr>
              <p:nvPr/>
            </p:nvGraphicFramePr>
            <p:xfrm>
              <a:off x="5138574" y="4810160"/>
              <a:ext cx="139700" cy="215900"/>
            </p:xfrm>
            <a:graphic>
              <a:graphicData uri="http://schemas.openxmlformats.org/presentationml/2006/ole">
                <mc:AlternateContent xmlns:mc="http://schemas.openxmlformats.org/markup-compatibility/2006">
                  <mc:Choice xmlns:v="urn:schemas-microsoft-com:vml" Requires="v">
                    <p:oleObj name="Equation" r:id="rId32" imgW="139680" imgH="215640" progId="Equation.DSMT4">
                      <p:embed/>
                    </p:oleObj>
                  </mc:Choice>
                  <mc:Fallback>
                    <p:oleObj name="Equation" r:id="rId32" imgW="139680" imgH="215640" progId="Equation.DSMT4">
                      <p:embed/>
                      <p:pic>
                        <p:nvPicPr>
                          <p:cNvPr id="71" name="对象 70"/>
                          <p:cNvPicPr/>
                          <p:nvPr/>
                        </p:nvPicPr>
                        <p:blipFill>
                          <a:blip r:embed="rId8"/>
                          <a:stretch>
                            <a:fillRect/>
                          </a:stretch>
                        </p:blipFill>
                        <p:spPr>
                          <a:xfrm>
                            <a:off x="5138574" y="4810160"/>
                            <a:ext cx="139700" cy="215900"/>
                          </a:xfrm>
                          <a:prstGeom prst="rect">
                            <a:avLst/>
                          </a:prstGeom>
                        </p:spPr>
                      </p:pic>
                    </p:oleObj>
                  </mc:Fallback>
                </mc:AlternateContent>
              </a:graphicData>
            </a:graphic>
          </p:graphicFrame>
          <p:graphicFrame>
            <p:nvGraphicFramePr>
              <p:cNvPr id="38" name="对象 37"/>
              <p:cNvGraphicFramePr>
                <a:graphicFrameLocks noChangeAspect="1"/>
              </p:cNvGraphicFramePr>
              <p:nvPr/>
            </p:nvGraphicFramePr>
            <p:xfrm>
              <a:off x="1270963" y="4789919"/>
              <a:ext cx="1397000" cy="330200"/>
            </p:xfrm>
            <a:graphic>
              <a:graphicData uri="http://schemas.openxmlformats.org/presentationml/2006/ole">
                <mc:AlternateContent xmlns:mc="http://schemas.openxmlformats.org/markup-compatibility/2006">
                  <mc:Choice xmlns:v="urn:schemas-microsoft-com:vml" Requires="v">
                    <p:oleObj name="Equation" r:id="rId33" imgW="1396800" imgH="330120" progId="Equation.DSMT4">
                      <p:embed/>
                    </p:oleObj>
                  </mc:Choice>
                  <mc:Fallback>
                    <p:oleObj name="Equation" r:id="rId33" imgW="1396800" imgH="330120" progId="Equation.DSMT4">
                      <p:embed/>
                      <p:pic>
                        <p:nvPicPr>
                          <p:cNvPr id="38" name="对象 37"/>
                          <p:cNvPicPr/>
                          <p:nvPr/>
                        </p:nvPicPr>
                        <p:blipFill>
                          <a:blip r:embed="rId34"/>
                          <a:stretch>
                            <a:fillRect/>
                          </a:stretch>
                        </p:blipFill>
                        <p:spPr>
                          <a:xfrm>
                            <a:off x="1270963" y="4789919"/>
                            <a:ext cx="1397000" cy="330200"/>
                          </a:xfrm>
                          <a:prstGeom prst="rect">
                            <a:avLst/>
                          </a:prstGeom>
                        </p:spPr>
                      </p:pic>
                    </p:oleObj>
                  </mc:Fallback>
                </mc:AlternateContent>
              </a:graphicData>
            </a:graphic>
          </p:graphicFrame>
          <p:graphicFrame>
            <p:nvGraphicFramePr>
              <p:cNvPr id="2" name="对象 1"/>
              <p:cNvGraphicFramePr>
                <a:graphicFrameLocks noChangeAspect="1"/>
              </p:cNvGraphicFramePr>
              <p:nvPr/>
            </p:nvGraphicFramePr>
            <p:xfrm>
              <a:off x="3080914" y="4782520"/>
              <a:ext cx="1422400" cy="330200"/>
            </p:xfrm>
            <a:graphic>
              <a:graphicData uri="http://schemas.openxmlformats.org/presentationml/2006/ole">
                <mc:AlternateContent xmlns:mc="http://schemas.openxmlformats.org/markup-compatibility/2006">
                  <mc:Choice xmlns:v="urn:schemas-microsoft-com:vml" Requires="v">
                    <p:oleObj name="Equation" r:id="rId35" imgW="1422360" imgH="330120" progId="Equation.DSMT4">
                      <p:embed/>
                    </p:oleObj>
                  </mc:Choice>
                  <mc:Fallback>
                    <p:oleObj name="Equation" r:id="rId35" imgW="1422360" imgH="330120" progId="Equation.DSMT4">
                      <p:embed/>
                      <p:pic>
                        <p:nvPicPr>
                          <p:cNvPr id="2" name="对象 1"/>
                          <p:cNvPicPr>
                            <a:picLocks noChangeAspect="1" noChangeArrowheads="1"/>
                          </p:cNvPicPr>
                          <p:nvPr/>
                        </p:nvPicPr>
                        <p:blipFill>
                          <a:blip r:embed="rId36"/>
                          <a:srcRect/>
                          <a:stretch>
                            <a:fillRect/>
                          </a:stretch>
                        </p:blipFill>
                        <p:spPr bwMode="auto">
                          <a:xfrm>
                            <a:off x="3080914" y="4782520"/>
                            <a:ext cx="1422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组合 7"/>
            <p:cNvGrpSpPr/>
            <p:nvPr/>
          </p:nvGrpSpPr>
          <p:grpSpPr>
            <a:xfrm>
              <a:off x="1412107" y="5490282"/>
              <a:ext cx="9022915" cy="369332"/>
              <a:chOff x="889571" y="5490282"/>
              <a:chExt cx="9022915" cy="369332"/>
            </a:xfrm>
          </p:grpSpPr>
          <p:sp>
            <p:nvSpPr>
              <p:cNvPr id="64" name="Rectangle 4"/>
              <p:cNvSpPr>
                <a:spLocks noChangeArrowheads="1"/>
              </p:cNvSpPr>
              <p:nvPr/>
            </p:nvSpPr>
            <p:spPr bwMode="auto">
              <a:xfrm>
                <a:off x="889571" y="5490282"/>
                <a:ext cx="90229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設    是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的一個估計量，若</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且                             ，則稱     是 </a:t>
                </a:r>
                <a:r>
                  <a:rPr kumimoji="0" lang="el-GR" altLang="zh-CN" sz="12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θ</a:t>
                </a:r>
                <a:r>
                  <a:rPr kumimoji="0" lang="en-US" altLang="zh-CN"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zh-CN" altLang="en-US" sz="12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的相合估計（量）（或一致估計量）；</a:t>
                </a:r>
                <a:endParaRPr kumimoji="0" lang="zh-CN" altLang="en-US" sz="1200" b="1" i="0" u="none" strike="noStrike" kern="1200" cap="none" spc="0" normalizeH="0" baseline="0" noProof="0" dirty="0">
                  <a:ln>
                    <a:noFill/>
                  </a:ln>
                  <a:solidFill>
                    <a:srgbClr val="FF0915"/>
                  </a:solidFill>
                  <a:effectLst/>
                  <a:uLnTx/>
                  <a:uFillTx/>
                  <a:latin typeface="Times New Roman" pitchFamily="18" charset="0"/>
                  <a:ea typeface="宋体" pitchFamily="2" charset="-122"/>
                  <a:cs typeface="Times New Roman" pitchFamily="18" charset="0"/>
                </a:endParaRPr>
              </a:p>
            </p:txBody>
          </p:sp>
          <p:graphicFrame>
            <p:nvGraphicFramePr>
              <p:cNvPr id="43" name="对象 42"/>
              <p:cNvGraphicFramePr>
                <a:graphicFrameLocks noChangeAspect="1"/>
              </p:cNvGraphicFramePr>
              <p:nvPr/>
            </p:nvGraphicFramePr>
            <p:xfrm>
              <a:off x="3101182" y="5538870"/>
              <a:ext cx="939800" cy="317500"/>
            </p:xfrm>
            <a:graphic>
              <a:graphicData uri="http://schemas.openxmlformats.org/presentationml/2006/ole">
                <mc:AlternateContent xmlns:mc="http://schemas.openxmlformats.org/markup-compatibility/2006">
                  <mc:Choice xmlns:v="urn:schemas-microsoft-com:vml" Requires="v">
                    <p:oleObj name="Equation" r:id="rId37" imgW="939600" imgH="317160" progId="Equation.DSMT4">
                      <p:embed/>
                    </p:oleObj>
                  </mc:Choice>
                  <mc:Fallback>
                    <p:oleObj name="Equation" r:id="rId37" imgW="939600" imgH="317160" progId="Equation.DSMT4">
                      <p:embed/>
                      <p:pic>
                        <p:nvPicPr>
                          <p:cNvPr id="43" name="对象 42"/>
                          <p:cNvPicPr/>
                          <p:nvPr/>
                        </p:nvPicPr>
                        <p:blipFill>
                          <a:blip r:embed="rId38"/>
                          <a:stretch>
                            <a:fillRect/>
                          </a:stretch>
                        </p:blipFill>
                        <p:spPr>
                          <a:xfrm>
                            <a:off x="3101182" y="5538870"/>
                            <a:ext cx="939800" cy="317500"/>
                          </a:xfrm>
                          <a:prstGeom prst="rect">
                            <a:avLst/>
                          </a:prstGeom>
                        </p:spPr>
                      </p:pic>
                    </p:oleObj>
                  </mc:Fallback>
                </mc:AlternateContent>
              </a:graphicData>
            </a:graphic>
          </p:graphicFrame>
          <p:graphicFrame>
            <p:nvGraphicFramePr>
              <p:cNvPr id="50" name="对象 49"/>
              <p:cNvGraphicFramePr>
                <a:graphicFrameLocks noChangeAspect="1"/>
              </p:cNvGraphicFramePr>
              <p:nvPr/>
            </p:nvGraphicFramePr>
            <p:xfrm>
              <a:off x="4275648" y="5542045"/>
              <a:ext cx="1041400" cy="317500"/>
            </p:xfrm>
            <a:graphic>
              <a:graphicData uri="http://schemas.openxmlformats.org/presentationml/2006/ole">
                <mc:AlternateContent xmlns:mc="http://schemas.openxmlformats.org/markup-compatibility/2006">
                  <mc:Choice xmlns:v="urn:schemas-microsoft-com:vml" Requires="v">
                    <p:oleObj name="Equation" r:id="rId39" imgW="1041120" imgH="317160" progId="Equation.DSMT4">
                      <p:embed/>
                    </p:oleObj>
                  </mc:Choice>
                  <mc:Fallback>
                    <p:oleObj name="Equation" r:id="rId39" imgW="1041120" imgH="317160" progId="Equation.DSMT4">
                      <p:embed/>
                      <p:pic>
                        <p:nvPicPr>
                          <p:cNvPr id="50" name="对象 49"/>
                          <p:cNvPicPr>
                            <a:picLocks noChangeAspect="1" noChangeArrowheads="1"/>
                          </p:cNvPicPr>
                          <p:nvPr/>
                        </p:nvPicPr>
                        <p:blipFill>
                          <a:blip r:embed="rId40"/>
                          <a:srcRect/>
                          <a:stretch>
                            <a:fillRect/>
                          </a:stretch>
                        </p:blipFill>
                        <p:spPr bwMode="auto">
                          <a:xfrm>
                            <a:off x="4275648" y="5542045"/>
                            <a:ext cx="1041400" cy="317500"/>
                          </a:xfrm>
                          <a:prstGeom prst="rect">
                            <a:avLst/>
                          </a:prstGeom>
                          <a:noFill/>
                          <a:ln>
                            <a:noFill/>
                          </a:ln>
                        </p:spPr>
                      </p:pic>
                    </p:oleObj>
                  </mc:Fallback>
                </mc:AlternateContent>
              </a:graphicData>
            </a:graphic>
          </p:graphicFrame>
          <p:graphicFrame>
            <p:nvGraphicFramePr>
              <p:cNvPr id="69" name="对象 68"/>
              <p:cNvGraphicFramePr>
                <a:graphicFrameLocks noChangeAspect="1"/>
              </p:cNvGraphicFramePr>
              <p:nvPr/>
            </p:nvGraphicFramePr>
            <p:xfrm>
              <a:off x="1439987" y="5566998"/>
              <a:ext cx="139700" cy="215900"/>
            </p:xfrm>
            <a:graphic>
              <a:graphicData uri="http://schemas.openxmlformats.org/presentationml/2006/ole">
                <mc:AlternateContent xmlns:mc="http://schemas.openxmlformats.org/markup-compatibility/2006">
                  <mc:Choice xmlns:v="urn:schemas-microsoft-com:vml" Requires="v">
                    <p:oleObj name="Equation" r:id="rId41" imgW="139680" imgH="215640" progId="Equation.DSMT4">
                      <p:embed/>
                    </p:oleObj>
                  </mc:Choice>
                  <mc:Fallback>
                    <p:oleObj name="Equation" r:id="rId41" imgW="139680" imgH="215640" progId="Equation.DSMT4">
                      <p:embed/>
                      <p:pic>
                        <p:nvPicPr>
                          <p:cNvPr id="69" name="对象 68"/>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439987" y="5566998"/>
                            <a:ext cx="1397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 name="对象 71"/>
              <p:cNvGraphicFramePr>
                <a:graphicFrameLocks noChangeAspect="1"/>
              </p:cNvGraphicFramePr>
              <p:nvPr/>
            </p:nvGraphicFramePr>
            <p:xfrm>
              <a:off x="5835133" y="5548335"/>
              <a:ext cx="139700" cy="215900"/>
            </p:xfrm>
            <a:graphic>
              <a:graphicData uri="http://schemas.openxmlformats.org/presentationml/2006/ole">
                <mc:AlternateContent xmlns:mc="http://schemas.openxmlformats.org/markup-compatibility/2006">
                  <mc:Choice xmlns:v="urn:schemas-microsoft-com:vml" Requires="v">
                    <p:oleObj name="Equation" r:id="rId43" imgW="139680" imgH="215640" progId="Equation.DSMT4">
                      <p:embed/>
                    </p:oleObj>
                  </mc:Choice>
                  <mc:Fallback>
                    <p:oleObj name="Equation" r:id="rId43" imgW="139680" imgH="215640" progId="Equation.DSMT4">
                      <p:embed/>
                      <p:pic>
                        <p:nvPicPr>
                          <p:cNvPr id="72" name="对象 71"/>
                          <p:cNvPicPr/>
                          <p:nvPr/>
                        </p:nvPicPr>
                        <p:blipFill>
                          <a:blip r:embed="rId8"/>
                          <a:stretch>
                            <a:fillRect/>
                          </a:stretch>
                        </p:blipFill>
                        <p:spPr>
                          <a:xfrm>
                            <a:off x="5835133" y="5548335"/>
                            <a:ext cx="139700" cy="215900"/>
                          </a:xfrm>
                          <a:prstGeom prst="rect">
                            <a:avLst/>
                          </a:prstGeom>
                        </p:spPr>
                      </p:pic>
                    </p:oleObj>
                  </mc:Fallback>
                </mc:AlternateContent>
              </a:graphicData>
            </a:graphic>
          </p:graphicFrame>
        </p:grpSp>
      </p:grpSp>
      <p:sp>
        <p:nvSpPr>
          <p:cNvPr id="3" name="标题 1">
            <a:extLst>
              <a:ext uri="{FF2B5EF4-FFF2-40B4-BE49-F238E27FC236}">
                <a16:creationId xmlns:a16="http://schemas.microsoft.com/office/drawing/2014/main" id="{96A75594-B59A-8E4A-EFB7-62395D8FB289}"/>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應用統計學</a:t>
            </a:r>
          </a:p>
        </p:txBody>
      </p:sp>
      <p:sp>
        <p:nvSpPr>
          <p:cNvPr id="4" name="矩形 3">
            <a:extLst>
              <a:ext uri="{FF2B5EF4-FFF2-40B4-BE49-F238E27FC236}">
                <a16:creationId xmlns:a16="http://schemas.microsoft.com/office/drawing/2014/main" id="{B3F9778C-E0F4-10E2-F6BC-51A50C1E9566}"/>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CN"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應用統計學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a</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pplied </a:t>
            </a:r>
            <a:r>
              <a:rPr kumimoji="0" lang="en-US" altLang="zh-CN"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s</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tatistics</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參數估計</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parameter estimation</a:t>
            </a:r>
            <a:r>
              <a:rPr lang="en-US" altLang="zh-TW"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估計量的評判標準</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無偏性、有效性、相合性</a:t>
            </a:r>
            <a:r>
              <a:rPr lang="zh-CN" altLang="en-US" sz="9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998918304"/>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74896</TotalTime>
  <Words>3845</Words>
  <Application>Microsoft Office PowerPoint</Application>
  <PresentationFormat>自定义</PresentationFormat>
  <Paragraphs>110</Paragraphs>
  <Slides>10</Slides>
  <Notes>10</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1</vt:i4>
      </vt:variant>
      <vt:variant>
        <vt:lpstr>幻灯片标题</vt:lpstr>
      </vt:variant>
      <vt:variant>
        <vt:i4>10</vt:i4>
      </vt:variant>
    </vt:vector>
  </HeadingPairs>
  <TitlesOfParts>
    <vt:vector size="23" baseType="lpstr">
      <vt:lpstr>Arial Unicode MS</vt:lpstr>
      <vt:lpstr>方正兰亭黑6_GBK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1_中文PPT模板2011 4.3</vt:lpstr>
      <vt:lpstr>Equation</vt:lpstr>
      <vt:lpstr>參數估計 （parameter estimation）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參數估計（parameter estimation）</dc:title>
  <dc:subject>應用統計學（Applied Statistics）</dc:subject>
  <dc:creator>趙健</dc:creator>
  <cp:keywords>統計、statistics、概率、probability、參數估計、parameter estimation</cp:keywords>
  <dc:description>+8618604537694；
283640621@qq.com；</dc:description>
  <cp:lastModifiedBy>Admin</cp:lastModifiedBy>
  <cp:revision>4641</cp:revision>
  <dcterms:created xsi:type="dcterms:W3CDTF">2011-12-19T07:14:23Z</dcterms:created>
  <dcterms:modified xsi:type="dcterms:W3CDTF">2024-06-07T11:50:31Z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