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92" r:id="rId14"/>
    <p:sldId id="293" r:id="rId15"/>
    <p:sldId id="318" r:id="rId16"/>
    <p:sldId id="317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91" r:id="rId35"/>
    <p:sldId id="294" r:id="rId36"/>
    <p:sldId id="316" r:id="rId37"/>
    <p:sldId id="289" r:id="rId38"/>
    <p:sldId id="286" r:id="rId39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C561D-7F68-4BA6-82BC-82BC6B41A075}" v="18" dt="2025-04-14T15:06:41.63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20/04/2025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DF97-BA13-2839-3B88-538567D0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FA225D-2424-36B7-60AB-3762E3128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25D683-5847-7720-8197-B837DF3DC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C72E51-E092-0D8E-07B0-39E0AEB8E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DF97-BA13-2839-3B88-538567D0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FA225D-2424-36B7-60AB-3762E3128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25D683-5847-7720-8197-B837DF3DC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C72E51-E092-0D8E-07B0-39E0AEB8E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B7723-F85C-E71B-0AC0-390BB491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9DAC85-9143-E9AD-F6BB-961930C43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5C79FB-98C7-78D6-2E0C-F752DE942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A53E87-FF56-18C6-BAE4-79A7F6026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47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85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58B2-C061-9C05-E1E1-381AD3E9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5A76AC8-F982-CD2E-380D-7B7C8DC19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DF8DF1-0481-1F36-5465-AB771E2AB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242B97-0F88-85C0-F5EB-A12783C14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8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4559-E21F-B299-4814-FE544979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34E503-00B3-32ED-C311-4C8699163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BC2C14-B729-C1CE-2E5E-FE5392091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F09F0-7DC5-1AF7-DEFA-5B20D479F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0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69BAB-00C9-F33D-00E1-5134EA19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7A7C1E1-19CF-E68E-2E2E-A93DEED7C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1AE1B8-5124-715D-83F0-F51E20EE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8F6635-CEC6-35AB-7745-E6019F996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1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BFF6F-5AB9-518A-2E95-F8F539BA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2DA1E2-B629-5336-90B8-C4C1FEA15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CCF26C-390E-F9D8-BB2F-F2B0F017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43B8FE-631D-74F5-6A3B-7D428A274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73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25DB-A8B5-BC89-2D8C-637BDAFF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B964E4-AD29-DE92-CD03-2545969F0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2C824A-1D3E-1FAE-7531-B02496F0F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3097F3-D3D5-A589-C4F3-953B3AAC7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31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9054-6441-3A05-2C9F-D9FF20AF9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A867B0D-7C24-33DE-FCE7-F2B6180E0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CEB5CD-90AB-8BE3-192F-23DDA3856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7990A0-132C-D026-EB0E-222BA7E87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AFD85-2833-EE1B-3E2A-D80F86FE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79660B-7104-E603-BB3E-A665E3D4B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865A6B-22A3-979E-F863-7B294188F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79B487-3BB2-FFD7-7DB5-5D1803E57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24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6A29-05AD-53CA-5A40-F14C640FF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0FB4331-55FB-AF82-1D9B-6FECCEA5E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16793A-729D-0BB0-1C07-B123F25E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2E37B-2C24-B0AF-2B06-AC11553C6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23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35E25-6DEC-1897-DB41-6B4107C4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9210B-0DDB-472A-1677-36EB98541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A6C5B3-6956-85F5-296F-73B581E8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3054F7-2BBE-FF31-5AC9-432BD874B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7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2E0D-9DA2-DEC9-E5BD-CF9380C3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FD03AB-B98C-A96A-54C4-CE8F636CA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AA5EE4-6C29-43F1-6AD8-FA14CBAB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2B48A6-2F93-B3CF-14DE-7FDE033EB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20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C579-20C1-6B24-D0CC-8B38ECCE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9E10B6-232A-AF3D-909F-57D7195E9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913746-99E6-795D-3826-E3822113A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5AE066-3FEF-CBE5-A82A-8702FE734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60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AA93D-C037-0C4F-A300-ACBFAF584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9B56A6-1255-996E-090D-58991ADA5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B83F76-8789-850F-BC5F-839740CD7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D34180-E44A-BA46-A4E3-EAE4ADD0C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137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75AA3-2226-FBD1-5A37-1277581A2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815582-988C-1D44-8122-4FC3679CC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9A79CC-15B7-1759-DB64-8EB4A8163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2A696-5A0C-3404-DC3B-0D7567933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7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4D5F-2FEF-26E6-E7D7-A394CE96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08D2C7-12A3-E3FA-778A-B2671F47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20C747A-69AA-7B27-0D46-A2DCAF604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E3D4F-4DBF-1BB2-8329-EDFE13DAF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7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C3E22-E4B5-76F3-8E59-F4CE5ACE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C96C08-08D2-437C-A611-748C5213A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662F16-273B-CC8E-DD20-0E85A1A02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10325C-71A9-C8DA-2800-C957784C2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655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A6591-0398-F4F7-3E94-A85B15AE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39349E-403E-3EAA-B48C-5F623E22B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A7D033-40FB-048F-74D9-0DC1B179C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E3632-A797-2B31-B771-DF524D786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01D6F-FA26-1131-A83F-51B25DEB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130DF6-DEFC-E649-86D4-4D521DCD3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84A43E-2450-6B70-C63B-DE3028C96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43E83-30DB-4D30-1870-A42F9092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83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15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8CF6-368F-6341-C462-40B77919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C406E45-5F2C-CBB7-97CE-7FE760C86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8F924C-F808-C77B-0582-8C8AE3EBF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9DAE03-A3C4-C267-F7E3-E78E7D86D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838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94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8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8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52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20/04/2025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curtador.com.br/mYZs7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856443" y="965437"/>
            <a:ext cx="8329612" cy="1008112"/>
          </a:xfrm>
        </p:spPr>
        <p:txBody>
          <a:bodyPr rtlCol="0">
            <a:normAutofit/>
          </a:bodyPr>
          <a:lstStyle/>
          <a:p>
            <a:r>
              <a:rPr lang="pt-BR" sz="4000">
                <a:solidFill>
                  <a:srgbClr val="35404A"/>
                </a:solidFill>
                <a:latin typeface="Euphemia"/>
                <a:cs typeface="Segoe UI"/>
              </a:rPr>
              <a:t>Apresentação Parcial TCC</a:t>
            </a:r>
            <a:endParaRPr lang="pt-BR" sz="4000">
              <a:cs typeface="Segoe U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452068" y="2372148"/>
            <a:ext cx="3214828" cy="595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rtl="0">
              <a:buNone/>
            </a:pPr>
            <a:r>
              <a:rPr lang="pt-BR" sz="4000" b="1" dirty="0"/>
              <a:t>ORÇATUDO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E033F0B-AB50-4481-A6C5-3CE514BA0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3053424"/>
            <a:ext cx="66770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03F2-D272-83B1-76AC-8468F33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2B68EE-F8E9-867A-1048-50774C15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6728FD-C365-3DA1-5754-319F3B99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6364431-662F-19DB-2AE3-78AA473CAFE0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6D8798B-AE39-53FF-3CF2-B964C7EEA57D}"/>
              </a:ext>
            </a:extLst>
          </p:cNvPr>
          <p:cNvSpPr txBox="1">
            <a:spLocks/>
          </p:cNvSpPr>
          <p:nvPr/>
        </p:nvSpPr>
        <p:spPr>
          <a:xfrm>
            <a:off x="1629916" y="132151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72625CD-5F56-E65A-EE0E-241D1D1215F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D371315-34CA-C203-71CA-20A9B4AF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F9A88C5-2B04-AC5F-8EC4-2CDD27ACB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DD9571F-CBD4-223B-F043-71EF27AE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FAC1E05C-2453-841B-E41A-2F46064D286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A066BF14-F8EB-E000-C951-8B01FB57617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AC97DB9-62F2-FC81-6077-4DDBA209A40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42C02ED-B47B-4CB1-0E8B-187C45A03793}"/>
              </a:ext>
            </a:extLst>
          </p:cNvPr>
          <p:cNvSpPr txBox="1">
            <a:spLocks/>
          </p:cNvSpPr>
          <p:nvPr/>
        </p:nvSpPr>
        <p:spPr>
          <a:xfrm>
            <a:off x="1022226" y="2708920"/>
            <a:ext cx="5184436" cy="280673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B02D74-9312-4690-3A02-FE761121A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74" y="1916832"/>
            <a:ext cx="4811351" cy="288032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38D91-D1E5-77AD-9792-5EF734E52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2" y="1846402"/>
            <a:ext cx="4548582" cy="28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03F2-D272-83B1-76AC-8468F33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2B68EE-F8E9-867A-1048-50774C15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6728FD-C365-3DA1-5754-319F3B99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6364431-662F-19DB-2AE3-78AA473CAFE0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6D8798B-AE39-53FF-3CF2-B964C7EEA57D}"/>
              </a:ext>
            </a:extLst>
          </p:cNvPr>
          <p:cNvSpPr txBox="1">
            <a:spLocks/>
          </p:cNvSpPr>
          <p:nvPr/>
        </p:nvSpPr>
        <p:spPr>
          <a:xfrm>
            <a:off x="1629916" y="132151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72625CD-5F56-E65A-EE0E-241D1D1215F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D371315-34CA-C203-71CA-20A9B4AF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F9A88C5-2B04-AC5F-8EC4-2CDD27ACB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DD9571F-CBD4-223B-F043-71EF27AE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FAC1E05C-2453-841B-E41A-2F46064D286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A066BF14-F8EB-E000-C951-8B01FB57617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AC97DB9-62F2-FC81-6077-4DDBA209A40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42C02ED-B47B-4CB1-0E8B-187C45A03793}"/>
              </a:ext>
            </a:extLst>
          </p:cNvPr>
          <p:cNvSpPr txBox="1">
            <a:spLocks/>
          </p:cNvSpPr>
          <p:nvPr/>
        </p:nvSpPr>
        <p:spPr>
          <a:xfrm>
            <a:off x="1022226" y="2708920"/>
            <a:ext cx="5184436" cy="280673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B8FDC0-5EAE-3CD8-8FDC-82FF8C737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558" y="1820721"/>
            <a:ext cx="8064896" cy="45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76E22-E7A7-C462-157A-9F472D53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65283EA-D962-1157-ABC8-02C0615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6DD3AB1-71C5-DB09-60B9-62E33623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A308345-E182-4DD5-AEEE-B4B0E2C4DA8A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15BF90-D743-C64E-3705-DFE26BA10E5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50B2D670-2084-930A-A0BB-10B8F81E1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BA5BCFE-6731-AFD1-12F0-3298B61B0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E90C3C1-FDBC-01B7-9E0D-D8353719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77707716-2068-7A41-FEB3-4AEF587C9EB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92E4ABA-D55F-1180-9735-43905AACAC8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DD3E530-0042-8B68-E7AC-A4D3EB610447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A00847-E8FE-3455-01BF-638F34D7E043}"/>
              </a:ext>
            </a:extLst>
          </p:cNvPr>
          <p:cNvSpPr txBox="1"/>
          <p:nvPr/>
        </p:nvSpPr>
        <p:spPr>
          <a:xfrm>
            <a:off x="1497558" y="2242971"/>
            <a:ext cx="341180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Cadastro de Produtos;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Comparação de Preços;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Cotação de </a:t>
            </a:r>
            <a:r>
              <a:rPr lang="pt-BR" dirty="0">
                <a:ea typeface="+mn-lt"/>
                <a:cs typeface="+mn-lt"/>
              </a:rPr>
              <a:t>Preços;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Relatórios;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Interface de Usuário;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Histórico de Cotações.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451D39-A96C-4563-BCF6-E4130098A67B}"/>
              </a:ext>
            </a:extLst>
          </p:cNvPr>
          <p:cNvSpPr txBox="1"/>
          <p:nvPr/>
        </p:nvSpPr>
        <p:spPr>
          <a:xfrm>
            <a:off x="1165484" y="1540508"/>
            <a:ext cx="3204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Requisitos Funcionais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B2847A-2ABA-4902-B1DF-100F36CD3C37}"/>
              </a:ext>
            </a:extLst>
          </p:cNvPr>
          <p:cNvSpPr txBox="1"/>
          <p:nvPr/>
        </p:nvSpPr>
        <p:spPr>
          <a:xfrm>
            <a:off x="6052662" y="2244392"/>
            <a:ext cx="27798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Compatibilidade;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Documentação;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Segurança.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7295DC-F5A3-42F6-BF31-1AF939EFF8E8}"/>
              </a:ext>
            </a:extLst>
          </p:cNvPr>
          <p:cNvSpPr txBox="1"/>
          <p:nvPr/>
        </p:nvSpPr>
        <p:spPr>
          <a:xfrm>
            <a:off x="5615564" y="1546856"/>
            <a:ext cx="35118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Requisitos não Funcionais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64E5456-33A3-4153-8B46-6E98BF696A0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15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353542" y="753524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262178" y="3182743"/>
            <a:ext cx="9220776" cy="293850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Scrum</a:t>
            </a:r>
            <a:r>
              <a:rPr lang="pt-BR" sz="1800" dirty="0"/>
              <a:t> é uma metodologia ágil usada principalmente no desenvolvimento de software, mas aplicável a diversos tipos de projetos. Ela se baseia em ciclos curtos de trabalho chamados </a:t>
            </a:r>
            <a:r>
              <a:rPr lang="pt-BR" sz="1800" b="1" dirty="0"/>
              <a:t>sprints</a:t>
            </a:r>
            <a:r>
              <a:rPr lang="pt-BR" sz="1800" dirty="0"/>
              <a:t>, que normalmente duram de 1 a 4 semanas.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Reuniões Semanais;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Entregas Constantes;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Definições de Metas;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252560" y="2580178"/>
            <a:ext cx="43314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Metodologia Ágil/Scrum</a:t>
            </a:r>
            <a:endParaRPr lang="pt-BR" sz="2000" b="1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38DE2E6E-B94F-4503-9FEE-5C67274C0F99}"/>
              </a:ext>
            </a:extLst>
          </p:cNvPr>
          <p:cNvSpPr txBox="1">
            <a:spLocks/>
          </p:cNvSpPr>
          <p:nvPr/>
        </p:nvSpPr>
        <p:spPr>
          <a:xfrm>
            <a:off x="1257150" y="1537574"/>
            <a:ext cx="3826785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2032C7D-081F-4131-985C-6ADD3570B59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63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A382-2AB7-32C9-7D1A-1AD7F9AB6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C5034A8-8178-8C73-4333-5592198A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1504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2125EBC-D194-9C42-A72E-1AA15660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D0D5600-2B55-04DE-5D30-9D8703605BEF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51836F-ABBF-D2E5-447F-459BC996A5B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6C6B1F5-5E48-1C99-F356-350371113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17ABC08-0F31-0BC5-C3C8-9DC1A8F31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A29C2D7-D0F2-3A4F-D339-5606E1216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781D086C-A990-F637-B455-FECEA8D947D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2AA04DE-DD7A-7BC2-5B5A-19597CA02A15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8F585DC9-CC13-68AA-E154-83F0F2B9A8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5C2B1A56-1678-1841-3DF9-BEA2A9C1133D}"/>
              </a:ext>
            </a:extLst>
          </p:cNvPr>
          <p:cNvSpPr txBox="1">
            <a:spLocks/>
          </p:cNvSpPr>
          <p:nvPr/>
        </p:nvSpPr>
        <p:spPr>
          <a:xfrm>
            <a:off x="1330346" y="2244783"/>
            <a:ext cx="2134107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Home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75BF31-753D-9876-F036-8C1B3F5D0EB2}"/>
              </a:ext>
            </a:extLst>
          </p:cNvPr>
          <p:cNvSpPr txBox="1"/>
          <p:nvPr/>
        </p:nvSpPr>
        <p:spPr>
          <a:xfrm>
            <a:off x="1271849" y="1577514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2" name="Imagem 1" descr="01 Tela_Home.jpg">
            <a:extLst>
              <a:ext uri="{FF2B5EF4-FFF2-40B4-BE49-F238E27FC236}">
                <a16:creationId xmlns:a16="http://schemas.microsoft.com/office/drawing/2014/main" id="{C3321AE5-295F-9CE6-80F1-6C94EC175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444" y="2693281"/>
            <a:ext cx="6591830" cy="374722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EFFBF62-3D02-499F-B4F8-9B1B2EFC235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6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9723-D41F-0508-ADB4-23EC8733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F18D814-7A61-06D6-B64C-45CD121C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5568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1513B5D-FC97-88EE-82CD-37FF406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AF7E859-98FE-D1D7-F3E9-68E688BB76F0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0A779DE-0594-30C2-7509-8415FC48402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2C48B59-CC8E-C6D1-2068-97C70F606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BD49EDD-6656-6BF6-FACC-B4ABD59C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E4BAB2B-4CE0-E1BA-1456-E0282A1A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A160DB62-8E25-7F1E-5DBD-E830F8107DBE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4BB562B-CD7F-1576-2A83-AA744AC5AF84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9C286C43-1D58-A828-82CB-E73FA6B8DF8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CC9A8BE-C6EF-9F52-F6CB-FDE433433498}"/>
              </a:ext>
            </a:extLst>
          </p:cNvPr>
          <p:cNvSpPr txBox="1">
            <a:spLocks/>
          </p:cNvSpPr>
          <p:nvPr/>
        </p:nvSpPr>
        <p:spPr>
          <a:xfrm>
            <a:off x="1330346" y="2186251"/>
            <a:ext cx="2134107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Cadastro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4745AA-1499-FB1C-0164-E7131E489091}"/>
              </a:ext>
            </a:extLst>
          </p:cNvPr>
          <p:cNvSpPr txBox="1"/>
          <p:nvPr/>
        </p:nvSpPr>
        <p:spPr>
          <a:xfrm>
            <a:off x="1271849" y="1538493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2 Tela_Cadastro.jpg">
            <a:extLst>
              <a:ext uri="{FF2B5EF4-FFF2-40B4-BE49-F238E27FC236}">
                <a16:creationId xmlns:a16="http://schemas.microsoft.com/office/drawing/2014/main" id="{F81AABB9-4CD3-6A20-8C5E-E387AC9B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844" y="2642329"/>
            <a:ext cx="6788280" cy="381408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EBB0E2-0A4A-41D8-B555-5CE1056520C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85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93BCE-173D-394A-D56C-9F35284CC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03CB878-00CD-D69C-AC55-2FABAFCE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9636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F3D1C5F-AFE4-E90D-47E7-95B96C7E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B830057-8D7A-2444-EAF1-594329477B6D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20E63B0-BE4E-6534-B917-0B4DE40B1990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2DCE291-B6E4-9073-8F50-07A783C8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ED6F7F4-BD25-CF4B-351C-6FD9A6A93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1BE1B82-CDB2-80C9-C500-2164AC240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3ADD276-28AB-13FF-5994-D3112F73917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B96B5AED-95F9-1C8E-29B0-EEF968E4A8A6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0CB7B9A-A5A3-0984-C15E-B993E11DDE5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CAF7552-8A5D-73DF-2896-D1EE31AB6AB8}"/>
              </a:ext>
            </a:extLst>
          </p:cNvPr>
          <p:cNvSpPr txBox="1">
            <a:spLocks/>
          </p:cNvSpPr>
          <p:nvPr/>
        </p:nvSpPr>
        <p:spPr>
          <a:xfrm>
            <a:off x="1330346" y="2137474"/>
            <a:ext cx="2134107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 Login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C2E391-48CE-6EA2-A42B-109F2285E4DC}"/>
              </a:ext>
            </a:extLst>
          </p:cNvPr>
          <p:cNvSpPr txBox="1"/>
          <p:nvPr/>
        </p:nvSpPr>
        <p:spPr>
          <a:xfrm>
            <a:off x="1271849" y="1518982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3 Tela_login.jpg">
            <a:extLst>
              <a:ext uri="{FF2B5EF4-FFF2-40B4-BE49-F238E27FC236}">
                <a16:creationId xmlns:a16="http://schemas.microsoft.com/office/drawing/2014/main" id="{4D3AA81C-E6F9-7E18-1D2A-BC6A3888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870" y="2589670"/>
            <a:ext cx="6922224" cy="38664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63D4673-EBF7-4D57-84BF-1939BCAF25E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222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D9E3-3246-D2E5-CC05-DA0C6660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827AAA4-DCA4-97AC-1350-862785E8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9636" y="643402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2BBEAD4-0C5D-3C6C-EDF1-B974476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C28627D-EFD2-1484-1A0E-EF80CB144EB6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CF8C2E2-3C7F-41A4-9BDA-CFAE02D9415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FC772B-E444-E767-E332-62003633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394E798-D472-C144-79D2-1F27748DF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B0B4827-ABE0-AD5B-58A3-95A5BE294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6777CC3-F47C-351C-2340-70AFCC2D772C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C5F18A1-91A6-8D11-3063-C2BA6E37B51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32EB6EF-4300-4781-DCB2-923D0CE68F51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514A60AC-FCBB-09FB-CD36-BF19339D488B}"/>
              </a:ext>
            </a:extLst>
          </p:cNvPr>
          <p:cNvSpPr txBox="1">
            <a:spLocks/>
          </p:cNvSpPr>
          <p:nvPr/>
        </p:nvSpPr>
        <p:spPr>
          <a:xfrm>
            <a:off x="1330346" y="2108208"/>
            <a:ext cx="2741315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 Dashboard</a:t>
            </a:r>
            <a:r>
              <a:rPr lang="pt-BR" sz="2000"/>
              <a:t> 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87F8C4-3874-C1E7-CEF0-F63CB2F33E97}"/>
              </a:ext>
            </a:extLst>
          </p:cNvPr>
          <p:cNvSpPr txBox="1"/>
          <p:nvPr/>
        </p:nvSpPr>
        <p:spPr>
          <a:xfrm>
            <a:off x="1271849" y="1509227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4 Tela_Dashboard.jpg">
            <a:extLst>
              <a:ext uri="{FF2B5EF4-FFF2-40B4-BE49-F238E27FC236}">
                <a16:creationId xmlns:a16="http://schemas.microsoft.com/office/drawing/2014/main" id="{29AC6F69-E058-FC69-DD01-036929FAE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884" y="2560817"/>
            <a:ext cx="6922224" cy="386499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E72FCE9-046D-4E35-ADC0-98C06B6147B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68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4A4BC-A0C1-70A4-01D7-4451CCE7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0A32F12-C034-2C7B-554B-7C51C57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3704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7378E9-C130-0B13-A5BA-4408CFB3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18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C1AC28-A43F-0C24-A895-642D5BED0687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7058B29-0E67-5F4A-235F-0A710BDC8FE2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FA8DC4E-7E91-C4D5-3977-704B155E3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9CD3CC0E-4F82-4C2C-DB72-283D2240F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7D104B5-424A-3935-639C-48BF2D7E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40EDB4D-16EB-0866-9010-870BA8875C32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9DB7B4C9-6705-C2F5-1F8B-823E515F2BA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8826CFD1-FAE4-1E56-FF77-67BA7248A1B0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62739CB8-25DE-3E57-F15A-DCC0026C5047}"/>
              </a:ext>
            </a:extLst>
          </p:cNvPr>
          <p:cNvSpPr txBox="1">
            <a:spLocks/>
          </p:cNvSpPr>
          <p:nvPr/>
        </p:nvSpPr>
        <p:spPr>
          <a:xfrm>
            <a:off x="1330346" y="2098453"/>
            <a:ext cx="2660949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Criar Cotação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EE19AB-C897-C263-D99D-C5EEC973E48E}"/>
              </a:ext>
            </a:extLst>
          </p:cNvPr>
          <p:cNvSpPr txBox="1"/>
          <p:nvPr/>
        </p:nvSpPr>
        <p:spPr>
          <a:xfrm>
            <a:off x="1271849" y="1479961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5 Tela_CriarCotacao.png">
            <a:extLst>
              <a:ext uri="{FF2B5EF4-FFF2-40B4-BE49-F238E27FC236}">
                <a16:creationId xmlns:a16="http://schemas.microsoft.com/office/drawing/2014/main" id="{0264B919-BB5F-FF08-E23D-97237F74A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872" y="2541761"/>
            <a:ext cx="7609798" cy="36703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198E064-1C2B-4570-8A6F-50E2AAA19F2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341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58DD5-FE27-3D0C-F8E0-24078E44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D3ED7F2-CC94-9CE1-B002-BAB333F9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9637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D950735-ED6D-A368-EE80-2C458FB4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19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A2D27EA-8341-25D8-CDD5-26DB504EC3EA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8AA38DA-07A8-C8BB-13B4-FF9DB610925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EE78BBF-EECF-3434-F3A1-E78A9360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3BF0F96-2EFE-7689-8098-AD1256D0D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1A52811-728B-1248-5DC4-4DB0ADF75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38A939D-5FF8-719A-C685-99C4198E4EEC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5675D9E3-4133-CCBE-E257-10CD4EEEF71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956A6FF-C46C-8BDB-2364-CC7CE595501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C2611B5F-D73B-FE4D-6E70-ED4206EFA7CD}"/>
              </a:ext>
            </a:extLst>
          </p:cNvPr>
          <p:cNvSpPr txBox="1">
            <a:spLocks/>
          </p:cNvSpPr>
          <p:nvPr/>
        </p:nvSpPr>
        <p:spPr>
          <a:xfrm>
            <a:off x="1330346" y="2039921"/>
            <a:ext cx="2759174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Licitação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0BEB-D88D-9F8C-42FF-E10152E9D358}"/>
              </a:ext>
            </a:extLst>
          </p:cNvPr>
          <p:cNvSpPr txBox="1"/>
          <p:nvPr/>
        </p:nvSpPr>
        <p:spPr>
          <a:xfrm>
            <a:off x="1271849" y="146045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E186FE5-2A2A-2B99-1B94-9506D05AD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034" y="2367329"/>
            <a:ext cx="5082672" cy="416597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A29CF42-D713-4475-94BB-F3E510E4B74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65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629213" y="1077560"/>
            <a:ext cx="6397054" cy="731260"/>
          </a:xfrm>
        </p:spPr>
        <p:txBody>
          <a:bodyPr rtlCol="0">
            <a:normAutofit/>
          </a:bodyPr>
          <a:lstStyle/>
          <a:p>
            <a:r>
              <a:rPr lang="pt-BR" sz="3200" dirty="0">
                <a:solidFill>
                  <a:srgbClr val="35404A"/>
                </a:solidFill>
                <a:latin typeface="Euphemia"/>
                <a:cs typeface="Segoe UI"/>
              </a:rPr>
              <a:t>Apresentação Parcial TCC.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421053" y="2048702"/>
            <a:ext cx="3969503" cy="660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Desenvolvimento de Sistemas</a:t>
            </a:r>
            <a:endParaRPr lang="pt-BR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96952"/>
            <a:ext cx="8275777" cy="2376264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b="1" dirty="0"/>
              <a:t>Curso</a:t>
            </a:r>
            <a:r>
              <a:rPr lang="pt-BR" sz="2000" dirty="0"/>
              <a:t>: Desenvolvimento de Sistemas</a:t>
            </a:r>
            <a:endParaRPr lang="pt-BR" dirty="0"/>
          </a:p>
          <a:p>
            <a:pPr marL="246380" indent="-246380"/>
            <a:r>
              <a:rPr lang="pt-BR" sz="2000" b="1" dirty="0"/>
              <a:t>Semestre:</a:t>
            </a:r>
            <a:r>
              <a:rPr lang="pt-BR" sz="2000" dirty="0"/>
              <a:t> 2º de 2025</a:t>
            </a:r>
          </a:p>
          <a:p>
            <a:pPr marL="246380" indent="-246380"/>
            <a:r>
              <a:rPr lang="pt-BR" sz="2000" b="1" dirty="0"/>
              <a:t>Metodologia</a:t>
            </a:r>
            <a:r>
              <a:rPr lang="pt-BR" sz="2000" dirty="0"/>
              <a:t>: Metodologias Ágeis - Scrum</a:t>
            </a:r>
          </a:p>
          <a:p>
            <a:pPr marL="246380" indent="-246380"/>
            <a:r>
              <a:rPr lang="pt-BR" sz="2000" b="1" dirty="0"/>
              <a:t>Professor Orientador</a:t>
            </a:r>
            <a:r>
              <a:rPr lang="pt-BR" sz="2000" dirty="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B1D4EE40-D1C0-48C8-B8CB-BA84857C16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B8B4-E5D9-A4D0-929D-05C141AD4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656BFC3-B290-2472-23D4-F370E28E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9636" y="6419956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A58DE3D-4924-03B8-C483-E6537CF5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20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BC475C1-B84A-8DAC-85B8-63A7683A3E3D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10E025-4EC2-A318-8A71-D3CF762A2C9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4700F6A-20D1-6246-BC72-5D28B2AF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8D52908C-E543-B180-F620-1F0C0044E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461F1E6-4CCC-4FCD-A904-D47CBF7E5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415D5E76-8734-905B-4290-BFD3F0B3350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7F82EB5A-8222-5269-1361-EE86B21A9FF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F3CF9B90-5AAD-1A7A-DDA4-F32ABE5C19D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CE6530DB-BC5E-E1D3-A160-218C6CEDCC22}"/>
              </a:ext>
            </a:extLst>
          </p:cNvPr>
          <p:cNvSpPr txBox="1">
            <a:spLocks/>
          </p:cNvSpPr>
          <p:nvPr/>
        </p:nvSpPr>
        <p:spPr>
          <a:xfrm>
            <a:off x="1330346" y="2078942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Perfil/Gestão Fornecedor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5DD3FD-623F-F20E-EC0C-52B6E1A0B76D}"/>
              </a:ext>
            </a:extLst>
          </p:cNvPr>
          <p:cNvSpPr txBox="1"/>
          <p:nvPr/>
        </p:nvSpPr>
        <p:spPr>
          <a:xfrm>
            <a:off x="1271849" y="146045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2" name="Imagem 1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DC1E6CF0-CD62-7D31-0FEA-6A83D039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964" y="2520056"/>
            <a:ext cx="5762568" cy="410110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2D450CC-CD5D-4722-AFE7-1614C54159D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855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6DD0-2B81-FAA4-1A5C-918C2BE01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9EB1D-4DB9-C779-C481-40CB7DBC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5568" y="643402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CA877B3-BAF5-1AFD-83F7-605B0AB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21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5EAE4A4-99EB-3BF7-A012-2CCA2C3C48F5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57D845C-DB9E-C56F-D96A-C3B1F8E39AAA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DF527DA-7757-0356-A78D-92350B554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365E16C-F628-592F-005F-5567789CB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358CB4F-9ABA-2F76-7BBF-16DA60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04F65A9-D3D7-F3F9-30A4-261DCCDD8D55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C3007CC6-A038-538B-AF9C-EA5B1181CEF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255FBCF1-CE75-71C6-B670-5394423F0547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D6AE554C-5924-7324-6EE4-188026FFFCF2}"/>
              </a:ext>
            </a:extLst>
          </p:cNvPr>
          <p:cNvSpPr txBox="1">
            <a:spLocks/>
          </p:cNvSpPr>
          <p:nvPr/>
        </p:nvSpPr>
        <p:spPr>
          <a:xfrm>
            <a:off x="1330346" y="1971633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Histórico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3473FE-638A-C4F2-A60D-B7B2AA64FB5B}"/>
              </a:ext>
            </a:extLst>
          </p:cNvPr>
          <p:cNvSpPr txBox="1"/>
          <p:nvPr/>
        </p:nvSpPr>
        <p:spPr>
          <a:xfrm>
            <a:off x="1271849" y="1382408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15521CA9-9881-E12D-7786-343638273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191" y="2367543"/>
            <a:ext cx="6121344" cy="431172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9F407CC-C3A8-4F88-AF08-AA9EF15B876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02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BF645-2161-86E8-13BA-38D8A1C7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F28ACAF-74F4-7407-4FCB-26E6799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9636" y="6448092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18FBEC1-5B6F-3424-7593-65354E23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22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ECA38D0-F4F0-44E0-DF3B-5920883286A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CFDF6D8-3587-3EB3-5A72-3009DDE850C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9391F35-F03F-C3D0-9C81-32ADE8DF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049C2911-C314-8F6A-B0F3-08D5653D1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E0A5089-13E5-E822-BF76-71E17934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A966A343-8777-559A-98B4-70143181F90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24FFB479-8AEE-07C8-6796-4C50238AF5E4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BAF6CB7B-4C01-A2F5-FBBD-4FAB0803C726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33BCAF63-F3E4-36E7-6155-093E2085D8F0}"/>
              </a:ext>
            </a:extLst>
          </p:cNvPr>
          <p:cNvSpPr txBox="1">
            <a:spLocks/>
          </p:cNvSpPr>
          <p:nvPr/>
        </p:nvSpPr>
        <p:spPr>
          <a:xfrm>
            <a:off x="1330346" y="2049676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Cotação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3245D9-9FB2-0015-5AC9-416B4E493F69}"/>
              </a:ext>
            </a:extLst>
          </p:cNvPr>
          <p:cNvSpPr txBox="1"/>
          <p:nvPr/>
        </p:nvSpPr>
        <p:spPr>
          <a:xfrm>
            <a:off x="1271849" y="1431184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2" name="Imagem 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254F451-1029-C85A-1D6E-44FCBE7B5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386" y="2412749"/>
            <a:ext cx="4828441" cy="42613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A72CA44-E05F-41A9-BEA0-EC786C850A2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09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38B96-EA6F-8C05-76B6-C9B0D0215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4EEC4EA-6EB5-882D-43FE-C23D269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9638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41F0F3C-3E82-AA37-A033-90E08FD9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23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5A02F4E-A0FD-2D50-BDC8-0E7D95CB1D14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9F05293-4530-E80C-3307-BA0F55AD1F38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7C4D625-4C78-92B2-250E-6A6F6F05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29B2457-D9AE-2E83-FF78-9A1ED831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46EC959-3439-8110-E5A3-731DA54E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8769184-8AAE-102C-F957-CE7B3FEADBA6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BE10302-0A9C-AFEB-DEED-E163BA676C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CBF11977-2553-9BC4-5339-EF4BF1C8C54C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F5FD7D02-1878-BA2E-9C39-3DEFE08649E4}"/>
              </a:ext>
            </a:extLst>
          </p:cNvPr>
          <p:cNvSpPr txBox="1">
            <a:spLocks/>
          </p:cNvSpPr>
          <p:nvPr/>
        </p:nvSpPr>
        <p:spPr>
          <a:xfrm>
            <a:off x="1330346" y="2088697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Landing Page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19D41E-FEA5-51D8-C985-A30DF8090B6F}"/>
              </a:ext>
            </a:extLst>
          </p:cNvPr>
          <p:cNvSpPr txBox="1"/>
          <p:nvPr/>
        </p:nvSpPr>
        <p:spPr>
          <a:xfrm>
            <a:off x="1271849" y="1431184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4" name="Imagem 3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DBB726B6-91B8-02E0-A2AF-01EC0F11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946" y="2490197"/>
            <a:ext cx="5004294" cy="422581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A82311A-1C54-4F44-AA16-A5AF66CA7C0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50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19539-5216-7AEE-FC8E-5D3C26B6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D733418-32D1-7D1D-3E32-14A0798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3705" y="643402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FDC094-8C7C-EBC5-CA2C-7406F80B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24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B7A2CE2-89B4-CE77-E610-91B8B969A61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C4B418B-A480-B499-FA61-9C6BE57EFE98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CAC25FA-B26F-B8CA-1D8F-4A5956DE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C53A2FD-F0E7-1A1C-4F20-517DA0890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142BE97-216E-C519-2BCE-0A3BD7798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BF2B6CA-A82B-201C-61AA-736B1D73CD6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3672741F-21D4-454D-84FD-DB01E2ED5853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BB44EC60-F41B-9161-D9D5-9C32EA9F632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44D9E95-B99B-CD83-EB60-A23829DB6D5A}"/>
              </a:ext>
            </a:extLst>
          </p:cNvPr>
          <p:cNvSpPr txBox="1">
            <a:spLocks/>
          </p:cNvSpPr>
          <p:nvPr/>
        </p:nvSpPr>
        <p:spPr>
          <a:xfrm>
            <a:off x="1330346" y="2030165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Perfil de </a:t>
            </a:r>
            <a:r>
              <a:rPr lang="pt-BR" sz="1800" err="1"/>
              <a:t>Usuario</a:t>
            </a:r>
            <a:endParaRPr lang="pt-BR" sz="18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B96581-D663-4268-DF64-8D75A55EC664}"/>
              </a:ext>
            </a:extLst>
          </p:cNvPr>
          <p:cNvSpPr txBox="1"/>
          <p:nvPr/>
        </p:nvSpPr>
        <p:spPr>
          <a:xfrm>
            <a:off x="1271849" y="144094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2" name="Imagem 1" descr="Interface gráfica do usuário, Aplicativo, Site&#10;&#10;O conteúdo gerado por IA pode estar incorreto.">
            <a:extLst>
              <a:ext uri="{FF2B5EF4-FFF2-40B4-BE49-F238E27FC236}">
                <a16:creationId xmlns:a16="http://schemas.microsoft.com/office/drawing/2014/main" id="{43B272C7-38E2-818A-BA4C-A79C7F675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856" y="2428687"/>
            <a:ext cx="5977078" cy="428992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3CBA0E4-1F62-4461-B66B-2499AD698A0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81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D82B-97F2-63B3-39E2-74B899DE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90E5F3E-D2BC-A34F-1BA7-639991F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3704" y="643402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E1E82EE-1E20-CC34-F98F-E03E48E3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25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92C77C-426D-7E8C-6C1D-90F482901093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62F572F-6FFE-A00D-5DF3-F0411CCBEA6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DD1EFF1-1517-6DC2-69D4-94ACC17D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BDA73D7-A358-DC18-E66D-C6F312ADF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E751767-14D0-7190-307C-4C7DDCCF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F475E597-3C7D-5B90-6338-196C57FDD2E5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74B8F29F-B814-402D-00C7-ADED4BE564A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7D255E0-7258-ECFA-37C2-7F551431C9A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E553D203-5349-E2F6-0A60-FB759D9ECBDA}"/>
              </a:ext>
            </a:extLst>
          </p:cNvPr>
          <p:cNvSpPr txBox="1">
            <a:spLocks/>
          </p:cNvSpPr>
          <p:nvPr/>
        </p:nvSpPr>
        <p:spPr>
          <a:xfrm>
            <a:off x="1330346" y="1961878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Perfil Fornecedor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00012C-F691-68C6-C9CD-C94540E6477C}"/>
              </a:ext>
            </a:extLst>
          </p:cNvPr>
          <p:cNvSpPr txBox="1"/>
          <p:nvPr/>
        </p:nvSpPr>
        <p:spPr>
          <a:xfrm>
            <a:off x="1271849" y="1392163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4" name="Imagem 3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3F44396E-4229-CDDD-CBE4-4A8B86B99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559" y="2366314"/>
            <a:ext cx="6322424" cy="43166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1B9AA65-C452-4414-90B7-9DE5F561F4F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00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A7772-AD80-ED4E-5D9B-29654065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F06916-A693-EFB7-E4AA-47CBC70D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5908" y="6419956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E82CFB4-EB1D-5A2B-4941-1FACC2A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C4FD790-36DC-9312-6356-238EAE25D2B1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D663533-70BF-3259-15F1-B546749EB82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7B5161E-81DD-931D-C170-1662E3FA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F2C5FB0-3885-5A1B-708D-D822B90BA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182F1BB-7F08-51F2-85AF-C2F3A405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5E1A42F-0214-265E-317D-5310505BBDC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2A049F8-0B8E-FADE-2E35-1BF6468F38E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D7F6260-10A9-F250-F46B-36A0E5A71780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0E9E7E45-CAD9-8F4F-D5E8-90FBDD8FC123}"/>
              </a:ext>
            </a:extLst>
          </p:cNvPr>
          <p:cNvSpPr txBox="1">
            <a:spLocks/>
          </p:cNvSpPr>
          <p:nvPr/>
        </p:nvSpPr>
        <p:spPr>
          <a:xfrm>
            <a:off x="1330346" y="2098453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1EAE87-B9A7-D605-DE08-378F0FA4C7A8}"/>
              </a:ext>
            </a:extLst>
          </p:cNvPr>
          <p:cNvSpPr txBox="1"/>
          <p:nvPr/>
        </p:nvSpPr>
        <p:spPr>
          <a:xfrm>
            <a:off x="1271849" y="1470206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F0FE1F-B6CC-8231-7571-4CBC49C1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222" y="2493682"/>
            <a:ext cx="5641124" cy="412412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1B312B7-B54B-4DC9-AADC-046F8DF78DC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97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2BB9F-C1CA-237C-5B7D-8B16A5ED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2F9E71B-A9F6-CCEB-D08C-10373472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5568" y="643402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A5BA3CB-010E-56B2-C810-FFCBDF5B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3CDDDEC-2F92-BA20-F8C8-7B0C21E4E6A1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A71B693-30A2-F661-D2AE-D3F27C651C43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558DF2D-DA7A-144E-44E5-309A08D40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93D212F3-C48C-23DA-AC9C-15DC150D7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CFBA89E-45E3-44FF-4361-DCFB8DB41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BB1A81F-F35F-C977-8FDE-4039C9DE2F1E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E2AC93A9-DBE6-91DA-7720-2C13FB38DF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CF7E7241-895B-2A39-BD62-DECC306C759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80B8A48D-FE4C-2212-525D-CE116123F4B7}"/>
              </a:ext>
            </a:extLst>
          </p:cNvPr>
          <p:cNvSpPr txBox="1">
            <a:spLocks/>
          </p:cNvSpPr>
          <p:nvPr/>
        </p:nvSpPr>
        <p:spPr>
          <a:xfrm>
            <a:off x="1330346" y="2020410"/>
            <a:ext cx="4997630" cy="327432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Login Pessoa </a:t>
            </a:r>
            <a:r>
              <a:rPr lang="pt-BR" sz="1800" err="1"/>
              <a:t>Fisica</a:t>
            </a:r>
            <a:r>
              <a:rPr lang="pt-BR" sz="1800"/>
              <a:t>/Fornecedor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8D8ADB-786E-ED28-9195-A3344246C3D1}"/>
              </a:ext>
            </a:extLst>
          </p:cNvPr>
          <p:cNvSpPr txBox="1"/>
          <p:nvPr/>
        </p:nvSpPr>
        <p:spPr>
          <a:xfrm>
            <a:off x="1271849" y="146045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4" name="Imagem 3" descr="Interface gráfica do usuário, Gráfico, Gráfico de funil&#10;&#10;O conteúdo gerado por IA pode estar incorreto.">
            <a:extLst>
              <a:ext uri="{FF2B5EF4-FFF2-40B4-BE49-F238E27FC236}">
                <a16:creationId xmlns:a16="http://schemas.microsoft.com/office/drawing/2014/main" id="{A8E55465-0CA5-B95F-D04A-250C0CB1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780" y="2483232"/>
            <a:ext cx="5988248" cy="401819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958EA0B-FDB0-456D-AD9A-8B6DAFB297A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3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242F6-6120-7773-434F-E6B7FEA1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C29C2E1-2E05-D516-3A12-5F96FAE9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1500" y="643402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148B5C8-C8FC-277B-065C-6089C0B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28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27CAC8-294B-1016-4D0D-660F6FC4DB4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B780CC-D8FC-2DA8-FF5A-484D8D2EC21C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830F6A8-2ADC-5973-C093-765B9C26C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B91490F-9DED-3C1C-6A71-14837702C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B8D146A-2F2B-3FBA-5BC3-DD274C6F2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CC93531-56C4-81A1-9188-070E5BD0CD0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C627A797-A0A5-0DD2-F861-58DC4E55101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A199CFF-44E6-DEA7-21F6-DBD1FCA9A071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C823B5C-F94E-9BE8-251B-F6EA3029AF94}"/>
              </a:ext>
            </a:extLst>
          </p:cNvPr>
          <p:cNvSpPr txBox="1">
            <a:spLocks/>
          </p:cNvSpPr>
          <p:nvPr/>
        </p:nvSpPr>
        <p:spPr>
          <a:xfrm>
            <a:off x="1330346" y="2039921"/>
            <a:ext cx="4997630" cy="327432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Catalogo de Itens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2C6855-0B11-94AD-E08C-E2ABA76F8B99}"/>
              </a:ext>
            </a:extLst>
          </p:cNvPr>
          <p:cNvSpPr txBox="1"/>
          <p:nvPr/>
        </p:nvSpPr>
        <p:spPr>
          <a:xfrm>
            <a:off x="1271849" y="1479961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2" name="Imagem 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4AE3CD8-AEB0-CDDB-829B-9CC7957DA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927" y="2374823"/>
            <a:ext cx="6073505" cy="429319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B7172C1-5C93-43C7-B03E-498B49DFBDB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445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07E3-E845-2C77-DF0C-9F994E80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93EC557-3D74-866E-8E16-D1B60338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1503" y="6419957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357B3E4-9989-72AC-CC33-9AA5C1E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29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BDAB92-8848-C368-AE06-417982383491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F9EBEBC-371B-70C2-A4E5-CB29649792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3099D09-40DF-9F3E-004D-1263EA309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F6A9286-B116-70A7-508A-341CB09F1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743CAAC-E0CF-AC84-AA7E-43689CFC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7F48AA77-FEF1-7295-07F2-FBEB0CC841C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F4A12532-8C4E-7798-B244-A25ECFCE7AC4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173A23FB-C584-F5AE-4206-F3F1B94BDF08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290A5D-78B8-76B2-53B8-69045E0920CC}"/>
              </a:ext>
            </a:extLst>
          </p:cNvPr>
          <p:cNvSpPr txBox="1"/>
          <p:nvPr/>
        </p:nvSpPr>
        <p:spPr>
          <a:xfrm>
            <a:off x="1271849" y="1675068"/>
            <a:ext cx="43773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Diagrama de Classe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A359DED6-192B-4E03-B81C-287AC655C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965" y="2108713"/>
            <a:ext cx="7789084" cy="444886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233A91A-FC09-4738-A952-A614AA9369A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05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-170284" y="827502"/>
            <a:ext cx="6397054" cy="731260"/>
          </a:xfrm>
        </p:spPr>
        <p:txBody>
          <a:bodyPr rtlCol="0">
            <a:normAutofit/>
          </a:bodyPr>
          <a:lstStyle/>
          <a:p>
            <a:pPr algn="ctr"/>
            <a:r>
              <a:rPr lang="pt-BR" sz="2400" b="1">
                <a:solidFill>
                  <a:srgbClr val="35404A"/>
                </a:solidFill>
                <a:latin typeface="Euphemia"/>
                <a:cs typeface="Segoe UI"/>
              </a:rPr>
              <a:t>Apresentação Parcial TCC.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23470" y="1649334"/>
            <a:ext cx="3826785" cy="59531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1800" dirty="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335219"/>
            <a:ext cx="7165272" cy="3515165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 dirty="0"/>
              <a:t>    Equipe_03 </a:t>
            </a:r>
          </a:p>
          <a:p>
            <a:pPr marL="0" indent="0">
              <a:buFont typeface="Euphemia" pitchFamily="34" charset="0"/>
              <a:buNone/>
            </a:pPr>
            <a:endParaRPr lang="pt-BR" sz="2200" dirty="0"/>
          </a:p>
          <a:p>
            <a:pPr marL="246380" indent="-246380"/>
            <a:r>
              <a:rPr lang="pt-BR" sz="1900" dirty="0"/>
              <a:t>Alex Alves da Silva</a:t>
            </a:r>
          </a:p>
          <a:p>
            <a:pPr marL="246380" indent="-246380"/>
            <a:r>
              <a:rPr lang="pt-BR" sz="1900" dirty="0">
                <a:solidFill>
                  <a:srgbClr val="465562"/>
                </a:solidFill>
                <a:latin typeface="Euphemia"/>
                <a:cs typeface="Arial"/>
              </a:rPr>
              <a:t>João Pedro Pereira Menezes</a:t>
            </a:r>
          </a:p>
          <a:p>
            <a:pPr marL="246380" indent="-246380"/>
            <a:r>
              <a:rPr lang="pt-BR" sz="1900" dirty="0">
                <a:solidFill>
                  <a:srgbClr val="465562"/>
                </a:solidFill>
                <a:latin typeface="Euphemia"/>
                <a:cs typeface="Arial"/>
              </a:rPr>
              <a:t>João Pedro Xavier</a:t>
            </a:r>
          </a:p>
          <a:p>
            <a:pPr marL="246380" indent="-246380"/>
            <a:r>
              <a:rPr lang="pt-BR" sz="1900" dirty="0">
                <a:ea typeface="+mn-lt"/>
                <a:cs typeface="+mn-lt"/>
              </a:rPr>
              <a:t>Murilo Miranda Verçosa</a:t>
            </a:r>
          </a:p>
          <a:p>
            <a:pPr marL="246380" indent="-246380"/>
            <a:r>
              <a:rPr lang="pt-BR" sz="1900" dirty="0"/>
              <a:t>Otavio Henrique Franklin Paiva</a:t>
            </a:r>
          </a:p>
          <a:p>
            <a:pPr marL="246380" indent="-246380"/>
            <a:r>
              <a:rPr lang="pt-BR" sz="1900" dirty="0"/>
              <a:t>Kauan Souza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D258B875-12EA-46EE-8568-3A65CAD322B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922A-5BB2-9113-C5AD-B2C38124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CF0BB8A-CA09-4038-0AC3-D7E24BDF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5568" y="6448092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A662437-17DB-8D8A-22FC-6F68295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30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CC06D8B-1A41-2BA7-FB86-67D7AF10BF2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DF43E1A-CE94-7D5B-491D-31B02638B09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12A1305-7043-A3AC-8C7E-FE6A70F6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97BC3B8-64AC-4E8B-4D37-36C863C68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04B5A77-DDC8-0EBB-2F12-98A9FA2F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1142825-47CF-3B94-6F86-B064F81F7F1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3314CC0-8CA6-A1F6-3225-F31AE946966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C761160-78D1-0164-0986-C5F88F9D76A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7FBA45-B6ED-AAEF-3B4C-BFC71C44BE1D}"/>
              </a:ext>
            </a:extLst>
          </p:cNvPr>
          <p:cNvSpPr txBox="1"/>
          <p:nvPr/>
        </p:nvSpPr>
        <p:spPr>
          <a:xfrm>
            <a:off x="1450440" y="1773295"/>
            <a:ext cx="43773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Diagrama de Caso de Uso</a:t>
            </a:r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ACDFC3CF-D6A5-EADD-4F8B-71A5D208E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531" y="937618"/>
            <a:ext cx="2989742" cy="560784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044C5EC-CFE3-4070-AE58-5E4D6575089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8073044" y="6445211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31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425550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269876" y="1711204"/>
            <a:ext cx="6224494" cy="5656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Modelo de Entidade e Relacionamento - Lógico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2039E5D5-BB5B-360A-59B6-A569A2CDE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422" y="2278685"/>
            <a:ext cx="6907989" cy="41584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7C6F1D2-C2E3-4661-AC97-9A475D1CDBC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0811" y="5907656"/>
            <a:ext cx="1554906" cy="58264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36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C13D7-09AD-8A60-3F45-256387D6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1E188AA-3508-2738-C2FE-A89C404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28980" y="6356351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8E5752E-7AF7-52A1-1A06-3DD7204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32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126085-16C3-1547-DCE8-E3745380E777}"/>
              </a:ext>
            </a:extLst>
          </p:cNvPr>
          <p:cNvSpPr txBox="1">
            <a:spLocks/>
          </p:cNvSpPr>
          <p:nvPr/>
        </p:nvSpPr>
        <p:spPr>
          <a:xfrm>
            <a:off x="1425550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F212190-8BE8-E57E-CF88-F6770416307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56C2A540-9E69-7831-DD82-3623CF50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979BD4B-09DB-BE61-8E94-CC5ABCB7C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51B6E3B-D638-AA17-3CAC-52EA93F3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829F8CE-9593-D432-2687-F2DB58CDD97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7B20AC-457B-794A-3AF2-8FA8916FEEE0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8C7904A5-CBC2-6BB0-84CC-2F588ACF574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3E35C940-5B45-DEAA-2876-8CEC798DFA08}"/>
              </a:ext>
            </a:extLst>
          </p:cNvPr>
          <p:cNvSpPr txBox="1">
            <a:spLocks/>
          </p:cNvSpPr>
          <p:nvPr/>
        </p:nvSpPr>
        <p:spPr>
          <a:xfrm>
            <a:off x="1173041" y="1705259"/>
            <a:ext cx="9405478" cy="481532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 </a:t>
            </a:r>
            <a:r>
              <a:rPr lang="pt-BR" sz="2000" b="1" dirty="0"/>
              <a:t>Soft Skill:</a:t>
            </a:r>
            <a:r>
              <a:rPr lang="pt-BR" sz="2400" b="1" dirty="0"/>
              <a:t>         </a:t>
            </a:r>
            <a:endParaRPr lang="pt-BR" sz="2000" b="1" dirty="0"/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Liderança;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Trabalho em equipe;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Gestão do Tempo;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Proatividade;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Resiliência</a:t>
            </a: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Hard Skill:</a:t>
            </a: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Programação (</a:t>
            </a:r>
            <a:r>
              <a:rPr lang="pt-BR" sz="1800" dirty="0" err="1">
                <a:ea typeface="+mn-lt"/>
                <a:cs typeface="+mn-lt"/>
              </a:rPr>
              <a:t>JavaScript</a:t>
            </a:r>
            <a:r>
              <a:rPr lang="pt-BR" sz="1800" dirty="0">
                <a:ea typeface="+mn-lt"/>
                <a:cs typeface="+mn-lt"/>
              </a:rPr>
              <a:t>, Java, </a:t>
            </a:r>
            <a:r>
              <a:rPr lang="pt-BR" sz="1800" dirty="0" err="1">
                <a:ea typeface="+mn-lt"/>
                <a:cs typeface="+mn-lt"/>
              </a:rPr>
              <a:t>Fetch</a:t>
            </a:r>
            <a:r>
              <a:rPr lang="pt-BR" sz="1800" dirty="0">
                <a:ea typeface="+mn-lt"/>
                <a:cs typeface="+mn-lt"/>
              </a:rPr>
              <a:t> API, Spring Boot);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Desenvolvimento Web (Front-</a:t>
            </a:r>
            <a:r>
              <a:rPr lang="pt-BR" sz="1800" dirty="0" err="1">
                <a:ea typeface="+mn-lt"/>
                <a:cs typeface="+mn-lt"/>
              </a:rPr>
              <a:t>End</a:t>
            </a:r>
            <a:r>
              <a:rPr lang="pt-BR" sz="1800" dirty="0">
                <a:ea typeface="+mn-lt"/>
                <a:cs typeface="+mn-lt"/>
              </a:rPr>
              <a:t> e Back-</a:t>
            </a:r>
            <a:r>
              <a:rPr lang="pt-BR" sz="1800" dirty="0" err="1">
                <a:ea typeface="+mn-lt"/>
                <a:cs typeface="+mn-lt"/>
              </a:rPr>
              <a:t>End</a:t>
            </a:r>
            <a:r>
              <a:rPr lang="pt-BR" sz="18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Normas Técnicas (ABNT);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Versionamento de Código (GitHub).</a:t>
            </a: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246380" indent="-246380">
              <a:buFont typeface="Calibri" pitchFamily="34" charset="0"/>
              <a:buChar char="-"/>
            </a:pPr>
            <a:endParaRPr lang="pt-BR" sz="2000" dirty="0">
              <a:ea typeface="+mn-lt"/>
              <a:cs typeface="+mn-lt"/>
            </a:endParaRPr>
          </a:p>
          <a:p>
            <a:pPr marL="246380" indent="-246380">
              <a:buFont typeface="Calibri" pitchFamily="34" charset="0"/>
              <a:buChar char="-"/>
            </a:pPr>
            <a:endParaRPr lang="pt-BR" sz="2000" dirty="0">
              <a:ea typeface="+mn-lt"/>
              <a:cs typeface="+mn-lt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9EEC89E-268F-46CB-BB22-5C7E93C034F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5671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2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7144580" y="6356351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33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281534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476837" y="1609551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053992" y="2884267"/>
            <a:ext cx="9712015" cy="247605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Baixas de Integrantes do grupo;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Gerenciamento de Tempo;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Codificação do Projeto;</a:t>
            </a:r>
          </a:p>
          <a:p>
            <a:pPr marL="246380" indent="-246380"/>
            <a:endParaRPr lang="pt-BR" sz="1800" dirty="0">
              <a:ea typeface="+mn-lt"/>
              <a:cs typeface="+mn-lt"/>
            </a:endParaRPr>
          </a:p>
          <a:p>
            <a:pPr marL="246380" indent="-246380"/>
            <a:endParaRPr lang="pt-BR" sz="1800" dirty="0">
              <a:ea typeface="+mn-lt"/>
              <a:cs typeface="+mn-lt"/>
            </a:endParaRPr>
          </a:p>
          <a:p>
            <a:pPr marL="246380" indent="-246380"/>
            <a:endParaRPr lang="pt-BR" sz="1800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623020" y="2280249"/>
            <a:ext cx="53281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Desafios Encontrados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9F09FA6-7213-4B59-B297-63057771F95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340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46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7262327" y="6356350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34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281534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476837" y="1609551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053992" y="2884267"/>
            <a:ext cx="9712015" cy="247605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O sistema web para cotação de preços representa uma oportunidade de modernização no setor da construção civil, otimizando processos. O objetivo é criar uma plataforma que facilite a vida de quem precisa de cotações, oferecendo maior rapidez, precisão e competitividade para o setor. A implantação deste sistema pode ajudar a consolidar o e-commerce como uma ferramenta relevante para o mercado de materiais de construção.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623020" y="228024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Conclusão</a:t>
            </a:r>
            <a:endParaRPr lang="pt-BR" sz="20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671A59B-1552-4A8D-BFD0-8F5BFA24389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7531" y="5335993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7450906" y="6492875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</a:t>
            </a:r>
            <a:r>
              <a:rPr lang="pt-BR" dirty="0"/>
              <a:t>03</a:t>
            </a:r>
            <a:endParaRPr lang="pt-BR" noProof="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35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85113" y="2101342"/>
            <a:ext cx="9714300" cy="4255010"/>
          </a:xfrm>
          <a:prstGeom prst="rect">
            <a:avLst/>
          </a:prstGeom>
        </p:spPr>
        <p:txBody>
          <a:bodyPr lIns="91440" tIns="45720" rIns="91440" bIns="45720" rtlCol="0" anchor="t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400" b="1" dirty="0"/>
              <a:t>Referências</a:t>
            </a:r>
          </a:p>
          <a:p>
            <a:pPr marL="0" indent="0">
              <a:buFont typeface="Euphemia" pitchFamily="34" charset="0"/>
              <a:buNone/>
            </a:pPr>
            <a:r>
              <a:rPr lang="pt-BR" sz="1600" dirty="0">
                <a:solidFill>
                  <a:srgbClr val="465562"/>
                </a:solidFill>
                <a:latin typeface="Euphemia"/>
                <a:cs typeface="Poppins"/>
              </a:rPr>
              <a:t>Obra Prima. As principais tendências da cotação e compras na construção civil</a:t>
            </a:r>
            <a:endParaRPr lang="pt-BR" sz="1600" dirty="0"/>
          </a:p>
          <a:p>
            <a:pPr marL="0" indent="0">
              <a:buNone/>
            </a:pPr>
            <a:r>
              <a:rPr lang="pt-BR" sz="1600" dirty="0">
                <a:cs typeface="Poppins"/>
              </a:rPr>
              <a:t>Disponível em: </a:t>
            </a:r>
            <a:r>
              <a:rPr lang="pt-BR" sz="1600" dirty="0">
                <a:solidFill>
                  <a:srgbClr val="00B0F0"/>
                </a:solidFill>
                <a:cs typeface="Poppins"/>
              </a:rPr>
              <a:t>https://blog.obraprima.eng.br/as-principais-tendencias-da-cotacao-e-compras-na-construcao-civil/</a:t>
            </a:r>
            <a:endParaRPr lang="pt-BR" sz="1600" dirty="0">
              <a:solidFill>
                <a:srgbClr val="00B0F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465562"/>
                </a:solidFill>
              </a:rPr>
              <a:t>Fonte de preço. Cotação de Preços SICRO e SINAPI para serviços e obras de engenharia</a:t>
            </a:r>
            <a:endParaRPr lang="pt-BR" sz="1600" dirty="0"/>
          </a:p>
          <a:p>
            <a:pPr marL="0" indent="0">
              <a:buNone/>
            </a:pPr>
            <a:r>
              <a:rPr lang="pt-BR" sz="1600" dirty="0">
                <a:ea typeface="+mn-lt"/>
                <a:cs typeface="+mn-lt"/>
              </a:rPr>
              <a:t>Disponível em: </a:t>
            </a:r>
            <a:r>
              <a:rPr lang="pt-BR" sz="1600" dirty="0">
                <a:solidFill>
                  <a:srgbClr val="00B0F0"/>
                </a:solidFill>
                <a:ea typeface="+mn-lt"/>
                <a:cs typeface="+mn-lt"/>
              </a:rPr>
              <a:t>https://www.fontedeprecos.com.br/blog/cotacao-de-precos-sicro-e-sinapi-para-servicos-e-obras-de-engenharia</a:t>
            </a:r>
          </a:p>
          <a:p>
            <a:pPr marL="0" indent="0">
              <a:buNone/>
            </a:pPr>
            <a:r>
              <a:rPr lang="pt-BR" sz="1600" dirty="0">
                <a:ea typeface="+mn-lt"/>
                <a:cs typeface="+mn-lt"/>
              </a:rPr>
              <a:t>KPMG. </a:t>
            </a:r>
            <a:r>
              <a:rPr lang="pt-BR" sz="1600" dirty="0">
                <a:solidFill>
                  <a:srgbClr val="465562"/>
                </a:solidFill>
                <a:ea typeface="+mn-lt"/>
                <a:cs typeface="+mn-lt"/>
              </a:rPr>
              <a:t>Pesquisa global sobre construção civil tem tom otimista</a:t>
            </a:r>
          </a:p>
          <a:p>
            <a:pPr marL="0" indent="0"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https://kpmg.com/br/pt/home/insights/2023/10/pesquisa-global-construcao-civil-tem-tom-otimista.html</a:t>
            </a:r>
            <a:endParaRPr lang="pt-BR" sz="1600" dirty="0">
              <a:solidFill>
                <a:srgbClr val="00B0F0"/>
              </a:solidFill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sz="1600" dirty="0">
                <a:solidFill>
                  <a:srgbClr val="465562"/>
                </a:solidFill>
                <a:latin typeface="Euphemia"/>
              </a:rPr>
              <a:t>Artigo – Um panorama sobre a digitalização da construção</a:t>
            </a:r>
            <a:endParaRPr lang="pt-BR" dirty="0"/>
          </a:p>
          <a:p>
            <a:pPr marL="0" indent="0"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https://cbic.org.br/artigo-um-panorama-sobre-a-digitalizacao-da-construcao/Artigo – Um panorama sobre a digitalização da construção</a:t>
            </a:r>
          </a:p>
          <a:p>
            <a:pPr marL="0" indent="0"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https://cbic.org.br/artigo-um-panorama-sobre-a-digitalizacao-da-construcao/Artigo 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 Evolução do E-commerce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https://l1nq.com/Cxodf</a:t>
            </a:r>
            <a:endParaRPr lang="pt-BR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332821" y="1556792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0E416702-E71D-4B56-89F0-5C6E55C5282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0078" y="549422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47556" y="2157276"/>
            <a:ext cx="3861811" cy="4635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dirty="0"/>
              <a:t>Problematização</a:t>
            </a:r>
            <a:endParaRPr lang="pt-BR" dirty="0"/>
          </a:p>
          <a:p>
            <a:pPr marL="246380" indent="-246380"/>
            <a:r>
              <a:rPr lang="pt-BR" sz="2000" dirty="0"/>
              <a:t>Solução</a:t>
            </a:r>
          </a:p>
          <a:p>
            <a:pPr marL="246380" indent="-246380"/>
            <a:r>
              <a:rPr lang="pt-BR" sz="2000" dirty="0"/>
              <a:t>Público Alvo</a:t>
            </a:r>
          </a:p>
          <a:p>
            <a:pPr marL="246380" indent="-246380"/>
            <a:r>
              <a:rPr lang="pt-BR" sz="2000" dirty="0"/>
              <a:t>Objetivos</a:t>
            </a:r>
          </a:p>
          <a:p>
            <a:pPr marL="246380" indent="-246380"/>
            <a:r>
              <a:rPr lang="pt-BR" sz="2000" dirty="0"/>
              <a:t>Justificativa</a:t>
            </a:r>
          </a:p>
          <a:p>
            <a:pPr marL="246380" indent="-246380"/>
            <a:r>
              <a:rPr lang="pt-BR" sz="2000" dirty="0"/>
              <a:t>Requisitos Funcionais;</a:t>
            </a:r>
          </a:p>
          <a:p>
            <a:pPr marL="246380" indent="-246380"/>
            <a:r>
              <a:rPr lang="pt-BR" sz="2000" dirty="0"/>
              <a:t>Metodologia Ágil/Scrum;</a:t>
            </a:r>
          </a:p>
          <a:p>
            <a:pPr marL="246380" indent="-246380"/>
            <a:r>
              <a:rPr lang="pt-BR" sz="2000" dirty="0" err="1"/>
              <a:t>Wireframes</a:t>
            </a:r>
            <a:r>
              <a:rPr lang="pt-BR" sz="2000" dirty="0"/>
              <a:t> Baixa Fidelidade;</a:t>
            </a:r>
          </a:p>
          <a:p>
            <a:pPr marL="246380" indent="-246380"/>
            <a:r>
              <a:rPr lang="pt-BR" sz="2000" dirty="0" err="1"/>
              <a:t>Wireframes</a:t>
            </a:r>
            <a:r>
              <a:rPr lang="pt-BR" sz="2000" dirty="0"/>
              <a:t> Media Fidelidade;</a:t>
            </a:r>
          </a:p>
          <a:p>
            <a:pPr marL="246380" indent="-246380"/>
            <a:endParaRPr lang="pt-BR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/>
              <a:t>Apresentação Parcial TCC.</a:t>
            </a:r>
            <a:endParaRPr lang="pt-BR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341884" y="1619413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spaço reservado para conteúdo 13">
            <a:extLst>
              <a:ext uri="{FF2B5EF4-FFF2-40B4-BE49-F238E27FC236}">
                <a16:creationId xmlns:a16="http://schemas.microsoft.com/office/drawing/2014/main" id="{5F053142-4A9B-4DD0-811E-0CBA1ADCAA3F}"/>
              </a:ext>
            </a:extLst>
          </p:cNvPr>
          <p:cNvSpPr txBox="1">
            <a:spLocks/>
          </p:cNvSpPr>
          <p:nvPr/>
        </p:nvSpPr>
        <p:spPr>
          <a:xfrm>
            <a:off x="4954901" y="2139520"/>
            <a:ext cx="3861811" cy="4635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dirty="0"/>
              <a:t>Diagrama de Classe;</a:t>
            </a:r>
          </a:p>
          <a:p>
            <a:pPr marL="246380" indent="-246380"/>
            <a:r>
              <a:rPr lang="pt-BR" sz="2000" dirty="0"/>
              <a:t>Diagrama de Caso de Uso;</a:t>
            </a:r>
          </a:p>
          <a:p>
            <a:pPr marL="246380" indent="-246380"/>
            <a:r>
              <a:rPr lang="pt-BR" sz="2000" dirty="0"/>
              <a:t>Modelo de Entidade e Relacionamento – Lógico;</a:t>
            </a:r>
          </a:p>
          <a:p>
            <a:pPr marL="246380" indent="-246380"/>
            <a:r>
              <a:rPr lang="pt-BR" sz="2000" dirty="0"/>
              <a:t>Soft Skill e Hard Skill;</a:t>
            </a:r>
          </a:p>
          <a:p>
            <a:pPr marL="246380" indent="-246380"/>
            <a:r>
              <a:rPr lang="pt-BR" sz="2000" dirty="0">
                <a:solidFill>
                  <a:srgbClr val="465562"/>
                </a:solidFill>
                <a:latin typeface="Euphemia"/>
                <a:cs typeface="Segoe UI"/>
              </a:rPr>
              <a:t>Desafios encontrados durante as pesquisas</a:t>
            </a:r>
          </a:p>
          <a:p>
            <a:pPr marL="246380" indent="-246380"/>
            <a:r>
              <a:rPr lang="pt-BR" sz="2000" dirty="0"/>
              <a:t>Conclusão;</a:t>
            </a:r>
          </a:p>
          <a:p>
            <a:pPr marL="246380" indent="-246380"/>
            <a:r>
              <a:rPr lang="pt-BR" sz="2000" dirty="0"/>
              <a:t>Bibliografia;</a:t>
            </a:r>
          </a:p>
          <a:p>
            <a:pPr marL="246380" indent="-246380"/>
            <a:endParaRPr lang="pt-BR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9E7A96B-D543-4F08-B996-62B537A0FE2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234484" y="2857902"/>
            <a:ext cx="8750908" cy="2404780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O setor da construção civil, sendo tradicional, muitas vezes utiliza métodos arcaicos para a cotação de ferramentas. Este processo, geralmente feito de maneira manual e descentralizada, resulta em perda de tempo, erros humanos e ineficiência. </a:t>
            </a:r>
            <a:endParaRPr lang="pt-BR" sz="18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6E19DA-2A40-8112-D17F-3E43DF43996F}"/>
              </a:ext>
            </a:extLst>
          </p:cNvPr>
          <p:cNvSpPr txBox="1"/>
          <p:nvPr/>
        </p:nvSpPr>
        <p:spPr>
          <a:xfrm>
            <a:off x="1504374" y="230700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Problema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D1749A38-F2E0-4A87-9F7C-81AF3A821476}"/>
              </a:ext>
            </a:extLst>
          </p:cNvPr>
          <p:cNvSpPr txBox="1">
            <a:spLocks/>
          </p:cNvSpPr>
          <p:nvPr/>
        </p:nvSpPr>
        <p:spPr>
          <a:xfrm>
            <a:off x="1023470" y="1618854"/>
            <a:ext cx="3826785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205B987-3D61-4BE2-9450-8FF70B72F6D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do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210535" y="2528925"/>
            <a:ext cx="9451004" cy="405234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O desenvolvimento de um Sistema Web para cotação de preços, projetado especificamente para o setor da construção civil, buscando otimização do processo de consulta e compra de ferramentas. </a:t>
            </a:r>
          </a:p>
          <a:p>
            <a:pPr marL="246380" indent="-246380"/>
            <a:endParaRPr lang="pt-BR" sz="2000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450461" y="25194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Solução</a:t>
            </a:r>
            <a:endParaRPr lang="pt-BR" sz="20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00DCD98-74E1-4BEF-9277-2B752DDAAE2E}"/>
              </a:ext>
            </a:extLst>
          </p:cNvPr>
          <p:cNvSpPr txBox="1">
            <a:spLocks/>
          </p:cNvSpPr>
          <p:nvPr/>
        </p:nvSpPr>
        <p:spPr>
          <a:xfrm>
            <a:off x="1023470" y="1639174"/>
            <a:ext cx="3826785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C0BAFB4-AFD5-4AC2-84C8-487D837D768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87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do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CEB45EB4-ECE5-24D5-DB7A-3EE315FCD4B2}"/>
              </a:ext>
            </a:extLst>
          </p:cNvPr>
          <p:cNvSpPr txBox="1">
            <a:spLocks/>
          </p:cNvSpPr>
          <p:nvPr/>
        </p:nvSpPr>
        <p:spPr>
          <a:xfrm>
            <a:off x="1053852" y="3150518"/>
            <a:ext cx="7162367" cy="3125041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Profissionais da Construção Civil;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Proprietários;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Empresas de Construção Civil (Pequeno e Grande porte);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Fornecedores de Materiais de Construção;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Gerentes de Projeto.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654947-4BC7-7909-29B4-BB72346DF228}"/>
              </a:ext>
            </a:extLst>
          </p:cNvPr>
          <p:cNvSpPr txBox="1"/>
          <p:nvPr/>
        </p:nvSpPr>
        <p:spPr>
          <a:xfrm>
            <a:off x="1306630" y="2509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Público Alvo</a:t>
            </a:r>
            <a:endParaRPr lang="pt-BR" sz="20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6A16284-480B-42F6-955F-74AE10B28C89}"/>
              </a:ext>
            </a:extLst>
          </p:cNvPr>
          <p:cNvSpPr txBox="1">
            <a:spLocks/>
          </p:cNvSpPr>
          <p:nvPr/>
        </p:nvSpPr>
        <p:spPr>
          <a:xfrm>
            <a:off x="1023470" y="1649334"/>
            <a:ext cx="3826785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A999FEA-9015-43FF-BF03-1C41C3A44A1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7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053992" y="2926078"/>
            <a:ext cx="8626567" cy="3137414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Geral: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Criar uma plataforma eficiente de cotação de preços que automatize a interação entre construtoras e fornecedores.</a:t>
            </a: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Específicos:</a:t>
            </a:r>
          </a:p>
          <a:p>
            <a:pPr marL="246380" indent="-246380">
              <a:buFont typeface="Euphemia"/>
              <a:buChar char="›"/>
            </a:pPr>
            <a:r>
              <a:rPr lang="pt-BR" sz="1800" dirty="0">
                <a:ea typeface="+mn-lt"/>
                <a:cs typeface="+mn-lt"/>
              </a:rPr>
              <a:t>Reduzir o tempo gasto na obtenção de cotações.</a:t>
            </a:r>
          </a:p>
          <a:p>
            <a:pPr marL="246380" indent="-246380">
              <a:buFont typeface="Euphemia"/>
              <a:buChar char="›"/>
            </a:pPr>
            <a:r>
              <a:rPr lang="pt-BR" sz="1800" dirty="0">
                <a:ea typeface="+mn-lt"/>
                <a:cs typeface="+mn-lt"/>
              </a:rPr>
              <a:t>Aumentar a precisão orçamentária das obras.</a:t>
            </a:r>
          </a:p>
          <a:p>
            <a:pPr marL="246380" indent="-246380">
              <a:buFont typeface="Euphemia"/>
              <a:buChar char="›"/>
            </a:pPr>
            <a:r>
              <a:rPr lang="pt-BR" sz="1800" dirty="0">
                <a:ea typeface="+mn-lt"/>
                <a:cs typeface="+mn-lt"/>
              </a:rPr>
              <a:t>Facilitar a comparação de preços</a:t>
            </a:r>
          </a:p>
          <a:p>
            <a:pPr marL="246380" indent="-246380">
              <a:buFont typeface="Euphemia"/>
              <a:buChar char="›"/>
            </a:pP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246380" indent="-246380"/>
            <a:endParaRPr lang="pt-BR" sz="2000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125797" y="239560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Objetivos</a:t>
            </a:r>
            <a:endParaRPr lang="pt-BR" sz="20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81FC15D-2E67-4F91-9E77-0447CEEDA93D}"/>
              </a:ext>
            </a:extLst>
          </p:cNvPr>
          <p:cNvSpPr txBox="1">
            <a:spLocks/>
          </p:cNvSpPr>
          <p:nvPr/>
        </p:nvSpPr>
        <p:spPr>
          <a:xfrm>
            <a:off x="1023470" y="1649334"/>
            <a:ext cx="3826785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53FBD8A-4A06-49BB-9CED-339B925074F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8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353542" y="753524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978093" y="2926574"/>
            <a:ext cx="9220776" cy="2806734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A digitalização de processos no setor da construção civil está em crescimento, com plataformas digitais sendo cada vez mais adotadas para melhorar a eficiência. De acordo com a pesquisa da </a:t>
            </a:r>
            <a:r>
              <a:rPr lang="pt-BR" sz="1800" i="1" dirty="0" err="1">
                <a:ea typeface="+mn-lt"/>
                <a:cs typeface="+mn-lt"/>
              </a:rPr>
              <a:t>AECWeb</a:t>
            </a:r>
            <a:r>
              <a:rPr lang="pt-BR" sz="1800" dirty="0">
                <a:ea typeface="+mn-lt"/>
                <a:cs typeface="+mn-lt"/>
              </a:rPr>
              <a:t>, o uso de soluções digitais pode reduzir em até 30% os erros em orçamentos e prazos.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252561" y="236681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Justificativa</a:t>
            </a:r>
            <a:endParaRPr lang="pt-BR" sz="2000" b="1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3079729-BBD0-4671-97AD-CD1B8722F779}"/>
              </a:ext>
            </a:extLst>
          </p:cNvPr>
          <p:cNvSpPr txBox="1">
            <a:spLocks/>
          </p:cNvSpPr>
          <p:nvPr/>
        </p:nvSpPr>
        <p:spPr>
          <a:xfrm>
            <a:off x="1186030" y="1527414"/>
            <a:ext cx="3826785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E66DA28-D926-4352-B321-9060C3C4772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168" y="5340405"/>
            <a:ext cx="2787984" cy="10446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66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96043875A62B439869C7069C7B83BB" ma:contentTypeVersion="4" ma:contentTypeDescription="Crie um novo documento." ma:contentTypeScope="" ma:versionID="7660c18a41e2cd004aea30fd318ee4fd">
  <xsd:schema xmlns:xsd="http://www.w3.org/2001/XMLSchema" xmlns:xs="http://www.w3.org/2001/XMLSchema" xmlns:p="http://schemas.microsoft.com/office/2006/metadata/properties" xmlns:ns2="9636dcdb-b261-4d89-b84c-a9b91e93ee2a" targetNamespace="http://schemas.microsoft.com/office/2006/metadata/properties" ma:root="true" ma:fieldsID="f1f8b7354959ac3a75468b60e2877949" ns2:_="">
    <xsd:import namespace="9636dcdb-b261-4d89-b84c-a9b91e93ee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6dcdb-b261-4d89-b84c-a9b91e93ee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7307C4-B8F3-48C3-AA83-B109E5FA85EA}">
  <ds:schemaRefs>
    <ds:schemaRef ds:uri="http://purl.org/dc/dcmitype/"/>
    <ds:schemaRef ds:uri="http://schemas.microsoft.com/office/2006/documentManagement/types"/>
    <ds:schemaRef ds:uri="9636dcdb-b261-4d89-b84c-a9b91e93ee2a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EAA1C4-6F6D-432E-9E43-CCD93032A254}">
  <ds:schemaRefs>
    <ds:schemaRef ds:uri="9636dcdb-b261-4d89-b84c-a9b91e93ee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FEDF28-2A6B-4F67-A7A7-E5FB52BD1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1156</Words>
  <Application>Microsoft Office PowerPoint</Application>
  <PresentationFormat>Personalizar</PresentationFormat>
  <Paragraphs>311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Euphemia</vt:lpstr>
      <vt:lpstr>Matemática 16:9</vt:lpstr>
      <vt:lpstr>Apresentação Parcial TCC</vt:lpstr>
      <vt:lpstr>Apresentação Parcial TCC.</vt:lpstr>
      <vt:lpstr>Apresentação Parcial TCC.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lastModifiedBy>JOAO PEDRO PEREIRA MENEZES</cp:lastModifiedBy>
  <cp:revision>179</cp:revision>
  <dcterms:created xsi:type="dcterms:W3CDTF">2023-04-28T14:29:41Z</dcterms:created>
  <dcterms:modified xsi:type="dcterms:W3CDTF">2025-04-21T00:42:00Z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0x010100B196043875A62B439869C7069C7B83BB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Order">
    <vt:r8>11000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</Properties>
</file>