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3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8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1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09BC3A-73C1-4E06-95CC-0D8FF6C1872B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0543C3-99D5-420C-B673-8348C82B0A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4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2363-D6BD-468F-B78D-E0D1BCEBB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rusEFI</a:t>
            </a:r>
            <a:r>
              <a:rPr lang="en-GB" dirty="0"/>
              <a:t> knock </a:t>
            </a:r>
            <a:br>
              <a:rPr lang="en-GB" dirty="0"/>
            </a:br>
            <a:r>
              <a:rPr lang="en-GB" dirty="0"/>
              <a:t>control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52FB9-FCB6-4321-B35E-005DCD197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1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38DC-D9B7-4666-90C3-D2188F4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Cherry on the cake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41C6-9020-411B-A581-C65FE5D7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Incorporating a short term knock memory would allow the ECU to quickly store information on the last known ok timing for a given cell </a:t>
            </a:r>
          </a:p>
          <a:p>
            <a:r>
              <a:rPr lang="en-GB" dirty="0">
                <a:solidFill>
                  <a:schemeClr val="tx1"/>
                </a:solidFill>
              </a:rPr>
              <a:t>When knock abates the required knock multiplier would be stored in a small table</a:t>
            </a:r>
          </a:p>
          <a:p>
            <a:r>
              <a:rPr lang="en-GB" dirty="0">
                <a:solidFill>
                  <a:schemeClr val="tx1"/>
                </a:solidFill>
              </a:rPr>
              <a:t>Upon the hearing of knock at a given load point the short term table would be checked and the multiplier in the corresponding cell would be applied immediately </a:t>
            </a:r>
          </a:p>
          <a:p>
            <a:r>
              <a:rPr lang="en-GB" dirty="0">
                <a:solidFill>
                  <a:schemeClr val="tx1"/>
                </a:solidFill>
              </a:rPr>
              <a:t>This would be a continuous feedback loop of adjusting the timing and preventing knock</a:t>
            </a:r>
          </a:p>
        </p:txBody>
      </p:sp>
    </p:spTree>
    <p:extLst>
      <p:ext uri="{BB962C8B-B14F-4D97-AF65-F5344CB8AC3E}">
        <p14:creationId xmlns:p14="http://schemas.microsoft.com/office/powerpoint/2010/main" val="426939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B0B2-C2F0-4501-B225-F3E6E5FF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Key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9110-D7F0-41CA-A711-55F440C0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Multiplier is always proportional to the required ignition</a:t>
            </a:r>
          </a:p>
          <a:p>
            <a:r>
              <a:rPr lang="en-GB" dirty="0">
                <a:solidFill>
                  <a:schemeClr val="tx1"/>
                </a:solidFill>
              </a:rPr>
              <a:t>This means a single multiplier aggression can be used to configure all the retard steps across the ignition table </a:t>
            </a:r>
          </a:p>
          <a:p>
            <a:r>
              <a:rPr lang="en-GB" dirty="0">
                <a:solidFill>
                  <a:schemeClr val="tx1"/>
                </a:solidFill>
              </a:rPr>
              <a:t>Because of this the multiplier calculated at one condition can be applied to varying conditions of a transient and likely still protect against knock, fixed degree steps cannot do this</a:t>
            </a:r>
          </a:p>
          <a:p>
            <a:r>
              <a:rPr lang="en-GB" dirty="0">
                <a:solidFill>
                  <a:schemeClr val="tx1"/>
                </a:solidFill>
              </a:rPr>
              <a:t>On an accelerating transient the control will sit on the side of over safe</a:t>
            </a:r>
          </a:p>
          <a:p>
            <a:r>
              <a:rPr lang="en-GB" dirty="0">
                <a:solidFill>
                  <a:schemeClr val="tx1"/>
                </a:solidFill>
              </a:rPr>
              <a:t>On a decelerating (closed throttle) transient the system will err towards faster recovery 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3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EBB-50CC-49A4-97D2-B221FE3D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Fringe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FA40-AB3A-4926-A2A5-5B8E171C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Multiplier should be very computationally efficient on the STM32</a:t>
            </a:r>
          </a:p>
          <a:p>
            <a:r>
              <a:rPr lang="en-GB" dirty="0">
                <a:solidFill>
                  <a:schemeClr val="tx1"/>
                </a:solidFill>
              </a:rPr>
              <a:t>Concepts of knock response aggression, thresholds and multiplier are easy to grasp for users </a:t>
            </a:r>
          </a:p>
          <a:p>
            <a:r>
              <a:rPr lang="en-GB" dirty="0">
                <a:solidFill>
                  <a:schemeClr val="tx1"/>
                </a:solidFill>
              </a:rPr>
              <a:t>Minimal parameter to tune for good enough control </a:t>
            </a:r>
          </a:p>
          <a:p>
            <a:r>
              <a:rPr lang="en-GB" dirty="0">
                <a:solidFill>
                  <a:schemeClr val="tx1"/>
                </a:solidFill>
              </a:rPr>
              <a:t>Should self adapt to various base maps due to being a multiple of the base map, response is flexible not fixed step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4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3712-C712-45D4-8702-4E51C74F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C957-315B-4E40-BB21-BC3C1C7B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One value for knock response aggression % </a:t>
            </a:r>
          </a:p>
          <a:p>
            <a:r>
              <a:rPr lang="en-GB" dirty="0">
                <a:solidFill>
                  <a:schemeClr val="tx1"/>
                </a:solidFill>
              </a:rPr>
              <a:t>One value for enrichment trigger %</a:t>
            </a:r>
          </a:p>
          <a:p>
            <a:r>
              <a:rPr lang="en-GB" dirty="0">
                <a:solidFill>
                  <a:schemeClr val="tx1"/>
                </a:solidFill>
              </a:rPr>
              <a:t>One value for shutdown trigger % </a:t>
            </a:r>
          </a:p>
          <a:p>
            <a:r>
              <a:rPr lang="en-GB" dirty="0">
                <a:solidFill>
                  <a:schemeClr val="tx1"/>
                </a:solidFill>
              </a:rPr>
              <a:t>One 8x8 table for maximum allowed timing retard </a:t>
            </a:r>
          </a:p>
          <a:p>
            <a:r>
              <a:rPr lang="en-GB" dirty="0">
                <a:solidFill>
                  <a:schemeClr val="tx1"/>
                </a:solidFill>
              </a:rPr>
              <a:t>Adaptive short term table hidden from user </a:t>
            </a:r>
          </a:p>
          <a:p>
            <a:r>
              <a:rPr lang="en-GB" dirty="0">
                <a:solidFill>
                  <a:schemeClr val="tx1"/>
                </a:solidFill>
              </a:rPr>
              <a:t>Log to show current value of each of these to guide users tune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One value for knock frequency (existing)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One table for baseline noise (existing)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BB4B-30AF-4BBD-8EF9-368BB32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Important factors for RE knock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4545-4BCC-4627-B0C9-792CDEFF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Simple to tune </a:t>
            </a:r>
          </a:p>
          <a:p>
            <a:r>
              <a:rPr lang="en-GB" dirty="0">
                <a:solidFill>
                  <a:schemeClr val="tx1"/>
                </a:solidFill>
              </a:rPr>
              <a:t>Computationally efficient, especially in terms of RAM</a:t>
            </a:r>
          </a:p>
          <a:p>
            <a:r>
              <a:rPr lang="en-GB" dirty="0">
                <a:solidFill>
                  <a:schemeClr val="tx1"/>
                </a:solidFill>
              </a:rPr>
              <a:t>Tolerant of bad tunes</a:t>
            </a:r>
          </a:p>
          <a:p>
            <a:r>
              <a:rPr lang="en-GB" dirty="0">
                <a:solidFill>
                  <a:schemeClr val="tx1"/>
                </a:solidFill>
              </a:rPr>
              <a:t>Tolerant of very different engines </a:t>
            </a:r>
          </a:p>
          <a:p>
            <a:r>
              <a:rPr lang="en-GB" dirty="0">
                <a:solidFill>
                  <a:schemeClr val="tx1"/>
                </a:solidFill>
              </a:rPr>
              <a:t>Tolerant of variable fuels </a:t>
            </a:r>
          </a:p>
          <a:p>
            <a:r>
              <a:rPr lang="en-GB" dirty="0">
                <a:solidFill>
                  <a:schemeClr val="tx1"/>
                </a:solidFill>
              </a:rPr>
              <a:t>Able to work “good enough” from a base map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Everything here is of maximum importance </a:t>
            </a:r>
          </a:p>
        </p:txBody>
      </p:sp>
    </p:spTree>
    <p:extLst>
      <p:ext uri="{BB962C8B-B14F-4D97-AF65-F5344CB8AC3E}">
        <p14:creationId xmlns:p14="http://schemas.microsoft.com/office/powerpoint/2010/main" val="164146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5336-7D08-4612-8128-8546C82F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Basics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5DC2-598F-428B-B59B-B0BDC65A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When knock happens the engine will ring with a bore geometry defined frequency </a:t>
            </a:r>
          </a:p>
          <a:p>
            <a:r>
              <a:rPr lang="en-GB" dirty="0">
                <a:solidFill>
                  <a:schemeClr val="tx1"/>
                </a:solidFill>
              </a:rPr>
              <a:t>When this happens we need to retard timing, enrich the mixture or shutdown to protect the engine </a:t>
            </a:r>
          </a:p>
          <a:p>
            <a:r>
              <a:rPr lang="en-GB" dirty="0">
                <a:solidFill>
                  <a:schemeClr val="tx1"/>
                </a:solidFill>
              </a:rPr>
              <a:t>Typical retard levels are: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10-20 degrees for low load (30-&gt;50 BTDC timing)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5-15 degrees for higher load (15-&gt;10 BTDC timing)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1-7 degrees for very high load (10-&gt;0 degrees timing)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up to 10 for extreme load (0-&gt; -20 BTDC timing)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6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F1DF-5513-44A6-9483-F5193DBF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Drivability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17B8-340E-4228-83F2-98D4EC74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Knock retard needs to occur quickly and in different amounts at different loads</a:t>
            </a:r>
          </a:p>
          <a:p>
            <a:r>
              <a:rPr lang="en-GB" dirty="0">
                <a:solidFill>
                  <a:schemeClr val="tx1"/>
                </a:solidFill>
              </a:rPr>
              <a:t>Knock control needs to be able to cope with a transient </a:t>
            </a:r>
          </a:p>
          <a:p>
            <a:r>
              <a:rPr lang="en-GB" dirty="0">
                <a:solidFill>
                  <a:schemeClr val="tx1"/>
                </a:solidFill>
              </a:rPr>
              <a:t>Retard amounts cannot become too large and cause engine to bog down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6338-5A79-4DEC-B647-F1537AD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Existing infrastructure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B52C-E30E-4D89-8160-7E724C5E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Knock sensor electronics work</a:t>
            </a:r>
          </a:p>
          <a:p>
            <a:r>
              <a:rPr lang="en-GB" dirty="0">
                <a:solidFill>
                  <a:schemeClr val="tx1"/>
                </a:solidFill>
              </a:rPr>
              <a:t>Noise threshold table already implemented </a:t>
            </a:r>
          </a:p>
          <a:p>
            <a:r>
              <a:rPr lang="en-GB" dirty="0">
                <a:solidFill>
                  <a:schemeClr val="tx1"/>
                </a:solidFill>
              </a:rPr>
              <a:t>Knock windowing implemented </a:t>
            </a:r>
          </a:p>
          <a:p>
            <a:r>
              <a:rPr lang="en-GB" dirty="0">
                <a:solidFill>
                  <a:schemeClr val="tx1"/>
                </a:solidFill>
              </a:rPr>
              <a:t>Knock frequency select implemented (FFT) </a:t>
            </a:r>
          </a:p>
          <a:p>
            <a:r>
              <a:rPr lang="en-GB" dirty="0">
                <a:solidFill>
                  <a:schemeClr val="tx1"/>
                </a:solidFill>
              </a:rPr>
              <a:t>Tests on live engines has shown sensors and FFT system to be able to detect knock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6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8C66-3C56-432D-9DAE-D9A5C1C6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Proposal for further 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FB77-4044-43BC-9400-EF6D2CEC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Suggest basing knock control around a multiplier and offset strategy </a:t>
            </a:r>
          </a:p>
          <a:p>
            <a:r>
              <a:rPr lang="en-GB" dirty="0">
                <a:solidFill>
                  <a:schemeClr val="tx1"/>
                </a:solidFill>
              </a:rPr>
              <a:t>All timing values would be assessed against a baseline timing angle of -20 degrees (20 degrees after TDC)</a:t>
            </a:r>
          </a:p>
          <a:p>
            <a:r>
              <a:rPr lang="en-GB" dirty="0">
                <a:solidFill>
                  <a:schemeClr val="tx1"/>
                </a:solidFill>
              </a:rPr>
              <a:t>Upon the first detection of knock RE would take the base table timing value, add 20 to it and multiply this by the “aggression multiplier”. </a:t>
            </a:r>
          </a:p>
          <a:p>
            <a:r>
              <a:rPr lang="en-GB" dirty="0">
                <a:solidFill>
                  <a:schemeClr val="tx1"/>
                </a:solidFill>
              </a:rPr>
              <a:t>The resulting value would be removed from the next ignition event </a:t>
            </a:r>
          </a:p>
          <a:p>
            <a:r>
              <a:rPr lang="en-GB" dirty="0">
                <a:solidFill>
                  <a:schemeClr val="tx1"/>
                </a:solidFill>
              </a:rPr>
              <a:t>I.e. knock event at 15 degrees, aggression 10%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30 + 20 / 10 = 5 degree ignition retard for the next event </a:t>
            </a:r>
          </a:p>
          <a:p>
            <a:r>
              <a:rPr lang="en-GB" dirty="0">
                <a:solidFill>
                  <a:schemeClr val="tx1"/>
                </a:solidFill>
              </a:rPr>
              <a:t>5% to 10% is inline with timing suggestions on page 3</a:t>
            </a:r>
          </a:p>
          <a:p>
            <a:r>
              <a:rPr lang="en-GB" dirty="0">
                <a:solidFill>
                  <a:schemeClr val="tx1"/>
                </a:solidFill>
              </a:rPr>
              <a:t>Author suggests doing this math for any given angle or aggression, it seems to still work out with a sensible timing retard step. </a:t>
            </a:r>
          </a:p>
        </p:txBody>
      </p:sp>
    </p:spTree>
    <p:extLst>
      <p:ext uri="{BB962C8B-B14F-4D97-AF65-F5344CB8AC3E}">
        <p14:creationId xmlns:p14="http://schemas.microsoft.com/office/powerpoint/2010/main" val="17970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1E04-AB27-453C-8504-CF6A65C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Proposal for further control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8399-E091-41F2-8550-050B7AFD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Whilst knock persists the knock multiplier will wind up and continue to increase in % every time a knock event occurs unless it reaches 100% (-20 degrees spark advance) or the limit configured in an 8x8 table is breached. </a:t>
            </a:r>
          </a:p>
          <a:p>
            <a:r>
              <a:rPr lang="en-GB" dirty="0">
                <a:solidFill>
                  <a:schemeClr val="tx1"/>
                </a:solidFill>
              </a:rPr>
              <a:t>At this point there is no more the knock control can do</a:t>
            </a:r>
          </a:p>
          <a:p>
            <a:r>
              <a:rPr lang="en-GB" dirty="0">
                <a:solidFill>
                  <a:schemeClr val="tx1"/>
                </a:solidFill>
              </a:rPr>
              <a:t>This determination of degrees of knock to retard by continues </a:t>
            </a:r>
            <a:r>
              <a:rPr lang="en-GB">
                <a:solidFill>
                  <a:schemeClr val="tx1"/>
                </a:solidFill>
              </a:rPr>
              <a:t>until one </a:t>
            </a:r>
            <a:r>
              <a:rPr lang="en-GB" dirty="0">
                <a:solidFill>
                  <a:schemeClr val="tx1"/>
                </a:solidFill>
              </a:rPr>
              <a:t>of two things happens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1 – The knock subsides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2 – We hit the trigger values for either fuel enrichment or shutdown </a:t>
            </a:r>
          </a:p>
        </p:txBody>
      </p:sp>
    </p:spTree>
    <p:extLst>
      <p:ext uri="{BB962C8B-B14F-4D97-AF65-F5344CB8AC3E}">
        <p14:creationId xmlns:p14="http://schemas.microsoft.com/office/powerpoint/2010/main" val="35152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C550-DF76-4FB4-BB23-1008E107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Knock subsides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0DA3-B148-4D81-B2D4-45AD473E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 the event knock subsides and RE can no longer hear knock the ECU would start reapplying timing. </a:t>
            </a:r>
          </a:p>
          <a:p>
            <a:r>
              <a:rPr lang="en-GB" dirty="0">
                <a:solidFill>
                  <a:schemeClr val="tx1"/>
                </a:solidFill>
              </a:rPr>
              <a:t>It is suggested that this should happen at half the rate of the retard aggression </a:t>
            </a:r>
          </a:p>
          <a:p>
            <a:r>
              <a:rPr lang="en-GB" dirty="0">
                <a:solidFill>
                  <a:schemeClr val="tx1"/>
                </a:solidFill>
              </a:rPr>
              <a:t>If the subsidence of knock caused by a large reduction in load and RPM is it suggested that the knock control reset or reduce to a much lower level. This is due to the driver having likely lifted off the throttle and the in-cylinder conditions having improved to an extent where knock is unlikely </a:t>
            </a:r>
          </a:p>
        </p:txBody>
      </p:sp>
    </p:spTree>
    <p:extLst>
      <p:ext uri="{BB962C8B-B14F-4D97-AF65-F5344CB8AC3E}">
        <p14:creationId xmlns:p14="http://schemas.microsoft.com/office/powerpoint/2010/main" val="403973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C6A4-F7CE-45FD-815F-85889993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trigger threshold is reached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23CF-1788-40F1-9306-DC547B0B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Two trigger thresholds for “fuel enrich” and “shutdown” should be configured </a:t>
            </a:r>
          </a:p>
          <a:p>
            <a:r>
              <a:rPr lang="en-GB" dirty="0">
                <a:solidFill>
                  <a:schemeClr val="tx1"/>
                </a:solidFill>
              </a:rPr>
              <a:t>These are trigger points that are triggered by the knock multiplier</a:t>
            </a:r>
          </a:p>
          <a:p>
            <a:r>
              <a:rPr lang="en-GB" dirty="0">
                <a:solidFill>
                  <a:schemeClr val="tx1"/>
                </a:solidFill>
              </a:rPr>
              <a:t>If the “fuel enrich” is set to 50% then after 5 knock events at 10% aggression the ECU will enrich the mixture (this will also correspond with the timing having already been reduced significantly)</a:t>
            </a:r>
          </a:p>
          <a:p>
            <a:r>
              <a:rPr lang="en-GB" dirty="0">
                <a:solidFill>
                  <a:schemeClr val="tx1"/>
                </a:solidFill>
              </a:rPr>
              <a:t> The “shutdown” is a limit to configure where the ECU will set a low ETB demand or cut the fuel injection and spark to protect the engine.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It is an extreme case and would be set high (70%?)</a:t>
            </a:r>
          </a:p>
        </p:txBody>
      </p:sp>
    </p:spTree>
    <p:extLst>
      <p:ext uri="{BB962C8B-B14F-4D97-AF65-F5344CB8AC3E}">
        <p14:creationId xmlns:p14="http://schemas.microsoft.com/office/powerpoint/2010/main" val="161211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964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rusEFI knock  control proposal </vt:lpstr>
      <vt:lpstr>Important factors for RE knock control</vt:lpstr>
      <vt:lpstr>Basics </vt:lpstr>
      <vt:lpstr>Drivability challenges </vt:lpstr>
      <vt:lpstr>Existing infrastructure </vt:lpstr>
      <vt:lpstr>Proposal for further control logic</vt:lpstr>
      <vt:lpstr>Proposal for further control logic</vt:lpstr>
      <vt:lpstr>Knock subsides </vt:lpstr>
      <vt:lpstr>A trigger threshold is reached </vt:lpstr>
      <vt:lpstr>Cherry on the cake </vt:lpstr>
      <vt:lpstr>Key benefits </vt:lpstr>
      <vt:lpstr>Fringe benefits </vt:lpstr>
      <vt:lpstr>In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Orchard</dc:creator>
  <cp:lastModifiedBy>Simon Orchard</cp:lastModifiedBy>
  <cp:revision>19</cp:revision>
  <dcterms:created xsi:type="dcterms:W3CDTF">2021-10-11T23:43:49Z</dcterms:created>
  <dcterms:modified xsi:type="dcterms:W3CDTF">2022-04-29T14:09:49Z</dcterms:modified>
</cp:coreProperties>
</file>