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D978976-3C7D-441D-A21E-D68E056552F9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6DF669-E534-4449-9A90-D4C101AAF277}" type="slidenum">
              <a:rPr lang="en-US" sz="1200" b="0" strike="noStrike" spc="-1">
                <a:latin typeface="Noto Serif CJK KR"/>
              </a:rPr>
              <a:t>15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64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560" y="160020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64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560" y="3964320"/>
            <a:ext cx="2870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360" y="274680"/>
            <a:ext cx="8915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00" y="396432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00" y="1600200"/>
            <a:ext cx="4350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964320"/>
            <a:ext cx="8915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3550E25-DFFA-4547-A501-94E5196B66D7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12/4/2022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D88350-9A6A-41F6-A4BE-698B0801EBD6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마스터 텍스트 스타일을 편집합니다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둘째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셋째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넷째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다섯째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05B366C-EA78-4E60-9BAA-ACAC7EA70565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12/4/2022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9DE8E20-1BF1-43F9-AFDB-E49B5C264AC5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93160" y="2539800"/>
            <a:ext cx="4628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4800" b="1" strike="noStrike" spc="-1">
                <a:solidFill>
                  <a:srgbClr val="FFFFFF"/>
                </a:solidFill>
                <a:latin typeface="맑은 고딕"/>
              </a:rPr>
              <a:t>웹 프레임 워크</a:t>
            </a:r>
            <a:r>
              <a:rPr lang="en-US" sz="4800" b="1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4800" b="0" strike="noStrike" spc="-1">
              <a:latin typeface="Noto Sans CJK KR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808880" y="3486960"/>
            <a:ext cx="2437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맑은 고딕"/>
              </a:rPr>
              <a:t>REACT </a:t>
            </a:r>
            <a:r>
              <a:rPr lang="ko-KR" sz="2400" b="0" strike="noStrike" spc="-1">
                <a:solidFill>
                  <a:srgbClr val="FFFFFF"/>
                </a:solidFill>
                <a:latin typeface="맑은 고딕"/>
              </a:rPr>
              <a:t>프로젝트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288880" y="2061000"/>
            <a:ext cx="5400360" cy="2448000"/>
          </a:xfrm>
          <a:prstGeom prst="rect">
            <a:avLst/>
          </a:prstGeom>
          <a:noFill/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4650120" y="4988160"/>
            <a:ext cx="3038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맑은 고딕"/>
              </a:rPr>
              <a:t>10</a:t>
            </a:r>
            <a:r>
              <a:rPr lang="ko-KR" sz="2400" b="0" strike="noStrike" spc="-1">
                <a:solidFill>
                  <a:srgbClr val="FFFFFF"/>
                </a:solidFill>
                <a:latin typeface="맑은 고딕"/>
              </a:rPr>
              <a:t>팀 </a:t>
            </a:r>
            <a:r>
              <a:rPr lang="en-US" sz="2400" b="0" strike="noStrike" spc="-1">
                <a:solidFill>
                  <a:srgbClr val="FFFFFF"/>
                </a:solidFill>
                <a:latin typeface="맑은 고딕"/>
              </a:rPr>
              <a:t>None-error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5745240" y="5463000"/>
            <a:ext cx="1943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600" b="0" strike="noStrike" spc="-1">
                <a:solidFill>
                  <a:srgbClr val="FFFFFF"/>
                </a:solidFill>
                <a:latin typeface="맑은 고딕"/>
              </a:rPr>
              <a:t>발표자 </a:t>
            </a:r>
            <a:r>
              <a:rPr lang="en-US" sz="1600" b="0" strike="noStrike" spc="-1">
                <a:solidFill>
                  <a:srgbClr val="FFFFFF"/>
                </a:solidFill>
                <a:latin typeface="맑은 고딕"/>
              </a:rPr>
              <a:t>:</a:t>
            </a:r>
            <a:r>
              <a:rPr lang="ko-KR" sz="1600" b="0" strike="noStrike" spc="-1">
                <a:solidFill>
                  <a:srgbClr val="FFFFFF"/>
                </a:solidFill>
                <a:latin typeface="맑은 고딕"/>
              </a:rPr>
              <a:t>가순원</a:t>
            </a:r>
            <a:endParaRPr lang="en-US" sz="16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3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728880" y="1772640"/>
            <a:ext cx="1954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: React-Calendar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817240" y="5949360"/>
            <a:ext cx="4780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https://www.npmjs.com/package/react-calendar</a:t>
            </a:r>
            <a:endParaRPr lang="en-US" sz="1200" b="0" strike="noStrike" spc="-1">
              <a:latin typeface="Noto Sans CJK KR"/>
            </a:endParaRPr>
          </a:p>
        </p:txBody>
      </p:sp>
      <p:pic>
        <p:nvPicPr>
          <p:cNvPr id="171" name="그림 6"/>
          <p:cNvPicPr/>
          <p:nvPr/>
        </p:nvPicPr>
        <p:blipFill>
          <a:blip r:embed="rId2"/>
          <a:stretch/>
        </p:blipFill>
        <p:spPr>
          <a:xfrm>
            <a:off x="1208520" y="1567440"/>
            <a:ext cx="7321680" cy="442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3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113240" y="5949360"/>
            <a:ext cx="4952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https://www.mapbox.com</a:t>
            </a:r>
            <a:r>
              <a:rPr lang="en-US" sz="1100" b="0" strike="noStrike" spc="-1">
                <a:solidFill>
                  <a:srgbClr val="000000"/>
                </a:solidFill>
                <a:latin typeface="맑은 고딕"/>
              </a:rPr>
              <a:t>/</a:t>
            </a:r>
            <a:endParaRPr lang="en-US" sz="1100" b="0" strike="noStrike" spc="-1">
              <a:latin typeface="Noto Sans CJK KR"/>
            </a:endParaRPr>
          </a:p>
        </p:txBody>
      </p:sp>
      <p:pic>
        <p:nvPicPr>
          <p:cNvPr id="176" name="그림 6"/>
          <p:cNvPicPr/>
          <p:nvPr/>
        </p:nvPicPr>
        <p:blipFill>
          <a:blip r:embed="rId2"/>
          <a:stretch/>
        </p:blipFill>
        <p:spPr>
          <a:xfrm>
            <a:off x="1152000" y="1523880"/>
            <a:ext cx="3456000" cy="1291320"/>
          </a:xfrm>
          <a:prstGeom prst="rect">
            <a:avLst/>
          </a:prstGeom>
          <a:ln>
            <a:noFill/>
          </a:ln>
        </p:spPr>
      </p:pic>
      <p:pic>
        <p:nvPicPr>
          <p:cNvPr id="177" name="그림 5"/>
          <p:cNvPicPr/>
          <p:nvPr/>
        </p:nvPicPr>
        <p:blipFill>
          <a:blip r:embed="rId3"/>
          <a:stretch/>
        </p:blipFill>
        <p:spPr>
          <a:xfrm>
            <a:off x="2674440" y="2952720"/>
            <a:ext cx="5184360" cy="2858040"/>
          </a:xfrm>
          <a:prstGeom prst="rect">
            <a:avLst/>
          </a:prstGeom>
          <a:ln>
            <a:noFill/>
          </a:ln>
        </p:spPr>
      </p:pic>
      <p:pic>
        <p:nvPicPr>
          <p:cNvPr id="178" name="그림 177"/>
          <p:cNvPicPr/>
          <p:nvPr/>
        </p:nvPicPr>
        <p:blipFill>
          <a:blip r:embed="rId4"/>
          <a:stretch/>
        </p:blipFill>
        <p:spPr>
          <a:xfrm>
            <a:off x="4824000" y="1955160"/>
            <a:ext cx="1875960" cy="45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3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64520" y="365760"/>
            <a:ext cx="3240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활용 라이브러리 소개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82" name="그림 181"/>
          <p:cNvPicPr/>
          <p:nvPr/>
        </p:nvPicPr>
        <p:blipFill>
          <a:blip r:embed="rId2"/>
          <a:stretch/>
        </p:blipFill>
        <p:spPr>
          <a:xfrm>
            <a:off x="3708000" y="2952000"/>
            <a:ext cx="2592000" cy="2592000"/>
          </a:xfrm>
          <a:prstGeom prst="rect">
            <a:avLst/>
          </a:prstGeom>
          <a:ln>
            <a:noFill/>
          </a:ln>
        </p:spPr>
      </p:pic>
      <p:pic>
        <p:nvPicPr>
          <p:cNvPr id="183" name="그림 182"/>
          <p:cNvPicPr/>
          <p:nvPr/>
        </p:nvPicPr>
        <p:blipFill>
          <a:blip r:embed="rId3"/>
          <a:stretch/>
        </p:blipFill>
        <p:spPr>
          <a:xfrm>
            <a:off x="1445760" y="1788840"/>
            <a:ext cx="2514240" cy="3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4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계획대비 달성도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87" name="그림 4"/>
          <p:cNvPicPr/>
          <p:nvPr/>
        </p:nvPicPr>
        <p:blipFill>
          <a:blip r:embed="rId2"/>
          <a:stretch/>
        </p:blipFill>
        <p:spPr>
          <a:xfrm>
            <a:off x="4304880" y="3713400"/>
            <a:ext cx="5081400" cy="2534760"/>
          </a:xfrm>
          <a:prstGeom prst="rect">
            <a:avLst/>
          </a:prstGeom>
          <a:ln>
            <a:noFill/>
          </a:ln>
        </p:spPr>
      </p:pic>
      <p:pic>
        <p:nvPicPr>
          <p:cNvPr id="188" name="그림 8"/>
          <p:cNvPicPr/>
          <p:nvPr/>
        </p:nvPicPr>
        <p:blipFill>
          <a:blip r:embed="rId3"/>
          <a:stretch/>
        </p:blipFill>
        <p:spPr>
          <a:xfrm>
            <a:off x="519480" y="1329840"/>
            <a:ext cx="3641040" cy="256104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941480" y="404388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예상 </a:t>
            </a: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033240" y="329832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584880" y="465444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4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계획대비 달성도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95" name="그림 3"/>
          <p:cNvPicPr/>
          <p:nvPr/>
        </p:nvPicPr>
        <p:blipFill>
          <a:blip r:embed="rId2"/>
          <a:stretch/>
        </p:blipFill>
        <p:spPr>
          <a:xfrm>
            <a:off x="3801600" y="3256200"/>
            <a:ext cx="5474880" cy="3103560"/>
          </a:xfrm>
          <a:prstGeom prst="rect">
            <a:avLst/>
          </a:prstGeom>
          <a:ln>
            <a:noFill/>
          </a:ln>
        </p:spPr>
      </p:pic>
      <p:pic>
        <p:nvPicPr>
          <p:cNvPr id="196" name="그림 6"/>
          <p:cNvPicPr/>
          <p:nvPr/>
        </p:nvPicPr>
        <p:blipFill>
          <a:blip r:embed="rId3"/>
          <a:stretch/>
        </p:blipFill>
        <p:spPr>
          <a:xfrm>
            <a:off x="495360" y="1333440"/>
            <a:ext cx="2958840" cy="310356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1561320" y="460152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예상 </a:t>
            </a: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2878560" y="508536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"/>
          <p:cNvSpPr/>
          <p:nvPr/>
        </p:nvSpPr>
        <p:spPr>
          <a:xfrm>
            <a:off x="5927400" y="288504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201" name="그림 4"/>
          <p:cNvPicPr/>
          <p:nvPr/>
        </p:nvPicPr>
        <p:blipFill>
          <a:blip r:embed="rId3"/>
          <a:stretch/>
        </p:blipFill>
        <p:spPr>
          <a:xfrm>
            <a:off x="641160" y="1243080"/>
            <a:ext cx="3815640" cy="230076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4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79920" y="300240"/>
            <a:ext cx="2604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계획대비 달성도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144520" y="3625560"/>
            <a:ext cx="82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>
                <a:solidFill>
                  <a:srgbClr val="000000"/>
                </a:solidFill>
                <a:latin typeface="맑은 고딕"/>
              </a:rPr>
              <a:t>예상 </a:t>
            </a:r>
            <a:r>
              <a:rPr lang="en-US" sz="1100" b="1" strike="noStrike" spc="-1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754360" y="4809600"/>
            <a:ext cx="575640" cy="3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6361200" y="3300120"/>
            <a:ext cx="1223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1" strike="noStrike" spc="-1" dirty="0">
                <a:solidFill>
                  <a:srgbClr val="000000"/>
                </a:solidFill>
                <a:latin typeface="맑은 고딕"/>
              </a:rPr>
              <a:t>실제 구현 </a:t>
            </a:r>
            <a:r>
              <a:rPr lang="en-US" sz="1100" b="1" strike="noStrike" spc="-1" dirty="0">
                <a:solidFill>
                  <a:srgbClr val="000000"/>
                </a:solidFill>
                <a:latin typeface="맑은 고딕"/>
              </a:rPr>
              <a:t>UI</a:t>
            </a:r>
            <a:endParaRPr lang="en-US" sz="1100" b="0" strike="noStrike" spc="-1" dirty="0">
              <a:latin typeface="Noto Sans CJK K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4C699C-CE54-9CF3-D365-7084C6DE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473" y="3625560"/>
            <a:ext cx="3903335" cy="26684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5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064520" y="365760"/>
            <a:ext cx="237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배운 점 </a:t>
            </a:r>
            <a:r>
              <a:rPr lang="en-US" sz="2400" b="1" strike="noStrike" spc="-1">
                <a:solidFill>
                  <a:srgbClr val="FFFFFF"/>
                </a:solidFill>
                <a:latin typeface="맑은 고딕"/>
              </a:rPr>
              <a:t>&amp; </a:t>
            </a: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소감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211" name="그림 14"/>
          <p:cNvPicPr/>
          <p:nvPr/>
        </p:nvPicPr>
        <p:blipFill>
          <a:blip r:embed="rId2"/>
          <a:stretch/>
        </p:blipFill>
        <p:spPr>
          <a:xfrm>
            <a:off x="608400" y="1706040"/>
            <a:ext cx="1088280" cy="10882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212" name="그림 7"/>
          <p:cNvPicPr/>
          <p:nvPr/>
        </p:nvPicPr>
        <p:blipFill>
          <a:blip r:embed="rId2"/>
          <a:stretch/>
        </p:blipFill>
        <p:spPr>
          <a:xfrm>
            <a:off x="7958160" y="2793960"/>
            <a:ext cx="1088280" cy="10882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213" name="그림 9"/>
          <p:cNvPicPr/>
          <p:nvPr/>
        </p:nvPicPr>
        <p:blipFill>
          <a:blip r:embed="rId2"/>
          <a:stretch/>
        </p:blipFill>
        <p:spPr>
          <a:xfrm>
            <a:off x="626760" y="4020480"/>
            <a:ext cx="1088280" cy="10882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214" name="그림 11"/>
          <p:cNvPicPr/>
          <p:nvPr/>
        </p:nvPicPr>
        <p:blipFill>
          <a:blip r:embed="rId2"/>
          <a:stretch/>
        </p:blipFill>
        <p:spPr>
          <a:xfrm>
            <a:off x="7945560" y="5108400"/>
            <a:ext cx="1088280" cy="10882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sp>
        <p:nvSpPr>
          <p:cNvPr id="215" name="CustomShape 4"/>
          <p:cNvSpPr/>
          <p:nvPr/>
        </p:nvSpPr>
        <p:spPr>
          <a:xfrm>
            <a:off x="1767240" y="172548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152880" y="289548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775520" y="410040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>
            <a:off x="3159360" y="5229000"/>
            <a:ext cx="4690080" cy="10087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rot="2021400">
            <a:off x="1575720" y="194328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 rot="2021400">
            <a:off x="1527840" y="442620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 rot="12479400">
            <a:off x="7694280" y="320040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 rot="12479400">
            <a:off x="7685280" y="5366880"/>
            <a:ext cx="399960" cy="28764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817920" y="260820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</a:rPr>
              <a:t>가순원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224" name="CustomShape 13"/>
          <p:cNvSpPr/>
          <p:nvPr/>
        </p:nvSpPr>
        <p:spPr>
          <a:xfrm>
            <a:off x="8193240" y="369432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</a:rPr>
              <a:t>김은지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852840" y="490176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</a:rPr>
              <a:t>김민서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226" name="CustomShape 15"/>
          <p:cNvSpPr/>
          <p:nvPr/>
        </p:nvSpPr>
        <p:spPr>
          <a:xfrm>
            <a:off x="8170200" y="5960880"/>
            <a:ext cx="89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</a:rPr>
              <a:t>이지원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1973991" y="1934566"/>
            <a:ext cx="4346640" cy="59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</a:rPr>
              <a:t>팀 내 소통과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</a:rPr>
              <a:t>분위기가 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</a:rPr>
              <a:t>프로젝트의 방향성을 설정하는데 있어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</a:rPr>
              <a:t>,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</a:rPr>
              <a:t>중요한 역할을 함을 알게 되었다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</a:rPr>
              <a:t>.</a:t>
            </a:r>
            <a:endParaRPr lang="en-US" sz="1100" b="0" strike="noStrike" spc="-1" dirty="0">
              <a:latin typeface="Noto Sans CJK KR"/>
            </a:endParaRPr>
          </a:p>
        </p:txBody>
      </p:sp>
      <p:sp>
        <p:nvSpPr>
          <p:cNvPr id="228" name="CustomShape 17"/>
          <p:cNvSpPr/>
          <p:nvPr/>
        </p:nvSpPr>
        <p:spPr>
          <a:xfrm>
            <a:off x="3324600" y="3073680"/>
            <a:ext cx="4346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0" strike="noStrike" spc="-1">
                <a:solidFill>
                  <a:srgbClr val="000000"/>
                </a:solidFill>
                <a:latin typeface="맑은 고딕"/>
              </a:rPr>
              <a:t>프로젝트를 진행하며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229" name="CustomShape 18"/>
          <p:cNvSpPr/>
          <p:nvPr/>
        </p:nvSpPr>
        <p:spPr>
          <a:xfrm>
            <a:off x="1947240" y="4296600"/>
            <a:ext cx="4346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0" strike="noStrike" spc="-1">
                <a:solidFill>
                  <a:srgbClr val="000000"/>
                </a:solidFill>
                <a:latin typeface="맑은 고딕"/>
              </a:rPr>
              <a:t>프로젝트를 진행하며</a:t>
            </a:r>
            <a:endParaRPr lang="en-US" sz="1100" b="0" strike="noStrike" spc="-1">
              <a:latin typeface="Noto Sans CJK KR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3350931" y="5510327"/>
            <a:ext cx="434664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</a:rPr>
              <a:t>프로젝트를 진행하며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latin typeface="맑은 고딕"/>
              </a:rPr>
              <a:t>리액트에</a:t>
            </a:r>
            <a:r>
              <a:rPr lang="ko-KR" altLang="en-US" sz="1100" b="0" strike="noStrike" spc="-1" dirty="0">
                <a:solidFill>
                  <a:srgbClr val="000000"/>
                </a:solidFill>
                <a:latin typeface="맑은 고딕"/>
              </a:rPr>
              <a:t> 대한 이해도가 높아졌고</a:t>
            </a:r>
            <a:endParaRPr lang="en-US" altLang="ko-KR" sz="11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altLang="en-US" sz="1100" spc="-1" dirty="0">
                <a:solidFill>
                  <a:srgbClr val="000000"/>
                </a:solidFill>
                <a:latin typeface="맑은 고딕"/>
              </a:rPr>
              <a:t>팀원과 소통하는 방법을 배우게 되었다</a:t>
            </a:r>
            <a:r>
              <a:rPr lang="en-US" altLang="ko-KR" sz="1100" spc="-1" dirty="0">
                <a:solidFill>
                  <a:srgbClr val="000000"/>
                </a:solidFill>
                <a:latin typeface="맑은 고딕"/>
              </a:rPr>
              <a:t>.</a:t>
            </a:r>
            <a:endParaRPr lang="en-US" sz="11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648880" y="2939760"/>
            <a:ext cx="4628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AC090"/>
                </a:solidFill>
                <a:latin typeface="맑은 고딕"/>
              </a:rPr>
              <a:t>T</a:t>
            </a:r>
            <a:r>
              <a:rPr lang="en-US" sz="2400" b="1" strike="noStrike" spc="-1">
                <a:solidFill>
                  <a:srgbClr val="1F497D"/>
                </a:solidFill>
                <a:latin typeface="맑은 고딕"/>
              </a:rPr>
              <a:t>HEEND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168880" y="3516840"/>
            <a:ext cx="2108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400" b="1" strike="noStrike" spc="-1">
                <a:solidFill>
                  <a:srgbClr val="FFFFFF"/>
                </a:solidFill>
                <a:latin typeface="맑은 고딕"/>
              </a:rPr>
              <a:t>감사합니다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639880" y="2939760"/>
            <a:ext cx="4637520" cy="46116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0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64520" y="306360"/>
            <a:ext cx="2016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맑은 고딕"/>
              </a:rPr>
              <a:t>10</a:t>
            </a:r>
            <a:r>
              <a:rPr lang="ko-KR" sz="2800" b="1" strike="noStrike" spc="-1">
                <a:solidFill>
                  <a:srgbClr val="FFFFFF"/>
                </a:solidFill>
                <a:latin typeface="맑은 고딕"/>
              </a:rPr>
              <a:t>팀 소개</a:t>
            </a:r>
            <a:endParaRPr lang="en-US" sz="2800" b="0" strike="noStrike" spc="-1">
              <a:latin typeface="Noto Sans CJK KR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816920" y="344772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600" b="1" strike="noStrike" spc="-1">
                <a:solidFill>
                  <a:srgbClr val="000000"/>
                </a:solidFill>
                <a:latin typeface="맑은 고딕"/>
              </a:rPr>
              <a:t>가순원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97" name="CustomShape 5"/>
          <p:cNvSpPr/>
          <p:nvPr/>
        </p:nvSpPr>
        <p:spPr>
          <a:xfrm rot="10800000">
            <a:off x="3528720" y="384372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3341880" y="3499200"/>
            <a:ext cx="1298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600" b="1" strike="noStrike" spc="-1">
                <a:solidFill>
                  <a:srgbClr val="000000"/>
                </a:solidFill>
                <a:latin typeface="맑은 고딕"/>
              </a:rPr>
              <a:t>김은지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99" name="CustomShape 7"/>
          <p:cNvSpPr/>
          <p:nvPr/>
        </p:nvSpPr>
        <p:spPr>
          <a:xfrm rot="10800000">
            <a:off x="5090040" y="384300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4926960" y="347148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600" b="1" strike="noStrike" spc="-1">
                <a:solidFill>
                  <a:srgbClr val="000000"/>
                </a:solidFill>
                <a:latin typeface="맑은 고딕"/>
              </a:rPr>
              <a:t>김민서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101" name="CustomShape 9"/>
          <p:cNvSpPr/>
          <p:nvPr/>
        </p:nvSpPr>
        <p:spPr>
          <a:xfrm rot="10800000">
            <a:off x="6654240" y="3843000"/>
            <a:ext cx="89604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6491160" y="3471480"/>
            <a:ext cx="1221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1600" b="1" strike="noStrike" spc="-1">
                <a:solidFill>
                  <a:srgbClr val="000000"/>
                </a:solidFill>
                <a:latin typeface="맑은 고딕"/>
              </a:rPr>
              <a:t>이지원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103" name="CustomShape 11"/>
          <p:cNvSpPr/>
          <p:nvPr/>
        </p:nvSpPr>
        <p:spPr>
          <a:xfrm rot="10800000">
            <a:off x="2016000" y="3817080"/>
            <a:ext cx="910800" cy="45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그림 10"/>
          <p:cNvPicPr/>
          <p:nvPr/>
        </p:nvPicPr>
        <p:blipFill>
          <a:blip r:embed="rId2"/>
          <a:stretch/>
        </p:blipFill>
        <p:spPr>
          <a:xfrm>
            <a:off x="1592280" y="1997640"/>
            <a:ext cx="1671480" cy="16714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105" name="그림 11"/>
          <p:cNvPicPr/>
          <p:nvPr/>
        </p:nvPicPr>
        <p:blipFill>
          <a:blip r:embed="rId2"/>
          <a:stretch/>
        </p:blipFill>
        <p:spPr>
          <a:xfrm>
            <a:off x="3165120" y="2017440"/>
            <a:ext cx="1671480" cy="16714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106" name="그림 15"/>
          <p:cNvPicPr/>
          <p:nvPr/>
        </p:nvPicPr>
        <p:blipFill>
          <a:blip r:embed="rId2"/>
          <a:stretch/>
        </p:blipFill>
        <p:spPr>
          <a:xfrm>
            <a:off x="4704840" y="2014200"/>
            <a:ext cx="1671480" cy="16714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pic>
        <p:nvPicPr>
          <p:cNvPr id="107" name="그림 18"/>
          <p:cNvPicPr/>
          <p:nvPr/>
        </p:nvPicPr>
        <p:blipFill>
          <a:blip r:embed="rId2"/>
          <a:stretch/>
        </p:blipFill>
        <p:spPr>
          <a:xfrm>
            <a:off x="6244920" y="2017440"/>
            <a:ext cx="1671480" cy="1671480"/>
          </a:xfrm>
          <a:prstGeom prst="rect">
            <a:avLst/>
          </a:prstGeom>
          <a:ln>
            <a:noFill/>
          </a:ln>
          <a:effectLst>
            <a:reflection stA="15000" endPos="44000" dist="50800" dir="5400000" sy="-100000" algn="bl" rotWithShape="0"/>
          </a:effectLst>
        </p:spPr>
      </p:pic>
      <p:sp>
        <p:nvSpPr>
          <p:cNvPr id="108" name="CustomShape 12"/>
          <p:cNvSpPr/>
          <p:nvPr/>
        </p:nvSpPr>
        <p:spPr>
          <a:xfrm>
            <a:off x="5015255" y="4169520"/>
            <a:ext cx="1059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팀원</a:t>
            </a: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페이지 디자인</a:t>
            </a: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컴포넌트 배치 </a:t>
            </a:r>
            <a:endParaRPr lang="en-US" sz="900" b="0" strike="noStrike" spc="-1" dirty="0">
              <a:latin typeface="Noto Sans CJK KR"/>
            </a:endParaRPr>
          </a:p>
        </p:txBody>
      </p:sp>
      <p:sp>
        <p:nvSpPr>
          <p:cNvPr id="109" name="CustomShape 13"/>
          <p:cNvSpPr/>
          <p:nvPr/>
        </p:nvSpPr>
        <p:spPr>
          <a:xfrm>
            <a:off x="6635774" y="4172707"/>
            <a:ext cx="896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팀원</a:t>
            </a: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000000"/>
                </a:solidFill>
                <a:latin typeface="맑은 고딕"/>
              </a:rPr>
              <a:t>To-do list CRUD </a:t>
            </a: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구현</a:t>
            </a:r>
            <a:endParaRPr lang="en-US" sz="900" b="0" strike="noStrike" spc="-1" dirty="0">
              <a:latin typeface="Noto Sans CJK KR"/>
            </a:endParaRPr>
          </a:p>
        </p:txBody>
      </p:sp>
      <p:sp>
        <p:nvSpPr>
          <p:cNvPr id="110" name="CustomShape 14"/>
          <p:cNvSpPr/>
          <p:nvPr/>
        </p:nvSpPr>
        <p:spPr>
          <a:xfrm>
            <a:off x="3595267" y="4163654"/>
            <a:ext cx="773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팀원</a:t>
            </a: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000000"/>
                </a:solidFill>
                <a:latin typeface="맑은 고딕"/>
              </a:rPr>
              <a:t>API </a:t>
            </a: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기반 기능 구현</a:t>
            </a:r>
            <a:endParaRPr lang="en-US" sz="900" b="0" strike="noStrike" spc="-1" dirty="0">
              <a:latin typeface="Noto Sans CJK KR"/>
            </a:endParaRPr>
          </a:p>
        </p:txBody>
      </p:sp>
      <p:sp>
        <p:nvSpPr>
          <p:cNvPr id="111" name="CustomShape 15"/>
          <p:cNvSpPr/>
          <p:nvPr/>
        </p:nvSpPr>
        <p:spPr>
          <a:xfrm>
            <a:off x="2030082" y="4151213"/>
            <a:ext cx="77328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팀장</a:t>
            </a: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900" b="0" strike="noStrike" spc="-1" dirty="0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ko-KR" sz="900" b="1" strike="noStrike" spc="-1" dirty="0">
                <a:solidFill>
                  <a:srgbClr val="000000"/>
                </a:solidFill>
                <a:latin typeface="맑은 고딕"/>
              </a:rPr>
              <a:t>로직 통합인원 관리 </a:t>
            </a:r>
            <a:endParaRPr lang="en-US" sz="9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76880" y="1845000"/>
            <a:ext cx="11242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맑은 고딕"/>
              </a:rPr>
              <a:t>목차</a:t>
            </a:r>
            <a:endParaRPr lang="en-US" sz="3200" b="0" strike="noStrike" spc="-1">
              <a:latin typeface="Noto Sans CJK KR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550480" y="2287080"/>
            <a:ext cx="12744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주요 기능 및  장점</a:t>
            </a:r>
            <a:r>
              <a:rPr lang="en-US" sz="1000" b="1" strike="noStrike" spc="-1">
                <a:solidFill>
                  <a:srgbClr val="FFFFFF"/>
                </a:solidFill>
                <a:latin typeface="맑은 고딕"/>
                <a:ea typeface="NanumGothic"/>
              </a:rPr>
              <a:t>  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424520" y="980640"/>
            <a:ext cx="7416360" cy="525636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4785120" y="1989000"/>
            <a:ext cx="680040" cy="338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</a:rPr>
              <a:t>1</a:t>
            </a: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</a:rPr>
              <a:t>2</a:t>
            </a: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</a:rPr>
              <a:t>3</a:t>
            </a: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</a:rPr>
              <a:t>4</a:t>
            </a: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</a:rPr>
              <a:t>5</a:t>
            </a:r>
            <a:endParaRPr lang="en-US" sz="14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550480" y="3528000"/>
            <a:ext cx="16124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활용 라이브러리 소개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5550480" y="2930400"/>
            <a:ext cx="1167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000" b="0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550480" y="4168800"/>
            <a:ext cx="13518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계획대비 달성도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550480" y="4857120"/>
            <a:ext cx="11678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배운 점 </a:t>
            </a:r>
            <a:r>
              <a:rPr lang="en-US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&amp;</a:t>
            </a:r>
            <a:r>
              <a:rPr lang="ko-KR" sz="1000" b="0" strike="noStrike" spc="-1">
                <a:solidFill>
                  <a:srgbClr val="FFFFFF"/>
                </a:solidFill>
                <a:latin typeface="맑은 고딕"/>
                <a:ea typeface="NanumGothic"/>
              </a:rPr>
              <a:t>소감</a:t>
            </a:r>
            <a:endParaRPr lang="en-US" sz="1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1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64520" y="365760"/>
            <a:ext cx="1511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기능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66520" y="3689640"/>
            <a:ext cx="784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1. React-calendar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로 달력 구현</a:t>
            </a:r>
            <a:endParaRPr lang="en-US" sz="18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2. To do list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체크박스와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plant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를 통해 달성률 표시</a:t>
            </a:r>
            <a:endParaRPr lang="en-US" sz="18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3. Map-box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를 통해 위치 표시 가능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077200" y="2359080"/>
            <a:ext cx="5853240" cy="834120"/>
          </a:xfrm>
          <a:prstGeom prst="roundRect">
            <a:avLst>
              <a:gd name="adj" fmla="val 16667"/>
            </a:avLst>
          </a:prstGeom>
          <a:solidFill>
            <a:srgbClr val="D3C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3458880" y="2576160"/>
            <a:ext cx="298800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맑은 고딕"/>
              </a:rPr>
              <a:t>: Calendar + to do list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2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29" name="그림 5"/>
          <p:cNvPicPr/>
          <p:nvPr/>
        </p:nvPicPr>
        <p:blipFill>
          <a:blip r:embed="rId2"/>
          <a:stretch/>
        </p:blipFill>
        <p:spPr>
          <a:xfrm>
            <a:off x="511200" y="1525320"/>
            <a:ext cx="8871840" cy="45360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 rot="13557000">
            <a:off x="3168000" y="408564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2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34" name="그림 3"/>
          <p:cNvPicPr/>
          <p:nvPr/>
        </p:nvPicPr>
        <p:blipFill>
          <a:blip r:embed="rId2"/>
          <a:stretch/>
        </p:blipFill>
        <p:spPr>
          <a:xfrm>
            <a:off x="488520" y="1690200"/>
            <a:ext cx="8856720" cy="420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52880" y="365760"/>
            <a:ext cx="4536000" cy="627408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405000" y="1171800"/>
            <a:ext cx="4259520" cy="5468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2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39" name="그림 3"/>
          <p:cNvPicPr/>
          <p:nvPr/>
        </p:nvPicPr>
        <p:blipFill>
          <a:blip r:embed="rId2"/>
          <a:stretch/>
        </p:blipFill>
        <p:spPr>
          <a:xfrm>
            <a:off x="595800" y="5040000"/>
            <a:ext cx="3418920" cy="1428480"/>
          </a:xfrm>
          <a:prstGeom prst="rect">
            <a:avLst/>
          </a:prstGeom>
          <a:ln>
            <a:noFill/>
          </a:ln>
        </p:spPr>
      </p:pic>
      <p:pic>
        <p:nvPicPr>
          <p:cNvPr id="140" name="그림 7"/>
          <p:cNvPicPr/>
          <p:nvPr/>
        </p:nvPicPr>
        <p:blipFill>
          <a:blip r:embed="rId3"/>
          <a:stretch/>
        </p:blipFill>
        <p:spPr>
          <a:xfrm>
            <a:off x="626760" y="1273320"/>
            <a:ext cx="3396960" cy="1957680"/>
          </a:xfrm>
          <a:prstGeom prst="rect">
            <a:avLst/>
          </a:prstGeom>
          <a:ln>
            <a:noFill/>
          </a:ln>
        </p:spPr>
      </p:pic>
      <p:pic>
        <p:nvPicPr>
          <p:cNvPr id="141" name="그림 10"/>
          <p:cNvPicPr/>
          <p:nvPr/>
        </p:nvPicPr>
        <p:blipFill>
          <a:blip r:embed="rId4"/>
          <a:stretch/>
        </p:blipFill>
        <p:spPr>
          <a:xfrm>
            <a:off x="617760" y="3418200"/>
            <a:ext cx="3396960" cy="1339560"/>
          </a:xfrm>
          <a:prstGeom prst="rect">
            <a:avLst/>
          </a:prstGeom>
          <a:ln>
            <a:noFill/>
          </a:ln>
        </p:spPr>
      </p:pic>
      <p:pic>
        <p:nvPicPr>
          <p:cNvPr id="142" name="그림 15"/>
          <p:cNvPicPr/>
          <p:nvPr/>
        </p:nvPicPr>
        <p:blipFill>
          <a:blip r:embed="rId5"/>
          <a:stretch/>
        </p:blipFill>
        <p:spPr>
          <a:xfrm>
            <a:off x="5601240" y="574920"/>
            <a:ext cx="3511440" cy="1758600"/>
          </a:xfrm>
          <a:prstGeom prst="rect">
            <a:avLst/>
          </a:prstGeom>
          <a:ln>
            <a:noFill/>
          </a:ln>
        </p:spPr>
      </p:pic>
      <p:pic>
        <p:nvPicPr>
          <p:cNvPr id="143" name="그림 17"/>
          <p:cNvPicPr/>
          <p:nvPr/>
        </p:nvPicPr>
        <p:blipFill>
          <a:blip r:embed="rId6"/>
          <a:stretch/>
        </p:blipFill>
        <p:spPr>
          <a:xfrm>
            <a:off x="5601240" y="2635560"/>
            <a:ext cx="3511440" cy="2108880"/>
          </a:xfrm>
          <a:prstGeom prst="rect">
            <a:avLst/>
          </a:prstGeom>
          <a:ln>
            <a:noFill/>
          </a:ln>
        </p:spPr>
      </p:pic>
      <p:pic>
        <p:nvPicPr>
          <p:cNvPr id="144" name="그림 19"/>
          <p:cNvPicPr/>
          <p:nvPr/>
        </p:nvPicPr>
        <p:blipFill>
          <a:blip r:embed="rId7"/>
          <a:stretch/>
        </p:blipFill>
        <p:spPr>
          <a:xfrm>
            <a:off x="5632560" y="5040000"/>
            <a:ext cx="3511440" cy="159984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 rot="5400000">
            <a:off x="1915200" y="296136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 rot="5400000">
            <a:off x="1915200" y="471096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rot="5400000">
            <a:off x="6946560" y="221868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 rot="5400000">
            <a:off x="6964200" y="462924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05000" y="1171800"/>
            <a:ext cx="908424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2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52" name="그림 7"/>
          <p:cNvPicPr/>
          <p:nvPr/>
        </p:nvPicPr>
        <p:blipFill>
          <a:blip r:embed="rId2"/>
          <a:stretch/>
        </p:blipFill>
        <p:spPr>
          <a:xfrm>
            <a:off x="600840" y="1447920"/>
            <a:ext cx="4298400" cy="3961440"/>
          </a:xfrm>
          <a:prstGeom prst="rect">
            <a:avLst/>
          </a:prstGeom>
          <a:ln>
            <a:noFill/>
          </a:ln>
        </p:spPr>
      </p:pic>
      <p:pic>
        <p:nvPicPr>
          <p:cNvPr id="153" name="그림 9"/>
          <p:cNvPicPr/>
          <p:nvPr/>
        </p:nvPicPr>
        <p:blipFill>
          <a:blip r:embed="rId3"/>
          <a:stretch/>
        </p:blipFill>
        <p:spPr>
          <a:xfrm>
            <a:off x="5124240" y="2205000"/>
            <a:ext cx="4233600" cy="396144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 rot="13126800">
            <a:off x="1079640" y="174528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 rot="13126800">
            <a:off x="5976360" y="2500920"/>
            <a:ext cx="4014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220360" y="1168200"/>
            <a:ext cx="440352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443160" y="1168200"/>
            <a:ext cx="4241880" cy="5243040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430920" y="365760"/>
            <a:ext cx="391320" cy="391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AC090"/>
                </a:solidFill>
                <a:latin typeface="Noto Sans CJK KR"/>
              </a:rPr>
              <a:t>2</a:t>
            </a:r>
            <a:endParaRPr lang="en-US" sz="1400" b="0" strike="noStrike" spc="-1">
              <a:latin typeface="Noto Sans CJK KR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064520" y="365760"/>
            <a:ext cx="230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400" b="1" strike="noStrike" spc="-1">
                <a:solidFill>
                  <a:srgbClr val="FFFFFF"/>
                </a:solidFill>
                <a:latin typeface="맑은 고딕"/>
              </a:rPr>
              <a:t>주요 화면 설명</a:t>
            </a:r>
            <a:endParaRPr lang="en-US" sz="2400" b="0" strike="noStrike" spc="-1">
              <a:latin typeface="Noto Sans CJK KR"/>
            </a:endParaRPr>
          </a:p>
        </p:txBody>
      </p:sp>
      <p:pic>
        <p:nvPicPr>
          <p:cNvPr id="160" name="그림 5"/>
          <p:cNvPicPr/>
          <p:nvPr/>
        </p:nvPicPr>
        <p:blipFill>
          <a:blip r:embed="rId2"/>
          <a:stretch/>
        </p:blipFill>
        <p:spPr>
          <a:xfrm>
            <a:off x="624240" y="1553400"/>
            <a:ext cx="3895920" cy="2111760"/>
          </a:xfrm>
          <a:prstGeom prst="rect">
            <a:avLst/>
          </a:prstGeom>
          <a:ln>
            <a:noFill/>
          </a:ln>
        </p:spPr>
      </p:pic>
      <p:pic>
        <p:nvPicPr>
          <p:cNvPr id="161" name="그림 7"/>
          <p:cNvPicPr/>
          <p:nvPr/>
        </p:nvPicPr>
        <p:blipFill>
          <a:blip r:embed="rId3"/>
          <a:stretch/>
        </p:blipFill>
        <p:spPr>
          <a:xfrm>
            <a:off x="635760" y="3883680"/>
            <a:ext cx="3928680" cy="2134800"/>
          </a:xfrm>
          <a:prstGeom prst="rect">
            <a:avLst/>
          </a:prstGeom>
          <a:ln>
            <a:noFill/>
          </a:ln>
        </p:spPr>
      </p:pic>
      <p:pic>
        <p:nvPicPr>
          <p:cNvPr id="162" name="그림 9"/>
          <p:cNvPicPr/>
          <p:nvPr/>
        </p:nvPicPr>
        <p:blipFill>
          <a:blip r:embed="rId4"/>
          <a:stretch/>
        </p:blipFill>
        <p:spPr>
          <a:xfrm>
            <a:off x="5306400" y="1549800"/>
            <a:ext cx="4060440" cy="2111760"/>
          </a:xfrm>
          <a:prstGeom prst="rect">
            <a:avLst/>
          </a:prstGeom>
          <a:ln>
            <a:noFill/>
          </a:ln>
        </p:spPr>
      </p:pic>
      <p:pic>
        <p:nvPicPr>
          <p:cNvPr id="163" name="그림 11"/>
          <p:cNvPicPr/>
          <p:nvPr/>
        </p:nvPicPr>
        <p:blipFill>
          <a:blip r:embed="rId5"/>
          <a:stretch/>
        </p:blipFill>
        <p:spPr>
          <a:xfrm>
            <a:off x="5333400" y="3881520"/>
            <a:ext cx="4060440" cy="213480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847400" y="3460320"/>
            <a:ext cx="34452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 rot="13126800">
            <a:off x="6058080" y="2337840"/>
            <a:ext cx="437760" cy="37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216</Words>
  <Application>Microsoft Office PowerPoint</Application>
  <PresentationFormat>A4 용지(210x297mm)</PresentationFormat>
  <Paragraphs>96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CJK KR</vt:lpstr>
      <vt:lpstr>Noto Serif CJK KR</vt:lpstr>
      <vt:lpstr>맑은 고딕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대용</dc:creator>
  <dc:description/>
  <cp:lastModifiedBy>이지원</cp:lastModifiedBy>
  <cp:revision>60</cp:revision>
  <dcterms:created xsi:type="dcterms:W3CDTF">2019-12-22T20:30:00Z</dcterms:created>
  <dcterms:modified xsi:type="dcterms:W3CDTF">2022-12-04T07:38:09Z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