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29.jpeg" ContentType="image/jpeg"/>
  <Override PartName="/ppt/media/image30.png" ContentType="image/png"/>
  <Override PartName="/ppt/media/image9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906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ko-KR" sz="2000" spc="-1" strike="noStrike">
                <a:latin typeface="Noto Sans CJK KR"/>
              </a:rPr>
              <a:t>메모 서식을 편집하려면 클릭하십시오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D978976-3C7D-441D-A21E-D68E056552F9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6DF669-E534-4449-9A90-D4C101AAF277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640" y="160020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560" y="160020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360" y="396432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640" y="396432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560" y="396432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360" y="274680"/>
            <a:ext cx="8915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640" y="160020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560" y="160020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5360" y="396432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640" y="396432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23560" y="3964320"/>
            <a:ext cx="2870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360" y="274680"/>
            <a:ext cx="8915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550E25-DFFA-4547-A501-94E5196B66D7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12/4/22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09920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D88350-9A6A-41F6-A4BE-698B0801EBD6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마스터 텍스트 스타일을 편집합니다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05B366C-EA78-4E60-9BAA-ACAC7EA70565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12/4/22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09920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DE8E20-1BF1-43F9-AFDB-E49B5C264AC5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93160" y="2539800"/>
            <a:ext cx="4628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4800" spc="-1" strike="noStrike">
                <a:solidFill>
                  <a:srgbClr val="ffffff"/>
                </a:solidFill>
                <a:latin typeface="맑은 고딕"/>
              </a:rPr>
              <a:t>웹 프레임 워크</a:t>
            </a:r>
            <a:r>
              <a:rPr b="1" lang="en-US" sz="4800" spc="-1" strike="noStrike">
                <a:solidFill>
                  <a:srgbClr val="ffffff"/>
                </a:solidFill>
                <a:latin typeface="맑은 고딕"/>
              </a:rPr>
              <a:t>1</a:t>
            </a:r>
            <a:endParaRPr b="0" lang="en-US" sz="4800" spc="-1" strike="noStrike">
              <a:latin typeface="Noto Sans CJK KR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808880" y="3486960"/>
            <a:ext cx="243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맑은 고딕"/>
              </a:rPr>
              <a:t>REACT</a:t>
            </a:r>
            <a:r>
              <a:rPr b="0" lang="en-US" sz="2400" spc="-1" strike="noStrike">
                <a:solidFill>
                  <a:srgbClr val="ffffff"/>
                </a:solidFill>
                <a:latin typeface="맑은 고딕"/>
              </a:rPr>
              <a:t> </a:t>
            </a:r>
            <a:r>
              <a:rPr b="0" lang="ko-KR" sz="2400" spc="-1" strike="noStrike">
                <a:solidFill>
                  <a:srgbClr val="ffffff"/>
                </a:solidFill>
                <a:latin typeface="맑은 고딕"/>
              </a:rPr>
              <a:t>프로젝트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288880" y="2061000"/>
            <a:ext cx="5400360" cy="2448000"/>
          </a:xfrm>
          <a:prstGeom prst="rect">
            <a:avLst/>
          </a:prstGeom>
          <a:noFill/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4650120" y="4988160"/>
            <a:ext cx="3038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맑은 고딕"/>
              </a:rPr>
              <a:t>10</a:t>
            </a:r>
            <a:r>
              <a:rPr b="0" lang="ko-KR" sz="2400" spc="-1" strike="noStrike">
                <a:solidFill>
                  <a:srgbClr val="ffffff"/>
                </a:solidFill>
                <a:latin typeface="맑은 고딕"/>
              </a:rPr>
              <a:t>팀 </a:t>
            </a:r>
            <a:r>
              <a:rPr b="0" lang="en-US" sz="2400" spc="-1" strike="noStrike">
                <a:solidFill>
                  <a:srgbClr val="ffffff"/>
                </a:solidFill>
                <a:latin typeface="맑은 고딕"/>
              </a:rPr>
              <a:t>None-error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5745240" y="5463000"/>
            <a:ext cx="1943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ffffff"/>
                </a:solidFill>
                <a:latin typeface="맑은 고딕"/>
              </a:rPr>
              <a:t>발표자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</a:rPr>
              <a:t>:</a:t>
            </a:r>
            <a:r>
              <a:rPr b="0" lang="ko-KR" sz="1600" spc="-1" strike="noStrike">
                <a:solidFill>
                  <a:srgbClr val="ffffff"/>
                </a:solidFill>
                <a:latin typeface="맑은 고딕"/>
              </a:rPr>
              <a:t>가순원</a:t>
            </a:r>
            <a:endParaRPr b="0" lang="en-US" sz="1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3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064520" y="365760"/>
            <a:ext cx="3240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활용 라이브러리 소개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728880" y="1772640"/>
            <a:ext cx="1954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React-Calendar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817240" y="5949360"/>
            <a:ext cx="4780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https://www.npmjs.com/package/react-calendar</a:t>
            </a:r>
            <a:endParaRPr b="0" lang="en-US" sz="1200" spc="-1" strike="noStrike">
              <a:latin typeface="Noto Sans CJK KR"/>
            </a:endParaRPr>
          </a:p>
        </p:txBody>
      </p:sp>
      <p:pic>
        <p:nvPicPr>
          <p:cNvPr id="171" name="그림 6" descr=""/>
          <p:cNvPicPr/>
          <p:nvPr/>
        </p:nvPicPr>
        <p:blipFill>
          <a:blip r:embed="rId1"/>
          <a:stretch/>
        </p:blipFill>
        <p:spPr>
          <a:xfrm>
            <a:off x="1208520" y="1567440"/>
            <a:ext cx="7321680" cy="442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3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064520" y="365760"/>
            <a:ext cx="3240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활용 라이브러리 소개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7113240" y="5949360"/>
            <a:ext cx="4952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https://www.mapbox.com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</a:rPr>
              <a:t>/</a:t>
            </a:r>
            <a:endParaRPr b="0" lang="en-US" sz="1100" spc="-1" strike="noStrike">
              <a:latin typeface="Noto Sans CJK KR"/>
            </a:endParaRPr>
          </a:p>
        </p:txBody>
      </p:sp>
      <p:pic>
        <p:nvPicPr>
          <p:cNvPr id="176" name="그림 6" descr=""/>
          <p:cNvPicPr/>
          <p:nvPr/>
        </p:nvPicPr>
        <p:blipFill>
          <a:blip r:embed="rId1"/>
          <a:stretch/>
        </p:blipFill>
        <p:spPr>
          <a:xfrm>
            <a:off x="1152000" y="1523880"/>
            <a:ext cx="3456000" cy="1291320"/>
          </a:xfrm>
          <a:prstGeom prst="rect">
            <a:avLst/>
          </a:prstGeom>
          <a:ln>
            <a:noFill/>
          </a:ln>
        </p:spPr>
      </p:pic>
      <p:pic>
        <p:nvPicPr>
          <p:cNvPr id="177" name="그림 5" descr=""/>
          <p:cNvPicPr/>
          <p:nvPr/>
        </p:nvPicPr>
        <p:blipFill>
          <a:blip r:embed="rId2"/>
          <a:stretch/>
        </p:blipFill>
        <p:spPr>
          <a:xfrm>
            <a:off x="2674440" y="2952720"/>
            <a:ext cx="5184360" cy="285804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4824000" y="1955160"/>
            <a:ext cx="1875960" cy="45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3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64520" y="365760"/>
            <a:ext cx="3240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활용 라이브러리 소개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708000" y="2952000"/>
            <a:ext cx="2592000" cy="25920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1445760" y="1788840"/>
            <a:ext cx="2514240" cy="37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4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79920" y="300240"/>
            <a:ext cx="2604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계획대비 달성도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187" name="그림 4" descr=""/>
          <p:cNvPicPr/>
          <p:nvPr/>
        </p:nvPicPr>
        <p:blipFill>
          <a:blip r:embed="rId1"/>
          <a:stretch/>
        </p:blipFill>
        <p:spPr>
          <a:xfrm>
            <a:off x="4304880" y="3713400"/>
            <a:ext cx="5081400" cy="2534760"/>
          </a:xfrm>
          <a:prstGeom prst="rect">
            <a:avLst/>
          </a:prstGeom>
          <a:ln>
            <a:noFill/>
          </a:ln>
        </p:spPr>
      </p:pic>
      <p:pic>
        <p:nvPicPr>
          <p:cNvPr id="188" name="그림 8" descr=""/>
          <p:cNvPicPr/>
          <p:nvPr/>
        </p:nvPicPr>
        <p:blipFill>
          <a:blip r:embed="rId2"/>
          <a:stretch/>
        </p:blipFill>
        <p:spPr>
          <a:xfrm>
            <a:off x="519480" y="1329840"/>
            <a:ext cx="3641040" cy="256104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941480" y="4043880"/>
            <a:ext cx="82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100" spc="-1" strike="noStrike">
                <a:solidFill>
                  <a:srgbClr val="000000"/>
                </a:solidFill>
                <a:latin typeface="맑은 고딕"/>
              </a:rPr>
              <a:t>예상 </a:t>
            </a:r>
            <a:r>
              <a:rPr b="1" lang="en-US" sz="1100" spc="-1" strike="noStrike">
                <a:solidFill>
                  <a:srgbClr val="000000"/>
                </a:solidFill>
                <a:latin typeface="맑은 고딕"/>
              </a:rPr>
              <a:t>UI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033240" y="3298320"/>
            <a:ext cx="1223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100" spc="-1" strike="noStrike">
                <a:solidFill>
                  <a:srgbClr val="000000"/>
                </a:solidFill>
                <a:latin typeface="맑은 고딕"/>
              </a:rPr>
              <a:t>실제 구현 </a:t>
            </a:r>
            <a:r>
              <a:rPr b="1" lang="en-US" sz="1100" spc="-1" strike="noStrike">
                <a:solidFill>
                  <a:srgbClr val="000000"/>
                </a:solidFill>
                <a:latin typeface="맑은 고딕"/>
              </a:rPr>
              <a:t>UI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3584880" y="4654440"/>
            <a:ext cx="575640" cy="34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4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79920" y="300240"/>
            <a:ext cx="2604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계획대비 달성도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195" name="그림 3" descr=""/>
          <p:cNvPicPr/>
          <p:nvPr/>
        </p:nvPicPr>
        <p:blipFill>
          <a:blip r:embed="rId1"/>
          <a:stretch/>
        </p:blipFill>
        <p:spPr>
          <a:xfrm>
            <a:off x="3801600" y="3256200"/>
            <a:ext cx="5474880" cy="3103560"/>
          </a:xfrm>
          <a:prstGeom prst="rect">
            <a:avLst/>
          </a:prstGeom>
          <a:ln>
            <a:noFill/>
          </a:ln>
        </p:spPr>
      </p:pic>
      <p:pic>
        <p:nvPicPr>
          <p:cNvPr id="196" name="그림 6" descr=""/>
          <p:cNvPicPr/>
          <p:nvPr/>
        </p:nvPicPr>
        <p:blipFill>
          <a:blip r:embed="rId2"/>
          <a:stretch/>
        </p:blipFill>
        <p:spPr>
          <a:xfrm>
            <a:off x="495360" y="1333440"/>
            <a:ext cx="2958840" cy="3103560"/>
          </a:xfrm>
          <a:prstGeom prst="rect">
            <a:avLst/>
          </a:prstGeom>
          <a:ln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1561320" y="4601520"/>
            <a:ext cx="82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100" spc="-1" strike="noStrike">
                <a:solidFill>
                  <a:srgbClr val="000000"/>
                </a:solidFill>
                <a:latin typeface="맑은 고딕"/>
              </a:rPr>
              <a:t>예상 </a:t>
            </a:r>
            <a:r>
              <a:rPr b="1" lang="en-US" sz="1100" spc="-1" strike="noStrike">
                <a:solidFill>
                  <a:srgbClr val="000000"/>
                </a:solidFill>
                <a:latin typeface="맑은 고딕"/>
              </a:rPr>
              <a:t>UI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2878560" y="5085360"/>
            <a:ext cx="575640" cy="34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6"/>
          <p:cNvSpPr/>
          <p:nvPr/>
        </p:nvSpPr>
        <p:spPr>
          <a:xfrm>
            <a:off x="5927400" y="2885040"/>
            <a:ext cx="1223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100" spc="-1" strike="noStrike">
                <a:solidFill>
                  <a:srgbClr val="000000"/>
                </a:solidFill>
                <a:latin typeface="맑은 고딕"/>
              </a:rPr>
              <a:t>실제 구현 </a:t>
            </a:r>
            <a:r>
              <a:rPr b="1" lang="en-US" sz="1100" spc="-1" strike="noStrike">
                <a:solidFill>
                  <a:srgbClr val="000000"/>
                </a:solidFill>
                <a:latin typeface="맑은 고딕"/>
              </a:rPr>
              <a:t>UI</a:t>
            </a:r>
            <a:endParaRPr b="0" lang="en-US" sz="11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201" name="그림 4" descr=""/>
          <p:cNvPicPr/>
          <p:nvPr/>
        </p:nvPicPr>
        <p:blipFill>
          <a:blip r:embed="rId1"/>
          <a:stretch/>
        </p:blipFill>
        <p:spPr>
          <a:xfrm>
            <a:off x="641160" y="1243080"/>
            <a:ext cx="3815640" cy="230076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4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79920" y="300240"/>
            <a:ext cx="2604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계획대비 달성도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204" name="그림 5" descr=""/>
          <p:cNvPicPr/>
          <p:nvPr/>
        </p:nvPicPr>
        <p:blipFill>
          <a:blip r:embed="rId2"/>
          <a:srcRect l="8608" t="0" r="26463" b="0"/>
          <a:stretch/>
        </p:blipFill>
        <p:spPr>
          <a:xfrm>
            <a:off x="4680360" y="3620520"/>
            <a:ext cx="3671640" cy="2714040"/>
          </a:xfrm>
          <a:prstGeom prst="rect">
            <a:avLst/>
          </a:prstGeom>
          <a:ln>
            <a:noFill/>
          </a:ln>
        </p:spPr>
      </p:pic>
      <p:sp>
        <p:nvSpPr>
          <p:cNvPr id="205" name="CustomShape 4"/>
          <p:cNvSpPr/>
          <p:nvPr/>
        </p:nvSpPr>
        <p:spPr>
          <a:xfrm>
            <a:off x="2144520" y="3625560"/>
            <a:ext cx="82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100" spc="-1" strike="noStrike">
                <a:solidFill>
                  <a:srgbClr val="000000"/>
                </a:solidFill>
                <a:latin typeface="맑은 고딕"/>
              </a:rPr>
              <a:t>예상 </a:t>
            </a:r>
            <a:r>
              <a:rPr b="1" lang="en-US" sz="1100" spc="-1" strike="noStrike">
                <a:solidFill>
                  <a:srgbClr val="000000"/>
                </a:solidFill>
                <a:latin typeface="맑은 고딕"/>
              </a:rPr>
              <a:t>UI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2754360" y="4809600"/>
            <a:ext cx="575640" cy="34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6033240" y="3298320"/>
            <a:ext cx="1223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100" spc="-1" strike="noStrike">
                <a:solidFill>
                  <a:srgbClr val="000000"/>
                </a:solidFill>
                <a:latin typeface="맑은 고딕"/>
              </a:rPr>
              <a:t>실제 구현 </a:t>
            </a:r>
            <a:r>
              <a:rPr b="1" lang="en-US" sz="1100" spc="-1" strike="noStrike">
                <a:solidFill>
                  <a:srgbClr val="000000"/>
                </a:solidFill>
                <a:latin typeface="맑은 고딕"/>
              </a:rPr>
              <a:t>UI</a:t>
            </a:r>
            <a:endParaRPr b="0" lang="en-US" sz="11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5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064520" y="365760"/>
            <a:ext cx="2376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배운 점 </a:t>
            </a:r>
            <a:r>
              <a:rPr b="1" lang="en-US" sz="2400" spc="-1" strike="noStrike">
                <a:solidFill>
                  <a:srgbClr val="ffffff"/>
                </a:solidFill>
                <a:latin typeface="맑은 고딕"/>
              </a:rPr>
              <a:t>&amp; </a:t>
            </a: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소감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211" name="그림 14" descr=""/>
          <p:cNvPicPr/>
          <p:nvPr/>
        </p:nvPicPr>
        <p:blipFill>
          <a:blip r:embed="rId1"/>
          <a:stretch/>
        </p:blipFill>
        <p:spPr>
          <a:xfrm>
            <a:off x="608400" y="1706040"/>
            <a:ext cx="1088280" cy="1088280"/>
          </a:xfrm>
          <a:prstGeom prst="rect">
            <a:avLst/>
          </a:prstGeom>
          <a:ln>
            <a:noFill/>
          </a:ln>
          <a:effectLst>
            <a:reflection algn="bl" dir="5400000" dist="50800" endPos="44000" rotWithShape="0" stA="15000" sy="-100000"/>
          </a:effectLst>
        </p:spPr>
      </p:pic>
      <p:pic>
        <p:nvPicPr>
          <p:cNvPr id="212" name="그림 7" descr=""/>
          <p:cNvPicPr/>
          <p:nvPr/>
        </p:nvPicPr>
        <p:blipFill>
          <a:blip r:embed="rId2"/>
          <a:stretch/>
        </p:blipFill>
        <p:spPr>
          <a:xfrm>
            <a:off x="7958160" y="2793960"/>
            <a:ext cx="1088280" cy="1088280"/>
          </a:xfrm>
          <a:prstGeom prst="rect">
            <a:avLst/>
          </a:prstGeom>
          <a:ln>
            <a:noFill/>
          </a:ln>
          <a:effectLst>
            <a:reflection algn="bl" dir="5400000" dist="50800" endPos="44000" rotWithShape="0" stA="15000" sy="-100000"/>
          </a:effectLst>
        </p:spPr>
      </p:pic>
      <p:pic>
        <p:nvPicPr>
          <p:cNvPr id="213" name="그림 9" descr=""/>
          <p:cNvPicPr/>
          <p:nvPr/>
        </p:nvPicPr>
        <p:blipFill>
          <a:blip r:embed="rId3"/>
          <a:stretch/>
        </p:blipFill>
        <p:spPr>
          <a:xfrm>
            <a:off x="626760" y="4020480"/>
            <a:ext cx="1088280" cy="1088280"/>
          </a:xfrm>
          <a:prstGeom prst="rect">
            <a:avLst/>
          </a:prstGeom>
          <a:ln>
            <a:noFill/>
          </a:ln>
          <a:effectLst>
            <a:reflection algn="bl" dir="5400000" dist="50800" endPos="44000" rotWithShape="0" stA="15000" sy="-100000"/>
          </a:effectLst>
        </p:spPr>
      </p:pic>
      <p:pic>
        <p:nvPicPr>
          <p:cNvPr id="214" name="그림 11" descr=""/>
          <p:cNvPicPr/>
          <p:nvPr/>
        </p:nvPicPr>
        <p:blipFill>
          <a:blip r:embed="rId4"/>
          <a:stretch/>
        </p:blipFill>
        <p:spPr>
          <a:xfrm>
            <a:off x="7945560" y="5108400"/>
            <a:ext cx="1088280" cy="1088280"/>
          </a:xfrm>
          <a:prstGeom prst="rect">
            <a:avLst/>
          </a:prstGeom>
          <a:ln>
            <a:noFill/>
          </a:ln>
          <a:effectLst>
            <a:reflection algn="bl" dir="5400000" dist="50800" endPos="44000" rotWithShape="0" stA="15000" sy="-100000"/>
          </a:effectLst>
        </p:spPr>
      </p:pic>
      <p:sp>
        <p:nvSpPr>
          <p:cNvPr id="215" name="CustomShape 4"/>
          <p:cNvSpPr/>
          <p:nvPr/>
        </p:nvSpPr>
        <p:spPr>
          <a:xfrm>
            <a:off x="1767240" y="1725480"/>
            <a:ext cx="4690080" cy="10087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3152880" y="2895480"/>
            <a:ext cx="4690080" cy="10087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1775520" y="4100400"/>
            <a:ext cx="4690080" cy="10087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>
            <a:off x="3159360" y="5229000"/>
            <a:ext cx="4690080" cy="10087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rot="2021400">
            <a:off x="1575720" y="1943280"/>
            <a:ext cx="399960" cy="28764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 rot="2021400">
            <a:off x="1527840" y="4426200"/>
            <a:ext cx="399960" cy="28764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 rot="12479400">
            <a:off x="7694280" y="3200400"/>
            <a:ext cx="399960" cy="28764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 rot="12479400">
            <a:off x="7685280" y="5366880"/>
            <a:ext cx="399960" cy="28764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817920" y="2608200"/>
            <a:ext cx="892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200" spc="-1" strike="noStrike">
                <a:solidFill>
                  <a:srgbClr val="000000"/>
                </a:solidFill>
                <a:latin typeface="맑은 고딕"/>
              </a:rPr>
              <a:t>가순원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24" name="CustomShape 13"/>
          <p:cNvSpPr/>
          <p:nvPr/>
        </p:nvSpPr>
        <p:spPr>
          <a:xfrm>
            <a:off x="8193240" y="3694320"/>
            <a:ext cx="892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200" spc="-1" strike="noStrike">
                <a:solidFill>
                  <a:srgbClr val="000000"/>
                </a:solidFill>
                <a:latin typeface="맑은 고딕"/>
              </a:rPr>
              <a:t>김은지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852840" y="4901760"/>
            <a:ext cx="892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200" spc="-1" strike="noStrike">
                <a:solidFill>
                  <a:srgbClr val="000000"/>
                </a:solidFill>
                <a:latin typeface="맑은 고딕"/>
              </a:rPr>
              <a:t>김민서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26" name="CustomShape 15"/>
          <p:cNvSpPr/>
          <p:nvPr/>
        </p:nvSpPr>
        <p:spPr>
          <a:xfrm>
            <a:off x="8170200" y="5960880"/>
            <a:ext cx="892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200" spc="-1" strike="noStrike">
                <a:solidFill>
                  <a:srgbClr val="000000"/>
                </a:solidFill>
                <a:latin typeface="맑은 고딕"/>
              </a:rPr>
              <a:t>이지원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27" name="CustomShape 16"/>
          <p:cNvSpPr/>
          <p:nvPr/>
        </p:nvSpPr>
        <p:spPr>
          <a:xfrm>
            <a:off x="1965600" y="1878480"/>
            <a:ext cx="434664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팀 내 소통과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분위기가 </a:t>
            </a:r>
            <a:endParaRPr b="0" lang="en-US" sz="11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프로젝트의 방향성을 설정하는데 있어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</a:rPr>
              <a:t>,</a:t>
            </a:r>
            <a:endParaRPr b="0" lang="en-US" sz="11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중요한 역할을 함을 알게 되었다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28" name="CustomShape 17"/>
          <p:cNvSpPr/>
          <p:nvPr/>
        </p:nvSpPr>
        <p:spPr>
          <a:xfrm>
            <a:off x="3324600" y="3073680"/>
            <a:ext cx="4346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프로젝트를 진행하며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29" name="CustomShape 18"/>
          <p:cNvSpPr/>
          <p:nvPr/>
        </p:nvSpPr>
        <p:spPr>
          <a:xfrm>
            <a:off x="1947240" y="4296600"/>
            <a:ext cx="4346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프로젝트를 진행하며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230" name="CustomShape 19"/>
          <p:cNvSpPr/>
          <p:nvPr/>
        </p:nvSpPr>
        <p:spPr>
          <a:xfrm>
            <a:off x="3356280" y="5379840"/>
            <a:ext cx="4346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</a:rPr>
              <a:t>프로젝트를 진행하며</a:t>
            </a:r>
            <a:endParaRPr b="0" lang="en-US" sz="11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648880" y="2939760"/>
            <a:ext cx="462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ac090"/>
                </a:solidFill>
                <a:latin typeface="맑은 고딕"/>
              </a:rPr>
              <a:t>T</a:t>
            </a:r>
            <a:r>
              <a:rPr b="1" lang="en-US" sz="2400" spc="-1" strike="noStrike">
                <a:solidFill>
                  <a:srgbClr val="1f497d"/>
                </a:solidFill>
                <a:latin typeface="맑은 고딕"/>
              </a:rPr>
              <a:t>HEEND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168880" y="3516840"/>
            <a:ext cx="2108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1400" spc="-1" strike="noStrike">
                <a:solidFill>
                  <a:srgbClr val="ffffff"/>
                </a:solidFill>
                <a:latin typeface="맑은 고딕"/>
              </a:rPr>
              <a:t>감사합니다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639880" y="2939760"/>
            <a:ext cx="4637520" cy="46116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0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64520" y="306360"/>
            <a:ext cx="2016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맑은 고딕"/>
              </a:rPr>
              <a:t>10</a:t>
            </a:r>
            <a:r>
              <a:rPr b="1" lang="ko-KR" sz="2800" spc="-1" strike="noStrike">
                <a:solidFill>
                  <a:srgbClr val="ffffff"/>
                </a:solidFill>
                <a:latin typeface="맑은 고딕"/>
              </a:rPr>
              <a:t>팀 소개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816920" y="3447720"/>
            <a:ext cx="1221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가순원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97" name="CustomShape 5"/>
          <p:cNvSpPr/>
          <p:nvPr/>
        </p:nvSpPr>
        <p:spPr>
          <a:xfrm rot="10800000">
            <a:off x="3528720" y="3843720"/>
            <a:ext cx="896040" cy="4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3341880" y="3499200"/>
            <a:ext cx="1298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김은지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99" name="CustomShape 7"/>
          <p:cNvSpPr/>
          <p:nvPr/>
        </p:nvSpPr>
        <p:spPr>
          <a:xfrm rot="10800000">
            <a:off x="5090040" y="3843000"/>
            <a:ext cx="896040" cy="4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4926960" y="3471480"/>
            <a:ext cx="1221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김민서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101" name="CustomShape 9"/>
          <p:cNvSpPr/>
          <p:nvPr/>
        </p:nvSpPr>
        <p:spPr>
          <a:xfrm rot="10800000">
            <a:off x="6654240" y="3843000"/>
            <a:ext cx="896040" cy="4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>
            <a:off x="6491160" y="3471480"/>
            <a:ext cx="1221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이지원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103" name="CustomShape 11"/>
          <p:cNvSpPr/>
          <p:nvPr/>
        </p:nvSpPr>
        <p:spPr>
          <a:xfrm rot="10800000">
            <a:off x="2016000" y="3817080"/>
            <a:ext cx="910800" cy="4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그림 10" descr=""/>
          <p:cNvPicPr/>
          <p:nvPr/>
        </p:nvPicPr>
        <p:blipFill>
          <a:blip r:embed="rId1"/>
          <a:stretch/>
        </p:blipFill>
        <p:spPr>
          <a:xfrm>
            <a:off x="1592280" y="1997640"/>
            <a:ext cx="1671480" cy="1671480"/>
          </a:xfrm>
          <a:prstGeom prst="rect">
            <a:avLst/>
          </a:prstGeom>
          <a:ln>
            <a:noFill/>
          </a:ln>
          <a:effectLst>
            <a:reflection algn="bl" dir="5400000" dist="50800" endPos="44000" rotWithShape="0" stA="15000" sy="-100000"/>
          </a:effectLst>
        </p:spPr>
      </p:pic>
      <p:pic>
        <p:nvPicPr>
          <p:cNvPr id="105" name="그림 11" descr=""/>
          <p:cNvPicPr/>
          <p:nvPr/>
        </p:nvPicPr>
        <p:blipFill>
          <a:blip r:embed="rId2"/>
          <a:stretch/>
        </p:blipFill>
        <p:spPr>
          <a:xfrm>
            <a:off x="3165120" y="2017440"/>
            <a:ext cx="1671480" cy="1671480"/>
          </a:xfrm>
          <a:prstGeom prst="rect">
            <a:avLst/>
          </a:prstGeom>
          <a:ln>
            <a:noFill/>
          </a:ln>
          <a:effectLst>
            <a:reflection algn="bl" dir="5400000" dist="50800" endPos="44000" rotWithShape="0" stA="15000" sy="-100000"/>
          </a:effectLst>
        </p:spPr>
      </p:pic>
      <p:pic>
        <p:nvPicPr>
          <p:cNvPr id="106" name="그림 15" descr=""/>
          <p:cNvPicPr/>
          <p:nvPr/>
        </p:nvPicPr>
        <p:blipFill>
          <a:blip r:embed="rId3"/>
          <a:stretch/>
        </p:blipFill>
        <p:spPr>
          <a:xfrm>
            <a:off x="4704840" y="2014200"/>
            <a:ext cx="1671480" cy="1671480"/>
          </a:xfrm>
          <a:prstGeom prst="rect">
            <a:avLst/>
          </a:prstGeom>
          <a:ln>
            <a:noFill/>
          </a:ln>
          <a:effectLst>
            <a:reflection algn="bl" dir="5400000" dist="50800" endPos="44000" rotWithShape="0" stA="15000" sy="-100000"/>
          </a:effectLst>
        </p:spPr>
      </p:pic>
      <p:pic>
        <p:nvPicPr>
          <p:cNvPr id="107" name="그림 18" descr=""/>
          <p:cNvPicPr/>
          <p:nvPr/>
        </p:nvPicPr>
        <p:blipFill>
          <a:blip r:embed="rId4"/>
          <a:stretch/>
        </p:blipFill>
        <p:spPr>
          <a:xfrm>
            <a:off x="6244920" y="2017440"/>
            <a:ext cx="1671480" cy="1671480"/>
          </a:xfrm>
          <a:prstGeom prst="rect">
            <a:avLst/>
          </a:prstGeom>
          <a:ln>
            <a:noFill/>
          </a:ln>
          <a:effectLst>
            <a:reflection algn="bl" dir="5400000" dist="50800" endPos="44000" rotWithShape="0" stA="15000" sy="-100000"/>
          </a:effectLst>
        </p:spPr>
      </p:pic>
      <p:sp>
        <p:nvSpPr>
          <p:cNvPr id="108" name="CustomShape 12"/>
          <p:cNvSpPr/>
          <p:nvPr/>
        </p:nvSpPr>
        <p:spPr>
          <a:xfrm>
            <a:off x="5060520" y="4169520"/>
            <a:ext cx="1059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900" spc="-1" strike="noStrike">
                <a:solidFill>
                  <a:srgbClr val="000000"/>
                </a:solidFill>
                <a:latin typeface="맑은 고딕"/>
              </a:rPr>
              <a:t>팀원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ko-KR" sz="900" spc="-1" strike="noStrike">
                <a:solidFill>
                  <a:srgbClr val="000000"/>
                </a:solidFill>
                <a:latin typeface="맑은 고딕"/>
              </a:rPr>
              <a:t>페이지 디자인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ko-KR" sz="900" spc="-1" strike="noStrike">
                <a:solidFill>
                  <a:srgbClr val="000000"/>
                </a:solidFill>
                <a:latin typeface="맑은 고딕"/>
              </a:rPr>
              <a:t>컴포넌트 배치 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109" name="CustomShape 13"/>
          <p:cNvSpPr/>
          <p:nvPr/>
        </p:nvSpPr>
        <p:spPr>
          <a:xfrm>
            <a:off x="6653880" y="4181760"/>
            <a:ext cx="896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900" spc="-1" strike="noStrike">
                <a:solidFill>
                  <a:srgbClr val="000000"/>
                </a:solidFill>
                <a:latin typeface="맑은 고딕"/>
              </a:rPr>
              <a:t>팀원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</a:rPr>
              <a:t>To-do list CRUD </a:t>
            </a:r>
            <a:r>
              <a:rPr b="1" lang="ko-KR" sz="900" spc="-1" strike="noStrike">
                <a:solidFill>
                  <a:srgbClr val="000000"/>
                </a:solidFill>
                <a:latin typeface="맑은 고딕"/>
              </a:rPr>
              <a:t>구현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110" name="CustomShape 14"/>
          <p:cNvSpPr/>
          <p:nvPr/>
        </p:nvSpPr>
        <p:spPr>
          <a:xfrm>
            <a:off x="3604320" y="4181760"/>
            <a:ext cx="773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900" spc="-1" strike="noStrike">
                <a:solidFill>
                  <a:srgbClr val="000000"/>
                </a:solidFill>
                <a:latin typeface="맑은 고딕"/>
              </a:rPr>
              <a:t>팀원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맑은 고딕"/>
              </a:rPr>
              <a:t>API </a:t>
            </a:r>
            <a:r>
              <a:rPr b="1" lang="ko-KR" sz="900" spc="-1" strike="noStrike">
                <a:solidFill>
                  <a:srgbClr val="000000"/>
                </a:solidFill>
                <a:latin typeface="맑은 고딕"/>
              </a:rPr>
              <a:t>기반 기능 구현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111" name="CustomShape 15"/>
          <p:cNvSpPr/>
          <p:nvPr/>
        </p:nvSpPr>
        <p:spPr>
          <a:xfrm>
            <a:off x="2084400" y="4142160"/>
            <a:ext cx="77328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ko-KR" sz="900" spc="-1" strike="noStrike">
                <a:solidFill>
                  <a:srgbClr val="000000"/>
                </a:solidFill>
                <a:latin typeface="맑은 고딕"/>
              </a:rPr>
              <a:t>팀장</a:t>
            </a: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9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ko-KR" sz="900" spc="-1" strike="noStrike">
                <a:solidFill>
                  <a:srgbClr val="000000"/>
                </a:solidFill>
                <a:latin typeface="맑은 고딕"/>
              </a:rPr>
              <a:t>로직 통합인원 관리 </a:t>
            </a:r>
            <a:endParaRPr b="0" lang="en-US" sz="9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76880" y="1845000"/>
            <a:ext cx="1124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3200" spc="-1" strike="noStrike">
                <a:solidFill>
                  <a:srgbClr val="ffffff"/>
                </a:solidFill>
                <a:latin typeface="맑은 고딕"/>
              </a:rPr>
              <a:t>목차</a:t>
            </a:r>
            <a:endParaRPr b="0" lang="en-US" sz="3200" spc="-1" strike="noStrike">
              <a:latin typeface="Noto Sans CJK KR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550480" y="2287080"/>
            <a:ext cx="12744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ffffff"/>
                </a:solidFill>
                <a:latin typeface="맑은 고딕"/>
                <a:ea typeface="NanumGothic"/>
              </a:rPr>
              <a:t>주요 기능 및  장점</a:t>
            </a:r>
            <a:r>
              <a:rPr b="1" lang="en-US" sz="1000" spc="-1" strike="noStrike">
                <a:solidFill>
                  <a:srgbClr val="ffffff"/>
                </a:solidFill>
                <a:latin typeface="맑은 고딕"/>
                <a:ea typeface="NanumGothic"/>
              </a:rPr>
              <a:t>  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424520" y="980640"/>
            <a:ext cx="7416360" cy="5256360"/>
          </a:xfrm>
          <a:prstGeom prst="rect">
            <a:avLst/>
          </a:prstGeom>
          <a:noFill/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4785120" y="1989000"/>
            <a:ext cx="680040" cy="338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</a:rPr>
              <a:t>1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</a:rPr>
              <a:t>2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</a:rPr>
              <a:t>3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</a:rPr>
              <a:t>4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맑은 고딕"/>
              </a:rPr>
              <a:t>5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Noto Sans CJK KR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5550480" y="3528000"/>
            <a:ext cx="1612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ffffff"/>
                </a:solidFill>
                <a:latin typeface="맑은 고딕"/>
                <a:ea typeface="NanumGothic"/>
              </a:rPr>
              <a:t>활용 라이브러리 소개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5550480" y="2930400"/>
            <a:ext cx="11678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ffffff"/>
                </a:solidFill>
                <a:latin typeface="맑은 고딕"/>
              </a:rPr>
              <a:t>주요 화면 설명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550480" y="4168800"/>
            <a:ext cx="1351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ffffff"/>
                </a:solidFill>
                <a:latin typeface="맑은 고딕"/>
                <a:ea typeface="NanumGothic"/>
              </a:rPr>
              <a:t>계획대비 달성도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5550480" y="4857120"/>
            <a:ext cx="11678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ffffff"/>
                </a:solidFill>
                <a:latin typeface="맑은 고딕"/>
                <a:ea typeface="NanumGothic"/>
              </a:rPr>
              <a:t>배운 점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NanumGothic"/>
              </a:rPr>
              <a:t>&amp;</a:t>
            </a:r>
            <a:r>
              <a:rPr b="0" lang="ko-KR" sz="1000" spc="-1" strike="noStrike">
                <a:solidFill>
                  <a:srgbClr val="ffffff"/>
                </a:solidFill>
                <a:latin typeface="맑은 고딕"/>
                <a:ea typeface="NanumGothic"/>
              </a:rPr>
              <a:t>소감</a:t>
            </a:r>
            <a:endParaRPr b="0" lang="en-US" sz="1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1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064520" y="365760"/>
            <a:ext cx="151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주요 기능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866520" y="3689640"/>
            <a:ext cx="784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1. React-calendar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로 달력 구현</a:t>
            </a: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2. To do list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체크박스와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plant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를 통해 달성률 표시</a:t>
            </a:r>
            <a:endParaRPr b="0" lang="en-US" sz="1800" spc="-1" strike="noStrike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3. Map-box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를 통해 위치 표시 가능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2077200" y="2359080"/>
            <a:ext cx="5853240" cy="834120"/>
          </a:xfrm>
          <a:prstGeom prst="roundRect">
            <a:avLst>
              <a:gd name="adj" fmla="val 16667"/>
            </a:avLst>
          </a:prstGeom>
          <a:solidFill>
            <a:srgbClr val="d3c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3458880" y="2576160"/>
            <a:ext cx="2988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: Calendar + to do list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2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주요 화면 설명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129" name="그림 5" descr=""/>
          <p:cNvPicPr/>
          <p:nvPr/>
        </p:nvPicPr>
        <p:blipFill>
          <a:blip r:embed="rId1"/>
          <a:stretch/>
        </p:blipFill>
        <p:spPr>
          <a:xfrm>
            <a:off x="511200" y="1525320"/>
            <a:ext cx="8871840" cy="453600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 rot="13557000">
            <a:off x="3168000" y="408564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2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주요 화면 설명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134" name="그림 3" descr=""/>
          <p:cNvPicPr/>
          <p:nvPr/>
        </p:nvPicPr>
        <p:blipFill>
          <a:blip r:embed="rId1"/>
          <a:stretch/>
        </p:blipFill>
        <p:spPr>
          <a:xfrm>
            <a:off x="488520" y="1690200"/>
            <a:ext cx="8856720" cy="420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952880" y="365760"/>
            <a:ext cx="4536000" cy="627408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405000" y="1171800"/>
            <a:ext cx="4259520" cy="5468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2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주요 화면 설명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139" name="그림 3" descr=""/>
          <p:cNvPicPr/>
          <p:nvPr/>
        </p:nvPicPr>
        <p:blipFill>
          <a:blip r:embed="rId1"/>
          <a:stretch/>
        </p:blipFill>
        <p:spPr>
          <a:xfrm>
            <a:off x="595800" y="5040000"/>
            <a:ext cx="3418920" cy="1428480"/>
          </a:xfrm>
          <a:prstGeom prst="rect">
            <a:avLst/>
          </a:prstGeom>
          <a:ln>
            <a:noFill/>
          </a:ln>
        </p:spPr>
      </p:pic>
      <p:pic>
        <p:nvPicPr>
          <p:cNvPr id="140" name="그림 7" descr=""/>
          <p:cNvPicPr/>
          <p:nvPr/>
        </p:nvPicPr>
        <p:blipFill>
          <a:blip r:embed="rId2"/>
          <a:stretch/>
        </p:blipFill>
        <p:spPr>
          <a:xfrm>
            <a:off x="626760" y="1273320"/>
            <a:ext cx="3396960" cy="1957680"/>
          </a:xfrm>
          <a:prstGeom prst="rect">
            <a:avLst/>
          </a:prstGeom>
          <a:ln>
            <a:noFill/>
          </a:ln>
        </p:spPr>
      </p:pic>
      <p:pic>
        <p:nvPicPr>
          <p:cNvPr id="141" name="그림 10" descr=""/>
          <p:cNvPicPr/>
          <p:nvPr/>
        </p:nvPicPr>
        <p:blipFill>
          <a:blip r:embed="rId3"/>
          <a:stretch/>
        </p:blipFill>
        <p:spPr>
          <a:xfrm>
            <a:off x="617760" y="3418200"/>
            <a:ext cx="3396960" cy="1339560"/>
          </a:xfrm>
          <a:prstGeom prst="rect">
            <a:avLst/>
          </a:prstGeom>
          <a:ln>
            <a:noFill/>
          </a:ln>
        </p:spPr>
      </p:pic>
      <p:pic>
        <p:nvPicPr>
          <p:cNvPr id="142" name="그림 15" descr=""/>
          <p:cNvPicPr/>
          <p:nvPr/>
        </p:nvPicPr>
        <p:blipFill>
          <a:blip r:embed="rId4"/>
          <a:stretch/>
        </p:blipFill>
        <p:spPr>
          <a:xfrm>
            <a:off x="5601240" y="574920"/>
            <a:ext cx="3511440" cy="1758600"/>
          </a:xfrm>
          <a:prstGeom prst="rect">
            <a:avLst/>
          </a:prstGeom>
          <a:ln>
            <a:noFill/>
          </a:ln>
        </p:spPr>
      </p:pic>
      <p:pic>
        <p:nvPicPr>
          <p:cNvPr id="143" name="그림 17" descr=""/>
          <p:cNvPicPr/>
          <p:nvPr/>
        </p:nvPicPr>
        <p:blipFill>
          <a:blip r:embed="rId5"/>
          <a:stretch/>
        </p:blipFill>
        <p:spPr>
          <a:xfrm>
            <a:off x="5601240" y="2635560"/>
            <a:ext cx="3511440" cy="2108880"/>
          </a:xfrm>
          <a:prstGeom prst="rect">
            <a:avLst/>
          </a:prstGeom>
          <a:ln>
            <a:noFill/>
          </a:ln>
        </p:spPr>
      </p:pic>
      <p:pic>
        <p:nvPicPr>
          <p:cNvPr id="144" name="그림 19" descr=""/>
          <p:cNvPicPr/>
          <p:nvPr/>
        </p:nvPicPr>
        <p:blipFill>
          <a:blip r:embed="rId6"/>
          <a:stretch/>
        </p:blipFill>
        <p:spPr>
          <a:xfrm>
            <a:off x="5632560" y="5040000"/>
            <a:ext cx="3511440" cy="159984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 rot="5400000">
            <a:off x="1915200" y="296136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 rot="5400000">
            <a:off x="1915200" y="471096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 rot="5400000">
            <a:off x="6946560" y="221868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 rot="5400000">
            <a:off x="6964200" y="462924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2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주요 화면 설명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152" name="그림 7" descr=""/>
          <p:cNvPicPr/>
          <p:nvPr/>
        </p:nvPicPr>
        <p:blipFill>
          <a:blip r:embed="rId1"/>
          <a:stretch/>
        </p:blipFill>
        <p:spPr>
          <a:xfrm>
            <a:off x="600840" y="1447920"/>
            <a:ext cx="4298400" cy="3961440"/>
          </a:xfrm>
          <a:prstGeom prst="rect">
            <a:avLst/>
          </a:prstGeom>
          <a:ln>
            <a:noFill/>
          </a:ln>
        </p:spPr>
      </p:pic>
      <p:pic>
        <p:nvPicPr>
          <p:cNvPr id="153" name="그림 9" descr=""/>
          <p:cNvPicPr/>
          <p:nvPr/>
        </p:nvPicPr>
        <p:blipFill>
          <a:blip r:embed="rId2"/>
          <a:stretch/>
        </p:blipFill>
        <p:spPr>
          <a:xfrm>
            <a:off x="5124240" y="2205000"/>
            <a:ext cx="4233600" cy="3961440"/>
          </a:xfrm>
          <a:prstGeom prst="rect">
            <a:avLst/>
          </a:prstGeom>
          <a:ln>
            <a:noFill/>
          </a:ln>
        </p:spPr>
      </p:pic>
      <p:sp>
        <p:nvSpPr>
          <p:cNvPr id="154" name="CustomShape 4"/>
          <p:cNvSpPr/>
          <p:nvPr/>
        </p:nvSpPr>
        <p:spPr>
          <a:xfrm rot="13126800">
            <a:off x="1079640" y="174528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5"/>
          <p:cNvSpPr/>
          <p:nvPr/>
        </p:nvSpPr>
        <p:spPr>
          <a:xfrm rot="13126800">
            <a:off x="5976360" y="250092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220360" y="1168200"/>
            <a:ext cx="440352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443160" y="1168200"/>
            <a:ext cx="424188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ac090"/>
                </a:solidFill>
                <a:latin typeface="Noto Sans CJK KR"/>
              </a:rPr>
              <a:t>2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2400" spc="-1" strike="noStrike">
                <a:solidFill>
                  <a:srgbClr val="ffffff"/>
                </a:solidFill>
                <a:latin typeface="맑은 고딕"/>
              </a:rPr>
              <a:t>주요 화면 설명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160" name="그림 5" descr=""/>
          <p:cNvPicPr/>
          <p:nvPr/>
        </p:nvPicPr>
        <p:blipFill>
          <a:blip r:embed="rId1"/>
          <a:stretch/>
        </p:blipFill>
        <p:spPr>
          <a:xfrm>
            <a:off x="624240" y="1553400"/>
            <a:ext cx="3895920" cy="2111760"/>
          </a:xfrm>
          <a:prstGeom prst="rect">
            <a:avLst/>
          </a:prstGeom>
          <a:ln>
            <a:noFill/>
          </a:ln>
        </p:spPr>
      </p:pic>
      <p:pic>
        <p:nvPicPr>
          <p:cNvPr id="161" name="그림 7" descr=""/>
          <p:cNvPicPr/>
          <p:nvPr/>
        </p:nvPicPr>
        <p:blipFill>
          <a:blip r:embed="rId2"/>
          <a:stretch/>
        </p:blipFill>
        <p:spPr>
          <a:xfrm>
            <a:off x="635760" y="3883680"/>
            <a:ext cx="3928680" cy="2134800"/>
          </a:xfrm>
          <a:prstGeom prst="rect">
            <a:avLst/>
          </a:prstGeom>
          <a:ln>
            <a:noFill/>
          </a:ln>
        </p:spPr>
      </p:pic>
      <p:pic>
        <p:nvPicPr>
          <p:cNvPr id="162" name="그림 9" descr=""/>
          <p:cNvPicPr/>
          <p:nvPr/>
        </p:nvPicPr>
        <p:blipFill>
          <a:blip r:embed="rId3"/>
          <a:stretch/>
        </p:blipFill>
        <p:spPr>
          <a:xfrm>
            <a:off x="5306400" y="1549800"/>
            <a:ext cx="4060440" cy="2111760"/>
          </a:xfrm>
          <a:prstGeom prst="rect">
            <a:avLst/>
          </a:prstGeom>
          <a:ln>
            <a:noFill/>
          </a:ln>
        </p:spPr>
      </p:pic>
      <p:pic>
        <p:nvPicPr>
          <p:cNvPr id="163" name="그림 11" descr=""/>
          <p:cNvPicPr/>
          <p:nvPr/>
        </p:nvPicPr>
        <p:blipFill>
          <a:blip r:embed="rId4"/>
          <a:stretch/>
        </p:blipFill>
        <p:spPr>
          <a:xfrm>
            <a:off x="5333400" y="3881520"/>
            <a:ext cx="4060440" cy="213480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4847400" y="3460320"/>
            <a:ext cx="34452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6"/>
          <p:cNvSpPr/>
          <p:nvPr/>
        </p:nvSpPr>
        <p:spPr>
          <a:xfrm rot="13126800">
            <a:off x="6058080" y="2337840"/>
            <a:ext cx="437760" cy="37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Application>LibreOffice/6.4.7.2$Linux_X86_64 LibreOffice_project/40$Build-2</Application>
  <Words>192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2019-12-22T20:30:00Z</dcterms:created>
  <dc:creator>대용</dc:creator>
  <dc:description/>
  <dc:language>ko-KR</dc:language>
  <cp:lastModifiedBy/>
  <dcterms:modified xsi:type="dcterms:W3CDTF">2022-12-04T15:20:29Z</dcterms:modified>
  <cp:revision>51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