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74" r:id="rId3"/>
    <p:sldMasterId id="2147483681" r:id="rId4"/>
    <p:sldMasterId id="2147483693" r:id="rId5"/>
  </p:sldMasterIdLst>
  <p:sldIdLst>
    <p:sldId id="257" r:id="rId6"/>
    <p:sldId id="310" r:id="rId7"/>
    <p:sldId id="274" r:id="rId8"/>
    <p:sldId id="311" r:id="rId9"/>
    <p:sldId id="265" r:id="rId10"/>
    <p:sldId id="292" r:id="rId11"/>
    <p:sldId id="293" r:id="rId12"/>
    <p:sldId id="294" r:id="rId13"/>
    <p:sldId id="315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7" r:id="rId24"/>
    <p:sldId id="263" r:id="rId25"/>
    <p:sldId id="266" r:id="rId26"/>
    <p:sldId id="280" r:id="rId27"/>
    <p:sldId id="312" r:id="rId28"/>
    <p:sldId id="286" r:id="rId29"/>
    <p:sldId id="267" r:id="rId30"/>
    <p:sldId id="271" r:id="rId31"/>
    <p:sldId id="270" r:id="rId32"/>
    <p:sldId id="283" r:id="rId33"/>
    <p:sldId id="282" r:id="rId34"/>
    <p:sldId id="288" r:id="rId35"/>
    <p:sldId id="272" r:id="rId36"/>
    <p:sldId id="308" r:id="rId37"/>
    <p:sldId id="313" r:id="rId38"/>
    <p:sldId id="285" r:id="rId39"/>
    <p:sldId id="287" r:id="rId40"/>
    <p:sldId id="316" r:id="rId41"/>
    <p:sldId id="314" r:id="rId42"/>
    <p:sldId id="317" r:id="rId43"/>
  </p:sldIdLst>
  <p:sldSz cx="12192000" cy="6858000"/>
  <p:notesSz cx="6858000" cy="9144000"/>
  <p:custShowLst>
    <p:custShow name="Call graph" id="0">
      <p:sldLst>
        <p:sld r:id="rId39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B8B"/>
    <a:srgbClr val="6AC68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2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gSpan</c:v>
          </c:tx>
          <c:spPr>
            <a:ln w="28575">
              <a:solidFill>
                <a:schemeClr val="accent1">
                  <a:alpha val="7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63500" cap="rnd" cmpd="sng" algn="ctr">
                <a:solidFill>
                  <a:schemeClr val="accent1">
                    <a:alpha val="25000"/>
                  </a:schemeClr>
                </a:solidFill>
                <a:round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Sheet1!$A$2:$A$6</c:f>
              <c:numCache>
                <c:formatCode>0%</c:formatCode>
                <c:ptCount val="5"/>
                <c:pt idx="0">
                  <c:v>0.7</c:v>
                </c:pt>
                <c:pt idx="1">
                  <c:v>0.75</c:v>
                </c:pt>
                <c:pt idx="2">
                  <c:v>0.8</c:v>
                </c:pt>
                <c:pt idx="3">
                  <c:v>0.85</c:v>
                </c:pt>
                <c:pt idx="4">
                  <c:v>0.9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23</c:v>
                </c:pt>
                <c:pt idx="1">
                  <c:v>20</c:v>
                </c:pt>
                <c:pt idx="2">
                  <c:v>12</c:v>
                </c:pt>
                <c:pt idx="3">
                  <c:v>9</c:v>
                </c:pt>
                <c:pt idx="4">
                  <c:v>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8A9-4408-8372-AB41904903F6}"/>
            </c:ext>
          </c:extLst>
        </c:ser>
        <c:ser>
          <c:idx val="1"/>
          <c:order val="1"/>
          <c:tx>
            <c:v>MaxPWS</c:v>
          </c:tx>
          <c:spPr>
            <a:ln w="28575">
              <a:solidFill>
                <a:schemeClr val="accent2">
                  <a:lumMod val="75000"/>
                  <a:alpha val="7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trendline>
            <c:spPr>
              <a:ln w="63500" cap="rnd" cmpd="sng" algn="ctr">
                <a:solidFill>
                  <a:schemeClr val="accent1">
                    <a:alpha val="25000"/>
                  </a:schemeClr>
                </a:solidFill>
                <a:round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Sheet1!$A$9:$A$13</c:f>
              <c:numCache>
                <c:formatCode>0%</c:formatCode>
                <c:ptCount val="5"/>
                <c:pt idx="0">
                  <c:v>0.7</c:v>
                </c:pt>
                <c:pt idx="1">
                  <c:v>0.75</c:v>
                </c:pt>
                <c:pt idx="2">
                  <c:v>0.8</c:v>
                </c:pt>
                <c:pt idx="3">
                  <c:v>0.85</c:v>
                </c:pt>
                <c:pt idx="4">
                  <c:v>0.9</c:v>
                </c:pt>
              </c:numCache>
            </c:numRef>
          </c:xVal>
          <c:yVal>
            <c:numRef>
              <c:f>Sheet1!$B$9:$B$13</c:f>
              <c:numCache>
                <c:formatCode>General</c:formatCode>
                <c:ptCount val="5"/>
                <c:pt idx="0">
                  <c:v>72</c:v>
                </c:pt>
                <c:pt idx="1">
                  <c:v>70</c:v>
                </c:pt>
                <c:pt idx="2">
                  <c:v>25</c:v>
                </c:pt>
                <c:pt idx="3">
                  <c:v>20</c:v>
                </c:pt>
                <c:pt idx="4">
                  <c:v>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8A9-4408-8372-AB41904903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9474040"/>
        <c:axId val="347072768"/>
      </c:scatterChart>
      <c:valAx>
        <c:axId val="339474040"/>
        <c:scaling>
          <c:orientation val="minMax"/>
          <c:min val="0.65000000000000013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7" b="1" i="0" u="none" strike="noStrike" baseline="0" dirty="0" smtClean="0">
                    <a:effectLst/>
                  </a:rPr>
                  <a:t>Threshold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072768"/>
        <c:crosses val="autoZero"/>
        <c:crossBetween val="midCat"/>
      </c:valAx>
      <c:valAx>
        <c:axId val="34707276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Time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4740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egendEntry>
        <c:idx val="2"/>
        <c:delete val="1"/>
      </c:legendEntry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A56B-A871-4C0D-A359-BDD0BA0387E2}" type="datetimeFigureOut">
              <a:rPr lang="en-US" smtClean="0"/>
              <a:pPr/>
              <a:t>07-May-19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90DE-37B6-4F5A-A563-4EFFD5B4D2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5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A56B-A871-4C0D-A359-BDD0BA0387E2}" type="datetimeFigureOut">
              <a:rPr lang="en-US" smtClean="0"/>
              <a:pPr/>
              <a:t>07-May-19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90DE-37B6-4F5A-A563-4EFFD5B4D2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9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A56B-A871-4C0D-A359-BDD0BA0387E2}" type="datetimeFigureOut">
              <a:rPr lang="en-US" smtClean="0"/>
              <a:pPr/>
              <a:t>07-May-19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90DE-37B6-4F5A-A563-4EFFD5B4D2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15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79049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68277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7A4C-FC7A-4A2E-AC8F-DD73066D9776}" type="datetimeFigureOut">
              <a:rPr lang="en-GB" smtClean="0"/>
              <a:pPr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B505-F4E8-4EF5-BA15-94F6E7C9E0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350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7A4C-FC7A-4A2E-AC8F-DD73066D9776}" type="datetimeFigureOut">
              <a:rPr lang="en-GB" smtClean="0"/>
              <a:pPr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B505-F4E8-4EF5-BA15-94F6E7C9E0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498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7A4C-FC7A-4A2E-AC8F-DD73066D9776}" type="datetimeFigureOut">
              <a:rPr lang="en-GB" smtClean="0"/>
              <a:pPr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B505-F4E8-4EF5-BA15-94F6E7C9E0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726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7A4C-FC7A-4A2E-AC8F-DD73066D9776}" type="datetimeFigureOut">
              <a:rPr lang="en-GB" smtClean="0"/>
              <a:pPr/>
              <a:t>07/05/2019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B505-F4E8-4EF5-BA15-94F6E7C9E0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675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7A4C-FC7A-4A2E-AC8F-DD73066D9776}" type="datetimeFigureOut">
              <a:rPr lang="en-GB" smtClean="0"/>
              <a:pPr/>
              <a:t>07/05/2019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B505-F4E8-4EF5-BA15-94F6E7C9E0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468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7A4C-FC7A-4A2E-AC8F-DD73066D9776}" type="datetimeFigureOut">
              <a:rPr lang="en-GB" smtClean="0"/>
              <a:pPr/>
              <a:t>07/05/2019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B505-F4E8-4EF5-BA15-94F6E7C9E0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468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A56B-A871-4C0D-A359-BDD0BA0387E2}" type="datetimeFigureOut">
              <a:rPr lang="en-US" smtClean="0"/>
              <a:pPr/>
              <a:t>07-May-19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90DE-37B6-4F5A-A563-4EFFD5B4D2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458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7A4C-FC7A-4A2E-AC8F-DD73066D9776}" type="datetimeFigureOut">
              <a:rPr lang="en-GB" smtClean="0"/>
              <a:pPr/>
              <a:t>07/05/2019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B505-F4E8-4EF5-BA15-94F6E7C9E0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1328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7A4C-FC7A-4A2E-AC8F-DD73066D9776}" type="datetimeFigureOut">
              <a:rPr lang="en-GB" smtClean="0"/>
              <a:pPr/>
              <a:t>07/05/2019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B505-F4E8-4EF5-BA15-94F6E7C9E0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040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7A4C-FC7A-4A2E-AC8F-DD73066D9776}" type="datetimeFigureOut">
              <a:rPr lang="en-GB" smtClean="0"/>
              <a:pPr/>
              <a:t>07/05/2019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B505-F4E8-4EF5-BA15-94F6E7C9E0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4970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7A4C-FC7A-4A2E-AC8F-DD73066D9776}" type="datetimeFigureOut">
              <a:rPr lang="en-GB" smtClean="0"/>
              <a:pPr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B505-F4E8-4EF5-BA15-94F6E7C9E0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3545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7A4C-FC7A-4A2E-AC8F-DD73066D9776}" type="datetimeFigureOut">
              <a:rPr lang="en-GB" smtClean="0"/>
              <a:pPr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B505-F4E8-4EF5-BA15-94F6E7C9E0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6846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/>
          <p:cNvSpPr/>
          <p:nvPr userDrawn="1"/>
        </p:nvSpPr>
        <p:spPr>
          <a:xfrm rot="5400000">
            <a:off x="7443132" y="2385874"/>
            <a:ext cx="6858003" cy="2086245"/>
          </a:xfrm>
          <a:custGeom>
            <a:avLst/>
            <a:gdLst>
              <a:gd name="connsiteX0" fmla="*/ 0 w 5357262"/>
              <a:gd name="connsiteY0" fmla="*/ 1564684 h 1564684"/>
              <a:gd name="connsiteX1" fmla="*/ 0 w 5357262"/>
              <a:gd name="connsiteY1" fmla="*/ 478242 h 1564684"/>
              <a:gd name="connsiteX2" fmla="*/ 2566300 w 5357262"/>
              <a:gd name="connsiteY2" fmla="*/ 478242 h 1564684"/>
              <a:gd name="connsiteX3" fmla="*/ 2566300 w 5357262"/>
              <a:gd name="connsiteY3" fmla="*/ 151550 h 1564684"/>
              <a:gd name="connsiteX4" fmla="*/ 2717850 w 5357262"/>
              <a:gd name="connsiteY4" fmla="*/ 0 h 1564684"/>
              <a:gd name="connsiteX5" fmla="*/ 4668518 w 5357262"/>
              <a:gd name="connsiteY5" fmla="*/ 0 h 1564684"/>
              <a:gd name="connsiteX6" fmla="*/ 4820068 w 5357262"/>
              <a:gd name="connsiteY6" fmla="*/ 151550 h 1564684"/>
              <a:gd name="connsiteX7" fmla="*/ 4820068 w 5357262"/>
              <a:gd name="connsiteY7" fmla="*/ 478242 h 1564684"/>
              <a:gd name="connsiteX8" fmla="*/ 5357262 w 5357262"/>
              <a:gd name="connsiteY8" fmla="*/ 478242 h 1564684"/>
              <a:gd name="connsiteX9" fmla="*/ 5357262 w 5357262"/>
              <a:gd name="connsiteY9" fmla="*/ 1564684 h 156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57262" h="1564684">
                <a:moveTo>
                  <a:pt x="0" y="1564684"/>
                </a:moveTo>
                <a:lnTo>
                  <a:pt x="0" y="478242"/>
                </a:lnTo>
                <a:lnTo>
                  <a:pt x="2566300" y="478242"/>
                </a:lnTo>
                <a:lnTo>
                  <a:pt x="2566300" y="151550"/>
                </a:lnTo>
                <a:cubicBezTo>
                  <a:pt x="2566300" y="67851"/>
                  <a:pt x="2634151" y="0"/>
                  <a:pt x="2717850" y="0"/>
                </a:cubicBezTo>
                <a:lnTo>
                  <a:pt x="4668518" y="0"/>
                </a:lnTo>
                <a:cubicBezTo>
                  <a:pt x="4752217" y="0"/>
                  <a:pt x="4820068" y="67851"/>
                  <a:pt x="4820068" y="151550"/>
                </a:cubicBezTo>
                <a:lnTo>
                  <a:pt x="4820068" y="478242"/>
                </a:lnTo>
                <a:lnTo>
                  <a:pt x="5357262" y="478242"/>
                </a:lnTo>
                <a:lnTo>
                  <a:pt x="5357262" y="15646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10" name="任意形状 9"/>
          <p:cNvSpPr/>
          <p:nvPr userDrawn="1"/>
        </p:nvSpPr>
        <p:spPr>
          <a:xfrm>
            <a:off x="8380425" y="-1"/>
            <a:ext cx="2099743" cy="6858000"/>
          </a:xfrm>
          <a:custGeom>
            <a:avLst/>
            <a:gdLst>
              <a:gd name="connsiteX0" fmla="*/ 0 w 1574807"/>
              <a:gd name="connsiteY0" fmla="*/ 0 h 5357260"/>
              <a:gd name="connsiteX1" fmla="*/ 1086440 w 1574807"/>
              <a:gd name="connsiteY1" fmla="*/ 0 h 5357260"/>
              <a:gd name="connsiteX2" fmla="*/ 1086440 w 1574807"/>
              <a:gd name="connsiteY2" fmla="*/ 1883125 h 5357260"/>
              <a:gd name="connsiteX3" fmla="*/ 1423257 w 1574807"/>
              <a:gd name="connsiteY3" fmla="*/ 1883125 h 5357260"/>
              <a:gd name="connsiteX4" fmla="*/ 1574807 w 1574807"/>
              <a:gd name="connsiteY4" fmla="*/ 2034675 h 5357260"/>
              <a:gd name="connsiteX5" fmla="*/ 1574807 w 1574807"/>
              <a:gd name="connsiteY5" fmla="*/ 3985343 h 5357260"/>
              <a:gd name="connsiteX6" fmla="*/ 1423257 w 1574807"/>
              <a:gd name="connsiteY6" fmla="*/ 4136893 h 5357260"/>
              <a:gd name="connsiteX7" fmla="*/ 1086440 w 1574807"/>
              <a:gd name="connsiteY7" fmla="*/ 4136893 h 5357260"/>
              <a:gd name="connsiteX8" fmla="*/ 1086440 w 1574807"/>
              <a:gd name="connsiteY8" fmla="*/ 5357260 h 5357260"/>
              <a:gd name="connsiteX9" fmla="*/ 0 w 1574807"/>
              <a:gd name="connsiteY9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4807" h="5357260">
                <a:moveTo>
                  <a:pt x="0" y="0"/>
                </a:moveTo>
                <a:lnTo>
                  <a:pt x="1086440" y="0"/>
                </a:lnTo>
                <a:lnTo>
                  <a:pt x="1086440" y="1883125"/>
                </a:lnTo>
                <a:lnTo>
                  <a:pt x="1423257" y="1883125"/>
                </a:lnTo>
                <a:cubicBezTo>
                  <a:pt x="1506956" y="1883125"/>
                  <a:pt x="1574807" y="1950976"/>
                  <a:pt x="1574807" y="2034675"/>
                </a:cubicBezTo>
                <a:lnTo>
                  <a:pt x="1574807" y="3985343"/>
                </a:lnTo>
                <a:cubicBezTo>
                  <a:pt x="1574807" y="4069042"/>
                  <a:pt x="1506956" y="4136893"/>
                  <a:pt x="1423257" y="4136893"/>
                </a:cubicBezTo>
                <a:lnTo>
                  <a:pt x="1086440" y="4136893"/>
                </a:lnTo>
                <a:lnTo>
                  <a:pt x="1086440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1" name="任意形状 10"/>
          <p:cNvSpPr/>
          <p:nvPr userDrawn="1"/>
        </p:nvSpPr>
        <p:spPr>
          <a:xfrm>
            <a:off x="6931838" y="-3"/>
            <a:ext cx="2132585" cy="6858000"/>
          </a:xfrm>
          <a:custGeom>
            <a:avLst/>
            <a:gdLst>
              <a:gd name="connsiteX0" fmla="*/ 0 w 1599439"/>
              <a:gd name="connsiteY0" fmla="*/ 0 h 5357260"/>
              <a:gd name="connsiteX1" fmla="*/ 1086440 w 1599439"/>
              <a:gd name="connsiteY1" fmla="*/ 0 h 5357260"/>
              <a:gd name="connsiteX2" fmla="*/ 1086440 w 1599439"/>
              <a:gd name="connsiteY2" fmla="*/ 1199954 h 5357260"/>
              <a:gd name="connsiteX3" fmla="*/ 1447889 w 1599439"/>
              <a:gd name="connsiteY3" fmla="*/ 1199954 h 5357260"/>
              <a:gd name="connsiteX4" fmla="*/ 1599439 w 1599439"/>
              <a:gd name="connsiteY4" fmla="*/ 1351504 h 5357260"/>
              <a:gd name="connsiteX5" fmla="*/ 1599439 w 1599439"/>
              <a:gd name="connsiteY5" fmla="*/ 3302172 h 5357260"/>
              <a:gd name="connsiteX6" fmla="*/ 1447889 w 1599439"/>
              <a:gd name="connsiteY6" fmla="*/ 3453722 h 5357260"/>
              <a:gd name="connsiteX7" fmla="*/ 1086440 w 1599439"/>
              <a:gd name="connsiteY7" fmla="*/ 3453722 h 5357260"/>
              <a:gd name="connsiteX8" fmla="*/ 1086440 w 1599439"/>
              <a:gd name="connsiteY8" fmla="*/ 5357260 h 5357260"/>
              <a:gd name="connsiteX9" fmla="*/ 0 w 1599439"/>
              <a:gd name="connsiteY9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9439" h="5357260">
                <a:moveTo>
                  <a:pt x="0" y="0"/>
                </a:moveTo>
                <a:lnTo>
                  <a:pt x="1086440" y="0"/>
                </a:lnTo>
                <a:lnTo>
                  <a:pt x="1086440" y="1199954"/>
                </a:lnTo>
                <a:lnTo>
                  <a:pt x="1447889" y="1199954"/>
                </a:lnTo>
                <a:cubicBezTo>
                  <a:pt x="1531588" y="1199954"/>
                  <a:pt x="1599439" y="1267805"/>
                  <a:pt x="1599439" y="1351504"/>
                </a:cubicBezTo>
                <a:lnTo>
                  <a:pt x="1599439" y="3302172"/>
                </a:lnTo>
                <a:cubicBezTo>
                  <a:pt x="1599439" y="3385871"/>
                  <a:pt x="1531588" y="3453722"/>
                  <a:pt x="1447889" y="3453722"/>
                </a:cubicBezTo>
                <a:lnTo>
                  <a:pt x="1086440" y="3453722"/>
                </a:lnTo>
                <a:lnTo>
                  <a:pt x="1086440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2" name="任意形状 11"/>
          <p:cNvSpPr/>
          <p:nvPr userDrawn="1"/>
        </p:nvSpPr>
        <p:spPr>
          <a:xfrm>
            <a:off x="-3" y="0"/>
            <a:ext cx="7672555" cy="6858000"/>
          </a:xfrm>
          <a:custGeom>
            <a:avLst/>
            <a:gdLst>
              <a:gd name="connsiteX0" fmla="*/ 0 w 5754416"/>
              <a:gd name="connsiteY0" fmla="*/ 0 h 5357260"/>
              <a:gd name="connsiteX1" fmla="*/ 5198880 w 5754416"/>
              <a:gd name="connsiteY1" fmla="*/ 0 h 5357260"/>
              <a:gd name="connsiteX2" fmla="*/ 5198880 w 5754416"/>
              <a:gd name="connsiteY2" fmla="*/ 516780 h 5357260"/>
              <a:gd name="connsiteX3" fmla="*/ 5602866 w 5754416"/>
              <a:gd name="connsiteY3" fmla="*/ 516780 h 5357260"/>
              <a:gd name="connsiteX4" fmla="*/ 5754416 w 5754416"/>
              <a:gd name="connsiteY4" fmla="*/ 668330 h 5357260"/>
              <a:gd name="connsiteX5" fmla="*/ 5754416 w 5754416"/>
              <a:gd name="connsiteY5" fmla="*/ 2618998 h 5357260"/>
              <a:gd name="connsiteX6" fmla="*/ 5602866 w 5754416"/>
              <a:gd name="connsiteY6" fmla="*/ 2770548 h 5357260"/>
              <a:gd name="connsiteX7" fmla="*/ 5198880 w 5754416"/>
              <a:gd name="connsiteY7" fmla="*/ 2770548 h 5357260"/>
              <a:gd name="connsiteX8" fmla="*/ 5198880 w 5754416"/>
              <a:gd name="connsiteY8" fmla="*/ 5357260 h 5357260"/>
              <a:gd name="connsiteX9" fmla="*/ 0 w 5754416"/>
              <a:gd name="connsiteY9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54416" h="5357260">
                <a:moveTo>
                  <a:pt x="0" y="0"/>
                </a:moveTo>
                <a:lnTo>
                  <a:pt x="5198880" y="0"/>
                </a:lnTo>
                <a:lnTo>
                  <a:pt x="5198880" y="516780"/>
                </a:lnTo>
                <a:lnTo>
                  <a:pt x="5602866" y="516780"/>
                </a:lnTo>
                <a:cubicBezTo>
                  <a:pt x="5686565" y="516780"/>
                  <a:pt x="5754416" y="584631"/>
                  <a:pt x="5754416" y="668330"/>
                </a:cubicBezTo>
                <a:lnTo>
                  <a:pt x="5754416" y="2618998"/>
                </a:lnTo>
                <a:cubicBezTo>
                  <a:pt x="5754416" y="2702697"/>
                  <a:pt x="5686565" y="2770548"/>
                  <a:pt x="5602866" y="2770548"/>
                </a:cubicBezTo>
                <a:lnTo>
                  <a:pt x="5198880" y="2770548"/>
                </a:lnTo>
                <a:lnTo>
                  <a:pt x="5198880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4" name="竖排文本占位符 13"/>
          <p:cNvSpPr>
            <a:spLocks noGrp="1"/>
          </p:cNvSpPr>
          <p:nvPr>
            <p:ph type="body" orient="vert" sz="quarter" idx="10" hasCustomPrompt="1"/>
          </p:nvPr>
        </p:nvSpPr>
        <p:spPr>
          <a:xfrm>
            <a:off x="7000517" y="129159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/>
              <a:t>添加</a:t>
            </a:r>
            <a:r>
              <a:rPr kumimoji="1" lang="zh-CN" altLang="en-US" dirty="0"/>
              <a:t>标题</a:t>
            </a:r>
          </a:p>
        </p:txBody>
      </p:sp>
      <p:sp>
        <p:nvSpPr>
          <p:cNvPr id="16" name="竖排文本占位符 15"/>
          <p:cNvSpPr>
            <a:spLocks noGrp="1"/>
          </p:cNvSpPr>
          <p:nvPr>
            <p:ph type="body" orient="vert" sz="quarter" idx="11" hasCustomPrompt="1"/>
          </p:nvPr>
        </p:nvSpPr>
        <p:spPr>
          <a:xfrm>
            <a:off x="7003728" y="75374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7" name="竖排文本占位符 13"/>
          <p:cNvSpPr>
            <a:spLocks noGrp="1"/>
          </p:cNvSpPr>
          <p:nvPr>
            <p:ph type="body" orient="vert" sz="quarter" idx="12" hasCustomPrompt="1"/>
          </p:nvPr>
        </p:nvSpPr>
        <p:spPr>
          <a:xfrm>
            <a:off x="8390712" y="218694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/>
              <a:t>添加</a:t>
            </a:r>
            <a:r>
              <a:rPr kumimoji="1" lang="zh-CN" altLang="en-US" dirty="0"/>
              <a:t>标题</a:t>
            </a:r>
          </a:p>
        </p:txBody>
      </p:sp>
      <p:sp>
        <p:nvSpPr>
          <p:cNvPr id="18" name="竖排文本占位符 15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393923" y="164909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19" name="竖排文本占位符 13"/>
          <p:cNvSpPr>
            <a:spLocks noGrp="1"/>
          </p:cNvSpPr>
          <p:nvPr>
            <p:ph type="body" orient="vert" sz="quarter" idx="14" hasCustomPrompt="1"/>
          </p:nvPr>
        </p:nvSpPr>
        <p:spPr>
          <a:xfrm>
            <a:off x="9794635" y="306007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/>
              <a:t>添加</a:t>
            </a:r>
            <a:r>
              <a:rPr kumimoji="1" lang="zh-CN" altLang="en-US" dirty="0"/>
              <a:t>标题</a:t>
            </a:r>
          </a:p>
        </p:txBody>
      </p:sp>
      <p:sp>
        <p:nvSpPr>
          <p:cNvPr id="20" name="竖排文本占位符 15"/>
          <p:cNvSpPr>
            <a:spLocks noGrp="1"/>
          </p:cNvSpPr>
          <p:nvPr>
            <p:ph type="body" orient="vert" sz="quarter" idx="15" hasCustomPrompt="1"/>
          </p:nvPr>
        </p:nvSpPr>
        <p:spPr>
          <a:xfrm>
            <a:off x="9797846" y="252222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21" name="竖排文本占位符 13"/>
          <p:cNvSpPr>
            <a:spLocks noGrp="1"/>
          </p:cNvSpPr>
          <p:nvPr>
            <p:ph type="body" orient="vert" sz="quarter" idx="16" hasCustomPrompt="1"/>
          </p:nvPr>
        </p:nvSpPr>
        <p:spPr>
          <a:xfrm>
            <a:off x="11230550" y="393256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/>
              <a:t>添加</a:t>
            </a:r>
            <a:r>
              <a:rPr kumimoji="1" lang="zh-CN" altLang="en-US" dirty="0"/>
              <a:t>标题</a:t>
            </a:r>
          </a:p>
        </p:txBody>
      </p:sp>
      <p:sp>
        <p:nvSpPr>
          <p:cNvPr id="22" name="竖排文本占位符 15"/>
          <p:cNvSpPr>
            <a:spLocks noGrp="1"/>
          </p:cNvSpPr>
          <p:nvPr>
            <p:ph type="body" orient="vert" sz="quarter" idx="17" hasCustomPrompt="1"/>
          </p:nvPr>
        </p:nvSpPr>
        <p:spPr>
          <a:xfrm>
            <a:off x="11233761" y="339471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8" hasCustomPrompt="1"/>
          </p:nvPr>
        </p:nvSpPr>
        <p:spPr>
          <a:xfrm>
            <a:off x="677720" y="3663633"/>
            <a:ext cx="5845998" cy="2022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/>
              <a:t>点击此处</a:t>
            </a:r>
          </a:p>
          <a:p>
            <a:pPr lvl="0"/>
            <a:r>
              <a:rPr kumimoji="1" lang="zh-CN" altLang="en-US" dirty="0"/>
              <a:t>添加标题</a:t>
            </a:r>
          </a:p>
        </p:txBody>
      </p:sp>
      <p:sp>
        <p:nvSpPr>
          <p:cNvPr id="25" name="文本占位符 23"/>
          <p:cNvSpPr>
            <a:spLocks noGrp="1"/>
          </p:cNvSpPr>
          <p:nvPr>
            <p:ph type="body" sz="quarter" idx="19" hasCustomPrompt="1"/>
          </p:nvPr>
        </p:nvSpPr>
        <p:spPr>
          <a:xfrm>
            <a:off x="677720" y="5826919"/>
            <a:ext cx="5845998" cy="3681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OfficePLUS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3097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1" y="0"/>
            <a:ext cx="11812159" cy="6858000"/>
          </a:xfrm>
          <a:custGeom>
            <a:avLst/>
            <a:gdLst>
              <a:gd name="connsiteX0" fmla="*/ 0 w 9231260"/>
              <a:gd name="connsiteY0" fmla="*/ 0 h 5357260"/>
              <a:gd name="connsiteX1" fmla="*/ 3476844 w 9231260"/>
              <a:gd name="connsiteY1" fmla="*/ 0 h 5357260"/>
              <a:gd name="connsiteX2" fmla="*/ 4699591 w 9231260"/>
              <a:gd name="connsiteY2" fmla="*/ 0 h 5357260"/>
              <a:gd name="connsiteX3" fmla="*/ 8675724 w 9231260"/>
              <a:gd name="connsiteY3" fmla="*/ 0 h 5357260"/>
              <a:gd name="connsiteX4" fmla="*/ 8675724 w 9231260"/>
              <a:gd name="connsiteY4" fmla="*/ 516780 h 5357260"/>
              <a:gd name="connsiteX5" fmla="*/ 9079710 w 9231260"/>
              <a:gd name="connsiteY5" fmla="*/ 516780 h 5357260"/>
              <a:gd name="connsiteX6" fmla="*/ 9231260 w 9231260"/>
              <a:gd name="connsiteY6" fmla="*/ 668330 h 5357260"/>
              <a:gd name="connsiteX7" fmla="*/ 9231260 w 9231260"/>
              <a:gd name="connsiteY7" fmla="*/ 2618998 h 5357260"/>
              <a:gd name="connsiteX8" fmla="*/ 9079710 w 9231260"/>
              <a:gd name="connsiteY8" fmla="*/ 2770548 h 5357260"/>
              <a:gd name="connsiteX9" fmla="*/ 8675724 w 9231260"/>
              <a:gd name="connsiteY9" fmla="*/ 2770548 h 5357260"/>
              <a:gd name="connsiteX10" fmla="*/ 8675724 w 9231260"/>
              <a:gd name="connsiteY10" fmla="*/ 5357260 h 5357260"/>
              <a:gd name="connsiteX11" fmla="*/ 4699591 w 9231260"/>
              <a:gd name="connsiteY11" fmla="*/ 5357260 h 5357260"/>
              <a:gd name="connsiteX12" fmla="*/ 3476844 w 9231260"/>
              <a:gd name="connsiteY12" fmla="*/ 5357260 h 5357260"/>
              <a:gd name="connsiteX13" fmla="*/ 0 w 9231260"/>
              <a:gd name="connsiteY13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231260" h="5357260">
                <a:moveTo>
                  <a:pt x="0" y="0"/>
                </a:moveTo>
                <a:lnTo>
                  <a:pt x="3476844" y="0"/>
                </a:lnTo>
                <a:lnTo>
                  <a:pt x="4699591" y="0"/>
                </a:lnTo>
                <a:lnTo>
                  <a:pt x="8675724" y="0"/>
                </a:lnTo>
                <a:lnTo>
                  <a:pt x="8675724" y="516780"/>
                </a:lnTo>
                <a:lnTo>
                  <a:pt x="9079710" y="516780"/>
                </a:lnTo>
                <a:cubicBezTo>
                  <a:pt x="9163409" y="516780"/>
                  <a:pt x="9231260" y="584631"/>
                  <a:pt x="9231260" y="668330"/>
                </a:cubicBezTo>
                <a:lnTo>
                  <a:pt x="9231260" y="2618998"/>
                </a:lnTo>
                <a:cubicBezTo>
                  <a:pt x="9231260" y="2702697"/>
                  <a:pt x="9163409" y="2770548"/>
                  <a:pt x="9079710" y="2770548"/>
                </a:cubicBezTo>
                <a:lnTo>
                  <a:pt x="8675724" y="2770548"/>
                </a:lnTo>
                <a:lnTo>
                  <a:pt x="8675724" y="5357260"/>
                </a:lnTo>
                <a:lnTo>
                  <a:pt x="4699591" y="5357260"/>
                </a:lnTo>
                <a:lnTo>
                  <a:pt x="3476844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" name="竖排文本占位符 13"/>
          <p:cNvSpPr>
            <a:spLocks noGrp="1"/>
          </p:cNvSpPr>
          <p:nvPr>
            <p:ph type="body" orient="vert" sz="quarter" idx="10" hasCustomPrompt="1"/>
          </p:nvPr>
        </p:nvSpPr>
        <p:spPr>
          <a:xfrm>
            <a:off x="11115317" y="133731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/>
              <a:t>添加</a:t>
            </a:r>
            <a:r>
              <a:rPr kumimoji="1" lang="zh-CN" altLang="en-US" dirty="0"/>
              <a:t>标题</a:t>
            </a:r>
          </a:p>
        </p:txBody>
      </p:sp>
      <p:sp>
        <p:nvSpPr>
          <p:cNvPr id="4" name="竖排文本占位符 15"/>
          <p:cNvSpPr>
            <a:spLocks noGrp="1"/>
          </p:cNvSpPr>
          <p:nvPr>
            <p:ph type="body" orient="vert" sz="quarter" idx="11" hasCustomPrompt="1"/>
          </p:nvPr>
        </p:nvSpPr>
        <p:spPr>
          <a:xfrm>
            <a:off x="11118528" y="79946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01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308928" y="24003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308928" y="59436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点击</a:t>
            </a:r>
            <a:r>
              <a:rPr kumimoji="1" lang="zh-CN" altLang="en-US"/>
              <a:t>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983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1" y="0"/>
            <a:ext cx="11812159" cy="6858000"/>
          </a:xfrm>
          <a:custGeom>
            <a:avLst/>
            <a:gdLst>
              <a:gd name="connsiteX0" fmla="*/ 0 w 9231260"/>
              <a:gd name="connsiteY0" fmla="*/ 0 h 5357260"/>
              <a:gd name="connsiteX1" fmla="*/ 3476844 w 9231260"/>
              <a:gd name="connsiteY1" fmla="*/ 0 h 5357260"/>
              <a:gd name="connsiteX2" fmla="*/ 4699591 w 9231260"/>
              <a:gd name="connsiteY2" fmla="*/ 0 h 5357260"/>
              <a:gd name="connsiteX3" fmla="*/ 8675724 w 9231260"/>
              <a:gd name="connsiteY3" fmla="*/ 0 h 5357260"/>
              <a:gd name="connsiteX4" fmla="*/ 8675724 w 9231260"/>
              <a:gd name="connsiteY4" fmla="*/ 516780 h 5357260"/>
              <a:gd name="connsiteX5" fmla="*/ 9079710 w 9231260"/>
              <a:gd name="connsiteY5" fmla="*/ 516780 h 5357260"/>
              <a:gd name="connsiteX6" fmla="*/ 9231260 w 9231260"/>
              <a:gd name="connsiteY6" fmla="*/ 668330 h 5357260"/>
              <a:gd name="connsiteX7" fmla="*/ 9231260 w 9231260"/>
              <a:gd name="connsiteY7" fmla="*/ 2618998 h 5357260"/>
              <a:gd name="connsiteX8" fmla="*/ 9079710 w 9231260"/>
              <a:gd name="connsiteY8" fmla="*/ 2770548 h 5357260"/>
              <a:gd name="connsiteX9" fmla="*/ 8675724 w 9231260"/>
              <a:gd name="connsiteY9" fmla="*/ 2770548 h 5357260"/>
              <a:gd name="connsiteX10" fmla="*/ 8675724 w 9231260"/>
              <a:gd name="connsiteY10" fmla="*/ 5357260 h 5357260"/>
              <a:gd name="connsiteX11" fmla="*/ 4699591 w 9231260"/>
              <a:gd name="connsiteY11" fmla="*/ 5357260 h 5357260"/>
              <a:gd name="connsiteX12" fmla="*/ 3476844 w 9231260"/>
              <a:gd name="connsiteY12" fmla="*/ 5357260 h 5357260"/>
              <a:gd name="connsiteX13" fmla="*/ 0 w 9231260"/>
              <a:gd name="connsiteY13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231260" h="5357260">
                <a:moveTo>
                  <a:pt x="0" y="0"/>
                </a:moveTo>
                <a:lnTo>
                  <a:pt x="3476844" y="0"/>
                </a:lnTo>
                <a:lnTo>
                  <a:pt x="4699591" y="0"/>
                </a:lnTo>
                <a:lnTo>
                  <a:pt x="8675724" y="0"/>
                </a:lnTo>
                <a:lnTo>
                  <a:pt x="8675724" y="516780"/>
                </a:lnTo>
                <a:lnTo>
                  <a:pt x="9079710" y="516780"/>
                </a:lnTo>
                <a:cubicBezTo>
                  <a:pt x="9163409" y="516780"/>
                  <a:pt x="9231260" y="584631"/>
                  <a:pt x="9231260" y="668330"/>
                </a:cubicBezTo>
                <a:lnTo>
                  <a:pt x="9231260" y="2618998"/>
                </a:lnTo>
                <a:cubicBezTo>
                  <a:pt x="9231260" y="2702697"/>
                  <a:pt x="9163409" y="2770548"/>
                  <a:pt x="9079710" y="2770548"/>
                </a:cubicBezTo>
                <a:lnTo>
                  <a:pt x="8675724" y="2770548"/>
                </a:lnTo>
                <a:lnTo>
                  <a:pt x="8675724" y="5357260"/>
                </a:lnTo>
                <a:lnTo>
                  <a:pt x="4699591" y="5357260"/>
                </a:lnTo>
                <a:lnTo>
                  <a:pt x="3476844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" name="竖排文本占位符 13"/>
          <p:cNvSpPr>
            <a:spLocks noGrp="1"/>
          </p:cNvSpPr>
          <p:nvPr>
            <p:ph type="body" orient="vert" sz="quarter" idx="10" hasCustomPrompt="1"/>
          </p:nvPr>
        </p:nvSpPr>
        <p:spPr>
          <a:xfrm>
            <a:off x="11115317" y="133731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/>
              <a:t>添加</a:t>
            </a:r>
            <a:r>
              <a:rPr kumimoji="1" lang="zh-CN" altLang="en-US" dirty="0"/>
              <a:t>标题</a:t>
            </a:r>
          </a:p>
        </p:txBody>
      </p:sp>
      <p:sp>
        <p:nvSpPr>
          <p:cNvPr id="4" name="竖排文本占位符 15"/>
          <p:cNvSpPr>
            <a:spLocks noGrp="1"/>
          </p:cNvSpPr>
          <p:nvPr>
            <p:ph type="body" orient="vert" sz="quarter" idx="11" hasCustomPrompt="1"/>
          </p:nvPr>
        </p:nvSpPr>
        <p:spPr>
          <a:xfrm>
            <a:off x="11118528" y="79946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308928" y="24003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308928" y="59436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点击</a:t>
            </a:r>
            <a:r>
              <a:rPr kumimoji="1" lang="zh-CN" altLang="en-US"/>
              <a:t>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6711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1" y="0"/>
            <a:ext cx="11812159" cy="6858000"/>
          </a:xfrm>
          <a:custGeom>
            <a:avLst/>
            <a:gdLst>
              <a:gd name="connsiteX0" fmla="*/ 0 w 9231260"/>
              <a:gd name="connsiteY0" fmla="*/ 0 h 5357260"/>
              <a:gd name="connsiteX1" fmla="*/ 3476844 w 9231260"/>
              <a:gd name="connsiteY1" fmla="*/ 0 h 5357260"/>
              <a:gd name="connsiteX2" fmla="*/ 4699591 w 9231260"/>
              <a:gd name="connsiteY2" fmla="*/ 0 h 5357260"/>
              <a:gd name="connsiteX3" fmla="*/ 8675724 w 9231260"/>
              <a:gd name="connsiteY3" fmla="*/ 0 h 5357260"/>
              <a:gd name="connsiteX4" fmla="*/ 8675724 w 9231260"/>
              <a:gd name="connsiteY4" fmla="*/ 516780 h 5357260"/>
              <a:gd name="connsiteX5" fmla="*/ 9079710 w 9231260"/>
              <a:gd name="connsiteY5" fmla="*/ 516780 h 5357260"/>
              <a:gd name="connsiteX6" fmla="*/ 9231260 w 9231260"/>
              <a:gd name="connsiteY6" fmla="*/ 668330 h 5357260"/>
              <a:gd name="connsiteX7" fmla="*/ 9231260 w 9231260"/>
              <a:gd name="connsiteY7" fmla="*/ 2618998 h 5357260"/>
              <a:gd name="connsiteX8" fmla="*/ 9079710 w 9231260"/>
              <a:gd name="connsiteY8" fmla="*/ 2770548 h 5357260"/>
              <a:gd name="connsiteX9" fmla="*/ 8675724 w 9231260"/>
              <a:gd name="connsiteY9" fmla="*/ 2770548 h 5357260"/>
              <a:gd name="connsiteX10" fmla="*/ 8675724 w 9231260"/>
              <a:gd name="connsiteY10" fmla="*/ 5357260 h 5357260"/>
              <a:gd name="connsiteX11" fmla="*/ 4699591 w 9231260"/>
              <a:gd name="connsiteY11" fmla="*/ 5357260 h 5357260"/>
              <a:gd name="connsiteX12" fmla="*/ 3476844 w 9231260"/>
              <a:gd name="connsiteY12" fmla="*/ 5357260 h 5357260"/>
              <a:gd name="connsiteX13" fmla="*/ 0 w 9231260"/>
              <a:gd name="connsiteY13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231260" h="5357260">
                <a:moveTo>
                  <a:pt x="0" y="0"/>
                </a:moveTo>
                <a:lnTo>
                  <a:pt x="3476844" y="0"/>
                </a:lnTo>
                <a:lnTo>
                  <a:pt x="4699591" y="0"/>
                </a:lnTo>
                <a:lnTo>
                  <a:pt x="8675724" y="0"/>
                </a:lnTo>
                <a:lnTo>
                  <a:pt x="8675724" y="516780"/>
                </a:lnTo>
                <a:lnTo>
                  <a:pt x="9079710" y="516780"/>
                </a:lnTo>
                <a:cubicBezTo>
                  <a:pt x="9163409" y="516780"/>
                  <a:pt x="9231260" y="584631"/>
                  <a:pt x="9231260" y="668330"/>
                </a:cubicBezTo>
                <a:lnTo>
                  <a:pt x="9231260" y="2618998"/>
                </a:lnTo>
                <a:cubicBezTo>
                  <a:pt x="9231260" y="2702697"/>
                  <a:pt x="9163409" y="2770548"/>
                  <a:pt x="9079710" y="2770548"/>
                </a:cubicBezTo>
                <a:lnTo>
                  <a:pt x="8675724" y="2770548"/>
                </a:lnTo>
                <a:lnTo>
                  <a:pt x="8675724" y="5357260"/>
                </a:lnTo>
                <a:lnTo>
                  <a:pt x="4699591" y="5357260"/>
                </a:lnTo>
                <a:lnTo>
                  <a:pt x="3476844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" name="竖排文本占位符 13"/>
          <p:cNvSpPr>
            <a:spLocks noGrp="1"/>
          </p:cNvSpPr>
          <p:nvPr>
            <p:ph type="body" orient="vert" sz="quarter" idx="10" hasCustomPrompt="1"/>
          </p:nvPr>
        </p:nvSpPr>
        <p:spPr>
          <a:xfrm>
            <a:off x="11115317" y="133731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/>
              <a:t>添加</a:t>
            </a:r>
            <a:r>
              <a:rPr kumimoji="1" lang="zh-CN" altLang="en-US" dirty="0"/>
              <a:t>标题</a:t>
            </a:r>
          </a:p>
        </p:txBody>
      </p:sp>
      <p:sp>
        <p:nvSpPr>
          <p:cNvPr id="4" name="竖排文本占位符 15"/>
          <p:cNvSpPr>
            <a:spLocks noGrp="1"/>
          </p:cNvSpPr>
          <p:nvPr>
            <p:ph type="body" orient="vert" sz="quarter" idx="11" hasCustomPrompt="1"/>
          </p:nvPr>
        </p:nvSpPr>
        <p:spPr>
          <a:xfrm>
            <a:off x="11118528" y="79946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308928" y="24003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308928" y="59436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点击</a:t>
            </a:r>
            <a:r>
              <a:rPr kumimoji="1" lang="zh-CN" altLang="en-US"/>
              <a:t>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31284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1" y="0"/>
            <a:ext cx="11812159" cy="6858000"/>
          </a:xfrm>
          <a:custGeom>
            <a:avLst/>
            <a:gdLst>
              <a:gd name="connsiteX0" fmla="*/ 0 w 9231260"/>
              <a:gd name="connsiteY0" fmla="*/ 0 h 5357260"/>
              <a:gd name="connsiteX1" fmla="*/ 3476844 w 9231260"/>
              <a:gd name="connsiteY1" fmla="*/ 0 h 5357260"/>
              <a:gd name="connsiteX2" fmla="*/ 4699591 w 9231260"/>
              <a:gd name="connsiteY2" fmla="*/ 0 h 5357260"/>
              <a:gd name="connsiteX3" fmla="*/ 8675724 w 9231260"/>
              <a:gd name="connsiteY3" fmla="*/ 0 h 5357260"/>
              <a:gd name="connsiteX4" fmla="*/ 8675724 w 9231260"/>
              <a:gd name="connsiteY4" fmla="*/ 516780 h 5357260"/>
              <a:gd name="connsiteX5" fmla="*/ 9079710 w 9231260"/>
              <a:gd name="connsiteY5" fmla="*/ 516780 h 5357260"/>
              <a:gd name="connsiteX6" fmla="*/ 9231260 w 9231260"/>
              <a:gd name="connsiteY6" fmla="*/ 668330 h 5357260"/>
              <a:gd name="connsiteX7" fmla="*/ 9231260 w 9231260"/>
              <a:gd name="connsiteY7" fmla="*/ 2618998 h 5357260"/>
              <a:gd name="connsiteX8" fmla="*/ 9079710 w 9231260"/>
              <a:gd name="connsiteY8" fmla="*/ 2770548 h 5357260"/>
              <a:gd name="connsiteX9" fmla="*/ 8675724 w 9231260"/>
              <a:gd name="connsiteY9" fmla="*/ 2770548 h 5357260"/>
              <a:gd name="connsiteX10" fmla="*/ 8675724 w 9231260"/>
              <a:gd name="connsiteY10" fmla="*/ 5357260 h 5357260"/>
              <a:gd name="connsiteX11" fmla="*/ 4699591 w 9231260"/>
              <a:gd name="connsiteY11" fmla="*/ 5357260 h 5357260"/>
              <a:gd name="connsiteX12" fmla="*/ 3476844 w 9231260"/>
              <a:gd name="connsiteY12" fmla="*/ 5357260 h 5357260"/>
              <a:gd name="connsiteX13" fmla="*/ 0 w 9231260"/>
              <a:gd name="connsiteY13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231260" h="5357260">
                <a:moveTo>
                  <a:pt x="0" y="0"/>
                </a:moveTo>
                <a:lnTo>
                  <a:pt x="3476844" y="0"/>
                </a:lnTo>
                <a:lnTo>
                  <a:pt x="4699591" y="0"/>
                </a:lnTo>
                <a:lnTo>
                  <a:pt x="8675724" y="0"/>
                </a:lnTo>
                <a:lnTo>
                  <a:pt x="8675724" y="516780"/>
                </a:lnTo>
                <a:lnTo>
                  <a:pt x="9079710" y="516780"/>
                </a:lnTo>
                <a:cubicBezTo>
                  <a:pt x="9163409" y="516780"/>
                  <a:pt x="9231260" y="584631"/>
                  <a:pt x="9231260" y="668330"/>
                </a:cubicBezTo>
                <a:lnTo>
                  <a:pt x="9231260" y="2618998"/>
                </a:lnTo>
                <a:cubicBezTo>
                  <a:pt x="9231260" y="2702697"/>
                  <a:pt x="9163409" y="2770548"/>
                  <a:pt x="9079710" y="2770548"/>
                </a:cubicBezTo>
                <a:lnTo>
                  <a:pt x="8675724" y="2770548"/>
                </a:lnTo>
                <a:lnTo>
                  <a:pt x="8675724" y="5357260"/>
                </a:lnTo>
                <a:lnTo>
                  <a:pt x="4699591" y="5357260"/>
                </a:lnTo>
                <a:lnTo>
                  <a:pt x="3476844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" name="竖排文本占位符 13"/>
          <p:cNvSpPr>
            <a:spLocks noGrp="1"/>
          </p:cNvSpPr>
          <p:nvPr>
            <p:ph type="body" orient="vert" sz="quarter" idx="10" hasCustomPrompt="1"/>
          </p:nvPr>
        </p:nvSpPr>
        <p:spPr>
          <a:xfrm>
            <a:off x="11115317" y="133731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/>
              <a:t>添加</a:t>
            </a:r>
            <a:r>
              <a:rPr kumimoji="1" lang="zh-CN" altLang="en-US" dirty="0"/>
              <a:t>标题</a:t>
            </a:r>
          </a:p>
        </p:txBody>
      </p:sp>
      <p:sp>
        <p:nvSpPr>
          <p:cNvPr id="4" name="竖排文本占位符 15"/>
          <p:cNvSpPr>
            <a:spLocks noGrp="1"/>
          </p:cNvSpPr>
          <p:nvPr>
            <p:ph type="body" orient="vert" sz="quarter" idx="11" hasCustomPrompt="1"/>
          </p:nvPr>
        </p:nvSpPr>
        <p:spPr>
          <a:xfrm>
            <a:off x="11118528" y="79946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308928" y="24003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308928" y="59436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点击</a:t>
            </a:r>
            <a:r>
              <a:rPr kumimoji="1" lang="zh-CN" altLang="en-US"/>
              <a:t>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126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A56B-A871-4C0D-A359-BDD0BA0387E2}" type="datetimeFigureOut">
              <a:rPr lang="en-US" smtClean="0"/>
              <a:pPr/>
              <a:t>07-May-19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90DE-37B6-4F5A-A563-4EFFD5B4D2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956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2157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194051" y="3529013"/>
            <a:ext cx="74930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5093" y="802300"/>
            <a:ext cx="7491353" cy="2541431"/>
          </a:xfrm>
        </p:spPr>
        <p:txBody>
          <a:bodyPr bIns="0" anchor="b"/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5093" y="3531206"/>
            <a:ext cx="7491353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4C305-69D0-4DD3-AA58-09D5F43F9FC1}" type="datetime1">
              <a:rPr lang="en-US" altLang="en-US"/>
              <a:pPr>
                <a:defRPr/>
              </a:pPr>
              <a:t>07-May-19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94051" y="328613"/>
            <a:ext cx="4116916" cy="3095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Xifeng Yan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13467" y="798514"/>
            <a:ext cx="1068917" cy="504825"/>
          </a:xfrm>
        </p:spPr>
        <p:txBody>
          <a:bodyPr/>
          <a:lstStyle>
            <a:lvl1pPr>
              <a:defRPr/>
            </a:lvl1pPr>
          </a:lstStyle>
          <a:p>
            <a:fld id="{3A128CBE-CFF6-44C2-82EB-F604026D8C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50447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924051" y="1847850"/>
            <a:ext cx="87630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2ABD4-27EF-4F7A-9C04-10C9D722CBB7}" type="datetime1">
              <a:rPr lang="en-US" altLang="en-US"/>
              <a:pPr>
                <a:defRPr/>
              </a:pPr>
              <a:t>07-May-19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Sadik Mussah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9C18B-61E8-4739-ABAA-A90157D6C7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26830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924051" y="3805238"/>
            <a:ext cx="749088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655" y="1756130"/>
            <a:ext cx="7489336" cy="188795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4656" y="3806197"/>
            <a:ext cx="748933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261C3-D25D-4721-8D63-15CA4DFBE6BD}" type="datetime1">
              <a:rPr lang="en-US" altLang="en-US"/>
              <a:pPr>
                <a:defRPr/>
              </a:pPr>
              <a:t>07-May-19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Xifeng Yan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C89FFF-47B2-4F70-A977-6D05483EB6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97509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924051" y="1847850"/>
            <a:ext cx="87630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655" y="804891"/>
            <a:ext cx="8761791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4654" y="2013936"/>
            <a:ext cx="4167828" cy="34375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8909" y="2013937"/>
            <a:ext cx="4167536" cy="34375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5942B-D04F-49F0-86F5-CF55E8B9E013}" type="datetime1">
              <a:rPr lang="en-US" altLang="en-US"/>
              <a:pPr>
                <a:defRPr/>
              </a:pPr>
              <a:t>07-May-19</a:t>
            </a:fld>
            <a:endParaRPr lang="en-US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Xifeng Yan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A1DCF-3192-4F49-9FFE-98963B28A5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06418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24051" y="1847850"/>
            <a:ext cx="87630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655" y="804165"/>
            <a:ext cx="8761792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4655" y="2019551"/>
            <a:ext cx="4167688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4655" y="2824271"/>
            <a:ext cx="4167688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8909" y="2023005"/>
            <a:ext cx="416753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8909" y="2821491"/>
            <a:ext cx="4167536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2B539-6983-4F0A-8228-99D8FEE97E42}" type="datetime1">
              <a:rPr lang="en-US" altLang="en-US"/>
              <a:pPr>
                <a:defRPr/>
              </a:pPr>
              <a:t>07-May-19</a:t>
            </a:fld>
            <a:endParaRPr lang="en-US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Xifeng Yan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769CB-50A8-43A1-8F97-81FA419687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4898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924051" y="1847850"/>
            <a:ext cx="87630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3A6A-97DD-4857-B2DC-07852C7E9520}" type="datetime1">
              <a:rPr lang="en-US" altLang="en-US"/>
              <a:pPr>
                <a:defRPr/>
              </a:pPr>
              <a:t>07-May-19</a:t>
            </a:fld>
            <a:endParaRPr lang="en-US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Xifeng Yan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B1C73-856E-4E66-8348-8A8FBFA846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3901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B96F4-3013-494D-A6AA-7B5615E9D2B2}" type="datetime1">
              <a:rPr lang="en-US" altLang="en-US"/>
              <a:pPr>
                <a:defRPr/>
              </a:pPr>
              <a:t>07-May-19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Xifeng Yan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6ECE92-6716-43E2-8F7D-E9C2387D4F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28660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921934" y="3205163"/>
            <a:ext cx="32321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8723" y="798973"/>
            <a:ext cx="3234600" cy="2247117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2208" y="798974"/>
            <a:ext cx="5104237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8723" y="3205493"/>
            <a:ext cx="3236492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1F75E-CF3F-4C2B-9A51-30CB89BD0C54}" type="datetime1">
              <a:rPr lang="en-US" altLang="en-US"/>
              <a:pPr>
                <a:defRPr/>
              </a:pPr>
              <a:t>07-May-19</a:t>
            </a:fld>
            <a:endParaRPr lang="en-US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Xifeng Yan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76AF3-1071-42C2-8377-53D7000AAC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641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6661151" y="482601"/>
            <a:ext cx="4682067" cy="5148263"/>
            <a:chOff x="6852919" y="583365"/>
            <a:chExt cx="4681849" cy="5181928"/>
          </a:xfrm>
        </p:grpSpPr>
        <p:sp>
          <p:nvSpPr>
            <p:cNvPr id="6" name="Rectangle 5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8" name="Straight Connector 7"/>
          <p:cNvCxnSpPr/>
          <p:nvPr/>
        </p:nvCxnSpPr>
        <p:spPr>
          <a:xfrm>
            <a:off x="1921934" y="3143250"/>
            <a:ext cx="432223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531" y="1129513"/>
            <a:ext cx="4326580" cy="18305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20171" y="1122544"/>
            <a:ext cx="2979997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4656" y="3145992"/>
            <a:ext cx="4320381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1915585" y="5470525"/>
            <a:ext cx="4337049" cy="319088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85BB0C6-452D-4F24-A039-BFA62A86507D}" type="datetime1">
              <a:rPr lang="en-US" altLang="en-US"/>
              <a:pPr>
                <a:defRPr/>
              </a:pPr>
              <a:t>07-May-19</a:t>
            </a:fld>
            <a:endParaRPr lang="en-US" alt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17700" y="319089"/>
            <a:ext cx="4334933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Xifeng Yan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AA2309-EAF2-47F2-966B-D9620D20B0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525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A56B-A871-4C0D-A359-BDD0BA0387E2}" type="datetimeFigureOut">
              <a:rPr lang="en-US" smtClean="0"/>
              <a:pPr/>
              <a:t>07-May-19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90DE-37B6-4F5A-A563-4EFFD5B4D2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118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924051" y="1847850"/>
            <a:ext cx="87630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A8B89-7550-40A3-B449-2B6658EDFC9A}" type="datetime1">
              <a:rPr lang="en-US" altLang="en-US"/>
              <a:pPr>
                <a:defRPr/>
              </a:pPr>
              <a:t>07-May-19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Xifeng Yan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467C9-0BC8-4D40-9083-F85C4AD0DB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53552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224433" y="798513"/>
            <a:ext cx="0" cy="466090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4038" y="798975"/>
            <a:ext cx="1470703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4655" y="798975"/>
            <a:ext cx="7068127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B9260-76D4-4DF3-9E65-86D33E093210}" type="datetime1">
              <a:rPr lang="en-US" altLang="en-US"/>
              <a:pPr>
                <a:defRPr/>
              </a:pPr>
              <a:t>07-May-19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Xifeng Yan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2093B-D590-4624-A32D-E252FEB478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86938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>
          <a:xfrm>
            <a:off x="1141712" y="1600200"/>
            <a:ext cx="11050289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81" y="0"/>
            <a:ext cx="12192127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1" y="6080760"/>
            <a:ext cx="12193407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A25A-F645-4C7F-A83F-1FB0CCB85A9E}" type="datetime1">
              <a:rPr lang="en-US" smtClean="0"/>
              <a:t>07-May-19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810" y="5029200"/>
            <a:ext cx="8231741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811" y="1905000"/>
            <a:ext cx="9146380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951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859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5ECA-7AF0-4E5B-A96B-5227B7D1954F}" type="datetime1">
              <a:rPr lang="en-US" smtClean="0"/>
              <a:t>07-May-19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40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1420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DD4175A-1FAF-4260-8B8C-01ED497C93DD}" type="datetime1">
              <a:rPr lang="en-US" smtClean="0"/>
              <a:t>07-May-19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4876800"/>
            <a:ext cx="823174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1" cy="2667000"/>
          </a:xfrm>
        </p:spPr>
        <p:txBody>
          <a:bodyPr anchor="b">
            <a:normAutofit/>
          </a:bodyPr>
          <a:lstStyle>
            <a:lvl1pPr algn="l">
              <a:defRPr sz="4051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662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A873-FC18-4999-A1A3-E6756F5C6F5E}" type="datetime1">
              <a:rPr lang="en-US" smtClean="0"/>
              <a:t>07-May-19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2472" y="1904999"/>
            <a:ext cx="4436720" cy="408892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09" y="1904999"/>
            <a:ext cx="4436720" cy="408892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794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871B-7E08-41DC-8D50-5E46CCCB3D4E}" type="datetime1">
              <a:rPr lang="en-US" smtClean="0"/>
              <a:t>07-May-19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8442" y="2590801"/>
            <a:ext cx="442075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8442" y="1828802"/>
            <a:ext cx="442075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590801"/>
            <a:ext cx="442075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828802"/>
            <a:ext cx="442075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852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E724-28DC-4476-926A-01C585730D46}" type="datetime1">
              <a:rPr lang="en-US" smtClean="0"/>
              <a:t>07-May-19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962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/>
        </p:nvGrpSpPr>
        <p:grpSpPr>
          <a:xfrm>
            <a:off x="1" y="6309360"/>
            <a:ext cx="12193407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804E-2F6A-46CB-9EBD-E9FBB1A2DEE6}" type="datetime1">
              <a:rPr lang="en-US" smtClean="0"/>
              <a:t>07-May-19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1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927" y="1019175"/>
            <a:ext cx="6128076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C44B-B057-4CC0-9897-67008272F6D4}" type="datetime1">
              <a:rPr lang="en-US" smtClean="0"/>
              <a:t>07-May-19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2319" y="1293495"/>
            <a:ext cx="5579293" cy="402336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5279" y="3536831"/>
            <a:ext cx="3125013" cy="1797169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2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5279" y="1371600"/>
            <a:ext cx="3125013" cy="2057400"/>
          </a:xfrm>
        </p:spPr>
        <p:txBody>
          <a:bodyPr anchor="b">
            <a:normAutofit/>
          </a:bodyPr>
          <a:lstStyle>
            <a:lvl1pPr algn="l">
              <a:defRPr sz="2401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874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A56B-A871-4C0D-A359-BDD0BA0387E2}" type="datetimeFigureOut">
              <a:rPr lang="en-US" smtClean="0"/>
              <a:pPr/>
              <a:t>07-May-19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90DE-37B6-4F5A-A563-4EFFD5B4D2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305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927" y="1019175"/>
            <a:ext cx="6128076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630B-A268-49E3-80DC-6180FA8AE4B4}" type="datetime1">
              <a:rPr lang="en-US" smtClean="0"/>
              <a:t>07-May-19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0855" y="1202055"/>
            <a:ext cx="57622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5279" y="3536831"/>
            <a:ext cx="3125013" cy="179717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2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5279" y="1371600"/>
            <a:ext cx="3125013" cy="2057400"/>
          </a:xfrm>
        </p:spPr>
        <p:txBody>
          <a:bodyPr anchor="b">
            <a:normAutofit/>
          </a:bodyPr>
          <a:lstStyle>
            <a:lvl1pPr algn="l">
              <a:defRPr sz="2401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3520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C100-B95F-4F4D-BB81-F06B8EC0736A}" type="datetime1">
              <a:rPr lang="en-US" smtClean="0"/>
              <a:t>07-May-19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464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D770-C370-4828-9472-D5EE4F89738D}" type="datetime1">
              <a:rPr lang="en-US" smtClean="0"/>
              <a:t>07-May-19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609600"/>
            <a:ext cx="7698203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6981" y="609600"/>
            <a:ext cx="1143299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771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0CDF-7E40-439B-B78C-F09A8EAD9F23}" type="datetime1">
              <a:rPr lang="en-US" smtClean="0"/>
              <a:t>07-May-19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40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5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A56B-A871-4C0D-A359-BDD0BA0387E2}" type="datetimeFigureOut">
              <a:rPr lang="en-US" smtClean="0"/>
              <a:pPr/>
              <a:t>07-May-19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90DE-37B6-4F5A-A563-4EFFD5B4D2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4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A56B-A871-4C0D-A359-BDD0BA0387E2}" type="datetimeFigureOut">
              <a:rPr lang="en-US" smtClean="0"/>
              <a:pPr/>
              <a:t>07-May-19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90DE-37B6-4F5A-A563-4EFFD5B4D2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9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A56B-A871-4C0D-A359-BDD0BA0387E2}" type="datetimeFigureOut">
              <a:rPr lang="en-US" smtClean="0"/>
              <a:pPr/>
              <a:t>07-May-19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90DE-37B6-4F5A-A563-4EFFD5B4D2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7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A56B-A871-4C0D-A359-BDD0BA0387E2}" type="datetimeFigureOut">
              <a:rPr lang="en-US" smtClean="0"/>
              <a:pPr/>
              <a:t>07-May-19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90DE-37B6-4F5A-A563-4EFFD5B4D2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1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5A56B-A871-4C0D-A359-BDD0BA0387E2}" type="datetimeFigureOut">
              <a:rPr lang="en-US" smtClean="0"/>
              <a:pPr/>
              <a:t>07-May-19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290DE-37B6-4F5A-A563-4EFFD5B4D2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0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97A4C-FC7A-4A2E-AC8F-DD73066D9776}" type="datetimeFigureOut">
              <a:rPr lang="en-GB" smtClean="0"/>
              <a:pPr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AB505-F4E8-4EF5-BA15-94F6E7C9E0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642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472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6126"/>
            <a:ext cx="12192000" cy="407987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7" name="Picture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>
            <a:fillRect/>
          </a:stretch>
        </p:blipFill>
        <p:spPr bwMode="auto">
          <a:xfrm>
            <a:off x="0" y="6096000"/>
            <a:ext cx="121920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0" y="610076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4051" y="804864"/>
            <a:ext cx="8763000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24051" y="2016125"/>
            <a:ext cx="8763000" cy="344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984" y="330200"/>
            <a:ext cx="3158067" cy="309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charset="0"/>
                <a:ea typeface="MS PGothic" charset="-128"/>
              </a:defRPr>
            </a:lvl1pPr>
          </a:lstStyle>
          <a:p>
            <a:pPr>
              <a:defRPr/>
            </a:pPr>
            <a:fld id="{158739EE-C1E3-41BB-8F39-8320D7E006BC}" type="datetime1">
              <a:rPr lang="en-US" altLang="en-US"/>
              <a:pPr>
                <a:defRPr/>
              </a:pPr>
              <a:t>07-May-19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4052" y="328613"/>
            <a:ext cx="5378449" cy="309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Tahoma" charset="0"/>
                <a:ea typeface="MS PGothic" charset="-128"/>
              </a:defRPr>
            </a:lvl1pPr>
          </a:lstStyle>
          <a:p>
            <a:pPr>
              <a:defRPr/>
            </a:pPr>
            <a:r>
              <a:rPr lang="en-US"/>
              <a:t>Xifeng Yan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9818" y="798514"/>
            <a:ext cx="1060449" cy="504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25E1850C-2B22-4B5E-A102-CBB8755917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399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charset="0"/>
        </a:defRPr>
      </a:lvl9pPr>
    </p:titleStyle>
    <p:bodyStyle>
      <a:lvl1pPr marL="228600" indent="-228600" algn="l" defTabSz="685800" rtl="0" eaLnBrk="0" fontAlgn="base" hangingPunct="0">
        <a:lnSpc>
          <a:spcPct val="120000"/>
        </a:lnSpc>
        <a:spcBef>
          <a:spcPts val="1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685800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685800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685800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685800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1" y="6309360"/>
            <a:ext cx="12193407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81" y="0"/>
            <a:ext cx="12192127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3272" y="1905001"/>
            <a:ext cx="9145920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445" y="6516865"/>
            <a:ext cx="13279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3EEB9BB4-BF66-47CA-9CF8-6B910B7E5651}" type="datetime1">
              <a:rPr lang="en-US" smtClean="0"/>
              <a:t>07-May-19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891" y="6516865"/>
            <a:ext cx="606372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3274" y="5638800"/>
            <a:ext cx="9145919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32629" y="6516865"/>
            <a:ext cx="936563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3272" y="609600"/>
            <a:ext cx="914592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3274" y="5638800"/>
            <a:ext cx="9145919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728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240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05795" indent="-205795" algn="l" defTabSz="685983" rtl="0" eaLnBrk="1" latinLnBrk="0" hangingPunct="1">
        <a:lnSpc>
          <a:spcPct val="90000"/>
        </a:lnSpc>
        <a:spcBef>
          <a:spcPts val="135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590" indent="-171496" algn="l" defTabSz="685983" rtl="0" eaLnBrk="1" latinLnBrk="0" hangingPunct="1">
        <a:lnSpc>
          <a:spcPct val="90000"/>
        </a:lnSpc>
        <a:spcBef>
          <a:spcPts val="750"/>
        </a:spcBef>
        <a:buClr>
          <a:schemeClr val="tx1"/>
        </a:buClr>
        <a:buSzPct val="100000"/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17385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23179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94675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166171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667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09162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80658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uarkslab/dataset-call-graph-blogpost-material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6493" y="1333910"/>
            <a:ext cx="8737600" cy="17399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spc="-150" dirty="0" smtClean="0">
                <a:latin typeface="Arial Black" panose="020B0A04020102020204" pitchFamily="34" charset="0"/>
              </a:rPr>
              <a:t>A  comparative study regarding the effect Of weight constraint in feature extraction From malware call graph</a:t>
            </a:r>
            <a:endParaRPr lang="en-ZA" sz="2800" spc="-150" dirty="0">
              <a:latin typeface="Arial Black" panose="020B0A04020102020204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0506" y="5363496"/>
            <a:ext cx="9720988" cy="1079501"/>
          </a:xfrm>
          <a:noFill/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 thesis submitted in partial fulfillment of the requirements for the degree of Bachelor of Science in Computer Science and Engineering</a:t>
            </a:r>
            <a:endParaRPr lang="en-Z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18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>
          <a:xfrm>
            <a:off x="11115317" y="1337309"/>
            <a:ext cx="602968" cy="2348425"/>
          </a:xfrm>
        </p:spPr>
        <p:txBody>
          <a:bodyPr/>
          <a:lstStyle/>
          <a:p>
            <a:endParaRPr kumimoji="1" lang="en-US" altLang="zh-CN" dirty="0" smtClean="0">
              <a:latin typeface="+mn-lt"/>
              <a:ea typeface="+mn-ea"/>
              <a:cs typeface="+mn-ea"/>
              <a:sym typeface="+mn-lt"/>
            </a:endParaRPr>
          </a:p>
          <a:p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endParaRPr kumimoji="1" lang="en-US" altLang="zh-CN" dirty="0" smtClean="0">
              <a:cs typeface="+mn-ea"/>
              <a:sym typeface="+mn-lt"/>
            </a:endParaRPr>
          </a:p>
          <a:p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6" name="饼图 5"/>
          <p:cNvSpPr/>
          <p:nvPr/>
        </p:nvSpPr>
        <p:spPr>
          <a:xfrm>
            <a:off x="1981455" y="3683439"/>
            <a:ext cx="2740040" cy="2740040"/>
          </a:xfrm>
          <a:prstGeom prst="pie">
            <a:avLst>
              <a:gd name="adj1" fmla="val 10800000"/>
              <a:gd name="adj2" fmla="val 1620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7" name="饼图 6"/>
          <p:cNvSpPr/>
          <p:nvPr/>
        </p:nvSpPr>
        <p:spPr>
          <a:xfrm flipH="1">
            <a:off x="3405549" y="2271430"/>
            <a:ext cx="2740040" cy="2740040"/>
          </a:xfrm>
          <a:prstGeom prst="pie">
            <a:avLst>
              <a:gd name="adj1" fmla="val 10800000"/>
              <a:gd name="adj2" fmla="val 1620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9" name="饼图 8"/>
          <p:cNvSpPr/>
          <p:nvPr/>
        </p:nvSpPr>
        <p:spPr>
          <a:xfrm flipH="1" flipV="1">
            <a:off x="3405549" y="3683439"/>
            <a:ext cx="2740040" cy="2740040"/>
          </a:xfrm>
          <a:prstGeom prst="pie">
            <a:avLst>
              <a:gd name="adj1" fmla="val 10800000"/>
              <a:gd name="adj2" fmla="val 16200000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8887" y="3641450"/>
            <a:ext cx="1632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rPr>
              <a:t>DFS Code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73408" y="2163958"/>
            <a:ext cx="38716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rPr>
              <a:t>DFS Lexicographic Order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rPr>
              <a:t>VS Minimum DFS Code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57581" y="5961814"/>
            <a:ext cx="31372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5AD9CC">
                    <a:lumMod val="50000"/>
                  </a:srgbClr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rPr>
              <a:t>DFS Code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5AD9CC">
                    <a:lumMod val="50000"/>
                  </a:srgbClr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rPr>
              <a:t>Tree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5AD9CC">
                  <a:lumMod val="50000"/>
                </a:srgbClr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5611" y="434306"/>
            <a:ext cx="4071244" cy="898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sz="4400" b="1" dirty="0" smtClean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gSpan Algorithm</a:t>
            </a:r>
            <a:endParaRPr lang="en-US" sz="44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85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657475" y="673893"/>
            <a:ext cx="6572250" cy="642938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b="1" cap="none" dirty="0">
                <a:solidFill>
                  <a:srgbClr val="94B6D2"/>
                </a:solidFill>
                <a:latin typeface="Calibri"/>
              </a:rPr>
              <a:t> </a:t>
            </a:r>
            <a:r>
              <a:rPr lang="en-US" sz="4400" b="1" cap="none" dirty="0" smtClean="0">
                <a:solidFill>
                  <a:prstClr val="black"/>
                </a:solidFill>
                <a:latin typeface="Calibri"/>
              </a:rPr>
              <a:t>DFS Code Tree</a:t>
            </a:r>
            <a:endParaRPr lang="en-US" altLang="en-US" sz="4400" b="1" cap="none" dirty="0">
              <a:ea typeface="MS PGothic" charset="-128"/>
            </a:endParaRP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76" name="Oval 3"/>
          <p:cNvSpPr>
            <a:spLocks noChangeArrowheads="1"/>
          </p:cNvSpPr>
          <p:nvPr/>
        </p:nvSpPr>
        <p:spPr bwMode="auto">
          <a:xfrm>
            <a:off x="5867400" y="19050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4419600" y="25146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78" name="Oval 5"/>
          <p:cNvSpPr>
            <a:spLocks noChangeArrowheads="1"/>
          </p:cNvSpPr>
          <p:nvPr/>
        </p:nvSpPr>
        <p:spPr bwMode="auto">
          <a:xfrm>
            <a:off x="5867400" y="25146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79" name="Oval 6"/>
          <p:cNvSpPr>
            <a:spLocks noChangeArrowheads="1"/>
          </p:cNvSpPr>
          <p:nvPr/>
        </p:nvSpPr>
        <p:spPr bwMode="auto">
          <a:xfrm>
            <a:off x="7924800" y="25146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80" name="Text Box 7"/>
          <p:cNvSpPr txBox="1">
            <a:spLocks noChangeArrowheads="1"/>
          </p:cNvSpPr>
          <p:nvPr/>
        </p:nvSpPr>
        <p:spPr bwMode="auto">
          <a:xfrm>
            <a:off x="6629400" y="2286001"/>
            <a:ext cx="50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...</a:t>
            </a:r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 flipH="1">
            <a:off x="4572000" y="20574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82" name="Line 9"/>
          <p:cNvSpPr>
            <a:spLocks noChangeShapeType="1"/>
          </p:cNvSpPr>
          <p:nvPr/>
        </p:nvSpPr>
        <p:spPr bwMode="auto">
          <a:xfrm>
            <a:off x="6019800" y="213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83" name="Line 10"/>
          <p:cNvSpPr>
            <a:spLocks noChangeShapeType="1"/>
          </p:cNvSpPr>
          <p:nvPr/>
        </p:nvSpPr>
        <p:spPr bwMode="auto">
          <a:xfrm>
            <a:off x="6172200" y="2057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84" name="Line 11"/>
          <p:cNvSpPr>
            <a:spLocks noChangeShapeType="1"/>
          </p:cNvSpPr>
          <p:nvPr/>
        </p:nvSpPr>
        <p:spPr bwMode="auto">
          <a:xfrm>
            <a:off x="6248400" y="20574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85" name="Oval 12"/>
          <p:cNvSpPr>
            <a:spLocks noChangeArrowheads="1"/>
          </p:cNvSpPr>
          <p:nvPr/>
        </p:nvSpPr>
        <p:spPr bwMode="auto">
          <a:xfrm>
            <a:off x="3352800" y="33528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86" name="Oval 13"/>
          <p:cNvSpPr>
            <a:spLocks noChangeArrowheads="1"/>
          </p:cNvSpPr>
          <p:nvPr/>
        </p:nvSpPr>
        <p:spPr bwMode="auto">
          <a:xfrm>
            <a:off x="4114800" y="33528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87" name="Oval 14"/>
          <p:cNvSpPr>
            <a:spLocks noChangeArrowheads="1"/>
          </p:cNvSpPr>
          <p:nvPr/>
        </p:nvSpPr>
        <p:spPr bwMode="auto">
          <a:xfrm>
            <a:off x="5638800" y="33528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88" name="Text Box 15"/>
          <p:cNvSpPr txBox="1">
            <a:spLocks noChangeArrowheads="1"/>
          </p:cNvSpPr>
          <p:nvPr/>
        </p:nvSpPr>
        <p:spPr bwMode="auto">
          <a:xfrm>
            <a:off x="4572000" y="3138488"/>
            <a:ext cx="50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...</a:t>
            </a:r>
          </a:p>
        </p:txBody>
      </p:sp>
      <p:sp>
        <p:nvSpPr>
          <p:cNvPr id="28689" name="Oval 16"/>
          <p:cNvSpPr>
            <a:spLocks noChangeArrowheads="1"/>
          </p:cNvSpPr>
          <p:nvPr/>
        </p:nvSpPr>
        <p:spPr bwMode="auto">
          <a:xfrm>
            <a:off x="6172200" y="33528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90" name="Text Box 17"/>
          <p:cNvSpPr txBox="1">
            <a:spLocks noChangeArrowheads="1"/>
          </p:cNvSpPr>
          <p:nvPr/>
        </p:nvSpPr>
        <p:spPr bwMode="auto">
          <a:xfrm>
            <a:off x="6781800" y="3138488"/>
            <a:ext cx="50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...</a:t>
            </a:r>
          </a:p>
        </p:txBody>
      </p:sp>
      <p:sp>
        <p:nvSpPr>
          <p:cNvPr id="28691" name="Line 18"/>
          <p:cNvSpPr>
            <a:spLocks noChangeShapeType="1"/>
          </p:cNvSpPr>
          <p:nvPr/>
        </p:nvSpPr>
        <p:spPr bwMode="auto">
          <a:xfrm flipH="1">
            <a:off x="3581400" y="2743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92" name="Line 19"/>
          <p:cNvSpPr>
            <a:spLocks noChangeShapeType="1"/>
          </p:cNvSpPr>
          <p:nvPr/>
        </p:nvSpPr>
        <p:spPr bwMode="auto">
          <a:xfrm flipH="1">
            <a:off x="4191000" y="2743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93" name="Line 20"/>
          <p:cNvSpPr>
            <a:spLocks noChangeShapeType="1"/>
          </p:cNvSpPr>
          <p:nvPr/>
        </p:nvSpPr>
        <p:spPr bwMode="auto">
          <a:xfrm>
            <a:off x="4572000" y="2743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94" name="Line 21"/>
          <p:cNvSpPr>
            <a:spLocks noChangeShapeType="1"/>
          </p:cNvSpPr>
          <p:nvPr/>
        </p:nvSpPr>
        <p:spPr bwMode="auto">
          <a:xfrm flipH="1">
            <a:off x="5791200" y="2743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95" name="Line 22"/>
          <p:cNvSpPr>
            <a:spLocks noChangeShapeType="1"/>
          </p:cNvSpPr>
          <p:nvPr/>
        </p:nvSpPr>
        <p:spPr bwMode="auto">
          <a:xfrm>
            <a:off x="6096000" y="2743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96" name="Line 23"/>
          <p:cNvSpPr>
            <a:spLocks noChangeShapeType="1"/>
          </p:cNvSpPr>
          <p:nvPr/>
        </p:nvSpPr>
        <p:spPr bwMode="auto">
          <a:xfrm>
            <a:off x="6096000" y="2743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97" name="Text Box 24"/>
          <p:cNvSpPr txBox="1">
            <a:spLocks noChangeArrowheads="1"/>
          </p:cNvSpPr>
          <p:nvPr/>
        </p:nvSpPr>
        <p:spPr bwMode="auto">
          <a:xfrm>
            <a:off x="2743200" y="2262188"/>
            <a:ext cx="1119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1-edge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98" name="Text Box 25"/>
          <p:cNvSpPr txBox="1">
            <a:spLocks noChangeArrowheads="1"/>
          </p:cNvSpPr>
          <p:nvPr/>
        </p:nvSpPr>
        <p:spPr bwMode="auto">
          <a:xfrm>
            <a:off x="1981200" y="3100388"/>
            <a:ext cx="1119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2-edge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99" name="Oval 26"/>
          <p:cNvSpPr>
            <a:spLocks noChangeArrowheads="1"/>
          </p:cNvSpPr>
          <p:nvPr/>
        </p:nvSpPr>
        <p:spPr bwMode="auto">
          <a:xfrm>
            <a:off x="2667000" y="4114800"/>
            <a:ext cx="304800" cy="2286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700" name="Oval 27"/>
          <p:cNvSpPr>
            <a:spLocks noChangeArrowheads="1"/>
          </p:cNvSpPr>
          <p:nvPr/>
        </p:nvSpPr>
        <p:spPr bwMode="auto">
          <a:xfrm>
            <a:off x="3429000" y="41148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701" name="Text Box 28"/>
          <p:cNvSpPr txBox="1">
            <a:spLocks noChangeArrowheads="1"/>
          </p:cNvSpPr>
          <p:nvPr/>
        </p:nvSpPr>
        <p:spPr bwMode="auto">
          <a:xfrm>
            <a:off x="3886200" y="3900488"/>
            <a:ext cx="50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...</a:t>
            </a:r>
          </a:p>
        </p:txBody>
      </p:sp>
      <p:sp>
        <p:nvSpPr>
          <p:cNvPr id="28702" name="Line 29"/>
          <p:cNvSpPr>
            <a:spLocks noChangeShapeType="1"/>
          </p:cNvSpPr>
          <p:nvPr/>
        </p:nvSpPr>
        <p:spPr bwMode="auto">
          <a:xfrm flipH="1">
            <a:off x="2895600" y="3581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703" name="Line 30"/>
          <p:cNvSpPr>
            <a:spLocks noChangeShapeType="1"/>
          </p:cNvSpPr>
          <p:nvPr/>
        </p:nvSpPr>
        <p:spPr bwMode="auto">
          <a:xfrm>
            <a:off x="3505200" y="35814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704" name="Line 31"/>
          <p:cNvSpPr>
            <a:spLocks noChangeShapeType="1"/>
          </p:cNvSpPr>
          <p:nvPr/>
        </p:nvSpPr>
        <p:spPr bwMode="auto">
          <a:xfrm>
            <a:off x="3581400" y="3581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705" name="Text Box 32"/>
          <p:cNvSpPr txBox="1">
            <a:spLocks noChangeArrowheads="1"/>
          </p:cNvSpPr>
          <p:nvPr/>
        </p:nvSpPr>
        <p:spPr bwMode="auto">
          <a:xfrm>
            <a:off x="1624014" y="3962400"/>
            <a:ext cx="1119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3-edge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706" name="Oval 33"/>
          <p:cNvSpPr>
            <a:spLocks noChangeArrowheads="1"/>
          </p:cNvSpPr>
          <p:nvPr/>
        </p:nvSpPr>
        <p:spPr bwMode="auto">
          <a:xfrm>
            <a:off x="5207000" y="4038600"/>
            <a:ext cx="304800" cy="2286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707" name="Oval 34"/>
          <p:cNvSpPr>
            <a:spLocks noChangeArrowheads="1"/>
          </p:cNvSpPr>
          <p:nvPr/>
        </p:nvSpPr>
        <p:spPr bwMode="auto">
          <a:xfrm>
            <a:off x="5969000" y="40386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708" name="Text Box 35"/>
          <p:cNvSpPr txBox="1">
            <a:spLocks noChangeArrowheads="1"/>
          </p:cNvSpPr>
          <p:nvPr/>
        </p:nvSpPr>
        <p:spPr bwMode="auto">
          <a:xfrm>
            <a:off x="6426200" y="3824288"/>
            <a:ext cx="50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...</a:t>
            </a:r>
          </a:p>
        </p:txBody>
      </p:sp>
      <p:sp>
        <p:nvSpPr>
          <p:cNvPr id="28709" name="Line 36"/>
          <p:cNvSpPr>
            <a:spLocks noChangeShapeType="1"/>
          </p:cNvSpPr>
          <p:nvPr/>
        </p:nvSpPr>
        <p:spPr bwMode="auto">
          <a:xfrm flipH="1">
            <a:off x="5334000" y="3581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710" name="Line 37"/>
          <p:cNvSpPr>
            <a:spLocks noChangeShapeType="1"/>
          </p:cNvSpPr>
          <p:nvPr/>
        </p:nvSpPr>
        <p:spPr bwMode="auto">
          <a:xfrm>
            <a:off x="5791200" y="3581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711" name="Oval 38"/>
          <p:cNvSpPr>
            <a:spLocks noChangeArrowheads="1"/>
          </p:cNvSpPr>
          <p:nvPr/>
        </p:nvSpPr>
        <p:spPr bwMode="auto">
          <a:xfrm>
            <a:off x="1930400" y="49530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712" name="Oval 39"/>
          <p:cNvSpPr>
            <a:spLocks noChangeArrowheads="1"/>
          </p:cNvSpPr>
          <p:nvPr/>
        </p:nvSpPr>
        <p:spPr bwMode="auto">
          <a:xfrm>
            <a:off x="2692400" y="49530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713" name="Text Box 40"/>
          <p:cNvSpPr txBox="1">
            <a:spLocks noChangeArrowheads="1"/>
          </p:cNvSpPr>
          <p:nvPr/>
        </p:nvSpPr>
        <p:spPr bwMode="auto">
          <a:xfrm>
            <a:off x="3149600" y="4738688"/>
            <a:ext cx="50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...</a:t>
            </a:r>
          </a:p>
        </p:txBody>
      </p:sp>
      <p:sp>
        <p:nvSpPr>
          <p:cNvPr id="28714" name="Line 41"/>
          <p:cNvSpPr>
            <a:spLocks noChangeShapeType="1"/>
          </p:cNvSpPr>
          <p:nvPr/>
        </p:nvSpPr>
        <p:spPr bwMode="auto">
          <a:xfrm flipH="1">
            <a:off x="2133600" y="4343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715" name="Line 42"/>
          <p:cNvSpPr>
            <a:spLocks noChangeShapeType="1"/>
          </p:cNvSpPr>
          <p:nvPr/>
        </p:nvSpPr>
        <p:spPr bwMode="auto">
          <a:xfrm>
            <a:off x="28194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716" name="Line 43"/>
          <p:cNvSpPr>
            <a:spLocks noChangeShapeType="1"/>
          </p:cNvSpPr>
          <p:nvPr/>
        </p:nvSpPr>
        <p:spPr bwMode="auto">
          <a:xfrm>
            <a:off x="2895600" y="4419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717" name="Text Box 44"/>
          <p:cNvSpPr txBox="1">
            <a:spLocks noChangeArrowheads="1"/>
          </p:cNvSpPr>
          <p:nvPr/>
        </p:nvSpPr>
        <p:spPr bwMode="auto">
          <a:xfrm>
            <a:off x="2057400" y="5486401"/>
            <a:ext cx="50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...</a:t>
            </a:r>
          </a:p>
        </p:txBody>
      </p:sp>
      <p:sp>
        <p:nvSpPr>
          <p:cNvPr id="28718" name="Oval 45"/>
          <p:cNvSpPr>
            <a:spLocks noChangeArrowheads="1"/>
          </p:cNvSpPr>
          <p:nvPr/>
        </p:nvSpPr>
        <p:spPr bwMode="auto">
          <a:xfrm>
            <a:off x="4749800" y="4938713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719" name="Oval 46"/>
          <p:cNvSpPr>
            <a:spLocks noChangeArrowheads="1"/>
          </p:cNvSpPr>
          <p:nvPr/>
        </p:nvSpPr>
        <p:spPr bwMode="auto">
          <a:xfrm>
            <a:off x="5511800" y="4938713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720" name="Text Box 47"/>
          <p:cNvSpPr txBox="1">
            <a:spLocks noChangeArrowheads="1"/>
          </p:cNvSpPr>
          <p:nvPr/>
        </p:nvSpPr>
        <p:spPr bwMode="auto">
          <a:xfrm>
            <a:off x="5969000" y="4724401"/>
            <a:ext cx="50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...</a:t>
            </a:r>
          </a:p>
        </p:txBody>
      </p:sp>
      <p:sp>
        <p:nvSpPr>
          <p:cNvPr id="28721" name="Line 48"/>
          <p:cNvSpPr>
            <a:spLocks noChangeShapeType="1"/>
          </p:cNvSpPr>
          <p:nvPr/>
        </p:nvSpPr>
        <p:spPr bwMode="auto">
          <a:xfrm flipH="1">
            <a:off x="4953000" y="42672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722" name="Line 49"/>
          <p:cNvSpPr>
            <a:spLocks noChangeShapeType="1"/>
          </p:cNvSpPr>
          <p:nvPr/>
        </p:nvSpPr>
        <p:spPr bwMode="auto">
          <a:xfrm>
            <a:off x="5334000" y="42672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723" name="Line 50"/>
          <p:cNvSpPr>
            <a:spLocks noChangeShapeType="1"/>
          </p:cNvSpPr>
          <p:nvPr/>
        </p:nvSpPr>
        <p:spPr bwMode="auto">
          <a:xfrm>
            <a:off x="5410200" y="42672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725" name="Oval 52"/>
          <p:cNvSpPr>
            <a:spLocks noChangeArrowheads="1"/>
          </p:cNvSpPr>
          <p:nvPr/>
        </p:nvSpPr>
        <p:spPr bwMode="auto">
          <a:xfrm>
            <a:off x="4267200" y="4495800"/>
            <a:ext cx="2514600" cy="16002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475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905002"/>
            <a:ext cx="8077200" cy="3697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/>
              <a:t>P</a:t>
            </a:r>
            <a:r>
              <a:rPr lang="en-US" sz="2000" i="1" dirty="0" smtClean="0"/>
              <a:t>artial </a:t>
            </a:r>
            <a:r>
              <a:rPr lang="en-US" sz="2000" i="1" dirty="0"/>
              <a:t>simulation of </a:t>
            </a:r>
            <a:r>
              <a:rPr lang="en-US" sz="2000" i="1" dirty="0" err="1" smtClean="0"/>
              <a:t>MaxPWS</a:t>
            </a:r>
            <a:r>
              <a:rPr lang="en-US" sz="2000" i="1" dirty="0" smtClean="0"/>
              <a:t> on </a:t>
            </a:r>
            <a:r>
              <a:rPr lang="en-US" sz="2000" i="1" dirty="0"/>
              <a:t>sample graph database, GDB. (</a:t>
            </a:r>
            <a:r>
              <a:rPr lang="en-US" sz="2000" i="1" dirty="0" err="1"/>
              <a:t>MaxW</a:t>
            </a:r>
            <a:r>
              <a:rPr lang="en-US" sz="2000" i="1" dirty="0"/>
              <a:t> = 2.0, </a:t>
            </a:r>
            <a:r>
              <a:rPr lang="el-GR" sz="2000" i="1" dirty="0"/>
              <a:t>τ</a:t>
            </a:r>
            <a:r>
              <a:rPr lang="en-US" sz="2000" i="1" dirty="0"/>
              <a:t> = 3.0)</a:t>
            </a:r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305300" y="5837506"/>
            <a:ext cx="3581400" cy="36933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Figure: Sample graph database, GDB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743201"/>
            <a:ext cx="790575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>
                <a:solidFill>
                  <a:prstClr val="white"/>
                </a:solidFill>
                <a:latin typeface="Calibri"/>
              </a:rPr>
              <a:pPr/>
              <a:t>12</a:t>
            </a:fld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3040" y="695636"/>
            <a:ext cx="9145920" cy="589935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 </a:t>
            </a:r>
            <a:r>
              <a:rPr lang="en-US" sz="4400" b="1" dirty="0" smtClean="0">
                <a:solidFill>
                  <a:schemeClr val="tx1"/>
                </a:solidFill>
              </a:rPr>
              <a:t>Weighted gSpan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636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769" y="1562100"/>
            <a:ext cx="8077200" cy="4038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u="sng" dirty="0"/>
              <a:t>C</a:t>
            </a:r>
            <a:r>
              <a:rPr lang="en-US" sz="3200" u="sng" baseline="-25000" dirty="0"/>
              <a:t>0</a:t>
            </a:r>
            <a:r>
              <a:rPr lang="en-US" sz="3200" u="sng" dirty="0"/>
              <a:t>=</a:t>
            </a:r>
            <a:r>
              <a:rPr lang="el-GR" sz="3200" i="1" u="sng" dirty="0"/>
              <a:t>Φ</a:t>
            </a:r>
            <a:r>
              <a:rPr lang="en-US" sz="3200" i="1" u="sng" dirty="0"/>
              <a:t> </a:t>
            </a:r>
            <a:r>
              <a:rPr lang="en-US" sz="3200" u="sng" dirty="0"/>
              <a:t>Extensions</a:t>
            </a:r>
          </a:p>
          <a:p>
            <a:pPr marL="0" indent="0" algn="ctr">
              <a:buNone/>
            </a:pPr>
            <a:endParaRPr lang="en-US" sz="4600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769" y="2531076"/>
            <a:ext cx="3790950" cy="1470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215022"/>
            <a:ext cx="6457950" cy="1728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773" y="2531075"/>
            <a:ext cx="4643438" cy="1683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1905000" y="2135658"/>
            <a:ext cx="685800" cy="21727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9220200" y="2362200"/>
            <a:ext cx="609600" cy="12192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>
                <a:solidFill>
                  <a:prstClr val="white"/>
                </a:solidFill>
                <a:latin typeface="Calibri"/>
              </a:rPr>
              <a:pPr/>
              <a:t>13</a:t>
            </a:fld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3272" y="714349"/>
            <a:ext cx="9145920" cy="540774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Weighted gSpan Cont.</a:t>
            </a:r>
            <a:endParaRPr lang="en-US" sz="4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590800" y="5996118"/>
                <a:ext cx="5985813" cy="550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i="1" dirty="0" smtClean="0">
                    <a:solidFill>
                      <a:schemeClr val="tx1"/>
                    </a:solidFill>
                  </a:rPr>
                  <a:t>PWS(</a:t>
                </a:r>
                <a:r>
                  <a:rPr lang="en-US" sz="2000" b="1" i="1" dirty="0" err="1" smtClean="0">
                    <a:solidFill>
                      <a:schemeClr val="tx1"/>
                    </a:solidFill>
                  </a:rPr>
                  <a:t>g</a:t>
                </a:r>
                <a:r>
                  <a:rPr lang="en-US" sz="2000" b="1" i="1" baseline="-25000" dirty="0" err="1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m</a:t>
                </a:r>
                <a:r>
                  <a:rPr lang="en-US" sz="2000" b="1" i="1" dirty="0" smtClean="0">
                    <a:solidFill>
                      <a:schemeClr val="tx1"/>
                    </a:solidFill>
                  </a:rPr>
                  <a:t>) </a:t>
                </a:r>
                <a:r>
                  <a:rPr lang="en-US" sz="2000" b="1" i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𝒈</m:t>
                            </m:r>
                          </m:e>
                        </m:d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𝑾𝒂𝒗𝒈</m:t>
                        </m:r>
                        <m:d>
                          <m:d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𝒈</m:t>
                            </m:r>
                          </m:e>
                        </m:d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+(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𝒎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−|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𝒈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|)×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𝑴𝒂𝒙𝑾</m:t>
                        </m:r>
                      </m:num>
                      <m:den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den>
                    </m:f>
                    <m:r>
                      <a:rPr lang="en-US" sz="2000" b="1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𝑴𝑷𝑭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𝒈</m:t>
                    </m:r>
                    <m:r>
                      <a:rPr lang="en-US" sz="2000" b="1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→</m:t>
                    </m:r>
                    <m:r>
                      <a:rPr lang="en-US" sz="2000" b="1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r>
                  <a:rPr lang="en-US" sz="2000" b="1" i="1" baseline="-25000" dirty="0">
                    <a:solidFill>
                      <a:schemeClr val="tx1"/>
                    </a:solidFill>
                  </a:rPr>
                  <a:t> 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996118"/>
                <a:ext cx="5985813" cy="550856"/>
              </a:xfrm>
              <a:prstGeom prst="rect">
                <a:avLst/>
              </a:prstGeom>
              <a:blipFill>
                <a:blip r:embed="rId5"/>
                <a:stretch>
                  <a:fillRect l="-1018" b="-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8566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913469"/>
            <a:ext cx="8077200" cy="4114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u="sng" dirty="0"/>
              <a:t>C</a:t>
            </a:r>
            <a:r>
              <a:rPr lang="en-US" sz="3200" u="sng" baseline="-25000" dirty="0"/>
              <a:t>0</a:t>
            </a:r>
            <a:r>
              <a:rPr lang="en-US" sz="3200" u="sng" dirty="0"/>
              <a:t> Extensions</a:t>
            </a:r>
          </a:p>
          <a:p>
            <a:pPr marL="0" indent="0" algn="ctr">
              <a:buNone/>
            </a:pPr>
            <a:endParaRPr lang="en-US" sz="4600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769" y="2531076"/>
            <a:ext cx="3790950" cy="1470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773" y="2531075"/>
            <a:ext cx="4643438" cy="1683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291" y="4438650"/>
            <a:ext cx="72580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2416970" y="2438401"/>
            <a:ext cx="631031" cy="1583725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Oval 8"/>
          <p:cNvSpPr/>
          <p:nvPr/>
        </p:nvSpPr>
        <p:spPr>
          <a:xfrm>
            <a:off x="5943600" y="3048001"/>
            <a:ext cx="1219200" cy="516925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Oval 9"/>
          <p:cNvSpPr/>
          <p:nvPr/>
        </p:nvSpPr>
        <p:spPr>
          <a:xfrm rot="2998058">
            <a:off x="6914607" y="2736747"/>
            <a:ext cx="1219200" cy="516925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Oval 10"/>
          <p:cNvSpPr/>
          <p:nvPr/>
        </p:nvSpPr>
        <p:spPr>
          <a:xfrm rot="18282014">
            <a:off x="8255728" y="3284222"/>
            <a:ext cx="1219200" cy="516925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>
                <a:solidFill>
                  <a:prstClr val="white"/>
                </a:solidFill>
                <a:latin typeface="Calibri"/>
              </a:rPr>
              <a:pPr/>
              <a:t>14</a:t>
            </a:fld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3272" y="694468"/>
            <a:ext cx="9145920" cy="560439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Weighted gSpan Cont.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5886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905002"/>
            <a:ext cx="8077200" cy="4114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u="sng" dirty="0"/>
              <a:t>C</a:t>
            </a:r>
            <a:r>
              <a:rPr lang="en-US" sz="3200" u="sng" baseline="-25000" dirty="0"/>
              <a:t>0</a:t>
            </a:r>
            <a:r>
              <a:rPr lang="en-US" sz="3200" u="sng" dirty="0"/>
              <a:t> Extensions</a:t>
            </a:r>
          </a:p>
          <a:p>
            <a:pPr marL="0" indent="0" algn="ctr">
              <a:buNone/>
            </a:pPr>
            <a:endParaRPr lang="en-US" sz="4600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769" y="2531076"/>
            <a:ext cx="3790950" cy="1470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773" y="2531075"/>
            <a:ext cx="4643438" cy="1683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3352801" y="2438401"/>
            <a:ext cx="631031" cy="158372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362201" y="2438401"/>
            <a:ext cx="631031" cy="1583725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35764" y="4572000"/>
            <a:ext cx="433682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</a:t>
            </a:r>
            <a:r>
              <a:rPr lang="en-US" sz="3200" b="1" baseline="-25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r>
              <a:rPr lang="en-US" sz="32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/>
              </a:rPr>
              <a:t> Not </a:t>
            </a:r>
            <a:r>
              <a:rPr lang="en-US" sz="32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/>
              </a:rPr>
              <a:t>Canonical</a:t>
            </a:r>
          </a:p>
          <a:p>
            <a:pPr algn="ctr"/>
            <a:r>
              <a:rPr lang="en-US" sz="3200" b="1" dirty="0">
                <a:ln w="11430"/>
                <a:solidFill>
                  <a:srgbClr val="008B8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/>
              </a:rPr>
              <a:t>Canonical code of it is C</a:t>
            </a:r>
            <a:r>
              <a:rPr lang="en-US" sz="3200" b="1" baseline="-25000" dirty="0">
                <a:ln w="11430"/>
                <a:solidFill>
                  <a:srgbClr val="008B8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/>
              </a:rPr>
              <a:t>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>
                <a:solidFill>
                  <a:prstClr val="white"/>
                </a:solidFill>
                <a:latin typeface="Calibri"/>
              </a:rPr>
              <a:pPr/>
              <a:t>15</a:t>
            </a:fld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23272" y="740970"/>
            <a:ext cx="9145920" cy="52111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Weighted gSpan Cont.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5620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905002"/>
            <a:ext cx="8077200" cy="4114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u="sng" dirty="0"/>
              <a:t>C</a:t>
            </a:r>
            <a:r>
              <a:rPr lang="en-US" sz="3200" u="sng" baseline="-25000" dirty="0"/>
              <a:t>0</a:t>
            </a:r>
            <a:r>
              <a:rPr lang="en-US" sz="3200" u="sng" dirty="0"/>
              <a:t> Extensions</a:t>
            </a:r>
          </a:p>
          <a:p>
            <a:pPr marL="0" indent="0" algn="ctr">
              <a:buNone/>
            </a:pPr>
            <a:endParaRPr lang="en-US" sz="4600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769" y="2531076"/>
            <a:ext cx="3790950" cy="1470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773" y="2531075"/>
            <a:ext cx="4643438" cy="1683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Oval 12"/>
          <p:cNvSpPr/>
          <p:nvPr/>
        </p:nvSpPr>
        <p:spPr>
          <a:xfrm>
            <a:off x="2362201" y="2438401"/>
            <a:ext cx="631031" cy="1583725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Oval 8"/>
          <p:cNvSpPr/>
          <p:nvPr/>
        </p:nvSpPr>
        <p:spPr>
          <a:xfrm>
            <a:off x="3810001" y="2438401"/>
            <a:ext cx="631031" cy="1583725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236370" y="2454876"/>
            <a:ext cx="631031" cy="1583725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895601" y="2438401"/>
            <a:ext cx="631031" cy="1583725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14799" y="4654034"/>
            <a:ext cx="3259667" cy="36933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  <a:latin typeface="Calibri"/>
              </a:rPr>
              <a:t>Extension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Stack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= {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C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2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 C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3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 C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5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 C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8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>
                <a:solidFill>
                  <a:prstClr val="white"/>
                </a:solidFill>
                <a:latin typeface="Calibri"/>
              </a:rPr>
              <a:pPr/>
              <a:t>16</a:t>
            </a:fld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10058400" y="6384398"/>
            <a:ext cx="494406" cy="493535"/>
          </a:xfrm>
          <a:prstGeom prst="flowChartConnector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3272" y="796215"/>
            <a:ext cx="9145920" cy="462116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Weighted gSpan Cont.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013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animBg="1"/>
      <p:bldP spid="10" grpId="0" animBg="1"/>
      <p:bldP spid="11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905002"/>
            <a:ext cx="8077200" cy="4114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u="sng" dirty="0"/>
              <a:t>C</a:t>
            </a:r>
            <a:r>
              <a:rPr lang="en-US" sz="3200" u="sng" baseline="-25000" dirty="0"/>
              <a:t>2</a:t>
            </a:r>
            <a:r>
              <a:rPr lang="en-US" sz="3200" u="sng" dirty="0"/>
              <a:t> Extensions</a:t>
            </a:r>
          </a:p>
          <a:p>
            <a:pPr marL="0" indent="0" algn="ctr">
              <a:buNone/>
            </a:pPr>
            <a:endParaRPr lang="en-US" sz="46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4821195" y="5769231"/>
            <a:ext cx="3239072" cy="36933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ExtensionStack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= {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C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10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 C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3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 C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5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 C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8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}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227939"/>
            <a:ext cx="2133600" cy="3183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615" y="2438400"/>
            <a:ext cx="76096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5105400" y="3200400"/>
            <a:ext cx="1905000" cy="457200"/>
          </a:xfrm>
          <a:prstGeom prst="rightArrow">
            <a:avLst/>
          </a:prstGeom>
          <a:solidFill>
            <a:srgbClr val="008B8B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>
                <a:solidFill>
                  <a:prstClr val="white"/>
                </a:solidFill>
                <a:latin typeface="Calibri"/>
              </a:rPr>
              <a:pPr/>
              <a:t>17</a:t>
            </a:fld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3040" y="696864"/>
            <a:ext cx="9145920" cy="560439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Weighted gSpan Cont.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9960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905002"/>
            <a:ext cx="8077200" cy="4114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u="sng" dirty="0"/>
              <a:t>C</a:t>
            </a:r>
            <a:r>
              <a:rPr lang="en-US" sz="3200" u="sng" baseline="-25000" dirty="0"/>
              <a:t>10</a:t>
            </a:r>
            <a:r>
              <a:rPr lang="en-US" sz="3200" u="sng" dirty="0"/>
              <a:t> Extensions</a:t>
            </a:r>
          </a:p>
          <a:p>
            <a:pPr marL="0" indent="0" algn="ctr">
              <a:buNone/>
            </a:pPr>
            <a:endParaRPr lang="en-US" sz="46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4821195" y="5763397"/>
            <a:ext cx="2819400" cy="3810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ExtensionStack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= {C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3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 C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5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 C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8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}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572000" y="3276600"/>
            <a:ext cx="1447800" cy="381000"/>
          </a:xfrm>
          <a:prstGeom prst="rightArrow">
            <a:avLst/>
          </a:prstGeom>
          <a:solidFill>
            <a:srgbClr val="008B8B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14601"/>
            <a:ext cx="1754866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52" y="2895600"/>
            <a:ext cx="4434608" cy="2402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7467601" y="3467101"/>
            <a:ext cx="731911" cy="800099"/>
          </a:xfrm>
          <a:prstGeom prst="straightConnector1">
            <a:avLst/>
          </a:prstGeom>
          <a:ln w="28575">
            <a:solidFill>
              <a:srgbClr val="008B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6477000" y="3581400"/>
            <a:ext cx="533400" cy="553996"/>
          </a:xfrm>
          <a:prstGeom prst="straightConnector1">
            <a:avLst/>
          </a:prstGeom>
          <a:ln w="28575">
            <a:solidFill>
              <a:srgbClr val="008B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230895" y="3467101"/>
            <a:ext cx="0" cy="800099"/>
          </a:xfrm>
          <a:prstGeom prst="straightConnector1">
            <a:avLst/>
          </a:prstGeom>
          <a:ln w="28575">
            <a:solidFill>
              <a:srgbClr val="008B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230895" y="2664767"/>
            <a:ext cx="196861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/>
              </a:rPr>
              <a:t>Not Canonical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>
                <a:solidFill>
                  <a:prstClr val="white"/>
                </a:solidFill>
                <a:latin typeface="Calibri"/>
              </a:rPr>
              <a:pPr/>
              <a:t>18</a:t>
            </a:fld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10058400" y="6384398"/>
            <a:ext cx="494406" cy="493535"/>
          </a:xfrm>
          <a:prstGeom prst="flowChartConnector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3272" y="810419"/>
            <a:ext cx="9145920" cy="452284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Weighted gSpan Cont.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4574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905002"/>
            <a:ext cx="8077200" cy="41147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/>
              <a:t>After </a:t>
            </a:r>
            <a:r>
              <a:rPr lang="en-US" sz="2400" dirty="0"/>
              <a:t>completing the simulation we will get 14 weighted frequent subgraphs.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038" y="3200400"/>
            <a:ext cx="472440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>
                <a:solidFill>
                  <a:prstClr val="white"/>
                </a:solidFill>
                <a:latin typeface="Calibri"/>
              </a:rPr>
              <a:pPr/>
              <a:t>19</a:t>
            </a:fld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10058400" y="6384398"/>
            <a:ext cx="494406" cy="493535"/>
          </a:xfrm>
          <a:prstGeom prst="flowChartConnector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prstClr val="white"/>
              </a:solidFill>
              <a:latin typeface="Calibri"/>
            </a:endParaRPr>
          </a:p>
          <a:p>
            <a:pPr algn="ctr"/>
            <a:endParaRPr lang="en-US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3272" y="785355"/>
            <a:ext cx="9145920" cy="471948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Weighted gSpan Cont.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1667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123" y="184638"/>
            <a:ext cx="11060723" cy="1739900"/>
          </a:xfrm>
        </p:spPr>
        <p:txBody>
          <a:bodyPr>
            <a:normAutofit/>
          </a:bodyPr>
          <a:lstStyle/>
          <a:p>
            <a:pPr algn="ctr"/>
            <a:r>
              <a:rPr lang="en-US" sz="2800" spc="-150" dirty="0" smtClean="0">
                <a:latin typeface="Arial Black" panose="020B0A04020102020204" pitchFamily="34" charset="0"/>
              </a:rPr>
              <a:t>Presented By                                   supervisor                              </a:t>
            </a:r>
            <a:endParaRPr lang="en-ZA" sz="2800" spc="-150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7040" y="2927839"/>
            <a:ext cx="4158511" cy="2908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ts val="1000"/>
              </a:lnSpc>
            </a:pPr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Faddilin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Mahady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Riniyad</a:t>
            </a:r>
            <a:endParaRPr lang="en-US" sz="2800" b="1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ts val="650"/>
              </a:lnSpc>
              <a:spcBef>
                <a:spcPts val="20"/>
              </a:spcBef>
            </a:pPr>
            <a:endParaRPr lang="en-US" sz="8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ts val="650"/>
              </a:lnSpc>
              <a:spcBef>
                <a:spcPts val="20"/>
              </a:spcBef>
            </a:pPr>
            <a:endParaRPr lang="en-US" sz="800" b="1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ts val="650"/>
              </a:lnSpc>
              <a:spcBef>
                <a:spcPts val="20"/>
              </a:spcBef>
            </a:pPr>
            <a:endParaRPr lang="en-US" sz="800" b="1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ts val="650"/>
              </a:lnSpc>
              <a:spcBef>
                <a:spcPts val="20"/>
              </a:spcBef>
            </a:pPr>
            <a:r>
              <a:rPr 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ID:</a:t>
            </a:r>
            <a:r>
              <a:rPr lang="en-US" sz="2000" b="1" spc="16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2015–2–60–055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000"/>
              </a:lnSpc>
            </a:pPr>
            <a:endParaRPr lang="en-US" sz="12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ts val="1000"/>
              </a:lnSpc>
            </a:pPr>
            <a:endParaRPr lang="en-US" sz="1200" b="1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ts val="1000"/>
              </a:lnSpc>
            </a:pPr>
            <a:endParaRPr lang="en-US" sz="1200" b="1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ts val="1000"/>
              </a:lnSpc>
            </a:pPr>
            <a:r>
              <a:rPr 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Mohammad 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Sohag Rana</a:t>
            </a:r>
          </a:p>
          <a:p>
            <a:pPr lvl="0">
              <a:lnSpc>
                <a:spcPts val="650"/>
              </a:lnSpc>
              <a:spcBef>
                <a:spcPts val="20"/>
              </a:spcBef>
            </a:pPr>
            <a:endParaRPr lang="en-US" sz="8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ts val="650"/>
              </a:lnSpc>
              <a:spcBef>
                <a:spcPts val="20"/>
              </a:spcBef>
            </a:pPr>
            <a:endParaRPr lang="en-US" sz="800" b="1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ts val="650"/>
              </a:lnSpc>
              <a:spcBef>
                <a:spcPts val="20"/>
              </a:spcBef>
            </a:pPr>
            <a:endParaRPr lang="en-US" sz="800" b="1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ts val="650"/>
              </a:lnSpc>
              <a:spcBef>
                <a:spcPts val="20"/>
              </a:spcBef>
            </a:pPr>
            <a:r>
              <a:rPr 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2015–2–60–074</a:t>
            </a:r>
          </a:p>
          <a:p>
            <a:pPr lvl="0">
              <a:lnSpc>
                <a:spcPts val="1000"/>
              </a:lnSpc>
            </a:pPr>
            <a:endParaRPr lang="en-US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000"/>
              </a:lnSpc>
            </a:pPr>
            <a:endParaRPr lang="en-US" sz="12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000"/>
              </a:lnSpc>
            </a:pPr>
            <a:endParaRPr lang="en-US" sz="12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000"/>
              </a:lnSpc>
            </a:pPr>
            <a:r>
              <a:rPr lang="en-US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Raghib</a:t>
            </a:r>
            <a:r>
              <a:rPr 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Shahriyer</a:t>
            </a:r>
            <a:endParaRPr lang="en-US" sz="2800" b="1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000"/>
              </a:lnSpc>
            </a:pPr>
            <a:endParaRPr lang="en-US" sz="2800" b="1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ts val="1000"/>
              </a:lnSpc>
            </a:pPr>
            <a:endParaRPr lang="en-US" sz="2800" b="1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ts val="1000"/>
              </a:lnSpc>
            </a:pPr>
            <a:r>
              <a:rPr 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2015–2–60–076</a:t>
            </a:r>
          </a:p>
          <a:p>
            <a:pPr lvl="0">
              <a:lnSpc>
                <a:spcPts val="1000"/>
              </a:lnSpc>
            </a:pP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2806" y="3019278"/>
            <a:ext cx="52491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Jesan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Ahammed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Ovi</a:t>
            </a:r>
            <a:endParaRPr lang="en-US" sz="2800" b="1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 lvl="0" indent="-467360" algn="ctr"/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</a:p>
          <a:p>
            <a:pPr marL="540385" lvl="0" indent="-467360" algn="ctr"/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marL="540385" lvl="0" indent="-467360" algn="ctr"/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East West University</a:t>
            </a:r>
          </a:p>
          <a:p>
            <a:pPr lvl="0" algn="ctr"/>
            <a:endParaRPr lang="en-US" sz="2800" b="1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26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9788" y="35560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Data </a:t>
            </a:r>
            <a:r>
              <a:rPr lang="en-US" b="1" dirty="0" smtClean="0"/>
              <a:t>Description</a:t>
            </a:r>
            <a:endParaRPr lang="en-US" b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39786" y="1813482"/>
            <a:ext cx="5157787" cy="823912"/>
          </a:xfrm>
        </p:spPr>
        <p:txBody>
          <a:bodyPr/>
          <a:lstStyle/>
          <a:p>
            <a:r>
              <a:rPr lang="en-US" dirty="0"/>
              <a:t>Goodware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9787" y="2798525"/>
            <a:ext cx="5157787" cy="3684588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/>
              <a:t>Number </a:t>
            </a:r>
            <a:r>
              <a:rPr lang="en-US" sz="2400" dirty="0"/>
              <a:t>of graphs : 546</a:t>
            </a:r>
          </a:p>
          <a:p>
            <a:pPr lvl="0"/>
            <a:r>
              <a:rPr lang="en-US" sz="2400" dirty="0"/>
              <a:t>Mean number of nodes : 648.1</a:t>
            </a:r>
          </a:p>
          <a:p>
            <a:pPr lvl="0"/>
            <a:r>
              <a:rPr lang="en-US" sz="2400" dirty="0"/>
              <a:t>Mean degree : 3.3</a:t>
            </a:r>
          </a:p>
          <a:p>
            <a:pPr lvl="0"/>
            <a:r>
              <a:rPr lang="en-US" sz="2400" dirty="0" smtClean="0"/>
              <a:t>Maximum </a:t>
            </a:r>
            <a:r>
              <a:rPr lang="en-US" sz="2400" dirty="0"/>
              <a:t>degree : </a:t>
            </a:r>
            <a:r>
              <a:rPr lang="en-US" sz="2400" dirty="0" smtClean="0"/>
              <a:t>10</a:t>
            </a:r>
            <a:endParaRPr lang="en-US" sz="2400" dirty="0"/>
          </a:p>
          <a:p>
            <a:pPr lvl="0"/>
            <a:r>
              <a:rPr lang="en-US" sz="2400" dirty="0"/>
              <a:t>Number of isolated nodes : 130812</a:t>
            </a:r>
          </a:p>
          <a:p>
            <a:pPr lvl="0"/>
            <a:r>
              <a:rPr lang="en-US" sz="2400" dirty="0"/>
              <a:t>Mean of isolated nodes : 239.6</a:t>
            </a:r>
          </a:p>
          <a:p>
            <a:pPr lvl="0"/>
            <a:r>
              <a:rPr lang="en-US" sz="2400" dirty="0"/>
              <a:t>Number of self-loops : 0</a:t>
            </a:r>
          </a:p>
          <a:p>
            <a:endParaRPr lang="en-US" sz="24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6172200" y="1813482"/>
            <a:ext cx="5183188" cy="823912"/>
          </a:xfrm>
        </p:spPr>
        <p:txBody>
          <a:bodyPr/>
          <a:lstStyle/>
          <a:p>
            <a:r>
              <a:rPr lang="en-US" dirty="0" smtClean="0"/>
              <a:t>Malware: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72200" y="2798525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Number of graphs : 815</a:t>
            </a:r>
          </a:p>
          <a:p>
            <a:pPr lvl="0"/>
            <a:r>
              <a:rPr lang="en-US" sz="2400" dirty="0"/>
              <a:t>Mean number of nodes : 871.5</a:t>
            </a:r>
          </a:p>
          <a:p>
            <a:pPr lvl="0"/>
            <a:r>
              <a:rPr lang="en-US" sz="2400" dirty="0"/>
              <a:t>Mean degree : 3.6</a:t>
            </a:r>
          </a:p>
          <a:p>
            <a:pPr lvl="0"/>
            <a:r>
              <a:rPr lang="en-US" sz="2400" dirty="0" smtClean="0"/>
              <a:t>Maximum </a:t>
            </a:r>
            <a:r>
              <a:rPr lang="en-US" sz="2400" dirty="0"/>
              <a:t>degree : </a:t>
            </a:r>
            <a:r>
              <a:rPr lang="en-US" sz="2400" dirty="0" smtClean="0"/>
              <a:t>34</a:t>
            </a:r>
            <a:endParaRPr lang="en-US" sz="2400" dirty="0"/>
          </a:p>
          <a:p>
            <a:pPr lvl="0"/>
            <a:r>
              <a:rPr lang="en-US" sz="2400" dirty="0"/>
              <a:t>Number of isolated nodes : 231990</a:t>
            </a:r>
          </a:p>
          <a:p>
            <a:pPr lvl="0"/>
            <a:r>
              <a:rPr lang="en-US" sz="2400" dirty="0"/>
              <a:t>Mean of isolated nodes : 284.7</a:t>
            </a:r>
          </a:p>
          <a:p>
            <a:pPr lvl="0"/>
            <a:r>
              <a:rPr lang="en-US" sz="2400" dirty="0"/>
              <a:t>Number of self-loops : 0</a:t>
            </a:r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9931401" y="1493752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hlinkClick r:id="rId2"/>
              </a:rPr>
              <a:t>Link</a:t>
            </a:r>
            <a:endParaRPr lang="en-US" sz="1600" dirty="0">
              <a:solidFill>
                <a:srgbClr val="008B8B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787" y="1493752"/>
            <a:ext cx="909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Source: </a:t>
            </a:r>
            <a:r>
              <a:rPr lang="en-US" b="1" dirty="0" err="1" smtClean="0"/>
              <a:t>Quarkslab</a:t>
            </a:r>
            <a:r>
              <a:rPr lang="en-US" b="1" dirty="0" smtClean="0"/>
              <a:t> , a </a:t>
            </a:r>
            <a:r>
              <a:rPr lang="en-US" b="1" dirty="0" smtClean="0"/>
              <a:t>company </a:t>
            </a:r>
            <a:r>
              <a:rPr lang="en-US" b="1" dirty="0"/>
              <a:t>which provides </a:t>
            </a:r>
            <a:r>
              <a:rPr lang="en-US" b="1" dirty="0" smtClean="0"/>
              <a:t>vulnerability research </a:t>
            </a:r>
            <a:r>
              <a:rPr lang="en-US" b="1" dirty="0"/>
              <a:t>and </a:t>
            </a:r>
            <a:r>
              <a:rPr lang="en-US" b="1" dirty="0" smtClean="0"/>
              <a:t>reverse engineering.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385" y="168654"/>
            <a:ext cx="5369207" cy="1325563"/>
          </a:xfrm>
        </p:spPr>
        <p:txBody>
          <a:bodyPr/>
          <a:lstStyle/>
          <a:p>
            <a:r>
              <a:rPr lang="en-US" b="1" dirty="0" smtClean="0"/>
              <a:t>Data Description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22" y="1899768"/>
            <a:ext cx="5816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t # 0</a:t>
            </a:r>
          </a:p>
          <a:p>
            <a:pPr marL="0" indent="0">
              <a:buNone/>
            </a:pPr>
            <a:r>
              <a:rPr lang="en-US" dirty="0" smtClean="0"/>
              <a:t>v 0 </a:t>
            </a:r>
            <a:r>
              <a:rPr lang="en-US" dirty="0" err="1"/>
              <a:t>L_leacallmovsub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/>
              <a:t>1 </a:t>
            </a:r>
            <a:r>
              <a:rPr lang="en-US" dirty="0" err="1"/>
              <a:t>L_xorcallmovcmp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 2 </a:t>
            </a:r>
            <a:r>
              <a:rPr lang="en-US" dirty="0" err="1"/>
              <a:t>L_addcallmov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 3 </a:t>
            </a:r>
            <a:r>
              <a:rPr lang="en-US" dirty="0" err="1"/>
              <a:t>L_pushleaxormovcall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s-ES" dirty="0" smtClean="0"/>
              <a:t>e </a:t>
            </a:r>
            <a:r>
              <a:rPr lang="es-ES" dirty="0"/>
              <a:t>0</a:t>
            </a:r>
            <a:r>
              <a:rPr lang="es-ES" dirty="0" smtClean="0"/>
              <a:t> </a:t>
            </a:r>
            <a:r>
              <a:rPr lang="es-ES" dirty="0"/>
              <a:t>1</a:t>
            </a:r>
            <a:r>
              <a:rPr lang="es-ES" dirty="0" smtClean="0"/>
              <a:t> </a:t>
            </a:r>
            <a:r>
              <a:rPr lang="es-ES" dirty="0"/>
              <a:t>el </a:t>
            </a:r>
            <a:r>
              <a:rPr lang="es-ES" dirty="0" smtClean="0"/>
              <a:t>16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e </a:t>
            </a:r>
            <a:r>
              <a:rPr lang="es-ES" dirty="0" smtClean="0"/>
              <a:t>1 2 </a:t>
            </a:r>
            <a:r>
              <a:rPr lang="es-ES" dirty="0"/>
              <a:t>el </a:t>
            </a:r>
            <a:r>
              <a:rPr lang="es-ES" dirty="0" smtClean="0"/>
              <a:t>29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e </a:t>
            </a:r>
            <a:r>
              <a:rPr lang="es-ES" dirty="0" smtClean="0"/>
              <a:t>2 3 </a:t>
            </a:r>
            <a:r>
              <a:rPr lang="es-ES" dirty="0"/>
              <a:t>el </a:t>
            </a:r>
            <a:r>
              <a:rPr lang="es-ES" dirty="0" smtClean="0"/>
              <a:t>18</a:t>
            </a:r>
            <a:endParaRPr lang="es-ES" dirty="0"/>
          </a:p>
          <a:p>
            <a:pPr marL="0" indent="0">
              <a:buNone/>
            </a:pP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3833" y="1305411"/>
            <a:ext cx="436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Example Data :   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8835081" y="678249"/>
            <a:ext cx="2248930" cy="433859"/>
          </a:xfrm>
          <a:prstGeom prst="rect">
            <a:avLst/>
          </a:prstGeom>
          <a:solidFill>
            <a:srgbClr val="008B8B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L_leacallmovsub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654800" y="2003812"/>
            <a:ext cx="2248930" cy="433859"/>
          </a:xfrm>
          <a:prstGeom prst="rect">
            <a:avLst/>
          </a:prstGeom>
          <a:solidFill>
            <a:srgbClr val="008B8B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L_xorcallmovcmp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811265" y="2003812"/>
            <a:ext cx="2248930" cy="433859"/>
          </a:xfrm>
          <a:prstGeom prst="rect">
            <a:avLst/>
          </a:prstGeom>
          <a:solidFill>
            <a:srgbClr val="008B8B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L_callmovcmp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654800" y="3432563"/>
            <a:ext cx="2248930" cy="433859"/>
          </a:xfrm>
          <a:prstGeom prst="rect">
            <a:avLst/>
          </a:prstGeom>
          <a:solidFill>
            <a:srgbClr val="008B8B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L_addcallmov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811265" y="4075437"/>
            <a:ext cx="2248930" cy="433859"/>
          </a:xfrm>
          <a:prstGeom prst="rect">
            <a:avLst/>
          </a:prstGeom>
          <a:solidFill>
            <a:srgbClr val="008B8B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L_xorcallmovcmp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654800" y="5066916"/>
            <a:ext cx="2248930" cy="433859"/>
          </a:xfrm>
          <a:prstGeom prst="rect">
            <a:avLst/>
          </a:prstGeom>
          <a:solidFill>
            <a:srgbClr val="008B8B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L_pushleaxormovcall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686800" y="5996460"/>
            <a:ext cx="2248930" cy="433859"/>
          </a:xfrm>
          <a:prstGeom prst="rect">
            <a:avLst/>
          </a:prstGeom>
          <a:solidFill>
            <a:srgbClr val="008B8B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L_addcmpxorjmpmov</a:t>
            </a:r>
            <a:endParaRPr lang="en-US" dirty="0"/>
          </a:p>
        </p:txBody>
      </p:sp>
      <p:cxnSp>
        <p:nvCxnSpPr>
          <p:cNvPr id="24" name="Straight Connector 23"/>
          <p:cNvCxnSpPr>
            <a:stCxn id="13" idx="2"/>
            <a:endCxn id="17" idx="0"/>
          </p:cNvCxnSpPr>
          <p:nvPr/>
        </p:nvCxnSpPr>
        <p:spPr>
          <a:xfrm flipH="1">
            <a:off x="7779265" y="1112108"/>
            <a:ext cx="2180281" cy="891704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2"/>
            <a:endCxn id="18" idx="0"/>
          </p:cNvCxnSpPr>
          <p:nvPr/>
        </p:nvCxnSpPr>
        <p:spPr>
          <a:xfrm>
            <a:off x="9959546" y="1112108"/>
            <a:ext cx="976184" cy="891704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2"/>
            <a:endCxn id="19" idx="0"/>
          </p:cNvCxnSpPr>
          <p:nvPr/>
        </p:nvCxnSpPr>
        <p:spPr>
          <a:xfrm>
            <a:off x="7779265" y="2437671"/>
            <a:ext cx="0" cy="99489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9" idx="2"/>
            <a:endCxn id="22" idx="0"/>
          </p:cNvCxnSpPr>
          <p:nvPr/>
        </p:nvCxnSpPr>
        <p:spPr>
          <a:xfrm>
            <a:off x="7779265" y="3866422"/>
            <a:ext cx="0" cy="1200494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50"/>
          <p:cNvSpPr/>
          <p:nvPr/>
        </p:nvSpPr>
        <p:spPr>
          <a:xfrm>
            <a:off x="6039873" y="902043"/>
            <a:ext cx="2807565" cy="4213654"/>
          </a:xfrm>
          <a:custGeom>
            <a:avLst/>
            <a:gdLst>
              <a:gd name="connsiteX0" fmla="*/ 2807565 w 2807565"/>
              <a:gd name="connsiteY0" fmla="*/ 0 h 4213654"/>
              <a:gd name="connsiteX1" fmla="*/ 138505 w 2807565"/>
              <a:gd name="connsiteY1" fmla="*/ 877330 h 4213654"/>
              <a:gd name="connsiteX2" fmla="*/ 620419 w 2807565"/>
              <a:gd name="connsiteY2" fmla="*/ 4213654 h 4213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7565" h="4213654">
                <a:moveTo>
                  <a:pt x="2807565" y="0"/>
                </a:moveTo>
                <a:cubicBezTo>
                  <a:pt x="1655297" y="87527"/>
                  <a:pt x="503029" y="175054"/>
                  <a:pt x="138505" y="877330"/>
                </a:cubicBezTo>
                <a:cubicBezTo>
                  <a:pt x="-226019" y="1579606"/>
                  <a:pt x="197200" y="2896630"/>
                  <a:pt x="620419" y="4213654"/>
                </a:cubicBez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18" idx="2"/>
            <a:endCxn id="20" idx="0"/>
          </p:cNvCxnSpPr>
          <p:nvPr/>
        </p:nvCxnSpPr>
        <p:spPr>
          <a:xfrm>
            <a:off x="10935730" y="2437671"/>
            <a:ext cx="0" cy="163776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8" idx="1"/>
          </p:cNvCxnSpPr>
          <p:nvPr/>
        </p:nvCxnSpPr>
        <p:spPr>
          <a:xfrm rot="10800000" flipV="1">
            <a:off x="9419771" y="2220742"/>
            <a:ext cx="391494" cy="3775718"/>
          </a:xfrm>
          <a:prstGeom prst="bentConnector2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467540" y="3008870"/>
            <a:ext cx="42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353137" y="1320800"/>
            <a:ext cx="42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579951" y="1394339"/>
            <a:ext cx="42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0942203" y="2871161"/>
            <a:ext cx="42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9265" y="4300281"/>
            <a:ext cx="42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785738" y="2862819"/>
            <a:ext cx="42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955951" y="1457151"/>
            <a:ext cx="42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313756" y="2862819"/>
            <a:ext cx="42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354004" y="4363457"/>
            <a:ext cx="42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8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419771" y="4562109"/>
            <a:ext cx="42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56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0502885" y="3143202"/>
            <a:ext cx="42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159160" y="2935117"/>
            <a:ext cx="42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8903730" y="1558279"/>
            <a:ext cx="42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994511" y="4693853"/>
            <a:ext cx="42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</a:t>
            </a:r>
            <a:endParaRPr lang="en-US" dirty="0"/>
          </a:p>
        </p:txBody>
      </p:sp>
      <p:cxnSp>
        <p:nvCxnSpPr>
          <p:cNvPr id="8" name="Straight Connector 7"/>
          <p:cNvCxnSpPr>
            <a:stCxn id="22" idx="2"/>
          </p:cNvCxnSpPr>
          <p:nvPr/>
        </p:nvCxnSpPr>
        <p:spPr>
          <a:xfrm>
            <a:off x="7779265" y="5500775"/>
            <a:ext cx="6473" cy="125562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3" idx="2"/>
          </p:cNvCxnSpPr>
          <p:nvPr/>
        </p:nvCxnSpPr>
        <p:spPr>
          <a:xfrm>
            <a:off x="9811265" y="6430319"/>
            <a:ext cx="0" cy="42768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0" idx="2"/>
          </p:cNvCxnSpPr>
          <p:nvPr/>
        </p:nvCxnSpPr>
        <p:spPr>
          <a:xfrm flipH="1">
            <a:off x="10928145" y="4509296"/>
            <a:ext cx="7585" cy="1383504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11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51" grpId="0" animBg="1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25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9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3971466" y="1350057"/>
            <a:ext cx="3505200" cy="4749119"/>
            <a:chOff x="2514600" y="3090315"/>
            <a:chExt cx="2286380" cy="3303735"/>
          </a:xfrm>
          <a:solidFill>
            <a:schemeClr val="tx1"/>
          </a:solidFill>
          <a:effectLst>
            <a:outerShdw blurRad="3683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/>
            <p:cNvGrpSpPr/>
            <p:nvPr/>
          </p:nvGrpSpPr>
          <p:grpSpPr>
            <a:xfrm>
              <a:off x="2514600" y="5593557"/>
              <a:ext cx="2286380" cy="800493"/>
              <a:chOff x="1904620" y="5479257"/>
              <a:chExt cx="2286380" cy="800493"/>
            </a:xfrm>
            <a:grpFill/>
          </p:grpSpPr>
          <p:sp>
            <p:nvSpPr>
              <p:cNvPr id="19" name="Rectangle 18"/>
              <p:cNvSpPr/>
              <p:nvPr/>
            </p:nvSpPr>
            <p:spPr>
              <a:xfrm>
                <a:off x="1905000" y="5822550"/>
                <a:ext cx="2286000" cy="457200"/>
              </a:xfrm>
              <a:prstGeom prst="rect">
                <a:avLst/>
              </a:prstGeom>
              <a:grpFill/>
              <a:ln w="1270" cap="sq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>
                      <a:outerShdw blurRad="50800" dist="38100" dir="5400000" algn="t" rotWithShape="0">
                        <a:prstClr val="black">
                          <a:alpha val="24000"/>
                        </a:prstClr>
                      </a:outerShdw>
                    </a:effectLst>
                    <a:latin typeface="Calibri"/>
                    <a:cs typeface="Arial" pitchFamily="34" charset="0"/>
                  </a:rPr>
                  <a:t>STEP ONE</a:t>
                </a:r>
              </a:p>
            </p:txBody>
          </p:sp>
          <p:sp>
            <p:nvSpPr>
              <p:cNvPr id="20" name="Trapezoid 19"/>
              <p:cNvSpPr/>
              <p:nvPr/>
            </p:nvSpPr>
            <p:spPr>
              <a:xfrm>
                <a:off x="1904620" y="5479257"/>
                <a:ext cx="2286000" cy="457200"/>
              </a:xfrm>
              <a:prstGeom prst="trapezoid">
                <a:avLst/>
              </a:prstGeom>
              <a:grpFill/>
              <a:ln w="1270" cap="sq">
                <a:noFill/>
                <a:miter lim="800000"/>
              </a:ln>
              <a:scene3d>
                <a:camera prst="orthographicFront">
                  <a:rot lat="17999931" lon="10799973" rev="2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black">
                      <a:lumMod val="85000"/>
                      <a:lumOff val="15000"/>
                    </a:prstClr>
                  </a:solidFill>
                  <a:effectLst>
                    <a:outerShdw blurRad="50800" dist="38100" dir="5400000" algn="t" rotWithShape="0">
                      <a:prstClr val="black">
                        <a:alpha val="24000"/>
                      </a:prstClr>
                    </a:outerShdw>
                  </a:effectLst>
                  <a:latin typeface="Calibri"/>
                  <a:cs typeface="Arial" pitchFamily="34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621349" y="4979089"/>
              <a:ext cx="2075980" cy="736603"/>
              <a:chOff x="1906901" y="5494944"/>
              <a:chExt cx="2286702" cy="736603"/>
            </a:xfrm>
            <a:grpFill/>
          </p:grpSpPr>
          <p:sp>
            <p:nvSpPr>
              <p:cNvPr id="17" name="Rectangle 16"/>
              <p:cNvSpPr/>
              <p:nvPr/>
            </p:nvSpPr>
            <p:spPr>
              <a:xfrm>
                <a:off x="1907281" y="5820067"/>
                <a:ext cx="2286322" cy="411480"/>
              </a:xfrm>
              <a:prstGeom prst="rect">
                <a:avLst/>
              </a:prstGeom>
              <a:grpFill/>
              <a:ln w="1270" cap="sq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>
                      <a:outerShdw blurRad="50800" dist="38100" dir="5400000" algn="t" rotWithShape="0">
                        <a:prstClr val="black">
                          <a:alpha val="24000"/>
                        </a:prstClr>
                      </a:outerShdw>
                    </a:effectLst>
                    <a:latin typeface="Calibri"/>
                    <a:cs typeface="Arial" pitchFamily="34" charset="0"/>
                  </a:rPr>
                  <a:t>STEP TWO </a:t>
                </a:r>
              </a:p>
            </p:txBody>
          </p:sp>
          <p:sp>
            <p:nvSpPr>
              <p:cNvPr id="18" name="Trapezoid 17"/>
              <p:cNvSpPr/>
              <p:nvPr/>
            </p:nvSpPr>
            <p:spPr>
              <a:xfrm>
                <a:off x="1906901" y="5494944"/>
                <a:ext cx="2286000" cy="457200"/>
              </a:xfrm>
              <a:prstGeom prst="trapezoid">
                <a:avLst/>
              </a:prstGeom>
              <a:grpFill/>
              <a:ln w="1270" cap="sq">
                <a:noFill/>
                <a:miter lim="800000"/>
              </a:ln>
              <a:scene3d>
                <a:camera prst="orthographicFront">
                  <a:rot lat="17699931" lon="10799969" rev="24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black">
                      <a:lumMod val="85000"/>
                      <a:lumOff val="15000"/>
                    </a:prstClr>
                  </a:solidFill>
                  <a:effectLst>
                    <a:outerShdw blurRad="50800" dist="38100" dir="5400000" algn="t" rotWithShape="0">
                      <a:prstClr val="black">
                        <a:alpha val="24000"/>
                      </a:prstClr>
                    </a:outerShdw>
                  </a:effectLst>
                  <a:latin typeface="Calibri"/>
                  <a:cs typeface="Arial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729912" y="4409518"/>
              <a:ext cx="1855684" cy="700322"/>
              <a:chOff x="1899492" y="5521221"/>
              <a:chExt cx="2297021" cy="700322"/>
            </a:xfrm>
            <a:grpFill/>
          </p:grpSpPr>
          <p:sp>
            <p:nvSpPr>
              <p:cNvPr id="15" name="Rectangle 14"/>
              <p:cNvSpPr/>
              <p:nvPr/>
            </p:nvSpPr>
            <p:spPr>
              <a:xfrm>
                <a:off x="1905000" y="5828351"/>
                <a:ext cx="2291512" cy="393192"/>
              </a:xfrm>
              <a:prstGeom prst="rect">
                <a:avLst/>
              </a:prstGeom>
              <a:grpFill/>
              <a:ln w="1270" cap="sq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>
                      <a:outerShdw blurRad="50800" dist="38100" dir="5400000" algn="t" rotWithShape="0">
                        <a:prstClr val="black">
                          <a:alpha val="24000"/>
                        </a:prstClr>
                      </a:outerShdw>
                    </a:effectLst>
                    <a:latin typeface="Calibri"/>
                    <a:cs typeface="Arial" pitchFamily="34" charset="0"/>
                  </a:rPr>
                  <a:t>STEP THREE</a:t>
                </a:r>
              </a:p>
            </p:txBody>
          </p:sp>
          <p:sp>
            <p:nvSpPr>
              <p:cNvPr id="16" name="Trapezoid 15"/>
              <p:cNvSpPr/>
              <p:nvPr/>
            </p:nvSpPr>
            <p:spPr>
              <a:xfrm>
                <a:off x="1899492" y="5521221"/>
                <a:ext cx="2297021" cy="457200"/>
              </a:xfrm>
              <a:prstGeom prst="trapezoid">
                <a:avLst/>
              </a:prstGeom>
              <a:grpFill/>
              <a:ln w="1270" cap="sq">
                <a:noFill/>
                <a:miter lim="800000"/>
              </a:ln>
              <a:scene3d>
                <a:camera prst="orthographicFront">
                  <a:rot lat="17399931" lon="10799963" rev="29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black">
                      <a:lumMod val="85000"/>
                      <a:lumOff val="15000"/>
                    </a:prstClr>
                  </a:solidFill>
                  <a:effectLst>
                    <a:outerShdw blurRad="50800" dist="38100" dir="5400000" algn="t" rotWithShape="0">
                      <a:prstClr val="black">
                        <a:alpha val="24000"/>
                      </a:prstClr>
                    </a:outerShdw>
                  </a:effectLst>
                  <a:latin typeface="Calibri"/>
                  <a:cs typeface="Arial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838967" y="3902764"/>
              <a:ext cx="1640501" cy="656044"/>
              <a:chOff x="1895892" y="5533921"/>
              <a:chExt cx="2304457" cy="656044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1896274" y="5824205"/>
                <a:ext cx="2304075" cy="365760"/>
              </a:xfrm>
              <a:prstGeom prst="rect">
                <a:avLst/>
              </a:prstGeom>
              <a:grpFill/>
              <a:ln w="1270" cap="sq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>
                      <a:outerShdw blurRad="50800" dist="38100" dir="5400000" algn="t" rotWithShape="0">
                        <a:prstClr val="black">
                          <a:alpha val="24000"/>
                        </a:prstClr>
                      </a:outerShdw>
                    </a:effectLst>
                    <a:latin typeface="Calibri"/>
                    <a:cs typeface="Arial" pitchFamily="34" charset="0"/>
                  </a:rPr>
                  <a:t>STEP FOUR</a:t>
                </a:r>
              </a:p>
            </p:txBody>
          </p:sp>
          <p:sp>
            <p:nvSpPr>
              <p:cNvPr id="14" name="Trapezoid 13"/>
              <p:cNvSpPr/>
              <p:nvPr/>
            </p:nvSpPr>
            <p:spPr>
              <a:xfrm>
                <a:off x="1895892" y="5533921"/>
                <a:ext cx="2304075" cy="457200"/>
              </a:xfrm>
              <a:prstGeom prst="trapezoid">
                <a:avLst/>
              </a:prstGeom>
              <a:grpFill/>
              <a:ln w="1270" cap="sq">
                <a:noFill/>
                <a:miter lim="800000"/>
              </a:ln>
              <a:scene3d>
                <a:camera prst="orthographicFront">
                  <a:rot lat="17099929" lon="10799953" rev="38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black">
                      <a:lumMod val="85000"/>
                      <a:lumOff val="15000"/>
                    </a:prstClr>
                  </a:solidFill>
                  <a:effectLst>
                    <a:outerShdw blurRad="50800" dist="38100" dir="5400000" algn="t" rotWithShape="0">
                      <a:prstClr val="black">
                        <a:alpha val="24000"/>
                      </a:prstClr>
                    </a:outerShdw>
                  </a:effectLst>
                  <a:latin typeface="Calibri"/>
                  <a:cs typeface="Arial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943880" y="3560450"/>
              <a:ext cx="1431473" cy="510318"/>
              <a:chOff x="1884443" y="5666091"/>
              <a:chExt cx="2324205" cy="510318"/>
            </a:xfrm>
            <a:grpFill/>
          </p:grpSpPr>
          <p:sp>
            <p:nvSpPr>
              <p:cNvPr id="11" name="Rectangle 10"/>
              <p:cNvSpPr/>
              <p:nvPr/>
            </p:nvSpPr>
            <p:spPr>
              <a:xfrm>
                <a:off x="1894912" y="5819793"/>
                <a:ext cx="2304838" cy="356616"/>
              </a:xfrm>
              <a:prstGeom prst="rect">
                <a:avLst/>
              </a:prstGeom>
              <a:grpFill/>
              <a:ln w="1270" cap="sq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>
                      <a:outerShdw blurRad="50800" dist="38100" dir="5400000" algn="t" rotWithShape="0">
                        <a:prstClr val="black">
                          <a:alpha val="24000"/>
                        </a:prstClr>
                      </a:outerShdw>
                    </a:effectLst>
                    <a:latin typeface="Calibri"/>
                    <a:cs typeface="Arial" pitchFamily="34" charset="0"/>
                  </a:rPr>
                  <a:t>STEP FIVE</a:t>
                </a:r>
              </a:p>
            </p:txBody>
          </p:sp>
          <p:sp>
            <p:nvSpPr>
              <p:cNvPr id="12" name="Trapezoid 11"/>
              <p:cNvSpPr/>
              <p:nvPr/>
            </p:nvSpPr>
            <p:spPr>
              <a:xfrm>
                <a:off x="1884443" y="5666091"/>
                <a:ext cx="2324205" cy="258077"/>
              </a:xfrm>
              <a:prstGeom prst="trapezoid">
                <a:avLst/>
              </a:prstGeom>
              <a:grpFill/>
              <a:ln w="1270" cap="sq">
                <a:noFill/>
                <a:miter lim="800000"/>
              </a:ln>
              <a:scene3d>
                <a:camera prst="orthographicFront">
                  <a:rot lat="16799928" lon="10799934" rev="56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black">
                      <a:lumMod val="85000"/>
                      <a:lumOff val="15000"/>
                    </a:prstClr>
                  </a:solidFill>
                  <a:effectLst>
                    <a:outerShdw blurRad="50800" dist="38100" dir="5400000" algn="t" rotWithShape="0">
                      <a:prstClr val="black">
                        <a:alpha val="24000"/>
                      </a:prstClr>
                    </a:outerShdw>
                  </a:effectLst>
                  <a:latin typeface="Calibri"/>
                  <a:cs typeface="Arial" pitchFamily="34" charset="0"/>
                </a:endParaRPr>
              </a:p>
            </p:txBody>
          </p:sp>
        </p:grpSp>
        <p:sp>
          <p:nvSpPr>
            <p:cNvPr id="10" name="Trapezoid 9"/>
            <p:cNvSpPr/>
            <p:nvPr/>
          </p:nvSpPr>
          <p:spPr>
            <a:xfrm>
              <a:off x="3062289" y="3090315"/>
              <a:ext cx="1188522" cy="457200"/>
            </a:xfrm>
            <a:prstGeom prst="trapezoid">
              <a:avLst/>
            </a:prstGeom>
            <a:grpFill/>
            <a:ln w="1270" cap="sq">
              <a:noFill/>
              <a:miter lim="800000"/>
            </a:ln>
            <a:scene3d>
              <a:camera prst="orthographicFront">
                <a:rot lat="16200000" lon="10799880" rev="108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24000"/>
                    </a:prstClr>
                  </a:outerShdw>
                </a:effectLst>
                <a:latin typeface="Calibri"/>
                <a:cs typeface="Arial" pitchFamily="34" charset="0"/>
              </a:endParaRPr>
            </a:p>
          </p:txBody>
        </p:sp>
      </p:grpSp>
      <p:sp>
        <p:nvSpPr>
          <p:cNvPr id="25" name="Title 1"/>
          <p:cNvSpPr txBox="1">
            <a:spLocks/>
          </p:cNvSpPr>
          <p:nvPr/>
        </p:nvSpPr>
        <p:spPr>
          <a:xfrm>
            <a:off x="1755316" y="324025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"/>
            <a:r>
              <a:rPr lang="en-US" dirty="0" smtClean="0">
                <a:solidFill>
                  <a:schemeClr val="bg1"/>
                </a:solidFill>
                <a:latin typeface="Calibri"/>
              </a:rPr>
              <a:t>Recap of Our Framework</a:t>
            </a:r>
            <a:endParaRPr lang="en-US" dirty="0">
              <a:solidFill>
                <a:schemeClr val="bg1"/>
              </a:solidFill>
              <a:latin typeface="Calibri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7346491" y="2151351"/>
            <a:ext cx="2381250" cy="937924"/>
            <a:chOff x="5471532" y="1043376"/>
            <a:chExt cx="2986668" cy="937924"/>
          </a:xfrm>
        </p:grpSpPr>
        <p:sp>
          <p:nvSpPr>
            <p:cNvPr id="50" name="Rectangle 49"/>
            <p:cNvSpPr/>
            <p:nvPr/>
          </p:nvSpPr>
          <p:spPr>
            <a:xfrm>
              <a:off x="5471532" y="1043376"/>
              <a:ext cx="2986668" cy="394999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>
                <a:defRPr/>
              </a:pPr>
              <a:r>
                <a:rPr lang="en-US" sz="1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</a:rPr>
                <a:t>STEP FIVE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471532" y="1270358"/>
              <a:ext cx="2986668" cy="710942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91440" tIns="91440" rIns="91440" bIns="91440" rtlCol="0" anchor="t"/>
            <a:lstStyle/>
            <a:p>
              <a:pPr marL="176213" indent="-176213">
                <a:buFont typeface="Arial" pitchFamily="34" charset="0"/>
                <a:buChar char="•"/>
                <a:defRPr/>
              </a:pPr>
              <a:r>
                <a:rPr 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Calibri"/>
                </a:rPr>
                <a:t>A learned model has been formed to take a decision.</a:t>
              </a:r>
            </a:p>
            <a:p>
              <a:pPr>
                <a:defRPr/>
              </a:pPr>
              <a:endParaRPr lang="en-US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Calibri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603666" y="3503901"/>
            <a:ext cx="2381250" cy="937924"/>
            <a:chOff x="5471532" y="1043376"/>
            <a:chExt cx="2986668" cy="937924"/>
          </a:xfrm>
        </p:grpSpPr>
        <p:sp>
          <p:nvSpPr>
            <p:cNvPr id="65" name="Rectangle 64"/>
            <p:cNvSpPr/>
            <p:nvPr/>
          </p:nvSpPr>
          <p:spPr>
            <a:xfrm>
              <a:off x="5471532" y="1043376"/>
              <a:ext cx="2986668" cy="394999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>
                <a:defRPr/>
              </a:pPr>
              <a:r>
                <a:rPr lang="en-US" sz="1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</a:rPr>
                <a:t>STEP THREE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471532" y="1270358"/>
              <a:ext cx="2986668" cy="710942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91440" tIns="91440" rIns="91440" bIns="91440" rtlCol="0" anchor="t"/>
            <a:lstStyle/>
            <a:p>
              <a:pPr marL="176213" indent="-176213">
                <a:buFont typeface="Arial" pitchFamily="34" charset="0"/>
                <a:buChar char="•"/>
                <a:defRPr/>
              </a:pPr>
              <a:r>
                <a:rPr 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Calibri"/>
                </a:rPr>
                <a:t>Constructing training dataset and testing dataset</a:t>
              </a:r>
            </a:p>
            <a:p>
              <a:pPr marL="176213" indent="-176213">
                <a:buFont typeface="Arial" pitchFamily="34" charset="0"/>
                <a:buChar char="•"/>
                <a:defRPr/>
              </a:pPr>
              <a:r>
                <a:rPr 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Calibri"/>
                </a:rPr>
                <a:t>K-fold Cross validation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936291" y="2713326"/>
            <a:ext cx="2381250" cy="937924"/>
            <a:chOff x="5471532" y="1043376"/>
            <a:chExt cx="2986668" cy="937924"/>
          </a:xfrm>
        </p:grpSpPr>
        <p:sp>
          <p:nvSpPr>
            <p:cNvPr id="68" name="Rectangle 67"/>
            <p:cNvSpPr/>
            <p:nvPr/>
          </p:nvSpPr>
          <p:spPr>
            <a:xfrm>
              <a:off x="5471532" y="1043376"/>
              <a:ext cx="2986668" cy="394999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>
                <a:defRPr/>
              </a:pPr>
              <a:r>
                <a:rPr lang="en-US" sz="1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</a:rPr>
                <a:t>STEP FOUR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471532" y="1270358"/>
              <a:ext cx="2986668" cy="710942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91440" tIns="91440" rIns="91440" bIns="91440" rtlCol="0" anchor="t"/>
            <a:lstStyle/>
            <a:p>
              <a:pPr marL="176213" indent="-176213">
                <a:buFont typeface="Arial" pitchFamily="34" charset="0"/>
                <a:buChar char="•"/>
                <a:defRPr/>
              </a:pPr>
              <a:r>
                <a:rPr 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Calibri"/>
                </a:rPr>
                <a:t>Using Classifier to classify from a feature table to two different classes. Goodware and Malware. 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764841" y="4294476"/>
            <a:ext cx="2381250" cy="937924"/>
            <a:chOff x="5471532" y="1043376"/>
            <a:chExt cx="2986668" cy="937924"/>
          </a:xfrm>
        </p:grpSpPr>
        <p:sp>
          <p:nvSpPr>
            <p:cNvPr id="71" name="Rectangle 70"/>
            <p:cNvSpPr/>
            <p:nvPr/>
          </p:nvSpPr>
          <p:spPr>
            <a:xfrm>
              <a:off x="5471532" y="1043376"/>
              <a:ext cx="2986668" cy="394999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>
                <a:defRPr/>
              </a:pPr>
              <a:r>
                <a:rPr lang="en-US" sz="1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</a:rPr>
                <a:t>STEP TWO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71532" y="1270358"/>
              <a:ext cx="2986668" cy="710942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91440" tIns="91440" rIns="91440" bIns="91440" rtlCol="0" anchor="t"/>
            <a:lstStyle/>
            <a:p>
              <a:pPr marL="176213" indent="-176213">
                <a:buFont typeface="Arial" pitchFamily="34" charset="0"/>
                <a:buChar char="•"/>
                <a:defRPr/>
              </a:pPr>
              <a:r>
                <a:rPr 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Calibri"/>
                </a:rPr>
                <a:t>Find the </a:t>
              </a:r>
              <a:r>
                <a:rPr 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</a:rPr>
                <a:t>discriminative </a:t>
              </a:r>
              <a:r>
                <a:rPr 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Calibri"/>
                </a:rPr>
                <a:t>features by removing the common features. {G-M}U{M-G}</a:t>
              </a:r>
            </a:p>
            <a:p>
              <a:pPr marL="176213" indent="-176213">
                <a:buFont typeface="Arial" pitchFamily="34" charset="0"/>
                <a:buChar char="•"/>
                <a:defRPr/>
              </a:pPr>
              <a:endParaRPr lang="en-US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Calibri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870366" y="5113626"/>
            <a:ext cx="2381250" cy="937924"/>
            <a:chOff x="5471532" y="1043376"/>
            <a:chExt cx="2986668" cy="937924"/>
          </a:xfrm>
        </p:grpSpPr>
        <p:sp>
          <p:nvSpPr>
            <p:cNvPr id="74" name="Rectangle 73"/>
            <p:cNvSpPr/>
            <p:nvPr/>
          </p:nvSpPr>
          <p:spPr>
            <a:xfrm>
              <a:off x="5471532" y="1043376"/>
              <a:ext cx="2986668" cy="394999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>
                <a:defRPr/>
              </a:pPr>
              <a:r>
                <a:rPr lang="en-US" sz="1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</a:rPr>
                <a:t>STEP ONE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471532" y="1270358"/>
              <a:ext cx="2986668" cy="710942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91440" tIns="91440" rIns="91440" bIns="91440" rtlCol="0" anchor="t"/>
            <a:lstStyle/>
            <a:p>
              <a:pPr marL="176213" indent="-176213">
                <a:buFont typeface="Arial" pitchFamily="34" charset="0"/>
                <a:buChar char="•"/>
                <a:defRPr/>
              </a:pPr>
              <a:r>
                <a:rPr 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Calibri"/>
                </a:rPr>
                <a:t>Finding features by frequent pattern mining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127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9788" y="35560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Implementation Details</a:t>
            </a:r>
            <a:endParaRPr lang="en-US" b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3754687" y="2733211"/>
            <a:ext cx="4685802" cy="368458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CPU-Core </a:t>
            </a:r>
            <a:r>
              <a:rPr lang="en-US" sz="2400" dirty="0"/>
              <a:t>: Intel Core </a:t>
            </a:r>
            <a:r>
              <a:rPr lang="en-US" sz="2400" dirty="0" smtClean="0"/>
              <a:t>i5-4210U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Ram</a:t>
            </a:r>
            <a:r>
              <a:rPr lang="en-US" sz="2400" dirty="0"/>
              <a:t>: </a:t>
            </a:r>
            <a:r>
              <a:rPr lang="en-US" sz="2400" dirty="0" smtClean="0"/>
              <a:t>8GB </a:t>
            </a:r>
            <a:r>
              <a:rPr lang="en-US" sz="2400" dirty="0"/>
              <a:t>Bus </a:t>
            </a:r>
            <a:r>
              <a:rPr lang="en-US" sz="2400" dirty="0" smtClean="0"/>
              <a:t>1600MHz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Language: Python3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IDE: Visual Studio Code v.1.3.0</a:t>
            </a:r>
          </a:p>
        </p:txBody>
      </p:sp>
    </p:spTree>
    <p:extLst>
      <p:ext uri="{BB962C8B-B14F-4D97-AF65-F5344CB8AC3E}">
        <p14:creationId xmlns:p14="http://schemas.microsoft.com/office/powerpoint/2010/main" val="11553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277667" y="1963670"/>
            <a:ext cx="47254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/>
              <a:t>Individual Features (gSpan </a:t>
            </a:r>
            <a:r>
              <a:rPr lang="en-US" b="1" dirty="0" err="1" smtClean="0"/>
              <a:t>Goodware</a:t>
            </a:r>
            <a:r>
              <a:rPr lang="en-US" b="1" dirty="0" smtClean="0"/>
              <a:t>) </a:t>
            </a:r>
            <a:r>
              <a:rPr lang="en-US" dirty="0" smtClean="0"/>
              <a:t>: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(0, 1, 'L_', '</a:t>
            </a:r>
            <a:r>
              <a:rPr lang="en-US" dirty="0" err="1"/>
              <a:t>L_pushxorcallmov</a:t>
            </a:r>
            <a:r>
              <a:rPr lang="en-US" dirty="0"/>
              <a:t>', 'el')</a:t>
            </a:r>
          </a:p>
          <a:p>
            <a:pPr algn="l"/>
            <a:r>
              <a:rPr lang="en-US" dirty="0"/>
              <a:t>(1, 2, '</a:t>
            </a:r>
            <a:r>
              <a:rPr lang="en-US" dirty="0" err="1"/>
              <a:t>L_pushxorcallmov</a:t>
            </a:r>
            <a:r>
              <a:rPr lang="en-US" dirty="0"/>
              <a:t>', '</a:t>
            </a:r>
            <a:r>
              <a:rPr lang="en-US" dirty="0" err="1"/>
              <a:t>L_callmov</a:t>
            </a:r>
            <a:r>
              <a:rPr lang="en-US" dirty="0"/>
              <a:t>', 'el')</a:t>
            </a:r>
          </a:p>
          <a:p>
            <a:pPr algn="l"/>
            <a:r>
              <a:rPr lang="en-US" dirty="0"/>
              <a:t>(2, 3, '</a:t>
            </a:r>
            <a:r>
              <a:rPr lang="en-US" dirty="0" err="1"/>
              <a:t>L_callmov</a:t>
            </a:r>
            <a:r>
              <a:rPr lang="en-US" dirty="0"/>
              <a:t>', '</a:t>
            </a:r>
            <a:r>
              <a:rPr lang="en-US" dirty="0" err="1"/>
              <a:t>L_xorsubjmpmovaddcallpushcmp</a:t>
            </a:r>
            <a:r>
              <a:rPr lang="en-US" dirty="0"/>
              <a:t>', 'el')</a:t>
            </a:r>
          </a:p>
          <a:p>
            <a:pPr algn="l"/>
            <a:r>
              <a:rPr lang="en-US" dirty="0"/>
              <a:t>(3, 4, '</a:t>
            </a:r>
            <a:r>
              <a:rPr lang="en-US" dirty="0" err="1"/>
              <a:t>L_xorsubjmpmovaddcallpushcmp</a:t>
            </a:r>
            <a:r>
              <a:rPr lang="en-US" dirty="0"/>
              <a:t>', '</a:t>
            </a:r>
            <a:r>
              <a:rPr lang="en-US" dirty="0" err="1"/>
              <a:t>L_xorsubjmpmovaddcallpushcmp</a:t>
            </a:r>
            <a:r>
              <a:rPr lang="en-US" dirty="0"/>
              <a:t>', 'el')</a:t>
            </a:r>
          </a:p>
          <a:p>
            <a:pPr algn="l"/>
            <a:r>
              <a:rPr lang="en-US" dirty="0"/>
              <a:t>(2, 5, '</a:t>
            </a:r>
            <a:r>
              <a:rPr lang="en-US" dirty="0" err="1"/>
              <a:t>L_callmov</a:t>
            </a:r>
            <a:r>
              <a:rPr lang="en-US" dirty="0"/>
              <a:t>', '</a:t>
            </a:r>
            <a:r>
              <a:rPr lang="en-US" dirty="0" err="1"/>
              <a:t>L_xorsubjmpmovaddcallpushcmp</a:t>
            </a:r>
            <a:r>
              <a:rPr lang="en-US" dirty="0"/>
              <a:t>', 'el</a:t>
            </a:r>
            <a:r>
              <a:rPr lang="en-US" dirty="0" smtClean="0"/>
              <a:t>')</a:t>
            </a:r>
          </a:p>
          <a:p>
            <a:pPr algn="l"/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4500 patterns 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56073" y="418702"/>
            <a:ext cx="5434067" cy="7185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smtClean="0"/>
              <a:t>Experimental Results (Step:1)</a:t>
            </a:r>
            <a:endParaRPr lang="en-US" sz="4400" b="1" dirty="0"/>
          </a:p>
        </p:txBody>
      </p:sp>
      <p:sp>
        <p:nvSpPr>
          <p:cNvPr id="4" name="Rectangle 3"/>
          <p:cNvSpPr/>
          <p:nvPr/>
        </p:nvSpPr>
        <p:spPr>
          <a:xfrm>
            <a:off x="8835081" y="678249"/>
            <a:ext cx="2248930" cy="433859"/>
          </a:xfrm>
          <a:prstGeom prst="rect">
            <a:avLst/>
          </a:prstGeom>
          <a:solidFill>
            <a:srgbClr val="008B8B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L_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54800" y="2003812"/>
            <a:ext cx="2248930" cy="433859"/>
          </a:xfrm>
          <a:prstGeom prst="rect">
            <a:avLst/>
          </a:prstGeom>
          <a:solidFill>
            <a:srgbClr val="008B8B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L_pushxorcallmov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54800" y="3432563"/>
            <a:ext cx="2248930" cy="433859"/>
          </a:xfrm>
          <a:prstGeom prst="rect">
            <a:avLst/>
          </a:prstGeom>
          <a:solidFill>
            <a:srgbClr val="008B8B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L_callmov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18658" y="2518118"/>
            <a:ext cx="2666870" cy="459810"/>
          </a:xfrm>
          <a:prstGeom prst="rect">
            <a:avLst/>
          </a:prstGeom>
          <a:solidFill>
            <a:srgbClr val="008B8B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L_xorsubjmpmovaddcallpushcmp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49789" y="5048295"/>
            <a:ext cx="2871898" cy="433859"/>
          </a:xfrm>
          <a:prstGeom prst="rect">
            <a:avLst/>
          </a:prstGeom>
          <a:solidFill>
            <a:srgbClr val="008B8B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'</a:t>
            </a:r>
            <a:r>
              <a:rPr lang="en-US" dirty="0" err="1"/>
              <a:t>L_xorsubjmpmovaddcallpushcmp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686799" y="5863665"/>
            <a:ext cx="3187338" cy="593935"/>
          </a:xfrm>
          <a:prstGeom prst="rect">
            <a:avLst/>
          </a:prstGeom>
          <a:solidFill>
            <a:srgbClr val="008B8B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L_xorsubjmpmovaddcallpushcmp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2"/>
            <a:endCxn id="5" idx="0"/>
          </p:cNvCxnSpPr>
          <p:nvPr/>
        </p:nvCxnSpPr>
        <p:spPr>
          <a:xfrm flipH="1">
            <a:off x="7779265" y="1112108"/>
            <a:ext cx="2180281" cy="891704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7" idx="0"/>
          </p:cNvCxnSpPr>
          <p:nvPr/>
        </p:nvCxnSpPr>
        <p:spPr>
          <a:xfrm>
            <a:off x="7779265" y="2437671"/>
            <a:ext cx="0" cy="99489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2"/>
            <a:endCxn id="9" idx="0"/>
          </p:cNvCxnSpPr>
          <p:nvPr/>
        </p:nvCxnSpPr>
        <p:spPr>
          <a:xfrm>
            <a:off x="7779265" y="3866422"/>
            <a:ext cx="6473" cy="118187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2"/>
          </p:cNvCxnSpPr>
          <p:nvPr/>
        </p:nvCxnSpPr>
        <p:spPr>
          <a:xfrm rot="16200000" flipH="1">
            <a:off x="7881447" y="5386444"/>
            <a:ext cx="709643" cy="901061"/>
          </a:xfrm>
          <a:prstGeom prst="bentConnector2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53137" y="1320800"/>
            <a:ext cx="42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79265" y="4300281"/>
            <a:ext cx="42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785738" y="2862819"/>
            <a:ext cx="42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</a:t>
            </a:r>
            <a:endParaRPr lang="en-US" dirty="0"/>
          </a:p>
        </p:txBody>
      </p:sp>
      <p:cxnSp>
        <p:nvCxnSpPr>
          <p:cNvPr id="53" name="Straight Connector 52"/>
          <p:cNvCxnSpPr>
            <a:stCxn id="7" idx="3"/>
            <a:endCxn id="8" idx="2"/>
          </p:cNvCxnSpPr>
          <p:nvPr/>
        </p:nvCxnSpPr>
        <p:spPr>
          <a:xfrm flipV="1">
            <a:off x="8903730" y="2977928"/>
            <a:ext cx="1948363" cy="67156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56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21" grpId="0"/>
      <p:bldP spid="24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77" y="313508"/>
            <a:ext cx="7134413" cy="674358"/>
          </a:xfrm>
        </p:spPr>
        <p:txBody>
          <a:bodyPr>
            <a:normAutofit/>
          </a:bodyPr>
          <a:lstStyle/>
          <a:p>
            <a:r>
              <a:rPr lang="en-US" sz="3600" b="1" dirty="0"/>
              <a:t>Experimental Results (Step:1</a:t>
            </a:r>
            <a:r>
              <a:rPr lang="en-US" sz="3600" b="1" dirty="0" smtClean="0"/>
              <a:t>) Cont..</a:t>
            </a:r>
            <a:endParaRPr lang="en-US" sz="36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9377" y="1903206"/>
            <a:ext cx="6517366" cy="3820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/>
              <a:t>I</a:t>
            </a:r>
            <a:r>
              <a:rPr lang="en-US" b="1" dirty="0" smtClean="0"/>
              <a:t>ndividual Features (</a:t>
            </a:r>
            <a:r>
              <a:rPr lang="en-US" b="1" dirty="0" err="1" smtClean="0"/>
              <a:t>MaxPWS</a:t>
            </a:r>
            <a:r>
              <a:rPr lang="en-US" b="1" dirty="0" smtClean="0"/>
              <a:t> </a:t>
            </a:r>
            <a:r>
              <a:rPr lang="en-US" b="1" dirty="0" err="1"/>
              <a:t>G</a:t>
            </a:r>
            <a:r>
              <a:rPr lang="en-US" b="1" dirty="0" err="1" smtClean="0"/>
              <a:t>oodware</a:t>
            </a:r>
            <a:r>
              <a:rPr lang="en-US" b="1" dirty="0" smtClean="0"/>
              <a:t>) : 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dirty="0"/>
              <a:t>(0, 1, '</a:t>
            </a:r>
            <a:r>
              <a:rPr lang="en-US" dirty="0" err="1"/>
              <a:t>L_leaaddcallmov</a:t>
            </a:r>
            <a:r>
              <a:rPr lang="en-US" dirty="0"/>
              <a:t>', '</a:t>
            </a:r>
            <a:r>
              <a:rPr lang="en-US" dirty="0" err="1"/>
              <a:t>L_pushleaxormovcall</a:t>
            </a:r>
            <a:r>
              <a:rPr lang="en-US" dirty="0"/>
              <a:t>', 'el', 16.0)</a:t>
            </a:r>
          </a:p>
          <a:p>
            <a:pPr marL="0" indent="0">
              <a:buNone/>
            </a:pPr>
            <a:r>
              <a:rPr lang="en-US" dirty="0"/>
              <a:t>(1, 2, '</a:t>
            </a:r>
            <a:r>
              <a:rPr lang="en-US" dirty="0" err="1"/>
              <a:t>L_pushleaxormovcall</a:t>
            </a:r>
            <a:r>
              <a:rPr lang="en-US" dirty="0"/>
              <a:t>', '</a:t>
            </a:r>
            <a:r>
              <a:rPr lang="en-US" dirty="0" err="1"/>
              <a:t>L_leacallmovsub</a:t>
            </a:r>
            <a:r>
              <a:rPr lang="en-US" dirty="0"/>
              <a:t>', 'el', 15.0)</a:t>
            </a:r>
          </a:p>
          <a:p>
            <a:pPr marL="0" indent="0">
              <a:buNone/>
            </a:pPr>
            <a:r>
              <a:rPr lang="en-US" dirty="0"/>
              <a:t>(2, 3, '</a:t>
            </a:r>
            <a:r>
              <a:rPr lang="en-US" dirty="0" err="1"/>
              <a:t>L_leacallmovsub</a:t>
            </a:r>
            <a:r>
              <a:rPr lang="en-US" dirty="0"/>
              <a:t>', '</a:t>
            </a:r>
            <a:r>
              <a:rPr lang="en-US" dirty="0" err="1"/>
              <a:t>L_leaxorsubjmpmovaddcallpushcmp</a:t>
            </a:r>
            <a:r>
              <a:rPr lang="en-US" dirty="0"/>
              <a:t>', 'el', 17.0)</a:t>
            </a:r>
          </a:p>
          <a:p>
            <a:pPr marL="0" indent="0">
              <a:buNone/>
            </a:pPr>
            <a:r>
              <a:rPr lang="en-US" dirty="0"/>
              <a:t>(1, 4, '</a:t>
            </a:r>
            <a:r>
              <a:rPr lang="en-US" dirty="0" err="1"/>
              <a:t>L_pushleaxormovcall</a:t>
            </a:r>
            <a:r>
              <a:rPr lang="en-US" dirty="0"/>
              <a:t>', '</a:t>
            </a:r>
            <a:r>
              <a:rPr lang="en-US" dirty="0" err="1"/>
              <a:t>L_xorsubjmpmovaddcallpushcmp</a:t>
            </a:r>
            <a:r>
              <a:rPr lang="en-US" dirty="0"/>
              <a:t>', 'el', 23.0)</a:t>
            </a:r>
          </a:p>
          <a:p>
            <a:pPr marL="0" indent="0">
              <a:buNone/>
            </a:pPr>
            <a:r>
              <a:rPr lang="en-US" dirty="0"/>
              <a:t>(1, 5, '</a:t>
            </a:r>
            <a:r>
              <a:rPr lang="en-US" dirty="0" err="1"/>
              <a:t>L_pushleaxormovcall</a:t>
            </a:r>
            <a:r>
              <a:rPr lang="en-US" dirty="0"/>
              <a:t>', '</a:t>
            </a:r>
            <a:r>
              <a:rPr lang="en-US" dirty="0" err="1"/>
              <a:t>L_xorsubjmpmovaddcallpushcmp</a:t>
            </a:r>
            <a:r>
              <a:rPr lang="en-US" dirty="0"/>
              <a:t>', 'el', 26.6)</a:t>
            </a:r>
          </a:p>
          <a:p>
            <a:pPr marL="0" indent="0">
              <a:buNone/>
            </a:pPr>
            <a:r>
              <a:rPr lang="en-US" dirty="0"/>
              <a:t>(1, 6, '</a:t>
            </a:r>
            <a:r>
              <a:rPr lang="en-US" dirty="0" err="1"/>
              <a:t>L_pushleaxormovcall</a:t>
            </a:r>
            <a:r>
              <a:rPr lang="en-US" dirty="0"/>
              <a:t>', '</a:t>
            </a:r>
            <a:r>
              <a:rPr lang="en-US" dirty="0" err="1"/>
              <a:t>L_xorsubjmpmovaddcallpushcmp</a:t>
            </a:r>
            <a:r>
              <a:rPr lang="en-US" dirty="0"/>
              <a:t>', 'el', 29.0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/>
              <a:t>109500 patterns </a:t>
            </a:r>
          </a:p>
        </p:txBody>
      </p:sp>
      <p:sp>
        <p:nvSpPr>
          <p:cNvPr id="5" name="Rectangle 4"/>
          <p:cNvSpPr/>
          <p:nvPr/>
        </p:nvSpPr>
        <p:spPr>
          <a:xfrm>
            <a:off x="7366550" y="290392"/>
            <a:ext cx="2248930" cy="433859"/>
          </a:xfrm>
          <a:prstGeom prst="rect">
            <a:avLst/>
          </a:prstGeom>
          <a:solidFill>
            <a:srgbClr val="008B8B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L_leaaddcallmov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03215" y="1579046"/>
            <a:ext cx="2248930" cy="433859"/>
          </a:xfrm>
          <a:prstGeom prst="rect">
            <a:avLst/>
          </a:prstGeom>
          <a:solidFill>
            <a:srgbClr val="008B8B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L_pushleaxormovcall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96743" y="3176662"/>
            <a:ext cx="2248930" cy="433859"/>
          </a:xfrm>
          <a:prstGeom prst="rect">
            <a:avLst/>
          </a:prstGeom>
          <a:solidFill>
            <a:srgbClr val="008B8B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L_leacallmovsub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69954" y="2394918"/>
            <a:ext cx="2666870" cy="628770"/>
          </a:xfrm>
          <a:prstGeom prst="rect">
            <a:avLst/>
          </a:prstGeom>
          <a:solidFill>
            <a:srgbClr val="008B8B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L_xorsubjmpmovaddcallpushcmp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92443" y="4646990"/>
            <a:ext cx="2871898" cy="592605"/>
          </a:xfrm>
          <a:prstGeom prst="rect">
            <a:avLst/>
          </a:prstGeom>
          <a:solidFill>
            <a:srgbClr val="008B8B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L_leaxorsubjmpmovaddcallpushcmp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22826" y="5591652"/>
            <a:ext cx="3187338" cy="593935"/>
          </a:xfrm>
          <a:prstGeom prst="rect">
            <a:avLst/>
          </a:prstGeom>
          <a:solidFill>
            <a:srgbClr val="008B8B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L_xorsubjmpmovaddcallpushcmp</a:t>
            </a:r>
            <a:endParaRPr lang="en-US" dirty="0"/>
          </a:p>
        </p:txBody>
      </p:sp>
      <p:cxnSp>
        <p:nvCxnSpPr>
          <p:cNvPr id="11" name="Straight Connector 10"/>
          <p:cNvCxnSpPr>
            <a:stCxn id="5" idx="2"/>
            <a:endCxn id="6" idx="0"/>
          </p:cNvCxnSpPr>
          <p:nvPr/>
        </p:nvCxnSpPr>
        <p:spPr>
          <a:xfrm flipH="1">
            <a:off x="7727680" y="724251"/>
            <a:ext cx="763335" cy="85479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2"/>
            <a:endCxn id="7" idx="0"/>
          </p:cNvCxnSpPr>
          <p:nvPr/>
        </p:nvCxnSpPr>
        <p:spPr>
          <a:xfrm flipH="1">
            <a:off x="7721208" y="2012905"/>
            <a:ext cx="6472" cy="116375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  <a:endCxn id="9" idx="0"/>
          </p:cNvCxnSpPr>
          <p:nvPr/>
        </p:nvCxnSpPr>
        <p:spPr>
          <a:xfrm>
            <a:off x="7721208" y="3610521"/>
            <a:ext cx="7184" cy="103646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65755" y="1076308"/>
            <a:ext cx="42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29011" y="4016915"/>
            <a:ext cx="42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53125" y="2617399"/>
            <a:ext cx="42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</a:t>
            </a:r>
            <a:endParaRPr lang="en-US" dirty="0"/>
          </a:p>
        </p:txBody>
      </p:sp>
      <p:cxnSp>
        <p:nvCxnSpPr>
          <p:cNvPr id="18" name="Straight Connector 17"/>
          <p:cNvCxnSpPr>
            <a:stCxn id="6" idx="3"/>
            <a:endCxn id="8" idx="1"/>
          </p:cNvCxnSpPr>
          <p:nvPr/>
        </p:nvCxnSpPr>
        <p:spPr>
          <a:xfrm>
            <a:off x="8852145" y="1795976"/>
            <a:ext cx="617809" cy="91332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01069" y="891642"/>
            <a:ext cx="72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16.0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76612" y="2617399"/>
            <a:ext cx="78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15.0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10216" y="4051939"/>
            <a:ext cx="78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17.0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185369" y="1876072"/>
            <a:ext cx="78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23.0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399755" y="2254914"/>
            <a:ext cx="42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</a:t>
            </a:r>
            <a:endParaRPr lang="en-US" dirty="0"/>
          </a:p>
        </p:txBody>
      </p:sp>
      <p:cxnSp>
        <p:nvCxnSpPr>
          <p:cNvPr id="36" name="Straight Connector 35"/>
          <p:cNvCxnSpPr>
            <a:endCxn id="10" idx="0"/>
          </p:cNvCxnSpPr>
          <p:nvPr/>
        </p:nvCxnSpPr>
        <p:spPr>
          <a:xfrm>
            <a:off x="8514006" y="2019566"/>
            <a:ext cx="2002489" cy="357208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999464" y="4277658"/>
            <a:ext cx="78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26.6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275904" y="4236605"/>
            <a:ext cx="42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356066" y="5654460"/>
            <a:ext cx="2871898" cy="592605"/>
          </a:xfrm>
          <a:prstGeom prst="rect">
            <a:avLst/>
          </a:prstGeom>
          <a:solidFill>
            <a:srgbClr val="008B8B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L_leaxorsubjmpmovaddcallpushcmp</a:t>
            </a:r>
            <a:endParaRPr lang="en-US" dirty="0"/>
          </a:p>
        </p:txBody>
      </p:sp>
      <p:cxnSp>
        <p:nvCxnSpPr>
          <p:cNvPr id="44" name="Elbow Connector 43"/>
          <p:cNvCxnSpPr>
            <a:stCxn id="6" idx="1"/>
          </p:cNvCxnSpPr>
          <p:nvPr/>
        </p:nvCxnSpPr>
        <p:spPr>
          <a:xfrm rot="10800000" flipV="1">
            <a:off x="6070169" y="1795976"/>
            <a:ext cx="533047" cy="3927470"/>
          </a:xfrm>
          <a:prstGeom prst="bentConnector2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49306" y="5077696"/>
            <a:ext cx="78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29.0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939266" y="2204232"/>
            <a:ext cx="42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559238" y="4386247"/>
            <a:ext cx="42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/>
      <p:bldP spid="16" grpId="0"/>
      <p:bldP spid="17" grpId="0"/>
      <p:bldP spid="19" grpId="0"/>
      <p:bldP spid="20" grpId="0"/>
      <p:bldP spid="22" grpId="0"/>
      <p:bldP spid="24" grpId="0"/>
      <p:bldP spid="25" grpId="0"/>
      <p:bldP spid="37" grpId="0"/>
      <p:bldP spid="38" grpId="0"/>
      <p:bldP spid="40" grpId="0" animBg="1"/>
      <p:bldP spid="46" grpId="0"/>
      <p:bldP spid="65" grpId="0"/>
      <p:bldP spid="6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356280"/>
            <a:ext cx="10515600" cy="1211263"/>
          </a:xfrm>
        </p:spPr>
        <p:txBody>
          <a:bodyPr/>
          <a:lstStyle/>
          <a:p>
            <a:pPr algn="ctr"/>
            <a:r>
              <a:rPr lang="en-US" b="1" dirty="0"/>
              <a:t>Experimental Results (</a:t>
            </a:r>
            <a:r>
              <a:rPr lang="en-US" b="1" dirty="0" smtClean="0"/>
              <a:t>Step:2)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52500" y="1690688"/>
            <a:ext cx="63754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200" b="1" dirty="0" smtClean="0">
                <a:latin typeface="+mj-lt"/>
                <a:ea typeface="+mj-ea"/>
                <a:cs typeface="+mj-cs"/>
              </a:rPr>
              <a:t>  Combine</a:t>
            </a:r>
            <a:r>
              <a:rPr lang="en-US" dirty="0" smtClean="0"/>
              <a:t> </a:t>
            </a:r>
            <a:r>
              <a:rPr lang="en-US" sz="3200" b="1" dirty="0">
                <a:latin typeface="+mj-lt"/>
                <a:ea typeface="+mj-ea"/>
                <a:cs typeface="+mj-cs"/>
              </a:rPr>
              <a:t>features: </a:t>
            </a:r>
          </a:p>
        </p:txBody>
      </p:sp>
      <p:sp>
        <p:nvSpPr>
          <p:cNvPr id="3" name="Rectangle 2"/>
          <p:cNvSpPr/>
          <p:nvPr/>
        </p:nvSpPr>
        <p:spPr>
          <a:xfrm>
            <a:off x="1894114" y="2857499"/>
            <a:ext cx="2560320" cy="13335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rgbClr val="008B8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Discriminative Features (</a:t>
            </a:r>
            <a:r>
              <a:rPr lang="en-US" dirty="0" err="1" smtClean="0"/>
              <a:t>Goodware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(G-M)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8267700" y="2854232"/>
            <a:ext cx="2413000" cy="133349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rgbClr val="008B8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Discriminative Features (Malware</a:t>
            </a:r>
            <a:r>
              <a:rPr lang="en-US" dirty="0"/>
              <a:t>)</a:t>
            </a:r>
          </a:p>
          <a:p>
            <a:pPr algn="ctr"/>
            <a:r>
              <a:rPr lang="en-US" dirty="0" smtClean="0"/>
              <a:t>(M – G)</a:t>
            </a:r>
          </a:p>
          <a:p>
            <a:pPr algn="ctr"/>
            <a:r>
              <a:rPr lang="en-US" dirty="0"/>
              <a:t>B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250724" y="3733255"/>
            <a:ext cx="2220686" cy="235131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rgbClr val="008B8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Combined Features of </a:t>
            </a:r>
            <a:r>
              <a:rPr lang="en-US" dirty="0" err="1" smtClean="0"/>
              <a:t>Goodware</a:t>
            </a:r>
            <a:r>
              <a:rPr lang="en-US" dirty="0" smtClean="0"/>
              <a:t> and Malware.</a:t>
            </a:r>
          </a:p>
          <a:p>
            <a:pPr algn="ctr"/>
            <a:r>
              <a:rPr lang="en-US" dirty="0" smtClean="0"/>
              <a:t>(A union B)</a:t>
            </a:r>
            <a:endParaRPr lang="en-US" dirty="0"/>
          </a:p>
        </p:txBody>
      </p:sp>
      <p:cxnSp>
        <p:nvCxnSpPr>
          <p:cNvPr id="9" name="Elbow Connector 8"/>
          <p:cNvCxnSpPr>
            <a:stCxn id="3" idx="2"/>
            <a:endCxn id="7" idx="1"/>
          </p:cNvCxnSpPr>
          <p:nvPr/>
        </p:nvCxnSpPr>
        <p:spPr>
          <a:xfrm rot="16200000" flipH="1">
            <a:off x="3853543" y="3511730"/>
            <a:ext cx="717913" cy="2076450"/>
          </a:xfrm>
          <a:prstGeom prst="bentConnector2">
            <a:avLst/>
          </a:prstGeom>
          <a:ln>
            <a:solidFill>
              <a:srgbClr val="008B8B"/>
            </a:solidFill>
            <a:headEnd w="lg" len="lg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2"/>
            <a:endCxn id="7" idx="3"/>
          </p:cNvCxnSpPr>
          <p:nvPr/>
        </p:nvCxnSpPr>
        <p:spPr>
          <a:xfrm rot="5400000">
            <a:off x="8112215" y="3546926"/>
            <a:ext cx="721181" cy="2002790"/>
          </a:xfrm>
          <a:prstGeom prst="bentConnector2">
            <a:avLst/>
          </a:prstGeom>
          <a:ln>
            <a:solidFill>
              <a:srgbClr val="008B8B"/>
            </a:solidFill>
            <a:headEnd w="lg" len="lg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63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8" y="30668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Experimental Results (</a:t>
            </a:r>
            <a:r>
              <a:rPr lang="en-US" b="1" dirty="0" smtClean="0"/>
              <a:t>Step:3)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latin typeface="+mj-lt"/>
                <a:ea typeface="+mj-ea"/>
                <a:cs typeface="+mj-cs"/>
              </a:rPr>
              <a:t>Splitting </a:t>
            </a:r>
            <a:r>
              <a:rPr lang="en-US" sz="3200" b="1" dirty="0">
                <a:latin typeface="+mj-lt"/>
                <a:ea typeface="+mj-ea"/>
                <a:cs typeface="+mj-cs"/>
              </a:rPr>
              <a:t>Train and </a:t>
            </a:r>
            <a:r>
              <a:rPr lang="en-US" sz="3200" b="1" dirty="0" smtClean="0">
                <a:latin typeface="+mj-lt"/>
                <a:ea typeface="+mj-ea"/>
                <a:cs typeface="+mj-cs"/>
              </a:rPr>
              <a:t>Test Set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From dataset we use  70</a:t>
            </a:r>
            <a:r>
              <a:rPr lang="en-US" dirty="0"/>
              <a:t>% threshold </a:t>
            </a:r>
            <a:r>
              <a:rPr lang="en-US" dirty="0" smtClean="0"/>
              <a:t>for unweighted and get </a:t>
            </a:r>
          </a:p>
          <a:p>
            <a:pPr marL="0" indent="0">
              <a:buNone/>
            </a:pPr>
            <a:r>
              <a:rPr lang="en-US" dirty="0" smtClean="0"/>
              <a:t>   913 </a:t>
            </a:r>
            <a:r>
              <a:rPr lang="en-US" dirty="0"/>
              <a:t>x </a:t>
            </a:r>
            <a:r>
              <a:rPr lang="en-US" dirty="0" smtClean="0"/>
              <a:t>4003 dimension of features.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From weighted dataset we use </a:t>
            </a:r>
            <a:r>
              <a:rPr lang="en-US" dirty="0"/>
              <a:t>857 </a:t>
            </a:r>
            <a:r>
              <a:rPr lang="en-US" dirty="0" smtClean="0"/>
              <a:t>threshold for 200 graph and get </a:t>
            </a:r>
          </a:p>
          <a:p>
            <a:pPr marL="0" indent="0">
              <a:buNone/>
            </a:pPr>
            <a:r>
              <a:rPr lang="en-US" dirty="0" smtClean="0"/>
              <a:t>    913 </a:t>
            </a:r>
            <a:r>
              <a:rPr lang="en-US" dirty="0"/>
              <a:t>x 4610 </a:t>
            </a:r>
            <a:r>
              <a:rPr lang="en-US" dirty="0" smtClean="0"/>
              <a:t>dimension of features.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We used K-fold cross validation to separate training and testing data</a:t>
            </a:r>
          </a:p>
          <a:p>
            <a:pPr marL="0" indent="0">
              <a:buNone/>
            </a:pPr>
            <a:r>
              <a:rPr lang="en-US" dirty="0" smtClean="0"/>
              <a:t>    Where k= 5.</a:t>
            </a:r>
          </a:p>
        </p:txBody>
      </p:sp>
    </p:spTree>
    <p:extLst>
      <p:ext uri="{BB962C8B-B14F-4D97-AF65-F5344CB8AC3E}">
        <p14:creationId xmlns:p14="http://schemas.microsoft.com/office/powerpoint/2010/main" val="15106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536" y="360516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Result Analysis (Step:4)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522" y="2801630"/>
            <a:ext cx="440000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Random Forest: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Precision</a:t>
            </a:r>
            <a:r>
              <a:rPr lang="en-US" dirty="0"/>
              <a:t>: 80.17%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Recall: 58.89</a:t>
            </a:r>
            <a:r>
              <a:rPr lang="en-US" dirty="0" smtClean="0"/>
              <a:t>%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Gaussian naive </a:t>
            </a:r>
            <a:r>
              <a:rPr lang="en-US" dirty="0" smtClean="0"/>
              <a:t>Bayes: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Precision: 92.23%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Recall: 37.44%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79623" y="2801630"/>
            <a:ext cx="5212080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solidFill>
                  <a:prstClr val="black"/>
                </a:solidFill>
              </a:rPr>
              <a:t>SVM:</a:t>
            </a:r>
            <a:endParaRPr lang="en-US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Precision: 80.17%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Recall: 58.89%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7522" y="1787679"/>
            <a:ext cx="3704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Unweighted Result :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088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Result Analysis (Step:4)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43664" y="2700696"/>
            <a:ext cx="44000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Random Forest: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Precision: 83.84%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Recall: 90.77</a:t>
            </a:r>
            <a:r>
              <a:rPr lang="en-US" dirty="0" smtClean="0"/>
              <a:t>%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Gaussian naive Bayes: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Precision: 92.23%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Recall: 37.44%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43416" y="2700696"/>
            <a:ext cx="5212080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solidFill>
                  <a:prstClr val="black"/>
                </a:solidFill>
              </a:rPr>
              <a:t>SVM:</a:t>
            </a:r>
            <a:endParaRPr lang="en-US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Precision: 80.17%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Recall: 58.89%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43664" y="1696448"/>
            <a:ext cx="3181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Weighted Result :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382409" y="990641"/>
            <a:ext cx="918461" cy="76774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.EXE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69036" y="2003692"/>
            <a:ext cx="2344019" cy="525074"/>
          </a:xfrm>
          <a:prstGeom prst="rect">
            <a:avLst/>
          </a:prstGeom>
          <a:solidFill>
            <a:srgbClr val="008B8B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REVERSE ENGINEERING</a:t>
            </a:r>
            <a:endParaRPr lang="en-US" sz="1600" b="1" dirty="0"/>
          </a:p>
        </p:txBody>
      </p:sp>
      <p:cxnSp>
        <p:nvCxnSpPr>
          <p:cNvPr id="9" name="Elbow Connector 8"/>
          <p:cNvCxnSpPr>
            <a:stCxn id="7" idx="2"/>
            <a:endCxn id="8" idx="1"/>
          </p:cNvCxnSpPr>
          <p:nvPr/>
        </p:nvCxnSpPr>
        <p:spPr>
          <a:xfrm rot="10800000" flipV="1">
            <a:off x="5269037" y="1374513"/>
            <a:ext cx="113373" cy="891715"/>
          </a:xfrm>
          <a:prstGeom prst="bentConnector3">
            <a:avLst>
              <a:gd name="adj1" fmla="val 301635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8" idx="1"/>
            <a:endCxn id="16" idx="1"/>
          </p:cNvCxnSpPr>
          <p:nvPr/>
        </p:nvCxnSpPr>
        <p:spPr>
          <a:xfrm rot="10800000" flipV="1">
            <a:off x="5269036" y="2266229"/>
            <a:ext cx="12700" cy="705030"/>
          </a:xfrm>
          <a:prstGeom prst="bentConnector3">
            <a:avLst>
              <a:gd name="adj1" fmla="val 190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581391" y="196209"/>
            <a:ext cx="8950840" cy="826713"/>
          </a:xfrm>
        </p:spPr>
        <p:txBody>
          <a:bodyPr>
            <a:noAutofit/>
          </a:bodyPr>
          <a:lstStyle/>
          <a:p>
            <a:r>
              <a:rPr lang="en-US" sz="4400" cap="none" spc="0" dirty="0">
                <a:solidFill>
                  <a:srgbClr val="94B6D2"/>
                </a:solidFill>
                <a:latin typeface="Calibri"/>
              </a:rPr>
              <a:t> </a:t>
            </a:r>
            <a:r>
              <a:rPr lang="en-US" sz="4400" cap="none" spc="0" dirty="0" smtClean="0">
                <a:solidFill>
                  <a:prstClr val="black"/>
                </a:solidFill>
                <a:latin typeface="Calibri"/>
              </a:rPr>
              <a:t>Antivirus Work Flow</a:t>
            </a:r>
            <a:endParaRPr lang="en-US" sz="5400" cap="none" dirty="0">
              <a:latin typeface="Calibri (Headings)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69036" y="2708722"/>
            <a:ext cx="2344019" cy="525074"/>
          </a:xfrm>
          <a:prstGeom prst="rect">
            <a:avLst/>
          </a:prstGeom>
          <a:solidFill>
            <a:srgbClr val="008B8B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ASSEMBLY CODE</a:t>
            </a:r>
            <a:endParaRPr lang="en-US" sz="1600" b="1" dirty="0"/>
          </a:p>
        </p:txBody>
      </p:sp>
      <p:sp>
        <p:nvSpPr>
          <p:cNvPr id="21" name="Rectangle 20">
            <a:hlinkClick r:id="" action="ppaction://customshow?id=0&amp;return=true"/>
          </p:cNvPr>
          <p:cNvSpPr/>
          <p:nvPr/>
        </p:nvSpPr>
        <p:spPr>
          <a:xfrm>
            <a:off x="5307136" y="3413752"/>
            <a:ext cx="2344019" cy="525074"/>
          </a:xfrm>
          <a:prstGeom prst="rect">
            <a:avLst/>
          </a:prstGeom>
          <a:solidFill>
            <a:srgbClr val="008B8B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CALL GRAPH</a:t>
            </a:r>
            <a:endParaRPr lang="en-US" sz="1600" b="1" dirty="0"/>
          </a:p>
        </p:txBody>
      </p:sp>
      <p:cxnSp>
        <p:nvCxnSpPr>
          <p:cNvPr id="22" name="Elbow Connector 21"/>
          <p:cNvCxnSpPr>
            <a:endCxn id="21" idx="1"/>
          </p:cNvCxnSpPr>
          <p:nvPr/>
        </p:nvCxnSpPr>
        <p:spPr>
          <a:xfrm rot="16200000" flipH="1">
            <a:off x="4824331" y="3193483"/>
            <a:ext cx="697811" cy="267799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476301" y="4048506"/>
            <a:ext cx="1600612" cy="87109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CLASSIFIER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171000" y="5260257"/>
            <a:ext cx="1386395" cy="43576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MALWARE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5357701" y="5260257"/>
            <a:ext cx="1576782" cy="46746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UNKNOWN</a:t>
            </a:r>
            <a:endParaRPr lang="en-US" sz="2000" b="1" dirty="0"/>
          </a:p>
        </p:txBody>
      </p:sp>
      <p:sp>
        <p:nvSpPr>
          <p:cNvPr id="30" name="Rectangle 29"/>
          <p:cNvSpPr/>
          <p:nvPr/>
        </p:nvSpPr>
        <p:spPr>
          <a:xfrm>
            <a:off x="8434086" y="5260257"/>
            <a:ext cx="1542042" cy="467461"/>
          </a:xfrm>
          <a:prstGeom prst="rect">
            <a:avLst/>
          </a:prstGeom>
          <a:solidFill>
            <a:srgbClr val="00206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BENIGN</a:t>
            </a:r>
          </a:p>
        </p:txBody>
      </p:sp>
      <p:sp>
        <p:nvSpPr>
          <p:cNvPr id="31" name="Oval 30"/>
          <p:cNvSpPr/>
          <p:nvPr/>
        </p:nvSpPr>
        <p:spPr>
          <a:xfrm>
            <a:off x="6117114" y="6018884"/>
            <a:ext cx="1478371" cy="602499"/>
          </a:xfrm>
          <a:prstGeom prst="ellipse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SANDBOX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009805" y="6094027"/>
            <a:ext cx="1195302" cy="452212"/>
          </a:xfrm>
          <a:prstGeom prst="rect">
            <a:avLst/>
          </a:prstGeom>
          <a:solidFill>
            <a:srgbClr val="6AC68F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DECISION</a:t>
            </a:r>
            <a:endParaRPr lang="en-US" sz="1400" dirty="0"/>
          </a:p>
        </p:txBody>
      </p:sp>
      <p:cxnSp>
        <p:nvCxnSpPr>
          <p:cNvPr id="33" name="Straight Arrow Connector 32"/>
          <p:cNvCxnSpPr>
            <a:stCxn id="27" idx="3"/>
            <a:endCxn id="28" idx="0"/>
          </p:cNvCxnSpPr>
          <p:nvPr/>
        </p:nvCxnSpPr>
        <p:spPr>
          <a:xfrm flipH="1">
            <a:off x="3864198" y="4792028"/>
            <a:ext cx="1846507" cy="468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9" idx="0"/>
          </p:cNvCxnSpPr>
          <p:nvPr/>
        </p:nvCxnSpPr>
        <p:spPr>
          <a:xfrm flipH="1">
            <a:off x="6146092" y="4919596"/>
            <a:ext cx="130515" cy="340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5"/>
            <a:endCxn id="30" idx="0"/>
          </p:cNvCxnSpPr>
          <p:nvPr/>
        </p:nvCxnSpPr>
        <p:spPr>
          <a:xfrm>
            <a:off x="6842509" y="4792028"/>
            <a:ext cx="2362598" cy="468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2"/>
            <a:endCxn id="31" idx="2"/>
          </p:cNvCxnSpPr>
          <p:nvPr/>
        </p:nvCxnSpPr>
        <p:spPr>
          <a:xfrm flipH="1">
            <a:off x="6117114" y="5727718"/>
            <a:ext cx="28978" cy="592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6"/>
            <a:endCxn id="32" idx="1"/>
          </p:cNvCxnSpPr>
          <p:nvPr/>
        </p:nvCxnSpPr>
        <p:spPr>
          <a:xfrm flipV="1">
            <a:off x="7595485" y="6320133"/>
            <a:ext cx="4143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16200000" flipH="1">
            <a:off x="4826329" y="3889295"/>
            <a:ext cx="853201" cy="427185"/>
          </a:xfrm>
          <a:prstGeom prst="bentConnector3">
            <a:avLst>
              <a:gd name="adj1" fmla="val 100994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5105883" y="3917275"/>
            <a:ext cx="2341448" cy="11889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0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6" grpId="0" animBg="1"/>
      <p:bldP spid="21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1257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Threshold vs Time</a:t>
            </a:r>
            <a:endParaRPr lang="en-US" b="1" dirty="0"/>
          </a:p>
        </p:txBody>
      </p:sp>
      <p:graphicFrame>
        <p:nvGraphicFramePr>
          <p:cNvPr id="44" name="Content Placeholder 4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255630"/>
              </p:ext>
            </p:extLst>
          </p:nvPr>
        </p:nvGraphicFramePr>
        <p:xfrm>
          <a:off x="838200" y="1825624"/>
          <a:ext cx="10515600" cy="4397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786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70038" y="629265"/>
            <a:ext cx="97878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Our Research Outcome and Future Work 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9005" y="1851536"/>
            <a:ext cx="1198299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 our comparative study we found weight constraint has less effect and it’s time complexity is high.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lvl="1"/>
            <a:r>
              <a:rPr lang="en-US" sz="2000" dirty="0" smtClean="0"/>
              <a:t>•      A </a:t>
            </a:r>
            <a:r>
              <a:rPr lang="en-US" sz="2000" dirty="0"/>
              <a:t>Multithreaded system could be introduced in the algorithms for faster </a:t>
            </a:r>
            <a:endParaRPr lang="en-US" sz="2000" dirty="0" smtClean="0"/>
          </a:p>
          <a:p>
            <a:pPr lvl="1"/>
            <a:r>
              <a:rPr lang="en-US" sz="2000" dirty="0" smtClean="0"/>
              <a:t>        extraction </a:t>
            </a:r>
            <a:r>
              <a:rPr lang="en-US" sz="2000" dirty="0"/>
              <a:t>of feature using more of the idle </a:t>
            </a:r>
            <a:r>
              <a:rPr lang="en-US" sz="2000" dirty="0" smtClean="0"/>
              <a:t>CPU.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•      The study could be done in a distributed system like HADOOP or any other </a:t>
            </a:r>
          </a:p>
          <a:p>
            <a:pPr lvl="1"/>
            <a:r>
              <a:rPr lang="en-US" sz="2000" dirty="0" smtClean="0"/>
              <a:t>        distributed </a:t>
            </a:r>
            <a:r>
              <a:rPr lang="en-US" sz="2000" dirty="0"/>
              <a:t>model for better and faster result</a:t>
            </a:r>
            <a:r>
              <a:rPr lang="en-US" sz="2000" dirty="0" smtClean="0"/>
              <a:t>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•	We could utilize the weighted support calculated from </a:t>
            </a:r>
            <a:r>
              <a:rPr lang="en-US" sz="2000" dirty="0" err="1" smtClean="0"/>
              <a:t>MaxPWS</a:t>
            </a:r>
            <a:r>
              <a:rPr lang="en-US" sz="2000" dirty="0" smtClean="0"/>
              <a:t> rather than just considering it’s presence 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smtClean="0"/>
              <a:t>or absence.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010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01377" y="2387113"/>
            <a:ext cx="6798250" cy="167447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101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01377" y="2387113"/>
            <a:ext cx="6798250" cy="1674470"/>
          </a:xfrm>
        </p:spPr>
        <p:txBody>
          <a:bodyPr/>
          <a:lstStyle/>
          <a:p>
            <a:r>
              <a:rPr lang="en-US" dirty="0" smtClean="0"/>
              <a:t>Any Question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6608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258528" y="543213"/>
            <a:ext cx="9144000" cy="805291"/>
          </a:xfrm>
        </p:spPr>
        <p:txBody>
          <a:bodyPr>
            <a:noAutofit/>
          </a:bodyPr>
          <a:lstStyle/>
          <a:p>
            <a:r>
              <a:rPr lang="en-US" sz="4400" spc="0" dirty="0" smtClean="0"/>
              <a:t>Call Graph</a:t>
            </a:r>
            <a:endParaRPr lang="en-US" sz="4400" spc="0" dirty="0">
              <a:hlinkClick r:id="rId2" action="ppaction://hlinksldjump"/>
            </a:endParaRPr>
          </a:p>
        </p:txBody>
      </p:sp>
      <p:sp>
        <p:nvSpPr>
          <p:cNvPr id="8" name="Subtitle 7"/>
          <p:cNvSpPr txBox="1">
            <a:spLocks/>
          </p:cNvSpPr>
          <p:nvPr/>
        </p:nvSpPr>
        <p:spPr>
          <a:xfrm>
            <a:off x="948281" y="2101695"/>
            <a:ext cx="7743568" cy="46584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A </a:t>
            </a:r>
            <a:r>
              <a:rPr lang="en-US" b="1" dirty="0" smtClean="0"/>
              <a:t>call graph</a:t>
            </a:r>
            <a:r>
              <a:rPr lang="en-US" dirty="0" smtClean="0"/>
              <a:t> is an abstract object produced by program analysis tools to represent the relationships between subroutines in a computer program. Where,</a:t>
            </a:r>
          </a:p>
          <a:p>
            <a:r>
              <a:rPr lang="en-US" dirty="0" smtClean="0"/>
              <a:t>	Node =&gt; Functions</a:t>
            </a:r>
          </a:p>
          <a:p>
            <a:r>
              <a:rPr lang="en-US" dirty="0" smtClean="0"/>
              <a:t>	Edge =&gt; A call from a function to another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691849" y="1751150"/>
            <a:ext cx="3892205" cy="392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310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0" y="2645737"/>
            <a:ext cx="91440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 Metamorphic </a:t>
            </a:r>
            <a:r>
              <a:rPr lang="en-US" sz="2800" dirty="0"/>
              <a:t>malware</a:t>
            </a:r>
          </a:p>
          <a:p>
            <a:endParaRPr lang="en-US" b="1" dirty="0">
              <a:solidFill>
                <a:srgbClr val="54545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 err="1" smtClean="0"/>
              <a:t>BinJuice</a:t>
            </a:r>
            <a:r>
              <a:rPr lang="en-US" sz="2800" dirty="0"/>
              <a:t> is a tool for extracting the semantic juice of a binary. It symbolically interprets individual blocks of a binary to extract their semantics</a:t>
            </a:r>
          </a:p>
        </p:txBody>
      </p:sp>
      <p:sp>
        <p:nvSpPr>
          <p:cNvPr id="8" name="Title 6"/>
          <p:cNvSpPr>
            <a:spLocks noGrp="1"/>
          </p:cNvSpPr>
          <p:nvPr>
            <p:ph type="ctrTitle"/>
          </p:nvPr>
        </p:nvSpPr>
        <p:spPr>
          <a:xfrm>
            <a:off x="1524000" y="827395"/>
            <a:ext cx="9144000" cy="805291"/>
          </a:xfrm>
        </p:spPr>
        <p:txBody>
          <a:bodyPr>
            <a:noAutofit/>
          </a:bodyPr>
          <a:lstStyle/>
          <a:p>
            <a:r>
              <a:rPr lang="en-US" sz="4400" spc="0" dirty="0" smtClean="0"/>
              <a:t>Binjuice</a:t>
            </a:r>
            <a:endParaRPr lang="en-US" sz="4400" spc="0" dirty="0">
              <a:hlinkClick r:id="rId2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86236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>
            <a:spLocks noGrp="1"/>
          </p:cNvSpPr>
          <p:nvPr>
            <p:ph type="ctrTitle"/>
          </p:nvPr>
        </p:nvSpPr>
        <p:spPr>
          <a:xfrm>
            <a:off x="1447800" y="395596"/>
            <a:ext cx="9144000" cy="805291"/>
          </a:xfrm>
        </p:spPr>
        <p:txBody>
          <a:bodyPr>
            <a:noAutofit/>
          </a:bodyPr>
          <a:lstStyle/>
          <a:p>
            <a:r>
              <a:rPr lang="en-US" sz="4400" cap="none" spc="0" dirty="0" err="1">
                <a:solidFill>
                  <a:prstClr val="black"/>
                </a:solidFill>
              </a:rPr>
              <a:t>gSpan</a:t>
            </a:r>
            <a:r>
              <a:rPr lang="en-US" sz="4400" cap="none" spc="0" dirty="0">
                <a:solidFill>
                  <a:prstClr val="black"/>
                </a:solidFill>
              </a:rPr>
              <a:t> Algorithm</a:t>
            </a:r>
            <a:endParaRPr lang="en-US" sz="4400" spc="0" dirty="0">
              <a:hlinkClick r:id="rId2" action="ppaction://hlinksldjump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365" y="1916830"/>
            <a:ext cx="6627812" cy="425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73660" lvl="0" indent="-342900" algn="just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Vrinda"/>
              </a:rPr>
              <a:t>Produces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Vrinda"/>
              </a:rPr>
              <a:t>a Depth-first Search (DFS) code for each edge in graphs. </a:t>
            </a:r>
          </a:p>
          <a:p>
            <a:pPr marL="342900" marR="73660" lvl="0" indent="-342900" algn="just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Vrinda"/>
              </a:rPr>
              <a:t>Edges are sorted according to lexicographic order of codes. </a:t>
            </a:r>
          </a:p>
          <a:p>
            <a:pPr marL="342900" marR="73660" lvl="0" indent="-342900" algn="just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Vrinda"/>
              </a:rPr>
              <a:t>Yan and Han (Authors of gSpan) proved that graph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Vrinda"/>
              </a:rPr>
              <a:t>isomorphism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Vrinda"/>
              </a:rPr>
              <a:t>can be tested for two graphs annotated with DFS codes. </a:t>
            </a:r>
          </a:p>
          <a:p>
            <a:pPr marL="342900" marR="73660" lvl="0" indent="-342900" algn="just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Vrinda"/>
              </a:rPr>
              <a:t> Starting with small graph patterns containing 1-edge, patterns are expanded systemically by the DFS search. </a:t>
            </a:r>
          </a:p>
          <a:p>
            <a:pPr marL="342900" marR="73660" lvl="0" indent="-342900" algn="just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Vrinda"/>
              </a:rPr>
              <a:t>Employ anti-monotonic property of graph frequency 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7412588" y="2138429"/>
            <a:ext cx="4665438" cy="381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8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07177" y="246277"/>
            <a:ext cx="6893170" cy="1325563"/>
          </a:xfrm>
        </p:spPr>
        <p:txBody>
          <a:bodyPr/>
          <a:lstStyle/>
          <a:p>
            <a:pPr algn="l"/>
            <a:r>
              <a:rPr lang="en-US" b="1" dirty="0" smtClean="0"/>
              <a:t>Canonical DFS Code Condition</a:t>
            </a:r>
            <a:endParaRPr lang="en-US" b="1" spc="0" dirty="0"/>
          </a:p>
        </p:txBody>
      </p:sp>
      <p:sp>
        <p:nvSpPr>
          <p:cNvPr id="10" name="TextBox 9"/>
          <p:cNvSpPr txBox="1"/>
          <p:nvPr/>
        </p:nvSpPr>
        <p:spPr>
          <a:xfrm>
            <a:off x="541195" y="1677347"/>
            <a:ext cx="114251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Ten-Roman"/>
              </a:rPr>
              <a:t>Condition (1) If </a:t>
            </a:r>
            <a:r>
              <a:rPr lang="en-US" dirty="0" err="1">
                <a:latin typeface="MTMI"/>
              </a:rPr>
              <a:t>eij</a:t>
            </a:r>
            <a:r>
              <a:rPr lang="en-US" dirty="0">
                <a:latin typeface="MTMI"/>
              </a:rPr>
              <a:t> </a:t>
            </a:r>
            <a:r>
              <a:rPr lang="en-US" dirty="0">
                <a:latin typeface="TimesTen-Roman"/>
              </a:rPr>
              <a:t>and </a:t>
            </a:r>
            <a:r>
              <a:rPr lang="en-US" dirty="0" err="1">
                <a:latin typeface="MTMI"/>
              </a:rPr>
              <a:t>exy</a:t>
            </a:r>
            <a:r>
              <a:rPr lang="en-US" dirty="0">
                <a:latin typeface="MTMI"/>
              </a:rPr>
              <a:t> </a:t>
            </a:r>
            <a:r>
              <a:rPr lang="en-US" dirty="0">
                <a:latin typeface="TimesTen-Roman"/>
              </a:rPr>
              <a:t>are both forward edges, then (a) </a:t>
            </a:r>
            <a:r>
              <a:rPr lang="en-US" dirty="0">
                <a:latin typeface="MTMI"/>
              </a:rPr>
              <a:t>j &lt; y</a:t>
            </a:r>
            <a:r>
              <a:rPr lang="en-US" dirty="0">
                <a:latin typeface="TimesTen-Roman"/>
              </a:rPr>
              <a:t>, or (b) </a:t>
            </a:r>
            <a:r>
              <a:rPr lang="en-US" dirty="0">
                <a:latin typeface="MTMI"/>
              </a:rPr>
              <a:t>j </a:t>
            </a:r>
            <a:r>
              <a:rPr lang="en-US" dirty="0">
                <a:latin typeface="MTSY"/>
              </a:rPr>
              <a:t>= </a:t>
            </a:r>
            <a:r>
              <a:rPr lang="en-US" dirty="0">
                <a:latin typeface="MTMI"/>
              </a:rPr>
              <a:t>y </a:t>
            </a:r>
            <a:r>
              <a:rPr lang="en-US" dirty="0" smtClean="0">
                <a:latin typeface="TimesTen-Roman"/>
              </a:rPr>
              <a:t>and </a:t>
            </a:r>
            <a:r>
              <a:rPr lang="en-US" dirty="0" err="1" smtClean="0">
                <a:latin typeface="MTMI"/>
              </a:rPr>
              <a:t>i</a:t>
            </a:r>
            <a:r>
              <a:rPr lang="en-US" dirty="0" smtClean="0">
                <a:latin typeface="MTMI"/>
              </a:rPr>
              <a:t> </a:t>
            </a:r>
            <a:r>
              <a:rPr lang="en-US" dirty="0">
                <a:latin typeface="MTMI"/>
              </a:rPr>
              <a:t>&gt; x</a:t>
            </a:r>
            <a:r>
              <a:rPr lang="en-US" dirty="0">
                <a:latin typeface="TimesTen-Roman"/>
              </a:rPr>
              <a:t>. That is, (a) a forward extension to a node earlier in the DFS </a:t>
            </a:r>
            <a:r>
              <a:rPr lang="en-US" dirty="0" smtClean="0">
                <a:latin typeface="TimesTen-Roman"/>
              </a:rPr>
              <a:t>node order </a:t>
            </a:r>
            <a:r>
              <a:rPr lang="en-US" dirty="0">
                <a:latin typeface="TimesTen-Roman"/>
              </a:rPr>
              <a:t>is smaller, or (b) if both the forward edges point to a node with </a:t>
            </a:r>
            <a:r>
              <a:rPr lang="en-US" dirty="0" smtClean="0">
                <a:latin typeface="TimesTen-Roman"/>
              </a:rPr>
              <a:t>the same </a:t>
            </a:r>
            <a:r>
              <a:rPr lang="en-US" dirty="0">
                <a:latin typeface="TimesTen-Roman"/>
              </a:rPr>
              <a:t>DFS node order, then the forward extension from a node </a:t>
            </a:r>
            <a:r>
              <a:rPr lang="en-US" dirty="0" smtClean="0">
                <a:latin typeface="TimesTen-Roman"/>
              </a:rPr>
              <a:t>deeper in </a:t>
            </a:r>
            <a:r>
              <a:rPr lang="en-US" dirty="0">
                <a:latin typeface="TimesTen-Roman"/>
              </a:rPr>
              <a:t>the tree is smaller</a:t>
            </a:r>
            <a:r>
              <a:rPr lang="en-US" dirty="0" smtClean="0">
                <a:latin typeface="TimesTen-Roman"/>
              </a:rPr>
              <a:t>.</a:t>
            </a:r>
          </a:p>
          <a:p>
            <a:endParaRPr lang="en-US" dirty="0">
              <a:latin typeface="TimesTen-Roman"/>
            </a:endParaRPr>
          </a:p>
          <a:p>
            <a:r>
              <a:rPr lang="en-US" dirty="0">
                <a:latin typeface="TimesTen-Roman"/>
              </a:rPr>
              <a:t>Condition (2) If </a:t>
            </a:r>
            <a:r>
              <a:rPr lang="en-US" dirty="0" err="1">
                <a:latin typeface="MTMI"/>
              </a:rPr>
              <a:t>eij</a:t>
            </a:r>
            <a:r>
              <a:rPr lang="en-US" dirty="0">
                <a:latin typeface="MTMI"/>
              </a:rPr>
              <a:t> </a:t>
            </a:r>
            <a:r>
              <a:rPr lang="en-US" dirty="0">
                <a:latin typeface="TimesTen-Roman"/>
              </a:rPr>
              <a:t>and </a:t>
            </a:r>
            <a:r>
              <a:rPr lang="en-US" dirty="0" err="1">
                <a:latin typeface="MTMI"/>
              </a:rPr>
              <a:t>exy</a:t>
            </a:r>
            <a:r>
              <a:rPr lang="en-US" dirty="0">
                <a:latin typeface="MTMI"/>
              </a:rPr>
              <a:t> </a:t>
            </a:r>
            <a:r>
              <a:rPr lang="en-US" dirty="0">
                <a:latin typeface="TimesTen-Roman"/>
              </a:rPr>
              <a:t>are both backward edges, then (a) </a:t>
            </a:r>
            <a:r>
              <a:rPr lang="en-US" dirty="0" err="1">
                <a:latin typeface="MTMI"/>
              </a:rPr>
              <a:t>i</a:t>
            </a:r>
            <a:r>
              <a:rPr lang="en-US" dirty="0">
                <a:latin typeface="MTMI"/>
              </a:rPr>
              <a:t> &lt; x</a:t>
            </a:r>
            <a:r>
              <a:rPr lang="en-US" dirty="0">
                <a:latin typeface="TimesTen-Roman"/>
              </a:rPr>
              <a:t>, or (b) </a:t>
            </a:r>
            <a:r>
              <a:rPr lang="en-US" dirty="0" err="1">
                <a:latin typeface="MTMI"/>
              </a:rPr>
              <a:t>i</a:t>
            </a:r>
            <a:r>
              <a:rPr lang="en-US" dirty="0">
                <a:latin typeface="MTMI"/>
              </a:rPr>
              <a:t> </a:t>
            </a:r>
            <a:r>
              <a:rPr lang="en-US" dirty="0">
                <a:latin typeface="MTSY"/>
              </a:rPr>
              <a:t>= </a:t>
            </a:r>
            <a:r>
              <a:rPr lang="en-US" dirty="0">
                <a:latin typeface="MTMI"/>
              </a:rPr>
              <a:t>x </a:t>
            </a:r>
            <a:r>
              <a:rPr lang="en-US" dirty="0" smtClean="0">
                <a:latin typeface="TimesTen-Roman"/>
              </a:rPr>
              <a:t>and </a:t>
            </a:r>
            <a:r>
              <a:rPr lang="en-US" dirty="0" smtClean="0">
                <a:latin typeface="MTMI"/>
              </a:rPr>
              <a:t>j </a:t>
            </a:r>
            <a:r>
              <a:rPr lang="en-US" dirty="0">
                <a:latin typeface="MTMI"/>
              </a:rPr>
              <a:t>&lt; y</a:t>
            </a:r>
            <a:r>
              <a:rPr lang="en-US" dirty="0">
                <a:latin typeface="TimesTen-Roman"/>
              </a:rPr>
              <a:t>. That is, (a) a backward edge from a node earlier in the </a:t>
            </a:r>
            <a:r>
              <a:rPr lang="en-US" dirty="0" smtClean="0">
                <a:latin typeface="TimesTen-Roman"/>
              </a:rPr>
              <a:t>DFS node </a:t>
            </a:r>
            <a:r>
              <a:rPr lang="en-US" dirty="0">
                <a:latin typeface="TimesTen-Roman"/>
              </a:rPr>
              <a:t>order is smaller, or (b) if both the backward edges originate from a</a:t>
            </a:r>
          </a:p>
          <a:p>
            <a:r>
              <a:rPr lang="en-US" dirty="0">
                <a:latin typeface="TimesTen-Roman"/>
              </a:rPr>
              <a:t>node with the same DFS node order, then the backward edge to a </a:t>
            </a:r>
            <a:r>
              <a:rPr lang="en-US" dirty="0" smtClean="0">
                <a:latin typeface="TimesTen-Roman"/>
              </a:rPr>
              <a:t>node earlier </a:t>
            </a:r>
            <a:r>
              <a:rPr lang="en-US" dirty="0">
                <a:latin typeface="TimesTen-Roman"/>
              </a:rPr>
              <a:t>in DFS node order (i.e., closer to the root along the </a:t>
            </a:r>
            <a:r>
              <a:rPr lang="en-US" dirty="0" smtClean="0">
                <a:latin typeface="TimesTen-Roman"/>
              </a:rPr>
              <a:t>rightmost path</a:t>
            </a:r>
            <a:r>
              <a:rPr lang="en-US" dirty="0">
                <a:latin typeface="TimesTen-Roman"/>
              </a:rPr>
              <a:t>) is smaller</a:t>
            </a:r>
            <a:r>
              <a:rPr lang="en-US" dirty="0" smtClean="0">
                <a:latin typeface="TimesTen-Roman"/>
              </a:rPr>
              <a:t>.</a:t>
            </a:r>
            <a:endParaRPr lang="en-US" dirty="0">
              <a:latin typeface="TimesTen-Roman"/>
            </a:endParaRPr>
          </a:p>
          <a:p>
            <a:endParaRPr lang="en-US" dirty="0">
              <a:latin typeface="TimesTen-Roman"/>
            </a:endParaRPr>
          </a:p>
          <a:p>
            <a:r>
              <a:rPr lang="en-US" dirty="0">
                <a:latin typeface="TimesTen-Roman"/>
              </a:rPr>
              <a:t>Condition (3) If </a:t>
            </a:r>
            <a:r>
              <a:rPr lang="en-US" dirty="0" err="1">
                <a:latin typeface="MTMI"/>
              </a:rPr>
              <a:t>eij</a:t>
            </a:r>
            <a:r>
              <a:rPr lang="en-US" dirty="0">
                <a:latin typeface="MTMI"/>
              </a:rPr>
              <a:t> </a:t>
            </a:r>
            <a:r>
              <a:rPr lang="en-US" dirty="0">
                <a:latin typeface="TimesTen-Roman"/>
              </a:rPr>
              <a:t>is a forward and </a:t>
            </a:r>
            <a:r>
              <a:rPr lang="en-US" dirty="0" err="1">
                <a:latin typeface="MTMI"/>
              </a:rPr>
              <a:t>exy</a:t>
            </a:r>
            <a:r>
              <a:rPr lang="en-US" dirty="0">
                <a:latin typeface="MTMI"/>
              </a:rPr>
              <a:t> </a:t>
            </a:r>
            <a:r>
              <a:rPr lang="en-US" dirty="0">
                <a:latin typeface="TimesTen-Roman"/>
              </a:rPr>
              <a:t>is a backward edge, then </a:t>
            </a:r>
            <a:r>
              <a:rPr lang="en-US" dirty="0">
                <a:latin typeface="MTMI"/>
              </a:rPr>
              <a:t>j </a:t>
            </a:r>
            <a:r>
              <a:rPr lang="en-US" dirty="0">
                <a:latin typeface="MTSY"/>
              </a:rPr>
              <a:t>≤ </a:t>
            </a:r>
            <a:r>
              <a:rPr lang="en-US" dirty="0">
                <a:latin typeface="MTMI"/>
              </a:rPr>
              <a:t>x</a:t>
            </a:r>
            <a:r>
              <a:rPr lang="en-US" dirty="0">
                <a:latin typeface="TimesTen-Roman"/>
              </a:rPr>
              <a:t>. That is, </a:t>
            </a:r>
            <a:r>
              <a:rPr lang="en-US" dirty="0" smtClean="0">
                <a:latin typeface="TimesTen-Roman"/>
              </a:rPr>
              <a:t>a forward </a:t>
            </a:r>
            <a:r>
              <a:rPr lang="en-US" dirty="0">
                <a:latin typeface="TimesTen-Roman"/>
              </a:rPr>
              <a:t>edge to a node earlier in the DFS node order is smaller than </a:t>
            </a:r>
            <a:r>
              <a:rPr lang="en-US" dirty="0" smtClean="0">
                <a:latin typeface="TimesTen-Roman"/>
              </a:rPr>
              <a:t>a backward </a:t>
            </a:r>
            <a:r>
              <a:rPr lang="en-US" dirty="0">
                <a:latin typeface="TimesTen-Roman"/>
              </a:rPr>
              <a:t>edge from that node or any node that comes after it in DFS</a:t>
            </a:r>
          </a:p>
          <a:p>
            <a:r>
              <a:rPr lang="en-US" dirty="0">
                <a:latin typeface="TimesTen-Roman"/>
              </a:rPr>
              <a:t>node order</a:t>
            </a:r>
            <a:r>
              <a:rPr lang="en-US" dirty="0" smtClean="0">
                <a:latin typeface="TimesTen-Roman"/>
              </a:rPr>
              <a:t>.</a:t>
            </a:r>
          </a:p>
          <a:p>
            <a:endParaRPr lang="en-US" dirty="0">
              <a:latin typeface="TimesTen-Roman"/>
            </a:endParaRPr>
          </a:p>
          <a:p>
            <a:r>
              <a:rPr lang="en-US" dirty="0">
                <a:latin typeface="TimesTen-Roman"/>
              </a:rPr>
              <a:t>Condition (4) If </a:t>
            </a:r>
            <a:r>
              <a:rPr lang="en-US" dirty="0" err="1">
                <a:latin typeface="MTMI"/>
              </a:rPr>
              <a:t>eij</a:t>
            </a:r>
            <a:r>
              <a:rPr lang="en-US" dirty="0">
                <a:latin typeface="MTMI"/>
              </a:rPr>
              <a:t> </a:t>
            </a:r>
            <a:r>
              <a:rPr lang="en-US" dirty="0">
                <a:latin typeface="TimesTen-Roman"/>
              </a:rPr>
              <a:t>is a backward and </a:t>
            </a:r>
            <a:r>
              <a:rPr lang="en-US" dirty="0" err="1">
                <a:latin typeface="MTMI"/>
              </a:rPr>
              <a:t>exy</a:t>
            </a:r>
            <a:r>
              <a:rPr lang="en-US" dirty="0">
                <a:latin typeface="MTMI"/>
              </a:rPr>
              <a:t> </a:t>
            </a:r>
            <a:r>
              <a:rPr lang="en-US" dirty="0">
                <a:latin typeface="TimesTen-Roman"/>
              </a:rPr>
              <a:t>is a forward edge, then </a:t>
            </a:r>
            <a:r>
              <a:rPr lang="en-US" dirty="0" err="1">
                <a:latin typeface="MTMI"/>
              </a:rPr>
              <a:t>i</a:t>
            </a:r>
            <a:r>
              <a:rPr lang="en-US" dirty="0">
                <a:latin typeface="MTMI"/>
              </a:rPr>
              <a:t> &lt; y</a:t>
            </a:r>
            <a:r>
              <a:rPr lang="en-US" dirty="0">
                <a:latin typeface="TimesTen-Roman"/>
              </a:rPr>
              <a:t>. That is, </a:t>
            </a:r>
            <a:r>
              <a:rPr lang="en-US" dirty="0" smtClean="0">
                <a:latin typeface="TimesTen-Roman"/>
              </a:rPr>
              <a:t>a backward </a:t>
            </a:r>
            <a:r>
              <a:rPr lang="en-US" dirty="0">
                <a:latin typeface="TimesTen-Roman"/>
              </a:rPr>
              <a:t>edge from a node earlier in DFS node order is smaller than </a:t>
            </a:r>
            <a:r>
              <a:rPr lang="en-US" dirty="0" smtClean="0">
                <a:latin typeface="TimesTen-Roman"/>
              </a:rPr>
              <a:t>a forward </a:t>
            </a:r>
            <a:r>
              <a:rPr lang="en-US" dirty="0">
                <a:latin typeface="TimesTen-Roman"/>
              </a:rPr>
              <a:t>edge to any later node.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Vrinda"/>
            </a:endParaRPr>
          </a:p>
        </p:txBody>
      </p:sp>
    </p:spTree>
    <p:extLst>
      <p:ext uri="{BB962C8B-B14F-4D97-AF65-F5344CB8AC3E}">
        <p14:creationId xmlns:p14="http://schemas.microsoft.com/office/powerpoint/2010/main" val="68441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07177" y="246277"/>
            <a:ext cx="6893170" cy="1325563"/>
          </a:xfrm>
        </p:spPr>
        <p:txBody>
          <a:bodyPr/>
          <a:lstStyle/>
          <a:p>
            <a:r>
              <a:rPr lang="en-US" b="1" dirty="0">
                <a:solidFill>
                  <a:prstClr val="black"/>
                </a:solidFill>
              </a:rPr>
              <a:t>WFSM-</a:t>
            </a:r>
            <a:r>
              <a:rPr lang="en-US" b="1" dirty="0" err="1">
                <a:solidFill>
                  <a:prstClr val="black"/>
                </a:solidFill>
              </a:rPr>
              <a:t>MaxPWS</a:t>
            </a:r>
            <a:r>
              <a:rPr lang="en-US" b="1" dirty="0">
                <a:solidFill>
                  <a:prstClr val="black"/>
                </a:solidFill>
              </a:rPr>
              <a:t> Algorithm </a:t>
            </a:r>
            <a:endParaRPr lang="en-US" b="1" spc="0" dirty="0"/>
          </a:p>
        </p:txBody>
      </p:sp>
      <p:sp>
        <p:nvSpPr>
          <p:cNvPr id="4" name="TextBox 3"/>
          <p:cNvSpPr txBox="1"/>
          <p:nvPr/>
        </p:nvSpPr>
        <p:spPr>
          <a:xfrm>
            <a:off x="389552" y="1582533"/>
            <a:ext cx="6627812" cy="5083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73660" lvl="0" indent="-342900" algn="just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Vrinda"/>
              </a:rPr>
              <a:t>Produces a Depth-first Search (DFS) code for each edge in graphs. </a:t>
            </a:r>
          </a:p>
          <a:p>
            <a:pPr marL="342900" marR="73660" lvl="0" indent="-342900" algn="just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Vrinda"/>
              </a:rPr>
              <a:t>To give a rank of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Vrinda"/>
              </a:rPr>
              <a:t>DFScode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Vrinda"/>
              </a:rPr>
              <a:t> of subgraph, the WFSM-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Vrinda"/>
              </a:rPr>
              <a:t>MaxPWS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Vrinda"/>
              </a:rPr>
              <a:t> canonical order gives the highest priority to (dis u, dis v) as in gSpan.</a:t>
            </a:r>
          </a:p>
          <a:p>
            <a:pPr marL="342900" marR="73660" lvl="0" indent="-342900" algn="just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Vrinda"/>
              </a:rPr>
              <a:t>The second highest priority is given to edge weight W(u, v) and then comes the lexicographic comparison.</a:t>
            </a:r>
          </a:p>
          <a:p>
            <a:pPr marL="342900" marR="73660" lvl="0" indent="-342900" algn="just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Vrinda"/>
              </a:rPr>
              <a:t> Starting with small graph patterns containing 1-edge, patterns are expanded systemically by the DFS search. </a:t>
            </a:r>
          </a:p>
          <a:p>
            <a:pPr marL="342900" marR="73660" lvl="0" indent="-342900" algn="just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Vrinda"/>
              </a:rPr>
              <a:t>MaxPWS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Vrinda"/>
              </a:rPr>
              <a:t>-measure is anti-monotonic.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7017364" y="2324869"/>
            <a:ext cx="5287962" cy="333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0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581391" y="196209"/>
            <a:ext cx="8950840" cy="826713"/>
          </a:xfrm>
        </p:spPr>
        <p:txBody>
          <a:bodyPr>
            <a:noAutofit/>
          </a:bodyPr>
          <a:lstStyle/>
          <a:p>
            <a:r>
              <a:rPr lang="en-US" sz="4400" cap="none" spc="0" dirty="0">
                <a:solidFill>
                  <a:srgbClr val="94B6D2"/>
                </a:solidFill>
                <a:latin typeface="Calibri"/>
              </a:rPr>
              <a:t> </a:t>
            </a:r>
            <a:r>
              <a:rPr lang="en-US" sz="4400" cap="none" spc="0" dirty="0" smtClean="0">
                <a:solidFill>
                  <a:prstClr val="black"/>
                </a:solidFill>
                <a:latin typeface="Calibri"/>
              </a:rPr>
              <a:t>Antivirus Work Flow</a:t>
            </a:r>
            <a:endParaRPr lang="en-US" sz="5400" cap="none" dirty="0">
              <a:latin typeface="Calibri (Headings)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107360" y="5807338"/>
            <a:ext cx="1600612" cy="87109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CLASSIFIER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316187" y="2390876"/>
            <a:ext cx="3167373" cy="525074"/>
          </a:xfrm>
          <a:prstGeom prst="rect">
            <a:avLst/>
          </a:prstGeom>
          <a:solidFill>
            <a:srgbClr val="008B8B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Identify discriminative feature</a:t>
            </a:r>
            <a:endParaRPr lang="en-US" sz="1600" b="1" dirty="0"/>
          </a:p>
        </p:txBody>
      </p:sp>
      <p:sp>
        <p:nvSpPr>
          <p:cNvPr id="26" name="Rectangle 25"/>
          <p:cNvSpPr/>
          <p:nvPr/>
        </p:nvSpPr>
        <p:spPr>
          <a:xfrm>
            <a:off x="8180158" y="3718933"/>
            <a:ext cx="2344019" cy="525074"/>
          </a:xfrm>
          <a:prstGeom prst="rect">
            <a:avLst/>
          </a:prstGeom>
          <a:solidFill>
            <a:srgbClr val="008B8B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MaxPWS</a:t>
            </a:r>
            <a:endParaRPr lang="en-US" sz="1600" b="1" dirty="0"/>
          </a:p>
        </p:txBody>
      </p:sp>
      <p:sp>
        <p:nvSpPr>
          <p:cNvPr id="38" name="Rectangle 37"/>
          <p:cNvSpPr/>
          <p:nvPr/>
        </p:nvSpPr>
        <p:spPr>
          <a:xfrm>
            <a:off x="1581391" y="3718933"/>
            <a:ext cx="2344019" cy="525074"/>
          </a:xfrm>
          <a:prstGeom prst="rect">
            <a:avLst/>
          </a:prstGeom>
          <a:solidFill>
            <a:srgbClr val="008B8B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gSpan</a:t>
            </a:r>
            <a:endParaRPr lang="en-US" sz="1600" b="1" dirty="0"/>
          </a:p>
        </p:txBody>
      </p:sp>
      <p:sp>
        <p:nvSpPr>
          <p:cNvPr id="41" name="Rectangle 40"/>
          <p:cNvSpPr/>
          <p:nvPr/>
        </p:nvSpPr>
        <p:spPr>
          <a:xfrm>
            <a:off x="4735657" y="3981470"/>
            <a:ext cx="2344019" cy="760348"/>
          </a:xfrm>
          <a:prstGeom prst="rect">
            <a:avLst/>
          </a:prstGeom>
          <a:solidFill>
            <a:srgbClr val="008B8B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Preprocess and prepare training / testing set</a:t>
            </a:r>
            <a:endParaRPr lang="en-US" sz="1600" b="1" dirty="0"/>
          </a:p>
        </p:txBody>
      </p:sp>
      <p:sp>
        <p:nvSpPr>
          <p:cNvPr id="16" name="Oval 15"/>
          <p:cNvSpPr/>
          <p:nvPr/>
        </p:nvSpPr>
        <p:spPr>
          <a:xfrm>
            <a:off x="5057482" y="929631"/>
            <a:ext cx="1700370" cy="9361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Raw Dataset</a:t>
            </a:r>
            <a:endParaRPr lang="en-US" sz="1400" b="1" dirty="0"/>
          </a:p>
        </p:txBody>
      </p:sp>
      <p:cxnSp>
        <p:nvCxnSpPr>
          <p:cNvPr id="9" name="Straight Arrow Connector 8"/>
          <p:cNvCxnSpPr>
            <a:stCxn id="16" idx="4"/>
            <a:endCxn id="23" idx="0"/>
          </p:cNvCxnSpPr>
          <p:nvPr/>
        </p:nvCxnSpPr>
        <p:spPr>
          <a:xfrm flipH="1">
            <a:off x="5899874" y="1865802"/>
            <a:ext cx="7793" cy="52507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8" idx="0"/>
            <a:endCxn id="23" idx="1"/>
          </p:cNvCxnSpPr>
          <p:nvPr/>
        </p:nvCxnSpPr>
        <p:spPr>
          <a:xfrm rot="5400000" flipH="1" flipV="1">
            <a:off x="3002034" y="2404780"/>
            <a:ext cx="1065520" cy="1562786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6" idx="0"/>
            <a:endCxn id="23" idx="3"/>
          </p:cNvCxnSpPr>
          <p:nvPr/>
        </p:nvCxnSpPr>
        <p:spPr>
          <a:xfrm rot="16200000" flipV="1">
            <a:off x="7885104" y="2251869"/>
            <a:ext cx="1065520" cy="1868608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2"/>
            <a:endCxn id="41" idx="0"/>
          </p:cNvCxnSpPr>
          <p:nvPr/>
        </p:nvCxnSpPr>
        <p:spPr>
          <a:xfrm>
            <a:off x="5899874" y="2915950"/>
            <a:ext cx="7793" cy="106552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41" idx="1"/>
            <a:endCxn id="27" idx="2"/>
          </p:cNvCxnSpPr>
          <p:nvPr/>
        </p:nvCxnSpPr>
        <p:spPr>
          <a:xfrm rot="10800000" flipH="1" flipV="1">
            <a:off x="4735656" y="4361643"/>
            <a:ext cx="371703" cy="1881239"/>
          </a:xfrm>
          <a:prstGeom prst="bentConnector3">
            <a:avLst>
              <a:gd name="adj1" fmla="val -61501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1" idx="3"/>
            <a:endCxn id="27" idx="6"/>
          </p:cNvCxnSpPr>
          <p:nvPr/>
        </p:nvCxnSpPr>
        <p:spPr>
          <a:xfrm flipH="1">
            <a:off x="6707972" y="4361644"/>
            <a:ext cx="371704" cy="1881239"/>
          </a:xfrm>
          <a:prstGeom prst="bentConnector3">
            <a:avLst>
              <a:gd name="adj1" fmla="val -6853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483560" y="5146766"/>
            <a:ext cx="141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727291" y="5112507"/>
            <a:ext cx="100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367913" y="204311"/>
            <a:ext cx="9144000" cy="884237"/>
          </a:xfrm>
        </p:spPr>
        <p:txBody>
          <a:bodyPr>
            <a:normAutofit/>
          </a:bodyPr>
          <a:lstStyle/>
          <a:p>
            <a:r>
              <a:rPr lang="en-US" sz="4400" b="1" dirty="0"/>
              <a:t>Our Proposed Framework </a:t>
            </a:r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1" y="1088548"/>
            <a:ext cx="5740399" cy="576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7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>
          <a:xfrm>
            <a:off x="11115317" y="1337309"/>
            <a:ext cx="602968" cy="2348425"/>
          </a:xfrm>
          <a:ln>
            <a:noFill/>
          </a:ln>
        </p:spPr>
        <p:txBody>
          <a:bodyPr/>
          <a:lstStyle/>
          <a:p>
            <a:endParaRPr kumimoji="1"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>
          <a:xfrm>
            <a:off x="10483568" y="799460"/>
            <a:ext cx="600147" cy="537847"/>
          </a:xfrm>
        </p:spPr>
        <p:txBody>
          <a:bodyPr/>
          <a:lstStyle/>
          <a:p>
            <a:endParaRPr kumimoji="1" lang="en-US" altLang="zh-CN" dirty="0">
              <a:cs typeface="+mn-ea"/>
              <a:sym typeface="+mn-lt"/>
            </a:endParaRPr>
          </a:p>
          <a:p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6" name="饼图 5"/>
          <p:cNvSpPr/>
          <p:nvPr/>
        </p:nvSpPr>
        <p:spPr>
          <a:xfrm>
            <a:off x="2602541" y="3673203"/>
            <a:ext cx="2740040" cy="2740040"/>
          </a:xfrm>
          <a:prstGeom prst="pie">
            <a:avLst>
              <a:gd name="adj1" fmla="val 10800000"/>
              <a:gd name="adj2" fmla="val 16200000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7" name="饼图 6"/>
          <p:cNvSpPr/>
          <p:nvPr/>
        </p:nvSpPr>
        <p:spPr>
          <a:xfrm flipH="1">
            <a:off x="4097235" y="2303183"/>
            <a:ext cx="2740040" cy="2740040"/>
          </a:xfrm>
          <a:prstGeom prst="pie">
            <a:avLst>
              <a:gd name="adj1" fmla="val 10800000"/>
              <a:gd name="adj2" fmla="val 1620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9" name="饼图 8"/>
          <p:cNvSpPr/>
          <p:nvPr/>
        </p:nvSpPr>
        <p:spPr>
          <a:xfrm flipH="1" flipV="1">
            <a:off x="4088763" y="3673203"/>
            <a:ext cx="2740040" cy="2740040"/>
          </a:xfrm>
          <a:prstGeom prst="pie">
            <a:avLst>
              <a:gd name="adj1" fmla="val 10800000"/>
              <a:gd name="adj2" fmla="val 1620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56303" y="3737211"/>
            <a:ext cx="1632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5AD9CC">
                    <a:lumMod val="50000"/>
                  </a:srgbClr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rPr>
              <a:t>DFS Code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5AD9CC">
                  <a:lumMod val="50000"/>
                </a:srgbClr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40509" y="2227699"/>
            <a:ext cx="38715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rPr>
              <a:t>DFS Lexicographic Order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rPr>
              <a:t>VS Minimum DFS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rPr>
              <a:t>Code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58732" y="5866767"/>
            <a:ext cx="2340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rPr>
              <a:t>DFS Code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rPr>
              <a:t>Tree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78992" y="414288"/>
            <a:ext cx="4071244" cy="898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30000"/>
              </a:lnSpc>
              <a:spcBef>
                <a:spcPts val="600"/>
              </a:spcBef>
            </a:pPr>
            <a:r>
              <a:rPr lang="en-US" sz="4400" b="1" dirty="0" smtClean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gSpan Algorithm</a:t>
            </a:r>
            <a:endParaRPr lang="en-US" sz="44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373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3694" y="633413"/>
            <a:ext cx="3459162" cy="550863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b="1" cap="none" dirty="0">
                <a:solidFill>
                  <a:srgbClr val="94B6D2"/>
                </a:solidFill>
                <a:latin typeface="Calibri"/>
              </a:rPr>
              <a:t> </a:t>
            </a:r>
            <a:r>
              <a:rPr lang="en-US" sz="4400" b="1" cap="none" dirty="0" smtClean="0">
                <a:solidFill>
                  <a:prstClr val="black"/>
                </a:solidFill>
                <a:latin typeface="Calibri"/>
              </a:rPr>
              <a:t>DFS Code</a:t>
            </a:r>
            <a:endParaRPr lang="en-US" altLang="en-US" sz="4400" b="1" cap="none" dirty="0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4633" name="Text Box 48"/>
          <p:cNvSpPr txBox="1">
            <a:spLocks noChangeArrowheads="1"/>
          </p:cNvSpPr>
          <p:nvPr/>
        </p:nvSpPr>
        <p:spPr bwMode="auto">
          <a:xfrm>
            <a:off x="4876800" y="3367087"/>
            <a:ext cx="184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4628" name="Text Box 47"/>
          <p:cNvSpPr txBox="1">
            <a:spLocks noChangeArrowheads="1"/>
          </p:cNvSpPr>
          <p:nvPr/>
        </p:nvSpPr>
        <p:spPr bwMode="auto">
          <a:xfrm>
            <a:off x="5791199" y="2743200"/>
            <a:ext cx="184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4619" name="Text Box 49"/>
          <p:cNvSpPr txBox="1">
            <a:spLocks noChangeArrowheads="1"/>
          </p:cNvSpPr>
          <p:nvPr/>
        </p:nvSpPr>
        <p:spPr bwMode="auto">
          <a:xfrm>
            <a:off x="4267200" y="3962401"/>
            <a:ext cx="184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4616" name="Text Box 51"/>
          <p:cNvSpPr txBox="1">
            <a:spLocks noChangeArrowheads="1"/>
          </p:cNvSpPr>
          <p:nvPr/>
        </p:nvSpPr>
        <p:spPr bwMode="auto">
          <a:xfrm>
            <a:off x="5638800" y="3276600"/>
            <a:ext cx="184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496" y="2485712"/>
            <a:ext cx="2145978" cy="281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04023" y="2481590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</a:t>
            </a:r>
            <a:r>
              <a:rPr lang="en-US" sz="2800" b="1" baseline="-25000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2844932" y="3584703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</a:t>
            </a:r>
            <a:r>
              <a:rPr lang="en-US" sz="2800" b="1" baseline="-25000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en-US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2844932" y="4499290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</a:t>
            </a:r>
            <a:r>
              <a:rPr lang="en-US" sz="2800" b="1" baseline="-25000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5060950" y="4669178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</a:t>
            </a:r>
            <a:r>
              <a:rPr lang="en-US" sz="2800" b="1" baseline="-25000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en-US" sz="2800" dirty="0"/>
          </a:p>
        </p:txBody>
      </p:sp>
      <p:sp>
        <p:nvSpPr>
          <p:cNvPr id="53" name="TextBox 52"/>
          <p:cNvSpPr txBox="1"/>
          <p:nvPr/>
        </p:nvSpPr>
        <p:spPr>
          <a:xfrm>
            <a:off x="7276968" y="2867583"/>
            <a:ext cx="36591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</a:t>
            </a:r>
            <a:r>
              <a:rPr lang="en-US" sz="2800" b="1" baseline="-25000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r>
              <a:rPr lang="en-US" sz="28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= (v</a:t>
            </a:r>
            <a:r>
              <a:rPr lang="en-US" sz="2800" b="1" baseline="-25000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r>
              <a:rPr lang="en-US" sz="28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, v</a:t>
            </a:r>
            <a:r>
              <a:rPr lang="en-US" sz="2800" b="1" baseline="-25000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r>
              <a:rPr lang="en-US" sz="28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a </a:t>
            </a:r>
            <a:r>
              <a:rPr lang="en-US" sz="28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a , q) </a:t>
            </a:r>
          </a:p>
          <a:p>
            <a:pPr lvl="0"/>
            <a:r>
              <a:rPr lang="en-US" sz="28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</a:t>
            </a:r>
            <a:r>
              <a:rPr lang="en-US" sz="2800" b="1" baseline="-25000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r>
              <a:rPr lang="en-US" sz="28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= (v</a:t>
            </a:r>
            <a:r>
              <a:rPr lang="en-US" sz="2800" b="1" baseline="-25000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r>
              <a:rPr lang="en-US" sz="28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, v</a:t>
            </a:r>
            <a:r>
              <a:rPr lang="en-US" sz="2800" b="1" baseline="-25000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r>
              <a:rPr lang="en-US" sz="28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, a , </a:t>
            </a:r>
            <a:r>
              <a:rPr lang="en-US" sz="2800" b="1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 </a:t>
            </a:r>
            <a:r>
              <a:rPr lang="en-US" sz="28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r)  </a:t>
            </a:r>
            <a:endParaRPr lang="en-US" sz="2800" dirty="0">
              <a:solidFill>
                <a:prstClr val="black"/>
              </a:solidFill>
            </a:endParaRPr>
          </a:p>
          <a:p>
            <a:pPr lvl="0"/>
            <a:r>
              <a:rPr lang="en-US" sz="28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</a:t>
            </a:r>
            <a:r>
              <a:rPr lang="en-US" sz="2800" b="1" baseline="-25000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r>
              <a:rPr lang="en-US" sz="28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= (</a:t>
            </a:r>
            <a:r>
              <a:rPr lang="en-US" sz="2800" b="1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</a:t>
            </a:r>
            <a:r>
              <a:rPr lang="en-US" sz="2800" b="1" baseline="-25000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r>
              <a:rPr lang="en-US" sz="2800" b="1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8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</a:t>
            </a:r>
            <a:r>
              <a:rPr lang="en-US" sz="2800" b="1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</a:t>
            </a:r>
            <a:r>
              <a:rPr lang="en-US" sz="2800" b="1" baseline="-25000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r>
              <a:rPr lang="en-US" sz="2800" b="1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8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a , a , r)  </a:t>
            </a:r>
            <a:endParaRPr lang="en-US" sz="2800" dirty="0">
              <a:solidFill>
                <a:prstClr val="black"/>
              </a:solidFill>
            </a:endParaRPr>
          </a:p>
          <a:p>
            <a:pPr lvl="0"/>
            <a:r>
              <a:rPr lang="en-US" sz="28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</a:t>
            </a:r>
            <a:r>
              <a:rPr lang="en-US" sz="2800" b="1" baseline="-25000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r>
              <a:rPr lang="en-US" sz="28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= (</a:t>
            </a:r>
            <a:r>
              <a:rPr lang="en-US" sz="2800" b="1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</a:t>
            </a:r>
            <a:r>
              <a:rPr lang="en-US" sz="2800" b="1" baseline="-25000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r>
              <a:rPr lang="en-US" sz="2800" b="1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8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v</a:t>
            </a:r>
            <a:r>
              <a:rPr lang="en-US" sz="2800" b="1" baseline="-25000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r>
              <a:rPr lang="en-US" sz="28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, a , </a:t>
            </a:r>
            <a:r>
              <a:rPr lang="en-US" sz="2800" b="1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 </a:t>
            </a:r>
            <a:r>
              <a:rPr lang="en-US" sz="28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r)  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94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>
          <a:xfrm>
            <a:off x="11115317" y="1337309"/>
            <a:ext cx="602968" cy="2348425"/>
          </a:xfrm>
        </p:spPr>
        <p:txBody>
          <a:bodyPr/>
          <a:lstStyle/>
          <a:p>
            <a:endParaRPr kumimoji="1" lang="en-US" altLang="zh-CN" dirty="0" smtClean="0">
              <a:latin typeface="+mn-lt"/>
              <a:ea typeface="+mn-ea"/>
              <a:cs typeface="+mn-ea"/>
              <a:sym typeface="+mn-lt"/>
            </a:endParaRPr>
          </a:p>
          <a:p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endParaRPr kumimoji="1" lang="en-US" altLang="zh-CN" dirty="0" smtClean="0">
              <a:cs typeface="+mn-ea"/>
              <a:sym typeface="+mn-lt"/>
            </a:endParaRPr>
          </a:p>
          <a:p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6" name="饼图 5"/>
          <p:cNvSpPr/>
          <p:nvPr/>
        </p:nvSpPr>
        <p:spPr>
          <a:xfrm>
            <a:off x="2482453" y="3685734"/>
            <a:ext cx="2740040" cy="2740040"/>
          </a:xfrm>
          <a:prstGeom prst="pie">
            <a:avLst>
              <a:gd name="adj1" fmla="val 10800000"/>
              <a:gd name="adj2" fmla="val 1620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7" name="饼图 6"/>
          <p:cNvSpPr/>
          <p:nvPr/>
        </p:nvSpPr>
        <p:spPr>
          <a:xfrm flipH="1">
            <a:off x="3852863" y="2309384"/>
            <a:ext cx="2740040" cy="2740040"/>
          </a:xfrm>
          <a:prstGeom prst="pie">
            <a:avLst>
              <a:gd name="adj1" fmla="val 10800000"/>
              <a:gd name="adj2" fmla="val 16200000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9" name="饼图 8"/>
          <p:cNvSpPr/>
          <p:nvPr/>
        </p:nvSpPr>
        <p:spPr>
          <a:xfrm flipH="1" flipV="1">
            <a:off x="3853253" y="3685734"/>
            <a:ext cx="2740040" cy="2740040"/>
          </a:xfrm>
          <a:prstGeom prst="pie">
            <a:avLst>
              <a:gd name="adj1" fmla="val 10800000"/>
              <a:gd name="adj2" fmla="val 1620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4720" y="3824624"/>
            <a:ext cx="1632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rPr>
              <a:t>DFS Code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12040" y="2259026"/>
            <a:ext cx="38715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5AD9CC">
                    <a:lumMod val="50000"/>
                  </a:srgbClr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rPr>
              <a:t>DFS Lexicographic Order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5AD9CC">
                    <a:lumMod val="50000"/>
                  </a:srgbClr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rPr>
              <a:t>VS Minimum DFS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5AD9CC">
                    <a:lumMod val="50000"/>
                  </a:srgbClr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rPr>
              <a:t>Code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5AD9CC">
                  <a:lumMod val="50000"/>
                </a:srgbClr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015394" y="5833683"/>
            <a:ext cx="2340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rPr>
              <a:t>DFS Code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rPr>
              <a:t>Tree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62714" y="405307"/>
            <a:ext cx="4199483" cy="898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30000"/>
              </a:lnSpc>
              <a:spcBef>
                <a:spcPts val="600"/>
              </a:spcBef>
            </a:pPr>
            <a:r>
              <a:rPr lang="en-US" sz="4400" b="1" dirty="0">
                <a:solidFill>
                  <a:srgbClr val="94B6D2"/>
                </a:solidFill>
                <a:latin typeface="Calibri"/>
                <a:ea typeface="+mj-ea"/>
                <a:cs typeface="+mj-cs"/>
              </a:rPr>
              <a:t> </a:t>
            </a:r>
            <a:r>
              <a:rPr lang="en-US" sz="4400" b="1" dirty="0" smtClean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gSpan Algorithm</a:t>
            </a:r>
            <a:endParaRPr lang="en-US" sz="44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292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5613" y="348439"/>
            <a:ext cx="10402529" cy="576263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US" sz="4400" b="1" cap="none" dirty="0">
                <a:solidFill>
                  <a:srgbClr val="94B6D2"/>
                </a:solidFill>
                <a:latin typeface="Calibri"/>
              </a:rPr>
              <a:t> </a:t>
            </a:r>
            <a:r>
              <a:rPr lang="en-US" sz="4400" b="1" cap="none" dirty="0" smtClean="0">
                <a:solidFill>
                  <a:prstClr val="black"/>
                </a:solidFill>
                <a:latin typeface="Calibri"/>
              </a:rPr>
              <a:t>DFS Code and Isomorphic Graph</a:t>
            </a:r>
            <a:endParaRPr lang="en-US" altLang="en-US" sz="4400" b="1" cap="none" dirty="0" smtClean="0">
              <a:ea typeface="MS PGothic" panose="020B0600070205080204" pitchFamily="34" charset="-128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15" y="1273532"/>
            <a:ext cx="2145978" cy="28105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clrChange>
              <a:clrFrom>
                <a:srgbClr val="2E0811"/>
              </a:clrFrom>
              <a:clrTo>
                <a:srgbClr val="2E081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26478" y="1302463"/>
            <a:ext cx="1902117" cy="28105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904" y="1302463"/>
            <a:ext cx="1889924" cy="28105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712327" y="4678393"/>
            <a:ext cx="31633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</a:t>
            </a:r>
            <a:r>
              <a:rPr lang="en-US" sz="2400" b="1" baseline="-2500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r>
              <a:rPr lang="en-US" sz="2400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4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= (v</a:t>
            </a:r>
            <a:r>
              <a:rPr lang="en-US" sz="2400" b="1" baseline="-2500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r>
              <a:rPr lang="en-US" sz="24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, v</a:t>
            </a:r>
            <a:r>
              <a:rPr lang="en-US" sz="2400" b="1" baseline="-2500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r>
              <a:rPr lang="en-US" sz="24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, a , a , q) </a:t>
            </a:r>
          </a:p>
          <a:p>
            <a:r>
              <a:rPr lang="en-US" sz="24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</a:t>
            </a:r>
            <a:r>
              <a:rPr lang="en-US" sz="2400" b="1" baseline="-2500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r>
              <a:rPr lang="en-US" sz="24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400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= (</a:t>
            </a:r>
            <a:r>
              <a:rPr lang="en-US" sz="24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</a:t>
            </a:r>
            <a:r>
              <a:rPr lang="en-US" sz="2400" b="1" baseline="-2500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r>
              <a:rPr lang="en-US" sz="24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400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</a:t>
            </a:r>
            <a:r>
              <a:rPr lang="en-US" sz="24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</a:t>
            </a:r>
            <a:r>
              <a:rPr lang="en-US" sz="2400" b="1" baseline="-2500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r>
              <a:rPr lang="en-US" sz="24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400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a , </a:t>
            </a:r>
            <a:r>
              <a:rPr lang="en-US" sz="24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 </a:t>
            </a:r>
            <a:r>
              <a:rPr lang="en-US" sz="2400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</a:t>
            </a:r>
            <a:r>
              <a:rPr lang="en-US" sz="24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r)  </a:t>
            </a:r>
            <a:endParaRPr lang="en-US" sz="2400" dirty="0"/>
          </a:p>
          <a:p>
            <a:r>
              <a:rPr lang="en-US" sz="24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</a:t>
            </a:r>
            <a:r>
              <a:rPr lang="en-US" sz="2400" b="1" baseline="-2500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r>
              <a:rPr lang="en-US" sz="24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400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= (</a:t>
            </a:r>
            <a:r>
              <a:rPr lang="en-US" sz="24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</a:t>
            </a:r>
            <a:r>
              <a:rPr lang="en-US" sz="2400" b="1" baseline="-2500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r>
              <a:rPr lang="en-US" sz="24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400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</a:t>
            </a:r>
            <a:r>
              <a:rPr lang="en-US" sz="24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</a:t>
            </a:r>
            <a:r>
              <a:rPr lang="en-US" sz="2400" b="1" baseline="-2500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r>
              <a:rPr lang="en-US" sz="24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400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a , a , </a:t>
            </a:r>
            <a:r>
              <a:rPr lang="en-US" sz="24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r)  </a:t>
            </a:r>
            <a:endParaRPr lang="en-US" sz="2400" dirty="0"/>
          </a:p>
          <a:p>
            <a:r>
              <a:rPr lang="en-US" sz="24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</a:t>
            </a:r>
            <a:r>
              <a:rPr lang="en-US" sz="2400" b="1" baseline="-2500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r>
              <a:rPr lang="en-US" sz="24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400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= (</a:t>
            </a:r>
            <a:r>
              <a:rPr lang="en-US" sz="24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</a:t>
            </a:r>
            <a:r>
              <a:rPr lang="en-US" sz="2400" b="1" baseline="-25000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r>
              <a:rPr lang="en-US" sz="24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400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</a:t>
            </a:r>
            <a:r>
              <a:rPr lang="en-US" sz="24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</a:t>
            </a:r>
            <a:r>
              <a:rPr lang="en-US" sz="2400" b="1" baseline="-25000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r>
              <a:rPr lang="en-US" sz="24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400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a , a , </a:t>
            </a:r>
            <a:r>
              <a:rPr lang="en-US" sz="24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r)  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899945" y="4678394"/>
            <a:ext cx="30325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</a:t>
            </a:r>
            <a:r>
              <a:rPr lang="en-US" sz="2400" b="1" baseline="-25000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r>
              <a:rPr lang="en-US" sz="24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= (v</a:t>
            </a:r>
            <a:r>
              <a:rPr lang="en-US" sz="2400" b="1" baseline="-25000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r>
              <a:rPr lang="en-US" sz="24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, v</a:t>
            </a:r>
            <a:r>
              <a:rPr lang="en-US" sz="2400" b="1" baseline="-25000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r>
              <a:rPr lang="en-US" sz="24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, a , a , q) </a:t>
            </a:r>
          </a:p>
          <a:p>
            <a:pPr lvl="0"/>
            <a:r>
              <a:rPr lang="en-US" sz="24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</a:t>
            </a:r>
            <a:r>
              <a:rPr lang="en-US" sz="2400" b="1" baseline="-25000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r>
              <a:rPr lang="en-US" sz="24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= (v</a:t>
            </a:r>
            <a:r>
              <a:rPr lang="en-US" sz="2400" b="1" baseline="-25000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r>
              <a:rPr lang="en-US" sz="24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, v</a:t>
            </a:r>
            <a:r>
              <a:rPr lang="en-US" sz="2400" b="1" baseline="-25000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r>
              <a:rPr lang="en-US" sz="24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, a , </a:t>
            </a:r>
            <a:r>
              <a:rPr lang="en-US" sz="2400" b="1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 </a:t>
            </a:r>
            <a:r>
              <a:rPr lang="en-US" sz="24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r)  </a:t>
            </a:r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en-US" sz="24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</a:t>
            </a:r>
            <a:r>
              <a:rPr lang="en-US" sz="2400" b="1" baseline="-25000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r>
              <a:rPr lang="en-US" sz="24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= (</a:t>
            </a:r>
            <a:r>
              <a:rPr lang="en-US" sz="2400" b="1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</a:t>
            </a:r>
            <a:r>
              <a:rPr lang="en-US" sz="2400" b="1" baseline="-25000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r>
              <a:rPr lang="en-US" sz="2400" b="1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4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</a:t>
            </a:r>
            <a:r>
              <a:rPr lang="en-US" sz="2400" b="1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</a:t>
            </a:r>
            <a:r>
              <a:rPr lang="en-US" sz="2400" b="1" baseline="-25000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r>
              <a:rPr lang="en-US" sz="2400" b="1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4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a , a , r)  </a:t>
            </a:r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en-US" sz="24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</a:t>
            </a:r>
            <a:r>
              <a:rPr lang="en-US" sz="2400" b="1" baseline="-25000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r>
              <a:rPr lang="en-US" sz="24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= (</a:t>
            </a:r>
            <a:r>
              <a:rPr lang="en-US" sz="2400" b="1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</a:t>
            </a:r>
            <a:r>
              <a:rPr lang="en-US" sz="2400" b="1" baseline="-25000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r>
              <a:rPr lang="en-US" sz="2400" b="1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4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v</a:t>
            </a:r>
            <a:r>
              <a:rPr lang="en-US" sz="2400" b="1" baseline="-25000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r>
              <a:rPr lang="en-US" sz="24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, a , </a:t>
            </a:r>
            <a:r>
              <a:rPr lang="en-US" sz="2400" b="1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 </a:t>
            </a:r>
            <a:r>
              <a:rPr lang="en-US" sz="24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r)  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726478" y="4678393"/>
            <a:ext cx="3101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</a:t>
            </a:r>
            <a:r>
              <a:rPr lang="en-US" sz="2400" b="1" baseline="-25000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r>
              <a:rPr lang="en-US" sz="24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= (v</a:t>
            </a:r>
            <a:r>
              <a:rPr lang="en-US" sz="2400" b="1" baseline="-25000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r>
              <a:rPr lang="en-US" sz="24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, v</a:t>
            </a:r>
            <a:r>
              <a:rPr lang="en-US" sz="2400" b="1" baseline="-25000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r>
              <a:rPr lang="en-US" sz="24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, a , a , q) </a:t>
            </a:r>
          </a:p>
          <a:p>
            <a:pPr lvl="0"/>
            <a:r>
              <a:rPr lang="en-US" sz="24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</a:t>
            </a:r>
            <a:r>
              <a:rPr lang="en-US" sz="2400" b="1" baseline="-25000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r>
              <a:rPr lang="en-US" sz="24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= (v</a:t>
            </a:r>
            <a:r>
              <a:rPr lang="en-US" sz="2400" b="1" baseline="-25000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r>
              <a:rPr lang="en-US" sz="24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, v</a:t>
            </a:r>
            <a:r>
              <a:rPr lang="en-US" sz="2400" b="1" baseline="-25000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r>
              <a:rPr lang="en-US" sz="24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, a , </a:t>
            </a:r>
            <a:r>
              <a:rPr lang="en-US" sz="2400" b="1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 </a:t>
            </a:r>
            <a:r>
              <a:rPr lang="en-US" sz="24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r)  </a:t>
            </a:r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en-US" sz="24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</a:t>
            </a:r>
            <a:r>
              <a:rPr lang="en-US" sz="2400" b="1" baseline="-25000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r>
              <a:rPr lang="en-US" sz="24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= (</a:t>
            </a:r>
            <a:r>
              <a:rPr lang="en-US" sz="2400" b="1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</a:t>
            </a:r>
            <a:r>
              <a:rPr lang="en-US" sz="2400" b="1" baseline="-25000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r>
              <a:rPr lang="en-US" sz="2400" b="1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4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</a:t>
            </a:r>
            <a:r>
              <a:rPr lang="en-US" sz="2400" b="1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</a:t>
            </a:r>
            <a:r>
              <a:rPr lang="en-US" sz="2400" b="1" baseline="-25000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r>
              <a:rPr lang="en-US" sz="2400" b="1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4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a , a , r)  </a:t>
            </a:r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en-US" sz="24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</a:t>
            </a:r>
            <a:r>
              <a:rPr lang="en-US" sz="2400" b="1" baseline="-25000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r>
              <a:rPr lang="en-US" sz="24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= (v</a:t>
            </a:r>
            <a:r>
              <a:rPr lang="en-US" sz="2400" b="1" baseline="-25000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r>
              <a:rPr lang="en-US" sz="24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, v</a:t>
            </a:r>
            <a:r>
              <a:rPr lang="en-US" sz="2400" b="1" baseline="-25000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r>
              <a:rPr lang="en-US" sz="24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, a , </a:t>
            </a:r>
            <a:r>
              <a:rPr lang="en-US" sz="2400" b="1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 </a:t>
            </a:r>
            <a:r>
              <a:rPr lang="en-US" sz="2400" b="1" dirty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r)  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09047" y="401188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(G1)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035956" y="401188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(G2)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9055250" y="400568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(G3)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620190" y="6362764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DFS Code(G1)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33477" y="6378349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DFS Code(G2)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9481222" y="6379699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DFS Code(G3)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838200" y="4605867"/>
            <a:ext cx="3200400" cy="846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030133" y="4580467"/>
            <a:ext cx="8467" cy="216721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38200" y="4605867"/>
            <a:ext cx="0" cy="214181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38200" y="6732096"/>
            <a:ext cx="3200400" cy="155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606" name="Elbow Connector 25605"/>
          <p:cNvCxnSpPr/>
          <p:nvPr/>
        </p:nvCxnSpPr>
        <p:spPr>
          <a:xfrm flipV="1">
            <a:off x="1931333" y="4233333"/>
            <a:ext cx="473200" cy="381000"/>
          </a:xfrm>
          <a:prstGeom prst="bent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607" name="TextBox 25606"/>
          <p:cNvSpPr txBox="1"/>
          <p:nvPr/>
        </p:nvSpPr>
        <p:spPr>
          <a:xfrm>
            <a:off x="2385661" y="4084032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B8B"/>
                </a:solidFill>
              </a:rPr>
              <a:t>Canonical DFS Code</a:t>
            </a:r>
            <a:endParaRPr lang="en-US" dirty="0">
              <a:solidFill>
                <a:srgbClr val="008B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81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hunter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自定义 17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9DB7A"/>
      </a:accent1>
      <a:accent2>
        <a:srgbClr val="2581AF"/>
      </a:accent2>
      <a:accent3>
        <a:srgbClr val="5AD9CC"/>
      </a:accent3>
      <a:accent4>
        <a:srgbClr val="F78982"/>
      </a:accent4>
      <a:accent5>
        <a:srgbClr val="A0A4CA"/>
      </a:accent5>
      <a:accent6>
        <a:srgbClr val="515151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400" kern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5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oject planning overview presentation" id="{11734F26-DC3E-4DB1-A7CA-E8974573DED9}" vid="{CE64C202-BC92-45CD-95CB-8071B13D3E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2079</TotalTime>
  <Words>1749</Words>
  <Application>Microsoft Office PowerPoint</Application>
  <PresentationFormat>Widescreen</PresentationFormat>
  <Paragraphs>356</Paragraphs>
  <Slides>38</Slides>
  <Notes>0</Notes>
  <HiddenSlides>0</HiddenSlides>
  <MMClips>0</MMClips>
  <ScaleCrop>false</ScaleCrop>
  <HeadingPairs>
    <vt:vector size="10" baseType="variant">
      <vt:variant>
        <vt:lpstr>Fonts Used</vt:lpstr>
      </vt:variant>
      <vt:variant>
        <vt:i4>20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  <vt:variant>
        <vt:lpstr>Custom Shows</vt:lpstr>
      </vt:variant>
      <vt:variant>
        <vt:i4>1</vt:i4>
      </vt:variant>
    </vt:vector>
  </HeadingPairs>
  <TitlesOfParts>
    <vt:vector size="65" baseType="lpstr">
      <vt:lpstr>Microsoft YaHei</vt:lpstr>
      <vt:lpstr>Microsoft YaHei</vt:lpstr>
      <vt:lpstr>MS PGothic</vt:lpstr>
      <vt:lpstr>Arial</vt:lpstr>
      <vt:lpstr>Arial</vt:lpstr>
      <vt:lpstr>Arial Black</vt:lpstr>
      <vt:lpstr>Calibri</vt:lpstr>
      <vt:lpstr>Calibri (Headings)</vt:lpstr>
      <vt:lpstr>Calibri Light</vt:lpstr>
      <vt:lpstr>Cambria Math</vt:lpstr>
      <vt:lpstr>Century Gothic</vt:lpstr>
      <vt:lpstr>Gill Sans MT</vt:lpstr>
      <vt:lpstr>MTMI</vt:lpstr>
      <vt:lpstr>MTSY</vt:lpstr>
      <vt:lpstr>Segoe UI Light</vt:lpstr>
      <vt:lpstr>Tahoma</vt:lpstr>
      <vt:lpstr>Times New Roman</vt:lpstr>
      <vt:lpstr>TimesTen-Roman</vt:lpstr>
      <vt:lpstr>Vrinda</vt:lpstr>
      <vt:lpstr>Wingdings</vt:lpstr>
      <vt:lpstr>Office Theme</vt:lpstr>
      <vt:lpstr>slidehunter.com</vt:lpstr>
      <vt:lpstr>Office 主题</vt:lpstr>
      <vt:lpstr>Gallery</vt:lpstr>
      <vt:lpstr>Project planning overview presentation</vt:lpstr>
      <vt:lpstr>think-cell Slide</vt:lpstr>
      <vt:lpstr>A  comparative study regarding the effect Of weight constraint in feature extraction From malware call graph</vt:lpstr>
      <vt:lpstr>Presented By                                   supervisor                              </vt:lpstr>
      <vt:lpstr> Antivirus Work Flow</vt:lpstr>
      <vt:lpstr> Antivirus Work Flow</vt:lpstr>
      <vt:lpstr>Our Proposed Framework </vt:lpstr>
      <vt:lpstr>PowerPoint Presentation</vt:lpstr>
      <vt:lpstr> DFS Code</vt:lpstr>
      <vt:lpstr>PowerPoint Presentation</vt:lpstr>
      <vt:lpstr> DFS Code and Isomorphic Graph</vt:lpstr>
      <vt:lpstr>PowerPoint Presentation</vt:lpstr>
      <vt:lpstr> DFS Code Tree</vt:lpstr>
      <vt:lpstr> Weighted gSpan</vt:lpstr>
      <vt:lpstr>Weighted gSpan Cont.</vt:lpstr>
      <vt:lpstr>Weighted gSpan Cont.</vt:lpstr>
      <vt:lpstr>Weighted gSpan Cont.</vt:lpstr>
      <vt:lpstr>Weighted gSpan Cont.</vt:lpstr>
      <vt:lpstr>Weighted gSpan Cont.</vt:lpstr>
      <vt:lpstr>Weighted gSpan Cont.</vt:lpstr>
      <vt:lpstr>Weighted gSpan Cont.</vt:lpstr>
      <vt:lpstr>Data Description</vt:lpstr>
      <vt:lpstr>Data Description Cont.</vt:lpstr>
      <vt:lpstr>PowerPoint Presentation</vt:lpstr>
      <vt:lpstr>Implementation Details</vt:lpstr>
      <vt:lpstr>PowerPoint Presentation</vt:lpstr>
      <vt:lpstr>Experimental Results (Step:1) Cont..</vt:lpstr>
      <vt:lpstr>Experimental Results (Step:2)</vt:lpstr>
      <vt:lpstr>Experimental Results (Step:3)</vt:lpstr>
      <vt:lpstr>Result Analysis (Step:4) </vt:lpstr>
      <vt:lpstr>Result Analysis (Step:4) </vt:lpstr>
      <vt:lpstr>Threshold vs Time</vt:lpstr>
      <vt:lpstr> </vt:lpstr>
      <vt:lpstr>THANK YOU</vt:lpstr>
      <vt:lpstr>Any Question ?</vt:lpstr>
      <vt:lpstr>Call Graph</vt:lpstr>
      <vt:lpstr>Binjuice</vt:lpstr>
      <vt:lpstr>gSpan Algorithm</vt:lpstr>
      <vt:lpstr>Canonical DFS Code Condition</vt:lpstr>
      <vt:lpstr>WFSM-MaxPWS Algorithm </vt:lpstr>
      <vt:lpstr>Call 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 comparative study regarding the effect Of weight constraint in feature extraction From malware call graph</dc:title>
  <dc:creator>Raghib Shahriyer</dc:creator>
  <cp:lastModifiedBy>Orchid Sohag</cp:lastModifiedBy>
  <cp:revision>222</cp:revision>
  <dcterms:created xsi:type="dcterms:W3CDTF">2019-04-15T18:25:42Z</dcterms:created>
  <dcterms:modified xsi:type="dcterms:W3CDTF">2019-05-07T20:02:27Z</dcterms:modified>
</cp:coreProperties>
</file>