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1879"/>
    <a:srgbClr val="652988"/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94FCC-9737-D2E4-DB16-D473AE702025}" v="1386" dt="2024-12-10T00:27:44.189"/>
    <p1510:client id="{C6212E80-F052-49C8-8F84-1053746F002B}" v="3102" dt="2024-12-10T00:36:43.910"/>
    <p1510:client id="{ECDF72B0-DBBA-4D32-B1C8-4AE2C8C3CE31}" v="1849" dt="2024-12-09T23:38:43.2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8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embrapa.br/busca-de-noticias/-/noticia/40888981/estudo-apresenta-a-modificacao-na-quantificacao-da-respiracao-e-de-etileno-em-vegetai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tropicalestufas.com.br/estufa-para-orquideas-orquidarios/" TargetMode="External"/><Relationship Id="rId17" Type="http://schemas.openxmlformats.org/officeDocument/2006/relationships/hyperlink" Target="https://biblioteca.incaper.es.gov.br/digital/bitstream/123456789/3432/1/BRT-Custo-orquidea-VNI-v3-n-esp-2018.pdf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smastr16.blob.core.windows.net/pgibt/sites/242/2021/06/monique_juras_d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s://revistacultivar.com.br/artigos/estufa-na-pratica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s://files.cercomp.ufg.br/weby/up/99/o/ANCRESpdf.pdf" TargetMode="External"/><Relationship Id="rId10" Type="http://schemas.openxmlformats.org/officeDocument/2006/relationships/hyperlink" Target="https://techagrobrasil.com.br/estufas-agricolas-quais-sao-as-vantagens-e-as-desvantagens-da-utilizacao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t.wikipedia.org/wiki/Orqu%C3%ADdea" TargetMode="External"/><Relationship Id="rId14" Type="http://schemas.openxmlformats.org/officeDocument/2006/relationships/hyperlink" Target="https://www.revistadafruta.com.br/noticias-do-pomar/como-a-luz-influencia-o-desenvolvimento-das-plantas,417375.j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Uma imagem contendo Ícone&#10;&#10;Descrição gerada automaticamente">
            <a:extLst>
              <a:ext uri="{FF2B5EF4-FFF2-40B4-BE49-F238E27FC236}">
                <a16:creationId xmlns:a16="http://schemas.microsoft.com/office/drawing/2014/main" id="{807ADF0E-4401-5670-69D7-B5373984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779" y="0"/>
            <a:ext cx="14859379" cy="20104100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947" y="1228920"/>
            <a:ext cx="10153918" cy="69570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45"/>
              </a:spcBef>
            </a:pPr>
            <a:r>
              <a:rPr lang="pt-BR" spc="-10" dirty="0">
                <a:solidFill>
                  <a:srgbClr val="A01879"/>
                </a:solidFill>
              </a:rPr>
              <a:t>Monitoramento de Orquídeas em Estufa</a:t>
            </a:r>
            <a:endParaRPr spc="-10" dirty="0">
              <a:solidFill>
                <a:srgbClr val="A01879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274" y="2709316"/>
            <a:ext cx="4852534" cy="317971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b="1" spc="-10" dirty="0" err="1">
                <a:solidFill>
                  <a:srgbClr val="A01879"/>
                </a:solidFill>
                <a:latin typeface="Arial"/>
                <a:cs typeface="Arial"/>
              </a:rPr>
              <a:t>Introdução</a:t>
            </a:r>
            <a:endParaRPr sz="2000" b="1" dirty="0">
              <a:solidFill>
                <a:srgbClr val="A01879"/>
              </a:solidFill>
              <a:latin typeface="Arial"/>
              <a:cs typeface="Arial"/>
            </a:endParaRPr>
          </a:p>
          <a:p>
            <a:pPr marL="12700" marR="5080" algn="just">
              <a:lnSpc>
                <a:spcPts val="2090"/>
              </a:lnSpc>
              <a:spcBef>
                <a:spcPts val="55"/>
              </a:spcBef>
            </a:pPr>
            <a:r>
              <a:rPr lang="pt-BR" sz="1750" spc="-5" dirty="0">
                <a:latin typeface="Arial MT"/>
                <a:cs typeface="Arial MT"/>
              </a:rPr>
              <a:t>Monitoramento de luminosidade e gás etileno em estufas de orquídeas.</a:t>
            </a:r>
            <a:endParaRPr sz="1750" dirty="0">
              <a:latin typeface="Arial MT"/>
              <a:cs typeface="Arial MT"/>
            </a:endParaRPr>
          </a:p>
          <a:p>
            <a:pPr marL="261620" indent="-248920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sz="1750" b="1" spc="-15" dirty="0" err="1">
                <a:solidFill>
                  <a:srgbClr val="A01879"/>
                </a:solidFill>
                <a:latin typeface="Arial MT"/>
                <a:cs typeface="Arial MT"/>
              </a:rPr>
              <a:t>Contextualização</a:t>
            </a:r>
            <a:r>
              <a:rPr sz="1750" b="1" spc="-15" dirty="0">
                <a:solidFill>
                  <a:srgbClr val="A01879"/>
                </a:solidFill>
                <a:latin typeface="Arial MT"/>
                <a:cs typeface="Arial MT"/>
              </a:rPr>
              <a:t>:</a:t>
            </a:r>
            <a:r>
              <a:rPr sz="1750" b="1" spc="250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spc="-10" dirty="0">
                <a:solidFill>
                  <a:srgbClr val="000000"/>
                </a:solidFill>
                <a:latin typeface="Arial MT"/>
                <a:cs typeface="Arial MT"/>
              </a:rPr>
              <a:t>Dentro do cultivo de orquídeas em estufas, duas variáveis se apresentam como fundamentais para o desenvolvimento de plantas de qualidade para a competitividade do mercado: a luminosidade e o etileno, pensando nessas variáveis, pensamos em um sistema de monitoramento para facilitar a tomada de decisões assertivas visando o melhor cultivo possível.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903" y="5824277"/>
            <a:ext cx="4622165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marR="5080" indent="-249554">
              <a:lnSpc>
                <a:spcPts val="2090"/>
              </a:lnSpc>
              <a:spcBef>
                <a:spcPts val="55"/>
              </a:spcBef>
              <a:buFont typeface="Times New Roman"/>
              <a:buChar char="•"/>
              <a:tabLst>
                <a:tab pos="261620" algn="l"/>
                <a:tab pos="262255" algn="l"/>
              </a:tabLst>
            </a:pP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Justificativa:</a:t>
            </a:r>
            <a:r>
              <a:rPr lang="pt-BR" sz="1750" b="1" spc="330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spc="-10" dirty="0">
                <a:latin typeface="Arial MT"/>
                <a:cs typeface="Arial MT"/>
              </a:rPr>
              <a:t>Potencializar a produção e diminuir custos de produção em até 38%.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633" y="6411708"/>
            <a:ext cx="4623435" cy="1078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marR="5080" indent="-249554" algn="just">
              <a:lnSpc>
                <a:spcPct val="98700"/>
              </a:lnSpc>
              <a:spcBef>
                <a:spcPts val="20"/>
              </a:spcBef>
              <a:buFont typeface="Times New Roman"/>
              <a:buChar char="•"/>
              <a:tabLst>
                <a:tab pos="262255" algn="l"/>
              </a:tabLst>
            </a:pP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Descrição</a:t>
            </a:r>
            <a:r>
              <a:rPr lang="pt-BR" sz="1750" b="1" spc="-5" dirty="0">
                <a:solidFill>
                  <a:srgbClr val="A01879"/>
                </a:solidFill>
                <a:latin typeface="Arial MT"/>
                <a:cs typeface="Arial MT"/>
              </a:rPr>
              <a:t> geral</a:t>
            </a:r>
            <a:r>
              <a:rPr lang="pt-BR" sz="1750" b="1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do</a:t>
            </a:r>
            <a:r>
              <a:rPr lang="pt-BR" sz="1750" b="1" spc="-5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projeto:</a:t>
            </a:r>
            <a:r>
              <a:rPr lang="pt-BR" sz="1750" b="1" spc="-5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spc="-10" dirty="0">
                <a:latin typeface="Arial MT"/>
                <a:cs typeface="Arial MT"/>
              </a:rPr>
              <a:t>Aplicação web para visualização dos dados captados pelos sensores de luminosidade e gás em estufas de orquídeas para tomada de decisão.</a:t>
            </a:r>
            <a:endParaRPr lang="pt-BR" sz="17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633" y="7487608"/>
            <a:ext cx="4618990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61620" algn="l"/>
                <a:tab pos="262255" algn="l"/>
                <a:tab pos="1246505" algn="l"/>
                <a:tab pos="1907539" algn="l"/>
                <a:tab pos="2207895" algn="l"/>
                <a:tab pos="3434715" algn="l"/>
                <a:tab pos="4368165" algn="l"/>
              </a:tabLst>
            </a:pPr>
            <a:r>
              <a:rPr sz="1750" b="1" spc="5" dirty="0" err="1">
                <a:solidFill>
                  <a:srgbClr val="A01879"/>
                </a:solidFill>
                <a:latin typeface="Arial MT"/>
                <a:cs typeface="Arial MT"/>
              </a:rPr>
              <a:t>O</a:t>
            </a:r>
            <a:r>
              <a:rPr sz="1750" b="1" spc="-40" dirty="0" err="1">
                <a:solidFill>
                  <a:srgbClr val="A01879"/>
                </a:solidFill>
                <a:latin typeface="Arial MT"/>
                <a:cs typeface="Arial MT"/>
              </a:rPr>
              <a:t>b</a:t>
            </a:r>
            <a:r>
              <a:rPr sz="1750" b="1" spc="10" dirty="0" err="1">
                <a:solidFill>
                  <a:srgbClr val="A01879"/>
                </a:solidFill>
                <a:latin typeface="Arial MT"/>
                <a:cs typeface="Arial MT"/>
              </a:rPr>
              <a:t>j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e</a:t>
            </a:r>
            <a:r>
              <a:rPr sz="1750" b="1" spc="-25" dirty="0" err="1">
                <a:solidFill>
                  <a:srgbClr val="A01879"/>
                </a:solidFill>
                <a:latin typeface="Arial MT"/>
                <a:cs typeface="Arial MT"/>
              </a:rPr>
              <a:t>t</a:t>
            </a:r>
            <a:r>
              <a:rPr sz="1750" b="1" spc="-20" dirty="0" err="1">
                <a:solidFill>
                  <a:srgbClr val="A01879"/>
                </a:solidFill>
                <a:latin typeface="Arial MT"/>
                <a:cs typeface="Arial MT"/>
              </a:rPr>
              <a:t>i</a:t>
            </a:r>
            <a:r>
              <a:rPr sz="1750" b="1" spc="20" dirty="0" err="1">
                <a:solidFill>
                  <a:srgbClr val="A01879"/>
                </a:solidFill>
                <a:latin typeface="Arial MT"/>
                <a:cs typeface="Arial MT"/>
              </a:rPr>
              <a:t>v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o</a:t>
            </a:r>
            <a:r>
              <a:rPr sz="1750" b="1" dirty="0">
                <a:solidFill>
                  <a:srgbClr val="A01879"/>
                </a:solidFill>
                <a:latin typeface="Arial MT"/>
                <a:cs typeface="Arial MT"/>
              </a:rPr>
              <a:t>	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g</a:t>
            </a:r>
            <a:r>
              <a:rPr sz="1750" b="1" spc="-45" dirty="0" err="1">
                <a:solidFill>
                  <a:srgbClr val="A01879"/>
                </a:solidFill>
                <a:latin typeface="Arial MT"/>
                <a:cs typeface="Arial MT"/>
              </a:rPr>
              <a:t>e</a:t>
            </a:r>
            <a:r>
              <a:rPr sz="1750" b="1" dirty="0" err="1">
                <a:solidFill>
                  <a:srgbClr val="A01879"/>
                </a:solidFill>
                <a:latin typeface="Arial MT"/>
                <a:cs typeface="Arial MT"/>
              </a:rPr>
              <a:t>r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al</a:t>
            </a:r>
            <a:r>
              <a:rPr sz="1750" b="1" dirty="0">
                <a:solidFill>
                  <a:srgbClr val="A01879"/>
                </a:solidFill>
                <a:latin typeface="Arial MT"/>
                <a:cs typeface="Arial MT"/>
              </a:rPr>
              <a:t>	</a:t>
            </a:r>
            <a:r>
              <a:rPr sz="1750" b="1" spc="-5" dirty="0">
                <a:solidFill>
                  <a:srgbClr val="A01879"/>
                </a:solidFill>
                <a:latin typeface="Arial MT"/>
                <a:cs typeface="Arial MT"/>
              </a:rPr>
              <a:t>e</a:t>
            </a:r>
            <a:r>
              <a:rPr sz="1750" b="1" dirty="0">
                <a:solidFill>
                  <a:srgbClr val="A01879"/>
                </a:solidFill>
                <a:latin typeface="Arial MT"/>
                <a:cs typeface="Arial MT"/>
              </a:rPr>
              <a:t>	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es</a:t>
            </a:r>
            <a:r>
              <a:rPr sz="1750" b="1" spc="-15" dirty="0" err="1">
                <a:solidFill>
                  <a:srgbClr val="A01879"/>
                </a:solidFill>
                <a:latin typeface="Arial MT"/>
                <a:cs typeface="Arial MT"/>
              </a:rPr>
              <a:t>p</a:t>
            </a:r>
            <a:r>
              <a:rPr sz="1750" b="1" spc="-40" dirty="0" err="1">
                <a:solidFill>
                  <a:srgbClr val="A01879"/>
                </a:solidFill>
                <a:latin typeface="Arial MT"/>
                <a:cs typeface="Arial MT"/>
              </a:rPr>
              <a:t>e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c</a:t>
            </a:r>
            <a:r>
              <a:rPr sz="1750" b="1" spc="-25" dirty="0" err="1">
                <a:solidFill>
                  <a:srgbClr val="A01879"/>
                </a:solidFill>
                <a:latin typeface="Arial MT"/>
                <a:cs typeface="Arial MT"/>
              </a:rPr>
              <a:t>í</a:t>
            </a:r>
            <a:r>
              <a:rPr sz="1750" b="1" spc="5" dirty="0" err="1">
                <a:solidFill>
                  <a:srgbClr val="A01879"/>
                </a:solidFill>
                <a:latin typeface="Arial MT"/>
                <a:cs typeface="Arial MT"/>
              </a:rPr>
              <a:t>f</a:t>
            </a:r>
            <a:r>
              <a:rPr sz="1750" b="1" spc="-20" dirty="0" err="1">
                <a:solidFill>
                  <a:srgbClr val="A01879"/>
                </a:solidFill>
                <a:latin typeface="Arial MT"/>
                <a:cs typeface="Arial MT"/>
              </a:rPr>
              <a:t>i</a:t>
            </a:r>
            <a:r>
              <a:rPr sz="1750" b="1" spc="-5" dirty="0" err="1">
                <a:solidFill>
                  <a:srgbClr val="A01879"/>
                </a:solidFill>
                <a:latin typeface="Arial MT"/>
                <a:cs typeface="Arial MT"/>
              </a:rPr>
              <a:t>c</a:t>
            </a:r>
            <a:r>
              <a:rPr sz="1750" b="1" spc="-10" dirty="0" err="1">
                <a:solidFill>
                  <a:srgbClr val="A01879"/>
                </a:solidFill>
                <a:latin typeface="Arial MT"/>
                <a:cs typeface="Arial MT"/>
              </a:rPr>
              <a:t>o</a:t>
            </a:r>
            <a:r>
              <a:rPr sz="1750" spc="-5" dirty="0">
                <a:solidFill>
                  <a:srgbClr val="A01879"/>
                </a:solidFill>
                <a:latin typeface="Arial MT"/>
                <a:cs typeface="Arial MT"/>
              </a:rPr>
              <a:t>:</a:t>
            </a:r>
            <a:endParaRPr sz="1750" dirty="0">
              <a:solidFill>
                <a:srgbClr val="A01879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236" y="7498893"/>
            <a:ext cx="1373396" cy="29431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886460" algn="l"/>
                <a:tab pos="1148080" algn="l"/>
                <a:tab pos="1650364" algn="l"/>
                <a:tab pos="2216150" algn="l"/>
                <a:tab pos="3355340" algn="l"/>
                <a:tab pos="3676015" algn="l"/>
              </a:tabLst>
            </a:pPr>
            <a:r>
              <a:rPr lang="pt-BR" sz="175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Utilizando os 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045" y="8652756"/>
            <a:ext cx="4622165" cy="108940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61620" indent="-248920">
              <a:spcBef>
                <a:spcPts val="95"/>
              </a:spcBef>
              <a:buFont typeface="Times New Roman"/>
              <a:buChar char="•"/>
              <a:tabLst>
                <a:tab pos="261620" algn="l"/>
                <a:tab pos="262255" algn="l"/>
                <a:tab pos="2781935" algn="l"/>
              </a:tabLst>
            </a:pPr>
            <a:r>
              <a:rPr lang="pt-BR" sz="1750" b="1" spc="-15" dirty="0">
                <a:solidFill>
                  <a:srgbClr val="A01879"/>
                </a:solidFill>
                <a:latin typeface="Arial MT"/>
                <a:cs typeface="Arial MT"/>
              </a:rPr>
              <a:t>Resultados</a:t>
            </a:r>
            <a:r>
              <a:rPr sz="1750" b="1" spc="425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esperados</a:t>
            </a:r>
            <a:r>
              <a:rPr sz="1750" b="1" spc="-10" dirty="0">
                <a:solidFill>
                  <a:srgbClr val="A01879"/>
                </a:solidFill>
                <a:latin typeface="Arial MT"/>
                <a:cs typeface="Arial MT"/>
              </a:rPr>
              <a:t>:</a:t>
            </a:r>
            <a:r>
              <a:rPr lang="pt-BR" sz="1750" spc="-10" dirty="0">
                <a:solidFill>
                  <a:srgbClr val="000000"/>
                </a:solidFill>
                <a:latin typeface="Arial MT"/>
                <a:cs typeface="Arial MT"/>
              </a:rPr>
              <a:t> O resultado esperado pelo sistema de monitoramento é uma dashboard com resultados em tempo real, possibilitando a tomada de decisões.</a:t>
            </a:r>
            <a:r>
              <a:rPr lang="pt-BR" sz="1750" b="1" spc="-10" dirty="0">
                <a:solidFill>
                  <a:srgbClr val="A01879"/>
                </a:solidFill>
                <a:latin typeface="Arial MT"/>
                <a:cs typeface="Arial MT"/>
              </a:rPr>
              <a:t> </a:t>
            </a:r>
            <a:endParaRPr lang="pt-BR" sz="1750" spc="-1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179" y="9802822"/>
            <a:ext cx="4637832" cy="247439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 err="1">
                <a:solidFill>
                  <a:srgbClr val="A01879"/>
                </a:solidFill>
                <a:latin typeface="Arial"/>
                <a:cs typeface="Arial"/>
              </a:rPr>
              <a:t>Método</a:t>
            </a:r>
            <a:r>
              <a:rPr sz="2000" b="1" spc="-60" dirty="0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A01879"/>
                </a:solidFill>
                <a:latin typeface="Arial"/>
                <a:cs typeface="Arial"/>
              </a:rPr>
              <a:t>de</a:t>
            </a:r>
            <a:r>
              <a:rPr sz="2000" b="1" spc="-30" dirty="0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sz="2000" b="1" spc="-10" dirty="0" err="1">
                <a:solidFill>
                  <a:srgbClr val="A01879"/>
                </a:solidFill>
                <a:latin typeface="Arial"/>
                <a:cs typeface="Arial"/>
              </a:rPr>
              <a:t>Desenvolvimento</a:t>
            </a:r>
            <a:endParaRPr sz="2000" dirty="0">
              <a:solidFill>
                <a:srgbClr val="A01879"/>
              </a:solidFill>
              <a:latin typeface="Arial"/>
              <a:cs typeface="Arial"/>
            </a:endParaRPr>
          </a:p>
          <a:p>
            <a:pPr marL="12700">
              <a:lnSpc>
                <a:spcPts val="2090"/>
              </a:lnSpc>
            </a:pPr>
            <a:r>
              <a:rPr lang="pt-BR" sz="1750" spc="-5" dirty="0">
                <a:latin typeface="Arial MT"/>
              </a:rPr>
              <a:t>O projeto foi desenvolvido seguindo o ciclo base de desenvolvimento de um software. Primeiro foi feita a lista de requisitos, seguida pela documentação do projeto, o design de um protótipo e o conseguinte desenvolvimento do site institucional com suas determinadas funcionalidades, como a dashboard e o banco de dados associado. 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2262" y="12227788"/>
            <a:ext cx="4370367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5" dirty="0" err="1">
                <a:solidFill>
                  <a:srgbClr val="A01879"/>
                </a:solidFill>
                <a:latin typeface="Arial"/>
                <a:cs typeface="Arial"/>
              </a:rPr>
              <a:t>T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e</a:t>
            </a:r>
            <a:r>
              <a:rPr sz="2000" b="1" spc="-20" dirty="0" err="1">
                <a:solidFill>
                  <a:srgbClr val="A01879"/>
                </a:solidFill>
                <a:latin typeface="Arial"/>
                <a:cs typeface="Arial"/>
              </a:rPr>
              <a:t>c</a:t>
            </a:r>
            <a:r>
              <a:rPr sz="2000" b="1" spc="-15" dirty="0" err="1">
                <a:solidFill>
                  <a:srgbClr val="A01879"/>
                </a:solidFill>
                <a:latin typeface="Arial"/>
                <a:cs typeface="Arial"/>
              </a:rPr>
              <a:t>no</a:t>
            </a:r>
            <a:r>
              <a:rPr sz="2000" b="1" spc="5" dirty="0" err="1">
                <a:solidFill>
                  <a:srgbClr val="A01879"/>
                </a:solidFill>
                <a:latin typeface="Arial"/>
                <a:cs typeface="Arial"/>
              </a:rPr>
              <a:t>l</a:t>
            </a:r>
            <a:r>
              <a:rPr sz="2000" b="1" spc="-15" dirty="0" err="1">
                <a:solidFill>
                  <a:srgbClr val="A01879"/>
                </a:solidFill>
                <a:latin typeface="Arial"/>
                <a:cs typeface="Arial"/>
              </a:rPr>
              <a:t>og</a:t>
            </a:r>
            <a:r>
              <a:rPr sz="2000" b="1" spc="5" dirty="0" err="1">
                <a:solidFill>
                  <a:srgbClr val="A01879"/>
                </a:solidFill>
                <a:latin typeface="Arial"/>
                <a:cs typeface="Arial"/>
              </a:rPr>
              <a:t>i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as</a:t>
            </a:r>
            <a:r>
              <a:rPr sz="2000" b="1" spc="-120" dirty="0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sz="2000" b="1" spc="-20" dirty="0" err="1">
                <a:solidFill>
                  <a:srgbClr val="A01879"/>
                </a:solidFill>
                <a:latin typeface="Arial"/>
                <a:cs typeface="Arial"/>
              </a:rPr>
              <a:t>U</a:t>
            </a:r>
            <a:r>
              <a:rPr sz="2000" b="1" dirty="0" err="1">
                <a:solidFill>
                  <a:srgbClr val="A01879"/>
                </a:solidFill>
                <a:latin typeface="Arial"/>
                <a:cs typeface="Arial"/>
              </a:rPr>
              <a:t>t</a:t>
            </a:r>
            <a:r>
              <a:rPr sz="2000" b="1" spc="5" dirty="0" err="1">
                <a:solidFill>
                  <a:srgbClr val="A01879"/>
                </a:solidFill>
                <a:latin typeface="Arial"/>
                <a:cs typeface="Arial"/>
              </a:rPr>
              <a:t>ili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z</a:t>
            </a:r>
            <a:r>
              <a:rPr sz="2000" b="1" spc="-15" dirty="0" err="1">
                <a:solidFill>
                  <a:srgbClr val="A01879"/>
                </a:solidFill>
                <a:latin typeface="Arial"/>
                <a:cs typeface="Arial"/>
              </a:rPr>
              <a:t>ad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as</a:t>
            </a:r>
            <a:r>
              <a:rPr sz="2000" b="1" spc="-85" dirty="0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A01879"/>
                </a:solidFill>
                <a:latin typeface="Arial"/>
                <a:cs typeface="Arial"/>
              </a:rPr>
              <a:t>e</a:t>
            </a:r>
            <a:r>
              <a:rPr sz="2000" b="1" spc="-25" dirty="0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sz="2000" b="1" spc="-55" dirty="0" err="1">
                <a:solidFill>
                  <a:srgbClr val="A01879"/>
                </a:solidFill>
                <a:latin typeface="Arial"/>
                <a:cs typeface="Arial"/>
              </a:rPr>
              <a:t>A</a:t>
            </a:r>
            <a:r>
              <a:rPr sz="2000" b="1" dirty="0" err="1">
                <a:solidFill>
                  <a:srgbClr val="A01879"/>
                </a:solidFill>
                <a:latin typeface="Arial"/>
                <a:cs typeface="Arial"/>
              </a:rPr>
              <a:t>rt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efat</a:t>
            </a:r>
            <a:r>
              <a:rPr sz="2000" b="1" spc="-15" dirty="0" err="1">
                <a:solidFill>
                  <a:srgbClr val="A01879"/>
                </a:solidFill>
                <a:latin typeface="Arial"/>
                <a:cs typeface="Arial"/>
              </a:rPr>
              <a:t>o</a:t>
            </a:r>
            <a:r>
              <a:rPr sz="2000" b="1" spc="-5" dirty="0" err="1">
                <a:solidFill>
                  <a:srgbClr val="A01879"/>
                </a:solidFill>
                <a:latin typeface="Arial"/>
                <a:cs typeface="Arial"/>
              </a:rPr>
              <a:t>s</a:t>
            </a:r>
            <a:endParaRPr sz="2000" dirty="0">
              <a:solidFill>
                <a:srgbClr val="A01879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8026" y="12587108"/>
            <a:ext cx="135953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pt-BR" sz="1750" spc="-10" dirty="0">
                <a:latin typeface="Arial MT"/>
                <a:cs typeface="Arial MT"/>
              </a:rPr>
              <a:t>Foi utilizado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181" y="13085409"/>
            <a:ext cx="4623435" cy="2681503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 marR="5080" algn="just">
              <a:lnSpc>
                <a:spcPct val="98700"/>
              </a:lnSpc>
              <a:spcBef>
                <a:spcPts val="120"/>
              </a:spcBef>
            </a:pPr>
            <a:r>
              <a:rPr lang="pt-BR" sz="1750" spc="-10" dirty="0">
                <a:latin typeface="Arial MT"/>
                <a:cs typeface="Arial MT"/>
              </a:rPr>
              <a:t>Também utilizou-se o MYSQL server como banco para armazenamento dos dados e conexões com o site. Três </a:t>
            </a:r>
            <a:r>
              <a:rPr lang="pt-BR" sz="1750" spc="-10" dirty="0" err="1">
                <a:latin typeface="Arial MT"/>
                <a:cs typeface="Arial MT"/>
              </a:rPr>
              <a:t>API’s</a:t>
            </a:r>
            <a:r>
              <a:rPr lang="pt-BR" sz="1750" spc="-10" dirty="0">
                <a:latin typeface="Arial MT"/>
                <a:cs typeface="Arial MT"/>
              </a:rPr>
              <a:t> foram utilizadas, conhecidas como </a:t>
            </a:r>
            <a:r>
              <a:rPr lang="pt-BR" sz="1750" spc="-10" dirty="0" err="1">
                <a:latin typeface="Arial MT"/>
                <a:cs typeface="Arial MT"/>
              </a:rPr>
              <a:t>dat-acqu-ino</a:t>
            </a:r>
            <a:r>
              <a:rPr lang="pt-BR" sz="1750" spc="-10" dirty="0">
                <a:latin typeface="Arial MT"/>
                <a:cs typeface="Arial MT"/>
              </a:rPr>
              <a:t> para captação de dados dos sensores e inserção no banco de dados, e a web-data-</a:t>
            </a:r>
            <a:r>
              <a:rPr lang="pt-BR" sz="1750" spc="-10" dirty="0" err="1">
                <a:latin typeface="Arial MT"/>
                <a:cs typeface="Arial MT"/>
              </a:rPr>
              <a:t>viz</a:t>
            </a:r>
            <a:r>
              <a:rPr lang="pt-BR" sz="1750" spc="-10" dirty="0">
                <a:latin typeface="Arial MT"/>
                <a:cs typeface="Arial MT"/>
              </a:rPr>
              <a:t> para coleta dos dados no banco de dados e plotar no site e nas dashboards, por fim a </a:t>
            </a:r>
            <a:r>
              <a:rPr lang="pt-BR" sz="1750" spc="-10" dirty="0" err="1">
                <a:latin typeface="Arial MT"/>
                <a:cs typeface="Arial MT"/>
              </a:rPr>
              <a:t>BobIA</a:t>
            </a:r>
            <a:r>
              <a:rPr lang="pt-BR" sz="1750" spc="-10" dirty="0">
                <a:latin typeface="Arial MT"/>
                <a:cs typeface="Arial MT"/>
              </a:rPr>
              <a:t> que funciona como suporte para o nível N3 de suporte.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31898" y="1749743"/>
            <a:ext cx="10153918" cy="107465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lang="pt-BR" sz="2625" b="1" spc="-7" baseline="-9523" dirty="0">
                <a:latin typeface="Arial MT"/>
                <a:cs typeface="Arial MT"/>
              </a:rPr>
              <a:t>Fabio </a:t>
            </a:r>
            <a:r>
              <a:rPr lang="pt-BR" sz="2625" b="1" spc="-7" baseline="-9523" dirty="0" err="1">
                <a:latin typeface="Arial MT"/>
                <a:cs typeface="Arial MT"/>
              </a:rPr>
              <a:t>Kuriki</a:t>
            </a:r>
            <a:r>
              <a:rPr lang="pt-BR" sz="2625" b="1" spc="-7" baseline="-9523" dirty="0">
                <a:latin typeface="Arial MT"/>
                <a:cs typeface="Arial MT"/>
              </a:rPr>
              <a:t>, Victor Hugo, Vinicius Alves, Wanderley Neto, Macari Marcelino, Thais Vitória</a:t>
            </a:r>
          </a:p>
          <a:p>
            <a:pPr marR="682625" algn="ctr">
              <a:lnSpc>
                <a:spcPct val="100000"/>
              </a:lnSpc>
              <a:spcBef>
                <a:spcPts val="100"/>
              </a:spcBef>
            </a:pPr>
            <a:r>
              <a:rPr lang="pt-BR" sz="1800" b="1" spc="7" baseline="-4629" dirty="0">
                <a:latin typeface="Arial"/>
                <a:cs typeface="Arial"/>
              </a:rPr>
              <a:t>Orientador:</a:t>
            </a:r>
            <a:r>
              <a:rPr lang="pt-BR" sz="1800" b="1" spc="-37" baseline="-4629" dirty="0">
                <a:latin typeface="Arial"/>
                <a:cs typeface="Arial"/>
              </a:rPr>
              <a:t> </a:t>
            </a:r>
            <a:r>
              <a:rPr lang="pt-BR" sz="1800" b="1" spc="7" baseline="-4629" dirty="0">
                <a:latin typeface="Arial"/>
                <a:cs typeface="Arial"/>
              </a:rPr>
              <a:t>Cláudio </a:t>
            </a:r>
            <a:r>
              <a:rPr lang="pt-BR" sz="1800" b="1" spc="7" baseline="-4629" dirty="0" err="1">
                <a:latin typeface="Arial"/>
                <a:cs typeface="Arial"/>
              </a:rPr>
              <a:t>Frizzarini</a:t>
            </a:r>
            <a:endParaRPr lang="pt-BR" sz="1800" b="1" spc="7" baseline="-4629" dirty="0">
              <a:latin typeface="Arial"/>
              <a:cs typeface="Arial"/>
            </a:endParaRPr>
          </a:p>
          <a:p>
            <a:pPr marR="682625" algn="ctr">
              <a:lnSpc>
                <a:spcPct val="100000"/>
              </a:lnSpc>
              <a:spcBef>
                <a:spcPts val="100"/>
              </a:spcBef>
            </a:pPr>
            <a:r>
              <a:rPr lang="pt-BR" sz="1200" b="1" spc="5" dirty="0" err="1">
                <a:latin typeface="Arial"/>
                <a:cs typeface="Arial"/>
              </a:rPr>
              <a:t>Co-Orientador</a:t>
            </a:r>
            <a:r>
              <a:rPr lang="pt-BR" sz="1200" b="1" spc="5" dirty="0">
                <a:latin typeface="Arial"/>
                <a:cs typeface="Arial"/>
              </a:rPr>
              <a:t>:</a:t>
            </a:r>
            <a:r>
              <a:rPr lang="pt-BR" sz="1200" b="1" spc="-30" dirty="0">
                <a:latin typeface="Arial"/>
                <a:cs typeface="Arial"/>
              </a:rPr>
              <a:t> </a:t>
            </a:r>
            <a:r>
              <a:rPr lang="pt-BR" sz="1200" b="1" spc="5" dirty="0">
                <a:latin typeface="Arial"/>
                <a:cs typeface="Arial"/>
              </a:rPr>
              <a:t>Júlia Araripe</a:t>
            </a:r>
            <a:endParaRPr lang="pt-BR" sz="1200" b="1" dirty="0">
              <a:latin typeface="Arial"/>
              <a:cs typeface="Arial"/>
            </a:endParaRPr>
          </a:p>
          <a:p>
            <a:pPr marL="38100" algn="ctr">
              <a:lnSpc>
                <a:spcPct val="100000"/>
              </a:lnSpc>
              <a:spcBef>
                <a:spcPts val="725"/>
              </a:spcBef>
            </a:pPr>
            <a:r>
              <a:rPr sz="1000" b="1" spc="-5" dirty="0" err="1">
                <a:latin typeface="Arial MT"/>
                <a:cs typeface="Arial MT"/>
              </a:rPr>
              <a:t>Alunos</a:t>
            </a:r>
            <a:r>
              <a:rPr sz="1000" b="1" spc="114" dirty="0">
                <a:latin typeface="Arial MT"/>
                <a:cs typeface="Arial MT"/>
              </a:rPr>
              <a:t> </a:t>
            </a:r>
            <a:r>
              <a:rPr sz="1000" b="1" spc="5" dirty="0">
                <a:latin typeface="Arial MT"/>
                <a:cs typeface="Arial MT"/>
              </a:rPr>
              <a:t>do</a:t>
            </a:r>
            <a:r>
              <a:rPr sz="1000" b="1" spc="25" dirty="0">
                <a:latin typeface="Arial MT"/>
                <a:cs typeface="Arial MT"/>
              </a:rPr>
              <a:t> </a:t>
            </a:r>
            <a:r>
              <a:rPr sz="1000" b="1" spc="10" dirty="0" err="1">
                <a:latin typeface="Arial MT"/>
                <a:cs typeface="Arial MT"/>
              </a:rPr>
              <a:t>Curso</a:t>
            </a:r>
            <a:r>
              <a:rPr sz="1000" b="1" spc="60" dirty="0">
                <a:latin typeface="Arial MT"/>
                <a:cs typeface="Arial MT"/>
              </a:rPr>
              <a:t> </a:t>
            </a:r>
            <a:r>
              <a:rPr sz="1000" b="1" spc="5" dirty="0">
                <a:latin typeface="Arial MT"/>
                <a:cs typeface="Arial MT"/>
              </a:rPr>
              <a:t>de</a:t>
            </a:r>
            <a:r>
              <a:rPr sz="1000" b="1" spc="25" dirty="0">
                <a:latin typeface="Arial MT"/>
                <a:cs typeface="Arial MT"/>
              </a:rPr>
              <a:t> </a:t>
            </a:r>
            <a:r>
              <a:rPr sz="1000" b="1" dirty="0" err="1">
                <a:latin typeface="Arial MT"/>
                <a:cs typeface="Arial MT"/>
              </a:rPr>
              <a:t>Tecnologia</a:t>
            </a:r>
            <a:r>
              <a:rPr sz="1000" b="1" spc="155" dirty="0">
                <a:latin typeface="Arial MT"/>
                <a:cs typeface="Arial MT"/>
              </a:rPr>
              <a:t> </a:t>
            </a:r>
            <a:r>
              <a:rPr sz="1000" b="1" spc="-5" dirty="0" err="1">
                <a:latin typeface="Arial MT"/>
                <a:cs typeface="Arial MT"/>
              </a:rPr>
              <a:t>em</a:t>
            </a:r>
            <a:r>
              <a:rPr sz="1000" b="1" spc="55" dirty="0">
                <a:latin typeface="Arial MT"/>
                <a:cs typeface="Arial MT"/>
              </a:rPr>
              <a:t> </a:t>
            </a:r>
            <a:r>
              <a:rPr sz="1000" b="1" dirty="0" err="1">
                <a:latin typeface="Arial MT"/>
                <a:cs typeface="Arial MT"/>
              </a:rPr>
              <a:t>Análise</a:t>
            </a:r>
            <a:r>
              <a:rPr sz="1000" b="1" spc="120" dirty="0">
                <a:latin typeface="Arial MT"/>
                <a:cs typeface="Arial MT"/>
              </a:rPr>
              <a:t> </a:t>
            </a:r>
            <a:r>
              <a:rPr sz="1000" b="1" spc="15" dirty="0">
                <a:latin typeface="Arial MT"/>
                <a:cs typeface="Arial MT"/>
              </a:rPr>
              <a:t>e</a:t>
            </a:r>
            <a:r>
              <a:rPr sz="1000" b="1" spc="30" dirty="0">
                <a:latin typeface="Arial MT"/>
                <a:cs typeface="Arial MT"/>
              </a:rPr>
              <a:t> </a:t>
            </a:r>
            <a:r>
              <a:rPr sz="1000" b="1" spc="5" dirty="0" err="1">
                <a:latin typeface="Arial MT"/>
                <a:cs typeface="Arial MT"/>
              </a:rPr>
              <a:t>Desenvolvimento</a:t>
            </a:r>
            <a:r>
              <a:rPr sz="1000" b="1" spc="150" dirty="0">
                <a:latin typeface="Arial MT"/>
                <a:cs typeface="Arial MT"/>
              </a:rPr>
              <a:t> </a:t>
            </a:r>
            <a:r>
              <a:rPr sz="1000" b="1" spc="5" dirty="0">
                <a:latin typeface="Arial MT"/>
                <a:cs typeface="Arial MT"/>
              </a:rPr>
              <a:t>de</a:t>
            </a:r>
            <a:r>
              <a:rPr sz="1000" b="1" spc="3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 MT"/>
                <a:cs typeface="Arial MT"/>
              </a:rPr>
              <a:t>Sistemas</a:t>
            </a:r>
            <a:r>
              <a:rPr sz="1000" b="1" spc="229" dirty="0">
                <a:latin typeface="Arial MT"/>
                <a:cs typeface="Arial MT"/>
              </a:rPr>
              <a:t> </a:t>
            </a:r>
            <a:r>
              <a:rPr sz="1000" b="1" spc="15" dirty="0">
                <a:latin typeface="Arial MT"/>
                <a:cs typeface="Arial MT"/>
              </a:rPr>
              <a:t>–</a:t>
            </a:r>
            <a:r>
              <a:rPr sz="1000" b="1" dirty="0">
                <a:latin typeface="Arial MT"/>
                <a:cs typeface="Arial MT"/>
              </a:rPr>
              <a:t> </a:t>
            </a:r>
            <a:r>
              <a:rPr lang="pt-BR" sz="1000" b="1" spc="5" dirty="0">
                <a:latin typeface="Arial MT"/>
                <a:cs typeface="Arial MT"/>
              </a:rPr>
              <a:t>1</a:t>
            </a:r>
            <a:r>
              <a:rPr sz="1000" b="1" spc="5" dirty="0">
                <a:latin typeface="Arial MT"/>
                <a:cs typeface="Arial MT"/>
              </a:rPr>
              <a:t>º</a:t>
            </a:r>
            <a:r>
              <a:rPr lang="pt-BR" sz="1000" b="1" spc="5" dirty="0">
                <a:latin typeface="Arial MT"/>
                <a:cs typeface="Arial MT"/>
              </a:rPr>
              <a:t> Semestre Manhã </a:t>
            </a:r>
            <a:r>
              <a:rPr sz="1000" b="1" spc="15" dirty="0">
                <a:latin typeface="Arial MT"/>
                <a:cs typeface="Arial MT"/>
              </a:rPr>
              <a:t>–</a:t>
            </a:r>
            <a:r>
              <a:rPr sz="1000" b="1" spc="30" dirty="0">
                <a:latin typeface="Arial MT"/>
                <a:cs typeface="Arial MT"/>
              </a:rPr>
              <a:t> </a:t>
            </a:r>
            <a:r>
              <a:rPr lang="pt-BR" sz="1000" b="1" dirty="0" err="1">
                <a:latin typeface="Arial MT"/>
                <a:cs typeface="Arial MT"/>
              </a:rPr>
              <a:t>SPTech</a:t>
            </a:r>
            <a:r>
              <a:rPr sz="1000" b="1" spc="155" dirty="0">
                <a:latin typeface="Arial MT"/>
                <a:cs typeface="Arial MT"/>
              </a:rPr>
              <a:t> </a:t>
            </a:r>
            <a:r>
              <a:rPr sz="1000" b="1" spc="15" dirty="0">
                <a:latin typeface="Arial MT"/>
                <a:cs typeface="Arial MT"/>
              </a:rPr>
              <a:t>–</a:t>
            </a:r>
            <a:r>
              <a:rPr sz="1000" b="1" spc="-5" dirty="0">
                <a:latin typeface="Arial MT"/>
                <a:cs typeface="Arial MT"/>
              </a:rPr>
              <a:t> </a:t>
            </a:r>
            <a:r>
              <a:rPr sz="1000" b="1" dirty="0">
                <a:latin typeface="Arial MT"/>
                <a:cs typeface="Arial MT"/>
              </a:rPr>
              <a:t>São</a:t>
            </a:r>
            <a:r>
              <a:rPr sz="1000" b="1" spc="90" dirty="0">
                <a:latin typeface="Arial MT"/>
                <a:cs typeface="Arial MT"/>
              </a:rPr>
              <a:t> </a:t>
            </a:r>
            <a:r>
              <a:rPr sz="1000" b="1" spc="-5" dirty="0">
                <a:latin typeface="Arial MT"/>
                <a:cs typeface="Arial MT"/>
              </a:rPr>
              <a:t>Paulo</a:t>
            </a:r>
            <a:r>
              <a:rPr sz="1000" b="1" spc="125" dirty="0">
                <a:latin typeface="Arial MT"/>
                <a:cs typeface="Arial MT"/>
              </a:rPr>
              <a:t> </a:t>
            </a:r>
            <a:r>
              <a:rPr sz="1000" b="1" spc="15" dirty="0">
                <a:latin typeface="Arial MT"/>
                <a:cs typeface="Arial MT"/>
              </a:rPr>
              <a:t>–</a:t>
            </a:r>
            <a:r>
              <a:rPr sz="1000" b="1" dirty="0">
                <a:latin typeface="Arial MT"/>
                <a:cs typeface="Arial MT"/>
              </a:rPr>
              <a:t> </a:t>
            </a:r>
            <a:r>
              <a:rPr sz="1000" b="1" spc="15" dirty="0">
                <a:latin typeface="Arial MT"/>
                <a:cs typeface="Arial MT"/>
              </a:rPr>
              <a:t>SP</a:t>
            </a:r>
            <a:endParaRPr sz="900" b="1" baseline="18518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4177" y="10021624"/>
            <a:ext cx="4623435" cy="2743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 err="1">
                <a:solidFill>
                  <a:srgbClr val="A01879"/>
                </a:solidFill>
                <a:latin typeface="Arial"/>
                <a:cs typeface="Arial"/>
              </a:rPr>
              <a:t>Resultado</a:t>
            </a:r>
            <a:endParaRPr sz="2000" dirty="0">
              <a:solidFill>
                <a:srgbClr val="A01879"/>
              </a:solidFill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lang="pt-BR" sz="1750" spc="-5" dirty="0">
                <a:latin typeface="Arial MT"/>
                <a:cs typeface="Arial MT"/>
              </a:rPr>
              <a:t>O projeto foi realizado com sucesso, as telas de login e cadastro foram feitas e conectadas com validações nos campos de cadastro. A tela de dashboard foi concluída e devidamente conectada com as </a:t>
            </a:r>
            <a:r>
              <a:rPr lang="pt-BR" sz="1750" spc="-5" dirty="0" err="1">
                <a:latin typeface="Arial MT"/>
                <a:cs typeface="Arial MT"/>
              </a:rPr>
              <a:t>API’s</a:t>
            </a:r>
            <a:r>
              <a:rPr lang="pt-BR" sz="1750" spc="-5" dirty="0">
                <a:latin typeface="Arial MT"/>
                <a:cs typeface="Arial MT"/>
              </a:rPr>
              <a:t> anteriormente citadas, como forma de simular o acontecimento de uma estufa em tempo real, coletando os dados do sensor MQ2 e LDR (sensor de gás &amp; sensor de luminosidade).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0036019" y="6139445"/>
            <a:ext cx="462280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err="1">
                <a:solidFill>
                  <a:srgbClr val="A01879"/>
                </a:solidFill>
                <a:latin typeface="Arial"/>
                <a:cs typeface="Arial"/>
              </a:rPr>
              <a:t>Conclusão</a:t>
            </a:r>
            <a:endParaRPr sz="1750">
              <a:solidFill>
                <a:srgbClr val="A01879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35384" y="6526138"/>
            <a:ext cx="4623435" cy="2414892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 marR="5080" algn="just">
              <a:lnSpc>
                <a:spcPct val="98600"/>
              </a:lnSpc>
              <a:spcBef>
                <a:spcPts val="120"/>
              </a:spcBef>
            </a:pPr>
            <a:r>
              <a:rPr lang="pt-BR" sz="1750" spc="-5" dirty="0">
                <a:latin typeface="Arial MT"/>
                <a:cs typeface="Arial MT"/>
              </a:rPr>
              <a:t>O projeto de Monitoramento de Orquídeas em Estufas nos mostra a importância da tecnologia e da análise de dados para otimizar e melhorar processos já estabelecidos. Com a ajuda dos sensores MQ2 e LDR, foi possível criar um ambiente de monitoramento em tempo real, auxiliando no controle e na otimização do desenvolvimento das orquídeas.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6497" y="9718073"/>
            <a:ext cx="403415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000" b="1" spc="-5">
                <a:solidFill>
                  <a:srgbClr val="A01879"/>
                </a:solidFill>
                <a:latin typeface="Arial"/>
                <a:cs typeface="Arial"/>
              </a:rPr>
              <a:t>Referências</a:t>
            </a:r>
            <a:r>
              <a:rPr sz="2000" b="1" spc="-95">
                <a:solidFill>
                  <a:srgbClr val="A01879"/>
                </a:solidFill>
                <a:latin typeface="Arial"/>
                <a:cs typeface="Arial"/>
              </a:rPr>
              <a:t> </a:t>
            </a:r>
            <a:r>
              <a:rPr lang="pt-BR" sz="2000" b="1" spc="-5">
                <a:solidFill>
                  <a:srgbClr val="A01879"/>
                </a:solidFill>
                <a:latin typeface="Arial"/>
                <a:cs typeface="Arial"/>
              </a:rPr>
              <a:t>bibliográficas</a:t>
            </a:r>
            <a:endParaRPr sz="2000">
              <a:solidFill>
                <a:srgbClr val="A01879"/>
              </a:solidFill>
              <a:latin typeface="Arial"/>
              <a:cs typeface="Arial"/>
            </a:endParaRPr>
          </a:p>
        </p:txBody>
      </p:sp>
      <p:pic>
        <p:nvPicPr>
          <p:cNvPr id="60" name="object 6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181" y="15766912"/>
            <a:ext cx="4182049" cy="2485631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6201" y="3083778"/>
            <a:ext cx="4561411" cy="2564748"/>
          </a:xfrm>
          <a:prstGeom prst="rect">
            <a:avLst/>
          </a:prstGeom>
        </p:spPr>
      </p:pic>
      <p:sp>
        <p:nvSpPr>
          <p:cNvPr id="62" name="object 62"/>
          <p:cNvSpPr txBox="1"/>
          <p:nvPr/>
        </p:nvSpPr>
        <p:spPr>
          <a:xfrm>
            <a:off x="6192511" y="8960321"/>
            <a:ext cx="2588790" cy="334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1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.3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 –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20" err="1">
                <a:solidFill>
                  <a:srgbClr val="652988"/>
                </a:solidFill>
                <a:latin typeface="Arial MT"/>
                <a:cs typeface="Arial MT"/>
              </a:rPr>
              <a:t>D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iag</a:t>
            </a:r>
            <a:r>
              <a:rPr sz="1000" b="1" spc="-10" err="1">
                <a:solidFill>
                  <a:srgbClr val="652988"/>
                </a:solidFill>
                <a:latin typeface="Arial MT"/>
                <a:cs typeface="Arial MT"/>
              </a:rPr>
              <a:t>r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a</a:t>
            </a:r>
            <a:r>
              <a:rPr sz="1000" b="1" spc="55" err="1">
                <a:solidFill>
                  <a:srgbClr val="652988"/>
                </a:solidFill>
                <a:latin typeface="Arial MT"/>
                <a:cs typeface="Arial MT"/>
              </a:rPr>
              <a:t>m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a</a:t>
            </a:r>
            <a:r>
              <a:rPr sz="1000" b="1" spc="-55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20">
                <a:solidFill>
                  <a:srgbClr val="652988"/>
                </a:solidFill>
                <a:latin typeface="Arial MT"/>
                <a:cs typeface="Arial MT"/>
              </a:rPr>
              <a:t>MER</a:t>
            </a:r>
            <a:r>
              <a:rPr sz="1000" b="1" spc="-25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5">
                <a:solidFill>
                  <a:srgbClr val="652988"/>
                </a:solidFill>
                <a:latin typeface="Arial MT"/>
                <a:cs typeface="Arial MT"/>
              </a:rPr>
              <a:t>da </a:t>
            </a:r>
            <a:r>
              <a:rPr lang="pt-BR" sz="1000" b="1" spc="15" err="1">
                <a:solidFill>
                  <a:srgbClr val="652988"/>
                </a:solidFill>
                <a:latin typeface="Arial MT"/>
                <a:cs typeface="Arial MT"/>
              </a:rPr>
              <a:t>Orchis</a:t>
            </a:r>
            <a:r>
              <a:rPr lang="pt-BR" sz="1000" b="1" spc="15">
                <a:solidFill>
                  <a:srgbClr val="652988"/>
                </a:solidFill>
                <a:latin typeface="Arial MT"/>
                <a:cs typeface="Arial MT"/>
              </a:rPr>
              <a:t> System</a:t>
            </a: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lang="pt-BR" sz="1000" b="1" spc="15">
                <a:solidFill>
                  <a:srgbClr val="652988"/>
                </a:solidFill>
                <a:latin typeface="Arial MT"/>
                <a:cs typeface="Arial MT"/>
              </a:rPr>
              <a:t>Fonte: Elaborado por Macari &amp; Fabio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6145939" y="5861364"/>
            <a:ext cx="2541719" cy="334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1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.2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 –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20" err="1">
                <a:solidFill>
                  <a:srgbClr val="652988"/>
                </a:solidFill>
                <a:latin typeface="Arial MT"/>
                <a:cs typeface="Arial MT"/>
              </a:rPr>
              <a:t>D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iag</a:t>
            </a:r>
            <a:r>
              <a:rPr sz="1000" b="1" spc="-10" err="1">
                <a:solidFill>
                  <a:srgbClr val="652988"/>
                </a:solidFill>
                <a:latin typeface="Arial MT"/>
                <a:cs typeface="Arial MT"/>
              </a:rPr>
              <a:t>r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a</a:t>
            </a:r>
            <a:r>
              <a:rPr sz="1000" b="1" spc="55" err="1">
                <a:solidFill>
                  <a:srgbClr val="652988"/>
                </a:solidFill>
                <a:latin typeface="Arial MT"/>
                <a:cs typeface="Arial MT"/>
              </a:rPr>
              <a:t>m</a:t>
            </a:r>
            <a:r>
              <a:rPr sz="1000" b="1" spc="15" err="1">
                <a:solidFill>
                  <a:srgbClr val="652988"/>
                </a:solidFill>
                <a:latin typeface="Arial MT"/>
                <a:cs typeface="Arial MT"/>
              </a:rPr>
              <a:t>a</a:t>
            </a:r>
            <a:r>
              <a:rPr sz="1000" b="1" spc="-55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de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5">
                <a:solidFill>
                  <a:srgbClr val="652988"/>
                </a:solidFill>
                <a:latin typeface="Arial MT"/>
                <a:cs typeface="Arial MT"/>
              </a:rPr>
              <a:t>Solução</a:t>
            </a:r>
          </a:p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Fonte:</a:t>
            </a:r>
            <a:r>
              <a:rPr sz="1000" b="1" spc="5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10" err="1">
                <a:solidFill>
                  <a:srgbClr val="652988"/>
                </a:solidFill>
                <a:latin typeface="Arial MT"/>
                <a:cs typeface="Arial MT"/>
              </a:rPr>
              <a:t>Elaborada</a:t>
            </a:r>
            <a:r>
              <a:rPr sz="1000" b="1" spc="-25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p</a:t>
            </a:r>
            <a:r>
              <a:rPr lang="pt-BR" sz="1000" b="1" spc="15" err="1">
                <a:solidFill>
                  <a:srgbClr val="652988"/>
                </a:solidFill>
                <a:latin typeface="Arial MT"/>
                <a:cs typeface="Arial MT"/>
              </a:rPr>
              <a:t>or</a:t>
            </a:r>
            <a:r>
              <a:rPr lang="pt-BR" sz="1000" b="1" spc="15">
                <a:solidFill>
                  <a:srgbClr val="652988"/>
                </a:solidFill>
                <a:latin typeface="Arial MT"/>
                <a:cs typeface="Arial MT"/>
              </a:rPr>
              <a:t> Thais</a:t>
            </a:r>
            <a:endParaRPr sz="1000" b="1">
              <a:solidFill>
                <a:srgbClr val="652988"/>
              </a:solidFill>
              <a:latin typeface="Arial MT"/>
              <a:cs typeface="Arial MT"/>
            </a:endParaRPr>
          </a:p>
        </p:txBody>
      </p:sp>
      <p:pic>
        <p:nvPicPr>
          <p:cNvPr id="64" name="object 64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62586" y="6390372"/>
            <a:ext cx="4385445" cy="2420624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4177" y="13003992"/>
            <a:ext cx="4649354" cy="2521092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4027" y="3432225"/>
            <a:ext cx="4606047" cy="1807873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599333" y="18374751"/>
            <a:ext cx="3423747" cy="334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5080" indent="-502920">
              <a:lnSpc>
                <a:spcPct val="103800"/>
              </a:lnSpc>
              <a:spcBef>
                <a:spcPts val="95"/>
              </a:spcBef>
            </a:pPr>
            <a:r>
              <a:rPr sz="1000" b="1" spc="10" dirty="0">
                <a:solidFill>
                  <a:srgbClr val="652988"/>
                </a:solidFill>
                <a:latin typeface="Arial MT"/>
                <a:cs typeface="Arial MT"/>
              </a:rPr>
              <a:t>1.1</a:t>
            </a:r>
            <a:r>
              <a:rPr sz="1000" b="1" spc="15" dirty="0">
                <a:solidFill>
                  <a:srgbClr val="652988"/>
                </a:solidFill>
                <a:latin typeface="Arial MT"/>
                <a:cs typeface="Arial MT"/>
              </a:rPr>
              <a:t> –</a:t>
            </a:r>
            <a:r>
              <a:rPr sz="1000" b="1" spc="10" dirty="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0" dirty="0">
                <a:solidFill>
                  <a:srgbClr val="652988"/>
                </a:solidFill>
                <a:latin typeface="Arial MT"/>
                <a:cs typeface="Arial MT"/>
              </a:rPr>
              <a:t>Diagrama de Solução de negócio </a:t>
            </a:r>
            <a:r>
              <a:rPr lang="pt-BR" sz="1000" b="1" spc="10" dirty="0" err="1">
                <a:solidFill>
                  <a:srgbClr val="652988"/>
                </a:solidFill>
                <a:latin typeface="Arial MT"/>
                <a:cs typeface="Arial MT"/>
              </a:rPr>
              <a:t>Orchis</a:t>
            </a:r>
            <a:r>
              <a:rPr lang="pt-BR" sz="1000" b="1" spc="10" dirty="0">
                <a:solidFill>
                  <a:srgbClr val="652988"/>
                </a:solidFill>
                <a:latin typeface="Arial MT"/>
                <a:cs typeface="Arial MT"/>
              </a:rPr>
              <a:t> System</a:t>
            </a:r>
          </a:p>
          <a:p>
            <a:pPr marL="514984" marR="5080" indent="-502920" algn="ctr">
              <a:lnSpc>
                <a:spcPct val="103800"/>
              </a:lnSpc>
              <a:spcBef>
                <a:spcPts val="95"/>
              </a:spcBef>
            </a:pPr>
            <a:r>
              <a:rPr lang="pt-BR" sz="1000" b="1" spc="10" dirty="0">
                <a:solidFill>
                  <a:srgbClr val="652988"/>
                </a:solidFill>
                <a:latin typeface="Arial MT"/>
                <a:cs typeface="Arial MT"/>
              </a:rPr>
              <a:t>Fonte: Elaborado por Wanderley</a:t>
            </a:r>
            <a:endParaRPr lang="pt-BR" sz="1000" b="1" dirty="0">
              <a:solidFill>
                <a:srgbClr val="652988"/>
              </a:solidFill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48176" y="15899057"/>
            <a:ext cx="3080337" cy="32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1</a:t>
            </a:r>
            <a:r>
              <a:rPr sz="1000" b="1" spc="5">
                <a:solidFill>
                  <a:srgbClr val="652988"/>
                </a:solidFill>
                <a:latin typeface="Arial MT"/>
                <a:cs typeface="Arial MT"/>
              </a:rPr>
              <a:t>.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4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–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Tela de Login </a:t>
            </a:r>
            <a:r>
              <a:rPr lang="pt-BR" sz="1000" b="1" spc="10" err="1">
                <a:solidFill>
                  <a:srgbClr val="652988"/>
                </a:solidFill>
                <a:latin typeface="Arial MT"/>
                <a:cs typeface="Arial MT"/>
              </a:rPr>
              <a:t>Orchis</a:t>
            </a: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 System</a:t>
            </a:r>
            <a:b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</a:b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Fonte: Elaborado por Victor &amp; Vinicius</a:t>
            </a:r>
            <a:endParaRPr lang="pt-BR" sz="1000" b="1">
              <a:solidFill>
                <a:srgbClr val="652988"/>
              </a:solidFill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455619" y="5450488"/>
            <a:ext cx="3782964" cy="334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1.6 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–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Gráfico para identificação do gás etileno na estufa</a:t>
            </a:r>
          </a:p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lang="pt-BR" sz="1000" b="1">
                <a:solidFill>
                  <a:srgbClr val="652988"/>
                </a:solidFill>
                <a:latin typeface="Arial MT"/>
                <a:cs typeface="Arial MT"/>
              </a:rPr>
              <a:t>Fonte: </a:t>
            </a:r>
            <a:r>
              <a:rPr lang="pt-BR" sz="1000" b="1" err="1">
                <a:solidFill>
                  <a:srgbClr val="652988"/>
                </a:solidFill>
                <a:latin typeface="Arial MT"/>
                <a:cs typeface="Arial MT"/>
              </a:rPr>
              <a:t>Fabio,Victor</a:t>
            </a:r>
            <a:r>
              <a:rPr lang="pt-BR" sz="1000" b="1">
                <a:solidFill>
                  <a:srgbClr val="652988"/>
                </a:solidFill>
                <a:latin typeface="Arial MT"/>
                <a:cs typeface="Arial MT"/>
              </a:rPr>
              <a:t> &amp; Wanderley</a:t>
            </a:r>
            <a:endParaRPr sz="1000" b="1">
              <a:solidFill>
                <a:srgbClr val="652988"/>
              </a:solidFill>
              <a:latin typeface="Arial MT"/>
              <a:cs typeface="Arial MT"/>
            </a:endParaRPr>
          </a:p>
        </p:txBody>
      </p:sp>
      <p:pic>
        <p:nvPicPr>
          <p:cNvPr id="70" name="object 70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8076" y="16398407"/>
            <a:ext cx="4523932" cy="1775643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5320213" y="18277298"/>
            <a:ext cx="3856532" cy="3342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 algn="ctr">
              <a:lnSpc>
                <a:spcPct val="103800"/>
              </a:lnSpc>
              <a:spcBef>
                <a:spcPts val="95"/>
              </a:spcBef>
            </a:pP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1.</a:t>
            </a: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5</a:t>
            </a:r>
            <a:r>
              <a:rPr sz="1000" b="1" spc="15">
                <a:solidFill>
                  <a:srgbClr val="652988"/>
                </a:solidFill>
                <a:latin typeface="Arial MT"/>
                <a:cs typeface="Arial MT"/>
              </a:rPr>
              <a:t> –</a:t>
            </a:r>
            <a:r>
              <a:rPr sz="1000" b="1" spc="10">
                <a:solidFill>
                  <a:srgbClr val="652988"/>
                </a:solidFill>
                <a:latin typeface="Arial MT"/>
                <a:cs typeface="Arial MT"/>
              </a:rPr>
              <a:t> </a:t>
            </a: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Gráfico para Identificação da Luminosidade na estufa</a:t>
            </a:r>
          </a:p>
          <a:p>
            <a:pPr marL="309245" marR="5080" indent="-297180" algn="ctr">
              <a:lnSpc>
                <a:spcPct val="103800"/>
              </a:lnSpc>
              <a:spcBef>
                <a:spcPts val="95"/>
              </a:spcBef>
            </a:pPr>
            <a:r>
              <a:rPr lang="pt-BR" sz="1000" b="1" spc="10">
                <a:solidFill>
                  <a:srgbClr val="652988"/>
                </a:solidFill>
                <a:latin typeface="Arial MT"/>
                <a:cs typeface="Arial MT"/>
              </a:rPr>
              <a:t>Fonte: Elaborado por Fabio, Victor &amp; Wanderley</a:t>
            </a:r>
            <a:endParaRPr sz="1000" b="1">
              <a:solidFill>
                <a:srgbClr val="652988"/>
              </a:solidFill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>
                <a:latin typeface="Arial MT"/>
                <a:cs typeface="Arial MT"/>
              </a:rPr>
              <a:t>São</a:t>
            </a:r>
            <a:r>
              <a:rPr sz="650" spc="-5">
                <a:latin typeface="Arial MT"/>
                <a:cs typeface="Arial MT"/>
              </a:rPr>
              <a:t> </a:t>
            </a:r>
            <a:r>
              <a:rPr sz="650" spc="5">
                <a:latin typeface="Arial MT"/>
                <a:cs typeface="Arial MT"/>
              </a:rPr>
              <a:t>Paulo,</a:t>
            </a:r>
            <a:r>
              <a:rPr sz="650" spc="20">
                <a:latin typeface="Arial MT"/>
                <a:cs typeface="Arial MT"/>
              </a:rPr>
              <a:t> </a:t>
            </a:r>
            <a:r>
              <a:rPr sz="650" spc="1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AD961E9A-37FE-E620-EEA7-8ED6AA76D28F}"/>
              </a:ext>
            </a:extLst>
          </p:cNvPr>
          <p:cNvSpPr txBox="1"/>
          <p:nvPr/>
        </p:nvSpPr>
        <p:spPr>
          <a:xfrm>
            <a:off x="412155" y="7796220"/>
            <a:ext cx="4412498" cy="29431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886460" algn="l"/>
                <a:tab pos="1148080" algn="l"/>
                <a:tab pos="1650364" algn="l"/>
                <a:tab pos="2216150" algn="l"/>
                <a:tab pos="3355340" algn="l"/>
                <a:tab pos="3676015" algn="l"/>
              </a:tabLst>
            </a:pPr>
            <a:r>
              <a:rPr lang="pt-BR" sz="1750" dirty="0">
                <a:latin typeface="Arial" panose="020B0604020202020204" pitchFamily="34" charset="0"/>
                <a:cs typeface="Arial MT"/>
              </a:rPr>
              <a:t>Sensores LDR e MQ2, para monitoramento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6E42D78E-A849-08E4-2E71-89A46B9641C4}"/>
              </a:ext>
            </a:extLst>
          </p:cNvPr>
          <p:cNvSpPr txBox="1"/>
          <p:nvPr/>
        </p:nvSpPr>
        <p:spPr>
          <a:xfrm>
            <a:off x="388952" y="8088739"/>
            <a:ext cx="4412498" cy="29431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886460" algn="l"/>
                <a:tab pos="1148080" algn="l"/>
                <a:tab pos="1650364" algn="l"/>
                <a:tab pos="2216150" algn="l"/>
                <a:tab pos="3355340" algn="l"/>
                <a:tab pos="3676015" algn="l"/>
              </a:tabLst>
            </a:pPr>
            <a:r>
              <a:rPr lang="pt-BR" sz="1750" dirty="0">
                <a:latin typeface="Arial" panose="020B0604020202020204" pitchFamily="34" charset="0"/>
                <a:cs typeface="Arial MT"/>
              </a:rPr>
              <a:t>de orquídeas em estufa. Reduzindo custos,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74" name="object 8">
            <a:extLst>
              <a:ext uri="{FF2B5EF4-FFF2-40B4-BE49-F238E27FC236}">
                <a16:creationId xmlns:a16="http://schemas.microsoft.com/office/drawing/2014/main" id="{6048BC6A-D0F4-A939-2301-8E297BE591BA}"/>
              </a:ext>
            </a:extLst>
          </p:cNvPr>
          <p:cNvSpPr txBox="1"/>
          <p:nvPr/>
        </p:nvSpPr>
        <p:spPr>
          <a:xfrm>
            <a:off x="388952" y="8357569"/>
            <a:ext cx="4412498" cy="294311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060"/>
              </a:lnSpc>
              <a:spcBef>
                <a:spcPts val="195"/>
              </a:spcBef>
              <a:tabLst>
                <a:tab pos="886460" algn="l"/>
                <a:tab pos="1148080" algn="l"/>
                <a:tab pos="1650364" algn="l"/>
                <a:tab pos="2216150" algn="l"/>
                <a:tab pos="3355340" algn="l"/>
                <a:tab pos="3676015" algn="l"/>
              </a:tabLst>
            </a:pPr>
            <a:r>
              <a:rPr lang="pt-BR" sz="1750" dirty="0">
                <a:latin typeface="Arial" panose="020B0604020202020204" pitchFamily="34" charset="0"/>
                <a:cs typeface="Arial MT"/>
              </a:rPr>
              <a:t>e aumentando a produtividade.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00D4BB-467E-7519-B7B9-7FE7C937215E}"/>
              </a:ext>
            </a:extLst>
          </p:cNvPr>
          <p:cNvSpPr txBox="1"/>
          <p:nvPr/>
        </p:nvSpPr>
        <p:spPr>
          <a:xfrm>
            <a:off x="9995694" y="10064707"/>
            <a:ext cx="4526287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MT"/>
              </a:rPr>
              <a:t>[1]  Wikipédia. Orquídea. Disponível em: &lt;</a:t>
            </a:r>
            <a:r>
              <a:rPr lang="pt-BR" sz="1200" dirty="0">
                <a:latin typeface="Arial MT"/>
                <a:hlinkClick r:id="rId9"/>
              </a:rPr>
              <a:t>https://pt.wikipedia.org/wiki/Orqu%C3%ADdea</a:t>
            </a:r>
            <a:r>
              <a:rPr lang="pt-BR" sz="1200" dirty="0">
                <a:latin typeface="Arial MT"/>
              </a:rPr>
              <a:t>&gt;. Acesso em: 7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[2] </a:t>
            </a:r>
            <a:r>
              <a:rPr lang="pt-BR" sz="1200" dirty="0" err="1">
                <a:latin typeface="Arial MT"/>
              </a:rPr>
              <a:t>TechAgro</a:t>
            </a:r>
            <a:r>
              <a:rPr lang="pt-BR" sz="1200" dirty="0">
                <a:latin typeface="Arial MT"/>
              </a:rPr>
              <a:t>. Estufas agrícolas: quais são as vantagens e as desvantagens da utilização?. Disponível em: &lt;</a:t>
            </a:r>
            <a:r>
              <a:rPr lang="pt-BR" sz="1200" dirty="0">
                <a:latin typeface="Arial MT"/>
                <a:hlinkClick r:id="rId10"/>
              </a:rPr>
              <a:t>https://techagrobrasil.com.br/estufas-agricolas-quais-sao-as-vantagens-e-as-desvantagens-da-utilizacao/</a:t>
            </a:r>
            <a:r>
              <a:rPr lang="pt-BR" sz="1200" dirty="0">
                <a:latin typeface="Arial MT"/>
              </a:rPr>
              <a:t>&gt;. Acesso em: 7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[3] Revista Cultivar. Estufa na prática. Disponível em: &lt;</a:t>
            </a:r>
            <a:r>
              <a:rPr lang="pt-BR" sz="1200" dirty="0">
                <a:latin typeface="Arial MT"/>
                <a:hlinkClick r:id="rId11"/>
              </a:rPr>
              <a:t>https://revistacultivar.com.br/artigos/estufa-na-pratica</a:t>
            </a:r>
            <a:r>
              <a:rPr lang="pt-BR" sz="1200" dirty="0">
                <a:latin typeface="Arial MT"/>
              </a:rPr>
              <a:t>&gt;. Acesso em: 07 set.2024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[4] Tropical Estufas. Estufa para Orquídeas | Orquidários. Disponível em: &lt;</a:t>
            </a:r>
            <a:r>
              <a:rPr lang="pt-BR" sz="1200" dirty="0">
                <a:latin typeface="Arial MT"/>
                <a:hlinkClick r:id="rId12"/>
              </a:rPr>
              <a:t>https://tropicalestufas.com.br/estufa-para-</a:t>
            </a:r>
            <a:r>
              <a:rPr lang="pt-BR" sz="1200" dirty="0" err="1">
                <a:latin typeface="Arial MT"/>
                <a:hlinkClick r:id="rId12"/>
              </a:rPr>
              <a:t>orquideas</a:t>
            </a:r>
            <a:r>
              <a:rPr lang="pt-BR" sz="1200" dirty="0">
                <a:latin typeface="Arial MT"/>
                <a:hlinkClick r:id="rId12"/>
              </a:rPr>
              <a:t>-</a:t>
            </a:r>
            <a:r>
              <a:rPr lang="pt-BR" sz="1200" dirty="0" err="1">
                <a:latin typeface="Arial MT"/>
                <a:hlinkClick r:id="rId12"/>
              </a:rPr>
              <a:t>orquidarios</a:t>
            </a:r>
            <a:r>
              <a:rPr lang="pt-BR" sz="1200" dirty="0">
                <a:latin typeface="Arial MT"/>
                <a:hlinkClick r:id="rId12"/>
              </a:rPr>
              <a:t>/</a:t>
            </a:r>
            <a:r>
              <a:rPr lang="pt-BR" sz="1200" dirty="0">
                <a:latin typeface="Arial MT"/>
              </a:rPr>
              <a:t>&gt;. Acesso em: 08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[5] Embrapa. Estudo apresenta a modificação na quantificação da respiração e de etileno em vegetais. Disponível em: &lt;</a:t>
            </a:r>
            <a:r>
              <a:rPr lang="pt-BR" sz="1200" dirty="0">
                <a:latin typeface="Arial MT"/>
                <a:hlinkClick r:id="rId13"/>
              </a:rPr>
              <a:t>https://www.embrapa.br/busca-de-noticias/-/noticia/40888981/estudo-apresenta-a-modificacao-na-quantificacao-da-respiracao-e-de-etileno-em-vegetais</a:t>
            </a:r>
            <a:r>
              <a:rPr lang="pt-BR" sz="1200" dirty="0">
                <a:latin typeface="Arial MT"/>
              </a:rPr>
              <a:t>&gt;.  Acesso em: 09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[6] Revista da Fruta. Como a luz influencia o desenvolvimento das plantas?. Disponível em: &lt;</a:t>
            </a:r>
            <a:r>
              <a:rPr lang="pt-BR" sz="1200" dirty="0">
                <a:latin typeface="Arial MT"/>
                <a:hlinkClick r:id="rId14"/>
              </a:rPr>
              <a:t>https://www.revistadafruta.com.br/noticias-do-pomar/como-a-luz-influencia-o-desenvolvimento-das-plantas,417375.jhtml</a:t>
            </a:r>
            <a:r>
              <a:rPr lang="pt-BR" sz="1200" dirty="0">
                <a:latin typeface="Arial MT"/>
              </a:rPr>
              <a:t>&gt;.  Acesso em: 09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[7] Centro de Recursos Computacionais (CERCOMP). Fotossíntese. Disponível em: &lt;</a:t>
            </a:r>
            <a:r>
              <a:rPr lang="pt-BR" sz="1200" dirty="0">
                <a:latin typeface="Arial MT"/>
                <a:hlinkClick r:id="rId15"/>
              </a:rPr>
              <a:t>https://files.cercomp.ufg.br/</a:t>
            </a:r>
            <a:r>
              <a:rPr lang="pt-BR" sz="1200" dirty="0" err="1">
                <a:latin typeface="Arial MT"/>
                <a:hlinkClick r:id="rId15"/>
              </a:rPr>
              <a:t>weby</a:t>
            </a:r>
            <a:r>
              <a:rPr lang="pt-BR" sz="1200" dirty="0">
                <a:latin typeface="Arial MT"/>
                <a:hlinkClick r:id="rId15"/>
              </a:rPr>
              <a:t>/</a:t>
            </a:r>
            <a:r>
              <a:rPr lang="pt-BR" sz="1200" dirty="0" err="1">
                <a:latin typeface="Arial MT"/>
                <a:hlinkClick r:id="rId15"/>
              </a:rPr>
              <a:t>up</a:t>
            </a:r>
            <a:r>
              <a:rPr lang="pt-BR" sz="1200" dirty="0">
                <a:latin typeface="Arial MT"/>
                <a:hlinkClick r:id="rId15"/>
              </a:rPr>
              <a:t>/99/o/ANCRESpdf.pdf</a:t>
            </a:r>
            <a:r>
              <a:rPr lang="pt-BR" sz="1200" dirty="0">
                <a:latin typeface="Arial MT"/>
              </a:rPr>
              <a:t>&gt;. Acesso em: 10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[8] Monique Cristine Rodrigues Juras. Efeito do etileno sobre o desenvolvimento de </a:t>
            </a:r>
            <a:r>
              <a:rPr lang="pt-BR" sz="1200" dirty="0" err="1">
                <a:latin typeface="Arial MT"/>
              </a:rPr>
              <a:t>Zygopetalum</a:t>
            </a:r>
            <a:r>
              <a:rPr lang="pt-BR" sz="1200" dirty="0">
                <a:latin typeface="Arial MT"/>
              </a:rPr>
              <a:t> </a:t>
            </a:r>
            <a:r>
              <a:rPr lang="pt-BR" sz="1200" dirty="0" err="1">
                <a:latin typeface="Arial MT"/>
              </a:rPr>
              <a:t>maxillare</a:t>
            </a:r>
            <a:r>
              <a:rPr lang="pt-BR" sz="1200" dirty="0">
                <a:latin typeface="Arial MT"/>
              </a:rPr>
              <a:t> </a:t>
            </a:r>
            <a:r>
              <a:rPr lang="pt-BR" sz="1200" dirty="0" err="1">
                <a:latin typeface="Arial MT"/>
              </a:rPr>
              <a:t>Lodd</a:t>
            </a:r>
            <a:r>
              <a:rPr lang="pt-BR" sz="1200" dirty="0">
                <a:latin typeface="Arial MT"/>
              </a:rPr>
              <a:t>. e </a:t>
            </a:r>
            <a:r>
              <a:rPr lang="pt-BR" sz="1200" dirty="0" err="1">
                <a:latin typeface="Arial MT"/>
              </a:rPr>
              <a:t>Epidendrum</a:t>
            </a:r>
            <a:r>
              <a:rPr lang="pt-BR" sz="1200" dirty="0">
                <a:latin typeface="Arial MT"/>
              </a:rPr>
              <a:t> </a:t>
            </a:r>
            <a:r>
              <a:rPr lang="pt-BR" sz="1200" dirty="0" err="1">
                <a:latin typeface="Arial MT"/>
              </a:rPr>
              <a:t>denticulatum</a:t>
            </a:r>
            <a:r>
              <a:rPr lang="pt-BR" sz="1200" dirty="0">
                <a:latin typeface="Arial MT"/>
              </a:rPr>
              <a:t> </a:t>
            </a:r>
            <a:r>
              <a:rPr lang="pt-BR" sz="1200" dirty="0" err="1">
                <a:latin typeface="Arial MT"/>
              </a:rPr>
              <a:t>Barb</a:t>
            </a:r>
            <a:r>
              <a:rPr lang="pt-BR" sz="1200" dirty="0">
                <a:latin typeface="Arial MT"/>
              </a:rPr>
              <a:t>. </a:t>
            </a:r>
            <a:r>
              <a:rPr lang="pt-BR" sz="1200" dirty="0" err="1">
                <a:latin typeface="Arial MT"/>
              </a:rPr>
              <a:t>Rodr</a:t>
            </a:r>
            <a:r>
              <a:rPr lang="pt-BR" sz="1200" dirty="0">
                <a:latin typeface="Arial MT"/>
              </a:rPr>
              <a:t>. Disponível em: &lt;</a:t>
            </a:r>
            <a:r>
              <a:rPr lang="pt-BR" sz="1200" dirty="0">
                <a:latin typeface="Arial MT"/>
                <a:hlinkClick r:id="rId16"/>
              </a:rPr>
              <a:t>https://smastr16.blob.core.windows.net/</a:t>
            </a:r>
            <a:r>
              <a:rPr lang="pt-BR" sz="1200" dirty="0" err="1">
                <a:latin typeface="Arial MT"/>
                <a:hlinkClick r:id="rId16"/>
              </a:rPr>
              <a:t>pgibt</a:t>
            </a:r>
            <a:r>
              <a:rPr lang="pt-BR" sz="1200" dirty="0">
                <a:latin typeface="Arial MT"/>
                <a:hlinkClick r:id="rId16"/>
              </a:rPr>
              <a:t>/sites/242/2021/06/monique_juras_dr.pdf</a:t>
            </a:r>
            <a:r>
              <a:rPr lang="pt-BR" sz="1200" dirty="0">
                <a:latin typeface="Arial MT"/>
              </a:rPr>
              <a:t>&gt;.  Acesso em: 10 set. 2024</a:t>
            </a:r>
          </a:p>
          <a:p>
            <a:endParaRPr lang="pt-BR" sz="1200" dirty="0">
              <a:latin typeface="Arial MT"/>
            </a:endParaRPr>
          </a:p>
          <a:p>
            <a:r>
              <a:rPr lang="pt-BR" sz="1200" dirty="0">
                <a:latin typeface="Arial MT"/>
              </a:rPr>
              <a:t>[9] </a:t>
            </a:r>
            <a:r>
              <a:rPr lang="pt-BR" sz="1200" dirty="0" err="1">
                <a:latin typeface="Arial MT"/>
              </a:rPr>
              <a:t>Intelletto</a:t>
            </a:r>
            <a:r>
              <a:rPr lang="pt-BR" sz="1200" dirty="0">
                <a:latin typeface="Arial MT"/>
              </a:rPr>
              <a:t>. Análise de custos de produção de orquídeas: estudo de caso em um orquidário em venda nova do imigrante, ES, Brasil. Disponível em: &lt;</a:t>
            </a:r>
            <a:r>
              <a:rPr lang="pt-BR" sz="1200" dirty="0">
                <a:latin typeface="Arial MT"/>
                <a:hlinkClick r:id="rId17"/>
              </a:rPr>
              <a:t>https://biblioteca.incaper.es.gov.br/digital/</a:t>
            </a:r>
            <a:r>
              <a:rPr lang="pt-BR" sz="1200" dirty="0" err="1">
                <a:latin typeface="Arial MT"/>
                <a:hlinkClick r:id="rId17"/>
              </a:rPr>
              <a:t>bitstream</a:t>
            </a:r>
            <a:r>
              <a:rPr lang="pt-BR" sz="1200" dirty="0">
                <a:latin typeface="Arial MT"/>
                <a:hlinkClick r:id="rId17"/>
              </a:rPr>
              <a:t>/123456789/3432/1/BRT-Custo-orquidea-VNI-v3-n-esp-2018.pdf</a:t>
            </a:r>
            <a:r>
              <a:rPr lang="pt-BR" sz="1200" dirty="0">
                <a:latin typeface="Arial MT"/>
              </a:rPr>
              <a:t>.&gt; Acesso em: 10 set. 2024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2179" y="12547747"/>
            <a:ext cx="4622800" cy="5604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 indent="1499235">
              <a:lnSpc>
                <a:spcPts val="2090"/>
              </a:lnSpc>
              <a:spcBef>
                <a:spcPts val="170"/>
              </a:spcBef>
              <a:tabLst>
                <a:tab pos="1373505" algn="l"/>
                <a:tab pos="2338705" algn="l"/>
                <a:tab pos="2528570" algn="l"/>
                <a:tab pos="2809240" algn="l"/>
                <a:tab pos="3671570" algn="l"/>
                <a:tab pos="3691890" algn="l"/>
                <a:tab pos="4055745" algn="l"/>
                <a:tab pos="4379595" algn="l"/>
              </a:tabLst>
            </a:pPr>
            <a:r>
              <a:rPr lang="pt-BR" sz="1750" spc="-5" dirty="0">
                <a:latin typeface="Arial MT"/>
                <a:cs typeface="Arial MT"/>
              </a:rPr>
              <a:t>as linguagens de programação: </a:t>
            </a:r>
            <a:r>
              <a:rPr lang="pt-BR" sz="1750" spc="-5" dirty="0" err="1">
                <a:latin typeface="Arial MT"/>
                <a:cs typeface="Arial MT"/>
              </a:rPr>
              <a:t>Css</a:t>
            </a:r>
            <a:r>
              <a:rPr lang="pt-BR" sz="1750" spc="-5" dirty="0">
                <a:latin typeface="Arial MT"/>
                <a:cs typeface="Arial MT"/>
              </a:rPr>
              <a:t>, </a:t>
            </a:r>
            <a:r>
              <a:rPr lang="pt-BR" sz="1750" spc="-5" dirty="0" err="1">
                <a:latin typeface="Arial MT"/>
                <a:cs typeface="Arial MT"/>
              </a:rPr>
              <a:t>Html</a:t>
            </a:r>
            <a:r>
              <a:rPr lang="pt-BR" sz="1750" spc="-5" dirty="0">
                <a:latin typeface="Arial MT"/>
                <a:cs typeface="Arial MT"/>
              </a:rPr>
              <a:t> e </a:t>
            </a:r>
            <a:r>
              <a:rPr lang="pt-BR" sz="1750" spc="-5" dirty="0" err="1">
                <a:latin typeface="Arial MT"/>
                <a:cs typeface="Arial MT"/>
              </a:rPr>
              <a:t>JavaScript</a:t>
            </a:r>
            <a:r>
              <a:rPr lang="pt-BR" sz="1750" spc="-5" dirty="0">
                <a:latin typeface="Arial MT"/>
                <a:cs typeface="Arial MT"/>
              </a:rPr>
              <a:t> para front e </a:t>
            </a:r>
            <a:r>
              <a:rPr lang="pt-BR" sz="1750" spc="-5" dirty="0" err="1">
                <a:latin typeface="Arial MT"/>
                <a:cs typeface="Arial MT"/>
              </a:rPr>
              <a:t>back</a:t>
            </a:r>
            <a:r>
              <a:rPr lang="pt-BR" sz="1750" spc="-5" dirty="0">
                <a:latin typeface="Arial MT"/>
                <a:cs typeface="Arial MT"/>
              </a:rPr>
              <a:t>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6" ma:contentTypeDescription="Create a new document." ma:contentTypeScope="" ma:versionID="208a035b0af0f3a5f84145a0db07d83a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3397509148e052edda97d97fe75e7a83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Props1.xml><?xml version="1.0" encoding="utf-8"?>
<ds:datastoreItem xmlns:ds="http://schemas.openxmlformats.org/officeDocument/2006/customXml" ds:itemID="{9D332EE7-A4D2-469E-9D41-74A05F4B36B9}">
  <ds:schemaRefs>
    <ds:schemaRef ds:uri="9fdc8751-6fef-42ec-b05c-835dd8c535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05DBE-11A9-44B2-B1C9-8464BDD7F455}">
  <ds:schemaRefs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9fdc8751-6fef-42ec-b05c-835dd8c535b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997</Words>
  <Application>Microsoft Office PowerPoint</Application>
  <PresentationFormat>Personalizar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Monitoramento de Orquídeas em Estufa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VICTOR HUGO GUEIROS DE SOUZA .</cp:lastModifiedBy>
  <cp:revision>1</cp:revision>
  <dcterms:created xsi:type="dcterms:W3CDTF">2022-03-30T21:40:28Z</dcterms:created>
  <dcterms:modified xsi:type="dcterms:W3CDTF">2024-12-10T00:36:44Z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