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5" r:id="rId3"/>
    <p:sldId id="276" r:id="rId4"/>
    <p:sldId id="258" r:id="rId5"/>
    <p:sldId id="277" r:id="rId6"/>
    <p:sldId id="257" r:id="rId7"/>
    <p:sldId id="278" r:id="rId8"/>
    <p:sldId id="268" r:id="rId9"/>
    <p:sldId id="269" r:id="rId10"/>
    <p:sldId id="281" r:id="rId11"/>
    <p:sldId id="282" r:id="rId12"/>
    <p:sldId id="28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44C"/>
    <a:srgbClr val="19627F"/>
    <a:srgbClr val="FFFFFF"/>
    <a:srgbClr val="FFC000"/>
    <a:srgbClr val="4149BD"/>
    <a:srgbClr val="9966FF"/>
    <a:srgbClr val="6F878C"/>
    <a:srgbClr val="BFBEBE"/>
    <a:srgbClr val="ED8513"/>
    <a:srgbClr val="D80F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84" autoAdjust="0"/>
    <p:restoredTop sz="94660"/>
  </p:normalViewPr>
  <p:slideViewPr>
    <p:cSldViewPr snapToGrid="0" showGuides="1">
      <p:cViewPr varScale="1">
        <p:scale>
          <a:sx n="112" d="100"/>
          <a:sy n="112" d="100"/>
        </p:scale>
        <p:origin x="132" y="444"/>
      </p:cViewPr>
      <p:guideLst>
        <p:guide orient="horz" pos="2160"/>
        <p:guide pos="3840"/>
      </p:guideLst>
    </p:cSldViewPr>
  </p:slideViewPr>
  <p:notesTextViewPr>
    <p:cViewPr>
      <p:scale>
        <a:sx n="1" d="1"/>
        <a:sy n="1" d="1"/>
      </p:scale>
      <p:origin x="0" y="0"/>
    </p:cViewPr>
  </p:notesTextViewPr>
  <p:notesViewPr>
    <p:cSldViewPr snapToGrid="0" showGuides="1">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74CED5-9E50-4F2A-91C7-F975090B4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67249B2-25EF-4DAC-ABD7-CE577B2D33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7CA2C4-4ED4-498B-9760-EBB91673152B}" type="datetimeFigureOut">
              <a:rPr lang="en-GB" smtClean="0"/>
              <a:t>17/12/2019</a:t>
            </a:fld>
            <a:endParaRPr lang="en-GB"/>
          </a:p>
        </p:txBody>
      </p:sp>
      <p:sp>
        <p:nvSpPr>
          <p:cNvPr id="4" name="Footer Placeholder 3">
            <a:extLst>
              <a:ext uri="{FF2B5EF4-FFF2-40B4-BE49-F238E27FC236}">
                <a16:creationId xmlns:a16="http://schemas.microsoft.com/office/drawing/2014/main" id="{55051423-2F63-4CC4-A24B-BFEE44D41C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A39B9EE-D2A7-41B7-A67D-9DC6AB3C71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B3DCBC-4A09-41AA-9B60-31E35594931B}" type="slidenum">
              <a:rPr lang="en-GB" smtClean="0"/>
              <a:t>‹#›</a:t>
            </a:fld>
            <a:endParaRPr lang="en-GB"/>
          </a:p>
        </p:txBody>
      </p:sp>
    </p:spTree>
    <p:extLst>
      <p:ext uri="{BB962C8B-B14F-4D97-AF65-F5344CB8AC3E}">
        <p14:creationId xmlns:p14="http://schemas.microsoft.com/office/powerpoint/2010/main" val="158400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2"/>
            <a:ext cx="12192001" cy="6858004"/>
          </a:xfrm>
          <a:prstGeom prst="rect">
            <a:avLst/>
          </a:prstGeom>
        </p:spPr>
      </p:pic>
      <p:sp>
        <p:nvSpPr>
          <p:cNvPr id="27" name="Rectangle 26"/>
          <p:cNvSpPr/>
          <p:nvPr userDrawn="1"/>
        </p:nvSpPr>
        <p:spPr>
          <a:xfrm>
            <a:off x="-596" y="0"/>
            <a:ext cx="12192596"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rgbClr val="0C344C"/>
              </a:gs>
              <a:gs pos="100000">
                <a:srgbClr val="4149BD"/>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userDrawn="1"/>
        </p:nvSpPr>
        <p:spPr bwMode="auto">
          <a:xfrm flipH="1">
            <a:off x="11438951" y="183424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a:gsLst>
              <a:gs pos="0">
                <a:srgbClr val="0C344C"/>
              </a:gs>
              <a:gs pos="100000">
                <a:srgbClr val="FFC000"/>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FFC000">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userDrawn="1"/>
        </p:nvSpPr>
        <p:spPr bwMode="auto">
          <a:xfrm flipH="1">
            <a:off x="11438951" y="3938245"/>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solidFill>
            <a:schemeClr val="bg1">
              <a:alpha val="4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597" y="3555904"/>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4149BD"/>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rgbClr val="0C344C"/>
              </a:gs>
              <a:gs pos="100000">
                <a:srgbClr val="FFC000"/>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616098" y="5080085"/>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rgbClr val="BFBEBE"/>
              </a:gs>
              <a:gs pos="100000">
                <a:schemeClr val="bg1"/>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12/17/2019</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dirty="0"/>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0D9605-A831-4471-A4C4-EBFA8615ADCD}" type="slidenum">
              <a:rPr lang="en-US" smtClean="0"/>
              <a:t>‹#›</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81036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a:t>
            </a:fld>
            <a:endParaRPr lang="en-US"/>
          </a:p>
        </p:txBody>
      </p:sp>
    </p:spTree>
    <p:extLst>
      <p:ext uri="{BB962C8B-B14F-4D97-AF65-F5344CB8AC3E}">
        <p14:creationId xmlns:p14="http://schemas.microsoft.com/office/powerpoint/2010/main" val="95496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3.png"/><Relationship Id="rId4" Type="http://schemas.openxmlformats.org/officeDocument/2006/relationships/hyperlink" Target="https://uk.wikipedia.org/wiki/CERN"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naconda.com/"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0C914EC3-65AF-4AF0-AAC3-55E3AD03CCF5}"/>
              </a:ext>
            </a:extLst>
          </p:cNvPr>
          <p:cNvSpPr txBox="1">
            <a:spLocks/>
          </p:cNvSpPr>
          <p:nvPr/>
        </p:nvSpPr>
        <p:spPr>
          <a:xfrm>
            <a:off x="6758592" y="4306163"/>
            <a:ext cx="3390900" cy="43088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spc="300" dirty="0">
                <a:solidFill>
                  <a:schemeClr val="bg1"/>
                </a:solidFill>
                <a:effectLst>
                  <a:outerShdw blurRad="38100" dist="38100" dir="2700000" algn="tl">
                    <a:srgbClr val="000000">
                      <a:alpha val="43137"/>
                    </a:srgbClr>
                  </a:outerShdw>
                </a:effectLst>
                <a:latin typeface="Lato" panose="020F0502020204030203" pitchFamily="34" charset="0"/>
                <a:ea typeface="Segoe UI" panose="020B0502040204020203" pitchFamily="34" charset="0"/>
                <a:cs typeface="Segoe UI" panose="020B0502040204020203" pitchFamily="34" charset="0"/>
              </a:rPr>
              <a:t>Course Notes </a:t>
            </a:r>
            <a:endParaRPr lang="en-US" sz="2800" spc="300" dirty="0">
              <a:solidFill>
                <a:schemeClr val="bg1"/>
              </a:solidFill>
              <a:effectLst>
                <a:outerShdw blurRad="38100" dist="38100" dir="2700000" algn="tl">
                  <a:srgbClr val="000000">
                    <a:alpha val="43137"/>
                  </a:srgbClr>
                </a:outerShdw>
              </a:effectLst>
              <a:latin typeface="Lato" panose="020F0502020204030203" pitchFamily="34" charset="0"/>
              <a:ea typeface="Segoe UI" panose="020B0502040204020203" pitchFamily="34" charset="0"/>
              <a:cs typeface="Segoe UI" panose="020B0502040204020203" pitchFamily="34" charset="0"/>
            </a:endParaRPr>
          </a:p>
        </p:txBody>
      </p:sp>
      <p:sp>
        <p:nvSpPr>
          <p:cNvPr id="45" name="Rectangle 44">
            <a:extLst>
              <a:ext uri="{FF2B5EF4-FFF2-40B4-BE49-F238E27FC236}">
                <a16:creationId xmlns:a16="http://schemas.microsoft.com/office/drawing/2014/main" id="{C7BC43C1-E9EA-4BAD-AB71-393611436A58}"/>
              </a:ext>
            </a:extLst>
          </p:cNvPr>
          <p:cNvSpPr/>
          <p:nvPr/>
        </p:nvSpPr>
        <p:spPr>
          <a:xfrm>
            <a:off x="3556569" y="2551837"/>
            <a:ext cx="6940714" cy="1754326"/>
          </a:xfrm>
          <a:prstGeom prst="rect">
            <a:avLst/>
          </a:prstGeom>
        </p:spPr>
        <p:txBody>
          <a:bodyPr wrap="square">
            <a:spAutoFit/>
          </a:bodyPr>
          <a:lstStyle/>
          <a:p>
            <a:pPr algn="r">
              <a:lnSpc>
                <a:spcPct val="100000"/>
              </a:lnSpc>
            </a:pPr>
            <a:r>
              <a:rPr lang="en-GB"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rPr>
              <a:t>PYTHON </a:t>
            </a:r>
          </a:p>
          <a:p>
            <a:pPr algn="r">
              <a:lnSpc>
                <a:spcPct val="100000"/>
              </a:lnSpc>
            </a:pPr>
            <a:r>
              <a:rPr lang="en-GB"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rPr>
              <a:t>PROGRAMMER</a:t>
            </a:r>
            <a:endParaRPr lang="en-US"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endParaRPr>
          </a:p>
        </p:txBody>
      </p:sp>
      <p:pic>
        <p:nvPicPr>
          <p:cNvPr id="46" name="Picture 45" descr="A close up of a logo&#10;&#10;Description automatically generated">
            <a:extLst>
              <a:ext uri="{FF2B5EF4-FFF2-40B4-BE49-F238E27FC236}">
                <a16:creationId xmlns:a16="http://schemas.microsoft.com/office/drawing/2014/main" id="{1C37C512-08A5-497A-8832-E35938F5A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8" y="51345"/>
            <a:ext cx="828586" cy="828586"/>
          </a:xfrm>
          <a:prstGeom prst="rect">
            <a:avLst/>
          </a:prstGeom>
        </p:spPr>
      </p:pic>
      <p:sp>
        <p:nvSpPr>
          <p:cNvPr id="47" name="Rectangle 46">
            <a:extLst>
              <a:ext uri="{FF2B5EF4-FFF2-40B4-BE49-F238E27FC236}">
                <a16:creationId xmlns:a16="http://schemas.microsoft.com/office/drawing/2014/main" id="{FF322CAB-02BD-476D-807A-8853943AF95C}"/>
              </a:ext>
            </a:extLst>
          </p:cNvPr>
          <p:cNvSpPr/>
          <p:nvPr/>
        </p:nvSpPr>
        <p:spPr>
          <a:xfrm>
            <a:off x="5976850" y="4210565"/>
            <a:ext cx="4503807" cy="45719"/>
          </a:xfrm>
          <a:prstGeom prst="rect">
            <a:avLst/>
          </a:prstGeom>
          <a:solidFill>
            <a:srgbClr val="1962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drawing&#10;&#10;Description automatically generated">
            <a:extLst>
              <a:ext uri="{FF2B5EF4-FFF2-40B4-BE49-F238E27FC236}">
                <a16:creationId xmlns:a16="http://schemas.microsoft.com/office/drawing/2014/main" id="{9692B898-A346-49AA-8312-B943DE5AC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spTree>
    <p:extLst>
      <p:ext uri="{BB962C8B-B14F-4D97-AF65-F5344CB8AC3E}">
        <p14:creationId xmlns:p14="http://schemas.microsoft.com/office/powerpoint/2010/main" val="294135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B79E8-86F8-4BDB-8354-38E2F96CE1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47" r="3247"/>
          <a:stretch/>
        </p:blipFill>
        <p:spPr>
          <a:xfrm>
            <a:off x="2512927" y="1471324"/>
            <a:ext cx="7558984" cy="4767148"/>
          </a:xfrm>
          <a:prstGeom prst="rect">
            <a:avLst/>
          </a:prstGeom>
        </p:spPr>
      </p:pic>
      <p:sp>
        <p:nvSpPr>
          <p:cNvPr id="3" name="Rectangle 2">
            <a:extLst>
              <a:ext uri="{FF2B5EF4-FFF2-40B4-BE49-F238E27FC236}">
                <a16:creationId xmlns:a16="http://schemas.microsoft.com/office/drawing/2014/main" id="{976B64B3-3D6B-4092-BAC3-5CA1678643E8}"/>
              </a:ext>
            </a:extLst>
          </p:cNvPr>
          <p:cNvSpPr/>
          <p:nvPr/>
        </p:nvSpPr>
        <p:spPr>
          <a:xfrm>
            <a:off x="5874441" y="5620244"/>
            <a:ext cx="648369" cy="109345"/>
          </a:xfrm>
          <a:prstGeom prst="rect">
            <a:avLst/>
          </a:prstGeom>
          <a:solidFill>
            <a:srgbClr val="1E1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FC1C43-2054-4972-8ECF-E4D670746171}"/>
              </a:ext>
            </a:extLst>
          </p:cNvPr>
          <p:cNvGrpSpPr/>
          <p:nvPr/>
        </p:nvGrpSpPr>
        <p:grpSpPr>
          <a:xfrm>
            <a:off x="50868" y="0"/>
            <a:ext cx="1576256" cy="482568"/>
            <a:chOff x="50868" y="0"/>
            <a:chExt cx="1576256" cy="482568"/>
          </a:xfrm>
        </p:grpSpPr>
        <p:grpSp>
          <p:nvGrpSpPr>
            <p:cNvPr id="7" name="Group 6">
              <a:extLst>
                <a:ext uri="{FF2B5EF4-FFF2-40B4-BE49-F238E27FC236}">
                  <a16:creationId xmlns:a16="http://schemas.microsoft.com/office/drawing/2014/main" id="{38FDEA70-490A-4226-A82B-4AB1D4EFB3B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 name="Freeform 5">
                <a:extLst>
                  <a:ext uri="{FF2B5EF4-FFF2-40B4-BE49-F238E27FC236}">
                    <a16:creationId xmlns:a16="http://schemas.microsoft.com/office/drawing/2014/main" id="{737AEE16-966C-4E0C-B8B5-7F51D0576EFB}"/>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96B542EC-BD01-485E-895D-9F15437BF6B0}"/>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descr="A close up of a logo&#10;&#10;Description automatically generated">
              <a:extLst>
                <a:ext uri="{FF2B5EF4-FFF2-40B4-BE49-F238E27FC236}">
                  <a16:creationId xmlns:a16="http://schemas.microsoft.com/office/drawing/2014/main" id="{73C2A74A-E5B1-4B0F-8CF3-7ABD0ACB0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11" name="TextBox 10">
            <a:extLst>
              <a:ext uri="{FF2B5EF4-FFF2-40B4-BE49-F238E27FC236}">
                <a16:creationId xmlns:a16="http://schemas.microsoft.com/office/drawing/2014/main" id="{B8DF9A39-E3F1-446A-8839-FDFA934032AB}"/>
              </a:ext>
            </a:extLst>
          </p:cNvPr>
          <p:cNvSpPr txBox="1"/>
          <p:nvPr/>
        </p:nvSpPr>
        <p:spPr>
          <a:xfrm>
            <a:off x="839788" y="688975"/>
            <a:ext cx="5430094"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If Statement</a:t>
            </a:r>
            <a:endParaRPr lang="en-US" sz="2800" dirty="0">
              <a:solidFill>
                <a:srgbClr val="0C344C"/>
              </a:solidFill>
              <a:latin typeface="Lato" panose="020F0502020204030203" pitchFamily="34" charset="0"/>
            </a:endParaRPr>
          </a:p>
        </p:txBody>
      </p:sp>
      <p:sp>
        <p:nvSpPr>
          <p:cNvPr id="12" name="TextBox 25">
            <a:extLst>
              <a:ext uri="{FF2B5EF4-FFF2-40B4-BE49-F238E27FC236}">
                <a16:creationId xmlns:a16="http://schemas.microsoft.com/office/drawing/2014/main" id="{884450E3-6156-485B-99EB-6E1990FCC770}"/>
              </a:ext>
            </a:extLst>
          </p:cNvPr>
          <p:cNvSpPr txBox="1"/>
          <p:nvPr/>
        </p:nvSpPr>
        <p:spPr>
          <a:xfrm>
            <a:off x="849215" y="1171543"/>
            <a:ext cx="6161185"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Python supports the usual logical conditions from mathematics. </a:t>
            </a:r>
          </a:p>
          <a:p>
            <a:r>
              <a:rPr lang="en-GB" sz="1200" dirty="0">
                <a:solidFill>
                  <a:schemeClr val="tx1">
                    <a:lumMod val="85000"/>
                    <a:lumOff val="15000"/>
                  </a:schemeClr>
                </a:solidFill>
                <a:latin typeface="Lato" panose="020F0502020204030203" pitchFamily="34" charset="0"/>
                <a:cs typeface="Calibri Light" panose="020F0302020204030204" pitchFamily="34" charset="0"/>
              </a:rPr>
              <a:t>These conditions can be used in several ways, most commonly in "if statements" and loops.</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22B8140C-B880-4E6B-8B26-F41B3AB60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cxnSp>
        <p:nvCxnSpPr>
          <p:cNvPr id="27" name="Straight Connector 26">
            <a:extLst>
              <a:ext uri="{FF2B5EF4-FFF2-40B4-BE49-F238E27FC236}">
                <a16:creationId xmlns:a16="http://schemas.microsoft.com/office/drawing/2014/main" id="{D09D178A-9943-4F74-8066-8F7FC2FDED35}"/>
              </a:ext>
            </a:extLst>
          </p:cNvPr>
          <p:cNvCxnSpPr>
            <a:cxnSpLocks/>
          </p:cNvCxnSpPr>
          <p:nvPr/>
        </p:nvCxnSpPr>
        <p:spPr>
          <a:xfrm>
            <a:off x="2698994" y="1974999"/>
            <a:ext cx="1453023" cy="1007499"/>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12C1E4B-BFF9-4CB9-BE38-E9F38850F08F}"/>
              </a:ext>
            </a:extLst>
          </p:cNvPr>
          <p:cNvCxnSpPr/>
          <p:nvPr/>
        </p:nvCxnSpPr>
        <p:spPr>
          <a:xfrm>
            <a:off x="1935343" y="1974999"/>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36" name="TextBox 25">
            <a:extLst>
              <a:ext uri="{FF2B5EF4-FFF2-40B4-BE49-F238E27FC236}">
                <a16:creationId xmlns:a16="http://schemas.microsoft.com/office/drawing/2014/main" id="{7B88CB8C-6C31-4D13-96AB-BA1A88C9ABB1}"/>
              </a:ext>
            </a:extLst>
          </p:cNvPr>
          <p:cNvSpPr txBox="1"/>
          <p:nvPr/>
        </p:nvSpPr>
        <p:spPr>
          <a:xfrm>
            <a:off x="3744957" y="2978102"/>
            <a:ext cx="4907338"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a:latin typeface="Lato" panose="020F0502020204030203" pitchFamily="34" charset="0"/>
                <a:cs typeface="Calibri Light" panose="020F0302020204030204" pitchFamily="34" charset="0"/>
              </a:rPr>
              <a:t>some_condition</a:t>
            </a:r>
            <a:r>
              <a:rPr lang="en-US" sz="1600" dirty="0">
                <a:latin typeface="Lato" panose="020F0502020204030203" pitchFamily="34" charset="0"/>
                <a:cs typeface="Calibri Light" panose="020F0302020204030204" pitchFamily="34" charset="0"/>
              </a:rPr>
              <a:t> = </a:t>
            </a:r>
            <a:r>
              <a:rPr lang="en-US" sz="1600" dirty="0">
                <a:solidFill>
                  <a:srgbClr val="4149BD"/>
                </a:solidFill>
                <a:latin typeface="Lato" panose="020F0502020204030203" pitchFamily="34" charset="0"/>
                <a:cs typeface="Calibri Light" panose="020F0302020204030204" pitchFamily="34" charset="0"/>
              </a:rPr>
              <a:t>False</a:t>
            </a:r>
          </a:p>
          <a:p>
            <a:endParaRPr lang="en-US" sz="1600" spc="300" dirty="0">
              <a:solidFill>
                <a:srgbClr val="4149BD"/>
              </a:solidFill>
              <a:latin typeface="Lato" panose="020F0502020204030203" pitchFamily="34" charset="0"/>
              <a:cs typeface="Calibri Light" panose="020F0302020204030204" pitchFamily="34" charset="0"/>
            </a:endParaRPr>
          </a:p>
          <a:p>
            <a:r>
              <a:rPr lang="en-US" sz="1600" spc="300" dirty="0">
                <a:solidFill>
                  <a:srgbClr val="4149BD"/>
                </a:solidFill>
                <a:latin typeface="Lato" panose="020F0502020204030203" pitchFamily="34" charset="0"/>
                <a:cs typeface="Calibri Light" panose="020F0302020204030204" pitchFamily="34" charset="0"/>
              </a:rPr>
              <a:t>  </a:t>
            </a:r>
            <a:r>
              <a:rPr lang="en-US" sz="1400" dirty="0">
                <a:solidFill>
                  <a:srgbClr val="4149BD"/>
                </a:solidFill>
                <a:latin typeface="Lato" panose="020F0502020204030203" pitchFamily="34" charset="0"/>
                <a:cs typeface="Calibri Light" panose="020F0302020204030204" pitchFamily="34" charset="0"/>
              </a:rPr>
              <a:t>if </a:t>
            </a:r>
            <a:r>
              <a:rPr lang="en-US" sz="1400" dirty="0" err="1">
                <a:latin typeface="Lato" panose="020F0502020204030203" pitchFamily="34" charset="0"/>
                <a:cs typeface="Calibri Light" panose="020F0302020204030204" pitchFamily="34" charset="0"/>
              </a:rPr>
              <a:t>some_condition</a:t>
            </a:r>
            <a:r>
              <a:rPr lang="en-US" sz="1400" dirty="0">
                <a:latin typeface="Lato" panose="020F0502020204030203" pitchFamily="34" charset="0"/>
                <a:cs typeface="Calibri Light" panose="020F0302020204030204" pitchFamily="34" charset="0"/>
              </a:rPr>
              <a:t>:</a:t>
            </a:r>
          </a:p>
          <a:p>
            <a:r>
              <a:rPr lang="en-US" sz="1400" dirty="0">
                <a:solidFill>
                  <a:srgbClr val="4149BD"/>
                </a:solidFill>
                <a:latin typeface="Lato" panose="020F0502020204030203" pitchFamily="34" charset="0"/>
                <a:cs typeface="Calibri Light" panose="020F0302020204030204" pitchFamily="34" charset="0"/>
              </a:rPr>
              <a:t>	print</a:t>
            </a:r>
            <a:r>
              <a:rPr lang="en-US" sz="1400" dirty="0">
                <a:latin typeface="Lato" panose="020F0502020204030203" pitchFamily="34" charset="0"/>
                <a:cs typeface="Calibri Light" panose="020F0302020204030204" pitchFamily="34" charset="0"/>
              </a:rPr>
              <a:t>(</a:t>
            </a:r>
            <a:r>
              <a:rPr lang="en-US" sz="1400" dirty="0">
                <a:solidFill>
                  <a:srgbClr val="00B050"/>
                </a:solidFill>
                <a:latin typeface="Lato" panose="020F0502020204030203" pitchFamily="34" charset="0"/>
                <a:cs typeface="Calibri Light" panose="020F0302020204030204" pitchFamily="34" charset="0"/>
              </a:rPr>
              <a:t>‘The variable \‘</a:t>
            </a:r>
            <a:r>
              <a:rPr lang="en-US" sz="1400" dirty="0" err="1">
                <a:solidFill>
                  <a:srgbClr val="00B050"/>
                </a:solidFill>
                <a:latin typeface="Lato" panose="020F0502020204030203" pitchFamily="34" charset="0"/>
                <a:cs typeface="Calibri Light" panose="020F0302020204030204" pitchFamily="34" charset="0"/>
              </a:rPr>
              <a:t>some_condition</a:t>
            </a:r>
            <a:r>
              <a:rPr lang="en-US" sz="1400" dirty="0">
                <a:solidFill>
                  <a:srgbClr val="00B050"/>
                </a:solidFill>
                <a:latin typeface="Lato" panose="020F0502020204030203" pitchFamily="34" charset="0"/>
                <a:cs typeface="Calibri Light" panose="020F0302020204030204" pitchFamily="34" charset="0"/>
              </a:rPr>
              <a:t>\’ is True’</a:t>
            </a:r>
            <a:r>
              <a:rPr lang="en-US" sz="1400" dirty="0">
                <a:latin typeface="Lato" panose="020F0502020204030203" pitchFamily="34" charset="0"/>
                <a:cs typeface="Calibri Light" panose="020F0302020204030204" pitchFamily="34" charset="0"/>
              </a:rPr>
              <a:t>)</a:t>
            </a:r>
          </a:p>
          <a:p>
            <a:r>
              <a:rPr lang="en-US" sz="1400" dirty="0">
                <a:solidFill>
                  <a:srgbClr val="4149BD"/>
                </a:solidFill>
                <a:latin typeface="Lato" panose="020F0502020204030203" pitchFamily="34" charset="0"/>
                <a:cs typeface="Calibri Light" panose="020F0302020204030204" pitchFamily="34" charset="0"/>
              </a:rPr>
              <a:t>    else:</a:t>
            </a:r>
          </a:p>
          <a:p>
            <a:r>
              <a:rPr lang="en-US" sz="1400" dirty="0">
                <a:solidFill>
                  <a:srgbClr val="4149BD"/>
                </a:solidFill>
                <a:latin typeface="Lato" panose="020F0502020204030203" pitchFamily="34" charset="0"/>
                <a:cs typeface="Calibri Light" panose="020F0302020204030204" pitchFamily="34" charset="0"/>
              </a:rPr>
              <a:t>	print</a:t>
            </a:r>
            <a:r>
              <a:rPr lang="en-US" sz="1400" dirty="0">
                <a:latin typeface="Lato" panose="020F0502020204030203" pitchFamily="34" charset="0"/>
                <a:cs typeface="Calibri Light" panose="020F0302020204030204" pitchFamily="34" charset="0"/>
              </a:rPr>
              <a:t>(</a:t>
            </a:r>
            <a:r>
              <a:rPr lang="en-US" sz="1400" dirty="0">
                <a:solidFill>
                  <a:srgbClr val="00B050"/>
                </a:solidFill>
                <a:latin typeface="Lato" panose="020F0502020204030203" pitchFamily="34" charset="0"/>
                <a:cs typeface="Calibri Light" panose="020F0302020204030204" pitchFamily="34" charset="0"/>
              </a:rPr>
              <a:t>‘The variable \‘</a:t>
            </a:r>
            <a:r>
              <a:rPr lang="en-US" sz="1400" dirty="0" err="1">
                <a:solidFill>
                  <a:srgbClr val="00B050"/>
                </a:solidFill>
                <a:latin typeface="Lato" panose="020F0502020204030203" pitchFamily="34" charset="0"/>
                <a:cs typeface="Calibri Light" panose="020F0302020204030204" pitchFamily="34" charset="0"/>
              </a:rPr>
              <a:t>some_condition</a:t>
            </a:r>
            <a:r>
              <a:rPr lang="en-US" sz="1400" dirty="0">
                <a:solidFill>
                  <a:srgbClr val="00B050"/>
                </a:solidFill>
                <a:latin typeface="Lato" panose="020F0502020204030203" pitchFamily="34" charset="0"/>
                <a:cs typeface="Calibri Light" panose="020F0302020204030204" pitchFamily="34" charset="0"/>
              </a:rPr>
              <a:t>\’ is False’</a:t>
            </a:r>
            <a:r>
              <a:rPr lang="en-US" sz="1400" dirty="0">
                <a:latin typeface="Lato" panose="020F0502020204030203" pitchFamily="34" charset="0"/>
                <a:cs typeface="Calibri Light" panose="020F0302020204030204" pitchFamily="34" charset="0"/>
              </a:rPr>
              <a:t>)</a:t>
            </a:r>
            <a:endParaRPr lang="en-US" sz="1400" dirty="0">
              <a:solidFill>
                <a:srgbClr val="4149BD"/>
              </a:solidFill>
              <a:latin typeface="Lato" panose="020F0502020204030203" pitchFamily="34" charset="0"/>
              <a:cs typeface="Calibri Light" panose="020F0302020204030204" pitchFamily="34" charset="0"/>
            </a:endParaRPr>
          </a:p>
        </p:txBody>
      </p:sp>
      <p:sp>
        <p:nvSpPr>
          <p:cNvPr id="37" name="TextBox 25">
            <a:extLst>
              <a:ext uri="{FF2B5EF4-FFF2-40B4-BE49-F238E27FC236}">
                <a16:creationId xmlns:a16="http://schemas.microsoft.com/office/drawing/2014/main" id="{58763EA9-FC02-4583-90FC-0DD3676B8BBC}"/>
              </a:ext>
            </a:extLst>
          </p:cNvPr>
          <p:cNvSpPr txBox="1"/>
          <p:nvPr/>
        </p:nvSpPr>
        <p:spPr>
          <a:xfrm>
            <a:off x="631533" y="1867277"/>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Our variable </a:t>
            </a:r>
          </a:p>
        </p:txBody>
      </p:sp>
      <p:cxnSp>
        <p:nvCxnSpPr>
          <p:cNvPr id="34" name="Straight Connector 33">
            <a:extLst>
              <a:ext uri="{FF2B5EF4-FFF2-40B4-BE49-F238E27FC236}">
                <a16:creationId xmlns:a16="http://schemas.microsoft.com/office/drawing/2014/main" id="{0D056348-E656-497A-B02F-3DDD8426DD30}"/>
              </a:ext>
            </a:extLst>
          </p:cNvPr>
          <p:cNvCxnSpPr>
            <a:cxnSpLocks/>
          </p:cNvCxnSpPr>
          <p:nvPr/>
        </p:nvCxnSpPr>
        <p:spPr>
          <a:xfrm>
            <a:off x="2698994" y="2685532"/>
            <a:ext cx="1148221" cy="923814"/>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2C1C80-B0B5-4DFB-95B3-7E9359B24627}"/>
              </a:ext>
            </a:extLst>
          </p:cNvPr>
          <p:cNvCxnSpPr/>
          <p:nvPr/>
        </p:nvCxnSpPr>
        <p:spPr>
          <a:xfrm>
            <a:off x="1935923" y="2685532"/>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38" name="TextBox 25">
            <a:extLst>
              <a:ext uri="{FF2B5EF4-FFF2-40B4-BE49-F238E27FC236}">
                <a16:creationId xmlns:a16="http://schemas.microsoft.com/office/drawing/2014/main" id="{5C598235-82AB-479D-AA95-595E893F6451}"/>
              </a:ext>
            </a:extLst>
          </p:cNvPr>
          <p:cNvSpPr txBox="1"/>
          <p:nvPr/>
        </p:nvSpPr>
        <p:spPr>
          <a:xfrm>
            <a:off x="631533" y="2578384"/>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If statement</a:t>
            </a:r>
          </a:p>
        </p:txBody>
      </p:sp>
      <p:cxnSp>
        <p:nvCxnSpPr>
          <p:cNvPr id="39" name="Straight Connector 38">
            <a:extLst>
              <a:ext uri="{FF2B5EF4-FFF2-40B4-BE49-F238E27FC236}">
                <a16:creationId xmlns:a16="http://schemas.microsoft.com/office/drawing/2014/main" id="{B4AB86AC-4BB6-4755-91B1-007AD4CDBDB0}"/>
              </a:ext>
            </a:extLst>
          </p:cNvPr>
          <p:cNvCxnSpPr>
            <a:cxnSpLocks/>
          </p:cNvCxnSpPr>
          <p:nvPr/>
        </p:nvCxnSpPr>
        <p:spPr>
          <a:xfrm flipH="1">
            <a:off x="8147586" y="3070435"/>
            <a:ext cx="1048976" cy="982861"/>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FDA1768-2829-4B8C-A93B-83FD98153EE4}"/>
              </a:ext>
            </a:extLst>
          </p:cNvPr>
          <p:cNvCxnSpPr>
            <a:cxnSpLocks/>
          </p:cNvCxnSpPr>
          <p:nvPr/>
        </p:nvCxnSpPr>
        <p:spPr>
          <a:xfrm flipH="1">
            <a:off x="9196562" y="3070435"/>
            <a:ext cx="746978"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46" name="TextBox 25">
            <a:extLst>
              <a:ext uri="{FF2B5EF4-FFF2-40B4-BE49-F238E27FC236}">
                <a16:creationId xmlns:a16="http://schemas.microsoft.com/office/drawing/2014/main" id="{8B5D7C99-C4D2-4B1E-81BB-729B60BC515E}"/>
              </a:ext>
            </a:extLst>
          </p:cNvPr>
          <p:cNvSpPr txBox="1"/>
          <p:nvPr/>
        </p:nvSpPr>
        <p:spPr>
          <a:xfrm>
            <a:off x="9964273" y="2958504"/>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Else statement</a:t>
            </a:r>
          </a:p>
        </p:txBody>
      </p:sp>
      <p:sp>
        <p:nvSpPr>
          <p:cNvPr id="47" name="TextBox 25">
            <a:extLst>
              <a:ext uri="{FF2B5EF4-FFF2-40B4-BE49-F238E27FC236}">
                <a16:creationId xmlns:a16="http://schemas.microsoft.com/office/drawing/2014/main" id="{75E1A4F7-6171-45F7-9D21-D6472C92A0B1}"/>
              </a:ext>
            </a:extLst>
          </p:cNvPr>
          <p:cNvSpPr txBox="1"/>
          <p:nvPr/>
        </p:nvSpPr>
        <p:spPr>
          <a:xfrm>
            <a:off x="10071911" y="4645442"/>
            <a:ext cx="1803590" cy="86177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4149BD"/>
                </a:solidFill>
                <a:latin typeface="Lato" panose="020F0502020204030203" pitchFamily="34" charset="0"/>
                <a:cs typeface="Calibri Light" panose="020F0302020204030204" pitchFamily="34" charset="0"/>
              </a:rPr>
              <a:t>NB: </a:t>
            </a:r>
            <a:r>
              <a:rPr lang="en-US" sz="1400" dirty="0">
                <a:solidFill>
                  <a:srgbClr val="19627F"/>
                </a:solidFill>
                <a:latin typeface="Lato" panose="020F0502020204030203" pitchFamily="34" charset="0"/>
                <a:cs typeface="Calibri Light" panose="020F0302020204030204" pitchFamily="34" charset="0"/>
              </a:rPr>
              <a:t>You can use  </a:t>
            </a:r>
            <a:r>
              <a:rPr lang="en-US" sz="1400" i="1" dirty="0">
                <a:solidFill>
                  <a:srgbClr val="4149BD"/>
                </a:solidFill>
                <a:latin typeface="Lato" panose="020F0502020204030203" pitchFamily="34" charset="0"/>
                <a:cs typeface="Calibri Light" panose="020F0302020204030204" pitchFamily="34" charset="0"/>
              </a:rPr>
              <a:t>elif</a:t>
            </a:r>
            <a:r>
              <a:rPr lang="en-US" sz="1400" dirty="0">
                <a:solidFill>
                  <a:srgbClr val="4149BD"/>
                </a:solidFill>
                <a:latin typeface="Lato" panose="020F0502020204030203" pitchFamily="34" charset="0"/>
                <a:cs typeface="Calibri Light" panose="020F0302020204030204" pitchFamily="34" charset="0"/>
              </a:rPr>
              <a:t> </a:t>
            </a:r>
            <a:r>
              <a:rPr lang="en-US" sz="1400" dirty="0">
                <a:solidFill>
                  <a:srgbClr val="19627F"/>
                </a:solidFill>
                <a:latin typeface="Lato" panose="020F0502020204030203" pitchFamily="34" charset="0"/>
                <a:cs typeface="Calibri Light" panose="020F0302020204030204" pitchFamily="34" charset="0"/>
              </a:rPr>
              <a:t>statement if you want to check more than one condition</a:t>
            </a:r>
          </a:p>
        </p:txBody>
      </p:sp>
      <p:sp>
        <p:nvSpPr>
          <p:cNvPr id="48" name="TextBox 25">
            <a:extLst>
              <a:ext uri="{FF2B5EF4-FFF2-40B4-BE49-F238E27FC236}">
                <a16:creationId xmlns:a16="http://schemas.microsoft.com/office/drawing/2014/main" id="{5C7A6AB9-99C7-430C-B062-4724FBCE9F20}"/>
              </a:ext>
            </a:extLst>
          </p:cNvPr>
          <p:cNvSpPr txBox="1"/>
          <p:nvPr/>
        </p:nvSpPr>
        <p:spPr>
          <a:xfrm>
            <a:off x="849215" y="2861507"/>
            <a:ext cx="2051886"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If this condition evaluates to True, then print the following line of code. </a:t>
            </a:r>
          </a:p>
        </p:txBody>
      </p:sp>
      <p:sp>
        <p:nvSpPr>
          <p:cNvPr id="49" name="TextBox 25">
            <a:extLst>
              <a:ext uri="{FF2B5EF4-FFF2-40B4-BE49-F238E27FC236}">
                <a16:creationId xmlns:a16="http://schemas.microsoft.com/office/drawing/2014/main" id="{F7E03528-BE8D-4EE7-B98F-B174740A5408}"/>
              </a:ext>
            </a:extLst>
          </p:cNvPr>
          <p:cNvSpPr txBox="1"/>
          <p:nvPr/>
        </p:nvSpPr>
        <p:spPr>
          <a:xfrm>
            <a:off x="10040478" y="3217060"/>
            <a:ext cx="1803590"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In every other case, print something else</a:t>
            </a:r>
          </a:p>
        </p:txBody>
      </p:sp>
      <p:sp>
        <p:nvSpPr>
          <p:cNvPr id="32" name="Oval 31">
            <a:extLst>
              <a:ext uri="{FF2B5EF4-FFF2-40B4-BE49-F238E27FC236}">
                <a16:creationId xmlns:a16="http://schemas.microsoft.com/office/drawing/2014/main" id="{A1B65A77-45C5-4991-A345-4D67E8B19B80}"/>
              </a:ext>
            </a:extLst>
          </p:cNvPr>
          <p:cNvSpPr/>
          <p:nvPr/>
        </p:nvSpPr>
        <p:spPr>
          <a:xfrm>
            <a:off x="3821336" y="3838599"/>
            <a:ext cx="483245" cy="405596"/>
          </a:xfrm>
          <a:prstGeom prst="ellipse">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5E0D9A2B-F56E-4649-AA4E-3B4E7A7536F7}"/>
              </a:ext>
            </a:extLst>
          </p:cNvPr>
          <p:cNvCxnSpPr>
            <a:cxnSpLocks/>
          </p:cNvCxnSpPr>
          <p:nvPr/>
        </p:nvCxnSpPr>
        <p:spPr>
          <a:xfrm flipV="1">
            <a:off x="2731047" y="4209697"/>
            <a:ext cx="1179386" cy="880859"/>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78E36D-29B4-45BB-A4DA-922A012CAC11}"/>
              </a:ext>
            </a:extLst>
          </p:cNvPr>
          <p:cNvCxnSpPr>
            <a:cxnSpLocks/>
            <a:stCxn id="54" idx="3"/>
          </p:cNvCxnSpPr>
          <p:nvPr/>
        </p:nvCxnSpPr>
        <p:spPr>
          <a:xfrm>
            <a:off x="2336898" y="5090556"/>
            <a:ext cx="394149"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54" name="TextBox 25">
            <a:extLst>
              <a:ext uri="{FF2B5EF4-FFF2-40B4-BE49-F238E27FC236}">
                <a16:creationId xmlns:a16="http://schemas.microsoft.com/office/drawing/2014/main" id="{6083E6D5-21CB-41AB-B3AF-31C3D592CFB2}"/>
              </a:ext>
            </a:extLst>
          </p:cNvPr>
          <p:cNvSpPr txBox="1"/>
          <p:nvPr/>
        </p:nvSpPr>
        <p:spPr>
          <a:xfrm>
            <a:off x="839787" y="4659669"/>
            <a:ext cx="1497111" cy="86177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i="1" dirty="0">
                <a:solidFill>
                  <a:srgbClr val="6F878C"/>
                </a:solidFill>
                <a:latin typeface="Lato" panose="020F0502020204030203" pitchFamily="34" charset="0"/>
                <a:cs typeface="Calibri Light" panose="020F0302020204030204" pitchFamily="34" charset="0"/>
              </a:rPr>
              <a:t>If, else  </a:t>
            </a:r>
            <a:r>
              <a:rPr lang="en-US" sz="1400" dirty="0">
                <a:solidFill>
                  <a:srgbClr val="6F878C"/>
                </a:solidFill>
                <a:latin typeface="Lato" panose="020F0502020204030203" pitchFamily="34" charset="0"/>
                <a:cs typeface="Calibri Light" panose="020F0302020204030204" pitchFamily="34" charset="0"/>
              </a:rPr>
              <a:t>and </a:t>
            </a:r>
            <a:r>
              <a:rPr lang="en-US" sz="1400" i="1" dirty="0">
                <a:solidFill>
                  <a:srgbClr val="6F878C"/>
                </a:solidFill>
                <a:latin typeface="Lato" panose="020F0502020204030203" pitchFamily="34" charset="0"/>
                <a:cs typeface="Calibri Light" panose="020F0302020204030204" pitchFamily="34" charset="0"/>
              </a:rPr>
              <a:t>print</a:t>
            </a:r>
            <a:r>
              <a:rPr lang="en-US" sz="1400" dirty="0">
                <a:solidFill>
                  <a:srgbClr val="6F878C"/>
                </a:solidFill>
                <a:latin typeface="Lato" panose="020F0502020204030203" pitchFamily="34" charset="0"/>
                <a:cs typeface="Calibri Light" panose="020F0302020204030204" pitchFamily="34" charset="0"/>
              </a:rPr>
              <a:t> are colored in blue, because they are keywords. </a:t>
            </a:r>
          </a:p>
        </p:txBody>
      </p:sp>
      <p:grpSp>
        <p:nvGrpSpPr>
          <p:cNvPr id="72" name="Group 71">
            <a:extLst>
              <a:ext uri="{FF2B5EF4-FFF2-40B4-BE49-F238E27FC236}">
                <a16:creationId xmlns:a16="http://schemas.microsoft.com/office/drawing/2014/main" id="{03DC38CF-049C-4703-B7CE-C939107963B7}"/>
              </a:ext>
            </a:extLst>
          </p:cNvPr>
          <p:cNvGrpSpPr/>
          <p:nvPr/>
        </p:nvGrpSpPr>
        <p:grpSpPr>
          <a:xfrm>
            <a:off x="9677762" y="4645442"/>
            <a:ext cx="360363" cy="354013"/>
            <a:chOff x="9161463" y="4692650"/>
            <a:chExt cx="360363" cy="354013"/>
          </a:xfrm>
          <a:solidFill>
            <a:srgbClr val="0C344C"/>
          </a:solidFill>
        </p:grpSpPr>
        <p:sp>
          <p:nvSpPr>
            <p:cNvPr id="73" name="Freeform 156">
              <a:extLst>
                <a:ext uri="{FF2B5EF4-FFF2-40B4-BE49-F238E27FC236}">
                  <a16:creationId xmlns:a16="http://schemas.microsoft.com/office/drawing/2014/main" id="{25AF4871-7FA3-40CD-B5DC-F870850684FB}"/>
                </a:ext>
              </a:extLst>
            </p:cNvPr>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4" name="Freeform 157">
              <a:extLst>
                <a:ext uri="{FF2B5EF4-FFF2-40B4-BE49-F238E27FC236}">
                  <a16:creationId xmlns:a16="http://schemas.microsoft.com/office/drawing/2014/main" id="{7477D305-8EFA-4D1F-B8D0-8DDCFD06EACB}"/>
                </a:ext>
              </a:extLst>
            </p:cNvPr>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5" name="Freeform 158">
              <a:extLst>
                <a:ext uri="{FF2B5EF4-FFF2-40B4-BE49-F238E27FC236}">
                  <a16:creationId xmlns:a16="http://schemas.microsoft.com/office/drawing/2014/main" id="{AD50D843-0DDD-45F7-BB21-EEAF48915781}"/>
                </a:ext>
              </a:extLst>
            </p:cNvPr>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6" name="Freeform 159">
              <a:extLst>
                <a:ext uri="{FF2B5EF4-FFF2-40B4-BE49-F238E27FC236}">
                  <a16:creationId xmlns:a16="http://schemas.microsoft.com/office/drawing/2014/main" id="{891CB4B8-9326-4C0E-A962-BBE843134CA4}"/>
                </a:ext>
              </a:extLst>
            </p:cNvPr>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Tree>
    <p:extLst>
      <p:ext uri="{BB962C8B-B14F-4D97-AF65-F5344CB8AC3E}">
        <p14:creationId xmlns:p14="http://schemas.microsoft.com/office/powerpoint/2010/main" val="351204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More on strings </a:t>
            </a:r>
          </a:p>
        </p:txBody>
      </p:sp>
      <p:sp>
        <p:nvSpPr>
          <p:cNvPr id="47" name="Freeform 2802"/>
          <p:cNvSpPr>
            <a:spLocks noEditPoints="1"/>
          </p:cNvSpPr>
          <p:nvPr/>
        </p:nvSpPr>
        <p:spPr bwMode="auto">
          <a:xfrm>
            <a:off x="3072949" y="-861753"/>
            <a:ext cx="276225" cy="736017"/>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p:nvGrpSpPr>
        <p:grpSpPr>
          <a:xfrm>
            <a:off x="8422047" y="-774862"/>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2803"/>
          <p:cNvSpPr>
            <a:spLocks noEditPoints="1"/>
          </p:cNvSpPr>
          <p:nvPr/>
        </p:nvSpPr>
        <p:spPr bwMode="auto">
          <a:xfrm>
            <a:off x="7527320" y="-585451"/>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05"/>
          <p:cNvSpPr>
            <a:spLocks noEditPoints="1"/>
          </p:cNvSpPr>
          <p:nvPr/>
        </p:nvSpPr>
        <p:spPr bwMode="auto">
          <a:xfrm>
            <a:off x="6867525" y="-743407"/>
            <a:ext cx="285750" cy="287338"/>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6396036" y="-743407"/>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descr="A picture containing drawing&#10;&#10;Description automatically generated">
            <a:extLst>
              <a:ext uri="{FF2B5EF4-FFF2-40B4-BE49-F238E27FC236}">
                <a16:creationId xmlns:a16="http://schemas.microsoft.com/office/drawing/2014/main" id="{74FC304F-A4E0-41C3-865E-46ABCD5E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61" name="Group 60">
            <a:extLst>
              <a:ext uri="{FF2B5EF4-FFF2-40B4-BE49-F238E27FC236}">
                <a16:creationId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a16="http://schemas.microsoft.com/office/drawing/2014/main" id="{6696D66F-D9D9-454E-B36B-5A2C7368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66" name="TextBox 25">
            <a:extLst>
              <a:ext uri="{FF2B5EF4-FFF2-40B4-BE49-F238E27FC236}">
                <a16:creationId xmlns:a16="http://schemas.microsoft.com/office/drawing/2014/main" id="{48086CDF-CF76-447D-BC5A-9C3B98A0D933}"/>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This is how string indexing from a coding perspective looks like.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98" name="Group 97">
            <a:extLst>
              <a:ext uri="{FF2B5EF4-FFF2-40B4-BE49-F238E27FC236}">
                <a16:creationId xmlns:a16="http://schemas.microsoft.com/office/drawing/2014/main" id="{1086E69F-A005-4CB9-949A-0E5E1467227A}"/>
              </a:ext>
            </a:extLst>
          </p:cNvPr>
          <p:cNvGrpSpPr/>
          <p:nvPr/>
        </p:nvGrpSpPr>
        <p:grpSpPr>
          <a:xfrm>
            <a:off x="1037188" y="2893475"/>
            <a:ext cx="396000" cy="252000"/>
            <a:chOff x="920816" y="2053524"/>
            <a:chExt cx="1294484" cy="815037"/>
          </a:xfrm>
        </p:grpSpPr>
        <p:sp>
          <p:nvSpPr>
            <p:cNvPr id="99" name="Rectangle: Rounded Corners 76">
              <a:extLst>
                <a:ext uri="{FF2B5EF4-FFF2-40B4-BE49-F238E27FC236}">
                  <a16:creationId xmlns:a16="http://schemas.microsoft.com/office/drawing/2014/main" id="{141D3AE9-23FB-4043-A43D-0E28D04D8D72}"/>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Rectangle: Rounded Corners 77">
              <a:extLst>
                <a:ext uri="{FF2B5EF4-FFF2-40B4-BE49-F238E27FC236}">
                  <a16:creationId xmlns:a16="http://schemas.microsoft.com/office/drawing/2014/main" id="{D6D8F80C-E203-4585-B5BE-C68DCD739D81}"/>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75">
              <a:extLst>
                <a:ext uri="{FF2B5EF4-FFF2-40B4-BE49-F238E27FC236}">
                  <a16:creationId xmlns:a16="http://schemas.microsoft.com/office/drawing/2014/main" id="{22914D06-E7BD-42A4-9F3C-E15BD3D671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TextBox 25">
            <a:extLst>
              <a:ext uri="{FF2B5EF4-FFF2-40B4-BE49-F238E27FC236}">
                <a16:creationId xmlns:a16="http://schemas.microsoft.com/office/drawing/2014/main" id="{3D6377F3-CC11-4B4B-893E-9533C3485D81}"/>
              </a:ext>
            </a:extLst>
          </p:cNvPr>
          <p:cNvSpPr txBox="1"/>
          <p:nvPr/>
        </p:nvSpPr>
        <p:spPr>
          <a:xfrm>
            <a:off x="1512134" y="2891801"/>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len(my_string)</a:t>
            </a:r>
          </a:p>
        </p:txBody>
      </p:sp>
      <p:sp>
        <p:nvSpPr>
          <p:cNvPr id="96" name="TextBox 25">
            <a:extLst>
              <a:ext uri="{FF2B5EF4-FFF2-40B4-BE49-F238E27FC236}">
                <a16:creationId xmlns:a16="http://schemas.microsoft.com/office/drawing/2014/main" id="{5DF2446A-3E96-4E93-AB54-6AE8593CB541}"/>
              </a:ext>
            </a:extLst>
          </p:cNvPr>
          <p:cNvSpPr txBox="1"/>
          <p:nvPr/>
        </p:nvSpPr>
        <p:spPr>
          <a:xfrm>
            <a:off x="1512134" y="3749566"/>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my_string[0]</a:t>
            </a:r>
          </a:p>
        </p:txBody>
      </p:sp>
      <p:sp>
        <p:nvSpPr>
          <p:cNvPr id="97" name="TextBox 25">
            <a:extLst>
              <a:ext uri="{FF2B5EF4-FFF2-40B4-BE49-F238E27FC236}">
                <a16:creationId xmlns:a16="http://schemas.microsoft.com/office/drawing/2014/main" id="{B8D538BC-A9DC-435A-90E4-4AD843202FA7}"/>
              </a:ext>
            </a:extLst>
          </p:cNvPr>
          <p:cNvSpPr txBox="1"/>
          <p:nvPr/>
        </p:nvSpPr>
        <p:spPr>
          <a:xfrm>
            <a:off x="1512134" y="4607332"/>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my_string[1:4]</a:t>
            </a:r>
          </a:p>
        </p:txBody>
      </p:sp>
      <p:grpSp>
        <p:nvGrpSpPr>
          <p:cNvPr id="7" name="Group 6">
            <a:extLst>
              <a:ext uri="{FF2B5EF4-FFF2-40B4-BE49-F238E27FC236}">
                <a16:creationId xmlns:a16="http://schemas.microsoft.com/office/drawing/2014/main" id="{E6755CEE-6C4F-4DB9-B54F-2DD69938CA33}"/>
              </a:ext>
            </a:extLst>
          </p:cNvPr>
          <p:cNvGrpSpPr/>
          <p:nvPr/>
        </p:nvGrpSpPr>
        <p:grpSpPr>
          <a:xfrm>
            <a:off x="9618029" y="3093823"/>
            <a:ext cx="2235593" cy="3062428"/>
            <a:chOff x="9452170" y="909451"/>
            <a:chExt cx="2235593" cy="3195994"/>
          </a:xfrm>
        </p:grpSpPr>
        <p:sp>
          <p:nvSpPr>
            <p:cNvPr id="102" name="Snip Single Corner Rectangle 64">
              <a:extLst>
                <a:ext uri="{FF2B5EF4-FFF2-40B4-BE49-F238E27FC236}">
                  <a16:creationId xmlns:a16="http://schemas.microsoft.com/office/drawing/2014/main" id="{466FF269-E2CE-430B-8A06-981B9C5D263C}"/>
                </a:ext>
              </a:extLst>
            </p:cNvPr>
            <p:cNvSpPr/>
            <p:nvPr/>
          </p:nvSpPr>
          <p:spPr>
            <a:xfrm>
              <a:off x="9452170" y="909451"/>
              <a:ext cx="2235593" cy="3195994"/>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314F2E8F-CAB4-4134-9505-A92FDF752B7A}"/>
                </a:ext>
              </a:extLst>
            </p:cNvPr>
            <p:cNvGrpSpPr/>
            <p:nvPr/>
          </p:nvGrpSpPr>
          <p:grpSpPr>
            <a:xfrm>
              <a:off x="9520568" y="1083268"/>
              <a:ext cx="341504" cy="339619"/>
              <a:chOff x="6866249" y="4656137"/>
              <a:chExt cx="287339" cy="285751"/>
            </a:xfrm>
            <a:solidFill>
              <a:schemeClr val="bg1"/>
            </a:solidFill>
            <a:effectLst/>
          </p:grpSpPr>
          <p:sp>
            <p:nvSpPr>
              <p:cNvPr id="112" name="Freeform 4604">
                <a:extLst>
                  <a:ext uri="{FF2B5EF4-FFF2-40B4-BE49-F238E27FC236}">
                    <a16:creationId xmlns:a16="http://schemas.microsoft.com/office/drawing/2014/main" id="{D3AFF89E-67F6-4DD3-9C90-18B36ACF689C}"/>
                  </a:ext>
                </a:extLst>
              </p:cNvPr>
              <p:cNvSpPr>
                <a:spLocks noEditPoints="1"/>
              </p:cNvSpPr>
              <p:nvPr/>
            </p:nvSpPr>
            <p:spPr bwMode="auto">
              <a:xfrm>
                <a:off x="6866249" y="4656137"/>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605">
                <a:extLst>
                  <a:ext uri="{FF2B5EF4-FFF2-40B4-BE49-F238E27FC236}">
                    <a16:creationId xmlns:a16="http://schemas.microsoft.com/office/drawing/2014/main" id="{E8B13762-030A-42AE-A1AA-E8949A1423A8}"/>
                  </a:ext>
                </a:extLst>
              </p:cNvPr>
              <p:cNvSpPr>
                <a:spLocks/>
              </p:cNvSpPr>
              <p:nvPr/>
            </p:nvSpPr>
            <p:spPr bwMode="auto">
              <a:xfrm>
                <a:off x="708691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606">
                <a:extLst>
                  <a:ext uri="{FF2B5EF4-FFF2-40B4-BE49-F238E27FC236}">
                    <a16:creationId xmlns:a16="http://schemas.microsoft.com/office/drawing/2014/main" id="{E2B09F10-1F80-4355-AB55-17965EBB7899}"/>
                  </a:ext>
                </a:extLst>
              </p:cNvPr>
              <p:cNvSpPr>
                <a:spLocks/>
              </p:cNvSpPr>
              <p:nvPr/>
            </p:nvSpPr>
            <p:spPr bwMode="auto">
              <a:xfrm>
                <a:off x="7105959"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607">
                <a:extLst>
                  <a:ext uri="{FF2B5EF4-FFF2-40B4-BE49-F238E27FC236}">
                    <a16:creationId xmlns:a16="http://schemas.microsoft.com/office/drawing/2014/main" id="{16E8C79C-C00B-45CC-B055-5BD1E42700C3}"/>
                  </a:ext>
                </a:extLst>
              </p:cNvPr>
              <p:cNvSpPr>
                <a:spLocks noChangeArrowheads="1"/>
              </p:cNvSpPr>
              <p:nvPr/>
            </p:nvSpPr>
            <p:spPr bwMode="auto">
              <a:xfrm>
                <a:off x="7105963"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1" name="TextBox 25">
              <a:extLst>
                <a:ext uri="{FF2B5EF4-FFF2-40B4-BE49-F238E27FC236}">
                  <a16:creationId xmlns:a16="http://schemas.microsoft.com/office/drawing/2014/main" id="{3EFC990F-C538-45F1-98E9-2CEA381CCBAF}"/>
                </a:ext>
              </a:extLst>
            </p:cNvPr>
            <p:cNvSpPr txBox="1"/>
            <p:nvPr/>
          </p:nvSpPr>
          <p:spPr>
            <a:xfrm>
              <a:off x="9543373" y="1447397"/>
              <a:ext cx="2111696" cy="256960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solidFill>
                    <a:schemeClr val="bg1"/>
                  </a:solidFill>
                  <a:latin typeface="Lato" panose="020F0502020204030203" pitchFamily="34" charset="0"/>
                  <a:cs typeface="Calibri Light" panose="020F0302020204030204" pitchFamily="34" charset="0"/>
                </a:rPr>
                <a:t>NB: </a:t>
              </a:r>
            </a:p>
            <a:p>
              <a:r>
                <a:rPr lang="en-US" sz="1400" dirty="0">
                  <a:solidFill>
                    <a:schemeClr val="bg1"/>
                  </a:solidFill>
                  <a:latin typeface="Lato" panose="020F0502020204030203" pitchFamily="34" charset="0"/>
                  <a:cs typeface="Calibri Light" panose="020F0302020204030204" pitchFamily="34" charset="0"/>
                </a:rPr>
                <a:t>1. Python is a zero-indexing program language</a:t>
              </a:r>
            </a:p>
            <a:p>
              <a:endParaRPr lang="en-US" sz="1500" u="sng" dirty="0">
                <a:solidFill>
                  <a:schemeClr val="bg1"/>
                </a:solidFill>
                <a:latin typeface="Lato" panose="020F0502020204030203" pitchFamily="34" charset="0"/>
                <a:cs typeface="Calibri Light" panose="020F0302020204030204" pitchFamily="34" charset="0"/>
              </a:endParaRPr>
            </a:p>
            <a:p>
              <a:r>
                <a:rPr lang="en-US" sz="1200" dirty="0">
                  <a:solidFill>
                    <a:schemeClr val="bg1"/>
                  </a:solidFill>
                  <a:latin typeface="Lato" panose="020F0502020204030203" pitchFamily="34" charset="0"/>
                  <a:cs typeface="Calibri Light" panose="020F0302020204030204" pitchFamily="34" charset="0"/>
                </a:rPr>
                <a:t>This means that Python starts counting from 0 and that’s why if we type [1] – Python will give us the letter Y.</a:t>
              </a:r>
            </a:p>
            <a:p>
              <a:endParaRPr lang="en-US" sz="1200" dirty="0">
                <a:solidFill>
                  <a:schemeClr val="bg1"/>
                </a:solidFill>
                <a:latin typeface="Lato" panose="020F0502020204030203" pitchFamily="34" charset="0"/>
                <a:cs typeface="Calibri Light" panose="020F0302020204030204" pitchFamily="34" charset="0"/>
              </a:endParaRPr>
            </a:p>
            <a:p>
              <a:r>
                <a:rPr lang="en-US" sz="1400" dirty="0">
                  <a:solidFill>
                    <a:schemeClr val="bg1"/>
                  </a:solidFill>
                  <a:latin typeface="Lato" panose="020F0502020204030203" pitchFamily="34" charset="0"/>
                  <a:cs typeface="Calibri Light" panose="020F0302020204030204" pitchFamily="34" charset="0"/>
                </a:rPr>
                <a:t>2. In Python:</a:t>
              </a:r>
            </a:p>
            <a:p>
              <a:r>
                <a:rPr lang="en-US" sz="1400" dirty="0">
                  <a:solidFill>
                    <a:schemeClr val="bg1"/>
                  </a:solidFill>
                  <a:latin typeface="Lato" panose="020F0502020204030203" pitchFamily="34" charset="0"/>
                  <a:cs typeface="Calibri Light" panose="020F0302020204030204" pitchFamily="34" charset="0"/>
                </a:rPr>
                <a:t>     ‘n’  ==  ‘N’</a:t>
              </a:r>
            </a:p>
            <a:p>
              <a:r>
                <a:rPr lang="en-US" sz="1400" dirty="0">
                  <a:solidFill>
                    <a:schemeClr val="bg1"/>
                  </a:solidFill>
                  <a:latin typeface="Lato" panose="020F0502020204030203" pitchFamily="34" charset="0"/>
                  <a:cs typeface="Calibri Light" panose="020F0302020204030204" pitchFamily="34" charset="0"/>
                </a:rPr>
                <a:t>      False</a:t>
              </a:r>
            </a:p>
          </p:txBody>
        </p:sp>
      </p:grpSp>
      <p:graphicFrame>
        <p:nvGraphicFramePr>
          <p:cNvPr id="8" name="Table 8">
            <a:extLst>
              <a:ext uri="{FF2B5EF4-FFF2-40B4-BE49-F238E27FC236}">
                <a16:creationId xmlns:a16="http://schemas.microsoft.com/office/drawing/2014/main" id="{2B9A2DB4-D5D1-4879-91EE-D47471418238}"/>
              </a:ext>
            </a:extLst>
          </p:cNvPr>
          <p:cNvGraphicFramePr>
            <a:graphicFrameLocks noGrp="1"/>
          </p:cNvGraphicFramePr>
          <p:nvPr>
            <p:extLst>
              <p:ext uri="{D42A27DB-BD31-4B8C-83A1-F6EECF244321}">
                <p14:modId xmlns:p14="http://schemas.microsoft.com/office/powerpoint/2010/main" val="1258387406"/>
              </p:ext>
            </p:extLst>
          </p:nvPr>
        </p:nvGraphicFramePr>
        <p:xfrm>
          <a:off x="6813890" y="1890446"/>
          <a:ext cx="3921936" cy="496910"/>
        </p:xfrm>
        <a:graphic>
          <a:graphicData uri="http://schemas.openxmlformats.org/drawingml/2006/table">
            <a:tbl>
              <a:tblPr firstRow="1" bandRow="1">
                <a:tableStyleId>{7DF18680-E054-41AD-8BC1-D1AEF772440D}</a:tableStyleId>
              </a:tblPr>
              <a:tblGrid>
                <a:gridCol w="653656">
                  <a:extLst>
                    <a:ext uri="{9D8B030D-6E8A-4147-A177-3AD203B41FA5}">
                      <a16:colId xmlns:a16="http://schemas.microsoft.com/office/drawing/2014/main" val="2036425812"/>
                    </a:ext>
                  </a:extLst>
                </a:gridCol>
                <a:gridCol w="653656">
                  <a:extLst>
                    <a:ext uri="{9D8B030D-6E8A-4147-A177-3AD203B41FA5}">
                      <a16:colId xmlns:a16="http://schemas.microsoft.com/office/drawing/2014/main" val="1168554971"/>
                    </a:ext>
                  </a:extLst>
                </a:gridCol>
                <a:gridCol w="653656">
                  <a:extLst>
                    <a:ext uri="{9D8B030D-6E8A-4147-A177-3AD203B41FA5}">
                      <a16:colId xmlns:a16="http://schemas.microsoft.com/office/drawing/2014/main" val="1131703531"/>
                    </a:ext>
                  </a:extLst>
                </a:gridCol>
                <a:gridCol w="653656">
                  <a:extLst>
                    <a:ext uri="{9D8B030D-6E8A-4147-A177-3AD203B41FA5}">
                      <a16:colId xmlns:a16="http://schemas.microsoft.com/office/drawing/2014/main" val="2056667438"/>
                    </a:ext>
                  </a:extLst>
                </a:gridCol>
                <a:gridCol w="653656">
                  <a:extLst>
                    <a:ext uri="{9D8B030D-6E8A-4147-A177-3AD203B41FA5}">
                      <a16:colId xmlns:a16="http://schemas.microsoft.com/office/drawing/2014/main" val="3519303750"/>
                    </a:ext>
                  </a:extLst>
                </a:gridCol>
                <a:gridCol w="653656">
                  <a:extLst>
                    <a:ext uri="{9D8B030D-6E8A-4147-A177-3AD203B41FA5}">
                      <a16:colId xmlns:a16="http://schemas.microsoft.com/office/drawing/2014/main" val="4070267251"/>
                    </a:ext>
                  </a:extLst>
                </a:gridCol>
              </a:tblGrid>
              <a:tr h="496910">
                <a:tc>
                  <a:txBody>
                    <a:bodyPr/>
                    <a:lstStyle/>
                    <a:p>
                      <a:pPr algn="ctr"/>
                      <a:r>
                        <a:rPr lang="en-GB" dirty="0"/>
                        <a:t>P</a:t>
                      </a:r>
                    </a:p>
                  </a:txBody>
                  <a:tcPr anchor="ctr">
                    <a:solidFill>
                      <a:schemeClr val="accent5">
                        <a:alpha val="81000"/>
                      </a:schemeClr>
                    </a:solidFill>
                  </a:tcPr>
                </a:tc>
                <a:tc>
                  <a:txBody>
                    <a:bodyPr/>
                    <a:lstStyle/>
                    <a:p>
                      <a:pPr algn="ctr"/>
                      <a:r>
                        <a:rPr lang="en-GB" dirty="0"/>
                        <a:t>Y</a:t>
                      </a:r>
                    </a:p>
                  </a:txBody>
                  <a:tcPr anchor="ctr">
                    <a:solidFill>
                      <a:schemeClr val="accent5">
                        <a:alpha val="81000"/>
                      </a:schemeClr>
                    </a:solidFill>
                  </a:tcPr>
                </a:tc>
                <a:tc>
                  <a:txBody>
                    <a:bodyPr/>
                    <a:lstStyle/>
                    <a:p>
                      <a:pPr algn="ctr"/>
                      <a:r>
                        <a:rPr lang="en-GB" dirty="0"/>
                        <a:t>T</a:t>
                      </a:r>
                    </a:p>
                  </a:txBody>
                  <a:tcPr anchor="ctr">
                    <a:solidFill>
                      <a:schemeClr val="accent5">
                        <a:alpha val="81000"/>
                      </a:schemeClr>
                    </a:solidFill>
                  </a:tcPr>
                </a:tc>
                <a:tc>
                  <a:txBody>
                    <a:bodyPr/>
                    <a:lstStyle/>
                    <a:p>
                      <a:pPr algn="ctr"/>
                      <a:r>
                        <a:rPr lang="en-GB" dirty="0"/>
                        <a:t>H</a:t>
                      </a:r>
                    </a:p>
                  </a:txBody>
                  <a:tcPr anchor="ctr">
                    <a:solidFill>
                      <a:schemeClr val="accent5">
                        <a:alpha val="81000"/>
                      </a:schemeClr>
                    </a:solidFill>
                  </a:tcPr>
                </a:tc>
                <a:tc>
                  <a:txBody>
                    <a:bodyPr/>
                    <a:lstStyle/>
                    <a:p>
                      <a:pPr algn="ctr"/>
                      <a:r>
                        <a:rPr lang="en-GB" dirty="0"/>
                        <a:t>O</a:t>
                      </a:r>
                    </a:p>
                  </a:txBody>
                  <a:tcPr anchor="ctr">
                    <a:solidFill>
                      <a:schemeClr val="accent5">
                        <a:alpha val="81000"/>
                      </a:schemeClr>
                    </a:solidFill>
                  </a:tcPr>
                </a:tc>
                <a:tc>
                  <a:txBody>
                    <a:bodyPr/>
                    <a:lstStyle/>
                    <a:p>
                      <a:pPr algn="ctr"/>
                      <a:r>
                        <a:rPr lang="en-GB" dirty="0"/>
                        <a:t>N </a:t>
                      </a:r>
                    </a:p>
                  </a:txBody>
                  <a:tcPr anchor="ctr">
                    <a:solidFill>
                      <a:schemeClr val="accent5">
                        <a:alpha val="81000"/>
                      </a:schemeClr>
                    </a:solidFill>
                  </a:tcPr>
                </a:tc>
                <a:extLst>
                  <a:ext uri="{0D108BD9-81ED-4DB2-BD59-A6C34878D82A}">
                    <a16:rowId xmlns:a16="http://schemas.microsoft.com/office/drawing/2014/main" val="2633394575"/>
                  </a:ext>
                </a:extLst>
              </a:tr>
            </a:tbl>
          </a:graphicData>
        </a:graphic>
      </p:graphicFrame>
      <p:grpSp>
        <p:nvGrpSpPr>
          <p:cNvPr id="11" name="Group 10">
            <a:extLst>
              <a:ext uri="{FF2B5EF4-FFF2-40B4-BE49-F238E27FC236}">
                <a16:creationId xmlns:a16="http://schemas.microsoft.com/office/drawing/2014/main" id="{2C93DA5B-2CA7-46FE-A9AD-D374AC63B3DA}"/>
              </a:ext>
            </a:extLst>
          </p:cNvPr>
          <p:cNvGrpSpPr/>
          <p:nvPr/>
        </p:nvGrpSpPr>
        <p:grpSpPr>
          <a:xfrm>
            <a:off x="6553199" y="2378201"/>
            <a:ext cx="4500327" cy="405014"/>
            <a:chOff x="3205264" y="2583247"/>
            <a:chExt cx="4681768" cy="490422"/>
          </a:xfrm>
        </p:grpSpPr>
        <p:sp>
          <p:nvSpPr>
            <p:cNvPr id="130" name="TextBox 25">
              <a:extLst>
                <a:ext uri="{FF2B5EF4-FFF2-40B4-BE49-F238E27FC236}">
                  <a16:creationId xmlns:a16="http://schemas.microsoft.com/office/drawing/2014/main" id="{A92094BE-0E4F-4FF8-A257-8AC166375753}"/>
                </a:ext>
              </a:extLst>
            </p:cNvPr>
            <p:cNvSpPr txBox="1"/>
            <p:nvPr/>
          </p:nvSpPr>
          <p:spPr>
            <a:xfrm>
              <a:off x="3855776" y="2592156"/>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1</a:t>
              </a:r>
            </a:p>
          </p:txBody>
        </p:sp>
        <p:sp>
          <p:nvSpPr>
            <p:cNvPr id="131" name="TextBox 25">
              <a:extLst>
                <a:ext uri="{FF2B5EF4-FFF2-40B4-BE49-F238E27FC236}">
                  <a16:creationId xmlns:a16="http://schemas.microsoft.com/office/drawing/2014/main" id="{6EC8D14D-F6D7-4B7B-B7E3-57D69CF78C27}"/>
                </a:ext>
              </a:extLst>
            </p:cNvPr>
            <p:cNvSpPr txBox="1"/>
            <p:nvPr/>
          </p:nvSpPr>
          <p:spPr>
            <a:xfrm>
              <a:off x="4586098" y="2591504"/>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2</a:t>
              </a:r>
            </a:p>
          </p:txBody>
        </p:sp>
        <p:sp>
          <p:nvSpPr>
            <p:cNvPr id="132" name="TextBox 25">
              <a:extLst>
                <a:ext uri="{FF2B5EF4-FFF2-40B4-BE49-F238E27FC236}">
                  <a16:creationId xmlns:a16="http://schemas.microsoft.com/office/drawing/2014/main" id="{1CC3132F-0DFE-437B-856B-32D2F83029BA}"/>
                </a:ext>
              </a:extLst>
            </p:cNvPr>
            <p:cNvSpPr txBox="1"/>
            <p:nvPr/>
          </p:nvSpPr>
          <p:spPr>
            <a:xfrm>
              <a:off x="5256404" y="2599763"/>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3</a:t>
              </a:r>
            </a:p>
          </p:txBody>
        </p:sp>
        <p:sp>
          <p:nvSpPr>
            <p:cNvPr id="133" name="TextBox 25">
              <a:extLst>
                <a:ext uri="{FF2B5EF4-FFF2-40B4-BE49-F238E27FC236}">
                  <a16:creationId xmlns:a16="http://schemas.microsoft.com/office/drawing/2014/main" id="{2270AE15-4DD7-436E-A14A-A8B3DA28DA74}"/>
                </a:ext>
              </a:extLst>
            </p:cNvPr>
            <p:cNvSpPr txBox="1"/>
            <p:nvPr/>
          </p:nvSpPr>
          <p:spPr>
            <a:xfrm>
              <a:off x="5926710" y="2615955"/>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4</a:t>
              </a:r>
            </a:p>
          </p:txBody>
        </p:sp>
        <p:sp>
          <p:nvSpPr>
            <p:cNvPr id="134" name="TextBox 25">
              <a:extLst>
                <a:ext uri="{FF2B5EF4-FFF2-40B4-BE49-F238E27FC236}">
                  <a16:creationId xmlns:a16="http://schemas.microsoft.com/office/drawing/2014/main" id="{371EDA91-9FEB-469E-B383-FD6B5E782F14}"/>
                </a:ext>
              </a:extLst>
            </p:cNvPr>
            <p:cNvSpPr txBox="1"/>
            <p:nvPr/>
          </p:nvSpPr>
          <p:spPr>
            <a:xfrm>
              <a:off x="6634161" y="2608021"/>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5</a:t>
              </a:r>
            </a:p>
          </p:txBody>
        </p:sp>
        <p:sp>
          <p:nvSpPr>
            <p:cNvPr id="135" name="TextBox 25">
              <a:extLst>
                <a:ext uri="{FF2B5EF4-FFF2-40B4-BE49-F238E27FC236}">
                  <a16:creationId xmlns:a16="http://schemas.microsoft.com/office/drawing/2014/main" id="{80F78019-A1A1-4508-92DD-8CCD5E5BC150}"/>
                </a:ext>
              </a:extLst>
            </p:cNvPr>
            <p:cNvSpPr txBox="1"/>
            <p:nvPr/>
          </p:nvSpPr>
          <p:spPr>
            <a:xfrm>
              <a:off x="3205264" y="2583247"/>
              <a:ext cx="619710"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0</a:t>
              </a:r>
            </a:p>
          </p:txBody>
        </p:sp>
        <p:sp>
          <p:nvSpPr>
            <p:cNvPr id="136" name="TextBox 25">
              <a:extLst>
                <a:ext uri="{FF2B5EF4-FFF2-40B4-BE49-F238E27FC236}">
                  <a16:creationId xmlns:a16="http://schemas.microsoft.com/office/drawing/2014/main" id="{78D627F1-B6BC-45C7-8FC5-329A8CAC2146}"/>
                </a:ext>
              </a:extLst>
            </p:cNvPr>
            <p:cNvSpPr txBox="1"/>
            <p:nvPr/>
          </p:nvSpPr>
          <p:spPr>
            <a:xfrm>
              <a:off x="7267322" y="2616279"/>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6</a:t>
              </a:r>
            </a:p>
          </p:txBody>
        </p:sp>
      </p:grpSp>
      <p:grpSp>
        <p:nvGrpSpPr>
          <p:cNvPr id="137" name="Group 136">
            <a:extLst>
              <a:ext uri="{FF2B5EF4-FFF2-40B4-BE49-F238E27FC236}">
                <a16:creationId xmlns:a16="http://schemas.microsoft.com/office/drawing/2014/main" id="{44CF6AE0-0749-4A84-8439-BBBBFE1BA3BE}"/>
              </a:ext>
            </a:extLst>
          </p:cNvPr>
          <p:cNvGrpSpPr/>
          <p:nvPr/>
        </p:nvGrpSpPr>
        <p:grpSpPr>
          <a:xfrm>
            <a:off x="1037188" y="3750955"/>
            <a:ext cx="396000" cy="252000"/>
            <a:chOff x="920816" y="2053524"/>
            <a:chExt cx="1294484" cy="815037"/>
          </a:xfrm>
        </p:grpSpPr>
        <p:sp>
          <p:nvSpPr>
            <p:cNvPr id="138" name="Rectangle: Rounded Corners 76">
              <a:extLst>
                <a:ext uri="{FF2B5EF4-FFF2-40B4-BE49-F238E27FC236}">
                  <a16:creationId xmlns:a16="http://schemas.microsoft.com/office/drawing/2014/main" id="{24B29720-40FC-49DD-A4CB-53FD93911DFE}"/>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9" name="Rectangle: Rounded Corners 77">
              <a:extLst>
                <a:ext uri="{FF2B5EF4-FFF2-40B4-BE49-F238E27FC236}">
                  <a16:creationId xmlns:a16="http://schemas.microsoft.com/office/drawing/2014/main" id="{31F7D025-E6A5-42B7-8E8F-89ABD41A12BE}"/>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75">
              <a:extLst>
                <a:ext uri="{FF2B5EF4-FFF2-40B4-BE49-F238E27FC236}">
                  <a16:creationId xmlns:a16="http://schemas.microsoft.com/office/drawing/2014/main" id="{987FD556-DF4F-4409-B829-9F5A11D298E7}"/>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FE5E62D6-A744-433D-B0AA-C3F0A3513E26}"/>
              </a:ext>
            </a:extLst>
          </p:cNvPr>
          <p:cNvGrpSpPr/>
          <p:nvPr/>
        </p:nvGrpSpPr>
        <p:grpSpPr>
          <a:xfrm>
            <a:off x="1037188" y="4608436"/>
            <a:ext cx="396000" cy="252000"/>
            <a:chOff x="920816" y="2053524"/>
            <a:chExt cx="1294484" cy="815037"/>
          </a:xfrm>
        </p:grpSpPr>
        <p:sp>
          <p:nvSpPr>
            <p:cNvPr id="142" name="Rectangle: Rounded Corners 76">
              <a:extLst>
                <a:ext uri="{FF2B5EF4-FFF2-40B4-BE49-F238E27FC236}">
                  <a16:creationId xmlns:a16="http://schemas.microsoft.com/office/drawing/2014/main" id="{7E15029E-3F04-4C4B-A56C-E82FB01FF2AC}"/>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3" name="Rectangle: Rounded Corners 77">
              <a:extLst>
                <a:ext uri="{FF2B5EF4-FFF2-40B4-BE49-F238E27FC236}">
                  <a16:creationId xmlns:a16="http://schemas.microsoft.com/office/drawing/2014/main" id="{5ADC4AF3-E2E6-45A2-A78C-62DB9D381717}"/>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75">
              <a:extLst>
                <a:ext uri="{FF2B5EF4-FFF2-40B4-BE49-F238E27FC236}">
                  <a16:creationId xmlns:a16="http://schemas.microsoft.com/office/drawing/2014/main" id="{458D6F09-FD7A-4AF6-AD48-44B4C39AB9F7}"/>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8" name="TextBox 25">
            <a:extLst>
              <a:ext uri="{FF2B5EF4-FFF2-40B4-BE49-F238E27FC236}">
                <a16:creationId xmlns:a16="http://schemas.microsoft.com/office/drawing/2014/main" id="{9806980A-34F3-47B1-9408-439D1893840B}"/>
              </a:ext>
            </a:extLst>
          </p:cNvPr>
          <p:cNvSpPr txBox="1"/>
          <p:nvPr/>
        </p:nvSpPr>
        <p:spPr>
          <a:xfrm>
            <a:off x="1664979" y="3228350"/>
            <a:ext cx="408005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Shows the length of the string</a:t>
            </a:r>
          </a:p>
          <a:p>
            <a:r>
              <a:rPr lang="en-US" sz="1400" i="1" dirty="0">
                <a:solidFill>
                  <a:srgbClr val="6F878C"/>
                </a:solidFill>
                <a:latin typeface="Lato" panose="020F0502020204030203" pitchFamily="34" charset="0"/>
                <a:cs typeface="Calibri Light" panose="020F0302020204030204" pitchFamily="34" charset="0"/>
              </a:rPr>
              <a:t>Python = 6   </a:t>
            </a:r>
            <a:r>
              <a:rPr lang="en-US" sz="1400" dirty="0">
                <a:solidFill>
                  <a:srgbClr val="6F878C"/>
                </a:solidFill>
                <a:latin typeface="Lato" panose="020F0502020204030203" pitchFamily="34" charset="0"/>
                <a:cs typeface="Calibri Light" panose="020F0302020204030204" pitchFamily="34" charset="0"/>
              </a:rPr>
              <a:t>(It has 6 letters)</a:t>
            </a:r>
          </a:p>
        </p:txBody>
      </p:sp>
      <p:sp>
        <p:nvSpPr>
          <p:cNvPr id="159" name="TextBox 25">
            <a:extLst>
              <a:ext uri="{FF2B5EF4-FFF2-40B4-BE49-F238E27FC236}">
                <a16:creationId xmlns:a16="http://schemas.microsoft.com/office/drawing/2014/main" id="{347EDF1D-A4F8-497B-A728-D7BDD4A904B0}"/>
              </a:ext>
            </a:extLst>
          </p:cNvPr>
          <p:cNvSpPr txBox="1"/>
          <p:nvPr/>
        </p:nvSpPr>
        <p:spPr>
          <a:xfrm>
            <a:off x="1664978" y="4080332"/>
            <a:ext cx="4633042"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From this string, please give me the first character</a:t>
            </a:r>
          </a:p>
          <a:p>
            <a:r>
              <a:rPr lang="en-US" sz="1400" i="1" dirty="0">
                <a:solidFill>
                  <a:srgbClr val="6F878C"/>
                </a:solidFill>
                <a:latin typeface="Lato" panose="020F0502020204030203" pitchFamily="34" charset="0"/>
                <a:cs typeface="Calibri Light" panose="020F0302020204030204" pitchFamily="34" charset="0"/>
              </a:rPr>
              <a:t>Python = P</a:t>
            </a:r>
          </a:p>
        </p:txBody>
      </p:sp>
      <p:sp>
        <p:nvSpPr>
          <p:cNvPr id="160" name="TextBox 25">
            <a:extLst>
              <a:ext uri="{FF2B5EF4-FFF2-40B4-BE49-F238E27FC236}">
                <a16:creationId xmlns:a16="http://schemas.microsoft.com/office/drawing/2014/main" id="{FCE32D8C-A728-4940-BE61-C7701FBA53BA}"/>
              </a:ext>
            </a:extLst>
          </p:cNvPr>
          <p:cNvSpPr txBox="1"/>
          <p:nvPr/>
        </p:nvSpPr>
        <p:spPr>
          <a:xfrm>
            <a:off x="1664977" y="4928744"/>
            <a:ext cx="4633042"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Give me access to group of letters that start at the first index to the fourth </a:t>
            </a:r>
          </a:p>
          <a:p>
            <a:r>
              <a:rPr lang="en-US" sz="1400" i="1" dirty="0">
                <a:solidFill>
                  <a:srgbClr val="6F878C"/>
                </a:solidFill>
                <a:latin typeface="Lato" panose="020F0502020204030203" pitchFamily="34" charset="0"/>
                <a:cs typeface="Calibri Light" panose="020F0302020204030204" pitchFamily="34" charset="0"/>
              </a:rPr>
              <a:t>Python = </a:t>
            </a:r>
            <a:r>
              <a:rPr lang="en-US" sz="1400" i="1" dirty="0" err="1">
                <a:solidFill>
                  <a:srgbClr val="6F878C"/>
                </a:solidFill>
                <a:latin typeface="Lato" panose="020F0502020204030203" pitchFamily="34" charset="0"/>
                <a:cs typeface="Calibri Light" panose="020F0302020204030204" pitchFamily="34" charset="0"/>
              </a:rPr>
              <a:t>yth</a:t>
            </a:r>
            <a:endParaRPr lang="en-US" sz="1400" i="1" dirty="0">
              <a:solidFill>
                <a:srgbClr val="6F878C"/>
              </a:solidFill>
              <a:latin typeface="Lato" panose="020F0502020204030203" pitchFamily="34" charset="0"/>
              <a:cs typeface="Calibri Light" panose="020F0302020204030204" pitchFamily="34" charset="0"/>
            </a:endParaRPr>
          </a:p>
        </p:txBody>
      </p:sp>
      <p:sp>
        <p:nvSpPr>
          <p:cNvPr id="161" name="TextBox 25">
            <a:extLst>
              <a:ext uri="{FF2B5EF4-FFF2-40B4-BE49-F238E27FC236}">
                <a16:creationId xmlns:a16="http://schemas.microsoft.com/office/drawing/2014/main" id="{362CBB54-DAB0-4A20-886F-47FDA75A07AC}"/>
              </a:ext>
            </a:extLst>
          </p:cNvPr>
          <p:cNvSpPr txBox="1"/>
          <p:nvPr/>
        </p:nvSpPr>
        <p:spPr>
          <a:xfrm>
            <a:off x="839788" y="1465571"/>
            <a:ext cx="1937768"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C344C"/>
                </a:solidFill>
                <a:latin typeface="Lato" panose="020F0502020204030203" pitchFamily="34" charset="0"/>
                <a:cs typeface="Calibri Light" panose="020F0302020204030204" pitchFamily="34" charset="0"/>
              </a:rPr>
              <a:t>Our variable: </a:t>
            </a:r>
            <a:r>
              <a:rPr lang="en-US" sz="1400" dirty="0">
                <a:latin typeface="Lato" panose="020F0502020204030203" pitchFamily="34" charset="0"/>
                <a:cs typeface="Calibri Light" panose="020F0302020204030204" pitchFamily="34" charset="0"/>
              </a:rPr>
              <a:t>my_string</a:t>
            </a:r>
            <a:r>
              <a:rPr lang="en-US" sz="1400" dirty="0">
                <a:solidFill>
                  <a:srgbClr val="0C344C"/>
                </a:solidFill>
                <a:latin typeface="Lato" panose="020F0502020204030203" pitchFamily="34" charset="0"/>
                <a:cs typeface="Calibri Light" panose="020F0302020204030204" pitchFamily="34" charset="0"/>
              </a:rPr>
              <a:t> </a:t>
            </a:r>
          </a:p>
        </p:txBody>
      </p:sp>
      <p:sp>
        <p:nvSpPr>
          <p:cNvPr id="12" name="Rectangle 11">
            <a:extLst>
              <a:ext uri="{FF2B5EF4-FFF2-40B4-BE49-F238E27FC236}">
                <a16:creationId xmlns:a16="http://schemas.microsoft.com/office/drawing/2014/main" id="{66BC0E97-027A-49D9-B4E9-65AEE458E794}"/>
              </a:ext>
            </a:extLst>
          </p:cNvPr>
          <p:cNvSpPr/>
          <p:nvPr/>
        </p:nvSpPr>
        <p:spPr>
          <a:xfrm>
            <a:off x="1808672" y="1765560"/>
            <a:ext cx="5005218" cy="1600438"/>
          </a:xfrm>
          <a:prstGeom prst="rect">
            <a:avLst/>
          </a:prstGeom>
        </p:spPr>
        <p:txBody>
          <a:bodyPr wrap="square">
            <a:spAutoFit/>
          </a:bodyPr>
          <a:lstStyle/>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It points to a space in the main memory. </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That space contains the string </a:t>
            </a:r>
            <a:r>
              <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Python</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Each of </a:t>
            </a:r>
            <a:r>
              <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Python’ </a:t>
            </a:r>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s  letters has its own unique space</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We can access these letters by using the index numbers ⇢ </a:t>
            </a:r>
            <a:endPar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endPar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endParaRPr lang="en-GB" sz="1400" i="1" dirty="0"/>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a:t>
            </a:r>
            <a:endParaRPr lang="en-GB" sz="1400" dirty="0"/>
          </a:p>
        </p:txBody>
      </p:sp>
      <p:sp>
        <p:nvSpPr>
          <p:cNvPr id="178" name="TextBox 25">
            <a:extLst>
              <a:ext uri="{FF2B5EF4-FFF2-40B4-BE49-F238E27FC236}">
                <a16:creationId xmlns:a16="http://schemas.microsoft.com/office/drawing/2014/main" id="{B3923D7E-B05A-4F64-88DC-74A67233B602}"/>
              </a:ext>
            </a:extLst>
          </p:cNvPr>
          <p:cNvSpPr txBox="1"/>
          <p:nvPr/>
        </p:nvSpPr>
        <p:spPr>
          <a:xfrm>
            <a:off x="1520874" y="5629657"/>
            <a:ext cx="2101148" cy="49244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my_string.upper ( ) </a:t>
            </a:r>
          </a:p>
          <a:p>
            <a:endParaRPr lang="en-US" sz="1600" dirty="0">
              <a:solidFill>
                <a:srgbClr val="0C344C"/>
              </a:solidFill>
              <a:latin typeface="Lato" panose="020F0502020204030203" pitchFamily="34" charset="0"/>
              <a:cs typeface="Calibri Light" panose="020F0302020204030204" pitchFamily="34" charset="0"/>
            </a:endParaRPr>
          </a:p>
        </p:txBody>
      </p:sp>
      <p:grpSp>
        <p:nvGrpSpPr>
          <p:cNvPr id="179" name="Group 178">
            <a:extLst>
              <a:ext uri="{FF2B5EF4-FFF2-40B4-BE49-F238E27FC236}">
                <a16:creationId xmlns:a16="http://schemas.microsoft.com/office/drawing/2014/main" id="{5FBB6943-9F39-4D6F-A893-11E59C1D549E}"/>
              </a:ext>
            </a:extLst>
          </p:cNvPr>
          <p:cNvGrpSpPr/>
          <p:nvPr/>
        </p:nvGrpSpPr>
        <p:grpSpPr>
          <a:xfrm>
            <a:off x="1037188" y="5602792"/>
            <a:ext cx="396000" cy="252000"/>
            <a:chOff x="920816" y="2053524"/>
            <a:chExt cx="1294484" cy="815037"/>
          </a:xfrm>
        </p:grpSpPr>
        <p:sp>
          <p:nvSpPr>
            <p:cNvPr id="180" name="Rectangle: Rounded Corners 76">
              <a:extLst>
                <a:ext uri="{FF2B5EF4-FFF2-40B4-BE49-F238E27FC236}">
                  <a16:creationId xmlns:a16="http://schemas.microsoft.com/office/drawing/2014/main" id="{3423447D-7BED-4731-A2A2-E6F37FF06A29}"/>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1" name="Rectangle: Rounded Corners 77">
              <a:extLst>
                <a:ext uri="{FF2B5EF4-FFF2-40B4-BE49-F238E27FC236}">
                  <a16:creationId xmlns:a16="http://schemas.microsoft.com/office/drawing/2014/main" id="{DAD50980-4731-4E67-BFEB-CD4550C63AE0}"/>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75">
              <a:extLst>
                <a:ext uri="{FF2B5EF4-FFF2-40B4-BE49-F238E27FC236}">
                  <a16:creationId xmlns:a16="http://schemas.microsoft.com/office/drawing/2014/main" id="{6C5A6B04-9DBE-4364-9D17-FCB83A3A76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4" name="TextBox 25">
            <a:extLst>
              <a:ext uri="{FF2B5EF4-FFF2-40B4-BE49-F238E27FC236}">
                <a16:creationId xmlns:a16="http://schemas.microsoft.com/office/drawing/2014/main" id="{BDFD12C7-E14B-4DC8-A2A5-BCBEA6627647}"/>
              </a:ext>
            </a:extLst>
          </p:cNvPr>
          <p:cNvSpPr txBox="1"/>
          <p:nvPr/>
        </p:nvSpPr>
        <p:spPr>
          <a:xfrm>
            <a:off x="1664977" y="5906656"/>
            <a:ext cx="4633042"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rgbClr val="6F878C"/>
                </a:solidFill>
                <a:latin typeface="Lato" panose="020F0502020204030203" pitchFamily="34" charset="0"/>
                <a:cs typeface="Calibri Light" panose="020F0302020204030204" pitchFamily="34" charset="0"/>
              </a:rPr>
              <a:t>Capitalizes all letters. Lower makes all letters lower case.</a:t>
            </a:r>
            <a:endParaRPr lang="en-US" sz="1400" i="1" dirty="0">
              <a:solidFill>
                <a:srgbClr val="6F878C"/>
              </a:solidFill>
              <a:latin typeface="Lato" panose="020F0502020204030203" pitchFamily="34" charset="0"/>
              <a:cs typeface="Calibri Light" panose="020F0302020204030204" pitchFamily="34" charset="0"/>
            </a:endParaRPr>
          </a:p>
        </p:txBody>
      </p:sp>
      <p:cxnSp>
        <p:nvCxnSpPr>
          <p:cNvPr id="185" name="Straight Connector 184">
            <a:extLst>
              <a:ext uri="{FF2B5EF4-FFF2-40B4-BE49-F238E27FC236}">
                <a16:creationId xmlns:a16="http://schemas.microsoft.com/office/drawing/2014/main" id="{5BED5D2A-61E5-41B0-88EA-2487E1C60844}"/>
              </a:ext>
            </a:extLst>
          </p:cNvPr>
          <p:cNvCxnSpPr>
            <a:cxnSpLocks/>
          </p:cNvCxnSpPr>
          <p:nvPr/>
        </p:nvCxnSpPr>
        <p:spPr>
          <a:xfrm flipH="1" flipV="1">
            <a:off x="3732022" y="4732971"/>
            <a:ext cx="3614354" cy="7198"/>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EBAD9D6-9329-4778-B9F3-8AC90085F2C5}"/>
              </a:ext>
            </a:extLst>
          </p:cNvPr>
          <p:cNvCxnSpPr>
            <a:cxnSpLocks/>
          </p:cNvCxnSpPr>
          <p:nvPr/>
        </p:nvCxnSpPr>
        <p:spPr>
          <a:xfrm flipH="1">
            <a:off x="7346377" y="2961746"/>
            <a:ext cx="574873" cy="1771225"/>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C22F3A-F11D-469C-AC11-59593BF28A76}"/>
              </a:ext>
            </a:extLst>
          </p:cNvPr>
          <p:cNvSpPr/>
          <p:nvPr/>
        </p:nvSpPr>
        <p:spPr>
          <a:xfrm>
            <a:off x="7271522" y="2415847"/>
            <a:ext cx="2435657" cy="325482"/>
          </a:xfrm>
          <a:prstGeom prst="rect">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187" name="Straight Connector 186">
            <a:extLst>
              <a:ext uri="{FF2B5EF4-FFF2-40B4-BE49-F238E27FC236}">
                <a16:creationId xmlns:a16="http://schemas.microsoft.com/office/drawing/2014/main" id="{2B0C948B-0899-4F11-B88A-9E7C62DBC614}"/>
              </a:ext>
            </a:extLst>
          </p:cNvPr>
          <p:cNvCxnSpPr>
            <a:cxnSpLocks/>
          </p:cNvCxnSpPr>
          <p:nvPr/>
        </p:nvCxnSpPr>
        <p:spPr>
          <a:xfrm flipH="1">
            <a:off x="3874233" y="3916146"/>
            <a:ext cx="915264" cy="0"/>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2ADD84C-33EC-4CB4-9831-567F9B4C6497}"/>
              </a:ext>
            </a:extLst>
          </p:cNvPr>
          <p:cNvCxnSpPr>
            <a:cxnSpLocks/>
          </p:cNvCxnSpPr>
          <p:nvPr/>
        </p:nvCxnSpPr>
        <p:spPr>
          <a:xfrm flipH="1">
            <a:off x="4789499" y="2902079"/>
            <a:ext cx="1936652" cy="1006869"/>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F603BFB0-C1C2-4146-B724-AC8E13851208}"/>
              </a:ext>
            </a:extLst>
          </p:cNvPr>
          <p:cNvSpPr/>
          <p:nvPr/>
        </p:nvSpPr>
        <p:spPr>
          <a:xfrm>
            <a:off x="6694252" y="2389601"/>
            <a:ext cx="310319" cy="341094"/>
          </a:xfrm>
          <a:prstGeom prst="ellipse">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Tree>
    <p:extLst>
      <p:ext uri="{BB962C8B-B14F-4D97-AF65-F5344CB8AC3E}">
        <p14:creationId xmlns:p14="http://schemas.microsoft.com/office/powerpoint/2010/main" val="340044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BED83420-9AC7-4ECA-AD4B-881A3D1773E5}"/>
              </a:ext>
            </a:extLst>
          </p:cNvPr>
          <p:cNvGrpSpPr/>
          <p:nvPr/>
        </p:nvGrpSpPr>
        <p:grpSpPr>
          <a:xfrm flipH="1">
            <a:off x="-17980" y="3359041"/>
            <a:ext cx="10501891" cy="1991577"/>
            <a:chOff x="1588" y="2550974"/>
            <a:chExt cx="12198252" cy="1991577"/>
          </a:xfrm>
          <a:solidFill>
            <a:schemeClr val="bg1">
              <a:lumMod val="85000"/>
            </a:schemeClr>
          </a:solidFill>
        </p:grpSpPr>
        <p:sp>
          <p:nvSpPr>
            <p:cNvPr id="92" name="Rectangle 5">
              <a:extLst>
                <a:ext uri="{FF2B5EF4-FFF2-40B4-BE49-F238E27FC236}">
                  <a16:creationId xmlns:a16="http://schemas.microsoft.com/office/drawing/2014/main" id="{7637931C-9035-4CA5-AE25-267836CCC664}"/>
                </a:ext>
              </a:extLst>
            </p:cNvPr>
            <p:cNvSpPr>
              <a:spLocks noChangeArrowheads="1"/>
            </p:cNvSpPr>
            <p:nvPr/>
          </p:nvSpPr>
          <p:spPr bwMode="auto">
            <a:xfrm>
              <a:off x="1588" y="255097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a16="http://schemas.microsoft.com/office/drawing/2014/main" id="{18A6DC77-CC3A-42DE-ADAB-5AE39B87A344}"/>
                </a:ext>
              </a:extLst>
            </p:cNvPr>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5">
              <a:extLst>
                <a:ext uri="{FF2B5EF4-FFF2-40B4-BE49-F238E27FC236}">
                  <a16:creationId xmlns:a16="http://schemas.microsoft.com/office/drawing/2014/main" id="{1C2D598A-1580-4FE7-ACFE-B44D51F03649}"/>
                </a:ext>
              </a:extLst>
            </p:cNvPr>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
              <a:extLst>
                <a:ext uri="{FF2B5EF4-FFF2-40B4-BE49-F238E27FC236}">
                  <a16:creationId xmlns:a16="http://schemas.microsoft.com/office/drawing/2014/main" id="{F28C0932-FC3F-43B1-B8AC-D60D1607AFB1}"/>
                </a:ext>
              </a:extLst>
            </p:cNvPr>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
              <a:extLst>
                <a:ext uri="{FF2B5EF4-FFF2-40B4-BE49-F238E27FC236}">
                  <a16:creationId xmlns:a16="http://schemas.microsoft.com/office/drawing/2014/main" id="{7FB23E64-D0CF-40C1-9F01-5C09F8D887DD}"/>
                </a:ext>
              </a:extLst>
            </p:cNvPr>
            <p:cNvSpPr>
              <a:spLocks noChangeArrowheads="1"/>
            </p:cNvSpPr>
            <p:nvPr/>
          </p:nvSpPr>
          <p:spPr bwMode="auto">
            <a:xfrm>
              <a:off x="1395437" y="3441806"/>
              <a:ext cx="9410554"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1588" y="3352029"/>
            <a:ext cx="12198252" cy="2092270"/>
            <a:chOff x="1588" y="2550974"/>
            <a:chExt cx="12198252" cy="1991577"/>
          </a:xfrm>
          <a:solidFill>
            <a:schemeClr val="bg1">
              <a:lumMod val="85000"/>
            </a:schemeClr>
          </a:solidFill>
        </p:grpSpPr>
        <p:sp>
          <p:nvSpPr>
            <p:cNvPr id="10" name="Rectangle 5"/>
            <p:cNvSpPr>
              <a:spLocks noChangeArrowheads="1"/>
            </p:cNvSpPr>
            <p:nvPr/>
          </p:nvSpPr>
          <p:spPr bwMode="auto">
            <a:xfrm>
              <a:off x="1588" y="255097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5"/>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5"/>
            <p:cNvSpPr>
              <a:spLocks noChangeArrowheads="1"/>
            </p:cNvSpPr>
            <p:nvPr/>
          </p:nvSpPr>
          <p:spPr bwMode="auto">
            <a:xfrm>
              <a:off x="1395437" y="3441806"/>
              <a:ext cx="9410554"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Lists and Loops </a:t>
            </a:r>
            <a:endParaRPr lang="en-US" sz="2800" dirty="0">
              <a:solidFill>
                <a:srgbClr val="0C344C"/>
              </a:solidFill>
              <a:latin typeface="Lato" panose="020F0502020204030203" pitchFamily="34" charset="0"/>
            </a:endParaRPr>
          </a:p>
        </p:txBody>
      </p:sp>
      <p:grpSp>
        <p:nvGrpSpPr>
          <p:cNvPr id="73" name="Group 72"/>
          <p:cNvGrpSpPr/>
          <p:nvPr/>
        </p:nvGrpSpPr>
        <p:grpSpPr>
          <a:xfrm>
            <a:off x="5959376" y="2717457"/>
            <a:ext cx="282674" cy="283920"/>
            <a:chOff x="8440738" y="2535238"/>
            <a:chExt cx="360362" cy="361950"/>
          </a:xfrm>
          <a:solidFill>
            <a:schemeClr val="bg1"/>
          </a:solidFill>
        </p:grpSpPr>
        <p:sp>
          <p:nvSpPr>
            <p:cNvPr id="74" name="Freeform 73"/>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4"/>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2873746" y="2720571"/>
            <a:ext cx="282676" cy="277694"/>
            <a:chOff x="9161463" y="4692650"/>
            <a:chExt cx="360363" cy="354013"/>
          </a:xfrm>
          <a:solidFill>
            <a:schemeClr val="bg1"/>
          </a:solidFill>
        </p:grpSpPr>
        <p:sp>
          <p:nvSpPr>
            <p:cNvPr id="63"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0" name="Freeform 89"/>
          <p:cNvSpPr>
            <a:spLocks noEditPoints="1"/>
          </p:cNvSpPr>
          <p:nvPr/>
        </p:nvSpPr>
        <p:spPr bwMode="auto">
          <a:xfrm>
            <a:off x="9111577" y="2734241"/>
            <a:ext cx="186666" cy="250352"/>
          </a:xfrm>
          <a:custGeom>
            <a:avLst/>
            <a:gdLst>
              <a:gd name="T0" fmla="*/ 70 w 72"/>
              <a:gd name="T1" fmla="*/ 92 h 96"/>
              <a:gd name="T2" fmla="*/ 64 w 72"/>
              <a:gd name="T3" fmla="*/ 92 h 96"/>
              <a:gd name="T4" fmla="*/ 64 w 72"/>
              <a:gd name="T5" fmla="*/ 78 h 96"/>
              <a:gd name="T6" fmla="*/ 64 w 72"/>
              <a:gd name="T7" fmla="*/ 74 h 96"/>
              <a:gd name="T8" fmla="*/ 46 w 72"/>
              <a:gd name="T9" fmla="*/ 48 h 96"/>
              <a:gd name="T10" fmla="*/ 64 w 72"/>
              <a:gd name="T11" fmla="*/ 22 h 96"/>
              <a:gd name="T12" fmla="*/ 64 w 72"/>
              <a:gd name="T13" fmla="*/ 4 h 96"/>
              <a:gd name="T14" fmla="*/ 70 w 72"/>
              <a:gd name="T15" fmla="*/ 4 h 96"/>
              <a:gd name="T16" fmla="*/ 72 w 72"/>
              <a:gd name="T17" fmla="*/ 2 h 96"/>
              <a:gd name="T18" fmla="*/ 70 w 72"/>
              <a:gd name="T19" fmla="*/ 0 h 96"/>
              <a:gd name="T20" fmla="*/ 62 w 72"/>
              <a:gd name="T21" fmla="*/ 0 h 96"/>
              <a:gd name="T22" fmla="*/ 10 w 72"/>
              <a:gd name="T23" fmla="*/ 0 h 96"/>
              <a:gd name="T24" fmla="*/ 2 w 72"/>
              <a:gd name="T25" fmla="*/ 0 h 96"/>
              <a:gd name="T26" fmla="*/ 0 w 72"/>
              <a:gd name="T27" fmla="*/ 2 h 96"/>
              <a:gd name="T28" fmla="*/ 2 w 72"/>
              <a:gd name="T29" fmla="*/ 4 h 96"/>
              <a:gd name="T30" fmla="*/ 8 w 72"/>
              <a:gd name="T31" fmla="*/ 4 h 96"/>
              <a:gd name="T32" fmla="*/ 8 w 72"/>
              <a:gd name="T33" fmla="*/ 22 h 96"/>
              <a:gd name="T34" fmla="*/ 26 w 72"/>
              <a:gd name="T35" fmla="*/ 48 h 96"/>
              <a:gd name="T36" fmla="*/ 8 w 72"/>
              <a:gd name="T37" fmla="*/ 74 h 96"/>
              <a:gd name="T38" fmla="*/ 8 w 72"/>
              <a:gd name="T39" fmla="*/ 78 h 96"/>
              <a:gd name="T40" fmla="*/ 8 w 72"/>
              <a:gd name="T41" fmla="*/ 92 h 96"/>
              <a:gd name="T42" fmla="*/ 2 w 72"/>
              <a:gd name="T43" fmla="*/ 92 h 96"/>
              <a:gd name="T44" fmla="*/ 0 w 72"/>
              <a:gd name="T45" fmla="*/ 94 h 96"/>
              <a:gd name="T46" fmla="*/ 2 w 72"/>
              <a:gd name="T47" fmla="*/ 96 h 96"/>
              <a:gd name="T48" fmla="*/ 10 w 72"/>
              <a:gd name="T49" fmla="*/ 96 h 96"/>
              <a:gd name="T50" fmla="*/ 62 w 72"/>
              <a:gd name="T51" fmla="*/ 96 h 96"/>
              <a:gd name="T52" fmla="*/ 70 w 72"/>
              <a:gd name="T53" fmla="*/ 96 h 96"/>
              <a:gd name="T54" fmla="*/ 72 w 72"/>
              <a:gd name="T55" fmla="*/ 94 h 96"/>
              <a:gd name="T56" fmla="*/ 70 w 72"/>
              <a:gd name="T57" fmla="*/ 92 h 96"/>
              <a:gd name="T58" fmla="*/ 17 w 72"/>
              <a:gd name="T59" fmla="*/ 36 h 96"/>
              <a:gd name="T60" fmla="*/ 12 w 72"/>
              <a:gd name="T61" fmla="*/ 22 h 96"/>
              <a:gd name="T62" fmla="*/ 12 w 72"/>
              <a:gd name="T63" fmla="*/ 4 h 96"/>
              <a:gd name="T64" fmla="*/ 60 w 72"/>
              <a:gd name="T65" fmla="*/ 4 h 96"/>
              <a:gd name="T66" fmla="*/ 60 w 72"/>
              <a:gd name="T67" fmla="*/ 22 h 96"/>
              <a:gd name="T68" fmla="*/ 55 w 72"/>
              <a:gd name="T69" fmla="*/ 36 h 96"/>
              <a:gd name="T70" fmla="*/ 17 w 72"/>
              <a:gd name="T71" fmla="*/ 36 h 96"/>
              <a:gd name="T72" fmla="*/ 60 w 72"/>
              <a:gd name="T73" fmla="*/ 76 h 96"/>
              <a:gd name="T74" fmla="*/ 49 w 72"/>
              <a:gd name="T75" fmla="*/ 76 h 96"/>
              <a:gd name="T76" fmla="*/ 37 w 72"/>
              <a:gd name="T77" fmla="*/ 65 h 96"/>
              <a:gd name="T78" fmla="*/ 35 w 72"/>
              <a:gd name="T79" fmla="*/ 65 h 96"/>
              <a:gd name="T80" fmla="*/ 23 w 72"/>
              <a:gd name="T81" fmla="*/ 76 h 96"/>
              <a:gd name="T82" fmla="*/ 12 w 72"/>
              <a:gd name="T83" fmla="*/ 76 h 96"/>
              <a:gd name="T84" fmla="*/ 12 w 72"/>
              <a:gd name="T85" fmla="*/ 74 h 96"/>
              <a:gd name="T86" fmla="*/ 36 w 72"/>
              <a:gd name="T87" fmla="*/ 50 h 96"/>
              <a:gd name="T88" fmla="*/ 60 w 72"/>
              <a:gd name="T89" fmla="*/ 74 h 96"/>
              <a:gd name="T90" fmla="*/ 60 w 72"/>
              <a:gd name="T9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96">
                <a:moveTo>
                  <a:pt x="70" y="92"/>
                </a:moveTo>
                <a:cubicBezTo>
                  <a:pt x="64" y="92"/>
                  <a:pt x="64" y="92"/>
                  <a:pt x="64" y="92"/>
                </a:cubicBezTo>
                <a:cubicBezTo>
                  <a:pt x="64" y="78"/>
                  <a:pt x="64" y="78"/>
                  <a:pt x="64" y="78"/>
                </a:cubicBezTo>
                <a:cubicBezTo>
                  <a:pt x="64" y="74"/>
                  <a:pt x="64" y="74"/>
                  <a:pt x="64" y="74"/>
                </a:cubicBezTo>
                <a:cubicBezTo>
                  <a:pt x="64" y="62"/>
                  <a:pt x="57" y="52"/>
                  <a:pt x="46" y="48"/>
                </a:cubicBezTo>
                <a:cubicBezTo>
                  <a:pt x="56" y="44"/>
                  <a:pt x="64" y="35"/>
                  <a:pt x="64" y="22"/>
                </a:cubicBezTo>
                <a:cubicBezTo>
                  <a:pt x="64" y="4"/>
                  <a:pt x="64" y="4"/>
                  <a:pt x="64" y="4"/>
                </a:cubicBezTo>
                <a:cubicBezTo>
                  <a:pt x="70" y="4"/>
                  <a:pt x="70" y="4"/>
                  <a:pt x="70" y="4"/>
                </a:cubicBezTo>
                <a:cubicBezTo>
                  <a:pt x="71" y="4"/>
                  <a:pt x="72" y="3"/>
                  <a:pt x="72" y="2"/>
                </a:cubicBezTo>
                <a:cubicBezTo>
                  <a:pt x="72" y="1"/>
                  <a:pt x="71" y="0"/>
                  <a:pt x="70" y="0"/>
                </a:cubicBezTo>
                <a:cubicBezTo>
                  <a:pt x="62" y="0"/>
                  <a:pt x="62" y="0"/>
                  <a:pt x="62" y="0"/>
                </a:cubicBezTo>
                <a:cubicBezTo>
                  <a:pt x="10" y="0"/>
                  <a:pt x="10" y="0"/>
                  <a:pt x="10" y="0"/>
                </a:cubicBezTo>
                <a:cubicBezTo>
                  <a:pt x="2" y="0"/>
                  <a:pt x="2" y="0"/>
                  <a:pt x="2" y="0"/>
                </a:cubicBezTo>
                <a:cubicBezTo>
                  <a:pt x="1" y="0"/>
                  <a:pt x="0" y="1"/>
                  <a:pt x="0" y="2"/>
                </a:cubicBezTo>
                <a:cubicBezTo>
                  <a:pt x="0" y="3"/>
                  <a:pt x="1" y="4"/>
                  <a:pt x="2" y="4"/>
                </a:cubicBezTo>
                <a:cubicBezTo>
                  <a:pt x="8" y="4"/>
                  <a:pt x="8" y="4"/>
                  <a:pt x="8" y="4"/>
                </a:cubicBezTo>
                <a:cubicBezTo>
                  <a:pt x="8" y="22"/>
                  <a:pt x="8" y="22"/>
                  <a:pt x="8" y="22"/>
                </a:cubicBezTo>
                <a:cubicBezTo>
                  <a:pt x="8" y="35"/>
                  <a:pt x="16" y="44"/>
                  <a:pt x="26" y="48"/>
                </a:cubicBezTo>
                <a:cubicBezTo>
                  <a:pt x="15" y="52"/>
                  <a:pt x="8" y="62"/>
                  <a:pt x="8" y="74"/>
                </a:cubicBezTo>
                <a:cubicBezTo>
                  <a:pt x="8" y="78"/>
                  <a:pt x="8" y="78"/>
                  <a:pt x="8" y="78"/>
                </a:cubicBezTo>
                <a:cubicBezTo>
                  <a:pt x="8" y="92"/>
                  <a:pt x="8" y="92"/>
                  <a:pt x="8" y="92"/>
                </a:cubicBezTo>
                <a:cubicBezTo>
                  <a:pt x="2" y="92"/>
                  <a:pt x="2" y="92"/>
                  <a:pt x="2" y="92"/>
                </a:cubicBezTo>
                <a:cubicBezTo>
                  <a:pt x="1" y="92"/>
                  <a:pt x="0" y="93"/>
                  <a:pt x="0" y="94"/>
                </a:cubicBezTo>
                <a:cubicBezTo>
                  <a:pt x="0" y="95"/>
                  <a:pt x="1" y="96"/>
                  <a:pt x="2" y="96"/>
                </a:cubicBezTo>
                <a:cubicBezTo>
                  <a:pt x="10" y="96"/>
                  <a:pt x="10" y="96"/>
                  <a:pt x="10" y="96"/>
                </a:cubicBezTo>
                <a:cubicBezTo>
                  <a:pt x="62" y="96"/>
                  <a:pt x="62" y="96"/>
                  <a:pt x="62" y="96"/>
                </a:cubicBezTo>
                <a:cubicBezTo>
                  <a:pt x="70" y="96"/>
                  <a:pt x="70" y="96"/>
                  <a:pt x="70" y="96"/>
                </a:cubicBezTo>
                <a:cubicBezTo>
                  <a:pt x="71" y="96"/>
                  <a:pt x="72" y="95"/>
                  <a:pt x="72" y="94"/>
                </a:cubicBezTo>
                <a:cubicBezTo>
                  <a:pt x="72" y="93"/>
                  <a:pt x="71" y="92"/>
                  <a:pt x="70" y="92"/>
                </a:cubicBezTo>
                <a:close/>
                <a:moveTo>
                  <a:pt x="17" y="36"/>
                </a:moveTo>
                <a:cubicBezTo>
                  <a:pt x="14" y="32"/>
                  <a:pt x="12" y="27"/>
                  <a:pt x="12" y="22"/>
                </a:cubicBezTo>
                <a:cubicBezTo>
                  <a:pt x="12" y="4"/>
                  <a:pt x="12" y="4"/>
                  <a:pt x="12" y="4"/>
                </a:cubicBezTo>
                <a:cubicBezTo>
                  <a:pt x="60" y="4"/>
                  <a:pt x="60" y="4"/>
                  <a:pt x="60" y="4"/>
                </a:cubicBezTo>
                <a:cubicBezTo>
                  <a:pt x="60" y="22"/>
                  <a:pt x="60" y="22"/>
                  <a:pt x="60" y="22"/>
                </a:cubicBezTo>
                <a:cubicBezTo>
                  <a:pt x="60" y="27"/>
                  <a:pt x="58" y="32"/>
                  <a:pt x="55" y="36"/>
                </a:cubicBezTo>
                <a:lnTo>
                  <a:pt x="17" y="36"/>
                </a:lnTo>
                <a:close/>
                <a:moveTo>
                  <a:pt x="60" y="76"/>
                </a:moveTo>
                <a:cubicBezTo>
                  <a:pt x="49" y="76"/>
                  <a:pt x="49" y="76"/>
                  <a:pt x="49" y="76"/>
                </a:cubicBezTo>
                <a:cubicBezTo>
                  <a:pt x="37" y="65"/>
                  <a:pt x="37" y="65"/>
                  <a:pt x="37" y="65"/>
                </a:cubicBezTo>
                <a:cubicBezTo>
                  <a:pt x="37" y="64"/>
                  <a:pt x="35" y="64"/>
                  <a:pt x="35" y="65"/>
                </a:cubicBezTo>
                <a:cubicBezTo>
                  <a:pt x="23" y="76"/>
                  <a:pt x="23" y="76"/>
                  <a:pt x="23" y="76"/>
                </a:cubicBezTo>
                <a:cubicBezTo>
                  <a:pt x="12" y="76"/>
                  <a:pt x="12" y="76"/>
                  <a:pt x="12" y="76"/>
                </a:cubicBezTo>
                <a:cubicBezTo>
                  <a:pt x="12" y="74"/>
                  <a:pt x="12" y="74"/>
                  <a:pt x="12" y="74"/>
                </a:cubicBezTo>
                <a:cubicBezTo>
                  <a:pt x="12" y="61"/>
                  <a:pt x="23" y="50"/>
                  <a:pt x="36" y="50"/>
                </a:cubicBezTo>
                <a:cubicBezTo>
                  <a:pt x="49" y="50"/>
                  <a:pt x="60" y="61"/>
                  <a:pt x="60" y="74"/>
                </a:cubicBezTo>
                <a:lnTo>
                  <a:pt x="60"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pic>
        <p:nvPicPr>
          <p:cNvPr id="112" name="Picture 111" descr="A picture containing drawing&#10;&#10;Description automatically generated">
            <a:extLst>
              <a:ext uri="{FF2B5EF4-FFF2-40B4-BE49-F238E27FC236}">
                <a16:creationId xmlns:a16="http://schemas.microsoft.com/office/drawing/2014/main" id="{ACEACF25-58A1-47D0-BAB3-030A45AB2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113" name="Group 112">
            <a:extLst>
              <a:ext uri="{FF2B5EF4-FFF2-40B4-BE49-F238E27FC236}">
                <a16:creationId xmlns:a16="http://schemas.microsoft.com/office/drawing/2014/main" id="{53091140-DACC-4701-A217-F8A5481584EA}"/>
              </a:ext>
            </a:extLst>
          </p:cNvPr>
          <p:cNvGrpSpPr/>
          <p:nvPr/>
        </p:nvGrpSpPr>
        <p:grpSpPr>
          <a:xfrm>
            <a:off x="50868" y="0"/>
            <a:ext cx="1576256" cy="482568"/>
            <a:chOff x="50868" y="0"/>
            <a:chExt cx="1576256" cy="482568"/>
          </a:xfrm>
        </p:grpSpPr>
        <p:grpSp>
          <p:nvGrpSpPr>
            <p:cNvPr id="114" name="Group 113">
              <a:extLst>
                <a:ext uri="{FF2B5EF4-FFF2-40B4-BE49-F238E27FC236}">
                  <a16:creationId xmlns:a16="http://schemas.microsoft.com/office/drawing/2014/main" id="{5717B3FE-D6B4-4662-A9B2-0EF781F70153}"/>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16" name="Freeform 5">
                <a:extLst>
                  <a:ext uri="{FF2B5EF4-FFF2-40B4-BE49-F238E27FC236}">
                    <a16:creationId xmlns:a16="http://schemas.microsoft.com/office/drawing/2014/main" id="{431DD41A-98DE-4ED8-B010-BF710DEC8CC0}"/>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
                <a:extLst>
                  <a:ext uri="{FF2B5EF4-FFF2-40B4-BE49-F238E27FC236}">
                    <a16:creationId xmlns:a16="http://schemas.microsoft.com/office/drawing/2014/main" id="{FF3F62BB-62DF-4A3A-B3DB-1F0B27E513E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15" name="Picture 114" descr="A close up of a logo&#10;&#10;Description automatically generated">
              <a:extLst>
                <a:ext uri="{FF2B5EF4-FFF2-40B4-BE49-F238E27FC236}">
                  <a16:creationId xmlns:a16="http://schemas.microsoft.com/office/drawing/2014/main" id="{5FB3FDF7-59E4-41D4-BD0D-D3FA3B822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grpSp>
        <p:nvGrpSpPr>
          <p:cNvPr id="42" name="Group 41"/>
          <p:cNvGrpSpPr/>
          <p:nvPr/>
        </p:nvGrpSpPr>
        <p:grpSpPr>
          <a:xfrm>
            <a:off x="8757103" y="3194142"/>
            <a:ext cx="895615" cy="563900"/>
            <a:chOff x="920816" y="2053524"/>
            <a:chExt cx="1294484" cy="815037"/>
          </a:xfrm>
        </p:grpSpPr>
        <p:sp>
          <p:nvSpPr>
            <p:cNvPr id="43"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Freeform: Shape 124">
            <a:extLst>
              <a:ext uri="{FF2B5EF4-FFF2-40B4-BE49-F238E27FC236}">
                <a16:creationId xmlns:a16="http://schemas.microsoft.com/office/drawing/2014/main" id="{1C36DD2E-CB9E-4457-8C9A-AD74E4533119}"/>
              </a:ext>
            </a:extLst>
          </p:cNvPr>
          <p:cNvSpPr/>
          <p:nvPr/>
        </p:nvSpPr>
        <p:spPr>
          <a:xfrm>
            <a:off x="1879192" y="4485092"/>
            <a:ext cx="10301081" cy="1753588"/>
          </a:xfrm>
          <a:custGeom>
            <a:avLst/>
            <a:gdLst>
              <a:gd name="connsiteX0" fmla="*/ 0 w 12192001"/>
              <a:gd name="connsiteY0" fmla="*/ 0 h 2436157"/>
              <a:gd name="connsiteX1" fmla="*/ 11352214 w 12192001"/>
              <a:gd name="connsiteY1" fmla="*/ 0 h 2436157"/>
              <a:gd name="connsiteX2" fmla="*/ 11352214 w 12192001"/>
              <a:gd name="connsiteY2" fmla="*/ 718145 h 2436157"/>
              <a:gd name="connsiteX3" fmla="*/ 12192001 w 12192001"/>
              <a:gd name="connsiteY3" fmla="*/ 718145 h 2436157"/>
              <a:gd name="connsiteX4" fmla="*/ 12192001 w 12192001"/>
              <a:gd name="connsiteY4" fmla="*/ 2436157 h 2436157"/>
              <a:gd name="connsiteX5" fmla="*/ 11352214 w 12192001"/>
              <a:gd name="connsiteY5" fmla="*/ 2436157 h 2436157"/>
              <a:gd name="connsiteX6" fmla="*/ 1395438 w 12192001"/>
              <a:gd name="connsiteY6" fmla="*/ 2436157 h 2436157"/>
              <a:gd name="connsiteX7" fmla="*/ 0 w 12192001"/>
              <a:gd name="connsiteY7" fmla="*/ 2436157 h 2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2436157">
                <a:moveTo>
                  <a:pt x="0" y="0"/>
                </a:moveTo>
                <a:lnTo>
                  <a:pt x="11352214" y="0"/>
                </a:lnTo>
                <a:lnTo>
                  <a:pt x="11352214" y="718145"/>
                </a:lnTo>
                <a:lnTo>
                  <a:pt x="12192001" y="718145"/>
                </a:lnTo>
                <a:lnTo>
                  <a:pt x="12192001" y="2436157"/>
                </a:lnTo>
                <a:lnTo>
                  <a:pt x="11352214" y="2436157"/>
                </a:lnTo>
                <a:lnTo>
                  <a:pt x="1395438" y="2436157"/>
                </a:lnTo>
                <a:lnTo>
                  <a:pt x="0" y="243615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5652906" y="3194142"/>
            <a:ext cx="895615" cy="563900"/>
            <a:chOff x="920816" y="2053524"/>
            <a:chExt cx="1294484" cy="815037"/>
          </a:xfrm>
        </p:grpSpPr>
        <p:sp>
          <p:nvSpPr>
            <p:cNvPr id="47"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539283" y="3194142"/>
            <a:ext cx="895615" cy="563900"/>
            <a:chOff x="920816" y="2053524"/>
            <a:chExt cx="1294484" cy="815037"/>
          </a:xfrm>
        </p:grpSpPr>
        <p:sp>
          <p:nvSpPr>
            <p:cNvPr id="18"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TextBox 25">
            <a:extLst>
              <a:ext uri="{FF2B5EF4-FFF2-40B4-BE49-F238E27FC236}">
                <a16:creationId xmlns:a16="http://schemas.microsoft.com/office/drawing/2014/main" id="{8DA8EE1C-1FDF-42FE-9DA9-8A6C8B6AE646}"/>
              </a:ext>
            </a:extLst>
          </p:cNvPr>
          <p:cNvSpPr txBox="1"/>
          <p:nvPr/>
        </p:nvSpPr>
        <p:spPr>
          <a:xfrm>
            <a:off x="2477221" y="2824369"/>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Code Block</a:t>
            </a:r>
          </a:p>
        </p:txBody>
      </p:sp>
      <p:sp>
        <p:nvSpPr>
          <p:cNvPr id="136" name="TextBox 25">
            <a:extLst>
              <a:ext uri="{FF2B5EF4-FFF2-40B4-BE49-F238E27FC236}">
                <a16:creationId xmlns:a16="http://schemas.microsoft.com/office/drawing/2014/main" id="{7D46D1A6-E7D1-42C2-9B28-4ADC8A9AA0A2}"/>
              </a:ext>
            </a:extLst>
          </p:cNvPr>
          <p:cNvSpPr txBox="1"/>
          <p:nvPr/>
        </p:nvSpPr>
        <p:spPr>
          <a:xfrm>
            <a:off x="5548766" y="2818908"/>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Run</a:t>
            </a:r>
          </a:p>
        </p:txBody>
      </p:sp>
      <p:sp>
        <p:nvSpPr>
          <p:cNvPr id="139" name="TextBox 25">
            <a:extLst>
              <a:ext uri="{FF2B5EF4-FFF2-40B4-BE49-F238E27FC236}">
                <a16:creationId xmlns:a16="http://schemas.microsoft.com/office/drawing/2014/main" id="{9195A50F-41A7-46CF-A591-4EE4C4717EDB}"/>
              </a:ext>
            </a:extLst>
          </p:cNvPr>
          <p:cNvSpPr txBox="1"/>
          <p:nvPr/>
        </p:nvSpPr>
        <p:spPr>
          <a:xfrm>
            <a:off x="8698771" y="2646553"/>
            <a:ext cx="102299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Repeat Tasks</a:t>
            </a:r>
          </a:p>
          <a:p>
            <a:pPr algn="ctr"/>
            <a:r>
              <a:rPr lang="en-US" sz="1200" dirty="0">
                <a:solidFill>
                  <a:srgbClr val="19627F"/>
                </a:solidFill>
                <a:latin typeface="Lato" panose="020F0502020204030203" pitchFamily="34" charset="0"/>
                <a:cs typeface="Calibri Light" panose="020F0302020204030204" pitchFamily="34" charset="0"/>
              </a:rPr>
              <a:t>(Loop) </a:t>
            </a:r>
          </a:p>
        </p:txBody>
      </p:sp>
      <p:sp>
        <p:nvSpPr>
          <p:cNvPr id="140" name="TextBox 25">
            <a:extLst>
              <a:ext uri="{FF2B5EF4-FFF2-40B4-BE49-F238E27FC236}">
                <a16:creationId xmlns:a16="http://schemas.microsoft.com/office/drawing/2014/main" id="{4E141A42-47C4-4628-87DE-259A2193F5E5}"/>
              </a:ext>
            </a:extLst>
          </p:cNvPr>
          <p:cNvSpPr txBox="1"/>
          <p:nvPr/>
        </p:nvSpPr>
        <p:spPr>
          <a:xfrm>
            <a:off x="2628888" y="3268238"/>
            <a:ext cx="67554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&lt;/&gt;</a:t>
            </a:r>
          </a:p>
        </p:txBody>
      </p:sp>
      <p:sp>
        <p:nvSpPr>
          <p:cNvPr id="8" name="Flowchart: Extract 7">
            <a:extLst>
              <a:ext uri="{FF2B5EF4-FFF2-40B4-BE49-F238E27FC236}">
                <a16:creationId xmlns:a16="http://schemas.microsoft.com/office/drawing/2014/main" id="{9CF7D16A-F6DE-4916-ACE3-DEC67F6D26C7}"/>
              </a:ext>
            </a:extLst>
          </p:cNvPr>
          <p:cNvSpPr/>
          <p:nvPr/>
        </p:nvSpPr>
        <p:spPr>
          <a:xfrm rot="5400000">
            <a:off x="5975388" y="3348719"/>
            <a:ext cx="382743" cy="248521"/>
          </a:xfrm>
          <a:prstGeom prst="flowChartExtract">
            <a:avLst/>
          </a:prstGeo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picture containing wheel&#10;&#10;Description automatically generated">
            <a:extLst>
              <a:ext uri="{FF2B5EF4-FFF2-40B4-BE49-F238E27FC236}">
                <a16:creationId xmlns:a16="http://schemas.microsoft.com/office/drawing/2014/main" id="{57250B29-8315-4D97-8E98-C8FD5504708B}"/>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039985" y="3287727"/>
            <a:ext cx="340570" cy="340570"/>
          </a:xfrm>
          <a:prstGeom prst="rect">
            <a:avLst/>
          </a:prstGeom>
        </p:spPr>
      </p:pic>
      <p:grpSp>
        <p:nvGrpSpPr>
          <p:cNvPr id="142" name="Group 141">
            <a:extLst>
              <a:ext uri="{FF2B5EF4-FFF2-40B4-BE49-F238E27FC236}">
                <a16:creationId xmlns:a16="http://schemas.microsoft.com/office/drawing/2014/main" id="{5960F1FB-A1D0-496D-87C3-24EF235E3762}"/>
              </a:ext>
            </a:extLst>
          </p:cNvPr>
          <p:cNvGrpSpPr/>
          <p:nvPr/>
        </p:nvGrpSpPr>
        <p:grpSpPr>
          <a:xfrm>
            <a:off x="0" y="4247102"/>
            <a:ext cx="10514132" cy="1991577"/>
            <a:chOff x="1588" y="2550974"/>
            <a:chExt cx="12198252" cy="1991577"/>
          </a:xfrm>
          <a:solidFill>
            <a:schemeClr val="bg1">
              <a:lumMod val="85000"/>
            </a:schemeClr>
          </a:solidFill>
        </p:grpSpPr>
        <p:sp>
          <p:nvSpPr>
            <p:cNvPr id="143" name="Rectangle 5">
              <a:extLst>
                <a:ext uri="{FF2B5EF4-FFF2-40B4-BE49-F238E27FC236}">
                  <a16:creationId xmlns:a16="http://schemas.microsoft.com/office/drawing/2014/main" id="{071FB874-35FE-4E9E-BEBF-C67BBB770131}"/>
                </a:ext>
              </a:extLst>
            </p:cNvPr>
            <p:cNvSpPr>
              <a:spLocks noChangeArrowheads="1"/>
            </p:cNvSpPr>
            <p:nvPr/>
          </p:nvSpPr>
          <p:spPr bwMode="auto">
            <a:xfrm>
              <a:off x="1588" y="255097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
              <a:extLst>
                <a:ext uri="{FF2B5EF4-FFF2-40B4-BE49-F238E27FC236}">
                  <a16:creationId xmlns:a16="http://schemas.microsoft.com/office/drawing/2014/main" id="{3965F205-DAC3-4B81-97AF-BDC662E5B83F}"/>
                </a:ext>
              </a:extLst>
            </p:cNvPr>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
              <a:extLst>
                <a:ext uri="{FF2B5EF4-FFF2-40B4-BE49-F238E27FC236}">
                  <a16:creationId xmlns:a16="http://schemas.microsoft.com/office/drawing/2014/main" id="{7C4BC634-1666-40E0-B2D4-3F810BB08330}"/>
                </a:ext>
              </a:extLst>
            </p:cNvPr>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
              <a:extLst>
                <a:ext uri="{FF2B5EF4-FFF2-40B4-BE49-F238E27FC236}">
                  <a16:creationId xmlns:a16="http://schemas.microsoft.com/office/drawing/2014/main" id="{53DB03F7-AC74-4E7B-B17F-CAC7954510FF}"/>
                </a:ext>
              </a:extLst>
            </p:cNvPr>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5">
              <a:extLst>
                <a:ext uri="{FF2B5EF4-FFF2-40B4-BE49-F238E27FC236}">
                  <a16:creationId xmlns:a16="http://schemas.microsoft.com/office/drawing/2014/main" id="{0D4CD722-64E7-478A-8B98-1125524F6892}"/>
                </a:ext>
              </a:extLst>
            </p:cNvPr>
            <p:cNvSpPr>
              <a:spLocks noChangeArrowheads="1"/>
            </p:cNvSpPr>
            <p:nvPr/>
          </p:nvSpPr>
          <p:spPr bwMode="auto">
            <a:xfrm>
              <a:off x="1395437" y="3441806"/>
              <a:ext cx="9410554" cy="21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2788"/>
          <p:cNvSpPr>
            <a:spLocks/>
          </p:cNvSpPr>
          <p:nvPr/>
        </p:nvSpPr>
        <p:spPr bwMode="auto">
          <a:xfrm rot="13377022">
            <a:off x="9310154" y="4116073"/>
            <a:ext cx="431945" cy="441905"/>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FFFFFF"/>
          </a:solidFill>
          <a:ln>
            <a:solidFill>
              <a:srgbClr val="19627F"/>
            </a:solidFill>
          </a:ln>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a16="http://schemas.microsoft.com/office/drawing/2014/main" id="{3EE78BCA-0923-4C78-B121-06CC00BA24FE}"/>
              </a:ext>
            </a:extLst>
          </p:cNvPr>
          <p:cNvSpPr/>
          <p:nvPr/>
        </p:nvSpPr>
        <p:spPr>
          <a:xfrm>
            <a:off x="-17980" y="4233304"/>
            <a:ext cx="11436846" cy="2082436"/>
          </a:xfrm>
          <a:custGeom>
            <a:avLst/>
            <a:gdLst>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850255 w 11853414"/>
              <a:gd name="connsiteY14" fmla="*/ 2610340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0 w 11853414"/>
              <a:gd name="connsiteY18" fmla="*/ 2599610 h 2610340"/>
              <a:gd name="connsiteX19" fmla="*/ 0 w 11853414"/>
              <a:gd name="connsiteY19" fmla="*/ 2255070 h 2610340"/>
              <a:gd name="connsiteX20" fmla="*/ 0 w 11853414"/>
              <a:gd name="connsiteY20" fmla="*/ 352396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0 w 11853414"/>
              <a:gd name="connsiteY18" fmla="*/ 2599610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708727 w 11853414"/>
              <a:gd name="connsiteY16" fmla="*/ 2031174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96698 w 11853414"/>
              <a:gd name="connsiteY15" fmla="*/ 1928218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374266 w 11853414"/>
              <a:gd name="connsiteY13" fmla="*/ 1959221 h 2610340"/>
              <a:gd name="connsiteX14" fmla="*/ 2098367 w 11853414"/>
              <a:gd name="connsiteY14" fmla="*/ 1979892 h 2610340"/>
              <a:gd name="connsiteX15" fmla="*/ 1896698 w 11853414"/>
              <a:gd name="connsiteY15" fmla="*/ 1928218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344658 w 11853414"/>
              <a:gd name="connsiteY17" fmla="*/ 1938157 h 1979892"/>
              <a:gd name="connsiteX18" fmla="*/ 398058 w 11853414"/>
              <a:gd name="connsiteY18" fmla="*/ 1576424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344658 w 11853414"/>
              <a:gd name="connsiteY17" fmla="*/ 1938157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598114 w 11853414"/>
              <a:gd name="connsiteY17" fmla="*/ 1833756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4595999 w 11853414"/>
              <a:gd name="connsiteY16" fmla="*/ 1806129 h 1979892"/>
              <a:gd name="connsiteX17" fmla="*/ 1598114 w 11853414"/>
              <a:gd name="connsiteY17" fmla="*/ 1833756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5790011 w 11853414"/>
              <a:gd name="connsiteY14" fmla="*/ 1818545 h 1959222"/>
              <a:gd name="connsiteX15" fmla="*/ 1896698 w 11853414"/>
              <a:gd name="connsiteY15" fmla="*/ 1928218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5790011 w 11853414"/>
              <a:gd name="connsiteY14" fmla="*/ 1818545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8027036 w 11853414"/>
              <a:gd name="connsiteY14" fmla="*/ 1780581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41206 w 11853414"/>
              <a:gd name="connsiteY13" fmla="*/ 1826347 h 1959222"/>
              <a:gd name="connsiteX14" fmla="*/ 8027036 w 11853414"/>
              <a:gd name="connsiteY14" fmla="*/ 1780581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807366 h 1847721"/>
              <a:gd name="connsiteX13" fmla="*/ 11341206 w 11853414"/>
              <a:gd name="connsiteY13" fmla="*/ 1826347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807366 h 1847721"/>
              <a:gd name="connsiteX13" fmla="*/ 11418345 w 11853414"/>
              <a:gd name="connsiteY13" fmla="*/ 1807365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18345 w 11853414"/>
              <a:gd name="connsiteY13" fmla="*/ 1807365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97237 w 11853414"/>
              <a:gd name="connsiteY15" fmla="*/ 1795345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20099 w 11853414"/>
              <a:gd name="connsiteY15" fmla="*/ 1738398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20099 w 11853414"/>
              <a:gd name="connsiteY15" fmla="*/ 1738398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09080 w 11853414"/>
              <a:gd name="connsiteY15" fmla="*/ 1776363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09080 w 11853414"/>
              <a:gd name="connsiteY15" fmla="*/ 1776363 h 1847721"/>
              <a:gd name="connsiteX16" fmla="*/ 4518860 w 11853414"/>
              <a:gd name="connsiteY16" fmla="*/ 1787147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1108"/>
              <a:gd name="connsiteX1" fmla="*/ 811781 w 11853414"/>
              <a:gd name="connsiteY1" fmla="*/ 0 h 1841108"/>
              <a:gd name="connsiteX2" fmla="*/ 811781 w 11853414"/>
              <a:gd name="connsiteY2" fmla="*/ 225757 h 1841108"/>
              <a:gd name="connsiteX3" fmla="*/ 8679576 w 11853414"/>
              <a:gd name="connsiteY3" fmla="*/ 225757 h 1841108"/>
              <a:gd name="connsiteX4" fmla="*/ 8679576 w 11853414"/>
              <a:gd name="connsiteY4" fmla="*/ 352396 h 1841108"/>
              <a:gd name="connsiteX5" fmla="*/ 9409921 w 11853414"/>
              <a:gd name="connsiteY5" fmla="*/ 352396 h 1841108"/>
              <a:gd name="connsiteX6" fmla="*/ 9409921 w 11853414"/>
              <a:gd name="connsiteY6" fmla="*/ 1014843 h 1841108"/>
              <a:gd name="connsiteX7" fmla="*/ 10106026 w 11853414"/>
              <a:gd name="connsiteY7" fmla="*/ 1014843 h 1841108"/>
              <a:gd name="connsiteX8" fmla="*/ 10106026 w 11853414"/>
              <a:gd name="connsiteY8" fmla="*/ 1319487 h 1841108"/>
              <a:gd name="connsiteX9" fmla="*/ 11153123 w 11853414"/>
              <a:gd name="connsiteY9" fmla="*/ 1319487 h 1841108"/>
              <a:gd name="connsiteX10" fmla="*/ 11153123 w 11853414"/>
              <a:gd name="connsiteY10" fmla="*/ 1700013 h 1841108"/>
              <a:gd name="connsiteX11" fmla="*/ 11853414 w 11853414"/>
              <a:gd name="connsiteY11" fmla="*/ 1700013 h 1841108"/>
              <a:gd name="connsiteX12" fmla="*/ 11665592 w 11853414"/>
              <a:gd name="connsiteY12" fmla="*/ 1769402 h 1841108"/>
              <a:gd name="connsiteX13" fmla="*/ 11451405 w 11853414"/>
              <a:gd name="connsiteY13" fmla="*/ 1778893 h 1841108"/>
              <a:gd name="connsiteX14" fmla="*/ 7872759 w 11853414"/>
              <a:gd name="connsiteY14" fmla="*/ 1771089 h 1841108"/>
              <a:gd name="connsiteX15" fmla="*/ 7109080 w 11853414"/>
              <a:gd name="connsiteY15" fmla="*/ 1776363 h 1841108"/>
              <a:gd name="connsiteX16" fmla="*/ 4518860 w 11853414"/>
              <a:gd name="connsiteY16" fmla="*/ 1787147 h 1841108"/>
              <a:gd name="connsiteX17" fmla="*/ 1565055 w 11853414"/>
              <a:gd name="connsiteY17" fmla="*/ 1805283 h 1841108"/>
              <a:gd name="connsiteX18" fmla="*/ 497237 w 11853414"/>
              <a:gd name="connsiteY18" fmla="*/ 1794716 h 1841108"/>
              <a:gd name="connsiteX19" fmla="*/ 0 w 11853414"/>
              <a:gd name="connsiteY19" fmla="*/ 1820992 h 1841108"/>
              <a:gd name="connsiteX20" fmla="*/ 0 w 11853414"/>
              <a:gd name="connsiteY20" fmla="*/ 352396 h 1841108"/>
              <a:gd name="connsiteX21" fmla="*/ 0 w 11853414"/>
              <a:gd name="connsiteY21" fmla="*/ 0 h 1841108"/>
              <a:gd name="connsiteX0" fmla="*/ 0 w 11853414"/>
              <a:gd name="connsiteY0" fmla="*/ 0 h 1820992"/>
              <a:gd name="connsiteX1" fmla="*/ 811781 w 11853414"/>
              <a:gd name="connsiteY1" fmla="*/ 0 h 1820992"/>
              <a:gd name="connsiteX2" fmla="*/ 811781 w 11853414"/>
              <a:gd name="connsiteY2" fmla="*/ 225757 h 1820992"/>
              <a:gd name="connsiteX3" fmla="*/ 8679576 w 11853414"/>
              <a:gd name="connsiteY3" fmla="*/ 225757 h 1820992"/>
              <a:gd name="connsiteX4" fmla="*/ 8679576 w 11853414"/>
              <a:gd name="connsiteY4" fmla="*/ 352396 h 1820992"/>
              <a:gd name="connsiteX5" fmla="*/ 9409921 w 11853414"/>
              <a:gd name="connsiteY5" fmla="*/ 352396 h 1820992"/>
              <a:gd name="connsiteX6" fmla="*/ 9409921 w 11853414"/>
              <a:gd name="connsiteY6" fmla="*/ 1014843 h 1820992"/>
              <a:gd name="connsiteX7" fmla="*/ 10106026 w 11853414"/>
              <a:gd name="connsiteY7" fmla="*/ 1014843 h 1820992"/>
              <a:gd name="connsiteX8" fmla="*/ 10106026 w 11853414"/>
              <a:gd name="connsiteY8" fmla="*/ 1319487 h 1820992"/>
              <a:gd name="connsiteX9" fmla="*/ 11153123 w 11853414"/>
              <a:gd name="connsiteY9" fmla="*/ 1319487 h 1820992"/>
              <a:gd name="connsiteX10" fmla="*/ 11153123 w 11853414"/>
              <a:gd name="connsiteY10" fmla="*/ 1700013 h 1820992"/>
              <a:gd name="connsiteX11" fmla="*/ 11853414 w 11853414"/>
              <a:gd name="connsiteY11" fmla="*/ 1700013 h 1820992"/>
              <a:gd name="connsiteX12" fmla="*/ 11665592 w 11853414"/>
              <a:gd name="connsiteY12" fmla="*/ 1769402 h 1820992"/>
              <a:gd name="connsiteX13" fmla="*/ 11451405 w 11853414"/>
              <a:gd name="connsiteY13" fmla="*/ 1778893 h 1820992"/>
              <a:gd name="connsiteX14" fmla="*/ 7872759 w 11853414"/>
              <a:gd name="connsiteY14" fmla="*/ 1771089 h 1820992"/>
              <a:gd name="connsiteX15" fmla="*/ 7109080 w 11853414"/>
              <a:gd name="connsiteY15" fmla="*/ 1776363 h 1820992"/>
              <a:gd name="connsiteX16" fmla="*/ 4518860 w 11853414"/>
              <a:gd name="connsiteY16" fmla="*/ 1787147 h 1820992"/>
              <a:gd name="connsiteX17" fmla="*/ 1565055 w 11853414"/>
              <a:gd name="connsiteY17" fmla="*/ 1805283 h 1820992"/>
              <a:gd name="connsiteX18" fmla="*/ 420098 w 11853414"/>
              <a:gd name="connsiteY18" fmla="*/ 1737770 h 1820992"/>
              <a:gd name="connsiteX19" fmla="*/ 0 w 11853414"/>
              <a:gd name="connsiteY19" fmla="*/ 1820992 h 1820992"/>
              <a:gd name="connsiteX20" fmla="*/ 0 w 11853414"/>
              <a:gd name="connsiteY20" fmla="*/ 352396 h 1820992"/>
              <a:gd name="connsiteX21" fmla="*/ 0 w 11853414"/>
              <a:gd name="connsiteY21" fmla="*/ 0 h 1820992"/>
              <a:gd name="connsiteX0" fmla="*/ 0 w 11853414"/>
              <a:gd name="connsiteY0" fmla="*/ 0 h 1820992"/>
              <a:gd name="connsiteX1" fmla="*/ 811781 w 11853414"/>
              <a:gd name="connsiteY1" fmla="*/ 0 h 1820992"/>
              <a:gd name="connsiteX2" fmla="*/ 811781 w 11853414"/>
              <a:gd name="connsiteY2" fmla="*/ 225757 h 1820992"/>
              <a:gd name="connsiteX3" fmla="*/ 8679576 w 11853414"/>
              <a:gd name="connsiteY3" fmla="*/ 225757 h 1820992"/>
              <a:gd name="connsiteX4" fmla="*/ 8679576 w 11853414"/>
              <a:gd name="connsiteY4" fmla="*/ 352396 h 1820992"/>
              <a:gd name="connsiteX5" fmla="*/ 9409921 w 11853414"/>
              <a:gd name="connsiteY5" fmla="*/ 352396 h 1820992"/>
              <a:gd name="connsiteX6" fmla="*/ 9409921 w 11853414"/>
              <a:gd name="connsiteY6" fmla="*/ 1014843 h 1820992"/>
              <a:gd name="connsiteX7" fmla="*/ 10106026 w 11853414"/>
              <a:gd name="connsiteY7" fmla="*/ 1014843 h 1820992"/>
              <a:gd name="connsiteX8" fmla="*/ 10106026 w 11853414"/>
              <a:gd name="connsiteY8" fmla="*/ 1319487 h 1820992"/>
              <a:gd name="connsiteX9" fmla="*/ 11153123 w 11853414"/>
              <a:gd name="connsiteY9" fmla="*/ 1319487 h 1820992"/>
              <a:gd name="connsiteX10" fmla="*/ 11153123 w 11853414"/>
              <a:gd name="connsiteY10" fmla="*/ 1700013 h 1820992"/>
              <a:gd name="connsiteX11" fmla="*/ 11853414 w 11853414"/>
              <a:gd name="connsiteY11" fmla="*/ 1700013 h 1820992"/>
              <a:gd name="connsiteX12" fmla="*/ 11665592 w 11853414"/>
              <a:gd name="connsiteY12" fmla="*/ 1769402 h 1820992"/>
              <a:gd name="connsiteX13" fmla="*/ 11451405 w 11853414"/>
              <a:gd name="connsiteY13" fmla="*/ 1778893 h 1820992"/>
              <a:gd name="connsiteX14" fmla="*/ 7872759 w 11853414"/>
              <a:gd name="connsiteY14" fmla="*/ 1771089 h 1820992"/>
              <a:gd name="connsiteX15" fmla="*/ 7109080 w 11853414"/>
              <a:gd name="connsiteY15" fmla="*/ 1776363 h 1820992"/>
              <a:gd name="connsiteX16" fmla="*/ 4518860 w 11853414"/>
              <a:gd name="connsiteY16" fmla="*/ 1787147 h 1820992"/>
              <a:gd name="connsiteX17" fmla="*/ 1565055 w 11853414"/>
              <a:gd name="connsiteY17" fmla="*/ 1805283 h 1820992"/>
              <a:gd name="connsiteX18" fmla="*/ 420098 w 11853414"/>
              <a:gd name="connsiteY18" fmla="*/ 1737770 h 1820992"/>
              <a:gd name="connsiteX19" fmla="*/ 0 w 11853414"/>
              <a:gd name="connsiteY19" fmla="*/ 1820992 h 1820992"/>
              <a:gd name="connsiteX20" fmla="*/ 0 w 11853414"/>
              <a:gd name="connsiteY20" fmla="*/ 352396 h 1820992"/>
              <a:gd name="connsiteX21" fmla="*/ 0 w 11853414"/>
              <a:gd name="connsiteY21" fmla="*/ 0 h 182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53414" h="1820992">
                <a:moveTo>
                  <a:pt x="0" y="0"/>
                </a:moveTo>
                <a:lnTo>
                  <a:pt x="811781" y="0"/>
                </a:lnTo>
                <a:lnTo>
                  <a:pt x="811781" y="225757"/>
                </a:lnTo>
                <a:lnTo>
                  <a:pt x="8679576" y="225757"/>
                </a:lnTo>
                <a:lnTo>
                  <a:pt x="8679576" y="352396"/>
                </a:lnTo>
                <a:lnTo>
                  <a:pt x="9409921" y="352396"/>
                </a:lnTo>
                <a:lnTo>
                  <a:pt x="9409921" y="1014843"/>
                </a:lnTo>
                <a:lnTo>
                  <a:pt x="10106026" y="1014843"/>
                </a:lnTo>
                <a:lnTo>
                  <a:pt x="10106026" y="1319487"/>
                </a:lnTo>
                <a:lnTo>
                  <a:pt x="11153123" y="1319487"/>
                </a:lnTo>
                <a:lnTo>
                  <a:pt x="11153123" y="1700013"/>
                </a:lnTo>
                <a:lnTo>
                  <a:pt x="11853414" y="1700013"/>
                </a:lnTo>
                <a:lnTo>
                  <a:pt x="11665592" y="1769402"/>
                </a:lnTo>
                <a:lnTo>
                  <a:pt x="11451405" y="1778893"/>
                </a:lnTo>
                <a:lnTo>
                  <a:pt x="7872759" y="1771089"/>
                </a:lnTo>
                <a:lnTo>
                  <a:pt x="7109080" y="1776363"/>
                </a:lnTo>
                <a:lnTo>
                  <a:pt x="4518860" y="1787147"/>
                </a:lnTo>
                <a:lnTo>
                  <a:pt x="1565055" y="1805283"/>
                </a:lnTo>
                <a:cubicBezTo>
                  <a:pt x="1172122" y="1757052"/>
                  <a:pt x="647473" y="1810893"/>
                  <a:pt x="420098" y="1737770"/>
                </a:cubicBezTo>
                <a:lnTo>
                  <a:pt x="0" y="1820992"/>
                </a:lnTo>
                <a:lnTo>
                  <a:pt x="0" y="35239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2" name="Freeform 2788">
            <a:extLst>
              <a:ext uri="{FF2B5EF4-FFF2-40B4-BE49-F238E27FC236}">
                <a16:creationId xmlns:a16="http://schemas.microsoft.com/office/drawing/2014/main" id="{541AF7E6-DBDA-4540-84AE-B68C401188ED}"/>
              </a:ext>
            </a:extLst>
          </p:cNvPr>
          <p:cNvSpPr>
            <a:spLocks/>
          </p:cNvSpPr>
          <p:nvPr/>
        </p:nvSpPr>
        <p:spPr bwMode="auto">
          <a:xfrm rot="18866895">
            <a:off x="621139" y="4223585"/>
            <a:ext cx="431945" cy="441905"/>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FFFFFF"/>
          </a:solidFill>
          <a:ln>
            <a:solidFill>
              <a:srgbClr val="19627F"/>
            </a:solidFill>
          </a:ln>
        </p:spPr>
        <p:txBody>
          <a:bodyPr vert="horz" wrap="square" lIns="91440" tIns="45720" rIns="91440" bIns="45720" numCol="1" anchor="t" anchorCtr="0" compatLnSpc="1">
            <a:prstTxWarp prst="textNoShape">
              <a:avLst/>
            </a:prstTxWarp>
          </a:bodyPr>
          <a:lstStyle/>
          <a:p>
            <a:endParaRPr lang="en-US"/>
          </a:p>
        </p:txBody>
      </p:sp>
      <p:sp>
        <p:nvSpPr>
          <p:cNvPr id="154" name="TextBox 25">
            <a:extLst>
              <a:ext uri="{FF2B5EF4-FFF2-40B4-BE49-F238E27FC236}">
                <a16:creationId xmlns:a16="http://schemas.microsoft.com/office/drawing/2014/main" id="{EF520A98-4593-4572-A08E-9CBBC06BDB8A}"/>
              </a:ext>
            </a:extLst>
          </p:cNvPr>
          <p:cNvSpPr txBox="1"/>
          <p:nvPr/>
        </p:nvSpPr>
        <p:spPr>
          <a:xfrm>
            <a:off x="8751016" y="5144686"/>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rgbClr val="19627F"/>
                </a:solidFill>
                <a:latin typeface="Lato" panose="020F0502020204030203" pitchFamily="34" charset="0"/>
                <a:cs typeface="Calibri Light" panose="020F0302020204030204" pitchFamily="34" charset="0"/>
              </a:rPr>
              <a:t>END</a:t>
            </a:r>
          </a:p>
        </p:txBody>
      </p:sp>
      <p:sp>
        <p:nvSpPr>
          <p:cNvPr id="130" name="TextBox 25">
            <a:extLst>
              <a:ext uri="{FF2B5EF4-FFF2-40B4-BE49-F238E27FC236}">
                <a16:creationId xmlns:a16="http://schemas.microsoft.com/office/drawing/2014/main" id="{95C13948-D4CC-448C-9C65-6AF222BB68C9}"/>
              </a:ext>
            </a:extLst>
          </p:cNvPr>
          <p:cNvSpPr txBox="1"/>
          <p:nvPr/>
        </p:nvSpPr>
        <p:spPr>
          <a:xfrm>
            <a:off x="750960" y="2529297"/>
            <a:ext cx="6161185"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tx1">
                    <a:lumMod val="85000"/>
                    <a:lumOff val="15000"/>
                  </a:schemeClr>
                </a:solidFill>
                <a:latin typeface="Lato" panose="020F0502020204030203" pitchFamily="34" charset="0"/>
                <a:cs typeface="Calibri Light" panose="020F0302020204030204" pitchFamily="34" charset="0"/>
              </a:rPr>
              <a:t>Types of Loops: </a:t>
            </a:r>
            <a:endParaRPr lang="en-US" sz="16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58" name="TextBox 25">
            <a:extLst>
              <a:ext uri="{FF2B5EF4-FFF2-40B4-BE49-F238E27FC236}">
                <a16:creationId xmlns:a16="http://schemas.microsoft.com/office/drawing/2014/main" id="{D6B1E0D3-1D11-42A9-A2D5-2648FA332CD4}"/>
              </a:ext>
            </a:extLst>
          </p:cNvPr>
          <p:cNvSpPr txBox="1"/>
          <p:nvPr/>
        </p:nvSpPr>
        <p:spPr>
          <a:xfrm>
            <a:off x="1998517" y="5114989"/>
            <a:ext cx="3871301"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For Loops </a:t>
            </a:r>
            <a:r>
              <a:rPr lang="en-US" sz="1400" dirty="0">
                <a:solidFill>
                  <a:srgbClr val="19627F"/>
                </a:solidFill>
                <a:latin typeface="Lato" panose="020F0502020204030203" pitchFamily="34" charset="0"/>
                <a:ea typeface="MS UI Gothic" panose="020B0600070205080204" pitchFamily="34" charset="-128"/>
                <a:cs typeface="Calibri Light" panose="020F0302020204030204" pitchFamily="34" charset="0"/>
              </a:rPr>
              <a:t>⇢ Repeat a certain number of times </a:t>
            </a:r>
            <a:endParaRPr lang="en-US" sz="1400" dirty="0">
              <a:solidFill>
                <a:srgbClr val="19627F"/>
              </a:solidFill>
              <a:latin typeface="Lato" panose="020F0502020204030203" pitchFamily="34" charset="0"/>
              <a:cs typeface="Calibri Light" panose="020F0302020204030204" pitchFamily="34" charset="0"/>
            </a:endParaRPr>
          </a:p>
        </p:txBody>
      </p:sp>
      <p:sp>
        <p:nvSpPr>
          <p:cNvPr id="159" name="TextBox 25">
            <a:extLst>
              <a:ext uri="{FF2B5EF4-FFF2-40B4-BE49-F238E27FC236}">
                <a16:creationId xmlns:a16="http://schemas.microsoft.com/office/drawing/2014/main" id="{1A6A7C9B-95F2-48DE-946E-961F5EB7D923}"/>
              </a:ext>
            </a:extLst>
          </p:cNvPr>
          <p:cNvSpPr txBox="1"/>
          <p:nvPr/>
        </p:nvSpPr>
        <p:spPr>
          <a:xfrm>
            <a:off x="2017143" y="5405432"/>
            <a:ext cx="4467151" cy="215444"/>
          </a:xfrm>
          <a:prstGeom prst="rect">
            <a:avLst/>
          </a:prstGeom>
          <a:solidFill>
            <a:schemeClr val="bg1"/>
          </a:solidFill>
          <a:ln>
            <a:solidFill>
              <a:schemeClr val="bg1"/>
            </a:solidFill>
          </a:ln>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While Loops </a:t>
            </a:r>
            <a:r>
              <a:rPr lang="en-US" sz="1400" dirty="0">
                <a:solidFill>
                  <a:srgbClr val="19627F"/>
                </a:solidFill>
                <a:latin typeface="Lato" panose="020F0502020204030203" pitchFamily="34" charset="0"/>
                <a:ea typeface="MS UI Gothic" panose="020B0600070205080204" pitchFamily="34" charset="-128"/>
                <a:cs typeface="Calibri Light" panose="020F0302020204030204" pitchFamily="34" charset="0"/>
              </a:rPr>
              <a:t>⇢ Repeat based on a condition (True/False)</a:t>
            </a:r>
            <a:endParaRPr lang="en-US" sz="1400" dirty="0">
              <a:solidFill>
                <a:srgbClr val="19627F"/>
              </a:solidFill>
              <a:latin typeface="Lato" panose="020F0502020204030203" pitchFamily="34" charset="0"/>
              <a:cs typeface="Calibri Light" panose="020F0302020204030204" pitchFamily="34" charset="0"/>
            </a:endParaRPr>
          </a:p>
        </p:txBody>
      </p:sp>
      <p:sp>
        <p:nvSpPr>
          <p:cNvPr id="160" name="TextBox 25">
            <a:extLst>
              <a:ext uri="{FF2B5EF4-FFF2-40B4-BE49-F238E27FC236}">
                <a16:creationId xmlns:a16="http://schemas.microsoft.com/office/drawing/2014/main" id="{A526A97F-D494-4ED3-9E85-C03A692CA196}"/>
              </a:ext>
            </a:extLst>
          </p:cNvPr>
          <p:cNvSpPr txBox="1"/>
          <p:nvPr/>
        </p:nvSpPr>
        <p:spPr>
          <a:xfrm>
            <a:off x="1572455" y="5023886"/>
            <a:ext cx="595693" cy="370913"/>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BFBEBE"/>
                </a:solidFill>
                <a:latin typeface="Lato" panose="020F0502020204030203" pitchFamily="34" charset="0"/>
                <a:cs typeface="Calibri Light" panose="020F0302020204030204" pitchFamily="34" charset="0"/>
              </a:rPr>
              <a:t>1</a:t>
            </a:r>
          </a:p>
        </p:txBody>
      </p:sp>
      <p:sp>
        <p:nvSpPr>
          <p:cNvPr id="161" name="TextBox 25">
            <a:extLst>
              <a:ext uri="{FF2B5EF4-FFF2-40B4-BE49-F238E27FC236}">
                <a16:creationId xmlns:a16="http://schemas.microsoft.com/office/drawing/2014/main" id="{5AD1D519-801C-4163-81F9-187004096C3B}"/>
              </a:ext>
            </a:extLst>
          </p:cNvPr>
          <p:cNvSpPr txBox="1"/>
          <p:nvPr/>
        </p:nvSpPr>
        <p:spPr>
          <a:xfrm>
            <a:off x="1562672" y="5309503"/>
            <a:ext cx="595693" cy="370913"/>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BFBEBE"/>
                </a:solidFill>
                <a:latin typeface="Lato" panose="020F0502020204030203" pitchFamily="34" charset="0"/>
                <a:cs typeface="Calibri Light" panose="020F0302020204030204" pitchFamily="34" charset="0"/>
              </a:rPr>
              <a:t>2</a:t>
            </a:r>
          </a:p>
        </p:txBody>
      </p:sp>
      <p:sp>
        <p:nvSpPr>
          <p:cNvPr id="162" name="TextBox 25">
            <a:extLst>
              <a:ext uri="{FF2B5EF4-FFF2-40B4-BE49-F238E27FC236}">
                <a16:creationId xmlns:a16="http://schemas.microsoft.com/office/drawing/2014/main" id="{D2535D7C-A139-4467-952C-29EFFFCD2CD3}"/>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Computers are good at doing repetitive tasks quickly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21" name="Group 20">
            <a:extLst>
              <a:ext uri="{FF2B5EF4-FFF2-40B4-BE49-F238E27FC236}">
                <a16:creationId xmlns:a16="http://schemas.microsoft.com/office/drawing/2014/main" id="{4B98D50B-C2AC-4A2E-80DF-3EAD769A42B5}"/>
              </a:ext>
            </a:extLst>
          </p:cNvPr>
          <p:cNvGrpSpPr/>
          <p:nvPr/>
        </p:nvGrpSpPr>
        <p:grpSpPr>
          <a:xfrm>
            <a:off x="9149001" y="5494226"/>
            <a:ext cx="3238178" cy="672395"/>
            <a:chOff x="8282226" y="4970351"/>
            <a:chExt cx="3238178" cy="672395"/>
          </a:xfrm>
        </p:grpSpPr>
        <p:grpSp>
          <p:nvGrpSpPr>
            <p:cNvPr id="163" name="Group 162">
              <a:extLst>
                <a:ext uri="{FF2B5EF4-FFF2-40B4-BE49-F238E27FC236}">
                  <a16:creationId xmlns:a16="http://schemas.microsoft.com/office/drawing/2014/main" id="{52618CDC-29EA-4F82-BFD6-EDB6EA067910}"/>
                </a:ext>
              </a:extLst>
            </p:cNvPr>
            <p:cNvGrpSpPr/>
            <p:nvPr/>
          </p:nvGrpSpPr>
          <p:grpSpPr>
            <a:xfrm>
              <a:off x="8282226" y="4970351"/>
              <a:ext cx="3238178" cy="672395"/>
              <a:chOff x="7846591" y="2867823"/>
              <a:chExt cx="3482783" cy="701726"/>
            </a:xfrm>
          </p:grpSpPr>
          <p:sp>
            <p:nvSpPr>
              <p:cNvPr id="164" name="Snip Single Corner Rectangle 64">
                <a:extLst>
                  <a:ext uri="{FF2B5EF4-FFF2-40B4-BE49-F238E27FC236}">
                    <a16:creationId xmlns:a16="http://schemas.microsoft.com/office/drawing/2014/main" id="{2E9772A2-5052-4F9C-A42D-9598BF6120ED}"/>
                  </a:ext>
                </a:extLst>
              </p:cNvPr>
              <p:cNvSpPr/>
              <p:nvPr/>
            </p:nvSpPr>
            <p:spPr>
              <a:xfrm>
                <a:off x="7846591" y="2867823"/>
                <a:ext cx="3183425" cy="701726"/>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4604">
                <a:extLst>
                  <a:ext uri="{FF2B5EF4-FFF2-40B4-BE49-F238E27FC236}">
                    <a16:creationId xmlns:a16="http://schemas.microsoft.com/office/drawing/2014/main" id="{315FFC53-22D3-4230-BF72-E5017151980E}"/>
                  </a:ext>
                </a:extLst>
              </p:cNvPr>
              <p:cNvSpPr>
                <a:spLocks noEditPoints="1"/>
              </p:cNvSpPr>
              <p:nvPr/>
            </p:nvSpPr>
            <p:spPr bwMode="auto">
              <a:xfrm>
                <a:off x="7876720" y="2913516"/>
                <a:ext cx="273574" cy="339615"/>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TextBox 25">
                <a:extLst>
                  <a:ext uri="{FF2B5EF4-FFF2-40B4-BE49-F238E27FC236}">
                    <a16:creationId xmlns:a16="http://schemas.microsoft.com/office/drawing/2014/main" id="{EF273E53-FE1D-4293-9979-D4A50B4BA34E}"/>
                  </a:ext>
                </a:extLst>
              </p:cNvPr>
              <p:cNvSpPr txBox="1"/>
              <p:nvPr/>
            </p:nvSpPr>
            <p:spPr>
              <a:xfrm>
                <a:off x="8257197" y="2886579"/>
                <a:ext cx="3072177" cy="6263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Lato" panose="020F0502020204030203" pitchFamily="34" charset="0"/>
                    <a:cs typeface="Calibri Light" panose="020F0302020204030204" pitchFamily="34" charset="0"/>
                  </a:rPr>
                  <a:t>NB: </a:t>
                </a:r>
              </a:p>
              <a:p>
                <a:r>
                  <a:rPr lang="en-US" sz="1300" dirty="0">
                    <a:solidFill>
                      <a:schemeClr val="bg1"/>
                    </a:solidFill>
                    <a:latin typeface="Lato" panose="020F0502020204030203" pitchFamily="34" charset="0"/>
                    <a:cs typeface="Calibri Light" panose="020F0302020204030204" pitchFamily="34" charset="0"/>
                  </a:rPr>
                  <a:t>Incrementing values: </a:t>
                </a:r>
              </a:p>
              <a:p>
                <a:r>
                  <a:rPr lang="en-US" sz="1300" dirty="0">
                    <a:solidFill>
                      <a:schemeClr val="bg1"/>
                    </a:solidFill>
                    <a:latin typeface="Lato" panose="020F0502020204030203" pitchFamily="34" charset="0"/>
                    <a:cs typeface="Calibri Light" panose="020F0302020204030204" pitchFamily="34" charset="0"/>
                  </a:rPr>
                  <a:t>Changing the value of a variable</a:t>
                </a:r>
              </a:p>
            </p:txBody>
          </p:sp>
        </p:grpSp>
        <p:sp>
          <p:nvSpPr>
            <p:cNvPr id="175" name="Freeform 4605">
              <a:extLst>
                <a:ext uri="{FF2B5EF4-FFF2-40B4-BE49-F238E27FC236}">
                  <a16:creationId xmlns:a16="http://schemas.microsoft.com/office/drawing/2014/main" id="{41762A04-7D7C-4574-B9C4-7107D49F65FF}"/>
                </a:ext>
              </a:extLst>
            </p:cNvPr>
            <p:cNvSpPr>
              <a:spLocks/>
            </p:cNvSpPr>
            <p:nvPr/>
          </p:nvSpPr>
          <p:spPr bwMode="auto">
            <a:xfrm>
              <a:off x="8529232" y="5090683"/>
              <a:ext cx="79244" cy="146442"/>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606">
              <a:extLst>
                <a:ext uri="{FF2B5EF4-FFF2-40B4-BE49-F238E27FC236}">
                  <a16:creationId xmlns:a16="http://schemas.microsoft.com/office/drawing/2014/main" id="{9E3EB658-990C-4DF4-BAE6-A9198B3EABDF}"/>
                </a:ext>
              </a:extLst>
            </p:cNvPr>
            <p:cNvSpPr>
              <a:spLocks/>
            </p:cNvSpPr>
            <p:nvPr/>
          </p:nvSpPr>
          <p:spPr bwMode="auto">
            <a:xfrm>
              <a:off x="8551872" y="5307633"/>
              <a:ext cx="56603" cy="32542"/>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4607">
              <a:extLst>
                <a:ext uri="{FF2B5EF4-FFF2-40B4-BE49-F238E27FC236}">
                  <a16:creationId xmlns:a16="http://schemas.microsoft.com/office/drawing/2014/main" id="{8802ED04-6790-473A-8F6B-9E319C3A44F2}"/>
                </a:ext>
              </a:extLst>
            </p:cNvPr>
            <p:cNvSpPr>
              <a:spLocks noChangeArrowheads="1"/>
            </p:cNvSpPr>
            <p:nvPr/>
          </p:nvSpPr>
          <p:spPr bwMode="auto">
            <a:xfrm>
              <a:off x="8551876" y="5220853"/>
              <a:ext cx="56603" cy="759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25">
            <a:extLst>
              <a:ext uri="{FF2B5EF4-FFF2-40B4-BE49-F238E27FC236}">
                <a16:creationId xmlns:a16="http://schemas.microsoft.com/office/drawing/2014/main" id="{8B1FAACF-F087-48F1-830D-33ED903AD75F}"/>
              </a:ext>
            </a:extLst>
          </p:cNvPr>
          <p:cNvSpPr txBox="1"/>
          <p:nvPr/>
        </p:nvSpPr>
        <p:spPr>
          <a:xfrm>
            <a:off x="722609" y="1547040"/>
            <a:ext cx="6161185"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tx1">
                    <a:lumMod val="85000"/>
                    <a:lumOff val="15000"/>
                  </a:schemeClr>
                </a:solidFill>
                <a:latin typeface="Lato" panose="020F0502020204030203" pitchFamily="34" charset="0"/>
                <a:cs typeface="Calibri Light" panose="020F0302020204030204" pitchFamily="34" charset="0"/>
              </a:rPr>
              <a:t>List Example: </a:t>
            </a:r>
            <a:endParaRPr lang="en-US" sz="16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78" name="TextBox 25">
            <a:extLst>
              <a:ext uri="{FF2B5EF4-FFF2-40B4-BE49-F238E27FC236}">
                <a16:creationId xmlns:a16="http://schemas.microsoft.com/office/drawing/2014/main" id="{BA9EB582-30BC-46F2-A531-D70C758B8733}"/>
              </a:ext>
            </a:extLst>
          </p:cNvPr>
          <p:cNvSpPr txBox="1"/>
          <p:nvPr/>
        </p:nvSpPr>
        <p:spPr>
          <a:xfrm>
            <a:off x="2017143" y="2016120"/>
            <a:ext cx="3871301"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300" dirty="0">
                <a:solidFill>
                  <a:srgbClr val="19627F"/>
                </a:solidFill>
                <a:latin typeface="Lato" panose="020F0502020204030203" pitchFamily="34" charset="0"/>
                <a:cs typeface="Calibri Light" panose="020F0302020204030204" pitchFamily="34" charset="0"/>
              </a:rPr>
              <a:t>my_list = [ 34, 76, 58] </a:t>
            </a:r>
          </a:p>
        </p:txBody>
      </p:sp>
      <p:pic>
        <p:nvPicPr>
          <p:cNvPr id="2" name="Picture 1">
            <a:extLst>
              <a:ext uri="{FF2B5EF4-FFF2-40B4-BE49-F238E27FC236}">
                <a16:creationId xmlns:a16="http://schemas.microsoft.com/office/drawing/2014/main" id="{1BFEAF61-AEB2-49F1-98CA-605393CDB6B7}"/>
              </a:ext>
            </a:extLst>
          </p:cNvPr>
          <p:cNvPicPr>
            <a:picLocks noChangeAspect="1"/>
          </p:cNvPicPr>
          <p:nvPr/>
        </p:nvPicPr>
        <p:blipFill rotWithShape="1">
          <a:blip r:embed="rId6"/>
          <a:srcRect b="34346"/>
          <a:stretch/>
        </p:blipFill>
        <p:spPr>
          <a:xfrm>
            <a:off x="-17980" y="6218268"/>
            <a:ext cx="12407319" cy="650365"/>
          </a:xfrm>
          <a:prstGeom prst="rect">
            <a:avLst/>
          </a:prstGeom>
        </p:spPr>
      </p:pic>
      <p:pic>
        <p:nvPicPr>
          <p:cNvPr id="79" name="Picture 78" descr="A picture containing drawing&#10;&#10;Description automatically generated">
            <a:extLst>
              <a:ext uri="{FF2B5EF4-FFF2-40B4-BE49-F238E27FC236}">
                <a16:creationId xmlns:a16="http://schemas.microsoft.com/office/drawing/2014/main" id="{C050A8D2-A621-48A5-96EE-821705A7D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961" y="6591070"/>
            <a:ext cx="1197941" cy="176575"/>
          </a:xfrm>
          <a:prstGeom prst="rect">
            <a:avLst/>
          </a:prstGeom>
        </p:spPr>
      </p:pic>
    </p:spTree>
    <p:extLst>
      <p:ext uri="{BB962C8B-B14F-4D97-AF65-F5344CB8AC3E}">
        <p14:creationId xmlns:p14="http://schemas.microsoft.com/office/powerpoint/2010/main" val="57105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2740095"/>
            <a:ext cx="10494335" cy="419100"/>
          </a:xfrm>
          <a:prstGeom prst="rect">
            <a:avLst/>
          </a:prstGeom>
          <a:gradFill flip="none" rotWithShape="1">
            <a:gsLst>
              <a:gs pos="0">
                <a:schemeClr val="bg1">
                  <a:lumMod val="95000"/>
                  <a:shade val="30000"/>
                  <a:satMod val="115000"/>
                </a:schemeClr>
              </a:gs>
              <a:gs pos="10000">
                <a:schemeClr val="bg1">
                  <a:lumMod val="95000"/>
                  <a:shade val="67500"/>
                  <a:satMod val="115000"/>
                </a:schemeClr>
              </a:gs>
              <a:gs pos="97297">
                <a:schemeClr val="bg1"/>
              </a:gs>
              <a:gs pos="36000">
                <a:schemeClr val="bg1">
                  <a:lumMod val="95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mj-lt"/>
              </a:rPr>
              <a:t>Common List Methods</a:t>
            </a:r>
          </a:p>
        </p:txBody>
      </p:sp>
      <p:sp>
        <p:nvSpPr>
          <p:cNvPr id="9" name="Freeform 5"/>
          <p:cNvSpPr>
            <a:spLocks/>
          </p:cNvSpPr>
          <p:nvPr/>
        </p:nvSpPr>
        <p:spPr bwMode="auto">
          <a:xfrm>
            <a:off x="2933020"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3693319"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19627F"/>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5"/>
          <p:cNvSpPr>
            <a:spLocks/>
          </p:cNvSpPr>
          <p:nvPr/>
        </p:nvSpPr>
        <p:spPr bwMode="auto">
          <a:xfrm>
            <a:off x="591218"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1330255"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ln>
            <a:headEnd/>
            <a:tailEnd type="oval"/>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4" name="Freeform 5"/>
          <p:cNvSpPr>
            <a:spLocks/>
          </p:cNvSpPr>
          <p:nvPr/>
        </p:nvSpPr>
        <p:spPr bwMode="auto">
          <a:xfrm flipV="1">
            <a:off x="1762119"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flipV="1">
            <a:off x="2511784" y="2139744"/>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
          <p:cNvSpPr>
            <a:spLocks/>
          </p:cNvSpPr>
          <p:nvPr/>
        </p:nvSpPr>
        <p:spPr bwMode="auto">
          <a:xfrm flipV="1">
            <a:off x="4103921"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p:cNvSpPr>
          <p:nvPr/>
        </p:nvSpPr>
        <p:spPr bwMode="auto">
          <a:xfrm flipV="1">
            <a:off x="4853585" y="2139744"/>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6F878C"/>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auto">
          <a:xfrm>
            <a:off x="5274822"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p:cNvSpPr>
            <a:spLocks/>
          </p:cNvSpPr>
          <p:nvPr/>
        </p:nvSpPr>
        <p:spPr bwMode="auto">
          <a:xfrm>
            <a:off x="6013856"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4288" cap="flat">
            <a:solidFill>
              <a:srgbClr val="BFBEBE"/>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TextBox 31"/>
          <p:cNvSpPr txBox="1"/>
          <p:nvPr/>
        </p:nvSpPr>
        <p:spPr>
          <a:xfrm>
            <a:off x="24510" y="4241360"/>
            <a:ext cx="1851861"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It appends the desired value at the end of the list</a:t>
            </a:r>
          </a:p>
        </p:txBody>
      </p:sp>
      <p:sp>
        <p:nvSpPr>
          <p:cNvPr id="38" name="TextBox 25"/>
          <p:cNvSpPr txBox="1"/>
          <p:nvPr/>
        </p:nvSpPr>
        <p:spPr>
          <a:xfrm>
            <a:off x="651887"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Append</a:t>
            </a:r>
          </a:p>
        </p:txBody>
      </p:sp>
      <p:sp>
        <p:nvSpPr>
          <p:cNvPr id="39" name="TextBox 38"/>
          <p:cNvSpPr txBox="1"/>
          <p:nvPr/>
        </p:nvSpPr>
        <p:spPr>
          <a:xfrm>
            <a:off x="3195866" y="4246494"/>
            <a:ext cx="1172267"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It reverses the order of the list</a:t>
            </a:r>
          </a:p>
        </p:txBody>
      </p:sp>
      <p:sp>
        <p:nvSpPr>
          <p:cNvPr id="40" name="TextBox 25"/>
          <p:cNvSpPr txBox="1"/>
          <p:nvPr/>
        </p:nvSpPr>
        <p:spPr>
          <a:xfrm>
            <a:off x="3130834"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Reverse</a:t>
            </a:r>
          </a:p>
        </p:txBody>
      </p:sp>
      <p:sp>
        <p:nvSpPr>
          <p:cNvPr id="41" name="TextBox 40"/>
          <p:cNvSpPr txBox="1"/>
          <p:nvPr/>
        </p:nvSpPr>
        <p:spPr>
          <a:xfrm>
            <a:off x="4836042" y="4252145"/>
            <a:ext cx="1462198"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This method shows the index of the value</a:t>
            </a:r>
          </a:p>
        </p:txBody>
      </p:sp>
      <p:sp>
        <p:nvSpPr>
          <p:cNvPr id="42" name="TextBox 25"/>
          <p:cNvSpPr txBox="1"/>
          <p:nvPr/>
        </p:nvSpPr>
        <p:spPr>
          <a:xfrm>
            <a:off x="4853585"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600" dirty="0">
                <a:solidFill>
                  <a:srgbClr val="0C344C"/>
                </a:solidFill>
                <a:latin typeface="Lato" panose="020F0502020204030203" pitchFamily="34" charset="0"/>
                <a:cs typeface="Calibri Light" panose="020F0302020204030204" pitchFamily="34" charset="0"/>
              </a:rPr>
              <a:t>Index</a:t>
            </a:r>
            <a:endParaRPr lang="en-US" sz="1600" dirty="0">
              <a:solidFill>
                <a:srgbClr val="0C344C"/>
              </a:solidFill>
              <a:latin typeface="Lato" panose="020F0502020204030203" pitchFamily="34" charset="0"/>
              <a:cs typeface="Calibri Light" panose="020F0302020204030204" pitchFamily="34" charset="0"/>
            </a:endParaRPr>
          </a:p>
        </p:txBody>
      </p:sp>
      <p:sp>
        <p:nvSpPr>
          <p:cNvPr id="43" name="TextBox 42"/>
          <p:cNvSpPr txBox="1"/>
          <p:nvPr/>
        </p:nvSpPr>
        <p:spPr>
          <a:xfrm>
            <a:off x="3814186" y="1733248"/>
            <a:ext cx="1851861" cy="48474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Similar to Append. We can add a whole new list to the current list.</a:t>
            </a:r>
          </a:p>
        </p:txBody>
      </p:sp>
      <p:sp>
        <p:nvSpPr>
          <p:cNvPr id="44" name="TextBox 25"/>
          <p:cNvSpPr txBox="1"/>
          <p:nvPr/>
        </p:nvSpPr>
        <p:spPr>
          <a:xfrm>
            <a:off x="3748346" y="1370935"/>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Extend </a:t>
            </a:r>
          </a:p>
        </p:txBody>
      </p:sp>
      <p:sp>
        <p:nvSpPr>
          <p:cNvPr id="45" name="TextBox 44"/>
          <p:cNvSpPr txBox="1"/>
          <p:nvPr/>
        </p:nvSpPr>
        <p:spPr>
          <a:xfrm>
            <a:off x="1845934" y="1744252"/>
            <a:ext cx="1060636"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Removes values from the list </a:t>
            </a:r>
          </a:p>
        </p:txBody>
      </p:sp>
      <p:sp>
        <p:nvSpPr>
          <p:cNvPr id="46" name="TextBox 25"/>
          <p:cNvSpPr txBox="1"/>
          <p:nvPr/>
        </p:nvSpPr>
        <p:spPr>
          <a:xfrm>
            <a:off x="1654288" y="1428536"/>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600" dirty="0">
                <a:solidFill>
                  <a:srgbClr val="0C344C"/>
                </a:solidFill>
                <a:latin typeface="Lato" panose="020F0502020204030203" pitchFamily="34" charset="0"/>
                <a:cs typeface="Calibri Light" panose="020F0302020204030204" pitchFamily="34" charset="0"/>
              </a:rPr>
              <a:t>Remove</a:t>
            </a:r>
            <a:endParaRPr lang="en-US" sz="1600" dirty="0">
              <a:solidFill>
                <a:srgbClr val="0C344C"/>
              </a:solidFill>
              <a:latin typeface="Lato" panose="020F0502020204030203" pitchFamily="34" charset="0"/>
              <a:cs typeface="Calibri Light" panose="020F0302020204030204" pitchFamily="34" charset="0"/>
            </a:endParaRPr>
          </a:p>
        </p:txBody>
      </p:sp>
      <p:sp>
        <p:nvSpPr>
          <p:cNvPr id="47" name="Freeform 2802"/>
          <p:cNvSpPr>
            <a:spLocks noEditPoints="1"/>
          </p:cNvSpPr>
          <p:nvPr/>
        </p:nvSpPr>
        <p:spPr bwMode="auto">
          <a:xfrm>
            <a:off x="4003031" y="-680556"/>
            <a:ext cx="276225" cy="201613"/>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8" name="Group 47"/>
          <p:cNvGrpSpPr/>
          <p:nvPr/>
        </p:nvGrpSpPr>
        <p:grpSpPr>
          <a:xfrm>
            <a:off x="4503251" y="-322556"/>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5592942" y="-606330"/>
            <a:ext cx="285750" cy="209550"/>
            <a:chOff x="892175" y="5441950"/>
            <a:chExt cx="285750" cy="209550"/>
          </a:xfrm>
          <a:solidFill>
            <a:schemeClr val="bg1"/>
          </a:solidFill>
        </p:grpSpPr>
        <p:sp>
          <p:nvSpPr>
            <p:cNvPr id="53" name="Freeform 2803"/>
            <p:cNvSpPr>
              <a:spLocks noEditPoints="1"/>
            </p:cNvSpPr>
            <p:nvPr/>
          </p:nvSpPr>
          <p:spPr bwMode="auto">
            <a:xfrm>
              <a:off x="892175" y="5441950"/>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804"/>
            <p:cNvSpPr>
              <a:spLocks/>
            </p:cNvSpPr>
            <p:nvPr/>
          </p:nvSpPr>
          <p:spPr bwMode="auto">
            <a:xfrm>
              <a:off x="1030288" y="5541963"/>
              <a:ext cx="9525" cy="7938"/>
            </a:xfrm>
            <a:custGeom>
              <a:avLst/>
              <a:gdLst>
                <a:gd name="T0" fmla="*/ 12 w 25"/>
                <a:gd name="T1" fmla="*/ 0 h 24"/>
                <a:gd name="T2" fmla="*/ 8 w 25"/>
                <a:gd name="T3" fmla="*/ 1 h 24"/>
                <a:gd name="T4" fmla="*/ 4 w 25"/>
                <a:gd name="T5" fmla="*/ 3 h 24"/>
                <a:gd name="T6" fmla="*/ 1 w 25"/>
                <a:gd name="T7" fmla="*/ 7 h 24"/>
                <a:gd name="T8" fmla="*/ 0 w 25"/>
                <a:gd name="T9" fmla="*/ 12 h 24"/>
                <a:gd name="T10" fmla="*/ 1 w 25"/>
                <a:gd name="T11" fmla="*/ 17 h 24"/>
                <a:gd name="T12" fmla="*/ 4 w 25"/>
                <a:gd name="T13" fmla="*/ 21 h 24"/>
                <a:gd name="T14" fmla="*/ 8 w 25"/>
                <a:gd name="T15" fmla="*/ 23 h 24"/>
                <a:gd name="T16" fmla="*/ 12 w 25"/>
                <a:gd name="T17" fmla="*/ 24 h 24"/>
                <a:gd name="T18" fmla="*/ 17 w 25"/>
                <a:gd name="T19" fmla="*/ 23 h 24"/>
                <a:gd name="T20" fmla="*/ 22 w 25"/>
                <a:gd name="T21" fmla="*/ 21 h 24"/>
                <a:gd name="T22" fmla="*/ 24 w 25"/>
                <a:gd name="T23" fmla="*/ 17 h 24"/>
                <a:gd name="T24" fmla="*/ 25 w 25"/>
                <a:gd name="T25" fmla="*/ 12 h 24"/>
                <a:gd name="T26" fmla="*/ 24 w 25"/>
                <a:gd name="T27" fmla="*/ 7 h 24"/>
                <a:gd name="T28" fmla="*/ 22 w 25"/>
                <a:gd name="T29" fmla="*/ 3 h 24"/>
                <a:gd name="T30" fmla="*/ 17 w 25"/>
                <a:gd name="T31" fmla="*/ 1 h 24"/>
                <a:gd name="T32" fmla="*/ 12 w 25"/>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4">
                  <a:moveTo>
                    <a:pt x="12" y="0"/>
                  </a:moveTo>
                  <a:lnTo>
                    <a:pt x="8" y="1"/>
                  </a:lnTo>
                  <a:lnTo>
                    <a:pt x="4" y="3"/>
                  </a:lnTo>
                  <a:lnTo>
                    <a:pt x="1" y="7"/>
                  </a:lnTo>
                  <a:lnTo>
                    <a:pt x="0" y="12"/>
                  </a:lnTo>
                  <a:lnTo>
                    <a:pt x="1" y="17"/>
                  </a:lnTo>
                  <a:lnTo>
                    <a:pt x="4" y="21"/>
                  </a:lnTo>
                  <a:lnTo>
                    <a:pt x="8" y="23"/>
                  </a:lnTo>
                  <a:lnTo>
                    <a:pt x="12" y="24"/>
                  </a:lnTo>
                  <a:lnTo>
                    <a:pt x="17" y="23"/>
                  </a:lnTo>
                  <a:lnTo>
                    <a:pt x="22" y="21"/>
                  </a:lnTo>
                  <a:lnTo>
                    <a:pt x="24" y="17"/>
                  </a:lnTo>
                  <a:lnTo>
                    <a:pt x="25" y="12"/>
                  </a:lnTo>
                  <a:lnTo>
                    <a:pt x="24" y="7"/>
                  </a:lnTo>
                  <a:lnTo>
                    <a:pt x="22" y="3"/>
                  </a:lnTo>
                  <a:lnTo>
                    <a:pt x="17" y="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805"/>
          <p:cNvSpPr>
            <a:spLocks noEditPoints="1"/>
          </p:cNvSpPr>
          <p:nvPr/>
        </p:nvSpPr>
        <p:spPr bwMode="auto">
          <a:xfrm>
            <a:off x="5953125" y="-435091"/>
            <a:ext cx="285750" cy="266523"/>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6" name="Group 55"/>
          <p:cNvGrpSpPr/>
          <p:nvPr/>
        </p:nvGrpSpPr>
        <p:grpSpPr>
          <a:xfrm>
            <a:off x="6666838" y="-617204"/>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0" name="Picture 59" descr="A picture containing drawing&#10;&#10;Description automatically generated">
            <a:extLst>
              <a:ext uri="{FF2B5EF4-FFF2-40B4-BE49-F238E27FC236}">
                <a16:creationId xmlns:a16="http://schemas.microsoft.com/office/drawing/2014/main" id="{74FC304F-A4E0-41C3-865E-46ABCD5E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61" name="Group 60">
            <a:extLst>
              <a:ext uri="{FF2B5EF4-FFF2-40B4-BE49-F238E27FC236}">
                <a16:creationId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6">
                <a:extLst>
                  <a:ext uri="{FF2B5EF4-FFF2-40B4-BE49-F238E27FC236}">
                    <a16:creationId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63" name="Picture 62" descr="A close up of a logo&#10;&#10;Description automatically generated">
              <a:extLst>
                <a:ext uri="{FF2B5EF4-FFF2-40B4-BE49-F238E27FC236}">
                  <a16:creationId xmlns:a16="http://schemas.microsoft.com/office/drawing/2014/main" id="{6696D66F-D9D9-454E-B36B-5A2C7368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6" name="Rectangle 5">
            <a:extLst>
              <a:ext uri="{FF2B5EF4-FFF2-40B4-BE49-F238E27FC236}">
                <a16:creationId xmlns:a16="http://schemas.microsoft.com/office/drawing/2014/main" id="{A96DCA2D-42A7-4812-A10A-FA5B7D141B51}"/>
              </a:ext>
            </a:extLst>
          </p:cNvPr>
          <p:cNvSpPr/>
          <p:nvPr/>
        </p:nvSpPr>
        <p:spPr>
          <a:xfrm>
            <a:off x="116566" y="4529653"/>
            <a:ext cx="2089783" cy="246221"/>
          </a:xfrm>
          <a:prstGeom prst="rect">
            <a:avLst/>
          </a:prstGeom>
        </p:spPr>
        <p:txBody>
          <a:bodyPr wrap="square">
            <a:spAutoFit/>
          </a:bodyPr>
          <a:lstStyle/>
          <a:p>
            <a:r>
              <a:rPr lang="en-GB" sz="1000" dirty="0">
                <a:solidFill>
                  <a:srgbClr val="19627F"/>
                </a:solidFill>
                <a:highlight>
                  <a:srgbClr val="FFFFFF"/>
                </a:highlight>
                <a:latin typeface="Lato" panose="020F0502020204030203" pitchFamily="34" charset="0"/>
              </a:rPr>
              <a:t>*It could be useful in For Loops</a:t>
            </a:r>
          </a:p>
        </p:txBody>
      </p:sp>
      <p:sp>
        <p:nvSpPr>
          <p:cNvPr id="7" name="Rectangle 6">
            <a:extLst>
              <a:ext uri="{FF2B5EF4-FFF2-40B4-BE49-F238E27FC236}">
                <a16:creationId xmlns:a16="http://schemas.microsoft.com/office/drawing/2014/main" id="{16866A71-E75F-4926-96DB-2C5CC7BF2E88}"/>
              </a:ext>
            </a:extLst>
          </p:cNvPr>
          <p:cNvSpPr/>
          <p:nvPr/>
        </p:nvSpPr>
        <p:spPr>
          <a:xfrm>
            <a:off x="2272937" y="5115775"/>
            <a:ext cx="3999029" cy="692497"/>
          </a:xfrm>
          <a:prstGeom prst="rect">
            <a:avLst/>
          </a:prstGeom>
        </p:spPr>
        <p:txBody>
          <a:bodyPr wrap="square">
            <a:spAutoFit/>
          </a:bodyPr>
          <a:lstStyle/>
          <a:p>
            <a:r>
              <a:rPr lang="en-GB" sz="1300" dirty="0">
                <a:solidFill>
                  <a:srgbClr val="19627F"/>
                </a:solidFill>
                <a:latin typeface="Lato" panose="020F0502020204030203" pitchFamily="34" charset="0"/>
              </a:rPr>
              <a:t>If you write the name of the variable (e.g. my_list) and then type . (dot) all of the methods that are available </a:t>
            </a:r>
          </a:p>
          <a:p>
            <a:r>
              <a:rPr lang="en-GB" sz="1300" dirty="0">
                <a:solidFill>
                  <a:srgbClr val="19627F"/>
                </a:solidFill>
                <a:latin typeface="Lato" panose="020F0502020204030203" pitchFamily="34" charset="0"/>
              </a:rPr>
              <a:t>will appear.</a:t>
            </a:r>
            <a:endParaRPr lang="en-GB" sz="1300" dirty="0">
              <a:solidFill>
                <a:srgbClr val="19627F"/>
              </a:solidFill>
            </a:endParaRPr>
          </a:p>
        </p:txBody>
      </p:sp>
      <p:sp>
        <p:nvSpPr>
          <p:cNvPr id="66" name="Rectangle: Rounded Corners 13">
            <a:extLst>
              <a:ext uri="{FF2B5EF4-FFF2-40B4-BE49-F238E27FC236}">
                <a16:creationId xmlns:a16="http://schemas.microsoft.com/office/drawing/2014/main" id="{B5512E0F-7F52-4A68-9B86-D9C9DBE46C63}"/>
              </a:ext>
            </a:extLst>
          </p:cNvPr>
          <p:cNvSpPr/>
          <p:nvPr/>
        </p:nvSpPr>
        <p:spPr>
          <a:xfrm rot="18900000">
            <a:off x="7653336" y="3671320"/>
            <a:ext cx="722305" cy="74941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30BC1883-6898-4E83-BE9C-B089E844B685}"/>
              </a:ext>
            </a:extLst>
          </p:cNvPr>
          <p:cNvSpPr txBox="1"/>
          <p:nvPr/>
        </p:nvSpPr>
        <p:spPr>
          <a:xfrm>
            <a:off x="8621234" y="3833033"/>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Mod</a:t>
            </a:r>
            <a:r>
              <a:rPr lang="en-GB" sz="2800" dirty="0">
                <a:solidFill>
                  <a:srgbClr val="0C344C"/>
                </a:solidFill>
                <a:latin typeface="Lato" panose="020F0502020204030203" pitchFamily="34" charset="0"/>
              </a:rPr>
              <a:t>olo</a:t>
            </a:r>
            <a:r>
              <a:rPr lang="en-US" sz="2800" dirty="0">
                <a:solidFill>
                  <a:srgbClr val="0C344C"/>
                </a:solidFill>
                <a:latin typeface="Lato" panose="020F0502020204030203" pitchFamily="34" charset="0"/>
              </a:rPr>
              <a:t> Operator</a:t>
            </a:r>
          </a:p>
        </p:txBody>
      </p:sp>
      <p:grpSp>
        <p:nvGrpSpPr>
          <p:cNvPr id="68" name="Group 67">
            <a:extLst>
              <a:ext uri="{FF2B5EF4-FFF2-40B4-BE49-F238E27FC236}">
                <a16:creationId xmlns:a16="http://schemas.microsoft.com/office/drawing/2014/main" id="{D703B4CC-278F-47D1-ACE5-A1DDE2496635}"/>
              </a:ext>
            </a:extLst>
          </p:cNvPr>
          <p:cNvGrpSpPr/>
          <p:nvPr/>
        </p:nvGrpSpPr>
        <p:grpSpPr>
          <a:xfrm>
            <a:off x="8616638" y="4606970"/>
            <a:ext cx="2260578" cy="1328966"/>
            <a:chOff x="6515099" y="1614081"/>
            <a:chExt cx="2267394" cy="658766"/>
          </a:xfrm>
        </p:grpSpPr>
        <p:sp>
          <p:nvSpPr>
            <p:cNvPr id="69" name="TextBox 25">
              <a:extLst>
                <a:ext uri="{FF2B5EF4-FFF2-40B4-BE49-F238E27FC236}">
                  <a16:creationId xmlns:a16="http://schemas.microsoft.com/office/drawing/2014/main" id="{9C7A94EF-DE67-430B-9871-3B985FB0916B}"/>
                </a:ext>
              </a:extLst>
            </p:cNvPr>
            <p:cNvSpPr txBox="1"/>
            <p:nvPr/>
          </p:nvSpPr>
          <p:spPr>
            <a:xfrm>
              <a:off x="6515099" y="1614081"/>
              <a:ext cx="2103397" cy="427180"/>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C344C"/>
                  </a:solidFill>
                  <a:latin typeface="+mj-lt"/>
                  <a:cs typeface="Calibri Light" panose="020F0302020204030204" pitchFamily="34" charset="0"/>
                </a:rPr>
                <a:t>             11 % 2 </a:t>
              </a:r>
            </a:p>
            <a:p>
              <a:r>
                <a:rPr lang="en-US" sz="2800" dirty="0">
                  <a:solidFill>
                    <a:srgbClr val="0C344C"/>
                  </a:solidFill>
                  <a:latin typeface="+mj-lt"/>
                  <a:cs typeface="Calibri Light" panose="020F0302020204030204" pitchFamily="34" charset="0"/>
                </a:rPr>
                <a:t>Result: 1 </a:t>
              </a:r>
            </a:p>
          </p:txBody>
        </p:sp>
        <p:sp>
          <p:nvSpPr>
            <p:cNvPr id="70" name="TextBox 25">
              <a:extLst>
                <a:ext uri="{FF2B5EF4-FFF2-40B4-BE49-F238E27FC236}">
                  <a16:creationId xmlns:a16="http://schemas.microsoft.com/office/drawing/2014/main" id="{EC59B11A-03C0-4A25-8D7A-8FDBBABB2B6D}"/>
                </a:ext>
              </a:extLst>
            </p:cNvPr>
            <p:cNvSpPr txBox="1"/>
            <p:nvPr/>
          </p:nvSpPr>
          <p:spPr>
            <a:xfrm>
              <a:off x="6515099" y="2089770"/>
              <a:ext cx="2267394" cy="1830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19627F"/>
                  </a:solidFill>
                  <a:latin typeface="Lato" panose="020F0502020204030203" pitchFamily="34" charset="0"/>
                  <a:cs typeface="Calibri Light" panose="020F0302020204030204" pitchFamily="34" charset="0"/>
                </a:rPr>
                <a:t>Modulus gives you the remainder of the result of the division </a:t>
              </a:r>
              <a:endParaRPr lang="en-US" sz="1200" dirty="0">
                <a:solidFill>
                  <a:srgbClr val="19627F"/>
                </a:solidFill>
                <a:latin typeface="Lato" panose="020F0502020204030203" pitchFamily="34" charset="0"/>
                <a:cs typeface="Calibri Light" panose="020F0302020204030204" pitchFamily="34" charset="0"/>
              </a:endParaRPr>
            </a:p>
          </p:txBody>
        </p:sp>
      </p:grpSp>
      <p:grpSp>
        <p:nvGrpSpPr>
          <p:cNvPr id="71" name="Group 70">
            <a:extLst>
              <a:ext uri="{FF2B5EF4-FFF2-40B4-BE49-F238E27FC236}">
                <a16:creationId xmlns:a16="http://schemas.microsoft.com/office/drawing/2014/main" id="{AD75C8D9-3465-41B2-A93B-EEE485976614}"/>
              </a:ext>
            </a:extLst>
          </p:cNvPr>
          <p:cNvGrpSpPr/>
          <p:nvPr/>
        </p:nvGrpSpPr>
        <p:grpSpPr>
          <a:xfrm>
            <a:off x="7774970" y="3805617"/>
            <a:ext cx="516214" cy="436750"/>
            <a:chOff x="4833938" y="3983038"/>
            <a:chExt cx="360363" cy="344488"/>
          </a:xfrm>
          <a:solidFill>
            <a:schemeClr val="bg1"/>
          </a:solidFill>
        </p:grpSpPr>
        <p:sp>
          <p:nvSpPr>
            <p:cNvPr id="72" name="Freeform 26">
              <a:extLst>
                <a:ext uri="{FF2B5EF4-FFF2-40B4-BE49-F238E27FC236}">
                  <a16:creationId xmlns:a16="http://schemas.microsoft.com/office/drawing/2014/main" id="{F9C5B427-472D-4FAC-8367-99FEA7F8BBCB}"/>
                </a:ext>
              </a:extLst>
            </p:cNvPr>
            <p:cNvSpPr>
              <a:spLocks/>
            </p:cNvSpPr>
            <p:nvPr/>
          </p:nvSpPr>
          <p:spPr bwMode="auto">
            <a:xfrm>
              <a:off x="4833938" y="4179888"/>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27">
              <a:extLst>
                <a:ext uri="{FF2B5EF4-FFF2-40B4-BE49-F238E27FC236}">
                  <a16:creationId xmlns:a16="http://schemas.microsoft.com/office/drawing/2014/main" id="{B8449BBD-5283-4E75-A9B2-7397CF3D065C}"/>
                </a:ext>
              </a:extLst>
            </p:cNvPr>
            <p:cNvSpPr>
              <a:spLocks/>
            </p:cNvSpPr>
            <p:nvPr/>
          </p:nvSpPr>
          <p:spPr bwMode="auto">
            <a:xfrm>
              <a:off x="4916488" y="419417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28">
              <a:extLst>
                <a:ext uri="{FF2B5EF4-FFF2-40B4-BE49-F238E27FC236}">
                  <a16:creationId xmlns:a16="http://schemas.microsoft.com/office/drawing/2014/main" id="{FDD232BB-DE16-4F16-9018-4882D0A52D09}"/>
                </a:ext>
              </a:extLst>
            </p:cNvPr>
            <p:cNvSpPr>
              <a:spLocks noEditPoints="1"/>
            </p:cNvSpPr>
            <p:nvPr/>
          </p:nvSpPr>
          <p:spPr bwMode="auto">
            <a:xfrm>
              <a:off x="5037138" y="3983038"/>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29">
              <a:extLst>
                <a:ext uri="{FF2B5EF4-FFF2-40B4-BE49-F238E27FC236}">
                  <a16:creationId xmlns:a16="http://schemas.microsoft.com/office/drawing/2014/main" id="{A88EB6DF-A4F1-4104-A8EF-8095CB418A76}"/>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6" name="TextBox 25">
            <a:extLst>
              <a:ext uri="{FF2B5EF4-FFF2-40B4-BE49-F238E27FC236}">
                <a16:creationId xmlns:a16="http://schemas.microsoft.com/office/drawing/2014/main" id="{27D52110-9816-4760-A6D9-FAF0F68B4495}"/>
              </a:ext>
            </a:extLst>
          </p:cNvPr>
          <p:cNvSpPr txBox="1"/>
          <p:nvPr/>
        </p:nvSpPr>
        <p:spPr>
          <a:xfrm>
            <a:off x="8616638" y="4364460"/>
            <a:ext cx="3501328"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It’s denoted by the % sign</a:t>
            </a:r>
          </a:p>
        </p:txBody>
      </p:sp>
      <p:sp>
        <p:nvSpPr>
          <p:cNvPr id="77" name="Rectangle: Rounded Corners 13">
            <a:extLst>
              <a:ext uri="{FF2B5EF4-FFF2-40B4-BE49-F238E27FC236}">
                <a16:creationId xmlns:a16="http://schemas.microsoft.com/office/drawing/2014/main" id="{3B11EA47-3CC0-4B07-95DB-975684BD2E61}"/>
              </a:ext>
            </a:extLst>
          </p:cNvPr>
          <p:cNvSpPr/>
          <p:nvPr/>
        </p:nvSpPr>
        <p:spPr>
          <a:xfrm rot="18900000">
            <a:off x="758195" y="4997626"/>
            <a:ext cx="1030921" cy="97464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64842A-26B7-4D80-A465-DF1151A4F776}"/>
              </a:ext>
            </a:extLst>
          </p:cNvPr>
          <p:cNvSpPr/>
          <p:nvPr/>
        </p:nvSpPr>
        <p:spPr>
          <a:xfrm>
            <a:off x="667509" y="5277358"/>
            <a:ext cx="1325491" cy="369332"/>
          </a:xfrm>
          <a:prstGeom prst="rect">
            <a:avLst/>
          </a:prstGeom>
        </p:spPr>
        <p:txBody>
          <a:bodyPr wrap="none">
            <a:spAutoFit/>
          </a:bodyPr>
          <a:lstStyle/>
          <a:p>
            <a:r>
              <a:rPr lang="en-US" spc="300" dirty="0">
                <a:solidFill>
                  <a:srgbClr val="19627F"/>
                </a:solidFill>
                <a:latin typeface="Lato" panose="020F0502020204030203" pitchFamily="34" charset="0"/>
                <a:cs typeface="Calibri Light" panose="020F0302020204030204" pitchFamily="34" charset="0"/>
              </a:rPr>
              <a:t>my_list. </a:t>
            </a:r>
            <a:endParaRPr lang="en-GB" dirty="0"/>
          </a:p>
        </p:txBody>
      </p:sp>
    </p:spTree>
    <p:extLst>
      <p:ext uri="{BB962C8B-B14F-4D97-AF65-F5344CB8AC3E}">
        <p14:creationId xmlns:p14="http://schemas.microsoft.com/office/powerpoint/2010/main" val="161775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86E25319-EE60-40E7-A9DF-73880DC5B705}"/>
              </a:ext>
            </a:extLst>
          </p:cNvPr>
          <p:cNvGrpSpPr/>
          <p:nvPr/>
        </p:nvGrpSpPr>
        <p:grpSpPr>
          <a:xfrm>
            <a:off x="4037014" y="1781176"/>
            <a:ext cx="4507597" cy="4309887"/>
            <a:chOff x="2236788" y="1781175"/>
            <a:chExt cx="4429125" cy="4430713"/>
          </a:xfrm>
          <a:solidFill>
            <a:srgbClr val="FFC000"/>
          </a:solidFill>
          <a:effectLst>
            <a:outerShdw blurRad="38100" dist="25400" dir="5400000" algn="ctr" rotWithShape="0">
              <a:srgbClr val="000000">
                <a:alpha val="20000"/>
              </a:srgbClr>
            </a:outerShdw>
          </a:effectLst>
        </p:grpSpPr>
        <p:sp>
          <p:nvSpPr>
            <p:cNvPr id="113" name="Freeform 5">
              <a:extLst>
                <a:ext uri="{FF2B5EF4-FFF2-40B4-BE49-F238E27FC236}">
                  <a16:creationId xmlns:a16="http://schemas.microsoft.com/office/drawing/2014/main" id="{4AA204D8-4EF3-40DA-8671-919802964DDB}"/>
                </a:ext>
              </a:extLst>
            </p:cNvPr>
            <p:cNvSpPr>
              <a:spLocks/>
            </p:cNvSpPr>
            <p:nvPr/>
          </p:nvSpPr>
          <p:spPr bwMode="auto">
            <a:xfrm>
              <a:off x="2555875" y="2081213"/>
              <a:ext cx="458788" cy="458788"/>
            </a:xfrm>
            <a:custGeom>
              <a:avLst/>
              <a:gdLst>
                <a:gd name="T0" fmla="*/ 250 w 289"/>
                <a:gd name="T1" fmla="*/ 289 h 289"/>
                <a:gd name="T2" fmla="*/ 0 w 289"/>
                <a:gd name="T3" fmla="*/ 38 h 289"/>
                <a:gd name="T4" fmla="*/ 38 w 289"/>
                <a:gd name="T5" fmla="*/ 0 h 289"/>
                <a:gd name="T6" fmla="*/ 289 w 289"/>
                <a:gd name="T7" fmla="*/ 250 h 289"/>
                <a:gd name="T8" fmla="*/ 250 w 289"/>
                <a:gd name="T9" fmla="*/ 289 h 289"/>
              </a:gdLst>
              <a:ahLst/>
              <a:cxnLst>
                <a:cxn ang="0">
                  <a:pos x="T0" y="T1"/>
                </a:cxn>
                <a:cxn ang="0">
                  <a:pos x="T2" y="T3"/>
                </a:cxn>
                <a:cxn ang="0">
                  <a:pos x="T4" y="T5"/>
                </a:cxn>
                <a:cxn ang="0">
                  <a:pos x="T6" y="T7"/>
                </a:cxn>
                <a:cxn ang="0">
                  <a:pos x="T8" y="T9"/>
                </a:cxn>
              </a:cxnLst>
              <a:rect l="0" t="0" r="r" b="b"/>
              <a:pathLst>
                <a:path w="289" h="289">
                  <a:moveTo>
                    <a:pt x="250" y="289"/>
                  </a:moveTo>
                  <a:lnTo>
                    <a:pt x="0" y="38"/>
                  </a:lnTo>
                  <a:lnTo>
                    <a:pt x="38" y="0"/>
                  </a:lnTo>
                  <a:lnTo>
                    <a:pt x="289" y="250"/>
                  </a:lnTo>
                  <a:lnTo>
                    <a:pt x="250"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4" name="Freeform 6">
              <a:extLst>
                <a:ext uri="{FF2B5EF4-FFF2-40B4-BE49-F238E27FC236}">
                  <a16:creationId xmlns:a16="http://schemas.microsoft.com/office/drawing/2014/main" id="{4DFBF0BE-D41E-4C18-93BD-D7F99E1584A4}"/>
                </a:ext>
              </a:extLst>
            </p:cNvPr>
            <p:cNvSpPr>
              <a:spLocks/>
            </p:cNvSpPr>
            <p:nvPr/>
          </p:nvSpPr>
          <p:spPr bwMode="auto">
            <a:xfrm>
              <a:off x="2482850" y="2008188"/>
              <a:ext cx="215900" cy="215900"/>
            </a:xfrm>
            <a:custGeom>
              <a:avLst/>
              <a:gdLst>
                <a:gd name="T0" fmla="*/ 78 w 95"/>
                <a:gd name="T1" fmla="*/ 17 h 95"/>
                <a:gd name="T2" fmla="*/ 17 w 95"/>
                <a:gd name="T3" fmla="*/ 17 h 95"/>
                <a:gd name="T4" fmla="*/ 17 w 95"/>
                <a:gd name="T5" fmla="*/ 78 h 95"/>
                <a:gd name="T6" fmla="*/ 78 w 95"/>
                <a:gd name="T7" fmla="*/ 78 h 95"/>
                <a:gd name="T8" fmla="*/ 78 w 95"/>
                <a:gd name="T9" fmla="*/ 17 h 95"/>
              </a:gdLst>
              <a:ahLst/>
              <a:cxnLst>
                <a:cxn ang="0">
                  <a:pos x="T0" y="T1"/>
                </a:cxn>
                <a:cxn ang="0">
                  <a:pos x="T2" y="T3"/>
                </a:cxn>
                <a:cxn ang="0">
                  <a:pos x="T4" y="T5"/>
                </a:cxn>
                <a:cxn ang="0">
                  <a:pos x="T6" y="T7"/>
                </a:cxn>
                <a:cxn ang="0">
                  <a:pos x="T8" y="T9"/>
                </a:cxn>
              </a:cxnLst>
              <a:rect l="0" t="0" r="r" b="b"/>
              <a:pathLst>
                <a:path w="95" h="95">
                  <a:moveTo>
                    <a:pt x="78" y="17"/>
                  </a:moveTo>
                  <a:cubicBezTo>
                    <a:pt x="61" y="0"/>
                    <a:pt x="34" y="0"/>
                    <a:pt x="17" y="17"/>
                  </a:cubicBezTo>
                  <a:cubicBezTo>
                    <a:pt x="0" y="34"/>
                    <a:pt x="0" y="61"/>
                    <a:pt x="17" y="78"/>
                  </a:cubicBezTo>
                  <a:cubicBezTo>
                    <a:pt x="34" y="95"/>
                    <a:pt x="61" y="95"/>
                    <a:pt x="78" y="78"/>
                  </a:cubicBezTo>
                  <a:cubicBezTo>
                    <a:pt x="95" y="61"/>
                    <a:pt x="95" y="34"/>
                    <a:pt x="7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5" name="Freeform 9">
              <a:extLst>
                <a:ext uri="{FF2B5EF4-FFF2-40B4-BE49-F238E27FC236}">
                  <a16:creationId xmlns:a16="http://schemas.microsoft.com/office/drawing/2014/main" id="{4D36BB84-C328-4ACC-8A17-79625C9740DC}"/>
                </a:ext>
              </a:extLst>
            </p:cNvPr>
            <p:cNvSpPr>
              <a:spLocks/>
            </p:cNvSpPr>
            <p:nvPr/>
          </p:nvSpPr>
          <p:spPr bwMode="auto">
            <a:xfrm>
              <a:off x="2236788" y="1781175"/>
              <a:ext cx="4429125" cy="4430713"/>
            </a:xfrm>
            <a:custGeom>
              <a:avLst/>
              <a:gdLst>
                <a:gd name="T0" fmla="*/ 975 w 1950"/>
                <a:gd name="T1" fmla="*/ 1951 h 1951"/>
                <a:gd name="T2" fmla="*/ 285 w 1950"/>
                <a:gd name="T3" fmla="*/ 1665 h 1951"/>
                <a:gd name="T4" fmla="*/ 0 w 1950"/>
                <a:gd name="T5" fmla="*/ 976 h 1951"/>
                <a:gd name="T6" fmla="*/ 285 w 1950"/>
                <a:gd name="T7" fmla="*/ 286 h 1951"/>
                <a:gd name="T8" fmla="*/ 975 w 1950"/>
                <a:gd name="T9" fmla="*/ 0 h 1951"/>
                <a:gd name="T10" fmla="*/ 1019 w 1950"/>
                <a:gd name="T11" fmla="*/ 44 h 1951"/>
                <a:gd name="T12" fmla="*/ 975 w 1950"/>
                <a:gd name="T13" fmla="*/ 89 h 1951"/>
                <a:gd name="T14" fmla="*/ 348 w 1950"/>
                <a:gd name="T15" fmla="*/ 348 h 1951"/>
                <a:gd name="T16" fmla="*/ 88 w 1950"/>
                <a:gd name="T17" fmla="*/ 976 h 1951"/>
                <a:gd name="T18" fmla="*/ 348 w 1950"/>
                <a:gd name="T19" fmla="*/ 1603 h 1951"/>
                <a:gd name="T20" fmla="*/ 975 w 1950"/>
                <a:gd name="T21" fmla="*/ 1862 h 1951"/>
                <a:gd name="T22" fmla="*/ 1602 w 1950"/>
                <a:gd name="T23" fmla="*/ 1603 h 1951"/>
                <a:gd name="T24" fmla="*/ 1862 w 1950"/>
                <a:gd name="T25" fmla="*/ 976 h 1951"/>
                <a:gd name="T26" fmla="*/ 1906 w 1950"/>
                <a:gd name="T27" fmla="*/ 931 h 1951"/>
                <a:gd name="T28" fmla="*/ 1950 w 1950"/>
                <a:gd name="T29" fmla="*/ 976 h 1951"/>
                <a:gd name="T30" fmla="*/ 1665 w 1950"/>
                <a:gd name="T31" fmla="*/ 1665 h 1951"/>
                <a:gd name="T32" fmla="*/ 975 w 1950"/>
                <a:gd name="T33" fmla="*/ 1951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0" h="1951">
                  <a:moveTo>
                    <a:pt x="975" y="1951"/>
                  </a:moveTo>
                  <a:cubicBezTo>
                    <a:pt x="715" y="1951"/>
                    <a:pt x="470" y="1849"/>
                    <a:pt x="285" y="1665"/>
                  </a:cubicBezTo>
                  <a:cubicBezTo>
                    <a:pt x="101" y="1481"/>
                    <a:pt x="0" y="1236"/>
                    <a:pt x="0" y="976"/>
                  </a:cubicBezTo>
                  <a:cubicBezTo>
                    <a:pt x="0" y="715"/>
                    <a:pt x="101" y="470"/>
                    <a:pt x="285" y="286"/>
                  </a:cubicBezTo>
                  <a:cubicBezTo>
                    <a:pt x="470" y="102"/>
                    <a:pt x="715" y="0"/>
                    <a:pt x="975" y="0"/>
                  </a:cubicBezTo>
                  <a:cubicBezTo>
                    <a:pt x="1000" y="0"/>
                    <a:pt x="1019" y="20"/>
                    <a:pt x="1019" y="44"/>
                  </a:cubicBezTo>
                  <a:cubicBezTo>
                    <a:pt x="1019" y="69"/>
                    <a:pt x="1000" y="89"/>
                    <a:pt x="975" y="89"/>
                  </a:cubicBezTo>
                  <a:cubicBezTo>
                    <a:pt x="738" y="89"/>
                    <a:pt x="516" y="181"/>
                    <a:pt x="348" y="348"/>
                  </a:cubicBezTo>
                  <a:cubicBezTo>
                    <a:pt x="181" y="516"/>
                    <a:pt x="88" y="739"/>
                    <a:pt x="88" y="976"/>
                  </a:cubicBezTo>
                  <a:cubicBezTo>
                    <a:pt x="88" y="1212"/>
                    <a:pt x="181" y="1435"/>
                    <a:pt x="348" y="1603"/>
                  </a:cubicBezTo>
                  <a:cubicBezTo>
                    <a:pt x="516" y="1770"/>
                    <a:pt x="738" y="1862"/>
                    <a:pt x="975" y="1862"/>
                  </a:cubicBezTo>
                  <a:cubicBezTo>
                    <a:pt x="1212" y="1862"/>
                    <a:pt x="1435" y="1770"/>
                    <a:pt x="1602" y="1603"/>
                  </a:cubicBezTo>
                  <a:cubicBezTo>
                    <a:pt x="1770" y="1435"/>
                    <a:pt x="1862" y="1212"/>
                    <a:pt x="1862" y="976"/>
                  </a:cubicBezTo>
                  <a:cubicBezTo>
                    <a:pt x="1862" y="951"/>
                    <a:pt x="1882" y="931"/>
                    <a:pt x="1906" y="931"/>
                  </a:cubicBezTo>
                  <a:cubicBezTo>
                    <a:pt x="1931" y="931"/>
                    <a:pt x="1950" y="951"/>
                    <a:pt x="1950" y="976"/>
                  </a:cubicBezTo>
                  <a:cubicBezTo>
                    <a:pt x="1950" y="1236"/>
                    <a:pt x="1849" y="1481"/>
                    <a:pt x="1665" y="1665"/>
                  </a:cubicBezTo>
                  <a:cubicBezTo>
                    <a:pt x="1481" y="1849"/>
                    <a:pt x="1236" y="1951"/>
                    <a:pt x="975" y="19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16" name="Group 115">
            <a:extLst>
              <a:ext uri="{FF2B5EF4-FFF2-40B4-BE49-F238E27FC236}">
                <a16:creationId xmlns:a16="http://schemas.microsoft.com/office/drawing/2014/main" id="{0AD19A9D-9621-461D-AC0A-4A6369BC3F55}"/>
              </a:ext>
            </a:extLst>
          </p:cNvPr>
          <p:cNvGrpSpPr/>
          <p:nvPr/>
        </p:nvGrpSpPr>
        <p:grpSpPr>
          <a:xfrm>
            <a:off x="4859339" y="2082800"/>
            <a:ext cx="3306763" cy="3295650"/>
            <a:chOff x="3059113" y="2082800"/>
            <a:chExt cx="3306763" cy="3295650"/>
          </a:xfrm>
          <a:solidFill>
            <a:srgbClr val="46B688"/>
          </a:solidFill>
          <a:effectLst>
            <a:outerShdw blurRad="38100" dist="25400" dir="5400000" algn="ctr" rotWithShape="0">
              <a:srgbClr val="000000">
                <a:alpha val="20000"/>
              </a:srgbClr>
            </a:outerShdw>
          </a:effectLst>
        </p:grpSpPr>
        <p:sp>
          <p:nvSpPr>
            <p:cNvPr id="118" name="Freeform 7">
              <a:extLst>
                <a:ext uri="{FF2B5EF4-FFF2-40B4-BE49-F238E27FC236}">
                  <a16:creationId xmlns:a16="http://schemas.microsoft.com/office/drawing/2014/main" id="{22B7FF8E-095A-4476-8BC3-2A2C8498F898}"/>
                </a:ext>
              </a:extLst>
            </p:cNvPr>
            <p:cNvSpPr>
              <a:spLocks/>
            </p:cNvSpPr>
            <p:nvPr/>
          </p:nvSpPr>
          <p:spPr bwMode="auto">
            <a:xfrm>
              <a:off x="5705475" y="2265363"/>
              <a:ext cx="458788" cy="458788"/>
            </a:xfrm>
            <a:custGeom>
              <a:avLst/>
              <a:gdLst>
                <a:gd name="T0" fmla="*/ 38 w 289"/>
                <a:gd name="T1" fmla="*/ 289 h 289"/>
                <a:gd name="T2" fmla="*/ 0 w 289"/>
                <a:gd name="T3" fmla="*/ 250 h 289"/>
                <a:gd name="T4" fmla="*/ 249 w 289"/>
                <a:gd name="T5" fmla="*/ 0 h 289"/>
                <a:gd name="T6" fmla="*/ 289 w 289"/>
                <a:gd name="T7" fmla="*/ 40 h 289"/>
                <a:gd name="T8" fmla="*/ 38 w 289"/>
                <a:gd name="T9" fmla="*/ 289 h 289"/>
              </a:gdLst>
              <a:ahLst/>
              <a:cxnLst>
                <a:cxn ang="0">
                  <a:pos x="T0" y="T1"/>
                </a:cxn>
                <a:cxn ang="0">
                  <a:pos x="T2" y="T3"/>
                </a:cxn>
                <a:cxn ang="0">
                  <a:pos x="T4" y="T5"/>
                </a:cxn>
                <a:cxn ang="0">
                  <a:pos x="T6" y="T7"/>
                </a:cxn>
                <a:cxn ang="0">
                  <a:pos x="T8" y="T9"/>
                </a:cxn>
              </a:cxnLst>
              <a:rect l="0" t="0" r="r" b="b"/>
              <a:pathLst>
                <a:path w="289" h="289">
                  <a:moveTo>
                    <a:pt x="38" y="289"/>
                  </a:moveTo>
                  <a:lnTo>
                    <a:pt x="0" y="250"/>
                  </a:lnTo>
                  <a:lnTo>
                    <a:pt x="249" y="0"/>
                  </a:lnTo>
                  <a:lnTo>
                    <a:pt x="289" y="40"/>
                  </a:lnTo>
                  <a:lnTo>
                    <a:pt x="38" y="289"/>
                  </a:lnTo>
                  <a:close/>
                </a:path>
              </a:pathLst>
            </a:custGeom>
            <a:solidFill>
              <a:srgbClr val="ED8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9" name="Freeform 8">
              <a:extLst>
                <a:ext uri="{FF2B5EF4-FFF2-40B4-BE49-F238E27FC236}">
                  <a16:creationId xmlns:a16="http://schemas.microsoft.com/office/drawing/2014/main" id="{7CCB01BD-2B86-413C-B87E-AB5515BBDEC7}"/>
                </a:ext>
              </a:extLst>
            </p:cNvPr>
            <p:cNvSpPr>
              <a:spLocks/>
            </p:cNvSpPr>
            <p:nvPr/>
          </p:nvSpPr>
          <p:spPr bwMode="auto">
            <a:xfrm>
              <a:off x="6021388" y="2192338"/>
              <a:ext cx="215900" cy="215900"/>
            </a:xfrm>
            <a:custGeom>
              <a:avLst/>
              <a:gdLst>
                <a:gd name="T0" fmla="*/ 78 w 95"/>
                <a:gd name="T1" fmla="*/ 78 h 95"/>
                <a:gd name="T2" fmla="*/ 78 w 95"/>
                <a:gd name="T3" fmla="*/ 17 h 95"/>
                <a:gd name="T4" fmla="*/ 17 w 95"/>
                <a:gd name="T5" fmla="*/ 17 h 95"/>
                <a:gd name="T6" fmla="*/ 17 w 95"/>
                <a:gd name="T7" fmla="*/ 78 h 95"/>
                <a:gd name="T8" fmla="*/ 78 w 95"/>
                <a:gd name="T9" fmla="*/ 78 h 95"/>
              </a:gdLst>
              <a:ahLst/>
              <a:cxnLst>
                <a:cxn ang="0">
                  <a:pos x="T0" y="T1"/>
                </a:cxn>
                <a:cxn ang="0">
                  <a:pos x="T2" y="T3"/>
                </a:cxn>
                <a:cxn ang="0">
                  <a:pos x="T4" y="T5"/>
                </a:cxn>
                <a:cxn ang="0">
                  <a:pos x="T6" y="T7"/>
                </a:cxn>
                <a:cxn ang="0">
                  <a:pos x="T8" y="T9"/>
                </a:cxn>
              </a:cxnLst>
              <a:rect l="0" t="0" r="r" b="b"/>
              <a:pathLst>
                <a:path w="95" h="95">
                  <a:moveTo>
                    <a:pt x="78" y="78"/>
                  </a:moveTo>
                  <a:cubicBezTo>
                    <a:pt x="95" y="61"/>
                    <a:pt x="95" y="34"/>
                    <a:pt x="78" y="17"/>
                  </a:cubicBezTo>
                  <a:cubicBezTo>
                    <a:pt x="61" y="0"/>
                    <a:pt x="34" y="0"/>
                    <a:pt x="17" y="17"/>
                  </a:cubicBezTo>
                  <a:cubicBezTo>
                    <a:pt x="0" y="34"/>
                    <a:pt x="0" y="61"/>
                    <a:pt x="17" y="78"/>
                  </a:cubicBezTo>
                  <a:cubicBezTo>
                    <a:pt x="34" y="95"/>
                    <a:pt x="61" y="95"/>
                    <a:pt x="78" y="78"/>
                  </a:cubicBezTo>
                  <a:close/>
                </a:path>
              </a:pathLst>
            </a:custGeom>
            <a:solidFill>
              <a:srgbClr val="ED8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0" name="Freeform 10">
              <a:extLst>
                <a:ext uri="{FF2B5EF4-FFF2-40B4-BE49-F238E27FC236}">
                  <a16:creationId xmlns:a16="http://schemas.microsoft.com/office/drawing/2014/main" id="{89D3A000-8492-4F9D-BE62-DFA9071E6A38}"/>
                </a:ext>
              </a:extLst>
            </p:cNvPr>
            <p:cNvSpPr>
              <a:spLocks/>
            </p:cNvSpPr>
            <p:nvPr/>
          </p:nvSpPr>
          <p:spPr bwMode="auto">
            <a:xfrm>
              <a:off x="3059113" y="2082800"/>
              <a:ext cx="3306763" cy="3295650"/>
            </a:xfrm>
            <a:custGeom>
              <a:avLst/>
              <a:gdLst>
                <a:gd name="T0" fmla="*/ 1178 w 1456"/>
                <a:gd name="T1" fmla="*/ 1451 h 1451"/>
                <a:gd name="T2" fmla="*/ 1146 w 1456"/>
                <a:gd name="T3" fmla="*/ 1438 h 1451"/>
                <a:gd name="T4" fmla="*/ 1146 w 1456"/>
                <a:gd name="T5" fmla="*/ 1376 h 1451"/>
                <a:gd name="T6" fmla="*/ 1367 w 1456"/>
                <a:gd name="T7" fmla="*/ 843 h 1451"/>
                <a:gd name="T8" fmla="*/ 1146 w 1456"/>
                <a:gd name="T9" fmla="*/ 309 h 1451"/>
                <a:gd name="T10" fmla="*/ 613 w 1456"/>
                <a:gd name="T11" fmla="*/ 88 h 1451"/>
                <a:gd name="T12" fmla="*/ 80 w 1456"/>
                <a:gd name="T13" fmla="*/ 309 h 1451"/>
                <a:gd name="T14" fmla="*/ 17 w 1456"/>
                <a:gd name="T15" fmla="*/ 309 h 1451"/>
                <a:gd name="T16" fmla="*/ 17 w 1456"/>
                <a:gd name="T17" fmla="*/ 247 h 1451"/>
                <a:gd name="T18" fmla="*/ 613 w 1456"/>
                <a:gd name="T19" fmla="*/ 0 h 1451"/>
                <a:gd name="T20" fmla="*/ 1209 w 1456"/>
                <a:gd name="T21" fmla="*/ 247 h 1451"/>
                <a:gd name="T22" fmla="*/ 1456 w 1456"/>
                <a:gd name="T23" fmla="*/ 843 h 1451"/>
                <a:gd name="T24" fmla="*/ 1209 w 1456"/>
                <a:gd name="T25" fmla="*/ 1438 h 1451"/>
                <a:gd name="T26" fmla="*/ 1178 w 1456"/>
                <a:gd name="T27" fmla="*/ 145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6" h="1451">
                  <a:moveTo>
                    <a:pt x="1178" y="1451"/>
                  </a:moveTo>
                  <a:cubicBezTo>
                    <a:pt x="1166" y="1451"/>
                    <a:pt x="1155" y="1447"/>
                    <a:pt x="1146" y="1438"/>
                  </a:cubicBezTo>
                  <a:cubicBezTo>
                    <a:pt x="1129" y="1421"/>
                    <a:pt x="1129" y="1393"/>
                    <a:pt x="1146" y="1376"/>
                  </a:cubicBezTo>
                  <a:cubicBezTo>
                    <a:pt x="1289" y="1233"/>
                    <a:pt x="1367" y="1044"/>
                    <a:pt x="1367" y="843"/>
                  </a:cubicBezTo>
                  <a:cubicBezTo>
                    <a:pt x="1367" y="641"/>
                    <a:pt x="1289" y="452"/>
                    <a:pt x="1146" y="309"/>
                  </a:cubicBezTo>
                  <a:cubicBezTo>
                    <a:pt x="1004" y="167"/>
                    <a:pt x="814" y="88"/>
                    <a:pt x="613" y="88"/>
                  </a:cubicBezTo>
                  <a:cubicBezTo>
                    <a:pt x="412" y="88"/>
                    <a:pt x="222" y="167"/>
                    <a:pt x="80" y="309"/>
                  </a:cubicBezTo>
                  <a:cubicBezTo>
                    <a:pt x="63" y="327"/>
                    <a:pt x="35" y="327"/>
                    <a:pt x="17" y="309"/>
                  </a:cubicBezTo>
                  <a:cubicBezTo>
                    <a:pt x="0" y="292"/>
                    <a:pt x="0" y="264"/>
                    <a:pt x="17" y="247"/>
                  </a:cubicBezTo>
                  <a:cubicBezTo>
                    <a:pt x="176" y="88"/>
                    <a:pt x="388" y="0"/>
                    <a:pt x="613" y="0"/>
                  </a:cubicBezTo>
                  <a:cubicBezTo>
                    <a:pt x="838" y="0"/>
                    <a:pt x="1050" y="88"/>
                    <a:pt x="1209" y="247"/>
                  </a:cubicBezTo>
                  <a:cubicBezTo>
                    <a:pt x="1368" y="406"/>
                    <a:pt x="1456" y="617"/>
                    <a:pt x="1456" y="843"/>
                  </a:cubicBezTo>
                  <a:cubicBezTo>
                    <a:pt x="1456" y="1068"/>
                    <a:pt x="1368" y="1279"/>
                    <a:pt x="1209" y="1438"/>
                  </a:cubicBezTo>
                  <a:cubicBezTo>
                    <a:pt x="1200" y="1447"/>
                    <a:pt x="1189" y="1451"/>
                    <a:pt x="1178" y="1451"/>
                  </a:cubicBezTo>
                  <a:close/>
                </a:path>
              </a:pathLst>
            </a:custGeom>
            <a:solidFill>
              <a:srgbClr val="ED8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21" name="Group 120">
            <a:extLst>
              <a:ext uri="{FF2B5EF4-FFF2-40B4-BE49-F238E27FC236}">
                <a16:creationId xmlns:a16="http://schemas.microsoft.com/office/drawing/2014/main" id="{630C9CAF-BA52-4377-99DD-36C9FE68C448}"/>
              </a:ext>
            </a:extLst>
          </p:cNvPr>
          <p:cNvGrpSpPr/>
          <p:nvPr/>
        </p:nvGrpSpPr>
        <p:grpSpPr>
          <a:xfrm>
            <a:off x="169049" y="1416759"/>
            <a:ext cx="3403007" cy="1564215"/>
            <a:chOff x="5490169" y="1807846"/>
            <a:chExt cx="3403007" cy="1564215"/>
          </a:xfrm>
        </p:grpSpPr>
        <p:sp>
          <p:nvSpPr>
            <p:cNvPr id="122" name="TextBox 121">
              <a:extLst>
                <a:ext uri="{FF2B5EF4-FFF2-40B4-BE49-F238E27FC236}">
                  <a16:creationId xmlns:a16="http://schemas.microsoft.com/office/drawing/2014/main" id="{7895FB35-DD0E-4676-87EB-B267C7BB05B1}"/>
                </a:ext>
              </a:extLst>
            </p:cNvPr>
            <p:cNvSpPr txBox="1"/>
            <p:nvPr/>
          </p:nvSpPr>
          <p:spPr>
            <a:xfrm>
              <a:off x="5764947" y="2448731"/>
              <a:ext cx="1533874" cy="923330"/>
            </a:xfrm>
            <a:prstGeom prst="rect">
              <a:avLst/>
            </a:prstGeom>
            <a:noFill/>
            <a:ln w="6350">
              <a:noFill/>
              <a:prstDash val="dash"/>
            </a:ln>
          </p:spPr>
          <p:txBody>
            <a:bodyPr wrap="square" lIns="0" tIns="0" rIns="0" bIns="0" rtlCol="0">
              <a:spAutoFit/>
            </a:bodyPr>
            <a:lstStyle/>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Science</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Machine Learning</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Visualizations</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Applications </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Web Development </a:t>
              </a:r>
            </a:p>
          </p:txBody>
        </p:sp>
        <p:sp>
          <p:nvSpPr>
            <p:cNvPr id="123" name="TextBox 122">
              <a:extLst>
                <a:ext uri="{FF2B5EF4-FFF2-40B4-BE49-F238E27FC236}">
                  <a16:creationId xmlns:a16="http://schemas.microsoft.com/office/drawing/2014/main" id="{6CDE672E-B7CB-425B-B5BB-605481FC513B}"/>
                </a:ext>
              </a:extLst>
            </p:cNvPr>
            <p:cNvSpPr txBox="1"/>
            <p:nvPr/>
          </p:nvSpPr>
          <p:spPr>
            <a:xfrm>
              <a:off x="5490169" y="1807846"/>
              <a:ext cx="3403007" cy="492443"/>
            </a:xfrm>
            <a:prstGeom prst="rect">
              <a:avLst/>
            </a:prstGeom>
            <a:noFill/>
            <a:ln w="6350">
              <a:noFill/>
              <a:prstDash val="dash"/>
            </a:ln>
          </p:spPr>
          <p:txBody>
            <a:bodyPr wrap="square" lIns="0" tIns="0" rIns="0" bIns="0" rtlCol="0" anchor="ctr">
              <a:spAutoFit/>
            </a:bodyPr>
            <a:lstStyle/>
            <a:p>
              <a:pPr algn="r"/>
              <a:r>
                <a:rPr lang="en-US" sz="3200" dirty="0">
                  <a:solidFill>
                    <a:srgbClr val="FFC000"/>
                  </a:solidFill>
                </a:rPr>
                <a:t>Python is good for:</a:t>
              </a:r>
            </a:p>
          </p:txBody>
        </p:sp>
      </p:grpSp>
      <p:grpSp>
        <p:nvGrpSpPr>
          <p:cNvPr id="124" name="Group 123">
            <a:extLst>
              <a:ext uri="{FF2B5EF4-FFF2-40B4-BE49-F238E27FC236}">
                <a16:creationId xmlns:a16="http://schemas.microsoft.com/office/drawing/2014/main" id="{47BDD61C-A1A3-4E67-9227-41CFA04703C3}"/>
              </a:ext>
            </a:extLst>
          </p:cNvPr>
          <p:cNvGrpSpPr/>
          <p:nvPr/>
        </p:nvGrpSpPr>
        <p:grpSpPr>
          <a:xfrm>
            <a:off x="8629319" y="1680362"/>
            <a:ext cx="2731982" cy="2134156"/>
            <a:chOff x="7293632" y="1807845"/>
            <a:chExt cx="2731982" cy="2134156"/>
          </a:xfrm>
        </p:grpSpPr>
        <p:sp>
          <p:nvSpPr>
            <p:cNvPr id="125" name="TextBox 124">
              <a:extLst>
                <a:ext uri="{FF2B5EF4-FFF2-40B4-BE49-F238E27FC236}">
                  <a16:creationId xmlns:a16="http://schemas.microsoft.com/office/drawing/2014/main" id="{B1099785-7A01-4AE6-9A92-69561FF6A99D}"/>
                </a:ext>
              </a:extLst>
            </p:cNvPr>
            <p:cNvSpPr txBox="1"/>
            <p:nvPr/>
          </p:nvSpPr>
          <p:spPr>
            <a:xfrm>
              <a:off x="7351115" y="2464673"/>
              <a:ext cx="2462545" cy="1477328"/>
            </a:xfrm>
            <a:prstGeom prst="rect">
              <a:avLst/>
            </a:prstGeom>
            <a:noFill/>
            <a:ln w="6350">
              <a:noFill/>
              <a:prstDash val="dash"/>
            </a:ln>
          </p:spPr>
          <p:txBody>
            <a:bodyPr wrap="square" lIns="0" tIns="0" rIns="0" bIns="0" rtlCol="0">
              <a:spAutoFit/>
            </a:bodyPr>
            <a:lstStyle/>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A lot of job opportunities </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Large Python community </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Cross platform </a:t>
              </a: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Completely Free</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A lot of built-in functionalities</a:t>
              </a:r>
            </a:p>
          </p:txBody>
        </p:sp>
        <p:sp>
          <p:nvSpPr>
            <p:cNvPr id="126" name="TextBox 125">
              <a:extLst>
                <a:ext uri="{FF2B5EF4-FFF2-40B4-BE49-F238E27FC236}">
                  <a16:creationId xmlns:a16="http://schemas.microsoft.com/office/drawing/2014/main" id="{97ED335E-A651-4687-9C16-8518B2F18078}"/>
                </a:ext>
              </a:extLst>
            </p:cNvPr>
            <p:cNvSpPr txBox="1"/>
            <p:nvPr/>
          </p:nvSpPr>
          <p:spPr>
            <a:xfrm>
              <a:off x="7293632" y="1807845"/>
              <a:ext cx="2731982" cy="492443"/>
            </a:xfrm>
            <a:prstGeom prst="rect">
              <a:avLst/>
            </a:prstGeom>
            <a:noFill/>
            <a:ln w="6350">
              <a:noFill/>
              <a:prstDash val="dash"/>
            </a:ln>
          </p:spPr>
          <p:txBody>
            <a:bodyPr wrap="square" lIns="0" tIns="0" rIns="0" bIns="0" rtlCol="0">
              <a:spAutoFit/>
            </a:bodyPr>
            <a:lstStyle/>
            <a:p>
              <a:r>
                <a:rPr lang="en-US" sz="3200" dirty="0">
                  <a:solidFill>
                    <a:srgbClr val="ED8513"/>
                  </a:solidFill>
                </a:rPr>
                <a:t>More benefits:</a:t>
              </a:r>
            </a:p>
          </p:txBody>
        </p:sp>
      </p:grpSp>
      <p:grpSp>
        <p:nvGrpSpPr>
          <p:cNvPr id="127" name="Group 126">
            <a:extLst>
              <a:ext uri="{FF2B5EF4-FFF2-40B4-BE49-F238E27FC236}">
                <a16:creationId xmlns:a16="http://schemas.microsoft.com/office/drawing/2014/main" id="{B127EA0E-4BAC-4BE4-8126-6E29ED3CAB2D}"/>
              </a:ext>
            </a:extLst>
          </p:cNvPr>
          <p:cNvGrpSpPr/>
          <p:nvPr/>
        </p:nvGrpSpPr>
        <p:grpSpPr>
          <a:xfrm>
            <a:off x="481497" y="4955524"/>
            <a:ext cx="3256826" cy="950999"/>
            <a:chOff x="5636350" y="1807845"/>
            <a:chExt cx="3256826" cy="950999"/>
          </a:xfrm>
        </p:grpSpPr>
        <p:sp>
          <p:nvSpPr>
            <p:cNvPr id="128" name="TextBox 127">
              <a:extLst>
                <a:ext uri="{FF2B5EF4-FFF2-40B4-BE49-F238E27FC236}">
                  <a16:creationId xmlns:a16="http://schemas.microsoft.com/office/drawing/2014/main" id="{498249EE-B1AA-436E-A6B6-39F946B53576}"/>
                </a:ext>
              </a:extLst>
            </p:cNvPr>
            <p:cNvSpPr txBox="1"/>
            <p:nvPr/>
          </p:nvSpPr>
          <p:spPr>
            <a:xfrm>
              <a:off x="7925681" y="2389512"/>
              <a:ext cx="869070" cy="369332"/>
            </a:xfrm>
            <a:prstGeom prst="rect">
              <a:avLst/>
            </a:prstGeom>
            <a:noFill/>
            <a:ln w="6350">
              <a:noFill/>
              <a:prstDash val="dash"/>
            </a:ln>
          </p:spPr>
          <p:txBody>
            <a:bodyPr wrap="square" lIns="0" tIns="0" rIns="0" bIns="0" rtlCol="0">
              <a:spAutoFit/>
            </a:bodyPr>
            <a:lstStyle/>
            <a:p>
              <a:pPr marL="171450" indent="-171450">
                <a:buClr>
                  <a:srgbClr val="4149BD"/>
                </a:buClr>
                <a:buFont typeface="MS UI Gothic" panose="020B0600070205080204" pitchFamily="34" charset="-128"/>
                <a:buChar char="⇢"/>
              </a:pPr>
              <a:r>
                <a:rPr lang="en-US" sz="1200" dirty="0">
                  <a:solidFill>
                    <a:prstClr val="black"/>
                  </a:solidFill>
                  <a:effectLst>
                    <a:outerShdw blurRad="38100" dist="38100" dir="2700000" algn="tl">
                      <a:srgbClr val="000000">
                        <a:alpha val="43137"/>
                      </a:srgbClr>
                    </a:outerShdw>
                  </a:effectLst>
                </a:rPr>
                <a:t>Academia</a:t>
              </a:r>
            </a:p>
            <a:p>
              <a:pPr marL="171450" indent="-171450">
                <a:buClr>
                  <a:srgbClr val="4149BD"/>
                </a:buClr>
                <a:buFont typeface="MS UI Gothic" panose="020B0600070205080204" pitchFamily="34" charset="-128"/>
                <a:buChar char="⇢"/>
              </a:pPr>
              <a:r>
                <a:rPr lang="en-US" sz="1200" dirty="0">
                  <a:solidFill>
                    <a:prstClr val="black"/>
                  </a:solidFill>
                  <a:effectLst>
                    <a:outerShdw blurRad="38100" dist="38100" dir="2700000" algn="tl">
                      <a:srgbClr val="000000">
                        <a:alpha val="43137"/>
                      </a:srgbClr>
                    </a:outerShdw>
                  </a:effectLst>
                </a:rPr>
                <a:t>Industry</a:t>
              </a:r>
            </a:p>
          </p:txBody>
        </p:sp>
        <p:sp>
          <p:nvSpPr>
            <p:cNvPr id="129" name="TextBox 128">
              <a:extLst>
                <a:ext uri="{FF2B5EF4-FFF2-40B4-BE49-F238E27FC236}">
                  <a16:creationId xmlns:a16="http://schemas.microsoft.com/office/drawing/2014/main" id="{798E9B50-0849-4E09-9FB8-93320DC3EE46}"/>
                </a:ext>
              </a:extLst>
            </p:cNvPr>
            <p:cNvSpPr txBox="1"/>
            <p:nvPr/>
          </p:nvSpPr>
          <p:spPr>
            <a:xfrm>
              <a:off x="5636350" y="1807845"/>
              <a:ext cx="3256826" cy="492443"/>
            </a:xfrm>
            <a:prstGeom prst="rect">
              <a:avLst/>
            </a:prstGeom>
            <a:noFill/>
            <a:ln w="6350">
              <a:noFill/>
              <a:prstDash val="dash"/>
            </a:ln>
          </p:spPr>
          <p:txBody>
            <a:bodyPr wrap="square" lIns="0" tIns="0" rIns="0" bIns="0" rtlCol="0">
              <a:spAutoFit/>
            </a:bodyPr>
            <a:lstStyle/>
            <a:p>
              <a:pPr algn="r"/>
              <a:r>
                <a:rPr lang="en-US" sz="3200" dirty="0">
                  <a:solidFill>
                    <a:srgbClr val="4149BD"/>
                  </a:solidFill>
                </a:rPr>
                <a:t>Python is used in: </a:t>
              </a:r>
            </a:p>
          </p:txBody>
        </p:sp>
      </p:grpSp>
      <p:sp>
        <p:nvSpPr>
          <p:cNvPr id="130" name="Oval 129">
            <a:extLst>
              <a:ext uri="{FF2B5EF4-FFF2-40B4-BE49-F238E27FC236}">
                <a16:creationId xmlns:a16="http://schemas.microsoft.com/office/drawing/2014/main" id="{C964926B-8A66-441E-BEB0-09C8151FF876}"/>
              </a:ext>
            </a:extLst>
          </p:cNvPr>
          <p:cNvSpPr/>
          <p:nvPr/>
        </p:nvSpPr>
        <p:spPr>
          <a:xfrm>
            <a:off x="5088835" y="2932733"/>
            <a:ext cx="2191243" cy="2130424"/>
          </a:xfrm>
          <a:prstGeom prst="ellipse">
            <a:avLst/>
          </a:prstGeom>
          <a:gradFill flip="none" rotWithShape="1">
            <a:gsLst>
              <a:gs pos="84000">
                <a:srgbClr val="DDDDC1"/>
              </a:gs>
              <a:gs pos="100000">
                <a:srgbClr val="19627F"/>
              </a:gs>
              <a:gs pos="50000">
                <a:schemeClr val="accent5">
                  <a:lumMod val="20000"/>
                  <a:lumOff val="80000"/>
                </a:schemeClr>
              </a:gs>
              <a:gs pos="27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a16="http://schemas.microsoft.com/office/drawing/2014/main" id="{32DCD8D3-7AB1-48AE-991C-D96AEF97BBB4}"/>
              </a:ext>
            </a:extLst>
          </p:cNvPr>
          <p:cNvGrpSpPr/>
          <p:nvPr/>
        </p:nvGrpSpPr>
        <p:grpSpPr>
          <a:xfrm>
            <a:off x="4913312" y="2707032"/>
            <a:ext cx="3736976" cy="3735388"/>
            <a:chOff x="3178175" y="2724150"/>
            <a:chExt cx="3736976" cy="3735388"/>
          </a:xfrm>
          <a:effectLst>
            <a:outerShdw blurRad="38100" dist="25400" dir="5400000" algn="ctr" rotWithShape="0">
              <a:srgbClr val="000000">
                <a:alpha val="20000"/>
              </a:srgbClr>
            </a:outerShdw>
          </a:effectLst>
        </p:grpSpPr>
        <p:sp>
          <p:nvSpPr>
            <p:cNvPr id="132" name="Freeform 12">
              <a:extLst>
                <a:ext uri="{FF2B5EF4-FFF2-40B4-BE49-F238E27FC236}">
                  <a16:creationId xmlns:a16="http://schemas.microsoft.com/office/drawing/2014/main" id="{E02DE586-4B2A-4B60-9ECF-A52CCC2F3A00}"/>
                </a:ext>
              </a:extLst>
            </p:cNvPr>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3" name="Freeform 13">
              <a:extLst>
                <a:ext uri="{FF2B5EF4-FFF2-40B4-BE49-F238E27FC236}">
                  <a16:creationId xmlns:a16="http://schemas.microsoft.com/office/drawing/2014/main" id="{C7151B2D-6FCC-4E63-8759-6786AB60425A}"/>
                </a:ext>
              </a:extLst>
            </p:cNvPr>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4" name="Freeform 14">
              <a:extLst>
                <a:ext uri="{FF2B5EF4-FFF2-40B4-BE49-F238E27FC236}">
                  <a16:creationId xmlns:a16="http://schemas.microsoft.com/office/drawing/2014/main" id="{7FFF65C9-C98D-47F1-BE51-E1A8BB054E12}"/>
                </a:ext>
              </a:extLst>
            </p:cNvPr>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5" name="Freeform 15">
              <a:extLst>
                <a:ext uri="{FF2B5EF4-FFF2-40B4-BE49-F238E27FC236}">
                  <a16:creationId xmlns:a16="http://schemas.microsoft.com/office/drawing/2014/main" id="{B741C5B7-7348-41B8-8120-0764C5E4F188}"/>
                </a:ext>
              </a:extLst>
            </p:cNvPr>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6" name="Freeform 16">
              <a:extLst>
                <a:ext uri="{FF2B5EF4-FFF2-40B4-BE49-F238E27FC236}">
                  <a16:creationId xmlns:a16="http://schemas.microsoft.com/office/drawing/2014/main" id="{C599A1B9-FA5C-4221-BFC0-8463C32AA539}"/>
                </a:ext>
              </a:extLst>
            </p:cNvPr>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7" name="Freeform 17">
              <a:extLst>
                <a:ext uri="{FF2B5EF4-FFF2-40B4-BE49-F238E27FC236}">
                  <a16:creationId xmlns:a16="http://schemas.microsoft.com/office/drawing/2014/main" id="{30E5A747-7DEB-4EA5-AE78-54901BF4FB13}"/>
                </a:ext>
              </a:extLst>
            </p:cNvPr>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8" name="Freeform 18">
              <a:extLst>
                <a:ext uri="{FF2B5EF4-FFF2-40B4-BE49-F238E27FC236}">
                  <a16:creationId xmlns:a16="http://schemas.microsoft.com/office/drawing/2014/main" id="{8C0EC0B0-103C-4978-8A1A-C93BA82487C1}"/>
                </a:ext>
              </a:extLst>
            </p:cNvPr>
            <p:cNvSpPr>
              <a:spLocks/>
            </p:cNvSpPr>
            <p:nvPr/>
          </p:nvSpPr>
          <p:spPr bwMode="auto">
            <a:xfrm>
              <a:off x="5675313" y="5219700"/>
              <a:ext cx="1239838" cy="1239838"/>
            </a:xfrm>
            <a:custGeom>
              <a:avLst/>
              <a:gdLst>
                <a:gd name="T0" fmla="*/ 405 w 546"/>
                <a:gd name="T1" fmla="*/ 535 h 546"/>
                <a:gd name="T2" fmla="*/ 446 w 546"/>
                <a:gd name="T3" fmla="*/ 535 h 546"/>
                <a:gd name="T4" fmla="*/ 534 w 546"/>
                <a:gd name="T5" fmla="*/ 447 h 546"/>
                <a:gd name="T6" fmla="*/ 534 w 546"/>
                <a:gd name="T7" fmla="*/ 405 h 546"/>
                <a:gd name="T8" fmla="*/ 140 w 546"/>
                <a:gd name="T9" fmla="*/ 11 h 546"/>
                <a:gd name="T10" fmla="*/ 99 w 546"/>
                <a:gd name="T11" fmla="*/ 11 h 546"/>
                <a:gd name="T12" fmla="*/ 11 w 546"/>
                <a:gd name="T13" fmla="*/ 100 h 546"/>
                <a:gd name="T14" fmla="*/ 11 w 546"/>
                <a:gd name="T15" fmla="*/ 141 h 546"/>
                <a:gd name="T16" fmla="*/ 405 w 546"/>
                <a:gd name="T17" fmla="*/ 5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546">
                  <a:moveTo>
                    <a:pt x="405" y="535"/>
                  </a:moveTo>
                  <a:cubicBezTo>
                    <a:pt x="416" y="546"/>
                    <a:pt x="435" y="546"/>
                    <a:pt x="446" y="535"/>
                  </a:cubicBezTo>
                  <a:cubicBezTo>
                    <a:pt x="534" y="447"/>
                    <a:pt x="534" y="447"/>
                    <a:pt x="534" y="447"/>
                  </a:cubicBezTo>
                  <a:cubicBezTo>
                    <a:pt x="546" y="435"/>
                    <a:pt x="546" y="417"/>
                    <a:pt x="534" y="405"/>
                  </a:cubicBezTo>
                  <a:cubicBezTo>
                    <a:pt x="140" y="11"/>
                    <a:pt x="140" y="11"/>
                    <a:pt x="140" y="11"/>
                  </a:cubicBezTo>
                  <a:cubicBezTo>
                    <a:pt x="129" y="0"/>
                    <a:pt x="111" y="0"/>
                    <a:pt x="99" y="11"/>
                  </a:cubicBezTo>
                  <a:cubicBezTo>
                    <a:pt x="11" y="100"/>
                    <a:pt x="11" y="100"/>
                    <a:pt x="11" y="100"/>
                  </a:cubicBezTo>
                  <a:cubicBezTo>
                    <a:pt x="0" y="111"/>
                    <a:pt x="0" y="130"/>
                    <a:pt x="11" y="141"/>
                  </a:cubicBezTo>
                  <a:cubicBezTo>
                    <a:pt x="405" y="535"/>
                    <a:pt x="405" y="535"/>
                    <a:pt x="405" y="535"/>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9" name="Freeform 19">
              <a:extLst>
                <a:ext uri="{FF2B5EF4-FFF2-40B4-BE49-F238E27FC236}">
                  <a16:creationId xmlns:a16="http://schemas.microsoft.com/office/drawing/2014/main" id="{4BBA3F42-5B7E-4146-A805-76C20B7DEA7E}"/>
                </a:ext>
              </a:extLst>
            </p:cNvPr>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0" name="Freeform 20">
              <a:extLst>
                <a:ext uri="{FF2B5EF4-FFF2-40B4-BE49-F238E27FC236}">
                  <a16:creationId xmlns:a16="http://schemas.microsoft.com/office/drawing/2014/main" id="{4A6AA70F-8BC9-4994-A501-CEF5E6B287D0}"/>
                </a:ext>
              </a:extLst>
            </p:cNvPr>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1" name="Freeform 21">
              <a:extLst>
                <a:ext uri="{FF2B5EF4-FFF2-40B4-BE49-F238E27FC236}">
                  <a16:creationId xmlns:a16="http://schemas.microsoft.com/office/drawing/2014/main" id="{9BBB9BD8-2AC5-4BEA-83F7-4869EB58A589}"/>
                </a:ext>
              </a:extLst>
            </p:cNvPr>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2" name="Freeform 22">
              <a:extLst>
                <a:ext uri="{FF2B5EF4-FFF2-40B4-BE49-F238E27FC236}">
                  <a16:creationId xmlns:a16="http://schemas.microsoft.com/office/drawing/2014/main" id="{C716FAA0-BA87-4472-9070-0D80D229E0A6}"/>
                </a:ext>
              </a:extLst>
            </p:cNvPr>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3" name="Freeform 23">
              <a:extLst>
                <a:ext uri="{FF2B5EF4-FFF2-40B4-BE49-F238E27FC236}">
                  <a16:creationId xmlns:a16="http://schemas.microsoft.com/office/drawing/2014/main" id="{3A3EA806-67D4-400C-818B-BB982C079223}"/>
                </a:ext>
              </a:extLst>
            </p:cNvPr>
            <p:cNvSpPr>
              <a:spLocks/>
            </p:cNvSpPr>
            <p:nvPr/>
          </p:nvSpPr>
          <p:spPr bwMode="auto">
            <a:xfrm>
              <a:off x="5680075" y="5440363"/>
              <a:ext cx="26988" cy="52388"/>
            </a:xfrm>
            <a:custGeom>
              <a:avLst/>
              <a:gdLst>
                <a:gd name="T0" fmla="*/ 12 w 12"/>
                <a:gd name="T1" fmla="*/ 0 h 23"/>
                <a:gd name="T2" fmla="*/ 9 w 12"/>
                <a:gd name="T3" fmla="*/ 3 h 23"/>
                <a:gd name="T4" fmla="*/ 0 w 12"/>
                <a:gd name="T5" fmla="*/ 23 h 23"/>
                <a:gd name="T6" fmla="*/ 9 w 12"/>
                <a:gd name="T7" fmla="*/ 3 h 23"/>
                <a:gd name="T8" fmla="*/ 12 w 12"/>
                <a:gd name="T9" fmla="*/ 0 h 23"/>
                <a:gd name="T10" fmla="*/ 1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12" y="0"/>
                  </a:moveTo>
                  <a:cubicBezTo>
                    <a:pt x="9" y="3"/>
                    <a:pt x="9" y="3"/>
                    <a:pt x="9" y="3"/>
                  </a:cubicBezTo>
                  <a:cubicBezTo>
                    <a:pt x="3" y="8"/>
                    <a:pt x="0" y="16"/>
                    <a:pt x="0" y="23"/>
                  </a:cubicBezTo>
                  <a:cubicBezTo>
                    <a:pt x="0" y="16"/>
                    <a:pt x="3" y="8"/>
                    <a:pt x="9" y="3"/>
                  </a:cubicBezTo>
                  <a:cubicBezTo>
                    <a:pt x="12" y="0"/>
                    <a:pt x="12" y="0"/>
                    <a:pt x="12" y="0"/>
                  </a:cubicBezTo>
                  <a:cubicBezTo>
                    <a:pt x="12" y="0"/>
                    <a:pt x="12" y="0"/>
                    <a:pt x="12" y="0"/>
                  </a:cubicBezTo>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4" name="Freeform 24">
              <a:extLst>
                <a:ext uri="{FF2B5EF4-FFF2-40B4-BE49-F238E27FC236}">
                  <a16:creationId xmlns:a16="http://schemas.microsoft.com/office/drawing/2014/main" id="{388E7687-ABE9-47B5-82E7-74D2512AD925}"/>
                </a:ext>
              </a:extLst>
            </p:cNvPr>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close/>
                </a:path>
              </a:pathLst>
            </a:custGeom>
            <a:solidFill>
              <a:srgbClr val="736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5" name="Freeform 25">
              <a:extLst>
                <a:ext uri="{FF2B5EF4-FFF2-40B4-BE49-F238E27FC236}">
                  <a16:creationId xmlns:a16="http://schemas.microsoft.com/office/drawing/2014/main" id="{01E78A8D-6689-4677-A18F-1E37D9399EC4}"/>
                </a:ext>
              </a:extLst>
            </p:cNvPr>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6" name="Rectangle 145">
              <a:extLst>
                <a:ext uri="{FF2B5EF4-FFF2-40B4-BE49-F238E27FC236}">
                  <a16:creationId xmlns:a16="http://schemas.microsoft.com/office/drawing/2014/main" id="{BCC8A10E-60FB-400D-9A1A-63B56F6B5C25}"/>
                </a:ext>
              </a:extLst>
            </p:cNvPr>
            <p:cNvSpPr>
              <a:spLocks noChangeArrowheads="1"/>
            </p:cNvSpPr>
            <p:nvPr/>
          </p:nvSpPr>
          <p:spPr bwMode="auto">
            <a:xfrm>
              <a:off x="5718175" y="5426075"/>
              <a:ext cx="1588" cy="1588"/>
            </a:xfrm>
            <a:prstGeom prst="rect">
              <a:avLst/>
            </a:prstGeom>
            <a:solidFill>
              <a:srgbClr val="61586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7" name="Rectangle 146">
              <a:extLst>
                <a:ext uri="{FF2B5EF4-FFF2-40B4-BE49-F238E27FC236}">
                  <a16:creationId xmlns:a16="http://schemas.microsoft.com/office/drawing/2014/main" id="{5CC7F01B-683C-4408-90C9-0476A1966446}"/>
                </a:ext>
              </a:extLst>
            </p:cNvPr>
            <p:cNvSpPr>
              <a:spLocks noChangeArrowheads="1"/>
            </p:cNvSpPr>
            <p:nvPr/>
          </p:nvSpPr>
          <p:spPr bwMode="auto">
            <a:xfrm>
              <a:off x="5718175" y="5426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8" name="Freeform 111">
              <a:extLst>
                <a:ext uri="{FF2B5EF4-FFF2-40B4-BE49-F238E27FC236}">
                  <a16:creationId xmlns:a16="http://schemas.microsoft.com/office/drawing/2014/main" id="{F95B0D62-9942-49B2-802D-DC0F8DA63528}"/>
                </a:ext>
              </a:extLst>
            </p:cNvPr>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9" name="Freeform 112">
              <a:extLst>
                <a:ext uri="{FF2B5EF4-FFF2-40B4-BE49-F238E27FC236}">
                  <a16:creationId xmlns:a16="http://schemas.microsoft.com/office/drawing/2014/main" id="{E5D8F861-7347-473D-8049-497C71EFA839}"/>
                </a:ext>
              </a:extLst>
            </p:cNvPr>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0" name="Freeform 30">
              <a:extLst>
                <a:ext uri="{FF2B5EF4-FFF2-40B4-BE49-F238E27FC236}">
                  <a16:creationId xmlns:a16="http://schemas.microsoft.com/office/drawing/2014/main" id="{0401B457-4FFD-4A01-96A7-8EE8F6180F50}"/>
                </a:ext>
              </a:extLst>
            </p:cNvPr>
            <p:cNvSpPr>
              <a:spLocks/>
            </p:cNvSpPr>
            <p:nvPr/>
          </p:nvSpPr>
          <p:spPr bwMode="auto">
            <a:xfrm>
              <a:off x="5680075" y="5426075"/>
              <a:ext cx="1027113" cy="1027113"/>
            </a:xfrm>
            <a:custGeom>
              <a:avLst/>
              <a:gdLst>
                <a:gd name="T0" fmla="*/ 17 w 452"/>
                <a:gd name="T1" fmla="*/ 0 h 452"/>
                <a:gd name="T2" fmla="*/ 17 w 452"/>
                <a:gd name="T3" fmla="*/ 1 h 452"/>
                <a:gd name="T4" fmla="*/ 12 w 452"/>
                <a:gd name="T5" fmla="*/ 6 h 452"/>
                <a:gd name="T6" fmla="*/ 9 w 452"/>
                <a:gd name="T7" fmla="*/ 9 h 452"/>
                <a:gd name="T8" fmla="*/ 0 w 452"/>
                <a:gd name="T9" fmla="*/ 29 h 452"/>
                <a:gd name="T10" fmla="*/ 9 w 452"/>
                <a:gd name="T11" fmla="*/ 50 h 452"/>
                <a:gd name="T12" fmla="*/ 403 w 452"/>
                <a:gd name="T13" fmla="*/ 444 h 452"/>
                <a:gd name="T14" fmla="*/ 424 w 452"/>
                <a:gd name="T15" fmla="*/ 452 h 452"/>
                <a:gd name="T16" fmla="*/ 444 w 452"/>
                <a:gd name="T17" fmla="*/ 444 h 452"/>
                <a:gd name="T18" fmla="*/ 444 w 452"/>
                <a:gd name="T19" fmla="*/ 444 h 452"/>
                <a:gd name="T20" fmla="*/ 452 w 452"/>
                <a:gd name="T21" fmla="*/ 436 h 452"/>
                <a:gd name="T22" fmla="*/ 17 w 452"/>
                <a:gd name="T2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452">
                  <a:moveTo>
                    <a:pt x="17" y="0"/>
                  </a:moveTo>
                  <a:cubicBezTo>
                    <a:pt x="17" y="1"/>
                    <a:pt x="17" y="1"/>
                    <a:pt x="17" y="1"/>
                  </a:cubicBezTo>
                  <a:cubicBezTo>
                    <a:pt x="12" y="6"/>
                    <a:pt x="12" y="6"/>
                    <a:pt x="12" y="6"/>
                  </a:cubicBezTo>
                  <a:cubicBezTo>
                    <a:pt x="9" y="9"/>
                    <a:pt x="9" y="9"/>
                    <a:pt x="9" y="9"/>
                  </a:cubicBezTo>
                  <a:cubicBezTo>
                    <a:pt x="3" y="14"/>
                    <a:pt x="0" y="22"/>
                    <a:pt x="0" y="29"/>
                  </a:cubicBezTo>
                  <a:cubicBezTo>
                    <a:pt x="0" y="37"/>
                    <a:pt x="3" y="44"/>
                    <a:pt x="9" y="50"/>
                  </a:cubicBezTo>
                  <a:cubicBezTo>
                    <a:pt x="403" y="444"/>
                    <a:pt x="403" y="444"/>
                    <a:pt x="403" y="444"/>
                  </a:cubicBezTo>
                  <a:cubicBezTo>
                    <a:pt x="409" y="450"/>
                    <a:pt x="416" y="452"/>
                    <a:pt x="424" y="452"/>
                  </a:cubicBezTo>
                  <a:cubicBezTo>
                    <a:pt x="431" y="452"/>
                    <a:pt x="438" y="450"/>
                    <a:pt x="444" y="444"/>
                  </a:cubicBezTo>
                  <a:cubicBezTo>
                    <a:pt x="444" y="444"/>
                    <a:pt x="444" y="444"/>
                    <a:pt x="444" y="444"/>
                  </a:cubicBezTo>
                  <a:cubicBezTo>
                    <a:pt x="452" y="436"/>
                    <a:pt x="452" y="436"/>
                    <a:pt x="452" y="436"/>
                  </a:cubicBezTo>
                  <a:cubicBezTo>
                    <a:pt x="17" y="0"/>
                    <a:pt x="17" y="0"/>
                    <a:pt x="17" y="0"/>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1" name="Freeform 31">
              <a:extLst>
                <a:ext uri="{FF2B5EF4-FFF2-40B4-BE49-F238E27FC236}">
                  <a16:creationId xmlns:a16="http://schemas.microsoft.com/office/drawing/2014/main" id="{86F738B3-62E2-4AC5-BB54-70EBDDEC0E77}"/>
                </a:ext>
              </a:extLst>
            </p:cNvPr>
            <p:cNvSpPr>
              <a:spLocks/>
            </p:cNvSpPr>
            <p:nvPr/>
          </p:nvSpPr>
          <p:spPr bwMode="auto">
            <a:xfrm>
              <a:off x="5199063" y="4745038"/>
              <a:ext cx="315913" cy="315913"/>
            </a:xfrm>
            <a:custGeom>
              <a:avLst/>
              <a:gdLst>
                <a:gd name="T0" fmla="*/ 54 w 199"/>
                <a:gd name="T1" fmla="*/ 199 h 199"/>
                <a:gd name="T2" fmla="*/ 199 w 199"/>
                <a:gd name="T3" fmla="*/ 53 h 199"/>
                <a:gd name="T4" fmla="*/ 146 w 199"/>
                <a:gd name="T5" fmla="*/ 0 h 199"/>
                <a:gd name="T6" fmla="*/ 0 w 199"/>
                <a:gd name="T7" fmla="*/ 144 h 199"/>
                <a:gd name="T8" fmla="*/ 54 w 199"/>
                <a:gd name="T9" fmla="*/ 199 h 199"/>
              </a:gdLst>
              <a:ahLst/>
              <a:cxnLst>
                <a:cxn ang="0">
                  <a:pos x="T0" y="T1"/>
                </a:cxn>
                <a:cxn ang="0">
                  <a:pos x="T2" y="T3"/>
                </a:cxn>
                <a:cxn ang="0">
                  <a:pos x="T4" y="T5"/>
                </a:cxn>
                <a:cxn ang="0">
                  <a:pos x="T6" y="T7"/>
                </a:cxn>
                <a:cxn ang="0">
                  <a:pos x="T8" y="T9"/>
                </a:cxn>
              </a:cxnLst>
              <a:rect l="0" t="0" r="r" b="b"/>
              <a:pathLst>
                <a:path w="199" h="199">
                  <a:moveTo>
                    <a:pt x="54" y="199"/>
                  </a:moveTo>
                  <a:lnTo>
                    <a:pt x="199" y="53"/>
                  </a:lnTo>
                  <a:lnTo>
                    <a:pt x="146" y="0"/>
                  </a:lnTo>
                  <a:lnTo>
                    <a:pt x="0" y="144"/>
                  </a:lnTo>
                  <a:lnTo>
                    <a:pt x="54" y="19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2" name="Freeform 32">
              <a:extLst>
                <a:ext uri="{FF2B5EF4-FFF2-40B4-BE49-F238E27FC236}">
                  <a16:creationId xmlns:a16="http://schemas.microsoft.com/office/drawing/2014/main" id="{136A7792-62E5-4FD7-BB74-39BCF7047FD9}"/>
                </a:ext>
              </a:extLst>
            </p:cNvPr>
            <p:cNvSpPr>
              <a:spLocks/>
            </p:cNvSpPr>
            <p:nvPr/>
          </p:nvSpPr>
          <p:spPr bwMode="auto">
            <a:xfrm>
              <a:off x="5203825" y="4935538"/>
              <a:ext cx="119063" cy="117475"/>
            </a:xfrm>
            <a:custGeom>
              <a:avLst/>
              <a:gdLst>
                <a:gd name="T0" fmla="*/ 54 w 75"/>
                <a:gd name="T1" fmla="*/ 74 h 74"/>
                <a:gd name="T2" fmla="*/ 75 w 75"/>
                <a:gd name="T3" fmla="*/ 54 h 74"/>
                <a:gd name="T4" fmla="*/ 21 w 75"/>
                <a:gd name="T5" fmla="*/ 0 h 74"/>
                <a:gd name="T6" fmla="*/ 0 w 75"/>
                <a:gd name="T7" fmla="*/ 21 h 74"/>
                <a:gd name="T8" fmla="*/ 54 w 75"/>
                <a:gd name="T9" fmla="*/ 74 h 74"/>
              </a:gdLst>
              <a:ahLst/>
              <a:cxnLst>
                <a:cxn ang="0">
                  <a:pos x="T0" y="T1"/>
                </a:cxn>
                <a:cxn ang="0">
                  <a:pos x="T2" y="T3"/>
                </a:cxn>
                <a:cxn ang="0">
                  <a:pos x="T4" y="T5"/>
                </a:cxn>
                <a:cxn ang="0">
                  <a:pos x="T6" y="T7"/>
                </a:cxn>
                <a:cxn ang="0">
                  <a:pos x="T8" y="T9"/>
                </a:cxn>
              </a:cxnLst>
              <a:rect l="0" t="0" r="r" b="b"/>
              <a:pathLst>
                <a:path w="75" h="74">
                  <a:moveTo>
                    <a:pt x="54" y="74"/>
                  </a:moveTo>
                  <a:lnTo>
                    <a:pt x="75" y="54"/>
                  </a:lnTo>
                  <a:lnTo>
                    <a:pt x="21" y="0"/>
                  </a:lnTo>
                  <a:lnTo>
                    <a:pt x="0" y="21"/>
                  </a:lnTo>
                  <a:lnTo>
                    <a:pt x="54" y="7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3" name="Freeform 33">
              <a:extLst>
                <a:ext uri="{FF2B5EF4-FFF2-40B4-BE49-F238E27FC236}">
                  <a16:creationId xmlns:a16="http://schemas.microsoft.com/office/drawing/2014/main" id="{46C24AE4-D019-463F-BA0B-CB2F27F02746}"/>
                </a:ext>
              </a:extLst>
            </p:cNvPr>
            <p:cNvSpPr>
              <a:spLocks/>
            </p:cNvSpPr>
            <p:nvPr/>
          </p:nvSpPr>
          <p:spPr bwMode="auto">
            <a:xfrm>
              <a:off x="5251450" y="4908550"/>
              <a:ext cx="100013" cy="100013"/>
            </a:xfrm>
            <a:custGeom>
              <a:avLst/>
              <a:gdLst>
                <a:gd name="T0" fmla="*/ 53 w 63"/>
                <a:gd name="T1" fmla="*/ 63 h 63"/>
                <a:gd name="T2" fmla="*/ 63 w 63"/>
                <a:gd name="T3" fmla="*/ 54 h 63"/>
                <a:gd name="T4" fmla="*/ 8 w 63"/>
                <a:gd name="T5" fmla="*/ 0 h 63"/>
                <a:gd name="T6" fmla="*/ 0 w 63"/>
                <a:gd name="T7" fmla="*/ 8 h 63"/>
                <a:gd name="T8" fmla="*/ 53 w 63"/>
                <a:gd name="T9" fmla="*/ 63 h 63"/>
              </a:gdLst>
              <a:ahLst/>
              <a:cxnLst>
                <a:cxn ang="0">
                  <a:pos x="T0" y="T1"/>
                </a:cxn>
                <a:cxn ang="0">
                  <a:pos x="T2" y="T3"/>
                </a:cxn>
                <a:cxn ang="0">
                  <a:pos x="T4" y="T5"/>
                </a:cxn>
                <a:cxn ang="0">
                  <a:pos x="T6" y="T7"/>
                </a:cxn>
                <a:cxn ang="0">
                  <a:pos x="T8" y="T9"/>
                </a:cxn>
              </a:cxnLst>
              <a:rect l="0" t="0" r="r" b="b"/>
              <a:pathLst>
                <a:path w="63" h="63">
                  <a:moveTo>
                    <a:pt x="53" y="63"/>
                  </a:moveTo>
                  <a:lnTo>
                    <a:pt x="63" y="54"/>
                  </a:lnTo>
                  <a:lnTo>
                    <a:pt x="8" y="0"/>
                  </a:lnTo>
                  <a:lnTo>
                    <a:pt x="0" y="8"/>
                  </a:lnTo>
                  <a:lnTo>
                    <a:pt x="53" y="63"/>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4" name="Freeform 34">
              <a:extLst>
                <a:ext uri="{FF2B5EF4-FFF2-40B4-BE49-F238E27FC236}">
                  <a16:creationId xmlns:a16="http://schemas.microsoft.com/office/drawing/2014/main" id="{FAA6D82D-4CA5-47D7-9A19-22DE645581E7}"/>
                </a:ext>
              </a:extLst>
            </p:cNvPr>
            <p:cNvSpPr>
              <a:spLocks/>
            </p:cNvSpPr>
            <p:nvPr/>
          </p:nvSpPr>
          <p:spPr bwMode="auto">
            <a:xfrm>
              <a:off x="3178175" y="2724150"/>
              <a:ext cx="2547938" cy="2544763"/>
            </a:xfrm>
            <a:custGeom>
              <a:avLst/>
              <a:gdLst>
                <a:gd name="T0" fmla="*/ 1076 w 1122"/>
                <a:gd name="T1" fmla="*/ 561 h 1121"/>
                <a:gd name="T2" fmla="*/ 1030 w 1122"/>
                <a:gd name="T3" fmla="*/ 561 h 1121"/>
                <a:gd name="T4" fmla="*/ 993 w 1122"/>
                <a:gd name="T5" fmla="*/ 743 h 1121"/>
                <a:gd name="T6" fmla="*/ 823 w 1122"/>
                <a:gd name="T7" fmla="*/ 949 h 1121"/>
                <a:gd name="T8" fmla="*/ 561 w 1122"/>
                <a:gd name="T9" fmla="*/ 1029 h 1121"/>
                <a:gd name="T10" fmla="*/ 379 w 1122"/>
                <a:gd name="T11" fmla="*/ 993 h 1121"/>
                <a:gd name="T12" fmla="*/ 172 w 1122"/>
                <a:gd name="T13" fmla="*/ 823 h 1121"/>
                <a:gd name="T14" fmla="*/ 92 w 1122"/>
                <a:gd name="T15" fmla="*/ 561 h 1121"/>
                <a:gd name="T16" fmla="*/ 129 w 1122"/>
                <a:gd name="T17" fmla="*/ 378 h 1121"/>
                <a:gd name="T18" fmla="*/ 299 w 1122"/>
                <a:gd name="T19" fmla="*/ 172 h 1121"/>
                <a:gd name="T20" fmla="*/ 561 w 1122"/>
                <a:gd name="T21" fmla="*/ 92 h 1121"/>
                <a:gd name="T22" fmla="*/ 744 w 1122"/>
                <a:gd name="T23" fmla="*/ 128 h 1121"/>
                <a:gd name="T24" fmla="*/ 950 w 1122"/>
                <a:gd name="T25" fmla="*/ 298 h 1121"/>
                <a:gd name="T26" fmla="*/ 1030 w 1122"/>
                <a:gd name="T27" fmla="*/ 561 h 1121"/>
                <a:gd name="T28" fmla="*/ 1076 w 1122"/>
                <a:gd name="T29" fmla="*/ 561 h 1121"/>
                <a:gd name="T30" fmla="*/ 1122 w 1122"/>
                <a:gd name="T31" fmla="*/ 561 h 1121"/>
                <a:gd name="T32" fmla="*/ 1078 w 1122"/>
                <a:gd name="T33" fmla="*/ 342 h 1121"/>
                <a:gd name="T34" fmla="*/ 875 w 1122"/>
                <a:gd name="T35" fmla="*/ 96 h 1121"/>
                <a:gd name="T36" fmla="*/ 561 w 1122"/>
                <a:gd name="T37" fmla="*/ 0 h 1121"/>
                <a:gd name="T38" fmla="*/ 343 w 1122"/>
                <a:gd name="T39" fmla="*/ 44 h 1121"/>
                <a:gd name="T40" fmla="*/ 96 w 1122"/>
                <a:gd name="T41" fmla="*/ 247 h 1121"/>
                <a:gd name="T42" fmla="*/ 0 w 1122"/>
                <a:gd name="T43" fmla="*/ 561 h 1121"/>
                <a:gd name="T44" fmla="*/ 44 w 1122"/>
                <a:gd name="T45" fmla="*/ 779 h 1121"/>
                <a:gd name="T46" fmla="*/ 248 w 1122"/>
                <a:gd name="T47" fmla="*/ 1026 h 1121"/>
                <a:gd name="T48" fmla="*/ 561 w 1122"/>
                <a:gd name="T49" fmla="*/ 1121 h 1121"/>
                <a:gd name="T50" fmla="*/ 779 w 1122"/>
                <a:gd name="T51" fmla="*/ 1077 h 1121"/>
                <a:gd name="T52" fmla="*/ 1026 w 1122"/>
                <a:gd name="T53" fmla="*/ 874 h 1121"/>
                <a:gd name="T54" fmla="*/ 1122 w 1122"/>
                <a:gd name="T55" fmla="*/ 561 h 1121"/>
                <a:gd name="T56" fmla="*/ 1076 w 1122"/>
                <a:gd name="T57" fmla="*/ 561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2" h="1121">
                  <a:moveTo>
                    <a:pt x="1076" y="561"/>
                  </a:moveTo>
                  <a:cubicBezTo>
                    <a:pt x="1030" y="561"/>
                    <a:pt x="1030" y="561"/>
                    <a:pt x="1030" y="561"/>
                  </a:cubicBezTo>
                  <a:cubicBezTo>
                    <a:pt x="1030" y="625"/>
                    <a:pt x="1017" y="687"/>
                    <a:pt x="993" y="743"/>
                  </a:cubicBezTo>
                  <a:cubicBezTo>
                    <a:pt x="958" y="827"/>
                    <a:pt x="898" y="899"/>
                    <a:pt x="823" y="949"/>
                  </a:cubicBezTo>
                  <a:cubicBezTo>
                    <a:pt x="748" y="1000"/>
                    <a:pt x="658" y="1029"/>
                    <a:pt x="561" y="1029"/>
                  </a:cubicBezTo>
                  <a:cubicBezTo>
                    <a:pt x="496" y="1029"/>
                    <a:pt x="435" y="1016"/>
                    <a:pt x="379" y="993"/>
                  </a:cubicBezTo>
                  <a:cubicBezTo>
                    <a:pt x="294" y="957"/>
                    <a:pt x="223" y="898"/>
                    <a:pt x="172" y="823"/>
                  </a:cubicBezTo>
                  <a:cubicBezTo>
                    <a:pt x="122" y="748"/>
                    <a:pt x="92" y="658"/>
                    <a:pt x="92" y="561"/>
                  </a:cubicBezTo>
                  <a:cubicBezTo>
                    <a:pt x="92" y="496"/>
                    <a:pt x="105" y="434"/>
                    <a:pt x="129" y="378"/>
                  </a:cubicBezTo>
                  <a:cubicBezTo>
                    <a:pt x="165" y="294"/>
                    <a:pt x="224" y="222"/>
                    <a:pt x="299" y="172"/>
                  </a:cubicBezTo>
                  <a:cubicBezTo>
                    <a:pt x="374" y="121"/>
                    <a:pt x="464" y="92"/>
                    <a:pt x="561" y="92"/>
                  </a:cubicBezTo>
                  <a:cubicBezTo>
                    <a:pt x="626" y="92"/>
                    <a:pt x="688" y="105"/>
                    <a:pt x="744" y="128"/>
                  </a:cubicBezTo>
                  <a:cubicBezTo>
                    <a:pt x="828" y="164"/>
                    <a:pt x="899" y="224"/>
                    <a:pt x="950" y="298"/>
                  </a:cubicBezTo>
                  <a:cubicBezTo>
                    <a:pt x="1000" y="373"/>
                    <a:pt x="1030" y="463"/>
                    <a:pt x="1030" y="561"/>
                  </a:cubicBezTo>
                  <a:cubicBezTo>
                    <a:pt x="1076" y="561"/>
                    <a:pt x="1076" y="561"/>
                    <a:pt x="1076" y="561"/>
                  </a:cubicBezTo>
                  <a:cubicBezTo>
                    <a:pt x="1122" y="561"/>
                    <a:pt x="1122" y="561"/>
                    <a:pt x="1122" y="561"/>
                  </a:cubicBezTo>
                  <a:cubicBezTo>
                    <a:pt x="1122" y="483"/>
                    <a:pt x="1106" y="409"/>
                    <a:pt x="1078" y="342"/>
                  </a:cubicBezTo>
                  <a:cubicBezTo>
                    <a:pt x="1035" y="242"/>
                    <a:pt x="964" y="156"/>
                    <a:pt x="875" y="96"/>
                  </a:cubicBezTo>
                  <a:cubicBezTo>
                    <a:pt x="785" y="35"/>
                    <a:pt x="677" y="0"/>
                    <a:pt x="561" y="0"/>
                  </a:cubicBezTo>
                  <a:cubicBezTo>
                    <a:pt x="484" y="0"/>
                    <a:pt x="410" y="15"/>
                    <a:pt x="343" y="44"/>
                  </a:cubicBezTo>
                  <a:cubicBezTo>
                    <a:pt x="242" y="86"/>
                    <a:pt x="157" y="157"/>
                    <a:pt x="96" y="247"/>
                  </a:cubicBezTo>
                  <a:cubicBezTo>
                    <a:pt x="36" y="336"/>
                    <a:pt x="0" y="445"/>
                    <a:pt x="0" y="561"/>
                  </a:cubicBezTo>
                  <a:cubicBezTo>
                    <a:pt x="0" y="638"/>
                    <a:pt x="16" y="712"/>
                    <a:pt x="44" y="779"/>
                  </a:cubicBezTo>
                  <a:cubicBezTo>
                    <a:pt x="87" y="880"/>
                    <a:pt x="158" y="965"/>
                    <a:pt x="248" y="1026"/>
                  </a:cubicBezTo>
                  <a:cubicBezTo>
                    <a:pt x="337" y="1086"/>
                    <a:pt x="445" y="1121"/>
                    <a:pt x="561" y="1121"/>
                  </a:cubicBezTo>
                  <a:cubicBezTo>
                    <a:pt x="638" y="1121"/>
                    <a:pt x="712" y="1106"/>
                    <a:pt x="779" y="1077"/>
                  </a:cubicBezTo>
                  <a:cubicBezTo>
                    <a:pt x="880" y="1035"/>
                    <a:pt x="966" y="964"/>
                    <a:pt x="1026" y="874"/>
                  </a:cubicBezTo>
                  <a:cubicBezTo>
                    <a:pt x="1087" y="785"/>
                    <a:pt x="1122" y="677"/>
                    <a:pt x="1122" y="561"/>
                  </a:cubicBezTo>
                  <a:lnTo>
                    <a:pt x="1076" y="561"/>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5" name="Freeform 35">
              <a:extLst>
                <a:ext uri="{FF2B5EF4-FFF2-40B4-BE49-F238E27FC236}">
                  <a16:creationId xmlns:a16="http://schemas.microsoft.com/office/drawing/2014/main" id="{B3473255-FF4B-4BD5-8B04-58A7AEA674D2}"/>
                </a:ext>
              </a:extLst>
            </p:cNvPr>
            <p:cNvSpPr>
              <a:spLocks/>
            </p:cNvSpPr>
            <p:nvPr/>
          </p:nvSpPr>
          <p:spPr bwMode="auto">
            <a:xfrm>
              <a:off x="3230563" y="2776538"/>
              <a:ext cx="2443163" cy="2439988"/>
            </a:xfrm>
            <a:custGeom>
              <a:avLst/>
              <a:gdLst>
                <a:gd name="T0" fmla="*/ 1053 w 1076"/>
                <a:gd name="T1" fmla="*/ 538 h 1075"/>
                <a:gd name="T2" fmla="*/ 1030 w 1076"/>
                <a:gd name="T3" fmla="*/ 538 h 1075"/>
                <a:gd name="T4" fmla="*/ 886 w 1076"/>
                <a:gd name="T5" fmla="*/ 885 h 1075"/>
                <a:gd name="T6" fmla="*/ 538 w 1076"/>
                <a:gd name="T7" fmla="*/ 1029 h 1075"/>
                <a:gd name="T8" fmla="*/ 190 w 1076"/>
                <a:gd name="T9" fmla="*/ 885 h 1075"/>
                <a:gd name="T10" fmla="*/ 46 w 1076"/>
                <a:gd name="T11" fmla="*/ 538 h 1075"/>
                <a:gd name="T12" fmla="*/ 190 w 1076"/>
                <a:gd name="T13" fmla="*/ 190 h 1075"/>
                <a:gd name="T14" fmla="*/ 538 w 1076"/>
                <a:gd name="T15" fmla="*/ 46 h 1075"/>
                <a:gd name="T16" fmla="*/ 886 w 1076"/>
                <a:gd name="T17" fmla="*/ 190 h 1075"/>
                <a:gd name="T18" fmla="*/ 1030 w 1076"/>
                <a:gd name="T19" fmla="*/ 538 h 1075"/>
                <a:gd name="T20" fmla="*/ 1053 w 1076"/>
                <a:gd name="T21" fmla="*/ 538 h 1075"/>
                <a:gd name="T22" fmla="*/ 1076 w 1076"/>
                <a:gd name="T23" fmla="*/ 538 h 1075"/>
                <a:gd name="T24" fmla="*/ 918 w 1076"/>
                <a:gd name="T25" fmla="*/ 157 h 1075"/>
                <a:gd name="T26" fmla="*/ 538 w 1076"/>
                <a:gd name="T27" fmla="*/ 0 h 1075"/>
                <a:gd name="T28" fmla="*/ 158 w 1076"/>
                <a:gd name="T29" fmla="*/ 157 h 1075"/>
                <a:gd name="T30" fmla="*/ 0 w 1076"/>
                <a:gd name="T31" fmla="*/ 538 h 1075"/>
                <a:gd name="T32" fmla="*/ 158 w 1076"/>
                <a:gd name="T33" fmla="*/ 918 h 1075"/>
                <a:gd name="T34" fmla="*/ 538 w 1076"/>
                <a:gd name="T35" fmla="*/ 1075 h 1075"/>
                <a:gd name="T36" fmla="*/ 918 w 1076"/>
                <a:gd name="T37" fmla="*/ 918 h 1075"/>
                <a:gd name="T38" fmla="*/ 1076 w 1076"/>
                <a:gd name="T39" fmla="*/ 538 h 1075"/>
                <a:gd name="T40" fmla="*/ 1053 w 1076"/>
                <a:gd name="T41" fmla="*/ 53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75">
                  <a:moveTo>
                    <a:pt x="1053" y="538"/>
                  </a:moveTo>
                  <a:cubicBezTo>
                    <a:pt x="1030" y="538"/>
                    <a:pt x="1030" y="538"/>
                    <a:pt x="1030" y="538"/>
                  </a:cubicBezTo>
                  <a:cubicBezTo>
                    <a:pt x="1030" y="673"/>
                    <a:pt x="975" y="796"/>
                    <a:pt x="886" y="885"/>
                  </a:cubicBezTo>
                  <a:cubicBezTo>
                    <a:pt x="797" y="974"/>
                    <a:pt x="674" y="1029"/>
                    <a:pt x="538" y="1029"/>
                  </a:cubicBezTo>
                  <a:cubicBezTo>
                    <a:pt x="402" y="1029"/>
                    <a:pt x="279" y="974"/>
                    <a:pt x="190" y="885"/>
                  </a:cubicBezTo>
                  <a:cubicBezTo>
                    <a:pt x="101" y="796"/>
                    <a:pt x="46" y="673"/>
                    <a:pt x="46" y="538"/>
                  </a:cubicBezTo>
                  <a:cubicBezTo>
                    <a:pt x="46" y="402"/>
                    <a:pt x="101" y="279"/>
                    <a:pt x="190" y="190"/>
                  </a:cubicBezTo>
                  <a:cubicBezTo>
                    <a:pt x="279" y="101"/>
                    <a:pt x="402" y="46"/>
                    <a:pt x="538" y="46"/>
                  </a:cubicBezTo>
                  <a:cubicBezTo>
                    <a:pt x="674" y="46"/>
                    <a:pt x="797" y="101"/>
                    <a:pt x="886" y="190"/>
                  </a:cubicBezTo>
                  <a:cubicBezTo>
                    <a:pt x="975" y="279"/>
                    <a:pt x="1030" y="402"/>
                    <a:pt x="1030" y="538"/>
                  </a:cubicBezTo>
                  <a:cubicBezTo>
                    <a:pt x="1053" y="538"/>
                    <a:pt x="1053" y="538"/>
                    <a:pt x="1053" y="538"/>
                  </a:cubicBezTo>
                  <a:cubicBezTo>
                    <a:pt x="1076" y="538"/>
                    <a:pt x="1076" y="538"/>
                    <a:pt x="1076" y="538"/>
                  </a:cubicBezTo>
                  <a:cubicBezTo>
                    <a:pt x="1076" y="389"/>
                    <a:pt x="1016" y="255"/>
                    <a:pt x="918" y="157"/>
                  </a:cubicBezTo>
                  <a:cubicBezTo>
                    <a:pt x="821" y="60"/>
                    <a:pt x="687" y="0"/>
                    <a:pt x="538" y="0"/>
                  </a:cubicBezTo>
                  <a:cubicBezTo>
                    <a:pt x="390" y="0"/>
                    <a:pt x="255" y="60"/>
                    <a:pt x="158" y="157"/>
                  </a:cubicBezTo>
                  <a:cubicBezTo>
                    <a:pt x="61" y="255"/>
                    <a:pt x="0" y="389"/>
                    <a:pt x="0" y="538"/>
                  </a:cubicBezTo>
                  <a:cubicBezTo>
                    <a:pt x="0" y="686"/>
                    <a:pt x="61" y="821"/>
                    <a:pt x="158" y="918"/>
                  </a:cubicBezTo>
                  <a:cubicBezTo>
                    <a:pt x="255" y="1015"/>
                    <a:pt x="390" y="1075"/>
                    <a:pt x="538" y="1075"/>
                  </a:cubicBezTo>
                  <a:cubicBezTo>
                    <a:pt x="687" y="1075"/>
                    <a:pt x="821" y="1015"/>
                    <a:pt x="918" y="918"/>
                  </a:cubicBezTo>
                  <a:cubicBezTo>
                    <a:pt x="1016" y="821"/>
                    <a:pt x="1076" y="686"/>
                    <a:pt x="1076" y="538"/>
                  </a:cubicBezTo>
                  <a:lnTo>
                    <a:pt x="1053" y="53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56" name="Group 155">
            <a:extLst>
              <a:ext uri="{FF2B5EF4-FFF2-40B4-BE49-F238E27FC236}">
                <a16:creationId xmlns:a16="http://schemas.microsoft.com/office/drawing/2014/main" id="{5B7F661F-5540-47D0-BA67-C2BD059E3229}"/>
              </a:ext>
            </a:extLst>
          </p:cNvPr>
          <p:cNvGrpSpPr/>
          <p:nvPr/>
        </p:nvGrpSpPr>
        <p:grpSpPr>
          <a:xfrm>
            <a:off x="4284664" y="2819401"/>
            <a:ext cx="3579813" cy="3128963"/>
            <a:chOff x="2484438" y="2819400"/>
            <a:chExt cx="3579813" cy="3128963"/>
          </a:xfrm>
          <a:solidFill>
            <a:srgbClr val="4149BD"/>
          </a:solidFill>
          <a:effectLst>
            <a:outerShdw blurRad="38100" dist="25400" dir="5400000" algn="ctr" rotWithShape="0">
              <a:srgbClr val="000000">
                <a:alpha val="20000"/>
              </a:srgbClr>
            </a:outerShdw>
          </a:effectLst>
        </p:grpSpPr>
        <p:sp>
          <p:nvSpPr>
            <p:cNvPr id="157" name="Freeform 11">
              <a:extLst>
                <a:ext uri="{FF2B5EF4-FFF2-40B4-BE49-F238E27FC236}">
                  <a16:creationId xmlns:a16="http://schemas.microsoft.com/office/drawing/2014/main" id="{B75B27F7-388E-4F82-8E48-7327E614D8F4}"/>
                </a:ext>
              </a:extLst>
            </p:cNvPr>
            <p:cNvSpPr>
              <a:spLocks/>
            </p:cNvSpPr>
            <p:nvPr/>
          </p:nvSpPr>
          <p:spPr bwMode="auto">
            <a:xfrm>
              <a:off x="2840038" y="2819400"/>
              <a:ext cx="3224213" cy="2787650"/>
            </a:xfrm>
            <a:custGeom>
              <a:avLst/>
              <a:gdLst>
                <a:gd name="T0" fmla="*/ 710 w 1420"/>
                <a:gd name="T1" fmla="*/ 1228 h 1228"/>
                <a:gd name="T2" fmla="*/ 208 w 1420"/>
                <a:gd name="T3" fmla="*/ 1020 h 1228"/>
                <a:gd name="T4" fmla="*/ 0 w 1420"/>
                <a:gd name="T5" fmla="*/ 519 h 1228"/>
                <a:gd name="T6" fmla="*/ 208 w 1420"/>
                <a:gd name="T7" fmla="*/ 17 h 1228"/>
                <a:gd name="T8" fmla="*/ 270 w 1420"/>
                <a:gd name="T9" fmla="*/ 17 h 1228"/>
                <a:gd name="T10" fmla="*/ 270 w 1420"/>
                <a:gd name="T11" fmla="*/ 80 h 1228"/>
                <a:gd name="T12" fmla="*/ 89 w 1420"/>
                <a:gd name="T13" fmla="*/ 519 h 1228"/>
                <a:gd name="T14" fmla="*/ 710 w 1420"/>
                <a:gd name="T15" fmla="*/ 1140 h 1228"/>
                <a:gd name="T16" fmla="*/ 1331 w 1420"/>
                <a:gd name="T17" fmla="*/ 519 h 1228"/>
                <a:gd name="T18" fmla="*/ 1376 w 1420"/>
                <a:gd name="T19" fmla="*/ 474 h 1228"/>
                <a:gd name="T20" fmla="*/ 1420 w 1420"/>
                <a:gd name="T21" fmla="*/ 519 h 1228"/>
                <a:gd name="T22" fmla="*/ 1212 w 1420"/>
                <a:gd name="T23" fmla="*/ 1020 h 1228"/>
                <a:gd name="T24" fmla="*/ 710 w 1420"/>
                <a:gd name="T25" fmla="*/ 12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0" h="1228">
                  <a:moveTo>
                    <a:pt x="710" y="1228"/>
                  </a:moveTo>
                  <a:cubicBezTo>
                    <a:pt x="520" y="1228"/>
                    <a:pt x="342" y="1154"/>
                    <a:pt x="208" y="1020"/>
                  </a:cubicBezTo>
                  <a:cubicBezTo>
                    <a:pt x="74" y="886"/>
                    <a:pt x="0" y="708"/>
                    <a:pt x="0" y="519"/>
                  </a:cubicBezTo>
                  <a:cubicBezTo>
                    <a:pt x="0" y="329"/>
                    <a:pt x="74" y="151"/>
                    <a:pt x="208" y="17"/>
                  </a:cubicBezTo>
                  <a:cubicBezTo>
                    <a:pt x="225" y="0"/>
                    <a:pt x="253" y="0"/>
                    <a:pt x="270" y="17"/>
                  </a:cubicBezTo>
                  <a:cubicBezTo>
                    <a:pt x="288" y="34"/>
                    <a:pt x="288" y="62"/>
                    <a:pt x="270" y="80"/>
                  </a:cubicBezTo>
                  <a:cubicBezTo>
                    <a:pt x="153" y="197"/>
                    <a:pt x="89" y="353"/>
                    <a:pt x="89" y="519"/>
                  </a:cubicBezTo>
                  <a:cubicBezTo>
                    <a:pt x="89" y="861"/>
                    <a:pt x="368" y="1140"/>
                    <a:pt x="710" y="1140"/>
                  </a:cubicBezTo>
                  <a:cubicBezTo>
                    <a:pt x="1053" y="1140"/>
                    <a:pt x="1331" y="861"/>
                    <a:pt x="1331" y="519"/>
                  </a:cubicBezTo>
                  <a:cubicBezTo>
                    <a:pt x="1331" y="494"/>
                    <a:pt x="1351" y="474"/>
                    <a:pt x="1376" y="474"/>
                  </a:cubicBezTo>
                  <a:cubicBezTo>
                    <a:pt x="1400" y="474"/>
                    <a:pt x="1420" y="494"/>
                    <a:pt x="1420" y="519"/>
                  </a:cubicBezTo>
                  <a:cubicBezTo>
                    <a:pt x="1420" y="708"/>
                    <a:pt x="1346" y="886"/>
                    <a:pt x="1212" y="1020"/>
                  </a:cubicBezTo>
                  <a:cubicBezTo>
                    <a:pt x="1078" y="1154"/>
                    <a:pt x="900" y="1228"/>
                    <a:pt x="710"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8" name="Freeform 36">
              <a:extLst>
                <a:ext uri="{FF2B5EF4-FFF2-40B4-BE49-F238E27FC236}">
                  <a16:creationId xmlns:a16="http://schemas.microsoft.com/office/drawing/2014/main" id="{5DC94EBC-4237-478C-B891-F58382A73BE0}"/>
                </a:ext>
              </a:extLst>
            </p:cNvPr>
            <p:cNvSpPr>
              <a:spLocks/>
            </p:cNvSpPr>
            <p:nvPr/>
          </p:nvSpPr>
          <p:spPr bwMode="auto">
            <a:xfrm>
              <a:off x="2560638" y="5024438"/>
              <a:ext cx="849313" cy="849313"/>
            </a:xfrm>
            <a:custGeom>
              <a:avLst/>
              <a:gdLst>
                <a:gd name="T0" fmla="*/ 38 w 535"/>
                <a:gd name="T1" fmla="*/ 535 h 535"/>
                <a:gd name="T2" fmla="*/ 0 w 535"/>
                <a:gd name="T3" fmla="*/ 496 h 535"/>
                <a:gd name="T4" fmla="*/ 496 w 535"/>
                <a:gd name="T5" fmla="*/ 0 h 535"/>
                <a:gd name="T6" fmla="*/ 535 w 535"/>
                <a:gd name="T7" fmla="*/ 38 h 535"/>
                <a:gd name="T8" fmla="*/ 38 w 535"/>
                <a:gd name="T9" fmla="*/ 535 h 535"/>
              </a:gdLst>
              <a:ahLst/>
              <a:cxnLst>
                <a:cxn ang="0">
                  <a:pos x="T0" y="T1"/>
                </a:cxn>
                <a:cxn ang="0">
                  <a:pos x="T2" y="T3"/>
                </a:cxn>
                <a:cxn ang="0">
                  <a:pos x="T4" y="T5"/>
                </a:cxn>
                <a:cxn ang="0">
                  <a:pos x="T6" y="T7"/>
                </a:cxn>
                <a:cxn ang="0">
                  <a:pos x="T8" y="T9"/>
                </a:cxn>
              </a:cxnLst>
              <a:rect l="0" t="0" r="r" b="b"/>
              <a:pathLst>
                <a:path w="535" h="535">
                  <a:moveTo>
                    <a:pt x="38" y="535"/>
                  </a:moveTo>
                  <a:lnTo>
                    <a:pt x="0" y="496"/>
                  </a:lnTo>
                  <a:lnTo>
                    <a:pt x="496" y="0"/>
                  </a:lnTo>
                  <a:lnTo>
                    <a:pt x="535" y="38"/>
                  </a:lnTo>
                  <a:lnTo>
                    <a:pt x="38"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9" name="Freeform 37">
              <a:extLst>
                <a:ext uri="{FF2B5EF4-FFF2-40B4-BE49-F238E27FC236}">
                  <a16:creationId xmlns:a16="http://schemas.microsoft.com/office/drawing/2014/main" id="{AAA438F7-5281-45FA-ABDF-BF8FB1B4DD12}"/>
                </a:ext>
              </a:extLst>
            </p:cNvPr>
            <p:cNvSpPr>
              <a:spLocks/>
            </p:cNvSpPr>
            <p:nvPr/>
          </p:nvSpPr>
          <p:spPr bwMode="auto">
            <a:xfrm>
              <a:off x="2484438" y="5732463"/>
              <a:ext cx="215900" cy="215900"/>
            </a:xfrm>
            <a:custGeom>
              <a:avLst/>
              <a:gdLst>
                <a:gd name="T0" fmla="*/ 17 w 95"/>
                <a:gd name="T1" fmla="*/ 17 h 95"/>
                <a:gd name="T2" fmla="*/ 17 w 95"/>
                <a:gd name="T3" fmla="*/ 78 h 95"/>
                <a:gd name="T4" fmla="*/ 79 w 95"/>
                <a:gd name="T5" fmla="*/ 78 h 95"/>
                <a:gd name="T6" fmla="*/ 79 w 95"/>
                <a:gd name="T7" fmla="*/ 17 h 95"/>
                <a:gd name="T8" fmla="*/ 17 w 95"/>
                <a:gd name="T9" fmla="*/ 17 h 95"/>
              </a:gdLst>
              <a:ahLst/>
              <a:cxnLst>
                <a:cxn ang="0">
                  <a:pos x="T0" y="T1"/>
                </a:cxn>
                <a:cxn ang="0">
                  <a:pos x="T2" y="T3"/>
                </a:cxn>
                <a:cxn ang="0">
                  <a:pos x="T4" y="T5"/>
                </a:cxn>
                <a:cxn ang="0">
                  <a:pos x="T6" y="T7"/>
                </a:cxn>
                <a:cxn ang="0">
                  <a:pos x="T8" y="T9"/>
                </a:cxn>
              </a:cxnLst>
              <a:rect l="0" t="0" r="r" b="b"/>
              <a:pathLst>
                <a:path w="95" h="95">
                  <a:moveTo>
                    <a:pt x="17" y="17"/>
                  </a:moveTo>
                  <a:cubicBezTo>
                    <a:pt x="0" y="33"/>
                    <a:pt x="0" y="61"/>
                    <a:pt x="17" y="78"/>
                  </a:cubicBezTo>
                  <a:cubicBezTo>
                    <a:pt x="34" y="95"/>
                    <a:pt x="62" y="95"/>
                    <a:pt x="79" y="78"/>
                  </a:cubicBezTo>
                  <a:cubicBezTo>
                    <a:pt x="95" y="61"/>
                    <a:pt x="95" y="33"/>
                    <a:pt x="79" y="17"/>
                  </a:cubicBezTo>
                  <a:cubicBezTo>
                    <a:pt x="62" y="0"/>
                    <a:pt x="34" y="0"/>
                    <a:pt x="1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60" name="Group 159">
            <a:extLst>
              <a:ext uri="{FF2B5EF4-FFF2-40B4-BE49-F238E27FC236}">
                <a16:creationId xmlns:a16="http://schemas.microsoft.com/office/drawing/2014/main" id="{03B57C3F-8A89-4F45-BD48-2D8E66E9D7CC}"/>
              </a:ext>
            </a:extLst>
          </p:cNvPr>
          <p:cNvGrpSpPr/>
          <p:nvPr/>
        </p:nvGrpSpPr>
        <p:grpSpPr>
          <a:xfrm>
            <a:off x="3738885" y="1477457"/>
            <a:ext cx="588346" cy="586856"/>
            <a:chOff x="1844383" y="1394308"/>
            <a:chExt cx="861398" cy="859217"/>
          </a:xfrm>
        </p:grpSpPr>
        <p:sp>
          <p:nvSpPr>
            <p:cNvPr id="161" name="Oval 160">
              <a:extLst>
                <a:ext uri="{FF2B5EF4-FFF2-40B4-BE49-F238E27FC236}">
                  <a16:creationId xmlns:a16="http://schemas.microsoft.com/office/drawing/2014/main" id="{B2D35CE5-F6CA-48FE-80EB-C74C85E4C35E}"/>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2" name="Oval 161">
              <a:extLst>
                <a:ext uri="{FF2B5EF4-FFF2-40B4-BE49-F238E27FC236}">
                  <a16:creationId xmlns:a16="http://schemas.microsoft.com/office/drawing/2014/main" id="{F0007529-40CE-44AE-9B3B-464F312A7718}"/>
                </a:ext>
              </a:extLst>
            </p:cNvPr>
            <p:cNvSpPr>
              <a:spLocks noChangeArrowheads="1"/>
            </p:cNvSpPr>
            <p:nvPr/>
          </p:nvSpPr>
          <p:spPr bwMode="auto">
            <a:xfrm>
              <a:off x="1941427" y="1490261"/>
              <a:ext cx="666221" cy="668402"/>
            </a:xfrm>
            <a:prstGeom prst="ellipse">
              <a:avLst/>
            </a:prstGeom>
            <a:solidFill>
              <a:srgbClr val="FFC000"/>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nvGrpSpPr>
          <p:cNvPr id="163" name="Group 162">
            <a:extLst>
              <a:ext uri="{FF2B5EF4-FFF2-40B4-BE49-F238E27FC236}">
                <a16:creationId xmlns:a16="http://schemas.microsoft.com/office/drawing/2014/main" id="{47B3E4E8-357D-410C-BA42-DA928B5A0E1D}"/>
              </a:ext>
            </a:extLst>
          </p:cNvPr>
          <p:cNvGrpSpPr/>
          <p:nvPr/>
        </p:nvGrpSpPr>
        <p:grpSpPr>
          <a:xfrm>
            <a:off x="7810680" y="1491270"/>
            <a:ext cx="588346" cy="586856"/>
            <a:chOff x="1844383" y="1394308"/>
            <a:chExt cx="861398" cy="859217"/>
          </a:xfrm>
        </p:grpSpPr>
        <p:sp>
          <p:nvSpPr>
            <p:cNvPr id="164" name="Oval 163">
              <a:extLst>
                <a:ext uri="{FF2B5EF4-FFF2-40B4-BE49-F238E27FC236}">
                  <a16:creationId xmlns:a16="http://schemas.microsoft.com/office/drawing/2014/main" id="{E4F4E39C-F58F-46EE-AAFF-1BA82E05ED03}"/>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5" name="Oval 164">
              <a:extLst>
                <a:ext uri="{FF2B5EF4-FFF2-40B4-BE49-F238E27FC236}">
                  <a16:creationId xmlns:a16="http://schemas.microsoft.com/office/drawing/2014/main" id="{47BAF0DE-F6DE-41BB-B250-511DB33CAD94}"/>
                </a:ext>
              </a:extLst>
            </p:cNvPr>
            <p:cNvSpPr>
              <a:spLocks noChangeArrowheads="1"/>
            </p:cNvSpPr>
            <p:nvPr/>
          </p:nvSpPr>
          <p:spPr bwMode="auto">
            <a:xfrm>
              <a:off x="1941427" y="1490261"/>
              <a:ext cx="666221" cy="668402"/>
            </a:xfrm>
            <a:prstGeom prst="ellipse">
              <a:avLst/>
            </a:prstGeom>
            <a:solidFill>
              <a:srgbClr val="ED8513"/>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nvGrpSpPr>
          <p:cNvPr id="166" name="Group 165">
            <a:extLst>
              <a:ext uri="{FF2B5EF4-FFF2-40B4-BE49-F238E27FC236}">
                <a16:creationId xmlns:a16="http://schemas.microsoft.com/office/drawing/2014/main" id="{8440AE58-85C9-4740-8853-52F3CE4263C3}"/>
              </a:ext>
            </a:extLst>
          </p:cNvPr>
          <p:cNvGrpSpPr/>
          <p:nvPr/>
        </p:nvGrpSpPr>
        <p:grpSpPr>
          <a:xfrm>
            <a:off x="3637674" y="5504207"/>
            <a:ext cx="588346" cy="586856"/>
            <a:chOff x="1844383" y="1394308"/>
            <a:chExt cx="861398" cy="859217"/>
          </a:xfrm>
        </p:grpSpPr>
        <p:sp>
          <p:nvSpPr>
            <p:cNvPr id="167" name="Oval 166">
              <a:extLst>
                <a:ext uri="{FF2B5EF4-FFF2-40B4-BE49-F238E27FC236}">
                  <a16:creationId xmlns:a16="http://schemas.microsoft.com/office/drawing/2014/main" id="{E2785A8F-1531-43FA-BDEB-D41A1C0CB5A8}"/>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8" name="Oval 167">
              <a:extLst>
                <a:ext uri="{FF2B5EF4-FFF2-40B4-BE49-F238E27FC236}">
                  <a16:creationId xmlns:a16="http://schemas.microsoft.com/office/drawing/2014/main" id="{AE256E0C-4A71-4741-9B84-AB567FB0C817}"/>
                </a:ext>
              </a:extLst>
            </p:cNvPr>
            <p:cNvSpPr>
              <a:spLocks noChangeArrowheads="1"/>
            </p:cNvSpPr>
            <p:nvPr/>
          </p:nvSpPr>
          <p:spPr bwMode="auto">
            <a:xfrm>
              <a:off x="1941427" y="1490262"/>
              <a:ext cx="652143" cy="665490"/>
            </a:xfrm>
            <a:prstGeom prst="ellipse">
              <a:avLst/>
            </a:prstGeom>
            <a:solidFill>
              <a:srgbClr val="4149BD"/>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sp>
        <p:nvSpPr>
          <p:cNvPr id="169" name="Freeform 3391">
            <a:extLst>
              <a:ext uri="{FF2B5EF4-FFF2-40B4-BE49-F238E27FC236}">
                <a16:creationId xmlns:a16="http://schemas.microsoft.com/office/drawing/2014/main" id="{D2458AFC-6A2D-4187-96D5-F89DD0A8B9D2}"/>
              </a:ext>
            </a:extLst>
          </p:cNvPr>
          <p:cNvSpPr>
            <a:spLocks noEditPoints="1"/>
          </p:cNvSpPr>
          <p:nvPr/>
        </p:nvSpPr>
        <p:spPr bwMode="auto">
          <a:xfrm>
            <a:off x="3839446" y="5702380"/>
            <a:ext cx="184058" cy="184058"/>
          </a:xfrm>
          <a:custGeom>
            <a:avLst/>
            <a:gdLst>
              <a:gd name="T0" fmla="*/ 400 w 721"/>
              <a:gd name="T1" fmla="*/ 502 h 721"/>
              <a:gd name="T2" fmla="*/ 441 w 721"/>
              <a:gd name="T3" fmla="*/ 487 h 721"/>
              <a:gd name="T4" fmla="*/ 456 w 721"/>
              <a:gd name="T5" fmla="*/ 469 h 721"/>
              <a:gd name="T6" fmla="*/ 477 w 721"/>
              <a:gd name="T7" fmla="*/ 475 h 721"/>
              <a:gd name="T8" fmla="*/ 498 w 721"/>
              <a:gd name="T9" fmla="*/ 505 h 721"/>
              <a:gd name="T10" fmla="*/ 361 w 721"/>
              <a:gd name="T11" fmla="*/ 709 h 721"/>
              <a:gd name="T12" fmla="*/ 315 w 721"/>
              <a:gd name="T13" fmla="*/ 654 h 721"/>
              <a:gd name="T14" fmla="*/ 347 w 721"/>
              <a:gd name="T15" fmla="*/ 606 h 721"/>
              <a:gd name="T16" fmla="*/ 365 w 721"/>
              <a:gd name="T17" fmla="*/ 601 h 721"/>
              <a:gd name="T18" fmla="*/ 387 w 721"/>
              <a:gd name="T19" fmla="*/ 623 h 721"/>
              <a:gd name="T20" fmla="*/ 415 w 721"/>
              <a:gd name="T21" fmla="*/ 691 h 721"/>
              <a:gd name="T22" fmla="*/ 225 w 721"/>
              <a:gd name="T23" fmla="*/ 505 h 721"/>
              <a:gd name="T24" fmla="*/ 245 w 721"/>
              <a:gd name="T25" fmla="*/ 477 h 721"/>
              <a:gd name="T26" fmla="*/ 265 w 721"/>
              <a:gd name="T27" fmla="*/ 469 h 721"/>
              <a:gd name="T28" fmla="*/ 280 w 721"/>
              <a:gd name="T29" fmla="*/ 487 h 721"/>
              <a:gd name="T30" fmla="*/ 321 w 721"/>
              <a:gd name="T31" fmla="*/ 502 h 721"/>
              <a:gd name="T32" fmla="*/ 222 w 721"/>
              <a:gd name="T33" fmla="*/ 511 h 721"/>
              <a:gd name="T34" fmla="*/ 397 w 721"/>
              <a:gd name="T35" fmla="*/ 541 h 721"/>
              <a:gd name="T36" fmla="*/ 385 w 721"/>
              <a:gd name="T37" fmla="*/ 565 h 721"/>
              <a:gd name="T38" fmla="*/ 361 w 721"/>
              <a:gd name="T39" fmla="*/ 577 h 721"/>
              <a:gd name="T40" fmla="*/ 335 w 721"/>
              <a:gd name="T41" fmla="*/ 565 h 721"/>
              <a:gd name="T42" fmla="*/ 325 w 721"/>
              <a:gd name="T43" fmla="*/ 541 h 721"/>
              <a:gd name="T44" fmla="*/ 681 w 721"/>
              <a:gd name="T45" fmla="*/ 552 h 721"/>
              <a:gd name="T46" fmla="*/ 633 w 721"/>
              <a:gd name="T47" fmla="*/ 522 h 721"/>
              <a:gd name="T48" fmla="*/ 524 w 721"/>
              <a:gd name="T49" fmla="*/ 477 h 721"/>
              <a:gd name="T50" fmla="*/ 484 w 721"/>
              <a:gd name="T51" fmla="*/ 448 h 721"/>
              <a:gd name="T52" fmla="*/ 457 w 721"/>
              <a:gd name="T53" fmla="*/ 433 h 721"/>
              <a:gd name="T54" fmla="*/ 466 w 721"/>
              <a:gd name="T55" fmla="*/ 366 h 721"/>
              <a:gd name="T56" fmla="*/ 489 w 721"/>
              <a:gd name="T57" fmla="*/ 322 h 721"/>
              <a:gd name="T58" fmla="*/ 504 w 721"/>
              <a:gd name="T59" fmla="*/ 279 h 721"/>
              <a:gd name="T60" fmla="*/ 513 w 721"/>
              <a:gd name="T61" fmla="*/ 247 h 721"/>
              <a:gd name="T62" fmla="*/ 506 w 721"/>
              <a:gd name="T63" fmla="*/ 215 h 721"/>
              <a:gd name="T64" fmla="*/ 501 w 721"/>
              <a:gd name="T65" fmla="*/ 193 h 721"/>
              <a:gd name="T66" fmla="*/ 527 w 721"/>
              <a:gd name="T67" fmla="*/ 102 h 721"/>
              <a:gd name="T68" fmla="*/ 519 w 721"/>
              <a:gd name="T69" fmla="*/ 51 h 721"/>
              <a:gd name="T70" fmla="*/ 493 w 721"/>
              <a:gd name="T71" fmla="*/ 26 h 721"/>
              <a:gd name="T72" fmla="*/ 453 w 721"/>
              <a:gd name="T73" fmla="*/ 9 h 721"/>
              <a:gd name="T74" fmla="*/ 383 w 721"/>
              <a:gd name="T75" fmla="*/ 0 h 721"/>
              <a:gd name="T76" fmla="*/ 311 w 721"/>
              <a:gd name="T77" fmla="*/ 9 h 721"/>
              <a:gd name="T78" fmla="*/ 271 w 721"/>
              <a:gd name="T79" fmla="*/ 32 h 721"/>
              <a:gd name="T80" fmla="*/ 239 w 721"/>
              <a:gd name="T81" fmla="*/ 50 h 721"/>
              <a:gd name="T82" fmla="*/ 222 w 721"/>
              <a:gd name="T83" fmla="*/ 66 h 721"/>
              <a:gd name="T84" fmla="*/ 211 w 721"/>
              <a:gd name="T85" fmla="*/ 95 h 721"/>
              <a:gd name="T86" fmla="*/ 217 w 721"/>
              <a:gd name="T87" fmla="*/ 164 h 721"/>
              <a:gd name="T88" fmla="*/ 227 w 721"/>
              <a:gd name="T89" fmla="*/ 202 h 721"/>
              <a:gd name="T90" fmla="*/ 212 w 721"/>
              <a:gd name="T91" fmla="*/ 230 h 721"/>
              <a:gd name="T92" fmla="*/ 213 w 721"/>
              <a:gd name="T93" fmla="*/ 263 h 721"/>
              <a:gd name="T94" fmla="*/ 229 w 721"/>
              <a:gd name="T95" fmla="*/ 290 h 721"/>
              <a:gd name="T96" fmla="*/ 243 w 721"/>
              <a:gd name="T97" fmla="*/ 348 h 721"/>
              <a:gd name="T98" fmla="*/ 265 w 721"/>
              <a:gd name="T99" fmla="*/ 378 h 721"/>
              <a:gd name="T100" fmla="*/ 249 w 721"/>
              <a:gd name="T101" fmla="*/ 441 h 721"/>
              <a:gd name="T102" fmla="*/ 209 w 721"/>
              <a:gd name="T103" fmla="*/ 473 h 721"/>
              <a:gd name="T104" fmla="*/ 134 w 721"/>
              <a:gd name="T105" fmla="*/ 502 h 721"/>
              <a:gd name="T106" fmla="*/ 50 w 721"/>
              <a:gd name="T107" fmla="*/ 547 h 721"/>
              <a:gd name="T108" fmla="*/ 28 w 721"/>
              <a:gd name="T109" fmla="*/ 573 h 721"/>
              <a:gd name="T110" fmla="*/ 9 w 721"/>
              <a:gd name="T111" fmla="*/ 629 h 721"/>
              <a:gd name="T112" fmla="*/ 0 w 721"/>
              <a:gd name="T113" fmla="*/ 713 h 721"/>
              <a:gd name="T114" fmla="*/ 709 w 721"/>
              <a:gd name="T115" fmla="*/ 721 h 721"/>
              <a:gd name="T116" fmla="*/ 721 w 721"/>
              <a:gd name="T117" fmla="*/ 709 h 721"/>
              <a:gd name="T118" fmla="*/ 709 w 721"/>
              <a:gd name="T119" fmla="*/ 606 h 721"/>
              <a:gd name="T120" fmla="*/ 691 w 721"/>
              <a:gd name="T121" fmla="*/ 56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 h="721">
                <a:moveTo>
                  <a:pt x="415" y="510"/>
                </a:moveTo>
                <a:lnTo>
                  <a:pt x="415" y="510"/>
                </a:lnTo>
                <a:lnTo>
                  <a:pt x="415" y="510"/>
                </a:lnTo>
                <a:lnTo>
                  <a:pt x="400" y="502"/>
                </a:lnTo>
                <a:lnTo>
                  <a:pt x="414" y="498"/>
                </a:lnTo>
                <a:lnTo>
                  <a:pt x="428" y="493"/>
                </a:lnTo>
                <a:lnTo>
                  <a:pt x="434" y="491"/>
                </a:lnTo>
                <a:lnTo>
                  <a:pt x="441" y="487"/>
                </a:lnTo>
                <a:lnTo>
                  <a:pt x="447" y="482"/>
                </a:lnTo>
                <a:lnTo>
                  <a:pt x="453" y="477"/>
                </a:lnTo>
                <a:lnTo>
                  <a:pt x="456" y="473"/>
                </a:lnTo>
                <a:lnTo>
                  <a:pt x="456" y="469"/>
                </a:lnTo>
                <a:lnTo>
                  <a:pt x="456" y="459"/>
                </a:lnTo>
                <a:lnTo>
                  <a:pt x="464" y="462"/>
                </a:lnTo>
                <a:lnTo>
                  <a:pt x="470" y="469"/>
                </a:lnTo>
                <a:lnTo>
                  <a:pt x="477" y="475"/>
                </a:lnTo>
                <a:lnTo>
                  <a:pt x="483" y="482"/>
                </a:lnTo>
                <a:lnTo>
                  <a:pt x="489" y="489"/>
                </a:lnTo>
                <a:lnTo>
                  <a:pt x="495" y="497"/>
                </a:lnTo>
                <a:lnTo>
                  <a:pt x="498" y="505"/>
                </a:lnTo>
                <a:lnTo>
                  <a:pt x="501" y="511"/>
                </a:lnTo>
                <a:lnTo>
                  <a:pt x="522" y="574"/>
                </a:lnTo>
                <a:lnTo>
                  <a:pt x="415" y="510"/>
                </a:lnTo>
                <a:close/>
                <a:moveTo>
                  <a:pt x="361" y="709"/>
                </a:moveTo>
                <a:lnTo>
                  <a:pt x="293" y="709"/>
                </a:lnTo>
                <a:lnTo>
                  <a:pt x="299" y="691"/>
                </a:lnTo>
                <a:lnTo>
                  <a:pt x="306" y="672"/>
                </a:lnTo>
                <a:lnTo>
                  <a:pt x="315" y="654"/>
                </a:lnTo>
                <a:lnTo>
                  <a:pt x="322" y="637"/>
                </a:lnTo>
                <a:lnTo>
                  <a:pt x="333" y="623"/>
                </a:lnTo>
                <a:lnTo>
                  <a:pt x="342" y="611"/>
                </a:lnTo>
                <a:lnTo>
                  <a:pt x="347" y="606"/>
                </a:lnTo>
                <a:lnTo>
                  <a:pt x="351" y="604"/>
                </a:lnTo>
                <a:lnTo>
                  <a:pt x="356" y="601"/>
                </a:lnTo>
                <a:lnTo>
                  <a:pt x="361" y="601"/>
                </a:lnTo>
                <a:lnTo>
                  <a:pt x="365" y="601"/>
                </a:lnTo>
                <a:lnTo>
                  <a:pt x="370" y="604"/>
                </a:lnTo>
                <a:lnTo>
                  <a:pt x="374" y="606"/>
                </a:lnTo>
                <a:lnTo>
                  <a:pt x="379" y="611"/>
                </a:lnTo>
                <a:lnTo>
                  <a:pt x="387" y="623"/>
                </a:lnTo>
                <a:lnTo>
                  <a:pt x="396" y="637"/>
                </a:lnTo>
                <a:lnTo>
                  <a:pt x="403" y="654"/>
                </a:lnTo>
                <a:lnTo>
                  <a:pt x="410" y="673"/>
                </a:lnTo>
                <a:lnTo>
                  <a:pt x="415" y="691"/>
                </a:lnTo>
                <a:lnTo>
                  <a:pt x="420" y="709"/>
                </a:lnTo>
                <a:lnTo>
                  <a:pt x="361" y="709"/>
                </a:lnTo>
                <a:close/>
                <a:moveTo>
                  <a:pt x="222" y="511"/>
                </a:moveTo>
                <a:lnTo>
                  <a:pt x="225" y="505"/>
                </a:lnTo>
                <a:lnTo>
                  <a:pt x="229" y="497"/>
                </a:lnTo>
                <a:lnTo>
                  <a:pt x="234" y="489"/>
                </a:lnTo>
                <a:lnTo>
                  <a:pt x="239" y="483"/>
                </a:lnTo>
                <a:lnTo>
                  <a:pt x="245" y="477"/>
                </a:lnTo>
                <a:lnTo>
                  <a:pt x="252" y="470"/>
                </a:lnTo>
                <a:lnTo>
                  <a:pt x="258" y="464"/>
                </a:lnTo>
                <a:lnTo>
                  <a:pt x="265" y="460"/>
                </a:lnTo>
                <a:lnTo>
                  <a:pt x="265" y="469"/>
                </a:lnTo>
                <a:lnTo>
                  <a:pt x="265" y="473"/>
                </a:lnTo>
                <a:lnTo>
                  <a:pt x="267" y="477"/>
                </a:lnTo>
                <a:lnTo>
                  <a:pt x="274" y="482"/>
                </a:lnTo>
                <a:lnTo>
                  <a:pt x="280" y="487"/>
                </a:lnTo>
                <a:lnTo>
                  <a:pt x="286" y="491"/>
                </a:lnTo>
                <a:lnTo>
                  <a:pt x="293" y="493"/>
                </a:lnTo>
                <a:lnTo>
                  <a:pt x="307" y="498"/>
                </a:lnTo>
                <a:lnTo>
                  <a:pt x="321" y="502"/>
                </a:lnTo>
                <a:lnTo>
                  <a:pt x="306" y="511"/>
                </a:lnTo>
                <a:lnTo>
                  <a:pt x="306" y="511"/>
                </a:lnTo>
                <a:lnTo>
                  <a:pt x="202" y="574"/>
                </a:lnTo>
                <a:lnTo>
                  <a:pt x="222" y="511"/>
                </a:lnTo>
                <a:close/>
                <a:moveTo>
                  <a:pt x="325" y="528"/>
                </a:moveTo>
                <a:lnTo>
                  <a:pt x="361" y="506"/>
                </a:lnTo>
                <a:lnTo>
                  <a:pt x="397" y="528"/>
                </a:lnTo>
                <a:lnTo>
                  <a:pt x="397" y="541"/>
                </a:lnTo>
                <a:lnTo>
                  <a:pt x="396" y="547"/>
                </a:lnTo>
                <a:lnTo>
                  <a:pt x="393" y="554"/>
                </a:lnTo>
                <a:lnTo>
                  <a:pt x="391" y="560"/>
                </a:lnTo>
                <a:lnTo>
                  <a:pt x="385" y="565"/>
                </a:lnTo>
                <a:lnTo>
                  <a:pt x="380" y="570"/>
                </a:lnTo>
                <a:lnTo>
                  <a:pt x="374" y="573"/>
                </a:lnTo>
                <a:lnTo>
                  <a:pt x="367" y="575"/>
                </a:lnTo>
                <a:lnTo>
                  <a:pt x="361" y="577"/>
                </a:lnTo>
                <a:lnTo>
                  <a:pt x="353" y="575"/>
                </a:lnTo>
                <a:lnTo>
                  <a:pt x="347" y="573"/>
                </a:lnTo>
                <a:lnTo>
                  <a:pt x="340" y="570"/>
                </a:lnTo>
                <a:lnTo>
                  <a:pt x="335" y="565"/>
                </a:lnTo>
                <a:lnTo>
                  <a:pt x="331" y="560"/>
                </a:lnTo>
                <a:lnTo>
                  <a:pt x="328" y="554"/>
                </a:lnTo>
                <a:lnTo>
                  <a:pt x="325" y="547"/>
                </a:lnTo>
                <a:lnTo>
                  <a:pt x="325" y="541"/>
                </a:lnTo>
                <a:lnTo>
                  <a:pt x="325" y="528"/>
                </a:lnTo>
                <a:close/>
                <a:moveTo>
                  <a:pt x="691" y="564"/>
                </a:moveTo>
                <a:lnTo>
                  <a:pt x="686" y="557"/>
                </a:lnTo>
                <a:lnTo>
                  <a:pt x="681" y="552"/>
                </a:lnTo>
                <a:lnTo>
                  <a:pt x="674" y="547"/>
                </a:lnTo>
                <a:lnTo>
                  <a:pt x="668" y="541"/>
                </a:lnTo>
                <a:lnTo>
                  <a:pt x="651" y="531"/>
                </a:lnTo>
                <a:lnTo>
                  <a:pt x="633" y="522"/>
                </a:lnTo>
                <a:lnTo>
                  <a:pt x="591" y="502"/>
                </a:lnTo>
                <a:lnTo>
                  <a:pt x="545" y="484"/>
                </a:lnTo>
                <a:lnTo>
                  <a:pt x="534" y="480"/>
                </a:lnTo>
                <a:lnTo>
                  <a:pt x="524" y="477"/>
                </a:lnTo>
                <a:lnTo>
                  <a:pt x="514" y="473"/>
                </a:lnTo>
                <a:lnTo>
                  <a:pt x="504" y="469"/>
                </a:lnTo>
                <a:lnTo>
                  <a:pt x="495" y="457"/>
                </a:lnTo>
                <a:lnTo>
                  <a:pt x="484" y="448"/>
                </a:lnTo>
                <a:lnTo>
                  <a:pt x="473" y="441"/>
                </a:lnTo>
                <a:lnTo>
                  <a:pt x="462" y="434"/>
                </a:lnTo>
                <a:lnTo>
                  <a:pt x="460" y="433"/>
                </a:lnTo>
                <a:lnTo>
                  <a:pt x="457" y="433"/>
                </a:lnTo>
                <a:lnTo>
                  <a:pt x="456" y="433"/>
                </a:lnTo>
                <a:lnTo>
                  <a:pt x="456" y="378"/>
                </a:lnTo>
                <a:lnTo>
                  <a:pt x="461" y="373"/>
                </a:lnTo>
                <a:lnTo>
                  <a:pt x="466" y="366"/>
                </a:lnTo>
                <a:lnTo>
                  <a:pt x="473" y="358"/>
                </a:lnTo>
                <a:lnTo>
                  <a:pt x="479" y="348"/>
                </a:lnTo>
                <a:lnTo>
                  <a:pt x="484" y="337"/>
                </a:lnTo>
                <a:lnTo>
                  <a:pt x="489" y="322"/>
                </a:lnTo>
                <a:lnTo>
                  <a:pt x="492" y="308"/>
                </a:lnTo>
                <a:lnTo>
                  <a:pt x="495" y="290"/>
                </a:lnTo>
                <a:lnTo>
                  <a:pt x="500" y="285"/>
                </a:lnTo>
                <a:lnTo>
                  <a:pt x="504" y="279"/>
                </a:lnTo>
                <a:lnTo>
                  <a:pt x="507" y="271"/>
                </a:lnTo>
                <a:lnTo>
                  <a:pt x="510" y="262"/>
                </a:lnTo>
                <a:lnTo>
                  <a:pt x="511" y="254"/>
                </a:lnTo>
                <a:lnTo>
                  <a:pt x="513" y="247"/>
                </a:lnTo>
                <a:lnTo>
                  <a:pt x="513" y="238"/>
                </a:lnTo>
                <a:lnTo>
                  <a:pt x="511" y="230"/>
                </a:lnTo>
                <a:lnTo>
                  <a:pt x="510" y="222"/>
                </a:lnTo>
                <a:lnTo>
                  <a:pt x="506" y="215"/>
                </a:lnTo>
                <a:lnTo>
                  <a:pt x="502" y="208"/>
                </a:lnTo>
                <a:lnTo>
                  <a:pt x="497" y="202"/>
                </a:lnTo>
                <a:lnTo>
                  <a:pt x="498" y="198"/>
                </a:lnTo>
                <a:lnTo>
                  <a:pt x="501" y="193"/>
                </a:lnTo>
                <a:lnTo>
                  <a:pt x="510" y="167"/>
                </a:lnTo>
                <a:lnTo>
                  <a:pt x="520" y="135"/>
                </a:lnTo>
                <a:lnTo>
                  <a:pt x="524" y="118"/>
                </a:lnTo>
                <a:lnTo>
                  <a:pt x="527" y="102"/>
                </a:lnTo>
                <a:lnTo>
                  <a:pt x="527" y="85"/>
                </a:lnTo>
                <a:lnTo>
                  <a:pt x="525" y="68"/>
                </a:lnTo>
                <a:lnTo>
                  <a:pt x="523" y="59"/>
                </a:lnTo>
                <a:lnTo>
                  <a:pt x="519" y="51"/>
                </a:lnTo>
                <a:lnTo>
                  <a:pt x="514" y="44"/>
                </a:lnTo>
                <a:lnTo>
                  <a:pt x="509" y="37"/>
                </a:lnTo>
                <a:lnTo>
                  <a:pt x="501" y="31"/>
                </a:lnTo>
                <a:lnTo>
                  <a:pt x="493" y="26"/>
                </a:lnTo>
                <a:lnTo>
                  <a:pt x="484" y="21"/>
                </a:lnTo>
                <a:lnTo>
                  <a:pt x="475" y="16"/>
                </a:lnTo>
                <a:lnTo>
                  <a:pt x="465" y="12"/>
                </a:lnTo>
                <a:lnTo>
                  <a:pt x="453" y="9"/>
                </a:lnTo>
                <a:lnTo>
                  <a:pt x="442" y="7"/>
                </a:lnTo>
                <a:lnTo>
                  <a:pt x="430" y="4"/>
                </a:lnTo>
                <a:lnTo>
                  <a:pt x="407" y="0"/>
                </a:lnTo>
                <a:lnTo>
                  <a:pt x="383" y="0"/>
                </a:lnTo>
                <a:lnTo>
                  <a:pt x="365" y="0"/>
                </a:lnTo>
                <a:lnTo>
                  <a:pt x="347" y="1"/>
                </a:lnTo>
                <a:lnTo>
                  <a:pt x="329" y="5"/>
                </a:lnTo>
                <a:lnTo>
                  <a:pt x="311" y="9"/>
                </a:lnTo>
                <a:lnTo>
                  <a:pt x="295" y="16"/>
                </a:lnTo>
                <a:lnTo>
                  <a:pt x="281" y="23"/>
                </a:lnTo>
                <a:lnTo>
                  <a:pt x="276" y="27"/>
                </a:lnTo>
                <a:lnTo>
                  <a:pt x="271" y="32"/>
                </a:lnTo>
                <a:lnTo>
                  <a:pt x="266" y="37"/>
                </a:lnTo>
                <a:lnTo>
                  <a:pt x="263" y="44"/>
                </a:lnTo>
                <a:lnTo>
                  <a:pt x="251" y="46"/>
                </a:lnTo>
                <a:lnTo>
                  <a:pt x="239" y="50"/>
                </a:lnTo>
                <a:lnTo>
                  <a:pt x="234" y="53"/>
                </a:lnTo>
                <a:lnTo>
                  <a:pt x="230" y="57"/>
                </a:lnTo>
                <a:lnTo>
                  <a:pt x="225" y="60"/>
                </a:lnTo>
                <a:lnTo>
                  <a:pt x="222" y="66"/>
                </a:lnTo>
                <a:lnTo>
                  <a:pt x="217" y="72"/>
                </a:lnTo>
                <a:lnTo>
                  <a:pt x="215" y="78"/>
                </a:lnTo>
                <a:lnTo>
                  <a:pt x="212" y="87"/>
                </a:lnTo>
                <a:lnTo>
                  <a:pt x="211" y="95"/>
                </a:lnTo>
                <a:lnTo>
                  <a:pt x="209" y="112"/>
                </a:lnTo>
                <a:lnTo>
                  <a:pt x="211" y="130"/>
                </a:lnTo>
                <a:lnTo>
                  <a:pt x="213" y="148"/>
                </a:lnTo>
                <a:lnTo>
                  <a:pt x="217" y="164"/>
                </a:lnTo>
                <a:lnTo>
                  <a:pt x="221" y="181"/>
                </a:lnTo>
                <a:lnTo>
                  <a:pt x="225" y="194"/>
                </a:lnTo>
                <a:lnTo>
                  <a:pt x="226" y="198"/>
                </a:lnTo>
                <a:lnTo>
                  <a:pt x="227" y="202"/>
                </a:lnTo>
                <a:lnTo>
                  <a:pt x="222" y="207"/>
                </a:lnTo>
                <a:lnTo>
                  <a:pt x="217" y="215"/>
                </a:lnTo>
                <a:lnTo>
                  <a:pt x="215" y="221"/>
                </a:lnTo>
                <a:lnTo>
                  <a:pt x="212" y="230"/>
                </a:lnTo>
                <a:lnTo>
                  <a:pt x="211" y="238"/>
                </a:lnTo>
                <a:lnTo>
                  <a:pt x="211" y="247"/>
                </a:lnTo>
                <a:lnTo>
                  <a:pt x="212" y="254"/>
                </a:lnTo>
                <a:lnTo>
                  <a:pt x="213" y="263"/>
                </a:lnTo>
                <a:lnTo>
                  <a:pt x="216" y="272"/>
                </a:lnTo>
                <a:lnTo>
                  <a:pt x="220" y="280"/>
                </a:lnTo>
                <a:lnTo>
                  <a:pt x="224" y="285"/>
                </a:lnTo>
                <a:lnTo>
                  <a:pt x="229" y="290"/>
                </a:lnTo>
                <a:lnTo>
                  <a:pt x="230" y="307"/>
                </a:lnTo>
                <a:lnTo>
                  <a:pt x="234" y="322"/>
                </a:lnTo>
                <a:lnTo>
                  <a:pt x="238" y="337"/>
                </a:lnTo>
                <a:lnTo>
                  <a:pt x="243" y="348"/>
                </a:lnTo>
                <a:lnTo>
                  <a:pt x="249" y="358"/>
                </a:lnTo>
                <a:lnTo>
                  <a:pt x="254" y="366"/>
                </a:lnTo>
                <a:lnTo>
                  <a:pt x="260" y="373"/>
                </a:lnTo>
                <a:lnTo>
                  <a:pt x="265" y="378"/>
                </a:lnTo>
                <a:lnTo>
                  <a:pt x="265" y="433"/>
                </a:lnTo>
                <a:lnTo>
                  <a:pt x="262" y="433"/>
                </a:lnTo>
                <a:lnTo>
                  <a:pt x="261" y="434"/>
                </a:lnTo>
                <a:lnTo>
                  <a:pt x="249" y="441"/>
                </a:lnTo>
                <a:lnTo>
                  <a:pt x="239" y="448"/>
                </a:lnTo>
                <a:lnTo>
                  <a:pt x="229" y="457"/>
                </a:lnTo>
                <a:lnTo>
                  <a:pt x="220" y="469"/>
                </a:lnTo>
                <a:lnTo>
                  <a:pt x="209" y="473"/>
                </a:lnTo>
                <a:lnTo>
                  <a:pt x="200" y="477"/>
                </a:lnTo>
                <a:lnTo>
                  <a:pt x="190" y="480"/>
                </a:lnTo>
                <a:lnTo>
                  <a:pt x="181" y="484"/>
                </a:lnTo>
                <a:lnTo>
                  <a:pt x="134" y="502"/>
                </a:lnTo>
                <a:lnTo>
                  <a:pt x="91" y="522"/>
                </a:lnTo>
                <a:lnTo>
                  <a:pt x="73" y="531"/>
                </a:lnTo>
                <a:lnTo>
                  <a:pt x="57" y="541"/>
                </a:lnTo>
                <a:lnTo>
                  <a:pt x="50" y="547"/>
                </a:lnTo>
                <a:lnTo>
                  <a:pt x="44" y="552"/>
                </a:lnTo>
                <a:lnTo>
                  <a:pt x="39" y="557"/>
                </a:lnTo>
                <a:lnTo>
                  <a:pt x="34" y="564"/>
                </a:lnTo>
                <a:lnTo>
                  <a:pt x="28" y="573"/>
                </a:lnTo>
                <a:lnTo>
                  <a:pt x="23" y="583"/>
                </a:lnTo>
                <a:lnTo>
                  <a:pt x="19" y="595"/>
                </a:lnTo>
                <a:lnTo>
                  <a:pt x="16" y="606"/>
                </a:lnTo>
                <a:lnTo>
                  <a:pt x="9" y="629"/>
                </a:lnTo>
                <a:lnTo>
                  <a:pt x="5" y="653"/>
                </a:lnTo>
                <a:lnTo>
                  <a:pt x="1" y="691"/>
                </a:lnTo>
                <a:lnTo>
                  <a:pt x="0" y="709"/>
                </a:lnTo>
                <a:lnTo>
                  <a:pt x="0" y="713"/>
                </a:lnTo>
                <a:lnTo>
                  <a:pt x="4" y="717"/>
                </a:lnTo>
                <a:lnTo>
                  <a:pt x="8" y="719"/>
                </a:lnTo>
                <a:lnTo>
                  <a:pt x="12" y="721"/>
                </a:lnTo>
                <a:lnTo>
                  <a:pt x="709" y="721"/>
                </a:lnTo>
                <a:lnTo>
                  <a:pt x="714" y="719"/>
                </a:lnTo>
                <a:lnTo>
                  <a:pt x="718" y="717"/>
                </a:lnTo>
                <a:lnTo>
                  <a:pt x="721" y="713"/>
                </a:lnTo>
                <a:lnTo>
                  <a:pt x="721" y="709"/>
                </a:lnTo>
                <a:lnTo>
                  <a:pt x="721" y="691"/>
                </a:lnTo>
                <a:lnTo>
                  <a:pt x="718" y="653"/>
                </a:lnTo>
                <a:lnTo>
                  <a:pt x="714" y="629"/>
                </a:lnTo>
                <a:lnTo>
                  <a:pt x="709" y="606"/>
                </a:lnTo>
                <a:lnTo>
                  <a:pt x="705" y="595"/>
                </a:lnTo>
                <a:lnTo>
                  <a:pt x="701" y="583"/>
                </a:lnTo>
                <a:lnTo>
                  <a:pt x="696" y="573"/>
                </a:lnTo>
                <a:lnTo>
                  <a:pt x="691" y="564"/>
                </a:lnTo>
                <a:close/>
              </a:path>
            </a:pathLst>
          </a:custGeom>
          <a:solidFill>
            <a:schemeClr val="bg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0" name="Group 169">
            <a:extLst>
              <a:ext uri="{FF2B5EF4-FFF2-40B4-BE49-F238E27FC236}">
                <a16:creationId xmlns:a16="http://schemas.microsoft.com/office/drawing/2014/main" id="{2AA8A948-C221-44DA-B734-F3059F6292A9}"/>
              </a:ext>
            </a:extLst>
          </p:cNvPr>
          <p:cNvGrpSpPr/>
          <p:nvPr/>
        </p:nvGrpSpPr>
        <p:grpSpPr>
          <a:xfrm>
            <a:off x="8011470" y="1680775"/>
            <a:ext cx="185040" cy="191422"/>
            <a:chOff x="9882188" y="1336675"/>
            <a:chExt cx="276225" cy="285750"/>
          </a:xfrm>
          <a:solidFill>
            <a:schemeClr val="bg1"/>
          </a:solidFill>
          <a:effectLst>
            <a:outerShdw blurRad="38100" dist="25400" dir="5400000" algn="ctr" rotWithShape="0">
              <a:srgbClr val="000000">
                <a:alpha val="20000"/>
              </a:srgbClr>
            </a:outerShdw>
          </a:effectLst>
        </p:grpSpPr>
        <p:sp>
          <p:nvSpPr>
            <p:cNvPr id="171" name="Freeform 3049">
              <a:extLst>
                <a:ext uri="{FF2B5EF4-FFF2-40B4-BE49-F238E27FC236}">
                  <a16:creationId xmlns:a16="http://schemas.microsoft.com/office/drawing/2014/main" id="{5DF0BB0E-D328-49B3-B99E-7A2365299325}"/>
                </a:ext>
              </a:extLst>
            </p:cNvPr>
            <p:cNvSpPr>
              <a:spLocks/>
            </p:cNvSpPr>
            <p:nvPr/>
          </p:nvSpPr>
          <p:spPr bwMode="auto">
            <a:xfrm>
              <a:off x="9893300" y="1574800"/>
              <a:ext cx="254000" cy="47625"/>
            </a:xfrm>
            <a:custGeom>
              <a:avLst/>
              <a:gdLst>
                <a:gd name="T0" fmla="*/ 584 w 641"/>
                <a:gd name="T1" fmla="*/ 0 h 120"/>
                <a:gd name="T2" fmla="*/ 57 w 641"/>
                <a:gd name="T3" fmla="*/ 0 h 120"/>
                <a:gd name="T4" fmla="*/ 51 w 641"/>
                <a:gd name="T5" fmla="*/ 0 h 120"/>
                <a:gd name="T6" fmla="*/ 45 w 641"/>
                <a:gd name="T7" fmla="*/ 1 h 120"/>
                <a:gd name="T8" fmla="*/ 39 w 641"/>
                <a:gd name="T9" fmla="*/ 3 h 120"/>
                <a:gd name="T10" fmla="*/ 33 w 641"/>
                <a:gd name="T11" fmla="*/ 5 h 120"/>
                <a:gd name="T12" fmla="*/ 27 w 641"/>
                <a:gd name="T13" fmla="*/ 7 h 120"/>
                <a:gd name="T14" fmla="*/ 22 w 641"/>
                <a:gd name="T15" fmla="*/ 11 h 120"/>
                <a:gd name="T16" fmla="*/ 18 w 641"/>
                <a:gd name="T17" fmla="*/ 14 h 120"/>
                <a:gd name="T18" fmla="*/ 14 w 641"/>
                <a:gd name="T19" fmla="*/ 19 h 120"/>
                <a:gd name="T20" fmla="*/ 9 w 641"/>
                <a:gd name="T21" fmla="*/ 26 h 120"/>
                <a:gd name="T22" fmla="*/ 6 w 641"/>
                <a:gd name="T23" fmla="*/ 32 h 120"/>
                <a:gd name="T24" fmla="*/ 3 w 641"/>
                <a:gd name="T25" fmla="*/ 41 h 120"/>
                <a:gd name="T26" fmla="*/ 1 w 641"/>
                <a:gd name="T27" fmla="*/ 49 h 120"/>
                <a:gd name="T28" fmla="*/ 0 w 641"/>
                <a:gd name="T29" fmla="*/ 54 h 120"/>
                <a:gd name="T30" fmla="*/ 0 w 641"/>
                <a:gd name="T31" fmla="*/ 60 h 120"/>
                <a:gd name="T32" fmla="*/ 1 w 641"/>
                <a:gd name="T33" fmla="*/ 72 h 120"/>
                <a:gd name="T34" fmla="*/ 3 w 641"/>
                <a:gd name="T35" fmla="*/ 82 h 120"/>
                <a:gd name="T36" fmla="*/ 8 w 641"/>
                <a:gd name="T37" fmla="*/ 92 h 120"/>
                <a:gd name="T38" fmla="*/ 14 w 641"/>
                <a:gd name="T39" fmla="*/ 101 h 120"/>
                <a:gd name="T40" fmla="*/ 19 w 641"/>
                <a:gd name="T41" fmla="*/ 105 h 120"/>
                <a:gd name="T42" fmla="*/ 22 w 641"/>
                <a:gd name="T43" fmla="*/ 108 h 120"/>
                <a:gd name="T44" fmla="*/ 27 w 641"/>
                <a:gd name="T45" fmla="*/ 112 h 120"/>
                <a:gd name="T46" fmla="*/ 32 w 641"/>
                <a:gd name="T47" fmla="*/ 114 h 120"/>
                <a:gd name="T48" fmla="*/ 38 w 641"/>
                <a:gd name="T49" fmla="*/ 117 h 120"/>
                <a:gd name="T50" fmla="*/ 44 w 641"/>
                <a:gd name="T51" fmla="*/ 119 h 120"/>
                <a:gd name="T52" fmla="*/ 50 w 641"/>
                <a:gd name="T53" fmla="*/ 119 h 120"/>
                <a:gd name="T54" fmla="*/ 57 w 641"/>
                <a:gd name="T55" fmla="*/ 120 h 120"/>
                <a:gd name="T56" fmla="*/ 584 w 641"/>
                <a:gd name="T57" fmla="*/ 120 h 120"/>
                <a:gd name="T58" fmla="*/ 591 w 641"/>
                <a:gd name="T59" fmla="*/ 119 h 120"/>
                <a:gd name="T60" fmla="*/ 597 w 641"/>
                <a:gd name="T61" fmla="*/ 118 h 120"/>
                <a:gd name="T62" fmla="*/ 603 w 641"/>
                <a:gd name="T63" fmla="*/ 117 h 120"/>
                <a:gd name="T64" fmla="*/ 609 w 641"/>
                <a:gd name="T65" fmla="*/ 114 h 120"/>
                <a:gd name="T66" fmla="*/ 613 w 641"/>
                <a:gd name="T67" fmla="*/ 112 h 120"/>
                <a:gd name="T68" fmla="*/ 618 w 641"/>
                <a:gd name="T69" fmla="*/ 108 h 120"/>
                <a:gd name="T70" fmla="*/ 623 w 641"/>
                <a:gd name="T71" fmla="*/ 105 h 120"/>
                <a:gd name="T72" fmla="*/ 627 w 641"/>
                <a:gd name="T73" fmla="*/ 101 h 120"/>
                <a:gd name="T74" fmla="*/ 633 w 641"/>
                <a:gd name="T75" fmla="*/ 92 h 120"/>
                <a:gd name="T76" fmla="*/ 637 w 641"/>
                <a:gd name="T77" fmla="*/ 82 h 120"/>
                <a:gd name="T78" fmla="*/ 640 w 641"/>
                <a:gd name="T79" fmla="*/ 72 h 120"/>
                <a:gd name="T80" fmla="*/ 641 w 641"/>
                <a:gd name="T81" fmla="*/ 60 h 120"/>
                <a:gd name="T82" fmla="*/ 640 w 641"/>
                <a:gd name="T83" fmla="*/ 49 h 120"/>
                <a:gd name="T84" fmla="*/ 637 w 641"/>
                <a:gd name="T85" fmla="*/ 38 h 120"/>
                <a:gd name="T86" fmla="*/ 633 w 641"/>
                <a:gd name="T87" fmla="*/ 28 h 120"/>
                <a:gd name="T88" fmla="*/ 627 w 641"/>
                <a:gd name="T89" fmla="*/ 19 h 120"/>
                <a:gd name="T90" fmla="*/ 623 w 641"/>
                <a:gd name="T91" fmla="*/ 14 h 120"/>
                <a:gd name="T92" fmla="*/ 618 w 641"/>
                <a:gd name="T93" fmla="*/ 11 h 120"/>
                <a:gd name="T94" fmla="*/ 613 w 641"/>
                <a:gd name="T95" fmla="*/ 9 h 120"/>
                <a:gd name="T96" fmla="*/ 609 w 641"/>
                <a:gd name="T97" fmla="*/ 5 h 120"/>
                <a:gd name="T98" fmla="*/ 603 w 641"/>
                <a:gd name="T99" fmla="*/ 3 h 120"/>
                <a:gd name="T100" fmla="*/ 597 w 641"/>
                <a:gd name="T101" fmla="*/ 1 h 120"/>
                <a:gd name="T102" fmla="*/ 591 w 641"/>
                <a:gd name="T103" fmla="*/ 0 h 120"/>
                <a:gd name="T104" fmla="*/ 584 w 641"/>
                <a:gd name="T10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1" h="120">
                  <a:moveTo>
                    <a:pt x="584" y="0"/>
                  </a:moveTo>
                  <a:lnTo>
                    <a:pt x="57" y="0"/>
                  </a:lnTo>
                  <a:lnTo>
                    <a:pt x="51" y="0"/>
                  </a:lnTo>
                  <a:lnTo>
                    <a:pt x="45" y="1"/>
                  </a:lnTo>
                  <a:lnTo>
                    <a:pt x="39" y="3"/>
                  </a:lnTo>
                  <a:lnTo>
                    <a:pt x="33" y="5"/>
                  </a:lnTo>
                  <a:lnTo>
                    <a:pt x="27" y="7"/>
                  </a:lnTo>
                  <a:lnTo>
                    <a:pt x="22" y="11"/>
                  </a:lnTo>
                  <a:lnTo>
                    <a:pt x="18" y="14"/>
                  </a:lnTo>
                  <a:lnTo>
                    <a:pt x="14" y="19"/>
                  </a:lnTo>
                  <a:lnTo>
                    <a:pt x="9" y="26"/>
                  </a:lnTo>
                  <a:lnTo>
                    <a:pt x="6" y="32"/>
                  </a:lnTo>
                  <a:lnTo>
                    <a:pt x="3" y="41"/>
                  </a:lnTo>
                  <a:lnTo>
                    <a:pt x="1" y="49"/>
                  </a:lnTo>
                  <a:lnTo>
                    <a:pt x="0" y="54"/>
                  </a:lnTo>
                  <a:lnTo>
                    <a:pt x="0" y="60"/>
                  </a:lnTo>
                  <a:lnTo>
                    <a:pt x="1" y="72"/>
                  </a:lnTo>
                  <a:lnTo>
                    <a:pt x="3" y="82"/>
                  </a:lnTo>
                  <a:lnTo>
                    <a:pt x="8" y="92"/>
                  </a:lnTo>
                  <a:lnTo>
                    <a:pt x="14" y="101"/>
                  </a:lnTo>
                  <a:lnTo>
                    <a:pt x="19" y="105"/>
                  </a:lnTo>
                  <a:lnTo>
                    <a:pt x="22" y="108"/>
                  </a:lnTo>
                  <a:lnTo>
                    <a:pt x="27" y="112"/>
                  </a:lnTo>
                  <a:lnTo>
                    <a:pt x="32" y="114"/>
                  </a:lnTo>
                  <a:lnTo>
                    <a:pt x="38" y="117"/>
                  </a:lnTo>
                  <a:lnTo>
                    <a:pt x="44" y="119"/>
                  </a:lnTo>
                  <a:lnTo>
                    <a:pt x="50" y="119"/>
                  </a:lnTo>
                  <a:lnTo>
                    <a:pt x="57" y="120"/>
                  </a:lnTo>
                  <a:lnTo>
                    <a:pt x="584" y="120"/>
                  </a:lnTo>
                  <a:lnTo>
                    <a:pt x="591" y="119"/>
                  </a:lnTo>
                  <a:lnTo>
                    <a:pt x="597" y="118"/>
                  </a:lnTo>
                  <a:lnTo>
                    <a:pt x="603" y="117"/>
                  </a:lnTo>
                  <a:lnTo>
                    <a:pt x="609" y="114"/>
                  </a:lnTo>
                  <a:lnTo>
                    <a:pt x="613" y="112"/>
                  </a:lnTo>
                  <a:lnTo>
                    <a:pt x="618" y="108"/>
                  </a:lnTo>
                  <a:lnTo>
                    <a:pt x="623" y="105"/>
                  </a:lnTo>
                  <a:lnTo>
                    <a:pt x="627" y="101"/>
                  </a:lnTo>
                  <a:lnTo>
                    <a:pt x="633" y="92"/>
                  </a:lnTo>
                  <a:lnTo>
                    <a:pt x="637" y="82"/>
                  </a:lnTo>
                  <a:lnTo>
                    <a:pt x="640" y="72"/>
                  </a:lnTo>
                  <a:lnTo>
                    <a:pt x="641" y="60"/>
                  </a:lnTo>
                  <a:lnTo>
                    <a:pt x="640" y="49"/>
                  </a:lnTo>
                  <a:lnTo>
                    <a:pt x="637" y="38"/>
                  </a:lnTo>
                  <a:lnTo>
                    <a:pt x="633" y="28"/>
                  </a:lnTo>
                  <a:lnTo>
                    <a:pt x="627" y="19"/>
                  </a:lnTo>
                  <a:lnTo>
                    <a:pt x="623" y="14"/>
                  </a:lnTo>
                  <a:lnTo>
                    <a:pt x="618" y="11"/>
                  </a:lnTo>
                  <a:lnTo>
                    <a:pt x="613" y="9"/>
                  </a:lnTo>
                  <a:lnTo>
                    <a:pt x="609" y="5"/>
                  </a:lnTo>
                  <a:lnTo>
                    <a:pt x="603" y="3"/>
                  </a:lnTo>
                  <a:lnTo>
                    <a:pt x="597" y="1"/>
                  </a:lnTo>
                  <a:lnTo>
                    <a:pt x="591" y="0"/>
                  </a:lnTo>
                  <a:lnTo>
                    <a:pt x="5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3050">
              <a:extLst>
                <a:ext uri="{FF2B5EF4-FFF2-40B4-BE49-F238E27FC236}">
                  <a16:creationId xmlns:a16="http://schemas.microsoft.com/office/drawing/2014/main" id="{6DA16687-308B-4629-B7A4-6316C675F56A}"/>
                </a:ext>
              </a:extLst>
            </p:cNvPr>
            <p:cNvSpPr>
              <a:spLocks/>
            </p:cNvSpPr>
            <p:nvPr/>
          </p:nvSpPr>
          <p:spPr bwMode="auto">
            <a:xfrm>
              <a:off x="9986963" y="1336675"/>
              <a:ext cx="66675" cy="28575"/>
            </a:xfrm>
            <a:custGeom>
              <a:avLst/>
              <a:gdLst>
                <a:gd name="T0" fmla="*/ 83 w 165"/>
                <a:gd name="T1" fmla="*/ 0 h 72"/>
                <a:gd name="T2" fmla="*/ 75 w 165"/>
                <a:gd name="T3" fmla="*/ 1 h 72"/>
                <a:gd name="T4" fmla="*/ 67 w 165"/>
                <a:gd name="T5" fmla="*/ 2 h 72"/>
                <a:gd name="T6" fmla="*/ 59 w 165"/>
                <a:gd name="T7" fmla="*/ 3 h 72"/>
                <a:gd name="T8" fmla="*/ 52 w 165"/>
                <a:gd name="T9" fmla="*/ 6 h 72"/>
                <a:gd name="T10" fmla="*/ 46 w 165"/>
                <a:gd name="T11" fmla="*/ 9 h 72"/>
                <a:gd name="T12" fmla="*/ 39 w 165"/>
                <a:gd name="T13" fmla="*/ 13 h 72"/>
                <a:gd name="T14" fmla="*/ 33 w 165"/>
                <a:gd name="T15" fmla="*/ 16 h 72"/>
                <a:gd name="T16" fmla="*/ 27 w 165"/>
                <a:gd name="T17" fmla="*/ 21 h 72"/>
                <a:gd name="T18" fmla="*/ 22 w 165"/>
                <a:gd name="T19" fmla="*/ 26 h 72"/>
                <a:gd name="T20" fmla="*/ 17 w 165"/>
                <a:gd name="T21" fmla="*/ 32 h 72"/>
                <a:gd name="T22" fmla="*/ 13 w 165"/>
                <a:gd name="T23" fmla="*/ 38 h 72"/>
                <a:gd name="T24" fmla="*/ 9 w 165"/>
                <a:gd name="T25" fmla="*/ 44 h 72"/>
                <a:gd name="T26" fmla="*/ 6 w 165"/>
                <a:gd name="T27" fmla="*/ 51 h 72"/>
                <a:gd name="T28" fmla="*/ 3 w 165"/>
                <a:gd name="T29" fmla="*/ 58 h 72"/>
                <a:gd name="T30" fmla="*/ 1 w 165"/>
                <a:gd name="T31" fmla="*/ 65 h 72"/>
                <a:gd name="T32" fmla="*/ 0 w 165"/>
                <a:gd name="T33" fmla="*/ 72 h 72"/>
                <a:gd name="T34" fmla="*/ 165 w 165"/>
                <a:gd name="T35" fmla="*/ 72 h 72"/>
                <a:gd name="T36" fmla="*/ 164 w 165"/>
                <a:gd name="T37" fmla="*/ 65 h 72"/>
                <a:gd name="T38" fmla="*/ 161 w 165"/>
                <a:gd name="T39" fmla="*/ 57 h 72"/>
                <a:gd name="T40" fmla="*/ 159 w 165"/>
                <a:gd name="T41" fmla="*/ 51 h 72"/>
                <a:gd name="T42" fmla="*/ 155 w 165"/>
                <a:gd name="T43" fmla="*/ 44 h 72"/>
                <a:gd name="T44" fmla="*/ 152 w 165"/>
                <a:gd name="T45" fmla="*/ 38 h 72"/>
                <a:gd name="T46" fmla="*/ 147 w 165"/>
                <a:gd name="T47" fmla="*/ 32 h 72"/>
                <a:gd name="T48" fmla="*/ 142 w 165"/>
                <a:gd name="T49" fmla="*/ 26 h 72"/>
                <a:gd name="T50" fmla="*/ 138 w 165"/>
                <a:gd name="T51" fmla="*/ 21 h 72"/>
                <a:gd name="T52" fmla="*/ 132 w 165"/>
                <a:gd name="T53" fmla="*/ 16 h 72"/>
                <a:gd name="T54" fmla="*/ 126 w 165"/>
                <a:gd name="T55" fmla="*/ 13 h 72"/>
                <a:gd name="T56" fmla="*/ 119 w 165"/>
                <a:gd name="T57" fmla="*/ 9 h 72"/>
                <a:gd name="T58" fmla="*/ 113 w 165"/>
                <a:gd name="T59" fmla="*/ 6 h 72"/>
                <a:gd name="T60" fmla="*/ 105 w 165"/>
                <a:gd name="T61" fmla="*/ 3 h 72"/>
                <a:gd name="T62" fmla="*/ 98 w 165"/>
                <a:gd name="T63" fmla="*/ 2 h 72"/>
                <a:gd name="T64" fmla="*/ 90 w 165"/>
                <a:gd name="T65" fmla="*/ 1 h 72"/>
                <a:gd name="T66" fmla="*/ 83 w 165"/>
                <a:gd name="T67" fmla="*/ 0 h 72"/>
                <a:gd name="T68" fmla="*/ 83 w 165"/>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72">
                  <a:moveTo>
                    <a:pt x="83" y="0"/>
                  </a:moveTo>
                  <a:lnTo>
                    <a:pt x="75" y="1"/>
                  </a:lnTo>
                  <a:lnTo>
                    <a:pt x="67" y="2"/>
                  </a:lnTo>
                  <a:lnTo>
                    <a:pt x="59" y="3"/>
                  </a:lnTo>
                  <a:lnTo>
                    <a:pt x="52" y="6"/>
                  </a:lnTo>
                  <a:lnTo>
                    <a:pt x="46" y="9"/>
                  </a:lnTo>
                  <a:lnTo>
                    <a:pt x="39" y="13"/>
                  </a:lnTo>
                  <a:lnTo>
                    <a:pt x="33" y="16"/>
                  </a:lnTo>
                  <a:lnTo>
                    <a:pt x="27" y="21"/>
                  </a:lnTo>
                  <a:lnTo>
                    <a:pt x="22" y="26"/>
                  </a:lnTo>
                  <a:lnTo>
                    <a:pt x="17" y="32"/>
                  </a:lnTo>
                  <a:lnTo>
                    <a:pt x="13" y="38"/>
                  </a:lnTo>
                  <a:lnTo>
                    <a:pt x="9" y="44"/>
                  </a:lnTo>
                  <a:lnTo>
                    <a:pt x="6" y="51"/>
                  </a:lnTo>
                  <a:lnTo>
                    <a:pt x="3" y="58"/>
                  </a:lnTo>
                  <a:lnTo>
                    <a:pt x="1" y="65"/>
                  </a:lnTo>
                  <a:lnTo>
                    <a:pt x="0" y="72"/>
                  </a:lnTo>
                  <a:lnTo>
                    <a:pt x="165" y="72"/>
                  </a:lnTo>
                  <a:lnTo>
                    <a:pt x="164" y="65"/>
                  </a:lnTo>
                  <a:lnTo>
                    <a:pt x="161" y="57"/>
                  </a:lnTo>
                  <a:lnTo>
                    <a:pt x="159" y="51"/>
                  </a:lnTo>
                  <a:lnTo>
                    <a:pt x="155" y="44"/>
                  </a:lnTo>
                  <a:lnTo>
                    <a:pt x="152" y="38"/>
                  </a:lnTo>
                  <a:lnTo>
                    <a:pt x="147" y="32"/>
                  </a:lnTo>
                  <a:lnTo>
                    <a:pt x="142" y="26"/>
                  </a:lnTo>
                  <a:lnTo>
                    <a:pt x="138" y="21"/>
                  </a:lnTo>
                  <a:lnTo>
                    <a:pt x="132" y="16"/>
                  </a:lnTo>
                  <a:lnTo>
                    <a:pt x="126" y="13"/>
                  </a:lnTo>
                  <a:lnTo>
                    <a:pt x="119" y="9"/>
                  </a:lnTo>
                  <a:lnTo>
                    <a:pt x="113" y="6"/>
                  </a:lnTo>
                  <a:lnTo>
                    <a:pt x="105" y="3"/>
                  </a:lnTo>
                  <a:lnTo>
                    <a:pt x="98" y="2"/>
                  </a:lnTo>
                  <a:lnTo>
                    <a:pt x="90" y="1"/>
                  </a:lnTo>
                  <a:lnTo>
                    <a:pt x="83" y="0"/>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3051">
              <a:extLst>
                <a:ext uri="{FF2B5EF4-FFF2-40B4-BE49-F238E27FC236}">
                  <a16:creationId xmlns:a16="http://schemas.microsoft.com/office/drawing/2014/main" id="{C78EA19D-6C24-4E16-B333-5EB7794301FA}"/>
                </a:ext>
              </a:extLst>
            </p:cNvPr>
            <p:cNvSpPr>
              <a:spLocks/>
            </p:cNvSpPr>
            <p:nvPr/>
          </p:nvSpPr>
          <p:spPr bwMode="auto">
            <a:xfrm>
              <a:off x="9986963" y="1374775"/>
              <a:ext cx="66675" cy="52388"/>
            </a:xfrm>
            <a:custGeom>
              <a:avLst/>
              <a:gdLst>
                <a:gd name="T0" fmla="*/ 71 w 165"/>
                <a:gd name="T1" fmla="*/ 71 h 132"/>
                <a:gd name="T2" fmla="*/ 71 w 165"/>
                <a:gd name="T3" fmla="*/ 120 h 132"/>
                <a:gd name="T4" fmla="*/ 71 w 165"/>
                <a:gd name="T5" fmla="*/ 124 h 132"/>
                <a:gd name="T6" fmla="*/ 73 w 165"/>
                <a:gd name="T7" fmla="*/ 127 h 132"/>
                <a:gd name="T8" fmla="*/ 77 w 165"/>
                <a:gd name="T9" fmla="*/ 130 h 132"/>
                <a:gd name="T10" fmla="*/ 80 w 165"/>
                <a:gd name="T11" fmla="*/ 132 h 132"/>
                <a:gd name="T12" fmla="*/ 82 w 165"/>
                <a:gd name="T13" fmla="*/ 131 h 132"/>
                <a:gd name="T14" fmla="*/ 83 w 165"/>
                <a:gd name="T15" fmla="*/ 132 h 132"/>
                <a:gd name="T16" fmla="*/ 83 w 165"/>
                <a:gd name="T17" fmla="*/ 131 h 132"/>
                <a:gd name="T18" fmla="*/ 84 w 165"/>
                <a:gd name="T19" fmla="*/ 132 h 132"/>
                <a:gd name="T20" fmla="*/ 88 w 165"/>
                <a:gd name="T21" fmla="*/ 130 h 132"/>
                <a:gd name="T22" fmla="*/ 91 w 165"/>
                <a:gd name="T23" fmla="*/ 127 h 132"/>
                <a:gd name="T24" fmla="*/ 94 w 165"/>
                <a:gd name="T25" fmla="*/ 124 h 132"/>
                <a:gd name="T26" fmla="*/ 95 w 165"/>
                <a:gd name="T27" fmla="*/ 120 h 132"/>
                <a:gd name="T28" fmla="*/ 95 w 165"/>
                <a:gd name="T29" fmla="*/ 71 h 132"/>
                <a:gd name="T30" fmla="*/ 108 w 165"/>
                <a:gd name="T31" fmla="*/ 68 h 132"/>
                <a:gd name="T32" fmla="*/ 120 w 165"/>
                <a:gd name="T33" fmla="*/ 63 h 132"/>
                <a:gd name="T34" fmla="*/ 132 w 165"/>
                <a:gd name="T35" fmla="*/ 56 h 132"/>
                <a:gd name="T36" fmla="*/ 141 w 165"/>
                <a:gd name="T37" fmla="*/ 48 h 132"/>
                <a:gd name="T38" fmla="*/ 151 w 165"/>
                <a:gd name="T39" fmla="*/ 37 h 132"/>
                <a:gd name="T40" fmla="*/ 157 w 165"/>
                <a:gd name="T41" fmla="*/ 26 h 132"/>
                <a:gd name="T42" fmla="*/ 163 w 165"/>
                <a:gd name="T43" fmla="*/ 13 h 132"/>
                <a:gd name="T44" fmla="*/ 165 w 165"/>
                <a:gd name="T45" fmla="*/ 0 h 132"/>
                <a:gd name="T46" fmla="*/ 0 w 165"/>
                <a:gd name="T47" fmla="*/ 0 h 132"/>
                <a:gd name="T48" fmla="*/ 2 w 165"/>
                <a:gd name="T49" fmla="*/ 13 h 132"/>
                <a:gd name="T50" fmla="*/ 8 w 165"/>
                <a:gd name="T51" fmla="*/ 26 h 132"/>
                <a:gd name="T52" fmla="*/ 15 w 165"/>
                <a:gd name="T53" fmla="*/ 37 h 132"/>
                <a:gd name="T54" fmla="*/ 23 w 165"/>
                <a:gd name="T55" fmla="*/ 48 h 132"/>
                <a:gd name="T56" fmla="*/ 33 w 165"/>
                <a:gd name="T57" fmla="*/ 56 h 132"/>
                <a:gd name="T58" fmla="*/ 45 w 165"/>
                <a:gd name="T59" fmla="*/ 63 h 132"/>
                <a:gd name="T60" fmla="*/ 57 w 165"/>
                <a:gd name="T61" fmla="*/ 68 h 132"/>
                <a:gd name="T62" fmla="*/ 71 w 165"/>
                <a:gd name="T6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32">
                  <a:moveTo>
                    <a:pt x="71" y="71"/>
                  </a:moveTo>
                  <a:lnTo>
                    <a:pt x="71" y="120"/>
                  </a:lnTo>
                  <a:lnTo>
                    <a:pt x="71" y="124"/>
                  </a:lnTo>
                  <a:lnTo>
                    <a:pt x="73" y="127"/>
                  </a:lnTo>
                  <a:lnTo>
                    <a:pt x="77" y="130"/>
                  </a:lnTo>
                  <a:lnTo>
                    <a:pt x="80" y="132"/>
                  </a:lnTo>
                  <a:lnTo>
                    <a:pt x="82" y="131"/>
                  </a:lnTo>
                  <a:lnTo>
                    <a:pt x="83" y="132"/>
                  </a:lnTo>
                  <a:lnTo>
                    <a:pt x="83" y="131"/>
                  </a:lnTo>
                  <a:lnTo>
                    <a:pt x="84" y="132"/>
                  </a:lnTo>
                  <a:lnTo>
                    <a:pt x="88" y="130"/>
                  </a:lnTo>
                  <a:lnTo>
                    <a:pt x="91" y="127"/>
                  </a:lnTo>
                  <a:lnTo>
                    <a:pt x="94" y="124"/>
                  </a:lnTo>
                  <a:lnTo>
                    <a:pt x="95" y="120"/>
                  </a:lnTo>
                  <a:lnTo>
                    <a:pt x="95" y="71"/>
                  </a:lnTo>
                  <a:lnTo>
                    <a:pt x="108" y="68"/>
                  </a:lnTo>
                  <a:lnTo>
                    <a:pt x="120" y="63"/>
                  </a:lnTo>
                  <a:lnTo>
                    <a:pt x="132" y="56"/>
                  </a:lnTo>
                  <a:lnTo>
                    <a:pt x="141" y="48"/>
                  </a:lnTo>
                  <a:lnTo>
                    <a:pt x="151" y="37"/>
                  </a:lnTo>
                  <a:lnTo>
                    <a:pt x="157" y="26"/>
                  </a:lnTo>
                  <a:lnTo>
                    <a:pt x="163" y="13"/>
                  </a:lnTo>
                  <a:lnTo>
                    <a:pt x="165" y="0"/>
                  </a:lnTo>
                  <a:lnTo>
                    <a:pt x="0" y="0"/>
                  </a:lnTo>
                  <a:lnTo>
                    <a:pt x="2" y="13"/>
                  </a:lnTo>
                  <a:lnTo>
                    <a:pt x="8" y="26"/>
                  </a:lnTo>
                  <a:lnTo>
                    <a:pt x="15" y="37"/>
                  </a:lnTo>
                  <a:lnTo>
                    <a:pt x="23" y="48"/>
                  </a:lnTo>
                  <a:lnTo>
                    <a:pt x="33" y="56"/>
                  </a:lnTo>
                  <a:lnTo>
                    <a:pt x="45" y="63"/>
                  </a:lnTo>
                  <a:lnTo>
                    <a:pt x="57" y="68"/>
                  </a:ln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3052">
              <a:extLst>
                <a:ext uri="{FF2B5EF4-FFF2-40B4-BE49-F238E27FC236}">
                  <a16:creationId xmlns:a16="http://schemas.microsoft.com/office/drawing/2014/main" id="{EB1F3EDE-14C5-44BD-AB09-C1402A5FB87B}"/>
                </a:ext>
              </a:extLst>
            </p:cNvPr>
            <p:cNvSpPr>
              <a:spLocks/>
            </p:cNvSpPr>
            <p:nvPr/>
          </p:nvSpPr>
          <p:spPr bwMode="auto">
            <a:xfrm>
              <a:off x="9882188" y="1427163"/>
              <a:ext cx="276225" cy="138113"/>
            </a:xfrm>
            <a:custGeom>
              <a:avLst/>
              <a:gdLst>
                <a:gd name="T0" fmla="*/ 601 w 694"/>
                <a:gd name="T1" fmla="*/ 347 h 347"/>
                <a:gd name="T2" fmla="*/ 625 w 694"/>
                <a:gd name="T3" fmla="*/ 331 h 347"/>
                <a:gd name="T4" fmla="*/ 651 w 694"/>
                <a:gd name="T5" fmla="*/ 306 h 347"/>
                <a:gd name="T6" fmla="*/ 670 w 694"/>
                <a:gd name="T7" fmla="*/ 277 h 347"/>
                <a:gd name="T8" fmla="*/ 685 w 694"/>
                <a:gd name="T9" fmla="*/ 248 h 347"/>
                <a:gd name="T10" fmla="*/ 692 w 694"/>
                <a:gd name="T11" fmla="*/ 214 h 347"/>
                <a:gd name="T12" fmla="*/ 693 w 694"/>
                <a:gd name="T13" fmla="*/ 171 h 347"/>
                <a:gd name="T14" fmla="*/ 680 w 694"/>
                <a:gd name="T15" fmla="*/ 114 h 347"/>
                <a:gd name="T16" fmla="*/ 654 w 694"/>
                <a:gd name="T17" fmla="*/ 68 h 347"/>
                <a:gd name="T18" fmla="*/ 617 w 694"/>
                <a:gd name="T19" fmla="*/ 31 h 347"/>
                <a:gd name="T20" fmla="*/ 569 w 694"/>
                <a:gd name="T21" fmla="*/ 8 h 347"/>
                <a:gd name="T22" fmla="*/ 515 w 694"/>
                <a:gd name="T23" fmla="*/ 0 h 347"/>
                <a:gd name="T24" fmla="*/ 485 w 694"/>
                <a:gd name="T25" fmla="*/ 2 h 347"/>
                <a:gd name="T26" fmla="*/ 436 w 694"/>
                <a:gd name="T27" fmla="*/ 19 h 347"/>
                <a:gd name="T28" fmla="*/ 468 w 694"/>
                <a:gd name="T29" fmla="*/ 39 h 347"/>
                <a:gd name="T30" fmla="*/ 497 w 694"/>
                <a:gd name="T31" fmla="*/ 66 h 347"/>
                <a:gd name="T32" fmla="*/ 518 w 694"/>
                <a:gd name="T33" fmla="*/ 98 h 347"/>
                <a:gd name="T34" fmla="*/ 532 w 694"/>
                <a:gd name="T35" fmla="*/ 135 h 347"/>
                <a:gd name="T36" fmla="*/ 540 w 694"/>
                <a:gd name="T37" fmla="*/ 175 h 347"/>
                <a:gd name="T38" fmla="*/ 537 w 694"/>
                <a:gd name="T39" fmla="*/ 223 h 347"/>
                <a:gd name="T40" fmla="*/ 526 w 694"/>
                <a:gd name="T41" fmla="*/ 258 h 347"/>
                <a:gd name="T42" fmla="*/ 517 w 694"/>
                <a:gd name="T43" fmla="*/ 263 h 347"/>
                <a:gd name="T44" fmla="*/ 509 w 694"/>
                <a:gd name="T45" fmla="*/ 259 h 347"/>
                <a:gd name="T46" fmla="*/ 506 w 694"/>
                <a:gd name="T47" fmla="*/ 246 h 347"/>
                <a:gd name="T48" fmla="*/ 515 w 694"/>
                <a:gd name="T49" fmla="*/ 203 h 347"/>
                <a:gd name="T50" fmla="*/ 512 w 694"/>
                <a:gd name="T51" fmla="*/ 155 h 347"/>
                <a:gd name="T52" fmla="*/ 497 w 694"/>
                <a:gd name="T53" fmla="*/ 108 h 347"/>
                <a:gd name="T54" fmla="*/ 468 w 694"/>
                <a:gd name="T55" fmla="*/ 70 h 347"/>
                <a:gd name="T56" fmla="*/ 429 w 694"/>
                <a:gd name="T57" fmla="*/ 43 h 347"/>
                <a:gd name="T58" fmla="*/ 383 w 694"/>
                <a:gd name="T59" fmla="*/ 26 h 347"/>
                <a:gd name="T60" fmla="*/ 329 w 694"/>
                <a:gd name="T61" fmla="*/ 24 h 347"/>
                <a:gd name="T62" fmla="*/ 280 w 694"/>
                <a:gd name="T63" fmla="*/ 36 h 347"/>
                <a:gd name="T64" fmla="*/ 239 w 694"/>
                <a:gd name="T65" fmla="*/ 61 h 347"/>
                <a:gd name="T66" fmla="*/ 205 w 694"/>
                <a:gd name="T67" fmla="*/ 96 h 347"/>
                <a:gd name="T68" fmla="*/ 185 w 694"/>
                <a:gd name="T69" fmla="*/ 139 h 347"/>
                <a:gd name="T70" fmla="*/ 177 w 694"/>
                <a:gd name="T71" fmla="*/ 189 h 347"/>
                <a:gd name="T72" fmla="*/ 183 w 694"/>
                <a:gd name="T73" fmla="*/ 232 h 347"/>
                <a:gd name="T74" fmla="*/ 186 w 694"/>
                <a:gd name="T75" fmla="*/ 255 h 347"/>
                <a:gd name="T76" fmla="*/ 174 w 694"/>
                <a:gd name="T77" fmla="*/ 262 h 347"/>
                <a:gd name="T78" fmla="*/ 164 w 694"/>
                <a:gd name="T79" fmla="*/ 253 h 347"/>
                <a:gd name="T80" fmla="*/ 154 w 694"/>
                <a:gd name="T81" fmla="*/ 206 h 347"/>
                <a:gd name="T82" fmla="*/ 155 w 694"/>
                <a:gd name="T83" fmla="*/ 162 h 347"/>
                <a:gd name="T84" fmla="*/ 165 w 694"/>
                <a:gd name="T85" fmla="*/ 124 h 347"/>
                <a:gd name="T86" fmla="*/ 182 w 694"/>
                <a:gd name="T87" fmla="*/ 88 h 347"/>
                <a:gd name="T88" fmla="*/ 207 w 694"/>
                <a:gd name="T89" fmla="*/ 58 h 347"/>
                <a:gd name="T90" fmla="*/ 235 w 694"/>
                <a:gd name="T91" fmla="*/ 33 h 347"/>
                <a:gd name="T92" fmla="*/ 242 w 694"/>
                <a:gd name="T93" fmla="*/ 13 h 347"/>
                <a:gd name="T94" fmla="*/ 202 w 694"/>
                <a:gd name="T95" fmla="*/ 1 h 347"/>
                <a:gd name="T96" fmla="*/ 160 w 694"/>
                <a:gd name="T97" fmla="*/ 1 h 347"/>
                <a:gd name="T98" fmla="*/ 107 w 694"/>
                <a:gd name="T99" fmla="*/ 14 h 347"/>
                <a:gd name="T100" fmla="*/ 63 w 694"/>
                <a:gd name="T101" fmla="*/ 42 h 347"/>
                <a:gd name="T102" fmla="*/ 28 w 694"/>
                <a:gd name="T103" fmla="*/ 82 h 347"/>
                <a:gd name="T104" fmla="*/ 7 w 694"/>
                <a:gd name="T105" fmla="*/ 132 h 347"/>
                <a:gd name="T106" fmla="*/ 0 w 694"/>
                <a:gd name="T107" fmla="*/ 192 h 347"/>
                <a:gd name="T108" fmla="*/ 2 w 694"/>
                <a:gd name="T109" fmla="*/ 225 h 347"/>
                <a:gd name="T110" fmla="*/ 13 w 694"/>
                <a:gd name="T111" fmla="*/ 256 h 347"/>
                <a:gd name="T112" fmla="*/ 28 w 694"/>
                <a:gd name="T113" fmla="*/ 286 h 347"/>
                <a:gd name="T114" fmla="*/ 49 w 694"/>
                <a:gd name="T115" fmla="*/ 313 h 347"/>
                <a:gd name="T116" fmla="*/ 78 w 694"/>
                <a:gd name="T117" fmla="*/ 3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4" h="347">
                  <a:moveTo>
                    <a:pt x="88" y="345"/>
                  </a:moveTo>
                  <a:lnTo>
                    <a:pt x="91" y="347"/>
                  </a:lnTo>
                  <a:lnTo>
                    <a:pt x="601" y="347"/>
                  </a:lnTo>
                  <a:lnTo>
                    <a:pt x="605" y="345"/>
                  </a:lnTo>
                  <a:lnTo>
                    <a:pt x="615" y="338"/>
                  </a:lnTo>
                  <a:lnTo>
                    <a:pt x="625" y="331"/>
                  </a:lnTo>
                  <a:lnTo>
                    <a:pt x="635" y="322"/>
                  </a:lnTo>
                  <a:lnTo>
                    <a:pt x="643" y="314"/>
                  </a:lnTo>
                  <a:lnTo>
                    <a:pt x="651" y="306"/>
                  </a:lnTo>
                  <a:lnTo>
                    <a:pt x="659" y="296"/>
                  </a:lnTo>
                  <a:lnTo>
                    <a:pt x="664" y="288"/>
                  </a:lnTo>
                  <a:lnTo>
                    <a:pt x="670" y="277"/>
                  </a:lnTo>
                  <a:lnTo>
                    <a:pt x="676" y="268"/>
                  </a:lnTo>
                  <a:lnTo>
                    <a:pt x="681" y="258"/>
                  </a:lnTo>
                  <a:lnTo>
                    <a:pt x="685" y="248"/>
                  </a:lnTo>
                  <a:lnTo>
                    <a:pt x="688" y="237"/>
                  </a:lnTo>
                  <a:lnTo>
                    <a:pt x="691" y="226"/>
                  </a:lnTo>
                  <a:lnTo>
                    <a:pt x="692" y="214"/>
                  </a:lnTo>
                  <a:lnTo>
                    <a:pt x="693" y="203"/>
                  </a:lnTo>
                  <a:lnTo>
                    <a:pt x="694" y="192"/>
                  </a:lnTo>
                  <a:lnTo>
                    <a:pt x="693" y="171"/>
                  </a:lnTo>
                  <a:lnTo>
                    <a:pt x="691" y="151"/>
                  </a:lnTo>
                  <a:lnTo>
                    <a:pt x="686" y="132"/>
                  </a:lnTo>
                  <a:lnTo>
                    <a:pt x="680" y="114"/>
                  </a:lnTo>
                  <a:lnTo>
                    <a:pt x="673" y="98"/>
                  </a:lnTo>
                  <a:lnTo>
                    <a:pt x="664" y="82"/>
                  </a:lnTo>
                  <a:lnTo>
                    <a:pt x="654" y="68"/>
                  </a:lnTo>
                  <a:lnTo>
                    <a:pt x="643" y="54"/>
                  </a:lnTo>
                  <a:lnTo>
                    <a:pt x="630" y="42"/>
                  </a:lnTo>
                  <a:lnTo>
                    <a:pt x="617" y="31"/>
                  </a:lnTo>
                  <a:lnTo>
                    <a:pt x="601" y="22"/>
                  </a:lnTo>
                  <a:lnTo>
                    <a:pt x="586" y="14"/>
                  </a:lnTo>
                  <a:lnTo>
                    <a:pt x="569" y="8"/>
                  </a:lnTo>
                  <a:lnTo>
                    <a:pt x="551" y="4"/>
                  </a:lnTo>
                  <a:lnTo>
                    <a:pt x="534" y="1"/>
                  </a:lnTo>
                  <a:lnTo>
                    <a:pt x="515" y="0"/>
                  </a:lnTo>
                  <a:lnTo>
                    <a:pt x="504" y="0"/>
                  </a:lnTo>
                  <a:lnTo>
                    <a:pt x="494" y="1"/>
                  </a:lnTo>
                  <a:lnTo>
                    <a:pt x="485" y="2"/>
                  </a:lnTo>
                  <a:lnTo>
                    <a:pt x="475" y="5"/>
                  </a:lnTo>
                  <a:lnTo>
                    <a:pt x="455" y="11"/>
                  </a:lnTo>
                  <a:lnTo>
                    <a:pt x="436" y="19"/>
                  </a:lnTo>
                  <a:lnTo>
                    <a:pt x="447" y="25"/>
                  </a:lnTo>
                  <a:lnTo>
                    <a:pt x="459" y="32"/>
                  </a:lnTo>
                  <a:lnTo>
                    <a:pt x="468" y="39"/>
                  </a:lnTo>
                  <a:lnTo>
                    <a:pt x="479" y="48"/>
                  </a:lnTo>
                  <a:lnTo>
                    <a:pt x="487" y="56"/>
                  </a:lnTo>
                  <a:lnTo>
                    <a:pt x="497" y="66"/>
                  </a:lnTo>
                  <a:lnTo>
                    <a:pt x="504" y="75"/>
                  </a:lnTo>
                  <a:lnTo>
                    <a:pt x="511" y="86"/>
                  </a:lnTo>
                  <a:lnTo>
                    <a:pt x="518" y="98"/>
                  </a:lnTo>
                  <a:lnTo>
                    <a:pt x="523" y="110"/>
                  </a:lnTo>
                  <a:lnTo>
                    <a:pt x="528" y="121"/>
                  </a:lnTo>
                  <a:lnTo>
                    <a:pt x="532" y="135"/>
                  </a:lnTo>
                  <a:lnTo>
                    <a:pt x="536" y="148"/>
                  </a:lnTo>
                  <a:lnTo>
                    <a:pt x="537" y="161"/>
                  </a:lnTo>
                  <a:lnTo>
                    <a:pt x="540" y="175"/>
                  </a:lnTo>
                  <a:lnTo>
                    <a:pt x="540" y="189"/>
                  </a:lnTo>
                  <a:lnTo>
                    <a:pt x="538" y="206"/>
                  </a:lnTo>
                  <a:lnTo>
                    <a:pt x="537" y="223"/>
                  </a:lnTo>
                  <a:lnTo>
                    <a:pt x="534" y="239"/>
                  </a:lnTo>
                  <a:lnTo>
                    <a:pt x="528" y="255"/>
                  </a:lnTo>
                  <a:lnTo>
                    <a:pt x="526" y="258"/>
                  </a:lnTo>
                  <a:lnTo>
                    <a:pt x="524" y="261"/>
                  </a:lnTo>
                  <a:lnTo>
                    <a:pt x="521" y="262"/>
                  </a:lnTo>
                  <a:lnTo>
                    <a:pt x="517" y="263"/>
                  </a:lnTo>
                  <a:lnTo>
                    <a:pt x="515" y="263"/>
                  </a:lnTo>
                  <a:lnTo>
                    <a:pt x="513" y="262"/>
                  </a:lnTo>
                  <a:lnTo>
                    <a:pt x="509" y="259"/>
                  </a:lnTo>
                  <a:lnTo>
                    <a:pt x="506" y="256"/>
                  </a:lnTo>
                  <a:lnTo>
                    <a:pt x="505" y="251"/>
                  </a:lnTo>
                  <a:lnTo>
                    <a:pt x="506" y="246"/>
                  </a:lnTo>
                  <a:lnTo>
                    <a:pt x="510" y="233"/>
                  </a:lnTo>
                  <a:lnTo>
                    <a:pt x="513" y="219"/>
                  </a:lnTo>
                  <a:lnTo>
                    <a:pt x="515" y="203"/>
                  </a:lnTo>
                  <a:lnTo>
                    <a:pt x="516" y="189"/>
                  </a:lnTo>
                  <a:lnTo>
                    <a:pt x="515" y="171"/>
                  </a:lnTo>
                  <a:lnTo>
                    <a:pt x="512" y="155"/>
                  </a:lnTo>
                  <a:lnTo>
                    <a:pt x="509" y="138"/>
                  </a:lnTo>
                  <a:lnTo>
                    <a:pt x="503" y="123"/>
                  </a:lnTo>
                  <a:lnTo>
                    <a:pt x="497" y="108"/>
                  </a:lnTo>
                  <a:lnTo>
                    <a:pt x="488" y="94"/>
                  </a:lnTo>
                  <a:lnTo>
                    <a:pt x="479" y="82"/>
                  </a:lnTo>
                  <a:lnTo>
                    <a:pt x="468" y="70"/>
                  </a:lnTo>
                  <a:lnTo>
                    <a:pt x="456" y="60"/>
                  </a:lnTo>
                  <a:lnTo>
                    <a:pt x="443" y="50"/>
                  </a:lnTo>
                  <a:lnTo>
                    <a:pt x="429" y="43"/>
                  </a:lnTo>
                  <a:lnTo>
                    <a:pt x="415" y="36"/>
                  </a:lnTo>
                  <a:lnTo>
                    <a:pt x="398" y="31"/>
                  </a:lnTo>
                  <a:lnTo>
                    <a:pt x="383" y="26"/>
                  </a:lnTo>
                  <a:lnTo>
                    <a:pt x="365" y="24"/>
                  </a:lnTo>
                  <a:lnTo>
                    <a:pt x="347" y="24"/>
                  </a:lnTo>
                  <a:lnTo>
                    <a:pt x="329" y="24"/>
                  </a:lnTo>
                  <a:lnTo>
                    <a:pt x="312" y="26"/>
                  </a:lnTo>
                  <a:lnTo>
                    <a:pt x="296" y="31"/>
                  </a:lnTo>
                  <a:lnTo>
                    <a:pt x="280" y="36"/>
                  </a:lnTo>
                  <a:lnTo>
                    <a:pt x="265" y="43"/>
                  </a:lnTo>
                  <a:lnTo>
                    <a:pt x="252" y="51"/>
                  </a:lnTo>
                  <a:lnTo>
                    <a:pt x="239" y="61"/>
                  </a:lnTo>
                  <a:lnTo>
                    <a:pt x="227" y="71"/>
                  </a:lnTo>
                  <a:lnTo>
                    <a:pt x="215" y="83"/>
                  </a:lnTo>
                  <a:lnTo>
                    <a:pt x="205" y="96"/>
                  </a:lnTo>
                  <a:lnTo>
                    <a:pt x="197" y="110"/>
                  </a:lnTo>
                  <a:lnTo>
                    <a:pt x="190" y="124"/>
                  </a:lnTo>
                  <a:lnTo>
                    <a:pt x="185" y="139"/>
                  </a:lnTo>
                  <a:lnTo>
                    <a:pt x="180" y="156"/>
                  </a:lnTo>
                  <a:lnTo>
                    <a:pt x="178" y="173"/>
                  </a:lnTo>
                  <a:lnTo>
                    <a:pt x="177" y="189"/>
                  </a:lnTo>
                  <a:lnTo>
                    <a:pt x="178" y="203"/>
                  </a:lnTo>
                  <a:lnTo>
                    <a:pt x="179" y="218"/>
                  </a:lnTo>
                  <a:lnTo>
                    <a:pt x="183" y="232"/>
                  </a:lnTo>
                  <a:lnTo>
                    <a:pt x="186" y="245"/>
                  </a:lnTo>
                  <a:lnTo>
                    <a:pt x="187" y="250"/>
                  </a:lnTo>
                  <a:lnTo>
                    <a:pt x="186" y="255"/>
                  </a:lnTo>
                  <a:lnTo>
                    <a:pt x="184" y="258"/>
                  </a:lnTo>
                  <a:lnTo>
                    <a:pt x="179" y="261"/>
                  </a:lnTo>
                  <a:lnTo>
                    <a:pt x="174" y="262"/>
                  </a:lnTo>
                  <a:lnTo>
                    <a:pt x="170" y="261"/>
                  </a:lnTo>
                  <a:lnTo>
                    <a:pt x="166" y="257"/>
                  </a:lnTo>
                  <a:lnTo>
                    <a:pt x="164" y="253"/>
                  </a:lnTo>
                  <a:lnTo>
                    <a:pt x="159" y="238"/>
                  </a:lnTo>
                  <a:lnTo>
                    <a:pt x="155" y="223"/>
                  </a:lnTo>
                  <a:lnTo>
                    <a:pt x="154" y="206"/>
                  </a:lnTo>
                  <a:lnTo>
                    <a:pt x="153" y="189"/>
                  </a:lnTo>
                  <a:lnTo>
                    <a:pt x="154" y="176"/>
                  </a:lnTo>
                  <a:lnTo>
                    <a:pt x="155" y="162"/>
                  </a:lnTo>
                  <a:lnTo>
                    <a:pt x="158" y="149"/>
                  </a:lnTo>
                  <a:lnTo>
                    <a:pt x="161" y="136"/>
                  </a:lnTo>
                  <a:lnTo>
                    <a:pt x="165" y="124"/>
                  </a:lnTo>
                  <a:lnTo>
                    <a:pt x="170" y="111"/>
                  </a:lnTo>
                  <a:lnTo>
                    <a:pt x="176" y="100"/>
                  </a:lnTo>
                  <a:lnTo>
                    <a:pt x="182" y="88"/>
                  </a:lnTo>
                  <a:lnTo>
                    <a:pt x="190" y="77"/>
                  </a:lnTo>
                  <a:lnTo>
                    <a:pt x="197" y="68"/>
                  </a:lnTo>
                  <a:lnTo>
                    <a:pt x="207" y="58"/>
                  </a:lnTo>
                  <a:lnTo>
                    <a:pt x="215" y="49"/>
                  </a:lnTo>
                  <a:lnTo>
                    <a:pt x="226" y="41"/>
                  </a:lnTo>
                  <a:lnTo>
                    <a:pt x="235" y="33"/>
                  </a:lnTo>
                  <a:lnTo>
                    <a:pt x="247" y="26"/>
                  </a:lnTo>
                  <a:lnTo>
                    <a:pt x="258" y="20"/>
                  </a:lnTo>
                  <a:lnTo>
                    <a:pt x="242" y="13"/>
                  </a:lnTo>
                  <a:lnTo>
                    <a:pt x="223" y="6"/>
                  </a:lnTo>
                  <a:lnTo>
                    <a:pt x="212" y="4"/>
                  </a:lnTo>
                  <a:lnTo>
                    <a:pt x="202" y="1"/>
                  </a:lnTo>
                  <a:lnTo>
                    <a:pt x="191" y="0"/>
                  </a:lnTo>
                  <a:lnTo>
                    <a:pt x="179" y="0"/>
                  </a:lnTo>
                  <a:lnTo>
                    <a:pt x="160" y="1"/>
                  </a:lnTo>
                  <a:lnTo>
                    <a:pt x="141" y="4"/>
                  </a:lnTo>
                  <a:lnTo>
                    <a:pt x="123" y="8"/>
                  </a:lnTo>
                  <a:lnTo>
                    <a:pt x="107" y="14"/>
                  </a:lnTo>
                  <a:lnTo>
                    <a:pt x="91" y="22"/>
                  </a:lnTo>
                  <a:lnTo>
                    <a:pt x="76" y="31"/>
                  </a:lnTo>
                  <a:lnTo>
                    <a:pt x="63" y="42"/>
                  </a:lnTo>
                  <a:lnTo>
                    <a:pt x="49" y="54"/>
                  </a:lnTo>
                  <a:lnTo>
                    <a:pt x="39" y="68"/>
                  </a:lnTo>
                  <a:lnTo>
                    <a:pt x="28" y="82"/>
                  </a:lnTo>
                  <a:lnTo>
                    <a:pt x="20" y="98"/>
                  </a:lnTo>
                  <a:lnTo>
                    <a:pt x="13" y="114"/>
                  </a:lnTo>
                  <a:lnTo>
                    <a:pt x="7" y="132"/>
                  </a:lnTo>
                  <a:lnTo>
                    <a:pt x="3" y="151"/>
                  </a:lnTo>
                  <a:lnTo>
                    <a:pt x="0" y="171"/>
                  </a:lnTo>
                  <a:lnTo>
                    <a:pt x="0" y="192"/>
                  </a:lnTo>
                  <a:lnTo>
                    <a:pt x="0" y="202"/>
                  </a:lnTo>
                  <a:lnTo>
                    <a:pt x="1" y="213"/>
                  </a:lnTo>
                  <a:lnTo>
                    <a:pt x="2" y="225"/>
                  </a:lnTo>
                  <a:lnTo>
                    <a:pt x="5" y="236"/>
                  </a:lnTo>
                  <a:lnTo>
                    <a:pt x="8" y="245"/>
                  </a:lnTo>
                  <a:lnTo>
                    <a:pt x="13" y="256"/>
                  </a:lnTo>
                  <a:lnTo>
                    <a:pt x="16" y="267"/>
                  </a:lnTo>
                  <a:lnTo>
                    <a:pt x="22" y="276"/>
                  </a:lnTo>
                  <a:lnTo>
                    <a:pt x="28" y="286"/>
                  </a:lnTo>
                  <a:lnTo>
                    <a:pt x="35" y="295"/>
                  </a:lnTo>
                  <a:lnTo>
                    <a:pt x="42" y="305"/>
                  </a:lnTo>
                  <a:lnTo>
                    <a:pt x="49" y="313"/>
                  </a:lnTo>
                  <a:lnTo>
                    <a:pt x="59" y="321"/>
                  </a:lnTo>
                  <a:lnTo>
                    <a:pt x="67" y="330"/>
                  </a:lnTo>
                  <a:lnTo>
                    <a:pt x="78" y="338"/>
                  </a:lnTo>
                  <a:lnTo>
                    <a:pt x="88" y="345"/>
                  </a:lnTo>
                  <a:lnTo>
                    <a:pt x="88" y="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E837B341-8D7D-4F28-943C-E09E63F189D2}"/>
              </a:ext>
            </a:extLst>
          </p:cNvPr>
          <p:cNvGrpSpPr/>
          <p:nvPr/>
        </p:nvGrpSpPr>
        <p:grpSpPr>
          <a:xfrm>
            <a:off x="3949310" y="1681993"/>
            <a:ext cx="175406" cy="187934"/>
            <a:chOff x="10464800" y="1382713"/>
            <a:chExt cx="266701" cy="285750"/>
          </a:xfrm>
          <a:solidFill>
            <a:schemeClr val="bg1"/>
          </a:solidFill>
          <a:effectLst>
            <a:outerShdw blurRad="38100" dist="25400" dir="5400000" algn="ctr" rotWithShape="0">
              <a:srgbClr val="000000">
                <a:alpha val="20000"/>
              </a:srgbClr>
            </a:outerShdw>
          </a:effectLst>
        </p:grpSpPr>
        <p:sp>
          <p:nvSpPr>
            <p:cNvPr id="176" name="Freeform 4133">
              <a:extLst>
                <a:ext uri="{FF2B5EF4-FFF2-40B4-BE49-F238E27FC236}">
                  <a16:creationId xmlns:a16="http://schemas.microsoft.com/office/drawing/2014/main" id="{A861AC25-8C04-44E5-A8D3-AA2C7E78D988}"/>
                </a:ext>
              </a:extLst>
            </p:cNvPr>
            <p:cNvSpPr>
              <a:spLocks noEditPoints="1"/>
            </p:cNvSpPr>
            <p:nvPr/>
          </p:nvSpPr>
          <p:spPr bwMode="auto">
            <a:xfrm>
              <a:off x="10464800" y="1487488"/>
              <a:ext cx="230188" cy="180975"/>
            </a:xfrm>
            <a:custGeom>
              <a:avLst/>
              <a:gdLst>
                <a:gd name="T0" fmla="*/ 210 w 721"/>
                <a:gd name="T1" fmla="*/ 420 h 570"/>
                <a:gd name="T2" fmla="*/ 511 w 721"/>
                <a:gd name="T3" fmla="*/ 150 h 570"/>
                <a:gd name="T4" fmla="*/ 706 w 721"/>
                <a:gd name="T5" fmla="*/ 0 h 570"/>
                <a:gd name="T6" fmla="*/ 556 w 721"/>
                <a:gd name="T7" fmla="*/ 60 h 570"/>
                <a:gd name="T8" fmla="*/ 554 w 721"/>
                <a:gd name="T9" fmla="*/ 72 h 570"/>
                <a:gd name="T10" fmla="*/ 547 w 721"/>
                <a:gd name="T11" fmla="*/ 80 h 570"/>
                <a:gd name="T12" fmla="*/ 538 w 721"/>
                <a:gd name="T13" fmla="*/ 88 h 570"/>
                <a:gd name="T14" fmla="*/ 526 w 721"/>
                <a:gd name="T15" fmla="*/ 90 h 570"/>
                <a:gd name="T16" fmla="*/ 514 w 721"/>
                <a:gd name="T17" fmla="*/ 87 h 570"/>
                <a:gd name="T18" fmla="*/ 505 w 721"/>
                <a:gd name="T19" fmla="*/ 80 h 570"/>
                <a:gd name="T20" fmla="*/ 498 w 721"/>
                <a:gd name="T21" fmla="*/ 72 h 570"/>
                <a:gd name="T22" fmla="*/ 496 w 721"/>
                <a:gd name="T23" fmla="*/ 60 h 570"/>
                <a:gd name="T24" fmla="*/ 225 w 721"/>
                <a:gd name="T25" fmla="*/ 0 h 570"/>
                <a:gd name="T26" fmla="*/ 225 w 721"/>
                <a:gd name="T27" fmla="*/ 65 h 570"/>
                <a:gd name="T28" fmla="*/ 221 w 721"/>
                <a:gd name="T29" fmla="*/ 76 h 570"/>
                <a:gd name="T30" fmla="*/ 212 w 721"/>
                <a:gd name="T31" fmla="*/ 85 h 570"/>
                <a:gd name="T32" fmla="*/ 201 w 721"/>
                <a:gd name="T33" fmla="*/ 89 h 570"/>
                <a:gd name="T34" fmla="*/ 189 w 721"/>
                <a:gd name="T35" fmla="*/ 89 h 570"/>
                <a:gd name="T36" fmla="*/ 179 w 721"/>
                <a:gd name="T37" fmla="*/ 85 h 570"/>
                <a:gd name="T38" fmla="*/ 170 w 721"/>
                <a:gd name="T39" fmla="*/ 76 h 570"/>
                <a:gd name="T40" fmla="*/ 166 w 721"/>
                <a:gd name="T41" fmla="*/ 65 h 570"/>
                <a:gd name="T42" fmla="*/ 165 w 721"/>
                <a:gd name="T43" fmla="*/ 0 h 570"/>
                <a:gd name="T44" fmla="*/ 11 w 721"/>
                <a:gd name="T45" fmla="*/ 0 h 570"/>
                <a:gd name="T46" fmla="*/ 6 w 721"/>
                <a:gd name="T47" fmla="*/ 2 h 570"/>
                <a:gd name="T48" fmla="*/ 3 w 721"/>
                <a:gd name="T49" fmla="*/ 6 h 570"/>
                <a:gd name="T50" fmla="*/ 0 w 721"/>
                <a:gd name="T51" fmla="*/ 12 h 570"/>
                <a:gd name="T52" fmla="*/ 0 w 721"/>
                <a:gd name="T53" fmla="*/ 555 h 570"/>
                <a:gd name="T54" fmla="*/ 1 w 721"/>
                <a:gd name="T55" fmla="*/ 562 h 570"/>
                <a:gd name="T56" fmla="*/ 4 w 721"/>
                <a:gd name="T57" fmla="*/ 566 h 570"/>
                <a:gd name="T58" fmla="*/ 9 w 721"/>
                <a:gd name="T59" fmla="*/ 569 h 570"/>
                <a:gd name="T60" fmla="*/ 15 w 721"/>
                <a:gd name="T61" fmla="*/ 570 h 570"/>
                <a:gd name="T62" fmla="*/ 709 w 721"/>
                <a:gd name="T63" fmla="*/ 570 h 570"/>
                <a:gd name="T64" fmla="*/ 715 w 721"/>
                <a:gd name="T65" fmla="*/ 568 h 570"/>
                <a:gd name="T66" fmla="*/ 719 w 721"/>
                <a:gd name="T67" fmla="*/ 564 h 570"/>
                <a:gd name="T68" fmla="*/ 721 w 721"/>
                <a:gd name="T69" fmla="*/ 559 h 570"/>
                <a:gd name="T70" fmla="*/ 721 w 721"/>
                <a:gd name="T71" fmla="*/ 15 h 570"/>
                <a:gd name="T72" fmla="*/ 720 w 721"/>
                <a:gd name="T73" fmla="*/ 9 h 570"/>
                <a:gd name="T74" fmla="*/ 717 w 721"/>
                <a:gd name="T75" fmla="*/ 4 h 570"/>
                <a:gd name="T76" fmla="*/ 713 w 721"/>
                <a:gd name="T77" fmla="*/ 1 h 570"/>
                <a:gd name="T78" fmla="*/ 706 w 72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1" h="570">
                  <a:moveTo>
                    <a:pt x="511" y="420"/>
                  </a:moveTo>
                  <a:lnTo>
                    <a:pt x="210" y="420"/>
                  </a:lnTo>
                  <a:lnTo>
                    <a:pt x="210" y="150"/>
                  </a:lnTo>
                  <a:lnTo>
                    <a:pt x="511" y="150"/>
                  </a:lnTo>
                  <a:lnTo>
                    <a:pt x="511" y="420"/>
                  </a:lnTo>
                  <a:close/>
                  <a:moveTo>
                    <a:pt x="706" y="0"/>
                  </a:moveTo>
                  <a:lnTo>
                    <a:pt x="556" y="0"/>
                  </a:lnTo>
                  <a:lnTo>
                    <a:pt x="556" y="60"/>
                  </a:lnTo>
                  <a:lnTo>
                    <a:pt x="555" y="65"/>
                  </a:lnTo>
                  <a:lnTo>
                    <a:pt x="554" y="72"/>
                  </a:lnTo>
                  <a:lnTo>
                    <a:pt x="551" y="76"/>
                  </a:lnTo>
                  <a:lnTo>
                    <a:pt x="547" y="80"/>
                  </a:lnTo>
                  <a:lnTo>
                    <a:pt x="543" y="85"/>
                  </a:lnTo>
                  <a:lnTo>
                    <a:pt x="538" y="88"/>
                  </a:lnTo>
                  <a:lnTo>
                    <a:pt x="532" y="89"/>
                  </a:lnTo>
                  <a:lnTo>
                    <a:pt x="526" y="90"/>
                  </a:lnTo>
                  <a:lnTo>
                    <a:pt x="520" y="89"/>
                  </a:lnTo>
                  <a:lnTo>
                    <a:pt x="514" y="87"/>
                  </a:lnTo>
                  <a:lnTo>
                    <a:pt x="509" y="85"/>
                  </a:lnTo>
                  <a:lnTo>
                    <a:pt x="505" y="80"/>
                  </a:lnTo>
                  <a:lnTo>
                    <a:pt x="501" y="76"/>
                  </a:lnTo>
                  <a:lnTo>
                    <a:pt x="498" y="72"/>
                  </a:lnTo>
                  <a:lnTo>
                    <a:pt x="496" y="65"/>
                  </a:lnTo>
                  <a:lnTo>
                    <a:pt x="496" y="60"/>
                  </a:lnTo>
                  <a:lnTo>
                    <a:pt x="496" y="0"/>
                  </a:lnTo>
                  <a:lnTo>
                    <a:pt x="225" y="0"/>
                  </a:lnTo>
                  <a:lnTo>
                    <a:pt x="226" y="60"/>
                  </a:lnTo>
                  <a:lnTo>
                    <a:pt x="225" y="65"/>
                  </a:lnTo>
                  <a:lnTo>
                    <a:pt x="223" y="72"/>
                  </a:lnTo>
                  <a:lnTo>
                    <a:pt x="221" y="76"/>
                  </a:lnTo>
                  <a:lnTo>
                    <a:pt x="216" y="80"/>
                  </a:lnTo>
                  <a:lnTo>
                    <a:pt x="212" y="85"/>
                  </a:lnTo>
                  <a:lnTo>
                    <a:pt x="207" y="88"/>
                  </a:lnTo>
                  <a:lnTo>
                    <a:pt x="201" y="89"/>
                  </a:lnTo>
                  <a:lnTo>
                    <a:pt x="195" y="90"/>
                  </a:lnTo>
                  <a:lnTo>
                    <a:pt x="189" y="89"/>
                  </a:lnTo>
                  <a:lnTo>
                    <a:pt x="184" y="87"/>
                  </a:lnTo>
                  <a:lnTo>
                    <a:pt x="179" y="85"/>
                  </a:lnTo>
                  <a:lnTo>
                    <a:pt x="174" y="80"/>
                  </a:lnTo>
                  <a:lnTo>
                    <a:pt x="170" y="76"/>
                  </a:lnTo>
                  <a:lnTo>
                    <a:pt x="168" y="72"/>
                  </a:lnTo>
                  <a:lnTo>
                    <a:pt x="166" y="65"/>
                  </a:lnTo>
                  <a:lnTo>
                    <a:pt x="165" y="60"/>
                  </a:lnTo>
                  <a:lnTo>
                    <a:pt x="165" y="0"/>
                  </a:lnTo>
                  <a:lnTo>
                    <a:pt x="15" y="0"/>
                  </a:lnTo>
                  <a:lnTo>
                    <a:pt x="11" y="0"/>
                  </a:lnTo>
                  <a:lnTo>
                    <a:pt x="9" y="1"/>
                  </a:lnTo>
                  <a:lnTo>
                    <a:pt x="6" y="2"/>
                  </a:lnTo>
                  <a:lnTo>
                    <a:pt x="4" y="4"/>
                  </a:lnTo>
                  <a:lnTo>
                    <a:pt x="3" y="6"/>
                  </a:lnTo>
                  <a:lnTo>
                    <a:pt x="1" y="9"/>
                  </a:lnTo>
                  <a:lnTo>
                    <a:pt x="0" y="12"/>
                  </a:lnTo>
                  <a:lnTo>
                    <a:pt x="0" y="15"/>
                  </a:lnTo>
                  <a:lnTo>
                    <a:pt x="0" y="555"/>
                  </a:lnTo>
                  <a:lnTo>
                    <a:pt x="1" y="559"/>
                  </a:lnTo>
                  <a:lnTo>
                    <a:pt x="1" y="562"/>
                  </a:lnTo>
                  <a:lnTo>
                    <a:pt x="3" y="564"/>
                  </a:lnTo>
                  <a:lnTo>
                    <a:pt x="4" y="566"/>
                  </a:lnTo>
                  <a:lnTo>
                    <a:pt x="6" y="568"/>
                  </a:lnTo>
                  <a:lnTo>
                    <a:pt x="9" y="569"/>
                  </a:lnTo>
                  <a:lnTo>
                    <a:pt x="11" y="570"/>
                  </a:lnTo>
                  <a:lnTo>
                    <a:pt x="15" y="570"/>
                  </a:lnTo>
                  <a:lnTo>
                    <a:pt x="706" y="570"/>
                  </a:lnTo>
                  <a:lnTo>
                    <a:pt x="709" y="570"/>
                  </a:lnTo>
                  <a:lnTo>
                    <a:pt x="713" y="569"/>
                  </a:lnTo>
                  <a:lnTo>
                    <a:pt x="715" y="568"/>
                  </a:lnTo>
                  <a:lnTo>
                    <a:pt x="717" y="566"/>
                  </a:lnTo>
                  <a:lnTo>
                    <a:pt x="719" y="564"/>
                  </a:lnTo>
                  <a:lnTo>
                    <a:pt x="720" y="562"/>
                  </a:lnTo>
                  <a:lnTo>
                    <a:pt x="721" y="559"/>
                  </a:lnTo>
                  <a:lnTo>
                    <a:pt x="721" y="555"/>
                  </a:lnTo>
                  <a:lnTo>
                    <a:pt x="721" y="15"/>
                  </a:lnTo>
                  <a:lnTo>
                    <a:pt x="721" y="12"/>
                  </a:lnTo>
                  <a:lnTo>
                    <a:pt x="720" y="9"/>
                  </a:lnTo>
                  <a:lnTo>
                    <a:pt x="719" y="6"/>
                  </a:lnTo>
                  <a:lnTo>
                    <a:pt x="717" y="4"/>
                  </a:lnTo>
                  <a:lnTo>
                    <a:pt x="715" y="2"/>
                  </a:lnTo>
                  <a:lnTo>
                    <a:pt x="713" y="1"/>
                  </a:lnTo>
                  <a:lnTo>
                    <a:pt x="709"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4134">
              <a:extLst>
                <a:ext uri="{FF2B5EF4-FFF2-40B4-BE49-F238E27FC236}">
                  <a16:creationId xmlns:a16="http://schemas.microsoft.com/office/drawing/2014/main" id="{90497B53-9542-47FE-85D7-9B2117925B43}"/>
                </a:ext>
              </a:extLst>
            </p:cNvPr>
            <p:cNvSpPr>
              <a:spLocks/>
            </p:cNvSpPr>
            <p:nvPr/>
          </p:nvSpPr>
          <p:spPr bwMode="auto">
            <a:xfrm>
              <a:off x="10521950" y="1382713"/>
              <a:ext cx="115888" cy="128588"/>
            </a:xfrm>
            <a:custGeom>
              <a:avLst/>
              <a:gdLst>
                <a:gd name="T0" fmla="*/ 0 w 361"/>
                <a:gd name="T1" fmla="*/ 391 h 406"/>
                <a:gd name="T2" fmla="*/ 2 w 361"/>
                <a:gd name="T3" fmla="*/ 396 h 406"/>
                <a:gd name="T4" fmla="*/ 5 w 361"/>
                <a:gd name="T5" fmla="*/ 402 h 406"/>
                <a:gd name="T6" fmla="*/ 9 w 361"/>
                <a:gd name="T7" fmla="*/ 405 h 406"/>
                <a:gd name="T8" fmla="*/ 15 w 361"/>
                <a:gd name="T9" fmla="*/ 406 h 406"/>
                <a:gd name="T10" fmla="*/ 21 w 361"/>
                <a:gd name="T11" fmla="*/ 405 h 406"/>
                <a:gd name="T12" fmla="*/ 26 w 361"/>
                <a:gd name="T13" fmla="*/ 402 h 406"/>
                <a:gd name="T14" fmla="*/ 29 w 361"/>
                <a:gd name="T15" fmla="*/ 396 h 406"/>
                <a:gd name="T16" fmla="*/ 30 w 361"/>
                <a:gd name="T17" fmla="*/ 391 h 406"/>
                <a:gd name="T18" fmla="*/ 30 w 361"/>
                <a:gd name="T19" fmla="*/ 169 h 406"/>
                <a:gd name="T20" fmla="*/ 34 w 361"/>
                <a:gd name="T21" fmla="*/ 140 h 406"/>
                <a:gd name="T22" fmla="*/ 44 w 361"/>
                <a:gd name="T23" fmla="*/ 113 h 406"/>
                <a:gd name="T24" fmla="*/ 59 w 361"/>
                <a:gd name="T25" fmla="*/ 89 h 406"/>
                <a:gd name="T26" fmla="*/ 80 w 361"/>
                <a:gd name="T27" fmla="*/ 67 h 406"/>
                <a:gd name="T28" fmla="*/ 105 w 361"/>
                <a:gd name="T29" fmla="*/ 50 h 406"/>
                <a:gd name="T30" fmla="*/ 132 w 361"/>
                <a:gd name="T31" fmla="*/ 37 h 406"/>
                <a:gd name="T32" fmla="*/ 162 w 361"/>
                <a:gd name="T33" fmla="*/ 31 h 406"/>
                <a:gd name="T34" fmla="*/ 179 w 361"/>
                <a:gd name="T35" fmla="*/ 30 h 406"/>
                <a:gd name="T36" fmla="*/ 191 w 361"/>
                <a:gd name="T37" fmla="*/ 31 h 406"/>
                <a:gd name="T38" fmla="*/ 213 w 361"/>
                <a:gd name="T39" fmla="*/ 34 h 406"/>
                <a:gd name="T40" fmla="*/ 226 w 361"/>
                <a:gd name="T41" fmla="*/ 37 h 406"/>
                <a:gd name="T42" fmla="*/ 236 w 361"/>
                <a:gd name="T43" fmla="*/ 41 h 406"/>
                <a:gd name="T44" fmla="*/ 253 w 361"/>
                <a:gd name="T45" fmla="*/ 48 h 406"/>
                <a:gd name="T46" fmla="*/ 269 w 361"/>
                <a:gd name="T47" fmla="*/ 59 h 406"/>
                <a:gd name="T48" fmla="*/ 284 w 361"/>
                <a:gd name="T49" fmla="*/ 71 h 406"/>
                <a:gd name="T50" fmla="*/ 291 w 361"/>
                <a:gd name="T51" fmla="*/ 77 h 406"/>
                <a:gd name="T52" fmla="*/ 301 w 361"/>
                <a:gd name="T53" fmla="*/ 89 h 406"/>
                <a:gd name="T54" fmla="*/ 316 w 361"/>
                <a:gd name="T55" fmla="*/ 113 h 406"/>
                <a:gd name="T56" fmla="*/ 327 w 361"/>
                <a:gd name="T57" fmla="*/ 141 h 406"/>
                <a:gd name="T58" fmla="*/ 331 w 361"/>
                <a:gd name="T59" fmla="*/ 170 h 406"/>
                <a:gd name="T60" fmla="*/ 331 w 361"/>
                <a:gd name="T61" fmla="*/ 331 h 406"/>
                <a:gd name="T62" fmla="*/ 331 w 361"/>
                <a:gd name="T63" fmla="*/ 393 h 406"/>
                <a:gd name="T64" fmla="*/ 333 w 361"/>
                <a:gd name="T65" fmla="*/ 399 h 406"/>
                <a:gd name="T66" fmla="*/ 337 w 361"/>
                <a:gd name="T67" fmla="*/ 403 h 406"/>
                <a:gd name="T68" fmla="*/ 343 w 361"/>
                <a:gd name="T69" fmla="*/ 405 h 406"/>
                <a:gd name="T70" fmla="*/ 349 w 361"/>
                <a:gd name="T71" fmla="*/ 405 h 406"/>
                <a:gd name="T72" fmla="*/ 355 w 361"/>
                <a:gd name="T73" fmla="*/ 403 h 406"/>
                <a:gd name="T74" fmla="*/ 359 w 361"/>
                <a:gd name="T75" fmla="*/ 400 h 406"/>
                <a:gd name="T76" fmla="*/ 361 w 361"/>
                <a:gd name="T77" fmla="*/ 394 h 406"/>
                <a:gd name="T78" fmla="*/ 361 w 361"/>
                <a:gd name="T79" fmla="*/ 186 h 406"/>
                <a:gd name="T80" fmla="*/ 360 w 361"/>
                <a:gd name="T81" fmla="*/ 158 h 406"/>
                <a:gd name="T82" fmla="*/ 355 w 361"/>
                <a:gd name="T83" fmla="*/ 132 h 406"/>
                <a:gd name="T84" fmla="*/ 346 w 361"/>
                <a:gd name="T85" fmla="*/ 106 h 406"/>
                <a:gd name="T86" fmla="*/ 332 w 361"/>
                <a:gd name="T87" fmla="*/ 82 h 406"/>
                <a:gd name="T88" fmla="*/ 313 w 361"/>
                <a:gd name="T89" fmla="*/ 57 h 406"/>
                <a:gd name="T90" fmla="*/ 285 w 361"/>
                <a:gd name="T91" fmla="*/ 33 h 406"/>
                <a:gd name="T92" fmla="*/ 254 w 361"/>
                <a:gd name="T93" fmla="*/ 16 h 406"/>
                <a:gd name="T94" fmla="*/ 220 w 361"/>
                <a:gd name="T95" fmla="*/ 4 h 406"/>
                <a:gd name="T96" fmla="*/ 184 w 361"/>
                <a:gd name="T97" fmla="*/ 0 h 406"/>
                <a:gd name="T98" fmla="*/ 180 w 361"/>
                <a:gd name="T99" fmla="*/ 0 h 406"/>
                <a:gd name="T100" fmla="*/ 173 w 361"/>
                <a:gd name="T101" fmla="*/ 0 h 406"/>
                <a:gd name="T102" fmla="*/ 138 w 361"/>
                <a:gd name="T103" fmla="*/ 5 h 406"/>
                <a:gd name="T104" fmla="*/ 105 w 361"/>
                <a:gd name="T105" fmla="*/ 16 h 406"/>
                <a:gd name="T106" fmla="*/ 74 w 361"/>
                <a:gd name="T107" fmla="*/ 34 h 406"/>
                <a:gd name="T108" fmla="*/ 47 w 361"/>
                <a:gd name="T109" fmla="*/ 57 h 406"/>
                <a:gd name="T110" fmla="*/ 26 w 361"/>
                <a:gd name="T111" fmla="*/ 86 h 406"/>
                <a:gd name="T112" fmla="*/ 11 w 361"/>
                <a:gd name="T113" fmla="*/ 117 h 406"/>
                <a:gd name="T114" fmla="*/ 2 w 361"/>
                <a:gd name="T115" fmla="*/ 151 h 406"/>
                <a:gd name="T116" fmla="*/ 0 w 361"/>
                <a:gd name="T117" fmla="*/ 18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1" h="406">
                  <a:moveTo>
                    <a:pt x="0" y="331"/>
                  </a:moveTo>
                  <a:lnTo>
                    <a:pt x="0" y="391"/>
                  </a:lnTo>
                  <a:lnTo>
                    <a:pt x="1" y="393"/>
                  </a:lnTo>
                  <a:lnTo>
                    <a:pt x="2" y="396"/>
                  </a:lnTo>
                  <a:lnTo>
                    <a:pt x="3" y="399"/>
                  </a:lnTo>
                  <a:lnTo>
                    <a:pt x="5" y="402"/>
                  </a:lnTo>
                  <a:lnTo>
                    <a:pt x="7" y="403"/>
                  </a:lnTo>
                  <a:lnTo>
                    <a:pt x="9" y="405"/>
                  </a:lnTo>
                  <a:lnTo>
                    <a:pt x="13" y="405"/>
                  </a:lnTo>
                  <a:lnTo>
                    <a:pt x="15" y="406"/>
                  </a:lnTo>
                  <a:lnTo>
                    <a:pt x="18" y="405"/>
                  </a:lnTo>
                  <a:lnTo>
                    <a:pt x="21" y="405"/>
                  </a:lnTo>
                  <a:lnTo>
                    <a:pt x="23" y="403"/>
                  </a:lnTo>
                  <a:lnTo>
                    <a:pt x="26" y="402"/>
                  </a:lnTo>
                  <a:lnTo>
                    <a:pt x="28" y="400"/>
                  </a:lnTo>
                  <a:lnTo>
                    <a:pt x="29" y="396"/>
                  </a:lnTo>
                  <a:lnTo>
                    <a:pt x="30" y="394"/>
                  </a:lnTo>
                  <a:lnTo>
                    <a:pt x="30" y="391"/>
                  </a:lnTo>
                  <a:lnTo>
                    <a:pt x="30" y="184"/>
                  </a:lnTo>
                  <a:lnTo>
                    <a:pt x="30" y="169"/>
                  </a:lnTo>
                  <a:lnTo>
                    <a:pt x="32" y="155"/>
                  </a:lnTo>
                  <a:lnTo>
                    <a:pt x="34" y="140"/>
                  </a:lnTo>
                  <a:lnTo>
                    <a:pt x="38" y="127"/>
                  </a:lnTo>
                  <a:lnTo>
                    <a:pt x="44" y="113"/>
                  </a:lnTo>
                  <a:lnTo>
                    <a:pt x="51" y="101"/>
                  </a:lnTo>
                  <a:lnTo>
                    <a:pt x="59" y="89"/>
                  </a:lnTo>
                  <a:lnTo>
                    <a:pt x="68" y="78"/>
                  </a:lnTo>
                  <a:lnTo>
                    <a:pt x="80" y="67"/>
                  </a:lnTo>
                  <a:lnTo>
                    <a:pt x="92" y="58"/>
                  </a:lnTo>
                  <a:lnTo>
                    <a:pt x="105" y="50"/>
                  </a:lnTo>
                  <a:lnTo>
                    <a:pt x="118" y="43"/>
                  </a:lnTo>
                  <a:lnTo>
                    <a:pt x="132" y="37"/>
                  </a:lnTo>
                  <a:lnTo>
                    <a:pt x="147" y="34"/>
                  </a:lnTo>
                  <a:lnTo>
                    <a:pt x="162" y="31"/>
                  </a:lnTo>
                  <a:lnTo>
                    <a:pt x="177" y="30"/>
                  </a:lnTo>
                  <a:lnTo>
                    <a:pt x="179" y="30"/>
                  </a:lnTo>
                  <a:lnTo>
                    <a:pt x="180" y="30"/>
                  </a:lnTo>
                  <a:lnTo>
                    <a:pt x="191" y="31"/>
                  </a:lnTo>
                  <a:lnTo>
                    <a:pt x="200" y="32"/>
                  </a:lnTo>
                  <a:lnTo>
                    <a:pt x="213" y="34"/>
                  </a:lnTo>
                  <a:lnTo>
                    <a:pt x="226" y="37"/>
                  </a:lnTo>
                  <a:lnTo>
                    <a:pt x="226" y="37"/>
                  </a:lnTo>
                  <a:lnTo>
                    <a:pt x="226" y="37"/>
                  </a:lnTo>
                  <a:lnTo>
                    <a:pt x="236" y="41"/>
                  </a:lnTo>
                  <a:lnTo>
                    <a:pt x="244" y="44"/>
                  </a:lnTo>
                  <a:lnTo>
                    <a:pt x="253" y="48"/>
                  </a:lnTo>
                  <a:lnTo>
                    <a:pt x="261" y="53"/>
                  </a:lnTo>
                  <a:lnTo>
                    <a:pt x="269" y="59"/>
                  </a:lnTo>
                  <a:lnTo>
                    <a:pt x="276" y="64"/>
                  </a:lnTo>
                  <a:lnTo>
                    <a:pt x="284" y="71"/>
                  </a:lnTo>
                  <a:lnTo>
                    <a:pt x="290" y="77"/>
                  </a:lnTo>
                  <a:lnTo>
                    <a:pt x="291" y="77"/>
                  </a:lnTo>
                  <a:lnTo>
                    <a:pt x="291" y="78"/>
                  </a:lnTo>
                  <a:lnTo>
                    <a:pt x="301" y="89"/>
                  </a:lnTo>
                  <a:lnTo>
                    <a:pt x="310" y="102"/>
                  </a:lnTo>
                  <a:lnTo>
                    <a:pt x="316" y="113"/>
                  </a:lnTo>
                  <a:lnTo>
                    <a:pt x="322" y="127"/>
                  </a:lnTo>
                  <a:lnTo>
                    <a:pt x="327" y="141"/>
                  </a:lnTo>
                  <a:lnTo>
                    <a:pt x="329" y="155"/>
                  </a:lnTo>
                  <a:lnTo>
                    <a:pt x="331" y="170"/>
                  </a:lnTo>
                  <a:lnTo>
                    <a:pt x="331" y="185"/>
                  </a:lnTo>
                  <a:lnTo>
                    <a:pt x="331" y="331"/>
                  </a:lnTo>
                  <a:lnTo>
                    <a:pt x="331" y="391"/>
                  </a:lnTo>
                  <a:lnTo>
                    <a:pt x="331" y="393"/>
                  </a:lnTo>
                  <a:lnTo>
                    <a:pt x="332" y="396"/>
                  </a:lnTo>
                  <a:lnTo>
                    <a:pt x="333" y="399"/>
                  </a:lnTo>
                  <a:lnTo>
                    <a:pt x="335" y="402"/>
                  </a:lnTo>
                  <a:lnTo>
                    <a:pt x="337" y="403"/>
                  </a:lnTo>
                  <a:lnTo>
                    <a:pt x="340" y="405"/>
                  </a:lnTo>
                  <a:lnTo>
                    <a:pt x="343" y="405"/>
                  </a:lnTo>
                  <a:lnTo>
                    <a:pt x="346" y="406"/>
                  </a:lnTo>
                  <a:lnTo>
                    <a:pt x="349" y="405"/>
                  </a:lnTo>
                  <a:lnTo>
                    <a:pt x="351" y="405"/>
                  </a:lnTo>
                  <a:lnTo>
                    <a:pt x="355" y="403"/>
                  </a:lnTo>
                  <a:lnTo>
                    <a:pt x="357" y="402"/>
                  </a:lnTo>
                  <a:lnTo>
                    <a:pt x="359" y="400"/>
                  </a:lnTo>
                  <a:lnTo>
                    <a:pt x="360" y="396"/>
                  </a:lnTo>
                  <a:lnTo>
                    <a:pt x="361" y="394"/>
                  </a:lnTo>
                  <a:lnTo>
                    <a:pt x="361" y="391"/>
                  </a:lnTo>
                  <a:lnTo>
                    <a:pt x="361" y="186"/>
                  </a:lnTo>
                  <a:lnTo>
                    <a:pt x="361" y="172"/>
                  </a:lnTo>
                  <a:lnTo>
                    <a:pt x="360" y="158"/>
                  </a:lnTo>
                  <a:lnTo>
                    <a:pt x="358" y="145"/>
                  </a:lnTo>
                  <a:lnTo>
                    <a:pt x="355" y="132"/>
                  </a:lnTo>
                  <a:lnTo>
                    <a:pt x="351" y="119"/>
                  </a:lnTo>
                  <a:lnTo>
                    <a:pt x="346" y="106"/>
                  </a:lnTo>
                  <a:lnTo>
                    <a:pt x="340" y="94"/>
                  </a:lnTo>
                  <a:lnTo>
                    <a:pt x="332" y="82"/>
                  </a:lnTo>
                  <a:lnTo>
                    <a:pt x="323" y="68"/>
                  </a:lnTo>
                  <a:lnTo>
                    <a:pt x="313" y="57"/>
                  </a:lnTo>
                  <a:lnTo>
                    <a:pt x="300" y="44"/>
                  </a:lnTo>
                  <a:lnTo>
                    <a:pt x="285" y="33"/>
                  </a:lnTo>
                  <a:lnTo>
                    <a:pt x="270" y="23"/>
                  </a:lnTo>
                  <a:lnTo>
                    <a:pt x="254" y="16"/>
                  </a:lnTo>
                  <a:lnTo>
                    <a:pt x="237" y="9"/>
                  </a:lnTo>
                  <a:lnTo>
                    <a:pt x="220" y="4"/>
                  </a:lnTo>
                  <a:lnTo>
                    <a:pt x="202" y="2"/>
                  </a:lnTo>
                  <a:lnTo>
                    <a:pt x="184" y="0"/>
                  </a:lnTo>
                  <a:lnTo>
                    <a:pt x="182" y="0"/>
                  </a:lnTo>
                  <a:lnTo>
                    <a:pt x="180" y="0"/>
                  </a:lnTo>
                  <a:lnTo>
                    <a:pt x="177" y="0"/>
                  </a:lnTo>
                  <a:lnTo>
                    <a:pt x="173" y="0"/>
                  </a:lnTo>
                  <a:lnTo>
                    <a:pt x="155" y="2"/>
                  </a:lnTo>
                  <a:lnTo>
                    <a:pt x="138" y="5"/>
                  </a:lnTo>
                  <a:lnTo>
                    <a:pt x="121" y="9"/>
                  </a:lnTo>
                  <a:lnTo>
                    <a:pt x="105" y="16"/>
                  </a:lnTo>
                  <a:lnTo>
                    <a:pt x="89" y="24"/>
                  </a:lnTo>
                  <a:lnTo>
                    <a:pt x="74" y="34"/>
                  </a:lnTo>
                  <a:lnTo>
                    <a:pt x="60" y="45"/>
                  </a:lnTo>
                  <a:lnTo>
                    <a:pt x="47" y="57"/>
                  </a:lnTo>
                  <a:lnTo>
                    <a:pt x="35" y="71"/>
                  </a:lnTo>
                  <a:lnTo>
                    <a:pt x="26" y="86"/>
                  </a:lnTo>
                  <a:lnTo>
                    <a:pt x="17" y="101"/>
                  </a:lnTo>
                  <a:lnTo>
                    <a:pt x="11" y="117"/>
                  </a:lnTo>
                  <a:lnTo>
                    <a:pt x="5" y="134"/>
                  </a:lnTo>
                  <a:lnTo>
                    <a:pt x="2" y="151"/>
                  </a:lnTo>
                  <a:lnTo>
                    <a:pt x="0" y="168"/>
                  </a:lnTo>
                  <a:lnTo>
                    <a:pt x="0" y="185"/>
                  </a:lnTo>
                  <a:lnTo>
                    <a:pt x="0"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4135">
              <a:extLst>
                <a:ext uri="{FF2B5EF4-FFF2-40B4-BE49-F238E27FC236}">
                  <a16:creationId xmlns:a16="http://schemas.microsoft.com/office/drawing/2014/main" id="{D6430B07-AE3F-4E3B-B23D-F41EDAC844BF}"/>
                </a:ext>
              </a:extLst>
            </p:cNvPr>
            <p:cNvSpPr>
              <a:spLocks/>
            </p:cNvSpPr>
            <p:nvPr/>
          </p:nvSpPr>
          <p:spPr bwMode="auto">
            <a:xfrm>
              <a:off x="10656888" y="1398588"/>
              <a:ext cx="74613" cy="79375"/>
            </a:xfrm>
            <a:custGeom>
              <a:avLst/>
              <a:gdLst>
                <a:gd name="T0" fmla="*/ 230 w 235"/>
                <a:gd name="T1" fmla="*/ 85 h 250"/>
                <a:gd name="T2" fmla="*/ 150 w 235"/>
                <a:gd name="T3" fmla="*/ 5 h 250"/>
                <a:gd name="T4" fmla="*/ 148 w 235"/>
                <a:gd name="T5" fmla="*/ 2 h 250"/>
                <a:gd name="T6" fmla="*/ 145 w 235"/>
                <a:gd name="T7" fmla="*/ 1 h 250"/>
                <a:gd name="T8" fmla="*/ 142 w 235"/>
                <a:gd name="T9" fmla="*/ 0 h 250"/>
                <a:gd name="T10" fmla="*/ 138 w 235"/>
                <a:gd name="T11" fmla="*/ 0 h 250"/>
                <a:gd name="T12" fmla="*/ 135 w 235"/>
                <a:gd name="T13" fmla="*/ 0 h 250"/>
                <a:gd name="T14" fmla="*/ 133 w 235"/>
                <a:gd name="T15" fmla="*/ 1 h 250"/>
                <a:gd name="T16" fmla="*/ 130 w 235"/>
                <a:gd name="T17" fmla="*/ 2 h 250"/>
                <a:gd name="T18" fmla="*/ 128 w 235"/>
                <a:gd name="T19" fmla="*/ 5 h 250"/>
                <a:gd name="T20" fmla="*/ 3 w 235"/>
                <a:gd name="T21" fmla="*/ 149 h 250"/>
                <a:gd name="T22" fmla="*/ 1 w 235"/>
                <a:gd name="T23" fmla="*/ 155 h 250"/>
                <a:gd name="T24" fmla="*/ 0 w 235"/>
                <a:gd name="T25" fmla="*/ 159 h 250"/>
                <a:gd name="T26" fmla="*/ 0 w 235"/>
                <a:gd name="T27" fmla="*/ 235 h 250"/>
                <a:gd name="T28" fmla="*/ 0 w 235"/>
                <a:gd name="T29" fmla="*/ 237 h 250"/>
                <a:gd name="T30" fmla="*/ 1 w 235"/>
                <a:gd name="T31" fmla="*/ 240 h 250"/>
                <a:gd name="T32" fmla="*/ 2 w 235"/>
                <a:gd name="T33" fmla="*/ 243 h 250"/>
                <a:gd name="T34" fmla="*/ 4 w 235"/>
                <a:gd name="T35" fmla="*/ 245 h 250"/>
                <a:gd name="T36" fmla="*/ 6 w 235"/>
                <a:gd name="T37" fmla="*/ 247 h 250"/>
                <a:gd name="T38" fmla="*/ 10 w 235"/>
                <a:gd name="T39" fmla="*/ 248 h 250"/>
                <a:gd name="T40" fmla="*/ 12 w 235"/>
                <a:gd name="T41" fmla="*/ 249 h 250"/>
                <a:gd name="T42" fmla="*/ 15 w 235"/>
                <a:gd name="T43" fmla="*/ 250 h 250"/>
                <a:gd name="T44" fmla="*/ 90 w 235"/>
                <a:gd name="T45" fmla="*/ 250 h 250"/>
                <a:gd name="T46" fmla="*/ 93 w 235"/>
                <a:gd name="T47" fmla="*/ 249 h 250"/>
                <a:gd name="T48" fmla="*/ 96 w 235"/>
                <a:gd name="T49" fmla="*/ 248 h 250"/>
                <a:gd name="T50" fmla="*/ 99 w 235"/>
                <a:gd name="T51" fmla="*/ 247 h 250"/>
                <a:gd name="T52" fmla="*/ 101 w 235"/>
                <a:gd name="T53" fmla="*/ 245 h 250"/>
                <a:gd name="T54" fmla="*/ 230 w 235"/>
                <a:gd name="T55" fmla="*/ 105 h 250"/>
                <a:gd name="T56" fmla="*/ 233 w 235"/>
                <a:gd name="T57" fmla="*/ 103 h 250"/>
                <a:gd name="T58" fmla="*/ 234 w 235"/>
                <a:gd name="T59" fmla="*/ 101 h 250"/>
                <a:gd name="T60" fmla="*/ 235 w 235"/>
                <a:gd name="T61" fmla="*/ 98 h 250"/>
                <a:gd name="T62" fmla="*/ 235 w 235"/>
                <a:gd name="T63" fmla="*/ 95 h 250"/>
                <a:gd name="T64" fmla="*/ 235 w 235"/>
                <a:gd name="T65" fmla="*/ 92 h 250"/>
                <a:gd name="T66" fmla="*/ 234 w 235"/>
                <a:gd name="T67" fmla="*/ 89 h 250"/>
                <a:gd name="T68" fmla="*/ 233 w 235"/>
                <a:gd name="T69" fmla="*/ 87 h 250"/>
                <a:gd name="T70" fmla="*/ 230 w 235"/>
                <a:gd name="T71" fmla="*/ 8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5" h="250">
                  <a:moveTo>
                    <a:pt x="230" y="85"/>
                  </a:moveTo>
                  <a:lnTo>
                    <a:pt x="150" y="5"/>
                  </a:lnTo>
                  <a:lnTo>
                    <a:pt x="148" y="2"/>
                  </a:lnTo>
                  <a:lnTo>
                    <a:pt x="145" y="1"/>
                  </a:lnTo>
                  <a:lnTo>
                    <a:pt x="142" y="0"/>
                  </a:lnTo>
                  <a:lnTo>
                    <a:pt x="138" y="0"/>
                  </a:lnTo>
                  <a:lnTo>
                    <a:pt x="135" y="0"/>
                  </a:lnTo>
                  <a:lnTo>
                    <a:pt x="133" y="1"/>
                  </a:lnTo>
                  <a:lnTo>
                    <a:pt x="130" y="2"/>
                  </a:lnTo>
                  <a:lnTo>
                    <a:pt x="128" y="5"/>
                  </a:lnTo>
                  <a:lnTo>
                    <a:pt x="3" y="149"/>
                  </a:lnTo>
                  <a:lnTo>
                    <a:pt x="1" y="155"/>
                  </a:lnTo>
                  <a:lnTo>
                    <a:pt x="0" y="159"/>
                  </a:lnTo>
                  <a:lnTo>
                    <a:pt x="0" y="235"/>
                  </a:lnTo>
                  <a:lnTo>
                    <a:pt x="0" y="237"/>
                  </a:lnTo>
                  <a:lnTo>
                    <a:pt x="1" y="240"/>
                  </a:lnTo>
                  <a:lnTo>
                    <a:pt x="2" y="243"/>
                  </a:lnTo>
                  <a:lnTo>
                    <a:pt x="4" y="245"/>
                  </a:lnTo>
                  <a:lnTo>
                    <a:pt x="6" y="247"/>
                  </a:lnTo>
                  <a:lnTo>
                    <a:pt x="10" y="248"/>
                  </a:lnTo>
                  <a:lnTo>
                    <a:pt x="12" y="249"/>
                  </a:lnTo>
                  <a:lnTo>
                    <a:pt x="15" y="250"/>
                  </a:lnTo>
                  <a:lnTo>
                    <a:pt x="90" y="250"/>
                  </a:lnTo>
                  <a:lnTo>
                    <a:pt x="93" y="249"/>
                  </a:lnTo>
                  <a:lnTo>
                    <a:pt x="96" y="248"/>
                  </a:lnTo>
                  <a:lnTo>
                    <a:pt x="99" y="247"/>
                  </a:lnTo>
                  <a:lnTo>
                    <a:pt x="101" y="245"/>
                  </a:lnTo>
                  <a:lnTo>
                    <a:pt x="230" y="105"/>
                  </a:lnTo>
                  <a:lnTo>
                    <a:pt x="233" y="103"/>
                  </a:lnTo>
                  <a:lnTo>
                    <a:pt x="234" y="101"/>
                  </a:lnTo>
                  <a:lnTo>
                    <a:pt x="235" y="98"/>
                  </a:lnTo>
                  <a:lnTo>
                    <a:pt x="235" y="95"/>
                  </a:lnTo>
                  <a:lnTo>
                    <a:pt x="235" y="92"/>
                  </a:lnTo>
                  <a:lnTo>
                    <a:pt x="234" y="89"/>
                  </a:lnTo>
                  <a:lnTo>
                    <a:pt x="233" y="87"/>
                  </a:lnTo>
                  <a:lnTo>
                    <a:pt x="23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9" name="Picture Placeholder 9" descr="A close up of a logo&#10;&#10;Description automatically generated">
            <a:extLst>
              <a:ext uri="{FF2B5EF4-FFF2-40B4-BE49-F238E27FC236}">
                <a16:creationId xmlns:a16="http://schemas.microsoft.com/office/drawing/2014/main" id="{D23CEA0C-306F-4C84-A760-9DDCCB109662}"/>
              </a:ext>
            </a:extLst>
          </p:cNvPr>
          <p:cNvPicPr>
            <a:picLocks noChangeAspect="1"/>
          </p:cNvPicPr>
          <p:nvPr/>
        </p:nvPicPr>
        <p:blipFill>
          <a:blip r:embed="rId2">
            <a:extLst>
              <a:ext uri="{28A0092B-C50C-407E-A947-70E740481C1C}">
                <a14:useLocalDpi xmlns:a14="http://schemas.microsoft.com/office/drawing/2010/main" val="0"/>
              </a:ext>
            </a:extLst>
          </a:blip>
          <a:srcRect t="74" b="74"/>
          <a:stretch>
            <a:fillRect/>
          </a:stretch>
        </p:blipFill>
        <p:spPr>
          <a:xfrm>
            <a:off x="5362414" y="3100355"/>
            <a:ext cx="1695611" cy="1693086"/>
          </a:xfrm>
          <a:prstGeom prst="ellipse">
            <a:avLst/>
          </a:prstGeom>
        </p:spPr>
      </p:pic>
      <p:pic>
        <p:nvPicPr>
          <p:cNvPr id="180" name="Picture 179" descr="A close up of a sign&#10;&#10;Description automatically generated">
            <a:extLst>
              <a:ext uri="{FF2B5EF4-FFF2-40B4-BE49-F238E27FC236}">
                <a16:creationId xmlns:a16="http://schemas.microsoft.com/office/drawing/2014/main" id="{2FD8388A-AC7D-4444-A128-096DC5A14C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4019" y="5564561"/>
            <a:ext cx="325560" cy="329934"/>
          </a:xfrm>
          <a:prstGeom prst="rect">
            <a:avLst/>
          </a:prstGeom>
          <a:ln w="3175" cap="sq">
            <a:solidFill>
              <a:srgbClr val="002060"/>
            </a:solidFill>
            <a:prstDash val="solid"/>
            <a:miter lim="800000"/>
          </a:ln>
          <a:effectLst>
            <a:outerShdw blurRad="50800" dist="38100" dir="2700000" algn="tl" rotWithShape="0">
              <a:srgbClr val="000000">
                <a:alpha val="43000"/>
              </a:srgbClr>
            </a:outerShdw>
          </a:effectLst>
        </p:spPr>
      </p:pic>
      <p:pic>
        <p:nvPicPr>
          <p:cNvPr id="181" name="Picture 180" descr="A close up of a sign&#10;&#10;Description automatically generated">
            <a:extLst>
              <a:ext uri="{FF2B5EF4-FFF2-40B4-BE49-F238E27FC236}">
                <a16:creationId xmlns:a16="http://schemas.microsoft.com/office/drawing/2014/main" id="{EA479FEC-8755-4708-AFA3-A71759FAC8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6023" y="5558583"/>
            <a:ext cx="350256" cy="354961"/>
          </a:xfrm>
          <a:prstGeom prst="rect">
            <a:avLst/>
          </a:prstGeom>
        </p:spPr>
      </p:pic>
      <p:pic>
        <p:nvPicPr>
          <p:cNvPr id="182" name="Picture 181" descr="A close up of a sign&#10;&#10;Description automatically generated">
            <a:extLst>
              <a:ext uri="{FF2B5EF4-FFF2-40B4-BE49-F238E27FC236}">
                <a16:creationId xmlns:a16="http://schemas.microsoft.com/office/drawing/2014/main" id="{14065CFC-1701-4955-9DF8-B018EEA1E6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7727" y="5558584"/>
            <a:ext cx="355231" cy="360004"/>
          </a:xfrm>
          <a:prstGeom prst="rect">
            <a:avLst/>
          </a:prstGeom>
        </p:spPr>
      </p:pic>
      <p:pic>
        <p:nvPicPr>
          <p:cNvPr id="183" name="Picture 182" descr="A close up of a sign&#10;&#10;Description automatically generated">
            <a:extLst>
              <a:ext uri="{FF2B5EF4-FFF2-40B4-BE49-F238E27FC236}">
                <a16:creationId xmlns:a16="http://schemas.microsoft.com/office/drawing/2014/main" id="{011C502A-B210-4ED9-90B4-1585A06D7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0434" y="5558584"/>
            <a:ext cx="355231" cy="360004"/>
          </a:xfrm>
          <a:prstGeom prst="rect">
            <a:avLst/>
          </a:prstGeom>
        </p:spPr>
      </p:pic>
      <p:pic>
        <p:nvPicPr>
          <p:cNvPr id="184" name="Picture 183" descr="A close up of a logo&#10;&#10;Description automatically generated">
            <a:extLst>
              <a:ext uri="{FF2B5EF4-FFF2-40B4-BE49-F238E27FC236}">
                <a16:creationId xmlns:a16="http://schemas.microsoft.com/office/drawing/2014/main" id="{4E541A1D-FAF9-4691-8C5B-C2B6D25902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22842" y="2932733"/>
            <a:ext cx="474798" cy="479546"/>
          </a:xfrm>
          <a:prstGeom prst="rect">
            <a:avLst/>
          </a:prstGeom>
        </p:spPr>
      </p:pic>
      <p:pic>
        <p:nvPicPr>
          <p:cNvPr id="185" name="Picture 184" descr="A picture containing drawing&#10;&#10;Description automatically generated">
            <a:extLst>
              <a:ext uri="{FF2B5EF4-FFF2-40B4-BE49-F238E27FC236}">
                <a16:creationId xmlns:a16="http://schemas.microsoft.com/office/drawing/2014/main" id="{46AA3440-5274-4F7F-968A-30DB5C17AA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8898" y="2932733"/>
            <a:ext cx="479546" cy="479546"/>
          </a:xfrm>
          <a:prstGeom prst="rect">
            <a:avLst/>
          </a:prstGeom>
        </p:spPr>
      </p:pic>
      <p:sp>
        <p:nvSpPr>
          <p:cNvPr id="186" name="Rectangle 185">
            <a:extLst>
              <a:ext uri="{FF2B5EF4-FFF2-40B4-BE49-F238E27FC236}">
                <a16:creationId xmlns:a16="http://schemas.microsoft.com/office/drawing/2014/main" id="{82F27A2A-2DC5-4DBB-826A-65E7EBB73FF9}"/>
              </a:ext>
            </a:extLst>
          </p:cNvPr>
          <p:cNvSpPr/>
          <p:nvPr/>
        </p:nvSpPr>
        <p:spPr>
          <a:xfrm>
            <a:off x="4787773" y="286138"/>
            <a:ext cx="2688107" cy="646331"/>
          </a:xfrm>
          <a:prstGeom prst="rect">
            <a:avLst/>
          </a:prstGeom>
        </p:spPr>
        <p:txBody>
          <a:bodyPr wrap="none">
            <a:spAutoFit/>
          </a:bodyPr>
          <a:lstStyle/>
          <a:p>
            <a:pPr algn="ctr"/>
            <a:r>
              <a:rPr lang="en-GB" sz="3600" dirty="0">
                <a:solidFill>
                  <a:srgbClr val="0C344C"/>
                </a:solidFill>
              </a:rPr>
              <a:t>Why Python?</a:t>
            </a:r>
            <a:endParaRPr lang="en-US" sz="3600" dirty="0">
              <a:solidFill>
                <a:srgbClr val="0C344C"/>
              </a:solidFill>
            </a:endParaRPr>
          </a:p>
        </p:txBody>
      </p:sp>
      <p:pic>
        <p:nvPicPr>
          <p:cNvPr id="187" name="Picture 186" descr="A picture containing drawing&#10;&#10;Description automatically generated">
            <a:extLst>
              <a:ext uri="{FF2B5EF4-FFF2-40B4-BE49-F238E27FC236}">
                <a16:creationId xmlns:a16="http://schemas.microsoft.com/office/drawing/2014/main" id="{F38A123B-2B69-4D66-9226-340EE9673D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2" name="Group 1">
            <a:extLst>
              <a:ext uri="{FF2B5EF4-FFF2-40B4-BE49-F238E27FC236}">
                <a16:creationId xmlns:a16="http://schemas.microsoft.com/office/drawing/2014/main" id="{70FBB3F7-F2CD-485D-ADA5-ECD969BACD37}"/>
              </a:ext>
            </a:extLst>
          </p:cNvPr>
          <p:cNvGrpSpPr/>
          <p:nvPr/>
        </p:nvGrpSpPr>
        <p:grpSpPr>
          <a:xfrm>
            <a:off x="50868" y="0"/>
            <a:ext cx="1576256" cy="482568"/>
            <a:chOff x="50868" y="0"/>
            <a:chExt cx="1576256" cy="482568"/>
          </a:xfrm>
        </p:grpSpPr>
        <p:grpSp>
          <p:nvGrpSpPr>
            <p:cNvPr id="188" name="Group 187">
              <a:extLst>
                <a:ext uri="{FF2B5EF4-FFF2-40B4-BE49-F238E27FC236}">
                  <a16:creationId xmlns:a16="http://schemas.microsoft.com/office/drawing/2014/main" id="{C0AB05AA-84AC-41DF-9B3A-3CA9CC8D4EBE}"/>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89" name="Freeform 5">
                <a:extLst>
                  <a:ext uri="{FF2B5EF4-FFF2-40B4-BE49-F238E27FC236}">
                    <a16:creationId xmlns:a16="http://schemas.microsoft.com/office/drawing/2014/main" id="{62946D5E-AC43-4D90-A356-31475362D766}"/>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0" name="Freeform 6">
                <a:extLst>
                  <a:ext uri="{FF2B5EF4-FFF2-40B4-BE49-F238E27FC236}">
                    <a16:creationId xmlns:a16="http://schemas.microsoft.com/office/drawing/2014/main" id="{FDEFE3AD-F2E2-425C-8A1B-53CCA840EC24}"/>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80" name="Picture 79" descr="A close up of a logo&#10;&#10;Description automatically generated">
              <a:extLst>
                <a:ext uri="{FF2B5EF4-FFF2-40B4-BE49-F238E27FC236}">
                  <a16:creationId xmlns:a16="http://schemas.microsoft.com/office/drawing/2014/main" id="{01CBE40A-3806-4AC9-9676-D1E53502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p14="http://schemas.microsoft.com/office/powerpoint/2010/main" val="127543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en-GB" sz="3200" dirty="0">
                <a:solidFill>
                  <a:srgbClr val="0C344C"/>
                </a:solidFill>
                <a:latin typeface="Lato" panose="020F0502020204030203" pitchFamily="34" charset="0"/>
              </a:rPr>
              <a:t>3 Steps Python Installation</a:t>
            </a:r>
            <a:endParaRPr lang="en-US" sz="3200" dirty="0">
              <a:solidFill>
                <a:srgbClr val="0C344C"/>
              </a:solidFill>
              <a:latin typeface="Lato" panose="020F0502020204030203" pitchFamily="34" charset="0"/>
            </a:endParaRPr>
          </a:p>
        </p:txBody>
      </p:sp>
      <p:sp>
        <p:nvSpPr>
          <p:cNvPr id="6" name="TextBox 25"/>
          <p:cNvSpPr txBox="1"/>
          <p:nvPr/>
        </p:nvSpPr>
        <p:spPr>
          <a:xfrm>
            <a:off x="849215" y="1171543"/>
            <a:ext cx="7045747"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Supported by a vibrant community of open-source contributors, Anaconda Distribution is the tool of choice for solo data scientists and machine learning enthusiast, who want to use Python for scientific computing projects. </a:t>
            </a:r>
          </a:p>
        </p:txBody>
      </p:sp>
      <p:grpSp>
        <p:nvGrpSpPr>
          <p:cNvPr id="18" name="Group 14"/>
          <p:cNvGrpSpPr>
            <a:grpSpLocks noChangeAspect="1"/>
          </p:cNvGrpSpPr>
          <p:nvPr/>
        </p:nvGrpSpPr>
        <p:grpSpPr bwMode="auto">
          <a:xfrm>
            <a:off x="6366797" y="1529468"/>
            <a:ext cx="4834690" cy="4325331"/>
            <a:chOff x="4" y="-1"/>
            <a:chExt cx="7451" cy="6666"/>
          </a:xfrm>
        </p:grpSpPr>
        <p:sp>
          <p:nvSpPr>
            <p:cNvPr id="20" name="Freeform 15"/>
            <p:cNvSpPr>
              <a:spLocks/>
            </p:cNvSpPr>
            <p:nvPr/>
          </p:nvSpPr>
          <p:spPr bwMode="auto">
            <a:xfrm>
              <a:off x="5660" y="-1"/>
              <a:ext cx="1795" cy="3159"/>
            </a:xfrm>
            <a:custGeom>
              <a:avLst/>
              <a:gdLst>
                <a:gd name="T0" fmla="*/ 1795 w 1795"/>
                <a:gd name="T1" fmla="*/ 636 h 3159"/>
                <a:gd name="T2" fmla="*/ 1374 w 1795"/>
                <a:gd name="T3" fmla="*/ 0 h 3159"/>
                <a:gd name="T4" fmla="*/ 660 w 1795"/>
                <a:gd name="T5" fmla="*/ 636 h 3159"/>
                <a:gd name="T6" fmla="*/ 854 w 1795"/>
                <a:gd name="T7" fmla="*/ 636 h 3159"/>
                <a:gd name="T8" fmla="*/ 0 w 1795"/>
                <a:gd name="T9" fmla="*/ 3159 h 3159"/>
                <a:gd name="T10" fmla="*/ 728 w 1795"/>
                <a:gd name="T11" fmla="*/ 3159 h 3159"/>
                <a:gd name="T12" fmla="*/ 1582 w 1795"/>
                <a:gd name="T13" fmla="*/ 636 h 3159"/>
                <a:gd name="T14" fmla="*/ 1795 w 1795"/>
                <a:gd name="T15" fmla="*/ 636 h 3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5" h="3159">
                  <a:moveTo>
                    <a:pt x="1795" y="636"/>
                  </a:moveTo>
                  <a:lnTo>
                    <a:pt x="1374" y="0"/>
                  </a:lnTo>
                  <a:lnTo>
                    <a:pt x="660" y="636"/>
                  </a:lnTo>
                  <a:lnTo>
                    <a:pt x="854" y="636"/>
                  </a:lnTo>
                  <a:lnTo>
                    <a:pt x="0" y="3159"/>
                  </a:lnTo>
                  <a:lnTo>
                    <a:pt x="728" y="3159"/>
                  </a:lnTo>
                  <a:lnTo>
                    <a:pt x="1582" y="636"/>
                  </a:lnTo>
                  <a:lnTo>
                    <a:pt x="1795" y="636"/>
                  </a:lnTo>
                  <a:close/>
                </a:path>
              </a:pathLst>
            </a:custGeom>
            <a:gradFill flip="none" rotWithShape="1">
              <a:gsLst>
                <a:gs pos="0">
                  <a:srgbClr val="0C344C"/>
                </a:gs>
                <a:gs pos="100000">
                  <a:srgbClr val="4149BD"/>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4785" y="1328"/>
              <a:ext cx="1603" cy="1830"/>
            </a:xfrm>
            <a:custGeom>
              <a:avLst/>
              <a:gdLst>
                <a:gd name="T0" fmla="*/ 728 w 1603"/>
                <a:gd name="T1" fmla="*/ 0 h 1830"/>
                <a:gd name="T2" fmla="*/ 1603 w 1603"/>
                <a:gd name="T3" fmla="*/ 1830 h 1830"/>
                <a:gd name="T4" fmla="*/ 875 w 1603"/>
                <a:gd name="T5" fmla="*/ 1830 h 1830"/>
                <a:gd name="T6" fmla="*/ 0 w 1603"/>
                <a:gd name="T7" fmla="*/ 0 h 1830"/>
                <a:gd name="T8" fmla="*/ 728 w 1603"/>
                <a:gd name="T9" fmla="*/ 0 h 1830"/>
              </a:gdLst>
              <a:ahLst/>
              <a:cxnLst>
                <a:cxn ang="0">
                  <a:pos x="T0" y="T1"/>
                </a:cxn>
                <a:cxn ang="0">
                  <a:pos x="T2" y="T3"/>
                </a:cxn>
                <a:cxn ang="0">
                  <a:pos x="T4" y="T5"/>
                </a:cxn>
                <a:cxn ang="0">
                  <a:pos x="T6" y="T7"/>
                </a:cxn>
                <a:cxn ang="0">
                  <a:pos x="T8" y="T9"/>
                </a:cxn>
              </a:cxnLst>
              <a:rect l="0" t="0" r="r" b="b"/>
              <a:pathLst>
                <a:path w="1603" h="1830">
                  <a:moveTo>
                    <a:pt x="728" y="0"/>
                  </a:moveTo>
                  <a:lnTo>
                    <a:pt x="1603" y="1830"/>
                  </a:lnTo>
                  <a:lnTo>
                    <a:pt x="875" y="1830"/>
                  </a:lnTo>
                  <a:lnTo>
                    <a:pt x="0" y="0"/>
                  </a:lnTo>
                  <a:lnTo>
                    <a:pt x="728"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3719" y="1328"/>
              <a:ext cx="1794" cy="3159"/>
            </a:xfrm>
            <a:custGeom>
              <a:avLst/>
              <a:gdLst>
                <a:gd name="T0" fmla="*/ 726 w 1794"/>
                <a:gd name="T1" fmla="*/ 3159 h 3159"/>
                <a:gd name="T2" fmla="*/ 1794 w 1794"/>
                <a:gd name="T3" fmla="*/ 0 h 3159"/>
                <a:gd name="T4" fmla="*/ 1066 w 1794"/>
                <a:gd name="T5" fmla="*/ 0 h 3159"/>
                <a:gd name="T6" fmla="*/ 0 w 1794"/>
                <a:gd name="T7" fmla="*/ 3159 h 3159"/>
                <a:gd name="T8" fmla="*/ 726 w 1794"/>
                <a:gd name="T9" fmla="*/ 3159 h 3159"/>
              </a:gdLst>
              <a:ahLst/>
              <a:cxnLst>
                <a:cxn ang="0">
                  <a:pos x="T0" y="T1"/>
                </a:cxn>
                <a:cxn ang="0">
                  <a:pos x="T2" y="T3"/>
                </a:cxn>
                <a:cxn ang="0">
                  <a:pos x="T4" y="T5"/>
                </a:cxn>
                <a:cxn ang="0">
                  <a:pos x="T6" y="T7"/>
                </a:cxn>
                <a:cxn ang="0">
                  <a:pos x="T8" y="T9"/>
                </a:cxn>
              </a:cxnLst>
              <a:rect l="0" t="0" r="r" b="b"/>
              <a:pathLst>
                <a:path w="1794" h="3159">
                  <a:moveTo>
                    <a:pt x="726" y="3159"/>
                  </a:moveTo>
                  <a:lnTo>
                    <a:pt x="1794" y="0"/>
                  </a:lnTo>
                  <a:lnTo>
                    <a:pt x="1066" y="0"/>
                  </a:lnTo>
                  <a:lnTo>
                    <a:pt x="0" y="3159"/>
                  </a:lnTo>
                  <a:lnTo>
                    <a:pt x="726" y="3159"/>
                  </a:lnTo>
                  <a:close/>
                </a:path>
              </a:pathLst>
            </a:custGeom>
            <a:gradFill flip="none" rotWithShape="1">
              <a:gsLst>
                <a:gs pos="0">
                  <a:srgbClr val="0C344C"/>
                </a:gs>
                <a:gs pos="100000">
                  <a:srgbClr val="19627F"/>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2844" y="2654"/>
              <a:ext cx="1601" cy="1833"/>
            </a:xfrm>
            <a:custGeom>
              <a:avLst/>
              <a:gdLst>
                <a:gd name="T0" fmla="*/ 728 w 1601"/>
                <a:gd name="T1" fmla="*/ 0 h 1833"/>
                <a:gd name="T2" fmla="*/ 1601 w 1601"/>
                <a:gd name="T3" fmla="*/ 1833 h 1833"/>
                <a:gd name="T4" fmla="*/ 875 w 1601"/>
                <a:gd name="T5" fmla="*/ 1833 h 1833"/>
                <a:gd name="T6" fmla="*/ 0 w 1601"/>
                <a:gd name="T7" fmla="*/ 0 h 1833"/>
                <a:gd name="T8" fmla="*/ 728 w 1601"/>
                <a:gd name="T9" fmla="*/ 0 h 1833"/>
              </a:gdLst>
              <a:ahLst/>
              <a:cxnLst>
                <a:cxn ang="0">
                  <a:pos x="T0" y="T1"/>
                </a:cxn>
                <a:cxn ang="0">
                  <a:pos x="T2" y="T3"/>
                </a:cxn>
                <a:cxn ang="0">
                  <a:pos x="T4" y="T5"/>
                </a:cxn>
                <a:cxn ang="0">
                  <a:pos x="T6" y="T7"/>
                </a:cxn>
                <a:cxn ang="0">
                  <a:pos x="T8" y="T9"/>
                </a:cxn>
              </a:cxnLst>
              <a:rect l="0" t="0" r="r" b="b"/>
              <a:pathLst>
                <a:path w="1601" h="1833">
                  <a:moveTo>
                    <a:pt x="728" y="0"/>
                  </a:moveTo>
                  <a:lnTo>
                    <a:pt x="1601" y="1833"/>
                  </a:lnTo>
                  <a:lnTo>
                    <a:pt x="875" y="1833"/>
                  </a:lnTo>
                  <a:lnTo>
                    <a:pt x="0" y="0"/>
                  </a:lnTo>
                  <a:lnTo>
                    <a:pt x="728"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1775" y="2654"/>
              <a:ext cx="1797" cy="3160"/>
            </a:xfrm>
            <a:custGeom>
              <a:avLst/>
              <a:gdLst>
                <a:gd name="T0" fmla="*/ 729 w 1797"/>
                <a:gd name="T1" fmla="*/ 3160 h 3160"/>
                <a:gd name="T2" fmla="*/ 1797 w 1797"/>
                <a:gd name="T3" fmla="*/ 0 h 3160"/>
                <a:gd name="T4" fmla="*/ 1069 w 1797"/>
                <a:gd name="T5" fmla="*/ 0 h 3160"/>
                <a:gd name="T6" fmla="*/ 0 w 1797"/>
                <a:gd name="T7" fmla="*/ 3160 h 3160"/>
                <a:gd name="T8" fmla="*/ 729 w 1797"/>
                <a:gd name="T9" fmla="*/ 3160 h 3160"/>
              </a:gdLst>
              <a:ahLst/>
              <a:cxnLst>
                <a:cxn ang="0">
                  <a:pos x="T0" y="T1"/>
                </a:cxn>
                <a:cxn ang="0">
                  <a:pos x="T2" y="T3"/>
                </a:cxn>
                <a:cxn ang="0">
                  <a:pos x="T4" y="T5"/>
                </a:cxn>
                <a:cxn ang="0">
                  <a:pos x="T6" y="T7"/>
                </a:cxn>
                <a:cxn ang="0">
                  <a:pos x="T8" y="T9"/>
                </a:cxn>
              </a:cxnLst>
              <a:rect l="0" t="0" r="r" b="b"/>
              <a:pathLst>
                <a:path w="1797" h="3160">
                  <a:moveTo>
                    <a:pt x="729" y="3160"/>
                  </a:moveTo>
                  <a:lnTo>
                    <a:pt x="1797" y="0"/>
                  </a:lnTo>
                  <a:lnTo>
                    <a:pt x="1069" y="0"/>
                  </a:lnTo>
                  <a:lnTo>
                    <a:pt x="0" y="3160"/>
                  </a:lnTo>
                  <a:lnTo>
                    <a:pt x="729" y="3160"/>
                  </a:lnTo>
                  <a:close/>
                </a:path>
              </a:pathLst>
            </a:custGeom>
            <a:gradFill flip="none" rotWithShape="1">
              <a:gsLst>
                <a:gs pos="0">
                  <a:srgbClr val="6F878C"/>
                </a:gs>
                <a:gs pos="100000">
                  <a:srgbClr val="19627F"/>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903" y="3983"/>
              <a:ext cx="1601" cy="1831"/>
            </a:xfrm>
            <a:custGeom>
              <a:avLst/>
              <a:gdLst>
                <a:gd name="T0" fmla="*/ 728 w 1601"/>
                <a:gd name="T1" fmla="*/ 0 h 1831"/>
                <a:gd name="T2" fmla="*/ 1601 w 1601"/>
                <a:gd name="T3" fmla="*/ 1831 h 1831"/>
                <a:gd name="T4" fmla="*/ 872 w 1601"/>
                <a:gd name="T5" fmla="*/ 1831 h 1831"/>
                <a:gd name="T6" fmla="*/ 0 w 1601"/>
                <a:gd name="T7" fmla="*/ 0 h 1831"/>
                <a:gd name="T8" fmla="*/ 728 w 1601"/>
                <a:gd name="T9" fmla="*/ 0 h 1831"/>
              </a:gdLst>
              <a:ahLst/>
              <a:cxnLst>
                <a:cxn ang="0">
                  <a:pos x="T0" y="T1"/>
                </a:cxn>
                <a:cxn ang="0">
                  <a:pos x="T2" y="T3"/>
                </a:cxn>
                <a:cxn ang="0">
                  <a:pos x="T4" y="T5"/>
                </a:cxn>
                <a:cxn ang="0">
                  <a:pos x="T6" y="T7"/>
                </a:cxn>
                <a:cxn ang="0">
                  <a:pos x="T8" y="T9"/>
                </a:cxn>
              </a:cxnLst>
              <a:rect l="0" t="0" r="r" b="b"/>
              <a:pathLst>
                <a:path w="1601" h="1831">
                  <a:moveTo>
                    <a:pt x="728" y="0"/>
                  </a:moveTo>
                  <a:lnTo>
                    <a:pt x="1601" y="1831"/>
                  </a:lnTo>
                  <a:lnTo>
                    <a:pt x="872" y="1831"/>
                  </a:lnTo>
                  <a:lnTo>
                    <a:pt x="0" y="0"/>
                  </a:lnTo>
                  <a:lnTo>
                    <a:pt x="728"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4" y="3983"/>
              <a:ext cx="1627" cy="2682"/>
            </a:xfrm>
            <a:custGeom>
              <a:avLst/>
              <a:gdLst>
                <a:gd name="T0" fmla="*/ 729 w 1627"/>
                <a:gd name="T1" fmla="*/ 2682 h 2682"/>
                <a:gd name="T2" fmla="*/ 1627 w 1627"/>
                <a:gd name="T3" fmla="*/ 0 h 2682"/>
                <a:gd name="T4" fmla="*/ 899 w 1627"/>
                <a:gd name="T5" fmla="*/ 0 h 2682"/>
                <a:gd name="T6" fmla="*/ 0 w 1627"/>
                <a:gd name="T7" fmla="*/ 2682 h 2682"/>
                <a:gd name="T8" fmla="*/ 729 w 1627"/>
                <a:gd name="T9" fmla="*/ 2682 h 2682"/>
              </a:gdLst>
              <a:ahLst/>
              <a:cxnLst>
                <a:cxn ang="0">
                  <a:pos x="T0" y="T1"/>
                </a:cxn>
                <a:cxn ang="0">
                  <a:pos x="T2" y="T3"/>
                </a:cxn>
                <a:cxn ang="0">
                  <a:pos x="T4" y="T5"/>
                </a:cxn>
                <a:cxn ang="0">
                  <a:pos x="T6" y="T7"/>
                </a:cxn>
                <a:cxn ang="0">
                  <a:pos x="T8" y="T9"/>
                </a:cxn>
              </a:cxnLst>
              <a:rect l="0" t="0" r="r" b="b"/>
              <a:pathLst>
                <a:path w="1627" h="2682">
                  <a:moveTo>
                    <a:pt x="729" y="2682"/>
                  </a:moveTo>
                  <a:lnTo>
                    <a:pt x="1627" y="0"/>
                  </a:lnTo>
                  <a:lnTo>
                    <a:pt x="899" y="0"/>
                  </a:lnTo>
                  <a:lnTo>
                    <a:pt x="0" y="2682"/>
                  </a:lnTo>
                  <a:lnTo>
                    <a:pt x="729" y="2682"/>
                  </a:lnTo>
                  <a:close/>
                </a:path>
              </a:pathLst>
            </a:custGeom>
            <a:gradFill flip="none" rotWithShape="1">
              <a:gsLst>
                <a:gs pos="0">
                  <a:srgbClr val="6F878C"/>
                </a:gs>
                <a:gs pos="100000">
                  <a:srgbClr val="BFBEBE"/>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7496215" y="-724546"/>
            <a:ext cx="360363" cy="361950"/>
            <a:chOff x="9161463" y="1803400"/>
            <a:chExt cx="360363" cy="361950"/>
          </a:xfrm>
          <a:solidFill>
            <a:srgbClr val="19627F"/>
          </a:solidFill>
        </p:grpSpPr>
        <p:sp>
          <p:nvSpPr>
            <p:cNvPr id="28" name="Freeform 101"/>
            <p:cNvSpPr>
              <a:spLocks/>
            </p:cNvSpPr>
            <p:nvPr/>
          </p:nvSpPr>
          <p:spPr bwMode="auto">
            <a:xfrm>
              <a:off x="9161463" y="1965325"/>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02"/>
            <p:cNvSpPr>
              <a:spLocks/>
            </p:cNvSpPr>
            <p:nvPr/>
          </p:nvSpPr>
          <p:spPr bwMode="auto">
            <a:xfrm>
              <a:off x="9161463" y="1897063"/>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03"/>
            <p:cNvSpPr>
              <a:spLocks/>
            </p:cNvSpPr>
            <p:nvPr/>
          </p:nvSpPr>
          <p:spPr bwMode="auto">
            <a:xfrm>
              <a:off x="9161463" y="1803400"/>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04"/>
            <p:cNvSpPr>
              <a:spLocks/>
            </p:cNvSpPr>
            <p:nvPr/>
          </p:nvSpPr>
          <p:spPr bwMode="auto">
            <a:xfrm>
              <a:off x="9161463"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05"/>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3562479" y="-621552"/>
            <a:ext cx="360363" cy="301626"/>
            <a:chOff x="2670175" y="2916238"/>
            <a:chExt cx="360363" cy="301626"/>
          </a:xfrm>
          <a:solidFill>
            <a:srgbClr val="6F878C"/>
          </a:solidFill>
        </p:grpSpPr>
        <p:sp>
          <p:nvSpPr>
            <p:cNvPr id="34" name="Freeform 33"/>
            <p:cNvSpPr>
              <a:spLocks/>
            </p:cNvSpPr>
            <p:nvPr/>
          </p:nvSpPr>
          <p:spPr bwMode="auto">
            <a:xfrm>
              <a:off x="2970213" y="3067051"/>
              <a:ext cx="60325" cy="136525"/>
            </a:xfrm>
            <a:custGeom>
              <a:avLst/>
              <a:gdLst>
                <a:gd name="T0" fmla="*/ 14 w 16"/>
                <a:gd name="T1" fmla="*/ 0 h 36"/>
                <a:gd name="T2" fmla="*/ 2 w 16"/>
                <a:gd name="T3" fmla="*/ 0 h 36"/>
                <a:gd name="T4" fmla="*/ 0 w 16"/>
                <a:gd name="T5" fmla="*/ 2 h 36"/>
                <a:gd name="T6" fmla="*/ 0 w 16"/>
                <a:gd name="T7" fmla="*/ 34 h 36"/>
                <a:gd name="T8" fmla="*/ 2 w 16"/>
                <a:gd name="T9" fmla="*/ 36 h 36"/>
                <a:gd name="T10" fmla="*/ 14 w 16"/>
                <a:gd name="T11" fmla="*/ 36 h 36"/>
                <a:gd name="T12" fmla="*/ 16 w 16"/>
                <a:gd name="T13" fmla="*/ 34 h 36"/>
                <a:gd name="T14" fmla="*/ 16 w 16"/>
                <a:gd name="T15" fmla="*/ 2 h 36"/>
                <a:gd name="T16" fmla="*/ 14 w 1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4" y="0"/>
                  </a:moveTo>
                  <a:cubicBezTo>
                    <a:pt x="2" y="0"/>
                    <a:pt x="2" y="0"/>
                    <a:pt x="2" y="0"/>
                  </a:cubicBezTo>
                  <a:cubicBezTo>
                    <a:pt x="1" y="0"/>
                    <a:pt x="0" y="1"/>
                    <a:pt x="0" y="2"/>
                  </a:cubicBezTo>
                  <a:cubicBezTo>
                    <a:pt x="0" y="34"/>
                    <a:pt x="0" y="34"/>
                    <a:pt x="0" y="34"/>
                  </a:cubicBezTo>
                  <a:cubicBezTo>
                    <a:pt x="0" y="35"/>
                    <a:pt x="1" y="36"/>
                    <a:pt x="2" y="36"/>
                  </a:cubicBezTo>
                  <a:cubicBezTo>
                    <a:pt x="14" y="36"/>
                    <a:pt x="14" y="36"/>
                    <a:pt x="14" y="36"/>
                  </a:cubicBezTo>
                  <a:cubicBezTo>
                    <a:pt x="15" y="36"/>
                    <a:pt x="16" y="35"/>
                    <a:pt x="16" y="3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4"/>
            <p:cNvSpPr>
              <a:spLocks/>
            </p:cNvSpPr>
            <p:nvPr/>
          </p:nvSpPr>
          <p:spPr bwMode="auto">
            <a:xfrm>
              <a:off x="2714625" y="2916238"/>
              <a:ext cx="225425" cy="196850"/>
            </a:xfrm>
            <a:custGeom>
              <a:avLst/>
              <a:gdLst>
                <a:gd name="T0" fmla="*/ 58 w 60"/>
                <a:gd name="T1" fmla="*/ 0 h 52"/>
                <a:gd name="T2" fmla="*/ 42 w 60"/>
                <a:gd name="T3" fmla="*/ 0 h 52"/>
                <a:gd name="T4" fmla="*/ 42 w 60"/>
                <a:gd name="T5" fmla="*/ 34 h 52"/>
                <a:gd name="T6" fmla="*/ 30 w 60"/>
                <a:gd name="T7" fmla="*/ 24 h 52"/>
                <a:gd name="T8" fmla="*/ 18 w 60"/>
                <a:gd name="T9" fmla="*/ 34 h 52"/>
                <a:gd name="T10" fmla="*/ 18 w 60"/>
                <a:gd name="T11" fmla="*/ 0 h 52"/>
                <a:gd name="T12" fmla="*/ 2 w 60"/>
                <a:gd name="T13" fmla="*/ 0 h 52"/>
                <a:gd name="T14" fmla="*/ 0 w 60"/>
                <a:gd name="T15" fmla="*/ 2 h 52"/>
                <a:gd name="T16" fmla="*/ 0 w 60"/>
                <a:gd name="T17" fmla="*/ 48 h 52"/>
                <a:gd name="T18" fmla="*/ 4 w 60"/>
                <a:gd name="T19" fmla="*/ 48 h 52"/>
                <a:gd name="T20" fmla="*/ 15 w 60"/>
                <a:gd name="T21" fmla="*/ 52 h 52"/>
                <a:gd name="T22" fmla="*/ 22 w 60"/>
                <a:gd name="T23" fmla="*/ 48 h 52"/>
                <a:gd name="T24" fmla="*/ 35 w 60"/>
                <a:gd name="T25" fmla="*/ 48 h 52"/>
                <a:gd name="T26" fmla="*/ 36 w 60"/>
                <a:gd name="T27" fmla="*/ 47 h 52"/>
                <a:gd name="T28" fmla="*/ 54 w 60"/>
                <a:gd name="T29" fmla="*/ 40 h 52"/>
                <a:gd name="T30" fmla="*/ 60 w 60"/>
                <a:gd name="T31" fmla="*/ 40 h 52"/>
                <a:gd name="T32" fmla="*/ 60 w 60"/>
                <a:gd name="T33" fmla="*/ 2 h 52"/>
                <a:gd name="T34" fmla="*/ 58 w 60"/>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2">
                  <a:moveTo>
                    <a:pt x="58" y="0"/>
                  </a:moveTo>
                  <a:cubicBezTo>
                    <a:pt x="42" y="0"/>
                    <a:pt x="42" y="0"/>
                    <a:pt x="42" y="0"/>
                  </a:cubicBezTo>
                  <a:cubicBezTo>
                    <a:pt x="42" y="34"/>
                    <a:pt x="42" y="34"/>
                    <a:pt x="42" y="34"/>
                  </a:cubicBezTo>
                  <a:cubicBezTo>
                    <a:pt x="30" y="24"/>
                    <a:pt x="30" y="24"/>
                    <a:pt x="30" y="24"/>
                  </a:cubicBezTo>
                  <a:cubicBezTo>
                    <a:pt x="18" y="34"/>
                    <a:pt x="18" y="34"/>
                    <a:pt x="18" y="34"/>
                  </a:cubicBezTo>
                  <a:cubicBezTo>
                    <a:pt x="18" y="0"/>
                    <a:pt x="18" y="0"/>
                    <a:pt x="18" y="0"/>
                  </a:cubicBezTo>
                  <a:cubicBezTo>
                    <a:pt x="2" y="0"/>
                    <a:pt x="2" y="0"/>
                    <a:pt x="2" y="0"/>
                  </a:cubicBezTo>
                  <a:cubicBezTo>
                    <a:pt x="1" y="0"/>
                    <a:pt x="0" y="1"/>
                    <a:pt x="0" y="2"/>
                  </a:cubicBezTo>
                  <a:cubicBezTo>
                    <a:pt x="0" y="48"/>
                    <a:pt x="0" y="48"/>
                    <a:pt x="0" y="48"/>
                  </a:cubicBezTo>
                  <a:cubicBezTo>
                    <a:pt x="1" y="48"/>
                    <a:pt x="2" y="48"/>
                    <a:pt x="4" y="48"/>
                  </a:cubicBezTo>
                  <a:cubicBezTo>
                    <a:pt x="15" y="52"/>
                    <a:pt x="15" y="52"/>
                    <a:pt x="15" y="52"/>
                  </a:cubicBezTo>
                  <a:cubicBezTo>
                    <a:pt x="16" y="50"/>
                    <a:pt x="19" y="48"/>
                    <a:pt x="22" y="48"/>
                  </a:cubicBezTo>
                  <a:cubicBezTo>
                    <a:pt x="35" y="48"/>
                    <a:pt x="35" y="48"/>
                    <a:pt x="35" y="48"/>
                  </a:cubicBezTo>
                  <a:cubicBezTo>
                    <a:pt x="35" y="48"/>
                    <a:pt x="35" y="48"/>
                    <a:pt x="36" y="47"/>
                  </a:cubicBezTo>
                  <a:cubicBezTo>
                    <a:pt x="39" y="45"/>
                    <a:pt x="46" y="40"/>
                    <a:pt x="54" y="40"/>
                  </a:cubicBezTo>
                  <a:cubicBezTo>
                    <a:pt x="60" y="40"/>
                    <a:pt x="60" y="40"/>
                    <a:pt x="60" y="40"/>
                  </a:cubicBezTo>
                  <a:cubicBezTo>
                    <a:pt x="60" y="2"/>
                    <a:pt x="60" y="2"/>
                    <a:pt x="60" y="2"/>
                  </a:cubicBezTo>
                  <a:cubicBezTo>
                    <a:pt x="60" y="1"/>
                    <a:pt x="5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5"/>
            <p:cNvSpPr>
              <a:spLocks/>
            </p:cNvSpPr>
            <p:nvPr/>
          </p:nvSpPr>
          <p:spPr bwMode="auto">
            <a:xfrm>
              <a:off x="2670175" y="3082926"/>
              <a:ext cx="285750" cy="134938"/>
            </a:xfrm>
            <a:custGeom>
              <a:avLst/>
              <a:gdLst>
                <a:gd name="T0" fmla="*/ 76 w 76"/>
                <a:gd name="T1" fmla="*/ 0 h 36"/>
                <a:gd name="T2" fmla="*/ 66 w 76"/>
                <a:gd name="T3" fmla="*/ 0 h 36"/>
                <a:gd name="T4" fmla="*/ 50 w 76"/>
                <a:gd name="T5" fmla="*/ 6 h 36"/>
                <a:gd name="T6" fmla="*/ 48 w 76"/>
                <a:gd name="T7" fmla="*/ 8 h 36"/>
                <a:gd name="T8" fmla="*/ 46 w 76"/>
                <a:gd name="T9" fmla="*/ 8 h 36"/>
                <a:gd name="T10" fmla="*/ 34 w 76"/>
                <a:gd name="T11" fmla="*/ 8 h 36"/>
                <a:gd name="T12" fmla="*/ 32 w 76"/>
                <a:gd name="T13" fmla="*/ 8 h 36"/>
                <a:gd name="T14" fmla="*/ 32 w 76"/>
                <a:gd name="T15" fmla="*/ 8 h 36"/>
                <a:gd name="T16" fmla="*/ 31 w 76"/>
                <a:gd name="T17" fmla="*/ 9 h 36"/>
                <a:gd name="T18" fmla="*/ 30 w 76"/>
                <a:gd name="T19" fmla="*/ 12 h 36"/>
                <a:gd name="T20" fmla="*/ 34 w 76"/>
                <a:gd name="T21" fmla="*/ 16 h 36"/>
                <a:gd name="T22" fmla="*/ 56 w 76"/>
                <a:gd name="T23" fmla="*/ 16 h 36"/>
                <a:gd name="T24" fmla="*/ 58 w 76"/>
                <a:gd name="T25" fmla="*/ 18 h 36"/>
                <a:gd name="T26" fmla="*/ 56 w 76"/>
                <a:gd name="T27" fmla="*/ 20 h 36"/>
                <a:gd name="T28" fmla="*/ 34 w 76"/>
                <a:gd name="T29" fmla="*/ 20 h 36"/>
                <a:gd name="T30" fmla="*/ 26 w 76"/>
                <a:gd name="T31" fmla="*/ 12 h 36"/>
                <a:gd name="T32" fmla="*/ 26 w 76"/>
                <a:gd name="T33" fmla="*/ 12 h 36"/>
                <a:gd name="T34" fmla="*/ 15 w 76"/>
                <a:gd name="T35" fmla="*/ 8 h 36"/>
                <a:gd name="T36" fmla="*/ 1 w 76"/>
                <a:gd name="T37" fmla="*/ 13 h 36"/>
                <a:gd name="T38" fmla="*/ 0 w 76"/>
                <a:gd name="T39" fmla="*/ 15 h 36"/>
                <a:gd name="T40" fmla="*/ 1 w 76"/>
                <a:gd name="T41" fmla="*/ 16 h 36"/>
                <a:gd name="T42" fmla="*/ 21 w 76"/>
                <a:gd name="T43" fmla="*/ 26 h 36"/>
                <a:gd name="T44" fmla="*/ 45 w 76"/>
                <a:gd name="T45" fmla="*/ 36 h 36"/>
                <a:gd name="T46" fmla="*/ 67 w 76"/>
                <a:gd name="T47" fmla="*/ 30 h 36"/>
                <a:gd name="T48" fmla="*/ 76 w 76"/>
                <a:gd name="T49" fmla="*/ 27 h 36"/>
                <a:gd name="T50" fmla="*/ 76 w 76"/>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6">
                  <a:moveTo>
                    <a:pt x="76" y="0"/>
                  </a:moveTo>
                  <a:cubicBezTo>
                    <a:pt x="66" y="0"/>
                    <a:pt x="66" y="0"/>
                    <a:pt x="66" y="0"/>
                  </a:cubicBezTo>
                  <a:cubicBezTo>
                    <a:pt x="59" y="0"/>
                    <a:pt x="53" y="4"/>
                    <a:pt x="50" y="6"/>
                  </a:cubicBezTo>
                  <a:cubicBezTo>
                    <a:pt x="49" y="7"/>
                    <a:pt x="48" y="8"/>
                    <a:pt x="48" y="8"/>
                  </a:cubicBezTo>
                  <a:cubicBezTo>
                    <a:pt x="46" y="8"/>
                    <a:pt x="46" y="8"/>
                    <a:pt x="46" y="8"/>
                  </a:cubicBezTo>
                  <a:cubicBezTo>
                    <a:pt x="34" y="8"/>
                    <a:pt x="34" y="8"/>
                    <a:pt x="34" y="8"/>
                  </a:cubicBezTo>
                  <a:cubicBezTo>
                    <a:pt x="33" y="8"/>
                    <a:pt x="33" y="8"/>
                    <a:pt x="32" y="8"/>
                  </a:cubicBezTo>
                  <a:cubicBezTo>
                    <a:pt x="32" y="8"/>
                    <a:pt x="32" y="8"/>
                    <a:pt x="32" y="8"/>
                  </a:cubicBezTo>
                  <a:cubicBezTo>
                    <a:pt x="32" y="9"/>
                    <a:pt x="31" y="9"/>
                    <a:pt x="31" y="9"/>
                  </a:cubicBezTo>
                  <a:cubicBezTo>
                    <a:pt x="30" y="10"/>
                    <a:pt x="30" y="11"/>
                    <a:pt x="30" y="12"/>
                  </a:cubicBezTo>
                  <a:cubicBezTo>
                    <a:pt x="30" y="14"/>
                    <a:pt x="31" y="16"/>
                    <a:pt x="34" y="16"/>
                  </a:cubicBezTo>
                  <a:cubicBezTo>
                    <a:pt x="56" y="16"/>
                    <a:pt x="56" y="16"/>
                    <a:pt x="56" y="16"/>
                  </a:cubicBezTo>
                  <a:cubicBezTo>
                    <a:pt x="57" y="16"/>
                    <a:pt x="58" y="17"/>
                    <a:pt x="58" y="18"/>
                  </a:cubicBezTo>
                  <a:cubicBezTo>
                    <a:pt x="58" y="19"/>
                    <a:pt x="57" y="20"/>
                    <a:pt x="56" y="20"/>
                  </a:cubicBezTo>
                  <a:cubicBezTo>
                    <a:pt x="34" y="20"/>
                    <a:pt x="34" y="20"/>
                    <a:pt x="34" y="20"/>
                  </a:cubicBezTo>
                  <a:cubicBezTo>
                    <a:pt x="29" y="20"/>
                    <a:pt x="26" y="16"/>
                    <a:pt x="26" y="12"/>
                  </a:cubicBezTo>
                  <a:cubicBezTo>
                    <a:pt x="26" y="12"/>
                    <a:pt x="26" y="12"/>
                    <a:pt x="26" y="12"/>
                  </a:cubicBezTo>
                  <a:cubicBezTo>
                    <a:pt x="15" y="8"/>
                    <a:pt x="15" y="8"/>
                    <a:pt x="15" y="8"/>
                  </a:cubicBezTo>
                  <a:cubicBezTo>
                    <a:pt x="9" y="7"/>
                    <a:pt x="5" y="8"/>
                    <a:pt x="1" y="13"/>
                  </a:cubicBezTo>
                  <a:cubicBezTo>
                    <a:pt x="0" y="13"/>
                    <a:pt x="0" y="14"/>
                    <a:pt x="0" y="15"/>
                  </a:cubicBezTo>
                  <a:cubicBezTo>
                    <a:pt x="0" y="15"/>
                    <a:pt x="1" y="16"/>
                    <a:pt x="1" y="16"/>
                  </a:cubicBezTo>
                  <a:cubicBezTo>
                    <a:pt x="9" y="20"/>
                    <a:pt x="16" y="24"/>
                    <a:pt x="21" y="26"/>
                  </a:cubicBezTo>
                  <a:cubicBezTo>
                    <a:pt x="33" y="33"/>
                    <a:pt x="39" y="36"/>
                    <a:pt x="45" y="36"/>
                  </a:cubicBezTo>
                  <a:cubicBezTo>
                    <a:pt x="51" y="36"/>
                    <a:pt x="56" y="34"/>
                    <a:pt x="67" y="30"/>
                  </a:cubicBezTo>
                  <a:cubicBezTo>
                    <a:pt x="70" y="29"/>
                    <a:pt x="73" y="28"/>
                    <a:pt x="76" y="27"/>
                  </a:cubicBez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7" name="Group 36"/>
          <p:cNvGrpSpPr/>
          <p:nvPr/>
        </p:nvGrpSpPr>
        <p:grpSpPr>
          <a:xfrm>
            <a:off x="8189987" y="2748337"/>
            <a:ext cx="436166" cy="374950"/>
            <a:chOff x="5554663" y="2179638"/>
            <a:chExt cx="361950" cy="311151"/>
          </a:xfrm>
          <a:solidFill>
            <a:srgbClr val="19627F"/>
          </a:solidFill>
        </p:grpSpPr>
        <p:sp>
          <p:nvSpPr>
            <p:cNvPr id="38" name="Freeform 37"/>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38"/>
            <p:cNvSpPr>
              <a:spLocks noChangeArrowheads="1"/>
            </p:cNvSpPr>
            <p:nvPr/>
          </p:nvSpPr>
          <p:spPr bwMode="auto">
            <a:xfrm>
              <a:off x="5821363"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39"/>
            <p:cNvSpPr>
              <a:spLocks noChangeArrowheads="1"/>
            </p:cNvSpPr>
            <p:nvPr/>
          </p:nvSpPr>
          <p:spPr bwMode="auto">
            <a:xfrm>
              <a:off x="5672138"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0"/>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41"/>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42"/>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43"/>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44"/>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6" name="TextBox 25"/>
          <p:cNvSpPr txBox="1"/>
          <p:nvPr/>
        </p:nvSpPr>
        <p:spPr>
          <a:xfrm>
            <a:off x="7894962" y="5384264"/>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6F878C"/>
                </a:solidFill>
                <a:latin typeface="+mj-lt"/>
                <a:cs typeface="Calibri Light" panose="020F0302020204030204" pitchFamily="34" charset="0"/>
              </a:rPr>
              <a:t>01</a:t>
            </a:r>
          </a:p>
        </p:txBody>
      </p:sp>
      <p:sp>
        <p:nvSpPr>
          <p:cNvPr id="47" name="TextBox 25"/>
          <p:cNvSpPr txBox="1"/>
          <p:nvPr/>
        </p:nvSpPr>
        <p:spPr>
          <a:xfrm>
            <a:off x="9154408" y="4535017"/>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19627F"/>
                </a:solidFill>
                <a:latin typeface="+mj-lt"/>
                <a:cs typeface="Calibri Light" panose="020F0302020204030204" pitchFamily="34" charset="0"/>
              </a:rPr>
              <a:t>02</a:t>
            </a:r>
          </a:p>
        </p:txBody>
      </p:sp>
      <p:sp>
        <p:nvSpPr>
          <p:cNvPr id="48" name="TextBox 25"/>
          <p:cNvSpPr txBox="1"/>
          <p:nvPr/>
        </p:nvSpPr>
        <p:spPr>
          <a:xfrm>
            <a:off x="10399901" y="3667001"/>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C344C"/>
                </a:solidFill>
                <a:latin typeface="+mj-lt"/>
                <a:cs typeface="Calibri Light" panose="020F0302020204030204" pitchFamily="34" charset="0"/>
              </a:rPr>
              <a:t>03</a:t>
            </a:r>
          </a:p>
        </p:txBody>
      </p:sp>
      <p:sp>
        <p:nvSpPr>
          <p:cNvPr id="49" name="Rectangle: Rounded Corners 74"/>
          <p:cNvSpPr/>
          <p:nvPr/>
        </p:nvSpPr>
        <p:spPr>
          <a:xfrm rot="18900000">
            <a:off x="1299700" y="3147558"/>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1"/>
          <p:cNvSpPr/>
          <p:nvPr/>
        </p:nvSpPr>
        <p:spPr>
          <a:xfrm rot="2700000">
            <a:off x="935790" y="3051703"/>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1896322" y="3037701"/>
            <a:ext cx="3503612" cy="499296"/>
            <a:chOff x="7748833" y="2577037"/>
            <a:chExt cx="3603380" cy="499296"/>
          </a:xfrm>
        </p:grpSpPr>
        <p:sp>
          <p:nvSpPr>
            <p:cNvPr id="70"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Click on </a:t>
              </a:r>
              <a:r>
                <a:rPr lang="en-US" sz="1400" i="1" dirty="0">
                  <a:solidFill>
                    <a:srgbClr val="FFC000"/>
                  </a:solidFill>
                </a:rPr>
                <a:t>Download</a:t>
              </a:r>
            </a:p>
          </p:txBody>
        </p:sp>
        <p:sp>
          <p:nvSpPr>
            <p:cNvPr id="71"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19627F"/>
                  </a:solidFill>
                  <a:latin typeface="+mj-lt"/>
                  <a:cs typeface="Calibri Light" panose="020F0302020204030204" pitchFamily="34" charset="0"/>
                </a:rPr>
                <a:t>Step 2</a:t>
              </a:r>
            </a:p>
          </p:txBody>
        </p:sp>
      </p:grpSp>
      <p:grpSp>
        <p:nvGrpSpPr>
          <p:cNvPr id="75" name="Group 74"/>
          <p:cNvGrpSpPr/>
          <p:nvPr/>
        </p:nvGrpSpPr>
        <p:grpSpPr>
          <a:xfrm>
            <a:off x="7059904" y="-592465"/>
            <a:ext cx="242385" cy="243452"/>
            <a:chOff x="9161463" y="1803400"/>
            <a:chExt cx="360363" cy="361950"/>
          </a:xfrm>
          <a:solidFill>
            <a:schemeClr val="bg1"/>
          </a:solidFill>
        </p:grpSpPr>
        <p:sp>
          <p:nvSpPr>
            <p:cNvPr id="76" name="Freeform 101"/>
            <p:cNvSpPr>
              <a:spLocks/>
            </p:cNvSpPr>
            <p:nvPr/>
          </p:nvSpPr>
          <p:spPr bwMode="auto">
            <a:xfrm>
              <a:off x="9161463" y="1965325"/>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02"/>
            <p:cNvSpPr>
              <a:spLocks/>
            </p:cNvSpPr>
            <p:nvPr/>
          </p:nvSpPr>
          <p:spPr bwMode="auto">
            <a:xfrm>
              <a:off x="9161463" y="1897063"/>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03"/>
            <p:cNvSpPr>
              <a:spLocks/>
            </p:cNvSpPr>
            <p:nvPr/>
          </p:nvSpPr>
          <p:spPr bwMode="auto">
            <a:xfrm>
              <a:off x="9161463" y="1803400"/>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04"/>
            <p:cNvSpPr>
              <a:spLocks/>
            </p:cNvSpPr>
            <p:nvPr/>
          </p:nvSpPr>
          <p:spPr bwMode="auto">
            <a:xfrm>
              <a:off x="9161463"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05"/>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Rectangle: Rounded Corners 75"/>
          <p:cNvSpPr/>
          <p:nvPr/>
        </p:nvSpPr>
        <p:spPr>
          <a:xfrm rot="18900000">
            <a:off x="1299700" y="4123611"/>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2"/>
          <p:cNvSpPr/>
          <p:nvPr/>
        </p:nvSpPr>
        <p:spPr>
          <a:xfrm rot="2700000">
            <a:off x="935790" y="4027756"/>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p:cNvGrpSpPr/>
          <p:nvPr/>
        </p:nvGrpSpPr>
        <p:grpSpPr>
          <a:xfrm>
            <a:off x="1896322" y="4004034"/>
            <a:ext cx="3503612" cy="499296"/>
            <a:chOff x="7748833" y="2577037"/>
            <a:chExt cx="3603380" cy="499296"/>
          </a:xfrm>
        </p:grpSpPr>
        <p:sp>
          <p:nvSpPr>
            <p:cNvPr id="73"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Choose </a:t>
              </a:r>
              <a:r>
                <a:rPr lang="en-US" sz="1400" u="sng" dirty="0">
                  <a:solidFill>
                    <a:srgbClr val="FFC000"/>
                  </a:solidFill>
                </a:rPr>
                <a:t>Python 3</a:t>
              </a:r>
              <a:r>
                <a:rPr lang="en-US" sz="1400" dirty="0">
                  <a:solidFill>
                    <a:srgbClr val="FFC000"/>
                  </a:solidFill>
                </a:rPr>
                <a:t> </a:t>
              </a:r>
              <a:r>
                <a:rPr lang="en-US" sz="1400" dirty="0"/>
                <a:t>version</a:t>
              </a:r>
              <a:endParaRPr lang="en-US" sz="1400" u="sng" dirty="0">
                <a:solidFill>
                  <a:srgbClr val="FF6600"/>
                </a:solidFill>
              </a:endParaRPr>
            </a:p>
          </p:txBody>
        </p:sp>
        <p:sp>
          <p:nvSpPr>
            <p:cNvPr id="74"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mj-lt"/>
                  <a:cs typeface="Calibri Light" panose="020F0302020204030204" pitchFamily="34" charset="0"/>
                </a:rPr>
                <a:t>Step 3</a:t>
              </a:r>
            </a:p>
          </p:txBody>
        </p:sp>
      </p:grpSp>
      <p:sp>
        <p:nvSpPr>
          <p:cNvPr id="51" name="Rectangle: Rounded Corners 73"/>
          <p:cNvSpPr/>
          <p:nvPr/>
        </p:nvSpPr>
        <p:spPr>
          <a:xfrm rot="18900000">
            <a:off x="1299700" y="2190947"/>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0"/>
          <p:cNvSpPr/>
          <p:nvPr/>
        </p:nvSpPr>
        <p:spPr>
          <a:xfrm rot="2700000">
            <a:off x="935790" y="2095091"/>
            <a:ext cx="559571" cy="559572"/>
          </a:xfrm>
          <a:prstGeom prst="roundRect">
            <a:avLst>
              <a:gd name="adj" fmla="val 9141"/>
            </a:avLst>
          </a:prstGeom>
          <a:gradFill flip="none" rotWithShape="1">
            <a:gsLst>
              <a:gs pos="100000">
                <a:srgbClr val="4149BD"/>
              </a:gs>
              <a:gs pos="100000">
                <a:srgbClr val="4149BD"/>
              </a:gs>
              <a:gs pos="0">
                <a:srgbClr val="0C344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1896322" y="2071369"/>
            <a:ext cx="3503612" cy="499296"/>
            <a:chOff x="7748833" y="2577037"/>
            <a:chExt cx="3603380" cy="499296"/>
          </a:xfrm>
        </p:grpSpPr>
        <p:sp>
          <p:nvSpPr>
            <p:cNvPr id="67"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Go to </a:t>
              </a:r>
              <a:r>
                <a:rPr lang="en-US" sz="1400" dirty="0">
                  <a:solidFill>
                    <a:srgbClr val="FFC000"/>
                  </a:solidFill>
                  <a:hlinkClick r:id="rId2">
                    <a:extLst>
                      <a:ext uri="{A12FA001-AC4F-418D-AE19-62706E023703}">
                        <ahyp:hlinkClr xmlns:ahyp="http://schemas.microsoft.com/office/drawing/2018/hyperlinkcolor" val="tx"/>
                      </a:ext>
                    </a:extLst>
                  </a:hlinkClick>
                </a:rPr>
                <a:t>www.anaconda.com</a:t>
              </a:r>
              <a:r>
                <a:rPr lang="en-US" sz="1400" dirty="0">
                  <a:solidFill>
                    <a:srgbClr val="FFC000"/>
                  </a:solidFill>
                </a:rPr>
                <a:t> </a:t>
              </a:r>
            </a:p>
          </p:txBody>
        </p:sp>
        <p:sp>
          <p:nvSpPr>
            <p:cNvPr id="68"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6F878C"/>
                  </a:solidFill>
                  <a:latin typeface="Lato" panose="020F0502020204030203" pitchFamily="34" charset="0"/>
                  <a:cs typeface="Calibri Light" panose="020F0302020204030204" pitchFamily="34" charset="0"/>
                </a:rPr>
                <a:t>Step 1</a:t>
              </a:r>
            </a:p>
          </p:txBody>
        </p:sp>
      </p:grpSp>
      <p:grpSp>
        <p:nvGrpSpPr>
          <p:cNvPr id="85" name="Group 84"/>
          <p:cNvGrpSpPr/>
          <p:nvPr/>
        </p:nvGrpSpPr>
        <p:grpSpPr>
          <a:xfrm>
            <a:off x="1021729" y="3159773"/>
            <a:ext cx="406311" cy="331208"/>
            <a:chOff x="5554663" y="2179638"/>
            <a:chExt cx="361950" cy="311151"/>
          </a:xfrm>
          <a:solidFill>
            <a:schemeClr val="bg1"/>
          </a:solidFill>
        </p:grpSpPr>
        <p:sp>
          <p:nvSpPr>
            <p:cNvPr id="86" name="Freeform 85"/>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86"/>
            <p:cNvSpPr>
              <a:spLocks noChangeArrowheads="1"/>
            </p:cNvSpPr>
            <p:nvPr/>
          </p:nvSpPr>
          <p:spPr bwMode="auto">
            <a:xfrm>
              <a:off x="5821363"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87"/>
            <p:cNvSpPr>
              <a:spLocks noChangeArrowheads="1"/>
            </p:cNvSpPr>
            <p:nvPr/>
          </p:nvSpPr>
          <p:spPr bwMode="auto">
            <a:xfrm>
              <a:off x="5672138"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88"/>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89"/>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0"/>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1"/>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2"/>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a:off x="3149518" y="-509949"/>
            <a:ext cx="242383" cy="202874"/>
            <a:chOff x="2670176" y="2916238"/>
            <a:chExt cx="360362" cy="301621"/>
          </a:xfrm>
          <a:solidFill>
            <a:schemeClr val="bg1"/>
          </a:solidFill>
        </p:grpSpPr>
        <p:sp>
          <p:nvSpPr>
            <p:cNvPr id="82" name="Freeform 81"/>
            <p:cNvSpPr>
              <a:spLocks/>
            </p:cNvSpPr>
            <p:nvPr/>
          </p:nvSpPr>
          <p:spPr bwMode="auto">
            <a:xfrm>
              <a:off x="2970213" y="3067051"/>
              <a:ext cx="60325" cy="136525"/>
            </a:xfrm>
            <a:custGeom>
              <a:avLst/>
              <a:gdLst>
                <a:gd name="T0" fmla="*/ 14 w 16"/>
                <a:gd name="T1" fmla="*/ 0 h 36"/>
                <a:gd name="T2" fmla="*/ 2 w 16"/>
                <a:gd name="T3" fmla="*/ 0 h 36"/>
                <a:gd name="T4" fmla="*/ 0 w 16"/>
                <a:gd name="T5" fmla="*/ 2 h 36"/>
                <a:gd name="T6" fmla="*/ 0 w 16"/>
                <a:gd name="T7" fmla="*/ 34 h 36"/>
                <a:gd name="T8" fmla="*/ 2 w 16"/>
                <a:gd name="T9" fmla="*/ 36 h 36"/>
                <a:gd name="T10" fmla="*/ 14 w 16"/>
                <a:gd name="T11" fmla="*/ 36 h 36"/>
                <a:gd name="T12" fmla="*/ 16 w 16"/>
                <a:gd name="T13" fmla="*/ 34 h 36"/>
                <a:gd name="T14" fmla="*/ 16 w 16"/>
                <a:gd name="T15" fmla="*/ 2 h 36"/>
                <a:gd name="T16" fmla="*/ 14 w 1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4" y="0"/>
                  </a:moveTo>
                  <a:cubicBezTo>
                    <a:pt x="2" y="0"/>
                    <a:pt x="2" y="0"/>
                    <a:pt x="2" y="0"/>
                  </a:cubicBezTo>
                  <a:cubicBezTo>
                    <a:pt x="1" y="0"/>
                    <a:pt x="0" y="1"/>
                    <a:pt x="0" y="2"/>
                  </a:cubicBezTo>
                  <a:cubicBezTo>
                    <a:pt x="0" y="34"/>
                    <a:pt x="0" y="34"/>
                    <a:pt x="0" y="34"/>
                  </a:cubicBezTo>
                  <a:cubicBezTo>
                    <a:pt x="0" y="35"/>
                    <a:pt x="1" y="36"/>
                    <a:pt x="2" y="36"/>
                  </a:cubicBezTo>
                  <a:cubicBezTo>
                    <a:pt x="14" y="36"/>
                    <a:pt x="14" y="36"/>
                    <a:pt x="14" y="36"/>
                  </a:cubicBezTo>
                  <a:cubicBezTo>
                    <a:pt x="15" y="36"/>
                    <a:pt x="16" y="35"/>
                    <a:pt x="16" y="3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82"/>
            <p:cNvSpPr>
              <a:spLocks/>
            </p:cNvSpPr>
            <p:nvPr/>
          </p:nvSpPr>
          <p:spPr bwMode="auto">
            <a:xfrm>
              <a:off x="2714626" y="2916238"/>
              <a:ext cx="225425" cy="196849"/>
            </a:xfrm>
            <a:custGeom>
              <a:avLst/>
              <a:gdLst>
                <a:gd name="T0" fmla="*/ 58 w 60"/>
                <a:gd name="T1" fmla="*/ 0 h 52"/>
                <a:gd name="T2" fmla="*/ 42 w 60"/>
                <a:gd name="T3" fmla="*/ 0 h 52"/>
                <a:gd name="T4" fmla="*/ 42 w 60"/>
                <a:gd name="T5" fmla="*/ 34 h 52"/>
                <a:gd name="T6" fmla="*/ 30 w 60"/>
                <a:gd name="T7" fmla="*/ 24 h 52"/>
                <a:gd name="T8" fmla="*/ 18 w 60"/>
                <a:gd name="T9" fmla="*/ 34 h 52"/>
                <a:gd name="T10" fmla="*/ 18 w 60"/>
                <a:gd name="T11" fmla="*/ 0 h 52"/>
                <a:gd name="T12" fmla="*/ 2 w 60"/>
                <a:gd name="T13" fmla="*/ 0 h 52"/>
                <a:gd name="T14" fmla="*/ 0 w 60"/>
                <a:gd name="T15" fmla="*/ 2 h 52"/>
                <a:gd name="T16" fmla="*/ 0 w 60"/>
                <a:gd name="T17" fmla="*/ 48 h 52"/>
                <a:gd name="T18" fmla="*/ 4 w 60"/>
                <a:gd name="T19" fmla="*/ 48 h 52"/>
                <a:gd name="T20" fmla="*/ 15 w 60"/>
                <a:gd name="T21" fmla="*/ 52 h 52"/>
                <a:gd name="T22" fmla="*/ 22 w 60"/>
                <a:gd name="T23" fmla="*/ 48 h 52"/>
                <a:gd name="T24" fmla="*/ 35 w 60"/>
                <a:gd name="T25" fmla="*/ 48 h 52"/>
                <a:gd name="T26" fmla="*/ 36 w 60"/>
                <a:gd name="T27" fmla="*/ 47 h 52"/>
                <a:gd name="T28" fmla="*/ 54 w 60"/>
                <a:gd name="T29" fmla="*/ 40 h 52"/>
                <a:gd name="T30" fmla="*/ 60 w 60"/>
                <a:gd name="T31" fmla="*/ 40 h 52"/>
                <a:gd name="T32" fmla="*/ 60 w 60"/>
                <a:gd name="T33" fmla="*/ 2 h 52"/>
                <a:gd name="T34" fmla="*/ 58 w 60"/>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2">
                  <a:moveTo>
                    <a:pt x="58" y="0"/>
                  </a:moveTo>
                  <a:cubicBezTo>
                    <a:pt x="42" y="0"/>
                    <a:pt x="42" y="0"/>
                    <a:pt x="42" y="0"/>
                  </a:cubicBezTo>
                  <a:cubicBezTo>
                    <a:pt x="42" y="34"/>
                    <a:pt x="42" y="34"/>
                    <a:pt x="42" y="34"/>
                  </a:cubicBezTo>
                  <a:cubicBezTo>
                    <a:pt x="30" y="24"/>
                    <a:pt x="30" y="24"/>
                    <a:pt x="30" y="24"/>
                  </a:cubicBezTo>
                  <a:cubicBezTo>
                    <a:pt x="18" y="34"/>
                    <a:pt x="18" y="34"/>
                    <a:pt x="18" y="34"/>
                  </a:cubicBezTo>
                  <a:cubicBezTo>
                    <a:pt x="18" y="0"/>
                    <a:pt x="18" y="0"/>
                    <a:pt x="18" y="0"/>
                  </a:cubicBezTo>
                  <a:cubicBezTo>
                    <a:pt x="2" y="0"/>
                    <a:pt x="2" y="0"/>
                    <a:pt x="2" y="0"/>
                  </a:cubicBezTo>
                  <a:cubicBezTo>
                    <a:pt x="1" y="0"/>
                    <a:pt x="0" y="1"/>
                    <a:pt x="0" y="2"/>
                  </a:cubicBezTo>
                  <a:cubicBezTo>
                    <a:pt x="0" y="48"/>
                    <a:pt x="0" y="48"/>
                    <a:pt x="0" y="48"/>
                  </a:cubicBezTo>
                  <a:cubicBezTo>
                    <a:pt x="1" y="48"/>
                    <a:pt x="2" y="48"/>
                    <a:pt x="4" y="48"/>
                  </a:cubicBezTo>
                  <a:cubicBezTo>
                    <a:pt x="15" y="52"/>
                    <a:pt x="15" y="52"/>
                    <a:pt x="15" y="52"/>
                  </a:cubicBezTo>
                  <a:cubicBezTo>
                    <a:pt x="16" y="50"/>
                    <a:pt x="19" y="48"/>
                    <a:pt x="22" y="48"/>
                  </a:cubicBezTo>
                  <a:cubicBezTo>
                    <a:pt x="35" y="48"/>
                    <a:pt x="35" y="48"/>
                    <a:pt x="35" y="48"/>
                  </a:cubicBezTo>
                  <a:cubicBezTo>
                    <a:pt x="35" y="48"/>
                    <a:pt x="35" y="48"/>
                    <a:pt x="36" y="47"/>
                  </a:cubicBezTo>
                  <a:cubicBezTo>
                    <a:pt x="39" y="45"/>
                    <a:pt x="46" y="40"/>
                    <a:pt x="54" y="40"/>
                  </a:cubicBezTo>
                  <a:cubicBezTo>
                    <a:pt x="60" y="40"/>
                    <a:pt x="60" y="40"/>
                    <a:pt x="60" y="40"/>
                  </a:cubicBezTo>
                  <a:cubicBezTo>
                    <a:pt x="60" y="2"/>
                    <a:pt x="60" y="2"/>
                    <a:pt x="60" y="2"/>
                  </a:cubicBezTo>
                  <a:cubicBezTo>
                    <a:pt x="60" y="1"/>
                    <a:pt x="5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3"/>
            <p:cNvSpPr>
              <a:spLocks/>
            </p:cNvSpPr>
            <p:nvPr/>
          </p:nvSpPr>
          <p:spPr bwMode="auto">
            <a:xfrm>
              <a:off x="2670176" y="3082921"/>
              <a:ext cx="285749" cy="134938"/>
            </a:xfrm>
            <a:custGeom>
              <a:avLst/>
              <a:gdLst>
                <a:gd name="T0" fmla="*/ 76 w 76"/>
                <a:gd name="T1" fmla="*/ 0 h 36"/>
                <a:gd name="T2" fmla="*/ 66 w 76"/>
                <a:gd name="T3" fmla="*/ 0 h 36"/>
                <a:gd name="T4" fmla="*/ 50 w 76"/>
                <a:gd name="T5" fmla="*/ 6 h 36"/>
                <a:gd name="T6" fmla="*/ 48 w 76"/>
                <a:gd name="T7" fmla="*/ 8 h 36"/>
                <a:gd name="T8" fmla="*/ 46 w 76"/>
                <a:gd name="T9" fmla="*/ 8 h 36"/>
                <a:gd name="T10" fmla="*/ 34 w 76"/>
                <a:gd name="T11" fmla="*/ 8 h 36"/>
                <a:gd name="T12" fmla="*/ 32 w 76"/>
                <a:gd name="T13" fmla="*/ 8 h 36"/>
                <a:gd name="T14" fmla="*/ 32 w 76"/>
                <a:gd name="T15" fmla="*/ 8 h 36"/>
                <a:gd name="T16" fmla="*/ 31 w 76"/>
                <a:gd name="T17" fmla="*/ 9 h 36"/>
                <a:gd name="T18" fmla="*/ 30 w 76"/>
                <a:gd name="T19" fmla="*/ 12 h 36"/>
                <a:gd name="T20" fmla="*/ 34 w 76"/>
                <a:gd name="T21" fmla="*/ 16 h 36"/>
                <a:gd name="T22" fmla="*/ 56 w 76"/>
                <a:gd name="T23" fmla="*/ 16 h 36"/>
                <a:gd name="T24" fmla="*/ 58 w 76"/>
                <a:gd name="T25" fmla="*/ 18 h 36"/>
                <a:gd name="T26" fmla="*/ 56 w 76"/>
                <a:gd name="T27" fmla="*/ 20 h 36"/>
                <a:gd name="T28" fmla="*/ 34 w 76"/>
                <a:gd name="T29" fmla="*/ 20 h 36"/>
                <a:gd name="T30" fmla="*/ 26 w 76"/>
                <a:gd name="T31" fmla="*/ 12 h 36"/>
                <a:gd name="T32" fmla="*/ 26 w 76"/>
                <a:gd name="T33" fmla="*/ 12 h 36"/>
                <a:gd name="T34" fmla="*/ 15 w 76"/>
                <a:gd name="T35" fmla="*/ 8 h 36"/>
                <a:gd name="T36" fmla="*/ 1 w 76"/>
                <a:gd name="T37" fmla="*/ 13 h 36"/>
                <a:gd name="T38" fmla="*/ 0 w 76"/>
                <a:gd name="T39" fmla="*/ 15 h 36"/>
                <a:gd name="T40" fmla="*/ 1 w 76"/>
                <a:gd name="T41" fmla="*/ 16 h 36"/>
                <a:gd name="T42" fmla="*/ 21 w 76"/>
                <a:gd name="T43" fmla="*/ 26 h 36"/>
                <a:gd name="T44" fmla="*/ 45 w 76"/>
                <a:gd name="T45" fmla="*/ 36 h 36"/>
                <a:gd name="T46" fmla="*/ 67 w 76"/>
                <a:gd name="T47" fmla="*/ 30 h 36"/>
                <a:gd name="T48" fmla="*/ 76 w 76"/>
                <a:gd name="T49" fmla="*/ 27 h 36"/>
                <a:gd name="T50" fmla="*/ 76 w 76"/>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6">
                  <a:moveTo>
                    <a:pt x="76" y="0"/>
                  </a:moveTo>
                  <a:cubicBezTo>
                    <a:pt x="66" y="0"/>
                    <a:pt x="66" y="0"/>
                    <a:pt x="66" y="0"/>
                  </a:cubicBezTo>
                  <a:cubicBezTo>
                    <a:pt x="59" y="0"/>
                    <a:pt x="53" y="4"/>
                    <a:pt x="50" y="6"/>
                  </a:cubicBezTo>
                  <a:cubicBezTo>
                    <a:pt x="49" y="7"/>
                    <a:pt x="48" y="8"/>
                    <a:pt x="48" y="8"/>
                  </a:cubicBezTo>
                  <a:cubicBezTo>
                    <a:pt x="46" y="8"/>
                    <a:pt x="46" y="8"/>
                    <a:pt x="46" y="8"/>
                  </a:cubicBezTo>
                  <a:cubicBezTo>
                    <a:pt x="34" y="8"/>
                    <a:pt x="34" y="8"/>
                    <a:pt x="34" y="8"/>
                  </a:cubicBezTo>
                  <a:cubicBezTo>
                    <a:pt x="33" y="8"/>
                    <a:pt x="33" y="8"/>
                    <a:pt x="32" y="8"/>
                  </a:cubicBezTo>
                  <a:cubicBezTo>
                    <a:pt x="32" y="8"/>
                    <a:pt x="32" y="8"/>
                    <a:pt x="32" y="8"/>
                  </a:cubicBezTo>
                  <a:cubicBezTo>
                    <a:pt x="32" y="9"/>
                    <a:pt x="31" y="9"/>
                    <a:pt x="31" y="9"/>
                  </a:cubicBezTo>
                  <a:cubicBezTo>
                    <a:pt x="30" y="10"/>
                    <a:pt x="30" y="11"/>
                    <a:pt x="30" y="12"/>
                  </a:cubicBezTo>
                  <a:cubicBezTo>
                    <a:pt x="30" y="14"/>
                    <a:pt x="31" y="16"/>
                    <a:pt x="34" y="16"/>
                  </a:cubicBezTo>
                  <a:cubicBezTo>
                    <a:pt x="56" y="16"/>
                    <a:pt x="56" y="16"/>
                    <a:pt x="56" y="16"/>
                  </a:cubicBezTo>
                  <a:cubicBezTo>
                    <a:pt x="57" y="16"/>
                    <a:pt x="58" y="17"/>
                    <a:pt x="58" y="18"/>
                  </a:cubicBezTo>
                  <a:cubicBezTo>
                    <a:pt x="58" y="19"/>
                    <a:pt x="57" y="20"/>
                    <a:pt x="56" y="20"/>
                  </a:cubicBezTo>
                  <a:cubicBezTo>
                    <a:pt x="34" y="20"/>
                    <a:pt x="34" y="20"/>
                    <a:pt x="34" y="20"/>
                  </a:cubicBezTo>
                  <a:cubicBezTo>
                    <a:pt x="29" y="20"/>
                    <a:pt x="26" y="16"/>
                    <a:pt x="26" y="12"/>
                  </a:cubicBezTo>
                  <a:cubicBezTo>
                    <a:pt x="26" y="12"/>
                    <a:pt x="26" y="12"/>
                    <a:pt x="26" y="12"/>
                  </a:cubicBezTo>
                  <a:cubicBezTo>
                    <a:pt x="15" y="8"/>
                    <a:pt x="15" y="8"/>
                    <a:pt x="15" y="8"/>
                  </a:cubicBezTo>
                  <a:cubicBezTo>
                    <a:pt x="9" y="7"/>
                    <a:pt x="5" y="8"/>
                    <a:pt x="1" y="13"/>
                  </a:cubicBezTo>
                  <a:cubicBezTo>
                    <a:pt x="0" y="13"/>
                    <a:pt x="0" y="14"/>
                    <a:pt x="0" y="15"/>
                  </a:cubicBezTo>
                  <a:cubicBezTo>
                    <a:pt x="0" y="15"/>
                    <a:pt x="1" y="16"/>
                    <a:pt x="1" y="16"/>
                  </a:cubicBezTo>
                  <a:cubicBezTo>
                    <a:pt x="9" y="20"/>
                    <a:pt x="16" y="24"/>
                    <a:pt x="21" y="26"/>
                  </a:cubicBezTo>
                  <a:cubicBezTo>
                    <a:pt x="33" y="33"/>
                    <a:pt x="39" y="36"/>
                    <a:pt x="45" y="36"/>
                  </a:cubicBezTo>
                  <a:cubicBezTo>
                    <a:pt x="51" y="36"/>
                    <a:pt x="56" y="34"/>
                    <a:pt x="67" y="30"/>
                  </a:cubicBezTo>
                  <a:cubicBezTo>
                    <a:pt x="70" y="29"/>
                    <a:pt x="73" y="28"/>
                    <a:pt x="76" y="27"/>
                  </a:cubicBez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pic>
        <p:nvPicPr>
          <p:cNvPr id="94" name="Picture 93" descr="A picture containing drawing&#10;&#10;Description automatically generated">
            <a:extLst>
              <a:ext uri="{FF2B5EF4-FFF2-40B4-BE49-F238E27FC236}">
                <a16:creationId xmlns:a16="http://schemas.microsoft.com/office/drawing/2014/main" id="{CDE8B984-6C67-4CB2-9614-75BA9377B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sp>
        <p:nvSpPr>
          <p:cNvPr id="96" name="Freeform 3131">
            <a:extLst>
              <a:ext uri="{FF2B5EF4-FFF2-40B4-BE49-F238E27FC236}">
                <a16:creationId xmlns:a16="http://schemas.microsoft.com/office/drawing/2014/main" id="{761A67E5-E1AE-44F3-B388-F84A092E273E}"/>
              </a:ext>
            </a:extLst>
          </p:cNvPr>
          <p:cNvSpPr>
            <a:spLocks/>
          </p:cNvSpPr>
          <p:nvPr/>
        </p:nvSpPr>
        <p:spPr bwMode="auto">
          <a:xfrm>
            <a:off x="1075549" y="2275551"/>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3132">
            <a:extLst>
              <a:ext uri="{FF2B5EF4-FFF2-40B4-BE49-F238E27FC236}">
                <a16:creationId xmlns:a16="http://schemas.microsoft.com/office/drawing/2014/main" id="{8910FEBB-58E3-4BB4-95AF-A3CC3021C4CF}"/>
              </a:ext>
            </a:extLst>
          </p:cNvPr>
          <p:cNvSpPr>
            <a:spLocks/>
          </p:cNvSpPr>
          <p:nvPr/>
        </p:nvSpPr>
        <p:spPr bwMode="auto">
          <a:xfrm>
            <a:off x="1199374" y="2380326"/>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31">
            <a:extLst>
              <a:ext uri="{FF2B5EF4-FFF2-40B4-BE49-F238E27FC236}">
                <a16:creationId xmlns:a16="http://schemas.microsoft.com/office/drawing/2014/main" id="{C4B7301E-181C-44EC-B658-1D18D662E953}"/>
              </a:ext>
            </a:extLst>
          </p:cNvPr>
          <p:cNvSpPr>
            <a:spLocks/>
          </p:cNvSpPr>
          <p:nvPr/>
        </p:nvSpPr>
        <p:spPr bwMode="auto">
          <a:xfrm>
            <a:off x="7059904" y="3751273"/>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solidFill>
            <a:srgbClr val="6F878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3132">
            <a:extLst>
              <a:ext uri="{FF2B5EF4-FFF2-40B4-BE49-F238E27FC236}">
                <a16:creationId xmlns:a16="http://schemas.microsoft.com/office/drawing/2014/main" id="{F9D06FA3-71A9-4A6F-8360-892F12EDB403}"/>
              </a:ext>
            </a:extLst>
          </p:cNvPr>
          <p:cNvSpPr>
            <a:spLocks/>
          </p:cNvSpPr>
          <p:nvPr/>
        </p:nvSpPr>
        <p:spPr bwMode="auto">
          <a:xfrm>
            <a:off x="7183729" y="3856048"/>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solidFill>
            <a:srgbClr val="6F878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4347">
            <a:extLst>
              <a:ext uri="{FF2B5EF4-FFF2-40B4-BE49-F238E27FC236}">
                <a16:creationId xmlns:a16="http://schemas.microsoft.com/office/drawing/2014/main" id="{3305B4F4-AD83-4EF6-BCDB-A764FDBAB74B}"/>
              </a:ext>
            </a:extLst>
          </p:cNvPr>
          <p:cNvSpPr>
            <a:spLocks/>
          </p:cNvSpPr>
          <p:nvPr/>
        </p:nvSpPr>
        <p:spPr bwMode="auto">
          <a:xfrm>
            <a:off x="1061252" y="4157409"/>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chemeClr val="bg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01" name="Freeform 4347">
            <a:extLst>
              <a:ext uri="{FF2B5EF4-FFF2-40B4-BE49-F238E27FC236}">
                <a16:creationId xmlns:a16="http://schemas.microsoft.com/office/drawing/2014/main" id="{033D9FB8-ECF2-491D-96B4-17480E0A975A}"/>
              </a:ext>
            </a:extLst>
          </p:cNvPr>
          <p:cNvSpPr>
            <a:spLocks/>
          </p:cNvSpPr>
          <p:nvPr/>
        </p:nvSpPr>
        <p:spPr bwMode="auto">
          <a:xfrm>
            <a:off x="9525434" y="2071369"/>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rgbClr val="0C344C"/>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02" name="Group 101">
            <a:extLst>
              <a:ext uri="{FF2B5EF4-FFF2-40B4-BE49-F238E27FC236}">
                <a16:creationId xmlns:a16="http://schemas.microsoft.com/office/drawing/2014/main" id="{9772E44C-BC59-4F63-B07A-4557B5417034}"/>
              </a:ext>
            </a:extLst>
          </p:cNvPr>
          <p:cNvGrpSpPr/>
          <p:nvPr/>
        </p:nvGrpSpPr>
        <p:grpSpPr>
          <a:xfrm>
            <a:off x="50868" y="0"/>
            <a:ext cx="1576256" cy="482568"/>
            <a:chOff x="50868" y="0"/>
            <a:chExt cx="1576256" cy="482568"/>
          </a:xfrm>
        </p:grpSpPr>
        <p:grpSp>
          <p:nvGrpSpPr>
            <p:cNvPr id="103" name="Group 102">
              <a:extLst>
                <a:ext uri="{FF2B5EF4-FFF2-40B4-BE49-F238E27FC236}">
                  <a16:creationId xmlns:a16="http://schemas.microsoft.com/office/drawing/2014/main" id="{90140765-E00E-4BDB-896C-EE8B8A980A1B}"/>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05" name="Freeform 5">
                <a:extLst>
                  <a:ext uri="{FF2B5EF4-FFF2-40B4-BE49-F238E27FC236}">
                    <a16:creationId xmlns:a16="http://schemas.microsoft.com/office/drawing/2014/main" id="{26DFF724-0BE4-43F9-ADC2-C2BA9D11BFA9}"/>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6">
                <a:extLst>
                  <a:ext uri="{FF2B5EF4-FFF2-40B4-BE49-F238E27FC236}">
                    <a16:creationId xmlns:a16="http://schemas.microsoft.com/office/drawing/2014/main" id="{BEDA040D-91CB-41A4-B866-7ABAC596BD74}"/>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104" name="Picture 103" descr="A close up of a logo&#10;&#10;Description automatically generated">
              <a:extLst>
                <a:ext uri="{FF2B5EF4-FFF2-40B4-BE49-F238E27FC236}">
                  <a16:creationId xmlns:a16="http://schemas.microsoft.com/office/drawing/2014/main" id="{10403618-38B1-4DB2-87A3-2011DDCEE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p14="http://schemas.microsoft.com/office/powerpoint/2010/main" val="35215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cy-GB" sz="3200" dirty="0">
                <a:solidFill>
                  <a:srgbClr val="0C344C"/>
                </a:solidFill>
                <a:latin typeface="Lato" panose="020F0502020204030203" pitchFamily="34" charset="0"/>
              </a:rPr>
              <a:t>Introducing Spider </a:t>
            </a:r>
            <a:endParaRPr lang="en-US" sz="3200" dirty="0">
              <a:solidFill>
                <a:srgbClr val="0C344C"/>
              </a:solidFill>
              <a:latin typeface="Lato" panose="020F050202020403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p:blipFill>
        <p:spPr>
          <a:xfrm>
            <a:off x="7142744" y="2325361"/>
            <a:ext cx="4210673" cy="3731144"/>
          </a:xfrm>
          <a:prstGeom prst="rect">
            <a:avLst/>
          </a:prstGeom>
          <a:noFill/>
        </p:spPr>
      </p:pic>
      <p:grpSp>
        <p:nvGrpSpPr>
          <p:cNvPr id="12" name="Group 11"/>
          <p:cNvGrpSpPr/>
          <p:nvPr/>
        </p:nvGrpSpPr>
        <p:grpSpPr>
          <a:xfrm>
            <a:off x="920816" y="1571380"/>
            <a:ext cx="1166638" cy="734542"/>
            <a:chOff x="920816" y="2053524"/>
            <a:chExt cx="1294484" cy="815037"/>
          </a:xfrm>
        </p:grpSpPr>
        <p:sp>
          <p:nvSpPr>
            <p:cNvPr id="13" name="Rectangle: Rounded Corners 12"/>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panose="020F0502020204030203" pitchFamily="34" charset="0"/>
              </a:endParaRPr>
            </a:p>
          </p:txBody>
        </p:sp>
        <p:sp>
          <p:nvSpPr>
            <p:cNvPr id="14" name="Rectangle: Rounded Corners 13"/>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5" name="Rectangle: Rounded Corners 14"/>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grpSp>
        <p:nvGrpSpPr>
          <p:cNvPr id="16" name="Group 15"/>
          <p:cNvGrpSpPr/>
          <p:nvPr/>
        </p:nvGrpSpPr>
        <p:grpSpPr>
          <a:xfrm>
            <a:off x="920816" y="2900440"/>
            <a:ext cx="1166638" cy="734542"/>
            <a:chOff x="920816" y="2053524"/>
            <a:chExt cx="1294484" cy="815037"/>
          </a:xfrm>
        </p:grpSpPr>
        <p:sp>
          <p:nvSpPr>
            <p:cNvPr id="17" name="Rectangle: Rounded Corners 16"/>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panose="020F0502020204030203" pitchFamily="34" charset="0"/>
              </a:endParaRPr>
            </a:p>
          </p:txBody>
        </p:sp>
        <p:sp>
          <p:nvSpPr>
            <p:cNvPr id="18" name="Rectangle: Rounded Corners 17"/>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9" name="Rectangle: Rounded Corners 18"/>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20" name="TextBox 25"/>
          <p:cNvSpPr txBox="1"/>
          <p:nvPr/>
        </p:nvSpPr>
        <p:spPr>
          <a:xfrm>
            <a:off x="2603500" y="1944931"/>
            <a:ext cx="3911600" cy="116955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i="1" dirty="0">
                <a:solidFill>
                  <a:schemeClr val="tx1">
                    <a:lumMod val="85000"/>
                    <a:lumOff val="15000"/>
                  </a:schemeClr>
                </a:solidFill>
                <a:latin typeface="Lato" panose="020F0502020204030203" pitchFamily="34" charset="0"/>
                <a:cs typeface="Calibri Light" panose="020F0302020204030204" pitchFamily="34" charset="0"/>
              </a:rPr>
              <a:t>Integrated Development Environment </a:t>
            </a:r>
          </a:p>
          <a:p>
            <a:r>
              <a:rPr lang="en-US" sz="1100" dirty="0">
                <a:solidFill>
                  <a:schemeClr val="tx1">
                    <a:lumMod val="85000"/>
                    <a:lumOff val="15000"/>
                  </a:schemeClr>
                </a:solidFill>
                <a:latin typeface="Lato" panose="020F0502020204030203" pitchFamily="34" charset="0"/>
                <a:cs typeface="Calibri Light" panose="020F0302020204030204" pitchFamily="34" charset="0"/>
              </a:rPr>
              <a:t>It has: </a:t>
            </a:r>
          </a:p>
          <a:p>
            <a:pPr marL="171450" indent="-171450">
              <a:buClr>
                <a:srgbClr val="4149BD"/>
              </a:buClr>
              <a:buFont typeface="MS UI Gothic" panose="020B0600070205080204" pitchFamily="34" charset="-128"/>
              <a:buChar char="⇢"/>
            </a:pPr>
            <a:r>
              <a:rPr lang="en-US" sz="1100" dirty="0">
                <a:solidFill>
                  <a:prstClr val="black"/>
                </a:solidFill>
              </a:rPr>
              <a:t>Source code area</a:t>
            </a:r>
          </a:p>
          <a:p>
            <a:pPr marL="171450" indent="-171450">
              <a:buClr>
                <a:srgbClr val="4149BD"/>
              </a:buClr>
              <a:buFont typeface="MS UI Gothic" panose="020B0600070205080204" pitchFamily="34" charset="-128"/>
              <a:buChar char="⇢"/>
            </a:pPr>
            <a:r>
              <a:rPr lang="en-US" sz="1100" dirty="0">
                <a:solidFill>
                  <a:prstClr val="black"/>
                </a:solidFill>
              </a:rPr>
              <a:t>Highlighted syntaxis</a:t>
            </a:r>
          </a:p>
          <a:p>
            <a:pPr marL="171450" indent="-171450">
              <a:buClr>
                <a:srgbClr val="4149BD"/>
              </a:buClr>
              <a:buFont typeface="MS UI Gothic" panose="020B0600070205080204" pitchFamily="34" charset="-128"/>
              <a:buChar char="⇢"/>
            </a:pPr>
            <a:r>
              <a:rPr lang="en-US" sz="1100" dirty="0">
                <a:solidFill>
                  <a:prstClr val="black"/>
                </a:solidFill>
              </a:rPr>
              <a:t>A place for running code</a:t>
            </a:r>
          </a:p>
          <a:p>
            <a:endParaRPr lang="en-US" sz="1050" dirty="0">
              <a:solidFill>
                <a:schemeClr val="tx1">
                  <a:lumMod val="85000"/>
                  <a:lumOff val="15000"/>
                </a:schemeClr>
              </a:solidFill>
              <a:latin typeface="Lato" panose="020F0502020204030203" pitchFamily="34" charset="0"/>
              <a:cs typeface="Calibri Light" panose="020F0302020204030204" pitchFamily="34" charset="0"/>
            </a:endParaRPr>
          </a:p>
          <a:p>
            <a:endParaRPr lang="en-US" sz="105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21" name="TextBox 25"/>
          <p:cNvSpPr txBox="1"/>
          <p:nvPr/>
        </p:nvSpPr>
        <p:spPr>
          <a:xfrm>
            <a:off x="2603500" y="1611627"/>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IDE</a:t>
            </a:r>
          </a:p>
        </p:txBody>
      </p:sp>
      <p:sp>
        <p:nvSpPr>
          <p:cNvPr id="51" name="Rectangle 50"/>
          <p:cNvSpPr/>
          <p:nvPr/>
        </p:nvSpPr>
        <p:spPr>
          <a:xfrm>
            <a:off x="838583" y="4439675"/>
            <a:ext cx="45719" cy="225425"/>
          </a:xfrm>
          <a:prstGeom prst="rect">
            <a:avLst/>
          </a:prstGeom>
          <a:gradFill>
            <a:gsLst>
              <a:gs pos="0">
                <a:srgbClr val="0C344C"/>
              </a:gs>
              <a:gs pos="100000">
                <a:srgbClr val="4149B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24" name="TextBox 25"/>
          <p:cNvSpPr txBox="1"/>
          <p:nvPr/>
        </p:nvSpPr>
        <p:spPr>
          <a:xfrm>
            <a:off x="2603500" y="3271570"/>
            <a:ext cx="3911600" cy="67710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4149BD"/>
              </a:buClr>
            </a:pPr>
            <a:r>
              <a:rPr lang="en-US" sz="1100" dirty="0">
                <a:solidFill>
                  <a:prstClr val="black"/>
                </a:solidFill>
              </a:rPr>
              <a:t>Contains:</a:t>
            </a:r>
          </a:p>
          <a:p>
            <a:pPr marL="171450" indent="-171450">
              <a:buClr>
                <a:srgbClr val="4149BD"/>
              </a:buClr>
              <a:buFont typeface="MS UI Gothic" panose="020B0600070205080204" pitchFamily="34" charset="-128"/>
              <a:buChar char="⇢"/>
            </a:pPr>
            <a:r>
              <a:rPr lang="en-US" sz="1100" dirty="0">
                <a:solidFill>
                  <a:prstClr val="black"/>
                </a:solidFill>
              </a:rPr>
              <a:t>File editor</a:t>
            </a:r>
          </a:p>
          <a:p>
            <a:pPr marL="171450" indent="-171450">
              <a:buClr>
                <a:srgbClr val="4149BD"/>
              </a:buClr>
              <a:buFont typeface="MS UI Gothic" panose="020B0600070205080204" pitchFamily="34" charset="-128"/>
              <a:buChar char="⇢"/>
            </a:pPr>
            <a:r>
              <a:rPr lang="en-US" sz="1100" dirty="0">
                <a:solidFill>
                  <a:prstClr val="black"/>
                </a:solidFill>
              </a:rPr>
              <a:t>IPython Console  </a:t>
            </a:r>
          </a:p>
          <a:p>
            <a:pPr marL="171450" indent="-171450">
              <a:buClr>
                <a:srgbClr val="4149BD"/>
              </a:buClr>
              <a:buFont typeface="MS UI Gothic" panose="020B0600070205080204" pitchFamily="34" charset="-128"/>
              <a:buChar char="⇢"/>
            </a:pPr>
            <a:r>
              <a:rPr lang="en-US" sz="1100" dirty="0">
                <a:solidFill>
                  <a:prstClr val="black"/>
                </a:solidFill>
              </a:rPr>
              <a:t>Variable explorer, File explorer and Help box </a:t>
            </a:r>
          </a:p>
        </p:txBody>
      </p:sp>
      <p:sp>
        <p:nvSpPr>
          <p:cNvPr id="25" name="TextBox 25"/>
          <p:cNvSpPr txBox="1"/>
          <p:nvPr/>
        </p:nvSpPr>
        <p:spPr>
          <a:xfrm>
            <a:off x="2603500" y="2940687"/>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Spyder</a:t>
            </a:r>
          </a:p>
        </p:txBody>
      </p:sp>
      <p:grpSp>
        <p:nvGrpSpPr>
          <p:cNvPr id="28" name="Group 27"/>
          <p:cNvGrpSpPr/>
          <p:nvPr/>
        </p:nvGrpSpPr>
        <p:grpSpPr>
          <a:xfrm>
            <a:off x="1376095" y="3076206"/>
            <a:ext cx="256080" cy="307296"/>
            <a:chOff x="3421063" y="2524125"/>
            <a:chExt cx="301625" cy="361950"/>
          </a:xfrm>
          <a:solidFill>
            <a:schemeClr val="bg1"/>
          </a:solidFill>
        </p:grpSpPr>
        <p:sp>
          <p:nvSpPr>
            <p:cNvPr id="40" name="Freeform 24"/>
            <p:cNvSpPr>
              <a:spLocks noEditPoints="1"/>
            </p:cNvSpPr>
            <p:nvPr/>
          </p:nvSpPr>
          <p:spPr bwMode="auto">
            <a:xfrm>
              <a:off x="3421063" y="2584450"/>
              <a:ext cx="301625" cy="301625"/>
            </a:xfrm>
            <a:custGeom>
              <a:avLst/>
              <a:gdLst>
                <a:gd name="T0" fmla="*/ 70 w 80"/>
                <a:gd name="T1" fmla="*/ 13 h 80"/>
                <a:gd name="T2" fmla="*/ 74 w 80"/>
                <a:gd name="T3" fmla="*/ 9 h 80"/>
                <a:gd name="T4" fmla="*/ 75 w 80"/>
                <a:gd name="T5" fmla="*/ 9 h 80"/>
                <a:gd name="T6" fmla="*/ 76 w 80"/>
                <a:gd name="T7" fmla="*/ 10 h 80"/>
                <a:gd name="T8" fmla="*/ 77 w 80"/>
                <a:gd name="T9" fmla="*/ 9 h 80"/>
                <a:gd name="T10" fmla="*/ 77 w 80"/>
                <a:gd name="T11" fmla="*/ 7 h 80"/>
                <a:gd name="T12" fmla="*/ 73 w 80"/>
                <a:gd name="T13" fmla="*/ 3 h 80"/>
                <a:gd name="T14" fmla="*/ 71 w 80"/>
                <a:gd name="T15" fmla="*/ 3 h 80"/>
                <a:gd name="T16" fmla="*/ 71 w 80"/>
                <a:gd name="T17" fmla="*/ 5 h 80"/>
                <a:gd name="T18" fmla="*/ 71 w 80"/>
                <a:gd name="T19" fmla="*/ 6 h 80"/>
                <a:gd name="T20" fmla="*/ 67 w 80"/>
                <a:gd name="T21" fmla="*/ 10 h 80"/>
                <a:gd name="T22" fmla="*/ 40 w 80"/>
                <a:gd name="T23" fmla="*/ 0 h 80"/>
                <a:gd name="T24" fmla="*/ 0 w 80"/>
                <a:gd name="T25" fmla="*/ 40 h 80"/>
                <a:gd name="T26" fmla="*/ 40 w 80"/>
                <a:gd name="T27" fmla="*/ 80 h 80"/>
                <a:gd name="T28" fmla="*/ 80 w 80"/>
                <a:gd name="T29" fmla="*/ 40 h 80"/>
                <a:gd name="T30" fmla="*/ 70 w 80"/>
                <a:gd name="T31" fmla="*/ 13 h 80"/>
                <a:gd name="T32" fmla="*/ 41 w 80"/>
                <a:gd name="T33" fmla="*/ 41 h 80"/>
                <a:gd name="T34" fmla="*/ 40 w 80"/>
                <a:gd name="T35" fmla="*/ 42 h 80"/>
                <a:gd name="T36" fmla="*/ 39 w 80"/>
                <a:gd name="T37" fmla="*/ 41 h 80"/>
                <a:gd name="T38" fmla="*/ 21 w 80"/>
                <a:gd name="T39" fmla="*/ 23 h 80"/>
                <a:gd name="T40" fmla="*/ 21 w 80"/>
                <a:gd name="T41" fmla="*/ 21 h 80"/>
                <a:gd name="T42" fmla="*/ 23 w 80"/>
                <a:gd name="T43" fmla="*/ 21 h 80"/>
                <a:gd name="T44" fmla="*/ 41 w 80"/>
                <a:gd name="T45" fmla="*/ 39 h 80"/>
                <a:gd name="T46" fmla="*/ 41 w 80"/>
                <a:gd name="T47"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80">
                  <a:moveTo>
                    <a:pt x="70" y="13"/>
                  </a:moveTo>
                  <a:cubicBezTo>
                    <a:pt x="74" y="9"/>
                    <a:pt x="74" y="9"/>
                    <a:pt x="74" y="9"/>
                  </a:cubicBezTo>
                  <a:cubicBezTo>
                    <a:pt x="75" y="9"/>
                    <a:pt x="75" y="9"/>
                    <a:pt x="75" y="9"/>
                  </a:cubicBezTo>
                  <a:cubicBezTo>
                    <a:pt x="75" y="10"/>
                    <a:pt x="75" y="10"/>
                    <a:pt x="76" y="10"/>
                  </a:cubicBezTo>
                  <a:cubicBezTo>
                    <a:pt x="77" y="10"/>
                    <a:pt x="77" y="10"/>
                    <a:pt x="77" y="9"/>
                  </a:cubicBezTo>
                  <a:cubicBezTo>
                    <a:pt x="78" y="9"/>
                    <a:pt x="78" y="7"/>
                    <a:pt x="77" y="7"/>
                  </a:cubicBezTo>
                  <a:cubicBezTo>
                    <a:pt x="73" y="3"/>
                    <a:pt x="73" y="3"/>
                    <a:pt x="73" y="3"/>
                  </a:cubicBezTo>
                  <a:cubicBezTo>
                    <a:pt x="73" y="2"/>
                    <a:pt x="71" y="2"/>
                    <a:pt x="71" y="3"/>
                  </a:cubicBezTo>
                  <a:cubicBezTo>
                    <a:pt x="70" y="3"/>
                    <a:pt x="70" y="5"/>
                    <a:pt x="71" y="5"/>
                  </a:cubicBezTo>
                  <a:cubicBezTo>
                    <a:pt x="71" y="6"/>
                    <a:pt x="71" y="6"/>
                    <a:pt x="71" y="6"/>
                  </a:cubicBezTo>
                  <a:cubicBezTo>
                    <a:pt x="67" y="10"/>
                    <a:pt x="67" y="10"/>
                    <a:pt x="67" y="10"/>
                  </a:cubicBezTo>
                  <a:cubicBezTo>
                    <a:pt x="60" y="4"/>
                    <a:pt x="50" y="0"/>
                    <a:pt x="40" y="0"/>
                  </a:cubicBezTo>
                  <a:cubicBezTo>
                    <a:pt x="18" y="0"/>
                    <a:pt x="0" y="18"/>
                    <a:pt x="0" y="40"/>
                  </a:cubicBezTo>
                  <a:cubicBezTo>
                    <a:pt x="0" y="62"/>
                    <a:pt x="18" y="80"/>
                    <a:pt x="40" y="80"/>
                  </a:cubicBezTo>
                  <a:cubicBezTo>
                    <a:pt x="62" y="80"/>
                    <a:pt x="80" y="62"/>
                    <a:pt x="80" y="40"/>
                  </a:cubicBezTo>
                  <a:cubicBezTo>
                    <a:pt x="80" y="30"/>
                    <a:pt x="76" y="20"/>
                    <a:pt x="70" y="13"/>
                  </a:cubicBezTo>
                  <a:close/>
                  <a:moveTo>
                    <a:pt x="41" y="41"/>
                  </a:moveTo>
                  <a:cubicBezTo>
                    <a:pt x="41" y="42"/>
                    <a:pt x="41" y="42"/>
                    <a:pt x="40" y="42"/>
                  </a:cubicBezTo>
                  <a:cubicBezTo>
                    <a:pt x="39" y="42"/>
                    <a:pt x="39" y="42"/>
                    <a:pt x="39" y="41"/>
                  </a:cubicBezTo>
                  <a:cubicBezTo>
                    <a:pt x="21" y="23"/>
                    <a:pt x="21" y="23"/>
                    <a:pt x="21" y="23"/>
                  </a:cubicBezTo>
                  <a:cubicBezTo>
                    <a:pt x="20" y="23"/>
                    <a:pt x="20" y="21"/>
                    <a:pt x="21" y="21"/>
                  </a:cubicBezTo>
                  <a:cubicBezTo>
                    <a:pt x="21" y="20"/>
                    <a:pt x="23" y="20"/>
                    <a:pt x="23" y="21"/>
                  </a:cubicBezTo>
                  <a:cubicBezTo>
                    <a:pt x="41" y="39"/>
                    <a:pt x="41" y="39"/>
                    <a:pt x="41" y="39"/>
                  </a:cubicBezTo>
                  <a:cubicBezTo>
                    <a:pt x="42" y="39"/>
                    <a:pt x="42" y="41"/>
                    <a:pt x="41"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41" name="Freeform 25"/>
            <p:cNvSpPr>
              <a:spLocks/>
            </p:cNvSpPr>
            <p:nvPr/>
          </p:nvSpPr>
          <p:spPr bwMode="auto">
            <a:xfrm>
              <a:off x="3519488" y="2524125"/>
              <a:ext cx="104775" cy="52388"/>
            </a:xfrm>
            <a:custGeom>
              <a:avLst/>
              <a:gdLst>
                <a:gd name="T0" fmla="*/ 2 w 28"/>
                <a:gd name="T1" fmla="*/ 4 h 14"/>
                <a:gd name="T2" fmla="*/ 8 w 28"/>
                <a:gd name="T3" fmla="*/ 4 h 14"/>
                <a:gd name="T4" fmla="*/ 8 w 28"/>
                <a:gd name="T5" fmla="*/ 12 h 14"/>
                <a:gd name="T6" fmla="*/ 10 w 28"/>
                <a:gd name="T7" fmla="*/ 14 h 14"/>
                <a:gd name="T8" fmla="*/ 18 w 28"/>
                <a:gd name="T9" fmla="*/ 14 h 14"/>
                <a:gd name="T10" fmla="*/ 20 w 28"/>
                <a:gd name="T11" fmla="*/ 12 h 14"/>
                <a:gd name="T12" fmla="*/ 20 w 28"/>
                <a:gd name="T13" fmla="*/ 4 h 14"/>
                <a:gd name="T14" fmla="*/ 26 w 28"/>
                <a:gd name="T15" fmla="*/ 4 h 14"/>
                <a:gd name="T16" fmla="*/ 28 w 28"/>
                <a:gd name="T17" fmla="*/ 2 h 14"/>
                <a:gd name="T18" fmla="*/ 26 w 28"/>
                <a:gd name="T19" fmla="*/ 0 h 14"/>
                <a:gd name="T20" fmla="*/ 18 w 28"/>
                <a:gd name="T21" fmla="*/ 0 h 14"/>
                <a:gd name="T22" fmla="*/ 10 w 28"/>
                <a:gd name="T23" fmla="*/ 0 h 14"/>
                <a:gd name="T24" fmla="*/ 2 w 28"/>
                <a:gd name="T25" fmla="*/ 0 h 14"/>
                <a:gd name="T26" fmla="*/ 0 w 28"/>
                <a:gd name="T27" fmla="*/ 2 h 14"/>
                <a:gd name="T28" fmla="*/ 2 w 28"/>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4">
                  <a:moveTo>
                    <a:pt x="2" y="4"/>
                  </a:moveTo>
                  <a:cubicBezTo>
                    <a:pt x="8" y="4"/>
                    <a:pt x="8" y="4"/>
                    <a:pt x="8" y="4"/>
                  </a:cubicBezTo>
                  <a:cubicBezTo>
                    <a:pt x="8" y="12"/>
                    <a:pt x="8" y="12"/>
                    <a:pt x="8" y="12"/>
                  </a:cubicBezTo>
                  <a:cubicBezTo>
                    <a:pt x="8" y="13"/>
                    <a:pt x="9" y="14"/>
                    <a:pt x="10" y="14"/>
                  </a:cubicBezTo>
                  <a:cubicBezTo>
                    <a:pt x="18" y="14"/>
                    <a:pt x="18" y="14"/>
                    <a:pt x="18" y="14"/>
                  </a:cubicBezTo>
                  <a:cubicBezTo>
                    <a:pt x="19" y="14"/>
                    <a:pt x="20" y="13"/>
                    <a:pt x="20" y="12"/>
                  </a:cubicBezTo>
                  <a:cubicBezTo>
                    <a:pt x="20" y="4"/>
                    <a:pt x="20" y="4"/>
                    <a:pt x="20" y="4"/>
                  </a:cubicBezTo>
                  <a:cubicBezTo>
                    <a:pt x="26" y="4"/>
                    <a:pt x="26" y="4"/>
                    <a:pt x="26" y="4"/>
                  </a:cubicBezTo>
                  <a:cubicBezTo>
                    <a:pt x="27" y="4"/>
                    <a:pt x="28" y="3"/>
                    <a:pt x="28" y="2"/>
                  </a:cubicBezTo>
                  <a:cubicBezTo>
                    <a:pt x="28" y="1"/>
                    <a:pt x="27" y="0"/>
                    <a:pt x="26" y="0"/>
                  </a:cubicBezTo>
                  <a:cubicBezTo>
                    <a:pt x="18" y="0"/>
                    <a:pt x="18" y="0"/>
                    <a:pt x="18" y="0"/>
                  </a:cubicBezTo>
                  <a:cubicBezTo>
                    <a:pt x="10" y="0"/>
                    <a:pt x="10" y="0"/>
                    <a:pt x="10"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grpSp>
      <p:cxnSp>
        <p:nvCxnSpPr>
          <p:cNvPr id="50" name="Straight Connector 49"/>
          <p:cNvCxnSpPr>
            <a:cxnSpLocks/>
          </p:cNvCxnSpPr>
          <p:nvPr/>
        </p:nvCxnSpPr>
        <p:spPr>
          <a:xfrm>
            <a:off x="835729" y="4438459"/>
            <a:ext cx="15756" cy="1790891"/>
          </a:xfrm>
          <a:prstGeom prst="line">
            <a:avLst/>
          </a:prstGeom>
          <a:ln w="9525">
            <a:solidFill>
              <a:srgbClr val="BFBEBE"/>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350696" y="1795589"/>
            <a:ext cx="297502" cy="298812"/>
            <a:chOff x="8445501" y="1787525"/>
            <a:chExt cx="360363" cy="361950"/>
          </a:xfrm>
          <a:solidFill>
            <a:schemeClr val="bg1"/>
          </a:solidFill>
        </p:grpSpPr>
        <p:sp>
          <p:nvSpPr>
            <p:cNvPr id="30" name="Freeform 311"/>
            <p:cNvSpPr>
              <a:spLocks/>
            </p:cNvSpPr>
            <p:nvPr/>
          </p:nvSpPr>
          <p:spPr bwMode="auto">
            <a:xfrm>
              <a:off x="84899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1" name="Freeform 312"/>
            <p:cNvSpPr>
              <a:spLocks/>
            </p:cNvSpPr>
            <p:nvPr/>
          </p:nvSpPr>
          <p:spPr bwMode="auto">
            <a:xfrm>
              <a:off x="8445501" y="1882775"/>
              <a:ext cx="134938" cy="190500"/>
            </a:xfrm>
            <a:custGeom>
              <a:avLst/>
              <a:gdLst>
                <a:gd name="T0" fmla="*/ 15 w 36"/>
                <a:gd name="T1" fmla="*/ 51 h 51"/>
                <a:gd name="T2" fmla="*/ 36 w 36"/>
                <a:gd name="T3" fmla="*/ 51 h 51"/>
                <a:gd name="T4" fmla="*/ 36 w 36"/>
                <a:gd name="T5" fmla="*/ 39 h 51"/>
                <a:gd name="T6" fmla="*/ 36 w 36"/>
                <a:gd name="T7" fmla="*/ 38 h 51"/>
                <a:gd name="T8" fmla="*/ 30 w 36"/>
                <a:gd name="T9" fmla="*/ 22 h 51"/>
                <a:gd name="T10" fmla="*/ 22 w 36"/>
                <a:gd name="T11" fmla="*/ 19 h 51"/>
                <a:gd name="T12" fmla="*/ 19 w 36"/>
                <a:gd name="T13" fmla="*/ 27 h 51"/>
                <a:gd name="T14" fmla="*/ 20 w 36"/>
                <a:gd name="T15" fmla="*/ 33 h 51"/>
                <a:gd name="T16" fmla="*/ 14 w 36"/>
                <a:gd name="T17" fmla="*/ 26 h 51"/>
                <a:gd name="T18" fmla="*/ 7 w 36"/>
                <a:gd name="T19" fmla="*/ 2 h 51"/>
                <a:gd name="T20" fmla="*/ 1 w 36"/>
                <a:gd name="T21" fmla="*/ 1 h 51"/>
                <a:gd name="T22" fmla="*/ 0 w 36"/>
                <a:gd name="T23" fmla="*/ 3 h 51"/>
                <a:gd name="T24" fmla="*/ 0 w 36"/>
                <a:gd name="T25" fmla="*/ 35 h 51"/>
                <a:gd name="T26" fmla="*/ 1 w 36"/>
                <a:gd name="T27" fmla="*/ 37 h 51"/>
                <a:gd name="T28" fmla="*/ 15 w 36"/>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15" y="51"/>
                  </a:moveTo>
                  <a:cubicBezTo>
                    <a:pt x="36" y="51"/>
                    <a:pt x="36" y="51"/>
                    <a:pt x="36" y="51"/>
                  </a:cubicBezTo>
                  <a:cubicBezTo>
                    <a:pt x="36" y="39"/>
                    <a:pt x="36" y="39"/>
                    <a:pt x="36" y="39"/>
                  </a:cubicBezTo>
                  <a:cubicBezTo>
                    <a:pt x="36" y="39"/>
                    <a:pt x="36" y="39"/>
                    <a:pt x="36" y="38"/>
                  </a:cubicBezTo>
                  <a:cubicBezTo>
                    <a:pt x="36" y="38"/>
                    <a:pt x="32" y="26"/>
                    <a:pt x="30" y="22"/>
                  </a:cubicBezTo>
                  <a:cubicBezTo>
                    <a:pt x="28" y="19"/>
                    <a:pt x="24" y="18"/>
                    <a:pt x="22" y="19"/>
                  </a:cubicBezTo>
                  <a:cubicBezTo>
                    <a:pt x="20" y="20"/>
                    <a:pt x="18" y="23"/>
                    <a:pt x="19" y="27"/>
                  </a:cubicBezTo>
                  <a:cubicBezTo>
                    <a:pt x="20" y="33"/>
                    <a:pt x="20" y="33"/>
                    <a:pt x="20" y="33"/>
                  </a:cubicBezTo>
                  <a:cubicBezTo>
                    <a:pt x="14" y="26"/>
                    <a:pt x="14" y="26"/>
                    <a:pt x="14" y="26"/>
                  </a:cubicBezTo>
                  <a:cubicBezTo>
                    <a:pt x="14" y="13"/>
                    <a:pt x="12" y="5"/>
                    <a:pt x="7" y="2"/>
                  </a:cubicBezTo>
                  <a:cubicBezTo>
                    <a:pt x="4" y="0"/>
                    <a:pt x="2" y="1"/>
                    <a:pt x="1" y="1"/>
                  </a:cubicBezTo>
                  <a:cubicBezTo>
                    <a:pt x="1" y="1"/>
                    <a:pt x="0" y="2"/>
                    <a:pt x="0" y="3"/>
                  </a:cubicBezTo>
                  <a:cubicBezTo>
                    <a:pt x="0" y="35"/>
                    <a:pt x="0" y="35"/>
                    <a:pt x="0" y="35"/>
                  </a:cubicBezTo>
                  <a:cubicBezTo>
                    <a:pt x="0" y="36"/>
                    <a:pt x="0" y="36"/>
                    <a:pt x="1" y="37"/>
                  </a:cubicBezTo>
                  <a:cubicBezTo>
                    <a:pt x="4" y="39"/>
                    <a:pt x="12" y="48"/>
                    <a:pt x="1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dirty="0">
                <a:latin typeface="Lato" panose="020F0502020204030203" pitchFamily="34" charset="0"/>
              </a:endParaRPr>
            </a:p>
          </p:txBody>
        </p:sp>
        <p:sp>
          <p:nvSpPr>
            <p:cNvPr id="32" name="Freeform 313"/>
            <p:cNvSpPr>
              <a:spLocks/>
            </p:cNvSpPr>
            <p:nvPr/>
          </p:nvSpPr>
          <p:spPr bwMode="auto">
            <a:xfrm>
              <a:off x="86550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3" name="Freeform 314"/>
            <p:cNvSpPr>
              <a:spLocks/>
            </p:cNvSpPr>
            <p:nvPr/>
          </p:nvSpPr>
          <p:spPr bwMode="auto">
            <a:xfrm>
              <a:off x="8670926" y="1882775"/>
              <a:ext cx="134938" cy="190500"/>
            </a:xfrm>
            <a:custGeom>
              <a:avLst/>
              <a:gdLst>
                <a:gd name="T0" fmla="*/ 35 w 36"/>
                <a:gd name="T1" fmla="*/ 1 h 51"/>
                <a:gd name="T2" fmla="*/ 29 w 36"/>
                <a:gd name="T3" fmla="*/ 2 h 51"/>
                <a:gd name="T4" fmla="*/ 22 w 36"/>
                <a:gd name="T5" fmla="*/ 26 h 51"/>
                <a:gd name="T6" fmla="*/ 16 w 36"/>
                <a:gd name="T7" fmla="*/ 33 h 51"/>
                <a:gd name="T8" fmla="*/ 17 w 36"/>
                <a:gd name="T9" fmla="*/ 27 h 51"/>
                <a:gd name="T10" fmla="*/ 14 w 36"/>
                <a:gd name="T11" fmla="*/ 19 h 51"/>
                <a:gd name="T12" fmla="*/ 6 w 36"/>
                <a:gd name="T13" fmla="*/ 22 h 51"/>
                <a:gd name="T14" fmla="*/ 0 w 36"/>
                <a:gd name="T15" fmla="*/ 38 h 51"/>
                <a:gd name="T16" fmla="*/ 0 w 36"/>
                <a:gd name="T17" fmla="*/ 39 h 51"/>
                <a:gd name="T18" fmla="*/ 0 w 36"/>
                <a:gd name="T19" fmla="*/ 51 h 51"/>
                <a:gd name="T20" fmla="*/ 21 w 36"/>
                <a:gd name="T21" fmla="*/ 51 h 51"/>
                <a:gd name="T22" fmla="*/ 35 w 36"/>
                <a:gd name="T23" fmla="*/ 36 h 51"/>
                <a:gd name="T24" fmla="*/ 36 w 36"/>
                <a:gd name="T25" fmla="*/ 35 h 51"/>
                <a:gd name="T26" fmla="*/ 36 w 36"/>
                <a:gd name="T27" fmla="*/ 3 h 51"/>
                <a:gd name="T28" fmla="*/ 35 w 36"/>
                <a:gd name="T2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35" y="1"/>
                  </a:moveTo>
                  <a:cubicBezTo>
                    <a:pt x="34" y="1"/>
                    <a:pt x="32" y="0"/>
                    <a:pt x="29" y="2"/>
                  </a:cubicBezTo>
                  <a:cubicBezTo>
                    <a:pt x="24" y="5"/>
                    <a:pt x="22" y="13"/>
                    <a:pt x="22" y="26"/>
                  </a:cubicBezTo>
                  <a:cubicBezTo>
                    <a:pt x="16" y="33"/>
                    <a:pt x="16" y="33"/>
                    <a:pt x="16" y="33"/>
                  </a:cubicBezTo>
                  <a:cubicBezTo>
                    <a:pt x="17" y="27"/>
                    <a:pt x="17" y="27"/>
                    <a:pt x="17" y="27"/>
                  </a:cubicBezTo>
                  <a:cubicBezTo>
                    <a:pt x="18" y="23"/>
                    <a:pt x="16" y="20"/>
                    <a:pt x="14" y="19"/>
                  </a:cubicBezTo>
                  <a:cubicBezTo>
                    <a:pt x="12" y="18"/>
                    <a:pt x="8" y="19"/>
                    <a:pt x="6" y="22"/>
                  </a:cubicBezTo>
                  <a:cubicBezTo>
                    <a:pt x="4" y="26"/>
                    <a:pt x="0" y="38"/>
                    <a:pt x="0" y="38"/>
                  </a:cubicBezTo>
                  <a:cubicBezTo>
                    <a:pt x="0" y="39"/>
                    <a:pt x="0" y="39"/>
                    <a:pt x="0" y="39"/>
                  </a:cubicBezTo>
                  <a:cubicBezTo>
                    <a:pt x="0" y="51"/>
                    <a:pt x="0" y="51"/>
                    <a:pt x="0" y="51"/>
                  </a:cubicBezTo>
                  <a:cubicBezTo>
                    <a:pt x="21" y="51"/>
                    <a:pt x="21" y="51"/>
                    <a:pt x="21" y="51"/>
                  </a:cubicBezTo>
                  <a:cubicBezTo>
                    <a:pt x="24" y="48"/>
                    <a:pt x="33" y="39"/>
                    <a:pt x="35" y="36"/>
                  </a:cubicBezTo>
                  <a:cubicBezTo>
                    <a:pt x="36" y="36"/>
                    <a:pt x="36" y="36"/>
                    <a:pt x="36" y="35"/>
                  </a:cubicBezTo>
                  <a:cubicBezTo>
                    <a:pt x="36" y="3"/>
                    <a:pt x="36" y="3"/>
                    <a:pt x="36" y="3"/>
                  </a:cubicBezTo>
                  <a:cubicBezTo>
                    <a:pt x="36" y="2"/>
                    <a:pt x="35" y="1"/>
                    <a:pt x="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4" name="Freeform 315"/>
            <p:cNvSpPr>
              <a:spLocks/>
            </p:cNvSpPr>
            <p:nvPr/>
          </p:nvSpPr>
          <p:spPr bwMode="auto">
            <a:xfrm>
              <a:off x="8599488" y="1863725"/>
              <a:ext cx="52388" cy="82550"/>
            </a:xfrm>
            <a:custGeom>
              <a:avLst/>
              <a:gdLst>
                <a:gd name="T0" fmla="*/ 33 w 33"/>
                <a:gd name="T1" fmla="*/ 0 h 52"/>
                <a:gd name="T2" fmla="*/ 0 w 33"/>
                <a:gd name="T3" fmla="*/ 0 h 52"/>
                <a:gd name="T4" fmla="*/ 16 w 33"/>
                <a:gd name="T5" fmla="*/ 52 h 52"/>
                <a:gd name="T6" fmla="*/ 33 w 33"/>
                <a:gd name="T7" fmla="*/ 0 h 52"/>
              </a:gdLst>
              <a:ahLst/>
              <a:cxnLst>
                <a:cxn ang="0">
                  <a:pos x="T0" y="T1"/>
                </a:cxn>
                <a:cxn ang="0">
                  <a:pos x="T2" y="T3"/>
                </a:cxn>
                <a:cxn ang="0">
                  <a:pos x="T4" y="T5"/>
                </a:cxn>
                <a:cxn ang="0">
                  <a:pos x="T6" y="T7"/>
                </a:cxn>
              </a:cxnLst>
              <a:rect l="0" t="0" r="r" b="b"/>
              <a:pathLst>
                <a:path w="33" h="52">
                  <a:moveTo>
                    <a:pt x="33" y="0"/>
                  </a:moveTo>
                  <a:lnTo>
                    <a:pt x="0" y="0"/>
                  </a:lnTo>
                  <a:lnTo>
                    <a:pt x="16" y="52"/>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5" name="Freeform 316"/>
            <p:cNvSpPr>
              <a:spLocks/>
            </p:cNvSpPr>
            <p:nvPr/>
          </p:nvSpPr>
          <p:spPr bwMode="auto">
            <a:xfrm>
              <a:off x="8523288" y="1795463"/>
              <a:ext cx="53975" cy="52388"/>
            </a:xfrm>
            <a:custGeom>
              <a:avLst/>
              <a:gdLst>
                <a:gd name="T0" fmla="*/ 34 w 34"/>
                <a:gd name="T1" fmla="*/ 33 h 33"/>
                <a:gd name="T2" fmla="*/ 26 w 34"/>
                <a:gd name="T3" fmla="*/ 0 h 33"/>
                <a:gd name="T4" fmla="*/ 0 w 34"/>
                <a:gd name="T5" fmla="*/ 33 h 33"/>
                <a:gd name="T6" fmla="*/ 34 w 34"/>
                <a:gd name="T7" fmla="*/ 33 h 33"/>
              </a:gdLst>
              <a:ahLst/>
              <a:cxnLst>
                <a:cxn ang="0">
                  <a:pos x="T0" y="T1"/>
                </a:cxn>
                <a:cxn ang="0">
                  <a:pos x="T2" y="T3"/>
                </a:cxn>
                <a:cxn ang="0">
                  <a:pos x="T4" y="T5"/>
                </a:cxn>
                <a:cxn ang="0">
                  <a:pos x="T6" y="T7"/>
                </a:cxn>
              </a:cxnLst>
              <a:rect l="0" t="0" r="r" b="b"/>
              <a:pathLst>
                <a:path w="34" h="33">
                  <a:moveTo>
                    <a:pt x="34" y="33"/>
                  </a:moveTo>
                  <a:lnTo>
                    <a:pt x="26" y="0"/>
                  </a:lnTo>
                  <a:lnTo>
                    <a:pt x="0" y="33"/>
                  </a:lnTo>
                  <a:lnTo>
                    <a:pt x="3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6" name="Freeform 317"/>
            <p:cNvSpPr>
              <a:spLocks/>
            </p:cNvSpPr>
            <p:nvPr/>
          </p:nvSpPr>
          <p:spPr bwMode="auto">
            <a:xfrm>
              <a:off x="8580438" y="1787525"/>
              <a:ext cx="90488" cy="60325"/>
            </a:xfrm>
            <a:custGeom>
              <a:avLst/>
              <a:gdLst>
                <a:gd name="T0" fmla="*/ 0 w 57"/>
                <a:gd name="T1" fmla="*/ 0 h 38"/>
                <a:gd name="T2" fmla="*/ 7 w 57"/>
                <a:gd name="T3" fmla="*/ 38 h 38"/>
                <a:gd name="T4" fmla="*/ 47 w 57"/>
                <a:gd name="T5" fmla="*/ 38 h 38"/>
                <a:gd name="T6" fmla="*/ 57 w 57"/>
                <a:gd name="T7" fmla="*/ 0 h 38"/>
                <a:gd name="T8" fmla="*/ 0 w 57"/>
                <a:gd name="T9" fmla="*/ 0 h 38"/>
              </a:gdLst>
              <a:ahLst/>
              <a:cxnLst>
                <a:cxn ang="0">
                  <a:pos x="T0" y="T1"/>
                </a:cxn>
                <a:cxn ang="0">
                  <a:pos x="T2" y="T3"/>
                </a:cxn>
                <a:cxn ang="0">
                  <a:pos x="T4" y="T5"/>
                </a:cxn>
                <a:cxn ang="0">
                  <a:pos x="T6" y="T7"/>
                </a:cxn>
                <a:cxn ang="0">
                  <a:pos x="T8" y="T9"/>
                </a:cxn>
              </a:cxnLst>
              <a:rect l="0" t="0" r="r" b="b"/>
              <a:pathLst>
                <a:path w="57" h="38">
                  <a:moveTo>
                    <a:pt x="0" y="0"/>
                  </a:moveTo>
                  <a:lnTo>
                    <a:pt x="7" y="38"/>
                  </a:lnTo>
                  <a:lnTo>
                    <a:pt x="47" y="38"/>
                  </a:lnTo>
                  <a:lnTo>
                    <a:pt x="5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7" name="Freeform 318"/>
            <p:cNvSpPr>
              <a:spLocks/>
            </p:cNvSpPr>
            <p:nvPr/>
          </p:nvSpPr>
          <p:spPr bwMode="auto">
            <a:xfrm>
              <a:off x="8632826" y="1863725"/>
              <a:ext cx="93663" cy="104775"/>
            </a:xfrm>
            <a:custGeom>
              <a:avLst/>
              <a:gdLst>
                <a:gd name="T0" fmla="*/ 21 w 59"/>
                <a:gd name="T1" fmla="*/ 0 h 66"/>
                <a:gd name="T2" fmla="*/ 0 w 59"/>
                <a:gd name="T3" fmla="*/ 66 h 66"/>
                <a:gd name="T4" fmla="*/ 0 w 59"/>
                <a:gd name="T5" fmla="*/ 66 h 66"/>
                <a:gd name="T6" fmla="*/ 59 w 59"/>
                <a:gd name="T7" fmla="*/ 0 h 66"/>
                <a:gd name="T8" fmla="*/ 21 w 59"/>
                <a:gd name="T9" fmla="*/ 0 h 66"/>
              </a:gdLst>
              <a:ahLst/>
              <a:cxnLst>
                <a:cxn ang="0">
                  <a:pos x="T0" y="T1"/>
                </a:cxn>
                <a:cxn ang="0">
                  <a:pos x="T2" y="T3"/>
                </a:cxn>
                <a:cxn ang="0">
                  <a:pos x="T4" y="T5"/>
                </a:cxn>
                <a:cxn ang="0">
                  <a:pos x="T6" y="T7"/>
                </a:cxn>
                <a:cxn ang="0">
                  <a:pos x="T8" y="T9"/>
                </a:cxn>
              </a:cxnLst>
              <a:rect l="0" t="0" r="r" b="b"/>
              <a:pathLst>
                <a:path w="59" h="66">
                  <a:moveTo>
                    <a:pt x="21" y="0"/>
                  </a:moveTo>
                  <a:lnTo>
                    <a:pt x="0" y="66"/>
                  </a:lnTo>
                  <a:lnTo>
                    <a:pt x="0" y="66"/>
                  </a:lnTo>
                  <a:lnTo>
                    <a:pt x="59" y="0"/>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8" name="Freeform 319"/>
            <p:cNvSpPr>
              <a:spLocks/>
            </p:cNvSpPr>
            <p:nvPr/>
          </p:nvSpPr>
          <p:spPr bwMode="auto">
            <a:xfrm>
              <a:off x="8674101" y="1795463"/>
              <a:ext cx="52388" cy="52388"/>
            </a:xfrm>
            <a:custGeom>
              <a:avLst/>
              <a:gdLst>
                <a:gd name="T0" fmla="*/ 0 w 33"/>
                <a:gd name="T1" fmla="*/ 33 h 33"/>
                <a:gd name="T2" fmla="*/ 33 w 33"/>
                <a:gd name="T3" fmla="*/ 33 h 33"/>
                <a:gd name="T4" fmla="*/ 7 w 33"/>
                <a:gd name="T5" fmla="*/ 0 h 33"/>
                <a:gd name="T6" fmla="*/ 0 w 33"/>
                <a:gd name="T7" fmla="*/ 33 h 33"/>
              </a:gdLst>
              <a:ahLst/>
              <a:cxnLst>
                <a:cxn ang="0">
                  <a:pos x="T0" y="T1"/>
                </a:cxn>
                <a:cxn ang="0">
                  <a:pos x="T2" y="T3"/>
                </a:cxn>
                <a:cxn ang="0">
                  <a:pos x="T4" y="T5"/>
                </a:cxn>
                <a:cxn ang="0">
                  <a:pos x="T6" y="T7"/>
                </a:cxn>
              </a:cxnLst>
              <a:rect l="0" t="0" r="r" b="b"/>
              <a:pathLst>
                <a:path w="33" h="33">
                  <a:moveTo>
                    <a:pt x="0" y="33"/>
                  </a:moveTo>
                  <a:lnTo>
                    <a:pt x="33" y="33"/>
                  </a:lnTo>
                  <a:lnTo>
                    <a:pt x="7"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9" name="Freeform 320"/>
            <p:cNvSpPr>
              <a:spLocks/>
            </p:cNvSpPr>
            <p:nvPr/>
          </p:nvSpPr>
          <p:spPr bwMode="auto">
            <a:xfrm>
              <a:off x="8523288" y="1863725"/>
              <a:ext cx="95250" cy="107950"/>
            </a:xfrm>
            <a:custGeom>
              <a:avLst/>
              <a:gdLst>
                <a:gd name="T0" fmla="*/ 60 w 60"/>
                <a:gd name="T1" fmla="*/ 66 h 68"/>
                <a:gd name="T2" fmla="*/ 36 w 60"/>
                <a:gd name="T3" fmla="*/ 0 h 68"/>
                <a:gd name="T4" fmla="*/ 0 w 60"/>
                <a:gd name="T5" fmla="*/ 0 h 68"/>
                <a:gd name="T6" fmla="*/ 60 w 60"/>
                <a:gd name="T7" fmla="*/ 68 h 68"/>
                <a:gd name="T8" fmla="*/ 60 w 60"/>
                <a:gd name="T9" fmla="*/ 66 h 68"/>
              </a:gdLst>
              <a:ahLst/>
              <a:cxnLst>
                <a:cxn ang="0">
                  <a:pos x="T0" y="T1"/>
                </a:cxn>
                <a:cxn ang="0">
                  <a:pos x="T2" y="T3"/>
                </a:cxn>
                <a:cxn ang="0">
                  <a:pos x="T4" y="T5"/>
                </a:cxn>
                <a:cxn ang="0">
                  <a:pos x="T6" y="T7"/>
                </a:cxn>
                <a:cxn ang="0">
                  <a:pos x="T8" y="T9"/>
                </a:cxn>
              </a:cxnLst>
              <a:rect l="0" t="0" r="r" b="b"/>
              <a:pathLst>
                <a:path w="60" h="68">
                  <a:moveTo>
                    <a:pt x="60" y="66"/>
                  </a:moveTo>
                  <a:lnTo>
                    <a:pt x="36" y="0"/>
                  </a:lnTo>
                  <a:lnTo>
                    <a:pt x="0" y="0"/>
                  </a:lnTo>
                  <a:lnTo>
                    <a:pt x="60" y="68"/>
                  </a:ln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grpSp>
      <p:sp>
        <p:nvSpPr>
          <p:cNvPr id="43" name="TextBox 25"/>
          <p:cNvSpPr txBox="1"/>
          <p:nvPr/>
        </p:nvSpPr>
        <p:spPr>
          <a:xfrm>
            <a:off x="984735" y="4428934"/>
            <a:ext cx="6543309" cy="184665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Spyder is a powerful scientific environment written in Python, for Python, and designed by and for scientists, engineers and data analysts. It offers a unique combination of the advanced editing, analysis, debugging, and profiling functionality of a comprehensive development tool with the data exploration, interactive execution, deep inspection, and beautiful visualization capabilities of a scientific package.</a:t>
            </a:r>
          </a:p>
          <a:p>
            <a:endParaRPr lang="en-GB" sz="1200" dirty="0">
              <a:solidFill>
                <a:schemeClr val="tx1">
                  <a:lumMod val="85000"/>
                  <a:lumOff val="15000"/>
                </a:schemeClr>
              </a:solidFill>
              <a:latin typeface="Lato" panose="020F0502020204030203" pitchFamily="34" charset="0"/>
              <a:cs typeface="Calibri Light" panose="020F0302020204030204" pitchFamily="34" charset="0"/>
            </a:endParaRPr>
          </a:p>
          <a:p>
            <a:r>
              <a:rPr lang="en-GB" sz="1200" dirty="0">
                <a:solidFill>
                  <a:schemeClr val="tx1">
                    <a:lumMod val="85000"/>
                    <a:lumOff val="15000"/>
                  </a:schemeClr>
                </a:solidFill>
                <a:latin typeface="Lato" panose="020F0502020204030203" pitchFamily="34" charset="0"/>
                <a:cs typeface="Calibri Light" panose="020F0302020204030204" pitchFamily="34" charset="0"/>
              </a:rPr>
              <a:t>Beyond its many built-in features, its abilities can be extended even further via its plugin system and API. Furthermore, Spyder can also be used as a PyQt5 extension library, allowing developers to build upon its functionality and embed its components, such as the interactive console, in their own </a:t>
            </a:r>
            <a:r>
              <a:rPr lang="en-GB" sz="1200" dirty="0" err="1">
                <a:solidFill>
                  <a:schemeClr val="tx1">
                    <a:lumMod val="85000"/>
                    <a:lumOff val="15000"/>
                  </a:schemeClr>
                </a:solidFill>
                <a:latin typeface="Lato" panose="020F0502020204030203" pitchFamily="34" charset="0"/>
                <a:cs typeface="Calibri Light" panose="020F0302020204030204" pitchFamily="34" charset="0"/>
              </a:rPr>
              <a:t>PyQt</a:t>
            </a:r>
            <a:r>
              <a:rPr lang="en-GB" sz="1200" dirty="0">
                <a:solidFill>
                  <a:schemeClr val="tx1">
                    <a:lumMod val="85000"/>
                    <a:lumOff val="15000"/>
                  </a:schemeClr>
                </a:solidFill>
                <a:latin typeface="Lato" panose="020F0502020204030203" pitchFamily="34" charset="0"/>
                <a:cs typeface="Calibri Light" panose="020F0302020204030204" pitchFamily="34" charset="0"/>
              </a:rPr>
              <a:t> software</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pic>
        <p:nvPicPr>
          <p:cNvPr id="42" name="Picture 41" descr="A picture containing drawing&#10;&#10;Description automatically generated">
            <a:extLst>
              <a:ext uri="{FF2B5EF4-FFF2-40B4-BE49-F238E27FC236}">
                <a16:creationId xmlns:a16="http://schemas.microsoft.com/office/drawing/2014/main" id="{371F3FE9-E933-463F-B9E5-4AE9C0BB2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44" name="Group 43">
            <a:extLst>
              <a:ext uri="{FF2B5EF4-FFF2-40B4-BE49-F238E27FC236}">
                <a16:creationId xmlns:a16="http://schemas.microsoft.com/office/drawing/2014/main" id="{62BB68EB-39C0-43A9-A1FB-45BD2A2AADD0}"/>
              </a:ext>
            </a:extLst>
          </p:cNvPr>
          <p:cNvGrpSpPr/>
          <p:nvPr/>
        </p:nvGrpSpPr>
        <p:grpSpPr>
          <a:xfrm>
            <a:off x="50868" y="0"/>
            <a:ext cx="1576256" cy="482568"/>
            <a:chOff x="50868" y="0"/>
            <a:chExt cx="1576256" cy="482568"/>
          </a:xfrm>
        </p:grpSpPr>
        <p:grpSp>
          <p:nvGrpSpPr>
            <p:cNvPr id="45" name="Group 44">
              <a:extLst>
                <a:ext uri="{FF2B5EF4-FFF2-40B4-BE49-F238E27FC236}">
                  <a16:creationId xmlns:a16="http://schemas.microsoft.com/office/drawing/2014/main" id="{583B7A97-C31E-4A5B-957F-6A7D4A005C24}"/>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47" name="Freeform 5">
                <a:extLst>
                  <a:ext uri="{FF2B5EF4-FFF2-40B4-BE49-F238E27FC236}">
                    <a16:creationId xmlns:a16="http://schemas.microsoft.com/office/drawing/2014/main" id="{9E37757D-786B-4969-B58A-96B8CE1122E4}"/>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sp>
            <p:nvSpPr>
              <p:cNvPr id="48" name="Freeform 6">
                <a:extLst>
                  <a:ext uri="{FF2B5EF4-FFF2-40B4-BE49-F238E27FC236}">
                    <a16:creationId xmlns:a16="http://schemas.microsoft.com/office/drawing/2014/main" id="{B80C3AB1-45C5-46ED-A3D5-26C4CDC6A1FE}"/>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grpSp>
        <p:pic>
          <p:nvPicPr>
            <p:cNvPr id="46" name="Picture 45" descr="A close up of a logo&#10;&#10;Description automatically generated">
              <a:extLst>
                <a:ext uri="{FF2B5EF4-FFF2-40B4-BE49-F238E27FC236}">
                  <a16:creationId xmlns:a16="http://schemas.microsoft.com/office/drawing/2014/main" id="{9F912541-BEF2-44A6-B08E-B035B6CC4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p14="http://schemas.microsoft.com/office/powerpoint/2010/main" val="398799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en-GB" sz="3200" dirty="0">
                <a:solidFill>
                  <a:srgbClr val="0C344C"/>
                </a:solidFill>
                <a:latin typeface="+mj-lt"/>
              </a:rPr>
              <a:t>Printing in a Nutshell</a:t>
            </a:r>
            <a:endParaRPr lang="en-US" sz="3200" dirty="0">
              <a:solidFill>
                <a:srgbClr val="0C344C"/>
              </a:solidFill>
              <a:latin typeface="+mj-lt"/>
            </a:endParaRPr>
          </a:p>
        </p:txBody>
      </p:sp>
      <p:sp>
        <p:nvSpPr>
          <p:cNvPr id="6" name="TextBox 25"/>
          <p:cNvSpPr txBox="1"/>
          <p:nvPr/>
        </p:nvSpPr>
        <p:spPr>
          <a:xfrm>
            <a:off x="849215" y="1171543"/>
            <a:ext cx="760598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In Jupyter and Spyder, the last line in the input field is returned as an output (if there is anything to display). Therefore to display an operation we can either write as the last line in the input field or use the print function.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73" name="Group 72"/>
          <p:cNvGrpSpPr/>
          <p:nvPr/>
        </p:nvGrpSpPr>
        <p:grpSpPr>
          <a:xfrm>
            <a:off x="5646971" y="-497034"/>
            <a:ext cx="282674" cy="283920"/>
            <a:chOff x="8440738" y="2535238"/>
            <a:chExt cx="360362" cy="361950"/>
          </a:xfrm>
          <a:solidFill>
            <a:schemeClr val="bg1"/>
          </a:solidFill>
        </p:grpSpPr>
        <p:sp>
          <p:nvSpPr>
            <p:cNvPr id="74" name="Freeform 73"/>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4"/>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nvGrpSpPr>
          <p:cNvPr id="54" name="Group 53"/>
          <p:cNvGrpSpPr/>
          <p:nvPr/>
        </p:nvGrpSpPr>
        <p:grpSpPr>
          <a:xfrm>
            <a:off x="3549368" y="5530632"/>
            <a:ext cx="895615" cy="563900"/>
            <a:chOff x="920816" y="2053526"/>
            <a:chExt cx="1294485" cy="815037"/>
          </a:xfrm>
        </p:grpSpPr>
        <p:sp>
          <p:nvSpPr>
            <p:cNvPr id="55" name="Rectangle: Rounded Corners 76"/>
            <p:cNvSpPr/>
            <p:nvPr/>
          </p:nvSpPr>
          <p:spPr>
            <a:xfrm rot="18900000">
              <a:off x="920816" y="2233115"/>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Rounded Corners 77"/>
            <p:cNvSpPr/>
            <p:nvPr/>
          </p:nvSpPr>
          <p:spPr>
            <a:xfrm rot="18900000">
              <a:off x="1759445"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75"/>
            <p:cNvSpPr/>
            <p:nvPr/>
          </p:nvSpPr>
          <p:spPr>
            <a:xfrm rot="2700000">
              <a:off x="1160541" y="2053525"/>
              <a:ext cx="815037" cy="815039"/>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p:cNvGrpSpPr/>
          <p:nvPr/>
        </p:nvGrpSpPr>
        <p:grpSpPr>
          <a:xfrm>
            <a:off x="7666806" y="-513192"/>
            <a:ext cx="295698" cy="282667"/>
            <a:chOff x="4833965" y="3983021"/>
            <a:chExt cx="360363" cy="344477"/>
          </a:xfrm>
          <a:solidFill>
            <a:schemeClr val="bg1"/>
          </a:solidFill>
        </p:grpSpPr>
        <p:sp>
          <p:nvSpPr>
            <p:cNvPr id="77" name="Freeform 76"/>
            <p:cNvSpPr>
              <a:spLocks/>
            </p:cNvSpPr>
            <p:nvPr/>
          </p:nvSpPr>
          <p:spPr bwMode="auto">
            <a:xfrm>
              <a:off x="4833965" y="4179858"/>
              <a:ext cx="74614"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77"/>
            <p:cNvSpPr>
              <a:spLocks/>
            </p:cNvSpPr>
            <p:nvPr/>
          </p:nvSpPr>
          <p:spPr bwMode="auto">
            <a:xfrm>
              <a:off x="4916513" y="4194149"/>
              <a:ext cx="277815" cy="133349"/>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78"/>
            <p:cNvSpPr>
              <a:spLocks noEditPoints="1"/>
            </p:cNvSpPr>
            <p:nvPr/>
          </p:nvSpPr>
          <p:spPr bwMode="auto">
            <a:xfrm>
              <a:off x="5037158" y="3983021"/>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79"/>
            <p:cNvSpPr>
              <a:spLocks noEditPoints="1"/>
            </p:cNvSpPr>
            <p:nvPr/>
          </p:nvSpPr>
          <p:spPr bwMode="auto">
            <a:xfrm>
              <a:off x="4968875" y="4089402"/>
              <a:ext cx="104775" cy="104774"/>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a:off x="8227113" y="-556165"/>
            <a:ext cx="342136" cy="294118"/>
            <a:chOff x="5554663" y="2179638"/>
            <a:chExt cx="361950" cy="311151"/>
          </a:xfrm>
          <a:solidFill>
            <a:schemeClr val="bg1"/>
          </a:solidFill>
        </p:grpSpPr>
        <p:sp>
          <p:nvSpPr>
            <p:cNvPr id="82" name="Freeform 81"/>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82"/>
            <p:cNvSpPr>
              <a:spLocks noChangeArrowheads="1"/>
            </p:cNvSpPr>
            <p:nvPr/>
          </p:nvSpPr>
          <p:spPr bwMode="auto">
            <a:xfrm>
              <a:off x="5821363"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Oval 83"/>
            <p:cNvSpPr>
              <a:spLocks noChangeArrowheads="1"/>
            </p:cNvSpPr>
            <p:nvPr/>
          </p:nvSpPr>
          <p:spPr bwMode="auto">
            <a:xfrm>
              <a:off x="5672138"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4"/>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5"/>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6"/>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87"/>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88"/>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3" name="Freeform 156"/>
          <p:cNvSpPr>
            <a:spLocks noEditPoints="1"/>
          </p:cNvSpPr>
          <p:nvPr/>
        </p:nvSpPr>
        <p:spPr bwMode="auto">
          <a:xfrm>
            <a:off x="3840866" y="-722279"/>
            <a:ext cx="200488" cy="259015"/>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90" name="Freeform 89"/>
          <p:cNvSpPr>
            <a:spLocks noEditPoints="1"/>
          </p:cNvSpPr>
          <p:nvPr/>
        </p:nvSpPr>
        <p:spPr bwMode="auto">
          <a:xfrm>
            <a:off x="7056141" y="-497034"/>
            <a:ext cx="186666" cy="250352"/>
          </a:xfrm>
          <a:custGeom>
            <a:avLst/>
            <a:gdLst>
              <a:gd name="T0" fmla="*/ 70 w 72"/>
              <a:gd name="T1" fmla="*/ 92 h 96"/>
              <a:gd name="T2" fmla="*/ 64 w 72"/>
              <a:gd name="T3" fmla="*/ 92 h 96"/>
              <a:gd name="T4" fmla="*/ 64 w 72"/>
              <a:gd name="T5" fmla="*/ 78 h 96"/>
              <a:gd name="T6" fmla="*/ 64 w 72"/>
              <a:gd name="T7" fmla="*/ 74 h 96"/>
              <a:gd name="T8" fmla="*/ 46 w 72"/>
              <a:gd name="T9" fmla="*/ 48 h 96"/>
              <a:gd name="T10" fmla="*/ 64 w 72"/>
              <a:gd name="T11" fmla="*/ 22 h 96"/>
              <a:gd name="T12" fmla="*/ 64 w 72"/>
              <a:gd name="T13" fmla="*/ 4 h 96"/>
              <a:gd name="T14" fmla="*/ 70 w 72"/>
              <a:gd name="T15" fmla="*/ 4 h 96"/>
              <a:gd name="T16" fmla="*/ 72 w 72"/>
              <a:gd name="T17" fmla="*/ 2 h 96"/>
              <a:gd name="T18" fmla="*/ 70 w 72"/>
              <a:gd name="T19" fmla="*/ 0 h 96"/>
              <a:gd name="T20" fmla="*/ 62 w 72"/>
              <a:gd name="T21" fmla="*/ 0 h 96"/>
              <a:gd name="T22" fmla="*/ 10 w 72"/>
              <a:gd name="T23" fmla="*/ 0 h 96"/>
              <a:gd name="T24" fmla="*/ 2 w 72"/>
              <a:gd name="T25" fmla="*/ 0 h 96"/>
              <a:gd name="T26" fmla="*/ 0 w 72"/>
              <a:gd name="T27" fmla="*/ 2 h 96"/>
              <a:gd name="T28" fmla="*/ 2 w 72"/>
              <a:gd name="T29" fmla="*/ 4 h 96"/>
              <a:gd name="T30" fmla="*/ 8 w 72"/>
              <a:gd name="T31" fmla="*/ 4 h 96"/>
              <a:gd name="T32" fmla="*/ 8 w 72"/>
              <a:gd name="T33" fmla="*/ 22 h 96"/>
              <a:gd name="T34" fmla="*/ 26 w 72"/>
              <a:gd name="T35" fmla="*/ 48 h 96"/>
              <a:gd name="T36" fmla="*/ 8 w 72"/>
              <a:gd name="T37" fmla="*/ 74 h 96"/>
              <a:gd name="T38" fmla="*/ 8 w 72"/>
              <a:gd name="T39" fmla="*/ 78 h 96"/>
              <a:gd name="T40" fmla="*/ 8 w 72"/>
              <a:gd name="T41" fmla="*/ 92 h 96"/>
              <a:gd name="T42" fmla="*/ 2 w 72"/>
              <a:gd name="T43" fmla="*/ 92 h 96"/>
              <a:gd name="T44" fmla="*/ 0 w 72"/>
              <a:gd name="T45" fmla="*/ 94 h 96"/>
              <a:gd name="T46" fmla="*/ 2 w 72"/>
              <a:gd name="T47" fmla="*/ 96 h 96"/>
              <a:gd name="T48" fmla="*/ 10 w 72"/>
              <a:gd name="T49" fmla="*/ 96 h 96"/>
              <a:gd name="T50" fmla="*/ 62 w 72"/>
              <a:gd name="T51" fmla="*/ 96 h 96"/>
              <a:gd name="T52" fmla="*/ 70 w 72"/>
              <a:gd name="T53" fmla="*/ 96 h 96"/>
              <a:gd name="T54" fmla="*/ 72 w 72"/>
              <a:gd name="T55" fmla="*/ 94 h 96"/>
              <a:gd name="T56" fmla="*/ 70 w 72"/>
              <a:gd name="T57" fmla="*/ 92 h 96"/>
              <a:gd name="T58" fmla="*/ 17 w 72"/>
              <a:gd name="T59" fmla="*/ 36 h 96"/>
              <a:gd name="T60" fmla="*/ 12 w 72"/>
              <a:gd name="T61" fmla="*/ 22 h 96"/>
              <a:gd name="T62" fmla="*/ 12 w 72"/>
              <a:gd name="T63" fmla="*/ 4 h 96"/>
              <a:gd name="T64" fmla="*/ 60 w 72"/>
              <a:gd name="T65" fmla="*/ 4 h 96"/>
              <a:gd name="T66" fmla="*/ 60 w 72"/>
              <a:gd name="T67" fmla="*/ 22 h 96"/>
              <a:gd name="T68" fmla="*/ 55 w 72"/>
              <a:gd name="T69" fmla="*/ 36 h 96"/>
              <a:gd name="T70" fmla="*/ 17 w 72"/>
              <a:gd name="T71" fmla="*/ 36 h 96"/>
              <a:gd name="T72" fmla="*/ 60 w 72"/>
              <a:gd name="T73" fmla="*/ 76 h 96"/>
              <a:gd name="T74" fmla="*/ 49 w 72"/>
              <a:gd name="T75" fmla="*/ 76 h 96"/>
              <a:gd name="T76" fmla="*/ 37 w 72"/>
              <a:gd name="T77" fmla="*/ 65 h 96"/>
              <a:gd name="T78" fmla="*/ 35 w 72"/>
              <a:gd name="T79" fmla="*/ 65 h 96"/>
              <a:gd name="T80" fmla="*/ 23 w 72"/>
              <a:gd name="T81" fmla="*/ 76 h 96"/>
              <a:gd name="T82" fmla="*/ 12 w 72"/>
              <a:gd name="T83" fmla="*/ 76 h 96"/>
              <a:gd name="T84" fmla="*/ 12 w 72"/>
              <a:gd name="T85" fmla="*/ 74 h 96"/>
              <a:gd name="T86" fmla="*/ 36 w 72"/>
              <a:gd name="T87" fmla="*/ 50 h 96"/>
              <a:gd name="T88" fmla="*/ 60 w 72"/>
              <a:gd name="T89" fmla="*/ 74 h 96"/>
              <a:gd name="T90" fmla="*/ 60 w 72"/>
              <a:gd name="T9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96">
                <a:moveTo>
                  <a:pt x="70" y="92"/>
                </a:moveTo>
                <a:cubicBezTo>
                  <a:pt x="64" y="92"/>
                  <a:pt x="64" y="92"/>
                  <a:pt x="64" y="92"/>
                </a:cubicBezTo>
                <a:cubicBezTo>
                  <a:pt x="64" y="78"/>
                  <a:pt x="64" y="78"/>
                  <a:pt x="64" y="78"/>
                </a:cubicBezTo>
                <a:cubicBezTo>
                  <a:pt x="64" y="74"/>
                  <a:pt x="64" y="74"/>
                  <a:pt x="64" y="74"/>
                </a:cubicBezTo>
                <a:cubicBezTo>
                  <a:pt x="64" y="62"/>
                  <a:pt x="57" y="52"/>
                  <a:pt x="46" y="48"/>
                </a:cubicBezTo>
                <a:cubicBezTo>
                  <a:pt x="56" y="44"/>
                  <a:pt x="64" y="35"/>
                  <a:pt x="64" y="22"/>
                </a:cubicBezTo>
                <a:cubicBezTo>
                  <a:pt x="64" y="4"/>
                  <a:pt x="64" y="4"/>
                  <a:pt x="64" y="4"/>
                </a:cubicBezTo>
                <a:cubicBezTo>
                  <a:pt x="70" y="4"/>
                  <a:pt x="70" y="4"/>
                  <a:pt x="70" y="4"/>
                </a:cubicBezTo>
                <a:cubicBezTo>
                  <a:pt x="71" y="4"/>
                  <a:pt x="72" y="3"/>
                  <a:pt x="72" y="2"/>
                </a:cubicBezTo>
                <a:cubicBezTo>
                  <a:pt x="72" y="1"/>
                  <a:pt x="71" y="0"/>
                  <a:pt x="70" y="0"/>
                </a:cubicBezTo>
                <a:cubicBezTo>
                  <a:pt x="62" y="0"/>
                  <a:pt x="62" y="0"/>
                  <a:pt x="62" y="0"/>
                </a:cubicBezTo>
                <a:cubicBezTo>
                  <a:pt x="10" y="0"/>
                  <a:pt x="10" y="0"/>
                  <a:pt x="10" y="0"/>
                </a:cubicBezTo>
                <a:cubicBezTo>
                  <a:pt x="2" y="0"/>
                  <a:pt x="2" y="0"/>
                  <a:pt x="2" y="0"/>
                </a:cubicBezTo>
                <a:cubicBezTo>
                  <a:pt x="1" y="0"/>
                  <a:pt x="0" y="1"/>
                  <a:pt x="0" y="2"/>
                </a:cubicBezTo>
                <a:cubicBezTo>
                  <a:pt x="0" y="3"/>
                  <a:pt x="1" y="4"/>
                  <a:pt x="2" y="4"/>
                </a:cubicBezTo>
                <a:cubicBezTo>
                  <a:pt x="8" y="4"/>
                  <a:pt x="8" y="4"/>
                  <a:pt x="8" y="4"/>
                </a:cubicBezTo>
                <a:cubicBezTo>
                  <a:pt x="8" y="22"/>
                  <a:pt x="8" y="22"/>
                  <a:pt x="8" y="22"/>
                </a:cubicBezTo>
                <a:cubicBezTo>
                  <a:pt x="8" y="35"/>
                  <a:pt x="16" y="44"/>
                  <a:pt x="26" y="48"/>
                </a:cubicBezTo>
                <a:cubicBezTo>
                  <a:pt x="15" y="52"/>
                  <a:pt x="8" y="62"/>
                  <a:pt x="8" y="74"/>
                </a:cubicBezTo>
                <a:cubicBezTo>
                  <a:pt x="8" y="78"/>
                  <a:pt x="8" y="78"/>
                  <a:pt x="8" y="78"/>
                </a:cubicBezTo>
                <a:cubicBezTo>
                  <a:pt x="8" y="92"/>
                  <a:pt x="8" y="92"/>
                  <a:pt x="8" y="92"/>
                </a:cubicBezTo>
                <a:cubicBezTo>
                  <a:pt x="2" y="92"/>
                  <a:pt x="2" y="92"/>
                  <a:pt x="2" y="92"/>
                </a:cubicBezTo>
                <a:cubicBezTo>
                  <a:pt x="1" y="92"/>
                  <a:pt x="0" y="93"/>
                  <a:pt x="0" y="94"/>
                </a:cubicBezTo>
                <a:cubicBezTo>
                  <a:pt x="0" y="95"/>
                  <a:pt x="1" y="96"/>
                  <a:pt x="2" y="96"/>
                </a:cubicBezTo>
                <a:cubicBezTo>
                  <a:pt x="10" y="96"/>
                  <a:pt x="10" y="96"/>
                  <a:pt x="10" y="96"/>
                </a:cubicBezTo>
                <a:cubicBezTo>
                  <a:pt x="62" y="96"/>
                  <a:pt x="62" y="96"/>
                  <a:pt x="62" y="96"/>
                </a:cubicBezTo>
                <a:cubicBezTo>
                  <a:pt x="70" y="96"/>
                  <a:pt x="70" y="96"/>
                  <a:pt x="70" y="96"/>
                </a:cubicBezTo>
                <a:cubicBezTo>
                  <a:pt x="71" y="96"/>
                  <a:pt x="72" y="95"/>
                  <a:pt x="72" y="94"/>
                </a:cubicBezTo>
                <a:cubicBezTo>
                  <a:pt x="72" y="93"/>
                  <a:pt x="71" y="92"/>
                  <a:pt x="70" y="92"/>
                </a:cubicBezTo>
                <a:close/>
                <a:moveTo>
                  <a:pt x="17" y="36"/>
                </a:moveTo>
                <a:cubicBezTo>
                  <a:pt x="14" y="32"/>
                  <a:pt x="12" y="27"/>
                  <a:pt x="12" y="22"/>
                </a:cubicBezTo>
                <a:cubicBezTo>
                  <a:pt x="12" y="4"/>
                  <a:pt x="12" y="4"/>
                  <a:pt x="12" y="4"/>
                </a:cubicBezTo>
                <a:cubicBezTo>
                  <a:pt x="60" y="4"/>
                  <a:pt x="60" y="4"/>
                  <a:pt x="60" y="4"/>
                </a:cubicBezTo>
                <a:cubicBezTo>
                  <a:pt x="60" y="22"/>
                  <a:pt x="60" y="22"/>
                  <a:pt x="60" y="22"/>
                </a:cubicBezTo>
                <a:cubicBezTo>
                  <a:pt x="60" y="27"/>
                  <a:pt x="58" y="32"/>
                  <a:pt x="55" y="36"/>
                </a:cubicBezTo>
                <a:lnTo>
                  <a:pt x="17" y="36"/>
                </a:lnTo>
                <a:close/>
                <a:moveTo>
                  <a:pt x="60" y="76"/>
                </a:moveTo>
                <a:cubicBezTo>
                  <a:pt x="49" y="76"/>
                  <a:pt x="49" y="76"/>
                  <a:pt x="49" y="76"/>
                </a:cubicBezTo>
                <a:cubicBezTo>
                  <a:pt x="37" y="65"/>
                  <a:pt x="37" y="65"/>
                  <a:pt x="37" y="65"/>
                </a:cubicBezTo>
                <a:cubicBezTo>
                  <a:pt x="37" y="64"/>
                  <a:pt x="35" y="64"/>
                  <a:pt x="35" y="65"/>
                </a:cubicBezTo>
                <a:cubicBezTo>
                  <a:pt x="23" y="76"/>
                  <a:pt x="23" y="76"/>
                  <a:pt x="23" y="76"/>
                </a:cubicBezTo>
                <a:cubicBezTo>
                  <a:pt x="12" y="76"/>
                  <a:pt x="12" y="76"/>
                  <a:pt x="12" y="76"/>
                </a:cubicBezTo>
                <a:cubicBezTo>
                  <a:pt x="12" y="74"/>
                  <a:pt x="12" y="74"/>
                  <a:pt x="12" y="74"/>
                </a:cubicBezTo>
                <a:cubicBezTo>
                  <a:pt x="12" y="61"/>
                  <a:pt x="23" y="50"/>
                  <a:pt x="36" y="50"/>
                </a:cubicBezTo>
                <a:cubicBezTo>
                  <a:pt x="49" y="50"/>
                  <a:pt x="60" y="61"/>
                  <a:pt x="60" y="74"/>
                </a:cubicBezTo>
                <a:lnTo>
                  <a:pt x="60"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117" name="Freeform 2788"/>
          <p:cNvSpPr>
            <a:spLocks/>
          </p:cNvSpPr>
          <p:nvPr/>
        </p:nvSpPr>
        <p:spPr bwMode="auto">
          <a:xfrm rot="13500000">
            <a:off x="9940661" y="-687596"/>
            <a:ext cx="383250" cy="381122"/>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111" descr="A picture containing drawing&#10;&#10;Description automatically generated">
            <a:extLst>
              <a:ext uri="{FF2B5EF4-FFF2-40B4-BE49-F238E27FC236}">
                <a16:creationId xmlns:a16="http://schemas.microsoft.com/office/drawing/2014/main" id="{ACEACF25-58A1-47D0-BAB3-030A45AB2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113" name="Group 112">
            <a:extLst>
              <a:ext uri="{FF2B5EF4-FFF2-40B4-BE49-F238E27FC236}">
                <a16:creationId xmlns:a16="http://schemas.microsoft.com/office/drawing/2014/main" id="{53091140-DACC-4701-A217-F8A5481584EA}"/>
              </a:ext>
            </a:extLst>
          </p:cNvPr>
          <p:cNvGrpSpPr/>
          <p:nvPr/>
        </p:nvGrpSpPr>
        <p:grpSpPr>
          <a:xfrm>
            <a:off x="50868" y="0"/>
            <a:ext cx="1576256" cy="482568"/>
            <a:chOff x="50868" y="0"/>
            <a:chExt cx="1576256" cy="482568"/>
          </a:xfrm>
        </p:grpSpPr>
        <p:grpSp>
          <p:nvGrpSpPr>
            <p:cNvPr id="114" name="Group 113">
              <a:extLst>
                <a:ext uri="{FF2B5EF4-FFF2-40B4-BE49-F238E27FC236}">
                  <a16:creationId xmlns:a16="http://schemas.microsoft.com/office/drawing/2014/main" id="{5717B3FE-D6B4-4662-A9B2-0EF781F70153}"/>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16" name="Freeform 5">
                <a:extLst>
                  <a:ext uri="{FF2B5EF4-FFF2-40B4-BE49-F238E27FC236}">
                    <a16:creationId xmlns:a16="http://schemas.microsoft.com/office/drawing/2014/main" id="{431DD41A-98DE-4ED8-B010-BF710DEC8CC0}"/>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
                <a:extLst>
                  <a:ext uri="{FF2B5EF4-FFF2-40B4-BE49-F238E27FC236}">
                    <a16:creationId xmlns:a16="http://schemas.microsoft.com/office/drawing/2014/main" id="{FF3F62BB-62DF-4A3A-B3DB-1F0B27E513E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15" name="Picture 114" descr="A close up of a logo&#10;&#10;Description automatically generated">
              <a:extLst>
                <a:ext uri="{FF2B5EF4-FFF2-40B4-BE49-F238E27FC236}">
                  <a16:creationId xmlns:a16="http://schemas.microsoft.com/office/drawing/2014/main" id="{5FB3FDF7-59E4-41D4-BD0D-D3FA3B822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grpSp>
        <p:nvGrpSpPr>
          <p:cNvPr id="91" name="Group 90">
            <a:extLst>
              <a:ext uri="{FF2B5EF4-FFF2-40B4-BE49-F238E27FC236}">
                <a16:creationId xmlns:a16="http://schemas.microsoft.com/office/drawing/2014/main" id="{753386BA-F891-4CEB-9C99-AFC87BFC607E}"/>
              </a:ext>
            </a:extLst>
          </p:cNvPr>
          <p:cNvGrpSpPr/>
          <p:nvPr/>
        </p:nvGrpSpPr>
        <p:grpSpPr>
          <a:xfrm>
            <a:off x="5262452" y="-544354"/>
            <a:ext cx="282674" cy="283920"/>
            <a:chOff x="8440738" y="2535238"/>
            <a:chExt cx="360362" cy="361950"/>
          </a:xfrm>
          <a:solidFill>
            <a:schemeClr val="bg1"/>
          </a:solidFill>
        </p:grpSpPr>
        <p:sp>
          <p:nvSpPr>
            <p:cNvPr id="92" name="Freeform 73">
              <a:extLst>
                <a:ext uri="{FF2B5EF4-FFF2-40B4-BE49-F238E27FC236}">
                  <a16:creationId xmlns:a16="http://schemas.microsoft.com/office/drawing/2014/main" id="{81A55EE9-190D-44CB-8134-F0CB5383A98B}"/>
                </a:ext>
              </a:extLst>
            </p:cNvPr>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74">
              <a:extLst>
                <a:ext uri="{FF2B5EF4-FFF2-40B4-BE49-F238E27FC236}">
                  <a16:creationId xmlns:a16="http://schemas.microsoft.com/office/drawing/2014/main" id="{1B573C88-2CB2-4221-A040-CCDFF940F0B0}"/>
                </a:ext>
              </a:extLst>
            </p:cNvPr>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134" name="Freeform 157">
            <a:extLst>
              <a:ext uri="{FF2B5EF4-FFF2-40B4-BE49-F238E27FC236}">
                <a16:creationId xmlns:a16="http://schemas.microsoft.com/office/drawing/2014/main" id="{412B6B9D-0374-46B9-8321-44E81491E38B}"/>
              </a:ext>
            </a:extLst>
          </p:cNvPr>
          <p:cNvSpPr>
            <a:spLocks/>
          </p:cNvSpPr>
          <p:nvPr/>
        </p:nvSpPr>
        <p:spPr bwMode="auto">
          <a:xfrm>
            <a:off x="4023740" y="-542810"/>
            <a:ext cx="93395" cy="93395"/>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158">
            <a:extLst>
              <a:ext uri="{FF2B5EF4-FFF2-40B4-BE49-F238E27FC236}">
                <a16:creationId xmlns:a16="http://schemas.microsoft.com/office/drawing/2014/main" id="{144E98AF-9C42-4EFC-A2AC-A99BB52E8230}"/>
              </a:ext>
            </a:extLst>
          </p:cNvPr>
          <p:cNvSpPr>
            <a:spLocks/>
          </p:cNvSpPr>
          <p:nvPr/>
        </p:nvSpPr>
        <p:spPr bwMode="auto">
          <a:xfrm>
            <a:off x="4005061" y="-475565"/>
            <a:ext cx="44830" cy="44829"/>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159">
            <a:extLst>
              <a:ext uri="{FF2B5EF4-FFF2-40B4-BE49-F238E27FC236}">
                <a16:creationId xmlns:a16="http://schemas.microsoft.com/office/drawing/2014/main" id="{EA3169C1-3779-4394-B355-E7D920D3F161}"/>
              </a:ext>
            </a:extLst>
          </p:cNvPr>
          <p:cNvSpPr>
            <a:spLocks/>
          </p:cNvSpPr>
          <p:nvPr/>
        </p:nvSpPr>
        <p:spPr bwMode="auto">
          <a:xfrm>
            <a:off x="4088494" y="-572696"/>
            <a:ext cx="58528" cy="58528"/>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 name="Group 3">
            <a:extLst>
              <a:ext uri="{FF2B5EF4-FFF2-40B4-BE49-F238E27FC236}">
                <a16:creationId xmlns:a16="http://schemas.microsoft.com/office/drawing/2014/main" id="{544AB9B4-F193-4ED3-8A11-2AABCD1BDFAF}"/>
              </a:ext>
            </a:extLst>
          </p:cNvPr>
          <p:cNvGrpSpPr/>
          <p:nvPr/>
        </p:nvGrpSpPr>
        <p:grpSpPr>
          <a:xfrm>
            <a:off x="481497" y="4631596"/>
            <a:ext cx="2181306" cy="1404191"/>
            <a:chOff x="9905526" y="2442522"/>
            <a:chExt cx="2181306" cy="1404191"/>
          </a:xfrm>
        </p:grpSpPr>
        <p:grpSp>
          <p:nvGrpSpPr>
            <p:cNvPr id="42" name="Group 41"/>
            <p:cNvGrpSpPr/>
            <p:nvPr/>
          </p:nvGrpSpPr>
          <p:grpSpPr>
            <a:xfrm>
              <a:off x="10652183" y="3282813"/>
              <a:ext cx="895615" cy="563900"/>
              <a:chOff x="920816" y="2053524"/>
              <a:chExt cx="1294484" cy="815037"/>
            </a:xfrm>
          </p:grpSpPr>
          <p:sp>
            <p:nvSpPr>
              <p:cNvPr id="43"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9905526" y="2442522"/>
              <a:ext cx="2181306" cy="737565"/>
              <a:chOff x="7915507" y="2584989"/>
              <a:chExt cx="2920897" cy="737565"/>
            </a:xfrm>
          </p:grpSpPr>
          <p:sp>
            <p:nvSpPr>
              <p:cNvPr id="100" name="TextBox 25"/>
              <p:cNvSpPr txBox="1"/>
              <p:nvPr/>
            </p:nvSpPr>
            <p:spPr>
              <a:xfrm>
                <a:off x="7915507" y="2860889"/>
                <a:ext cx="292089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Name error </a:t>
                </a:r>
                <a:r>
                  <a:rPr lang="en-US" sz="10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always  indicate the string of characters with single or double quotation marks </a:t>
                </a:r>
                <a:endParaRPr lang="en-US" sz="10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01" name="TextBox 25"/>
              <p:cNvSpPr txBox="1"/>
              <p:nvPr/>
            </p:nvSpPr>
            <p:spPr>
              <a:xfrm>
                <a:off x="8544814" y="2584989"/>
                <a:ext cx="136985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(Word)</a:t>
                </a:r>
              </a:p>
            </p:txBody>
          </p:sp>
        </p:grpSp>
        <p:sp>
          <p:nvSpPr>
            <p:cNvPr id="195" name="TextBox 25">
              <a:extLst>
                <a:ext uri="{FF2B5EF4-FFF2-40B4-BE49-F238E27FC236}">
                  <a16:creationId xmlns:a16="http://schemas.microsoft.com/office/drawing/2014/main" id="{88D92A0B-5C8C-4EF2-9C84-7D119B3B1599}"/>
                </a:ext>
              </a:extLst>
            </p:cNvPr>
            <p:cNvSpPr txBox="1"/>
            <p:nvPr/>
          </p:nvSpPr>
          <p:spPr>
            <a:xfrm>
              <a:off x="10858027" y="3362556"/>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(Hi)</a:t>
              </a:r>
              <a:endParaRPr lang="en-US" sz="2400" b="1" dirty="0">
                <a:solidFill>
                  <a:schemeClr val="bg1"/>
                </a:solidFill>
                <a:cs typeface="Calibri Light" panose="020F0302020204030204" pitchFamily="34" charset="0"/>
              </a:endParaRPr>
            </a:p>
          </p:txBody>
        </p:sp>
      </p:grpSp>
      <p:sp>
        <p:nvSpPr>
          <p:cNvPr id="212" name="TextBox 25">
            <a:extLst>
              <a:ext uri="{FF2B5EF4-FFF2-40B4-BE49-F238E27FC236}">
                <a16:creationId xmlns:a16="http://schemas.microsoft.com/office/drawing/2014/main" id="{2B67BB36-8E2B-4EE9-93FB-6786DC960BE6}"/>
              </a:ext>
            </a:extLst>
          </p:cNvPr>
          <p:cNvSpPr txBox="1"/>
          <p:nvPr/>
        </p:nvSpPr>
        <p:spPr>
          <a:xfrm>
            <a:off x="3637740" y="5662525"/>
            <a:ext cx="693685" cy="27699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solidFill>
                  <a:schemeClr val="bg1"/>
                </a:solidFill>
                <a:cs typeface="Calibri Light" panose="020F0302020204030204" pitchFamily="34" charset="0"/>
              </a:rPr>
              <a:t>end=’ ’</a:t>
            </a:r>
            <a:endParaRPr lang="en-US" b="1" dirty="0">
              <a:solidFill>
                <a:schemeClr val="bg1"/>
              </a:solidFill>
              <a:cs typeface="Calibri Light" panose="020F0302020204030204" pitchFamily="34" charset="0"/>
            </a:endParaRPr>
          </a:p>
        </p:txBody>
      </p:sp>
      <p:grpSp>
        <p:nvGrpSpPr>
          <p:cNvPr id="213" name="Group 212">
            <a:extLst>
              <a:ext uri="{FF2B5EF4-FFF2-40B4-BE49-F238E27FC236}">
                <a16:creationId xmlns:a16="http://schemas.microsoft.com/office/drawing/2014/main" id="{82C24283-77F4-4648-AF79-BAEED0FA1C6B}"/>
              </a:ext>
            </a:extLst>
          </p:cNvPr>
          <p:cNvGrpSpPr/>
          <p:nvPr/>
        </p:nvGrpSpPr>
        <p:grpSpPr>
          <a:xfrm>
            <a:off x="2671978" y="4627355"/>
            <a:ext cx="2532690" cy="630882"/>
            <a:chOff x="7865233" y="2659789"/>
            <a:chExt cx="4440659" cy="630882"/>
          </a:xfrm>
        </p:grpSpPr>
        <p:sp>
          <p:nvSpPr>
            <p:cNvPr id="214" name="TextBox 25">
              <a:extLst>
                <a:ext uri="{FF2B5EF4-FFF2-40B4-BE49-F238E27FC236}">
                  <a16:creationId xmlns:a16="http://schemas.microsoft.com/office/drawing/2014/main" id="{FAA97D16-60E2-4F29-8D82-AB40ED2314B5}"/>
                </a:ext>
              </a:extLst>
            </p:cNvPr>
            <p:cNvSpPr txBox="1"/>
            <p:nvPr/>
          </p:nvSpPr>
          <p:spPr>
            <a:xfrm>
              <a:off x="7865233" y="2982894"/>
              <a:ext cx="4440659"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Defines an end character for a string .</a:t>
              </a:r>
            </a:p>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By default the end character is a new line. </a:t>
              </a:r>
            </a:p>
          </p:txBody>
        </p:sp>
        <p:sp>
          <p:nvSpPr>
            <p:cNvPr id="215" name="TextBox 25">
              <a:extLst>
                <a:ext uri="{FF2B5EF4-FFF2-40B4-BE49-F238E27FC236}">
                  <a16:creationId xmlns:a16="http://schemas.microsoft.com/office/drawing/2014/main" id="{31110FCB-D047-4AC9-90E9-B3D26F8DA70D}"/>
                </a:ext>
              </a:extLst>
            </p:cNvPr>
            <p:cNvSpPr txBox="1"/>
            <p:nvPr/>
          </p:nvSpPr>
          <p:spPr>
            <a:xfrm>
              <a:off x="9210693" y="2659789"/>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200" dirty="0">
                  <a:solidFill>
                    <a:srgbClr val="19627F"/>
                  </a:solidFill>
                  <a:latin typeface="Lato" panose="020F0502020204030203" pitchFamily="34" charset="0"/>
                  <a:cs typeface="Calibri Light" panose="020F0302020204030204" pitchFamily="34" charset="0"/>
                </a:rPr>
                <a:t>end=’   ’</a:t>
              </a:r>
              <a:endParaRPr lang="en-US" sz="1200" dirty="0">
                <a:solidFill>
                  <a:srgbClr val="19627F"/>
                </a:solidFill>
                <a:latin typeface="Lato" panose="020F0502020204030203" pitchFamily="34" charset="0"/>
                <a:cs typeface="Calibri Light" panose="020F0302020204030204" pitchFamily="34" charset="0"/>
              </a:endParaRPr>
            </a:p>
          </p:txBody>
        </p:sp>
      </p:grpSp>
      <p:grpSp>
        <p:nvGrpSpPr>
          <p:cNvPr id="3" name="Group 2">
            <a:extLst>
              <a:ext uri="{FF2B5EF4-FFF2-40B4-BE49-F238E27FC236}">
                <a16:creationId xmlns:a16="http://schemas.microsoft.com/office/drawing/2014/main" id="{A3AE0505-8ACF-4866-BEEA-FCB352558F5F}"/>
              </a:ext>
            </a:extLst>
          </p:cNvPr>
          <p:cNvGrpSpPr/>
          <p:nvPr/>
        </p:nvGrpSpPr>
        <p:grpSpPr>
          <a:xfrm>
            <a:off x="1842037" y="2273184"/>
            <a:ext cx="7609868" cy="1417207"/>
            <a:chOff x="295196" y="1780841"/>
            <a:chExt cx="7216361" cy="1399244"/>
          </a:xfrm>
        </p:grpSpPr>
        <p:grpSp>
          <p:nvGrpSpPr>
            <p:cNvPr id="46" name="Group 45"/>
            <p:cNvGrpSpPr/>
            <p:nvPr/>
          </p:nvGrpSpPr>
          <p:grpSpPr>
            <a:xfrm>
              <a:off x="3606852" y="2577475"/>
              <a:ext cx="895623" cy="563901"/>
              <a:chOff x="-496464" y="2053529"/>
              <a:chExt cx="1294497" cy="815037"/>
            </a:xfrm>
          </p:grpSpPr>
          <p:sp>
            <p:nvSpPr>
              <p:cNvPr id="47" name="Rectangle: Rounded Corners 76"/>
              <p:cNvSpPr/>
              <p:nvPr/>
            </p:nvSpPr>
            <p:spPr>
              <a:xfrm rot="18900000">
                <a:off x="-496464" y="2233122"/>
                <a:ext cx="455858"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Rounded Corners 77"/>
              <p:cNvSpPr/>
              <p:nvPr/>
            </p:nvSpPr>
            <p:spPr>
              <a:xfrm rot="18900000">
                <a:off x="342179" y="2233122"/>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75"/>
              <p:cNvSpPr/>
              <p:nvPr/>
            </p:nvSpPr>
            <p:spPr>
              <a:xfrm rot="2700000">
                <a:off x="-256729" y="2053529"/>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028733" y="2577469"/>
              <a:ext cx="895620" cy="563901"/>
              <a:chOff x="182890" y="2053523"/>
              <a:chExt cx="1294493" cy="815037"/>
            </a:xfrm>
          </p:grpSpPr>
          <p:sp>
            <p:nvSpPr>
              <p:cNvPr id="18" name="Rectangle: Rounded Corners 76"/>
              <p:cNvSpPr/>
              <p:nvPr/>
            </p:nvSpPr>
            <p:spPr>
              <a:xfrm rot="18900000">
                <a:off x="182890" y="2233114"/>
                <a:ext cx="455858"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Rounded Corners 77"/>
              <p:cNvSpPr/>
              <p:nvPr/>
            </p:nvSpPr>
            <p:spPr>
              <a:xfrm rot="18900000">
                <a:off x="1021529" y="2233114"/>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75"/>
              <p:cNvSpPr/>
              <p:nvPr/>
            </p:nvSpPr>
            <p:spPr>
              <a:xfrm rot="2700000">
                <a:off x="422619" y="2053522"/>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a:extLst>
                <a:ext uri="{FF2B5EF4-FFF2-40B4-BE49-F238E27FC236}">
                  <a16:creationId xmlns:a16="http://schemas.microsoft.com/office/drawing/2014/main" id="{817C4D56-C7D3-4B7C-AB67-35DE80036B4B}"/>
                </a:ext>
              </a:extLst>
            </p:cNvPr>
            <p:cNvGrpSpPr/>
            <p:nvPr/>
          </p:nvGrpSpPr>
          <p:grpSpPr>
            <a:xfrm>
              <a:off x="295196" y="1787323"/>
              <a:ext cx="1331927" cy="686995"/>
              <a:chOff x="8382865" y="2635560"/>
              <a:chExt cx="2335317" cy="686994"/>
            </a:xfrm>
          </p:grpSpPr>
          <p:sp>
            <p:nvSpPr>
              <p:cNvPr id="145" name="TextBox 25">
                <a:extLst>
                  <a:ext uri="{FF2B5EF4-FFF2-40B4-BE49-F238E27FC236}">
                    <a16:creationId xmlns:a16="http://schemas.microsoft.com/office/drawing/2014/main" id="{29904D7C-FE37-4C23-9233-E248CA3C3BDF}"/>
                  </a:ext>
                </a:extLst>
              </p:cNvPr>
              <p:cNvSpPr txBox="1"/>
              <p:nvPr/>
            </p:nvSpPr>
            <p:spPr>
              <a:xfrm>
                <a:off x="8382865" y="2860889"/>
                <a:ext cx="233531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Always gives a decimal number called Floating Point Number (Float)</a:t>
                </a:r>
              </a:p>
            </p:txBody>
          </p:sp>
          <p:sp>
            <p:nvSpPr>
              <p:cNvPr id="146" name="TextBox 25">
                <a:extLst>
                  <a:ext uri="{FF2B5EF4-FFF2-40B4-BE49-F238E27FC236}">
                    <a16:creationId xmlns:a16="http://schemas.microsoft.com/office/drawing/2014/main" id="{132658D6-7FDD-4621-9F1D-26AC901D7B03}"/>
                  </a:ext>
                </a:extLst>
              </p:cNvPr>
              <p:cNvSpPr txBox="1"/>
              <p:nvPr/>
            </p:nvSpPr>
            <p:spPr>
              <a:xfrm>
                <a:off x="8598517" y="2635560"/>
                <a:ext cx="1793660"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Forward Slash</a:t>
                </a:r>
              </a:p>
            </p:txBody>
          </p:sp>
        </p:grpSp>
        <p:grpSp>
          <p:nvGrpSpPr>
            <p:cNvPr id="147" name="Group 146">
              <a:extLst>
                <a:ext uri="{FF2B5EF4-FFF2-40B4-BE49-F238E27FC236}">
                  <a16:creationId xmlns:a16="http://schemas.microsoft.com/office/drawing/2014/main" id="{0AA0F9EB-EEA1-41BD-A51E-622F5540F74E}"/>
                </a:ext>
              </a:extLst>
            </p:cNvPr>
            <p:cNvGrpSpPr/>
            <p:nvPr/>
          </p:nvGrpSpPr>
          <p:grpSpPr>
            <a:xfrm>
              <a:off x="4908898" y="2573103"/>
              <a:ext cx="895612" cy="563901"/>
              <a:chOff x="-1679471" y="2053518"/>
              <a:chExt cx="1294478" cy="815037"/>
            </a:xfrm>
          </p:grpSpPr>
          <p:sp>
            <p:nvSpPr>
              <p:cNvPr id="148" name="Rectangle: Rounded Corners 76">
                <a:extLst>
                  <a:ext uri="{FF2B5EF4-FFF2-40B4-BE49-F238E27FC236}">
                    <a16:creationId xmlns:a16="http://schemas.microsoft.com/office/drawing/2014/main" id="{891C1A77-2FCB-4436-B3FD-1422F212BB3B}"/>
                  </a:ext>
                </a:extLst>
              </p:cNvPr>
              <p:cNvSpPr/>
              <p:nvPr/>
            </p:nvSpPr>
            <p:spPr>
              <a:xfrm rot="18900000">
                <a:off x="-1679471" y="2233108"/>
                <a:ext cx="455857"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9" name="Rectangle: Rounded Corners 77">
                <a:extLst>
                  <a:ext uri="{FF2B5EF4-FFF2-40B4-BE49-F238E27FC236}">
                    <a16:creationId xmlns:a16="http://schemas.microsoft.com/office/drawing/2014/main" id="{033AF1F1-B442-4C7E-8913-8100CE222FF2}"/>
                  </a:ext>
                </a:extLst>
              </p:cNvPr>
              <p:cNvSpPr/>
              <p:nvPr/>
            </p:nvSpPr>
            <p:spPr>
              <a:xfrm rot="18900000">
                <a:off x="-840849" y="2233108"/>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75">
                <a:extLst>
                  <a:ext uri="{FF2B5EF4-FFF2-40B4-BE49-F238E27FC236}">
                    <a16:creationId xmlns:a16="http://schemas.microsoft.com/office/drawing/2014/main" id="{776112FD-F117-4E93-B4F2-3A8578AB19CA}"/>
                  </a:ext>
                </a:extLst>
              </p:cNvPr>
              <p:cNvSpPr/>
              <p:nvPr/>
            </p:nvSpPr>
            <p:spPr>
              <a:xfrm rot="2700000">
                <a:off x="-1439751" y="2053517"/>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a:extLst>
                <a:ext uri="{FF2B5EF4-FFF2-40B4-BE49-F238E27FC236}">
                  <a16:creationId xmlns:a16="http://schemas.microsoft.com/office/drawing/2014/main" id="{92CA0E69-44F8-4526-80EA-C4610425B4A2}"/>
                </a:ext>
              </a:extLst>
            </p:cNvPr>
            <p:cNvGrpSpPr/>
            <p:nvPr/>
          </p:nvGrpSpPr>
          <p:grpSpPr>
            <a:xfrm>
              <a:off x="6351404" y="2616184"/>
              <a:ext cx="895618" cy="563901"/>
              <a:chOff x="-1878610" y="2053518"/>
              <a:chExt cx="1294495" cy="815037"/>
            </a:xfrm>
          </p:grpSpPr>
          <p:sp>
            <p:nvSpPr>
              <p:cNvPr id="155" name="Rectangle: Rounded Corners 76">
                <a:extLst>
                  <a:ext uri="{FF2B5EF4-FFF2-40B4-BE49-F238E27FC236}">
                    <a16:creationId xmlns:a16="http://schemas.microsoft.com/office/drawing/2014/main" id="{EC7057E9-34EF-4996-B28E-A1BA33361683}"/>
                  </a:ext>
                </a:extLst>
              </p:cNvPr>
              <p:cNvSpPr/>
              <p:nvPr/>
            </p:nvSpPr>
            <p:spPr>
              <a:xfrm rot="18900000">
                <a:off x="-1878610" y="2233109"/>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6" name="Rectangle: Rounded Corners 77">
                <a:extLst>
                  <a:ext uri="{FF2B5EF4-FFF2-40B4-BE49-F238E27FC236}">
                    <a16:creationId xmlns:a16="http://schemas.microsoft.com/office/drawing/2014/main" id="{BA3DCD40-E217-4A90-96AF-9B39C11469AC}"/>
                  </a:ext>
                </a:extLst>
              </p:cNvPr>
              <p:cNvSpPr/>
              <p:nvPr/>
            </p:nvSpPr>
            <p:spPr>
              <a:xfrm rot="18900000">
                <a:off x="-1039966" y="2233109"/>
                <a:ext cx="455851"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75">
                <a:extLst>
                  <a:ext uri="{FF2B5EF4-FFF2-40B4-BE49-F238E27FC236}">
                    <a16:creationId xmlns:a16="http://schemas.microsoft.com/office/drawing/2014/main" id="{04409761-AC45-49B1-B5E1-DB57AC1AFD7E}"/>
                  </a:ext>
                </a:extLst>
              </p:cNvPr>
              <p:cNvSpPr/>
              <p:nvPr/>
            </p:nvSpPr>
            <p:spPr>
              <a:xfrm rot="2700000">
                <a:off x="-1638872" y="2053518"/>
                <a:ext cx="815037" cy="815037"/>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5" name="Group 174">
              <a:extLst>
                <a:ext uri="{FF2B5EF4-FFF2-40B4-BE49-F238E27FC236}">
                  <a16:creationId xmlns:a16="http://schemas.microsoft.com/office/drawing/2014/main" id="{7BCE5BB3-96B3-431F-A1AB-08958556B56F}"/>
                </a:ext>
              </a:extLst>
            </p:cNvPr>
            <p:cNvGrpSpPr/>
            <p:nvPr/>
          </p:nvGrpSpPr>
          <p:grpSpPr>
            <a:xfrm>
              <a:off x="520251" y="2577472"/>
              <a:ext cx="895615" cy="563902"/>
              <a:chOff x="920816" y="2053524"/>
              <a:chExt cx="1294484" cy="815037"/>
            </a:xfrm>
          </p:grpSpPr>
          <p:sp>
            <p:nvSpPr>
              <p:cNvPr id="176" name="Rectangle: Rounded Corners 76">
                <a:extLst>
                  <a:ext uri="{FF2B5EF4-FFF2-40B4-BE49-F238E27FC236}">
                    <a16:creationId xmlns:a16="http://schemas.microsoft.com/office/drawing/2014/main" id="{3FB19CF6-1B64-4EAB-9C0F-278220F43581}"/>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7" name="Rectangle: Rounded Corners 77">
                <a:extLst>
                  <a:ext uri="{FF2B5EF4-FFF2-40B4-BE49-F238E27FC236}">
                    <a16:creationId xmlns:a16="http://schemas.microsoft.com/office/drawing/2014/main" id="{9B541B9E-0E98-4354-BC99-66D1986E5C8B}"/>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75">
                <a:extLst>
                  <a:ext uri="{FF2B5EF4-FFF2-40B4-BE49-F238E27FC236}">
                    <a16:creationId xmlns:a16="http://schemas.microsoft.com/office/drawing/2014/main" id="{A65ABCCF-ADF2-45D7-8E9D-0B727143CD02}"/>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2" name="TextBox 25">
              <a:extLst>
                <a:ext uri="{FF2B5EF4-FFF2-40B4-BE49-F238E27FC236}">
                  <a16:creationId xmlns:a16="http://schemas.microsoft.com/office/drawing/2014/main" id="{EEC99DC2-7319-46B2-AB89-8CCD26D6764E}"/>
                </a:ext>
              </a:extLst>
            </p:cNvPr>
            <p:cNvSpPr txBox="1"/>
            <p:nvPr/>
          </p:nvSpPr>
          <p:spPr>
            <a:xfrm>
              <a:off x="817925" y="2652334"/>
              <a:ext cx="276691" cy="36933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sp>
          <p:nvSpPr>
            <p:cNvPr id="183" name="TextBox 25">
              <a:extLst>
                <a:ext uri="{FF2B5EF4-FFF2-40B4-BE49-F238E27FC236}">
                  <a16:creationId xmlns:a16="http://schemas.microsoft.com/office/drawing/2014/main" id="{F58823EC-8EE2-47AC-AD7B-0AFDDC2F9A85}"/>
                </a:ext>
              </a:extLst>
            </p:cNvPr>
            <p:cNvSpPr txBox="1"/>
            <p:nvPr/>
          </p:nvSpPr>
          <p:spPr>
            <a:xfrm>
              <a:off x="2344905" y="2674721"/>
              <a:ext cx="276691"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84" name="Group 183">
              <a:extLst>
                <a:ext uri="{FF2B5EF4-FFF2-40B4-BE49-F238E27FC236}">
                  <a16:creationId xmlns:a16="http://schemas.microsoft.com/office/drawing/2014/main" id="{98B034D2-86C6-4500-8576-0F3D40F60AE8}"/>
                </a:ext>
              </a:extLst>
            </p:cNvPr>
            <p:cNvGrpSpPr/>
            <p:nvPr/>
          </p:nvGrpSpPr>
          <p:grpSpPr>
            <a:xfrm>
              <a:off x="1709396" y="1781840"/>
              <a:ext cx="1683924" cy="533107"/>
              <a:chOff x="7310293" y="2635560"/>
              <a:chExt cx="2952486" cy="533106"/>
            </a:xfrm>
          </p:grpSpPr>
          <p:sp>
            <p:nvSpPr>
              <p:cNvPr id="185" name="TextBox 25">
                <a:extLst>
                  <a:ext uri="{FF2B5EF4-FFF2-40B4-BE49-F238E27FC236}">
                    <a16:creationId xmlns:a16="http://schemas.microsoft.com/office/drawing/2014/main" id="{D7942A72-08FC-4301-BD20-2FD09BA495C1}"/>
                  </a:ext>
                </a:extLst>
              </p:cNvPr>
              <p:cNvSpPr txBox="1"/>
              <p:nvPr/>
            </p:nvSpPr>
            <p:spPr>
              <a:xfrm>
                <a:off x="7310293" y="2860889"/>
                <a:ext cx="2952486"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Always gives an integer value and discards the decimal part</a:t>
                </a:r>
              </a:p>
            </p:txBody>
          </p:sp>
          <p:sp>
            <p:nvSpPr>
              <p:cNvPr id="186" name="TextBox 25">
                <a:extLst>
                  <a:ext uri="{FF2B5EF4-FFF2-40B4-BE49-F238E27FC236}">
                    <a16:creationId xmlns:a16="http://schemas.microsoft.com/office/drawing/2014/main" id="{1E226F88-9137-4824-BB7C-CC7C452A0B29}"/>
                  </a:ext>
                </a:extLst>
              </p:cNvPr>
              <p:cNvSpPr txBox="1"/>
              <p:nvPr/>
            </p:nvSpPr>
            <p:spPr>
              <a:xfrm>
                <a:off x="7568436" y="2635560"/>
                <a:ext cx="216054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2 Forward Slashes</a:t>
                </a:r>
              </a:p>
            </p:txBody>
          </p:sp>
        </p:grpSp>
        <p:sp>
          <p:nvSpPr>
            <p:cNvPr id="187" name="TextBox 25">
              <a:extLst>
                <a:ext uri="{FF2B5EF4-FFF2-40B4-BE49-F238E27FC236}">
                  <a16:creationId xmlns:a16="http://schemas.microsoft.com/office/drawing/2014/main" id="{862C3FE7-BDEB-4458-A5F9-51667C1866D2}"/>
                </a:ext>
              </a:extLst>
            </p:cNvPr>
            <p:cNvSpPr txBox="1"/>
            <p:nvPr/>
          </p:nvSpPr>
          <p:spPr>
            <a:xfrm>
              <a:off x="3893921" y="2640848"/>
              <a:ext cx="321183"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88" name="Group 187">
              <a:extLst>
                <a:ext uri="{FF2B5EF4-FFF2-40B4-BE49-F238E27FC236}">
                  <a16:creationId xmlns:a16="http://schemas.microsoft.com/office/drawing/2014/main" id="{A93ABF50-3B34-45E6-9331-ADF3F8376F40}"/>
                </a:ext>
              </a:extLst>
            </p:cNvPr>
            <p:cNvGrpSpPr/>
            <p:nvPr/>
          </p:nvGrpSpPr>
          <p:grpSpPr>
            <a:xfrm>
              <a:off x="3342167" y="1782575"/>
              <a:ext cx="1331927" cy="533107"/>
              <a:chOff x="6663600" y="2635560"/>
              <a:chExt cx="2335317" cy="533106"/>
            </a:xfrm>
          </p:grpSpPr>
          <p:sp>
            <p:nvSpPr>
              <p:cNvPr id="189" name="TextBox 25">
                <a:extLst>
                  <a:ext uri="{FF2B5EF4-FFF2-40B4-BE49-F238E27FC236}">
                    <a16:creationId xmlns:a16="http://schemas.microsoft.com/office/drawing/2014/main" id="{BA28C89E-B4FB-4C05-BB21-FF0E96BF9542}"/>
                  </a:ext>
                </a:extLst>
              </p:cNvPr>
              <p:cNvSpPr txBox="1"/>
              <p:nvPr/>
            </p:nvSpPr>
            <p:spPr>
              <a:xfrm>
                <a:off x="6663600" y="2860889"/>
                <a:ext cx="2335317"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To the power of</a:t>
                </a:r>
              </a:p>
              <a:p>
                <a:pPr algn="ctr"/>
                <a:endParaRPr lang="en-US" sz="10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90" name="TextBox 25">
                <a:extLst>
                  <a:ext uri="{FF2B5EF4-FFF2-40B4-BE49-F238E27FC236}">
                    <a16:creationId xmlns:a16="http://schemas.microsoft.com/office/drawing/2014/main" id="{0DEBA6B5-D5ED-4FA4-A395-9779462BD02A}"/>
                  </a:ext>
                </a:extLst>
              </p:cNvPr>
              <p:cNvSpPr txBox="1"/>
              <p:nvPr/>
            </p:nvSpPr>
            <p:spPr>
              <a:xfrm>
                <a:off x="6786962" y="2635560"/>
                <a:ext cx="211789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2 Asterisks</a:t>
                </a:r>
              </a:p>
            </p:txBody>
          </p:sp>
        </p:grpSp>
        <p:sp>
          <p:nvSpPr>
            <p:cNvPr id="191" name="TextBox 25">
              <a:extLst>
                <a:ext uri="{FF2B5EF4-FFF2-40B4-BE49-F238E27FC236}">
                  <a16:creationId xmlns:a16="http://schemas.microsoft.com/office/drawing/2014/main" id="{D2EDBA95-9069-45BD-990B-5294495B6FC6}"/>
                </a:ext>
              </a:extLst>
            </p:cNvPr>
            <p:cNvSpPr txBox="1"/>
            <p:nvPr/>
          </p:nvSpPr>
          <p:spPr>
            <a:xfrm>
              <a:off x="5194638" y="2658182"/>
              <a:ext cx="321183"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 ’</a:t>
              </a:r>
              <a:endParaRPr lang="en-US" sz="2400" b="1" dirty="0">
                <a:solidFill>
                  <a:schemeClr val="bg1"/>
                </a:solidFill>
                <a:cs typeface="Calibri Light" panose="020F0302020204030204" pitchFamily="34" charset="0"/>
              </a:endParaRPr>
            </a:p>
          </p:txBody>
        </p:sp>
        <p:grpSp>
          <p:nvGrpSpPr>
            <p:cNvPr id="192" name="Group 191">
              <a:extLst>
                <a:ext uri="{FF2B5EF4-FFF2-40B4-BE49-F238E27FC236}">
                  <a16:creationId xmlns:a16="http://schemas.microsoft.com/office/drawing/2014/main" id="{5DDDE043-6001-4042-9DB0-B9F9DA37D987}"/>
                </a:ext>
              </a:extLst>
            </p:cNvPr>
            <p:cNvGrpSpPr/>
            <p:nvPr/>
          </p:nvGrpSpPr>
          <p:grpSpPr>
            <a:xfrm>
              <a:off x="4580705" y="1783682"/>
              <a:ext cx="1582735" cy="377267"/>
              <a:chOff x="5055209" y="2635560"/>
              <a:chExt cx="2775067" cy="377266"/>
            </a:xfrm>
          </p:grpSpPr>
          <p:sp>
            <p:nvSpPr>
              <p:cNvPr id="193" name="TextBox 25">
                <a:extLst>
                  <a:ext uri="{FF2B5EF4-FFF2-40B4-BE49-F238E27FC236}">
                    <a16:creationId xmlns:a16="http://schemas.microsoft.com/office/drawing/2014/main" id="{F167CB80-8951-4586-9B44-C0BDCC42E264}"/>
                  </a:ext>
                </a:extLst>
              </p:cNvPr>
              <p:cNvSpPr txBox="1"/>
              <p:nvPr/>
            </p:nvSpPr>
            <p:spPr>
              <a:xfrm>
                <a:off x="5228503" y="2860889"/>
                <a:ext cx="2335319" cy="15193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Creates a string</a:t>
                </a:r>
              </a:p>
            </p:txBody>
          </p:sp>
          <p:sp>
            <p:nvSpPr>
              <p:cNvPr id="194" name="TextBox 25">
                <a:extLst>
                  <a:ext uri="{FF2B5EF4-FFF2-40B4-BE49-F238E27FC236}">
                    <a16:creationId xmlns:a16="http://schemas.microsoft.com/office/drawing/2014/main" id="{6B88EF0C-4B4B-417A-9F98-69AABB973C46}"/>
                  </a:ext>
                </a:extLst>
              </p:cNvPr>
              <p:cNvSpPr txBox="1"/>
              <p:nvPr/>
            </p:nvSpPr>
            <p:spPr>
              <a:xfrm>
                <a:off x="5055209" y="2635560"/>
                <a:ext cx="277506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Single Quotation Marks</a:t>
                </a:r>
              </a:p>
            </p:txBody>
          </p:sp>
        </p:grpSp>
        <p:sp>
          <p:nvSpPr>
            <p:cNvPr id="216" name="TextBox 25">
              <a:extLst>
                <a:ext uri="{FF2B5EF4-FFF2-40B4-BE49-F238E27FC236}">
                  <a16:creationId xmlns:a16="http://schemas.microsoft.com/office/drawing/2014/main" id="{F93B5FF0-AB55-462E-A9FF-1F77A3FDCB74}"/>
                </a:ext>
              </a:extLst>
            </p:cNvPr>
            <p:cNvSpPr txBox="1"/>
            <p:nvPr/>
          </p:nvSpPr>
          <p:spPr>
            <a:xfrm>
              <a:off x="6452375" y="2745201"/>
              <a:ext cx="693685" cy="27699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solidFill>
                    <a:schemeClr val="bg1"/>
                  </a:solidFill>
                  <a:cs typeface="Calibri Light" panose="020F0302020204030204" pitchFamily="34" charset="0"/>
                </a:rPr>
                <a:t>clear</a:t>
              </a:r>
              <a:endParaRPr lang="en-US" b="1" dirty="0">
                <a:solidFill>
                  <a:schemeClr val="bg1"/>
                </a:solidFill>
                <a:cs typeface="Calibri Light" panose="020F0302020204030204" pitchFamily="34" charset="0"/>
              </a:endParaRPr>
            </a:p>
          </p:txBody>
        </p:sp>
        <p:grpSp>
          <p:nvGrpSpPr>
            <p:cNvPr id="217" name="Group 216">
              <a:extLst>
                <a:ext uri="{FF2B5EF4-FFF2-40B4-BE49-F238E27FC236}">
                  <a16:creationId xmlns:a16="http://schemas.microsoft.com/office/drawing/2014/main" id="{34EBB0C1-71C3-4F6C-8C90-421FA92B9B8E}"/>
                </a:ext>
              </a:extLst>
            </p:cNvPr>
            <p:cNvGrpSpPr/>
            <p:nvPr/>
          </p:nvGrpSpPr>
          <p:grpSpPr>
            <a:xfrm>
              <a:off x="6132851" y="1780841"/>
              <a:ext cx="1378706" cy="382058"/>
              <a:chOff x="4974037" y="1148401"/>
              <a:chExt cx="2417342" cy="382058"/>
            </a:xfrm>
          </p:grpSpPr>
          <p:sp>
            <p:nvSpPr>
              <p:cNvPr id="218" name="TextBox 25">
                <a:extLst>
                  <a:ext uri="{FF2B5EF4-FFF2-40B4-BE49-F238E27FC236}">
                    <a16:creationId xmlns:a16="http://schemas.microsoft.com/office/drawing/2014/main" id="{DF4DC6E1-4900-4630-82F3-BD373F36F6D2}"/>
                  </a:ext>
                </a:extLst>
              </p:cNvPr>
              <p:cNvSpPr txBox="1"/>
              <p:nvPr/>
            </p:nvSpPr>
            <p:spPr>
              <a:xfrm>
                <a:off x="5056060" y="1376571"/>
                <a:ext cx="2335319" cy="15388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Clears the console. </a:t>
                </a:r>
              </a:p>
            </p:txBody>
          </p:sp>
          <p:sp>
            <p:nvSpPr>
              <p:cNvPr id="219" name="TextBox 25">
                <a:extLst>
                  <a:ext uri="{FF2B5EF4-FFF2-40B4-BE49-F238E27FC236}">
                    <a16:creationId xmlns:a16="http://schemas.microsoft.com/office/drawing/2014/main" id="{6BB6DA93-ECE9-4A07-8FDF-3475FB8624BA}"/>
                  </a:ext>
                </a:extLst>
              </p:cNvPr>
              <p:cNvSpPr txBox="1"/>
              <p:nvPr/>
            </p:nvSpPr>
            <p:spPr>
              <a:xfrm>
                <a:off x="4974037" y="1148401"/>
                <a:ext cx="2335319"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200" dirty="0">
                    <a:solidFill>
                      <a:srgbClr val="19627F"/>
                    </a:solidFill>
                    <a:latin typeface="Lato" panose="020F0502020204030203" pitchFamily="34" charset="0"/>
                    <a:cs typeface="Calibri Light" panose="020F0302020204030204" pitchFamily="34" charset="0"/>
                  </a:rPr>
                  <a:t>Clear</a:t>
                </a:r>
                <a:endParaRPr lang="en-US" sz="1200" dirty="0">
                  <a:solidFill>
                    <a:srgbClr val="19627F"/>
                  </a:solidFill>
                  <a:latin typeface="Lato" panose="020F0502020204030203" pitchFamily="34" charset="0"/>
                  <a:cs typeface="Calibri Light" panose="020F0302020204030204" pitchFamily="34" charset="0"/>
                </a:endParaRPr>
              </a:p>
            </p:txBody>
          </p:sp>
        </p:grpSp>
      </p:grpSp>
      <p:sp>
        <p:nvSpPr>
          <p:cNvPr id="131" name="TextBox 25">
            <a:extLst>
              <a:ext uri="{FF2B5EF4-FFF2-40B4-BE49-F238E27FC236}">
                <a16:creationId xmlns:a16="http://schemas.microsoft.com/office/drawing/2014/main" id="{5AE427B7-75FF-4E5B-B105-8731A8F96381}"/>
              </a:ext>
            </a:extLst>
          </p:cNvPr>
          <p:cNvSpPr txBox="1"/>
          <p:nvPr/>
        </p:nvSpPr>
        <p:spPr>
          <a:xfrm>
            <a:off x="3996565" y="1875135"/>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0C344C"/>
                </a:solidFill>
                <a:latin typeface="Lato" panose="020F0502020204030203" pitchFamily="34" charset="0"/>
                <a:cs typeface="Calibri Light" panose="020F0302020204030204" pitchFamily="34" charset="0"/>
              </a:rPr>
              <a:t>Python Syntax</a:t>
            </a:r>
          </a:p>
        </p:txBody>
      </p:sp>
      <p:sp>
        <p:nvSpPr>
          <p:cNvPr id="159" name="TextBox 25">
            <a:extLst>
              <a:ext uri="{FF2B5EF4-FFF2-40B4-BE49-F238E27FC236}">
                <a16:creationId xmlns:a16="http://schemas.microsoft.com/office/drawing/2014/main" id="{ADD0F150-6105-425D-9B5A-61AA63264430}"/>
              </a:ext>
            </a:extLst>
          </p:cNvPr>
          <p:cNvSpPr txBox="1"/>
          <p:nvPr/>
        </p:nvSpPr>
        <p:spPr>
          <a:xfrm>
            <a:off x="603954" y="4081004"/>
            <a:ext cx="435217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b="1" dirty="0">
                <a:solidFill>
                  <a:srgbClr val="0C344C"/>
                </a:solidFill>
                <a:latin typeface="Lato" panose="020F0502020204030203" pitchFamily="34" charset="0"/>
                <a:cs typeface="Calibri Light" panose="020F0302020204030204" pitchFamily="34" charset="0"/>
              </a:rPr>
              <a:t>Whenever we are dealing with the </a:t>
            </a:r>
            <a:r>
              <a:rPr lang="en-GB" sz="1400" b="1" i="1" dirty="0">
                <a:solidFill>
                  <a:srgbClr val="0C344C"/>
                </a:solidFill>
                <a:latin typeface="Lato" panose="020F0502020204030203" pitchFamily="34" charset="0"/>
                <a:cs typeface="Calibri Light" panose="020F0302020204030204" pitchFamily="34" charset="0"/>
              </a:rPr>
              <a:t>print ( )</a:t>
            </a:r>
            <a:r>
              <a:rPr lang="en-GB" sz="1400" b="1" dirty="0">
                <a:solidFill>
                  <a:srgbClr val="0C344C"/>
                </a:solidFill>
                <a:latin typeface="Lato" panose="020F0502020204030203" pitchFamily="34" charset="0"/>
                <a:cs typeface="Calibri Light" panose="020F0302020204030204" pitchFamily="34" charset="0"/>
              </a:rPr>
              <a:t>  function, </a:t>
            </a:r>
          </a:p>
          <a:p>
            <a:pPr algn="ctr"/>
            <a:r>
              <a:rPr lang="en-GB" sz="1400" b="1" dirty="0">
                <a:solidFill>
                  <a:srgbClr val="0C344C"/>
                </a:solidFill>
                <a:latin typeface="Lato" panose="020F0502020204030203" pitchFamily="34" charset="0"/>
                <a:cs typeface="Calibri Light" panose="020F0302020204030204" pitchFamily="34" charset="0"/>
              </a:rPr>
              <a:t>we can force the display of the operations </a:t>
            </a:r>
            <a:endParaRPr lang="en-US" sz="1400" b="1" dirty="0">
              <a:solidFill>
                <a:srgbClr val="0C344C"/>
              </a:solidFill>
              <a:latin typeface="Lato" panose="020F0502020204030203" pitchFamily="34" charset="0"/>
              <a:cs typeface="Calibri Light" panose="020F0302020204030204" pitchFamily="34" charset="0"/>
            </a:endParaRPr>
          </a:p>
        </p:txBody>
      </p:sp>
      <p:sp>
        <p:nvSpPr>
          <p:cNvPr id="160" name="TextBox 25">
            <a:extLst>
              <a:ext uri="{FF2B5EF4-FFF2-40B4-BE49-F238E27FC236}">
                <a16:creationId xmlns:a16="http://schemas.microsoft.com/office/drawing/2014/main" id="{FA838E24-AE15-43BA-AB0B-28C5AA775C6B}"/>
              </a:ext>
            </a:extLst>
          </p:cNvPr>
          <p:cNvSpPr txBox="1"/>
          <p:nvPr/>
        </p:nvSpPr>
        <p:spPr>
          <a:xfrm>
            <a:off x="6718135" y="4081004"/>
            <a:ext cx="435217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b="1" dirty="0">
                <a:solidFill>
                  <a:srgbClr val="0C344C"/>
                </a:solidFill>
                <a:latin typeface="Lato" panose="020F0502020204030203" pitchFamily="34" charset="0"/>
                <a:cs typeface="Calibri Light" panose="020F0302020204030204" pitchFamily="34" charset="0"/>
              </a:rPr>
              <a:t>If we are printing a string, we’ve got some some extra characters to help us</a:t>
            </a:r>
            <a:endParaRPr lang="en-US" sz="1400" b="1" dirty="0">
              <a:solidFill>
                <a:srgbClr val="0C344C"/>
              </a:solidFill>
              <a:latin typeface="Lato" panose="020F0502020204030203" pitchFamily="34" charset="0"/>
              <a:cs typeface="Calibri Light" panose="020F0302020204030204" pitchFamily="34" charset="0"/>
            </a:endParaRPr>
          </a:p>
        </p:txBody>
      </p:sp>
      <p:grpSp>
        <p:nvGrpSpPr>
          <p:cNvPr id="21" name="Group 20">
            <a:extLst>
              <a:ext uri="{FF2B5EF4-FFF2-40B4-BE49-F238E27FC236}">
                <a16:creationId xmlns:a16="http://schemas.microsoft.com/office/drawing/2014/main" id="{C28A7E9C-2876-4458-B0F4-146D319BA7C7}"/>
              </a:ext>
            </a:extLst>
          </p:cNvPr>
          <p:cNvGrpSpPr/>
          <p:nvPr/>
        </p:nvGrpSpPr>
        <p:grpSpPr>
          <a:xfrm>
            <a:off x="6517400" y="4630949"/>
            <a:ext cx="4691561" cy="1463338"/>
            <a:chOff x="6625554" y="4627355"/>
            <a:chExt cx="4691561" cy="1463338"/>
          </a:xfrm>
        </p:grpSpPr>
        <p:grpSp>
          <p:nvGrpSpPr>
            <p:cNvPr id="12" name="Group 11">
              <a:extLst>
                <a:ext uri="{FF2B5EF4-FFF2-40B4-BE49-F238E27FC236}">
                  <a16:creationId xmlns:a16="http://schemas.microsoft.com/office/drawing/2014/main" id="{BED46ABD-B494-4707-9182-A1E577DC14A7}"/>
                </a:ext>
              </a:extLst>
            </p:cNvPr>
            <p:cNvGrpSpPr/>
            <p:nvPr/>
          </p:nvGrpSpPr>
          <p:grpSpPr>
            <a:xfrm>
              <a:off x="9909662" y="4627355"/>
              <a:ext cx="1407453" cy="1454870"/>
              <a:chOff x="6246038" y="4652205"/>
              <a:chExt cx="1407453" cy="1454870"/>
            </a:xfrm>
          </p:grpSpPr>
          <p:grpSp>
            <p:nvGrpSpPr>
              <p:cNvPr id="168" name="Group 167">
                <a:extLst>
                  <a:ext uri="{FF2B5EF4-FFF2-40B4-BE49-F238E27FC236}">
                    <a16:creationId xmlns:a16="http://schemas.microsoft.com/office/drawing/2014/main" id="{55EE3D81-89E2-4D47-BA03-AD3DCC7B006C}"/>
                  </a:ext>
                </a:extLst>
              </p:cNvPr>
              <p:cNvGrpSpPr/>
              <p:nvPr/>
            </p:nvGrpSpPr>
            <p:grpSpPr>
              <a:xfrm>
                <a:off x="6481389" y="5543176"/>
                <a:ext cx="895615" cy="563899"/>
                <a:chOff x="2020134" y="2028822"/>
                <a:chExt cx="1294484" cy="815037"/>
              </a:xfrm>
            </p:grpSpPr>
            <p:sp>
              <p:nvSpPr>
                <p:cNvPr id="211" name="Rectangle: Rounded Corners 76">
                  <a:extLst>
                    <a:ext uri="{FF2B5EF4-FFF2-40B4-BE49-F238E27FC236}">
                      <a16:creationId xmlns:a16="http://schemas.microsoft.com/office/drawing/2014/main" id="{CB549239-CFDA-4B24-B9F4-5E85291002AF}"/>
                    </a:ext>
                  </a:extLst>
                </p:cNvPr>
                <p:cNvSpPr/>
                <p:nvPr/>
              </p:nvSpPr>
              <p:spPr>
                <a:xfrm rot="18900000">
                  <a:off x="2020134" y="2208412"/>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0" name="Rectangle: Rounded Corners 77">
                  <a:extLst>
                    <a:ext uri="{FF2B5EF4-FFF2-40B4-BE49-F238E27FC236}">
                      <a16:creationId xmlns:a16="http://schemas.microsoft.com/office/drawing/2014/main" id="{C476AFF4-8231-44B4-86AF-4C7D923E0AD8}"/>
                    </a:ext>
                  </a:extLst>
                </p:cNvPr>
                <p:cNvSpPr/>
                <p:nvPr/>
              </p:nvSpPr>
              <p:spPr>
                <a:xfrm rot="18900000">
                  <a:off x="2858762" y="2208412"/>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75">
                  <a:extLst>
                    <a:ext uri="{FF2B5EF4-FFF2-40B4-BE49-F238E27FC236}">
                      <a16:creationId xmlns:a16="http://schemas.microsoft.com/office/drawing/2014/main" id="{1FFE4329-9992-40B9-8324-A3C6B0C2ABFF}"/>
                    </a:ext>
                  </a:extLst>
                </p:cNvPr>
                <p:cNvSpPr/>
                <p:nvPr/>
              </p:nvSpPr>
              <p:spPr>
                <a:xfrm rot="2700000">
                  <a:off x="2259858" y="2028821"/>
                  <a:ext cx="815037" cy="815039"/>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TextBox 25">
                <a:extLst>
                  <a:ext uri="{FF2B5EF4-FFF2-40B4-BE49-F238E27FC236}">
                    <a16:creationId xmlns:a16="http://schemas.microsoft.com/office/drawing/2014/main" id="{D1FC988B-5F77-45F3-B30A-3E7A3C116A29}"/>
                  </a:ext>
                </a:extLst>
              </p:cNvPr>
              <p:cNvSpPr txBox="1"/>
              <p:nvPr/>
            </p:nvSpPr>
            <p:spPr>
              <a:xfrm>
                <a:off x="6739975" y="5619047"/>
                <a:ext cx="32521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\n</a:t>
                </a:r>
              </a:p>
            </p:txBody>
          </p:sp>
          <p:grpSp>
            <p:nvGrpSpPr>
              <p:cNvPr id="170" name="Group 169">
                <a:extLst>
                  <a:ext uri="{FF2B5EF4-FFF2-40B4-BE49-F238E27FC236}">
                    <a16:creationId xmlns:a16="http://schemas.microsoft.com/office/drawing/2014/main" id="{6E78B8DB-AB3F-42FE-AE2C-C08A1D1C1711}"/>
                  </a:ext>
                </a:extLst>
              </p:cNvPr>
              <p:cNvGrpSpPr/>
              <p:nvPr/>
            </p:nvGrpSpPr>
            <p:grpSpPr>
              <a:xfrm>
                <a:off x="6246038" y="4652205"/>
                <a:ext cx="1407453" cy="447163"/>
                <a:chOff x="9686287" y="1046806"/>
                <a:chExt cx="2467740" cy="447163"/>
              </a:xfrm>
            </p:grpSpPr>
            <p:sp>
              <p:nvSpPr>
                <p:cNvPr id="209" name="TextBox 25">
                  <a:extLst>
                    <a:ext uri="{FF2B5EF4-FFF2-40B4-BE49-F238E27FC236}">
                      <a16:creationId xmlns:a16="http://schemas.microsoft.com/office/drawing/2014/main" id="{E2D5D0CA-D07F-4F50-A1BB-569AE629037F}"/>
                    </a:ext>
                  </a:extLst>
                </p:cNvPr>
                <p:cNvSpPr txBox="1"/>
                <p:nvPr/>
              </p:nvSpPr>
              <p:spPr>
                <a:xfrm>
                  <a:off x="9686287" y="1340081"/>
                  <a:ext cx="2335317" cy="15388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New line </a:t>
                  </a:r>
                </a:p>
              </p:txBody>
            </p:sp>
            <p:sp>
              <p:nvSpPr>
                <p:cNvPr id="210" name="TextBox 25">
                  <a:extLst>
                    <a:ext uri="{FF2B5EF4-FFF2-40B4-BE49-F238E27FC236}">
                      <a16:creationId xmlns:a16="http://schemas.microsoft.com/office/drawing/2014/main" id="{AB9D6710-C3F4-41A5-9E40-FA241094DE0D}"/>
                    </a:ext>
                  </a:extLst>
                </p:cNvPr>
                <p:cNvSpPr txBox="1"/>
                <p:nvPr/>
              </p:nvSpPr>
              <p:spPr>
                <a:xfrm>
                  <a:off x="9818710" y="1046806"/>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 + n </a:t>
                  </a:r>
                </a:p>
              </p:txBody>
            </p:sp>
          </p:grpSp>
        </p:grpSp>
        <p:grpSp>
          <p:nvGrpSpPr>
            <p:cNvPr id="9" name="Group 8">
              <a:extLst>
                <a:ext uri="{FF2B5EF4-FFF2-40B4-BE49-F238E27FC236}">
                  <a16:creationId xmlns:a16="http://schemas.microsoft.com/office/drawing/2014/main" id="{BD7DA192-CF92-4110-9730-5C4EB4D29632}"/>
                </a:ext>
              </a:extLst>
            </p:cNvPr>
            <p:cNvGrpSpPr/>
            <p:nvPr/>
          </p:nvGrpSpPr>
          <p:grpSpPr>
            <a:xfrm>
              <a:off x="8254188" y="4627355"/>
              <a:ext cx="1360588" cy="1463338"/>
              <a:chOff x="7997734" y="4652205"/>
              <a:chExt cx="1360588" cy="1463338"/>
            </a:xfrm>
          </p:grpSpPr>
          <p:grpSp>
            <p:nvGrpSpPr>
              <p:cNvPr id="167" name="Group 166">
                <a:extLst>
                  <a:ext uri="{FF2B5EF4-FFF2-40B4-BE49-F238E27FC236}">
                    <a16:creationId xmlns:a16="http://schemas.microsoft.com/office/drawing/2014/main" id="{F0A7E52A-CBD4-4DA9-9EF9-F70044ED5D3F}"/>
                  </a:ext>
                </a:extLst>
              </p:cNvPr>
              <p:cNvGrpSpPr/>
              <p:nvPr/>
            </p:nvGrpSpPr>
            <p:grpSpPr>
              <a:xfrm>
                <a:off x="8244309" y="5551640"/>
                <a:ext cx="895614" cy="563903"/>
                <a:chOff x="1155500" y="2053525"/>
                <a:chExt cx="1294483" cy="815037"/>
              </a:xfrm>
            </p:grpSpPr>
            <p:sp>
              <p:nvSpPr>
                <p:cNvPr id="222" name="Rectangle: Rounded Corners 76">
                  <a:extLst>
                    <a:ext uri="{FF2B5EF4-FFF2-40B4-BE49-F238E27FC236}">
                      <a16:creationId xmlns:a16="http://schemas.microsoft.com/office/drawing/2014/main" id="{398E5707-4189-4F16-895C-5B7813472D79}"/>
                    </a:ext>
                  </a:extLst>
                </p:cNvPr>
                <p:cNvSpPr/>
                <p:nvPr/>
              </p:nvSpPr>
              <p:spPr>
                <a:xfrm rot="18900000">
                  <a:off x="1155500" y="2233115"/>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Rectangle: Rounded Corners 77">
                  <a:extLst>
                    <a:ext uri="{FF2B5EF4-FFF2-40B4-BE49-F238E27FC236}">
                      <a16:creationId xmlns:a16="http://schemas.microsoft.com/office/drawing/2014/main" id="{7E1A4447-415B-4D63-A700-FF2332BB701F}"/>
                    </a:ext>
                  </a:extLst>
                </p:cNvPr>
                <p:cNvSpPr/>
                <p:nvPr/>
              </p:nvSpPr>
              <p:spPr>
                <a:xfrm rot="18900000">
                  <a:off x="1994127" y="2233115"/>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75">
                  <a:extLst>
                    <a:ext uri="{FF2B5EF4-FFF2-40B4-BE49-F238E27FC236}">
                      <a16:creationId xmlns:a16="http://schemas.microsoft.com/office/drawing/2014/main" id="{62F412AD-FD8B-457F-9A63-4488B2311148}"/>
                    </a:ext>
                  </a:extLst>
                </p:cNvPr>
                <p:cNvSpPr/>
                <p:nvPr/>
              </p:nvSpPr>
              <p:spPr>
                <a:xfrm rot="2700000">
                  <a:off x="1395224" y="2053524"/>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TextBox 25">
                <a:extLst>
                  <a:ext uri="{FF2B5EF4-FFF2-40B4-BE49-F238E27FC236}">
                    <a16:creationId xmlns:a16="http://schemas.microsoft.com/office/drawing/2014/main" id="{70B3C357-A35B-47F2-85C7-C7C4A9F479E8}"/>
                  </a:ext>
                </a:extLst>
              </p:cNvPr>
              <p:cNvSpPr txBox="1"/>
              <p:nvPr/>
            </p:nvSpPr>
            <p:spPr>
              <a:xfrm>
                <a:off x="8539316" y="5644296"/>
                <a:ext cx="32521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\t</a:t>
                </a:r>
              </a:p>
            </p:txBody>
          </p:sp>
          <p:grpSp>
            <p:nvGrpSpPr>
              <p:cNvPr id="172" name="Group 171">
                <a:extLst>
                  <a:ext uri="{FF2B5EF4-FFF2-40B4-BE49-F238E27FC236}">
                    <a16:creationId xmlns:a16="http://schemas.microsoft.com/office/drawing/2014/main" id="{33C3B87A-732A-4E8F-A61C-ACEFC8515470}"/>
                  </a:ext>
                </a:extLst>
              </p:cNvPr>
              <p:cNvGrpSpPr/>
              <p:nvPr/>
            </p:nvGrpSpPr>
            <p:grpSpPr>
              <a:xfrm>
                <a:off x="7997734" y="4652205"/>
                <a:ext cx="1360588" cy="601052"/>
                <a:chOff x="8617725" y="1046806"/>
                <a:chExt cx="2385569" cy="601052"/>
              </a:xfrm>
            </p:grpSpPr>
            <p:sp>
              <p:nvSpPr>
                <p:cNvPr id="181" name="TextBox 25">
                  <a:extLst>
                    <a:ext uri="{FF2B5EF4-FFF2-40B4-BE49-F238E27FC236}">
                      <a16:creationId xmlns:a16="http://schemas.microsoft.com/office/drawing/2014/main" id="{781B87AE-1D37-43C7-963C-5457CBF406B5}"/>
                    </a:ext>
                  </a:extLst>
                </p:cNvPr>
                <p:cNvSpPr txBox="1"/>
                <p:nvPr/>
              </p:nvSpPr>
              <p:spPr>
                <a:xfrm>
                  <a:off x="8667977" y="1340081"/>
                  <a:ext cx="2335317"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Indents the text, </a:t>
                  </a:r>
                </a:p>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Tab command</a:t>
                  </a:r>
                </a:p>
              </p:txBody>
            </p:sp>
            <p:sp>
              <p:nvSpPr>
                <p:cNvPr id="208" name="TextBox 25">
                  <a:extLst>
                    <a:ext uri="{FF2B5EF4-FFF2-40B4-BE49-F238E27FC236}">
                      <a16:creationId xmlns:a16="http://schemas.microsoft.com/office/drawing/2014/main" id="{1F8AEB97-3C9C-4F8C-B95A-6417A7E16327}"/>
                    </a:ext>
                  </a:extLst>
                </p:cNvPr>
                <p:cNvSpPr txBox="1"/>
                <p:nvPr/>
              </p:nvSpPr>
              <p:spPr>
                <a:xfrm>
                  <a:off x="8617725" y="1046806"/>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 + t </a:t>
                  </a:r>
                </a:p>
              </p:txBody>
            </p:sp>
          </p:grpSp>
        </p:grpSp>
        <p:grpSp>
          <p:nvGrpSpPr>
            <p:cNvPr id="8" name="Group 7">
              <a:extLst>
                <a:ext uri="{FF2B5EF4-FFF2-40B4-BE49-F238E27FC236}">
                  <a16:creationId xmlns:a16="http://schemas.microsoft.com/office/drawing/2014/main" id="{5F8ED538-B48B-475F-875C-A73521A5D6E9}"/>
                </a:ext>
              </a:extLst>
            </p:cNvPr>
            <p:cNvGrpSpPr/>
            <p:nvPr/>
          </p:nvGrpSpPr>
          <p:grpSpPr>
            <a:xfrm>
              <a:off x="6625554" y="4627355"/>
              <a:ext cx="1333748" cy="1463283"/>
              <a:chOff x="9736571" y="4652251"/>
              <a:chExt cx="1333748" cy="1463283"/>
            </a:xfrm>
          </p:grpSpPr>
          <p:grpSp>
            <p:nvGrpSpPr>
              <p:cNvPr id="166" name="Group 165">
                <a:extLst>
                  <a:ext uri="{FF2B5EF4-FFF2-40B4-BE49-F238E27FC236}">
                    <a16:creationId xmlns:a16="http://schemas.microsoft.com/office/drawing/2014/main" id="{E0C0A685-2982-4AA1-8F70-D08472BA5848}"/>
                  </a:ext>
                </a:extLst>
              </p:cNvPr>
              <p:cNvGrpSpPr/>
              <p:nvPr/>
            </p:nvGrpSpPr>
            <p:grpSpPr>
              <a:xfrm>
                <a:off x="9977846" y="5551633"/>
                <a:ext cx="895614" cy="563901"/>
                <a:chOff x="772597" y="2053524"/>
                <a:chExt cx="1294484" cy="815037"/>
              </a:xfrm>
            </p:grpSpPr>
            <p:sp>
              <p:nvSpPr>
                <p:cNvPr id="225" name="Rectangle: Rounded Corners 76">
                  <a:extLst>
                    <a:ext uri="{FF2B5EF4-FFF2-40B4-BE49-F238E27FC236}">
                      <a16:creationId xmlns:a16="http://schemas.microsoft.com/office/drawing/2014/main" id="{6A95C7F7-41C0-438F-8CE7-4902013F9897}"/>
                    </a:ext>
                  </a:extLst>
                </p:cNvPr>
                <p:cNvSpPr/>
                <p:nvPr/>
              </p:nvSpPr>
              <p:spPr>
                <a:xfrm rot="18900000">
                  <a:off x="772597" y="2233117"/>
                  <a:ext cx="455856" cy="455858"/>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Rectangle: Rounded Corners 77">
                  <a:extLst>
                    <a:ext uri="{FF2B5EF4-FFF2-40B4-BE49-F238E27FC236}">
                      <a16:creationId xmlns:a16="http://schemas.microsoft.com/office/drawing/2014/main" id="{3A5B0627-D7CA-48C0-9799-391ED1FD45A1}"/>
                    </a:ext>
                  </a:extLst>
                </p:cNvPr>
                <p:cNvSpPr/>
                <p:nvPr/>
              </p:nvSpPr>
              <p:spPr>
                <a:xfrm rot="18900000">
                  <a:off x="1611225" y="2233117"/>
                  <a:ext cx="455856" cy="455858"/>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75">
                  <a:extLst>
                    <a:ext uri="{FF2B5EF4-FFF2-40B4-BE49-F238E27FC236}">
                      <a16:creationId xmlns:a16="http://schemas.microsoft.com/office/drawing/2014/main" id="{388FB260-6384-4FE9-94FC-0183D743ED5C}"/>
                    </a:ext>
                  </a:extLst>
                </p:cNvPr>
                <p:cNvSpPr/>
                <p:nvPr/>
              </p:nvSpPr>
              <p:spPr>
                <a:xfrm rot="2700000">
                  <a:off x="1012323"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3" name="TextBox 25">
                <a:extLst>
                  <a:ext uri="{FF2B5EF4-FFF2-40B4-BE49-F238E27FC236}">
                    <a16:creationId xmlns:a16="http://schemas.microsoft.com/office/drawing/2014/main" id="{B0C95633-6B44-45AD-B1FA-6FBAE216846C}"/>
                  </a:ext>
                </a:extLst>
              </p:cNvPr>
              <p:cNvSpPr txBox="1"/>
              <p:nvPr/>
            </p:nvSpPr>
            <p:spPr>
              <a:xfrm>
                <a:off x="10302120" y="5648914"/>
                <a:ext cx="23751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74" name="Group 173">
                <a:extLst>
                  <a:ext uri="{FF2B5EF4-FFF2-40B4-BE49-F238E27FC236}">
                    <a16:creationId xmlns:a16="http://schemas.microsoft.com/office/drawing/2014/main" id="{A2BD7E7C-EF60-4CF8-A9BE-A301D6F35D3E}"/>
                  </a:ext>
                </a:extLst>
              </p:cNvPr>
              <p:cNvGrpSpPr/>
              <p:nvPr/>
            </p:nvGrpSpPr>
            <p:grpSpPr>
              <a:xfrm>
                <a:off x="9736571" y="4652251"/>
                <a:ext cx="1333748" cy="601006"/>
                <a:chOff x="8111633" y="1044317"/>
                <a:chExt cx="2338508" cy="601006"/>
              </a:xfrm>
            </p:grpSpPr>
            <p:sp>
              <p:nvSpPr>
                <p:cNvPr id="179" name="TextBox 25">
                  <a:extLst>
                    <a:ext uri="{FF2B5EF4-FFF2-40B4-BE49-F238E27FC236}">
                      <a16:creationId xmlns:a16="http://schemas.microsoft.com/office/drawing/2014/main" id="{DC1FCF21-DF99-442F-A0BF-708B26756CED}"/>
                    </a:ext>
                  </a:extLst>
                </p:cNvPr>
                <p:cNvSpPr txBox="1"/>
                <p:nvPr/>
              </p:nvSpPr>
              <p:spPr>
                <a:xfrm>
                  <a:off x="8111633" y="1337546"/>
                  <a:ext cx="2335319"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Escapes the following character.</a:t>
                  </a:r>
                </a:p>
              </p:txBody>
            </p:sp>
            <p:sp>
              <p:nvSpPr>
                <p:cNvPr id="180" name="TextBox 25">
                  <a:extLst>
                    <a:ext uri="{FF2B5EF4-FFF2-40B4-BE49-F238E27FC236}">
                      <a16:creationId xmlns:a16="http://schemas.microsoft.com/office/drawing/2014/main" id="{B75BA905-7878-46E3-96F2-09FC8E915898}"/>
                    </a:ext>
                  </a:extLst>
                </p:cNvPr>
                <p:cNvSpPr txBox="1"/>
                <p:nvPr/>
              </p:nvSpPr>
              <p:spPr>
                <a:xfrm>
                  <a:off x="8114824" y="1044317"/>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a:t>
                  </a:r>
                </a:p>
              </p:txBody>
            </p:sp>
          </p:grpSp>
        </p:grpSp>
      </p:grpSp>
    </p:spTree>
    <p:extLst>
      <p:ext uri="{BB962C8B-B14F-4D97-AF65-F5344CB8AC3E}">
        <p14:creationId xmlns:p14="http://schemas.microsoft.com/office/powerpoint/2010/main" val="13005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15186" y="2814898"/>
            <a:ext cx="1294484" cy="815037"/>
            <a:chOff x="920816" y="2053524"/>
            <a:chExt cx="1294484" cy="815037"/>
          </a:xfrm>
        </p:grpSpPr>
        <p:sp>
          <p:nvSpPr>
            <p:cNvPr id="153" name="Rectangle: Rounded Corners 152"/>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4" name="Rectangle: Rounded Corners 153"/>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979976" y="2053524"/>
            <a:ext cx="1294484" cy="815037"/>
            <a:chOff x="920816" y="2053524"/>
            <a:chExt cx="1294484" cy="815037"/>
          </a:xfrm>
        </p:grpSpPr>
        <p:sp>
          <p:nvSpPr>
            <p:cNvPr id="149" name="Rectangle: Rounded Corners 148"/>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0" name="Rectangle: Rounded Corners 149"/>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150"/>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5450396" y="2053524"/>
            <a:ext cx="1294484" cy="815037"/>
            <a:chOff x="920816" y="2053524"/>
            <a:chExt cx="1294484" cy="815037"/>
          </a:xfrm>
        </p:grpSpPr>
        <p:sp>
          <p:nvSpPr>
            <p:cNvPr id="145" name="Rectangle: Rounded Corners 144"/>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6" name="Rectangle: Rounded Corners 145"/>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a:off x="3184019" y="2814898"/>
            <a:ext cx="1294484" cy="815037"/>
            <a:chOff x="920816" y="2053524"/>
            <a:chExt cx="1294484" cy="815037"/>
          </a:xfrm>
        </p:grpSpPr>
        <p:sp>
          <p:nvSpPr>
            <p:cNvPr id="134" name="Rectangle: Rounded Corners 133"/>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5" name="Rectangle: Rounded Corners 134"/>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839788" y="688975"/>
            <a:ext cx="5430094" cy="430887"/>
          </a:xfrm>
          <a:prstGeom prst="rect">
            <a:avLst/>
          </a:prstGeom>
          <a:noFill/>
        </p:spPr>
        <p:txBody>
          <a:bodyPr wrap="square" lIns="0" tIns="0" rIns="0" bIns="0" rtlCol="0">
            <a:spAutoFit/>
          </a:bodyPr>
          <a:lstStyle/>
          <a:p>
            <a:r>
              <a:rPr lang="cy-GB" sz="2800" dirty="0">
                <a:solidFill>
                  <a:srgbClr val="0C344C"/>
                </a:solidFill>
                <a:latin typeface="Lato" panose="020F0502020204030203" pitchFamily="34" charset="0"/>
              </a:rPr>
              <a:t>Variables</a:t>
            </a:r>
            <a:r>
              <a:rPr lang="bg-BG" sz="2800" dirty="0">
                <a:solidFill>
                  <a:srgbClr val="0C344C"/>
                </a:solidFill>
                <a:latin typeface="+mj-lt"/>
              </a:rPr>
              <a:t>: </a:t>
            </a:r>
            <a:r>
              <a:rPr lang="en-GB" sz="2800" dirty="0">
                <a:solidFill>
                  <a:srgbClr val="0C344C"/>
                </a:solidFill>
                <a:latin typeface="Lato" panose="020F0502020204030203" pitchFamily="34" charset="0"/>
              </a:rPr>
              <a:t>General Rules</a:t>
            </a:r>
            <a:endParaRPr lang="en-US" sz="2800" dirty="0">
              <a:solidFill>
                <a:srgbClr val="0C344C"/>
              </a:solidFill>
              <a:latin typeface="Lato" panose="020F0502020204030203" pitchFamily="34" charset="0"/>
            </a:endParaRPr>
          </a:p>
        </p:txBody>
      </p:sp>
      <p:sp>
        <p:nvSpPr>
          <p:cNvPr id="72" name="TextBox 25"/>
          <p:cNvSpPr txBox="1"/>
          <p:nvPr/>
        </p:nvSpPr>
        <p:spPr>
          <a:xfrm>
            <a:off x="849215" y="3385738"/>
            <a:ext cx="1460497" cy="36933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Variables can’t start with number.</a:t>
            </a:r>
          </a:p>
        </p:txBody>
      </p:sp>
      <p:grpSp>
        <p:nvGrpSpPr>
          <p:cNvPr id="132" name="Group 131"/>
          <p:cNvGrpSpPr/>
          <p:nvPr/>
        </p:nvGrpSpPr>
        <p:grpSpPr>
          <a:xfrm>
            <a:off x="920816" y="2053524"/>
            <a:ext cx="1294484" cy="815037"/>
            <a:chOff x="920816" y="2053524"/>
            <a:chExt cx="1294484" cy="815037"/>
          </a:xfrm>
        </p:grpSpPr>
        <p:sp>
          <p:nvSpPr>
            <p:cNvPr id="77" name="Rectangle: Rounded Corners 76"/>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8" name="Rectangle: Rounded Corners 77"/>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p:cNvGrpSpPr/>
          <p:nvPr/>
        </p:nvGrpSpPr>
        <p:grpSpPr>
          <a:xfrm>
            <a:off x="3014624" y="-529343"/>
            <a:ext cx="360363" cy="354013"/>
            <a:chOff x="9161463" y="4692650"/>
            <a:chExt cx="360363" cy="354013"/>
          </a:xfrm>
          <a:solidFill>
            <a:schemeClr val="bg1"/>
          </a:solidFill>
        </p:grpSpPr>
        <p:sp>
          <p:nvSpPr>
            <p:cNvPr id="81"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2"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3"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4"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01" name="TextBox 25"/>
          <p:cNvSpPr txBox="1"/>
          <p:nvPr/>
        </p:nvSpPr>
        <p:spPr>
          <a:xfrm>
            <a:off x="3105958" y="3838599"/>
            <a:ext cx="1460497" cy="923330"/>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We can’t have space in a variable’s name.</a:t>
            </a:r>
          </a:p>
          <a:p>
            <a:pPr algn="ctr"/>
            <a:endParaRPr lang="en-US" sz="1200" dirty="0">
              <a:solidFill>
                <a:srgbClr val="0C344C"/>
              </a:solidFill>
              <a:latin typeface="Lato" panose="020F0502020204030203" pitchFamily="34" charset="0"/>
              <a:cs typeface="Calibri Light" panose="020F0302020204030204" pitchFamily="34" charset="0"/>
            </a:endParaRPr>
          </a:p>
          <a:p>
            <a:pPr algn="ctr"/>
            <a:r>
              <a:rPr lang="en-US" sz="1200" dirty="0">
                <a:solidFill>
                  <a:srgbClr val="0C344C"/>
                </a:solidFill>
                <a:latin typeface="Lato" panose="020F0502020204030203" pitchFamily="34" charset="0"/>
                <a:cs typeface="Calibri Light" panose="020F0302020204030204" pitchFamily="34" charset="0"/>
              </a:rPr>
              <a:t>! However, we can have underscores. </a:t>
            </a:r>
          </a:p>
        </p:txBody>
      </p:sp>
      <p:grpSp>
        <p:nvGrpSpPr>
          <p:cNvPr id="103" name="Group 102"/>
          <p:cNvGrpSpPr/>
          <p:nvPr/>
        </p:nvGrpSpPr>
        <p:grpSpPr>
          <a:xfrm>
            <a:off x="5961132" y="2280067"/>
            <a:ext cx="301625" cy="361951"/>
            <a:chOff x="5584825" y="2163763"/>
            <a:chExt cx="301625" cy="361951"/>
          </a:xfrm>
          <a:solidFill>
            <a:schemeClr val="bg1"/>
          </a:solidFill>
        </p:grpSpPr>
        <p:sp>
          <p:nvSpPr>
            <p:cNvPr id="117" name="Freeform 189"/>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8" name="Freeform 190"/>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9" name="Freeform 191"/>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20" name="Freeform 192"/>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04" name="Group 103"/>
          <p:cNvGrpSpPr/>
          <p:nvPr/>
        </p:nvGrpSpPr>
        <p:grpSpPr>
          <a:xfrm>
            <a:off x="6355722" y="-585077"/>
            <a:ext cx="241300" cy="361951"/>
            <a:chOff x="7778750" y="2535238"/>
            <a:chExt cx="241300" cy="361951"/>
          </a:xfrm>
          <a:solidFill>
            <a:schemeClr val="bg1"/>
          </a:solidFill>
        </p:grpSpPr>
        <p:sp>
          <p:nvSpPr>
            <p:cNvPr id="114" name="Freeform 64"/>
            <p:cNvSpPr>
              <a:spLocks noEditPoints="1"/>
            </p:cNvSpPr>
            <p:nvPr/>
          </p:nvSpPr>
          <p:spPr bwMode="auto">
            <a:xfrm>
              <a:off x="7778750" y="2686051"/>
              <a:ext cx="241300" cy="211138"/>
            </a:xfrm>
            <a:custGeom>
              <a:avLst/>
              <a:gdLst>
                <a:gd name="T0" fmla="*/ 44 w 64"/>
                <a:gd name="T1" fmla="*/ 0 h 56"/>
                <a:gd name="T2" fmla="*/ 43 w 64"/>
                <a:gd name="T3" fmla="*/ 0 h 56"/>
                <a:gd name="T4" fmla="*/ 21 w 64"/>
                <a:gd name="T5" fmla="*/ 0 h 56"/>
                <a:gd name="T6" fmla="*/ 20 w 64"/>
                <a:gd name="T7" fmla="*/ 0 h 56"/>
                <a:gd name="T8" fmla="*/ 0 w 64"/>
                <a:gd name="T9" fmla="*/ 32 h 56"/>
                <a:gd name="T10" fmla="*/ 32 w 64"/>
                <a:gd name="T11" fmla="*/ 56 h 56"/>
                <a:gd name="T12" fmla="*/ 64 w 64"/>
                <a:gd name="T13" fmla="*/ 32 h 56"/>
                <a:gd name="T14" fmla="*/ 44 w 64"/>
                <a:gd name="T15" fmla="*/ 0 h 56"/>
                <a:gd name="T16" fmla="*/ 32 w 64"/>
                <a:gd name="T17" fmla="*/ 26 h 56"/>
                <a:gd name="T18" fmla="*/ 40 w 64"/>
                <a:gd name="T19" fmla="*/ 34 h 56"/>
                <a:gd name="T20" fmla="*/ 34 w 64"/>
                <a:gd name="T21" fmla="*/ 42 h 56"/>
                <a:gd name="T22" fmla="*/ 34 w 64"/>
                <a:gd name="T23" fmla="*/ 44 h 56"/>
                <a:gd name="T24" fmla="*/ 32 w 64"/>
                <a:gd name="T25" fmla="*/ 46 h 56"/>
                <a:gd name="T26" fmla="*/ 30 w 64"/>
                <a:gd name="T27" fmla="*/ 44 h 56"/>
                <a:gd name="T28" fmla="*/ 30 w 64"/>
                <a:gd name="T29" fmla="*/ 42 h 56"/>
                <a:gd name="T30" fmla="*/ 24 w 64"/>
                <a:gd name="T31" fmla="*/ 34 h 56"/>
                <a:gd name="T32" fmla="*/ 26 w 64"/>
                <a:gd name="T33" fmla="*/ 32 h 56"/>
                <a:gd name="T34" fmla="*/ 28 w 64"/>
                <a:gd name="T35" fmla="*/ 34 h 56"/>
                <a:gd name="T36" fmla="*/ 32 w 64"/>
                <a:gd name="T37" fmla="*/ 38 h 56"/>
                <a:gd name="T38" fmla="*/ 36 w 64"/>
                <a:gd name="T39" fmla="*/ 34 h 56"/>
                <a:gd name="T40" fmla="*/ 32 w 64"/>
                <a:gd name="T41" fmla="*/ 30 h 56"/>
                <a:gd name="T42" fmla="*/ 24 w 64"/>
                <a:gd name="T43" fmla="*/ 22 h 56"/>
                <a:gd name="T44" fmla="*/ 30 w 64"/>
                <a:gd name="T45" fmla="*/ 14 h 56"/>
                <a:gd name="T46" fmla="*/ 30 w 64"/>
                <a:gd name="T47" fmla="*/ 12 h 56"/>
                <a:gd name="T48" fmla="*/ 32 w 64"/>
                <a:gd name="T49" fmla="*/ 10 h 56"/>
                <a:gd name="T50" fmla="*/ 34 w 64"/>
                <a:gd name="T51" fmla="*/ 12 h 56"/>
                <a:gd name="T52" fmla="*/ 34 w 64"/>
                <a:gd name="T53" fmla="*/ 14 h 56"/>
                <a:gd name="T54" fmla="*/ 40 w 64"/>
                <a:gd name="T55" fmla="*/ 22 h 56"/>
                <a:gd name="T56" fmla="*/ 38 w 64"/>
                <a:gd name="T57" fmla="*/ 24 h 56"/>
                <a:gd name="T58" fmla="*/ 36 w 64"/>
                <a:gd name="T59" fmla="*/ 22 h 56"/>
                <a:gd name="T60" fmla="*/ 32 w 64"/>
                <a:gd name="T61" fmla="*/ 18 h 56"/>
                <a:gd name="T62" fmla="*/ 28 w 64"/>
                <a:gd name="T63" fmla="*/ 22 h 56"/>
                <a:gd name="T64" fmla="*/ 32 w 64"/>
                <a:gd name="T65"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56">
                  <a:moveTo>
                    <a:pt x="44" y="0"/>
                  </a:moveTo>
                  <a:cubicBezTo>
                    <a:pt x="44" y="0"/>
                    <a:pt x="44" y="0"/>
                    <a:pt x="43" y="0"/>
                  </a:cubicBezTo>
                  <a:cubicBezTo>
                    <a:pt x="21" y="0"/>
                    <a:pt x="21" y="0"/>
                    <a:pt x="21" y="0"/>
                  </a:cubicBezTo>
                  <a:cubicBezTo>
                    <a:pt x="20" y="0"/>
                    <a:pt x="20" y="0"/>
                    <a:pt x="20" y="0"/>
                  </a:cubicBezTo>
                  <a:cubicBezTo>
                    <a:pt x="10" y="8"/>
                    <a:pt x="0" y="21"/>
                    <a:pt x="0" y="32"/>
                  </a:cubicBezTo>
                  <a:cubicBezTo>
                    <a:pt x="0" y="48"/>
                    <a:pt x="10" y="56"/>
                    <a:pt x="32" y="56"/>
                  </a:cubicBezTo>
                  <a:cubicBezTo>
                    <a:pt x="54" y="56"/>
                    <a:pt x="64" y="48"/>
                    <a:pt x="64" y="32"/>
                  </a:cubicBezTo>
                  <a:cubicBezTo>
                    <a:pt x="64" y="21"/>
                    <a:pt x="54" y="8"/>
                    <a:pt x="44" y="0"/>
                  </a:cubicBezTo>
                  <a:close/>
                  <a:moveTo>
                    <a:pt x="32" y="26"/>
                  </a:moveTo>
                  <a:cubicBezTo>
                    <a:pt x="36" y="26"/>
                    <a:pt x="40" y="30"/>
                    <a:pt x="40" y="34"/>
                  </a:cubicBezTo>
                  <a:cubicBezTo>
                    <a:pt x="40" y="38"/>
                    <a:pt x="37" y="41"/>
                    <a:pt x="34" y="42"/>
                  </a:cubicBezTo>
                  <a:cubicBezTo>
                    <a:pt x="34" y="44"/>
                    <a:pt x="34" y="44"/>
                    <a:pt x="34" y="44"/>
                  </a:cubicBezTo>
                  <a:cubicBezTo>
                    <a:pt x="34" y="45"/>
                    <a:pt x="33" y="46"/>
                    <a:pt x="32" y="46"/>
                  </a:cubicBezTo>
                  <a:cubicBezTo>
                    <a:pt x="31" y="46"/>
                    <a:pt x="30" y="45"/>
                    <a:pt x="30" y="44"/>
                  </a:cubicBezTo>
                  <a:cubicBezTo>
                    <a:pt x="30" y="42"/>
                    <a:pt x="30" y="42"/>
                    <a:pt x="30" y="42"/>
                  </a:cubicBezTo>
                  <a:cubicBezTo>
                    <a:pt x="27" y="41"/>
                    <a:pt x="24" y="38"/>
                    <a:pt x="24" y="34"/>
                  </a:cubicBezTo>
                  <a:cubicBezTo>
                    <a:pt x="24" y="33"/>
                    <a:pt x="25" y="32"/>
                    <a:pt x="26" y="32"/>
                  </a:cubicBezTo>
                  <a:cubicBezTo>
                    <a:pt x="27" y="32"/>
                    <a:pt x="28" y="33"/>
                    <a:pt x="28" y="34"/>
                  </a:cubicBezTo>
                  <a:cubicBezTo>
                    <a:pt x="28" y="36"/>
                    <a:pt x="30" y="38"/>
                    <a:pt x="32" y="38"/>
                  </a:cubicBezTo>
                  <a:cubicBezTo>
                    <a:pt x="34" y="38"/>
                    <a:pt x="36" y="36"/>
                    <a:pt x="36" y="34"/>
                  </a:cubicBezTo>
                  <a:cubicBezTo>
                    <a:pt x="36" y="32"/>
                    <a:pt x="34" y="30"/>
                    <a:pt x="32" y="30"/>
                  </a:cubicBezTo>
                  <a:cubicBezTo>
                    <a:pt x="28" y="30"/>
                    <a:pt x="24" y="26"/>
                    <a:pt x="24" y="22"/>
                  </a:cubicBezTo>
                  <a:cubicBezTo>
                    <a:pt x="24" y="18"/>
                    <a:pt x="27" y="15"/>
                    <a:pt x="30" y="14"/>
                  </a:cubicBezTo>
                  <a:cubicBezTo>
                    <a:pt x="30" y="12"/>
                    <a:pt x="30" y="12"/>
                    <a:pt x="30" y="12"/>
                  </a:cubicBezTo>
                  <a:cubicBezTo>
                    <a:pt x="30" y="11"/>
                    <a:pt x="31" y="10"/>
                    <a:pt x="32" y="10"/>
                  </a:cubicBezTo>
                  <a:cubicBezTo>
                    <a:pt x="33" y="10"/>
                    <a:pt x="34" y="11"/>
                    <a:pt x="34" y="12"/>
                  </a:cubicBezTo>
                  <a:cubicBezTo>
                    <a:pt x="34" y="14"/>
                    <a:pt x="34" y="14"/>
                    <a:pt x="34" y="14"/>
                  </a:cubicBezTo>
                  <a:cubicBezTo>
                    <a:pt x="37" y="15"/>
                    <a:pt x="40" y="18"/>
                    <a:pt x="40" y="22"/>
                  </a:cubicBezTo>
                  <a:cubicBezTo>
                    <a:pt x="40" y="23"/>
                    <a:pt x="39" y="24"/>
                    <a:pt x="38" y="24"/>
                  </a:cubicBezTo>
                  <a:cubicBezTo>
                    <a:pt x="37" y="24"/>
                    <a:pt x="36" y="23"/>
                    <a:pt x="36" y="22"/>
                  </a:cubicBezTo>
                  <a:cubicBezTo>
                    <a:pt x="36" y="20"/>
                    <a:pt x="34" y="18"/>
                    <a:pt x="32" y="18"/>
                  </a:cubicBezTo>
                  <a:cubicBezTo>
                    <a:pt x="30" y="18"/>
                    <a:pt x="28" y="20"/>
                    <a:pt x="28" y="22"/>
                  </a:cubicBezTo>
                  <a:cubicBezTo>
                    <a:pt x="28" y="24"/>
                    <a:pt x="30" y="26"/>
                    <a:pt x="3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5" name="Freeform 65"/>
            <p:cNvSpPr>
              <a:spLocks/>
            </p:cNvSpPr>
            <p:nvPr/>
          </p:nvSpPr>
          <p:spPr bwMode="auto">
            <a:xfrm>
              <a:off x="7824788" y="2535238"/>
              <a:ext cx="149225" cy="106363"/>
            </a:xfrm>
            <a:custGeom>
              <a:avLst/>
              <a:gdLst>
                <a:gd name="T0" fmla="*/ 8 w 40"/>
                <a:gd name="T1" fmla="*/ 26 h 28"/>
                <a:gd name="T2" fmla="*/ 10 w 40"/>
                <a:gd name="T3" fmla="*/ 28 h 28"/>
                <a:gd name="T4" fmla="*/ 30 w 40"/>
                <a:gd name="T5" fmla="*/ 28 h 28"/>
                <a:gd name="T6" fmla="*/ 32 w 40"/>
                <a:gd name="T7" fmla="*/ 26 h 28"/>
                <a:gd name="T8" fmla="*/ 40 w 40"/>
                <a:gd name="T9" fmla="*/ 7 h 28"/>
                <a:gd name="T10" fmla="*/ 40 w 40"/>
                <a:gd name="T11" fmla="*/ 5 h 28"/>
                <a:gd name="T12" fmla="*/ 37 w 40"/>
                <a:gd name="T13" fmla="*/ 4 h 28"/>
                <a:gd name="T14" fmla="*/ 25 w 40"/>
                <a:gd name="T15" fmla="*/ 9 h 28"/>
                <a:gd name="T16" fmla="*/ 22 w 40"/>
                <a:gd name="T17" fmla="*/ 1 h 28"/>
                <a:gd name="T18" fmla="*/ 20 w 40"/>
                <a:gd name="T19" fmla="*/ 0 h 28"/>
                <a:gd name="T20" fmla="*/ 18 w 40"/>
                <a:gd name="T21" fmla="*/ 1 h 28"/>
                <a:gd name="T22" fmla="*/ 15 w 40"/>
                <a:gd name="T23" fmla="*/ 9 h 28"/>
                <a:gd name="T24" fmla="*/ 3 w 40"/>
                <a:gd name="T25" fmla="*/ 4 h 28"/>
                <a:gd name="T26" fmla="*/ 0 w 40"/>
                <a:gd name="T27" fmla="*/ 5 h 28"/>
                <a:gd name="T28" fmla="*/ 0 w 40"/>
                <a:gd name="T29" fmla="*/ 7 h 28"/>
                <a:gd name="T30" fmla="*/ 8 w 40"/>
                <a:gd name="T31"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28">
                  <a:moveTo>
                    <a:pt x="8" y="26"/>
                  </a:moveTo>
                  <a:cubicBezTo>
                    <a:pt x="8" y="27"/>
                    <a:pt x="9" y="28"/>
                    <a:pt x="10" y="28"/>
                  </a:cubicBezTo>
                  <a:cubicBezTo>
                    <a:pt x="30" y="28"/>
                    <a:pt x="30" y="28"/>
                    <a:pt x="30" y="28"/>
                  </a:cubicBezTo>
                  <a:cubicBezTo>
                    <a:pt x="31" y="28"/>
                    <a:pt x="32" y="27"/>
                    <a:pt x="32" y="26"/>
                  </a:cubicBezTo>
                  <a:cubicBezTo>
                    <a:pt x="32" y="19"/>
                    <a:pt x="40" y="7"/>
                    <a:pt x="40" y="7"/>
                  </a:cubicBezTo>
                  <a:cubicBezTo>
                    <a:pt x="40" y="6"/>
                    <a:pt x="40" y="5"/>
                    <a:pt x="40" y="5"/>
                  </a:cubicBezTo>
                  <a:cubicBezTo>
                    <a:pt x="39" y="4"/>
                    <a:pt x="38" y="4"/>
                    <a:pt x="37" y="4"/>
                  </a:cubicBezTo>
                  <a:cubicBezTo>
                    <a:pt x="25" y="9"/>
                    <a:pt x="25" y="9"/>
                    <a:pt x="25" y="9"/>
                  </a:cubicBezTo>
                  <a:cubicBezTo>
                    <a:pt x="22" y="1"/>
                    <a:pt x="22" y="1"/>
                    <a:pt x="22" y="1"/>
                  </a:cubicBezTo>
                  <a:cubicBezTo>
                    <a:pt x="22" y="0"/>
                    <a:pt x="21" y="0"/>
                    <a:pt x="20" y="0"/>
                  </a:cubicBezTo>
                  <a:cubicBezTo>
                    <a:pt x="19" y="0"/>
                    <a:pt x="18" y="0"/>
                    <a:pt x="18" y="1"/>
                  </a:cubicBezTo>
                  <a:cubicBezTo>
                    <a:pt x="15" y="9"/>
                    <a:pt x="15" y="9"/>
                    <a:pt x="15" y="9"/>
                  </a:cubicBezTo>
                  <a:cubicBezTo>
                    <a:pt x="3" y="4"/>
                    <a:pt x="3" y="4"/>
                    <a:pt x="3" y="4"/>
                  </a:cubicBezTo>
                  <a:cubicBezTo>
                    <a:pt x="2" y="4"/>
                    <a:pt x="1" y="4"/>
                    <a:pt x="0" y="5"/>
                  </a:cubicBezTo>
                  <a:cubicBezTo>
                    <a:pt x="0" y="5"/>
                    <a:pt x="0" y="6"/>
                    <a:pt x="0" y="7"/>
                  </a:cubicBezTo>
                  <a:cubicBezTo>
                    <a:pt x="0" y="7"/>
                    <a:pt x="8" y="19"/>
                    <a:pt x="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6" name="Freeform 66"/>
            <p:cNvSpPr>
              <a:spLocks/>
            </p:cNvSpPr>
            <p:nvPr/>
          </p:nvSpPr>
          <p:spPr bwMode="auto">
            <a:xfrm>
              <a:off x="7839075" y="2655888"/>
              <a:ext cx="120650" cy="15875"/>
            </a:xfrm>
            <a:custGeom>
              <a:avLst/>
              <a:gdLst>
                <a:gd name="T0" fmla="*/ 2 w 32"/>
                <a:gd name="T1" fmla="*/ 0 h 4"/>
                <a:gd name="T2" fmla="*/ 0 w 32"/>
                <a:gd name="T3" fmla="*/ 2 h 4"/>
                <a:gd name="T4" fmla="*/ 2 w 32"/>
                <a:gd name="T5" fmla="*/ 4 h 4"/>
                <a:gd name="T6" fmla="*/ 30 w 32"/>
                <a:gd name="T7" fmla="*/ 4 h 4"/>
                <a:gd name="T8" fmla="*/ 32 w 32"/>
                <a:gd name="T9" fmla="*/ 2 h 4"/>
                <a:gd name="T10" fmla="*/ 30 w 32"/>
                <a:gd name="T11" fmla="*/ 0 h 4"/>
                <a:gd name="T12" fmla="*/ 2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2" y="0"/>
                  </a:moveTo>
                  <a:cubicBezTo>
                    <a:pt x="1" y="0"/>
                    <a:pt x="0" y="1"/>
                    <a:pt x="0" y="2"/>
                  </a:cubicBezTo>
                  <a:cubicBezTo>
                    <a:pt x="0" y="3"/>
                    <a:pt x="1" y="4"/>
                    <a:pt x="2" y="4"/>
                  </a:cubicBezTo>
                  <a:cubicBezTo>
                    <a:pt x="30" y="4"/>
                    <a:pt x="30" y="4"/>
                    <a:pt x="30" y="4"/>
                  </a:cubicBezTo>
                  <a:cubicBezTo>
                    <a:pt x="31" y="4"/>
                    <a:pt x="32" y="3"/>
                    <a:pt x="32" y="2"/>
                  </a:cubicBezTo>
                  <a:cubicBezTo>
                    <a:pt x="32" y="1"/>
                    <a:pt x="31" y="0"/>
                    <a:pt x="30"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06" name="Group 105"/>
          <p:cNvGrpSpPr/>
          <p:nvPr/>
        </p:nvGrpSpPr>
        <p:grpSpPr>
          <a:xfrm>
            <a:off x="5498142" y="-642055"/>
            <a:ext cx="360363" cy="360363"/>
            <a:chOff x="9166226" y="3952875"/>
            <a:chExt cx="360363" cy="360363"/>
          </a:xfrm>
          <a:solidFill>
            <a:schemeClr val="bg1"/>
          </a:solidFill>
        </p:grpSpPr>
        <p:sp>
          <p:nvSpPr>
            <p:cNvPr id="107" name="Freeform 24"/>
            <p:cNvSpPr>
              <a:spLocks/>
            </p:cNvSpPr>
            <p:nvPr/>
          </p:nvSpPr>
          <p:spPr bwMode="auto">
            <a:xfrm>
              <a:off x="9166226" y="4071938"/>
              <a:ext cx="360363" cy="241300"/>
            </a:xfrm>
            <a:custGeom>
              <a:avLst/>
              <a:gdLst>
                <a:gd name="T0" fmla="*/ 94 w 96"/>
                <a:gd name="T1" fmla="*/ 60 h 64"/>
                <a:gd name="T2" fmla="*/ 92 w 96"/>
                <a:gd name="T3" fmla="*/ 60 h 64"/>
                <a:gd name="T4" fmla="*/ 92 w 96"/>
                <a:gd name="T5" fmla="*/ 2 h 64"/>
                <a:gd name="T6" fmla="*/ 90 w 96"/>
                <a:gd name="T7" fmla="*/ 0 h 64"/>
                <a:gd name="T8" fmla="*/ 78 w 96"/>
                <a:gd name="T9" fmla="*/ 0 h 64"/>
                <a:gd name="T10" fmla="*/ 76 w 96"/>
                <a:gd name="T11" fmla="*/ 2 h 64"/>
                <a:gd name="T12" fmla="*/ 76 w 96"/>
                <a:gd name="T13" fmla="*/ 60 h 64"/>
                <a:gd name="T14" fmla="*/ 68 w 96"/>
                <a:gd name="T15" fmla="*/ 60 h 64"/>
                <a:gd name="T16" fmla="*/ 68 w 96"/>
                <a:gd name="T17" fmla="*/ 30 h 64"/>
                <a:gd name="T18" fmla="*/ 66 w 96"/>
                <a:gd name="T19" fmla="*/ 28 h 64"/>
                <a:gd name="T20" fmla="*/ 54 w 96"/>
                <a:gd name="T21" fmla="*/ 28 h 64"/>
                <a:gd name="T22" fmla="*/ 52 w 96"/>
                <a:gd name="T23" fmla="*/ 30 h 64"/>
                <a:gd name="T24" fmla="*/ 52 w 96"/>
                <a:gd name="T25" fmla="*/ 60 h 64"/>
                <a:gd name="T26" fmla="*/ 44 w 96"/>
                <a:gd name="T27" fmla="*/ 60 h 64"/>
                <a:gd name="T28" fmla="*/ 44 w 96"/>
                <a:gd name="T29" fmla="*/ 22 h 64"/>
                <a:gd name="T30" fmla="*/ 42 w 96"/>
                <a:gd name="T31" fmla="*/ 20 h 64"/>
                <a:gd name="T32" fmla="*/ 30 w 96"/>
                <a:gd name="T33" fmla="*/ 20 h 64"/>
                <a:gd name="T34" fmla="*/ 28 w 96"/>
                <a:gd name="T35" fmla="*/ 22 h 64"/>
                <a:gd name="T36" fmla="*/ 28 w 96"/>
                <a:gd name="T37" fmla="*/ 60 h 64"/>
                <a:gd name="T38" fmla="*/ 20 w 96"/>
                <a:gd name="T39" fmla="*/ 60 h 64"/>
                <a:gd name="T40" fmla="*/ 20 w 96"/>
                <a:gd name="T41" fmla="*/ 42 h 64"/>
                <a:gd name="T42" fmla="*/ 18 w 96"/>
                <a:gd name="T43" fmla="*/ 40 h 64"/>
                <a:gd name="T44" fmla="*/ 6 w 96"/>
                <a:gd name="T45" fmla="*/ 40 h 64"/>
                <a:gd name="T46" fmla="*/ 4 w 96"/>
                <a:gd name="T47" fmla="*/ 42 h 64"/>
                <a:gd name="T48" fmla="*/ 4 w 96"/>
                <a:gd name="T49" fmla="*/ 60 h 64"/>
                <a:gd name="T50" fmla="*/ 2 w 96"/>
                <a:gd name="T51" fmla="*/ 60 h 64"/>
                <a:gd name="T52" fmla="*/ 0 w 96"/>
                <a:gd name="T53" fmla="*/ 62 h 64"/>
                <a:gd name="T54" fmla="*/ 2 w 96"/>
                <a:gd name="T55" fmla="*/ 64 h 64"/>
                <a:gd name="T56" fmla="*/ 94 w 96"/>
                <a:gd name="T57" fmla="*/ 64 h 64"/>
                <a:gd name="T58" fmla="*/ 96 w 96"/>
                <a:gd name="T59" fmla="*/ 62 h 64"/>
                <a:gd name="T60" fmla="*/ 94 w 96"/>
                <a:gd name="T61"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64">
                  <a:moveTo>
                    <a:pt x="94" y="60"/>
                  </a:moveTo>
                  <a:cubicBezTo>
                    <a:pt x="92" y="60"/>
                    <a:pt x="92" y="60"/>
                    <a:pt x="92" y="60"/>
                  </a:cubicBezTo>
                  <a:cubicBezTo>
                    <a:pt x="92" y="2"/>
                    <a:pt x="92" y="2"/>
                    <a:pt x="92" y="2"/>
                  </a:cubicBezTo>
                  <a:cubicBezTo>
                    <a:pt x="92" y="1"/>
                    <a:pt x="91" y="0"/>
                    <a:pt x="90" y="0"/>
                  </a:cubicBezTo>
                  <a:cubicBezTo>
                    <a:pt x="78" y="0"/>
                    <a:pt x="78" y="0"/>
                    <a:pt x="78" y="0"/>
                  </a:cubicBezTo>
                  <a:cubicBezTo>
                    <a:pt x="77" y="0"/>
                    <a:pt x="76" y="1"/>
                    <a:pt x="76" y="2"/>
                  </a:cubicBezTo>
                  <a:cubicBezTo>
                    <a:pt x="76" y="60"/>
                    <a:pt x="76" y="60"/>
                    <a:pt x="76" y="60"/>
                  </a:cubicBezTo>
                  <a:cubicBezTo>
                    <a:pt x="68" y="60"/>
                    <a:pt x="68" y="60"/>
                    <a:pt x="68" y="60"/>
                  </a:cubicBezTo>
                  <a:cubicBezTo>
                    <a:pt x="68" y="30"/>
                    <a:pt x="68" y="30"/>
                    <a:pt x="68" y="30"/>
                  </a:cubicBezTo>
                  <a:cubicBezTo>
                    <a:pt x="68" y="29"/>
                    <a:pt x="67" y="28"/>
                    <a:pt x="66" y="28"/>
                  </a:cubicBezTo>
                  <a:cubicBezTo>
                    <a:pt x="54" y="28"/>
                    <a:pt x="54" y="28"/>
                    <a:pt x="54" y="28"/>
                  </a:cubicBezTo>
                  <a:cubicBezTo>
                    <a:pt x="53" y="28"/>
                    <a:pt x="52" y="29"/>
                    <a:pt x="52" y="30"/>
                  </a:cubicBezTo>
                  <a:cubicBezTo>
                    <a:pt x="52" y="60"/>
                    <a:pt x="52" y="60"/>
                    <a:pt x="52" y="60"/>
                  </a:cubicBezTo>
                  <a:cubicBezTo>
                    <a:pt x="44" y="60"/>
                    <a:pt x="44" y="60"/>
                    <a:pt x="44" y="60"/>
                  </a:cubicBezTo>
                  <a:cubicBezTo>
                    <a:pt x="44" y="22"/>
                    <a:pt x="44" y="22"/>
                    <a:pt x="44" y="22"/>
                  </a:cubicBezTo>
                  <a:cubicBezTo>
                    <a:pt x="44" y="21"/>
                    <a:pt x="43" y="20"/>
                    <a:pt x="42" y="20"/>
                  </a:cubicBezTo>
                  <a:cubicBezTo>
                    <a:pt x="30" y="20"/>
                    <a:pt x="30" y="20"/>
                    <a:pt x="30" y="20"/>
                  </a:cubicBezTo>
                  <a:cubicBezTo>
                    <a:pt x="29" y="20"/>
                    <a:pt x="28" y="21"/>
                    <a:pt x="28" y="22"/>
                  </a:cubicBezTo>
                  <a:cubicBezTo>
                    <a:pt x="28" y="60"/>
                    <a:pt x="28" y="60"/>
                    <a:pt x="28" y="60"/>
                  </a:cubicBezTo>
                  <a:cubicBezTo>
                    <a:pt x="20" y="60"/>
                    <a:pt x="20" y="60"/>
                    <a:pt x="20" y="60"/>
                  </a:cubicBezTo>
                  <a:cubicBezTo>
                    <a:pt x="20" y="42"/>
                    <a:pt x="20" y="42"/>
                    <a:pt x="20" y="42"/>
                  </a:cubicBezTo>
                  <a:cubicBezTo>
                    <a:pt x="20" y="41"/>
                    <a:pt x="19" y="40"/>
                    <a:pt x="18" y="40"/>
                  </a:cubicBezTo>
                  <a:cubicBezTo>
                    <a:pt x="6" y="40"/>
                    <a:pt x="6" y="40"/>
                    <a:pt x="6" y="40"/>
                  </a:cubicBezTo>
                  <a:cubicBezTo>
                    <a:pt x="5" y="40"/>
                    <a:pt x="4" y="41"/>
                    <a:pt x="4" y="42"/>
                  </a:cubicBezTo>
                  <a:cubicBezTo>
                    <a:pt x="4" y="60"/>
                    <a:pt x="4" y="60"/>
                    <a:pt x="4" y="60"/>
                  </a:cubicBezTo>
                  <a:cubicBezTo>
                    <a:pt x="2" y="60"/>
                    <a:pt x="2" y="60"/>
                    <a:pt x="2" y="60"/>
                  </a:cubicBezTo>
                  <a:cubicBezTo>
                    <a:pt x="1" y="60"/>
                    <a:pt x="0" y="61"/>
                    <a:pt x="0" y="62"/>
                  </a:cubicBezTo>
                  <a:cubicBezTo>
                    <a:pt x="0" y="63"/>
                    <a:pt x="1" y="64"/>
                    <a:pt x="2" y="64"/>
                  </a:cubicBezTo>
                  <a:cubicBezTo>
                    <a:pt x="94" y="64"/>
                    <a:pt x="94" y="64"/>
                    <a:pt x="94" y="64"/>
                  </a:cubicBezTo>
                  <a:cubicBezTo>
                    <a:pt x="95" y="64"/>
                    <a:pt x="96" y="63"/>
                    <a:pt x="96" y="62"/>
                  </a:cubicBezTo>
                  <a:cubicBezTo>
                    <a:pt x="96" y="61"/>
                    <a:pt x="95" y="60"/>
                    <a:pt x="9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08" name="Freeform 25"/>
            <p:cNvSpPr>
              <a:spLocks/>
            </p:cNvSpPr>
            <p:nvPr/>
          </p:nvSpPr>
          <p:spPr bwMode="auto">
            <a:xfrm>
              <a:off x="9188451" y="3952875"/>
              <a:ext cx="315913" cy="195263"/>
            </a:xfrm>
            <a:custGeom>
              <a:avLst/>
              <a:gdLst>
                <a:gd name="T0" fmla="*/ 6 w 84"/>
                <a:gd name="T1" fmla="*/ 52 h 52"/>
                <a:gd name="T2" fmla="*/ 12 w 84"/>
                <a:gd name="T3" fmla="*/ 46 h 52"/>
                <a:gd name="T4" fmla="*/ 12 w 84"/>
                <a:gd name="T5" fmla="*/ 44 h 52"/>
                <a:gd name="T6" fmla="*/ 27 w 84"/>
                <a:gd name="T7" fmla="*/ 31 h 52"/>
                <a:gd name="T8" fmla="*/ 30 w 84"/>
                <a:gd name="T9" fmla="*/ 32 h 52"/>
                <a:gd name="T10" fmla="*/ 35 w 84"/>
                <a:gd name="T11" fmla="*/ 30 h 52"/>
                <a:gd name="T12" fmla="*/ 48 w 84"/>
                <a:gd name="T13" fmla="*/ 34 h 52"/>
                <a:gd name="T14" fmla="*/ 54 w 84"/>
                <a:gd name="T15" fmla="*/ 40 h 52"/>
                <a:gd name="T16" fmla="*/ 60 w 84"/>
                <a:gd name="T17" fmla="*/ 34 h 52"/>
                <a:gd name="T18" fmla="*/ 59 w 84"/>
                <a:gd name="T19" fmla="*/ 31 h 52"/>
                <a:gd name="T20" fmla="*/ 76 w 84"/>
                <a:gd name="T21" fmla="*/ 12 h 52"/>
                <a:gd name="T22" fmla="*/ 78 w 84"/>
                <a:gd name="T23" fmla="*/ 12 h 52"/>
                <a:gd name="T24" fmla="*/ 84 w 84"/>
                <a:gd name="T25" fmla="*/ 6 h 52"/>
                <a:gd name="T26" fmla="*/ 78 w 84"/>
                <a:gd name="T27" fmla="*/ 0 h 52"/>
                <a:gd name="T28" fmla="*/ 72 w 84"/>
                <a:gd name="T29" fmla="*/ 6 h 52"/>
                <a:gd name="T30" fmla="*/ 73 w 84"/>
                <a:gd name="T31" fmla="*/ 9 h 52"/>
                <a:gd name="T32" fmla="*/ 56 w 84"/>
                <a:gd name="T33" fmla="*/ 28 h 52"/>
                <a:gd name="T34" fmla="*/ 54 w 84"/>
                <a:gd name="T35" fmla="*/ 28 h 52"/>
                <a:gd name="T36" fmla="*/ 49 w 84"/>
                <a:gd name="T37" fmla="*/ 30 h 52"/>
                <a:gd name="T38" fmla="*/ 36 w 84"/>
                <a:gd name="T39" fmla="*/ 26 h 52"/>
                <a:gd name="T40" fmla="*/ 30 w 84"/>
                <a:gd name="T41" fmla="*/ 20 h 52"/>
                <a:gd name="T42" fmla="*/ 24 w 84"/>
                <a:gd name="T43" fmla="*/ 26 h 52"/>
                <a:gd name="T44" fmla="*/ 24 w 84"/>
                <a:gd name="T45" fmla="*/ 28 h 52"/>
                <a:gd name="T46" fmla="*/ 9 w 84"/>
                <a:gd name="T47" fmla="*/ 41 h 52"/>
                <a:gd name="T48" fmla="*/ 6 w 84"/>
                <a:gd name="T49" fmla="*/ 40 h 52"/>
                <a:gd name="T50" fmla="*/ 0 w 84"/>
                <a:gd name="T51" fmla="*/ 46 h 52"/>
                <a:gd name="T52" fmla="*/ 6 w 84"/>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52">
                  <a:moveTo>
                    <a:pt x="6" y="52"/>
                  </a:moveTo>
                  <a:cubicBezTo>
                    <a:pt x="9" y="52"/>
                    <a:pt x="12" y="49"/>
                    <a:pt x="12" y="46"/>
                  </a:cubicBezTo>
                  <a:cubicBezTo>
                    <a:pt x="12" y="45"/>
                    <a:pt x="12" y="45"/>
                    <a:pt x="12" y="44"/>
                  </a:cubicBezTo>
                  <a:cubicBezTo>
                    <a:pt x="27" y="31"/>
                    <a:pt x="27" y="31"/>
                    <a:pt x="27" y="31"/>
                  </a:cubicBezTo>
                  <a:cubicBezTo>
                    <a:pt x="28" y="32"/>
                    <a:pt x="29" y="32"/>
                    <a:pt x="30" y="32"/>
                  </a:cubicBezTo>
                  <a:cubicBezTo>
                    <a:pt x="32" y="32"/>
                    <a:pt x="34" y="31"/>
                    <a:pt x="35" y="30"/>
                  </a:cubicBezTo>
                  <a:cubicBezTo>
                    <a:pt x="48" y="34"/>
                    <a:pt x="48" y="34"/>
                    <a:pt x="48" y="34"/>
                  </a:cubicBezTo>
                  <a:cubicBezTo>
                    <a:pt x="48" y="37"/>
                    <a:pt x="51" y="40"/>
                    <a:pt x="54" y="40"/>
                  </a:cubicBezTo>
                  <a:cubicBezTo>
                    <a:pt x="57" y="40"/>
                    <a:pt x="60" y="37"/>
                    <a:pt x="60" y="34"/>
                  </a:cubicBezTo>
                  <a:cubicBezTo>
                    <a:pt x="60" y="33"/>
                    <a:pt x="60" y="32"/>
                    <a:pt x="59" y="31"/>
                  </a:cubicBezTo>
                  <a:cubicBezTo>
                    <a:pt x="76" y="12"/>
                    <a:pt x="76" y="12"/>
                    <a:pt x="76" y="12"/>
                  </a:cubicBezTo>
                  <a:cubicBezTo>
                    <a:pt x="77" y="12"/>
                    <a:pt x="77" y="12"/>
                    <a:pt x="78" y="12"/>
                  </a:cubicBezTo>
                  <a:cubicBezTo>
                    <a:pt x="81" y="12"/>
                    <a:pt x="84" y="9"/>
                    <a:pt x="84" y="6"/>
                  </a:cubicBezTo>
                  <a:cubicBezTo>
                    <a:pt x="84" y="3"/>
                    <a:pt x="81" y="0"/>
                    <a:pt x="78" y="0"/>
                  </a:cubicBezTo>
                  <a:cubicBezTo>
                    <a:pt x="75" y="0"/>
                    <a:pt x="72" y="3"/>
                    <a:pt x="72" y="6"/>
                  </a:cubicBezTo>
                  <a:cubicBezTo>
                    <a:pt x="72" y="7"/>
                    <a:pt x="72" y="8"/>
                    <a:pt x="73" y="9"/>
                  </a:cubicBezTo>
                  <a:cubicBezTo>
                    <a:pt x="56" y="28"/>
                    <a:pt x="56" y="28"/>
                    <a:pt x="56" y="28"/>
                  </a:cubicBezTo>
                  <a:cubicBezTo>
                    <a:pt x="55" y="28"/>
                    <a:pt x="55" y="28"/>
                    <a:pt x="54" y="28"/>
                  </a:cubicBezTo>
                  <a:cubicBezTo>
                    <a:pt x="52" y="28"/>
                    <a:pt x="50" y="29"/>
                    <a:pt x="49" y="30"/>
                  </a:cubicBezTo>
                  <a:cubicBezTo>
                    <a:pt x="36" y="26"/>
                    <a:pt x="36" y="26"/>
                    <a:pt x="36" y="26"/>
                  </a:cubicBezTo>
                  <a:cubicBezTo>
                    <a:pt x="36" y="23"/>
                    <a:pt x="33" y="20"/>
                    <a:pt x="30" y="20"/>
                  </a:cubicBezTo>
                  <a:cubicBezTo>
                    <a:pt x="27" y="20"/>
                    <a:pt x="24" y="23"/>
                    <a:pt x="24" y="26"/>
                  </a:cubicBezTo>
                  <a:cubicBezTo>
                    <a:pt x="24" y="27"/>
                    <a:pt x="24" y="27"/>
                    <a:pt x="24" y="28"/>
                  </a:cubicBezTo>
                  <a:cubicBezTo>
                    <a:pt x="9" y="41"/>
                    <a:pt x="9" y="41"/>
                    <a:pt x="9" y="41"/>
                  </a:cubicBezTo>
                  <a:cubicBezTo>
                    <a:pt x="8" y="40"/>
                    <a:pt x="7" y="40"/>
                    <a:pt x="6" y="40"/>
                  </a:cubicBezTo>
                  <a:cubicBezTo>
                    <a:pt x="3" y="40"/>
                    <a:pt x="0" y="43"/>
                    <a:pt x="0" y="46"/>
                  </a:cubicBezTo>
                  <a:cubicBezTo>
                    <a:pt x="0" y="49"/>
                    <a:pt x="3"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21" name="TextBox 25"/>
          <p:cNvSpPr txBox="1"/>
          <p:nvPr/>
        </p:nvSpPr>
        <p:spPr>
          <a:xfrm>
            <a:off x="1258203" y="4151713"/>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01</a:t>
            </a:r>
          </a:p>
        </p:txBody>
      </p:sp>
      <p:sp>
        <p:nvSpPr>
          <p:cNvPr id="122" name="TextBox 25"/>
          <p:cNvSpPr txBox="1"/>
          <p:nvPr/>
        </p:nvSpPr>
        <p:spPr>
          <a:xfrm>
            <a:off x="3444345" y="5237327"/>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02</a:t>
            </a:r>
          </a:p>
        </p:txBody>
      </p:sp>
      <p:sp>
        <p:nvSpPr>
          <p:cNvPr id="102" name="TextBox 25"/>
          <p:cNvSpPr txBox="1"/>
          <p:nvPr/>
        </p:nvSpPr>
        <p:spPr>
          <a:xfrm>
            <a:off x="5378795" y="3415292"/>
            <a:ext cx="1460497" cy="36933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We can change variable’s values. </a:t>
            </a:r>
          </a:p>
        </p:txBody>
      </p:sp>
      <p:grpSp>
        <p:nvGrpSpPr>
          <p:cNvPr id="105" name="Group 104"/>
          <p:cNvGrpSpPr/>
          <p:nvPr/>
        </p:nvGrpSpPr>
        <p:grpSpPr>
          <a:xfrm>
            <a:off x="4810697" y="-662357"/>
            <a:ext cx="344488" cy="361950"/>
            <a:chOff x="6276975" y="723900"/>
            <a:chExt cx="344488" cy="361950"/>
          </a:xfrm>
          <a:solidFill>
            <a:schemeClr val="bg1"/>
          </a:solidFill>
        </p:grpSpPr>
        <p:sp>
          <p:nvSpPr>
            <p:cNvPr id="109" name="Freeform 71"/>
            <p:cNvSpPr>
              <a:spLocks/>
            </p:cNvSpPr>
            <p:nvPr/>
          </p:nvSpPr>
          <p:spPr bwMode="auto">
            <a:xfrm>
              <a:off x="6527800" y="723900"/>
              <a:ext cx="93663" cy="153988"/>
            </a:xfrm>
            <a:custGeom>
              <a:avLst/>
              <a:gdLst>
                <a:gd name="T0" fmla="*/ 25 w 25"/>
                <a:gd name="T1" fmla="*/ 1 h 41"/>
                <a:gd name="T2" fmla="*/ 23 w 25"/>
                <a:gd name="T3" fmla="*/ 0 h 41"/>
                <a:gd name="T4" fmla="*/ 16 w 25"/>
                <a:gd name="T5" fmla="*/ 0 h 41"/>
                <a:gd name="T6" fmla="*/ 0 w 25"/>
                <a:gd name="T7" fmla="*/ 35 h 41"/>
                <a:gd name="T8" fmla="*/ 7 w 25"/>
                <a:gd name="T9" fmla="*/ 41 h 41"/>
                <a:gd name="T10" fmla="*/ 7 w 25"/>
                <a:gd name="T11" fmla="*/ 41 h 41"/>
                <a:gd name="T12" fmla="*/ 25 w 25"/>
                <a:gd name="T13" fmla="*/ 3 h 41"/>
                <a:gd name="T14" fmla="*/ 25 w 25"/>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1">
                  <a:moveTo>
                    <a:pt x="25" y="1"/>
                  </a:moveTo>
                  <a:cubicBezTo>
                    <a:pt x="25" y="0"/>
                    <a:pt x="24" y="0"/>
                    <a:pt x="23" y="0"/>
                  </a:cubicBezTo>
                  <a:cubicBezTo>
                    <a:pt x="16" y="0"/>
                    <a:pt x="16" y="0"/>
                    <a:pt x="16" y="0"/>
                  </a:cubicBezTo>
                  <a:cubicBezTo>
                    <a:pt x="0" y="35"/>
                    <a:pt x="0" y="35"/>
                    <a:pt x="0" y="35"/>
                  </a:cubicBezTo>
                  <a:cubicBezTo>
                    <a:pt x="3" y="36"/>
                    <a:pt x="5" y="39"/>
                    <a:pt x="7" y="41"/>
                  </a:cubicBezTo>
                  <a:cubicBezTo>
                    <a:pt x="7" y="41"/>
                    <a:pt x="7" y="41"/>
                    <a:pt x="7" y="41"/>
                  </a:cubicBezTo>
                  <a:cubicBezTo>
                    <a:pt x="25" y="3"/>
                    <a:pt x="25" y="3"/>
                    <a:pt x="25" y="3"/>
                  </a:cubicBezTo>
                  <a:cubicBezTo>
                    <a:pt x="25" y="2"/>
                    <a:pt x="25" y="2"/>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0" name="Freeform 72"/>
            <p:cNvSpPr>
              <a:spLocks/>
            </p:cNvSpPr>
            <p:nvPr/>
          </p:nvSpPr>
          <p:spPr bwMode="auto">
            <a:xfrm>
              <a:off x="6483350" y="723900"/>
              <a:ext cx="90488" cy="120650"/>
            </a:xfrm>
            <a:custGeom>
              <a:avLst/>
              <a:gdLst>
                <a:gd name="T0" fmla="*/ 24 w 24"/>
                <a:gd name="T1" fmla="*/ 0 h 32"/>
                <a:gd name="T2" fmla="*/ 15 w 24"/>
                <a:gd name="T3" fmla="*/ 0 h 32"/>
                <a:gd name="T4" fmla="*/ 14 w 24"/>
                <a:gd name="T5" fmla="*/ 1 h 32"/>
                <a:gd name="T6" fmla="*/ 0 w 24"/>
                <a:gd name="T7" fmla="*/ 29 h 32"/>
                <a:gd name="T8" fmla="*/ 9 w 24"/>
                <a:gd name="T9" fmla="*/ 32 h 32"/>
                <a:gd name="T10" fmla="*/ 24 w 24"/>
                <a:gd name="T11" fmla="*/ 0 h 32"/>
              </a:gdLst>
              <a:ahLst/>
              <a:cxnLst>
                <a:cxn ang="0">
                  <a:pos x="T0" y="T1"/>
                </a:cxn>
                <a:cxn ang="0">
                  <a:pos x="T2" y="T3"/>
                </a:cxn>
                <a:cxn ang="0">
                  <a:pos x="T4" y="T5"/>
                </a:cxn>
                <a:cxn ang="0">
                  <a:pos x="T6" y="T7"/>
                </a:cxn>
                <a:cxn ang="0">
                  <a:pos x="T8" y="T9"/>
                </a:cxn>
                <a:cxn ang="0">
                  <a:pos x="T10" y="T11"/>
                </a:cxn>
              </a:cxnLst>
              <a:rect l="0" t="0" r="r" b="b"/>
              <a:pathLst>
                <a:path w="24" h="32">
                  <a:moveTo>
                    <a:pt x="24" y="0"/>
                  </a:moveTo>
                  <a:cubicBezTo>
                    <a:pt x="15" y="0"/>
                    <a:pt x="15" y="0"/>
                    <a:pt x="15" y="0"/>
                  </a:cubicBezTo>
                  <a:cubicBezTo>
                    <a:pt x="15" y="0"/>
                    <a:pt x="14" y="0"/>
                    <a:pt x="14" y="1"/>
                  </a:cubicBezTo>
                  <a:cubicBezTo>
                    <a:pt x="0" y="29"/>
                    <a:pt x="0" y="29"/>
                    <a:pt x="0" y="29"/>
                  </a:cubicBezTo>
                  <a:cubicBezTo>
                    <a:pt x="3" y="30"/>
                    <a:pt x="6" y="31"/>
                    <a:pt x="9" y="32"/>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1" name="Freeform 73"/>
            <p:cNvSpPr>
              <a:spLocks/>
            </p:cNvSpPr>
            <p:nvPr/>
          </p:nvSpPr>
          <p:spPr bwMode="auto">
            <a:xfrm>
              <a:off x="6276975" y="723900"/>
              <a:ext cx="93663" cy="153988"/>
            </a:xfrm>
            <a:custGeom>
              <a:avLst/>
              <a:gdLst>
                <a:gd name="T0" fmla="*/ 19 w 25"/>
                <a:gd name="T1" fmla="*/ 41 h 41"/>
                <a:gd name="T2" fmla="*/ 25 w 25"/>
                <a:gd name="T3" fmla="*/ 35 h 41"/>
                <a:gd name="T4" fmla="*/ 9 w 25"/>
                <a:gd name="T5" fmla="*/ 0 h 41"/>
                <a:gd name="T6" fmla="*/ 2 w 25"/>
                <a:gd name="T7" fmla="*/ 0 h 41"/>
                <a:gd name="T8" fmla="*/ 0 w 25"/>
                <a:gd name="T9" fmla="*/ 1 h 41"/>
                <a:gd name="T10" fmla="*/ 0 w 25"/>
                <a:gd name="T11" fmla="*/ 3 h 41"/>
                <a:gd name="T12" fmla="*/ 18 w 25"/>
                <a:gd name="T13" fmla="*/ 41 h 41"/>
                <a:gd name="T14" fmla="*/ 19 w 25"/>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1">
                  <a:moveTo>
                    <a:pt x="19" y="41"/>
                  </a:moveTo>
                  <a:cubicBezTo>
                    <a:pt x="21" y="39"/>
                    <a:pt x="23" y="37"/>
                    <a:pt x="25" y="35"/>
                  </a:cubicBezTo>
                  <a:cubicBezTo>
                    <a:pt x="9" y="0"/>
                    <a:pt x="9" y="0"/>
                    <a:pt x="9" y="0"/>
                  </a:cubicBezTo>
                  <a:cubicBezTo>
                    <a:pt x="2" y="0"/>
                    <a:pt x="2" y="0"/>
                    <a:pt x="2" y="0"/>
                  </a:cubicBezTo>
                  <a:cubicBezTo>
                    <a:pt x="1" y="0"/>
                    <a:pt x="1" y="0"/>
                    <a:pt x="0" y="1"/>
                  </a:cubicBezTo>
                  <a:cubicBezTo>
                    <a:pt x="0" y="2"/>
                    <a:pt x="0" y="2"/>
                    <a:pt x="0" y="3"/>
                  </a:cubicBezTo>
                  <a:cubicBezTo>
                    <a:pt x="18" y="41"/>
                    <a:pt x="18" y="41"/>
                    <a:pt x="18" y="41"/>
                  </a:cubicBezTo>
                  <a:cubicBezTo>
                    <a:pt x="18" y="41"/>
                    <a:pt x="18" y="41"/>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2" name="Freeform 74"/>
            <p:cNvSpPr>
              <a:spLocks/>
            </p:cNvSpPr>
            <p:nvPr/>
          </p:nvSpPr>
          <p:spPr bwMode="auto">
            <a:xfrm>
              <a:off x="6324600" y="723900"/>
              <a:ext cx="90488" cy="123825"/>
            </a:xfrm>
            <a:custGeom>
              <a:avLst/>
              <a:gdLst>
                <a:gd name="T0" fmla="*/ 24 w 24"/>
                <a:gd name="T1" fmla="*/ 29 h 33"/>
                <a:gd name="T2" fmla="*/ 11 w 24"/>
                <a:gd name="T3" fmla="*/ 1 h 33"/>
                <a:gd name="T4" fmla="*/ 9 w 24"/>
                <a:gd name="T5" fmla="*/ 0 h 33"/>
                <a:gd name="T6" fmla="*/ 0 w 24"/>
                <a:gd name="T7" fmla="*/ 0 h 33"/>
                <a:gd name="T8" fmla="*/ 16 w 24"/>
                <a:gd name="T9" fmla="*/ 33 h 33"/>
                <a:gd name="T10" fmla="*/ 24 w 24"/>
                <a:gd name="T11" fmla="*/ 29 h 33"/>
              </a:gdLst>
              <a:ahLst/>
              <a:cxnLst>
                <a:cxn ang="0">
                  <a:pos x="T0" y="T1"/>
                </a:cxn>
                <a:cxn ang="0">
                  <a:pos x="T2" y="T3"/>
                </a:cxn>
                <a:cxn ang="0">
                  <a:pos x="T4" y="T5"/>
                </a:cxn>
                <a:cxn ang="0">
                  <a:pos x="T6" y="T7"/>
                </a:cxn>
                <a:cxn ang="0">
                  <a:pos x="T8" y="T9"/>
                </a:cxn>
                <a:cxn ang="0">
                  <a:pos x="T10" y="T11"/>
                </a:cxn>
              </a:cxnLst>
              <a:rect l="0" t="0" r="r" b="b"/>
              <a:pathLst>
                <a:path w="24" h="33">
                  <a:moveTo>
                    <a:pt x="24" y="29"/>
                  </a:moveTo>
                  <a:cubicBezTo>
                    <a:pt x="11" y="1"/>
                    <a:pt x="11" y="1"/>
                    <a:pt x="11" y="1"/>
                  </a:cubicBezTo>
                  <a:cubicBezTo>
                    <a:pt x="10" y="0"/>
                    <a:pt x="10" y="0"/>
                    <a:pt x="9" y="0"/>
                  </a:cubicBezTo>
                  <a:cubicBezTo>
                    <a:pt x="0" y="0"/>
                    <a:pt x="0" y="0"/>
                    <a:pt x="0" y="0"/>
                  </a:cubicBezTo>
                  <a:cubicBezTo>
                    <a:pt x="16" y="33"/>
                    <a:pt x="16" y="33"/>
                    <a:pt x="16" y="33"/>
                  </a:cubicBezTo>
                  <a:cubicBezTo>
                    <a:pt x="18" y="31"/>
                    <a:pt x="21" y="30"/>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3" name="Freeform 75"/>
            <p:cNvSpPr>
              <a:spLocks noEditPoints="1"/>
            </p:cNvSpPr>
            <p:nvPr/>
          </p:nvSpPr>
          <p:spPr bwMode="auto">
            <a:xfrm>
              <a:off x="6329363" y="844550"/>
              <a:ext cx="239713" cy="24130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28 h 64"/>
                <a:gd name="T12" fmla="*/ 43 w 64"/>
                <a:gd name="T13" fmla="*/ 35 h 64"/>
                <a:gd name="T14" fmla="*/ 46 w 64"/>
                <a:gd name="T15" fmla="*/ 47 h 64"/>
                <a:gd name="T16" fmla="*/ 46 w 64"/>
                <a:gd name="T17" fmla="*/ 50 h 64"/>
                <a:gd name="T18" fmla="*/ 44 w 64"/>
                <a:gd name="T19" fmla="*/ 50 h 64"/>
                <a:gd name="T20" fmla="*/ 43 w 64"/>
                <a:gd name="T21" fmla="*/ 50 h 64"/>
                <a:gd name="T22" fmla="*/ 32 w 64"/>
                <a:gd name="T23" fmla="*/ 43 h 64"/>
                <a:gd name="T24" fmla="*/ 21 w 64"/>
                <a:gd name="T25" fmla="*/ 50 h 64"/>
                <a:gd name="T26" fmla="*/ 19 w 64"/>
                <a:gd name="T27" fmla="*/ 50 h 64"/>
                <a:gd name="T28" fmla="*/ 18 w 64"/>
                <a:gd name="T29" fmla="*/ 47 h 64"/>
                <a:gd name="T30" fmla="*/ 22 w 64"/>
                <a:gd name="T31" fmla="*/ 35 h 64"/>
                <a:gd name="T32" fmla="*/ 13 w 64"/>
                <a:gd name="T33" fmla="*/ 28 h 64"/>
                <a:gd name="T34" fmla="*/ 12 w 64"/>
                <a:gd name="T35" fmla="*/ 25 h 64"/>
                <a:gd name="T36" fmla="*/ 14 w 64"/>
                <a:gd name="T37" fmla="*/ 24 h 64"/>
                <a:gd name="T38" fmla="*/ 25 w 64"/>
                <a:gd name="T39" fmla="*/ 24 h 64"/>
                <a:gd name="T40" fmla="*/ 31 w 64"/>
                <a:gd name="T41" fmla="*/ 13 h 64"/>
                <a:gd name="T42" fmla="*/ 34 w 64"/>
                <a:gd name="T43" fmla="*/ 13 h 64"/>
                <a:gd name="T44" fmla="*/ 40 w 64"/>
                <a:gd name="T45" fmla="*/ 24 h 64"/>
                <a:gd name="T46" fmla="*/ 50 w 64"/>
                <a:gd name="T47" fmla="*/ 24 h 64"/>
                <a:gd name="T48" fmla="*/ 52 w 64"/>
                <a:gd name="T49" fmla="*/ 25 h 64"/>
                <a:gd name="T50" fmla="*/ 52 w 64"/>
                <a:gd name="T51"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4">
                  <a:moveTo>
                    <a:pt x="32" y="0"/>
                  </a:moveTo>
                  <a:cubicBezTo>
                    <a:pt x="15" y="0"/>
                    <a:pt x="0" y="14"/>
                    <a:pt x="0" y="32"/>
                  </a:cubicBezTo>
                  <a:cubicBezTo>
                    <a:pt x="0" y="50"/>
                    <a:pt x="15" y="64"/>
                    <a:pt x="32" y="64"/>
                  </a:cubicBezTo>
                  <a:cubicBezTo>
                    <a:pt x="50" y="64"/>
                    <a:pt x="64" y="50"/>
                    <a:pt x="64" y="32"/>
                  </a:cubicBezTo>
                  <a:cubicBezTo>
                    <a:pt x="64" y="14"/>
                    <a:pt x="50" y="0"/>
                    <a:pt x="32" y="0"/>
                  </a:cubicBezTo>
                  <a:close/>
                  <a:moveTo>
                    <a:pt x="52" y="28"/>
                  </a:moveTo>
                  <a:cubicBezTo>
                    <a:pt x="43" y="35"/>
                    <a:pt x="43" y="35"/>
                    <a:pt x="43" y="35"/>
                  </a:cubicBezTo>
                  <a:cubicBezTo>
                    <a:pt x="46" y="47"/>
                    <a:pt x="46" y="47"/>
                    <a:pt x="46" y="47"/>
                  </a:cubicBezTo>
                  <a:cubicBezTo>
                    <a:pt x="46" y="48"/>
                    <a:pt x="46" y="49"/>
                    <a:pt x="46" y="50"/>
                  </a:cubicBezTo>
                  <a:cubicBezTo>
                    <a:pt x="45" y="50"/>
                    <a:pt x="45" y="50"/>
                    <a:pt x="44" y="50"/>
                  </a:cubicBezTo>
                  <a:cubicBezTo>
                    <a:pt x="44" y="50"/>
                    <a:pt x="44" y="50"/>
                    <a:pt x="43" y="50"/>
                  </a:cubicBezTo>
                  <a:cubicBezTo>
                    <a:pt x="32" y="43"/>
                    <a:pt x="32" y="43"/>
                    <a:pt x="32" y="43"/>
                  </a:cubicBezTo>
                  <a:cubicBezTo>
                    <a:pt x="21" y="50"/>
                    <a:pt x="21" y="50"/>
                    <a:pt x="21" y="50"/>
                  </a:cubicBezTo>
                  <a:cubicBezTo>
                    <a:pt x="21" y="50"/>
                    <a:pt x="20" y="50"/>
                    <a:pt x="19" y="50"/>
                  </a:cubicBezTo>
                  <a:cubicBezTo>
                    <a:pt x="18" y="49"/>
                    <a:pt x="18" y="48"/>
                    <a:pt x="18" y="47"/>
                  </a:cubicBezTo>
                  <a:cubicBezTo>
                    <a:pt x="22" y="35"/>
                    <a:pt x="22" y="35"/>
                    <a:pt x="22" y="35"/>
                  </a:cubicBezTo>
                  <a:cubicBezTo>
                    <a:pt x="13" y="28"/>
                    <a:pt x="13" y="28"/>
                    <a:pt x="13" y="28"/>
                  </a:cubicBezTo>
                  <a:cubicBezTo>
                    <a:pt x="12" y="27"/>
                    <a:pt x="12" y="26"/>
                    <a:pt x="12" y="25"/>
                  </a:cubicBezTo>
                  <a:cubicBezTo>
                    <a:pt x="13" y="25"/>
                    <a:pt x="13" y="24"/>
                    <a:pt x="14" y="24"/>
                  </a:cubicBezTo>
                  <a:cubicBezTo>
                    <a:pt x="25" y="24"/>
                    <a:pt x="25" y="24"/>
                    <a:pt x="25" y="24"/>
                  </a:cubicBezTo>
                  <a:cubicBezTo>
                    <a:pt x="31" y="13"/>
                    <a:pt x="31" y="13"/>
                    <a:pt x="31" y="13"/>
                  </a:cubicBezTo>
                  <a:cubicBezTo>
                    <a:pt x="31" y="12"/>
                    <a:pt x="33" y="12"/>
                    <a:pt x="34" y="13"/>
                  </a:cubicBezTo>
                  <a:cubicBezTo>
                    <a:pt x="40" y="24"/>
                    <a:pt x="40" y="24"/>
                    <a:pt x="40" y="24"/>
                  </a:cubicBezTo>
                  <a:cubicBezTo>
                    <a:pt x="50" y="24"/>
                    <a:pt x="50" y="24"/>
                    <a:pt x="50" y="24"/>
                  </a:cubicBezTo>
                  <a:cubicBezTo>
                    <a:pt x="51" y="24"/>
                    <a:pt x="52" y="25"/>
                    <a:pt x="52" y="25"/>
                  </a:cubicBezTo>
                  <a:cubicBezTo>
                    <a:pt x="52" y="26"/>
                    <a:pt x="52" y="27"/>
                    <a:pt x="5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23" name="TextBox 25"/>
          <p:cNvSpPr txBox="1"/>
          <p:nvPr/>
        </p:nvSpPr>
        <p:spPr>
          <a:xfrm>
            <a:off x="5799188" y="4300264"/>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03</a:t>
            </a:r>
          </a:p>
        </p:txBody>
      </p:sp>
      <p:sp>
        <p:nvSpPr>
          <p:cNvPr id="126" name="TextBox 25"/>
          <p:cNvSpPr txBox="1"/>
          <p:nvPr/>
        </p:nvSpPr>
        <p:spPr>
          <a:xfrm>
            <a:off x="7628822" y="4023265"/>
            <a:ext cx="1460497" cy="55399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Giving the variables sensible names is a good practice. </a:t>
            </a:r>
          </a:p>
        </p:txBody>
      </p:sp>
      <p:sp>
        <p:nvSpPr>
          <p:cNvPr id="127" name="TextBox 25"/>
          <p:cNvSpPr txBox="1"/>
          <p:nvPr/>
        </p:nvSpPr>
        <p:spPr>
          <a:xfrm>
            <a:off x="8057630" y="5237327"/>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04</a:t>
            </a:r>
          </a:p>
        </p:txBody>
      </p:sp>
      <p:sp>
        <p:nvSpPr>
          <p:cNvPr id="128" name="TextBox 25"/>
          <p:cNvSpPr txBox="1"/>
          <p:nvPr/>
        </p:nvSpPr>
        <p:spPr>
          <a:xfrm>
            <a:off x="9892134" y="3293405"/>
            <a:ext cx="1592974" cy="55399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A variable can be set equal to a string. </a:t>
            </a:r>
            <a:br>
              <a:rPr lang="en-US" sz="1200" dirty="0">
                <a:solidFill>
                  <a:srgbClr val="0C344C"/>
                </a:solidFill>
                <a:latin typeface="Lato" panose="020F0502020204030203" pitchFamily="34" charset="0"/>
                <a:cs typeface="Calibri Light" panose="020F0302020204030204" pitchFamily="34" charset="0"/>
              </a:rPr>
            </a:br>
            <a:r>
              <a:rPr lang="en-US" sz="1200" dirty="0">
                <a:solidFill>
                  <a:srgbClr val="0C344C"/>
                </a:solidFill>
                <a:latin typeface="Lato" panose="020F0502020204030203" pitchFamily="34" charset="0"/>
                <a:cs typeface="Calibri Light" panose="020F0302020204030204" pitchFamily="34" charset="0"/>
              </a:rPr>
              <a:t>(String concatenation)</a:t>
            </a:r>
          </a:p>
        </p:txBody>
      </p:sp>
      <p:sp>
        <p:nvSpPr>
          <p:cNvPr id="129" name="TextBox 25"/>
          <p:cNvSpPr txBox="1"/>
          <p:nvPr/>
        </p:nvSpPr>
        <p:spPr>
          <a:xfrm>
            <a:off x="10317423" y="4300264"/>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05</a:t>
            </a:r>
          </a:p>
        </p:txBody>
      </p:sp>
      <p:pic>
        <p:nvPicPr>
          <p:cNvPr id="87" name="Picture 86" descr="A picture containing drawing&#10;&#10;Description automatically generated">
            <a:extLst>
              <a:ext uri="{FF2B5EF4-FFF2-40B4-BE49-F238E27FC236}">
                <a16:creationId xmlns:a16="http://schemas.microsoft.com/office/drawing/2014/main" id="{A7BD1E10-634F-4E6C-99CD-91FBF0072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88" name="Group 87">
            <a:extLst>
              <a:ext uri="{FF2B5EF4-FFF2-40B4-BE49-F238E27FC236}">
                <a16:creationId xmlns:a16="http://schemas.microsoft.com/office/drawing/2014/main" id="{9BD38D23-277D-4E7A-83AF-29C3DC5E411F}"/>
              </a:ext>
            </a:extLst>
          </p:cNvPr>
          <p:cNvGrpSpPr/>
          <p:nvPr/>
        </p:nvGrpSpPr>
        <p:grpSpPr>
          <a:xfrm>
            <a:off x="50868" y="0"/>
            <a:ext cx="1576256" cy="482568"/>
            <a:chOff x="50868" y="0"/>
            <a:chExt cx="1576256" cy="482568"/>
          </a:xfrm>
        </p:grpSpPr>
        <p:grpSp>
          <p:nvGrpSpPr>
            <p:cNvPr id="89" name="Group 88">
              <a:extLst>
                <a:ext uri="{FF2B5EF4-FFF2-40B4-BE49-F238E27FC236}">
                  <a16:creationId xmlns:a16="http://schemas.microsoft.com/office/drawing/2014/main" id="{26871A39-9EAD-4CB1-950F-8E013A1BB4CB}"/>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1" name="Freeform 5">
                <a:extLst>
                  <a:ext uri="{FF2B5EF4-FFF2-40B4-BE49-F238E27FC236}">
                    <a16:creationId xmlns:a16="http://schemas.microsoft.com/office/drawing/2014/main" id="{83E8BC87-561A-4293-B0F6-28F4C42FFD1E}"/>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
                <a:extLst>
                  <a:ext uri="{FF2B5EF4-FFF2-40B4-BE49-F238E27FC236}">
                    <a16:creationId xmlns:a16="http://schemas.microsoft.com/office/drawing/2014/main" id="{7F12F8B1-FC2E-4DDC-A739-F10F789B12A3}"/>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90" name="Picture 89" descr="A close up of a logo&#10;&#10;Description automatically generated">
              <a:extLst>
                <a:ext uri="{FF2B5EF4-FFF2-40B4-BE49-F238E27FC236}">
                  <a16:creationId xmlns:a16="http://schemas.microsoft.com/office/drawing/2014/main" id="{AEA5C989-0762-4AEA-80C8-888B4057B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93" name="TextBox 25">
            <a:extLst>
              <a:ext uri="{FF2B5EF4-FFF2-40B4-BE49-F238E27FC236}">
                <a16:creationId xmlns:a16="http://schemas.microsoft.com/office/drawing/2014/main" id="{1989D97E-EDD5-4920-994F-F153941F2C13}"/>
              </a:ext>
            </a:extLst>
          </p:cNvPr>
          <p:cNvSpPr txBox="1"/>
          <p:nvPr/>
        </p:nvSpPr>
        <p:spPr>
          <a:xfrm>
            <a:off x="849215" y="1171543"/>
            <a:ext cx="616118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Asking the computer for more space in the main memory</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94" name="Group 93">
            <a:extLst>
              <a:ext uri="{FF2B5EF4-FFF2-40B4-BE49-F238E27FC236}">
                <a16:creationId xmlns:a16="http://schemas.microsoft.com/office/drawing/2014/main" id="{A1198BE1-4691-4B8F-A80D-7E3C2BE4432C}"/>
              </a:ext>
            </a:extLst>
          </p:cNvPr>
          <p:cNvGrpSpPr/>
          <p:nvPr/>
        </p:nvGrpSpPr>
        <p:grpSpPr>
          <a:xfrm>
            <a:off x="8218260" y="3009001"/>
            <a:ext cx="301625" cy="361951"/>
            <a:chOff x="5584825" y="2163763"/>
            <a:chExt cx="301625" cy="361951"/>
          </a:xfrm>
          <a:solidFill>
            <a:schemeClr val="bg1"/>
          </a:solidFill>
        </p:grpSpPr>
        <p:sp>
          <p:nvSpPr>
            <p:cNvPr id="95" name="Freeform 189">
              <a:extLst>
                <a:ext uri="{FF2B5EF4-FFF2-40B4-BE49-F238E27FC236}">
                  <a16:creationId xmlns:a16="http://schemas.microsoft.com/office/drawing/2014/main" id="{38D58025-F6CE-4DDA-B1C2-AFADD87ED10E}"/>
                </a:ext>
              </a:extLst>
            </p:cNvPr>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6" name="Freeform 190">
              <a:extLst>
                <a:ext uri="{FF2B5EF4-FFF2-40B4-BE49-F238E27FC236}">
                  <a16:creationId xmlns:a16="http://schemas.microsoft.com/office/drawing/2014/main" id="{FAECA28D-6F0B-4611-9231-E8A113346E91}"/>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7" name="Freeform 191">
              <a:extLst>
                <a:ext uri="{FF2B5EF4-FFF2-40B4-BE49-F238E27FC236}">
                  <a16:creationId xmlns:a16="http://schemas.microsoft.com/office/drawing/2014/main" id="{FEB332C0-4AC1-483C-8424-4559A8084B4A}"/>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8" name="Freeform 192">
              <a:extLst>
                <a:ext uri="{FF2B5EF4-FFF2-40B4-BE49-F238E27FC236}">
                  <a16:creationId xmlns:a16="http://schemas.microsoft.com/office/drawing/2014/main" id="{2C218C96-C7A3-48B0-8B13-64B1B5CF46F1}"/>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40" name="Group 139">
            <a:extLst>
              <a:ext uri="{FF2B5EF4-FFF2-40B4-BE49-F238E27FC236}">
                <a16:creationId xmlns:a16="http://schemas.microsoft.com/office/drawing/2014/main" id="{249B7D0E-10E0-438E-8E49-B2DF7420A568}"/>
              </a:ext>
            </a:extLst>
          </p:cNvPr>
          <p:cNvGrpSpPr/>
          <p:nvPr/>
        </p:nvGrpSpPr>
        <p:grpSpPr>
          <a:xfrm>
            <a:off x="10476406" y="2280067"/>
            <a:ext cx="301625" cy="361951"/>
            <a:chOff x="5584825" y="2163763"/>
            <a:chExt cx="301625" cy="361951"/>
          </a:xfrm>
          <a:solidFill>
            <a:schemeClr val="bg1"/>
          </a:solidFill>
        </p:grpSpPr>
        <p:sp>
          <p:nvSpPr>
            <p:cNvPr id="141" name="Freeform 189">
              <a:extLst>
                <a:ext uri="{FF2B5EF4-FFF2-40B4-BE49-F238E27FC236}">
                  <a16:creationId xmlns:a16="http://schemas.microsoft.com/office/drawing/2014/main" id="{5FD50149-8938-421C-A792-B4E41C124486}"/>
                </a:ext>
              </a:extLst>
            </p:cNvPr>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2" name="Freeform 190">
              <a:extLst>
                <a:ext uri="{FF2B5EF4-FFF2-40B4-BE49-F238E27FC236}">
                  <a16:creationId xmlns:a16="http://schemas.microsoft.com/office/drawing/2014/main" id="{8118F713-B4DC-4C82-A0F5-6DEE64F021FC}"/>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3" name="Freeform 191">
              <a:extLst>
                <a:ext uri="{FF2B5EF4-FFF2-40B4-BE49-F238E27FC236}">
                  <a16:creationId xmlns:a16="http://schemas.microsoft.com/office/drawing/2014/main" id="{3A589476-162C-4491-9102-801E8F6FB47D}"/>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56" name="Freeform 192">
              <a:extLst>
                <a:ext uri="{FF2B5EF4-FFF2-40B4-BE49-F238E27FC236}">
                  <a16:creationId xmlns:a16="http://schemas.microsoft.com/office/drawing/2014/main" id="{4408678D-3346-450F-AA7C-A0915FB2F979}"/>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57" name="Group 156">
            <a:extLst>
              <a:ext uri="{FF2B5EF4-FFF2-40B4-BE49-F238E27FC236}">
                <a16:creationId xmlns:a16="http://schemas.microsoft.com/office/drawing/2014/main" id="{ADD1D404-6ED5-446F-9D08-3F8E69D31952}"/>
              </a:ext>
            </a:extLst>
          </p:cNvPr>
          <p:cNvGrpSpPr/>
          <p:nvPr/>
        </p:nvGrpSpPr>
        <p:grpSpPr>
          <a:xfrm>
            <a:off x="3671650" y="3009001"/>
            <a:ext cx="301625" cy="361951"/>
            <a:chOff x="5584825" y="2163763"/>
            <a:chExt cx="301625" cy="361951"/>
          </a:xfrm>
          <a:solidFill>
            <a:schemeClr val="bg1"/>
          </a:solidFill>
        </p:grpSpPr>
        <p:sp>
          <p:nvSpPr>
            <p:cNvPr id="158" name="Freeform 189">
              <a:extLst>
                <a:ext uri="{FF2B5EF4-FFF2-40B4-BE49-F238E27FC236}">
                  <a16:creationId xmlns:a16="http://schemas.microsoft.com/office/drawing/2014/main" id="{141522FD-50C0-402A-AC07-E7A968913F57}"/>
                </a:ext>
              </a:extLst>
            </p:cNvPr>
            <p:cNvSpPr>
              <a:spLocks/>
            </p:cNvSpPr>
            <p:nvPr/>
          </p:nvSpPr>
          <p:spPr bwMode="auto">
            <a:xfrm>
              <a:off x="5643907" y="2287155"/>
              <a:ext cx="177443" cy="150813"/>
            </a:xfrm>
            <a:prstGeom prst="mathMultiply">
              <a:avLst/>
            </a:pr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59" name="Freeform 190">
              <a:extLst>
                <a:ext uri="{FF2B5EF4-FFF2-40B4-BE49-F238E27FC236}">
                  <a16:creationId xmlns:a16="http://schemas.microsoft.com/office/drawing/2014/main" id="{2EF9861B-8355-4417-8ED2-E2192662FC2D}"/>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0" name="Freeform 191">
              <a:extLst>
                <a:ext uri="{FF2B5EF4-FFF2-40B4-BE49-F238E27FC236}">
                  <a16:creationId xmlns:a16="http://schemas.microsoft.com/office/drawing/2014/main" id="{A74252B7-646A-4B42-B270-E3C1B7C16E91}"/>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1" name="Freeform 192">
              <a:extLst>
                <a:ext uri="{FF2B5EF4-FFF2-40B4-BE49-F238E27FC236}">
                  <a16:creationId xmlns:a16="http://schemas.microsoft.com/office/drawing/2014/main" id="{F8CEF4AB-97D8-4B3A-90A0-A5BF90F721FA}"/>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62" name="Group 161">
            <a:extLst>
              <a:ext uri="{FF2B5EF4-FFF2-40B4-BE49-F238E27FC236}">
                <a16:creationId xmlns:a16="http://schemas.microsoft.com/office/drawing/2014/main" id="{79D31CF1-4C30-4B40-932F-76DBF51433A8}"/>
              </a:ext>
            </a:extLst>
          </p:cNvPr>
          <p:cNvGrpSpPr/>
          <p:nvPr/>
        </p:nvGrpSpPr>
        <p:grpSpPr>
          <a:xfrm>
            <a:off x="1422675" y="2238792"/>
            <a:ext cx="301625" cy="361951"/>
            <a:chOff x="5584825" y="2163763"/>
            <a:chExt cx="301625" cy="361951"/>
          </a:xfrm>
          <a:solidFill>
            <a:schemeClr val="bg1"/>
          </a:solidFill>
        </p:grpSpPr>
        <p:sp>
          <p:nvSpPr>
            <p:cNvPr id="163" name="Freeform 189">
              <a:extLst>
                <a:ext uri="{FF2B5EF4-FFF2-40B4-BE49-F238E27FC236}">
                  <a16:creationId xmlns:a16="http://schemas.microsoft.com/office/drawing/2014/main" id="{62434125-2E6B-4309-BB9B-A81ACD648D52}"/>
                </a:ext>
              </a:extLst>
            </p:cNvPr>
            <p:cNvSpPr>
              <a:spLocks/>
            </p:cNvSpPr>
            <p:nvPr/>
          </p:nvSpPr>
          <p:spPr bwMode="auto">
            <a:xfrm>
              <a:off x="5643907" y="2287155"/>
              <a:ext cx="177443" cy="150813"/>
            </a:xfrm>
            <a:prstGeom prst="mathMultiply">
              <a:avLst/>
            </a:pr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4" name="Freeform 190">
              <a:extLst>
                <a:ext uri="{FF2B5EF4-FFF2-40B4-BE49-F238E27FC236}">
                  <a16:creationId xmlns:a16="http://schemas.microsoft.com/office/drawing/2014/main" id="{00A91347-F509-4DDC-9870-358BFEDE0244}"/>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5" name="Freeform 191">
              <a:extLst>
                <a:ext uri="{FF2B5EF4-FFF2-40B4-BE49-F238E27FC236}">
                  <a16:creationId xmlns:a16="http://schemas.microsoft.com/office/drawing/2014/main" id="{526D0FE1-C1EF-45B7-8F46-749DC2D92F8B}"/>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6" name="Freeform 192">
              <a:extLst>
                <a:ext uri="{FF2B5EF4-FFF2-40B4-BE49-F238E27FC236}">
                  <a16:creationId xmlns:a16="http://schemas.microsoft.com/office/drawing/2014/main" id="{BD394D9C-39A1-45FD-A678-F03588340C0F}"/>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67" name="TextBox 25">
            <a:extLst>
              <a:ext uri="{FF2B5EF4-FFF2-40B4-BE49-F238E27FC236}">
                <a16:creationId xmlns:a16="http://schemas.microsoft.com/office/drawing/2014/main" id="{B99564A1-9BE1-44D7-B2C5-EEE6712FFB30}"/>
              </a:ext>
            </a:extLst>
          </p:cNvPr>
          <p:cNvSpPr txBox="1"/>
          <p:nvPr/>
        </p:nvSpPr>
        <p:spPr>
          <a:xfrm>
            <a:off x="1056559" y="3800946"/>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1x=3</a:t>
            </a:r>
          </a:p>
        </p:txBody>
      </p:sp>
      <p:sp>
        <p:nvSpPr>
          <p:cNvPr id="168" name="TextBox 25">
            <a:extLst>
              <a:ext uri="{FF2B5EF4-FFF2-40B4-BE49-F238E27FC236}">
                <a16:creationId xmlns:a16="http://schemas.microsoft.com/office/drawing/2014/main" id="{C24BE0D8-89DA-4250-A82D-81B386FE2644}"/>
              </a:ext>
            </a:extLst>
          </p:cNvPr>
          <p:cNvSpPr txBox="1"/>
          <p:nvPr/>
        </p:nvSpPr>
        <p:spPr>
          <a:xfrm>
            <a:off x="3205551" y="4798403"/>
            <a:ext cx="126636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new_variable = 3 </a:t>
            </a:r>
          </a:p>
        </p:txBody>
      </p:sp>
      <p:sp>
        <p:nvSpPr>
          <p:cNvPr id="169" name="TextBox 25">
            <a:extLst>
              <a:ext uri="{FF2B5EF4-FFF2-40B4-BE49-F238E27FC236}">
                <a16:creationId xmlns:a16="http://schemas.microsoft.com/office/drawing/2014/main" id="{CCB209B6-789A-4C5B-AD7A-F23D5A4B981F}"/>
              </a:ext>
            </a:extLst>
          </p:cNvPr>
          <p:cNvSpPr txBox="1"/>
          <p:nvPr/>
        </p:nvSpPr>
        <p:spPr>
          <a:xfrm>
            <a:off x="5492534" y="3797019"/>
            <a:ext cx="1266366"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z = x + y</a:t>
            </a:r>
          </a:p>
          <a:p>
            <a:pPr algn="ctr"/>
            <a:r>
              <a:rPr lang="en-US" sz="1200" dirty="0">
                <a:solidFill>
                  <a:srgbClr val="FFC000"/>
                </a:solidFill>
                <a:latin typeface="Lato" panose="020F0502020204030203" pitchFamily="34" charset="0"/>
                <a:cs typeface="Calibri Light" panose="020F0302020204030204" pitchFamily="34" charset="0"/>
              </a:rPr>
              <a:t>z = x - y</a:t>
            </a:r>
          </a:p>
          <a:p>
            <a:pPr algn="ctr"/>
            <a:endParaRPr lang="en-US" sz="1200" dirty="0">
              <a:solidFill>
                <a:srgbClr val="FFC000"/>
              </a:solidFill>
              <a:latin typeface="Lato" panose="020F0502020204030203" pitchFamily="34" charset="0"/>
              <a:cs typeface="Calibri Light" panose="020F0302020204030204" pitchFamily="34" charset="0"/>
            </a:endParaRPr>
          </a:p>
        </p:txBody>
      </p:sp>
      <p:sp>
        <p:nvSpPr>
          <p:cNvPr id="170" name="TextBox 25">
            <a:extLst>
              <a:ext uri="{FF2B5EF4-FFF2-40B4-BE49-F238E27FC236}">
                <a16:creationId xmlns:a16="http://schemas.microsoft.com/office/drawing/2014/main" id="{84341FB5-EEA4-4E76-940B-B96024CAB8E0}"/>
              </a:ext>
            </a:extLst>
          </p:cNvPr>
          <p:cNvSpPr txBox="1"/>
          <p:nvPr/>
        </p:nvSpPr>
        <p:spPr>
          <a:xfrm>
            <a:off x="7720085" y="4796946"/>
            <a:ext cx="126636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area=pi*radius**2</a:t>
            </a:r>
          </a:p>
        </p:txBody>
      </p:sp>
      <p:sp>
        <p:nvSpPr>
          <p:cNvPr id="171" name="TextBox 25">
            <a:extLst>
              <a:ext uri="{FF2B5EF4-FFF2-40B4-BE49-F238E27FC236}">
                <a16:creationId xmlns:a16="http://schemas.microsoft.com/office/drawing/2014/main" id="{9184666B-B979-4C6F-8F58-1E6908A9F7B3}"/>
              </a:ext>
            </a:extLst>
          </p:cNvPr>
          <p:cNvSpPr txBox="1"/>
          <p:nvPr/>
        </p:nvSpPr>
        <p:spPr>
          <a:xfrm>
            <a:off x="9443325" y="3981500"/>
            <a:ext cx="2364611"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phrase_1 + phrase_2</a:t>
            </a:r>
          </a:p>
        </p:txBody>
      </p:sp>
    </p:spTree>
    <p:extLst>
      <p:ext uri="{BB962C8B-B14F-4D97-AF65-F5344CB8AC3E}">
        <p14:creationId xmlns:p14="http://schemas.microsoft.com/office/powerpoint/2010/main" val="287450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B79E8-86F8-4BDB-8354-38E2F96CE1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47" r="3247"/>
          <a:stretch/>
        </p:blipFill>
        <p:spPr>
          <a:xfrm>
            <a:off x="2307479" y="1427822"/>
            <a:ext cx="7603690" cy="4795342"/>
          </a:xfrm>
          <a:prstGeom prst="rect">
            <a:avLst/>
          </a:prstGeom>
        </p:spPr>
      </p:pic>
      <p:sp>
        <p:nvSpPr>
          <p:cNvPr id="3" name="Rectangle 2">
            <a:extLst>
              <a:ext uri="{FF2B5EF4-FFF2-40B4-BE49-F238E27FC236}">
                <a16:creationId xmlns:a16="http://schemas.microsoft.com/office/drawing/2014/main" id="{976B64B3-3D6B-4092-BAC3-5CA1678643E8}"/>
              </a:ext>
            </a:extLst>
          </p:cNvPr>
          <p:cNvSpPr/>
          <p:nvPr/>
        </p:nvSpPr>
        <p:spPr>
          <a:xfrm>
            <a:off x="5813690" y="5609969"/>
            <a:ext cx="500063" cy="115120"/>
          </a:xfrm>
          <a:prstGeom prst="rect">
            <a:avLst/>
          </a:prstGeom>
          <a:solidFill>
            <a:srgbClr val="1E1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FC1C43-2054-4972-8ECF-E4D670746171}"/>
              </a:ext>
            </a:extLst>
          </p:cNvPr>
          <p:cNvGrpSpPr/>
          <p:nvPr/>
        </p:nvGrpSpPr>
        <p:grpSpPr>
          <a:xfrm>
            <a:off x="50868" y="0"/>
            <a:ext cx="1576256" cy="482568"/>
            <a:chOff x="50868" y="0"/>
            <a:chExt cx="1576256" cy="482568"/>
          </a:xfrm>
        </p:grpSpPr>
        <p:grpSp>
          <p:nvGrpSpPr>
            <p:cNvPr id="7" name="Group 6">
              <a:extLst>
                <a:ext uri="{FF2B5EF4-FFF2-40B4-BE49-F238E27FC236}">
                  <a16:creationId xmlns:a16="http://schemas.microsoft.com/office/drawing/2014/main" id="{38FDEA70-490A-4226-A82B-4AB1D4EFB3B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 name="Freeform 5">
                <a:extLst>
                  <a:ext uri="{FF2B5EF4-FFF2-40B4-BE49-F238E27FC236}">
                    <a16:creationId xmlns:a16="http://schemas.microsoft.com/office/drawing/2014/main" id="{737AEE16-966C-4E0C-B8B5-7F51D0576EFB}"/>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96B542EC-BD01-485E-895D-9F15437BF6B0}"/>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descr="A close up of a logo&#10;&#10;Description automatically generated">
              <a:extLst>
                <a:ext uri="{FF2B5EF4-FFF2-40B4-BE49-F238E27FC236}">
                  <a16:creationId xmlns:a16="http://schemas.microsoft.com/office/drawing/2014/main" id="{73C2A74A-E5B1-4B0F-8CF3-7ABD0ACB0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11" name="TextBox 10">
            <a:extLst>
              <a:ext uri="{FF2B5EF4-FFF2-40B4-BE49-F238E27FC236}">
                <a16:creationId xmlns:a16="http://schemas.microsoft.com/office/drawing/2014/main" id="{B8DF9A39-E3F1-446A-8839-FDFA934032AB}"/>
              </a:ext>
            </a:extLst>
          </p:cNvPr>
          <p:cNvSpPr txBox="1"/>
          <p:nvPr/>
        </p:nvSpPr>
        <p:spPr>
          <a:xfrm>
            <a:off x="839788" y="688975"/>
            <a:ext cx="5430094"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Strings: Input Function</a:t>
            </a:r>
            <a:endParaRPr lang="en-US" sz="2800" dirty="0">
              <a:solidFill>
                <a:srgbClr val="0C344C"/>
              </a:solidFill>
              <a:latin typeface="Lato" panose="020F0502020204030203" pitchFamily="34" charset="0"/>
            </a:endParaRPr>
          </a:p>
        </p:txBody>
      </p:sp>
      <p:sp>
        <p:nvSpPr>
          <p:cNvPr id="12" name="TextBox 25">
            <a:extLst>
              <a:ext uri="{FF2B5EF4-FFF2-40B4-BE49-F238E27FC236}">
                <a16:creationId xmlns:a16="http://schemas.microsoft.com/office/drawing/2014/main" id="{884450E3-6156-485B-99EB-6E1990FCC770}"/>
              </a:ext>
            </a:extLst>
          </p:cNvPr>
          <p:cNvSpPr txBox="1"/>
          <p:nvPr/>
        </p:nvSpPr>
        <p:spPr>
          <a:xfrm>
            <a:off x="849215" y="1171543"/>
            <a:ext cx="616118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Allows you to get user’s input</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22B8140C-B880-4E6B-8B26-F41B3AB60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sp>
        <p:nvSpPr>
          <p:cNvPr id="14" name="Snip Single Corner Rectangle 64">
            <a:extLst>
              <a:ext uri="{FF2B5EF4-FFF2-40B4-BE49-F238E27FC236}">
                <a16:creationId xmlns:a16="http://schemas.microsoft.com/office/drawing/2014/main" id="{C4130080-7CD2-4168-8AD1-E72D05B4592B}"/>
              </a:ext>
            </a:extLst>
          </p:cNvPr>
          <p:cNvSpPr/>
          <p:nvPr/>
        </p:nvSpPr>
        <p:spPr>
          <a:xfrm>
            <a:off x="9532072" y="678342"/>
            <a:ext cx="2235593" cy="4931626"/>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A20E87E-3B41-4B4B-B804-F1BB3E17707C}"/>
              </a:ext>
            </a:extLst>
          </p:cNvPr>
          <p:cNvGrpSpPr/>
          <p:nvPr/>
        </p:nvGrpSpPr>
        <p:grpSpPr>
          <a:xfrm>
            <a:off x="9637587" y="774915"/>
            <a:ext cx="341504" cy="339618"/>
            <a:chOff x="7018338" y="4656138"/>
            <a:chExt cx="287337" cy="285750"/>
          </a:xfrm>
          <a:solidFill>
            <a:schemeClr val="bg1"/>
          </a:solidFill>
          <a:effectLst/>
        </p:grpSpPr>
        <p:sp>
          <p:nvSpPr>
            <p:cNvPr id="21" name="Freeform 4604">
              <a:extLst>
                <a:ext uri="{FF2B5EF4-FFF2-40B4-BE49-F238E27FC236}">
                  <a16:creationId xmlns:a16="http://schemas.microsoft.com/office/drawing/2014/main" id="{AFC8C9CF-55A3-4C0D-B361-2C9624B6E791}"/>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605">
              <a:extLst>
                <a:ext uri="{FF2B5EF4-FFF2-40B4-BE49-F238E27FC236}">
                  <a16:creationId xmlns:a16="http://schemas.microsoft.com/office/drawing/2014/main" id="{3F3CCCBE-C00A-4E93-9F55-D2D76A3E4426}"/>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06">
              <a:extLst>
                <a:ext uri="{FF2B5EF4-FFF2-40B4-BE49-F238E27FC236}">
                  <a16:creationId xmlns:a16="http://schemas.microsoft.com/office/drawing/2014/main" id="{2396E892-67F2-48E3-A14B-F2EDA62849DC}"/>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607">
              <a:extLst>
                <a:ext uri="{FF2B5EF4-FFF2-40B4-BE49-F238E27FC236}">
                  <a16:creationId xmlns:a16="http://schemas.microsoft.com/office/drawing/2014/main" id="{9663B7AF-4D96-4690-8097-7084FC8C40DF}"/>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5">
            <a:extLst>
              <a:ext uri="{FF2B5EF4-FFF2-40B4-BE49-F238E27FC236}">
                <a16:creationId xmlns:a16="http://schemas.microsoft.com/office/drawing/2014/main" id="{81070512-DE2A-4C4F-B66A-DEBA52D645BD}"/>
              </a:ext>
            </a:extLst>
          </p:cNvPr>
          <p:cNvSpPr txBox="1"/>
          <p:nvPr/>
        </p:nvSpPr>
        <p:spPr>
          <a:xfrm>
            <a:off x="9637587" y="3906571"/>
            <a:ext cx="1810329" cy="2308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u="sng" dirty="0">
                <a:solidFill>
                  <a:schemeClr val="bg1"/>
                </a:solidFill>
                <a:latin typeface="Lato" panose="020F0502020204030203" pitchFamily="34" charset="0"/>
                <a:cs typeface="Calibri Light" panose="020F0302020204030204" pitchFamily="34" charset="0"/>
              </a:rPr>
              <a:t>Keywords:</a:t>
            </a:r>
          </a:p>
        </p:txBody>
      </p:sp>
      <p:sp>
        <p:nvSpPr>
          <p:cNvPr id="26" name="TextBox 25">
            <a:extLst>
              <a:ext uri="{FF2B5EF4-FFF2-40B4-BE49-F238E27FC236}">
                <a16:creationId xmlns:a16="http://schemas.microsoft.com/office/drawing/2014/main" id="{11A217C7-DA5B-4E5A-89C2-AE26450CF5AF}"/>
              </a:ext>
            </a:extLst>
          </p:cNvPr>
          <p:cNvSpPr txBox="1"/>
          <p:nvPr/>
        </p:nvSpPr>
        <p:spPr>
          <a:xfrm>
            <a:off x="9660473" y="3105257"/>
            <a:ext cx="1810260"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Returns the type of a value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str = string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int = integer </a:t>
            </a:r>
            <a:endParaRPr lang="en-US" sz="1050" dirty="0">
              <a:solidFill>
                <a:schemeClr val="bg1"/>
              </a:solidFill>
              <a:latin typeface="Lato" panose="020F0502020204030203" pitchFamily="34" charset="0"/>
              <a:cs typeface="Calibri Light" panose="020F0302020204030204" pitchFamily="34" charset="0"/>
            </a:endParaRPr>
          </a:p>
        </p:txBody>
      </p:sp>
      <p:cxnSp>
        <p:nvCxnSpPr>
          <p:cNvPr id="27" name="Straight Connector 26">
            <a:extLst>
              <a:ext uri="{FF2B5EF4-FFF2-40B4-BE49-F238E27FC236}">
                <a16:creationId xmlns:a16="http://schemas.microsoft.com/office/drawing/2014/main" id="{D09D178A-9943-4F74-8066-8F7FC2FDED35}"/>
              </a:ext>
            </a:extLst>
          </p:cNvPr>
          <p:cNvCxnSpPr>
            <a:cxnSpLocks/>
          </p:cNvCxnSpPr>
          <p:nvPr/>
        </p:nvCxnSpPr>
        <p:spPr>
          <a:xfrm>
            <a:off x="2698994" y="1974999"/>
            <a:ext cx="1639090" cy="1065913"/>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12C1E4B-BFF9-4CB9-BE38-E9F38850F08F}"/>
              </a:ext>
            </a:extLst>
          </p:cNvPr>
          <p:cNvCxnSpPr/>
          <p:nvPr/>
        </p:nvCxnSpPr>
        <p:spPr>
          <a:xfrm>
            <a:off x="1935343" y="1974999"/>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42CFEA-E002-4EFC-81EB-5DAAC456F52D}"/>
              </a:ext>
            </a:extLst>
          </p:cNvPr>
          <p:cNvCxnSpPr>
            <a:cxnSpLocks/>
          </p:cNvCxnSpPr>
          <p:nvPr/>
        </p:nvCxnSpPr>
        <p:spPr>
          <a:xfrm>
            <a:off x="2280831" y="4830151"/>
            <a:ext cx="1687913" cy="1"/>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6D9FD4-CD41-491C-86D4-F05D0996A7CF}"/>
              </a:ext>
            </a:extLst>
          </p:cNvPr>
          <p:cNvCxnSpPr>
            <a:cxnSpLocks/>
          </p:cNvCxnSpPr>
          <p:nvPr/>
        </p:nvCxnSpPr>
        <p:spPr>
          <a:xfrm flipV="1">
            <a:off x="3968744" y="4266626"/>
            <a:ext cx="2892055" cy="563525"/>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sp>
        <p:nvSpPr>
          <p:cNvPr id="36" name="TextBox 25">
            <a:extLst>
              <a:ext uri="{FF2B5EF4-FFF2-40B4-BE49-F238E27FC236}">
                <a16:creationId xmlns:a16="http://schemas.microsoft.com/office/drawing/2014/main" id="{7B88CB8C-6C31-4D13-96AB-BA1A88C9ABB1}"/>
              </a:ext>
            </a:extLst>
          </p:cNvPr>
          <p:cNvSpPr txBox="1"/>
          <p:nvPr/>
        </p:nvSpPr>
        <p:spPr>
          <a:xfrm>
            <a:off x="4305300" y="3548494"/>
            <a:ext cx="3581400"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spc="300" dirty="0">
                <a:solidFill>
                  <a:srgbClr val="4149BD"/>
                </a:solidFill>
                <a:latin typeface="Lato" panose="020F0502020204030203" pitchFamily="34" charset="0"/>
                <a:cs typeface="Calibri Light" panose="020F0302020204030204" pitchFamily="34" charset="0"/>
              </a:rPr>
              <a:t>Input</a:t>
            </a:r>
            <a:r>
              <a:rPr lang="en-US" sz="3600" spc="300" dirty="0">
                <a:solidFill>
                  <a:srgbClr val="0C344C"/>
                </a:solidFill>
                <a:latin typeface="Lato" panose="020F0502020204030203" pitchFamily="34" charset="0"/>
                <a:cs typeface="Calibri Light" panose="020F0302020204030204" pitchFamily="34" charset="0"/>
              </a:rPr>
              <a:t>(’string’)</a:t>
            </a:r>
          </a:p>
        </p:txBody>
      </p:sp>
      <p:sp>
        <p:nvSpPr>
          <p:cNvPr id="37" name="TextBox 25">
            <a:extLst>
              <a:ext uri="{FF2B5EF4-FFF2-40B4-BE49-F238E27FC236}">
                <a16:creationId xmlns:a16="http://schemas.microsoft.com/office/drawing/2014/main" id="{58763EA9-FC02-4583-90FC-0DD3676B8BBC}"/>
              </a:ext>
            </a:extLst>
          </p:cNvPr>
          <p:cNvSpPr txBox="1"/>
          <p:nvPr/>
        </p:nvSpPr>
        <p:spPr>
          <a:xfrm>
            <a:off x="479051" y="1651833"/>
            <a:ext cx="1320249" cy="646331"/>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rgbClr val="0C344C"/>
                </a:solidFill>
                <a:latin typeface="Lato" panose="020F0502020204030203" pitchFamily="34" charset="0"/>
                <a:cs typeface="Calibri Light" panose="020F0302020204030204" pitchFamily="34" charset="0"/>
              </a:rPr>
              <a:t>The user is requested to make an input</a:t>
            </a:r>
            <a:endParaRPr lang="en-US" sz="1400" dirty="0">
              <a:solidFill>
                <a:srgbClr val="0C344C"/>
              </a:solidFill>
              <a:latin typeface="Lato" panose="020F0502020204030203" pitchFamily="34" charset="0"/>
              <a:cs typeface="Calibri Light" panose="020F0302020204030204" pitchFamily="34" charset="0"/>
            </a:endParaRPr>
          </a:p>
        </p:txBody>
      </p:sp>
      <p:sp>
        <p:nvSpPr>
          <p:cNvPr id="40" name="TextBox 25">
            <a:extLst>
              <a:ext uri="{FF2B5EF4-FFF2-40B4-BE49-F238E27FC236}">
                <a16:creationId xmlns:a16="http://schemas.microsoft.com/office/drawing/2014/main" id="{18E19A93-D0D8-4418-89B5-0DF5D4C9C466}"/>
              </a:ext>
            </a:extLst>
          </p:cNvPr>
          <p:cNvSpPr txBox="1"/>
          <p:nvPr/>
        </p:nvSpPr>
        <p:spPr>
          <a:xfrm>
            <a:off x="479051" y="4719420"/>
            <a:ext cx="1952946" cy="646331"/>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C344C"/>
                </a:solidFill>
                <a:latin typeface="Lato" panose="020F0502020204030203" pitchFamily="34" charset="0"/>
                <a:cs typeface="Calibri Light" panose="020F0302020204030204" pitchFamily="34" charset="0"/>
              </a:rPr>
              <a:t>If we press “Enter” </a:t>
            </a:r>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400" dirty="0">
                <a:solidFill>
                  <a:srgbClr val="0C344C"/>
                </a:solidFill>
                <a:latin typeface="Lato" panose="020F0502020204030203" pitchFamily="34" charset="0"/>
                <a:cs typeface="Calibri Light" panose="020F0302020204030204" pitchFamily="34" charset="0"/>
              </a:rPr>
              <a:t> The input function has finished running</a:t>
            </a:r>
          </a:p>
        </p:txBody>
      </p:sp>
      <p:sp>
        <p:nvSpPr>
          <p:cNvPr id="41" name="TextBox 40">
            <a:extLst>
              <a:ext uri="{FF2B5EF4-FFF2-40B4-BE49-F238E27FC236}">
                <a16:creationId xmlns:a16="http://schemas.microsoft.com/office/drawing/2014/main" id="{FD41ED9F-394E-4A22-A5BE-0DF86E4A0BFE}"/>
              </a:ext>
            </a:extLst>
          </p:cNvPr>
          <p:cNvSpPr txBox="1"/>
          <p:nvPr/>
        </p:nvSpPr>
        <p:spPr>
          <a:xfrm>
            <a:off x="9637587" y="4290182"/>
            <a:ext cx="1810260" cy="113107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They are not allowed to be used as variables names.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cs typeface="Calibri Light" panose="020F0302020204030204" pitchFamily="34" charset="0"/>
              </a:rPr>
              <a:t>To access the list with the keywords, type in the console:</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help ()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keywords</a:t>
            </a:r>
            <a:endParaRPr lang="en-US" sz="1050" dirty="0">
              <a:solidFill>
                <a:schemeClr val="bg1"/>
              </a:solidFill>
              <a:latin typeface="Lato" panose="020F0502020204030203" pitchFamily="34" charset="0"/>
              <a:cs typeface="Calibri Light" panose="020F0302020204030204" pitchFamily="34" charset="0"/>
            </a:endParaRPr>
          </a:p>
        </p:txBody>
      </p:sp>
      <p:sp>
        <p:nvSpPr>
          <p:cNvPr id="42" name="TextBox 25">
            <a:extLst>
              <a:ext uri="{FF2B5EF4-FFF2-40B4-BE49-F238E27FC236}">
                <a16:creationId xmlns:a16="http://schemas.microsoft.com/office/drawing/2014/main" id="{43DBB09B-D520-4EC4-9466-DE3DA42784AC}"/>
              </a:ext>
            </a:extLst>
          </p:cNvPr>
          <p:cNvSpPr txBox="1"/>
          <p:nvPr/>
        </p:nvSpPr>
        <p:spPr>
          <a:xfrm>
            <a:off x="9637518" y="2709348"/>
            <a:ext cx="1810329" cy="2308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u="sng" dirty="0">
                <a:solidFill>
                  <a:schemeClr val="bg1"/>
                </a:solidFill>
                <a:latin typeface="Lato" panose="020F0502020204030203" pitchFamily="34" charset="0"/>
                <a:cs typeface="Calibri Light" panose="020F0302020204030204" pitchFamily="34" charset="0"/>
              </a:rPr>
              <a:t>Type:</a:t>
            </a:r>
          </a:p>
        </p:txBody>
      </p:sp>
      <p:sp>
        <p:nvSpPr>
          <p:cNvPr id="43" name="TextBox 42">
            <a:extLst>
              <a:ext uri="{FF2B5EF4-FFF2-40B4-BE49-F238E27FC236}">
                <a16:creationId xmlns:a16="http://schemas.microsoft.com/office/drawing/2014/main" id="{4DB8E59D-CEBB-4462-9A03-40DC3C78B31A}"/>
              </a:ext>
            </a:extLst>
          </p:cNvPr>
          <p:cNvSpPr txBox="1"/>
          <p:nvPr/>
        </p:nvSpPr>
        <p:spPr>
          <a:xfrm>
            <a:off x="9659329" y="1811433"/>
            <a:ext cx="1972690" cy="96949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Symbol: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highlight the area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right click</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Comment/Uncomment </a:t>
            </a:r>
            <a:endParaRPr lang="en-US" sz="1050" dirty="0">
              <a:solidFill>
                <a:schemeClr val="bg1"/>
              </a:solidFill>
              <a:latin typeface="Lato" panose="020F0502020204030203" pitchFamily="34" charset="0"/>
              <a:cs typeface="Calibri Light" panose="020F0302020204030204" pitchFamily="34" charset="0"/>
            </a:endParaRPr>
          </a:p>
          <a:p>
            <a:endParaRPr lang="en-US" sz="1050" dirty="0">
              <a:solidFill>
                <a:schemeClr val="bg1"/>
              </a:solidFill>
              <a:latin typeface="Lato" panose="020F0502020204030203" pitchFamily="34" charset="0"/>
              <a:cs typeface="Calibri Light" panose="020F0302020204030204" pitchFamily="34" charset="0"/>
            </a:endParaRPr>
          </a:p>
        </p:txBody>
      </p:sp>
      <p:sp>
        <p:nvSpPr>
          <p:cNvPr id="44" name="TextBox 25">
            <a:extLst>
              <a:ext uri="{FF2B5EF4-FFF2-40B4-BE49-F238E27FC236}">
                <a16:creationId xmlns:a16="http://schemas.microsoft.com/office/drawing/2014/main" id="{96D11677-AD2C-4527-95A0-16781740105D}"/>
              </a:ext>
            </a:extLst>
          </p:cNvPr>
          <p:cNvSpPr txBox="1"/>
          <p:nvPr/>
        </p:nvSpPr>
        <p:spPr>
          <a:xfrm>
            <a:off x="9637518" y="1184691"/>
            <a:ext cx="213014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solidFill>
                  <a:schemeClr val="bg1"/>
                </a:solidFill>
                <a:latin typeface="Lato" panose="020F0502020204030203" pitchFamily="34" charset="0"/>
                <a:cs typeface="Calibri Light" panose="020F0302020204030204" pitchFamily="34" charset="0"/>
              </a:rPr>
              <a:t>NB:</a:t>
            </a:r>
          </a:p>
          <a:p>
            <a:r>
              <a:rPr lang="en-US" sz="1500" u="sng" dirty="0">
                <a:solidFill>
                  <a:schemeClr val="bg1"/>
                </a:solidFill>
                <a:latin typeface="Lato" panose="020F0502020204030203" pitchFamily="34" charset="0"/>
                <a:cs typeface="Calibri Light" panose="020F0302020204030204" pitchFamily="34" charset="0"/>
              </a:rPr>
              <a:t>Comment/Uncomment:</a:t>
            </a:r>
          </a:p>
        </p:txBody>
      </p:sp>
    </p:spTree>
    <p:extLst>
      <p:ext uri="{BB962C8B-B14F-4D97-AF65-F5344CB8AC3E}">
        <p14:creationId xmlns:p14="http://schemas.microsoft.com/office/powerpoint/2010/main" val="159172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Conditionals: Boolean Expressions </a:t>
            </a:r>
          </a:p>
        </p:txBody>
      </p:sp>
      <p:sp>
        <p:nvSpPr>
          <p:cNvPr id="47" name="Freeform 2802"/>
          <p:cNvSpPr>
            <a:spLocks noEditPoints="1"/>
          </p:cNvSpPr>
          <p:nvPr/>
        </p:nvSpPr>
        <p:spPr bwMode="auto">
          <a:xfrm>
            <a:off x="3072949" y="-861753"/>
            <a:ext cx="276225" cy="736017"/>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p:nvGrpSpPr>
        <p:grpSpPr>
          <a:xfrm>
            <a:off x="8422047" y="-774862"/>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2803"/>
          <p:cNvSpPr>
            <a:spLocks noEditPoints="1"/>
          </p:cNvSpPr>
          <p:nvPr/>
        </p:nvSpPr>
        <p:spPr bwMode="auto">
          <a:xfrm>
            <a:off x="7527320" y="-585451"/>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05"/>
          <p:cNvSpPr>
            <a:spLocks noEditPoints="1"/>
          </p:cNvSpPr>
          <p:nvPr/>
        </p:nvSpPr>
        <p:spPr bwMode="auto">
          <a:xfrm>
            <a:off x="6867525" y="-743407"/>
            <a:ext cx="285750" cy="287338"/>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6396036" y="-743407"/>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descr="A picture containing drawing&#10;&#10;Description automatically generated">
            <a:extLst>
              <a:ext uri="{FF2B5EF4-FFF2-40B4-BE49-F238E27FC236}">
                <a16:creationId xmlns:a16="http://schemas.microsoft.com/office/drawing/2014/main" id="{74FC304F-A4E0-41C3-865E-46ABCD5E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61" name="Group 60">
            <a:extLst>
              <a:ext uri="{FF2B5EF4-FFF2-40B4-BE49-F238E27FC236}">
                <a16:creationId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a16="http://schemas.microsoft.com/office/drawing/2014/main" id="{6696D66F-D9D9-454E-B36B-5A2C7368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66" name="TextBox 25">
            <a:extLst>
              <a:ext uri="{FF2B5EF4-FFF2-40B4-BE49-F238E27FC236}">
                <a16:creationId xmlns:a16="http://schemas.microsoft.com/office/drawing/2014/main" id="{48086CDF-CF76-447D-BC5A-9C3B98A0D933}"/>
              </a:ext>
            </a:extLst>
          </p:cNvPr>
          <p:cNvSpPr txBox="1"/>
          <p:nvPr/>
        </p:nvSpPr>
        <p:spPr>
          <a:xfrm>
            <a:off x="849216" y="1171543"/>
            <a:ext cx="5964674"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Conditionals are what allow computers to make decisions based on the value of variables. </a:t>
            </a:r>
          </a:p>
          <a:p>
            <a:r>
              <a:rPr lang="en-GB" sz="1200" dirty="0">
                <a:solidFill>
                  <a:schemeClr val="tx1">
                    <a:lumMod val="85000"/>
                    <a:lumOff val="15000"/>
                  </a:schemeClr>
                </a:solidFill>
                <a:latin typeface="Lato" panose="020F0502020204030203" pitchFamily="34" charset="0"/>
                <a:cs typeface="Calibri Light" panose="020F0302020204030204" pitchFamily="34" charset="0"/>
              </a:rPr>
              <a:t>Python can check weather a statement is true or false.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6" name="Group 5">
            <a:extLst>
              <a:ext uri="{FF2B5EF4-FFF2-40B4-BE49-F238E27FC236}">
                <a16:creationId xmlns:a16="http://schemas.microsoft.com/office/drawing/2014/main" id="{81E70F48-C7CC-48AC-B000-8B9A5C6AD7E7}"/>
              </a:ext>
            </a:extLst>
          </p:cNvPr>
          <p:cNvGrpSpPr/>
          <p:nvPr/>
        </p:nvGrpSpPr>
        <p:grpSpPr>
          <a:xfrm>
            <a:off x="7959938" y="802256"/>
            <a:ext cx="4147645" cy="5786139"/>
            <a:chOff x="4725041" y="805920"/>
            <a:chExt cx="4147645" cy="5786139"/>
          </a:xfrm>
        </p:grpSpPr>
        <p:sp>
          <p:nvSpPr>
            <p:cNvPr id="26" name="Rectangle 25"/>
            <p:cNvSpPr/>
            <p:nvPr/>
          </p:nvSpPr>
          <p:spPr>
            <a:xfrm rot="16200000">
              <a:off x="4148341" y="3314895"/>
              <a:ext cx="5437049" cy="419100"/>
            </a:xfrm>
            <a:custGeom>
              <a:avLst/>
              <a:gdLst>
                <a:gd name="connsiteX0" fmla="*/ 0 w 5385291"/>
                <a:gd name="connsiteY0" fmla="*/ 0 h 419100"/>
                <a:gd name="connsiteX1" fmla="*/ 5385291 w 5385291"/>
                <a:gd name="connsiteY1" fmla="*/ 0 h 419100"/>
                <a:gd name="connsiteX2" fmla="*/ 5385291 w 5385291"/>
                <a:gd name="connsiteY2" fmla="*/ 419100 h 419100"/>
                <a:gd name="connsiteX3" fmla="*/ 0 w 5385291"/>
                <a:gd name="connsiteY3" fmla="*/ 419100 h 419100"/>
                <a:gd name="connsiteX4" fmla="*/ 0 w 5385291"/>
                <a:gd name="connsiteY4" fmla="*/ 0 h 419100"/>
                <a:gd name="connsiteX0" fmla="*/ 0 w 5385291"/>
                <a:gd name="connsiteY0" fmla="*/ 0 h 419100"/>
                <a:gd name="connsiteX1" fmla="*/ 5385291 w 5385291"/>
                <a:gd name="connsiteY1" fmla="*/ 0 h 419100"/>
                <a:gd name="connsiteX2" fmla="*/ 4979850 w 5385291"/>
                <a:gd name="connsiteY2" fmla="*/ 393224 h 419100"/>
                <a:gd name="connsiteX3" fmla="*/ 0 w 5385291"/>
                <a:gd name="connsiteY3" fmla="*/ 419100 h 419100"/>
                <a:gd name="connsiteX4" fmla="*/ 0 w 5385291"/>
                <a:gd name="connsiteY4" fmla="*/ 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291" h="419100">
                  <a:moveTo>
                    <a:pt x="0" y="0"/>
                  </a:moveTo>
                  <a:lnTo>
                    <a:pt x="5385291" y="0"/>
                  </a:lnTo>
                  <a:lnTo>
                    <a:pt x="4979850" y="393224"/>
                  </a:lnTo>
                  <a:lnTo>
                    <a:pt x="0" y="419100"/>
                  </a:lnTo>
                  <a:lnTo>
                    <a:pt x="0" y="0"/>
                  </a:lnTo>
                  <a:close/>
                </a:path>
              </a:pathLst>
            </a:custGeom>
            <a:gradFill flip="none" rotWithShape="1">
              <a:gsLst>
                <a:gs pos="0">
                  <a:srgbClr val="FFFFFF"/>
                </a:gs>
                <a:gs pos="75000">
                  <a:schemeClr val="bg1">
                    <a:lumMod val="95000"/>
                  </a:schemeClr>
                </a:gs>
                <a:gs pos="83000">
                  <a:schemeClr val="bg1">
                    <a:lumMod val="95000"/>
                  </a:schemeClr>
                </a:gs>
                <a:gs pos="100000">
                  <a:schemeClr val="accent4">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p:cNvSpPr>
              <a:spLocks/>
            </p:cNvSpPr>
            <p:nvPr/>
          </p:nvSpPr>
          <p:spPr bwMode="auto">
            <a:xfrm>
              <a:off x="7400674" y="2822214"/>
              <a:ext cx="546116" cy="725145"/>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19627F"/>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rot="11797334" flipV="1">
              <a:off x="4725041" y="3032809"/>
              <a:ext cx="820563" cy="1972774"/>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flipV="1">
              <a:off x="4949205" y="5267521"/>
              <a:ext cx="1172267" cy="490271"/>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TextBox 25"/>
            <p:cNvSpPr txBox="1"/>
            <p:nvPr/>
          </p:nvSpPr>
          <p:spPr>
            <a:xfrm>
              <a:off x="5363856" y="6222727"/>
              <a:ext cx="290006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dirty="0">
                  <a:solidFill>
                    <a:srgbClr val="0C344C"/>
                  </a:solidFill>
                  <a:latin typeface="+mj-lt"/>
                  <a:cs typeface="Calibri Light" panose="020F0302020204030204" pitchFamily="34" charset="0"/>
                </a:rPr>
                <a:t>Conditionals in real life</a:t>
              </a:r>
            </a:p>
            <a:p>
              <a:pPr algn="ctr"/>
              <a:r>
                <a:rPr lang="en-US" sz="1200" i="1" dirty="0">
                  <a:solidFill>
                    <a:srgbClr val="0C344C"/>
                  </a:solidFill>
                  <a:latin typeface="+mj-lt"/>
                  <a:cs typeface="Calibri Light" panose="020F0302020204030204" pitchFamily="34" charset="0"/>
                </a:rPr>
                <a:t>Example</a:t>
              </a:r>
            </a:p>
          </p:txBody>
        </p:sp>
        <p:sp>
          <p:nvSpPr>
            <p:cNvPr id="76" name="TextBox 25">
              <a:extLst>
                <a:ext uri="{FF2B5EF4-FFF2-40B4-BE49-F238E27FC236}">
                  <a16:creationId xmlns:a16="http://schemas.microsoft.com/office/drawing/2014/main" id="{13D15BB7-9CFF-4179-9F28-4D82F29881F8}"/>
                </a:ext>
              </a:extLst>
            </p:cNvPr>
            <p:cNvSpPr txBox="1"/>
            <p:nvPr/>
          </p:nvSpPr>
          <p:spPr>
            <a:xfrm>
              <a:off x="5212260" y="5261140"/>
              <a:ext cx="633502" cy="49244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chemeClr val="bg1"/>
                  </a:solidFill>
                  <a:cs typeface="Calibri Light" panose="020F0302020204030204" pitchFamily="34" charset="0"/>
                </a:rPr>
                <a:t>Don’t</a:t>
              </a:r>
            </a:p>
            <a:p>
              <a:pPr algn="ctr"/>
              <a:r>
                <a:rPr lang="en-GB" sz="1600" b="1" dirty="0">
                  <a:solidFill>
                    <a:schemeClr val="bg1"/>
                  </a:solidFill>
                  <a:cs typeface="Calibri Light" panose="020F0302020204030204" pitchFamily="34" charset="0"/>
                </a:rPr>
                <a:t>Buy</a:t>
              </a:r>
              <a:endParaRPr lang="en-US" sz="1600" b="1" dirty="0">
                <a:solidFill>
                  <a:schemeClr val="bg1"/>
                </a:solidFill>
                <a:cs typeface="Calibri Light" panose="020F0302020204030204" pitchFamily="34" charset="0"/>
              </a:endParaRPr>
            </a:p>
          </p:txBody>
        </p:sp>
        <p:sp>
          <p:nvSpPr>
            <p:cNvPr id="77" name="Freeform 5">
              <a:extLst>
                <a:ext uri="{FF2B5EF4-FFF2-40B4-BE49-F238E27FC236}">
                  <a16:creationId xmlns:a16="http://schemas.microsoft.com/office/drawing/2014/main" id="{1F9519E7-CCA1-4C94-ABA5-8B121AA9F3BE}"/>
                </a:ext>
              </a:extLst>
            </p:cNvPr>
            <p:cNvSpPr>
              <a:spLocks/>
            </p:cNvSpPr>
            <p:nvPr/>
          </p:nvSpPr>
          <p:spPr bwMode="auto">
            <a:xfrm>
              <a:off x="7027770" y="3678566"/>
              <a:ext cx="743201" cy="447600"/>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4149B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TextBox 25">
              <a:extLst>
                <a:ext uri="{FF2B5EF4-FFF2-40B4-BE49-F238E27FC236}">
                  <a16:creationId xmlns:a16="http://schemas.microsoft.com/office/drawing/2014/main" id="{4896CB62-0874-46F4-896A-20683B41B16B}"/>
                </a:ext>
              </a:extLst>
            </p:cNvPr>
            <p:cNvSpPr txBox="1"/>
            <p:nvPr/>
          </p:nvSpPr>
          <p:spPr>
            <a:xfrm>
              <a:off x="7167192" y="3702737"/>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IF</a:t>
              </a:r>
              <a:endParaRPr lang="en-US" sz="2400" b="1" dirty="0">
                <a:solidFill>
                  <a:schemeClr val="bg1"/>
                </a:solidFill>
                <a:cs typeface="Calibri Light" panose="020F0302020204030204" pitchFamily="34" charset="0"/>
              </a:endParaRPr>
            </a:p>
          </p:txBody>
        </p:sp>
        <p:sp>
          <p:nvSpPr>
            <p:cNvPr id="79" name="Freeform 6">
              <a:extLst>
                <a:ext uri="{FF2B5EF4-FFF2-40B4-BE49-F238E27FC236}">
                  <a16:creationId xmlns:a16="http://schemas.microsoft.com/office/drawing/2014/main" id="{E61D90A7-E64B-44E7-BAC3-8B786EA96132}"/>
                </a:ext>
              </a:extLst>
            </p:cNvPr>
            <p:cNvSpPr>
              <a:spLocks/>
            </p:cNvSpPr>
            <p:nvPr/>
          </p:nvSpPr>
          <p:spPr bwMode="auto">
            <a:xfrm>
              <a:off x="7442356" y="3658100"/>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5">
              <a:extLst>
                <a:ext uri="{FF2B5EF4-FFF2-40B4-BE49-F238E27FC236}">
                  <a16:creationId xmlns:a16="http://schemas.microsoft.com/office/drawing/2014/main" id="{761B4B5A-003F-4E01-BEB2-7B1AB26FE6C7}"/>
                </a:ext>
              </a:extLst>
            </p:cNvPr>
            <p:cNvSpPr>
              <a:spLocks/>
            </p:cNvSpPr>
            <p:nvPr/>
          </p:nvSpPr>
          <p:spPr bwMode="auto">
            <a:xfrm flipV="1">
              <a:off x="5906611" y="4509115"/>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TextBox 25">
              <a:extLst>
                <a:ext uri="{FF2B5EF4-FFF2-40B4-BE49-F238E27FC236}">
                  <a16:creationId xmlns:a16="http://schemas.microsoft.com/office/drawing/2014/main" id="{9A140829-731E-42E9-A505-8391CA6D7A8E}"/>
                </a:ext>
              </a:extLst>
            </p:cNvPr>
            <p:cNvSpPr txBox="1"/>
            <p:nvPr/>
          </p:nvSpPr>
          <p:spPr>
            <a:xfrm>
              <a:off x="6069709" y="4522813"/>
              <a:ext cx="101425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Don’t have money</a:t>
              </a:r>
              <a:endParaRPr lang="en-US" sz="1400" dirty="0">
                <a:solidFill>
                  <a:schemeClr val="bg1"/>
                </a:solidFill>
                <a:cs typeface="Calibri Light" panose="020F0302020204030204" pitchFamily="34" charset="0"/>
              </a:endParaRPr>
            </a:p>
          </p:txBody>
        </p:sp>
        <p:sp>
          <p:nvSpPr>
            <p:cNvPr id="84" name="Freeform 5">
              <a:extLst>
                <a:ext uri="{FF2B5EF4-FFF2-40B4-BE49-F238E27FC236}">
                  <a16:creationId xmlns:a16="http://schemas.microsoft.com/office/drawing/2014/main" id="{E1C75D2B-D7B5-4A4E-88EE-F607478A900E}"/>
                </a:ext>
              </a:extLst>
            </p:cNvPr>
            <p:cNvSpPr>
              <a:spLocks/>
            </p:cNvSpPr>
            <p:nvPr/>
          </p:nvSpPr>
          <p:spPr bwMode="auto">
            <a:xfrm>
              <a:off x="7612259" y="5267521"/>
              <a:ext cx="117226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
              <a:extLst>
                <a:ext uri="{FF2B5EF4-FFF2-40B4-BE49-F238E27FC236}">
                  <a16:creationId xmlns:a16="http://schemas.microsoft.com/office/drawing/2014/main" id="{4A784980-69AF-4FC9-A3A4-0286C20F33C2}"/>
                </a:ext>
              </a:extLst>
            </p:cNvPr>
            <p:cNvSpPr>
              <a:spLocks/>
            </p:cNvSpPr>
            <p:nvPr/>
          </p:nvSpPr>
          <p:spPr bwMode="auto">
            <a:xfrm flipV="1">
              <a:off x="8326570" y="4992788"/>
              <a:ext cx="546116" cy="760795"/>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4288" cap="flat">
              <a:solidFill>
                <a:srgbClr val="FFC000"/>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5">
              <a:extLst>
                <a:ext uri="{FF2B5EF4-FFF2-40B4-BE49-F238E27FC236}">
                  <a16:creationId xmlns:a16="http://schemas.microsoft.com/office/drawing/2014/main" id="{26793081-3276-45B8-BEB9-9FECCAC4B97C}"/>
                </a:ext>
              </a:extLst>
            </p:cNvPr>
            <p:cNvSpPr>
              <a:spLocks/>
            </p:cNvSpPr>
            <p:nvPr/>
          </p:nvSpPr>
          <p:spPr bwMode="auto">
            <a:xfrm flipV="1">
              <a:off x="7136213" y="4517479"/>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
              <a:extLst>
                <a:ext uri="{FF2B5EF4-FFF2-40B4-BE49-F238E27FC236}">
                  <a16:creationId xmlns:a16="http://schemas.microsoft.com/office/drawing/2014/main" id="{0EBC090D-CCF8-4600-8DD0-BE49BBDC7947}"/>
                </a:ext>
              </a:extLst>
            </p:cNvPr>
            <p:cNvSpPr>
              <a:spLocks/>
            </p:cNvSpPr>
            <p:nvPr/>
          </p:nvSpPr>
          <p:spPr bwMode="auto">
            <a:xfrm>
              <a:off x="6690676" y="3655135"/>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TextBox 25">
              <a:extLst>
                <a:ext uri="{FF2B5EF4-FFF2-40B4-BE49-F238E27FC236}">
                  <a16:creationId xmlns:a16="http://schemas.microsoft.com/office/drawing/2014/main" id="{101E23E9-F56B-42D6-BBFC-843E799E89A6}"/>
                </a:ext>
              </a:extLst>
            </p:cNvPr>
            <p:cNvSpPr txBox="1"/>
            <p:nvPr/>
          </p:nvSpPr>
          <p:spPr>
            <a:xfrm>
              <a:off x="7303330" y="4538807"/>
              <a:ext cx="101425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Have</a:t>
              </a:r>
            </a:p>
            <a:p>
              <a:pPr algn="ctr"/>
              <a:r>
                <a:rPr lang="en-GB" sz="1400" dirty="0">
                  <a:solidFill>
                    <a:schemeClr val="bg1"/>
                  </a:solidFill>
                  <a:cs typeface="Calibri Light" panose="020F0302020204030204" pitchFamily="34" charset="0"/>
                </a:rPr>
                <a:t>money</a:t>
              </a:r>
              <a:endParaRPr lang="en-US" sz="1400" dirty="0">
                <a:solidFill>
                  <a:schemeClr val="bg1"/>
                </a:solidFill>
                <a:cs typeface="Calibri Light" panose="020F0302020204030204" pitchFamily="34" charset="0"/>
              </a:endParaRPr>
            </a:p>
          </p:txBody>
        </p:sp>
        <p:sp>
          <p:nvSpPr>
            <p:cNvPr id="89" name="Freeform 6">
              <a:extLst>
                <a:ext uri="{FF2B5EF4-FFF2-40B4-BE49-F238E27FC236}">
                  <a16:creationId xmlns:a16="http://schemas.microsoft.com/office/drawing/2014/main" id="{1047C0D0-5D4C-405A-8FA0-EAE99991125C}"/>
                </a:ext>
              </a:extLst>
            </p:cNvPr>
            <p:cNvSpPr>
              <a:spLocks/>
            </p:cNvSpPr>
            <p:nvPr/>
          </p:nvSpPr>
          <p:spPr bwMode="auto">
            <a:xfrm rot="10800000" flipH="1" flipV="1">
              <a:off x="5709336" y="4596482"/>
              <a:ext cx="349555" cy="48524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TextBox 25">
              <a:extLst>
                <a:ext uri="{FF2B5EF4-FFF2-40B4-BE49-F238E27FC236}">
                  <a16:creationId xmlns:a16="http://schemas.microsoft.com/office/drawing/2014/main" id="{90A00E13-12BD-4435-B2C6-254476F78FFA}"/>
                </a:ext>
              </a:extLst>
            </p:cNvPr>
            <p:cNvSpPr txBox="1"/>
            <p:nvPr/>
          </p:nvSpPr>
          <p:spPr>
            <a:xfrm>
              <a:off x="7691263" y="5389546"/>
              <a:ext cx="101425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chemeClr val="bg1"/>
                  </a:solidFill>
                  <a:cs typeface="Calibri Light" panose="020F0302020204030204" pitchFamily="34" charset="0"/>
                </a:rPr>
                <a:t>Buy </a:t>
              </a:r>
              <a:endParaRPr lang="en-US" sz="1600" b="1" dirty="0">
                <a:solidFill>
                  <a:schemeClr val="bg1"/>
                </a:solidFill>
                <a:cs typeface="Calibri Light" panose="020F0302020204030204" pitchFamily="34" charset="0"/>
              </a:endParaRPr>
            </a:p>
          </p:txBody>
        </p:sp>
        <p:sp>
          <p:nvSpPr>
            <p:cNvPr id="52" name="Freeform 5">
              <a:extLst>
                <a:ext uri="{FF2B5EF4-FFF2-40B4-BE49-F238E27FC236}">
                  <a16:creationId xmlns:a16="http://schemas.microsoft.com/office/drawing/2014/main" id="{6E27C7BD-7877-4A92-AABC-5FD3C5A23C63}"/>
                </a:ext>
              </a:extLst>
            </p:cNvPr>
            <p:cNvSpPr>
              <a:spLocks/>
            </p:cNvSpPr>
            <p:nvPr/>
          </p:nvSpPr>
          <p:spPr bwMode="auto">
            <a:xfrm>
              <a:off x="6498685" y="1915904"/>
              <a:ext cx="743201" cy="447600"/>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4149B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TextBox 25">
              <a:extLst>
                <a:ext uri="{FF2B5EF4-FFF2-40B4-BE49-F238E27FC236}">
                  <a16:creationId xmlns:a16="http://schemas.microsoft.com/office/drawing/2014/main" id="{19F47CF0-4829-45E4-A020-E3B8A99E4DC5}"/>
                </a:ext>
              </a:extLst>
            </p:cNvPr>
            <p:cNvSpPr txBox="1"/>
            <p:nvPr/>
          </p:nvSpPr>
          <p:spPr>
            <a:xfrm>
              <a:off x="6638107" y="1940075"/>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IF</a:t>
              </a:r>
              <a:endParaRPr lang="en-US" sz="2400" b="1" dirty="0">
                <a:solidFill>
                  <a:schemeClr val="bg1"/>
                </a:solidFill>
                <a:cs typeface="Calibri Light" panose="020F0302020204030204" pitchFamily="34" charset="0"/>
              </a:endParaRPr>
            </a:p>
          </p:txBody>
        </p:sp>
        <p:sp>
          <p:nvSpPr>
            <p:cNvPr id="67" name="Freeform 6">
              <a:extLst>
                <a:ext uri="{FF2B5EF4-FFF2-40B4-BE49-F238E27FC236}">
                  <a16:creationId xmlns:a16="http://schemas.microsoft.com/office/drawing/2014/main" id="{B76416EC-D18B-4BD7-8859-5DA5DC88633B}"/>
                </a:ext>
              </a:extLst>
            </p:cNvPr>
            <p:cNvSpPr>
              <a:spLocks/>
            </p:cNvSpPr>
            <p:nvPr/>
          </p:nvSpPr>
          <p:spPr bwMode="auto">
            <a:xfrm>
              <a:off x="6913271" y="1895438"/>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BBCFADAC-4B5E-4197-BC48-9BCBC371B1B3}"/>
                </a:ext>
              </a:extLst>
            </p:cNvPr>
            <p:cNvSpPr>
              <a:spLocks/>
            </p:cNvSpPr>
            <p:nvPr/>
          </p:nvSpPr>
          <p:spPr bwMode="auto">
            <a:xfrm>
              <a:off x="6161591" y="1892473"/>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5">
              <a:extLst>
                <a:ext uri="{FF2B5EF4-FFF2-40B4-BE49-F238E27FC236}">
                  <a16:creationId xmlns:a16="http://schemas.microsoft.com/office/drawing/2014/main" id="{8CCD29E5-87D5-4736-BA94-8F26EEC83C14}"/>
                </a:ext>
              </a:extLst>
            </p:cNvPr>
            <p:cNvSpPr>
              <a:spLocks/>
            </p:cNvSpPr>
            <p:nvPr/>
          </p:nvSpPr>
          <p:spPr bwMode="auto">
            <a:xfrm flipV="1">
              <a:off x="6461789" y="2799180"/>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TextBox 25">
              <a:extLst>
                <a:ext uri="{FF2B5EF4-FFF2-40B4-BE49-F238E27FC236}">
                  <a16:creationId xmlns:a16="http://schemas.microsoft.com/office/drawing/2014/main" id="{6D84D27D-1192-4A45-8F5F-3199B7603A65}"/>
                </a:ext>
              </a:extLst>
            </p:cNvPr>
            <p:cNvSpPr txBox="1"/>
            <p:nvPr/>
          </p:nvSpPr>
          <p:spPr>
            <a:xfrm>
              <a:off x="6813890" y="2921935"/>
              <a:ext cx="628466"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Want</a:t>
              </a:r>
              <a:endParaRPr lang="en-US" sz="1400" dirty="0">
                <a:solidFill>
                  <a:schemeClr val="bg1"/>
                </a:solidFill>
                <a:cs typeface="Calibri Light" panose="020F0302020204030204" pitchFamily="34" charset="0"/>
              </a:endParaRPr>
            </a:p>
          </p:txBody>
        </p:sp>
        <p:sp>
          <p:nvSpPr>
            <p:cNvPr id="71" name="Freeform 5">
              <a:extLst>
                <a:ext uri="{FF2B5EF4-FFF2-40B4-BE49-F238E27FC236}">
                  <a16:creationId xmlns:a16="http://schemas.microsoft.com/office/drawing/2014/main" id="{44D630BD-E290-4D5E-BDBC-7EB48EB51774}"/>
                </a:ext>
              </a:extLst>
            </p:cNvPr>
            <p:cNvSpPr>
              <a:spLocks/>
            </p:cNvSpPr>
            <p:nvPr/>
          </p:nvSpPr>
          <p:spPr bwMode="auto">
            <a:xfrm flipV="1">
              <a:off x="5261670" y="2794074"/>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TextBox 25">
              <a:extLst>
                <a:ext uri="{FF2B5EF4-FFF2-40B4-BE49-F238E27FC236}">
                  <a16:creationId xmlns:a16="http://schemas.microsoft.com/office/drawing/2014/main" id="{E47A5318-C06A-4F0A-BA25-8C6BC4801EFF}"/>
                </a:ext>
              </a:extLst>
            </p:cNvPr>
            <p:cNvSpPr txBox="1"/>
            <p:nvPr/>
          </p:nvSpPr>
          <p:spPr>
            <a:xfrm>
              <a:off x="5638423" y="2826214"/>
              <a:ext cx="546736"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Don’t</a:t>
              </a:r>
            </a:p>
            <a:p>
              <a:pPr algn="ctr"/>
              <a:r>
                <a:rPr lang="en-GB" sz="1400" dirty="0">
                  <a:solidFill>
                    <a:schemeClr val="bg1"/>
                  </a:solidFill>
                  <a:cs typeface="Calibri Light" panose="020F0302020204030204" pitchFamily="34" charset="0"/>
                </a:rPr>
                <a:t>Want</a:t>
              </a:r>
              <a:endParaRPr lang="en-US" sz="1400" dirty="0">
                <a:solidFill>
                  <a:schemeClr val="bg1"/>
                </a:solidFill>
                <a:cs typeface="Calibri Light" panose="020F0302020204030204" pitchFamily="34" charset="0"/>
              </a:endParaRPr>
            </a:p>
          </p:txBody>
        </p:sp>
      </p:grpSp>
      <p:grpSp>
        <p:nvGrpSpPr>
          <p:cNvPr id="72" name="Group 71">
            <a:extLst>
              <a:ext uri="{FF2B5EF4-FFF2-40B4-BE49-F238E27FC236}">
                <a16:creationId xmlns:a16="http://schemas.microsoft.com/office/drawing/2014/main" id="{C9932C42-0F57-4DA1-8C86-AF6120F0084B}"/>
              </a:ext>
            </a:extLst>
          </p:cNvPr>
          <p:cNvGrpSpPr/>
          <p:nvPr/>
        </p:nvGrpSpPr>
        <p:grpSpPr>
          <a:xfrm>
            <a:off x="2056484" y="2264906"/>
            <a:ext cx="895615" cy="563900"/>
            <a:chOff x="920816" y="2053524"/>
            <a:chExt cx="1294484" cy="815037"/>
          </a:xfrm>
        </p:grpSpPr>
        <p:sp>
          <p:nvSpPr>
            <p:cNvPr id="73" name="Rectangle: Rounded Corners 76">
              <a:extLst>
                <a:ext uri="{FF2B5EF4-FFF2-40B4-BE49-F238E27FC236}">
                  <a16:creationId xmlns:a16="http://schemas.microsoft.com/office/drawing/2014/main" id="{40AC31E5-78DE-49BA-8FD9-3DFFCFED6B1A}"/>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Rectangle: Rounded Corners 77">
              <a:extLst>
                <a:ext uri="{FF2B5EF4-FFF2-40B4-BE49-F238E27FC236}">
                  <a16:creationId xmlns:a16="http://schemas.microsoft.com/office/drawing/2014/main" id="{C3561E6B-5BEB-453C-AACD-213FBF910513}"/>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75">
              <a:extLst>
                <a:ext uri="{FF2B5EF4-FFF2-40B4-BE49-F238E27FC236}">
                  <a16:creationId xmlns:a16="http://schemas.microsoft.com/office/drawing/2014/main" id="{98A1D25C-33D7-41AD-B9A3-A3ACE74E6C79}"/>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TextBox 25">
            <a:extLst>
              <a:ext uri="{FF2B5EF4-FFF2-40B4-BE49-F238E27FC236}">
                <a16:creationId xmlns:a16="http://schemas.microsoft.com/office/drawing/2014/main" id="{AE614F1F-7376-4E28-AAD9-59FEFD5B77B6}"/>
              </a:ext>
            </a:extLst>
          </p:cNvPr>
          <p:cNvSpPr txBox="1"/>
          <p:nvPr/>
        </p:nvSpPr>
        <p:spPr>
          <a:xfrm>
            <a:off x="2363052" y="2355835"/>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grpSp>
        <p:nvGrpSpPr>
          <p:cNvPr id="98" name="Group 97">
            <a:extLst>
              <a:ext uri="{FF2B5EF4-FFF2-40B4-BE49-F238E27FC236}">
                <a16:creationId xmlns:a16="http://schemas.microsoft.com/office/drawing/2014/main" id="{1086E69F-A005-4CB9-949A-0E5E1467227A}"/>
              </a:ext>
            </a:extLst>
          </p:cNvPr>
          <p:cNvGrpSpPr/>
          <p:nvPr/>
        </p:nvGrpSpPr>
        <p:grpSpPr>
          <a:xfrm>
            <a:off x="2044694" y="3139477"/>
            <a:ext cx="895615" cy="563900"/>
            <a:chOff x="920816" y="2053524"/>
            <a:chExt cx="1294484" cy="815037"/>
          </a:xfrm>
        </p:grpSpPr>
        <p:sp>
          <p:nvSpPr>
            <p:cNvPr id="99" name="Rectangle: Rounded Corners 76">
              <a:extLst>
                <a:ext uri="{FF2B5EF4-FFF2-40B4-BE49-F238E27FC236}">
                  <a16:creationId xmlns:a16="http://schemas.microsoft.com/office/drawing/2014/main" id="{141D3AE9-23FB-4043-A43D-0E28D04D8D72}"/>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Rectangle: Rounded Corners 77">
              <a:extLst>
                <a:ext uri="{FF2B5EF4-FFF2-40B4-BE49-F238E27FC236}">
                  <a16:creationId xmlns:a16="http://schemas.microsoft.com/office/drawing/2014/main" id="{D6D8F80C-E203-4585-B5BE-C68DCD739D81}"/>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75">
              <a:extLst>
                <a:ext uri="{FF2B5EF4-FFF2-40B4-BE49-F238E27FC236}">
                  <a16:creationId xmlns:a16="http://schemas.microsoft.com/office/drawing/2014/main" id="{22914D06-E7BD-42A4-9F3C-E15BD3D671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102">
            <a:extLst>
              <a:ext uri="{FF2B5EF4-FFF2-40B4-BE49-F238E27FC236}">
                <a16:creationId xmlns:a16="http://schemas.microsoft.com/office/drawing/2014/main" id="{78D0AA62-AC02-42BA-89E5-6904697C6823}"/>
              </a:ext>
            </a:extLst>
          </p:cNvPr>
          <p:cNvGrpSpPr/>
          <p:nvPr/>
        </p:nvGrpSpPr>
        <p:grpSpPr>
          <a:xfrm>
            <a:off x="2044694" y="4008965"/>
            <a:ext cx="895615" cy="563900"/>
            <a:chOff x="920816" y="2053524"/>
            <a:chExt cx="1294484" cy="815037"/>
          </a:xfrm>
        </p:grpSpPr>
        <p:sp>
          <p:nvSpPr>
            <p:cNvPr id="104" name="Rectangle: Rounded Corners 76">
              <a:extLst>
                <a:ext uri="{FF2B5EF4-FFF2-40B4-BE49-F238E27FC236}">
                  <a16:creationId xmlns:a16="http://schemas.microsoft.com/office/drawing/2014/main" id="{4BC136C3-E9D1-417B-85E9-7E6D19F394D6}"/>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5" name="Rectangle: Rounded Corners 77">
              <a:extLst>
                <a:ext uri="{FF2B5EF4-FFF2-40B4-BE49-F238E27FC236}">
                  <a16:creationId xmlns:a16="http://schemas.microsoft.com/office/drawing/2014/main" id="{36D162C0-6015-4924-9AB4-8A19C6D0BC73}"/>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75">
              <a:extLst>
                <a:ext uri="{FF2B5EF4-FFF2-40B4-BE49-F238E27FC236}">
                  <a16:creationId xmlns:a16="http://schemas.microsoft.com/office/drawing/2014/main" id="{7C25B930-C28F-4FEE-A232-D0691AC4993F}"/>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a:extLst>
              <a:ext uri="{FF2B5EF4-FFF2-40B4-BE49-F238E27FC236}">
                <a16:creationId xmlns:a16="http://schemas.microsoft.com/office/drawing/2014/main" id="{6454B97E-728F-4EFA-88B7-A77FE14F4202}"/>
              </a:ext>
            </a:extLst>
          </p:cNvPr>
          <p:cNvGrpSpPr/>
          <p:nvPr/>
        </p:nvGrpSpPr>
        <p:grpSpPr>
          <a:xfrm>
            <a:off x="2044694" y="4865376"/>
            <a:ext cx="895615" cy="563900"/>
            <a:chOff x="920816" y="2053524"/>
            <a:chExt cx="1294484" cy="815037"/>
          </a:xfrm>
        </p:grpSpPr>
        <p:sp>
          <p:nvSpPr>
            <p:cNvPr id="109" name="Rectangle: Rounded Corners 76">
              <a:extLst>
                <a:ext uri="{FF2B5EF4-FFF2-40B4-BE49-F238E27FC236}">
                  <a16:creationId xmlns:a16="http://schemas.microsoft.com/office/drawing/2014/main" id="{3A44DDC8-2D8F-418E-94BF-7B2C60534B83}"/>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0" name="Rectangle: Rounded Corners 77">
              <a:extLst>
                <a:ext uri="{FF2B5EF4-FFF2-40B4-BE49-F238E27FC236}">
                  <a16:creationId xmlns:a16="http://schemas.microsoft.com/office/drawing/2014/main" id="{C6524926-E114-4D96-A87F-B73BD26A6D67}"/>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75">
              <a:extLst>
                <a:ext uri="{FF2B5EF4-FFF2-40B4-BE49-F238E27FC236}">
                  <a16:creationId xmlns:a16="http://schemas.microsoft.com/office/drawing/2014/main" id="{ADBFF1BC-2A27-4A10-8FE2-74B43D613520}"/>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TextBox 25">
            <a:extLst>
              <a:ext uri="{FF2B5EF4-FFF2-40B4-BE49-F238E27FC236}">
                <a16:creationId xmlns:a16="http://schemas.microsoft.com/office/drawing/2014/main" id="{C9F19D8F-46A9-46F0-B320-441A8B71133D}"/>
              </a:ext>
            </a:extLst>
          </p:cNvPr>
          <p:cNvSpPr txBox="1"/>
          <p:nvPr/>
        </p:nvSpPr>
        <p:spPr>
          <a:xfrm>
            <a:off x="2354156" y="3235918"/>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1" name="TextBox 25">
            <a:extLst>
              <a:ext uri="{FF2B5EF4-FFF2-40B4-BE49-F238E27FC236}">
                <a16:creationId xmlns:a16="http://schemas.microsoft.com/office/drawing/2014/main" id="{F9F37853-BEA8-49E1-B43C-532F584C3111}"/>
              </a:ext>
            </a:extLst>
          </p:cNvPr>
          <p:cNvSpPr txBox="1"/>
          <p:nvPr/>
        </p:nvSpPr>
        <p:spPr>
          <a:xfrm>
            <a:off x="2352710" y="4117973"/>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&lt;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3" name="TextBox 25">
            <a:extLst>
              <a:ext uri="{FF2B5EF4-FFF2-40B4-BE49-F238E27FC236}">
                <a16:creationId xmlns:a16="http://schemas.microsoft.com/office/drawing/2014/main" id="{6659BCB9-1D02-4B70-88EF-16A490C3694D}"/>
              </a:ext>
            </a:extLst>
          </p:cNvPr>
          <p:cNvSpPr txBox="1"/>
          <p:nvPr/>
        </p:nvSpPr>
        <p:spPr>
          <a:xfrm>
            <a:off x="2361452" y="4972020"/>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&gt;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4" name="TextBox 25">
            <a:extLst>
              <a:ext uri="{FF2B5EF4-FFF2-40B4-BE49-F238E27FC236}">
                <a16:creationId xmlns:a16="http://schemas.microsoft.com/office/drawing/2014/main" id="{BA63BCBF-863B-4E35-8181-4BBB56B1EBE2}"/>
              </a:ext>
            </a:extLst>
          </p:cNvPr>
          <p:cNvSpPr txBox="1"/>
          <p:nvPr/>
        </p:nvSpPr>
        <p:spPr>
          <a:xfrm>
            <a:off x="3137200" y="2386612"/>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Checking for equality </a:t>
            </a:r>
          </a:p>
        </p:txBody>
      </p:sp>
      <p:sp>
        <p:nvSpPr>
          <p:cNvPr id="95" name="TextBox 25">
            <a:extLst>
              <a:ext uri="{FF2B5EF4-FFF2-40B4-BE49-F238E27FC236}">
                <a16:creationId xmlns:a16="http://schemas.microsoft.com/office/drawing/2014/main" id="{3D6377F3-CC11-4B4B-893E-9533C3485D81}"/>
              </a:ext>
            </a:extLst>
          </p:cNvPr>
          <p:cNvSpPr txBox="1"/>
          <p:nvPr/>
        </p:nvSpPr>
        <p:spPr>
          <a:xfrm>
            <a:off x="3137200" y="3253437"/>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Not equal to </a:t>
            </a:r>
          </a:p>
        </p:txBody>
      </p:sp>
      <p:sp>
        <p:nvSpPr>
          <p:cNvPr id="96" name="TextBox 25">
            <a:extLst>
              <a:ext uri="{FF2B5EF4-FFF2-40B4-BE49-F238E27FC236}">
                <a16:creationId xmlns:a16="http://schemas.microsoft.com/office/drawing/2014/main" id="{5DF2446A-3E96-4E93-AB54-6AE8593CB541}"/>
              </a:ext>
            </a:extLst>
          </p:cNvPr>
          <p:cNvSpPr txBox="1"/>
          <p:nvPr/>
        </p:nvSpPr>
        <p:spPr>
          <a:xfrm>
            <a:off x="3137200" y="4148750"/>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Less than or equal to </a:t>
            </a:r>
          </a:p>
        </p:txBody>
      </p:sp>
      <p:sp>
        <p:nvSpPr>
          <p:cNvPr id="97" name="TextBox 25">
            <a:extLst>
              <a:ext uri="{FF2B5EF4-FFF2-40B4-BE49-F238E27FC236}">
                <a16:creationId xmlns:a16="http://schemas.microsoft.com/office/drawing/2014/main" id="{B8D538BC-A9DC-435A-90E4-4AD843202FA7}"/>
              </a:ext>
            </a:extLst>
          </p:cNvPr>
          <p:cNvSpPr txBox="1"/>
          <p:nvPr/>
        </p:nvSpPr>
        <p:spPr>
          <a:xfrm>
            <a:off x="3137200" y="5024215"/>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Grater than or equal to </a:t>
            </a:r>
          </a:p>
        </p:txBody>
      </p:sp>
    </p:spTree>
    <p:extLst>
      <p:ext uri="{BB962C8B-B14F-4D97-AF65-F5344CB8AC3E}">
        <p14:creationId xmlns:p14="http://schemas.microsoft.com/office/powerpoint/2010/main" val="298167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1768494" y="1549406"/>
            <a:ext cx="7183437" cy="4689470"/>
            <a:chOff x="3" y="2"/>
            <a:chExt cx="6017" cy="3928"/>
          </a:xfrm>
        </p:grpSpPr>
        <p:sp>
          <p:nvSpPr>
            <p:cNvPr id="9" name="Freeform 5"/>
            <p:cNvSpPr>
              <a:spLocks/>
            </p:cNvSpPr>
            <p:nvPr/>
          </p:nvSpPr>
          <p:spPr bwMode="auto">
            <a:xfrm>
              <a:off x="3" y="1735"/>
              <a:ext cx="5482" cy="2195"/>
            </a:xfrm>
            <a:custGeom>
              <a:avLst/>
              <a:gdLst>
                <a:gd name="T0" fmla="*/ 0 w 5482"/>
                <a:gd name="T1" fmla="*/ 2195 h 2195"/>
                <a:gd name="T2" fmla="*/ 5000 w 5482"/>
                <a:gd name="T3" fmla="*/ 0 h 2195"/>
                <a:gd name="T4" fmla="*/ 5482 w 5482"/>
                <a:gd name="T5" fmla="*/ 0 h 2195"/>
                <a:gd name="T6" fmla="*/ 3130 w 5482"/>
                <a:gd name="T7" fmla="*/ 2195 h 2195"/>
                <a:gd name="T8" fmla="*/ 0 w 5482"/>
                <a:gd name="T9" fmla="*/ 2195 h 2195"/>
              </a:gdLst>
              <a:ahLst/>
              <a:cxnLst>
                <a:cxn ang="0">
                  <a:pos x="T0" y="T1"/>
                </a:cxn>
                <a:cxn ang="0">
                  <a:pos x="T2" y="T3"/>
                </a:cxn>
                <a:cxn ang="0">
                  <a:pos x="T4" y="T5"/>
                </a:cxn>
                <a:cxn ang="0">
                  <a:pos x="T6" y="T7"/>
                </a:cxn>
                <a:cxn ang="0">
                  <a:pos x="T8" y="T9"/>
                </a:cxn>
              </a:cxnLst>
              <a:rect l="0" t="0" r="r" b="b"/>
              <a:pathLst>
                <a:path w="5482" h="2195">
                  <a:moveTo>
                    <a:pt x="0" y="2195"/>
                  </a:moveTo>
                  <a:lnTo>
                    <a:pt x="5000" y="0"/>
                  </a:lnTo>
                  <a:lnTo>
                    <a:pt x="5482" y="0"/>
                  </a:lnTo>
                  <a:lnTo>
                    <a:pt x="3130" y="2195"/>
                  </a:lnTo>
                  <a:lnTo>
                    <a:pt x="0" y="2195"/>
                  </a:lnTo>
                  <a:close/>
                </a:path>
              </a:pathLst>
            </a:custGeom>
            <a:gradFill flip="none" rotWithShape="1">
              <a:gsLst>
                <a:gs pos="0">
                  <a:schemeClr val="bg1">
                    <a:lumMod val="95000"/>
                  </a:schemeClr>
                </a:gs>
                <a:gs pos="100000">
                  <a:srgbClr val="BFBEBE"/>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5003" y="2"/>
              <a:ext cx="1017" cy="1733"/>
            </a:xfrm>
            <a:custGeom>
              <a:avLst/>
              <a:gdLst>
                <a:gd name="T0" fmla="*/ 1017 w 1017"/>
                <a:gd name="T1" fmla="*/ 245 h 1733"/>
                <a:gd name="T2" fmla="*/ 835 w 1017"/>
                <a:gd name="T3" fmla="*/ 0 h 1733"/>
                <a:gd name="T4" fmla="*/ 505 w 1017"/>
                <a:gd name="T5" fmla="*/ 245 h 1733"/>
                <a:gd name="T6" fmla="*/ 658 w 1017"/>
                <a:gd name="T7" fmla="*/ 245 h 1733"/>
                <a:gd name="T8" fmla="*/ 0 w 1017"/>
                <a:gd name="T9" fmla="*/ 1733 h 1733"/>
                <a:gd name="T10" fmla="*/ 482 w 1017"/>
                <a:gd name="T11" fmla="*/ 1733 h 1733"/>
                <a:gd name="T12" fmla="*/ 881 w 1017"/>
                <a:gd name="T13" fmla="*/ 245 h 1733"/>
                <a:gd name="T14" fmla="*/ 1017 w 1017"/>
                <a:gd name="T15" fmla="*/ 245 h 1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7" h="1733">
                  <a:moveTo>
                    <a:pt x="1017" y="245"/>
                  </a:moveTo>
                  <a:lnTo>
                    <a:pt x="835" y="0"/>
                  </a:lnTo>
                  <a:lnTo>
                    <a:pt x="505" y="245"/>
                  </a:lnTo>
                  <a:lnTo>
                    <a:pt x="658" y="245"/>
                  </a:lnTo>
                  <a:lnTo>
                    <a:pt x="0" y="1733"/>
                  </a:lnTo>
                  <a:lnTo>
                    <a:pt x="482" y="1733"/>
                  </a:lnTo>
                  <a:lnTo>
                    <a:pt x="881" y="245"/>
                  </a:lnTo>
                  <a:lnTo>
                    <a:pt x="1017" y="245"/>
                  </a:lnTo>
                  <a:close/>
                </a:path>
              </a:pathLst>
            </a:custGeom>
            <a:gradFill flip="none" rotWithShape="1">
              <a:gsLst>
                <a:gs pos="0">
                  <a:srgbClr val="4149BD"/>
                </a:gs>
                <a:gs pos="100000">
                  <a:srgbClr val="BFBEBE"/>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Oval 40"/>
          <p:cNvSpPr/>
          <p:nvPr/>
        </p:nvSpPr>
        <p:spPr>
          <a:xfrm>
            <a:off x="7486558" y="3863010"/>
            <a:ext cx="381486" cy="1267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9045" y="4560770"/>
            <a:ext cx="498882" cy="16569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73599" y="5819128"/>
            <a:ext cx="573571"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Logical operators </a:t>
            </a:r>
          </a:p>
        </p:txBody>
      </p:sp>
      <p:grpSp>
        <p:nvGrpSpPr>
          <p:cNvPr id="13" name="Group 12"/>
          <p:cNvGrpSpPr/>
          <p:nvPr/>
        </p:nvGrpSpPr>
        <p:grpSpPr>
          <a:xfrm>
            <a:off x="4198370" y="4842794"/>
            <a:ext cx="1208388" cy="924031"/>
            <a:chOff x="4275889" y="5054191"/>
            <a:chExt cx="731771" cy="559571"/>
          </a:xfrm>
        </p:grpSpPr>
        <p:sp>
          <p:nvSpPr>
            <p:cNvPr id="11" name="Rectangle: Rounded Corners 73"/>
            <p:cNvSpPr/>
            <p:nvPr/>
          </p:nvSpPr>
          <p:spPr>
            <a:xfrm rot="18900000">
              <a:off x="4639799" y="5150047"/>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50"/>
            <p:cNvSpPr/>
            <p:nvPr/>
          </p:nvSpPr>
          <p:spPr>
            <a:xfrm rot="2700000">
              <a:off x="4275889" y="5054191"/>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Rounded Corners 73"/>
          <p:cNvSpPr/>
          <p:nvPr/>
        </p:nvSpPr>
        <p:spPr>
          <a:xfrm rot="18900000">
            <a:off x="6547947" y="3920941"/>
            <a:ext cx="468064" cy="468066"/>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50"/>
          <p:cNvSpPr/>
          <p:nvPr/>
        </p:nvSpPr>
        <p:spPr>
          <a:xfrm rot="2700000">
            <a:off x="6084910" y="3798974"/>
            <a:ext cx="711995" cy="711996"/>
          </a:xfrm>
          <a:prstGeom prst="roundRect">
            <a:avLst>
              <a:gd name="adj" fmla="val 9141"/>
            </a:avLst>
          </a:prstGeom>
          <a:gradFill flip="none" rotWithShape="1">
            <a:gsLst>
              <a:gs pos="0">
                <a:srgbClr val="0C344C"/>
              </a:gs>
              <a:gs pos="100000">
                <a:srgbClr val="19627F"/>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Rectangle: Rounded Corners 73"/>
          <p:cNvSpPr/>
          <p:nvPr/>
        </p:nvSpPr>
        <p:spPr>
          <a:xfrm rot="18900000">
            <a:off x="7749045" y="3417114"/>
            <a:ext cx="338014" cy="33801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50"/>
          <p:cNvSpPr/>
          <p:nvPr/>
        </p:nvSpPr>
        <p:spPr>
          <a:xfrm rot="2700000">
            <a:off x="7414661" y="3329035"/>
            <a:ext cx="514169" cy="514171"/>
          </a:xfrm>
          <a:prstGeom prst="roundRect">
            <a:avLst>
              <a:gd name="adj" fmla="val 9141"/>
            </a:avLst>
          </a:prstGeom>
          <a:gradFill flip="none" rotWithShape="1">
            <a:gsLst>
              <a:gs pos="0">
                <a:srgbClr val="6F878C"/>
              </a:gs>
              <a:gs pos="100000">
                <a:srgbClr val="19627F"/>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4" name="Freeform 4404"/>
          <p:cNvSpPr>
            <a:spLocks noEditPoints="1"/>
          </p:cNvSpPr>
          <p:nvPr/>
        </p:nvSpPr>
        <p:spPr bwMode="auto">
          <a:xfrm>
            <a:off x="4886468" y="-607273"/>
            <a:ext cx="207963" cy="284163"/>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4222469" y="-688511"/>
            <a:ext cx="410770" cy="381104"/>
            <a:chOff x="9879013" y="2500313"/>
            <a:chExt cx="285750" cy="265113"/>
          </a:xfrm>
          <a:solidFill>
            <a:schemeClr val="bg1"/>
          </a:solidFill>
        </p:grpSpPr>
        <p:sp>
          <p:nvSpPr>
            <p:cNvPr id="26" name="Freeform 3859"/>
            <p:cNvSpPr>
              <a:spLocks noEditPoints="1"/>
            </p:cNvSpPr>
            <p:nvPr/>
          </p:nvSpPr>
          <p:spPr bwMode="auto">
            <a:xfrm>
              <a:off x="10031413" y="2500313"/>
              <a:ext cx="133350" cy="265113"/>
            </a:xfrm>
            <a:custGeom>
              <a:avLst/>
              <a:gdLst>
                <a:gd name="T0" fmla="*/ 156 w 420"/>
                <a:gd name="T1" fmla="*/ 795 h 832"/>
                <a:gd name="T2" fmla="*/ 95 w 420"/>
                <a:gd name="T3" fmla="*/ 761 h 832"/>
                <a:gd name="T4" fmla="*/ 51 w 420"/>
                <a:gd name="T5" fmla="*/ 708 h 832"/>
                <a:gd name="T6" fmla="*/ 31 w 420"/>
                <a:gd name="T7" fmla="*/ 640 h 832"/>
                <a:gd name="T8" fmla="*/ 38 w 420"/>
                <a:gd name="T9" fmla="*/ 576 h 832"/>
                <a:gd name="T10" fmla="*/ 73 w 420"/>
                <a:gd name="T11" fmla="*/ 517 h 832"/>
                <a:gd name="T12" fmla="*/ 128 w 420"/>
                <a:gd name="T13" fmla="*/ 469 h 832"/>
                <a:gd name="T14" fmla="*/ 186 w 420"/>
                <a:gd name="T15" fmla="*/ 446 h 832"/>
                <a:gd name="T16" fmla="*/ 224 w 420"/>
                <a:gd name="T17" fmla="*/ 444 h 832"/>
                <a:gd name="T18" fmla="*/ 263 w 420"/>
                <a:gd name="T19" fmla="*/ 451 h 832"/>
                <a:gd name="T20" fmla="*/ 300 w 420"/>
                <a:gd name="T21" fmla="*/ 470 h 832"/>
                <a:gd name="T22" fmla="*/ 344 w 420"/>
                <a:gd name="T23" fmla="*/ 505 h 832"/>
                <a:gd name="T24" fmla="*/ 378 w 420"/>
                <a:gd name="T25" fmla="*/ 556 h 832"/>
                <a:gd name="T26" fmla="*/ 390 w 420"/>
                <a:gd name="T27" fmla="*/ 609 h 832"/>
                <a:gd name="T28" fmla="*/ 383 w 420"/>
                <a:gd name="T29" fmla="*/ 676 h 832"/>
                <a:gd name="T30" fmla="*/ 350 w 420"/>
                <a:gd name="T31" fmla="*/ 737 h 832"/>
                <a:gd name="T32" fmla="*/ 296 w 420"/>
                <a:gd name="T33" fmla="*/ 781 h 832"/>
                <a:gd name="T34" fmla="*/ 228 w 420"/>
                <a:gd name="T35" fmla="*/ 802 h 832"/>
                <a:gd name="T36" fmla="*/ 388 w 420"/>
                <a:gd name="T37" fmla="*/ 508 h 832"/>
                <a:gd name="T38" fmla="*/ 208 w 420"/>
                <a:gd name="T39" fmla="*/ 178 h 832"/>
                <a:gd name="T40" fmla="*/ 145 w 420"/>
                <a:gd name="T41" fmla="*/ 20 h 832"/>
                <a:gd name="T42" fmla="*/ 109 w 420"/>
                <a:gd name="T43" fmla="*/ 4 h 832"/>
                <a:gd name="T44" fmla="*/ 66 w 420"/>
                <a:gd name="T45" fmla="*/ 0 h 832"/>
                <a:gd name="T46" fmla="*/ 27 w 420"/>
                <a:gd name="T47" fmla="*/ 11 h 832"/>
                <a:gd name="T48" fmla="*/ 2 w 420"/>
                <a:gd name="T49" fmla="*/ 28 h 832"/>
                <a:gd name="T50" fmla="*/ 0 w 420"/>
                <a:gd name="T51" fmla="*/ 263 h 832"/>
                <a:gd name="T52" fmla="*/ 55 w 420"/>
                <a:gd name="T53" fmla="*/ 273 h 832"/>
                <a:gd name="T54" fmla="*/ 97 w 420"/>
                <a:gd name="T55" fmla="*/ 293 h 832"/>
                <a:gd name="T56" fmla="*/ 125 w 420"/>
                <a:gd name="T57" fmla="*/ 320 h 832"/>
                <a:gd name="T58" fmla="*/ 135 w 420"/>
                <a:gd name="T59" fmla="*/ 352 h 832"/>
                <a:gd name="T60" fmla="*/ 131 w 420"/>
                <a:gd name="T61" fmla="*/ 362 h 832"/>
                <a:gd name="T62" fmla="*/ 120 w 420"/>
                <a:gd name="T63" fmla="*/ 367 h 832"/>
                <a:gd name="T64" fmla="*/ 109 w 420"/>
                <a:gd name="T65" fmla="*/ 362 h 832"/>
                <a:gd name="T66" fmla="*/ 105 w 420"/>
                <a:gd name="T67" fmla="*/ 352 h 832"/>
                <a:gd name="T68" fmla="*/ 97 w 420"/>
                <a:gd name="T69" fmla="*/ 333 h 832"/>
                <a:gd name="T70" fmla="*/ 76 w 420"/>
                <a:gd name="T71" fmla="*/ 315 h 832"/>
                <a:gd name="T72" fmla="*/ 0 w 420"/>
                <a:gd name="T73" fmla="*/ 293 h 832"/>
                <a:gd name="T74" fmla="*/ 2 w 420"/>
                <a:gd name="T75" fmla="*/ 648 h 832"/>
                <a:gd name="T76" fmla="*/ 27 w 420"/>
                <a:gd name="T77" fmla="*/ 725 h 832"/>
                <a:gd name="T78" fmla="*/ 78 w 420"/>
                <a:gd name="T79" fmla="*/ 786 h 832"/>
                <a:gd name="T80" fmla="*/ 149 w 420"/>
                <a:gd name="T81" fmla="*/ 823 h 832"/>
                <a:gd name="T82" fmla="*/ 221 w 420"/>
                <a:gd name="T83" fmla="*/ 832 h 832"/>
                <a:gd name="T84" fmla="*/ 272 w 420"/>
                <a:gd name="T85" fmla="*/ 823 h 832"/>
                <a:gd name="T86" fmla="*/ 344 w 420"/>
                <a:gd name="T87" fmla="*/ 785 h 832"/>
                <a:gd name="T88" fmla="*/ 396 w 420"/>
                <a:gd name="T89" fmla="*/ 723 h 832"/>
                <a:gd name="T90" fmla="*/ 418 w 420"/>
                <a:gd name="T91" fmla="*/ 654 h 832"/>
                <a:gd name="T92" fmla="*/ 420 w 420"/>
                <a:gd name="T93" fmla="*/ 608 h 832"/>
                <a:gd name="T94" fmla="*/ 408 w 420"/>
                <a:gd name="T95" fmla="*/ 55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0" h="832">
                  <a:moveTo>
                    <a:pt x="210" y="802"/>
                  </a:moveTo>
                  <a:lnTo>
                    <a:pt x="192" y="802"/>
                  </a:lnTo>
                  <a:lnTo>
                    <a:pt x="174" y="799"/>
                  </a:lnTo>
                  <a:lnTo>
                    <a:pt x="156" y="795"/>
                  </a:lnTo>
                  <a:lnTo>
                    <a:pt x="140" y="788"/>
                  </a:lnTo>
                  <a:lnTo>
                    <a:pt x="124" y="781"/>
                  </a:lnTo>
                  <a:lnTo>
                    <a:pt x="109" y="772"/>
                  </a:lnTo>
                  <a:lnTo>
                    <a:pt x="95" y="761"/>
                  </a:lnTo>
                  <a:lnTo>
                    <a:pt x="82" y="749"/>
                  </a:lnTo>
                  <a:lnTo>
                    <a:pt x="71" y="737"/>
                  </a:lnTo>
                  <a:lnTo>
                    <a:pt x="61" y="723"/>
                  </a:lnTo>
                  <a:lnTo>
                    <a:pt x="51" y="708"/>
                  </a:lnTo>
                  <a:lnTo>
                    <a:pt x="44" y="693"/>
                  </a:lnTo>
                  <a:lnTo>
                    <a:pt x="38" y="676"/>
                  </a:lnTo>
                  <a:lnTo>
                    <a:pt x="33" y="658"/>
                  </a:lnTo>
                  <a:lnTo>
                    <a:pt x="31" y="640"/>
                  </a:lnTo>
                  <a:lnTo>
                    <a:pt x="30" y="622"/>
                  </a:lnTo>
                  <a:lnTo>
                    <a:pt x="31" y="607"/>
                  </a:lnTo>
                  <a:lnTo>
                    <a:pt x="34" y="592"/>
                  </a:lnTo>
                  <a:lnTo>
                    <a:pt x="38" y="576"/>
                  </a:lnTo>
                  <a:lnTo>
                    <a:pt x="45" y="561"/>
                  </a:lnTo>
                  <a:lnTo>
                    <a:pt x="52" y="546"/>
                  </a:lnTo>
                  <a:lnTo>
                    <a:pt x="62" y="531"/>
                  </a:lnTo>
                  <a:lnTo>
                    <a:pt x="73" y="517"/>
                  </a:lnTo>
                  <a:lnTo>
                    <a:pt x="85" y="503"/>
                  </a:lnTo>
                  <a:lnTo>
                    <a:pt x="97" y="490"/>
                  </a:lnTo>
                  <a:lnTo>
                    <a:pt x="112" y="479"/>
                  </a:lnTo>
                  <a:lnTo>
                    <a:pt x="128" y="469"/>
                  </a:lnTo>
                  <a:lnTo>
                    <a:pt x="144" y="460"/>
                  </a:lnTo>
                  <a:lnTo>
                    <a:pt x="161" y="454"/>
                  </a:lnTo>
                  <a:lnTo>
                    <a:pt x="178" y="448"/>
                  </a:lnTo>
                  <a:lnTo>
                    <a:pt x="186" y="446"/>
                  </a:lnTo>
                  <a:lnTo>
                    <a:pt x="196" y="445"/>
                  </a:lnTo>
                  <a:lnTo>
                    <a:pt x="205" y="444"/>
                  </a:lnTo>
                  <a:lnTo>
                    <a:pt x="214" y="444"/>
                  </a:lnTo>
                  <a:lnTo>
                    <a:pt x="224" y="444"/>
                  </a:lnTo>
                  <a:lnTo>
                    <a:pt x="234" y="445"/>
                  </a:lnTo>
                  <a:lnTo>
                    <a:pt x="243" y="447"/>
                  </a:lnTo>
                  <a:lnTo>
                    <a:pt x="253" y="449"/>
                  </a:lnTo>
                  <a:lnTo>
                    <a:pt x="263" y="451"/>
                  </a:lnTo>
                  <a:lnTo>
                    <a:pt x="272" y="456"/>
                  </a:lnTo>
                  <a:lnTo>
                    <a:pt x="281" y="459"/>
                  </a:lnTo>
                  <a:lnTo>
                    <a:pt x="291" y="464"/>
                  </a:lnTo>
                  <a:lnTo>
                    <a:pt x="300" y="470"/>
                  </a:lnTo>
                  <a:lnTo>
                    <a:pt x="309" y="475"/>
                  </a:lnTo>
                  <a:lnTo>
                    <a:pt x="317" y="481"/>
                  </a:lnTo>
                  <a:lnTo>
                    <a:pt x="327" y="489"/>
                  </a:lnTo>
                  <a:lnTo>
                    <a:pt x="344" y="505"/>
                  </a:lnTo>
                  <a:lnTo>
                    <a:pt x="360" y="522"/>
                  </a:lnTo>
                  <a:lnTo>
                    <a:pt x="367" y="534"/>
                  </a:lnTo>
                  <a:lnTo>
                    <a:pt x="373" y="545"/>
                  </a:lnTo>
                  <a:lnTo>
                    <a:pt x="378" y="556"/>
                  </a:lnTo>
                  <a:lnTo>
                    <a:pt x="383" y="569"/>
                  </a:lnTo>
                  <a:lnTo>
                    <a:pt x="386" y="582"/>
                  </a:lnTo>
                  <a:lnTo>
                    <a:pt x="388" y="595"/>
                  </a:lnTo>
                  <a:lnTo>
                    <a:pt x="390" y="609"/>
                  </a:lnTo>
                  <a:lnTo>
                    <a:pt x="390" y="622"/>
                  </a:lnTo>
                  <a:lnTo>
                    <a:pt x="389" y="640"/>
                  </a:lnTo>
                  <a:lnTo>
                    <a:pt x="387" y="658"/>
                  </a:lnTo>
                  <a:lnTo>
                    <a:pt x="383" y="676"/>
                  </a:lnTo>
                  <a:lnTo>
                    <a:pt x="376" y="693"/>
                  </a:lnTo>
                  <a:lnTo>
                    <a:pt x="369" y="708"/>
                  </a:lnTo>
                  <a:lnTo>
                    <a:pt x="359" y="723"/>
                  </a:lnTo>
                  <a:lnTo>
                    <a:pt x="350" y="737"/>
                  </a:lnTo>
                  <a:lnTo>
                    <a:pt x="338" y="749"/>
                  </a:lnTo>
                  <a:lnTo>
                    <a:pt x="325" y="761"/>
                  </a:lnTo>
                  <a:lnTo>
                    <a:pt x="311" y="772"/>
                  </a:lnTo>
                  <a:lnTo>
                    <a:pt x="296" y="781"/>
                  </a:lnTo>
                  <a:lnTo>
                    <a:pt x="280" y="788"/>
                  </a:lnTo>
                  <a:lnTo>
                    <a:pt x="264" y="795"/>
                  </a:lnTo>
                  <a:lnTo>
                    <a:pt x="247" y="799"/>
                  </a:lnTo>
                  <a:lnTo>
                    <a:pt x="228" y="802"/>
                  </a:lnTo>
                  <a:lnTo>
                    <a:pt x="210" y="802"/>
                  </a:lnTo>
                  <a:close/>
                  <a:moveTo>
                    <a:pt x="390" y="515"/>
                  </a:moveTo>
                  <a:lnTo>
                    <a:pt x="389" y="511"/>
                  </a:lnTo>
                  <a:lnTo>
                    <a:pt x="388" y="508"/>
                  </a:lnTo>
                  <a:lnTo>
                    <a:pt x="269" y="240"/>
                  </a:lnTo>
                  <a:lnTo>
                    <a:pt x="268" y="238"/>
                  </a:lnTo>
                  <a:lnTo>
                    <a:pt x="266" y="236"/>
                  </a:lnTo>
                  <a:lnTo>
                    <a:pt x="208" y="178"/>
                  </a:lnTo>
                  <a:lnTo>
                    <a:pt x="154" y="31"/>
                  </a:lnTo>
                  <a:lnTo>
                    <a:pt x="153" y="28"/>
                  </a:lnTo>
                  <a:lnTo>
                    <a:pt x="151" y="26"/>
                  </a:lnTo>
                  <a:lnTo>
                    <a:pt x="145" y="20"/>
                  </a:lnTo>
                  <a:lnTo>
                    <a:pt x="137" y="15"/>
                  </a:lnTo>
                  <a:lnTo>
                    <a:pt x="129" y="11"/>
                  </a:lnTo>
                  <a:lnTo>
                    <a:pt x="119" y="6"/>
                  </a:lnTo>
                  <a:lnTo>
                    <a:pt x="109" y="4"/>
                  </a:lnTo>
                  <a:lnTo>
                    <a:pt x="100" y="2"/>
                  </a:lnTo>
                  <a:lnTo>
                    <a:pt x="89" y="0"/>
                  </a:lnTo>
                  <a:lnTo>
                    <a:pt x="77" y="0"/>
                  </a:lnTo>
                  <a:lnTo>
                    <a:pt x="66" y="0"/>
                  </a:lnTo>
                  <a:lnTo>
                    <a:pt x="56" y="2"/>
                  </a:lnTo>
                  <a:lnTo>
                    <a:pt x="45" y="4"/>
                  </a:lnTo>
                  <a:lnTo>
                    <a:pt x="35" y="6"/>
                  </a:lnTo>
                  <a:lnTo>
                    <a:pt x="27" y="11"/>
                  </a:lnTo>
                  <a:lnTo>
                    <a:pt x="18" y="15"/>
                  </a:lnTo>
                  <a:lnTo>
                    <a:pt x="11" y="20"/>
                  </a:lnTo>
                  <a:lnTo>
                    <a:pt x="4" y="26"/>
                  </a:lnTo>
                  <a:lnTo>
                    <a:pt x="2" y="28"/>
                  </a:lnTo>
                  <a:lnTo>
                    <a:pt x="1" y="31"/>
                  </a:lnTo>
                  <a:lnTo>
                    <a:pt x="0" y="33"/>
                  </a:lnTo>
                  <a:lnTo>
                    <a:pt x="0" y="36"/>
                  </a:lnTo>
                  <a:lnTo>
                    <a:pt x="0" y="263"/>
                  </a:lnTo>
                  <a:lnTo>
                    <a:pt x="14" y="265"/>
                  </a:lnTo>
                  <a:lnTo>
                    <a:pt x="28" y="267"/>
                  </a:lnTo>
                  <a:lnTo>
                    <a:pt x="42" y="270"/>
                  </a:lnTo>
                  <a:lnTo>
                    <a:pt x="55" y="273"/>
                  </a:lnTo>
                  <a:lnTo>
                    <a:pt x="66" y="278"/>
                  </a:lnTo>
                  <a:lnTo>
                    <a:pt x="77" y="282"/>
                  </a:lnTo>
                  <a:lnTo>
                    <a:pt x="88" y="287"/>
                  </a:lnTo>
                  <a:lnTo>
                    <a:pt x="97" y="293"/>
                  </a:lnTo>
                  <a:lnTo>
                    <a:pt x="106" y="299"/>
                  </a:lnTo>
                  <a:lnTo>
                    <a:pt x="114" y="306"/>
                  </a:lnTo>
                  <a:lnTo>
                    <a:pt x="120" y="312"/>
                  </a:lnTo>
                  <a:lnTo>
                    <a:pt x="125" y="320"/>
                  </a:lnTo>
                  <a:lnTo>
                    <a:pt x="130" y="327"/>
                  </a:lnTo>
                  <a:lnTo>
                    <a:pt x="133" y="336"/>
                  </a:lnTo>
                  <a:lnTo>
                    <a:pt x="134" y="343"/>
                  </a:lnTo>
                  <a:lnTo>
                    <a:pt x="135" y="352"/>
                  </a:lnTo>
                  <a:lnTo>
                    <a:pt x="135" y="355"/>
                  </a:lnTo>
                  <a:lnTo>
                    <a:pt x="134" y="358"/>
                  </a:lnTo>
                  <a:lnTo>
                    <a:pt x="133" y="360"/>
                  </a:lnTo>
                  <a:lnTo>
                    <a:pt x="131" y="362"/>
                  </a:lnTo>
                  <a:lnTo>
                    <a:pt x="129" y="365"/>
                  </a:lnTo>
                  <a:lnTo>
                    <a:pt x="125" y="366"/>
                  </a:lnTo>
                  <a:lnTo>
                    <a:pt x="123" y="367"/>
                  </a:lnTo>
                  <a:lnTo>
                    <a:pt x="120" y="367"/>
                  </a:lnTo>
                  <a:lnTo>
                    <a:pt x="117" y="367"/>
                  </a:lnTo>
                  <a:lnTo>
                    <a:pt x="115" y="366"/>
                  </a:lnTo>
                  <a:lnTo>
                    <a:pt x="111" y="365"/>
                  </a:lnTo>
                  <a:lnTo>
                    <a:pt x="109" y="362"/>
                  </a:lnTo>
                  <a:lnTo>
                    <a:pt x="107" y="360"/>
                  </a:lnTo>
                  <a:lnTo>
                    <a:pt x="106" y="358"/>
                  </a:lnTo>
                  <a:lnTo>
                    <a:pt x="105" y="355"/>
                  </a:lnTo>
                  <a:lnTo>
                    <a:pt x="105" y="352"/>
                  </a:lnTo>
                  <a:lnTo>
                    <a:pt x="105" y="347"/>
                  </a:lnTo>
                  <a:lnTo>
                    <a:pt x="103" y="342"/>
                  </a:lnTo>
                  <a:lnTo>
                    <a:pt x="101" y="338"/>
                  </a:lnTo>
                  <a:lnTo>
                    <a:pt x="97" y="333"/>
                  </a:lnTo>
                  <a:lnTo>
                    <a:pt x="93" y="328"/>
                  </a:lnTo>
                  <a:lnTo>
                    <a:pt x="89" y="324"/>
                  </a:lnTo>
                  <a:lnTo>
                    <a:pt x="82" y="320"/>
                  </a:lnTo>
                  <a:lnTo>
                    <a:pt x="76" y="315"/>
                  </a:lnTo>
                  <a:lnTo>
                    <a:pt x="61" y="308"/>
                  </a:lnTo>
                  <a:lnTo>
                    <a:pt x="43" y="301"/>
                  </a:lnTo>
                  <a:lnTo>
                    <a:pt x="22" y="297"/>
                  </a:lnTo>
                  <a:lnTo>
                    <a:pt x="0" y="293"/>
                  </a:lnTo>
                  <a:lnTo>
                    <a:pt x="0" y="626"/>
                  </a:lnTo>
                  <a:lnTo>
                    <a:pt x="0" y="626"/>
                  </a:lnTo>
                  <a:lnTo>
                    <a:pt x="0" y="627"/>
                  </a:lnTo>
                  <a:lnTo>
                    <a:pt x="2" y="648"/>
                  </a:lnTo>
                  <a:lnTo>
                    <a:pt x="5" y="669"/>
                  </a:lnTo>
                  <a:lnTo>
                    <a:pt x="11" y="688"/>
                  </a:lnTo>
                  <a:lnTo>
                    <a:pt x="18" y="707"/>
                  </a:lnTo>
                  <a:lnTo>
                    <a:pt x="27" y="725"/>
                  </a:lnTo>
                  <a:lnTo>
                    <a:pt x="37" y="742"/>
                  </a:lnTo>
                  <a:lnTo>
                    <a:pt x="49" y="758"/>
                  </a:lnTo>
                  <a:lnTo>
                    <a:pt x="63" y="772"/>
                  </a:lnTo>
                  <a:lnTo>
                    <a:pt x="78" y="786"/>
                  </a:lnTo>
                  <a:lnTo>
                    <a:pt x="94" y="798"/>
                  </a:lnTo>
                  <a:lnTo>
                    <a:pt x="111" y="807"/>
                  </a:lnTo>
                  <a:lnTo>
                    <a:pt x="130" y="816"/>
                  </a:lnTo>
                  <a:lnTo>
                    <a:pt x="149" y="823"/>
                  </a:lnTo>
                  <a:lnTo>
                    <a:pt x="168" y="829"/>
                  </a:lnTo>
                  <a:lnTo>
                    <a:pt x="189" y="831"/>
                  </a:lnTo>
                  <a:lnTo>
                    <a:pt x="210" y="832"/>
                  </a:lnTo>
                  <a:lnTo>
                    <a:pt x="221" y="832"/>
                  </a:lnTo>
                  <a:lnTo>
                    <a:pt x="232" y="831"/>
                  </a:lnTo>
                  <a:lnTo>
                    <a:pt x="242" y="830"/>
                  </a:lnTo>
                  <a:lnTo>
                    <a:pt x="253" y="828"/>
                  </a:lnTo>
                  <a:lnTo>
                    <a:pt x="272" y="823"/>
                  </a:lnTo>
                  <a:lnTo>
                    <a:pt x="292" y="816"/>
                  </a:lnTo>
                  <a:lnTo>
                    <a:pt x="311" y="807"/>
                  </a:lnTo>
                  <a:lnTo>
                    <a:pt x="328" y="797"/>
                  </a:lnTo>
                  <a:lnTo>
                    <a:pt x="344" y="785"/>
                  </a:lnTo>
                  <a:lnTo>
                    <a:pt x="359" y="771"/>
                  </a:lnTo>
                  <a:lnTo>
                    <a:pt x="372" y="756"/>
                  </a:lnTo>
                  <a:lnTo>
                    <a:pt x="385" y="740"/>
                  </a:lnTo>
                  <a:lnTo>
                    <a:pt x="396" y="723"/>
                  </a:lnTo>
                  <a:lnTo>
                    <a:pt x="404" y="704"/>
                  </a:lnTo>
                  <a:lnTo>
                    <a:pt x="411" y="685"/>
                  </a:lnTo>
                  <a:lnTo>
                    <a:pt x="416" y="665"/>
                  </a:lnTo>
                  <a:lnTo>
                    <a:pt x="418" y="654"/>
                  </a:lnTo>
                  <a:lnTo>
                    <a:pt x="419" y="643"/>
                  </a:lnTo>
                  <a:lnTo>
                    <a:pt x="420" y="633"/>
                  </a:lnTo>
                  <a:lnTo>
                    <a:pt x="420" y="622"/>
                  </a:lnTo>
                  <a:lnTo>
                    <a:pt x="420" y="608"/>
                  </a:lnTo>
                  <a:lnTo>
                    <a:pt x="418" y="593"/>
                  </a:lnTo>
                  <a:lnTo>
                    <a:pt x="416" y="579"/>
                  </a:lnTo>
                  <a:lnTo>
                    <a:pt x="413" y="565"/>
                  </a:lnTo>
                  <a:lnTo>
                    <a:pt x="408" y="552"/>
                  </a:lnTo>
                  <a:lnTo>
                    <a:pt x="403" y="539"/>
                  </a:lnTo>
                  <a:lnTo>
                    <a:pt x="397" y="526"/>
                  </a:lnTo>
                  <a:lnTo>
                    <a:pt x="390"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60"/>
            <p:cNvSpPr>
              <a:spLocks noEditPoints="1"/>
            </p:cNvSpPr>
            <p:nvPr/>
          </p:nvSpPr>
          <p:spPr bwMode="auto">
            <a:xfrm>
              <a:off x="9879013" y="2500313"/>
              <a:ext cx="133350" cy="265113"/>
            </a:xfrm>
            <a:custGeom>
              <a:avLst/>
              <a:gdLst>
                <a:gd name="T0" fmla="*/ 382 w 421"/>
                <a:gd name="T1" fmla="*/ 676 h 832"/>
                <a:gd name="T2" fmla="*/ 349 w 421"/>
                <a:gd name="T3" fmla="*/ 737 h 832"/>
                <a:gd name="T4" fmla="*/ 296 w 421"/>
                <a:gd name="T5" fmla="*/ 781 h 832"/>
                <a:gd name="T6" fmla="*/ 229 w 421"/>
                <a:gd name="T7" fmla="*/ 802 h 832"/>
                <a:gd name="T8" fmla="*/ 157 w 421"/>
                <a:gd name="T9" fmla="*/ 795 h 832"/>
                <a:gd name="T10" fmla="*/ 96 w 421"/>
                <a:gd name="T11" fmla="*/ 761 h 832"/>
                <a:gd name="T12" fmla="*/ 52 w 421"/>
                <a:gd name="T13" fmla="*/ 708 h 832"/>
                <a:gd name="T14" fmla="*/ 30 w 421"/>
                <a:gd name="T15" fmla="*/ 640 h 832"/>
                <a:gd name="T16" fmla="*/ 35 w 421"/>
                <a:gd name="T17" fmla="*/ 582 h 832"/>
                <a:gd name="T18" fmla="*/ 53 w 421"/>
                <a:gd name="T19" fmla="*/ 534 h 832"/>
                <a:gd name="T20" fmla="*/ 103 w 421"/>
                <a:gd name="T21" fmla="*/ 481 h 832"/>
                <a:gd name="T22" fmla="*/ 139 w 421"/>
                <a:gd name="T23" fmla="*/ 459 h 832"/>
                <a:gd name="T24" fmla="*/ 177 w 421"/>
                <a:gd name="T25" fmla="*/ 447 h 832"/>
                <a:gd name="T26" fmla="*/ 216 w 421"/>
                <a:gd name="T27" fmla="*/ 444 h 832"/>
                <a:gd name="T28" fmla="*/ 260 w 421"/>
                <a:gd name="T29" fmla="*/ 454 h 832"/>
                <a:gd name="T30" fmla="*/ 322 w 421"/>
                <a:gd name="T31" fmla="*/ 490 h 832"/>
                <a:gd name="T32" fmla="*/ 368 w 421"/>
                <a:gd name="T33" fmla="*/ 546 h 832"/>
                <a:gd name="T34" fmla="*/ 390 w 421"/>
                <a:gd name="T35" fmla="*/ 607 h 832"/>
                <a:gd name="T36" fmla="*/ 332 w 421"/>
                <a:gd name="T37" fmla="*/ 0 h 832"/>
                <a:gd name="T38" fmla="*/ 292 w 421"/>
                <a:gd name="T39" fmla="*/ 11 h 832"/>
                <a:gd name="T40" fmla="*/ 267 w 421"/>
                <a:gd name="T41" fmla="*/ 28 h 832"/>
                <a:gd name="T42" fmla="*/ 153 w 421"/>
                <a:gd name="T43" fmla="*/ 238 h 832"/>
                <a:gd name="T44" fmla="*/ 30 w 421"/>
                <a:gd name="T45" fmla="*/ 514 h 832"/>
                <a:gd name="T46" fmla="*/ 8 w 421"/>
                <a:gd name="T47" fmla="*/ 565 h 832"/>
                <a:gd name="T48" fmla="*/ 0 w 421"/>
                <a:gd name="T49" fmla="*/ 622 h 832"/>
                <a:gd name="T50" fmla="*/ 5 w 421"/>
                <a:gd name="T51" fmla="*/ 665 h 832"/>
                <a:gd name="T52" fmla="*/ 36 w 421"/>
                <a:gd name="T53" fmla="*/ 740 h 832"/>
                <a:gd name="T54" fmla="*/ 93 w 421"/>
                <a:gd name="T55" fmla="*/ 797 h 832"/>
                <a:gd name="T56" fmla="*/ 168 w 421"/>
                <a:gd name="T57" fmla="*/ 828 h 832"/>
                <a:gd name="T58" fmla="*/ 211 w 421"/>
                <a:gd name="T59" fmla="*/ 832 h 832"/>
                <a:gd name="T60" fmla="*/ 291 w 421"/>
                <a:gd name="T61" fmla="*/ 816 h 832"/>
                <a:gd name="T62" fmla="*/ 358 w 421"/>
                <a:gd name="T63" fmla="*/ 772 h 832"/>
                <a:gd name="T64" fmla="*/ 403 w 421"/>
                <a:gd name="T65" fmla="*/ 708 h 832"/>
                <a:gd name="T66" fmla="*/ 421 w 421"/>
                <a:gd name="T67" fmla="*/ 627 h 832"/>
                <a:gd name="T68" fmla="*/ 398 w 421"/>
                <a:gd name="T69" fmla="*/ 297 h 832"/>
                <a:gd name="T70" fmla="*/ 337 w 421"/>
                <a:gd name="T71" fmla="*/ 320 h 832"/>
                <a:gd name="T72" fmla="*/ 320 w 421"/>
                <a:gd name="T73" fmla="*/ 338 h 832"/>
                <a:gd name="T74" fmla="*/ 316 w 421"/>
                <a:gd name="T75" fmla="*/ 355 h 832"/>
                <a:gd name="T76" fmla="*/ 309 w 421"/>
                <a:gd name="T77" fmla="*/ 365 h 832"/>
                <a:gd name="T78" fmla="*/ 297 w 421"/>
                <a:gd name="T79" fmla="*/ 367 h 832"/>
                <a:gd name="T80" fmla="*/ 288 w 421"/>
                <a:gd name="T81" fmla="*/ 360 h 832"/>
                <a:gd name="T82" fmla="*/ 286 w 421"/>
                <a:gd name="T83" fmla="*/ 343 h 832"/>
                <a:gd name="T84" fmla="*/ 301 w 421"/>
                <a:gd name="T85" fmla="*/ 312 h 832"/>
                <a:gd name="T86" fmla="*/ 333 w 421"/>
                <a:gd name="T87" fmla="*/ 287 h 832"/>
                <a:gd name="T88" fmla="*/ 379 w 421"/>
                <a:gd name="T89" fmla="*/ 270 h 832"/>
                <a:gd name="T90" fmla="*/ 421 w 421"/>
                <a:gd name="T91" fmla="*/ 36 h 832"/>
                <a:gd name="T92" fmla="*/ 417 w 421"/>
                <a:gd name="T93" fmla="*/ 26 h 832"/>
                <a:gd name="T94" fmla="*/ 384 w 421"/>
                <a:gd name="T95" fmla="*/ 6 h 832"/>
                <a:gd name="T96" fmla="*/ 343 w 421"/>
                <a:gd name="T97"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1" h="832">
                  <a:moveTo>
                    <a:pt x="391" y="622"/>
                  </a:moveTo>
                  <a:lnTo>
                    <a:pt x="390" y="640"/>
                  </a:lnTo>
                  <a:lnTo>
                    <a:pt x="386" y="658"/>
                  </a:lnTo>
                  <a:lnTo>
                    <a:pt x="382" y="676"/>
                  </a:lnTo>
                  <a:lnTo>
                    <a:pt x="377" y="693"/>
                  </a:lnTo>
                  <a:lnTo>
                    <a:pt x="369" y="708"/>
                  </a:lnTo>
                  <a:lnTo>
                    <a:pt x="360" y="723"/>
                  </a:lnTo>
                  <a:lnTo>
                    <a:pt x="349" y="737"/>
                  </a:lnTo>
                  <a:lnTo>
                    <a:pt x="338" y="749"/>
                  </a:lnTo>
                  <a:lnTo>
                    <a:pt x="325" y="761"/>
                  </a:lnTo>
                  <a:lnTo>
                    <a:pt x="311" y="772"/>
                  </a:lnTo>
                  <a:lnTo>
                    <a:pt x="296" y="781"/>
                  </a:lnTo>
                  <a:lnTo>
                    <a:pt x="280" y="788"/>
                  </a:lnTo>
                  <a:lnTo>
                    <a:pt x="264" y="795"/>
                  </a:lnTo>
                  <a:lnTo>
                    <a:pt x="247" y="799"/>
                  </a:lnTo>
                  <a:lnTo>
                    <a:pt x="229" y="802"/>
                  </a:lnTo>
                  <a:lnTo>
                    <a:pt x="211" y="802"/>
                  </a:lnTo>
                  <a:lnTo>
                    <a:pt x="192" y="802"/>
                  </a:lnTo>
                  <a:lnTo>
                    <a:pt x="174" y="799"/>
                  </a:lnTo>
                  <a:lnTo>
                    <a:pt x="157" y="795"/>
                  </a:lnTo>
                  <a:lnTo>
                    <a:pt x="140" y="788"/>
                  </a:lnTo>
                  <a:lnTo>
                    <a:pt x="125" y="781"/>
                  </a:lnTo>
                  <a:lnTo>
                    <a:pt x="110" y="772"/>
                  </a:lnTo>
                  <a:lnTo>
                    <a:pt x="96" y="761"/>
                  </a:lnTo>
                  <a:lnTo>
                    <a:pt x="83" y="749"/>
                  </a:lnTo>
                  <a:lnTo>
                    <a:pt x="71" y="737"/>
                  </a:lnTo>
                  <a:lnTo>
                    <a:pt x="60" y="723"/>
                  </a:lnTo>
                  <a:lnTo>
                    <a:pt x="52" y="708"/>
                  </a:lnTo>
                  <a:lnTo>
                    <a:pt x="44" y="693"/>
                  </a:lnTo>
                  <a:lnTo>
                    <a:pt x="38" y="676"/>
                  </a:lnTo>
                  <a:lnTo>
                    <a:pt x="34" y="658"/>
                  </a:lnTo>
                  <a:lnTo>
                    <a:pt x="30" y="640"/>
                  </a:lnTo>
                  <a:lnTo>
                    <a:pt x="30" y="622"/>
                  </a:lnTo>
                  <a:lnTo>
                    <a:pt x="30" y="609"/>
                  </a:lnTo>
                  <a:lnTo>
                    <a:pt x="33" y="595"/>
                  </a:lnTo>
                  <a:lnTo>
                    <a:pt x="35" y="582"/>
                  </a:lnTo>
                  <a:lnTo>
                    <a:pt x="38" y="569"/>
                  </a:lnTo>
                  <a:lnTo>
                    <a:pt x="42" y="556"/>
                  </a:lnTo>
                  <a:lnTo>
                    <a:pt x="48" y="545"/>
                  </a:lnTo>
                  <a:lnTo>
                    <a:pt x="53" y="534"/>
                  </a:lnTo>
                  <a:lnTo>
                    <a:pt x="60" y="522"/>
                  </a:lnTo>
                  <a:lnTo>
                    <a:pt x="77" y="505"/>
                  </a:lnTo>
                  <a:lnTo>
                    <a:pt x="94" y="489"/>
                  </a:lnTo>
                  <a:lnTo>
                    <a:pt x="103" y="481"/>
                  </a:lnTo>
                  <a:lnTo>
                    <a:pt x="112" y="475"/>
                  </a:lnTo>
                  <a:lnTo>
                    <a:pt x="121" y="470"/>
                  </a:lnTo>
                  <a:lnTo>
                    <a:pt x="130" y="464"/>
                  </a:lnTo>
                  <a:lnTo>
                    <a:pt x="139" y="459"/>
                  </a:lnTo>
                  <a:lnTo>
                    <a:pt x="148" y="456"/>
                  </a:lnTo>
                  <a:lnTo>
                    <a:pt x="158" y="451"/>
                  </a:lnTo>
                  <a:lnTo>
                    <a:pt x="168" y="449"/>
                  </a:lnTo>
                  <a:lnTo>
                    <a:pt x="177" y="447"/>
                  </a:lnTo>
                  <a:lnTo>
                    <a:pt x="187" y="445"/>
                  </a:lnTo>
                  <a:lnTo>
                    <a:pt x="197" y="444"/>
                  </a:lnTo>
                  <a:lnTo>
                    <a:pt x="206" y="444"/>
                  </a:lnTo>
                  <a:lnTo>
                    <a:pt x="216" y="444"/>
                  </a:lnTo>
                  <a:lnTo>
                    <a:pt x="225" y="445"/>
                  </a:lnTo>
                  <a:lnTo>
                    <a:pt x="234" y="446"/>
                  </a:lnTo>
                  <a:lnTo>
                    <a:pt x="243" y="448"/>
                  </a:lnTo>
                  <a:lnTo>
                    <a:pt x="260" y="454"/>
                  </a:lnTo>
                  <a:lnTo>
                    <a:pt x="277" y="460"/>
                  </a:lnTo>
                  <a:lnTo>
                    <a:pt x="293" y="469"/>
                  </a:lnTo>
                  <a:lnTo>
                    <a:pt x="308" y="479"/>
                  </a:lnTo>
                  <a:lnTo>
                    <a:pt x="322" y="490"/>
                  </a:lnTo>
                  <a:lnTo>
                    <a:pt x="336" y="503"/>
                  </a:lnTo>
                  <a:lnTo>
                    <a:pt x="348" y="517"/>
                  </a:lnTo>
                  <a:lnTo>
                    <a:pt x="359" y="531"/>
                  </a:lnTo>
                  <a:lnTo>
                    <a:pt x="368" y="546"/>
                  </a:lnTo>
                  <a:lnTo>
                    <a:pt x="376" y="561"/>
                  </a:lnTo>
                  <a:lnTo>
                    <a:pt x="382" y="576"/>
                  </a:lnTo>
                  <a:lnTo>
                    <a:pt x="386" y="592"/>
                  </a:lnTo>
                  <a:lnTo>
                    <a:pt x="390" y="607"/>
                  </a:lnTo>
                  <a:lnTo>
                    <a:pt x="391" y="622"/>
                  </a:lnTo>
                  <a:lnTo>
                    <a:pt x="391" y="622"/>
                  </a:lnTo>
                  <a:close/>
                  <a:moveTo>
                    <a:pt x="343" y="0"/>
                  </a:moveTo>
                  <a:lnTo>
                    <a:pt x="332" y="0"/>
                  </a:lnTo>
                  <a:lnTo>
                    <a:pt x="321" y="2"/>
                  </a:lnTo>
                  <a:lnTo>
                    <a:pt x="310" y="4"/>
                  </a:lnTo>
                  <a:lnTo>
                    <a:pt x="301" y="6"/>
                  </a:lnTo>
                  <a:lnTo>
                    <a:pt x="292" y="11"/>
                  </a:lnTo>
                  <a:lnTo>
                    <a:pt x="284" y="15"/>
                  </a:lnTo>
                  <a:lnTo>
                    <a:pt x="276" y="20"/>
                  </a:lnTo>
                  <a:lnTo>
                    <a:pt x="270" y="26"/>
                  </a:lnTo>
                  <a:lnTo>
                    <a:pt x="267" y="28"/>
                  </a:lnTo>
                  <a:lnTo>
                    <a:pt x="266" y="31"/>
                  </a:lnTo>
                  <a:lnTo>
                    <a:pt x="213" y="178"/>
                  </a:lnTo>
                  <a:lnTo>
                    <a:pt x="155" y="236"/>
                  </a:lnTo>
                  <a:lnTo>
                    <a:pt x="153" y="238"/>
                  </a:lnTo>
                  <a:lnTo>
                    <a:pt x="152" y="240"/>
                  </a:lnTo>
                  <a:lnTo>
                    <a:pt x="31" y="510"/>
                  </a:lnTo>
                  <a:lnTo>
                    <a:pt x="31" y="513"/>
                  </a:lnTo>
                  <a:lnTo>
                    <a:pt x="30" y="514"/>
                  </a:lnTo>
                  <a:lnTo>
                    <a:pt x="24" y="525"/>
                  </a:lnTo>
                  <a:lnTo>
                    <a:pt x="18" y="538"/>
                  </a:lnTo>
                  <a:lnTo>
                    <a:pt x="12" y="551"/>
                  </a:lnTo>
                  <a:lnTo>
                    <a:pt x="8" y="565"/>
                  </a:lnTo>
                  <a:lnTo>
                    <a:pt x="5" y="579"/>
                  </a:lnTo>
                  <a:lnTo>
                    <a:pt x="3" y="593"/>
                  </a:lnTo>
                  <a:lnTo>
                    <a:pt x="0" y="607"/>
                  </a:lnTo>
                  <a:lnTo>
                    <a:pt x="0" y="622"/>
                  </a:lnTo>
                  <a:lnTo>
                    <a:pt x="0" y="633"/>
                  </a:lnTo>
                  <a:lnTo>
                    <a:pt x="1" y="643"/>
                  </a:lnTo>
                  <a:lnTo>
                    <a:pt x="3" y="654"/>
                  </a:lnTo>
                  <a:lnTo>
                    <a:pt x="5" y="665"/>
                  </a:lnTo>
                  <a:lnTo>
                    <a:pt x="9" y="685"/>
                  </a:lnTo>
                  <a:lnTo>
                    <a:pt x="16" y="704"/>
                  </a:lnTo>
                  <a:lnTo>
                    <a:pt x="25" y="723"/>
                  </a:lnTo>
                  <a:lnTo>
                    <a:pt x="36" y="740"/>
                  </a:lnTo>
                  <a:lnTo>
                    <a:pt x="48" y="756"/>
                  </a:lnTo>
                  <a:lnTo>
                    <a:pt x="62" y="771"/>
                  </a:lnTo>
                  <a:lnTo>
                    <a:pt x="77" y="785"/>
                  </a:lnTo>
                  <a:lnTo>
                    <a:pt x="93" y="797"/>
                  </a:lnTo>
                  <a:lnTo>
                    <a:pt x="110" y="807"/>
                  </a:lnTo>
                  <a:lnTo>
                    <a:pt x="128" y="816"/>
                  </a:lnTo>
                  <a:lnTo>
                    <a:pt x="147" y="823"/>
                  </a:lnTo>
                  <a:lnTo>
                    <a:pt x="168" y="828"/>
                  </a:lnTo>
                  <a:lnTo>
                    <a:pt x="178" y="830"/>
                  </a:lnTo>
                  <a:lnTo>
                    <a:pt x="189" y="831"/>
                  </a:lnTo>
                  <a:lnTo>
                    <a:pt x="200" y="832"/>
                  </a:lnTo>
                  <a:lnTo>
                    <a:pt x="211" y="832"/>
                  </a:lnTo>
                  <a:lnTo>
                    <a:pt x="232" y="831"/>
                  </a:lnTo>
                  <a:lnTo>
                    <a:pt x="252" y="829"/>
                  </a:lnTo>
                  <a:lnTo>
                    <a:pt x="272" y="823"/>
                  </a:lnTo>
                  <a:lnTo>
                    <a:pt x="291" y="816"/>
                  </a:lnTo>
                  <a:lnTo>
                    <a:pt x="309" y="807"/>
                  </a:lnTo>
                  <a:lnTo>
                    <a:pt x="326" y="798"/>
                  </a:lnTo>
                  <a:lnTo>
                    <a:pt x="343" y="786"/>
                  </a:lnTo>
                  <a:lnTo>
                    <a:pt x="358" y="772"/>
                  </a:lnTo>
                  <a:lnTo>
                    <a:pt x="370" y="758"/>
                  </a:lnTo>
                  <a:lnTo>
                    <a:pt x="383" y="742"/>
                  </a:lnTo>
                  <a:lnTo>
                    <a:pt x="394" y="725"/>
                  </a:lnTo>
                  <a:lnTo>
                    <a:pt x="403" y="708"/>
                  </a:lnTo>
                  <a:lnTo>
                    <a:pt x="410" y="688"/>
                  </a:lnTo>
                  <a:lnTo>
                    <a:pt x="415" y="669"/>
                  </a:lnTo>
                  <a:lnTo>
                    <a:pt x="419" y="648"/>
                  </a:lnTo>
                  <a:lnTo>
                    <a:pt x="421" y="627"/>
                  </a:lnTo>
                  <a:lnTo>
                    <a:pt x="421" y="626"/>
                  </a:lnTo>
                  <a:lnTo>
                    <a:pt x="421" y="626"/>
                  </a:lnTo>
                  <a:lnTo>
                    <a:pt x="421" y="293"/>
                  </a:lnTo>
                  <a:lnTo>
                    <a:pt x="398" y="297"/>
                  </a:lnTo>
                  <a:lnTo>
                    <a:pt x="377" y="301"/>
                  </a:lnTo>
                  <a:lnTo>
                    <a:pt x="360" y="308"/>
                  </a:lnTo>
                  <a:lnTo>
                    <a:pt x="344" y="315"/>
                  </a:lnTo>
                  <a:lnTo>
                    <a:pt x="337" y="320"/>
                  </a:lnTo>
                  <a:lnTo>
                    <a:pt x="332" y="324"/>
                  </a:lnTo>
                  <a:lnTo>
                    <a:pt x="328" y="328"/>
                  </a:lnTo>
                  <a:lnTo>
                    <a:pt x="323" y="333"/>
                  </a:lnTo>
                  <a:lnTo>
                    <a:pt x="320" y="338"/>
                  </a:lnTo>
                  <a:lnTo>
                    <a:pt x="318" y="342"/>
                  </a:lnTo>
                  <a:lnTo>
                    <a:pt x="316" y="347"/>
                  </a:lnTo>
                  <a:lnTo>
                    <a:pt x="316" y="352"/>
                  </a:lnTo>
                  <a:lnTo>
                    <a:pt x="316" y="355"/>
                  </a:lnTo>
                  <a:lnTo>
                    <a:pt x="315" y="358"/>
                  </a:lnTo>
                  <a:lnTo>
                    <a:pt x="312" y="360"/>
                  </a:lnTo>
                  <a:lnTo>
                    <a:pt x="311" y="362"/>
                  </a:lnTo>
                  <a:lnTo>
                    <a:pt x="309" y="365"/>
                  </a:lnTo>
                  <a:lnTo>
                    <a:pt x="306" y="366"/>
                  </a:lnTo>
                  <a:lnTo>
                    <a:pt x="304" y="367"/>
                  </a:lnTo>
                  <a:lnTo>
                    <a:pt x="301" y="367"/>
                  </a:lnTo>
                  <a:lnTo>
                    <a:pt x="297" y="367"/>
                  </a:lnTo>
                  <a:lnTo>
                    <a:pt x="294" y="366"/>
                  </a:lnTo>
                  <a:lnTo>
                    <a:pt x="292" y="365"/>
                  </a:lnTo>
                  <a:lnTo>
                    <a:pt x="290" y="362"/>
                  </a:lnTo>
                  <a:lnTo>
                    <a:pt x="288" y="360"/>
                  </a:lnTo>
                  <a:lnTo>
                    <a:pt x="287" y="358"/>
                  </a:lnTo>
                  <a:lnTo>
                    <a:pt x="286" y="355"/>
                  </a:lnTo>
                  <a:lnTo>
                    <a:pt x="286" y="352"/>
                  </a:lnTo>
                  <a:lnTo>
                    <a:pt x="286" y="343"/>
                  </a:lnTo>
                  <a:lnTo>
                    <a:pt x="288" y="336"/>
                  </a:lnTo>
                  <a:lnTo>
                    <a:pt x="291" y="327"/>
                  </a:lnTo>
                  <a:lnTo>
                    <a:pt x="295" y="320"/>
                  </a:lnTo>
                  <a:lnTo>
                    <a:pt x="301" y="312"/>
                  </a:lnTo>
                  <a:lnTo>
                    <a:pt x="307" y="306"/>
                  </a:lnTo>
                  <a:lnTo>
                    <a:pt x="315" y="299"/>
                  </a:lnTo>
                  <a:lnTo>
                    <a:pt x="323" y="293"/>
                  </a:lnTo>
                  <a:lnTo>
                    <a:pt x="333" y="287"/>
                  </a:lnTo>
                  <a:lnTo>
                    <a:pt x="344" y="282"/>
                  </a:lnTo>
                  <a:lnTo>
                    <a:pt x="354" y="278"/>
                  </a:lnTo>
                  <a:lnTo>
                    <a:pt x="366" y="273"/>
                  </a:lnTo>
                  <a:lnTo>
                    <a:pt x="379" y="270"/>
                  </a:lnTo>
                  <a:lnTo>
                    <a:pt x="392" y="267"/>
                  </a:lnTo>
                  <a:lnTo>
                    <a:pt x="406" y="265"/>
                  </a:lnTo>
                  <a:lnTo>
                    <a:pt x="421" y="263"/>
                  </a:lnTo>
                  <a:lnTo>
                    <a:pt x="421" y="36"/>
                  </a:lnTo>
                  <a:lnTo>
                    <a:pt x="421" y="33"/>
                  </a:lnTo>
                  <a:lnTo>
                    <a:pt x="420" y="31"/>
                  </a:lnTo>
                  <a:lnTo>
                    <a:pt x="419" y="28"/>
                  </a:lnTo>
                  <a:lnTo>
                    <a:pt x="417" y="26"/>
                  </a:lnTo>
                  <a:lnTo>
                    <a:pt x="410" y="20"/>
                  </a:lnTo>
                  <a:lnTo>
                    <a:pt x="403" y="15"/>
                  </a:lnTo>
                  <a:lnTo>
                    <a:pt x="394" y="11"/>
                  </a:lnTo>
                  <a:lnTo>
                    <a:pt x="384" y="6"/>
                  </a:lnTo>
                  <a:lnTo>
                    <a:pt x="375" y="4"/>
                  </a:lnTo>
                  <a:lnTo>
                    <a:pt x="365" y="2"/>
                  </a:lnTo>
                  <a:lnTo>
                    <a:pt x="354" y="0"/>
                  </a:lnTo>
                  <a:lnTo>
                    <a:pt x="343" y="0"/>
                  </a:lnTo>
                  <a:lnTo>
                    <a:pt x="3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61"/>
            <p:cNvSpPr>
              <a:spLocks/>
            </p:cNvSpPr>
            <p:nvPr/>
          </p:nvSpPr>
          <p:spPr bwMode="auto">
            <a:xfrm>
              <a:off x="9902825" y="2659063"/>
              <a:ext cx="46038" cy="46038"/>
            </a:xfrm>
            <a:custGeom>
              <a:avLst/>
              <a:gdLst>
                <a:gd name="T0" fmla="*/ 2 w 144"/>
                <a:gd name="T1" fmla="*/ 132 h 143"/>
                <a:gd name="T2" fmla="*/ 4 w 144"/>
                <a:gd name="T3" fmla="*/ 137 h 143"/>
                <a:gd name="T4" fmla="*/ 7 w 144"/>
                <a:gd name="T5" fmla="*/ 140 h 143"/>
                <a:gd name="T6" fmla="*/ 12 w 144"/>
                <a:gd name="T7" fmla="*/ 143 h 143"/>
                <a:gd name="T8" fmla="*/ 19 w 144"/>
                <a:gd name="T9" fmla="*/ 143 h 143"/>
                <a:gd name="T10" fmla="*/ 24 w 144"/>
                <a:gd name="T11" fmla="*/ 140 h 143"/>
                <a:gd name="T12" fmla="*/ 28 w 144"/>
                <a:gd name="T13" fmla="*/ 137 h 143"/>
                <a:gd name="T14" fmla="*/ 31 w 144"/>
                <a:gd name="T15" fmla="*/ 132 h 143"/>
                <a:gd name="T16" fmla="*/ 32 w 144"/>
                <a:gd name="T17" fmla="*/ 118 h 143"/>
                <a:gd name="T18" fmla="*/ 35 w 144"/>
                <a:gd name="T19" fmla="*/ 98 h 143"/>
                <a:gd name="T20" fmla="*/ 42 w 144"/>
                <a:gd name="T21" fmla="*/ 81 h 143"/>
                <a:gd name="T22" fmla="*/ 53 w 144"/>
                <a:gd name="T23" fmla="*/ 65 h 143"/>
                <a:gd name="T24" fmla="*/ 67 w 144"/>
                <a:gd name="T25" fmla="*/ 52 h 143"/>
                <a:gd name="T26" fmla="*/ 82 w 144"/>
                <a:gd name="T27" fmla="*/ 41 h 143"/>
                <a:gd name="T28" fmla="*/ 100 w 144"/>
                <a:gd name="T29" fmla="*/ 34 h 143"/>
                <a:gd name="T30" fmla="*/ 120 w 144"/>
                <a:gd name="T31" fmla="*/ 30 h 143"/>
                <a:gd name="T32" fmla="*/ 132 w 144"/>
                <a:gd name="T33" fmla="*/ 30 h 143"/>
                <a:gd name="T34" fmla="*/ 138 w 144"/>
                <a:gd name="T35" fmla="*/ 26 h 143"/>
                <a:gd name="T36" fmla="*/ 142 w 144"/>
                <a:gd name="T37" fmla="*/ 23 h 143"/>
                <a:gd name="T38" fmla="*/ 144 w 144"/>
                <a:gd name="T39" fmla="*/ 18 h 143"/>
                <a:gd name="T40" fmla="*/ 144 w 144"/>
                <a:gd name="T41" fmla="*/ 11 h 143"/>
                <a:gd name="T42" fmla="*/ 142 w 144"/>
                <a:gd name="T43" fmla="*/ 6 h 143"/>
                <a:gd name="T44" fmla="*/ 138 w 144"/>
                <a:gd name="T45" fmla="*/ 2 h 143"/>
                <a:gd name="T46" fmla="*/ 132 w 144"/>
                <a:gd name="T47" fmla="*/ 0 h 143"/>
                <a:gd name="T48" fmla="*/ 116 w 144"/>
                <a:gd name="T49" fmla="*/ 0 h 143"/>
                <a:gd name="T50" fmla="*/ 92 w 144"/>
                <a:gd name="T51" fmla="*/ 5 h 143"/>
                <a:gd name="T52" fmla="*/ 68 w 144"/>
                <a:gd name="T53" fmla="*/ 15 h 143"/>
                <a:gd name="T54" fmla="*/ 48 w 144"/>
                <a:gd name="T55" fmla="*/ 29 h 143"/>
                <a:gd name="T56" fmla="*/ 31 w 144"/>
                <a:gd name="T57" fmla="*/ 46 h 143"/>
                <a:gd name="T58" fmla="*/ 17 w 144"/>
                <a:gd name="T59" fmla="*/ 67 h 143"/>
                <a:gd name="T60" fmla="*/ 7 w 144"/>
                <a:gd name="T61" fmla="*/ 90 h 143"/>
                <a:gd name="T62" fmla="*/ 2 w 144"/>
                <a:gd name="T63"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3">
                  <a:moveTo>
                    <a:pt x="0" y="128"/>
                  </a:moveTo>
                  <a:lnTo>
                    <a:pt x="2" y="132"/>
                  </a:lnTo>
                  <a:lnTo>
                    <a:pt x="2" y="134"/>
                  </a:lnTo>
                  <a:lnTo>
                    <a:pt x="4" y="137"/>
                  </a:lnTo>
                  <a:lnTo>
                    <a:pt x="5" y="139"/>
                  </a:lnTo>
                  <a:lnTo>
                    <a:pt x="7" y="140"/>
                  </a:lnTo>
                  <a:lnTo>
                    <a:pt x="10" y="142"/>
                  </a:lnTo>
                  <a:lnTo>
                    <a:pt x="12" y="143"/>
                  </a:lnTo>
                  <a:lnTo>
                    <a:pt x="15" y="143"/>
                  </a:lnTo>
                  <a:lnTo>
                    <a:pt x="19" y="143"/>
                  </a:lnTo>
                  <a:lnTo>
                    <a:pt x="22" y="142"/>
                  </a:lnTo>
                  <a:lnTo>
                    <a:pt x="24" y="140"/>
                  </a:lnTo>
                  <a:lnTo>
                    <a:pt x="26" y="139"/>
                  </a:lnTo>
                  <a:lnTo>
                    <a:pt x="28" y="137"/>
                  </a:lnTo>
                  <a:lnTo>
                    <a:pt x="29" y="134"/>
                  </a:lnTo>
                  <a:lnTo>
                    <a:pt x="31" y="132"/>
                  </a:lnTo>
                  <a:lnTo>
                    <a:pt x="31" y="128"/>
                  </a:lnTo>
                  <a:lnTo>
                    <a:pt x="32" y="118"/>
                  </a:lnTo>
                  <a:lnTo>
                    <a:pt x="33" y="108"/>
                  </a:lnTo>
                  <a:lnTo>
                    <a:pt x="35" y="98"/>
                  </a:lnTo>
                  <a:lnTo>
                    <a:pt x="39" y="90"/>
                  </a:lnTo>
                  <a:lnTo>
                    <a:pt x="42" y="81"/>
                  </a:lnTo>
                  <a:lnTo>
                    <a:pt x="48" y="73"/>
                  </a:lnTo>
                  <a:lnTo>
                    <a:pt x="53" y="65"/>
                  </a:lnTo>
                  <a:lnTo>
                    <a:pt x="59" y="59"/>
                  </a:lnTo>
                  <a:lnTo>
                    <a:pt x="67" y="52"/>
                  </a:lnTo>
                  <a:lnTo>
                    <a:pt x="74" y="47"/>
                  </a:lnTo>
                  <a:lnTo>
                    <a:pt x="82" y="41"/>
                  </a:lnTo>
                  <a:lnTo>
                    <a:pt x="92" y="37"/>
                  </a:lnTo>
                  <a:lnTo>
                    <a:pt x="100" y="34"/>
                  </a:lnTo>
                  <a:lnTo>
                    <a:pt x="110" y="32"/>
                  </a:lnTo>
                  <a:lnTo>
                    <a:pt x="120" y="30"/>
                  </a:lnTo>
                  <a:lnTo>
                    <a:pt x="129" y="30"/>
                  </a:lnTo>
                  <a:lnTo>
                    <a:pt x="132" y="30"/>
                  </a:lnTo>
                  <a:lnTo>
                    <a:pt x="136" y="29"/>
                  </a:lnTo>
                  <a:lnTo>
                    <a:pt x="138" y="26"/>
                  </a:lnTo>
                  <a:lnTo>
                    <a:pt x="140" y="25"/>
                  </a:lnTo>
                  <a:lnTo>
                    <a:pt x="142" y="23"/>
                  </a:lnTo>
                  <a:lnTo>
                    <a:pt x="143" y="20"/>
                  </a:lnTo>
                  <a:lnTo>
                    <a:pt x="144" y="18"/>
                  </a:lnTo>
                  <a:lnTo>
                    <a:pt x="144" y="15"/>
                  </a:lnTo>
                  <a:lnTo>
                    <a:pt x="144" y="11"/>
                  </a:lnTo>
                  <a:lnTo>
                    <a:pt x="143" y="8"/>
                  </a:lnTo>
                  <a:lnTo>
                    <a:pt x="142" y="6"/>
                  </a:lnTo>
                  <a:lnTo>
                    <a:pt x="140" y="4"/>
                  </a:lnTo>
                  <a:lnTo>
                    <a:pt x="138" y="2"/>
                  </a:lnTo>
                  <a:lnTo>
                    <a:pt x="136" y="1"/>
                  </a:lnTo>
                  <a:lnTo>
                    <a:pt x="132" y="0"/>
                  </a:lnTo>
                  <a:lnTo>
                    <a:pt x="129" y="0"/>
                  </a:lnTo>
                  <a:lnTo>
                    <a:pt x="116" y="0"/>
                  </a:lnTo>
                  <a:lnTo>
                    <a:pt x="103" y="2"/>
                  </a:lnTo>
                  <a:lnTo>
                    <a:pt x="92" y="5"/>
                  </a:lnTo>
                  <a:lnTo>
                    <a:pt x="80" y="9"/>
                  </a:lnTo>
                  <a:lnTo>
                    <a:pt x="68" y="15"/>
                  </a:lnTo>
                  <a:lnTo>
                    <a:pt x="57" y="21"/>
                  </a:lnTo>
                  <a:lnTo>
                    <a:pt x="48" y="29"/>
                  </a:lnTo>
                  <a:lnTo>
                    <a:pt x="38" y="37"/>
                  </a:lnTo>
                  <a:lnTo>
                    <a:pt x="31" y="46"/>
                  </a:lnTo>
                  <a:lnTo>
                    <a:pt x="23" y="56"/>
                  </a:lnTo>
                  <a:lnTo>
                    <a:pt x="17" y="67"/>
                  </a:lnTo>
                  <a:lnTo>
                    <a:pt x="11" y="78"/>
                  </a:lnTo>
                  <a:lnTo>
                    <a:pt x="7" y="90"/>
                  </a:lnTo>
                  <a:lnTo>
                    <a:pt x="4" y="103"/>
                  </a:lnTo>
                  <a:lnTo>
                    <a:pt x="2" y="115"/>
                  </a:lnTo>
                  <a:lnTo>
                    <a:pt x="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62"/>
            <p:cNvSpPr>
              <a:spLocks/>
            </p:cNvSpPr>
            <p:nvPr/>
          </p:nvSpPr>
          <p:spPr bwMode="auto">
            <a:xfrm>
              <a:off x="10059988" y="2659063"/>
              <a:ext cx="44450" cy="46038"/>
            </a:xfrm>
            <a:custGeom>
              <a:avLst/>
              <a:gdLst>
                <a:gd name="T0" fmla="*/ 115 w 144"/>
                <a:gd name="T1" fmla="*/ 0 h 143"/>
                <a:gd name="T2" fmla="*/ 90 w 144"/>
                <a:gd name="T3" fmla="*/ 5 h 143"/>
                <a:gd name="T4" fmla="*/ 66 w 144"/>
                <a:gd name="T5" fmla="*/ 15 h 143"/>
                <a:gd name="T6" fmla="*/ 46 w 144"/>
                <a:gd name="T7" fmla="*/ 29 h 143"/>
                <a:gd name="T8" fmla="*/ 29 w 144"/>
                <a:gd name="T9" fmla="*/ 46 h 143"/>
                <a:gd name="T10" fmla="*/ 15 w 144"/>
                <a:gd name="T11" fmla="*/ 67 h 143"/>
                <a:gd name="T12" fmla="*/ 5 w 144"/>
                <a:gd name="T13" fmla="*/ 90 h 143"/>
                <a:gd name="T14" fmla="*/ 0 w 144"/>
                <a:gd name="T15" fmla="*/ 115 h 143"/>
                <a:gd name="T16" fmla="*/ 0 w 144"/>
                <a:gd name="T17" fmla="*/ 132 h 143"/>
                <a:gd name="T18" fmla="*/ 2 w 144"/>
                <a:gd name="T19" fmla="*/ 137 h 143"/>
                <a:gd name="T20" fmla="*/ 6 w 144"/>
                <a:gd name="T21" fmla="*/ 140 h 143"/>
                <a:gd name="T22" fmla="*/ 12 w 144"/>
                <a:gd name="T23" fmla="*/ 143 h 143"/>
                <a:gd name="T24" fmla="*/ 17 w 144"/>
                <a:gd name="T25" fmla="*/ 143 h 143"/>
                <a:gd name="T26" fmla="*/ 22 w 144"/>
                <a:gd name="T27" fmla="*/ 140 h 143"/>
                <a:gd name="T28" fmla="*/ 27 w 144"/>
                <a:gd name="T29" fmla="*/ 137 h 143"/>
                <a:gd name="T30" fmla="*/ 29 w 144"/>
                <a:gd name="T31" fmla="*/ 132 h 143"/>
                <a:gd name="T32" fmla="*/ 30 w 144"/>
                <a:gd name="T33" fmla="*/ 118 h 143"/>
                <a:gd name="T34" fmla="*/ 34 w 144"/>
                <a:gd name="T35" fmla="*/ 98 h 143"/>
                <a:gd name="T36" fmla="*/ 42 w 144"/>
                <a:gd name="T37" fmla="*/ 81 h 143"/>
                <a:gd name="T38" fmla="*/ 52 w 144"/>
                <a:gd name="T39" fmla="*/ 65 h 143"/>
                <a:gd name="T40" fmla="*/ 65 w 144"/>
                <a:gd name="T41" fmla="*/ 52 h 143"/>
                <a:gd name="T42" fmla="*/ 81 w 144"/>
                <a:gd name="T43" fmla="*/ 41 h 143"/>
                <a:gd name="T44" fmla="*/ 98 w 144"/>
                <a:gd name="T45" fmla="*/ 34 h 143"/>
                <a:gd name="T46" fmla="*/ 118 w 144"/>
                <a:gd name="T47" fmla="*/ 30 h 143"/>
                <a:gd name="T48" fmla="*/ 131 w 144"/>
                <a:gd name="T49" fmla="*/ 30 h 143"/>
                <a:gd name="T50" fmla="*/ 136 w 144"/>
                <a:gd name="T51" fmla="*/ 26 h 143"/>
                <a:gd name="T52" fmla="*/ 140 w 144"/>
                <a:gd name="T53" fmla="*/ 23 h 143"/>
                <a:gd name="T54" fmla="*/ 142 w 144"/>
                <a:gd name="T55" fmla="*/ 18 h 143"/>
                <a:gd name="T56" fmla="*/ 142 w 144"/>
                <a:gd name="T57" fmla="*/ 11 h 143"/>
                <a:gd name="T58" fmla="*/ 140 w 144"/>
                <a:gd name="T59" fmla="*/ 6 h 143"/>
                <a:gd name="T60" fmla="*/ 136 w 144"/>
                <a:gd name="T61" fmla="*/ 2 h 143"/>
                <a:gd name="T62" fmla="*/ 131 w 144"/>
                <a:gd name="T63" fmla="*/ 0 h 143"/>
                <a:gd name="T64" fmla="*/ 129 w 144"/>
                <a:gd name="T6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43">
                  <a:moveTo>
                    <a:pt x="129" y="0"/>
                  </a:moveTo>
                  <a:lnTo>
                    <a:pt x="115" y="0"/>
                  </a:lnTo>
                  <a:lnTo>
                    <a:pt x="102" y="2"/>
                  </a:lnTo>
                  <a:lnTo>
                    <a:pt x="90" y="5"/>
                  </a:lnTo>
                  <a:lnTo>
                    <a:pt x="78" y="9"/>
                  </a:lnTo>
                  <a:lnTo>
                    <a:pt x="66" y="15"/>
                  </a:lnTo>
                  <a:lnTo>
                    <a:pt x="57" y="21"/>
                  </a:lnTo>
                  <a:lnTo>
                    <a:pt x="46" y="29"/>
                  </a:lnTo>
                  <a:lnTo>
                    <a:pt x="37" y="37"/>
                  </a:lnTo>
                  <a:lnTo>
                    <a:pt x="29" y="46"/>
                  </a:lnTo>
                  <a:lnTo>
                    <a:pt x="21" y="56"/>
                  </a:lnTo>
                  <a:lnTo>
                    <a:pt x="15" y="67"/>
                  </a:lnTo>
                  <a:lnTo>
                    <a:pt x="9" y="78"/>
                  </a:lnTo>
                  <a:lnTo>
                    <a:pt x="5" y="90"/>
                  </a:lnTo>
                  <a:lnTo>
                    <a:pt x="2" y="103"/>
                  </a:lnTo>
                  <a:lnTo>
                    <a:pt x="0" y="115"/>
                  </a:lnTo>
                  <a:lnTo>
                    <a:pt x="0" y="128"/>
                  </a:lnTo>
                  <a:lnTo>
                    <a:pt x="0" y="132"/>
                  </a:lnTo>
                  <a:lnTo>
                    <a:pt x="1" y="134"/>
                  </a:lnTo>
                  <a:lnTo>
                    <a:pt x="2" y="137"/>
                  </a:lnTo>
                  <a:lnTo>
                    <a:pt x="4" y="139"/>
                  </a:lnTo>
                  <a:lnTo>
                    <a:pt x="6" y="140"/>
                  </a:lnTo>
                  <a:lnTo>
                    <a:pt x="8" y="142"/>
                  </a:lnTo>
                  <a:lnTo>
                    <a:pt x="12" y="143"/>
                  </a:lnTo>
                  <a:lnTo>
                    <a:pt x="15" y="143"/>
                  </a:lnTo>
                  <a:lnTo>
                    <a:pt x="17" y="143"/>
                  </a:lnTo>
                  <a:lnTo>
                    <a:pt x="20" y="142"/>
                  </a:lnTo>
                  <a:lnTo>
                    <a:pt x="22" y="140"/>
                  </a:lnTo>
                  <a:lnTo>
                    <a:pt x="24" y="139"/>
                  </a:lnTo>
                  <a:lnTo>
                    <a:pt x="27" y="137"/>
                  </a:lnTo>
                  <a:lnTo>
                    <a:pt x="28" y="134"/>
                  </a:lnTo>
                  <a:lnTo>
                    <a:pt x="29" y="132"/>
                  </a:lnTo>
                  <a:lnTo>
                    <a:pt x="30" y="128"/>
                  </a:lnTo>
                  <a:lnTo>
                    <a:pt x="30" y="118"/>
                  </a:lnTo>
                  <a:lnTo>
                    <a:pt x="31" y="108"/>
                  </a:lnTo>
                  <a:lnTo>
                    <a:pt x="34" y="98"/>
                  </a:lnTo>
                  <a:lnTo>
                    <a:pt x="37" y="90"/>
                  </a:lnTo>
                  <a:lnTo>
                    <a:pt x="42" y="81"/>
                  </a:lnTo>
                  <a:lnTo>
                    <a:pt x="46" y="73"/>
                  </a:lnTo>
                  <a:lnTo>
                    <a:pt x="52" y="65"/>
                  </a:lnTo>
                  <a:lnTo>
                    <a:pt x="59" y="59"/>
                  </a:lnTo>
                  <a:lnTo>
                    <a:pt x="65" y="52"/>
                  </a:lnTo>
                  <a:lnTo>
                    <a:pt x="73" y="47"/>
                  </a:lnTo>
                  <a:lnTo>
                    <a:pt x="81" y="41"/>
                  </a:lnTo>
                  <a:lnTo>
                    <a:pt x="90" y="37"/>
                  </a:lnTo>
                  <a:lnTo>
                    <a:pt x="98" y="34"/>
                  </a:lnTo>
                  <a:lnTo>
                    <a:pt x="108" y="32"/>
                  </a:lnTo>
                  <a:lnTo>
                    <a:pt x="118" y="30"/>
                  </a:lnTo>
                  <a:lnTo>
                    <a:pt x="129" y="30"/>
                  </a:lnTo>
                  <a:lnTo>
                    <a:pt x="131" y="30"/>
                  </a:lnTo>
                  <a:lnTo>
                    <a:pt x="134" y="29"/>
                  </a:lnTo>
                  <a:lnTo>
                    <a:pt x="136" y="26"/>
                  </a:lnTo>
                  <a:lnTo>
                    <a:pt x="138" y="25"/>
                  </a:lnTo>
                  <a:lnTo>
                    <a:pt x="140" y="23"/>
                  </a:lnTo>
                  <a:lnTo>
                    <a:pt x="141" y="20"/>
                  </a:lnTo>
                  <a:lnTo>
                    <a:pt x="142" y="18"/>
                  </a:lnTo>
                  <a:lnTo>
                    <a:pt x="144" y="15"/>
                  </a:lnTo>
                  <a:lnTo>
                    <a:pt x="142" y="11"/>
                  </a:lnTo>
                  <a:lnTo>
                    <a:pt x="141" y="8"/>
                  </a:lnTo>
                  <a:lnTo>
                    <a:pt x="140" y="6"/>
                  </a:lnTo>
                  <a:lnTo>
                    <a:pt x="138" y="4"/>
                  </a:lnTo>
                  <a:lnTo>
                    <a:pt x="136" y="2"/>
                  </a:lnTo>
                  <a:lnTo>
                    <a:pt x="134" y="1"/>
                  </a:lnTo>
                  <a:lnTo>
                    <a:pt x="131" y="0"/>
                  </a:lnTo>
                  <a:lnTo>
                    <a:pt x="129" y="0"/>
                  </a:lnTo>
                  <a:lnTo>
                    <a:pt x="1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330178" y="-594574"/>
            <a:ext cx="258763" cy="258763"/>
            <a:chOff x="11045825" y="835025"/>
            <a:chExt cx="258763" cy="258763"/>
          </a:xfrm>
          <a:solidFill>
            <a:schemeClr val="bg1"/>
          </a:solidFill>
        </p:grpSpPr>
        <p:sp>
          <p:nvSpPr>
            <p:cNvPr id="31" name="Freeform 2131"/>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32"/>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33"/>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134"/>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35"/>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36"/>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37"/>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38"/>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TextBox 25"/>
          <p:cNvSpPr txBox="1"/>
          <p:nvPr/>
        </p:nvSpPr>
        <p:spPr>
          <a:xfrm>
            <a:off x="1146084" y="4071759"/>
            <a:ext cx="230274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tx1">
                    <a:lumMod val="85000"/>
                    <a:lumOff val="15000"/>
                  </a:schemeClr>
                </a:solidFill>
                <a:latin typeface="Lato" panose="020F0502020204030203" pitchFamily="34" charset="0"/>
                <a:cs typeface="Calibri Light" panose="020F0302020204030204" pitchFamily="34" charset="0"/>
              </a:rPr>
              <a:t>If both conditions are satisfied</a:t>
            </a:r>
          </a:p>
          <a:p>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44" name="TextBox 25"/>
          <p:cNvSpPr txBox="1"/>
          <p:nvPr/>
        </p:nvSpPr>
        <p:spPr>
          <a:xfrm>
            <a:off x="1146084" y="3803250"/>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4149BD"/>
                </a:solidFill>
                <a:latin typeface="Lato" panose="020F0502020204030203" pitchFamily="34" charset="0"/>
                <a:cs typeface="Calibri Light" panose="020F0302020204030204" pitchFamily="34" charset="0"/>
              </a:rPr>
              <a:t>And</a:t>
            </a:r>
          </a:p>
        </p:txBody>
      </p:sp>
      <p:sp>
        <p:nvSpPr>
          <p:cNvPr id="46" name="TextBox 25"/>
          <p:cNvSpPr txBox="1"/>
          <p:nvPr/>
        </p:nvSpPr>
        <p:spPr>
          <a:xfrm>
            <a:off x="1136328" y="1830416"/>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Or</a:t>
            </a:r>
          </a:p>
        </p:txBody>
      </p:sp>
      <p:sp>
        <p:nvSpPr>
          <p:cNvPr id="49" name="TextBox 25"/>
          <p:cNvSpPr txBox="1"/>
          <p:nvPr/>
        </p:nvSpPr>
        <p:spPr>
          <a:xfrm>
            <a:off x="7420571" y="4651421"/>
            <a:ext cx="2302746" cy="73866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85000"/>
                    <a:lumOff val="15000"/>
                  </a:schemeClr>
                </a:solidFill>
                <a:latin typeface="Lato" panose="020F0502020204030203" pitchFamily="34" charset="0"/>
                <a:cs typeface="Calibri Light" panose="020F0302020204030204" pitchFamily="34" charset="0"/>
              </a:rPr>
              <a:t>Negates the result of the condition</a:t>
            </a:r>
          </a:p>
          <a:p>
            <a:pPr algn="r"/>
            <a:endPar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pPr algn="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Not True ⇢</a:t>
            </a:r>
            <a:r>
              <a:rPr lang="en-US" sz="1200" dirty="0">
                <a:solidFill>
                  <a:schemeClr val="tx1">
                    <a:lumMod val="85000"/>
                    <a:lumOff val="15000"/>
                  </a:schemeClr>
                </a:solidFill>
                <a:latin typeface="Lato" panose="020F0502020204030203" pitchFamily="34" charset="0"/>
                <a:cs typeface="Calibri Light" panose="020F0302020204030204" pitchFamily="34" charset="0"/>
              </a:rPr>
              <a:t> False</a:t>
            </a:r>
          </a:p>
          <a:p>
            <a:pPr algn="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Not False ⇢</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50" name="TextBox 25"/>
          <p:cNvSpPr txBox="1"/>
          <p:nvPr/>
        </p:nvSpPr>
        <p:spPr>
          <a:xfrm>
            <a:off x="7868044" y="4359790"/>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6F878C"/>
                </a:solidFill>
                <a:latin typeface="Lato" panose="020F0502020204030203" pitchFamily="34" charset="0"/>
                <a:cs typeface="Calibri Light" panose="020F0302020204030204" pitchFamily="34" charset="0"/>
              </a:rPr>
              <a:t>Not</a:t>
            </a:r>
          </a:p>
        </p:txBody>
      </p:sp>
      <p:cxnSp>
        <p:nvCxnSpPr>
          <p:cNvPr id="52" name="Straight Connector 51"/>
          <p:cNvCxnSpPr/>
          <p:nvPr/>
        </p:nvCxnSpPr>
        <p:spPr>
          <a:xfrm>
            <a:off x="3243345" y="1943100"/>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006996" y="1943100"/>
            <a:ext cx="1943953" cy="1787777"/>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3677443" y="4370744"/>
            <a:ext cx="547317" cy="505452"/>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H="1" flipV="1">
            <a:off x="8301588" y="3915877"/>
            <a:ext cx="525187" cy="381876"/>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pic>
        <p:nvPicPr>
          <p:cNvPr id="59" name="Picture 58" descr="A picture containing drawing&#10;&#10;Description automatically generated">
            <a:extLst>
              <a:ext uri="{FF2B5EF4-FFF2-40B4-BE49-F238E27FC236}">
                <a16:creationId xmlns:a16="http://schemas.microsoft.com/office/drawing/2014/main" id="{B3F2C552-3759-4D1D-8A0E-E9D3C9447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3" y="6566266"/>
            <a:ext cx="1197941" cy="176575"/>
          </a:xfrm>
          <a:prstGeom prst="rect">
            <a:avLst/>
          </a:prstGeom>
        </p:spPr>
      </p:pic>
      <p:grpSp>
        <p:nvGrpSpPr>
          <p:cNvPr id="60" name="Group 59">
            <a:extLst>
              <a:ext uri="{FF2B5EF4-FFF2-40B4-BE49-F238E27FC236}">
                <a16:creationId xmlns:a16="http://schemas.microsoft.com/office/drawing/2014/main" id="{56E7C731-2299-41F5-A474-7C6D0B78CE3D}"/>
              </a:ext>
            </a:extLst>
          </p:cNvPr>
          <p:cNvGrpSpPr/>
          <p:nvPr/>
        </p:nvGrpSpPr>
        <p:grpSpPr>
          <a:xfrm>
            <a:off x="50868" y="0"/>
            <a:ext cx="1576256" cy="482568"/>
            <a:chOff x="50868" y="0"/>
            <a:chExt cx="1576256" cy="482568"/>
          </a:xfrm>
        </p:grpSpPr>
        <p:grpSp>
          <p:nvGrpSpPr>
            <p:cNvPr id="62" name="Group 61">
              <a:extLst>
                <a:ext uri="{FF2B5EF4-FFF2-40B4-BE49-F238E27FC236}">
                  <a16:creationId xmlns:a16="http://schemas.microsoft.com/office/drawing/2014/main" id="{6E4E2B91-D8D6-4A5E-827E-02B4231FFA81}"/>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8" name="Freeform 5">
                <a:extLst>
                  <a:ext uri="{FF2B5EF4-FFF2-40B4-BE49-F238E27FC236}">
                    <a16:creationId xmlns:a16="http://schemas.microsoft.com/office/drawing/2014/main" id="{CC205763-CB7A-4E58-A288-8B338788123F}"/>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B66B8821-6372-44B4-B5EF-693D6F2009F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a16="http://schemas.microsoft.com/office/drawing/2014/main" id="{95CE6331-782D-459E-8168-77EDDE2D7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8" y="51345"/>
              <a:ext cx="430629" cy="430629"/>
            </a:xfrm>
            <a:prstGeom prst="rect">
              <a:avLst/>
            </a:prstGeom>
          </p:spPr>
        </p:pic>
      </p:grpSp>
      <p:sp>
        <p:nvSpPr>
          <p:cNvPr id="75" name="TextBox 25">
            <a:extLst>
              <a:ext uri="{FF2B5EF4-FFF2-40B4-BE49-F238E27FC236}">
                <a16:creationId xmlns:a16="http://schemas.microsoft.com/office/drawing/2014/main" id="{EB88D585-C98C-4688-8E5E-57F44D8577A6}"/>
              </a:ext>
            </a:extLst>
          </p:cNvPr>
          <p:cNvSpPr txBox="1"/>
          <p:nvPr/>
        </p:nvSpPr>
        <p:spPr>
          <a:xfrm>
            <a:off x="4332470" y="5120144"/>
            <a:ext cx="65582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AND</a:t>
            </a:r>
            <a:endParaRPr lang="en-US" sz="2400" b="1" dirty="0">
              <a:solidFill>
                <a:schemeClr val="bg1"/>
              </a:solidFill>
              <a:cs typeface="Calibri Light" panose="020F0302020204030204" pitchFamily="34" charset="0"/>
            </a:endParaRPr>
          </a:p>
        </p:txBody>
      </p:sp>
      <p:sp>
        <p:nvSpPr>
          <p:cNvPr id="76" name="TextBox 25">
            <a:extLst>
              <a:ext uri="{FF2B5EF4-FFF2-40B4-BE49-F238E27FC236}">
                <a16:creationId xmlns:a16="http://schemas.microsoft.com/office/drawing/2014/main" id="{4A08EFCB-9371-4326-BEB6-08C3661422A2}"/>
              </a:ext>
            </a:extLst>
          </p:cNvPr>
          <p:cNvSpPr txBox="1"/>
          <p:nvPr/>
        </p:nvSpPr>
        <p:spPr>
          <a:xfrm>
            <a:off x="6107102" y="3959199"/>
            <a:ext cx="655828" cy="33855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200" b="1" dirty="0">
                <a:solidFill>
                  <a:schemeClr val="bg1"/>
                </a:solidFill>
                <a:cs typeface="Calibri Light" panose="020F0302020204030204" pitchFamily="34" charset="0"/>
              </a:rPr>
              <a:t>OR</a:t>
            </a:r>
            <a:endParaRPr lang="en-US" sz="2200" b="1" dirty="0">
              <a:solidFill>
                <a:schemeClr val="bg1"/>
              </a:solidFill>
              <a:cs typeface="Calibri Light" panose="020F0302020204030204" pitchFamily="34" charset="0"/>
            </a:endParaRPr>
          </a:p>
        </p:txBody>
      </p:sp>
      <p:sp>
        <p:nvSpPr>
          <p:cNvPr id="77" name="TextBox 25">
            <a:extLst>
              <a:ext uri="{FF2B5EF4-FFF2-40B4-BE49-F238E27FC236}">
                <a16:creationId xmlns:a16="http://schemas.microsoft.com/office/drawing/2014/main" id="{7A361BCD-4596-43B0-A439-079E59EF669C}"/>
              </a:ext>
            </a:extLst>
          </p:cNvPr>
          <p:cNvSpPr txBox="1"/>
          <p:nvPr/>
        </p:nvSpPr>
        <p:spPr>
          <a:xfrm>
            <a:off x="7360442" y="3425749"/>
            <a:ext cx="655828"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NOT</a:t>
            </a:r>
            <a:endParaRPr lang="en-US" sz="2000" b="1" dirty="0">
              <a:solidFill>
                <a:schemeClr val="bg1"/>
              </a:solidFill>
              <a:cs typeface="Calibri Light" panose="020F0302020204030204" pitchFamily="34" charset="0"/>
            </a:endParaRPr>
          </a:p>
        </p:txBody>
      </p:sp>
      <p:sp>
        <p:nvSpPr>
          <p:cNvPr id="78" name="TextBox 25">
            <a:extLst>
              <a:ext uri="{FF2B5EF4-FFF2-40B4-BE49-F238E27FC236}">
                <a16:creationId xmlns:a16="http://schemas.microsoft.com/office/drawing/2014/main" id="{65E577BB-C167-4C5E-877D-F85BACDFAA66}"/>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Logical operators chain Boolean expressions together to give a particular result</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79" name="TextBox 25">
            <a:extLst>
              <a:ext uri="{FF2B5EF4-FFF2-40B4-BE49-F238E27FC236}">
                <a16:creationId xmlns:a16="http://schemas.microsoft.com/office/drawing/2014/main" id="{8A1B57B7-CC6F-41F2-9C82-B77C18CB400E}"/>
              </a:ext>
            </a:extLst>
          </p:cNvPr>
          <p:cNvSpPr txBox="1"/>
          <p:nvPr/>
        </p:nvSpPr>
        <p:spPr>
          <a:xfrm>
            <a:off x="1136362" y="2146312"/>
            <a:ext cx="280363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tx1">
                    <a:lumMod val="85000"/>
                    <a:lumOff val="15000"/>
                  </a:schemeClr>
                </a:solidFill>
                <a:latin typeface="Lato" panose="020F0502020204030203" pitchFamily="34" charset="0"/>
                <a:cs typeface="Calibri Light" panose="020F0302020204030204" pitchFamily="34" charset="0"/>
              </a:rPr>
              <a:t>If only one variable satisfies the condition </a:t>
            </a: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80" name="TextBox 25">
            <a:extLst>
              <a:ext uri="{FF2B5EF4-FFF2-40B4-BE49-F238E27FC236}">
                <a16:creationId xmlns:a16="http://schemas.microsoft.com/office/drawing/2014/main" id="{61AFC88F-E013-4B98-8523-2FF6FC976A3C}"/>
              </a:ext>
            </a:extLst>
          </p:cNvPr>
          <p:cNvSpPr txBox="1"/>
          <p:nvPr/>
        </p:nvSpPr>
        <p:spPr>
          <a:xfrm>
            <a:off x="1146084" y="2644355"/>
            <a:ext cx="2725983"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Is 15 &lt; 22 or 22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 </a:t>
            </a:r>
          </a:p>
        </p:txBody>
      </p:sp>
      <p:sp>
        <p:nvSpPr>
          <p:cNvPr id="82" name="TextBox 25">
            <a:extLst>
              <a:ext uri="{FF2B5EF4-FFF2-40B4-BE49-F238E27FC236}">
                <a16:creationId xmlns:a16="http://schemas.microsoft.com/office/drawing/2014/main" id="{3C3E8D9D-13DE-437A-A3CD-D209831623FE}"/>
              </a:ext>
            </a:extLst>
          </p:cNvPr>
          <p:cNvSpPr txBox="1"/>
          <p:nvPr/>
        </p:nvSpPr>
        <p:spPr>
          <a:xfrm>
            <a:off x="1144615" y="4551284"/>
            <a:ext cx="2725983"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is 15 &lt; 22 and 20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 </a:t>
            </a:r>
          </a:p>
        </p:txBody>
      </p:sp>
      <p:sp>
        <p:nvSpPr>
          <p:cNvPr id="83" name="TextBox 25">
            <a:extLst>
              <a:ext uri="{FF2B5EF4-FFF2-40B4-BE49-F238E27FC236}">
                <a16:creationId xmlns:a16="http://schemas.microsoft.com/office/drawing/2014/main" id="{ADD636DB-CBFC-481E-9039-1646339DC33F}"/>
              </a:ext>
            </a:extLst>
          </p:cNvPr>
          <p:cNvSpPr txBox="1"/>
          <p:nvPr/>
        </p:nvSpPr>
        <p:spPr>
          <a:xfrm>
            <a:off x="7552275" y="5449796"/>
            <a:ext cx="230274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not( 20 &lt; 22 and 25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a:t>
            </a:r>
          </a:p>
          <a:p>
            <a:r>
              <a:rPr lang="en-GB" sz="1200" dirty="0">
                <a:solidFill>
                  <a:srgbClr val="6F878C"/>
                </a:solidFill>
                <a:latin typeface="Lato" panose="020F0502020204030203" pitchFamily="34" charset="0"/>
                <a:cs typeface="Calibri Light" panose="020F0302020204030204" pitchFamily="34" charset="0"/>
              </a:rPr>
              <a:t>not( 20 &lt; 22 or 25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False</a:t>
            </a:r>
          </a:p>
        </p:txBody>
      </p:sp>
    </p:spTree>
    <p:extLst>
      <p:ext uri="{BB962C8B-B14F-4D97-AF65-F5344CB8AC3E}">
        <p14:creationId xmlns:p14="http://schemas.microsoft.com/office/powerpoint/2010/main" val="88057192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2">
      <a:majorFont>
        <a:latin typeface="Adobe Gothic Std B"/>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TotalTime>
  <Words>1402</Words>
  <Application>Microsoft Office PowerPoint</Application>
  <PresentationFormat>Widescreen</PresentationFormat>
  <Paragraphs>268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UI Gothic</vt:lpstr>
      <vt:lpstr>Adobe Gothic Std B</vt:lpstr>
      <vt:lpstr>Arial</vt:lpstr>
      <vt:lpstr>Calibri</vt:lpstr>
      <vt:lpstr>Lato</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Viktoria Hristova</cp:lastModifiedBy>
  <cp:revision>145</cp:revision>
  <dcterms:created xsi:type="dcterms:W3CDTF">2017-06-08T09:33:15Z</dcterms:created>
  <dcterms:modified xsi:type="dcterms:W3CDTF">2019-12-17T14:16:19Z</dcterms:modified>
</cp:coreProperties>
</file>