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90" r:id="rId4"/>
    <p:sldId id="295" r:id="rId5"/>
    <p:sldId id="309" r:id="rId6"/>
    <p:sldId id="313" r:id="rId7"/>
    <p:sldId id="328" r:id="rId8"/>
    <p:sldId id="324" r:id="rId9"/>
    <p:sldId id="323" r:id="rId10"/>
    <p:sldId id="325" r:id="rId11"/>
    <p:sldId id="326" r:id="rId12"/>
    <p:sldId id="314" r:id="rId13"/>
    <p:sldId id="321" r:id="rId14"/>
    <p:sldId id="329" r:id="rId15"/>
    <p:sldId id="331" r:id="rId16"/>
    <p:sldId id="332" r:id="rId17"/>
    <p:sldId id="333" r:id="rId18"/>
    <p:sldId id="311" r:id="rId19"/>
    <p:sldId id="334" r:id="rId20"/>
    <p:sldId id="335" r:id="rId21"/>
    <p:sldId id="312" r:id="rId22"/>
  </p:sldIdLst>
  <p:sldSz cx="12195175" cy="6858000"/>
  <p:notesSz cx="6858000" cy="9144000"/>
  <p:embeddedFontLst>
    <p:embeddedFont>
      <p:font typeface="张海山草泥马体" panose="02010600030101010101" charset="-122"/>
      <p:regular r:id="rId24"/>
    </p:embeddedFont>
    <p:embeddedFont>
      <p:font typeface="张海山锐线体简" panose="02010600030101010101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方正粗黑宋简体" panose="02000000000000000000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6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E"/>
    <a:srgbClr val="111111"/>
    <a:srgbClr val="3F6FB7"/>
    <a:srgbClr val="B28A35"/>
    <a:srgbClr val="E4C874"/>
    <a:srgbClr val="F7F7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howGuides="1">
      <p:cViewPr varScale="1">
        <p:scale>
          <a:sx n="95" d="100"/>
          <a:sy n="95" d="100"/>
        </p:scale>
        <p:origin x="72" y="58"/>
      </p:cViewPr>
      <p:guideLst>
        <p:guide orient="horz" pos="2115"/>
        <p:guide pos="69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0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37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15533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2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2832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191558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32965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84924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5584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63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34515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39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732465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9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1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09216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4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73082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6941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646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900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37919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409" y="516467"/>
            <a:ext cx="752035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3673" y="985788"/>
            <a:ext cx="5487829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526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4249" y="6331838"/>
            <a:ext cx="384047" cy="53780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5479" y="6408717"/>
            <a:ext cx="508134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1769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7083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39696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83112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706099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0F1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297797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9450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FC8A9CF0-91C9-42F9-83C2-B72FF9A18BA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63885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7409" y="516467"/>
            <a:ext cx="752035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3673" y="985788"/>
            <a:ext cx="5487829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4249" y="6331838"/>
            <a:ext cx="384047" cy="53780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5479" y="6408717"/>
            <a:ext cx="508134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 spd="slow">
    <p:comb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202" y="0"/>
            <a:ext cx="12195175" cy="6858000"/>
          </a:xfrm>
          <a:prstGeom prst="rect">
            <a:avLst/>
          </a:prstGeom>
          <a:solidFill>
            <a:srgbClr val="11111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89075" y="1355167"/>
            <a:ext cx="97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简" panose="02010600030101010101" charset="-122"/>
                <a:ea typeface="张海山锐线体简" panose="02010600030101010101" charset="-122"/>
              </a:rPr>
              <a:t>塔防游戏设计：思路与实现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65539" y="3963950"/>
            <a:ext cx="565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191220164 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张廷泽</a:t>
            </a:r>
          </a:p>
        </p:txBody>
      </p:sp>
    </p:spTree>
    <p:extLst>
      <p:ext uri="{BB962C8B-B14F-4D97-AF65-F5344CB8AC3E}">
        <p14:creationId xmlns:p14="http://schemas.microsoft.com/office/powerpoint/2010/main" val="34648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5B9B5-6D6D-B49D-FBAD-F11C44D8B4D1}"/>
              </a:ext>
            </a:extLst>
          </p:cNvPr>
          <p:cNvSpPr txBox="1"/>
          <p:nvPr/>
        </p:nvSpPr>
        <p:spPr>
          <a:xfrm>
            <a:off x="2516734" y="684988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游戏要素实现：僵尸设计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1D671-912B-5AF9-7036-10F0B42E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51" y="312204"/>
            <a:ext cx="5121084" cy="63861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A423BB-4EF3-223E-3731-E5981691DBA1}"/>
              </a:ext>
            </a:extLst>
          </p:cNvPr>
          <p:cNvSpPr txBox="1"/>
          <p:nvPr/>
        </p:nvSpPr>
        <p:spPr>
          <a:xfrm>
            <a:off x="1074934" y="2276872"/>
            <a:ext cx="8839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数据结构：由父类</a:t>
            </a:r>
            <a:r>
              <a:rPr lang="en-US" altLang="zh-CN" dirty="0"/>
              <a:t>zombies</a:t>
            </a:r>
            <a:r>
              <a:rPr lang="zh-CN" altLang="en-US" dirty="0"/>
              <a:t>和各子类构成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父类中包括僵尸基本信息及初始化函数</a:t>
            </a:r>
            <a:endParaRPr lang="en-US" altLang="zh-CN" dirty="0"/>
          </a:p>
          <a:p>
            <a:r>
              <a:rPr lang="zh-CN" altLang="en-US" dirty="0"/>
              <a:t>纯虚函数 </a:t>
            </a:r>
            <a:r>
              <a:rPr lang="en-US" altLang="zh-CN" dirty="0" err="1"/>
              <a:t>update_state</a:t>
            </a:r>
            <a:r>
              <a:rPr lang="zh-CN" altLang="en-US" dirty="0"/>
              <a:t>：在子类中实现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僵尸功能：移动和攻击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类型：普通、路障、铁桶、气球、投石车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9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ED8B3-D56C-2D75-240D-B3A9D9D9A315}"/>
              </a:ext>
            </a:extLst>
          </p:cNvPr>
          <p:cNvSpPr txBox="1"/>
          <p:nvPr/>
        </p:nvSpPr>
        <p:spPr>
          <a:xfrm>
            <a:off x="2569195" y="679644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游戏要素实现：子弹设计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00D3C-B860-3D71-2034-D1E03C19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23" y="1484785"/>
            <a:ext cx="4732430" cy="42066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680A3A-9890-418F-20CB-56E0690827AA}"/>
              </a:ext>
            </a:extLst>
          </p:cNvPr>
          <p:cNvSpPr txBox="1"/>
          <p:nvPr/>
        </p:nvSpPr>
        <p:spPr>
          <a:xfrm>
            <a:off x="841003" y="2492896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子弹类型：</a:t>
            </a:r>
            <a:endParaRPr lang="en-US" altLang="zh-CN" dirty="0"/>
          </a:p>
          <a:p>
            <a:r>
              <a:rPr lang="zh-CN" altLang="en-US" dirty="0"/>
              <a:t>豌豆、仙人掌刺、石头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qlabel</a:t>
            </a:r>
            <a:r>
              <a:rPr lang="zh-CN" altLang="en-US" dirty="0"/>
              <a:t>承载的图片显示</a:t>
            </a:r>
            <a:endParaRPr lang="en-US" altLang="zh-CN" dirty="0"/>
          </a:p>
          <a:p>
            <a:r>
              <a:rPr lang="en-US" altLang="zh-CN" dirty="0" err="1"/>
              <a:t>Update_state</a:t>
            </a:r>
            <a:r>
              <a:rPr lang="zh-CN" altLang="en-US" dirty="0"/>
              <a:t>更新自身状态</a:t>
            </a:r>
          </a:p>
        </p:txBody>
      </p:sp>
    </p:spTree>
    <p:extLst>
      <p:ext uri="{BB962C8B-B14F-4D97-AF65-F5344CB8AC3E}">
        <p14:creationId xmlns:p14="http://schemas.microsoft.com/office/powerpoint/2010/main" val="270062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379" y="764704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945459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03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41203" y="458986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游戏逻辑实现</a:t>
            </a:r>
          </a:p>
        </p:txBody>
      </p:sp>
    </p:spTree>
    <p:extLst>
      <p:ext uri="{BB962C8B-B14F-4D97-AF65-F5344CB8AC3E}">
        <p14:creationId xmlns:p14="http://schemas.microsoft.com/office/powerpoint/2010/main" val="16958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游戏逻辑实现：</a:t>
            </a:r>
            <a:r>
              <a:rPr lang="en-US" altLang="zh-CN" sz="2400" dirty="0"/>
              <a:t>qt</a:t>
            </a:r>
            <a:r>
              <a:rPr lang="zh-CN" altLang="en-US" sz="2400" dirty="0"/>
              <a:t>重载事件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1979A-DA2B-74FA-3C8B-443EEA6911FC}"/>
              </a:ext>
            </a:extLst>
          </p:cNvPr>
          <p:cNvSpPr txBox="1"/>
          <p:nvPr/>
        </p:nvSpPr>
        <p:spPr>
          <a:xfrm>
            <a:off x="1201043" y="2204864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Paint</a:t>
            </a:r>
            <a:r>
              <a:rPr lang="zh-CN" altLang="en-US" dirty="0"/>
              <a:t>：利用</a:t>
            </a:r>
            <a:r>
              <a:rPr lang="en-US" altLang="zh-CN" dirty="0"/>
              <a:t>paint</a:t>
            </a:r>
            <a:r>
              <a:rPr lang="zh-CN" altLang="en-US" dirty="0"/>
              <a:t>绘制背景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mousePressEvent</a:t>
            </a:r>
            <a:r>
              <a:rPr lang="en-US" altLang="zh-CN" dirty="0"/>
              <a:t>(</a:t>
            </a:r>
            <a:r>
              <a:rPr lang="en-US" altLang="zh-CN" dirty="0" err="1"/>
              <a:t>QMouseEvent</a:t>
            </a:r>
            <a:r>
              <a:rPr lang="en-US" altLang="zh-CN" dirty="0"/>
              <a:t> * );  // </a:t>
            </a:r>
            <a:r>
              <a:rPr lang="zh-CN" altLang="en-US" dirty="0"/>
              <a:t>鼠标事件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mouseMoveEvent</a:t>
            </a:r>
            <a:r>
              <a:rPr lang="en-US" altLang="zh-CN" dirty="0"/>
              <a:t>(</a:t>
            </a:r>
            <a:r>
              <a:rPr lang="en-US" altLang="zh-CN" dirty="0" err="1"/>
              <a:t>QMouseEvent</a:t>
            </a:r>
            <a:r>
              <a:rPr lang="en-US" altLang="zh-CN" dirty="0"/>
              <a:t> * 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mouseReleaseEvent</a:t>
            </a:r>
            <a:r>
              <a:rPr lang="en-US" altLang="zh-CN" dirty="0"/>
              <a:t>(</a:t>
            </a:r>
            <a:r>
              <a:rPr lang="en-US" altLang="zh-CN" dirty="0" err="1"/>
              <a:t>QMouseEvent</a:t>
            </a:r>
            <a:r>
              <a:rPr lang="en-US" altLang="zh-CN" dirty="0"/>
              <a:t> * );</a:t>
            </a:r>
          </a:p>
          <a:p>
            <a:r>
              <a:rPr lang="zh-CN" altLang="en-US" dirty="0"/>
              <a:t>设置鼠标坐标变量，跟随</a:t>
            </a:r>
            <a:r>
              <a:rPr lang="en-US" altLang="zh-CN" dirty="0" err="1"/>
              <a:t>moveevent</a:t>
            </a:r>
            <a:r>
              <a:rPr lang="zh-CN" altLang="en-US" dirty="0"/>
              <a:t>移动，在</a:t>
            </a:r>
            <a:r>
              <a:rPr lang="en-US" altLang="zh-CN" dirty="0"/>
              <a:t>press</a:t>
            </a:r>
            <a:r>
              <a:rPr lang="zh-CN" altLang="en-US" dirty="0"/>
              <a:t>时触发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140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游戏逻辑实现：</a:t>
            </a:r>
            <a:r>
              <a:rPr lang="en-US" altLang="zh-CN" sz="2400" dirty="0" err="1"/>
              <a:t>maincircle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1979A-DA2B-74FA-3C8B-443EEA6911FC}"/>
              </a:ext>
            </a:extLst>
          </p:cNvPr>
          <p:cNvSpPr txBox="1"/>
          <p:nvPr/>
        </p:nvSpPr>
        <p:spPr>
          <a:xfrm>
            <a:off x="1074934" y="1916832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基础：计时器（每</a:t>
            </a:r>
            <a:r>
              <a:rPr lang="en-US" altLang="zh-CN" dirty="0"/>
              <a:t>20ms</a:t>
            </a:r>
            <a:r>
              <a:rPr lang="zh-CN" altLang="en-US" dirty="0"/>
              <a:t>刷新一次）</a:t>
            </a:r>
            <a:endParaRPr lang="en-US" altLang="zh-CN" dirty="0"/>
          </a:p>
          <a:p>
            <a:r>
              <a:rPr lang="zh-CN" altLang="en-US" dirty="0"/>
              <a:t>循环：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处理事件：阳光、</a:t>
            </a:r>
            <a:r>
              <a:rPr lang="en-US" altLang="zh-CN" dirty="0"/>
              <a:t>cd</a:t>
            </a:r>
            <a:r>
              <a:rPr lang="zh-CN" altLang="en-US" dirty="0"/>
              <a:t>、受击特效显示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植物、僵尸、子弹状态更新及相关处理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9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游戏逻辑实现：</a:t>
            </a:r>
            <a:r>
              <a:rPr lang="en-US" altLang="zh-CN" sz="2400" dirty="0" err="1"/>
              <a:t>maincircle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1232A8-FA71-DB0B-45BD-62A2C00C3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507"/>
          <a:stretch/>
        </p:blipFill>
        <p:spPr>
          <a:xfrm>
            <a:off x="552971" y="1484784"/>
            <a:ext cx="5448772" cy="13177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310ABB-0021-4888-9E2D-CA5673FF3C02}"/>
              </a:ext>
            </a:extLst>
          </p:cNvPr>
          <p:cNvSpPr txBox="1"/>
          <p:nvPr/>
        </p:nvSpPr>
        <p:spPr>
          <a:xfrm>
            <a:off x="747571" y="2967335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Update_state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根据相关信息，得到返回值，进行对应处理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例：豌豆射手</a:t>
            </a:r>
            <a:endParaRPr lang="en-US" altLang="zh-CN" dirty="0"/>
          </a:p>
          <a:p>
            <a:r>
              <a:rPr lang="en-US" altLang="zh-CN" dirty="0"/>
              <a:t>state: -1 </a:t>
            </a:r>
            <a:r>
              <a:rPr lang="zh-CN" altLang="en-US" dirty="0"/>
              <a:t>死亡 </a:t>
            </a:r>
            <a:r>
              <a:rPr lang="en-US" altLang="zh-CN" dirty="0"/>
              <a:t>0 </a:t>
            </a:r>
            <a:r>
              <a:rPr lang="zh-CN" altLang="en-US" dirty="0"/>
              <a:t>常态 </a:t>
            </a:r>
            <a:r>
              <a:rPr lang="en-US" altLang="zh-CN" dirty="0"/>
              <a:t>1 </a:t>
            </a:r>
            <a:r>
              <a:rPr lang="zh-CN" altLang="en-US" dirty="0"/>
              <a:t>射击</a:t>
            </a:r>
            <a:endParaRPr lang="en-US" altLang="zh-CN" dirty="0"/>
          </a:p>
          <a:p>
            <a:r>
              <a:rPr lang="zh-CN" altLang="en-US" dirty="0"/>
              <a:t>死亡：根据生命值判断</a:t>
            </a:r>
            <a:endParaRPr lang="en-US" altLang="zh-CN" dirty="0"/>
          </a:p>
          <a:p>
            <a:r>
              <a:rPr lang="zh-CN" altLang="en-US" dirty="0"/>
              <a:t>是否射击条件：攻击</a:t>
            </a:r>
            <a:r>
              <a:rPr lang="en-US" altLang="zh-CN" dirty="0"/>
              <a:t>cd</a:t>
            </a:r>
            <a:r>
              <a:rPr lang="zh-CN" altLang="en-US" dirty="0"/>
              <a:t>、是否有僵尸（外界信息：僵尸容器）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65B94D-0C2A-8045-DE5A-C43FB9BF7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46"/>
          <a:stretch/>
        </p:blipFill>
        <p:spPr>
          <a:xfrm>
            <a:off x="6345867" y="1278607"/>
            <a:ext cx="5037257" cy="48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游戏逻辑实现：植物函数数组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E11187-D5E6-2117-AE2C-B9E690643DE8}"/>
              </a:ext>
            </a:extLst>
          </p:cNvPr>
          <p:cNvSpPr txBox="1"/>
          <p:nvPr/>
        </p:nvSpPr>
        <p:spPr>
          <a:xfrm>
            <a:off x="725576" y="2051156"/>
            <a:ext cx="5544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调用简易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函数内容：根据返回值进行处理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1AE46-23FB-144C-A84F-05ECE471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76" y="3072693"/>
            <a:ext cx="4160881" cy="1806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2A2AE5-72F6-9781-6F66-E494328B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99" y="1137796"/>
            <a:ext cx="5768840" cy="1882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36E9F0-6404-BAE8-24A5-B809596C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99" y="3017544"/>
            <a:ext cx="660711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游戏逻辑实现：</a:t>
            </a:r>
            <a:r>
              <a:rPr lang="en-US" altLang="zh-CN" sz="2400" dirty="0" err="1"/>
              <a:t>maincircle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264AB0-89BD-4072-3EA3-3CA1D142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67" y="1988840"/>
            <a:ext cx="3795089" cy="42370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A9E75A-35B8-EA72-6E32-53D71EF2C598}"/>
              </a:ext>
            </a:extLst>
          </p:cNvPr>
          <p:cNvSpPr txBox="1"/>
          <p:nvPr/>
        </p:nvSpPr>
        <p:spPr>
          <a:xfrm>
            <a:off x="696987" y="206084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控制新僵尸出现：波与波的间隔、波内间隔、种类控制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僵尸</a:t>
            </a:r>
            <a:r>
              <a:rPr lang="en-US" altLang="zh-CN" dirty="0" err="1"/>
              <a:t>update_state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状态：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）死亡：生命值小于</a:t>
            </a:r>
            <a:r>
              <a:rPr lang="en-US" altLang="zh-CN" dirty="0"/>
              <a:t>0                            -1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）判断是否有阻挡植物                  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）若有，判断能否进攻（</a:t>
            </a:r>
            <a:r>
              <a:rPr lang="en-US" altLang="zh-CN" dirty="0"/>
              <a:t>cd</a:t>
            </a:r>
            <a:r>
              <a:rPr lang="zh-CN" altLang="en-US" dirty="0"/>
              <a:t>控制）    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）若没有，移动                                        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2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727" y="734861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945459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04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69195" y="4454848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功能拓展</a:t>
            </a:r>
          </a:p>
        </p:txBody>
      </p:sp>
    </p:spTree>
    <p:extLst>
      <p:ext uri="{BB962C8B-B14F-4D97-AF65-F5344CB8AC3E}">
        <p14:creationId xmlns:p14="http://schemas.microsoft.com/office/powerpoint/2010/main" val="704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游戏逻辑实现：</a:t>
            </a:r>
            <a:r>
              <a:rPr lang="en-US" altLang="zh-CN" sz="2400" dirty="0" err="1"/>
              <a:t>maincircle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BEADE-BB04-82FB-CA31-2C522DA2D407}"/>
              </a:ext>
            </a:extLst>
          </p:cNvPr>
          <p:cNvSpPr txBox="1"/>
          <p:nvPr/>
        </p:nvSpPr>
        <p:spPr>
          <a:xfrm>
            <a:off x="1417067" y="2132856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子弹处理：移动与碰撞</a:t>
            </a:r>
            <a:endParaRPr lang="en-US" altLang="zh-CN" dirty="0"/>
          </a:p>
          <a:p>
            <a:r>
              <a:rPr lang="zh-CN" altLang="en-US" dirty="0"/>
              <a:t>僵尸攻击处理：碰撞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生命值减少、受击特效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316098" cy="6858000"/>
          </a:xfrm>
          <a:prstGeom prst="rect">
            <a:avLst/>
          </a:prstGeom>
          <a:solidFill>
            <a:srgbClr val="11111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57627" y="848906"/>
            <a:ext cx="355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1.</a:t>
            </a:r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场景实现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851" y="648072"/>
            <a:ext cx="980728" cy="98072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57627" y="2145050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2.</a:t>
            </a:r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游戏要素实现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467" y="1844824"/>
            <a:ext cx="980728" cy="98072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57627" y="3339865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3.</a:t>
            </a:r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游戏逻辑实现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851" y="3068960"/>
            <a:ext cx="980728" cy="98072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457627" y="4581951"/>
            <a:ext cx="355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4.</a:t>
            </a:r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功能拓展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851" y="4293096"/>
            <a:ext cx="980728" cy="98072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715" y="1757796"/>
            <a:ext cx="3039356" cy="303935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79505" y="2636912"/>
            <a:ext cx="3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5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21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3A6142-39DD-C24B-F9BB-9CE14CBF5FA5}"/>
              </a:ext>
            </a:extLst>
          </p:cNvPr>
          <p:cNvSpPr txBox="1"/>
          <p:nvPr/>
        </p:nvSpPr>
        <p:spPr>
          <a:xfrm>
            <a:off x="2569195" y="679644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游戏功能补充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1979A-DA2B-74FA-3C8B-443EEA6911FC}"/>
              </a:ext>
            </a:extLst>
          </p:cNvPr>
          <p:cNvSpPr txBox="1"/>
          <p:nvPr/>
        </p:nvSpPr>
        <p:spPr>
          <a:xfrm>
            <a:off x="1074934" y="1916832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场地</a:t>
            </a:r>
            <a:r>
              <a:rPr lang="en-US" altLang="zh-CN" dirty="0"/>
              <a:t>buff</a:t>
            </a:r>
          </a:p>
          <a:p>
            <a:endParaRPr lang="en-US" altLang="zh-CN" dirty="0"/>
          </a:p>
          <a:p>
            <a:r>
              <a:rPr lang="zh-CN" altLang="en-US" dirty="0"/>
              <a:t>铲子与手套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游戏封装：</a:t>
            </a:r>
            <a:r>
              <a:rPr lang="en-US" altLang="zh-CN" dirty="0" err="1"/>
              <a:t>windeployqt</a:t>
            </a:r>
            <a:r>
              <a:rPr lang="en-US" altLang="zh-CN" dirty="0"/>
              <a:t> ***.exe</a:t>
            </a:r>
          </a:p>
        </p:txBody>
      </p:sp>
    </p:spTree>
    <p:extLst>
      <p:ext uri="{BB962C8B-B14F-4D97-AF65-F5344CB8AC3E}">
        <p14:creationId xmlns:p14="http://schemas.microsoft.com/office/powerpoint/2010/main" val="1962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6887" y="2852936"/>
            <a:ext cx="6989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6565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379" y="764704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919111" y="180482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01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97187" y="4625841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场景实现</a:t>
            </a:r>
          </a:p>
        </p:txBody>
      </p:sp>
    </p:spTree>
    <p:extLst>
      <p:ext uri="{BB962C8B-B14F-4D97-AF65-F5344CB8AC3E}">
        <p14:creationId xmlns:p14="http://schemas.microsoft.com/office/powerpoint/2010/main" val="1705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141DD8-F60F-49CE-A28E-CDBF76A9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" y="288714"/>
            <a:ext cx="1268078" cy="12680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608A01-6702-4D2E-9CF7-93016FF9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64" y="684988"/>
            <a:ext cx="512108" cy="4755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B7997B-C103-478E-975D-1F8BEBE637FB}"/>
              </a:ext>
            </a:extLst>
          </p:cNvPr>
          <p:cNvSpPr txBox="1"/>
          <p:nvPr/>
        </p:nvSpPr>
        <p:spPr>
          <a:xfrm>
            <a:off x="2516734" y="684988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场景实现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61E0F-2374-3BFB-14A7-73D7B0D23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419" y="1052736"/>
            <a:ext cx="4981049" cy="39185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96EE8A-41DA-2672-C323-731723FEA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03" y="2276872"/>
            <a:ext cx="4981050" cy="38560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964A53-779F-A6C6-C261-EE4C722AA2EB}"/>
              </a:ext>
            </a:extLst>
          </p:cNvPr>
          <p:cNvSpPr txBox="1"/>
          <p:nvPr/>
        </p:nvSpPr>
        <p:spPr>
          <a:xfrm>
            <a:off x="624979" y="2348880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Mainwindow.h</a:t>
            </a:r>
            <a:endParaRPr lang="en-US" altLang="zh-CN" dirty="0"/>
          </a:p>
          <a:p>
            <a:r>
              <a:rPr lang="en-US" altLang="zh-CN" dirty="0" err="1"/>
              <a:t>Chooosescene.h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要点：</a:t>
            </a:r>
            <a:endParaRPr lang="en-US" altLang="zh-CN" dirty="0"/>
          </a:p>
          <a:p>
            <a:r>
              <a:rPr lang="en-US" altLang="zh-CN" dirty="0"/>
              <a:t>Qt </a:t>
            </a:r>
            <a:r>
              <a:rPr lang="en-US" altLang="zh-CN" dirty="0" err="1"/>
              <a:t>ui</a:t>
            </a:r>
            <a:r>
              <a:rPr lang="zh-CN" altLang="en-US" dirty="0"/>
              <a:t>界面</a:t>
            </a:r>
            <a:endParaRPr lang="en-US" altLang="zh-CN" dirty="0"/>
          </a:p>
          <a:p>
            <a:r>
              <a:rPr lang="zh-CN" altLang="en-US" dirty="0"/>
              <a:t>设置按钮样式</a:t>
            </a:r>
            <a:endParaRPr lang="en-US" altLang="zh-CN" dirty="0"/>
          </a:p>
          <a:p>
            <a:r>
              <a:rPr lang="zh-CN" altLang="en-US" dirty="0"/>
              <a:t>信号与槽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52B43AC-D24C-520F-9FE9-6ED5E3EEF7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" y="5054695"/>
            <a:ext cx="9173099" cy="8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11111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7158" y="777058"/>
            <a:ext cx="3403688" cy="340368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070890" y="1820601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张海山草泥马体" panose="02000000000000000000" pitchFamily="2" charset="-122"/>
                <a:ea typeface="张海山草泥马体" panose="02000000000000000000" pitchFamily="2" charset="-122"/>
              </a:rPr>
              <a:t>02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张海山草泥马体" panose="02000000000000000000" pitchFamily="2" charset="-122"/>
              <a:ea typeface="张海山草泥马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37147" y="4379098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游戏要素实现</a:t>
            </a:r>
          </a:p>
        </p:txBody>
      </p:sp>
    </p:spTree>
    <p:extLst>
      <p:ext uri="{BB962C8B-B14F-4D97-AF65-F5344CB8AC3E}">
        <p14:creationId xmlns:p14="http://schemas.microsoft.com/office/powerpoint/2010/main" val="25994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u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362D21-10A1-88EB-515D-933D788507D4}"/>
              </a:ext>
            </a:extLst>
          </p:cNvPr>
          <p:cNvSpPr txBox="1"/>
          <p:nvPr/>
        </p:nvSpPr>
        <p:spPr>
          <a:xfrm>
            <a:off x="2516734" y="684988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游戏要素实现：地图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42DBF-1D40-D635-3903-AF7563E0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71" y="773255"/>
            <a:ext cx="2743438" cy="1577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7EBD02-66EF-79CA-0FFE-2434A37B072A}"/>
              </a:ext>
            </a:extLst>
          </p:cNvPr>
          <p:cNvSpPr txBox="1"/>
          <p:nvPr/>
        </p:nvSpPr>
        <p:spPr>
          <a:xfrm>
            <a:off x="696987" y="1916832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主体采用植物大战僵尸原版地图（白天前院草坪）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自定义：墓碑</a:t>
            </a:r>
            <a:endParaRPr lang="en-US" altLang="zh-CN" dirty="0"/>
          </a:p>
          <a:p>
            <a:r>
              <a:rPr lang="zh-CN" altLang="en-US" dirty="0"/>
              <a:t>文件格式：三元组：</a:t>
            </a:r>
            <a:r>
              <a:rPr lang="en-US" altLang="zh-CN" dirty="0"/>
              <a:t>(-1,x,y)</a:t>
            </a:r>
          </a:p>
          <a:p>
            <a:r>
              <a:rPr lang="zh-CN" altLang="en-US" dirty="0"/>
              <a:t>在对应文字生成墓碑</a:t>
            </a:r>
            <a:endParaRPr lang="en-US" altLang="zh-CN" dirty="0"/>
          </a:p>
          <a:p>
            <a:r>
              <a:rPr lang="zh-CN" altLang="en-US" dirty="0"/>
              <a:t>检查合法性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7C5ED7-2D56-1B22-B626-10BE5F27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571" y="2568070"/>
            <a:ext cx="4858750" cy="38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ED8B3-D56C-2D75-240D-B3A9D9D9A315}"/>
              </a:ext>
            </a:extLst>
          </p:cNvPr>
          <p:cNvSpPr txBox="1"/>
          <p:nvPr/>
        </p:nvSpPr>
        <p:spPr>
          <a:xfrm>
            <a:off x="2569195" y="679644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游戏要素实现：阳光设计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80A3A-9890-418F-20CB-56E0690827AA}"/>
              </a:ext>
            </a:extLst>
          </p:cNvPr>
          <p:cNvSpPr txBox="1"/>
          <p:nvPr/>
        </p:nvSpPr>
        <p:spPr>
          <a:xfrm>
            <a:off x="841003" y="249289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分为天然产生、向日葵产生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要点：按钮与图片的结合 </a:t>
            </a:r>
            <a:r>
              <a:rPr lang="en-US" altLang="zh-CN" dirty="0" err="1"/>
              <a:t>Qvboxlayout</a:t>
            </a:r>
            <a:r>
              <a:rPr lang="en-US" altLang="zh-CN" dirty="0"/>
              <a:t> </a:t>
            </a:r>
            <a:r>
              <a:rPr lang="zh-CN" altLang="en-US" dirty="0"/>
              <a:t>垂直布局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33D394-7640-73A5-0CFF-7F8C1A71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35" y="1700808"/>
            <a:ext cx="4435224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54A26-5A07-25C7-C6DB-7A62EAF8C659}"/>
              </a:ext>
            </a:extLst>
          </p:cNvPr>
          <p:cNvSpPr txBox="1"/>
          <p:nvPr/>
        </p:nvSpPr>
        <p:spPr>
          <a:xfrm>
            <a:off x="2516734" y="684988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游戏要素实现：植物设计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AD0EF-5E33-5C15-0B60-4FD6EEA4BA88}"/>
              </a:ext>
            </a:extLst>
          </p:cNvPr>
          <p:cNvSpPr txBox="1"/>
          <p:nvPr/>
        </p:nvSpPr>
        <p:spPr>
          <a:xfrm>
            <a:off x="1074934" y="2276872"/>
            <a:ext cx="8839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数据结构：由父类</a:t>
            </a:r>
            <a:r>
              <a:rPr lang="en-US" altLang="zh-CN" dirty="0"/>
              <a:t>plants</a:t>
            </a:r>
            <a:r>
              <a:rPr lang="zh-CN" altLang="en-US" dirty="0"/>
              <a:t>和各子类构成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父类中包括植物基本信息及初始化函数</a:t>
            </a:r>
            <a:endParaRPr lang="en-US" altLang="zh-CN" dirty="0"/>
          </a:p>
          <a:p>
            <a:r>
              <a:rPr lang="zh-CN" altLang="en-US" dirty="0"/>
              <a:t>纯虚函数 </a:t>
            </a:r>
            <a:r>
              <a:rPr lang="en-US" altLang="zh-CN" dirty="0" err="1"/>
              <a:t>update_state</a:t>
            </a:r>
            <a:r>
              <a:rPr lang="zh-CN" altLang="en-US" dirty="0"/>
              <a:t>：在子类中实现，控制</a:t>
            </a:r>
            <a:endParaRPr lang="en-US" altLang="zh-CN" dirty="0"/>
          </a:p>
          <a:p>
            <a:r>
              <a:rPr lang="zh-CN" altLang="en-US" dirty="0"/>
              <a:t>植物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子类中可以添加与自己功能相关的成员</a:t>
            </a:r>
            <a:endParaRPr lang="en-US" altLang="zh-CN" dirty="0"/>
          </a:p>
          <a:p>
            <a:r>
              <a:rPr lang="zh-CN" altLang="en-US" dirty="0"/>
              <a:t>如：攻击</a:t>
            </a:r>
            <a:r>
              <a:rPr lang="en-US" altLang="zh-CN" dirty="0"/>
              <a:t>cd</a:t>
            </a:r>
            <a:r>
              <a:rPr lang="zh-CN" altLang="en-US" dirty="0"/>
              <a:t>、对应</a:t>
            </a:r>
            <a:r>
              <a:rPr lang="en-US" altLang="zh-CN" dirty="0"/>
              <a:t>gif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60BA1-063E-2273-93CE-425553BE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815461"/>
            <a:ext cx="5541334" cy="45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11687175" y="6408738"/>
            <a:ext cx="508000" cy="366712"/>
          </a:xfrm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63DA1D0-C3B6-4A79-AA62-D59308F22A24}"/>
              </a:ext>
            </a:extLst>
          </p:cNvPr>
          <p:cNvSpPr/>
          <p:nvPr/>
        </p:nvSpPr>
        <p:spPr>
          <a:xfrm rot="10800000" flipH="1">
            <a:off x="696988" y="332656"/>
            <a:ext cx="1224135" cy="1152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Freeform 144">
            <a:extLst>
              <a:ext uri="{FF2B5EF4-FFF2-40B4-BE49-F238E27FC236}">
                <a16:creationId xmlns:a16="http://schemas.microsoft.com/office/drawing/2014/main" id="{579D4584-4C86-4F74-AB6E-2410F6F5A1B7}"/>
              </a:ext>
            </a:extLst>
          </p:cNvPr>
          <p:cNvSpPr>
            <a:spLocks noEditPoints="1"/>
          </p:cNvSpPr>
          <p:nvPr/>
        </p:nvSpPr>
        <p:spPr bwMode="auto">
          <a:xfrm>
            <a:off x="1074934" y="679644"/>
            <a:ext cx="468241" cy="458152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53" y="26"/>
              </a:cxn>
              <a:cxn ang="0">
                <a:pos x="53" y="26"/>
              </a:cxn>
              <a:cxn ang="0">
                <a:pos x="13" y="66"/>
              </a:cxn>
              <a:cxn ang="0">
                <a:pos x="0" y="106"/>
              </a:cxn>
              <a:cxn ang="0">
                <a:pos x="13" y="123"/>
              </a:cxn>
              <a:cxn ang="0">
                <a:pos x="50" y="114"/>
              </a:cxn>
              <a:cxn ang="0">
                <a:pos x="115" y="51"/>
              </a:cxn>
              <a:cxn ang="0">
                <a:pos x="61" y="91"/>
              </a:cxn>
              <a:cxn ang="0">
                <a:pos x="95" y="45"/>
              </a:cxn>
              <a:cxn ang="0">
                <a:pos x="91" y="64"/>
              </a:cxn>
              <a:cxn ang="0">
                <a:pos x="61" y="94"/>
              </a:cxn>
              <a:cxn ang="0">
                <a:pos x="56" y="78"/>
              </a:cxn>
              <a:cxn ang="0">
                <a:pos x="43" y="66"/>
              </a:cxn>
              <a:cxn ang="0">
                <a:pos x="88" y="34"/>
              </a:cxn>
              <a:cxn ang="0">
                <a:pos x="56" y="78"/>
              </a:cxn>
              <a:cxn ang="0">
                <a:pos x="29" y="61"/>
              </a:cxn>
              <a:cxn ang="0">
                <a:pos x="76" y="28"/>
              </a:cxn>
              <a:cxn ang="0">
                <a:pos x="16" y="115"/>
              </a:cxn>
              <a:cxn ang="0">
                <a:pos x="7" y="110"/>
              </a:cxn>
              <a:cxn ang="0">
                <a:pos x="12" y="93"/>
              </a:cxn>
              <a:cxn ang="0">
                <a:pos x="30" y="111"/>
              </a:cxn>
              <a:cxn ang="0">
                <a:pos x="34" y="110"/>
              </a:cxn>
              <a:cxn ang="0">
                <a:pos x="13" y="89"/>
              </a:cxn>
              <a:cxn ang="0">
                <a:pos x="18" y="72"/>
              </a:cxn>
              <a:cxn ang="0">
                <a:pos x="49" y="106"/>
              </a:cxn>
              <a:cxn ang="0">
                <a:pos x="34" y="110"/>
              </a:cxn>
              <a:cxn ang="0">
                <a:pos x="103" y="52"/>
              </a:cxn>
              <a:cxn ang="0">
                <a:pos x="93" y="29"/>
              </a:cxn>
              <a:cxn ang="0">
                <a:pos x="77" y="13"/>
              </a:cxn>
              <a:cxn ang="0">
                <a:pos x="107" y="16"/>
              </a:cxn>
              <a:cxn ang="0">
                <a:pos x="110" y="45"/>
              </a:cxn>
              <a:cxn ang="0">
                <a:pos x="110" y="4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342D56-0A26-85D7-3647-C6E4140EA4F9}"/>
              </a:ext>
            </a:extLst>
          </p:cNvPr>
          <p:cNvSpPr txBox="1"/>
          <p:nvPr/>
        </p:nvSpPr>
        <p:spPr>
          <a:xfrm>
            <a:off x="2516734" y="684988"/>
            <a:ext cx="3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游戏要素实现：植物设计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121D8E-FF4D-9BC2-450E-134653DB7ABB}"/>
              </a:ext>
            </a:extLst>
          </p:cNvPr>
          <p:cNvSpPr txBox="1"/>
          <p:nvPr/>
        </p:nvSpPr>
        <p:spPr>
          <a:xfrm>
            <a:off x="696987" y="1916832"/>
            <a:ext cx="6840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如何种植？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生成由对应按钮组成的购买栏（注意</a:t>
            </a:r>
            <a:r>
              <a:rPr lang="en-US" altLang="zh-CN" dirty="0"/>
              <a:t>cd</a:t>
            </a:r>
            <a:r>
              <a:rPr lang="zh-CN" altLang="en-US" dirty="0"/>
              <a:t>控制）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如何保存？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两个方面：植物类容器、二维数组（地图）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如何显示？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qlabel</a:t>
            </a:r>
            <a:r>
              <a:rPr lang="zh-CN" altLang="en-US" dirty="0"/>
              <a:t>承载的</a:t>
            </a:r>
            <a:r>
              <a:rPr lang="en-US" altLang="zh-CN" dirty="0"/>
              <a:t>gif</a:t>
            </a:r>
            <a:r>
              <a:rPr lang="zh-CN" altLang="en-US" dirty="0"/>
              <a:t>播放，植物死亡时其同样消亡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如何读取？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在游戏开始时读取对应文件</a:t>
            </a:r>
          </a:p>
        </p:txBody>
      </p:sp>
    </p:spTree>
    <p:extLst>
      <p:ext uri="{BB962C8B-B14F-4D97-AF65-F5344CB8AC3E}">
        <p14:creationId xmlns:p14="http://schemas.microsoft.com/office/powerpoint/2010/main" val="36263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24">
      <a:dk1>
        <a:srgbClr val="FFFFFF"/>
      </a:dk1>
      <a:lt1>
        <a:sysClr val="window" lastClr="FFFFFF"/>
      </a:lt1>
      <a:dk2>
        <a:srgbClr val="39302A"/>
      </a:dk2>
      <a:lt2>
        <a:srgbClr val="7F7F7F"/>
      </a:lt2>
      <a:accent1>
        <a:srgbClr val="1BDEC0"/>
      </a:accent1>
      <a:accent2>
        <a:srgbClr val="1574A8"/>
      </a:accent2>
      <a:accent3>
        <a:srgbClr val="536AE9"/>
      </a:accent3>
      <a:accent4>
        <a:srgbClr val="15A892"/>
      </a:accent4>
      <a:accent5>
        <a:srgbClr val="1574A8"/>
      </a:accent5>
      <a:accent6>
        <a:srgbClr val="152BA8"/>
      </a:accent6>
      <a:hlink>
        <a:srgbClr val="3E7C86"/>
      </a:hlink>
      <a:folHlink>
        <a:srgbClr val="162C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670</Words>
  <Application>Microsoft Office PowerPoint</Application>
  <PresentationFormat>自定义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微软雅黑</vt:lpstr>
      <vt:lpstr>张海山锐线体简</vt:lpstr>
      <vt:lpstr>方正粗黑宋简体</vt:lpstr>
      <vt:lpstr>Arial</vt:lpstr>
      <vt:lpstr>张海山草泥马体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科技PPT模板</dc:title>
  <dc:creator>第一PPT</dc:creator>
  <cp:keywords>www.1ppt.com</cp:keywords>
  <dc:description>www.1ppt.com</dc:description>
  <cp:lastModifiedBy>8615948464742</cp:lastModifiedBy>
  <cp:revision>157</cp:revision>
  <dcterms:created xsi:type="dcterms:W3CDTF">2015-09-13T11:28:16Z</dcterms:created>
  <dcterms:modified xsi:type="dcterms:W3CDTF">2022-06-08T08:18:47Z</dcterms:modified>
</cp:coreProperties>
</file>