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1179" r:id="rId2"/>
    <p:sldId id="542" r:id="rId3"/>
    <p:sldId id="1474" r:id="rId4"/>
    <p:sldId id="1475" r:id="rId5"/>
    <p:sldId id="1202" r:id="rId6"/>
    <p:sldId id="1204" r:id="rId7"/>
    <p:sldId id="1205" r:id="rId8"/>
    <p:sldId id="1206" r:id="rId9"/>
    <p:sldId id="1276" r:id="rId10"/>
    <p:sldId id="1207" r:id="rId11"/>
    <p:sldId id="1208" r:id="rId12"/>
    <p:sldId id="1286" r:id="rId13"/>
    <p:sldId id="1209" r:id="rId14"/>
    <p:sldId id="1210" r:id="rId15"/>
    <p:sldId id="1262" r:id="rId16"/>
    <p:sldId id="1285" r:id="rId17"/>
    <p:sldId id="1211" r:id="rId18"/>
    <p:sldId id="1212" r:id="rId19"/>
    <p:sldId id="1213" r:id="rId20"/>
    <p:sldId id="1277" r:id="rId21"/>
    <p:sldId id="1249" r:id="rId22"/>
    <p:sldId id="1250" r:id="rId23"/>
    <p:sldId id="1253" r:id="rId24"/>
    <p:sldId id="1254" r:id="rId25"/>
    <p:sldId id="1263" r:id="rId26"/>
    <p:sldId id="1264" r:id="rId27"/>
    <p:sldId id="1274" r:id="rId28"/>
    <p:sldId id="1255" r:id="rId29"/>
    <p:sldId id="1216" r:id="rId30"/>
    <p:sldId id="1217" r:id="rId31"/>
    <p:sldId id="1218" r:id="rId32"/>
    <p:sldId id="1278" r:id="rId33"/>
    <p:sldId id="1265" r:id="rId34"/>
    <p:sldId id="1266" r:id="rId35"/>
    <p:sldId id="1267" r:id="rId36"/>
    <p:sldId id="1268" r:id="rId37"/>
    <p:sldId id="1269" r:id="rId38"/>
    <p:sldId id="1270" r:id="rId39"/>
    <p:sldId id="1261" r:id="rId40"/>
    <p:sldId id="1288" r:id="rId41"/>
    <p:sldId id="1431" r:id="rId42"/>
    <p:sldId id="1220" r:id="rId43"/>
    <p:sldId id="1284" r:id="rId44"/>
    <p:sldId id="1271" r:id="rId45"/>
    <p:sldId id="1272" r:id="rId46"/>
    <p:sldId id="1273" r:id="rId47"/>
    <p:sldId id="1221" r:id="rId48"/>
    <p:sldId id="1238" r:id="rId49"/>
    <p:sldId id="1239" r:id="rId50"/>
    <p:sldId id="1290" r:id="rId51"/>
    <p:sldId id="1226" r:id="rId52"/>
    <p:sldId id="1279" r:id="rId53"/>
    <p:sldId id="1228" r:id="rId54"/>
    <p:sldId id="1229" r:id="rId55"/>
    <p:sldId id="1280" r:id="rId56"/>
    <p:sldId id="1230" r:id="rId57"/>
    <p:sldId id="1231" r:id="rId58"/>
    <p:sldId id="1232" r:id="rId59"/>
    <p:sldId id="1233" r:id="rId60"/>
    <p:sldId id="1246" r:id="rId61"/>
    <p:sldId id="1275" r:id="rId62"/>
    <p:sldId id="1430" r:id="rId63"/>
    <p:sldId id="1472" r:id="rId64"/>
    <p:sldId id="1473" r:id="rId65"/>
    <p:sldId id="1429" r:id="rId66"/>
    <p:sldId id="1235" r:id="rId67"/>
    <p:sldId id="1236" r:id="rId68"/>
    <p:sldId id="1287" r:id="rId69"/>
    <p:sldId id="1281" r:id="rId70"/>
  </p:sldIdLst>
  <p:sldSz cx="9144000" cy="6858000" type="screen4x3"/>
  <p:notesSz cx="7302500" cy="9586913"/>
  <p:custDataLst>
    <p:tags r:id="rId7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8D8D"/>
    <a:srgbClr val="DED8C4"/>
    <a:srgbClr val="E9E1C9"/>
    <a:srgbClr val="F7F5CD"/>
    <a:srgbClr val="990000"/>
    <a:srgbClr val="D5F1CF"/>
    <a:srgbClr val="F1C7C7"/>
    <a:srgbClr val="F6F5BD"/>
    <a:srgbClr val="E7DDBB"/>
    <a:srgbClr val="DDC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E92A43-7665-4188-A6E1-328BDFA71905}" v="299" dt="2020-11-03T07:50:11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6801" autoAdjust="0"/>
  </p:normalViewPr>
  <p:slideViewPr>
    <p:cSldViewPr snapToObjects="1">
      <p:cViewPr varScale="1">
        <p:scale>
          <a:sx n="86" d="100"/>
          <a:sy n="86" d="100"/>
        </p:scale>
        <p:origin x="39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74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gs" Target="tags/tag1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64E92A43-7665-4188-A6E1-328BDFA71905}"/>
    <pc:docChg chg="undo custSel addSld delSld modSld">
      <pc:chgData name="Phil Gibbons" userId="f619c6e5d38ed7a7" providerId="LiveId" clId="{64E92A43-7665-4188-A6E1-328BDFA71905}" dt="2020-11-03T07:50:17.234" v="917" actId="1076"/>
      <pc:docMkLst>
        <pc:docMk/>
      </pc:docMkLst>
      <pc:sldChg chg="addSp modSp mod modAnim">
        <pc:chgData name="Phil Gibbons" userId="f619c6e5d38ed7a7" providerId="LiveId" clId="{64E92A43-7665-4188-A6E1-328BDFA71905}" dt="2020-11-03T00:50:19.422" v="18"/>
        <pc:sldMkLst>
          <pc:docMk/>
          <pc:sldMk cId="0" sldId="542"/>
        </pc:sldMkLst>
        <pc:spChg chg="mod">
          <ac:chgData name="Phil Gibbons" userId="f619c6e5d38ed7a7" providerId="LiveId" clId="{64E92A43-7665-4188-A6E1-328BDFA71905}" dt="2020-11-03T00:49:46.590" v="17" actId="20577"/>
          <ac:spMkLst>
            <pc:docMk/>
            <pc:sldMk cId="0" sldId="542"/>
            <ac:spMk id="9218" creationId="{00000000-0000-0000-0000-000000000000}"/>
          </ac:spMkLst>
        </pc:spChg>
        <pc:picChg chg="add mod">
          <ac:chgData name="Phil Gibbons" userId="f619c6e5d38ed7a7" providerId="LiveId" clId="{64E92A43-7665-4188-A6E1-328BDFA71905}" dt="2020-11-03T00:50:19.422" v="18"/>
          <ac:picMkLst>
            <pc:docMk/>
            <pc:sldMk cId="0" sldId="542"/>
            <ac:picMk id="4" creationId="{CF462023-8BB9-44DD-BA87-1AC3D8FA2DD8}"/>
          </ac:picMkLst>
        </pc:picChg>
      </pc:sldChg>
      <pc:sldChg chg="modSp mod">
        <pc:chgData name="Phil Gibbons" userId="f619c6e5d38ed7a7" providerId="LiveId" clId="{64E92A43-7665-4188-A6E1-328BDFA71905}" dt="2020-11-03T00:57:26.376" v="161" actId="20577"/>
        <pc:sldMkLst>
          <pc:docMk/>
          <pc:sldMk cId="0" sldId="1202"/>
        </pc:sldMkLst>
        <pc:spChg chg="mod">
          <ac:chgData name="Phil Gibbons" userId="f619c6e5d38ed7a7" providerId="LiveId" clId="{64E92A43-7665-4188-A6E1-328BDFA71905}" dt="2020-11-03T00:57:26.376" v="161" actId="20577"/>
          <ac:spMkLst>
            <pc:docMk/>
            <pc:sldMk cId="0" sldId="1202"/>
            <ac:spMk id="3" creationId="{00000000-0000-0000-0000-000000000000}"/>
          </ac:spMkLst>
        </pc:spChg>
      </pc:sldChg>
      <pc:sldChg chg="addSp modSp mod modAnim">
        <pc:chgData name="Phil Gibbons" userId="f619c6e5d38ed7a7" providerId="LiveId" clId="{64E92A43-7665-4188-A6E1-328BDFA71905}" dt="2020-11-03T07:25:37.381" v="579" actId="207"/>
        <pc:sldMkLst>
          <pc:docMk/>
          <pc:sldMk cId="0" sldId="1204"/>
        </pc:sldMkLst>
        <pc:spChg chg="add mod">
          <ac:chgData name="Phil Gibbons" userId="f619c6e5d38ed7a7" providerId="LiveId" clId="{64E92A43-7665-4188-A6E1-328BDFA71905}" dt="2020-11-03T07:25:37.381" v="579" actId="207"/>
          <ac:spMkLst>
            <pc:docMk/>
            <pc:sldMk cId="0" sldId="1204"/>
            <ac:spMk id="2" creationId="{7418233A-95CC-43B2-B500-D5D0DBFF050D}"/>
          </ac:spMkLst>
        </pc:spChg>
        <pc:spChg chg="mod">
          <ac:chgData name="Phil Gibbons" userId="f619c6e5d38ed7a7" providerId="LiveId" clId="{64E92A43-7665-4188-A6E1-328BDFA71905}" dt="2020-11-03T07:25:32.385" v="578" actId="207"/>
          <ac:spMkLst>
            <pc:docMk/>
            <pc:sldMk cId="0" sldId="1204"/>
            <ac:spMk id="472068" creationId="{00000000-0000-0000-0000-000000000000}"/>
          </ac:spMkLst>
        </pc:spChg>
      </pc:sldChg>
      <pc:sldChg chg="modNotesTx">
        <pc:chgData name="Phil Gibbons" userId="f619c6e5d38ed7a7" providerId="LiveId" clId="{64E92A43-7665-4188-A6E1-328BDFA71905}" dt="2020-11-03T07:27:03.037" v="634" actId="20577"/>
        <pc:sldMkLst>
          <pc:docMk/>
          <pc:sldMk cId="0" sldId="1207"/>
        </pc:sldMkLst>
      </pc:sldChg>
      <pc:sldChg chg="modSp mod">
        <pc:chgData name="Phil Gibbons" userId="f619c6e5d38ed7a7" providerId="LiveId" clId="{64E92A43-7665-4188-A6E1-328BDFA71905}" dt="2020-11-03T07:28:36.460" v="636" actId="1076"/>
        <pc:sldMkLst>
          <pc:docMk/>
          <pc:sldMk cId="0" sldId="1210"/>
        </pc:sldMkLst>
        <pc:spChg chg="mod">
          <ac:chgData name="Phil Gibbons" userId="f619c6e5d38ed7a7" providerId="LiveId" clId="{64E92A43-7665-4188-A6E1-328BDFA71905}" dt="2020-11-03T07:28:36.460" v="636" actId="1076"/>
          <ac:spMkLst>
            <pc:docMk/>
            <pc:sldMk cId="0" sldId="1210"/>
            <ac:spMk id="479235" creationId="{00000000-0000-0000-0000-000000000000}"/>
          </ac:spMkLst>
        </pc:spChg>
      </pc:sldChg>
      <pc:sldChg chg="addSp delSp modSp mod modAnim">
        <pc:chgData name="Phil Gibbons" userId="f619c6e5d38ed7a7" providerId="LiveId" clId="{64E92A43-7665-4188-A6E1-328BDFA71905}" dt="2020-11-03T07:46:41.501" v="860"/>
        <pc:sldMkLst>
          <pc:docMk/>
          <pc:sldMk cId="0" sldId="1238"/>
        </pc:sldMkLst>
        <pc:spChg chg="add mod">
          <ac:chgData name="Phil Gibbons" userId="f619c6e5d38ed7a7" providerId="LiveId" clId="{64E92A43-7665-4188-A6E1-328BDFA71905}" dt="2020-11-03T07:46:04.505" v="850" actId="1076"/>
          <ac:spMkLst>
            <pc:docMk/>
            <pc:sldMk cId="0" sldId="1238"/>
            <ac:spMk id="47" creationId="{E19E31C7-AED9-4681-91F8-7918C46BEE34}"/>
          </ac:spMkLst>
        </pc:spChg>
        <pc:spChg chg="add del mod">
          <ac:chgData name="Phil Gibbons" userId="f619c6e5d38ed7a7" providerId="LiveId" clId="{64E92A43-7665-4188-A6E1-328BDFA71905}" dt="2020-11-03T07:46:10.217" v="852"/>
          <ac:spMkLst>
            <pc:docMk/>
            <pc:sldMk cId="0" sldId="1238"/>
            <ac:spMk id="49" creationId="{29040CE7-48B6-49DE-93A0-3ADD36198BBA}"/>
          </ac:spMkLst>
        </pc:spChg>
        <pc:spChg chg="add mod">
          <ac:chgData name="Phil Gibbons" userId="f619c6e5d38ed7a7" providerId="LiveId" clId="{64E92A43-7665-4188-A6E1-328BDFA71905}" dt="2020-11-03T07:46:30.807" v="858" actId="20577"/>
          <ac:spMkLst>
            <pc:docMk/>
            <pc:sldMk cId="0" sldId="1238"/>
            <ac:spMk id="50" creationId="{B8292EB2-1905-4049-B792-DEA3899F6AA4}"/>
          </ac:spMkLst>
        </pc:spChg>
        <pc:spChg chg="mod">
          <ac:chgData name="Phil Gibbons" userId="f619c6e5d38ed7a7" providerId="LiveId" clId="{64E92A43-7665-4188-A6E1-328BDFA71905}" dt="2020-11-03T07:46:35.675" v="859" actId="1076"/>
          <ac:spMkLst>
            <pc:docMk/>
            <pc:sldMk cId="0" sldId="1238"/>
            <ac:spMk id="90" creationId="{00000000-0000-0000-0000-000000000000}"/>
          </ac:spMkLst>
        </pc:spChg>
        <pc:spChg chg="mod">
          <ac:chgData name="Phil Gibbons" userId="f619c6e5d38ed7a7" providerId="LiveId" clId="{64E92A43-7665-4188-A6E1-328BDFA71905}" dt="2020-11-03T07:45:01.328" v="822" actId="1076"/>
          <ac:spMkLst>
            <pc:docMk/>
            <pc:sldMk cId="0" sldId="1238"/>
            <ac:spMk id="91" creationId="{00000000-0000-0000-0000-000000000000}"/>
          </ac:spMkLst>
        </pc:spChg>
      </pc:sldChg>
      <pc:sldChg chg="addSp modSp mod modAnim">
        <pc:chgData name="Phil Gibbons" userId="f619c6e5d38ed7a7" providerId="LiveId" clId="{64E92A43-7665-4188-A6E1-328BDFA71905}" dt="2020-11-03T07:50:17.234" v="917" actId="1076"/>
        <pc:sldMkLst>
          <pc:docMk/>
          <pc:sldMk cId="0" sldId="1239"/>
        </pc:sldMkLst>
        <pc:spChg chg="add mod">
          <ac:chgData name="Phil Gibbons" userId="f619c6e5d38ed7a7" providerId="LiveId" clId="{64E92A43-7665-4188-A6E1-328BDFA71905}" dt="2020-11-03T07:50:01.105" v="915" actId="20577"/>
          <ac:spMkLst>
            <pc:docMk/>
            <pc:sldMk cId="0" sldId="1239"/>
            <ac:spMk id="37" creationId="{52063E45-CAF6-4FAF-82FB-9BA550CD63DC}"/>
          </ac:spMkLst>
        </pc:spChg>
        <pc:spChg chg="add mod">
          <ac:chgData name="Phil Gibbons" userId="f619c6e5d38ed7a7" providerId="LiveId" clId="{64E92A43-7665-4188-A6E1-328BDFA71905}" dt="2020-11-03T07:50:17.234" v="917" actId="1076"/>
          <ac:spMkLst>
            <pc:docMk/>
            <pc:sldMk cId="0" sldId="1239"/>
            <ac:spMk id="38" creationId="{25AAF1CB-4857-44A8-800E-D007FE932D99}"/>
          </ac:spMkLst>
        </pc:spChg>
        <pc:spChg chg="mod">
          <ac:chgData name="Phil Gibbons" userId="f619c6e5d38ed7a7" providerId="LiveId" clId="{64E92A43-7665-4188-A6E1-328BDFA71905}" dt="2020-11-03T07:49:58.323" v="914" actId="1076"/>
          <ac:spMkLst>
            <pc:docMk/>
            <pc:sldMk cId="0" sldId="1239"/>
            <ac:spMk id="78" creationId="{00000000-0000-0000-0000-000000000000}"/>
          </ac:spMkLst>
        </pc:spChg>
        <pc:spChg chg="mod">
          <ac:chgData name="Phil Gibbons" userId="f619c6e5d38ed7a7" providerId="LiveId" clId="{64E92A43-7665-4188-A6E1-328BDFA71905}" dt="2020-11-03T07:48:57.908" v="906" actId="1076"/>
          <ac:spMkLst>
            <pc:docMk/>
            <pc:sldMk cId="0" sldId="1239"/>
            <ac:spMk id="79" creationId="{00000000-0000-0000-0000-000000000000}"/>
          </ac:spMkLst>
        </pc:spChg>
      </pc:sldChg>
      <pc:sldChg chg="addSp modSp mod modAnim modNotesTx">
        <pc:chgData name="Phil Gibbons" userId="f619c6e5d38ed7a7" providerId="LiveId" clId="{64E92A43-7665-4188-A6E1-328BDFA71905}" dt="2020-11-03T07:42:09.801" v="771" actId="6549"/>
        <pc:sldMkLst>
          <pc:docMk/>
          <pc:sldMk cId="1694273415" sldId="1273"/>
        </pc:sldMkLst>
        <pc:spChg chg="add mod">
          <ac:chgData name="Phil Gibbons" userId="f619c6e5d38ed7a7" providerId="LiveId" clId="{64E92A43-7665-4188-A6E1-328BDFA71905}" dt="2020-11-03T07:42:00.293" v="769" actId="207"/>
          <ac:spMkLst>
            <pc:docMk/>
            <pc:sldMk cId="1694273415" sldId="1273"/>
            <ac:spMk id="26" creationId="{C582C6F2-3601-4E07-8C09-3E3C95D6D927}"/>
          </ac:spMkLst>
        </pc:spChg>
        <pc:spChg chg="mod">
          <ac:chgData name="Phil Gibbons" userId="f619c6e5d38ed7a7" providerId="LiveId" clId="{64E92A43-7665-4188-A6E1-328BDFA71905}" dt="2020-11-03T07:41:08.183" v="710" actId="1035"/>
          <ac:spMkLst>
            <pc:docMk/>
            <pc:sldMk cId="1694273415" sldId="1273"/>
            <ac:spMk id="27" creationId="{00000000-0000-0000-0000-000000000000}"/>
          </ac:spMkLst>
        </pc:spChg>
        <pc:spChg chg="mod">
          <ac:chgData name="Phil Gibbons" userId="f619c6e5d38ed7a7" providerId="LiveId" clId="{64E92A43-7665-4188-A6E1-328BDFA71905}" dt="2020-11-03T07:41:08.183" v="710" actId="1035"/>
          <ac:spMkLst>
            <pc:docMk/>
            <pc:sldMk cId="1694273415" sldId="1273"/>
            <ac:spMk id="48" creationId="{00000000-0000-0000-0000-000000000000}"/>
          </ac:spMkLst>
        </pc:spChg>
        <pc:spChg chg="mod">
          <ac:chgData name="Phil Gibbons" userId="f619c6e5d38ed7a7" providerId="LiveId" clId="{64E92A43-7665-4188-A6E1-328BDFA71905}" dt="2020-11-03T07:41:08.183" v="710" actId="1035"/>
          <ac:spMkLst>
            <pc:docMk/>
            <pc:sldMk cId="1694273415" sldId="1273"/>
            <ac:spMk id="49" creationId="{00000000-0000-0000-0000-000000000000}"/>
          </ac:spMkLst>
        </pc:spChg>
        <pc:spChg chg="mod">
          <ac:chgData name="Phil Gibbons" userId="f619c6e5d38ed7a7" providerId="LiveId" clId="{64E92A43-7665-4188-A6E1-328BDFA71905}" dt="2020-11-03T07:41:08.183" v="710" actId="1035"/>
          <ac:spMkLst>
            <pc:docMk/>
            <pc:sldMk cId="1694273415" sldId="1273"/>
            <ac:spMk id="51" creationId="{00000000-0000-0000-0000-000000000000}"/>
          </ac:spMkLst>
        </pc:spChg>
        <pc:spChg chg="mod">
          <ac:chgData name="Phil Gibbons" userId="f619c6e5d38ed7a7" providerId="LiveId" clId="{64E92A43-7665-4188-A6E1-328BDFA71905}" dt="2020-11-03T07:41:08.183" v="710" actId="1035"/>
          <ac:spMkLst>
            <pc:docMk/>
            <pc:sldMk cId="1694273415" sldId="1273"/>
            <ac:spMk id="52" creationId="{00000000-0000-0000-0000-000000000000}"/>
          </ac:spMkLst>
        </pc:spChg>
        <pc:spChg chg="mod">
          <ac:chgData name="Phil Gibbons" userId="f619c6e5d38ed7a7" providerId="LiveId" clId="{64E92A43-7665-4188-A6E1-328BDFA71905}" dt="2020-11-03T07:41:08.183" v="710" actId="1035"/>
          <ac:spMkLst>
            <pc:docMk/>
            <pc:sldMk cId="1694273415" sldId="1273"/>
            <ac:spMk id="55" creationId="{00000000-0000-0000-0000-000000000000}"/>
          </ac:spMkLst>
        </pc:spChg>
        <pc:spChg chg="mod">
          <ac:chgData name="Phil Gibbons" userId="f619c6e5d38ed7a7" providerId="LiveId" clId="{64E92A43-7665-4188-A6E1-328BDFA71905}" dt="2020-11-03T07:40:38.013" v="695" actId="164"/>
          <ac:spMkLst>
            <pc:docMk/>
            <pc:sldMk cId="1694273415" sldId="1273"/>
            <ac:spMk id="74" creationId="{00000000-0000-0000-0000-000000000000}"/>
          </ac:spMkLst>
        </pc:spChg>
        <pc:spChg chg="mod">
          <ac:chgData name="Phil Gibbons" userId="f619c6e5d38ed7a7" providerId="LiveId" clId="{64E92A43-7665-4188-A6E1-328BDFA71905}" dt="2020-11-03T07:40:38.013" v="695" actId="164"/>
          <ac:spMkLst>
            <pc:docMk/>
            <pc:sldMk cId="1694273415" sldId="1273"/>
            <ac:spMk id="75" creationId="{00000000-0000-0000-0000-000000000000}"/>
          </ac:spMkLst>
        </pc:spChg>
        <pc:spChg chg="mod">
          <ac:chgData name="Phil Gibbons" userId="f619c6e5d38ed7a7" providerId="LiveId" clId="{64E92A43-7665-4188-A6E1-328BDFA71905}" dt="2020-11-03T07:40:38.013" v="695" actId="164"/>
          <ac:spMkLst>
            <pc:docMk/>
            <pc:sldMk cId="1694273415" sldId="1273"/>
            <ac:spMk id="76" creationId="{00000000-0000-0000-0000-000000000000}"/>
          </ac:spMkLst>
        </pc:spChg>
        <pc:spChg chg="mod">
          <ac:chgData name="Phil Gibbons" userId="f619c6e5d38ed7a7" providerId="LiveId" clId="{64E92A43-7665-4188-A6E1-328BDFA71905}" dt="2020-11-03T07:40:38.013" v="695" actId="164"/>
          <ac:spMkLst>
            <pc:docMk/>
            <pc:sldMk cId="1694273415" sldId="1273"/>
            <ac:spMk id="77" creationId="{00000000-0000-0000-0000-000000000000}"/>
          </ac:spMkLst>
        </pc:spChg>
        <pc:spChg chg="mod">
          <ac:chgData name="Phil Gibbons" userId="f619c6e5d38ed7a7" providerId="LiveId" clId="{64E92A43-7665-4188-A6E1-328BDFA71905}" dt="2020-11-03T07:40:38.013" v="695" actId="164"/>
          <ac:spMkLst>
            <pc:docMk/>
            <pc:sldMk cId="1694273415" sldId="1273"/>
            <ac:spMk id="78" creationId="{00000000-0000-0000-0000-000000000000}"/>
          </ac:spMkLst>
        </pc:spChg>
        <pc:spChg chg="mod">
          <ac:chgData name="Phil Gibbons" userId="f619c6e5d38ed7a7" providerId="LiveId" clId="{64E92A43-7665-4188-A6E1-328BDFA71905}" dt="2020-11-03T07:40:38.013" v="695" actId="164"/>
          <ac:spMkLst>
            <pc:docMk/>
            <pc:sldMk cId="1694273415" sldId="1273"/>
            <ac:spMk id="79" creationId="{00000000-0000-0000-0000-000000000000}"/>
          </ac:spMkLst>
        </pc:spChg>
        <pc:spChg chg="mod">
          <ac:chgData name="Phil Gibbons" userId="f619c6e5d38ed7a7" providerId="LiveId" clId="{64E92A43-7665-4188-A6E1-328BDFA71905}" dt="2020-11-03T07:41:08.183" v="710" actId="1035"/>
          <ac:spMkLst>
            <pc:docMk/>
            <pc:sldMk cId="1694273415" sldId="1273"/>
            <ac:spMk id="98" creationId="{00000000-0000-0000-0000-000000000000}"/>
          </ac:spMkLst>
        </pc:spChg>
        <pc:spChg chg="mod">
          <ac:chgData name="Phil Gibbons" userId="f619c6e5d38ed7a7" providerId="LiveId" clId="{64E92A43-7665-4188-A6E1-328BDFA71905}" dt="2020-11-03T07:40:38.013" v="695" actId="164"/>
          <ac:spMkLst>
            <pc:docMk/>
            <pc:sldMk cId="1694273415" sldId="1273"/>
            <ac:spMk id="99" creationId="{00000000-0000-0000-0000-000000000000}"/>
          </ac:spMkLst>
        </pc:spChg>
        <pc:grpChg chg="add mod">
          <ac:chgData name="Phil Gibbons" userId="f619c6e5d38ed7a7" providerId="LiveId" clId="{64E92A43-7665-4188-A6E1-328BDFA71905}" dt="2020-11-03T07:41:08.183" v="710" actId="1035"/>
          <ac:grpSpMkLst>
            <pc:docMk/>
            <pc:sldMk cId="1694273415" sldId="1273"/>
            <ac:grpSpMk id="25" creationId="{435A35AD-5A5B-4C95-9263-9787122A7D9E}"/>
          </ac:grpSpMkLst>
        </pc:grpChg>
        <pc:cxnChg chg="mod">
          <ac:chgData name="Phil Gibbons" userId="f619c6e5d38ed7a7" providerId="LiveId" clId="{64E92A43-7665-4188-A6E1-328BDFA71905}" dt="2020-11-03T07:41:08.183" v="710" actId="1035"/>
          <ac:cxnSpMkLst>
            <pc:docMk/>
            <pc:sldMk cId="1694273415" sldId="1273"/>
            <ac:cxnSpMk id="38" creationId="{00000000-0000-0000-0000-000000000000}"/>
          </ac:cxnSpMkLst>
        </pc:cxnChg>
        <pc:cxnChg chg="mod">
          <ac:chgData name="Phil Gibbons" userId="f619c6e5d38ed7a7" providerId="LiveId" clId="{64E92A43-7665-4188-A6E1-328BDFA71905}" dt="2020-11-03T07:41:08.183" v="710" actId="1035"/>
          <ac:cxnSpMkLst>
            <pc:docMk/>
            <pc:sldMk cId="1694273415" sldId="1273"/>
            <ac:cxnSpMk id="40" creationId="{00000000-0000-0000-0000-000000000000}"/>
          </ac:cxnSpMkLst>
        </pc:cxnChg>
        <pc:cxnChg chg="mod">
          <ac:chgData name="Phil Gibbons" userId="f619c6e5d38ed7a7" providerId="LiveId" clId="{64E92A43-7665-4188-A6E1-328BDFA71905}" dt="2020-11-03T07:41:08.183" v="710" actId="1035"/>
          <ac:cxnSpMkLst>
            <pc:docMk/>
            <pc:sldMk cId="1694273415" sldId="1273"/>
            <ac:cxnSpMk id="56" creationId="{00000000-0000-0000-0000-000000000000}"/>
          </ac:cxnSpMkLst>
        </pc:cxnChg>
        <pc:cxnChg chg="mod">
          <ac:chgData name="Phil Gibbons" userId="f619c6e5d38ed7a7" providerId="LiveId" clId="{64E92A43-7665-4188-A6E1-328BDFA71905}" dt="2020-11-03T07:41:08.183" v="710" actId="1035"/>
          <ac:cxnSpMkLst>
            <pc:docMk/>
            <pc:sldMk cId="1694273415" sldId="1273"/>
            <ac:cxnSpMk id="58" creationId="{00000000-0000-0000-0000-000000000000}"/>
          </ac:cxnSpMkLst>
        </pc:cxnChg>
        <pc:cxnChg chg="mod">
          <ac:chgData name="Phil Gibbons" userId="f619c6e5d38ed7a7" providerId="LiveId" clId="{64E92A43-7665-4188-A6E1-328BDFA71905}" dt="2020-11-03T07:41:08.183" v="710" actId="1035"/>
          <ac:cxnSpMkLst>
            <pc:docMk/>
            <pc:sldMk cId="1694273415" sldId="1273"/>
            <ac:cxnSpMk id="60" creationId="{00000000-0000-0000-0000-000000000000}"/>
          </ac:cxnSpMkLst>
        </pc:cxnChg>
        <pc:cxnChg chg="mod">
          <ac:chgData name="Phil Gibbons" userId="f619c6e5d38ed7a7" providerId="LiveId" clId="{64E92A43-7665-4188-A6E1-328BDFA71905}" dt="2020-11-03T07:40:38.013" v="695" actId="164"/>
          <ac:cxnSpMkLst>
            <pc:docMk/>
            <pc:sldMk cId="1694273415" sldId="1273"/>
            <ac:cxnSpMk id="80" creationId="{00000000-0000-0000-0000-000000000000}"/>
          </ac:cxnSpMkLst>
        </pc:cxnChg>
        <pc:cxnChg chg="mod">
          <ac:chgData name="Phil Gibbons" userId="f619c6e5d38ed7a7" providerId="LiveId" clId="{64E92A43-7665-4188-A6E1-328BDFA71905}" dt="2020-11-03T07:40:38.013" v="695" actId="164"/>
          <ac:cxnSpMkLst>
            <pc:docMk/>
            <pc:sldMk cId="1694273415" sldId="1273"/>
            <ac:cxnSpMk id="81" creationId="{00000000-0000-0000-0000-000000000000}"/>
          </ac:cxnSpMkLst>
        </pc:cxnChg>
        <pc:cxnChg chg="mod">
          <ac:chgData name="Phil Gibbons" userId="f619c6e5d38ed7a7" providerId="LiveId" clId="{64E92A43-7665-4188-A6E1-328BDFA71905}" dt="2020-11-03T07:40:38.013" v="695" actId="164"/>
          <ac:cxnSpMkLst>
            <pc:docMk/>
            <pc:sldMk cId="1694273415" sldId="1273"/>
            <ac:cxnSpMk id="82" creationId="{00000000-0000-0000-0000-000000000000}"/>
          </ac:cxnSpMkLst>
        </pc:cxnChg>
        <pc:cxnChg chg="mod">
          <ac:chgData name="Phil Gibbons" userId="f619c6e5d38ed7a7" providerId="LiveId" clId="{64E92A43-7665-4188-A6E1-328BDFA71905}" dt="2020-11-03T07:40:38.013" v="695" actId="164"/>
          <ac:cxnSpMkLst>
            <pc:docMk/>
            <pc:sldMk cId="1694273415" sldId="1273"/>
            <ac:cxnSpMk id="83" creationId="{00000000-0000-0000-0000-000000000000}"/>
          </ac:cxnSpMkLst>
        </pc:cxnChg>
        <pc:cxnChg chg="mod">
          <ac:chgData name="Phil Gibbons" userId="f619c6e5d38ed7a7" providerId="LiveId" clId="{64E92A43-7665-4188-A6E1-328BDFA71905}" dt="2020-11-03T07:40:38.013" v="695" actId="164"/>
          <ac:cxnSpMkLst>
            <pc:docMk/>
            <pc:sldMk cId="1694273415" sldId="1273"/>
            <ac:cxnSpMk id="84" creationId="{00000000-0000-0000-0000-000000000000}"/>
          </ac:cxnSpMkLst>
        </pc:cxnChg>
      </pc:sldChg>
      <pc:sldChg chg="add">
        <pc:chgData name="Phil Gibbons" userId="f619c6e5d38ed7a7" providerId="LiveId" clId="{64E92A43-7665-4188-A6E1-328BDFA71905}" dt="2020-11-03T07:38:06.426" v="665"/>
        <pc:sldMkLst>
          <pc:docMk/>
          <pc:sldMk cId="531894702" sldId="1281"/>
        </pc:sldMkLst>
      </pc:sldChg>
      <pc:sldChg chg="del">
        <pc:chgData name="Phil Gibbons" userId="f619c6e5d38ed7a7" providerId="LiveId" clId="{64E92A43-7665-4188-A6E1-328BDFA71905}" dt="2020-11-03T07:38:00.313" v="664" actId="2696"/>
        <pc:sldMkLst>
          <pc:docMk/>
          <pc:sldMk cId="1957582763" sldId="1281"/>
        </pc:sldMkLst>
      </pc:sldChg>
      <pc:sldChg chg="modSp mod">
        <pc:chgData name="Phil Gibbons" userId="f619c6e5d38ed7a7" providerId="LiveId" clId="{64E92A43-7665-4188-A6E1-328BDFA71905}" dt="2020-11-03T07:29:47.386" v="663" actId="20577"/>
        <pc:sldMkLst>
          <pc:docMk/>
          <pc:sldMk cId="2816073908" sldId="1285"/>
        </pc:sldMkLst>
        <pc:spChg chg="mod">
          <ac:chgData name="Phil Gibbons" userId="f619c6e5d38ed7a7" providerId="LiveId" clId="{64E92A43-7665-4188-A6E1-328BDFA71905}" dt="2020-11-03T07:29:47.386" v="663" actId="20577"/>
          <ac:spMkLst>
            <pc:docMk/>
            <pc:sldMk cId="2816073908" sldId="1285"/>
            <ac:spMk id="480272" creationId="{00000000-0000-0000-0000-000000000000}"/>
          </ac:spMkLst>
        </pc:spChg>
      </pc:sldChg>
      <pc:sldChg chg="add">
        <pc:chgData name="Phil Gibbons" userId="f619c6e5d38ed7a7" providerId="LiveId" clId="{64E92A43-7665-4188-A6E1-328BDFA71905}" dt="2020-11-03T07:38:06.426" v="665"/>
        <pc:sldMkLst>
          <pc:docMk/>
          <pc:sldMk cId="2396007221" sldId="1287"/>
        </pc:sldMkLst>
      </pc:sldChg>
      <pc:sldChg chg="del">
        <pc:chgData name="Phil Gibbons" userId="f619c6e5d38ed7a7" providerId="LiveId" clId="{64E92A43-7665-4188-A6E1-328BDFA71905}" dt="2020-11-03T07:38:00.313" v="664" actId="2696"/>
        <pc:sldMkLst>
          <pc:docMk/>
          <pc:sldMk cId="4251150891" sldId="1287"/>
        </pc:sldMkLst>
      </pc:sldChg>
      <pc:sldChg chg="addSp delSp modSp mod modAnim">
        <pc:chgData name="Phil Gibbons" userId="f619c6e5d38ed7a7" providerId="LiveId" clId="{64E92A43-7665-4188-A6E1-328BDFA71905}" dt="2020-11-03T00:53:40.346" v="142" actId="1076"/>
        <pc:sldMkLst>
          <pc:docMk/>
          <pc:sldMk cId="1514112132" sldId="1290"/>
        </pc:sldMkLst>
        <pc:spChg chg="add del mod">
          <ac:chgData name="Phil Gibbons" userId="f619c6e5d38ed7a7" providerId="LiveId" clId="{64E92A43-7665-4188-A6E1-328BDFA71905}" dt="2020-11-03T00:52:31.257" v="95" actId="478"/>
          <ac:spMkLst>
            <pc:docMk/>
            <pc:sldMk cId="1514112132" sldId="1290"/>
            <ac:spMk id="3" creationId="{7575B34E-9097-4E64-BAD4-3BBD7D75B6E1}"/>
          </ac:spMkLst>
        </pc:spChg>
        <pc:spChg chg="mod">
          <ac:chgData name="Phil Gibbons" userId="f619c6e5d38ed7a7" providerId="LiveId" clId="{64E92A43-7665-4188-A6E1-328BDFA71905}" dt="2020-11-03T00:53:40.346" v="142" actId="1076"/>
          <ac:spMkLst>
            <pc:docMk/>
            <pc:sldMk cId="1514112132" sldId="1290"/>
            <ac:spMk id="6" creationId="{00000000-0000-0000-0000-000000000000}"/>
          </ac:spMkLst>
        </pc:spChg>
        <pc:spChg chg="del">
          <ac:chgData name="Phil Gibbons" userId="f619c6e5d38ed7a7" providerId="LiveId" clId="{64E92A43-7665-4188-A6E1-328BDFA71905}" dt="2020-11-03T00:52:27.122" v="94" actId="478"/>
          <ac:spMkLst>
            <pc:docMk/>
            <pc:sldMk cId="1514112132" sldId="1290"/>
            <ac:spMk id="7" creationId="{00000000-0000-0000-0000-000000000000}"/>
          </ac:spMkLst>
        </pc:spChg>
        <pc:picChg chg="add mod">
          <ac:chgData name="Phil Gibbons" userId="f619c6e5d38ed7a7" providerId="LiveId" clId="{64E92A43-7665-4188-A6E1-328BDFA71905}" dt="2020-11-03T00:52:52.741" v="96"/>
          <ac:picMkLst>
            <pc:docMk/>
            <pc:sldMk cId="1514112132" sldId="1290"/>
            <ac:picMk id="8" creationId="{597850DD-D391-4F81-8875-D17C6BC9C0C6}"/>
          </ac:picMkLst>
        </pc:picChg>
      </pc:sldChg>
      <pc:sldChg chg="add del">
        <pc:chgData name="Phil Gibbons" userId="f619c6e5d38ed7a7" providerId="LiveId" clId="{64E92A43-7665-4188-A6E1-328BDFA71905}" dt="2020-11-03T00:51:24.280" v="26" actId="47"/>
        <pc:sldMkLst>
          <pc:docMk/>
          <pc:sldMk cId="0" sldId="143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6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54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Ask: how change address space?  (kernel uses new page tables for this process, PTBR value stored with context)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65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Ie</a:t>
            </a:r>
            <a:r>
              <a:rPr lang="en-US" dirty="0"/>
              <a:t>, because you’ll do real error handling in reality, propagate error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954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628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469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./forks</a:t>
            </a:r>
            <a:r>
              <a:rPr lang="en-US" baseline="0" dirty="0"/>
              <a:t> 2</a:t>
            </a:r>
          </a:p>
          <a:p>
            <a:endParaRPr lang="en-US" baseline="0" dirty="0"/>
          </a:p>
          <a:p>
            <a:r>
              <a:rPr lang="en-US" baseline="0" dirty="0"/>
              <a:t>(Similarly for other examples)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06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consistently terminate in order, even with random delays.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But, can turn off delays on parent with</a:t>
            </a:r>
          </a:p>
          <a:p>
            <a:endParaRPr lang="en-US" baseline="0" dirty="0"/>
          </a:p>
          <a:p>
            <a:r>
              <a:rPr lang="en-US" baseline="0" dirty="0" err="1"/>
              <a:t>setenv</a:t>
            </a:r>
            <a:r>
              <a:rPr lang="en-US" baseline="0" dirty="0"/>
              <a:t> PARENT 0</a:t>
            </a:r>
          </a:p>
          <a:p>
            <a:endParaRPr lang="en-US" baseline="0" dirty="0"/>
          </a:p>
          <a:p>
            <a:r>
              <a:rPr lang="en-US" baseline="0" dirty="0"/>
              <a:t>Then see variations in termination order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always terminate in reverse order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846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Enable with:</a:t>
            </a:r>
          </a:p>
          <a:p>
            <a:endParaRPr lang="en-US" dirty="0"/>
          </a:p>
          <a:p>
            <a:r>
              <a:rPr lang="en-US" dirty="0" err="1"/>
              <a:t>setenv</a:t>
            </a:r>
            <a:r>
              <a:rPr lang="en-US" baseline="0" dirty="0"/>
              <a:t> LD_PRELOAD ./</a:t>
            </a:r>
            <a:r>
              <a:rPr lang="en-US" baseline="0" dirty="0" err="1"/>
              <a:t>myfork.so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Can turn on/off verbose printing with:</a:t>
            </a:r>
          </a:p>
          <a:p>
            <a:endParaRPr lang="en-US" baseline="0" dirty="0"/>
          </a:p>
          <a:p>
            <a:r>
              <a:rPr lang="en-US" baseline="0" dirty="0" err="1"/>
              <a:t>setenv</a:t>
            </a:r>
            <a:r>
              <a:rPr lang="en-US" baseline="0" dirty="0"/>
              <a:t> VERBOSE 1</a:t>
            </a:r>
          </a:p>
          <a:p>
            <a:endParaRPr lang="en-US" baseline="0" dirty="0"/>
          </a:p>
          <a:p>
            <a:r>
              <a:rPr lang="en-US" baseline="0" dirty="0" err="1"/>
              <a:t>unsetenv</a:t>
            </a:r>
            <a:r>
              <a:rPr lang="en-US" baseline="0" dirty="0"/>
              <a:t> VERBOSE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73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options after exception handler completes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67CB4-5930-1A41-8D95-BF63D281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FFDF0D9-CBCC-784C-A88C-E18E912956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A61974-2B06-444D-ADDD-7889559EA03D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1E4AD-ED22-214C-9A93-46FAC0169B94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335765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825500" y="3429000"/>
            <a:ext cx="7570461" cy="29718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3352800" cy="573088"/>
          </a:xfrm>
          <a:noFill/>
          <a:ln/>
        </p:spPr>
        <p:txBody>
          <a:bodyPr lIns="91294" tIns="45647" rIns="91294" bIns="45647" anchor="t"/>
          <a:lstStyle/>
          <a:p>
            <a:r>
              <a:rPr lang="en-US"/>
              <a:t>Exceptions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86800" cy="1902130"/>
          </a:xfrm>
          <a:noFill/>
          <a:ln/>
        </p:spPr>
        <p:txBody>
          <a:bodyPr/>
          <a:lstStyle/>
          <a:p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exception</a:t>
            </a:r>
            <a:r>
              <a:rPr lang="en-US" dirty="0"/>
              <a:t> is a transfer of control to the OS </a:t>
            </a:r>
            <a:r>
              <a:rPr lang="en-US" i="1" dirty="0"/>
              <a:t>kernel</a:t>
            </a:r>
            <a:r>
              <a:rPr lang="en-US" dirty="0"/>
              <a:t> in response to some </a:t>
            </a:r>
            <a:r>
              <a:rPr lang="en-US" i="1" dirty="0"/>
              <a:t>event</a:t>
            </a:r>
            <a:r>
              <a:rPr lang="en-US" dirty="0"/>
              <a:t>  (i.e., change in processor state)</a:t>
            </a:r>
          </a:p>
          <a:p>
            <a:pPr lvl="1"/>
            <a:r>
              <a:rPr lang="en-US" dirty="0"/>
              <a:t>Kernel is the memory-resident part of the OS</a:t>
            </a:r>
          </a:p>
          <a:p>
            <a:pPr lvl="1"/>
            <a:r>
              <a:rPr lang="en-US" dirty="0"/>
              <a:t>Examples of events: Divide by 0, arithmetic overflow, page fault, I/O request completes, typing Ctrl-C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2494562" y="3500438"/>
            <a:ext cx="154403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5105400" y="3500438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476166" name="Line 6"/>
          <p:cNvSpPr>
            <a:spLocks noChangeShapeType="1"/>
          </p:cNvSpPr>
          <p:nvPr/>
        </p:nvSpPr>
        <p:spPr bwMode="auto">
          <a:xfrm>
            <a:off x="3233738" y="4022725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7" name="Line 7"/>
          <p:cNvSpPr>
            <a:spLocks noChangeShapeType="1"/>
          </p:cNvSpPr>
          <p:nvPr/>
        </p:nvSpPr>
        <p:spPr bwMode="auto">
          <a:xfrm>
            <a:off x="3240088" y="4627563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8" name="Line 8"/>
          <p:cNvSpPr>
            <a:spLocks noChangeShapeType="1"/>
          </p:cNvSpPr>
          <p:nvPr/>
        </p:nvSpPr>
        <p:spPr bwMode="auto">
          <a:xfrm>
            <a:off x="6053138" y="463391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9" name="Line 9"/>
          <p:cNvSpPr>
            <a:spLocks noChangeShapeType="1"/>
          </p:cNvSpPr>
          <p:nvPr/>
        </p:nvSpPr>
        <p:spPr bwMode="auto">
          <a:xfrm flipH="1" flipV="1">
            <a:off x="3227388" y="4697413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0" name="Line 10"/>
          <p:cNvSpPr>
            <a:spLocks noChangeShapeType="1"/>
          </p:cNvSpPr>
          <p:nvPr/>
        </p:nvSpPr>
        <p:spPr bwMode="auto">
          <a:xfrm>
            <a:off x="3233738" y="472440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1" name="Rectangle 11"/>
          <p:cNvSpPr>
            <a:spLocks noChangeArrowheads="1"/>
          </p:cNvSpPr>
          <p:nvPr/>
        </p:nvSpPr>
        <p:spPr bwMode="auto">
          <a:xfrm>
            <a:off x="4102100" y="4300538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476172" name="Rectangle 12"/>
          <p:cNvSpPr>
            <a:spLocks noChangeArrowheads="1"/>
          </p:cNvSpPr>
          <p:nvPr/>
        </p:nvSpPr>
        <p:spPr bwMode="auto">
          <a:xfrm>
            <a:off x="6083300" y="4573588"/>
            <a:ext cx="214630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 processing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b="0" i="1" dirty="0">
                <a:latin typeface="Calibri" pitchFamily="34" charset="0"/>
              </a:rPr>
              <a:t>exception handler</a:t>
            </a:r>
          </a:p>
          <a:p>
            <a:pPr algn="l">
              <a:lnSpc>
                <a:spcPct val="100000"/>
              </a:lnSpc>
            </a:pP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476173" name="Rectangle 13"/>
          <p:cNvSpPr>
            <a:spLocks noChangeArrowheads="1"/>
          </p:cNvSpPr>
          <p:nvPr/>
        </p:nvSpPr>
        <p:spPr bwMode="auto">
          <a:xfrm>
            <a:off x="3733800" y="5140794"/>
            <a:ext cx="2093505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 Return to </a:t>
            </a:r>
            <a:r>
              <a:rPr lang="en-US" sz="1800" b="0" i="1" dirty="0" err="1">
                <a:latin typeface="Calibri" pitchFamily="34" charset="0"/>
              </a:rPr>
              <a:t>I_current</a:t>
            </a:r>
            <a:endParaRPr lang="en-US" sz="1800" b="0" i="1" dirty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Return to </a:t>
            </a:r>
            <a:r>
              <a:rPr lang="en-US" sz="1800" b="0" i="1" dirty="0" err="1">
                <a:latin typeface="Calibri" pitchFamily="34" charset="0"/>
              </a:rPr>
              <a:t>I_next</a:t>
            </a:r>
            <a:endParaRPr lang="en-US" sz="1800" b="0" i="1" dirty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Abort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476174" name="Rectangle 14"/>
          <p:cNvSpPr>
            <a:spLocks noChangeArrowheads="1"/>
          </p:cNvSpPr>
          <p:nvPr/>
        </p:nvSpPr>
        <p:spPr bwMode="auto">
          <a:xfrm>
            <a:off x="1040139" y="4359166"/>
            <a:ext cx="804863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Event </a:t>
            </a:r>
          </a:p>
        </p:txBody>
      </p:sp>
      <p:sp>
        <p:nvSpPr>
          <p:cNvPr id="476175" name="Text Box 15"/>
          <p:cNvSpPr txBox="1">
            <a:spLocks noChangeArrowheads="1"/>
          </p:cNvSpPr>
          <p:nvPr/>
        </p:nvSpPr>
        <p:spPr bwMode="auto">
          <a:xfrm>
            <a:off x="2396803" y="4395951"/>
            <a:ext cx="8670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I_current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6" name="Text Box 16"/>
          <p:cNvSpPr txBox="1">
            <a:spLocks noChangeArrowheads="1"/>
          </p:cNvSpPr>
          <p:nvPr/>
        </p:nvSpPr>
        <p:spPr bwMode="auto">
          <a:xfrm>
            <a:off x="2613978" y="4601310"/>
            <a:ext cx="649922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I_next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7" name="Line 17"/>
          <p:cNvSpPr>
            <a:spLocks noChangeShapeType="1"/>
          </p:cNvSpPr>
          <p:nvPr/>
        </p:nvSpPr>
        <p:spPr bwMode="auto">
          <a:xfrm>
            <a:off x="1716251" y="4544623"/>
            <a:ext cx="6858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7" grpId="0" animBg="1"/>
      <p:bldP spid="476168" grpId="0" animBg="1"/>
      <p:bldP spid="476169" grpId="0" animBg="1"/>
      <p:bldP spid="476170" grpId="0" animBg="1"/>
      <p:bldP spid="476171" grpId="0"/>
      <p:bldP spid="476172" grpId="0"/>
      <p:bldP spid="476173" grpId="0"/>
      <p:bldP spid="476174" grpId="0"/>
      <p:bldP spid="476176" grpId="0"/>
      <p:bldP spid="47617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11188" y="35560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611188" y="37846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611188" y="40132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1179513" y="40767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390525" y="35052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0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390525" y="3708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1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390525" y="3962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2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1004888" y="4025900"/>
            <a:ext cx="436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latin typeface="Arial" pitchFamily="34" charset="0"/>
              </a:rPr>
              <a:t>...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611188" y="44958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223838" y="4445000"/>
            <a:ext cx="4492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n-1</a:t>
            </a:r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1179513" y="36449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" name="Oval 20"/>
          <p:cNvSpPr>
            <a:spLocks noChangeArrowheads="1"/>
          </p:cNvSpPr>
          <p:nvPr/>
        </p:nvSpPr>
        <p:spPr bwMode="auto">
          <a:xfrm>
            <a:off x="1179513" y="38608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1179513" y="45593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721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Tables</a:t>
            </a:r>
          </a:p>
        </p:txBody>
      </p:sp>
      <p:sp>
        <p:nvSpPr>
          <p:cNvPr id="477214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5181600" y="2340138"/>
            <a:ext cx="3810000" cy="3222462"/>
          </a:xfrm>
        </p:spPr>
        <p:txBody>
          <a:bodyPr/>
          <a:lstStyle/>
          <a:p>
            <a:r>
              <a:rPr lang="en-US" sz="2000" dirty="0"/>
              <a:t>Each type of event has a </a:t>
            </a:r>
            <a:br>
              <a:rPr lang="en-US" sz="2000" dirty="0"/>
            </a:br>
            <a:r>
              <a:rPr lang="en-US" sz="2000" dirty="0"/>
              <a:t>unique exception number k</a:t>
            </a:r>
          </a:p>
          <a:p>
            <a:endParaRPr lang="en-US" sz="2000" dirty="0"/>
          </a:p>
          <a:p>
            <a:r>
              <a:rPr lang="en-US" sz="2000" dirty="0"/>
              <a:t>k = index into exception table </a:t>
            </a:r>
            <a:br>
              <a:rPr lang="en-US" sz="2000" dirty="0"/>
            </a:br>
            <a:r>
              <a:rPr lang="en-US" sz="2000" dirty="0"/>
              <a:t>(a.k.a. interrupt vector)</a:t>
            </a:r>
          </a:p>
          <a:p>
            <a:endParaRPr lang="en-US" sz="2000" dirty="0"/>
          </a:p>
          <a:p>
            <a:r>
              <a:rPr lang="en-US" sz="2000" dirty="0"/>
              <a:t>Handler k is called each time </a:t>
            </a:r>
            <a:br>
              <a:rPr lang="en-US" sz="2000" dirty="0"/>
            </a:br>
            <a:r>
              <a:rPr lang="en-US" sz="2000" dirty="0"/>
              <a:t>exception k occurs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511624" y="2993480"/>
            <a:ext cx="1012376" cy="5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Table</a:t>
            </a:r>
          </a:p>
        </p:txBody>
      </p:sp>
      <p:sp>
        <p:nvSpPr>
          <p:cNvPr id="477192" name="Line 8"/>
          <p:cNvSpPr>
            <a:spLocks noChangeShapeType="1"/>
          </p:cNvSpPr>
          <p:nvPr/>
        </p:nvSpPr>
        <p:spPr bwMode="auto">
          <a:xfrm flipV="1">
            <a:off x="1220788" y="3797300"/>
            <a:ext cx="12192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1" name="Line 17"/>
          <p:cNvSpPr>
            <a:spLocks noChangeShapeType="1"/>
          </p:cNvSpPr>
          <p:nvPr/>
        </p:nvSpPr>
        <p:spPr bwMode="auto">
          <a:xfrm flipV="1">
            <a:off x="1220788" y="2425700"/>
            <a:ext cx="12192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2" name="Rectangle 18"/>
          <p:cNvSpPr>
            <a:spLocks noChangeArrowheads="1"/>
          </p:cNvSpPr>
          <p:nvPr/>
        </p:nvSpPr>
        <p:spPr bwMode="auto">
          <a:xfrm>
            <a:off x="2439988" y="24257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0</a:t>
            </a:r>
          </a:p>
        </p:txBody>
      </p:sp>
      <p:sp>
        <p:nvSpPr>
          <p:cNvPr id="477203" name="Rectangle 19"/>
          <p:cNvSpPr>
            <a:spLocks noChangeArrowheads="1"/>
          </p:cNvSpPr>
          <p:nvPr/>
        </p:nvSpPr>
        <p:spPr bwMode="auto">
          <a:xfrm>
            <a:off x="2439988" y="31115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1</a:t>
            </a: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V="1">
            <a:off x="1220788" y="3111500"/>
            <a:ext cx="121920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6" name="Rectangle 22"/>
          <p:cNvSpPr>
            <a:spLocks noChangeArrowheads="1"/>
          </p:cNvSpPr>
          <p:nvPr/>
        </p:nvSpPr>
        <p:spPr bwMode="auto">
          <a:xfrm>
            <a:off x="2439988" y="37973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2</a:t>
            </a:r>
          </a:p>
        </p:txBody>
      </p:sp>
      <p:sp>
        <p:nvSpPr>
          <p:cNvPr id="477207" name="Rectangle 23"/>
          <p:cNvSpPr>
            <a:spLocks noChangeArrowheads="1"/>
          </p:cNvSpPr>
          <p:nvPr/>
        </p:nvSpPr>
        <p:spPr bwMode="auto">
          <a:xfrm>
            <a:off x="2439988" y="51054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n-1</a:t>
            </a:r>
          </a:p>
        </p:txBody>
      </p:sp>
      <p:sp>
        <p:nvSpPr>
          <p:cNvPr id="477208" name="Text Box 24"/>
          <p:cNvSpPr txBox="1">
            <a:spLocks noChangeArrowheads="1"/>
          </p:cNvSpPr>
          <p:nvPr/>
        </p:nvSpPr>
        <p:spPr bwMode="auto">
          <a:xfrm>
            <a:off x="3581400" y="4406900"/>
            <a:ext cx="436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...</a:t>
            </a:r>
          </a:p>
        </p:txBody>
      </p:sp>
      <p:sp>
        <p:nvSpPr>
          <p:cNvPr id="477210" name="Line 26"/>
          <p:cNvSpPr>
            <a:spLocks noChangeShapeType="1"/>
          </p:cNvSpPr>
          <p:nvPr/>
        </p:nvSpPr>
        <p:spPr bwMode="auto">
          <a:xfrm>
            <a:off x="1220788" y="4603750"/>
            <a:ext cx="1219200" cy="50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11" name="Text Box 27"/>
          <p:cNvSpPr txBox="1">
            <a:spLocks noChangeArrowheads="1"/>
          </p:cNvSpPr>
          <p:nvPr/>
        </p:nvSpPr>
        <p:spPr bwMode="auto">
          <a:xfrm>
            <a:off x="433551" y="1625025"/>
            <a:ext cx="1060803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Exception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numbers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>
            <a:off x="-124894" y="2837150"/>
            <a:ext cx="1336100" cy="1588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(partial) Taxonomy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2895600"/>
            <a:ext cx="2362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Asynchronous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3048000"/>
            <a:ext cx="22098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Synchronous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018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Interrupts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Traps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97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Faults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04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Aborts</a:t>
            </a:r>
          </a:p>
        </p:txBody>
      </p: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 bwMode="auto">
          <a:xfrm flipH="1">
            <a:off x="1157118" y="3357265"/>
            <a:ext cx="785982" cy="10231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 bwMode="auto">
          <a:xfrm flipH="1">
            <a:off x="4229100" y="3509665"/>
            <a:ext cx="16764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5" idx="2"/>
            <a:endCxn id="8" idx="0"/>
          </p:cNvCxnSpPr>
          <p:nvPr/>
        </p:nvCxnSpPr>
        <p:spPr bwMode="auto">
          <a:xfrm>
            <a:off x="5905500" y="3509665"/>
            <a:ext cx="1143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2"/>
            <a:endCxn id="9" idx="0"/>
          </p:cNvCxnSpPr>
          <p:nvPr/>
        </p:nvCxnSpPr>
        <p:spPr bwMode="auto">
          <a:xfrm>
            <a:off x="5905500" y="3509665"/>
            <a:ext cx="19050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394435" y="1215560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ECF</a:t>
            </a:r>
          </a:p>
        </p:txBody>
      </p:sp>
      <p:cxnSp>
        <p:nvCxnSpPr>
          <p:cNvPr id="20" name="Straight Connector 19"/>
          <p:cNvCxnSpPr>
            <a:stCxn id="18" idx="2"/>
            <a:endCxn id="4" idx="0"/>
          </p:cNvCxnSpPr>
          <p:nvPr/>
        </p:nvCxnSpPr>
        <p:spPr bwMode="auto">
          <a:xfrm flipH="1">
            <a:off x="1943100" y="1677225"/>
            <a:ext cx="2251435" cy="121837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8" idx="2"/>
            <a:endCxn id="5" idx="0"/>
          </p:cNvCxnSpPr>
          <p:nvPr/>
        </p:nvCxnSpPr>
        <p:spPr bwMode="auto">
          <a:xfrm>
            <a:off x="4194535" y="1677225"/>
            <a:ext cx="1710965" cy="137077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57176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766" y="569912"/>
            <a:ext cx="7912100" cy="573088"/>
          </a:xfrm>
        </p:spPr>
        <p:txBody>
          <a:bodyPr/>
          <a:lstStyle/>
          <a:p>
            <a:r>
              <a:rPr lang="en-US"/>
              <a:t>Asynchronous Exceptions (Interrupts)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Caused by events external to the processor</a:t>
            </a:r>
          </a:p>
          <a:p>
            <a:pPr lvl="1"/>
            <a:r>
              <a:rPr lang="en-US" dirty="0"/>
              <a:t>Indicated by setting the processor’s </a:t>
            </a:r>
            <a:r>
              <a:rPr lang="en-US" i="1" dirty="0"/>
              <a:t>interrupt pin</a:t>
            </a:r>
          </a:p>
          <a:p>
            <a:pPr lvl="1"/>
            <a:r>
              <a:rPr lang="en-US" dirty="0"/>
              <a:t>Handler returns to “next” instruction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Timer interrupt</a:t>
            </a:r>
          </a:p>
          <a:p>
            <a:pPr lvl="2"/>
            <a:r>
              <a:rPr lang="en-US" dirty="0"/>
              <a:t>Every few </a:t>
            </a:r>
            <a:r>
              <a:rPr lang="en-US" dirty="0" err="1"/>
              <a:t>ms</a:t>
            </a:r>
            <a:r>
              <a:rPr lang="en-US" dirty="0"/>
              <a:t>, an external timer chip triggers an interrupt</a:t>
            </a:r>
          </a:p>
          <a:p>
            <a:pPr lvl="2"/>
            <a:r>
              <a:rPr lang="en-US" dirty="0"/>
              <a:t>Used by the kernel to take back control from user programs</a:t>
            </a:r>
          </a:p>
          <a:p>
            <a:pPr lvl="1"/>
            <a:r>
              <a:rPr lang="en-US" dirty="0"/>
              <a:t> I/O interrupt from external device</a:t>
            </a:r>
          </a:p>
          <a:p>
            <a:pPr lvl="2"/>
            <a:r>
              <a:rPr lang="en-US" dirty="0"/>
              <a:t>Hitting Ctrl-C at the keyboard</a:t>
            </a:r>
          </a:p>
          <a:p>
            <a:pPr lvl="2"/>
            <a:r>
              <a:rPr lang="en-US" dirty="0"/>
              <a:t>Arrival of a packet from a network</a:t>
            </a:r>
          </a:p>
          <a:p>
            <a:pPr lvl="2"/>
            <a:r>
              <a:rPr lang="en-US" dirty="0"/>
              <a:t>Arrival of data from a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569912"/>
            <a:ext cx="6819900" cy="573088"/>
          </a:xfrm>
        </p:spPr>
        <p:txBody>
          <a:bodyPr/>
          <a:lstStyle/>
          <a:p>
            <a:r>
              <a:rPr lang="en-US" dirty="0"/>
              <a:t>Synchronous Exceptions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7896225" cy="533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Caused by events that occur as a result of executing an instruction: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Traps</a:t>
            </a:r>
          </a:p>
          <a:p>
            <a:pPr lvl="2"/>
            <a:r>
              <a:rPr lang="en-US" dirty="0"/>
              <a:t>Intentional, set program up to “trip the trap” and do something</a:t>
            </a:r>
          </a:p>
          <a:p>
            <a:pPr lvl="2"/>
            <a:r>
              <a:rPr lang="en-US" dirty="0"/>
              <a:t>Examples: </a:t>
            </a:r>
            <a:r>
              <a:rPr lang="en-US" b="1" i="1" dirty="0"/>
              <a:t>system calls</a:t>
            </a:r>
            <a:r>
              <a:rPr lang="en-US" dirty="0"/>
              <a:t>, </a:t>
            </a:r>
            <a:r>
              <a:rPr lang="en-US" dirty="0" err="1"/>
              <a:t>gdb</a:t>
            </a:r>
            <a:r>
              <a:rPr lang="en-US" dirty="0"/>
              <a:t> breakpoints</a:t>
            </a:r>
          </a:p>
          <a:p>
            <a:pPr lvl="2"/>
            <a:r>
              <a:rPr lang="en-US" dirty="0"/>
              <a:t>Returns control to “next” instruction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Faults</a:t>
            </a:r>
          </a:p>
          <a:p>
            <a:pPr lvl="2"/>
            <a:r>
              <a:rPr lang="en-US" dirty="0"/>
              <a:t>Unintentional but possibly recoverable </a:t>
            </a:r>
          </a:p>
          <a:p>
            <a:pPr lvl="2"/>
            <a:r>
              <a:rPr lang="en-US" dirty="0"/>
              <a:t>Examples: page faults (recoverable), protection faults (unrecoverable), floating point exceptions</a:t>
            </a:r>
          </a:p>
          <a:p>
            <a:pPr lvl="2"/>
            <a:r>
              <a:rPr lang="en-US" dirty="0"/>
              <a:t>Either re-executes faulting (“current”) instruction or aborts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Aborts</a:t>
            </a:r>
          </a:p>
          <a:p>
            <a:pPr lvl="2"/>
            <a:r>
              <a:rPr lang="en-US" dirty="0"/>
              <a:t>Unintentional and unrecoverable</a:t>
            </a:r>
          </a:p>
          <a:p>
            <a:pPr lvl="2"/>
            <a:r>
              <a:rPr lang="en-US" dirty="0"/>
              <a:t>Examples: illegal instruction, parity error, machine check</a:t>
            </a:r>
          </a:p>
          <a:p>
            <a:pPr lvl="2"/>
            <a:r>
              <a:rPr lang="en-US" dirty="0"/>
              <a:t>Aborts current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09844"/>
              </p:ext>
            </p:extLst>
          </p:nvPr>
        </p:nvGraphicFramePr>
        <p:xfrm>
          <a:off x="457200" y="2311400"/>
          <a:ext cx="7086600" cy="3708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read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Read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write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Write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open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Open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close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Close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stat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Get info</a:t>
                      </a:r>
                      <a:r>
                        <a:rPr lang="en-US" baseline="0" dirty="0">
                          <a:latin typeface="Calibri" pitchFamily="34" charset="0"/>
                        </a:rPr>
                        <a:t> about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57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fork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Create process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59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Courier New"/>
                        </a:rPr>
                        <a:t>execve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Execute a program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60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_exit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Terminate process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62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kill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Send signal to process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6875" y="1219200"/>
            <a:ext cx="7896225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Each x86-64 system call has a unique ID number</a:t>
            </a:r>
          </a:p>
          <a:p>
            <a:r>
              <a:rPr lang="en-US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292240045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381000" y="41910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188912"/>
            <a:ext cx="8606503" cy="573088"/>
          </a:xfrm>
          <a:noFill/>
          <a:ln/>
        </p:spPr>
        <p:txBody>
          <a:bodyPr/>
          <a:lstStyle/>
          <a:p>
            <a:r>
              <a:rPr lang="en-US" dirty="0"/>
              <a:t>System Call Example: Opening File</a:t>
            </a:r>
          </a:p>
        </p:txBody>
      </p:sp>
      <p:sp>
        <p:nvSpPr>
          <p:cNvPr id="48027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63008" y="859519"/>
            <a:ext cx="8399992" cy="1045481"/>
          </a:xfrm>
        </p:spPr>
        <p:txBody>
          <a:bodyPr>
            <a:normAutofit/>
          </a:bodyPr>
          <a:lstStyle/>
          <a:p>
            <a:r>
              <a:rPr lang="en-US" sz="2000" b="0" dirty="0"/>
              <a:t>User calls: </a:t>
            </a:r>
            <a:r>
              <a:rPr lang="en-US" sz="2000" dirty="0">
                <a:latin typeface="Courier New" pitchFamily="49" charset="0"/>
              </a:rPr>
              <a:t>open(filename, options)</a:t>
            </a:r>
            <a:endParaRPr lang="en-US" sz="2000" b="0" dirty="0"/>
          </a:p>
          <a:p>
            <a:r>
              <a:rPr lang="en-US" sz="2000" b="0" dirty="0"/>
              <a:t>Calls __</a:t>
            </a:r>
            <a:r>
              <a:rPr lang="en-US" sz="2000" dirty="0">
                <a:latin typeface="Courier New" pitchFamily="49" charset="0"/>
              </a:rPr>
              <a:t>open</a:t>
            </a:r>
            <a:r>
              <a:rPr lang="en-US" sz="2000" b="0" dirty="0"/>
              <a:t> function, which invokes system call instruction </a:t>
            </a:r>
            <a:r>
              <a:rPr lang="en-US" sz="2000" dirty="0" err="1">
                <a:latin typeface="Courier New" pitchFamily="49" charset="0"/>
              </a:rPr>
              <a:t>syscall</a:t>
            </a:r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pPr marL="0" indent="0">
              <a:buNone/>
            </a:pPr>
            <a:endParaRPr lang="en-US" sz="2200" b="0" dirty="0"/>
          </a:p>
          <a:p>
            <a:pPr marL="0" indent="0">
              <a:buNone/>
            </a:pPr>
            <a:endParaRPr lang="en-US" sz="2200" b="0" dirty="0"/>
          </a:p>
          <a:p>
            <a:endParaRPr lang="en-US" sz="2200" b="0" dirty="0"/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529303" y="1917918"/>
            <a:ext cx="84582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00000000000e5d70 &lt;__open&gt;:</a:t>
            </a: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e5d79:   b8 02 00 00 00      mov  $0x2,%eax 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# 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open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 is syscall #2</a:t>
            </a:r>
            <a:endParaRPr lang="de-DE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e5d7e:   0f 05               	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syscall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# Return value in %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rax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e5d80:   48 3d 01 f0 ff ff    cmp  $0xfffffffffffff001,%rax 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e5dfa:   c3          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2382" y="4191000"/>
            <a:ext cx="154403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173772" y="4191000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296770" y="47132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303120" y="53181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116170" y="53244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1290420" y="53879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1290420" y="54149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165132" y="4953000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146332" y="5410200"/>
            <a:ext cx="1219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Open file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2165132" y="5719762"/>
            <a:ext cx="914772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685800" y="5086513"/>
            <a:ext cx="65068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syscall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782334" y="5291872"/>
            <a:ext cx="49832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cmp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2" name="Rectangle 15"/>
          <p:cNvSpPr txBox="1">
            <a:spLocks noChangeArrowheads="1"/>
          </p:cNvSpPr>
          <p:nvPr/>
        </p:nvSpPr>
        <p:spPr bwMode="auto">
          <a:xfrm>
            <a:off x="5410200" y="4241215"/>
            <a:ext cx="3753280" cy="254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rax</a:t>
            </a:r>
            <a:r>
              <a:rPr lang="en-US" sz="2000" b="0" dirty="0">
                <a:latin typeface="Courier New"/>
                <a:cs typeface="Courier New"/>
              </a:rPr>
              <a:t> </a:t>
            </a:r>
            <a:r>
              <a:rPr lang="en-US" sz="2000" b="0" dirty="0"/>
              <a:t>contains </a:t>
            </a:r>
            <a:r>
              <a:rPr lang="en-US" sz="2000" b="0" dirty="0" err="1"/>
              <a:t>syscall</a:t>
            </a:r>
            <a:r>
              <a:rPr lang="en-US" sz="2000" b="0" dirty="0"/>
              <a:t> number</a:t>
            </a:r>
          </a:p>
          <a:p>
            <a:r>
              <a:rPr lang="en-US" sz="2000" b="0" dirty="0"/>
              <a:t>Other arguments in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rdi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rsi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rdx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%r10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%r8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%r9</a:t>
            </a:r>
          </a:p>
          <a:p>
            <a:r>
              <a:rPr lang="en-US" sz="2000" b="0" dirty="0"/>
              <a:t>Return value in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rax</a:t>
            </a:r>
            <a:endParaRPr lang="en-US" sz="2000" b="0" dirty="0">
              <a:latin typeface="Courier New"/>
              <a:cs typeface="Courier New"/>
            </a:endParaRPr>
          </a:p>
          <a:p>
            <a:r>
              <a:rPr lang="en-US" sz="2000" b="0" dirty="0">
                <a:latin typeface="Calibri"/>
                <a:cs typeface="Calibri"/>
              </a:rPr>
              <a:t>Negative value is an error corresponding to negative </a:t>
            </a:r>
            <a:r>
              <a:rPr lang="en-US" sz="2000" b="0" dirty="0" err="1">
                <a:latin typeface="Courier New"/>
                <a:cs typeface="Courier New"/>
              </a:rPr>
              <a:t>errno</a:t>
            </a:r>
            <a:endParaRPr lang="en-US" sz="2000" b="0" dirty="0">
              <a:latin typeface="Courier New"/>
              <a:cs typeface="Courier New"/>
            </a:endParaRPr>
          </a:p>
          <a:p>
            <a:endParaRPr lang="en-US" sz="2000" b="0" dirty="0">
              <a:latin typeface="+mn-lt"/>
              <a:cs typeface="Courier New"/>
            </a:endParaRPr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pPr marL="0" indent="0">
              <a:buFont typeface="Wingdings 2" pitchFamily="18" charset="2"/>
              <a:buNone/>
            </a:pPr>
            <a:endParaRPr lang="en-US" sz="2000" b="0" dirty="0"/>
          </a:p>
          <a:p>
            <a:pPr marL="0" indent="0">
              <a:buFont typeface="Wingdings 2" pitchFamily="18" charset="2"/>
              <a:buNone/>
            </a:pPr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pPr marL="0" indent="0">
              <a:buFont typeface="Wingdings 2" pitchFamily="18" charset="2"/>
              <a:buNone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81607390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381000" y="41910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188912"/>
            <a:ext cx="8606503" cy="573088"/>
          </a:xfrm>
          <a:noFill/>
          <a:ln/>
        </p:spPr>
        <p:txBody>
          <a:bodyPr/>
          <a:lstStyle/>
          <a:p>
            <a:r>
              <a:rPr lang="en-US" dirty="0"/>
              <a:t>System Call Example: Opening File</a:t>
            </a:r>
          </a:p>
        </p:txBody>
      </p:sp>
      <p:sp>
        <p:nvSpPr>
          <p:cNvPr id="48027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63008" y="859519"/>
            <a:ext cx="8399992" cy="1045481"/>
          </a:xfrm>
        </p:spPr>
        <p:txBody>
          <a:bodyPr>
            <a:normAutofit/>
          </a:bodyPr>
          <a:lstStyle/>
          <a:p>
            <a:r>
              <a:rPr lang="en-US" sz="2000" b="0" dirty="0"/>
              <a:t>User calls: </a:t>
            </a:r>
            <a:r>
              <a:rPr lang="en-US" sz="2000" dirty="0">
                <a:latin typeface="Courier New" pitchFamily="49" charset="0"/>
              </a:rPr>
              <a:t>open(filename, options)</a:t>
            </a:r>
            <a:endParaRPr lang="en-US" sz="2000" b="0" dirty="0"/>
          </a:p>
          <a:p>
            <a:r>
              <a:rPr lang="en-US" sz="2000" b="0" dirty="0"/>
              <a:t>Calls __</a:t>
            </a:r>
            <a:r>
              <a:rPr lang="en-US" sz="2000" dirty="0">
                <a:latin typeface="Courier New" pitchFamily="49" charset="0"/>
              </a:rPr>
              <a:t>open</a:t>
            </a:r>
            <a:r>
              <a:rPr lang="en-US" sz="2000" b="0" dirty="0"/>
              <a:t> function, which invokes system call instruction </a:t>
            </a:r>
            <a:r>
              <a:rPr lang="en-US" sz="2000" dirty="0" err="1">
                <a:latin typeface="Courier New" pitchFamily="49" charset="0"/>
              </a:rPr>
              <a:t>syscall</a:t>
            </a:r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pPr marL="0" indent="0">
              <a:buNone/>
            </a:pPr>
            <a:endParaRPr lang="en-US" sz="2200" b="0" dirty="0"/>
          </a:p>
          <a:p>
            <a:pPr marL="0" indent="0">
              <a:buNone/>
            </a:pPr>
            <a:endParaRPr lang="en-US" sz="2200" b="0" dirty="0"/>
          </a:p>
          <a:p>
            <a:endParaRPr lang="en-US" sz="2200" b="0" dirty="0"/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529303" y="1917918"/>
            <a:ext cx="84582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00000000000e5d70 &lt;__open&gt;:</a:t>
            </a: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e5d79:   b8 02 00 00 00      mov  $0x2,%eax  # 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open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 is syscall #2</a:t>
            </a:r>
            <a:endParaRPr lang="de-DE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e5d7e:   0f 05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syscall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# Return value in %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rax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e5d80:   48 3d 01 f0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cmp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 $0xfffffffffffff001,%rax 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e5dfa:   c3          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2382" y="4191000"/>
            <a:ext cx="154403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173772" y="4191000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296770" y="47132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303120" y="53181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116170" y="53244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1290420" y="53879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1290420" y="54149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165132" y="4953000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146332" y="5410200"/>
            <a:ext cx="1219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Open file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2165132" y="5719762"/>
            <a:ext cx="914772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685800" y="5086513"/>
            <a:ext cx="65068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syscall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782334" y="5291872"/>
            <a:ext cx="49832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cmp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2" name="Rectangle 15"/>
          <p:cNvSpPr txBox="1">
            <a:spLocks noChangeArrowheads="1"/>
          </p:cNvSpPr>
          <p:nvPr/>
        </p:nvSpPr>
        <p:spPr bwMode="auto">
          <a:xfrm>
            <a:off x="5410200" y="4241215"/>
            <a:ext cx="3753280" cy="254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rax</a:t>
            </a:r>
            <a:r>
              <a:rPr lang="en-US" sz="2000" b="0" dirty="0">
                <a:latin typeface="Courier New"/>
                <a:cs typeface="Courier New"/>
              </a:rPr>
              <a:t> </a:t>
            </a:r>
            <a:r>
              <a:rPr lang="en-US" sz="2000" b="0" dirty="0"/>
              <a:t>contains </a:t>
            </a:r>
            <a:r>
              <a:rPr lang="en-US" sz="2000" b="0" dirty="0" err="1"/>
              <a:t>syscall</a:t>
            </a:r>
            <a:r>
              <a:rPr lang="en-US" sz="2000" b="0" dirty="0"/>
              <a:t> number</a:t>
            </a:r>
          </a:p>
          <a:p>
            <a:r>
              <a:rPr lang="en-US" sz="2000" b="0" dirty="0"/>
              <a:t>Other arguments in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rdi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rsi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rdx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%r10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%r8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%r9</a:t>
            </a:r>
          </a:p>
          <a:p>
            <a:r>
              <a:rPr lang="en-US" sz="2000" b="0" dirty="0"/>
              <a:t>Return value in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rax</a:t>
            </a:r>
            <a:endParaRPr lang="en-US" sz="2000" b="0" dirty="0">
              <a:latin typeface="Courier New"/>
              <a:cs typeface="Courier New"/>
            </a:endParaRPr>
          </a:p>
          <a:p>
            <a:r>
              <a:rPr lang="en-US" sz="2000" b="0" dirty="0">
                <a:latin typeface="Calibri"/>
                <a:cs typeface="Calibri"/>
              </a:rPr>
              <a:t>Negative value is an error corresponding to negative </a:t>
            </a:r>
            <a:r>
              <a:rPr lang="en-US" sz="2000" b="0" dirty="0" err="1">
                <a:latin typeface="Courier New"/>
                <a:cs typeface="Courier New"/>
              </a:rPr>
              <a:t>errno</a:t>
            </a:r>
            <a:endParaRPr lang="en-US" sz="2000" b="0" dirty="0">
              <a:latin typeface="Courier New"/>
              <a:cs typeface="Courier New"/>
            </a:endParaRPr>
          </a:p>
          <a:p>
            <a:endParaRPr lang="en-US" sz="2000" b="0" dirty="0">
              <a:latin typeface="+mn-lt"/>
              <a:cs typeface="Courier New"/>
            </a:endParaRPr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pPr marL="0" indent="0">
              <a:buFont typeface="Wingdings 2" pitchFamily="18" charset="2"/>
              <a:buNone/>
            </a:pPr>
            <a:endParaRPr lang="en-US" sz="2000" b="0" dirty="0"/>
          </a:p>
          <a:p>
            <a:pPr marL="0" indent="0">
              <a:buFont typeface="Wingdings 2" pitchFamily="18" charset="2"/>
              <a:buNone/>
            </a:pPr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pPr marL="0" indent="0">
              <a:buFont typeface="Wingdings 2" pitchFamily="18" charset="2"/>
              <a:buNone/>
            </a:pPr>
            <a:endParaRPr lang="en-US" sz="20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2819400" y="317480"/>
            <a:ext cx="6402058" cy="489364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Almost like a function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Transfer of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On return, executes next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Passes arguments using calling convention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Gets result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alibri" pitchFamily="34" charset="0"/>
              </a:rPr>
              <a:t>One Important exception!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Executed by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Different set of privileges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And other differences: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E.g., “address” of “function” is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Uses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762000" y="3581400"/>
            <a:ext cx="57150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652" y="587375"/>
            <a:ext cx="7893050" cy="555625"/>
          </a:xfrm>
          <a:noFill/>
          <a:ln/>
        </p:spPr>
        <p:txBody>
          <a:bodyPr/>
          <a:lstStyle/>
          <a:p>
            <a:r>
              <a:rPr lang="en-US" dirty="0"/>
              <a:t>Fault Example: Page Fault</a:t>
            </a:r>
          </a:p>
        </p:txBody>
      </p:sp>
      <p:sp>
        <p:nvSpPr>
          <p:cNvPr id="4812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1066800"/>
          </a:xfrm>
        </p:spPr>
        <p:txBody>
          <a:bodyPr/>
          <a:lstStyle/>
          <a:p>
            <a:r>
              <a:rPr lang="en-US" sz="2000" b="0" dirty="0"/>
              <a:t>User writes to memory location</a:t>
            </a:r>
          </a:p>
          <a:p>
            <a:r>
              <a:rPr lang="en-US" sz="2000" b="0" dirty="0"/>
              <a:t>That portion (page) of user’s memory </a:t>
            </a:r>
            <a:br>
              <a:rPr lang="en-US" sz="2000" b="0" dirty="0"/>
            </a:br>
            <a:r>
              <a:rPr lang="en-US" sz="2000" b="0" dirty="0"/>
              <a:t>is currently on disk</a:t>
            </a:r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81298" name="Text Box 18"/>
          <p:cNvSpPr txBox="1">
            <a:spLocks noChangeArrowheads="1"/>
          </p:cNvSpPr>
          <p:nvPr/>
        </p:nvSpPr>
        <p:spPr bwMode="auto">
          <a:xfrm>
            <a:off x="6113354" y="1022350"/>
            <a:ext cx="2165350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914400" y="2488982"/>
            <a:ext cx="7348538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80483b7:	c7 05 10 9d 04 08 0d 	movl   $0xd,0x8049d10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838200" y="3633951"/>
            <a:ext cx="151112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581400" y="3633951"/>
            <a:ext cx="1746317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1652588" y="4156238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658938" y="4761076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4471988" y="476742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 flipV="1">
            <a:off x="1646237" y="4767426"/>
            <a:ext cx="28321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1646238" y="4857913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2124964" y="4395951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Exception: page fault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4502150" y="4740166"/>
            <a:ext cx="197485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Copy page from disk to memory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2520951" y="5147442"/>
            <a:ext cx="181713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Return and </a:t>
            </a:r>
            <a:r>
              <a:rPr lang="en-US" sz="1800" b="0" i="1" dirty="0" err="1">
                <a:latin typeface="Calibri" pitchFamily="34" charset="0"/>
              </a:rPr>
              <a:t>reexecute</a:t>
            </a:r>
            <a:r>
              <a:rPr lang="en-US" sz="1800" b="0" i="1" dirty="0">
                <a:latin typeface="Calibri" pitchFamily="34" charset="0"/>
              </a:rPr>
              <a:t> </a:t>
            </a:r>
            <a:r>
              <a:rPr lang="en-US" sz="1800" b="0" i="1" dirty="0" err="1">
                <a:latin typeface="Calibri" pitchFamily="34" charset="0"/>
              </a:rPr>
              <a:t>movl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1098332" y="4595649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686800" cy="555625"/>
          </a:xfrm>
          <a:noFill/>
          <a:ln/>
        </p:spPr>
        <p:txBody>
          <a:bodyPr/>
          <a:lstStyle/>
          <a:p>
            <a:r>
              <a:rPr lang="en-US" dirty="0"/>
              <a:t>Fault Example: Invalid Memory Reference</a:t>
            </a:r>
          </a:p>
        </p:txBody>
      </p:sp>
      <p:sp>
        <p:nvSpPr>
          <p:cNvPr id="482318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517634" y="5525815"/>
            <a:ext cx="6705600" cy="874985"/>
          </a:xfrm>
        </p:spPr>
        <p:txBody>
          <a:bodyPr/>
          <a:lstStyle/>
          <a:p>
            <a:r>
              <a:rPr lang="en-US" sz="2000" b="0" dirty="0"/>
              <a:t>Sends </a:t>
            </a:r>
            <a:r>
              <a:rPr lang="en-US" sz="2000" dirty="0">
                <a:latin typeface="Courier New" pitchFamily="49" charset="0"/>
              </a:rPr>
              <a:t>SIGSEGV</a:t>
            </a:r>
            <a:r>
              <a:rPr lang="en-US" sz="2000" b="0" dirty="0"/>
              <a:t> signal to user process</a:t>
            </a:r>
          </a:p>
          <a:p>
            <a:r>
              <a:rPr lang="en-US" sz="2000" b="0" dirty="0"/>
              <a:t>User process exits with “segmentation fault”</a:t>
            </a:r>
          </a:p>
        </p:txBody>
      </p:sp>
      <p:sp>
        <p:nvSpPr>
          <p:cNvPr id="482319" name="Text Box 15"/>
          <p:cNvSpPr txBox="1">
            <a:spLocks noChangeArrowheads="1"/>
          </p:cNvSpPr>
          <p:nvPr/>
        </p:nvSpPr>
        <p:spPr bwMode="auto">
          <a:xfrm>
            <a:off x="959068" y="1219200"/>
            <a:ext cx="2287588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a[1000];</a:t>
            </a:r>
          </a:p>
          <a:p>
            <a:r>
              <a:rPr lang="en-US" sz="1600" dirty="0" err="1">
                <a:latin typeface="Courier New" pitchFamily="49" charset="0"/>
              </a:rPr>
              <a:t>main ()</a:t>
            </a:r>
          </a:p>
          <a:p>
            <a:r>
              <a:rPr lang="en-US" sz="1600" dirty="0" err="1">
                <a:latin typeface="Courier New" pitchFamily="49" charset="0"/>
              </a:rPr>
              <a:t>{</a:t>
            </a:r>
          </a:p>
          <a:p>
            <a:r>
              <a:rPr lang="en-US" sz="1600" dirty="0" err="1">
                <a:latin typeface="Courier New" pitchFamily="49" charset="0"/>
              </a:rPr>
              <a:t>    a[5000] = 13;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482320" name="Text Box 16"/>
          <p:cNvSpPr txBox="1">
            <a:spLocks noChangeArrowheads="1"/>
          </p:cNvSpPr>
          <p:nvPr/>
        </p:nvSpPr>
        <p:spPr bwMode="auto">
          <a:xfrm>
            <a:off x="959068" y="2667000"/>
            <a:ext cx="739337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 80483b7:	c7 05 60 e3 04 08 0d 	movl   $0xd,0x804e360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59068" y="3276600"/>
            <a:ext cx="7270532" cy="20574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60450" y="3276600"/>
            <a:ext cx="151112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810000" y="3276600"/>
            <a:ext cx="1746317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1874838" y="37988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1881188" y="44037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4694238" y="44100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2277364" y="4038600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Exception: page fault</a:t>
            </a: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724400" y="4495800"/>
            <a:ext cx="22860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Detect invalid address</a:t>
            </a: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1319049" y="4240574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708634" y="5005551"/>
            <a:ext cx="17683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6477000" y="4814841"/>
            <a:ext cx="1600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Signal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8" grpId="0" build="p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6" grpId="0"/>
      <p:bldP spid="27" grpId="0"/>
      <p:bldP spid="29" grpId="0"/>
      <p:bldP spid="31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8077200" cy="1470025"/>
          </a:xfrm>
        </p:spPr>
        <p:txBody>
          <a:bodyPr/>
          <a:lstStyle/>
          <a:p>
            <a:pPr marL="0" indent="0"/>
            <a:r>
              <a:rPr lang="en-US" dirty="0"/>
              <a:t>Exceptional Control Flow: </a:t>
            </a:r>
            <a:br>
              <a:rPr lang="en-US" dirty="0"/>
            </a:br>
            <a:r>
              <a:rPr lang="en-US" dirty="0"/>
              <a:t>Exceptions and Processes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15-213/18-213/14-513/15-513/18-613: Introduction to Computer Systems</a:t>
            </a:r>
            <a:br>
              <a:rPr lang="en-US" sz="2000" b="0" dirty="0"/>
            </a:br>
            <a:r>
              <a:rPr lang="en-US" sz="2000" b="0" dirty="0"/>
              <a:t>19</a:t>
            </a:r>
            <a:r>
              <a:rPr lang="en-US" sz="2000" b="0" baseline="30000" dirty="0"/>
              <a:t>th</a:t>
            </a:r>
            <a:r>
              <a:rPr lang="en-US" sz="2000" b="0" dirty="0"/>
              <a:t> Lecture, November 3, 2020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82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CF462023-8BB9-44DD-BA87-1AC3D8FA2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602273"/>
            <a:ext cx="1795272" cy="179527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Exceptional Control Flow</a:t>
            </a:r>
          </a:p>
          <a:p>
            <a:r>
              <a:rPr lang="en-US" dirty="0">
                <a:solidFill>
                  <a:schemeClr val="bg2"/>
                </a:solidFill>
              </a:rPr>
              <a:t>Exceptions</a:t>
            </a:r>
          </a:p>
          <a:p>
            <a:r>
              <a:rPr lang="en-US" dirty="0"/>
              <a:t>Processes</a:t>
            </a:r>
          </a:p>
          <a:p>
            <a:r>
              <a:rPr lang="en-US" dirty="0">
                <a:solidFill>
                  <a:schemeClr val="bg2"/>
                </a:solidFill>
              </a:rPr>
              <a:t>Process Control</a:t>
            </a:r>
          </a:p>
        </p:txBody>
      </p:sp>
    </p:spTree>
    <p:extLst>
      <p:ext uri="{BB962C8B-B14F-4D97-AF65-F5344CB8AC3E}">
        <p14:creationId xmlns:p14="http://schemas.microsoft.com/office/powerpoint/2010/main" val="3464747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149" y="457200"/>
            <a:ext cx="5245100" cy="573088"/>
          </a:xfrm>
        </p:spPr>
        <p:txBody>
          <a:bodyPr/>
          <a:lstStyle/>
          <a:p>
            <a:r>
              <a:rPr lang="en-US"/>
              <a:t>Processes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143000"/>
            <a:ext cx="7100887" cy="5530850"/>
          </a:xfrm>
        </p:spPr>
        <p:txBody>
          <a:bodyPr/>
          <a:lstStyle/>
          <a:p>
            <a:r>
              <a:rPr lang="en-US" dirty="0"/>
              <a:t>Definition: A </a:t>
            </a:r>
            <a:r>
              <a:rPr lang="en-US" i="1" dirty="0">
                <a:solidFill>
                  <a:srgbClr val="C00000"/>
                </a:solidFill>
              </a:rPr>
              <a:t>process</a:t>
            </a:r>
            <a:r>
              <a:rPr lang="en-US" dirty="0"/>
              <a:t> is an instance of a running program.</a:t>
            </a:r>
          </a:p>
          <a:p>
            <a:pPr lvl="1"/>
            <a:r>
              <a:rPr lang="en-US" dirty="0"/>
              <a:t>One of the most profound ideas in computer science</a:t>
            </a:r>
          </a:p>
          <a:p>
            <a:pPr lvl="1"/>
            <a:r>
              <a:rPr lang="en-US" dirty="0"/>
              <a:t>Not the same as “program” or “processor”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Process provides each program with two key abstractions: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Logical control flow</a:t>
            </a:r>
          </a:p>
          <a:p>
            <a:pPr lvl="2"/>
            <a:r>
              <a:rPr lang="en-US" dirty="0"/>
              <a:t>Each program seems to have exclusive use of the CPU</a:t>
            </a:r>
          </a:p>
          <a:p>
            <a:pPr lvl="2"/>
            <a:r>
              <a:rPr lang="en-US" dirty="0"/>
              <a:t>Provided by kernel mechanism called </a:t>
            </a:r>
            <a:r>
              <a:rPr lang="en-US" i="1" dirty="0"/>
              <a:t>context switching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Private address space</a:t>
            </a:r>
          </a:p>
          <a:p>
            <a:pPr lvl="2"/>
            <a:r>
              <a:rPr lang="en-US" dirty="0"/>
              <a:t>Each program seems to have exclusive use of main memory. </a:t>
            </a:r>
          </a:p>
          <a:p>
            <a:pPr lvl="2"/>
            <a:r>
              <a:rPr lang="en-US" dirty="0"/>
              <a:t>Provided by kernel mechanism called </a:t>
            </a:r>
            <a:r>
              <a:rPr lang="en-US" i="1" dirty="0"/>
              <a:t>virtual memory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616520" y="5257800"/>
            <a:ext cx="1371600" cy="990600"/>
            <a:chOff x="7208670" y="5257800"/>
            <a:chExt cx="1371600" cy="990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7208670" y="5257800"/>
              <a:ext cx="1371600" cy="990600"/>
            </a:xfrm>
            <a:prstGeom prst="rect">
              <a:avLst/>
            </a:prstGeom>
            <a:solidFill>
              <a:srgbClr val="F6F5B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/>
                <a:t>CPU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7361070" y="5715000"/>
              <a:ext cx="1066800" cy="3048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/>
                <a:t>Registers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20000" y="3291499"/>
            <a:ext cx="1371600" cy="1905000"/>
            <a:chOff x="7212150" y="3291499"/>
            <a:chExt cx="1371600" cy="1905000"/>
          </a:xfrm>
        </p:grpSpPr>
        <p:sp>
          <p:nvSpPr>
            <p:cNvPr id="2" name="Rectangle 1"/>
            <p:cNvSpPr/>
            <p:nvPr/>
          </p:nvSpPr>
          <p:spPr bwMode="auto">
            <a:xfrm>
              <a:off x="7212150" y="3291499"/>
              <a:ext cx="1371600" cy="1905000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/>
                <a:t>Memory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348740" y="3861884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/>
                <a:t>Stack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348740" y="4166685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/>
                <a:t>Heap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348740" y="4739470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/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48740" y="4455389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02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Multiprocessing: The Illusion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96875" y="4501452"/>
            <a:ext cx="7896225" cy="1975548"/>
          </a:xfrm>
        </p:spPr>
        <p:txBody>
          <a:bodyPr/>
          <a:lstStyle/>
          <a:p>
            <a:r>
              <a:rPr lang="en-US" dirty="0"/>
              <a:t>Computer runs many processes simultaneously</a:t>
            </a:r>
          </a:p>
          <a:p>
            <a:pPr lvl="1"/>
            <a:r>
              <a:rPr lang="en-US" dirty="0"/>
              <a:t>Applications for one or more users</a:t>
            </a:r>
          </a:p>
          <a:p>
            <a:pPr lvl="2"/>
            <a:r>
              <a:rPr lang="en-US" dirty="0"/>
              <a:t>Web browsers, email clients, editors, …</a:t>
            </a:r>
          </a:p>
          <a:p>
            <a:pPr lvl="1"/>
            <a:r>
              <a:rPr lang="en-US" dirty="0"/>
              <a:t>Background tasks</a:t>
            </a:r>
          </a:p>
          <a:p>
            <a:pPr lvl="2"/>
            <a:r>
              <a:rPr lang="en-US" dirty="0"/>
              <a:t>Monitoring network &amp; I/O devices</a:t>
            </a:r>
          </a:p>
          <a:p>
            <a:pPr lvl="2"/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747916" y="3352628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900316" y="3809828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51396" y="1379305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87986" y="19496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87986" y="2254491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87986" y="2827276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887986" y="254319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527834" y="33528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680234" y="38100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531314" y="1379477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2667904" y="194986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667904" y="225466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2667904" y="282744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2667904" y="254336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67200" y="2254663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104737" y="33528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257137" y="38100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108217" y="1379477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244807" y="194986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244807" y="225466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244807" y="282744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5244807" y="254336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71687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168400"/>
            <a:ext cx="7277100" cy="4851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410200"/>
            <a:ext cx="7896225" cy="923924"/>
          </a:xfrm>
          <a:solidFill>
            <a:schemeClr val="bg1">
              <a:alpha val="76000"/>
            </a:schemeClr>
          </a:solidFill>
        </p:spPr>
        <p:txBody>
          <a:bodyPr/>
          <a:lstStyle/>
          <a:p>
            <a:r>
              <a:rPr lang="en-US" dirty="0"/>
              <a:t>Running program “top” on Mac</a:t>
            </a:r>
          </a:p>
          <a:p>
            <a:pPr lvl="1"/>
            <a:r>
              <a:rPr lang="en-US" dirty="0"/>
              <a:t>System has 123 processes, 5 of which are active</a:t>
            </a:r>
          </a:p>
          <a:p>
            <a:pPr lvl="1"/>
            <a:r>
              <a:rPr lang="en-US" dirty="0"/>
              <a:t>Identified by Process ID (PID)</a:t>
            </a:r>
          </a:p>
        </p:txBody>
      </p:sp>
    </p:spTree>
    <p:extLst>
      <p:ext uri="{BB962C8B-B14F-4D97-AF65-F5344CB8AC3E}">
        <p14:creationId xmlns:p14="http://schemas.microsoft.com/office/powerpoint/2010/main" val="4196451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Multiprocessing: The (Traditional) Reality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Single processor executes multiple processes concurrently</a:t>
            </a:r>
          </a:p>
          <a:p>
            <a:pPr lvl="1"/>
            <a:r>
              <a:rPr lang="en-US" dirty="0"/>
              <a:t>Process executions interleaved (multitasking) </a:t>
            </a:r>
          </a:p>
          <a:p>
            <a:pPr lvl="1"/>
            <a:r>
              <a:rPr lang="en-US" dirty="0"/>
              <a:t>Address spaces managed by virtual memory system (like last week)</a:t>
            </a:r>
          </a:p>
          <a:p>
            <a:pPr lvl="1"/>
            <a:r>
              <a:rPr lang="en-US" dirty="0"/>
              <a:t>Register values for </a:t>
            </a:r>
            <a:r>
              <a:rPr lang="en-US" dirty="0" err="1"/>
              <a:t>nonexecuting</a:t>
            </a:r>
            <a:r>
              <a:rPr lang="en-US" dirty="0"/>
              <a:t> processes saved in memory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0527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8382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07506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Multiprocessing: The (Traditional) Reality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/>
              <a:t>Save current registers in memory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0527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8382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  <p:sp>
        <p:nvSpPr>
          <p:cNvPr id="5" name="Up Arrow 4"/>
          <p:cNvSpPr/>
          <p:nvPr/>
        </p:nvSpPr>
        <p:spPr bwMode="auto">
          <a:xfrm>
            <a:off x="1447800" y="3573699"/>
            <a:ext cx="228600" cy="464901"/>
          </a:xfrm>
          <a:prstGeom prst="up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84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Multiprocessing: The (Traditional) Reality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/>
              <a:t>Schedule next process for execution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06959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Multiprocessing: The (Traditional) Reality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/>
              <a:t>Load saved registers and switch address space (context switch)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  <p:sp>
        <p:nvSpPr>
          <p:cNvPr id="5" name="Up Arrow 4"/>
          <p:cNvSpPr/>
          <p:nvPr/>
        </p:nvSpPr>
        <p:spPr bwMode="auto">
          <a:xfrm flipV="1">
            <a:off x="3200400" y="3573699"/>
            <a:ext cx="228600" cy="464901"/>
          </a:xfrm>
          <a:prstGeom prst="up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14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Multiprocessing: The (Modern) Reality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4343401" y="4110038"/>
            <a:ext cx="4952999" cy="2671762"/>
          </a:xfrm>
        </p:spPr>
        <p:txBody>
          <a:bodyPr/>
          <a:lstStyle/>
          <a:p>
            <a:r>
              <a:rPr lang="en-US" dirty="0"/>
              <a:t>Multicore processors</a:t>
            </a:r>
          </a:p>
          <a:p>
            <a:pPr marL="519113" lvl="1" indent="-179388"/>
            <a:r>
              <a:rPr lang="en-US" dirty="0"/>
              <a:t>Multiple CPUs on single chip</a:t>
            </a:r>
          </a:p>
          <a:p>
            <a:pPr marL="519113" lvl="1" indent="-179388"/>
            <a:r>
              <a:rPr lang="en-US" dirty="0"/>
              <a:t>Share main memory (and some caches)</a:t>
            </a:r>
          </a:p>
          <a:p>
            <a:pPr marL="519113" lvl="1" indent="-179388"/>
            <a:r>
              <a:rPr lang="en-US" dirty="0"/>
              <a:t>Each can execute a separate process</a:t>
            </a:r>
          </a:p>
          <a:p>
            <a:pPr marL="687388" lvl="2" indent="-168275"/>
            <a:r>
              <a:rPr lang="en-US" dirty="0"/>
              <a:t>Scheduling of processors onto cores done by kernel</a:t>
            </a:r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914400" y="4046304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1052716" y="4503504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838200" y="1676400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58267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2"/>
            <a:ext cx="6070600" cy="573088"/>
          </a:xfrm>
        </p:spPr>
        <p:txBody>
          <a:bodyPr/>
          <a:lstStyle/>
          <a:p>
            <a:r>
              <a:rPr lang="en-US" dirty="0"/>
              <a:t>Concurrent Processes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1219200"/>
            <a:ext cx="7896225" cy="2590800"/>
          </a:xfrm>
        </p:spPr>
        <p:txBody>
          <a:bodyPr/>
          <a:lstStyle/>
          <a:p>
            <a:r>
              <a:rPr lang="en-US" dirty="0"/>
              <a:t>Each process is a logical control flow. </a:t>
            </a:r>
          </a:p>
          <a:p>
            <a:r>
              <a:rPr lang="en-US" dirty="0"/>
              <a:t>Two processes </a:t>
            </a:r>
            <a:r>
              <a:rPr lang="en-US" i="1" dirty="0"/>
              <a:t>run </a:t>
            </a:r>
            <a:r>
              <a:rPr lang="en-US" i="1" dirty="0">
                <a:solidFill>
                  <a:srgbClr val="C00000"/>
                </a:solidFill>
              </a:rPr>
              <a:t>concurrently</a:t>
            </a:r>
            <a:r>
              <a:rPr lang="en-US" dirty="0"/>
              <a:t> (</a:t>
            </a:r>
            <a:r>
              <a:rPr lang="en-US" i="1" dirty="0"/>
              <a:t>are concurrent)</a:t>
            </a:r>
            <a:r>
              <a:rPr lang="en-US" dirty="0"/>
              <a:t> if their flows overlap in time</a:t>
            </a:r>
          </a:p>
          <a:p>
            <a:r>
              <a:rPr lang="en-US" dirty="0"/>
              <a:t>Otherwise, they are </a:t>
            </a:r>
            <a:r>
              <a:rPr lang="en-US" i="1" dirty="0">
                <a:solidFill>
                  <a:srgbClr val="C00000"/>
                </a:solidFill>
              </a:rPr>
              <a:t>sequential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Examples (running on single core):</a:t>
            </a:r>
          </a:p>
          <a:p>
            <a:pPr lvl="1"/>
            <a:r>
              <a:rPr lang="en-US" dirty="0"/>
              <a:t>Concurrent: A &amp; B, A &amp; C</a:t>
            </a:r>
          </a:p>
          <a:p>
            <a:pPr lvl="1"/>
            <a:r>
              <a:rPr lang="en-US" dirty="0"/>
              <a:t>Sequential: B &amp; C</a:t>
            </a:r>
          </a:p>
        </p:txBody>
      </p:sp>
      <p:sp>
        <p:nvSpPr>
          <p:cNvPr id="485383" name="Line 7"/>
          <p:cNvSpPr>
            <a:spLocks noChangeShapeType="1"/>
          </p:cNvSpPr>
          <p:nvPr/>
        </p:nvSpPr>
        <p:spPr bwMode="auto">
          <a:xfrm>
            <a:off x="31242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4" name="Text Box 8"/>
          <p:cNvSpPr txBox="1">
            <a:spLocks noChangeArrowheads="1"/>
          </p:cNvSpPr>
          <p:nvPr/>
        </p:nvSpPr>
        <p:spPr bwMode="auto">
          <a:xfrm>
            <a:off x="2622332" y="42672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4146332" y="4267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5386" name="Text Box 10"/>
          <p:cNvSpPr txBox="1">
            <a:spLocks noChangeArrowheads="1"/>
          </p:cNvSpPr>
          <p:nvPr/>
        </p:nvSpPr>
        <p:spPr bwMode="auto">
          <a:xfrm>
            <a:off x="5670332" y="42672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5387" name="Line 11"/>
          <p:cNvSpPr>
            <a:spLocks noChangeShapeType="1"/>
          </p:cNvSpPr>
          <p:nvPr/>
        </p:nvSpPr>
        <p:spPr bwMode="auto">
          <a:xfrm>
            <a:off x="4648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8" name="Line 12"/>
          <p:cNvSpPr>
            <a:spLocks noChangeShapeType="1"/>
          </p:cNvSpPr>
          <p:nvPr/>
        </p:nvSpPr>
        <p:spPr bwMode="auto">
          <a:xfrm>
            <a:off x="6172200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9" name="Line 13"/>
          <p:cNvSpPr>
            <a:spLocks noChangeShapeType="1"/>
          </p:cNvSpPr>
          <p:nvPr/>
        </p:nvSpPr>
        <p:spPr bwMode="auto">
          <a:xfrm>
            <a:off x="3124200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0" name="Line 14"/>
          <p:cNvSpPr>
            <a:spLocks noChangeShapeType="1"/>
          </p:cNvSpPr>
          <p:nvPr/>
        </p:nvSpPr>
        <p:spPr bwMode="auto">
          <a:xfrm>
            <a:off x="6172200" y="5867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1" name="Line 15"/>
          <p:cNvSpPr>
            <a:spLocks noChangeShapeType="1"/>
          </p:cNvSpPr>
          <p:nvPr/>
        </p:nvSpPr>
        <p:spPr bwMode="auto">
          <a:xfrm>
            <a:off x="2667000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2" name="Line 16"/>
          <p:cNvSpPr>
            <a:spLocks noChangeShapeType="1"/>
          </p:cNvSpPr>
          <p:nvPr/>
        </p:nvSpPr>
        <p:spPr bwMode="auto">
          <a:xfrm>
            <a:off x="2667000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3" name="Line 17"/>
          <p:cNvSpPr>
            <a:spLocks noChangeShapeType="1"/>
          </p:cNvSpPr>
          <p:nvPr/>
        </p:nvSpPr>
        <p:spPr bwMode="auto">
          <a:xfrm>
            <a:off x="2667000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4" name="Line 18"/>
          <p:cNvSpPr>
            <a:spLocks noChangeShapeType="1"/>
          </p:cNvSpPr>
          <p:nvPr/>
        </p:nvSpPr>
        <p:spPr bwMode="auto">
          <a:xfrm>
            <a:off x="2667000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5" name="Line 19"/>
          <p:cNvSpPr>
            <a:spLocks noChangeShapeType="1"/>
          </p:cNvSpPr>
          <p:nvPr/>
        </p:nvSpPr>
        <p:spPr bwMode="auto">
          <a:xfrm>
            <a:off x="2667000" y="6172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1031"/>
          <p:cNvSpPr txBox="1">
            <a:spLocks noChangeArrowheads="1"/>
          </p:cNvSpPr>
          <p:nvPr/>
        </p:nvSpPr>
        <p:spPr bwMode="auto">
          <a:xfrm>
            <a:off x="1010947" y="51771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1" name="Down Arrow 20"/>
          <p:cNvSpPr/>
          <p:nvPr/>
        </p:nvSpPr>
        <p:spPr bwMode="auto">
          <a:xfrm>
            <a:off x="1752600" y="4800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3" grpId="0" animBg="1"/>
      <p:bldP spid="485384" grpId="0"/>
      <p:bldP spid="485385" grpId="0"/>
      <p:bldP spid="485386" grpId="0"/>
      <p:bldP spid="485387" grpId="0" animBg="1"/>
      <p:bldP spid="485388" grpId="0" animBg="1"/>
      <p:bldP spid="485389" grpId="0" animBg="1"/>
      <p:bldP spid="485390" grpId="0" animBg="1"/>
      <p:bldP spid="485391" grpId="0" animBg="1"/>
      <p:bldP spid="485392" grpId="0" animBg="1"/>
      <p:bldP spid="485393" grpId="0" animBg="1"/>
      <p:bldP spid="485394" grpId="0" animBg="1"/>
      <p:bldP spid="485395" grpId="0" animBg="1"/>
      <p:bldP spid="20" grpId="0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3E05-100D-49E3-ADDE-CE1A0302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Printers Used to Catch on Fire</a:t>
            </a:r>
          </a:p>
        </p:txBody>
      </p:sp>
      <p:pic>
        <p:nvPicPr>
          <p:cNvPr id="11" name="Picture 10" descr="A group of people standing in a room&#10;&#10;Description automatically generated">
            <a:extLst>
              <a:ext uri="{FF2B5EF4-FFF2-40B4-BE49-F238E27FC236}">
                <a16:creationId xmlns:a16="http://schemas.microsoft.com/office/drawing/2014/main" id="{141E05E8-A9C5-4A3E-B2DA-1971FB844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97678"/>
            <a:ext cx="8077200" cy="523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30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58200" cy="573088"/>
          </a:xfrm>
        </p:spPr>
        <p:txBody>
          <a:bodyPr/>
          <a:lstStyle/>
          <a:p>
            <a:r>
              <a:rPr lang="en-US"/>
              <a:t>User View of Concurrent Processes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031" y="1285875"/>
            <a:ext cx="7896225" cy="1990725"/>
          </a:xfrm>
        </p:spPr>
        <p:txBody>
          <a:bodyPr/>
          <a:lstStyle/>
          <a:p>
            <a:r>
              <a:rPr lang="en-US" dirty="0"/>
              <a:t>Control flows for concurrent processes are physically disjoint in time</a:t>
            </a:r>
          </a:p>
          <a:p>
            <a:endParaRPr lang="en-US" dirty="0"/>
          </a:p>
          <a:p>
            <a:r>
              <a:rPr lang="en-US" dirty="0"/>
              <a:t>However, we can think of concurrent processes as running in parallel with each other</a:t>
            </a:r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1219200" y="431165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>
            <a:off x="3276600" y="4191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2709863" y="38100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4233863" y="38100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5757863" y="38100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>
            <a:off x="4800600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>
            <a:off x="63246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>
            <a:off x="3276600" y="4495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3" name="Line 13"/>
          <p:cNvSpPr>
            <a:spLocks noChangeShapeType="1"/>
          </p:cNvSpPr>
          <p:nvPr/>
        </p:nvSpPr>
        <p:spPr bwMode="auto">
          <a:xfrm>
            <a:off x="2819400" y="4191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2819400" y="4800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5" name="Line 15"/>
          <p:cNvSpPr>
            <a:spLocks noChangeShapeType="1"/>
          </p:cNvSpPr>
          <p:nvPr/>
        </p:nvSpPr>
        <p:spPr bwMode="auto">
          <a:xfrm>
            <a:off x="63246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6" name="Line 16"/>
          <p:cNvSpPr>
            <a:spLocks noChangeShapeType="1"/>
          </p:cNvSpPr>
          <p:nvPr/>
        </p:nvSpPr>
        <p:spPr bwMode="auto">
          <a:xfrm>
            <a:off x="2819400" y="4343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7" name="Line 17"/>
          <p:cNvSpPr>
            <a:spLocks noChangeShapeType="1"/>
          </p:cNvSpPr>
          <p:nvPr/>
        </p:nvSpPr>
        <p:spPr bwMode="auto">
          <a:xfrm>
            <a:off x="2819400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1981200" y="4000500"/>
            <a:ext cx="457200" cy="1257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2120444" y="54852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120444" y="50598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20444" y="59107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20444" y="46284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20444" y="42030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088" y="387578"/>
            <a:ext cx="5842000" cy="573088"/>
          </a:xfrm>
        </p:spPr>
        <p:txBody>
          <a:bodyPr/>
          <a:lstStyle/>
          <a:p>
            <a:r>
              <a:rPr lang="en-US"/>
              <a:t>Context Switching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900"/>
            <a:ext cx="8294687" cy="2552700"/>
          </a:xfrm>
        </p:spPr>
        <p:txBody>
          <a:bodyPr/>
          <a:lstStyle/>
          <a:p>
            <a:r>
              <a:rPr lang="en-US" dirty="0"/>
              <a:t>Processes are managed by a shared chunk of memory-resident OS code called the </a:t>
            </a:r>
            <a:r>
              <a:rPr lang="en-US" i="1" dirty="0">
                <a:solidFill>
                  <a:srgbClr val="C00000"/>
                </a:solidFill>
              </a:rPr>
              <a:t>kernel</a:t>
            </a:r>
          </a:p>
          <a:p>
            <a:pPr lvl="1"/>
            <a:r>
              <a:rPr lang="en-US" dirty="0"/>
              <a:t>Important: the kernel is not a separate process, but rather runs as part of some existing process.</a:t>
            </a:r>
          </a:p>
          <a:p>
            <a:r>
              <a:rPr lang="en-US" dirty="0"/>
              <a:t>Control flow passes from one process to another via a </a:t>
            </a:r>
            <a:r>
              <a:rPr lang="en-US" i="1" dirty="0">
                <a:solidFill>
                  <a:srgbClr val="C00000"/>
                </a:solidFill>
              </a:rPr>
              <a:t>context switch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2342466" y="35814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3865458" y="35814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 flipH="1">
            <a:off x="2895600" y="42062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5" name="Line 11"/>
          <p:cNvSpPr>
            <a:spLocks noChangeShapeType="1"/>
          </p:cNvSpPr>
          <p:nvPr/>
        </p:nvSpPr>
        <p:spPr bwMode="auto">
          <a:xfrm flipH="1">
            <a:off x="3721100" y="35814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5422900" y="42672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7" name="Text Box 13"/>
          <p:cNvSpPr txBox="1">
            <a:spLocks noChangeArrowheads="1"/>
          </p:cNvSpPr>
          <p:nvPr/>
        </p:nvSpPr>
        <p:spPr bwMode="auto">
          <a:xfrm>
            <a:off x="5422900" y="46815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38" name="Text Box 14"/>
          <p:cNvSpPr txBox="1">
            <a:spLocks noChangeArrowheads="1"/>
          </p:cNvSpPr>
          <p:nvPr/>
        </p:nvSpPr>
        <p:spPr bwMode="auto">
          <a:xfrm>
            <a:off x="5422900" y="50942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9" name="Text Box 15"/>
          <p:cNvSpPr txBox="1">
            <a:spLocks noChangeArrowheads="1"/>
          </p:cNvSpPr>
          <p:nvPr/>
        </p:nvSpPr>
        <p:spPr bwMode="auto">
          <a:xfrm>
            <a:off x="5405438" y="55308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40" name="Text Box 16"/>
          <p:cNvSpPr txBox="1">
            <a:spLocks noChangeArrowheads="1"/>
          </p:cNvSpPr>
          <p:nvPr/>
        </p:nvSpPr>
        <p:spPr bwMode="auto">
          <a:xfrm>
            <a:off x="5422900" y="59880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51" name="AutoShape 27"/>
          <p:cNvSpPr>
            <a:spLocks/>
          </p:cNvSpPr>
          <p:nvPr/>
        </p:nvSpPr>
        <p:spPr bwMode="auto">
          <a:xfrm>
            <a:off x="6858000" y="46273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2" name="Text Box 28"/>
          <p:cNvSpPr txBox="1">
            <a:spLocks noChangeArrowheads="1"/>
          </p:cNvSpPr>
          <p:nvPr/>
        </p:nvSpPr>
        <p:spPr bwMode="auto">
          <a:xfrm>
            <a:off x="6937375" y="46485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87453" name="AutoShape 29"/>
          <p:cNvSpPr>
            <a:spLocks/>
          </p:cNvSpPr>
          <p:nvPr/>
        </p:nvSpPr>
        <p:spPr bwMode="auto">
          <a:xfrm>
            <a:off x="6858000" y="54968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4" name="Text Box 30"/>
          <p:cNvSpPr txBox="1">
            <a:spLocks noChangeArrowheads="1"/>
          </p:cNvSpPr>
          <p:nvPr/>
        </p:nvSpPr>
        <p:spPr bwMode="auto">
          <a:xfrm>
            <a:off x="6937375" y="55180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33400" y="495300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32" name="Down Arrow 31"/>
          <p:cNvSpPr/>
          <p:nvPr/>
        </p:nvSpPr>
        <p:spPr bwMode="auto">
          <a:xfrm>
            <a:off x="1295400" y="41529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H="1">
            <a:off x="2889250" y="59039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 flipH="1">
            <a:off x="4489450" y="50657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stCxn id="487430" idx="1"/>
            <a:endCxn id="39" idx="0"/>
          </p:cNvCxnSpPr>
          <p:nvPr/>
        </p:nvCxnSpPr>
        <p:spPr bwMode="auto">
          <a:xfrm rot="16200000" flipH="1">
            <a:off x="3476224" y="40462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Straight Arrow Connector 42"/>
          <p:cNvCxnSpPr>
            <a:stCxn id="39" idx="1"/>
            <a:endCxn id="38" idx="0"/>
          </p:cNvCxnSpPr>
          <p:nvPr/>
        </p:nvCxnSpPr>
        <p:spPr bwMode="auto">
          <a:xfrm rot="16200000" flipH="1" flipV="1">
            <a:off x="3483737" y="48982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Exceptional Control Flow</a:t>
            </a:r>
          </a:p>
          <a:p>
            <a:r>
              <a:rPr lang="en-US" dirty="0">
                <a:solidFill>
                  <a:schemeClr val="bg2"/>
                </a:solidFill>
              </a:rPr>
              <a:t>Exceptions</a:t>
            </a:r>
          </a:p>
          <a:p>
            <a:r>
              <a:rPr lang="en-US" dirty="0">
                <a:solidFill>
                  <a:srgbClr val="808080"/>
                </a:solidFill>
              </a:rPr>
              <a:t>Processes</a:t>
            </a:r>
          </a:p>
          <a:p>
            <a:r>
              <a:rPr lang="en-US" dirty="0"/>
              <a:t>Process Control</a:t>
            </a:r>
          </a:p>
        </p:txBody>
      </p:sp>
    </p:spTree>
    <p:extLst>
      <p:ext uri="{BB962C8B-B14F-4D97-AF65-F5344CB8AC3E}">
        <p14:creationId xmlns:p14="http://schemas.microsoft.com/office/powerpoint/2010/main" val="4151027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088" y="387578"/>
            <a:ext cx="7620912" cy="573088"/>
          </a:xfrm>
        </p:spPr>
        <p:txBody>
          <a:bodyPr/>
          <a:lstStyle/>
          <a:p>
            <a:r>
              <a:rPr lang="en-US" dirty="0"/>
              <a:t>System Call Error Handling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899"/>
            <a:ext cx="8294687" cy="2647771"/>
          </a:xfrm>
        </p:spPr>
        <p:txBody>
          <a:bodyPr/>
          <a:lstStyle/>
          <a:p>
            <a:r>
              <a:rPr lang="en-US" dirty="0"/>
              <a:t>On error</a:t>
            </a:r>
            <a:r>
              <a:rPr lang="en-US"/>
              <a:t>, Linux </a:t>
            </a:r>
            <a:r>
              <a:rPr lang="en-US" dirty="0"/>
              <a:t>system-level functions typically return -1 and set global variable </a:t>
            </a:r>
            <a:r>
              <a:rPr lang="en-US" dirty="0" err="1">
                <a:latin typeface="Courier New"/>
                <a:cs typeface="Courier New"/>
              </a:rPr>
              <a:t>errno</a:t>
            </a:r>
            <a:r>
              <a:rPr lang="en-US" dirty="0"/>
              <a:t> to indicate cause. </a:t>
            </a:r>
          </a:p>
          <a:p>
            <a:r>
              <a:rPr lang="en-US" dirty="0"/>
              <a:t>Hard and fast rule: </a:t>
            </a:r>
          </a:p>
          <a:p>
            <a:pPr lvl="1"/>
            <a:r>
              <a:rPr lang="en-US" dirty="0"/>
              <a:t>You must check the return status of every system-level function</a:t>
            </a:r>
          </a:p>
          <a:p>
            <a:pPr lvl="1"/>
            <a:r>
              <a:rPr lang="en-US" dirty="0"/>
              <a:t>Only exception is the handful of functions that return </a:t>
            </a:r>
            <a:r>
              <a:rPr lang="en-US" dirty="0">
                <a:latin typeface="Courier New"/>
                <a:cs typeface="Courier New"/>
              </a:rPr>
              <a:t>void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228600" y="3810000"/>
            <a:ext cx="8634508" cy="120032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sz="18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= fork()) &lt; 0) {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: %s\n"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strerror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    exit(-1);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64080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Error-reporting functions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en-US" dirty="0"/>
              <a:t>Can simplify somewhat using an </a:t>
            </a:r>
            <a:r>
              <a:rPr lang="en-US" i="1" dirty="0"/>
              <a:t>error-reporting function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But, must think about application.  Not </a:t>
            </a:r>
            <a:r>
              <a:rPr lang="en-US" dirty="0" err="1"/>
              <a:t>alway</a:t>
            </a:r>
            <a:r>
              <a:rPr lang="en-US" dirty="0"/>
              <a:t> appropriate to exit when something goes wrong.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3209" y="1981200"/>
            <a:ext cx="7664854" cy="147732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unix_error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msg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Unix-style error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"%s: %s\n"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msg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strerror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exit(-1);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4116" y="4230469"/>
            <a:ext cx="4256209" cy="64633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sz="18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= fork()) &lt; 0)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sz="1800" dirty="0">
              <a:latin typeface="Courier New"/>
              <a:cs typeface="Courier New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981200" y="3200400"/>
            <a:ext cx="7010400" cy="1359932"/>
            <a:chOff x="1447800" y="3048000"/>
            <a:chExt cx="7010400" cy="1359932"/>
          </a:xfrm>
        </p:grpSpPr>
        <p:sp>
          <p:nvSpPr>
            <p:cNvPr id="7" name="TextBox 6"/>
            <p:cNvSpPr txBox="1"/>
            <p:nvPr/>
          </p:nvSpPr>
          <p:spPr>
            <a:xfrm>
              <a:off x="5410200" y="4038600"/>
              <a:ext cx="3048000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Note: </a:t>
              </a:r>
              <a:r>
                <a:rPr lang="en-US" sz="1800" dirty="0" err="1">
                  <a:latin typeface="Calibri" pitchFamily="34" charset="0"/>
                </a:rPr>
                <a:t>csapp.c</a:t>
              </a:r>
              <a:r>
                <a:rPr lang="en-US" sz="1800" dirty="0">
                  <a:latin typeface="Calibri" pitchFamily="34" charset="0"/>
                </a:rPr>
                <a:t> exits with 0.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 bwMode="auto">
            <a:xfrm flipH="1" flipV="1">
              <a:off x="1447800" y="3048000"/>
              <a:ext cx="3962400" cy="117526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0448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Error-handling Wrappers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847725"/>
          </a:xfrm>
        </p:spPr>
        <p:txBody>
          <a:bodyPr/>
          <a:lstStyle/>
          <a:p>
            <a:r>
              <a:rPr lang="en-US" dirty="0"/>
              <a:t>We simplify the code we present to you even further by using Stevens</a:t>
            </a:r>
            <a:r>
              <a:rPr lang="en-US" baseline="30000" dirty="0"/>
              <a:t>1</a:t>
            </a:r>
            <a:r>
              <a:rPr lang="en-US" dirty="0"/>
              <a:t>-style error-handling wrappers: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what you generally want to do in a real application</a:t>
            </a:r>
          </a:p>
          <a:p>
            <a:pPr marL="0" indent="0">
              <a:buNone/>
            </a:pPr>
            <a:endParaRPr lang="en-US" sz="1000" baseline="30000" dirty="0"/>
          </a:p>
          <a:p>
            <a:pPr marL="0" indent="0">
              <a:buNone/>
            </a:pPr>
            <a:r>
              <a:rPr lang="en-US" sz="1200" baseline="30000" dirty="0"/>
              <a:t>1</a:t>
            </a:r>
            <a:r>
              <a:rPr lang="en-US" sz="1200" dirty="0"/>
              <a:t>e.g., in “UNIX Network Programming: The sockets networking API“ W. Richard Stevens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3209" y="2408872"/>
            <a:ext cx="4770769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Fork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8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8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sz="18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= fork()) &lt; 0)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b-NO" sz="1800" dirty="0" err="1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4116" y="5221069"/>
            <a:ext cx="2316900" cy="36933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9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Process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524125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pid_t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getpid</a:t>
            </a:r>
            <a:r>
              <a:rPr lang="en-US" dirty="0">
                <a:latin typeface="Courier New"/>
                <a:cs typeface="Courier New"/>
              </a:rPr>
              <a:t>(void)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Returns PID of current process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err="1">
                <a:latin typeface="Courier New"/>
                <a:cs typeface="Courier New"/>
              </a:rPr>
              <a:t>pid_t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getppid</a:t>
            </a:r>
            <a:r>
              <a:rPr lang="en-US" dirty="0">
                <a:latin typeface="Courier New"/>
                <a:cs typeface="Courier New"/>
              </a:rPr>
              <a:t>(void)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Returns PID of parent process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839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0387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From a programmer’s perspective, we can think of a process as being in one of three states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Running	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Process is either executing, or waiting to be executed and will eventually be </a:t>
            </a:r>
            <a:r>
              <a:rPr lang="en-US" i="1" dirty="0">
                <a:latin typeface="Calibri"/>
                <a:cs typeface="Calibri"/>
              </a:rPr>
              <a:t>scheduled</a:t>
            </a:r>
            <a:r>
              <a:rPr lang="en-US" dirty="0">
                <a:latin typeface="Calibri"/>
                <a:cs typeface="Calibri"/>
              </a:rPr>
              <a:t> (i.e., chosen to execute) by the kernel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Stopped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Process execution is </a:t>
            </a:r>
            <a:r>
              <a:rPr lang="en-US" i="1" dirty="0">
                <a:latin typeface="Calibri"/>
                <a:cs typeface="Calibri"/>
              </a:rPr>
              <a:t>suspended</a:t>
            </a:r>
            <a:r>
              <a:rPr lang="en-US" dirty="0">
                <a:latin typeface="Calibri"/>
                <a:cs typeface="Calibri"/>
              </a:rPr>
              <a:t> and will not be scheduled until further notice (next lecture when we study signals)	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Terminated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Process is stopped permanently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5821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Processes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5089525"/>
          </a:xfrm>
        </p:spPr>
        <p:txBody>
          <a:bodyPr/>
          <a:lstStyle/>
          <a:p>
            <a:r>
              <a:rPr lang="en-US" dirty="0"/>
              <a:t>Process becomes terminated for one of three reasons:</a:t>
            </a:r>
          </a:p>
          <a:p>
            <a:pPr lvl="1"/>
            <a:r>
              <a:rPr lang="en-US" dirty="0"/>
              <a:t>Receiving a signal whose default action is to terminate (next lecture)</a:t>
            </a:r>
          </a:p>
          <a:p>
            <a:pPr lvl="1"/>
            <a:r>
              <a:rPr lang="en-US" dirty="0"/>
              <a:t>Returning from the </a:t>
            </a:r>
            <a:r>
              <a:rPr lang="en-US" b="1" dirty="0">
                <a:latin typeface="Courier New"/>
                <a:cs typeface="Courier New"/>
              </a:rPr>
              <a:t>main</a:t>
            </a:r>
            <a:r>
              <a:rPr lang="en-US" dirty="0"/>
              <a:t> routine</a:t>
            </a:r>
          </a:p>
          <a:p>
            <a:pPr lvl="1"/>
            <a:r>
              <a:rPr lang="en-US" dirty="0"/>
              <a:t>Calling the </a:t>
            </a:r>
            <a:r>
              <a:rPr lang="en-US" b="1" dirty="0">
                <a:latin typeface="Courier New"/>
                <a:cs typeface="Courier New"/>
              </a:rPr>
              <a:t>exit</a:t>
            </a:r>
            <a:r>
              <a:rPr lang="en-US" dirty="0"/>
              <a:t> function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/>
                <a:cs typeface="Courier New"/>
              </a:rPr>
              <a:t>void exit(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status)</a:t>
            </a:r>
          </a:p>
          <a:p>
            <a:pPr lvl="1"/>
            <a:r>
              <a:rPr lang="en-US" dirty="0"/>
              <a:t>Terminates with an </a:t>
            </a:r>
            <a:r>
              <a:rPr lang="en-US" i="1" dirty="0"/>
              <a:t>exit status </a:t>
            </a:r>
            <a:r>
              <a:rPr lang="en-US" dirty="0"/>
              <a:t>of </a:t>
            </a:r>
            <a:r>
              <a:rPr lang="en-US" b="1" dirty="0">
                <a:latin typeface="Courier New"/>
                <a:cs typeface="Courier New"/>
              </a:rPr>
              <a:t>status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Convention: normal return status is 0, nonzero on error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Another way to explicitly set the exit status is to return an integer value from the main routine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ourier New"/>
                <a:cs typeface="Courier New"/>
              </a:rPr>
              <a:t>exit</a:t>
            </a:r>
            <a:r>
              <a:rPr lang="en-US" dirty="0">
                <a:latin typeface="Calibri"/>
                <a:cs typeface="Calibri"/>
              </a:rPr>
              <a:t> is called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once</a:t>
            </a:r>
            <a:r>
              <a:rPr lang="en-US" dirty="0">
                <a:latin typeface="Calibri"/>
                <a:cs typeface="Calibri"/>
              </a:rPr>
              <a:t> but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never </a:t>
            </a:r>
            <a:r>
              <a:rPr lang="en-US" dirty="0">
                <a:latin typeface="Calibri"/>
                <a:cs typeface="Calibri"/>
              </a:rPr>
              <a:t>returns.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49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6" y="493712"/>
            <a:ext cx="7159078" cy="573088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Creating Processes</a:t>
            </a:r>
            <a:endParaRPr 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844" y="1282244"/>
            <a:ext cx="8015287" cy="5270956"/>
          </a:xfrm>
        </p:spPr>
        <p:txBody>
          <a:bodyPr/>
          <a:lstStyle/>
          <a:p>
            <a:r>
              <a:rPr lang="en-US" i="1" dirty="0">
                <a:latin typeface="Calibri"/>
                <a:cs typeface="Calibri"/>
              </a:rPr>
              <a:t>Parent process </a:t>
            </a:r>
            <a:r>
              <a:rPr lang="en-US" dirty="0">
                <a:latin typeface="Calibri"/>
                <a:cs typeface="Calibri"/>
              </a:rPr>
              <a:t>creates a new running </a:t>
            </a:r>
            <a:r>
              <a:rPr lang="en-US" i="1" dirty="0">
                <a:latin typeface="Calibri"/>
                <a:cs typeface="Calibri"/>
              </a:rPr>
              <a:t>child process </a:t>
            </a:r>
            <a:r>
              <a:rPr lang="en-US" dirty="0">
                <a:latin typeface="Calibri"/>
                <a:cs typeface="Calibri"/>
              </a:rPr>
              <a:t>by calling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fork(void)</a:t>
            </a:r>
            <a:endParaRPr lang="en-US" dirty="0"/>
          </a:p>
          <a:p>
            <a:pPr lvl="1"/>
            <a:r>
              <a:rPr lang="en-US" dirty="0"/>
              <a:t>Returns 0 to the child process, child’s PID to parent process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Child is </a:t>
            </a:r>
            <a:r>
              <a:rPr lang="en-US" i="1" dirty="0">
                <a:latin typeface="Calibri"/>
                <a:cs typeface="Calibri"/>
              </a:rPr>
              <a:t>almost</a:t>
            </a:r>
            <a:r>
              <a:rPr lang="en-US" dirty="0">
                <a:latin typeface="Calibri"/>
                <a:cs typeface="Calibri"/>
              </a:rPr>
              <a:t> identical to parent: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Child get an identical (but separate) copy of the parent’s virtual address space.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Child gets identical copies of the parent’s open file descriptors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Child has a different PID than the parent</a:t>
            </a:r>
          </a:p>
          <a:p>
            <a:pPr lvl="2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is interesting (and often confusing) because </a:t>
            </a:r>
            <a:br>
              <a:rPr lang="en-US" dirty="0"/>
            </a:br>
            <a:r>
              <a:rPr lang="en-US" dirty="0"/>
              <a:t>it is called </a:t>
            </a:r>
            <a:r>
              <a:rPr lang="en-US" i="1" dirty="0">
                <a:solidFill>
                  <a:srgbClr val="C00000"/>
                </a:solidFill>
              </a:rPr>
              <a:t>once</a:t>
            </a:r>
            <a:r>
              <a:rPr lang="en-US" i="1" dirty="0"/>
              <a:t> </a:t>
            </a:r>
            <a:r>
              <a:rPr lang="en-US" dirty="0"/>
              <a:t>but returns </a:t>
            </a:r>
            <a:r>
              <a:rPr lang="en-US" i="1" dirty="0">
                <a:solidFill>
                  <a:srgbClr val="C00000"/>
                </a:solidFill>
              </a:rPr>
              <a:t>twice</a:t>
            </a:r>
          </a:p>
        </p:txBody>
      </p:sp>
    </p:spTree>
    <p:extLst>
      <p:ext uri="{BB962C8B-B14F-4D97-AF65-F5344CB8AC3E}">
        <p14:creationId xmlns:p14="http://schemas.microsoft.com/office/powerpoint/2010/main" val="200805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3E05-100D-49E3-ADDE-CE1A0302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Highly Exceptional Control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075F2-0F79-444A-AC70-277E6C299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97678"/>
            <a:ext cx="5867400" cy="52774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C748D5-E56A-42E1-AA39-BC8B3CF2810D}"/>
              </a:ext>
            </a:extLst>
          </p:cNvPr>
          <p:cNvSpPr/>
          <p:nvPr/>
        </p:nvSpPr>
        <p:spPr bwMode="auto">
          <a:xfrm>
            <a:off x="990600" y="3962400"/>
            <a:ext cx="6553200" cy="685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48CE4A-F28B-4D66-9B25-E446D91B95FA}"/>
              </a:ext>
            </a:extLst>
          </p:cNvPr>
          <p:cNvSpPr/>
          <p:nvPr/>
        </p:nvSpPr>
        <p:spPr>
          <a:xfrm>
            <a:off x="3200400" y="6227500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https://git.kernel.org/pub/scm/linux/kernel/git/torvalds/linux.git/tree/drivers/char/lp.c?h=v5.0-rc3</a:t>
            </a:r>
          </a:p>
        </p:txBody>
      </p:sp>
    </p:spTree>
    <p:extLst>
      <p:ext uri="{BB962C8B-B14F-4D97-AF65-F5344CB8AC3E}">
        <p14:creationId xmlns:p14="http://schemas.microsoft.com/office/powerpoint/2010/main" val="169590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View of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71744" y="5181599"/>
            <a:ext cx="7896225" cy="1323109"/>
          </a:xfrm>
        </p:spPr>
        <p:txBody>
          <a:bodyPr/>
          <a:lstStyle/>
          <a:p>
            <a:r>
              <a:rPr lang="en-US" dirty="0"/>
              <a:t>Make complete copy of execution state</a:t>
            </a:r>
          </a:p>
          <a:p>
            <a:pPr lvl="1"/>
            <a:r>
              <a:rPr lang="en-US" dirty="0"/>
              <a:t>Designate one as parent and one as child</a:t>
            </a:r>
          </a:p>
          <a:p>
            <a:pPr lvl="1"/>
            <a:r>
              <a:rPr lang="en-US" dirty="0"/>
              <a:t>Resume execution of parent or child</a:t>
            </a:r>
          </a:p>
          <a:p>
            <a:pPr lvl="2"/>
            <a:endParaRPr lang="en-US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/>
                <a:cs typeface="Calibri"/>
              </a:rPr>
              <a:t>CPU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/>
                <a:cs typeface="Calibri"/>
              </a:rPr>
              <a:t>Registers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751396" y="1219200"/>
            <a:ext cx="3301288" cy="27432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/>
                <a:cs typeface="Calibri"/>
              </a:rPr>
              <a:t>Memory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30870" y="2025887"/>
            <a:ext cx="1066800" cy="1784110"/>
            <a:chOff x="2730870" y="1789589"/>
            <a:chExt cx="1066800" cy="1784110"/>
          </a:xfrm>
        </p:grpSpPr>
        <p:sp>
          <p:nvSpPr>
            <p:cNvPr id="53" name="Rectangle 52"/>
            <p:cNvSpPr/>
            <p:nvPr/>
          </p:nvSpPr>
          <p:spPr bwMode="auto">
            <a:xfrm>
              <a:off x="2730870" y="17895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Stack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2730870" y="2094390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Heap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730870" y="2667175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Code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730870" y="238309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Data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730870" y="3040299"/>
              <a:ext cx="10668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Saved registers</a:t>
              </a:r>
            </a:p>
          </p:txBody>
        </p:sp>
      </p:grpSp>
      <p:sp>
        <p:nvSpPr>
          <p:cNvPr id="64" name="Rectangle 63"/>
          <p:cNvSpPr/>
          <p:nvPr/>
        </p:nvSpPr>
        <p:spPr bwMode="auto">
          <a:xfrm>
            <a:off x="7325804" y="1668699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402004" y="4038603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/>
                <a:cs typeface="Calibri"/>
              </a:rPr>
              <a:t>CPU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7540320" y="4495803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Calibri"/>
                <a:cs typeface="Calibri"/>
              </a:rPr>
              <a:t>Registers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562600" y="1219202"/>
            <a:ext cx="3301288" cy="2743197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>
                <a:latin typeface="Calibri"/>
                <a:cs typeface="Calibri"/>
              </a:rPr>
              <a:t>Memory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851590" y="2025888"/>
            <a:ext cx="1066800" cy="1784110"/>
            <a:chOff x="1040386" y="1789587"/>
            <a:chExt cx="1066800" cy="1784110"/>
          </a:xfrm>
        </p:grpSpPr>
        <p:sp>
          <p:nvSpPr>
            <p:cNvPr id="69" name="Rectangle 68"/>
            <p:cNvSpPr/>
            <p:nvPr/>
          </p:nvSpPr>
          <p:spPr bwMode="auto">
            <a:xfrm>
              <a:off x="1040386" y="1789587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Stack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040386" y="2094388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Heap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040386" y="2667173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Code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040386" y="2383092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Data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040386" y="3040297"/>
              <a:ext cx="10668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Saved registers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542074" y="2025890"/>
            <a:ext cx="1066800" cy="1784110"/>
            <a:chOff x="2730870" y="1789589"/>
            <a:chExt cx="1066800" cy="1784110"/>
          </a:xfrm>
        </p:grpSpPr>
        <p:sp>
          <p:nvSpPr>
            <p:cNvPr id="75" name="Rectangle 74"/>
            <p:cNvSpPr/>
            <p:nvPr/>
          </p:nvSpPr>
          <p:spPr bwMode="auto">
            <a:xfrm>
              <a:off x="2730870" y="17895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Stack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730870" y="2094390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Heap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730870" y="2667175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Code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730870" y="238309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Data</a:t>
              </a: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730870" y="3040299"/>
              <a:ext cx="10668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Saved registers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59287" y="1665022"/>
            <a:ext cx="106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parent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44383" y="1665022"/>
            <a:ext cx="106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child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00" y="2131578"/>
            <a:ext cx="567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4306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/>
                <a:cs typeface="Courier New"/>
              </a:rPr>
              <a:t>fork</a:t>
            </a:r>
            <a:r>
              <a:rPr lang="en-GB" dirty="0"/>
              <a:t> Function Revisited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</p:spPr>
        <p:txBody>
          <a:bodyPr/>
          <a:lstStyle/>
          <a:p>
            <a:r>
              <a:rPr lang="en-GB" dirty="0"/>
              <a:t>VM and memory mapping explain how </a:t>
            </a:r>
            <a:r>
              <a:rPr lang="en-GB" dirty="0">
                <a:latin typeface="Courier New"/>
                <a:cs typeface="Courier New"/>
              </a:rPr>
              <a:t>fork</a:t>
            </a:r>
            <a:r>
              <a:rPr lang="en-GB" dirty="0"/>
              <a:t> provides private address space for each process. 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To create virtual address for new process:</a:t>
            </a:r>
          </a:p>
          <a:p>
            <a:pPr lvl="1"/>
            <a:r>
              <a:rPr lang="en-GB" dirty="0"/>
              <a:t>Create exact copies of current </a:t>
            </a:r>
            <a:r>
              <a:rPr lang="en-GB" b="1" dirty="0" err="1">
                <a:latin typeface="Courier New"/>
                <a:cs typeface="Courier New"/>
              </a:rPr>
              <a:t>mm_struct</a:t>
            </a:r>
            <a:r>
              <a:rPr lang="en-GB" dirty="0"/>
              <a:t>, </a:t>
            </a:r>
            <a:r>
              <a:rPr lang="en-GB" b="1" dirty="0" err="1">
                <a:latin typeface="Courier New"/>
                <a:cs typeface="Courier New"/>
              </a:rPr>
              <a:t>vm_area_struct</a:t>
            </a:r>
            <a:r>
              <a:rPr lang="en-GB" dirty="0"/>
              <a:t>, and page tables. </a:t>
            </a:r>
          </a:p>
          <a:p>
            <a:pPr lvl="1"/>
            <a:r>
              <a:rPr lang="en-GB" dirty="0"/>
              <a:t>Flag each page in both processes as read-only</a:t>
            </a:r>
          </a:p>
          <a:p>
            <a:pPr lvl="1"/>
            <a:r>
              <a:rPr lang="en-GB" dirty="0"/>
              <a:t>Flag each </a:t>
            </a:r>
            <a:r>
              <a:rPr lang="en-GB" b="1" dirty="0" err="1">
                <a:latin typeface="Courier New"/>
                <a:cs typeface="Courier New"/>
              </a:rPr>
              <a:t>vm_area_struct</a:t>
            </a:r>
            <a:r>
              <a:rPr lang="en-GB" dirty="0">
                <a:latin typeface="+mn-lt"/>
                <a:cs typeface="Courier New"/>
              </a:rPr>
              <a:t> i</a:t>
            </a:r>
            <a:r>
              <a:rPr lang="en-GB" dirty="0">
                <a:latin typeface="+mn-lt"/>
              </a:rPr>
              <a:t>n</a:t>
            </a:r>
            <a:r>
              <a:rPr lang="en-GB" dirty="0"/>
              <a:t> both processes as private COW</a:t>
            </a:r>
          </a:p>
          <a:p>
            <a:pPr lvl="1"/>
            <a:endParaRPr lang="en-GB" dirty="0"/>
          </a:p>
          <a:p>
            <a:r>
              <a:rPr lang="en-GB" dirty="0"/>
              <a:t>On return, each process has exact copy of virtual memory.</a:t>
            </a:r>
          </a:p>
          <a:p>
            <a:endParaRPr lang="en-GB" dirty="0"/>
          </a:p>
          <a:p>
            <a:r>
              <a:rPr lang="en-GB" dirty="0"/>
              <a:t>Subsequent writes create new pages using COW mechanism.</a:t>
            </a:r>
          </a:p>
        </p:txBody>
      </p:sp>
    </p:spTree>
    <p:extLst>
      <p:ext uri="{BB962C8B-B14F-4D97-AF65-F5344CB8AC3E}">
        <p14:creationId xmlns:p14="http://schemas.microsoft.com/office/powerpoint/2010/main" val="3140691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5699125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</a:t>
            </a: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226540" y="1524000"/>
            <a:ext cx="4955060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++x);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return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return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36944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14306" y="49763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57800" y="1358444"/>
            <a:ext cx="3810000" cy="519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Call once, return twice</a:t>
            </a:r>
          </a:p>
          <a:p>
            <a:r>
              <a:rPr lang="en-US" dirty="0">
                <a:latin typeface="Calibri"/>
                <a:cs typeface="Calibri"/>
              </a:rPr>
              <a:t>Concurrent execution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Can’t predict execution order of parent and child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048000" y="5638800"/>
            <a:ext cx="1786364" cy="788935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x=2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parent: x=0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029200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010400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5699125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</a:t>
            </a: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236546" y="1066800"/>
            <a:ext cx="4955060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++x);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return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return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33600" y="5344894"/>
            <a:ext cx="1786364" cy="79259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parent: x=0</a:t>
            </a:r>
            <a:endParaRPr lang="en-GB" sz="1600" dirty="0">
              <a:latin typeface="Courier New"/>
              <a:ea typeface="msgothic" charset="0"/>
              <a:cs typeface="Courier New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x=2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44004" y="689040"/>
            <a:ext cx="3810000" cy="426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Call once, return twice</a:t>
            </a:r>
          </a:p>
          <a:p>
            <a:r>
              <a:rPr lang="en-US" dirty="0">
                <a:latin typeface="Calibri"/>
                <a:cs typeface="Calibri"/>
              </a:rPr>
              <a:t>Concurrent execution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Can’t predict execution order of parent and child</a:t>
            </a:r>
          </a:p>
          <a:p>
            <a:r>
              <a:rPr lang="en-US" dirty="0">
                <a:latin typeface="Calibri"/>
                <a:cs typeface="Calibri"/>
              </a:rPr>
              <a:t>Duplicate but separate address space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Calibri"/>
                <a:cs typeface="Calibri"/>
              </a:rPr>
              <a:t> has a value of 1 when fork returns in parent and child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Subsequent changes to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Calibri"/>
                <a:cs typeface="Calibri"/>
              </a:rPr>
              <a:t> are independent</a:t>
            </a:r>
          </a:p>
          <a:p>
            <a:r>
              <a:rPr lang="en-US" dirty="0">
                <a:latin typeface="Calibri"/>
                <a:cs typeface="Calibri"/>
              </a:rPr>
              <a:t>Shared open files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stdout</a:t>
            </a:r>
            <a:r>
              <a:rPr lang="en-US" dirty="0">
                <a:latin typeface="Calibri"/>
                <a:cs typeface="Calibri"/>
              </a:rPr>
              <a:t> is the same in both parent and child</a:t>
            </a:r>
          </a:p>
        </p:txBody>
      </p:sp>
    </p:spTree>
    <p:extLst>
      <p:ext uri="{BB962C8B-B14F-4D97-AF65-F5344CB8AC3E}">
        <p14:creationId xmlns:p14="http://schemas.microsoft.com/office/powerpoint/2010/main" val="31140409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with Process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9" y="1362075"/>
            <a:ext cx="8558382" cy="465772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process graph </a:t>
            </a:r>
            <a:r>
              <a:rPr lang="en-US" dirty="0"/>
              <a:t>is a useful tool for capturing the partial ordering of statements in a concurrent program:</a:t>
            </a:r>
          </a:p>
          <a:p>
            <a:pPr lvl="1"/>
            <a:r>
              <a:rPr lang="en-US" dirty="0"/>
              <a:t>Each vertex is the execution of a statement</a:t>
            </a:r>
          </a:p>
          <a:p>
            <a:pPr lvl="1"/>
            <a:r>
              <a:rPr lang="en-US" dirty="0"/>
              <a:t>a -&gt; b means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 happens before b</a:t>
            </a:r>
          </a:p>
          <a:p>
            <a:pPr lvl="1"/>
            <a:r>
              <a:rPr lang="en-US" dirty="0"/>
              <a:t>Edges can be labeled with current value of variables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/>
              <a:t> vertices can be labeled with output</a:t>
            </a:r>
          </a:p>
          <a:p>
            <a:pPr lvl="1"/>
            <a:r>
              <a:rPr lang="en-US" dirty="0"/>
              <a:t>Each graph begins with a vertex with no </a:t>
            </a:r>
            <a:r>
              <a:rPr lang="en-US" dirty="0" err="1"/>
              <a:t>inedges</a:t>
            </a:r>
            <a:r>
              <a:rPr lang="en-US" dirty="0"/>
              <a:t> 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Any </a:t>
            </a:r>
            <a:r>
              <a:rPr lang="en-US" i="1" dirty="0"/>
              <a:t>topological sort </a:t>
            </a:r>
            <a:r>
              <a:rPr lang="en-US" dirty="0"/>
              <a:t>of the graph corresponds to a feasible total ordering. </a:t>
            </a:r>
          </a:p>
          <a:p>
            <a:pPr lvl="1"/>
            <a:r>
              <a:rPr lang="en-US" dirty="0"/>
              <a:t>Total ordering of vertices where all edges point from left to 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733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Graph Example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76200" y="1472148"/>
            <a:ext cx="4912596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++x);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return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return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 Box 407"/>
          <p:cNvSpPr txBox="1">
            <a:spLocks noChangeArrowheads="1"/>
          </p:cNvSpPr>
          <p:nvPr/>
        </p:nvSpPr>
        <p:spPr bwMode="auto">
          <a:xfrm>
            <a:off x="6068150" y="2514600"/>
            <a:ext cx="183403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child: 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</a:rPr>
              <a:t>x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=2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192739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4931297" y="346879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main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106851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7037185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820629" y="3468791"/>
            <a:ext cx="795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fork</a:t>
            </a:r>
          </a:p>
        </p:txBody>
      </p:sp>
      <p:cxnSp>
        <p:nvCxnSpPr>
          <p:cNvPr id="10" name="Elbow Connector 35"/>
          <p:cNvCxnSpPr>
            <a:cxnSpLocks/>
            <a:stCxn id="9" idx="0"/>
          </p:cNvCxnSpPr>
          <p:nvPr/>
        </p:nvCxnSpPr>
        <p:spPr>
          <a:xfrm rot="5400000" flipH="1" flipV="1">
            <a:off x="6298220" y="2748477"/>
            <a:ext cx="640393" cy="800237"/>
          </a:xfrm>
          <a:prstGeom prst="bentConnector2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7021652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198291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84179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07830" y="3468791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07731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6" name="Text Box 407"/>
          <p:cNvSpPr txBox="1">
            <a:spLocks noChangeArrowheads="1"/>
          </p:cNvSpPr>
          <p:nvPr/>
        </p:nvSpPr>
        <p:spPr bwMode="auto">
          <a:xfrm>
            <a:off x="5298814" y="3156378"/>
            <a:ext cx="79533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>
                <a:latin typeface="Courier New" charset="0"/>
              </a:rPr>
              <a:t>x</a:t>
            </a:r>
            <a:r>
              <a:rPr lang="en-US" sz="1600" dirty="0">
                <a:latin typeface="Courier New" charset="0"/>
              </a:rPr>
              <a:t>==1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103855" y="2828395"/>
            <a:ext cx="874528" cy="91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>
            <a:spLocks noChangeAspect="1"/>
          </p:cNvSpPr>
          <p:nvPr/>
        </p:nvSpPr>
        <p:spPr>
          <a:xfrm>
            <a:off x="7975351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7542234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exit</a:t>
            </a:r>
          </a:p>
        </p:txBody>
      </p:sp>
      <p:sp>
        <p:nvSpPr>
          <p:cNvPr id="20" name="Text Box 407"/>
          <p:cNvSpPr txBox="1">
            <a:spLocks noChangeArrowheads="1"/>
          </p:cNvSpPr>
          <p:nvPr/>
        </p:nvSpPr>
        <p:spPr bwMode="auto">
          <a:xfrm>
            <a:off x="6144350" y="3137103"/>
            <a:ext cx="183403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parent: 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</a:rPr>
              <a:t>x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=0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103855" y="3464113"/>
            <a:ext cx="874528" cy="4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>
            <a:spLocks noChangeAspect="1"/>
          </p:cNvSpPr>
          <p:nvPr/>
        </p:nvSpPr>
        <p:spPr>
          <a:xfrm>
            <a:off x="7975351" y="34185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542234" y="3446452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exit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80434" y="3290992"/>
            <a:ext cx="838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rial"/>
                <a:cs typeface="Arial"/>
              </a:rPr>
              <a:t>Parent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12" y="2641972"/>
            <a:ext cx="701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rial"/>
                <a:cs typeface="Arial"/>
              </a:rPr>
              <a:t>Child</a:t>
            </a: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3963966" y="49001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736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Process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62075"/>
            <a:ext cx="4700023" cy="3895725"/>
          </a:xfrm>
        </p:spPr>
        <p:txBody>
          <a:bodyPr/>
          <a:lstStyle/>
          <a:p>
            <a:r>
              <a:rPr lang="en-US" dirty="0"/>
              <a:t>Original graph: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Relabled</a:t>
            </a:r>
            <a:r>
              <a:rPr lang="en-US" dirty="0"/>
              <a:t> graph: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7182" y="1831455"/>
            <a:ext cx="4085241" cy="1292745"/>
            <a:chOff x="2748382" y="2974455"/>
            <a:chExt cx="4085241" cy="1292745"/>
          </a:xfrm>
        </p:grpSpPr>
        <p:sp>
          <p:nvSpPr>
            <p:cNvPr id="5" name="Text Box 407"/>
            <p:cNvSpPr txBox="1">
              <a:spLocks noChangeArrowheads="1"/>
            </p:cNvSpPr>
            <p:nvPr/>
          </p:nvSpPr>
          <p:spPr bwMode="auto">
            <a:xfrm>
              <a:off x="3885235" y="2974455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child: </a:t>
              </a:r>
              <a:r>
                <a:rPr lang="en-US" sz="1600" dirty="0" err="1">
                  <a:solidFill>
                    <a:srgbClr val="FF0000"/>
                  </a:solidFill>
                  <a:latin typeface="Courier New" charset="0"/>
                </a:rPr>
                <a:t>x</a:t>
              </a:r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=2</a:t>
              </a: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3009824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8382" y="39286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main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3923936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854270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7714" y="3928646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11" name="Elbow Connector 35"/>
            <p:cNvCxnSpPr>
              <a:stCxn id="10" idx="0"/>
            </p:cNvCxnSpPr>
            <p:nvPr/>
          </p:nvCxnSpPr>
          <p:spPr>
            <a:xfrm rot="5400000" flipH="1" flipV="1">
              <a:off x="4083375" y="3176401"/>
              <a:ext cx="640396" cy="8640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838737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015376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101264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24915" y="39286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24816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7" name="Text Box 407"/>
            <p:cNvSpPr txBox="1">
              <a:spLocks noChangeArrowheads="1"/>
            </p:cNvSpPr>
            <p:nvPr/>
          </p:nvSpPr>
          <p:spPr bwMode="auto">
            <a:xfrm>
              <a:off x="3115899" y="3616233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>
                  <a:latin typeface="Courier New" charset="0"/>
                </a:rPr>
                <a:t>x</a:t>
              </a:r>
              <a:r>
                <a:rPr lang="en-US" sz="1600" dirty="0">
                  <a:latin typeface="Courier New" charset="0"/>
                </a:rPr>
                <a:t>==1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920940" y="3288765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19518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86401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exit</a:t>
              </a:r>
            </a:p>
          </p:txBody>
        </p:sp>
        <p:sp>
          <p:nvSpPr>
            <p:cNvPr id="21" name="Text Box 407"/>
            <p:cNvSpPr txBox="1">
              <a:spLocks noChangeArrowheads="1"/>
            </p:cNvSpPr>
            <p:nvPr/>
          </p:nvSpPr>
          <p:spPr bwMode="auto">
            <a:xfrm>
              <a:off x="3961435" y="3596958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parent: </a:t>
              </a:r>
              <a:r>
                <a:rPr lang="en-US" sz="1600" dirty="0" err="1">
                  <a:solidFill>
                    <a:srgbClr val="FF0000"/>
                  </a:solidFill>
                  <a:latin typeface="Courier New" charset="0"/>
                </a:rPr>
                <a:t>x</a:t>
              </a:r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=0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4920940" y="3923968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319518" y="387844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86401" y="390630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exit</a:t>
              </a:r>
            </a:p>
          </p:txBody>
        </p:sp>
      </p:grpSp>
      <p:sp>
        <p:nvSpPr>
          <p:cNvPr id="29" name="Oval 28"/>
          <p:cNvSpPr>
            <a:spLocks noChangeAspect="1"/>
          </p:cNvSpPr>
          <p:nvPr/>
        </p:nvSpPr>
        <p:spPr>
          <a:xfrm>
            <a:off x="976801" y="46862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900055" y="46906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a</a:t>
            </a: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1890913" y="46862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2821247" y="46862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TextBox 32"/>
          <p:cNvSpPr txBox="1"/>
          <p:nvPr/>
        </p:nvSpPr>
        <p:spPr>
          <a:xfrm>
            <a:off x="1604691" y="4690646"/>
            <a:ext cx="66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4" name="Elbow Connector 35"/>
          <p:cNvCxnSpPr>
            <a:cxnSpLocks/>
          </p:cNvCxnSpPr>
          <p:nvPr/>
        </p:nvCxnSpPr>
        <p:spPr>
          <a:xfrm rot="5400000" flipH="1" flipV="1">
            <a:off x="2068472" y="3956520"/>
            <a:ext cx="604159" cy="864094"/>
          </a:xfrm>
          <a:prstGeom prst="bentConnector2">
            <a:avLst/>
          </a:prstGeom>
          <a:ln w="12700" cmpd="sng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>
            <a:spLocks noChangeAspect="1"/>
          </p:cNvSpPr>
          <p:nvPr/>
        </p:nvSpPr>
        <p:spPr>
          <a:xfrm>
            <a:off x="2805714" y="40414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982353" y="4730269"/>
            <a:ext cx="838894" cy="3388"/>
          </a:xfrm>
          <a:prstGeom prst="straightConnector1">
            <a:avLst/>
          </a:prstGeom>
          <a:ln w="12700" cmpd="sng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068241" y="4730269"/>
            <a:ext cx="838894" cy="3388"/>
          </a:xfrm>
          <a:prstGeom prst="straightConnector1">
            <a:avLst/>
          </a:prstGeom>
          <a:ln w="12700" cmpd="sng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887917" y="4087001"/>
            <a:ext cx="1407322" cy="400"/>
          </a:xfrm>
          <a:prstGeom prst="straightConnector1">
            <a:avLst/>
          </a:prstGeom>
          <a:ln w="12700" cmpd="sng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4286495" y="40414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853378" y="4035852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f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2887917" y="4722204"/>
            <a:ext cx="1407322" cy="400"/>
          </a:xfrm>
          <a:prstGeom prst="straightConnector1">
            <a:avLst/>
          </a:prstGeom>
          <a:ln w="12700" cmpd="sng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>
            <a:spLocks noChangeAspect="1"/>
          </p:cNvSpPr>
          <p:nvPr/>
        </p:nvSpPr>
        <p:spPr>
          <a:xfrm>
            <a:off x="4286495" y="467668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7" name="TextBox 46"/>
          <p:cNvSpPr txBox="1"/>
          <p:nvPr/>
        </p:nvSpPr>
        <p:spPr>
          <a:xfrm>
            <a:off x="3853378" y="4690646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47076" y="4690646"/>
            <a:ext cx="66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/>
                <a:cs typeface="Courier New"/>
              </a:rPr>
              <a:t>c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94676" y="4035852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/>
                <a:cs typeface="Courier New"/>
              </a:rPr>
              <a:t>e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09045" y="4197350"/>
            <a:ext cx="2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65035" y="4197350"/>
            <a:ext cx="30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30943" y="4197350"/>
            <a:ext cx="30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96851" y="4197350"/>
            <a:ext cx="28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35483" y="419735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54465" y="4197350"/>
            <a:ext cx="30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d</a:t>
            </a:r>
          </a:p>
        </p:txBody>
      </p:sp>
      <p:cxnSp>
        <p:nvCxnSpPr>
          <p:cNvPr id="38" name="Curved Connector 37"/>
          <p:cNvCxnSpPr>
            <a:cxnSpLocks/>
          </p:cNvCxnSpPr>
          <p:nvPr/>
        </p:nvCxnSpPr>
        <p:spPr bwMode="auto">
          <a:xfrm rot="5400000" flipH="1" flipV="1">
            <a:off x="6138829" y="3916876"/>
            <a:ext cx="12700" cy="560949"/>
          </a:xfrm>
          <a:prstGeom prst="curvedConnector3">
            <a:avLst>
              <a:gd name="adj1" fmla="val 320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0" name="Curved Connector 39"/>
          <p:cNvCxnSpPr>
            <a:stCxn id="48" idx="0"/>
            <a:endCxn id="49" idx="0"/>
          </p:cNvCxnSpPr>
          <p:nvPr/>
        </p:nvCxnSpPr>
        <p:spPr bwMode="auto">
          <a:xfrm rot="5400000" flipH="1" flipV="1">
            <a:off x="6702257" y="3914396"/>
            <a:ext cx="12700" cy="565908"/>
          </a:xfrm>
          <a:prstGeom prst="curvedConnector3">
            <a:avLst>
              <a:gd name="adj1" fmla="val 4100000"/>
            </a:avLst>
          </a:prstGeom>
          <a:noFill/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6" name="Curved Connector 55"/>
          <p:cNvCxnSpPr>
            <a:cxnSpLocks/>
          </p:cNvCxnSpPr>
          <p:nvPr/>
        </p:nvCxnSpPr>
        <p:spPr bwMode="auto">
          <a:xfrm rot="5400000" flipH="1" flipV="1">
            <a:off x="7525750" y="3656812"/>
            <a:ext cx="12700" cy="1081077"/>
          </a:xfrm>
          <a:prstGeom prst="curvedConnector3">
            <a:avLst>
              <a:gd name="adj1" fmla="val 3600000"/>
            </a:avLst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8" name="Curved Connector 57"/>
          <p:cNvCxnSpPr>
            <a:stCxn id="48" idx="0"/>
            <a:endCxn id="51" idx="0"/>
          </p:cNvCxnSpPr>
          <p:nvPr/>
        </p:nvCxnSpPr>
        <p:spPr bwMode="auto">
          <a:xfrm rot="5400000" flipH="1" flipV="1">
            <a:off x="6978392" y="3638261"/>
            <a:ext cx="12700" cy="1118178"/>
          </a:xfrm>
          <a:prstGeom prst="curvedConnector3">
            <a:avLst>
              <a:gd name="adj1" fmla="val 3700000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urved Connector 59"/>
          <p:cNvCxnSpPr>
            <a:stCxn id="51" idx="0"/>
            <a:endCxn id="55" idx="0"/>
          </p:cNvCxnSpPr>
          <p:nvPr/>
        </p:nvCxnSpPr>
        <p:spPr bwMode="auto">
          <a:xfrm rot="5400000" flipH="1" flipV="1">
            <a:off x="8073107" y="3661724"/>
            <a:ext cx="12700" cy="1071252"/>
          </a:xfrm>
          <a:prstGeom prst="curvedConnector3">
            <a:avLst>
              <a:gd name="adj1" fmla="val 3900000"/>
            </a:avLst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5791200" y="3124200"/>
            <a:ext cx="3148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Feasible total ordering: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5A35AD-5A5B-4C95-9263-9787122A7D9E}"/>
              </a:ext>
            </a:extLst>
          </p:cNvPr>
          <p:cNvGrpSpPr/>
          <p:nvPr/>
        </p:nvGrpSpPr>
        <p:grpSpPr>
          <a:xfrm>
            <a:off x="5709045" y="4871482"/>
            <a:ext cx="3153718" cy="1371600"/>
            <a:chOff x="5709045" y="5181600"/>
            <a:chExt cx="3153718" cy="1371600"/>
          </a:xfrm>
        </p:grpSpPr>
        <p:sp>
          <p:nvSpPr>
            <p:cNvPr id="74" name="TextBox 73"/>
            <p:cNvSpPr txBox="1"/>
            <p:nvPr/>
          </p:nvSpPr>
          <p:spPr>
            <a:xfrm>
              <a:off x="5709045" y="6183868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265035" y="61838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991310" y="61838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85186" y="6183868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c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928245" y="61838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f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454465" y="61838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80" name="Curved Connector 79"/>
            <p:cNvCxnSpPr>
              <a:cxnSpLocks/>
            </p:cNvCxnSpPr>
            <p:nvPr/>
          </p:nvCxnSpPr>
          <p:spPr bwMode="auto">
            <a:xfrm rot="5400000" flipH="1" flipV="1">
              <a:off x="6138829" y="5903394"/>
              <a:ext cx="12700" cy="560949"/>
            </a:xfrm>
            <a:prstGeom prst="curvedConnector3">
              <a:avLst>
                <a:gd name="adj1" fmla="val 330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1" name="Curved Connector 80"/>
            <p:cNvCxnSpPr>
              <a:cxnSpLocks/>
            </p:cNvCxnSpPr>
            <p:nvPr/>
          </p:nvCxnSpPr>
          <p:spPr bwMode="auto">
            <a:xfrm rot="5400000" flipH="1" flipV="1">
              <a:off x="7282441" y="5320731"/>
              <a:ext cx="12700" cy="1726275"/>
            </a:xfrm>
            <a:prstGeom prst="curvedConnector3">
              <a:avLst>
                <a:gd name="adj1" fmla="val 3500000"/>
              </a:avLst>
            </a:prstGeom>
            <a:noFill/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2" name="Curved Connector 81"/>
            <p:cNvCxnSpPr>
              <a:stCxn id="76" idx="0"/>
              <a:endCxn id="78" idx="0"/>
            </p:cNvCxnSpPr>
            <p:nvPr/>
          </p:nvCxnSpPr>
          <p:spPr bwMode="auto">
            <a:xfrm rot="16200000" flipV="1">
              <a:off x="7602314" y="5640604"/>
              <a:ext cx="12700" cy="1086528"/>
            </a:xfrm>
            <a:prstGeom prst="curvedConnector3">
              <a:avLst>
                <a:gd name="adj1" fmla="val 4200000"/>
              </a:avLst>
            </a:prstGeom>
            <a:noFill/>
            <a:ln w="38100" cap="flat" cmpd="sng" algn="ctr">
              <a:solidFill>
                <a:srgbClr val="7030A0"/>
              </a:solidFill>
              <a:prstDash val="sysDot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3" name="Curved Connector 82"/>
            <p:cNvCxnSpPr>
              <a:cxnSpLocks/>
            </p:cNvCxnSpPr>
            <p:nvPr/>
          </p:nvCxnSpPr>
          <p:spPr bwMode="auto">
            <a:xfrm rot="5400000" flipH="1" flipV="1">
              <a:off x="7022561" y="5580612"/>
              <a:ext cx="12700" cy="1206513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4" name="Curved Connector 83"/>
            <p:cNvCxnSpPr>
              <a:cxnSpLocks/>
            </p:cNvCxnSpPr>
            <p:nvPr/>
          </p:nvCxnSpPr>
          <p:spPr bwMode="auto">
            <a:xfrm rot="5400000" flipH="1" flipV="1">
              <a:off x="8117275" y="5692410"/>
              <a:ext cx="12700" cy="982917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9" name="TextBox 98"/>
            <p:cNvSpPr txBox="1"/>
            <p:nvPr/>
          </p:nvSpPr>
          <p:spPr>
            <a:xfrm>
              <a:off x="5759349" y="5181600"/>
              <a:ext cx="31034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Feasible or Infeasible?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582C6F2-3601-4E07-8C09-3E3C95D6D927}"/>
              </a:ext>
            </a:extLst>
          </p:cNvPr>
          <p:cNvSpPr txBox="1"/>
          <p:nvPr/>
        </p:nvSpPr>
        <p:spPr>
          <a:xfrm>
            <a:off x="5681058" y="6324600"/>
            <a:ext cx="325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AB8D8D"/>
                </a:solidFill>
                <a:latin typeface="Calibri" pitchFamily="34" charset="0"/>
              </a:rPr>
              <a:t>Infeasible: not a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169427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534400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Example: Two consecutive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s</a:t>
            </a: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228600" y="1676400"/>
            <a:ext cx="3009511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fork2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fork();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fork();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588921" y="1295400"/>
            <a:ext cx="4640679" cy="2667000"/>
            <a:chOff x="3124200" y="3505200"/>
            <a:chExt cx="4640679" cy="2667000"/>
          </a:xfrm>
        </p:grpSpPr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3511276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24200" y="5833646"/>
              <a:ext cx="9284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365188" y="57835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6295522" y="57869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15812" y="5820946"/>
              <a:ext cx="950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70" name="Elbow Connector 35"/>
            <p:cNvCxnSpPr/>
            <p:nvPr/>
          </p:nvCxnSpPr>
          <p:spPr>
            <a:xfrm rot="5400000" flipH="1" flipV="1">
              <a:off x="6465299" y="50577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7244278" y="51221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V="1">
              <a:off x="5456628" y="58259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3602716" y="58352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866167" y="58209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17657" y="5105400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6381242" y="58191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7220136" y="57670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87989" y="58209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4438088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51866" y="5833646"/>
              <a:ext cx="733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V="1">
              <a:off x="4529528" y="58284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35"/>
            <p:cNvCxnSpPr>
              <a:endCxn id="86" idx="2"/>
            </p:cNvCxnSpPr>
            <p:nvPr/>
          </p:nvCxnSpPr>
          <p:spPr>
            <a:xfrm rot="5400000" flipH="1" flipV="1">
              <a:off x="4294242" y="47253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5365188" y="44881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295522" y="44915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78277" y="4495800"/>
              <a:ext cx="1017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90" name="Elbow Connector 35"/>
            <p:cNvCxnSpPr/>
            <p:nvPr/>
          </p:nvCxnSpPr>
          <p:spPr>
            <a:xfrm rot="5400000" flipH="1" flipV="1">
              <a:off x="6476216" y="3743554"/>
              <a:ext cx="640396" cy="8640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7244278" y="379698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5456628" y="45305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866167" y="45255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817657" y="3846512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V="1">
              <a:off x="6381242" y="45237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7220136" y="44716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87989" y="45255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02" name="Text Box 407"/>
            <p:cNvSpPr txBox="1">
              <a:spLocks noChangeArrowheads="1"/>
            </p:cNvSpPr>
            <p:nvPr/>
          </p:nvSpPr>
          <p:spPr bwMode="auto">
            <a:xfrm>
              <a:off x="6913523" y="3505200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Bye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79073" y="5528846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34547" y="4800600"/>
              <a:ext cx="554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207873" y="5496311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07873" y="4191000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5452646"/>
              <a:ext cx="554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118" name="Text Box 407"/>
            <p:cNvSpPr txBox="1">
              <a:spLocks noChangeArrowheads="1"/>
            </p:cNvSpPr>
            <p:nvPr/>
          </p:nvSpPr>
          <p:spPr bwMode="auto">
            <a:xfrm>
              <a:off x="6858000" y="4157246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Bye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747618" y="4267200"/>
            <a:ext cx="17379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Feasible output: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554050" y="4267200"/>
            <a:ext cx="18904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Infeasible output: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122" name="Rectangle 3"/>
          <p:cNvSpPr>
            <a:spLocks noChangeArrowheads="1"/>
          </p:cNvSpPr>
          <p:nvPr/>
        </p:nvSpPr>
        <p:spPr bwMode="auto">
          <a:xfrm>
            <a:off x="2090478" y="3640774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29551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Example: Nested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s in parent</a:t>
            </a: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152400" y="1447800"/>
            <a:ext cx="3979165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fork4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(fork() != 0) 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(fork() != 0) 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    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"L2\n"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4090164" y="2068202"/>
            <a:ext cx="4863336" cy="1213951"/>
            <a:chOff x="2767585" y="4328459"/>
            <a:chExt cx="5721572" cy="1428183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3206476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67585" y="5376446"/>
              <a:ext cx="1032089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060388" y="53263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990722" y="53297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11011" y="5363746"/>
              <a:ext cx="1084145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3" name="Elbow Connector 35"/>
            <p:cNvCxnSpPr/>
            <p:nvPr/>
          </p:nvCxnSpPr>
          <p:spPr>
            <a:xfrm rot="5400000" flipH="1" flipV="1">
              <a:off x="6160499" y="46005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939478" y="46649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5151828" y="53687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297916" y="5378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561367" y="5363746"/>
              <a:ext cx="947222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12857" y="4648200"/>
              <a:ext cx="1128428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6076442" y="53619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915336" y="53098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35216" y="5363746"/>
              <a:ext cx="1192488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4133288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47065" y="5376446"/>
              <a:ext cx="763947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4224728" y="53712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35"/>
            <p:cNvCxnSpPr>
              <a:stCxn id="43" idx="0"/>
            </p:cNvCxnSpPr>
            <p:nvPr/>
          </p:nvCxnSpPr>
          <p:spPr>
            <a:xfrm rot="5400000" flipH="1" flipV="1">
              <a:off x="4307401" y="4620228"/>
              <a:ext cx="677858" cy="834582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5060388" y="46278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73477" y="4622800"/>
              <a:ext cx="1121679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45305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94440" y="4328459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74105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06202" y="4328459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38196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L2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7009706" y="5346700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7848600" y="528998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30411" y="5350088"/>
              <a:ext cx="1058746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27705" y="4994354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819107" y="4129849"/>
            <a:ext cx="23657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Feasible or Infeasible?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333332" y="4114800"/>
            <a:ext cx="23015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Feasible or Infeasible?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2915978" y="4224974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9E31C7-AED9-4681-91F8-7918C46BEE34}"/>
              </a:ext>
            </a:extLst>
          </p:cNvPr>
          <p:cNvSpPr txBox="1"/>
          <p:nvPr/>
        </p:nvSpPr>
        <p:spPr>
          <a:xfrm>
            <a:off x="4342900" y="6139934"/>
            <a:ext cx="110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AB8D8D"/>
                </a:solidFill>
                <a:latin typeface="Calibri" pitchFamily="34" charset="0"/>
              </a:rPr>
              <a:t>Infeasible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292EB2-1905-4049-B792-DEA3899F6AA4}"/>
              </a:ext>
            </a:extLst>
          </p:cNvPr>
          <p:cNvSpPr txBox="1"/>
          <p:nvPr/>
        </p:nvSpPr>
        <p:spPr>
          <a:xfrm>
            <a:off x="6804446" y="6139934"/>
            <a:ext cx="95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AB8D8D"/>
                </a:solidFill>
                <a:latin typeface="Calibri" pitchFamily="34" charset="0"/>
              </a:rPr>
              <a:t>Feasible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457200"/>
            <a:ext cx="8434737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Example: Nested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s in children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173493" y="1536690"/>
            <a:ext cx="3979165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fork5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        printf(</a:t>
            </a:r>
            <a:r>
              <a:rPr lang="ro-RO" sz="1800" dirty="0">
                <a:solidFill>
                  <a:srgbClr val="9D206F"/>
                </a:solidFill>
                <a:latin typeface="Courier New"/>
                <a:cs typeface="Courier New"/>
              </a:rPr>
              <a:t>"L2\n"</a:t>
            </a:r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ro-RO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53664" y="1799014"/>
            <a:ext cx="4863336" cy="1782386"/>
            <a:chOff x="4153664" y="1487067"/>
            <a:chExt cx="4863336" cy="1782386"/>
          </a:xfrm>
        </p:grpSpPr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4526721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53664" y="2946288"/>
              <a:ext cx="8772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102546" y="2903739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893330" y="233516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20576" y="2935493"/>
              <a:ext cx="9215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54" name="Elbow Connector 35"/>
            <p:cNvCxnSpPr/>
            <p:nvPr/>
          </p:nvCxnSpPr>
          <p:spPr>
            <a:xfrm rot="5400000" flipH="1" flipV="1">
              <a:off x="7037642" y="1715351"/>
              <a:ext cx="544331" cy="75304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7699773" y="1770045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6180270" y="2368266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604445" y="294763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528379" y="2305691"/>
              <a:ext cx="8051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37145" y="1755826"/>
              <a:ext cx="9591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6966192" y="236250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679252" y="231824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271150" y="2305691"/>
              <a:ext cx="101361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5314512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71222" y="2946288"/>
              <a:ext cx="6493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5392235" y="294187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35"/>
            <p:cNvCxnSpPr>
              <a:stCxn id="64" idx="0"/>
            </p:cNvCxnSpPr>
            <p:nvPr/>
          </p:nvCxnSpPr>
          <p:spPr>
            <a:xfrm rot="5400000" flipH="1" flipV="1">
              <a:off x="5462509" y="2303503"/>
              <a:ext cx="576177" cy="7093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6102546" y="231001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562600" y="2305691"/>
              <a:ext cx="99055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89726" y="2621511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549209" y="1487067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L2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86489" y="2621511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44206" y="2055502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470966" y="2050056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7759467" y="1816191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8472527" y="1767980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17066" y="1755826"/>
              <a:ext cx="8999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284766" y="1487067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778288" y="4278432"/>
            <a:ext cx="23657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Feasible or Infeasible?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25475" y="4276371"/>
            <a:ext cx="23015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Feasible or Infeasible?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L0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L2</a:t>
            </a:r>
          </a:p>
        </p:txBody>
      </p:sp>
      <p:sp>
        <p:nvSpPr>
          <p:cNvPr id="80" name="Rectangle 3"/>
          <p:cNvSpPr>
            <a:spLocks noChangeArrowheads="1"/>
          </p:cNvSpPr>
          <p:nvPr/>
        </p:nvSpPr>
        <p:spPr bwMode="auto">
          <a:xfrm>
            <a:off x="2904610" y="4318348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063E45-CAF6-4FAF-82FB-9BA550CD63DC}"/>
              </a:ext>
            </a:extLst>
          </p:cNvPr>
          <p:cNvSpPr txBox="1"/>
          <p:nvPr/>
        </p:nvSpPr>
        <p:spPr>
          <a:xfrm>
            <a:off x="4305410" y="6307696"/>
            <a:ext cx="110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AB8D8D"/>
                </a:solidFill>
                <a:latin typeface="Calibri" pitchFamily="34" charset="0"/>
              </a:rPr>
              <a:t>Infeasible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AAF1CB-4857-44A8-800E-D007FE932D99}"/>
              </a:ext>
            </a:extLst>
          </p:cNvPr>
          <p:cNvSpPr txBox="1"/>
          <p:nvPr/>
        </p:nvSpPr>
        <p:spPr>
          <a:xfrm>
            <a:off x="6759390" y="6307696"/>
            <a:ext cx="95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AB8D8D"/>
                </a:solidFill>
                <a:latin typeface="Calibri" pitchFamily="34" charset="0"/>
              </a:rPr>
              <a:t>Feasible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/>
              <a:t>Exceptional Control Flow				</a:t>
            </a:r>
            <a:r>
              <a:rPr lang="en-US" dirty="0">
                <a:solidFill>
                  <a:srgbClr val="7F7F7F"/>
                </a:solidFill>
              </a:rPr>
              <a:t>CSAPP  8 </a:t>
            </a:r>
            <a:endParaRPr lang="en-US" dirty="0"/>
          </a:p>
          <a:p>
            <a:r>
              <a:rPr lang="en-US" dirty="0">
                <a:solidFill>
                  <a:srgbClr val="7F7F7F"/>
                </a:solidFill>
              </a:rPr>
              <a:t>Exceptions						CSAPP 8.1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Processes						CSAPP 8.2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					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CSAPP 8.3-8.4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75939" y="2057400"/>
            <a:ext cx="7772400" cy="1470025"/>
          </a:xfrm>
        </p:spPr>
        <p:txBody>
          <a:bodyPr/>
          <a:lstStyle/>
          <a:p>
            <a:r>
              <a:rPr lang="en-US" dirty="0"/>
              <a:t>No Quiz Today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…But let’s take a short break now</a:t>
            </a: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597850DD-D391-4F81-8875-D17C6BC9C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602273"/>
            <a:ext cx="1795272" cy="179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1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6997700" cy="573088"/>
          </a:xfrm>
        </p:spPr>
        <p:txBody>
          <a:bodyPr/>
          <a:lstStyle/>
          <a:p>
            <a:r>
              <a:rPr lang="en-US" dirty="0"/>
              <a:t>Reaping Child Processes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679" y="914400"/>
            <a:ext cx="8307387" cy="5454650"/>
          </a:xfrm>
        </p:spPr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When process terminates, it still consumes system resources</a:t>
            </a:r>
          </a:p>
          <a:p>
            <a:pPr lvl="2"/>
            <a:r>
              <a:rPr lang="en-US" dirty="0"/>
              <a:t>Examples: Exit status, various OS tables</a:t>
            </a:r>
          </a:p>
          <a:p>
            <a:pPr lvl="1"/>
            <a:r>
              <a:rPr lang="en-US" dirty="0"/>
              <a:t>Called a “zombie”</a:t>
            </a:r>
          </a:p>
          <a:p>
            <a:pPr lvl="2"/>
            <a:r>
              <a:rPr lang="en-US" dirty="0"/>
              <a:t>Living corpse, half alive and half dead</a:t>
            </a:r>
          </a:p>
          <a:p>
            <a:r>
              <a:rPr lang="en-US" dirty="0"/>
              <a:t>Reaping</a:t>
            </a:r>
          </a:p>
          <a:p>
            <a:pPr lvl="1"/>
            <a:r>
              <a:rPr lang="en-US" dirty="0"/>
              <a:t>Performed by parent on terminated child (using </a:t>
            </a:r>
            <a:r>
              <a:rPr lang="en-US" dirty="0">
                <a:latin typeface="Courier New"/>
                <a:cs typeface="Courier New"/>
              </a:rPr>
              <a:t>wait</a:t>
            </a:r>
            <a:r>
              <a:rPr lang="en-US" dirty="0"/>
              <a:t> or </a:t>
            </a:r>
            <a:r>
              <a:rPr lang="en-US" dirty="0" err="1">
                <a:latin typeface="Courier New"/>
                <a:cs typeface="Courier New"/>
              </a:rPr>
              <a:t>waitpid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Parent is given exit status information</a:t>
            </a:r>
          </a:p>
          <a:p>
            <a:pPr lvl="1"/>
            <a:r>
              <a:rPr lang="en-US" dirty="0"/>
              <a:t>Kernel then deletes zombie child process</a:t>
            </a:r>
          </a:p>
          <a:p>
            <a:r>
              <a:rPr lang="en-US" dirty="0"/>
              <a:t>What if parent doesn’t reap?</a:t>
            </a:r>
          </a:p>
          <a:p>
            <a:pPr lvl="1"/>
            <a:r>
              <a:rPr lang="en-US" dirty="0"/>
              <a:t>If any parent terminates without reaping a child, then the orphaned child should be reaped by </a:t>
            </a:r>
            <a:r>
              <a:rPr lang="en-US" b="1" dirty="0">
                <a:latin typeface="Courier New" pitchFamily="49" charset="0"/>
              </a:rPr>
              <a:t>init</a:t>
            </a:r>
            <a:r>
              <a:rPr lang="en-US" dirty="0"/>
              <a:t> process (</a:t>
            </a:r>
            <a:r>
              <a:rPr lang="en-US" dirty="0" err="1"/>
              <a:t>pid</a:t>
            </a:r>
            <a:r>
              <a:rPr lang="en-US" dirty="0"/>
              <a:t> == 1) </a:t>
            </a:r>
          </a:p>
          <a:p>
            <a:pPr lvl="2"/>
            <a:r>
              <a:rPr lang="en-US" dirty="0"/>
              <a:t>Unless </a:t>
            </a:r>
            <a:r>
              <a:rPr lang="en-US" dirty="0" err="1"/>
              <a:t>ppid</a:t>
            </a:r>
            <a:r>
              <a:rPr lang="en-US" dirty="0"/>
              <a:t> == 1!  Then need to reboot…</a:t>
            </a:r>
          </a:p>
          <a:p>
            <a:pPr lvl="1"/>
            <a:r>
              <a:rPr lang="en-US" dirty="0"/>
              <a:t>So, only need explicit reaping in long-running processes</a:t>
            </a:r>
          </a:p>
          <a:p>
            <a:pPr lvl="2"/>
            <a:r>
              <a:rPr lang="en-US" dirty="0"/>
              <a:t>e.g., shells and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/>
          <p:cNvSpPr txBox="1">
            <a:spLocks noChangeArrowheads="1"/>
          </p:cNvSpPr>
          <p:nvPr/>
        </p:nvSpPr>
        <p:spPr bwMode="auto">
          <a:xfrm>
            <a:off x="152400" y="2438400"/>
            <a:ext cx="4998484" cy="255454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Child, PID = 6640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6639 ttyp9    00:00:03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6640 ttyp9    00:00:00 forks &lt;defunct&gt;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6641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2006600" cy="1095375"/>
          </a:xfrm>
        </p:spPr>
        <p:txBody>
          <a:bodyPr/>
          <a:lstStyle/>
          <a:p>
            <a:pPr marL="0" indent="0"/>
            <a:r>
              <a:rPr lang="en-US" dirty="0"/>
              <a:t>Zombie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796007" y="2586714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52400" y="2438400"/>
            <a:ext cx="3764172" cy="1077218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Child, PID = 6640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52400" y="2438400"/>
            <a:ext cx="4998484" cy="400367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Child, PID = 6640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6639 ttyp9    00:00:03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6640 ttyp9    00:00:00 forks &lt;defunct&gt;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6641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</a:t>
            </a:r>
            <a:r>
              <a:rPr lang="en-US" sz="1600" i="1" dirty="0">
                <a:latin typeface="Courier New" pitchFamily="49" charset="0"/>
              </a:rPr>
              <a:t> kill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   Terminated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6642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638800" y="3994150"/>
            <a:ext cx="3505200" cy="2635250"/>
          </a:xfrm>
        </p:spPr>
        <p:txBody>
          <a:bodyPr/>
          <a:lstStyle/>
          <a:p>
            <a:r>
              <a:rPr lang="en-US" sz="2000" dirty="0" err="1">
                <a:latin typeface="Courier New" pitchFamily="49" charset="0"/>
              </a:rPr>
              <a:t>ps</a:t>
            </a:r>
            <a:r>
              <a:rPr lang="en-US" sz="2000" b="0" dirty="0"/>
              <a:t> shows child process as “defunct” (i.e., a zombie)</a:t>
            </a:r>
          </a:p>
          <a:p>
            <a:endParaRPr lang="en-US" sz="2000" b="0" dirty="0"/>
          </a:p>
          <a:p>
            <a:r>
              <a:rPr lang="en-US" sz="2000" b="0" dirty="0"/>
              <a:t>Killing parent allows child to be reaped by </a:t>
            </a:r>
            <a:r>
              <a:rPr lang="en-US" sz="2000" dirty="0" err="1">
                <a:latin typeface="Courier New" pitchFamily="49" charset="0"/>
              </a:rPr>
              <a:t>init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5067300" y="4419600"/>
            <a:ext cx="800101" cy="152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3733800" y="5410200"/>
            <a:ext cx="2041080" cy="914400"/>
            <a:chOff x="3733800" y="5410200"/>
            <a:chExt cx="2041080" cy="914400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H="1">
              <a:off x="4038600" y="5410200"/>
              <a:ext cx="1736280" cy="72390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ight Brace 8"/>
            <p:cNvSpPr/>
            <p:nvPr/>
          </p:nvSpPr>
          <p:spPr bwMode="auto">
            <a:xfrm>
              <a:off x="3733800" y="5943600"/>
              <a:ext cx="228600" cy="381000"/>
            </a:xfrm>
            <a:prstGeom prst="rightBrac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2547938" y="482164"/>
            <a:ext cx="6453885" cy="24622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/>
                <a:cs typeface="Courier New"/>
              </a:rPr>
              <a:t>fork7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/>
                <a:cs typeface="Courier New"/>
              </a:rPr>
              <a:t>"Terminating Child, PID = %d\n"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getpid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exit(0);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} </a:t>
            </a:r>
            <a:r>
              <a:rPr lang="da-DK" sz="1400" dirty="0" err="1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Running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 </a:t>
            </a:r>
            <a:r>
              <a:rPr lang="da-DK" sz="1400" dirty="0" err="1">
                <a:solidFill>
                  <a:srgbClr val="9D206F"/>
                </a:solidFill>
                <a:latin typeface="Courier New"/>
                <a:cs typeface="Courier New"/>
              </a:rPr>
              <a:t>Parent</a:t>
            </a:r>
            <a:r>
              <a:rPr lang="da-DK" sz="1400" dirty="0">
                <a:solidFill>
                  <a:srgbClr val="9D206F"/>
                </a:solidFill>
                <a:latin typeface="Courier New"/>
                <a:cs typeface="Courier New"/>
              </a:rPr>
              <a:t>, PID = %d\n"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getpid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(1)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        ; </a:t>
            </a:r>
            <a:r>
              <a:rPr lang="en-US" sz="1400" dirty="0">
                <a:solidFill>
                  <a:srgbClr val="CB2418"/>
                </a:solidFill>
                <a:latin typeface="Courier New"/>
                <a:cs typeface="Courier New"/>
              </a:rPr>
              <a:t>/* Infinite loop */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622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6" grpId="0" animBg="1"/>
      <p:bldP spid="12" grpId="0" animBg="1"/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3887603" cy="830997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Child, PID = 6676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3657600" cy="1617663"/>
          </a:xfrm>
        </p:spPr>
        <p:txBody>
          <a:bodyPr/>
          <a:lstStyle/>
          <a:p>
            <a:pPr marL="0" indent="0"/>
            <a:r>
              <a:rPr lang="en-US" dirty="0"/>
              <a:t>Non-</a:t>
            </a:r>
            <a:br>
              <a:rPr lang="en-US" dirty="0"/>
            </a:br>
            <a:r>
              <a:rPr lang="en-US" dirty="0"/>
              <a:t>terminating</a:t>
            </a:r>
            <a:br>
              <a:rPr lang="en-US" dirty="0"/>
            </a:br>
            <a:r>
              <a:rPr lang="en-US" dirty="0"/>
              <a:t>Child Example</a:t>
            </a:r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56100" y="3765550"/>
            <a:ext cx="4330700" cy="2711450"/>
          </a:xfrm>
        </p:spPr>
        <p:txBody>
          <a:bodyPr/>
          <a:lstStyle/>
          <a:p>
            <a:r>
              <a:rPr lang="en-US" sz="2000" b="0" dirty="0"/>
              <a:t>Child process still active even though parent has terminated</a:t>
            </a:r>
          </a:p>
          <a:p>
            <a:endParaRPr lang="en-US" sz="2000" b="0" dirty="0"/>
          </a:p>
          <a:p>
            <a:r>
              <a:rPr lang="en-US" sz="2000" b="0" dirty="0"/>
              <a:t>Must kill child explicitly, or else will keep running indefinitely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24769" y="3258881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3887603" cy="2062103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Child, PID = 6676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6676 ttyp9    00:00:06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6677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3851275" cy="3270250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Child, PID = 6676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6676 ttyp9    00:00:06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6677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i="1" dirty="0" err="1">
                <a:latin typeface="Courier New" pitchFamily="49" charset="0"/>
              </a:rPr>
              <a:t>linux</a:t>
            </a:r>
            <a:r>
              <a:rPr lang="en-US" sz="1600" i="1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kill 6676</a:t>
            </a:r>
          </a:p>
          <a:p>
            <a:pPr algn="l">
              <a:lnSpc>
                <a:spcPct val="100000"/>
              </a:lnSpc>
            </a:pPr>
            <a:r>
              <a:rPr lang="en-US" sz="1600" i="1" dirty="0" err="1">
                <a:latin typeface="Courier New" pitchFamily="49" charset="0"/>
              </a:rPr>
              <a:t>linux</a:t>
            </a:r>
            <a:r>
              <a:rPr lang="en-US" sz="1600" i="1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6678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8693" name="Text Box 5"/>
          <p:cNvSpPr txBox="1">
            <a:spLocks noChangeArrowheads="1"/>
          </p:cNvSpPr>
          <p:nvPr/>
        </p:nvSpPr>
        <p:spPr bwMode="auto">
          <a:xfrm>
            <a:off x="3276600" y="279400"/>
            <a:ext cx="5743580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fork8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Courier New"/>
                <a:cs typeface="Courier New"/>
              </a:rPr>
              <a:t>"Running Child, PID = %d\n"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getpid());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(1)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Infinite loop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    } </a:t>
            </a:r>
            <a:r>
              <a:rPr lang="da-DK" sz="1500" dirty="0" err="1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5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5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da-DK" sz="1500" dirty="0" err="1">
                <a:solidFill>
                  <a:srgbClr val="9D206F"/>
                </a:solidFill>
                <a:latin typeface="Courier New"/>
                <a:cs typeface="Courier New"/>
              </a:rPr>
              <a:t>Terminating</a:t>
            </a:r>
            <a:r>
              <a:rPr lang="da-DK" sz="1500" dirty="0">
                <a:solidFill>
                  <a:srgbClr val="9D206F"/>
                </a:solidFill>
                <a:latin typeface="Courier New"/>
                <a:cs typeface="Courier New"/>
              </a:rPr>
              <a:t> </a:t>
            </a:r>
            <a:r>
              <a:rPr lang="da-DK" sz="1500" dirty="0" err="1">
                <a:solidFill>
                  <a:srgbClr val="9D206F"/>
                </a:solidFill>
                <a:latin typeface="Courier New"/>
                <a:cs typeface="Courier New"/>
              </a:rPr>
              <a:t>Parent</a:t>
            </a:r>
            <a:r>
              <a:rPr lang="da-DK" sz="1500" dirty="0">
                <a:solidFill>
                  <a:srgbClr val="9D206F"/>
                </a:solidFill>
                <a:latin typeface="Courier New"/>
                <a:cs typeface="Courier New"/>
              </a:rPr>
              <a:t>, PID = %d\n"</a:t>
            </a:r>
            <a:r>
              <a:rPr lang="da-DK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getpid());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    exit(0);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3810000" y="4038600"/>
            <a:ext cx="622300" cy="914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2362200" y="5029200"/>
            <a:ext cx="2070100" cy="457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0" grpId="0" animBg="1"/>
      <p:bldP spid="9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05800" cy="573088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wait</a:t>
            </a:r>
            <a:r>
              <a:rPr lang="en-US" dirty="0"/>
              <a:t>: Synchronizing with Children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55000" cy="22098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Parent reaps a child by calling the </a:t>
            </a:r>
            <a:r>
              <a:rPr lang="en-US" dirty="0">
                <a:latin typeface="Courier New"/>
                <a:cs typeface="Courier New"/>
              </a:rPr>
              <a:t>wait </a:t>
            </a:r>
            <a:r>
              <a:rPr lang="en-US" dirty="0">
                <a:latin typeface="Calibri"/>
                <a:cs typeface="Calibri"/>
              </a:rPr>
              <a:t>function</a:t>
            </a:r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wait(int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child_status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Suspends current process until one of its children terminates</a:t>
            </a:r>
          </a:p>
          <a:p>
            <a:pPr lvl="1"/>
            <a:r>
              <a:rPr lang="en-US" dirty="0"/>
              <a:t>Implemented as </a:t>
            </a:r>
            <a:r>
              <a:rPr lang="en-US" dirty="0" err="1"/>
              <a:t>syscall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81000" y="41910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2382" y="4191000"/>
            <a:ext cx="205227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Parent Process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73772" y="4191000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296770" y="47132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303120" y="53181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1290420" y="53879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1290420" y="54149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165132" y="4953000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165132" y="5719762"/>
            <a:ext cx="914772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85800" y="5086513"/>
            <a:ext cx="65068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syscall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782334" y="5291872"/>
            <a:ext cx="31931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…</a:t>
            </a:r>
          </a:p>
        </p:txBody>
      </p:sp>
      <p:sp>
        <p:nvSpPr>
          <p:cNvPr id="3" name="Freeform 2"/>
          <p:cNvSpPr/>
          <p:nvPr/>
        </p:nvSpPr>
        <p:spPr bwMode="auto">
          <a:xfrm>
            <a:off x="3885945" y="5322570"/>
            <a:ext cx="511006" cy="624840"/>
          </a:xfrm>
          <a:custGeom>
            <a:avLst/>
            <a:gdLst>
              <a:gd name="connsiteX0" fmla="*/ 247905 w 511006"/>
              <a:gd name="connsiteY0" fmla="*/ 0 h 624840"/>
              <a:gd name="connsiteX1" fmla="*/ 263145 w 511006"/>
              <a:gd name="connsiteY1" fmla="*/ 49530 h 624840"/>
              <a:gd name="connsiteX2" fmla="*/ 278385 w 511006"/>
              <a:gd name="connsiteY2" fmla="*/ 53340 h 624840"/>
              <a:gd name="connsiteX3" fmla="*/ 289815 w 511006"/>
              <a:gd name="connsiteY3" fmla="*/ 60960 h 624840"/>
              <a:gd name="connsiteX4" fmla="*/ 301245 w 511006"/>
              <a:gd name="connsiteY4" fmla="*/ 64770 h 624840"/>
              <a:gd name="connsiteX5" fmla="*/ 327915 w 511006"/>
              <a:gd name="connsiteY5" fmla="*/ 72390 h 624840"/>
              <a:gd name="connsiteX6" fmla="*/ 358395 w 511006"/>
              <a:gd name="connsiteY6" fmla="*/ 87630 h 624840"/>
              <a:gd name="connsiteX7" fmla="*/ 369825 w 511006"/>
              <a:gd name="connsiteY7" fmla="*/ 91440 h 624840"/>
              <a:gd name="connsiteX8" fmla="*/ 388875 w 511006"/>
              <a:gd name="connsiteY8" fmla="*/ 102870 h 624840"/>
              <a:gd name="connsiteX9" fmla="*/ 411735 w 511006"/>
              <a:gd name="connsiteY9" fmla="*/ 118110 h 624840"/>
              <a:gd name="connsiteX10" fmla="*/ 442215 w 511006"/>
              <a:gd name="connsiteY10" fmla="*/ 133350 h 624840"/>
              <a:gd name="connsiteX11" fmla="*/ 453645 w 511006"/>
              <a:gd name="connsiteY11" fmla="*/ 140970 h 624840"/>
              <a:gd name="connsiteX12" fmla="*/ 468885 w 511006"/>
              <a:gd name="connsiteY12" fmla="*/ 148590 h 624840"/>
              <a:gd name="connsiteX13" fmla="*/ 484125 w 511006"/>
              <a:gd name="connsiteY13" fmla="*/ 160020 h 624840"/>
              <a:gd name="connsiteX14" fmla="*/ 495555 w 511006"/>
              <a:gd name="connsiteY14" fmla="*/ 171450 h 624840"/>
              <a:gd name="connsiteX15" fmla="*/ 506985 w 511006"/>
              <a:gd name="connsiteY15" fmla="*/ 175260 h 624840"/>
              <a:gd name="connsiteX16" fmla="*/ 510795 w 511006"/>
              <a:gd name="connsiteY16" fmla="*/ 194310 h 624840"/>
              <a:gd name="connsiteX17" fmla="*/ 487935 w 511006"/>
              <a:gd name="connsiteY17" fmla="*/ 251460 h 624840"/>
              <a:gd name="connsiteX18" fmla="*/ 476505 w 511006"/>
              <a:gd name="connsiteY18" fmla="*/ 262890 h 624840"/>
              <a:gd name="connsiteX19" fmla="*/ 461265 w 511006"/>
              <a:gd name="connsiteY19" fmla="*/ 285750 h 624840"/>
              <a:gd name="connsiteX20" fmla="*/ 438405 w 511006"/>
              <a:gd name="connsiteY20" fmla="*/ 300990 h 624840"/>
              <a:gd name="connsiteX21" fmla="*/ 404115 w 511006"/>
              <a:gd name="connsiteY21" fmla="*/ 293370 h 624840"/>
              <a:gd name="connsiteX22" fmla="*/ 392685 w 511006"/>
              <a:gd name="connsiteY22" fmla="*/ 285750 h 624840"/>
              <a:gd name="connsiteX23" fmla="*/ 369825 w 511006"/>
              <a:gd name="connsiteY23" fmla="*/ 278130 h 624840"/>
              <a:gd name="connsiteX24" fmla="*/ 346965 w 511006"/>
              <a:gd name="connsiteY24" fmla="*/ 262890 h 624840"/>
              <a:gd name="connsiteX25" fmla="*/ 335535 w 511006"/>
              <a:gd name="connsiteY25" fmla="*/ 255270 h 624840"/>
              <a:gd name="connsiteX26" fmla="*/ 320295 w 511006"/>
              <a:gd name="connsiteY26" fmla="*/ 251460 h 624840"/>
              <a:gd name="connsiteX27" fmla="*/ 308865 w 511006"/>
              <a:gd name="connsiteY27" fmla="*/ 243840 h 624840"/>
              <a:gd name="connsiteX28" fmla="*/ 270765 w 511006"/>
              <a:gd name="connsiteY28" fmla="*/ 232410 h 624840"/>
              <a:gd name="connsiteX29" fmla="*/ 259335 w 511006"/>
              <a:gd name="connsiteY29" fmla="*/ 224790 h 624840"/>
              <a:gd name="connsiteX30" fmla="*/ 247905 w 511006"/>
              <a:gd name="connsiteY30" fmla="*/ 220980 h 624840"/>
              <a:gd name="connsiteX31" fmla="*/ 202185 w 511006"/>
              <a:gd name="connsiteY31" fmla="*/ 213360 h 624840"/>
              <a:gd name="connsiteX32" fmla="*/ 148845 w 511006"/>
              <a:gd name="connsiteY32" fmla="*/ 205740 h 624840"/>
              <a:gd name="connsiteX33" fmla="*/ 34545 w 511006"/>
              <a:gd name="connsiteY33" fmla="*/ 209550 h 624840"/>
              <a:gd name="connsiteX34" fmla="*/ 19305 w 511006"/>
              <a:gd name="connsiteY34" fmla="*/ 217170 h 624840"/>
              <a:gd name="connsiteX35" fmla="*/ 4065 w 511006"/>
              <a:gd name="connsiteY35" fmla="*/ 220980 h 624840"/>
              <a:gd name="connsiteX36" fmla="*/ 255 w 511006"/>
              <a:gd name="connsiteY36" fmla="*/ 232410 h 624840"/>
              <a:gd name="connsiteX37" fmla="*/ 26925 w 511006"/>
              <a:gd name="connsiteY37" fmla="*/ 259080 h 624840"/>
              <a:gd name="connsiteX38" fmla="*/ 45975 w 511006"/>
              <a:gd name="connsiteY38" fmla="*/ 281940 h 624840"/>
              <a:gd name="connsiteX39" fmla="*/ 57405 w 511006"/>
              <a:gd name="connsiteY39" fmla="*/ 289560 h 624840"/>
              <a:gd name="connsiteX40" fmla="*/ 76455 w 511006"/>
              <a:gd name="connsiteY40" fmla="*/ 308610 h 624840"/>
              <a:gd name="connsiteX41" fmla="*/ 118365 w 511006"/>
              <a:gd name="connsiteY41" fmla="*/ 335280 h 624840"/>
              <a:gd name="connsiteX42" fmla="*/ 148845 w 511006"/>
              <a:gd name="connsiteY42" fmla="*/ 354330 h 624840"/>
              <a:gd name="connsiteX43" fmla="*/ 167895 w 511006"/>
              <a:gd name="connsiteY43" fmla="*/ 361950 h 624840"/>
              <a:gd name="connsiteX44" fmla="*/ 202185 w 511006"/>
              <a:gd name="connsiteY44" fmla="*/ 377190 h 624840"/>
              <a:gd name="connsiteX45" fmla="*/ 228855 w 511006"/>
              <a:gd name="connsiteY45" fmla="*/ 396240 h 624840"/>
              <a:gd name="connsiteX46" fmla="*/ 244095 w 511006"/>
              <a:gd name="connsiteY46" fmla="*/ 400050 h 624840"/>
              <a:gd name="connsiteX47" fmla="*/ 255525 w 511006"/>
              <a:gd name="connsiteY47" fmla="*/ 411480 h 624840"/>
              <a:gd name="connsiteX48" fmla="*/ 259335 w 511006"/>
              <a:gd name="connsiteY48" fmla="*/ 495300 h 624840"/>
              <a:gd name="connsiteX49" fmla="*/ 251715 w 511006"/>
              <a:gd name="connsiteY49" fmla="*/ 518160 h 624840"/>
              <a:gd name="connsiteX50" fmla="*/ 247905 w 511006"/>
              <a:gd name="connsiteY50" fmla="*/ 567690 h 624840"/>
              <a:gd name="connsiteX51" fmla="*/ 240285 w 511006"/>
              <a:gd name="connsiteY51" fmla="*/ 594360 h 624840"/>
              <a:gd name="connsiteX52" fmla="*/ 251715 w 511006"/>
              <a:gd name="connsiteY52" fmla="*/ 624840 h 624840"/>
              <a:gd name="connsiteX0" fmla="*/ 247905 w 511006"/>
              <a:gd name="connsiteY0" fmla="*/ 0 h 624840"/>
              <a:gd name="connsiteX1" fmla="*/ 263145 w 511006"/>
              <a:gd name="connsiteY1" fmla="*/ 49530 h 624840"/>
              <a:gd name="connsiteX2" fmla="*/ 278385 w 511006"/>
              <a:gd name="connsiteY2" fmla="*/ 53340 h 624840"/>
              <a:gd name="connsiteX3" fmla="*/ 289815 w 511006"/>
              <a:gd name="connsiteY3" fmla="*/ 60960 h 624840"/>
              <a:gd name="connsiteX4" fmla="*/ 301245 w 511006"/>
              <a:gd name="connsiteY4" fmla="*/ 64770 h 624840"/>
              <a:gd name="connsiteX5" fmla="*/ 327915 w 511006"/>
              <a:gd name="connsiteY5" fmla="*/ 72390 h 624840"/>
              <a:gd name="connsiteX6" fmla="*/ 358395 w 511006"/>
              <a:gd name="connsiteY6" fmla="*/ 87630 h 624840"/>
              <a:gd name="connsiteX7" fmla="*/ 369825 w 511006"/>
              <a:gd name="connsiteY7" fmla="*/ 91440 h 624840"/>
              <a:gd name="connsiteX8" fmla="*/ 388875 w 511006"/>
              <a:gd name="connsiteY8" fmla="*/ 102870 h 624840"/>
              <a:gd name="connsiteX9" fmla="*/ 411735 w 511006"/>
              <a:gd name="connsiteY9" fmla="*/ 118110 h 624840"/>
              <a:gd name="connsiteX10" fmla="*/ 442215 w 511006"/>
              <a:gd name="connsiteY10" fmla="*/ 133350 h 624840"/>
              <a:gd name="connsiteX11" fmla="*/ 453645 w 511006"/>
              <a:gd name="connsiteY11" fmla="*/ 140970 h 624840"/>
              <a:gd name="connsiteX12" fmla="*/ 468885 w 511006"/>
              <a:gd name="connsiteY12" fmla="*/ 148590 h 624840"/>
              <a:gd name="connsiteX13" fmla="*/ 484125 w 511006"/>
              <a:gd name="connsiteY13" fmla="*/ 160020 h 624840"/>
              <a:gd name="connsiteX14" fmla="*/ 495555 w 511006"/>
              <a:gd name="connsiteY14" fmla="*/ 171450 h 624840"/>
              <a:gd name="connsiteX15" fmla="*/ 506985 w 511006"/>
              <a:gd name="connsiteY15" fmla="*/ 175260 h 624840"/>
              <a:gd name="connsiteX16" fmla="*/ 510795 w 511006"/>
              <a:gd name="connsiteY16" fmla="*/ 194310 h 624840"/>
              <a:gd name="connsiteX17" fmla="*/ 487935 w 511006"/>
              <a:gd name="connsiteY17" fmla="*/ 251460 h 624840"/>
              <a:gd name="connsiteX18" fmla="*/ 476505 w 511006"/>
              <a:gd name="connsiteY18" fmla="*/ 262890 h 624840"/>
              <a:gd name="connsiteX19" fmla="*/ 461265 w 511006"/>
              <a:gd name="connsiteY19" fmla="*/ 285750 h 624840"/>
              <a:gd name="connsiteX20" fmla="*/ 438405 w 511006"/>
              <a:gd name="connsiteY20" fmla="*/ 300990 h 624840"/>
              <a:gd name="connsiteX21" fmla="*/ 404115 w 511006"/>
              <a:gd name="connsiteY21" fmla="*/ 293370 h 624840"/>
              <a:gd name="connsiteX22" fmla="*/ 392685 w 511006"/>
              <a:gd name="connsiteY22" fmla="*/ 285750 h 624840"/>
              <a:gd name="connsiteX23" fmla="*/ 369825 w 511006"/>
              <a:gd name="connsiteY23" fmla="*/ 278130 h 624840"/>
              <a:gd name="connsiteX24" fmla="*/ 346965 w 511006"/>
              <a:gd name="connsiteY24" fmla="*/ 262890 h 624840"/>
              <a:gd name="connsiteX25" fmla="*/ 335535 w 511006"/>
              <a:gd name="connsiteY25" fmla="*/ 255270 h 624840"/>
              <a:gd name="connsiteX26" fmla="*/ 320295 w 511006"/>
              <a:gd name="connsiteY26" fmla="*/ 251460 h 624840"/>
              <a:gd name="connsiteX27" fmla="*/ 308865 w 511006"/>
              <a:gd name="connsiteY27" fmla="*/ 243840 h 624840"/>
              <a:gd name="connsiteX28" fmla="*/ 270765 w 511006"/>
              <a:gd name="connsiteY28" fmla="*/ 232410 h 624840"/>
              <a:gd name="connsiteX29" fmla="*/ 259335 w 511006"/>
              <a:gd name="connsiteY29" fmla="*/ 224790 h 624840"/>
              <a:gd name="connsiteX30" fmla="*/ 247905 w 511006"/>
              <a:gd name="connsiteY30" fmla="*/ 220980 h 624840"/>
              <a:gd name="connsiteX31" fmla="*/ 202185 w 511006"/>
              <a:gd name="connsiteY31" fmla="*/ 213360 h 624840"/>
              <a:gd name="connsiteX32" fmla="*/ 148845 w 511006"/>
              <a:gd name="connsiteY32" fmla="*/ 205740 h 624840"/>
              <a:gd name="connsiteX33" fmla="*/ 34545 w 511006"/>
              <a:gd name="connsiteY33" fmla="*/ 209550 h 624840"/>
              <a:gd name="connsiteX34" fmla="*/ 19305 w 511006"/>
              <a:gd name="connsiteY34" fmla="*/ 217170 h 624840"/>
              <a:gd name="connsiteX35" fmla="*/ 4065 w 511006"/>
              <a:gd name="connsiteY35" fmla="*/ 220980 h 624840"/>
              <a:gd name="connsiteX36" fmla="*/ 255 w 511006"/>
              <a:gd name="connsiteY36" fmla="*/ 232410 h 624840"/>
              <a:gd name="connsiteX37" fmla="*/ 26925 w 511006"/>
              <a:gd name="connsiteY37" fmla="*/ 259080 h 624840"/>
              <a:gd name="connsiteX38" fmla="*/ 45975 w 511006"/>
              <a:gd name="connsiteY38" fmla="*/ 281940 h 624840"/>
              <a:gd name="connsiteX39" fmla="*/ 57405 w 511006"/>
              <a:gd name="connsiteY39" fmla="*/ 289560 h 624840"/>
              <a:gd name="connsiteX40" fmla="*/ 76455 w 511006"/>
              <a:gd name="connsiteY40" fmla="*/ 308610 h 624840"/>
              <a:gd name="connsiteX41" fmla="*/ 118365 w 511006"/>
              <a:gd name="connsiteY41" fmla="*/ 335280 h 624840"/>
              <a:gd name="connsiteX42" fmla="*/ 148845 w 511006"/>
              <a:gd name="connsiteY42" fmla="*/ 354330 h 624840"/>
              <a:gd name="connsiteX43" fmla="*/ 167895 w 511006"/>
              <a:gd name="connsiteY43" fmla="*/ 361950 h 624840"/>
              <a:gd name="connsiteX44" fmla="*/ 202185 w 511006"/>
              <a:gd name="connsiteY44" fmla="*/ 377190 h 624840"/>
              <a:gd name="connsiteX45" fmla="*/ 228855 w 511006"/>
              <a:gd name="connsiteY45" fmla="*/ 396240 h 624840"/>
              <a:gd name="connsiteX46" fmla="*/ 244095 w 511006"/>
              <a:gd name="connsiteY46" fmla="*/ 400050 h 624840"/>
              <a:gd name="connsiteX47" fmla="*/ 255525 w 511006"/>
              <a:gd name="connsiteY47" fmla="*/ 411480 h 624840"/>
              <a:gd name="connsiteX48" fmla="*/ 259335 w 511006"/>
              <a:gd name="connsiteY48" fmla="*/ 495300 h 624840"/>
              <a:gd name="connsiteX49" fmla="*/ 251715 w 511006"/>
              <a:gd name="connsiteY49" fmla="*/ 518160 h 624840"/>
              <a:gd name="connsiteX50" fmla="*/ 247905 w 511006"/>
              <a:gd name="connsiteY50" fmla="*/ 567690 h 624840"/>
              <a:gd name="connsiteX51" fmla="*/ 251715 w 511006"/>
              <a:gd name="connsiteY51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11006" h="624840">
                <a:moveTo>
                  <a:pt x="247905" y="0"/>
                </a:moveTo>
                <a:cubicBezTo>
                  <a:pt x="250049" y="21437"/>
                  <a:pt x="243620" y="38373"/>
                  <a:pt x="263145" y="49530"/>
                </a:cubicBezTo>
                <a:cubicBezTo>
                  <a:pt x="267691" y="52128"/>
                  <a:pt x="273305" y="52070"/>
                  <a:pt x="278385" y="53340"/>
                </a:cubicBezTo>
                <a:cubicBezTo>
                  <a:pt x="282195" y="55880"/>
                  <a:pt x="285719" y="58912"/>
                  <a:pt x="289815" y="60960"/>
                </a:cubicBezTo>
                <a:cubicBezTo>
                  <a:pt x="293407" y="62756"/>
                  <a:pt x="297383" y="63667"/>
                  <a:pt x="301245" y="64770"/>
                </a:cubicBezTo>
                <a:cubicBezTo>
                  <a:pt x="309080" y="67008"/>
                  <a:pt x="320185" y="68877"/>
                  <a:pt x="327915" y="72390"/>
                </a:cubicBezTo>
                <a:cubicBezTo>
                  <a:pt x="338256" y="77090"/>
                  <a:pt x="347619" y="84038"/>
                  <a:pt x="358395" y="87630"/>
                </a:cubicBezTo>
                <a:cubicBezTo>
                  <a:pt x="362205" y="88900"/>
                  <a:pt x="366233" y="89644"/>
                  <a:pt x="369825" y="91440"/>
                </a:cubicBezTo>
                <a:cubicBezTo>
                  <a:pt x="376449" y="94752"/>
                  <a:pt x="382627" y="98894"/>
                  <a:pt x="388875" y="102870"/>
                </a:cubicBezTo>
                <a:cubicBezTo>
                  <a:pt x="396601" y="107787"/>
                  <a:pt x="403544" y="114014"/>
                  <a:pt x="411735" y="118110"/>
                </a:cubicBezTo>
                <a:cubicBezTo>
                  <a:pt x="421895" y="123190"/>
                  <a:pt x="432764" y="127049"/>
                  <a:pt x="442215" y="133350"/>
                </a:cubicBezTo>
                <a:cubicBezTo>
                  <a:pt x="446025" y="135890"/>
                  <a:pt x="449669" y="138698"/>
                  <a:pt x="453645" y="140970"/>
                </a:cubicBezTo>
                <a:cubicBezTo>
                  <a:pt x="458576" y="143788"/>
                  <a:pt x="464069" y="145580"/>
                  <a:pt x="468885" y="148590"/>
                </a:cubicBezTo>
                <a:cubicBezTo>
                  <a:pt x="474270" y="151955"/>
                  <a:pt x="479304" y="155887"/>
                  <a:pt x="484125" y="160020"/>
                </a:cubicBezTo>
                <a:cubicBezTo>
                  <a:pt x="488216" y="163527"/>
                  <a:pt x="491072" y="168461"/>
                  <a:pt x="495555" y="171450"/>
                </a:cubicBezTo>
                <a:cubicBezTo>
                  <a:pt x="498897" y="173678"/>
                  <a:pt x="503175" y="173990"/>
                  <a:pt x="506985" y="175260"/>
                </a:cubicBezTo>
                <a:cubicBezTo>
                  <a:pt x="508255" y="181610"/>
                  <a:pt x="511920" y="187933"/>
                  <a:pt x="510795" y="194310"/>
                </a:cubicBezTo>
                <a:cubicBezTo>
                  <a:pt x="507965" y="210346"/>
                  <a:pt x="500516" y="236363"/>
                  <a:pt x="487935" y="251460"/>
                </a:cubicBezTo>
                <a:cubicBezTo>
                  <a:pt x="484486" y="255599"/>
                  <a:pt x="479813" y="258637"/>
                  <a:pt x="476505" y="262890"/>
                </a:cubicBezTo>
                <a:cubicBezTo>
                  <a:pt x="470882" y="270119"/>
                  <a:pt x="468885" y="280670"/>
                  <a:pt x="461265" y="285750"/>
                </a:cubicBezTo>
                <a:lnTo>
                  <a:pt x="438405" y="300990"/>
                </a:lnTo>
                <a:cubicBezTo>
                  <a:pt x="435015" y="300312"/>
                  <a:pt x="408823" y="295388"/>
                  <a:pt x="404115" y="293370"/>
                </a:cubicBezTo>
                <a:cubicBezTo>
                  <a:pt x="399906" y="291566"/>
                  <a:pt x="396869" y="287610"/>
                  <a:pt x="392685" y="285750"/>
                </a:cubicBezTo>
                <a:cubicBezTo>
                  <a:pt x="385345" y="282488"/>
                  <a:pt x="376508" y="282585"/>
                  <a:pt x="369825" y="278130"/>
                </a:cubicBezTo>
                <a:lnTo>
                  <a:pt x="346965" y="262890"/>
                </a:lnTo>
                <a:cubicBezTo>
                  <a:pt x="343155" y="260350"/>
                  <a:pt x="339977" y="256381"/>
                  <a:pt x="335535" y="255270"/>
                </a:cubicBezTo>
                <a:lnTo>
                  <a:pt x="320295" y="251460"/>
                </a:lnTo>
                <a:cubicBezTo>
                  <a:pt x="316485" y="248920"/>
                  <a:pt x="313049" y="245700"/>
                  <a:pt x="308865" y="243840"/>
                </a:cubicBezTo>
                <a:cubicBezTo>
                  <a:pt x="296939" y="238539"/>
                  <a:pt x="283431" y="235576"/>
                  <a:pt x="270765" y="232410"/>
                </a:cubicBezTo>
                <a:cubicBezTo>
                  <a:pt x="266955" y="229870"/>
                  <a:pt x="263431" y="226838"/>
                  <a:pt x="259335" y="224790"/>
                </a:cubicBezTo>
                <a:cubicBezTo>
                  <a:pt x="255743" y="222994"/>
                  <a:pt x="251843" y="221768"/>
                  <a:pt x="247905" y="220980"/>
                </a:cubicBezTo>
                <a:cubicBezTo>
                  <a:pt x="232755" y="217950"/>
                  <a:pt x="217516" y="215276"/>
                  <a:pt x="202185" y="213360"/>
                </a:cubicBezTo>
                <a:cubicBezTo>
                  <a:pt x="164040" y="208592"/>
                  <a:pt x="181805" y="211233"/>
                  <a:pt x="148845" y="205740"/>
                </a:cubicBezTo>
                <a:cubicBezTo>
                  <a:pt x="110745" y="207010"/>
                  <a:pt x="72519" y="206199"/>
                  <a:pt x="34545" y="209550"/>
                </a:cubicBezTo>
                <a:cubicBezTo>
                  <a:pt x="28887" y="210049"/>
                  <a:pt x="24623" y="215176"/>
                  <a:pt x="19305" y="217170"/>
                </a:cubicBezTo>
                <a:cubicBezTo>
                  <a:pt x="14402" y="219009"/>
                  <a:pt x="9145" y="219710"/>
                  <a:pt x="4065" y="220980"/>
                </a:cubicBezTo>
                <a:cubicBezTo>
                  <a:pt x="2795" y="224790"/>
                  <a:pt x="-1015" y="228600"/>
                  <a:pt x="255" y="232410"/>
                </a:cubicBezTo>
                <a:cubicBezTo>
                  <a:pt x="7897" y="255336"/>
                  <a:pt x="11116" y="253810"/>
                  <a:pt x="26925" y="259080"/>
                </a:cubicBezTo>
                <a:cubicBezTo>
                  <a:pt x="34417" y="270319"/>
                  <a:pt x="34974" y="272773"/>
                  <a:pt x="45975" y="281940"/>
                </a:cubicBezTo>
                <a:cubicBezTo>
                  <a:pt x="49493" y="284871"/>
                  <a:pt x="53959" y="286545"/>
                  <a:pt x="57405" y="289560"/>
                </a:cubicBezTo>
                <a:cubicBezTo>
                  <a:pt x="64163" y="295474"/>
                  <a:pt x="69505" y="302923"/>
                  <a:pt x="76455" y="308610"/>
                </a:cubicBezTo>
                <a:cubicBezTo>
                  <a:pt x="87020" y="317254"/>
                  <a:pt x="106386" y="327793"/>
                  <a:pt x="118365" y="335280"/>
                </a:cubicBezTo>
                <a:cubicBezTo>
                  <a:pt x="128525" y="341630"/>
                  <a:pt x="137721" y="349880"/>
                  <a:pt x="148845" y="354330"/>
                </a:cubicBezTo>
                <a:cubicBezTo>
                  <a:pt x="155195" y="356870"/>
                  <a:pt x="161778" y="358891"/>
                  <a:pt x="167895" y="361950"/>
                </a:cubicBezTo>
                <a:cubicBezTo>
                  <a:pt x="200851" y="378428"/>
                  <a:pt x="173103" y="369919"/>
                  <a:pt x="202185" y="377190"/>
                </a:cubicBezTo>
                <a:cubicBezTo>
                  <a:pt x="203920" y="378491"/>
                  <a:pt x="224522" y="394383"/>
                  <a:pt x="228855" y="396240"/>
                </a:cubicBezTo>
                <a:cubicBezTo>
                  <a:pt x="233668" y="398303"/>
                  <a:pt x="239015" y="398780"/>
                  <a:pt x="244095" y="400050"/>
                </a:cubicBezTo>
                <a:cubicBezTo>
                  <a:pt x="247905" y="403860"/>
                  <a:pt x="252076" y="407341"/>
                  <a:pt x="255525" y="411480"/>
                </a:cubicBezTo>
                <a:cubicBezTo>
                  <a:pt x="276351" y="436471"/>
                  <a:pt x="264427" y="452868"/>
                  <a:pt x="259335" y="495300"/>
                </a:cubicBezTo>
                <a:cubicBezTo>
                  <a:pt x="258378" y="503275"/>
                  <a:pt x="251715" y="518160"/>
                  <a:pt x="251715" y="518160"/>
                </a:cubicBezTo>
                <a:cubicBezTo>
                  <a:pt x="250445" y="534670"/>
                  <a:pt x="247905" y="549910"/>
                  <a:pt x="247905" y="567690"/>
                </a:cubicBezTo>
                <a:cubicBezTo>
                  <a:pt x="247905" y="585470"/>
                  <a:pt x="250921" y="612934"/>
                  <a:pt x="251715" y="62484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0" y="5034825"/>
            <a:ext cx="3657600" cy="1200329"/>
          </a:xfrm>
          <a:prstGeom prst="rect">
            <a:avLst/>
          </a:prstGeom>
          <a:solidFill>
            <a:srgbClr val="E9E1C9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latin typeface="Calibri" pitchFamily="34" charset="0"/>
              </a:rPr>
              <a:t>And, potentially other user processes, including a child of parent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05800" cy="573088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wait</a:t>
            </a:r>
            <a:r>
              <a:rPr lang="en-US" dirty="0"/>
              <a:t>: Synchronizing with Children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55000" cy="51054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Parent reaps a child by calling the </a:t>
            </a:r>
            <a:r>
              <a:rPr lang="en-US" dirty="0">
                <a:latin typeface="Courier New"/>
                <a:cs typeface="Courier New"/>
              </a:rPr>
              <a:t>wait </a:t>
            </a:r>
            <a:r>
              <a:rPr lang="en-US" dirty="0">
                <a:latin typeface="Calibri"/>
                <a:cs typeface="Calibri"/>
              </a:rPr>
              <a:t>function</a:t>
            </a:r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wait(int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child_status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Suspends current process until one of its children terminates</a:t>
            </a:r>
          </a:p>
          <a:p>
            <a:pPr lvl="1"/>
            <a:r>
              <a:rPr lang="en-US" dirty="0"/>
              <a:t>Return value is the 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dirty="0"/>
              <a:t> of the child process that terminated</a:t>
            </a:r>
          </a:p>
          <a:p>
            <a:pPr lvl="1"/>
            <a:r>
              <a:rPr lang="en-US" dirty="0"/>
              <a:t>If </a:t>
            </a:r>
            <a:r>
              <a:rPr lang="en-US" b="1" dirty="0" err="1">
                <a:latin typeface="Courier New" pitchFamily="49" charset="0"/>
              </a:rPr>
              <a:t>child_status</a:t>
            </a:r>
            <a:r>
              <a:rPr lang="en-US" b="1" dirty="0"/>
              <a:t> </a:t>
            </a:r>
            <a:r>
              <a:rPr lang="en-US" b="1" dirty="0">
                <a:latin typeface="Courier New" pitchFamily="49" charset="0"/>
              </a:rPr>
              <a:t>!= NULL</a:t>
            </a:r>
            <a:r>
              <a:rPr lang="en-US" dirty="0"/>
              <a:t>, then the integer it points to will be set to  a value that indicates reason the child terminated and the exit status:</a:t>
            </a:r>
          </a:p>
          <a:p>
            <a:pPr lvl="2"/>
            <a:r>
              <a:rPr lang="en-US" dirty="0"/>
              <a:t>Checked using macros defined in </a:t>
            </a:r>
            <a:r>
              <a:rPr lang="en-US" dirty="0" err="1">
                <a:latin typeface="Courier New"/>
                <a:cs typeface="Courier New"/>
              </a:rPr>
              <a:t>wait.h</a:t>
            </a:r>
            <a:endParaRPr lang="en-US" dirty="0">
              <a:latin typeface="Courier New"/>
              <a:cs typeface="Courier New"/>
            </a:endParaRPr>
          </a:p>
          <a:p>
            <a:pPr lvl="3"/>
            <a:r>
              <a:rPr lang="en-US" dirty="0">
                <a:latin typeface="Courier New"/>
                <a:cs typeface="Courier New"/>
              </a:rPr>
              <a:t>WIFEXITED, WEXITSTATUS, WIFSIGNALED, WTERMSIG, WIFSTOPPED, WSTOPSIG, WIFCONTINUED</a:t>
            </a:r>
          </a:p>
          <a:p>
            <a:pPr lvl="3"/>
            <a:r>
              <a:rPr lang="en-US" dirty="0">
                <a:latin typeface="Calibri"/>
                <a:cs typeface="Calibri"/>
              </a:rPr>
              <a:t>See textbook for details</a:t>
            </a:r>
          </a:p>
        </p:txBody>
      </p:sp>
    </p:spTree>
    <p:extLst>
      <p:ext uri="{BB962C8B-B14F-4D97-AF65-F5344CB8AC3E}">
        <p14:creationId xmlns:p14="http://schemas.microsoft.com/office/powerpoint/2010/main" val="22818940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wait</a:t>
            </a:r>
            <a:r>
              <a:rPr lang="en-US"/>
              <a:t>: Synchronizing with Children</a:t>
            </a: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152400" y="1507391"/>
            <a:ext cx="574358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fork9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"HC: hello from child\n"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exit(0);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}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"HP: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hello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 from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parent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\n"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wait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"CT: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child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 has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terminated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\n"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"Bye\n"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936076" y="1959174"/>
            <a:ext cx="3131724" cy="1850826"/>
            <a:chOff x="4592180" y="4635500"/>
            <a:chExt cx="3367445" cy="1990135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709180" y="6228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39514" y="62314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59804" y="6265446"/>
              <a:ext cx="950256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800620" y="62704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210159" y="626544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wait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6725234" y="62636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7564128" y="62115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12402" y="626544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4782080" y="62407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92180" y="6278146"/>
              <a:ext cx="799809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4873520" y="62729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35"/>
            <p:cNvCxnSpPr>
              <a:endCxn id="44" idx="2"/>
            </p:cNvCxnSpPr>
            <p:nvPr/>
          </p:nvCxnSpPr>
          <p:spPr>
            <a:xfrm rot="5400000" flipH="1" flipV="1">
              <a:off x="4638234" y="51698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5709180" y="49326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39514" y="49360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22269" y="4940300"/>
              <a:ext cx="1017034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5800620" y="49750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29" idx="7"/>
            </p:cNvCxnSpPr>
            <p:nvPr/>
          </p:nvCxnSpPr>
          <p:spPr>
            <a:xfrm flipH="1">
              <a:off x="6717563" y="4971633"/>
              <a:ext cx="7671" cy="127323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242981" y="463985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exit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43922" y="5940811"/>
              <a:ext cx="446813" cy="3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HP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543922" y="4635500"/>
              <a:ext cx="446813" cy="3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HC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08765" y="5626100"/>
              <a:ext cx="570937" cy="595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CT</a:t>
              </a:r>
            </a:p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</p:grp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4800600" y="44958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24200" y="4999672"/>
            <a:ext cx="17379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Feasible output: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HC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HP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CT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24964" y="4999672"/>
            <a:ext cx="1890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Infeasible output: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HP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CT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HC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24200" y="4999672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Feasible output(s):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HC	HP 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HP	HC 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CT	CT 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Bye	Bye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3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553200" cy="573088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Another wait </a:t>
            </a:r>
            <a:r>
              <a:rPr lang="en-US" dirty="0"/>
              <a:t>Example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578" y="1052512"/>
            <a:ext cx="8307388" cy="1233488"/>
          </a:xfrm>
        </p:spPr>
        <p:txBody>
          <a:bodyPr/>
          <a:lstStyle/>
          <a:p>
            <a:r>
              <a:rPr lang="en-US" sz="2000" b="0" dirty="0"/>
              <a:t>If multiple children completed, will take in arbitrary order</a:t>
            </a:r>
          </a:p>
          <a:p>
            <a:r>
              <a:rPr lang="en-US" sz="2000" b="0" dirty="0"/>
              <a:t>Can use macros WIFEXITED and WEXITSTATUS to get information about exit status</a:t>
            </a:r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497084" y="2275106"/>
            <a:ext cx="7967145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fork10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[i] = fork()) == 0) {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exit(100+i); </a:t>
            </a:r>
            <a:r>
              <a:rPr lang="nb-NO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N;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wait(&amp;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(WIFEXITED(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%d terminated with exit status 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WEXITSTATUS(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%d terminate abnormally\n"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58413" y="6195537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7844" y="493712"/>
            <a:ext cx="8839200" cy="573088"/>
          </a:xfrm>
        </p:spPr>
        <p:txBody>
          <a:bodyPr/>
          <a:lstStyle/>
          <a:p>
            <a:r>
              <a:rPr lang="en-US" sz="3400" dirty="0" err="1">
                <a:latin typeface="Courier New" pitchFamily="49" charset="0"/>
              </a:rPr>
              <a:t>waitpid</a:t>
            </a:r>
            <a:r>
              <a:rPr lang="en-US" sz="3400" dirty="0"/>
              <a:t>: Waiting for a Specific Process</a:t>
            </a:r>
            <a:endParaRPr lang="en-US" sz="3400" dirty="0">
              <a:latin typeface="Courier New" pitchFamily="49" charset="0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2966"/>
            <a:ext cx="8610600" cy="1099234"/>
          </a:xfrm>
        </p:spPr>
        <p:txBody>
          <a:bodyPr/>
          <a:lstStyle/>
          <a:p>
            <a:r>
              <a:rPr lang="en-US" sz="2000" dirty="0" err="1">
                <a:latin typeface="Courier New" pitchFamily="49" charset="0"/>
              </a:rPr>
              <a:t>pid_t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waitpid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pid_t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pid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>
                <a:latin typeface="Courier New" pitchFamily="49" charset="0"/>
              </a:rPr>
              <a:t> *status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options)</a:t>
            </a:r>
          </a:p>
          <a:p>
            <a:pPr lvl="1"/>
            <a:r>
              <a:rPr lang="en-US" dirty="0"/>
              <a:t>Suspends current process until specific process terminates</a:t>
            </a:r>
          </a:p>
          <a:p>
            <a:pPr lvl="1"/>
            <a:r>
              <a:rPr lang="en-US" dirty="0"/>
              <a:t>Various options (see textbook)</a:t>
            </a:r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485286" y="2461716"/>
            <a:ext cx="7967145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fork11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[N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child_status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b-NO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[i] = fork()) == 0)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exit(100+i); </a:t>
            </a:r>
            <a:r>
              <a:rPr lang="nb-NO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N-1; i &gt;= 0; i--)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wpid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[i], &amp;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0);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(WIFEXITED(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"Child %d </a:t>
            </a:r>
            <a:r>
              <a:rPr lang="da-DK" sz="1600" dirty="0" err="1">
                <a:solidFill>
                  <a:srgbClr val="9D206F"/>
                </a:solidFill>
                <a:latin typeface="Courier New"/>
                <a:cs typeface="Courier New"/>
              </a:rPr>
              <a:t>terminated</a:t>
            </a:r>
            <a:r>
              <a:rPr lang="da-DK" sz="1600" dirty="0">
                <a:solidFill>
                  <a:srgbClr val="9D206F"/>
                </a:solidFill>
                <a:latin typeface="Courier New"/>
                <a:cs typeface="Courier New"/>
              </a:rPr>
              <a:t> with exit status %d\n"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WEXITSTATUS(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child_status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%d terminate abnormally\n"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46615" y="6382147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573088"/>
          </a:xfrm>
        </p:spPr>
        <p:txBody>
          <a:bodyPr/>
          <a:lstStyle/>
          <a:p>
            <a:r>
              <a:rPr lang="en-US" sz="3400" dirty="0" err="1">
                <a:latin typeface="Courier New" pitchFamily="49" charset="0"/>
              </a:rPr>
              <a:t>execve</a:t>
            </a:r>
            <a:r>
              <a:rPr lang="en-US" sz="3400" dirty="0">
                <a:latin typeface="Courier" pitchFamily="49" charset="0"/>
              </a:rPr>
              <a:t>:</a:t>
            </a:r>
            <a:r>
              <a:rPr lang="en-US" sz="3400" dirty="0"/>
              <a:t> Loading and Running Programs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5410200"/>
          </a:xfrm>
        </p:spPr>
        <p:txBody>
          <a:bodyPr/>
          <a:lstStyle/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execve</a:t>
            </a:r>
            <a:r>
              <a:rPr lang="en-US" sz="2000" dirty="0">
                <a:latin typeface="Courier New"/>
                <a:cs typeface="Courier New"/>
              </a:rPr>
              <a:t>(char *filename, char *</a:t>
            </a:r>
            <a:r>
              <a:rPr lang="en-US" sz="2000" dirty="0" err="1">
                <a:latin typeface="Courier New"/>
                <a:cs typeface="Courier New"/>
              </a:rPr>
              <a:t>argv</a:t>
            </a:r>
            <a:r>
              <a:rPr lang="en-US" sz="2000" dirty="0">
                <a:latin typeface="Courier New"/>
                <a:cs typeface="Courier New"/>
              </a:rPr>
              <a:t>[], char *</a:t>
            </a:r>
            <a:r>
              <a:rPr lang="en-US" sz="2000" dirty="0" err="1">
                <a:latin typeface="Courier New"/>
                <a:cs typeface="Courier New"/>
              </a:rPr>
              <a:t>envp</a:t>
            </a:r>
            <a:r>
              <a:rPr lang="en-US" sz="2000" dirty="0">
                <a:latin typeface="Courier New"/>
                <a:cs typeface="Courier New"/>
              </a:rPr>
              <a:t>[])</a:t>
            </a:r>
            <a:endParaRPr lang="en-US" dirty="0"/>
          </a:p>
          <a:p>
            <a:r>
              <a:rPr lang="en-US" dirty="0"/>
              <a:t>Loads and runs in the current process:</a:t>
            </a:r>
          </a:p>
          <a:p>
            <a:pPr lvl="1"/>
            <a:r>
              <a:rPr lang="en-US" dirty="0"/>
              <a:t>Executable  file 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filename</a:t>
            </a:r>
          </a:p>
          <a:p>
            <a:pPr lvl="2"/>
            <a:r>
              <a:rPr lang="en-US" dirty="0">
                <a:latin typeface="Calibri"/>
                <a:ea typeface="+mn-ea"/>
                <a:cs typeface="Calibri"/>
              </a:rPr>
              <a:t>Can be object file or script file beginning with </a:t>
            </a:r>
            <a:r>
              <a:rPr lang="en-US" dirty="0">
                <a:latin typeface="Courier New"/>
                <a:ea typeface="+mn-ea"/>
                <a:cs typeface="Courier New"/>
              </a:rPr>
              <a:t>#!interpreter          </a:t>
            </a:r>
            <a:r>
              <a:rPr lang="en-US" dirty="0">
                <a:latin typeface="Calibri"/>
                <a:ea typeface="+mn-ea"/>
                <a:cs typeface="Calibri"/>
              </a:rPr>
              <a:t>(e.g., </a:t>
            </a:r>
            <a:r>
              <a:rPr lang="en-US" dirty="0">
                <a:latin typeface="Courier New"/>
                <a:ea typeface="+mn-ea"/>
                <a:cs typeface="Courier New"/>
              </a:rPr>
              <a:t>#!/bin/bash</a:t>
            </a:r>
            <a:r>
              <a:rPr lang="en-US" dirty="0">
                <a:latin typeface="Calibri"/>
                <a:ea typeface="+mn-ea"/>
                <a:cs typeface="Calibri"/>
              </a:rPr>
              <a:t>)</a:t>
            </a:r>
            <a:endParaRPr lang="en-US" dirty="0">
              <a:latin typeface="Courier New"/>
              <a:ea typeface="+mn-ea"/>
              <a:cs typeface="Courier New"/>
            </a:endParaRPr>
          </a:p>
          <a:p>
            <a:pPr lvl="1"/>
            <a:r>
              <a:rPr lang="en-US" dirty="0"/>
              <a:t>…with argument list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argv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>
                <a:latin typeface="Calibri"/>
                <a:ea typeface="+mn-ea"/>
                <a:cs typeface="Calibri"/>
              </a:rPr>
              <a:t>By convention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argv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[0]==filename</a:t>
            </a:r>
          </a:p>
          <a:p>
            <a:pPr lvl="1"/>
            <a:r>
              <a:rPr lang="en-US" dirty="0"/>
              <a:t>…and  environment variable </a:t>
            </a:r>
            <a:r>
              <a:rPr lang="en-US" dirty="0">
                <a:latin typeface="Calibri"/>
                <a:ea typeface="+mn-ea"/>
                <a:cs typeface="Calibri"/>
              </a:rPr>
              <a:t>list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envp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/>
              <a:t>“name=value” strings (e.g., </a:t>
            </a:r>
            <a:r>
              <a:rPr lang="en-US" dirty="0">
                <a:latin typeface="Courier New"/>
                <a:cs typeface="Courier New"/>
              </a:rPr>
              <a:t>USER=</a:t>
            </a:r>
            <a:r>
              <a:rPr lang="en-US" dirty="0" err="1">
                <a:latin typeface="Courier New"/>
                <a:cs typeface="Courier New"/>
              </a:rPr>
              <a:t>droh</a:t>
            </a:r>
            <a:r>
              <a:rPr lang="en-US" dirty="0"/>
              <a:t>)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getenv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putenv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printenv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r>
              <a:rPr lang="en-US" dirty="0"/>
              <a:t>Overwrites code, data, and stack</a:t>
            </a:r>
          </a:p>
          <a:p>
            <a:pPr lvl="1"/>
            <a:r>
              <a:rPr lang="en-US" dirty="0"/>
              <a:t>Retains PID, open files and signal context</a:t>
            </a:r>
          </a:p>
          <a:p>
            <a:r>
              <a:rPr lang="en-US" dirty="0"/>
              <a:t>Called </a:t>
            </a:r>
            <a:r>
              <a:rPr lang="en-US" dirty="0">
                <a:solidFill>
                  <a:srgbClr val="FF0000"/>
                </a:solidFill>
              </a:rPr>
              <a:t>once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never </a:t>
            </a:r>
            <a:r>
              <a:rPr lang="en-US" dirty="0"/>
              <a:t>returns</a:t>
            </a:r>
          </a:p>
          <a:p>
            <a:pPr lvl="1"/>
            <a:r>
              <a:rPr lang="en-US" dirty="0"/>
              <a:t>…except if there is an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1800" y="457200"/>
            <a:ext cx="4292600" cy="573088"/>
          </a:xfrm>
        </p:spPr>
        <p:txBody>
          <a:bodyPr/>
          <a:lstStyle/>
          <a:p>
            <a:r>
              <a:rPr lang="en-US"/>
              <a:t>Control Flow</a:t>
            </a:r>
          </a:p>
        </p:txBody>
      </p:sp>
      <p:sp>
        <p:nvSpPr>
          <p:cNvPr id="472067" name="Text Box 1027"/>
          <p:cNvSpPr txBox="1">
            <a:spLocks noChangeArrowheads="1"/>
          </p:cNvSpPr>
          <p:nvPr/>
        </p:nvSpPr>
        <p:spPr bwMode="auto">
          <a:xfrm>
            <a:off x="3190875" y="3460750"/>
            <a:ext cx="1774012" cy="26776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&lt;startup&gt;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2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3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inst</a:t>
            </a:r>
            <a:r>
              <a:rPr lang="en-US" baseline="-25000" dirty="0" err="1">
                <a:latin typeface="Calibri" pitchFamily="34" charset="0"/>
              </a:rPr>
              <a:t>n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&lt;shutdown&gt;</a:t>
            </a:r>
          </a:p>
        </p:txBody>
      </p:sp>
      <p:sp>
        <p:nvSpPr>
          <p:cNvPr id="472068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452547" y="1219200"/>
            <a:ext cx="8294687" cy="1741487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Processors do only one thing:</a:t>
            </a:r>
          </a:p>
          <a:p>
            <a:pPr lvl="1"/>
            <a:r>
              <a:rPr lang="en-US" dirty="0"/>
              <a:t>From startup to shutdown, each CPU core simply reads and executes (interprets) a sequence of instructions, one at a time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  <a:p>
            <a:pPr lvl="1"/>
            <a:r>
              <a:rPr lang="en-US" dirty="0"/>
              <a:t>This sequence is the CPU’s </a:t>
            </a:r>
            <a:r>
              <a:rPr lang="en-US" i="1" dirty="0"/>
              <a:t>control flow</a:t>
            </a:r>
            <a:r>
              <a:rPr lang="en-US" dirty="0"/>
              <a:t> (or </a:t>
            </a:r>
            <a:r>
              <a:rPr lang="en-US" i="1" dirty="0"/>
              <a:t>flow of control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72069" name="Text Box 1029"/>
          <p:cNvSpPr txBox="1">
            <a:spLocks noChangeArrowheads="1"/>
          </p:cNvSpPr>
          <p:nvPr/>
        </p:nvSpPr>
        <p:spPr bwMode="auto">
          <a:xfrm>
            <a:off x="3190875" y="2895600"/>
            <a:ext cx="281641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Physical control flow</a:t>
            </a:r>
          </a:p>
        </p:txBody>
      </p:sp>
      <p:sp>
        <p:nvSpPr>
          <p:cNvPr id="472071" name="Text Box 1031"/>
          <p:cNvSpPr txBox="1">
            <a:spLocks noChangeArrowheads="1"/>
          </p:cNvSpPr>
          <p:nvPr/>
        </p:nvSpPr>
        <p:spPr bwMode="auto">
          <a:xfrm>
            <a:off x="1544347" y="437068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2438400" y="3613150"/>
            <a:ext cx="457200" cy="2362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18233A-95CC-43B2-B500-D5D0DBFF050D}"/>
              </a:ext>
            </a:extLst>
          </p:cNvPr>
          <p:cNvSpPr txBox="1"/>
          <p:nvPr/>
        </p:nvSpPr>
        <p:spPr>
          <a:xfrm>
            <a:off x="5714104" y="5538241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alibri" pitchFamily="34" charset="0"/>
              </a:rPr>
              <a:t>*</a:t>
            </a:r>
            <a:r>
              <a:rPr lang="en-US" sz="1800" b="0" dirty="0">
                <a:latin typeface="Calibri" pitchFamily="34" charset="0"/>
              </a:rPr>
              <a:t> Externally, from an architectural</a:t>
            </a:r>
          </a:p>
          <a:p>
            <a:r>
              <a:rPr lang="en-US" sz="1800" b="0" dirty="0">
                <a:latin typeface="Calibri" pitchFamily="34" charset="0"/>
              </a:rPr>
              <a:t>   viewpoint (internally, the CPU 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   may use parallel out-of-order 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   execution)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execve</a:t>
            </a:r>
            <a:r>
              <a:rPr lang="en-US" dirty="0"/>
              <a:t> Example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5800" y="2044580"/>
            <a:ext cx="7129340" cy="1393002"/>
            <a:chOff x="685800" y="3352800"/>
            <a:chExt cx="7129340" cy="1393002"/>
          </a:xfrm>
        </p:grpSpPr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590800" y="33528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>
                  <a:latin typeface="Courier New"/>
                  <a:cs typeface="Courier New"/>
                </a:rPr>
                <a:t>envp</a:t>
              </a:r>
              <a:r>
                <a:rPr lang="en-US" sz="1800" b="0" dirty="0">
                  <a:latin typeface="Courier New"/>
                  <a:cs typeface="Courier New"/>
                </a:rPr>
                <a:t>[n] = NULL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2590800" y="36576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>
                  <a:latin typeface="Courier New"/>
                  <a:cs typeface="Courier New"/>
                </a:rPr>
                <a:t>envp</a:t>
              </a:r>
              <a:r>
                <a:rPr lang="en-US" sz="1800" b="0" dirty="0">
                  <a:latin typeface="Courier New"/>
                  <a:cs typeface="Courier New"/>
                </a:rPr>
                <a:t>[n-1]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>
              <a:off x="2590800" y="4267200"/>
              <a:ext cx="2209800" cy="2931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>
                  <a:latin typeface="Courier New"/>
                  <a:cs typeface="Courier New"/>
                </a:rPr>
                <a:t>envp</a:t>
              </a:r>
              <a:r>
                <a:rPr lang="en-US" sz="1800" b="0" dirty="0">
                  <a:latin typeface="Courier New"/>
                  <a:cs typeface="Courier New"/>
                </a:rPr>
                <a:t>[0]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2590800" y="39624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>
                  <a:latin typeface="Courier New"/>
                  <a:cs typeface="Courier New"/>
                </a:rPr>
                <a:t>…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2600" y="4234130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>
                  <a:latin typeface="Courier New"/>
                  <a:cs typeface="Courier New"/>
                </a:rPr>
                <a:t>USER=</a:t>
              </a:r>
              <a:r>
                <a:rPr lang="en-US" sz="1800" b="0" dirty="0" err="1">
                  <a:latin typeface="Courier New"/>
                  <a:cs typeface="Courier New"/>
                </a:rPr>
                <a:t>droh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2600" y="3624074"/>
              <a:ext cx="225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>
                  <a:latin typeface="Courier New"/>
                  <a:cs typeface="Courier New"/>
                </a:rPr>
                <a:t>PWD=/</a:t>
              </a:r>
              <a:r>
                <a:rPr lang="en-US" sz="1800" b="0" dirty="0" err="1">
                  <a:latin typeface="Courier New"/>
                  <a:cs typeface="Courier New"/>
                </a:rPr>
                <a:t>usr</a:t>
              </a:r>
              <a:r>
                <a:rPr lang="en-US" sz="1800" b="0" dirty="0">
                  <a:latin typeface="Courier New"/>
                  <a:cs typeface="Courier New"/>
                </a:rPr>
                <a:t>/</a:t>
              </a:r>
              <a:r>
                <a:rPr lang="en-US" sz="1800" b="0" dirty="0" err="1">
                  <a:latin typeface="Courier New"/>
                  <a:cs typeface="Courier New"/>
                </a:rPr>
                <a:t>droh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cxnSp>
          <p:nvCxnSpPr>
            <p:cNvPr id="47" name="Straight Arrow Connector 46"/>
            <p:cNvCxnSpPr>
              <a:stCxn id="16" idx="3"/>
              <a:endCxn id="33" idx="1"/>
            </p:cNvCxnSpPr>
            <p:nvPr/>
          </p:nvCxnSpPr>
          <p:spPr bwMode="auto">
            <a:xfrm>
              <a:off x="4800600" y="4413766"/>
              <a:ext cx="762000" cy="50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>
              <a:stCxn id="15" idx="3"/>
              <a:endCxn id="35" idx="1"/>
            </p:cNvCxnSpPr>
            <p:nvPr/>
          </p:nvCxnSpPr>
          <p:spPr bwMode="auto">
            <a:xfrm flipV="1">
              <a:off x="4800600" y="3808740"/>
              <a:ext cx="762000" cy="12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85800" y="4376470"/>
              <a:ext cx="115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Courier New"/>
                  <a:cs typeface="Courier New"/>
                </a:rPr>
                <a:t>environ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flipV="1">
              <a:off x="1828800" y="4560332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622643" y="5029200"/>
            <a:ext cx="7225957" cy="156966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Child runs program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72004C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exit(1);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}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}                                                                                                    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381000" y="1262966"/>
            <a:ext cx="7568111" cy="45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alibri"/>
                <a:cs typeface="Calibri"/>
              </a:rPr>
              <a:t>Execute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sz="2000" b="0" dirty="0">
                <a:latin typeface="Courier New"/>
                <a:cs typeface="Courier New"/>
              </a:rPr>
              <a:t>/bin/</a:t>
            </a:r>
            <a:r>
              <a:rPr lang="en-US" sz="2000" b="0" dirty="0" err="1">
                <a:latin typeface="Courier New"/>
                <a:cs typeface="Courier New"/>
              </a:rPr>
              <a:t>ls</a:t>
            </a:r>
            <a:r>
              <a:rPr lang="en-US" sz="2000" b="0" dirty="0">
                <a:latin typeface="Courier New"/>
                <a:cs typeface="Courier New"/>
              </a:rPr>
              <a:t> –</a:t>
            </a:r>
            <a:r>
              <a:rPr lang="en-US" sz="2000" b="0" dirty="0" err="1">
                <a:latin typeface="Courier New"/>
                <a:cs typeface="Courier New"/>
              </a:rPr>
              <a:t>lt</a:t>
            </a:r>
            <a:r>
              <a:rPr lang="en-US" sz="2000" b="0" dirty="0">
                <a:latin typeface="Courier New"/>
                <a:cs typeface="Courier New"/>
              </a:rPr>
              <a:t> /</a:t>
            </a:r>
            <a:r>
              <a:rPr lang="en-US" sz="2000" b="0" dirty="0" err="1">
                <a:latin typeface="Courier New"/>
                <a:cs typeface="Courier New"/>
              </a:rPr>
              <a:t>usr</a:t>
            </a:r>
            <a:r>
              <a:rPr lang="en-US" sz="2000" b="0" dirty="0">
                <a:latin typeface="Courier New"/>
                <a:cs typeface="Courier New"/>
              </a:rPr>
              <a:t>/include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alibri"/>
                <a:cs typeface="Calibri"/>
              </a:rPr>
              <a:t>in child process using current environment: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7200" y="3538120"/>
            <a:ext cx="7746869" cy="1240602"/>
            <a:chOff x="457200" y="2035998"/>
            <a:chExt cx="7746869" cy="1240602"/>
          </a:xfrm>
        </p:grpSpPr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2590799" y="2035998"/>
              <a:ext cx="2743201" cy="2733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>
                  <a:latin typeface="Courier New"/>
                  <a:cs typeface="Courier New"/>
                </a:rPr>
                <a:t>myargv</a:t>
              </a:r>
              <a:r>
                <a:rPr lang="en-US" sz="1800" b="0" dirty="0">
                  <a:latin typeface="Courier New"/>
                  <a:cs typeface="Courier New"/>
                </a:rPr>
                <a:t>[</a:t>
              </a:r>
              <a:r>
                <a:rPr lang="en-US" sz="1800" b="0" dirty="0" err="1">
                  <a:latin typeface="Courier New"/>
                  <a:cs typeface="Courier New"/>
                </a:rPr>
                <a:t>argc</a:t>
              </a:r>
              <a:r>
                <a:rPr lang="en-US" sz="1800" b="0" dirty="0">
                  <a:latin typeface="Courier New"/>
                  <a:cs typeface="Courier New"/>
                </a:rPr>
                <a:t>] = NULL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2590800" y="2297668"/>
              <a:ext cx="27432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>
                  <a:latin typeface="Courier New"/>
                  <a:cs typeface="Courier New"/>
                </a:rPr>
                <a:t>myargv</a:t>
              </a:r>
              <a:r>
                <a:rPr lang="en-US" sz="1800" b="0" dirty="0">
                  <a:latin typeface="Courier New"/>
                  <a:cs typeface="Courier New"/>
                </a:rPr>
                <a:t>[2]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2590800" y="2831068"/>
              <a:ext cx="27432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>
                  <a:latin typeface="Courier New"/>
                  <a:cs typeface="Courier New"/>
                </a:rPr>
                <a:t>myargv</a:t>
              </a:r>
              <a:r>
                <a:rPr lang="en-US" sz="1800" b="0" dirty="0">
                  <a:latin typeface="Courier New"/>
                  <a:cs typeface="Courier New"/>
                </a:rPr>
                <a:t>[0]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590800" y="2602468"/>
              <a:ext cx="2743200" cy="2733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>
                  <a:latin typeface="Courier New"/>
                  <a:cs typeface="Courier New"/>
                </a:rPr>
                <a:t>myargv</a:t>
              </a:r>
              <a:r>
                <a:rPr lang="en-US" sz="1800" b="0" dirty="0">
                  <a:latin typeface="Courier New"/>
                  <a:cs typeface="Courier New"/>
                </a:rPr>
                <a:t>[1]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86905" y="2907268"/>
              <a:ext cx="1431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>
                  <a:latin typeface="Courier New"/>
                  <a:cs typeface="Courier New"/>
                </a:rPr>
                <a:t>/bin/</a:t>
              </a:r>
              <a:r>
                <a:rPr lang="en-US" sz="1800" b="0" dirty="0" err="1">
                  <a:latin typeface="Courier New"/>
                  <a:cs typeface="Courier New"/>
                </a:rPr>
                <a:t>ls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86905" y="2598155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>
                  <a:latin typeface="Courier New"/>
                  <a:cs typeface="Courier New"/>
                </a:rPr>
                <a:t>-</a:t>
              </a:r>
              <a:r>
                <a:rPr lang="en-US" sz="1800" b="0" dirty="0" err="1">
                  <a:latin typeface="Courier New"/>
                  <a:cs typeface="Courier New"/>
                </a:rPr>
                <a:t>lt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89388" y="2297668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>
                  <a:latin typeface="Courier New"/>
                  <a:cs typeface="Courier New"/>
                </a:rPr>
                <a:t>/</a:t>
              </a:r>
              <a:r>
                <a:rPr lang="en-US" sz="1800" b="0" dirty="0" err="1">
                  <a:latin typeface="Courier New"/>
                  <a:cs typeface="Courier New"/>
                </a:rPr>
                <a:t>usr</a:t>
              </a:r>
              <a:r>
                <a:rPr lang="en-US" sz="1800" b="0" dirty="0">
                  <a:latin typeface="Courier New"/>
                  <a:cs typeface="Courier New"/>
                </a:rPr>
                <a:t>/include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5334000" y="3091130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V="1">
              <a:off x="5334000" y="2782821"/>
              <a:ext cx="717550" cy="350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5334000" y="2481530"/>
              <a:ext cx="736469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38200" y="2907268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err="1">
                  <a:latin typeface="Courier New"/>
                  <a:cs typeface="Courier New"/>
                </a:rPr>
                <a:t>myargv</a:t>
              </a:r>
              <a:endParaRPr lang="en-US" sz="1800" b="0" dirty="0">
                <a:latin typeface="Courier New"/>
                <a:cs typeface="Courier New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1828800" y="3091130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457200" y="2362200"/>
              <a:ext cx="1708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Courier New"/>
                  <a:cs typeface="Courier New"/>
                </a:rPr>
                <a:t>(</a:t>
              </a:r>
              <a:r>
                <a:rPr lang="en-US" sz="1800" b="0" dirty="0" err="1">
                  <a:latin typeface="Courier New"/>
                  <a:cs typeface="Courier New"/>
                </a:rPr>
                <a:t>argc</a:t>
              </a:r>
              <a:r>
                <a:rPr lang="en-US" sz="1800" b="0" dirty="0">
                  <a:latin typeface="Courier New"/>
                  <a:cs typeface="Courier New"/>
                </a:rPr>
                <a:t> == 3)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0"/>
            <a:ext cx="3259926" cy="1905000"/>
          </a:xfrm>
        </p:spPr>
        <p:txBody>
          <a:bodyPr/>
          <a:lstStyle/>
          <a:p>
            <a:r>
              <a:rPr lang="en-US" dirty="0"/>
              <a:t>Structure of </a:t>
            </a:r>
            <a:br>
              <a:rPr lang="en-US" dirty="0"/>
            </a:br>
            <a:r>
              <a:rPr lang="en-US" dirty="0"/>
              <a:t>the stack when a new program starts</a:t>
            </a:r>
          </a:p>
        </p:txBody>
      </p:sp>
      <p:sp>
        <p:nvSpPr>
          <p:cNvPr id="38" name="Rectangle 379"/>
          <p:cNvSpPr>
            <a:spLocks noChangeArrowheads="1"/>
          </p:cNvSpPr>
          <p:nvPr/>
        </p:nvSpPr>
        <p:spPr bwMode="auto">
          <a:xfrm>
            <a:off x="3997944" y="381000"/>
            <a:ext cx="2819400" cy="685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Null-terminated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environment variable strings</a:t>
            </a:r>
          </a:p>
        </p:txBody>
      </p:sp>
      <p:sp>
        <p:nvSpPr>
          <p:cNvPr id="39" name="Rectangle 381"/>
          <p:cNvSpPr>
            <a:spLocks noChangeArrowheads="1"/>
          </p:cNvSpPr>
          <p:nvPr/>
        </p:nvSpPr>
        <p:spPr bwMode="auto">
          <a:xfrm>
            <a:off x="3997944" y="1066800"/>
            <a:ext cx="2819400" cy="685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Null-terminated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command-line arg strings</a:t>
            </a:r>
          </a:p>
        </p:txBody>
      </p:sp>
      <p:sp>
        <p:nvSpPr>
          <p:cNvPr id="40" name="Rectangle 382"/>
          <p:cNvSpPr>
            <a:spLocks noChangeArrowheads="1"/>
          </p:cNvSpPr>
          <p:nvPr/>
        </p:nvSpPr>
        <p:spPr bwMode="auto">
          <a:xfrm>
            <a:off x="3997944" y="1752600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383"/>
          <p:cNvSpPr>
            <a:spLocks noChangeArrowheads="1"/>
          </p:cNvSpPr>
          <p:nvPr/>
        </p:nvSpPr>
        <p:spPr bwMode="auto">
          <a:xfrm>
            <a:off x="3997944" y="20574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[n] == NULL</a:t>
            </a:r>
          </a:p>
        </p:txBody>
      </p:sp>
      <p:sp>
        <p:nvSpPr>
          <p:cNvPr id="42" name="Rectangle 384"/>
          <p:cNvSpPr>
            <a:spLocks noChangeArrowheads="1"/>
          </p:cNvSpPr>
          <p:nvPr/>
        </p:nvSpPr>
        <p:spPr bwMode="auto">
          <a:xfrm>
            <a:off x="3997944" y="23622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envp[n-1]</a:t>
            </a:r>
          </a:p>
        </p:txBody>
      </p:sp>
      <p:sp>
        <p:nvSpPr>
          <p:cNvPr id="43" name="Rectangle 385"/>
          <p:cNvSpPr>
            <a:spLocks noChangeArrowheads="1"/>
          </p:cNvSpPr>
          <p:nvPr/>
        </p:nvSpPr>
        <p:spPr bwMode="auto">
          <a:xfrm>
            <a:off x="3997944" y="26670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</a:p>
        </p:txBody>
      </p:sp>
      <p:sp>
        <p:nvSpPr>
          <p:cNvPr id="44" name="Rectangle 386"/>
          <p:cNvSpPr>
            <a:spLocks noChangeArrowheads="1"/>
          </p:cNvSpPr>
          <p:nvPr/>
        </p:nvSpPr>
        <p:spPr bwMode="auto">
          <a:xfrm>
            <a:off x="3997944" y="29718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envp[0]</a:t>
            </a:r>
          </a:p>
        </p:txBody>
      </p:sp>
      <p:sp>
        <p:nvSpPr>
          <p:cNvPr id="45" name="Rectangle 387"/>
          <p:cNvSpPr>
            <a:spLocks noChangeArrowheads="1"/>
          </p:cNvSpPr>
          <p:nvPr/>
        </p:nvSpPr>
        <p:spPr bwMode="auto">
          <a:xfrm>
            <a:off x="3997944" y="3276600"/>
            <a:ext cx="2819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argv[argc] = NULL</a:t>
            </a:r>
          </a:p>
        </p:txBody>
      </p:sp>
      <p:sp>
        <p:nvSpPr>
          <p:cNvPr id="46" name="Rectangle 388"/>
          <p:cNvSpPr>
            <a:spLocks noChangeArrowheads="1"/>
          </p:cNvSpPr>
          <p:nvPr/>
        </p:nvSpPr>
        <p:spPr bwMode="auto">
          <a:xfrm>
            <a:off x="3997944" y="35814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argv[argc-1]</a:t>
            </a:r>
          </a:p>
        </p:txBody>
      </p:sp>
      <p:sp>
        <p:nvSpPr>
          <p:cNvPr id="47" name="Rectangle 389"/>
          <p:cNvSpPr>
            <a:spLocks noChangeArrowheads="1"/>
          </p:cNvSpPr>
          <p:nvPr/>
        </p:nvSpPr>
        <p:spPr bwMode="auto">
          <a:xfrm>
            <a:off x="3997944" y="38862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</a:p>
        </p:txBody>
      </p:sp>
      <p:sp>
        <p:nvSpPr>
          <p:cNvPr id="48" name="Rectangle 390"/>
          <p:cNvSpPr>
            <a:spLocks noChangeArrowheads="1"/>
          </p:cNvSpPr>
          <p:nvPr/>
        </p:nvSpPr>
        <p:spPr bwMode="auto">
          <a:xfrm>
            <a:off x="3997944" y="41910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argv[0]</a:t>
            </a:r>
          </a:p>
        </p:txBody>
      </p:sp>
      <p:sp>
        <p:nvSpPr>
          <p:cNvPr id="49" name="Rectangle 399"/>
          <p:cNvSpPr>
            <a:spLocks noChangeArrowheads="1"/>
          </p:cNvSpPr>
          <p:nvPr/>
        </p:nvSpPr>
        <p:spPr bwMode="auto">
          <a:xfrm>
            <a:off x="4009385" y="548807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Future stack frame for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main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Text Box 401"/>
          <p:cNvSpPr txBox="1">
            <a:spLocks noChangeArrowheads="1"/>
          </p:cNvSpPr>
          <p:nvPr/>
        </p:nvSpPr>
        <p:spPr bwMode="auto">
          <a:xfrm>
            <a:off x="7757737" y="2416442"/>
            <a:ext cx="1242648" cy="64633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environ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(global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var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  <p:sp>
        <p:nvSpPr>
          <p:cNvPr id="51" name="Line 406"/>
          <p:cNvSpPr>
            <a:spLocks noChangeShapeType="1"/>
          </p:cNvSpPr>
          <p:nvPr/>
        </p:nvSpPr>
        <p:spPr bwMode="auto">
          <a:xfrm flipV="1">
            <a:off x="3045404" y="4435332"/>
            <a:ext cx="961021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Line 407"/>
          <p:cNvSpPr>
            <a:spLocks noChangeShapeType="1"/>
          </p:cNvSpPr>
          <p:nvPr/>
        </p:nvSpPr>
        <p:spPr bwMode="auto">
          <a:xfrm flipH="1">
            <a:off x="3616944" y="42799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Line 408"/>
          <p:cNvSpPr>
            <a:spLocks noChangeShapeType="1"/>
          </p:cNvSpPr>
          <p:nvPr/>
        </p:nvSpPr>
        <p:spPr bwMode="auto">
          <a:xfrm flipV="1">
            <a:off x="3616944" y="1676400"/>
            <a:ext cx="0" cy="25908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Line 409"/>
          <p:cNvSpPr>
            <a:spLocks noChangeShapeType="1"/>
          </p:cNvSpPr>
          <p:nvPr/>
        </p:nvSpPr>
        <p:spPr bwMode="auto">
          <a:xfrm>
            <a:off x="3616944" y="16764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Line 411"/>
          <p:cNvSpPr>
            <a:spLocks noChangeShapeType="1"/>
          </p:cNvSpPr>
          <p:nvPr/>
        </p:nvSpPr>
        <p:spPr bwMode="auto">
          <a:xfrm flipH="1">
            <a:off x="6703044" y="30607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Line 412"/>
          <p:cNvSpPr>
            <a:spLocks noChangeShapeType="1"/>
          </p:cNvSpPr>
          <p:nvPr/>
        </p:nvSpPr>
        <p:spPr bwMode="auto">
          <a:xfrm flipH="1" flipV="1">
            <a:off x="7236444" y="990600"/>
            <a:ext cx="0" cy="20574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Line 413"/>
          <p:cNvSpPr>
            <a:spLocks noChangeShapeType="1"/>
          </p:cNvSpPr>
          <p:nvPr/>
        </p:nvSpPr>
        <p:spPr bwMode="auto">
          <a:xfrm>
            <a:off x="6817344" y="9906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Oval 417"/>
          <p:cNvSpPr>
            <a:spLocks noChangeAspect="1" noChangeArrowheads="1"/>
          </p:cNvSpPr>
          <p:nvPr/>
        </p:nvSpPr>
        <p:spPr bwMode="auto">
          <a:xfrm>
            <a:off x="4112244" y="4238625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Oval 419"/>
          <p:cNvSpPr>
            <a:spLocks noChangeAspect="1" noChangeArrowheads="1"/>
          </p:cNvSpPr>
          <p:nvPr/>
        </p:nvSpPr>
        <p:spPr bwMode="auto">
          <a:xfrm>
            <a:off x="6626844" y="3019425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Text Box 421"/>
          <p:cNvSpPr txBox="1">
            <a:spLocks noChangeArrowheads="1"/>
          </p:cNvSpPr>
          <p:nvPr/>
        </p:nvSpPr>
        <p:spPr bwMode="auto">
          <a:xfrm>
            <a:off x="6952670" y="288409"/>
            <a:ext cx="1669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Bottom of stack</a:t>
            </a:r>
          </a:p>
        </p:txBody>
      </p:sp>
      <p:sp>
        <p:nvSpPr>
          <p:cNvPr id="61" name="Text Box 422"/>
          <p:cNvSpPr txBox="1">
            <a:spLocks noChangeArrowheads="1"/>
          </p:cNvSpPr>
          <p:nvPr/>
        </p:nvSpPr>
        <p:spPr bwMode="auto">
          <a:xfrm>
            <a:off x="6980560" y="5251303"/>
            <a:ext cx="1317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Top of stack</a:t>
            </a:r>
          </a:p>
        </p:txBody>
      </p:sp>
      <p:sp>
        <p:nvSpPr>
          <p:cNvPr id="64" name="Line 431"/>
          <p:cNvSpPr>
            <a:spLocks noChangeShapeType="1"/>
          </p:cNvSpPr>
          <p:nvPr/>
        </p:nvSpPr>
        <p:spPr bwMode="auto">
          <a:xfrm>
            <a:off x="7406067" y="3154102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Line 433"/>
          <p:cNvSpPr>
            <a:spLocks noChangeShapeType="1"/>
          </p:cNvSpPr>
          <p:nvPr/>
        </p:nvSpPr>
        <p:spPr bwMode="auto">
          <a:xfrm flipH="1">
            <a:off x="6830040" y="3153838"/>
            <a:ext cx="585722" cy="1600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Text Box 401"/>
          <p:cNvSpPr txBox="1">
            <a:spLocks noChangeArrowheads="1"/>
          </p:cNvSpPr>
          <p:nvPr/>
        </p:nvSpPr>
        <p:spPr bwMode="auto">
          <a:xfrm>
            <a:off x="1912773" y="4132836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(in </a:t>
            </a:r>
            <a:r>
              <a:rPr kumimoji="0" lang="en-US" sz="18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kumimoji="0" lang="en-US" sz="180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rsi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  <p:sp>
        <p:nvSpPr>
          <p:cNvPr id="67" name="Text Box 401"/>
          <p:cNvSpPr txBox="1">
            <a:spLocks noChangeArrowheads="1"/>
          </p:cNvSpPr>
          <p:nvPr/>
        </p:nvSpPr>
        <p:spPr bwMode="auto">
          <a:xfrm>
            <a:off x="7781869" y="3243116"/>
            <a:ext cx="1189831" cy="62012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(in </a:t>
            </a:r>
            <a:r>
              <a:rPr kumimoji="0" lang="en-US" sz="18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kumimoji="0" lang="en-US" sz="180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rdx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  <p:sp>
        <p:nvSpPr>
          <p:cNvPr id="68" name="Line 431"/>
          <p:cNvSpPr>
            <a:spLocks noChangeShapeType="1"/>
          </p:cNvSpPr>
          <p:nvPr/>
        </p:nvSpPr>
        <p:spPr bwMode="auto">
          <a:xfrm flipV="1">
            <a:off x="7421182" y="2940361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Rectangle 379"/>
          <p:cNvSpPr>
            <a:spLocks noChangeArrowheads="1"/>
          </p:cNvSpPr>
          <p:nvPr/>
        </p:nvSpPr>
        <p:spPr bwMode="auto">
          <a:xfrm>
            <a:off x="4001615" y="480123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Stack frame for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libc_start_main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/>
              <a:cs typeface="Courier New"/>
            </a:endParaRPr>
          </a:p>
        </p:txBody>
      </p:sp>
      <p:sp>
        <p:nvSpPr>
          <p:cNvPr id="70" name="Rectangle 382"/>
          <p:cNvSpPr>
            <a:spLocks noChangeArrowheads="1"/>
          </p:cNvSpPr>
          <p:nvPr/>
        </p:nvSpPr>
        <p:spPr bwMode="auto">
          <a:xfrm>
            <a:off x="4001614" y="4502315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Box 401"/>
          <p:cNvSpPr txBox="1">
            <a:spLocks noChangeArrowheads="1"/>
          </p:cNvSpPr>
          <p:nvPr/>
        </p:nvSpPr>
        <p:spPr bwMode="auto">
          <a:xfrm>
            <a:off x="1905000" y="4914535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(in </a:t>
            </a:r>
            <a:r>
              <a:rPr kumimoji="0" lang="en-US" sz="18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kumimoji="0" lang="en-US" sz="180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30602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>
                <a:latin typeface="Courier New"/>
                <a:cs typeface="Courier New"/>
              </a:rPr>
              <a:t>execve</a:t>
            </a:r>
            <a:r>
              <a:rPr lang="en-GB" dirty="0"/>
              <a:t> Function Revisited</a:t>
            </a:r>
          </a:p>
        </p:txBody>
      </p:sp>
      <p:sp>
        <p:nvSpPr>
          <p:cNvPr id="34845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5534024" y="1362074"/>
            <a:ext cx="3609975" cy="549592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To load and run a new program </a:t>
            </a:r>
            <a:r>
              <a:rPr lang="en-GB" dirty="0" err="1">
                <a:latin typeface="Courier New"/>
                <a:cs typeface="Courier New"/>
              </a:rPr>
              <a:t>a.out</a:t>
            </a:r>
            <a:r>
              <a:rPr lang="en-GB" dirty="0"/>
              <a:t> in the current process using </a:t>
            </a:r>
            <a:r>
              <a:rPr lang="en-GB" dirty="0" err="1">
                <a:latin typeface="Courier New"/>
                <a:cs typeface="Courier New"/>
              </a:rPr>
              <a:t>execve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>
                <a:latin typeface="+mn-lt"/>
                <a:cs typeface="Courier New"/>
              </a:rPr>
              <a:t>Free</a:t>
            </a:r>
            <a:r>
              <a:rPr lang="en-GB" dirty="0">
                <a:latin typeface="+mj-lt"/>
                <a:cs typeface="Courier New"/>
              </a:rPr>
              <a:t> </a:t>
            </a:r>
            <a:r>
              <a:rPr lang="en-GB" dirty="0" err="1">
                <a:latin typeface="Courier New"/>
                <a:cs typeface="Courier New"/>
              </a:rPr>
              <a:t>vm_area_struct</a:t>
            </a:r>
            <a:r>
              <a:rPr lang="en-GB" dirty="0" err="1"/>
              <a:t>’s</a:t>
            </a:r>
            <a:r>
              <a:rPr lang="en-GB" dirty="0"/>
              <a:t> and page tables for old areas</a:t>
            </a:r>
          </a:p>
          <a:p>
            <a:endParaRPr lang="en-GB" dirty="0"/>
          </a:p>
          <a:p>
            <a:r>
              <a:rPr lang="en-GB" dirty="0"/>
              <a:t>Create </a:t>
            </a:r>
            <a:r>
              <a:rPr lang="en-GB" dirty="0" err="1">
                <a:latin typeface="Courier New"/>
                <a:cs typeface="Courier New"/>
              </a:rPr>
              <a:t>vm_area_struct</a:t>
            </a:r>
            <a:r>
              <a:rPr lang="en-GB" dirty="0" err="1"/>
              <a:t>’s</a:t>
            </a:r>
            <a:r>
              <a:rPr lang="en-GB" dirty="0"/>
              <a:t> and page tables for new areas</a:t>
            </a:r>
          </a:p>
          <a:p>
            <a:pPr lvl="1"/>
            <a:r>
              <a:rPr lang="en-GB" dirty="0"/>
              <a:t>Programs and initialized data backed by object files.</a:t>
            </a:r>
          </a:p>
          <a:p>
            <a:pPr lvl="1"/>
            <a:r>
              <a:rPr lang="en-GB" b="1" dirty="0">
                <a:latin typeface="Courier New"/>
                <a:cs typeface="Courier New"/>
              </a:rPr>
              <a:t>.</a:t>
            </a:r>
            <a:r>
              <a:rPr lang="en-GB" b="1" dirty="0" err="1">
                <a:latin typeface="Courier New"/>
                <a:cs typeface="Courier New"/>
              </a:rPr>
              <a:t>bss</a:t>
            </a:r>
            <a:r>
              <a:rPr lang="en-GB" dirty="0">
                <a:latin typeface="+mj-lt"/>
                <a:cs typeface="Courier New"/>
              </a:rPr>
              <a:t> </a:t>
            </a:r>
            <a:r>
              <a:rPr lang="en-GB" dirty="0"/>
              <a:t>and stack backed by anonymous files. </a:t>
            </a:r>
          </a:p>
          <a:p>
            <a:endParaRPr lang="en-GB" dirty="0"/>
          </a:p>
          <a:p>
            <a:r>
              <a:rPr lang="en-GB" dirty="0"/>
              <a:t>Set PC to entry point in </a:t>
            </a:r>
            <a:r>
              <a:rPr lang="en-GB" dirty="0">
                <a:latin typeface="Courier New"/>
                <a:cs typeface="Courier New"/>
              </a:rPr>
              <a:t>.text</a:t>
            </a:r>
          </a:p>
          <a:p>
            <a:pPr lvl="1"/>
            <a:r>
              <a:rPr lang="en-GB" dirty="0"/>
              <a:t>Linux will fault in code and data pages as needed.</a:t>
            </a:r>
          </a:p>
        </p:txBody>
      </p:sp>
      <p:sp>
        <p:nvSpPr>
          <p:cNvPr id="48" name="Rectangle 380"/>
          <p:cNvSpPr>
            <a:spLocks noChangeAspect="1" noChangeArrowheads="1"/>
          </p:cNvSpPr>
          <p:nvPr/>
        </p:nvSpPr>
        <p:spPr bwMode="auto">
          <a:xfrm>
            <a:off x="1514475" y="2627312"/>
            <a:ext cx="2174875" cy="6381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Memory mapped region </a:t>
            </a:r>
          </a:p>
          <a:p>
            <a:pPr algn="ctr"/>
            <a:r>
              <a:rPr lang="en-US" sz="1400" dirty="0">
                <a:latin typeface="+mn-lt"/>
              </a:rPr>
              <a:t>for shared libraries</a:t>
            </a:r>
          </a:p>
        </p:txBody>
      </p:sp>
      <p:sp>
        <p:nvSpPr>
          <p:cNvPr id="49" name="Rectangle 381"/>
          <p:cNvSpPr>
            <a:spLocks noChangeAspect="1" noChangeArrowheads="1"/>
          </p:cNvSpPr>
          <p:nvPr/>
        </p:nvSpPr>
        <p:spPr bwMode="auto">
          <a:xfrm>
            <a:off x="1514475" y="3262312"/>
            <a:ext cx="2174875" cy="6889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50" name="Rectangle 382"/>
          <p:cNvSpPr>
            <a:spLocks noChangeAspect="1" noChangeArrowheads="1"/>
          </p:cNvSpPr>
          <p:nvPr/>
        </p:nvSpPr>
        <p:spPr bwMode="auto">
          <a:xfrm>
            <a:off x="1514475" y="3956050"/>
            <a:ext cx="2174875" cy="636587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Runtime heap (via </a:t>
            </a:r>
            <a:r>
              <a:rPr lang="en-US" sz="1400" dirty="0" err="1">
                <a:latin typeface="+mn-lt"/>
              </a:rPr>
              <a:t>malloc</a:t>
            </a:r>
            <a:r>
              <a:rPr lang="en-US" sz="1400" dirty="0">
                <a:latin typeface="+mn-lt"/>
              </a:rPr>
              <a:t>)</a:t>
            </a:r>
          </a:p>
        </p:txBody>
      </p:sp>
      <p:sp>
        <p:nvSpPr>
          <p:cNvPr id="51" name="Rectangle 383"/>
          <p:cNvSpPr>
            <a:spLocks noChangeAspect="1" noChangeArrowheads="1"/>
          </p:cNvSpPr>
          <p:nvPr/>
        </p:nvSpPr>
        <p:spPr bwMode="auto">
          <a:xfrm>
            <a:off x="1514475" y="1770062"/>
            <a:ext cx="2174875" cy="863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52" name="Rectangle 384"/>
          <p:cNvSpPr>
            <a:spLocks noChangeAspect="1" noChangeArrowheads="1"/>
          </p:cNvSpPr>
          <p:nvPr/>
        </p:nvSpPr>
        <p:spPr bwMode="auto">
          <a:xfrm>
            <a:off x="1514475" y="5305425"/>
            <a:ext cx="2174875" cy="37941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Program text (.text)</a:t>
            </a:r>
          </a:p>
        </p:txBody>
      </p:sp>
      <p:sp>
        <p:nvSpPr>
          <p:cNvPr id="53" name="Rectangle 385"/>
          <p:cNvSpPr>
            <a:spLocks noChangeAspect="1" noChangeArrowheads="1"/>
          </p:cNvSpPr>
          <p:nvPr/>
        </p:nvSpPr>
        <p:spPr bwMode="auto">
          <a:xfrm>
            <a:off x="1514475" y="4943475"/>
            <a:ext cx="2174875" cy="3778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Initialized data (.data)</a:t>
            </a:r>
          </a:p>
        </p:txBody>
      </p:sp>
      <p:sp>
        <p:nvSpPr>
          <p:cNvPr id="54" name="Rectangle 386"/>
          <p:cNvSpPr>
            <a:spLocks noChangeAspect="1" noChangeArrowheads="1"/>
          </p:cNvSpPr>
          <p:nvPr/>
        </p:nvSpPr>
        <p:spPr bwMode="auto">
          <a:xfrm>
            <a:off x="1514475" y="4579937"/>
            <a:ext cx="2174875" cy="37623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Uninitialized data (.bss)</a:t>
            </a:r>
          </a:p>
        </p:txBody>
      </p:sp>
      <p:sp>
        <p:nvSpPr>
          <p:cNvPr id="55" name="Line 387"/>
          <p:cNvSpPr>
            <a:spLocks noChangeAspect="1" noChangeShapeType="1"/>
          </p:cNvSpPr>
          <p:nvPr/>
        </p:nvSpPr>
        <p:spPr bwMode="auto">
          <a:xfrm flipV="1">
            <a:off x="2540000" y="3633787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6" name="Rectangle 388"/>
          <p:cNvSpPr>
            <a:spLocks noChangeAspect="1" noChangeArrowheads="1"/>
          </p:cNvSpPr>
          <p:nvPr/>
        </p:nvSpPr>
        <p:spPr bwMode="auto">
          <a:xfrm>
            <a:off x="1514475" y="1452562"/>
            <a:ext cx="2174875" cy="320675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User stack</a:t>
            </a:r>
          </a:p>
        </p:txBody>
      </p:sp>
      <p:sp>
        <p:nvSpPr>
          <p:cNvPr id="57" name="Line 389"/>
          <p:cNvSpPr>
            <a:spLocks noChangeAspect="1" noChangeShapeType="1"/>
          </p:cNvSpPr>
          <p:nvPr/>
        </p:nvSpPr>
        <p:spPr bwMode="auto">
          <a:xfrm flipV="1">
            <a:off x="2551113" y="2297112"/>
            <a:ext cx="0" cy="334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8" name="Line 390"/>
          <p:cNvSpPr>
            <a:spLocks noChangeAspect="1" noChangeShapeType="1"/>
          </p:cNvSpPr>
          <p:nvPr/>
        </p:nvSpPr>
        <p:spPr bwMode="auto">
          <a:xfrm>
            <a:off x="2560638" y="1773237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9" name="Rectangle 391"/>
          <p:cNvSpPr>
            <a:spLocks noChangeAspect="1" noChangeArrowheads="1"/>
          </p:cNvSpPr>
          <p:nvPr/>
        </p:nvSpPr>
        <p:spPr bwMode="auto">
          <a:xfrm>
            <a:off x="1514475" y="5668962"/>
            <a:ext cx="2174875" cy="3778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60" name="Text Box 392"/>
          <p:cNvSpPr txBox="1">
            <a:spLocks noChangeAspect="1" noChangeArrowheads="1"/>
          </p:cNvSpPr>
          <p:nvPr/>
        </p:nvSpPr>
        <p:spPr bwMode="auto">
          <a:xfrm>
            <a:off x="1311368" y="5867400"/>
            <a:ext cx="27603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+mn-lt"/>
              </a:rPr>
              <a:t>0</a:t>
            </a:r>
          </a:p>
        </p:txBody>
      </p:sp>
      <p:sp>
        <p:nvSpPr>
          <p:cNvPr id="61" name="AutoShape 411"/>
          <p:cNvSpPr>
            <a:spLocks/>
          </p:cNvSpPr>
          <p:nvPr/>
        </p:nvSpPr>
        <p:spPr bwMode="auto">
          <a:xfrm>
            <a:off x="3746500" y="1439862"/>
            <a:ext cx="76200" cy="304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2" name="AutoShape 412"/>
          <p:cNvSpPr>
            <a:spLocks/>
          </p:cNvSpPr>
          <p:nvPr/>
        </p:nvSpPr>
        <p:spPr bwMode="auto">
          <a:xfrm>
            <a:off x="3746500" y="2659062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3" name="AutoShape 415"/>
          <p:cNvSpPr>
            <a:spLocks/>
          </p:cNvSpPr>
          <p:nvPr/>
        </p:nvSpPr>
        <p:spPr bwMode="auto">
          <a:xfrm>
            <a:off x="3746500" y="3967162"/>
            <a:ext cx="74613" cy="584200"/>
          </a:xfrm>
          <a:prstGeom prst="rightBrace">
            <a:avLst>
              <a:gd name="adj1" fmla="val 6524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4" name="AutoShape 416"/>
          <p:cNvSpPr>
            <a:spLocks/>
          </p:cNvSpPr>
          <p:nvPr/>
        </p:nvSpPr>
        <p:spPr bwMode="auto">
          <a:xfrm>
            <a:off x="3746500" y="4576762"/>
            <a:ext cx="76200" cy="355600"/>
          </a:xfrm>
          <a:prstGeom prst="rightBrace">
            <a:avLst>
              <a:gd name="adj1" fmla="val 38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5" name="AutoShape 417"/>
          <p:cNvSpPr>
            <a:spLocks/>
          </p:cNvSpPr>
          <p:nvPr/>
        </p:nvSpPr>
        <p:spPr bwMode="auto">
          <a:xfrm>
            <a:off x="3746500" y="4983162"/>
            <a:ext cx="76200" cy="647700"/>
          </a:xfrm>
          <a:prstGeom prst="rightBrace">
            <a:avLst>
              <a:gd name="adj1" fmla="val 70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6" name="Text Box 420"/>
          <p:cNvSpPr txBox="1">
            <a:spLocks noChangeArrowheads="1"/>
          </p:cNvSpPr>
          <p:nvPr/>
        </p:nvSpPr>
        <p:spPr bwMode="auto">
          <a:xfrm>
            <a:off x="3822700" y="1438374"/>
            <a:ext cx="178446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>
                <a:latin typeface="+mn-lt"/>
              </a:rPr>
              <a:t>Private, demand-zero</a:t>
            </a:r>
          </a:p>
        </p:txBody>
      </p:sp>
      <p:sp>
        <p:nvSpPr>
          <p:cNvPr id="67" name="Text Box 423"/>
          <p:cNvSpPr txBox="1">
            <a:spLocks noChangeArrowheads="1"/>
          </p:cNvSpPr>
          <p:nvPr/>
        </p:nvSpPr>
        <p:spPr bwMode="auto">
          <a:xfrm>
            <a:off x="205564" y="2430462"/>
            <a:ext cx="660436" cy="28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  <a:latin typeface="+mn-lt"/>
              </a:rPr>
              <a:t>libc.so</a:t>
            </a:r>
          </a:p>
        </p:txBody>
      </p:sp>
      <p:sp>
        <p:nvSpPr>
          <p:cNvPr id="68" name="Rectangle 424"/>
          <p:cNvSpPr>
            <a:spLocks noChangeArrowheads="1"/>
          </p:cNvSpPr>
          <p:nvPr/>
        </p:nvSpPr>
        <p:spPr bwMode="auto">
          <a:xfrm>
            <a:off x="88900" y="2735262"/>
            <a:ext cx="914400" cy="228600"/>
          </a:xfrm>
          <a:prstGeom prst="rect">
            <a:avLst/>
          </a:prstGeom>
          <a:solidFill>
            <a:srgbClr val="D5F1C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.data</a:t>
            </a:r>
          </a:p>
        </p:txBody>
      </p:sp>
      <p:sp>
        <p:nvSpPr>
          <p:cNvPr id="69" name="Rectangle 425"/>
          <p:cNvSpPr>
            <a:spLocks noChangeArrowheads="1"/>
          </p:cNvSpPr>
          <p:nvPr/>
        </p:nvSpPr>
        <p:spPr bwMode="auto">
          <a:xfrm>
            <a:off x="88900" y="2963862"/>
            <a:ext cx="914400" cy="228600"/>
          </a:xfrm>
          <a:prstGeom prst="rect">
            <a:avLst/>
          </a:prstGeom>
          <a:solidFill>
            <a:srgbClr val="D5F1C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.text</a:t>
            </a:r>
          </a:p>
        </p:txBody>
      </p:sp>
      <p:sp>
        <p:nvSpPr>
          <p:cNvPr id="70" name="Line 428"/>
          <p:cNvSpPr>
            <a:spLocks noChangeShapeType="1"/>
          </p:cNvSpPr>
          <p:nvPr/>
        </p:nvSpPr>
        <p:spPr bwMode="auto">
          <a:xfrm>
            <a:off x="1003300" y="28114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71" name="Line 429"/>
          <p:cNvSpPr>
            <a:spLocks noChangeShapeType="1"/>
          </p:cNvSpPr>
          <p:nvPr/>
        </p:nvSpPr>
        <p:spPr bwMode="auto">
          <a:xfrm>
            <a:off x="1003300" y="31162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72" name="Text Box 430"/>
          <p:cNvSpPr txBox="1">
            <a:spLocks noChangeArrowheads="1"/>
          </p:cNvSpPr>
          <p:nvPr/>
        </p:nvSpPr>
        <p:spPr bwMode="auto">
          <a:xfrm>
            <a:off x="3822700" y="2809974"/>
            <a:ext cx="1604735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>
                <a:latin typeface="+mn-lt"/>
              </a:rPr>
              <a:t>Shared, file-backed</a:t>
            </a:r>
          </a:p>
        </p:txBody>
      </p:sp>
      <p:sp>
        <p:nvSpPr>
          <p:cNvPr id="73" name="Text Box 431"/>
          <p:cNvSpPr txBox="1">
            <a:spLocks noChangeArrowheads="1"/>
          </p:cNvSpPr>
          <p:nvPr/>
        </p:nvSpPr>
        <p:spPr bwMode="auto">
          <a:xfrm>
            <a:off x="3822700" y="4105374"/>
            <a:ext cx="178446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>
                <a:latin typeface="+mn-lt"/>
              </a:rPr>
              <a:t>Private, demand-zero</a:t>
            </a:r>
          </a:p>
        </p:txBody>
      </p:sp>
      <p:sp>
        <p:nvSpPr>
          <p:cNvPr id="74" name="Text Box 432"/>
          <p:cNvSpPr txBox="1">
            <a:spLocks noChangeArrowheads="1"/>
          </p:cNvSpPr>
          <p:nvPr/>
        </p:nvSpPr>
        <p:spPr bwMode="auto">
          <a:xfrm>
            <a:off x="3822700" y="4562574"/>
            <a:ext cx="178446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>
                <a:latin typeface="+mn-lt"/>
              </a:rPr>
              <a:t>Private, demand-zero</a:t>
            </a:r>
          </a:p>
        </p:txBody>
      </p:sp>
      <p:sp>
        <p:nvSpPr>
          <p:cNvPr id="75" name="Text Box 434"/>
          <p:cNvSpPr txBox="1">
            <a:spLocks noChangeArrowheads="1"/>
          </p:cNvSpPr>
          <p:nvPr/>
        </p:nvSpPr>
        <p:spPr bwMode="auto">
          <a:xfrm>
            <a:off x="3822700" y="5172174"/>
            <a:ext cx="161935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>
                <a:latin typeface="+mn-lt"/>
              </a:rPr>
              <a:t>Private, file-backed</a:t>
            </a:r>
          </a:p>
        </p:txBody>
      </p:sp>
      <p:sp>
        <p:nvSpPr>
          <p:cNvPr id="76" name="Text Box 435"/>
          <p:cNvSpPr txBox="1">
            <a:spLocks noChangeArrowheads="1"/>
          </p:cNvSpPr>
          <p:nvPr/>
        </p:nvSpPr>
        <p:spPr bwMode="auto">
          <a:xfrm>
            <a:off x="255988" y="4792662"/>
            <a:ext cx="573875" cy="28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  <a:latin typeface="+mn-lt"/>
              </a:rPr>
              <a:t>a.out</a:t>
            </a:r>
          </a:p>
        </p:txBody>
      </p:sp>
      <p:sp>
        <p:nvSpPr>
          <p:cNvPr id="77" name="Rectangle 436"/>
          <p:cNvSpPr>
            <a:spLocks noChangeArrowheads="1"/>
          </p:cNvSpPr>
          <p:nvPr/>
        </p:nvSpPr>
        <p:spPr bwMode="auto">
          <a:xfrm>
            <a:off x="88900" y="5097462"/>
            <a:ext cx="914400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.data</a:t>
            </a:r>
          </a:p>
        </p:txBody>
      </p:sp>
      <p:sp>
        <p:nvSpPr>
          <p:cNvPr id="78" name="Rectangle 437"/>
          <p:cNvSpPr>
            <a:spLocks noChangeArrowheads="1"/>
          </p:cNvSpPr>
          <p:nvPr/>
        </p:nvSpPr>
        <p:spPr bwMode="auto">
          <a:xfrm>
            <a:off x="88900" y="5326062"/>
            <a:ext cx="914400" cy="228600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.text</a:t>
            </a:r>
          </a:p>
        </p:txBody>
      </p:sp>
      <p:sp>
        <p:nvSpPr>
          <p:cNvPr id="79" name="Line 438"/>
          <p:cNvSpPr>
            <a:spLocks noChangeShapeType="1"/>
          </p:cNvSpPr>
          <p:nvPr/>
        </p:nvSpPr>
        <p:spPr bwMode="auto">
          <a:xfrm>
            <a:off x="1003300" y="51736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80" name="Line 439"/>
          <p:cNvSpPr>
            <a:spLocks noChangeShapeType="1"/>
          </p:cNvSpPr>
          <p:nvPr/>
        </p:nvSpPr>
        <p:spPr bwMode="auto">
          <a:xfrm>
            <a:off x="1003300" y="54784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A few final curiosities about processes +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shareable pages</a:t>
            </a:r>
          </a:p>
          <a:p>
            <a:r>
              <a:rPr lang="en-US" dirty="0"/>
              <a:t>Moving data without going to user-space</a:t>
            </a:r>
          </a:p>
        </p:txBody>
      </p:sp>
    </p:spTree>
    <p:extLst>
      <p:ext uri="{BB962C8B-B14F-4D97-AF65-F5344CB8AC3E}">
        <p14:creationId xmlns:p14="http://schemas.microsoft.com/office/powerpoint/2010/main" val="4702789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More Shareable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places to identify shareable pages</a:t>
            </a:r>
          </a:p>
          <a:p>
            <a:pPr lvl="1"/>
            <a:r>
              <a:rPr lang="en-US" dirty="0"/>
              <a:t>Child create via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fork</a:t>
            </a:r>
          </a:p>
          <a:p>
            <a:pPr lvl="1"/>
            <a:r>
              <a:rPr lang="en-US" dirty="0"/>
              <a:t>Processes loading the same binary file</a:t>
            </a:r>
          </a:p>
          <a:p>
            <a:pPr lvl="2"/>
            <a:r>
              <a:rPr lang="en-US" dirty="0"/>
              <a:t>E.g., bash or python interpreters, web browsers, ...</a:t>
            </a:r>
          </a:p>
          <a:p>
            <a:pPr lvl="1"/>
            <a:r>
              <a:rPr lang="en-US" dirty="0"/>
              <a:t>Processes loading the same library file</a:t>
            </a:r>
          </a:p>
          <a:p>
            <a:r>
              <a:rPr lang="en-US" dirty="0"/>
              <a:t>What about others?</a:t>
            </a:r>
          </a:p>
          <a:p>
            <a:pPr lvl="1"/>
            <a:r>
              <a:rPr lang="en-US" dirty="0"/>
              <a:t>Kernel Same-Page Merging</a:t>
            </a:r>
          </a:p>
          <a:p>
            <a:pPr lvl="1"/>
            <a:r>
              <a:rPr lang="en-US" dirty="0"/>
              <a:t>OS scans through all of physical memory, looking for duplicate pages</a:t>
            </a:r>
          </a:p>
          <a:p>
            <a:pPr lvl="1"/>
            <a:r>
              <a:rPr lang="en-US" dirty="0"/>
              <a:t>When found, merge into single copy, marked as copy-on-write</a:t>
            </a:r>
          </a:p>
          <a:p>
            <a:pPr lvl="1"/>
            <a:r>
              <a:rPr lang="en-US" dirty="0"/>
              <a:t>Implemented in Linux kernel in 2009</a:t>
            </a:r>
          </a:p>
          <a:p>
            <a:pPr lvl="1"/>
            <a:r>
              <a:rPr lang="en-US" dirty="0"/>
              <a:t>Limited to pages marked as likely candidates</a:t>
            </a:r>
          </a:p>
          <a:p>
            <a:pPr lvl="1"/>
            <a:r>
              <a:rPr lang="en-US" dirty="0"/>
              <a:t>Especially useful when processor running many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3218493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61963"/>
            <a:ext cx="9144000" cy="604837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n-lt"/>
              </a:rPr>
              <a:t>Example: Using </a:t>
            </a:r>
            <a:r>
              <a:rPr lang="en-GB" dirty="0" err="1">
                <a:latin typeface="Courier New"/>
                <a:cs typeface="Courier New"/>
              </a:rPr>
              <a:t>mmap</a:t>
            </a:r>
            <a:r>
              <a:rPr lang="en-GB" dirty="0">
                <a:latin typeface="+mn-lt"/>
              </a:rPr>
              <a:t> to Copy Files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419600" y="2436812"/>
            <a:ext cx="4572000" cy="4116388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/* </a:t>
            </a:r>
            <a:r>
              <a:rPr lang="en-US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mmapcopy</a:t>
            </a:r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driver */</a:t>
            </a:r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**</a:t>
            </a:r>
            <a:r>
              <a:rPr lang="en-US" sz="1400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C200FF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stat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stat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nl-NL" sz="1400" dirty="0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nl-NL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nl-NL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/* Check </a:t>
            </a:r>
            <a:r>
              <a:rPr lang="nl-NL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nl-NL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required</a:t>
            </a:r>
            <a:r>
              <a:rPr lang="nl-NL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cmd</a:t>
            </a:r>
            <a:r>
              <a:rPr lang="nl-NL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line </a:t>
            </a:r>
            <a:r>
              <a:rPr lang="nl-NL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arg</a:t>
            </a:r>
            <a:r>
              <a:rPr lang="nl-NL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*/</a:t>
            </a:r>
            <a:endParaRPr lang="nl-NL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!= 2)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 charset="0"/>
                <a:ea typeface="Courier New" charset="0"/>
                <a:cs typeface="Courier New" charset="0"/>
              </a:rPr>
              <a:t>"usage: %s &lt;filename&gt;\n"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[0]);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exit(0);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/* Copy input file to </a:t>
            </a:r>
            <a:r>
              <a:rPr lang="en-US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stdout</a:t>
            </a:r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*/</a:t>
            </a:r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Open(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[1], O_RDONLY, 0);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fstat(fd, &amp;stat);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mmapcopy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stat.st_size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exit(0);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GB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8600" y="1362075"/>
            <a:ext cx="87630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GB" kern="0" dirty="0">
                <a:latin typeface="Calibri" pitchFamily="34" charset="0"/>
              </a:rPr>
              <a:t>Copying a file to </a:t>
            </a:r>
            <a:r>
              <a:rPr lang="en-GB" kern="0" dirty="0" err="1">
                <a:latin typeface="Courier New"/>
                <a:cs typeface="Courier New"/>
              </a:rPr>
              <a:t>stdout</a:t>
            </a:r>
            <a:r>
              <a:rPr lang="en-GB" kern="0" dirty="0">
                <a:latin typeface="Calibri" pitchFamily="34" charset="0"/>
              </a:rPr>
              <a:t> without transferring data to user space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Warning: this c</a:t>
            </a: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ode does</a:t>
            </a:r>
            <a:r>
              <a:rPr kumimoji="0" lang="en-GB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not meet our coding standards.</a:t>
            </a: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3318" y="2436812"/>
            <a:ext cx="3991482" cy="4116388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>
                <a:solidFill>
                  <a:srgbClr val="926492"/>
                </a:solidFill>
                <a:latin typeface="Courier New" charset="0"/>
                <a:ea typeface="Courier New" charset="0"/>
                <a:cs typeface="Courier New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9D206F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400" dirty="0" err="1">
                <a:solidFill>
                  <a:srgbClr val="9D206F"/>
                </a:solidFill>
                <a:latin typeface="Courier New" charset="0"/>
                <a:ea typeface="Courier New" charset="0"/>
                <a:cs typeface="Courier New" charset="0"/>
              </a:rPr>
              <a:t>csapp.h</a:t>
            </a:r>
            <a:r>
              <a:rPr lang="en-US" sz="1400" dirty="0">
                <a:solidFill>
                  <a:srgbClr val="9D206F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solidFill>
                  <a:srgbClr val="4A00FF"/>
                </a:solidFill>
                <a:latin typeface="Courier New" charset="0"/>
                <a:ea typeface="Courier New" charset="0"/>
                <a:cs typeface="Courier New" charset="0"/>
              </a:rPr>
              <a:t>mmapcopy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 err="1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/* </a:t>
            </a:r>
            <a:r>
              <a:rPr lang="en-US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to memory mapped area */</a:t>
            </a:r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a-DK" sz="1400" dirty="0" err="1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da-DK" sz="1400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bufp</a:t>
            </a:r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da-DK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bufp = mmap(</a:t>
            </a:r>
            <a:r>
              <a:rPr lang="da-DK" sz="1400" dirty="0">
                <a:solidFill>
                  <a:srgbClr val="2C9290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size, 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PROT_READ,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MAP_PRIVATE, 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0);</a:t>
            </a:r>
          </a:p>
          <a:p>
            <a:r>
              <a:rPr lang="de-DE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write</a:t>
            </a:r>
            <a:r>
              <a:rPr lang="de-DE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(STDOUT_FILENO, </a:t>
            </a:r>
          </a:p>
          <a:p>
            <a:r>
              <a:rPr lang="de-DE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de-DE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bufp</a:t>
            </a:r>
            <a:r>
              <a:rPr lang="de-DE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size);</a:t>
            </a:r>
          </a:p>
          <a:p>
            <a:r>
              <a:rPr lang="is-I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is-IS" sz="1400" dirty="0">
                <a:solidFill>
                  <a:srgbClr val="C200FF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is-I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is-I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00" y="6172200"/>
            <a:ext cx="141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mmapcopy.c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81426" y="6183868"/>
            <a:ext cx="141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mmapcopy.c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Events that require nonstandard control flow</a:t>
            </a:r>
          </a:p>
          <a:p>
            <a:pPr lvl="1"/>
            <a:r>
              <a:rPr lang="en-US" dirty="0"/>
              <a:t>Generated externally (interrupts) or internally (traps and faults)</a:t>
            </a:r>
          </a:p>
          <a:p>
            <a:endParaRPr lang="en-US" dirty="0"/>
          </a:p>
          <a:p>
            <a:r>
              <a:rPr lang="en-US" dirty="0"/>
              <a:t>Processes</a:t>
            </a:r>
          </a:p>
          <a:p>
            <a:pPr lvl="1"/>
            <a:r>
              <a:rPr lang="en-US" dirty="0"/>
              <a:t>At any given time, system has multiple active processes</a:t>
            </a:r>
          </a:p>
          <a:p>
            <a:pPr lvl="1"/>
            <a:r>
              <a:rPr lang="en-US" dirty="0"/>
              <a:t>Only one can execute at a time on any single core</a:t>
            </a:r>
          </a:p>
          <a:p>
            <a:pPr lvl="1"/>
            <a:r>
              <a:rPr lang="en-US" dirty="0"/>
              <a:t>Each process appears to have total control of </a:t>
            </a:r>
            <a:br>
              <a:rPr lang="en-US" dirty="0"/>
            </a:br>
            <a:r>
              <a:rPr lang="en-US" dirty="0"/>
              <a:t>processor + private memory space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(cont.)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Spawning processes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/>
              <a:t>One call, two returns</a:t>
            </a:r>
          </a:p>
          <a:p>
            <a:r>
              <a:rPr lang="en-US" dirty="0"/>
              <a:t>Process completion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exit</a:t>
            </a:r>
          </a:p>
          <a:p>
            <a:pPr lvl="1"/>
            <a:r>
              <a:rPr lang="en-US" dirty="0"/>
              <a:t>One call, no return</a:t>
            </a:r>
          </a:p>
          <a:p>
            <a:r>
              <a:rPr lang="en-US" dirty="0"/>
              <a:t>Reaping and waiting for processes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wait</a:t>
            </a:r>
            <a:r>
              <a:rPr lang="en-US" dirty="0"/>
              <a:t> or </a:t>
            </a:r>
            <a:r>
              <a:rPr lang="en-US" dirty="0" err="1">
                <a:latin typeface="Courier New"/>
                <a:cs typeface="Courier New"/>
              </a:rPr>
              <a:t>waitpid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Loading and running programs</a:t>
            </a:r>
          </a:p>
          <a:p>
            <a:pPr lvl="1"/>
            <a:r>
              <a:rPr lang="en-US" dirty="0"/>
              <a:t>Call </a:t>
            </a:r>
            <a:r>
              <a:rPr lang="en-US" dirty="0" err="1">
                <a:latin typeface="Courier New"/>
                <a:cs typeface="Courier New"/>
              </a:rPr>
              <a:t>execve</a:t>
            </a:r>
            <a:r>
              <a:rPr lang="en-US" dirty="0"/>
              <a:t> (or variant)</a:t>
            </a:r>
          </a:p>
          <a:p>
            <a:pPr lvl="1"/>
            <a:r>
              <a:rPr lang="en-US" dirty="0"/>
              <a:t>One call, (normally) no return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8077200" cy="573088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Making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More Nondeterministic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358444"/>
            <a:ext cx="8686800" cy="519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Problem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Linux scheduler does not create much run-to-run variance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Hides potential race conditions in nondeterministic programs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E.g., does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>
                <a:latin typeface="Calibri"/>
                <a:cs typeface="Calibri"/>
              </a:rPr>
              <a:t> return to child first, or to parent?</a:t>
            </a:r>
          </a:p>
          <a:p>
            <a:r>
              <a:rPr lang="en-US" dirty="0">
                <a:latin typeface="Calibri"/>
                <a:cs typeface="Calibri"/>
              </a:rPr>
              <a:t>Solution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Create custom version of library routine that inserts random delays along different branches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E.g., for parent and child in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Use runtime </a:t>
            </a:r>
            <a:r>
              <a:rPr lang="en-US" dirty="0" err="1">
                <a:latin typeface="Calibri"/>
                <a:cs typeface="Calibri"/>
              </a:rPr>
              <a:t>interpositioning</a:t>
            </a:r>
            <a:r>
              <a:rPr lang="en-US" dirty="0">
                <a:latin typeface="Calibri"/>
                <a:cs typeface="Calibri"/>
              </a:rPr>
              <a:t> to have program use special version of library code</a:t>
            </a:r>
          </a:p>
        </p:txBody>
      </p:sp>
    </p:spTree>
    <p:extLst>
      <p:ext uri="{BB962C8B-B14F-4D97-AF65-F5344CB8AC3E}">
        <p14:creationId xmlns:p14="http://schemas.microsoft.com/office/powerpoint/2010/main" val="23960072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Variable delay </a:t>
            </a:r>
            <a:r>
              <a:rPr lang="en-US" dirty="0">
                <a:latin typeface="Courier New"/>
                <a:cs typeface="Courier New"/>
              </a:rPr>
              <a:t>fork</a:t>
            </a:r>
            <a:endParaRPr lang="en-US" dirty="0"/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0" y="1088657"/>
            <a:ext cx="8686800" cy="575542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/* fork wrapper function */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fork(void)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initialize();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parent_delay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choose_delay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child_delay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choose_delay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parent_pid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child_pid_or_zero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real_fork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if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child_pid_or_zero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&gt;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/* Parent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if (verbose)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"Fork.  Child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=%d, delay = %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dms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  Parent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=%d, delay = %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dms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\n",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child_pid_or_zero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child_delay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parent_pid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parent_delay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fflush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ms_sleep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parent_delay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 else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/* Child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urier New"/>
                <a:cs typeface="Courier New"/>
              </a:rPr>
              <a:t>ms_sleep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urier New"/>
                <a:cs typeface="Courier New"/>
              </a:rPr>
              <a:t>child_delay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return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child_pid_or_zero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266262" y="6486417"/>
            <a:ext cx="1344338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myfork.c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89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299200" cy="573088"/>
          </a:xfrm>
        </p:spPr>
        <p:txBody>
          <a:bodyPr/>
          <a:lstStyle/>
          <a:p>
            <a:r>
              <a:rPr lang="en-US"/>
              <a:t>Altering the Control Flow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0950"/>
            <a:ext cx="8624887" cy="5378450"/>
          </a:xfrm>
        </p:spPr>
        <p:txBody>
          <a:bodyPr/>
          <a:lstStyle/>
          <a:p>
            <a:r>
              <a:rPr lang="en-US" dirty="0"/>
              <a:t>Up to now: two mechanisms for changing control flow:</a:t>
            </a:r>
          </a:p>
          <a:p>
            <a:pPr lvl="1"/>
            <a:r>
              <a:rPr lang="en-US" dirty="0"/>
              <a:t>Jumps and branches</a:t>
            </a:r>
          </a:p>
          <a:p>
            <a:pPr lvl="1"/>
            <a:r>
              <a:rPr lang="en-US" dirty="0"/>
              <a:t>Call and return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React to changes in </a:t>
            </a:r>
            <a:r>
              <a:rPr lang="en-US" b="1" i="1" dirty="0">
                <a:solidFill>
                  <a:srgbClr val="C00000"/>
                </a:solidFill>
              </a:rPr>
              <a:t>program state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Insufficient  for a useful system: </a:t>
            </a:r>
            <a:br>
              <a:rPr lang="en-US" dirty="0"/>
            </a:br>
            <a:r>
              <a:rPr lang="en-US" dirty="0"/>
              <a:t>Difficult to react to changes in </a:t>
            </a:r>
            <a:r>
              <a:rPr lang="en-US" i="1" dirty="0">
                <a:solidFill>
                  <a:srgbClr val="C00000"/>
                </a:solidFill>
              </a:rPr>
              <a:t>system state </a:t>
            </a:r>
          </a:p>
          <a:p>
            <a:pPr lvl="1"/>
            <a:r>
              <a:rPr lang="en-US" dirty="0"/>
              <a:t>Data arrives from a disk or a network adapter</a:t>
            </a:r>
          </a:p>
          <a:p>
            <a:pPr lvl="1"/>
            <a:r>
              <a:rPr lang="en-US" dirty="0"/>
              <a:t>Instruction divides by zero</a:t>
            </a:r>
          </a:p>
          <a:p>
            <a:pPr lvl="1"/>
            <a:r>
              <a:rPr lang="en-US" dirty="0"/>
              <a:t>User hits Ctrl-C at the keyboard</a:t>
            </a:r>
          </a:p>
          <a:p>
            <a:pPr lvl="1"/>
            <a:r>
              <a:rPr lang="en-US" dirty="0"/>
              <a:t>System timer expires</a:t>
            </a:r>
          </a:p>
          <a:p>
            <a:endParaRPr lang="en-US" dirty="0"/>
          </a:p>
          <a:p>
            <a:r>
              <a:rPr lang="en-US" dirty="0"/>
              <a:t>System needs mechanisms for “exceptional control flow”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686800" cy="573088"/>
          </a:xfrm>
        </p:spPr>
        <p:txBody>
          <a:bodyPr/>
          <a:lstStyle/>
          <a:p>
            <a:r>
              <a:rPr lang="en-US"/>
              <a:t>Exceptional Control Flow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82700"/>
            <a:ext cx="8281987" cy="5118100"/>
          </a:xfrm>
        </p:spPr>
        <p:txBody>
          <a:bodyPr/>
          <a:lstStyle/>
          <a:p>
            <a:r>
              <a:rPr lang="en-US" dirty="0"/>
              <a:t>Exists at all levels of a computer system</a:t>
            </a:r>
          </a:p>
          <a:p>
            <a:r>
              <a:rPr lang="en-US" dirty="0"/>
              <a:t>Low level mechanisms</a:t>
            </a:r>
          </a:p>
          <a:p>
            <a:pPr lvl="1"/>
            <a:r>
              <a:rPr lang="en-US" dirty="0"/>
              <a:t>1. </a:t>
            </a:r>
            <a:r>
              <a:rPr lang="en-US" b="1" dirty="0">
                <a:solidFill>
                  <a:srgbClr val="FF0000"/>
                </a:solidFill>
              </a:rPr>
              <a:t>Exceptions </a:t>
            </a:r>
          </a:p>
          <a:p>
            <a:pPr lvl="2"/>
            <a:r>
              <a:rPr lang="en-US" dirty="0"/>
              <a:t>Change in control flow in response to a system event </a:t>
            </a:r>
            <a:br>
              <a:rPr lang="en-US" dirty="0"/>
            </a:br>
            <a:r>
              <a:rPr lang="en-US" dirty="0"/>
              <a:t>(i.e.,  change in system state)</a:t>
            </a:r>
          </a:p>
          <a:p>
            <a:pPr lvl="2"/>
            <a:r>
              <a:rPr lang="en-US" dirty="0"/>
              <a:t>Implemented using combination of hardware and OS software	</a:t>
            </a:r>
          </a:p>
          <a:p>
            <a:r>
              <a:rPr lang="en-US" dirty="0"/>
              <a:t>Higher level mechanisms</a:t>
            </a:r>
          </a:p>
          <a:p>
            <a:pPr lvl="1"/>
            <a:r>
              <a:rPr lang="en-US" dirty="0"/>
              <a:t>2. </a:t>
            </a:r>
            <a:r>
              <a:rPr lang="en-US" b="1" dirty="0">
                <a:solidFill>
                  <a:srgbClr val="FF0000"/>
                </a:solidFill>
              </a:rPr>
              <a:t>Process context switch</a:t>
            </a:r>
          </a:p>
          <a:p>
            <a:pPr lvl="2"/>
            <a:r>
              <a:rPr lang="en-US" dirty="0"/>
              <a:t>Implemented by OS software and hardware timer</a:t>
            </a:r>
          </a:p>
          <a:p>
            <a:pPr lvl="1"/>
            <a:r>
              <a:rPr lang="en-US" dirty="0"/>
              <a:t>3. </a:t>
            </a:r>
            <a:r>
              <a:rPr lang="en-US" b="1" dirty="0">
                <a:solidFill>
                  <a:srgbClr val="FF0000"/>
                </a:solidFill>
              </a:rPr>
              <a:t>Signals</a:t>
            </a:r>
          </a:p>
          <a:p>
            <a:pPr lvl="2"/>
            <a:r>
              <a:rPr lang="en-US" dirty="0"/>
              <a:t>Implemented by OS software </a:t>
            </a:r>
          </a:p>
          <a:p>
            <a:pPr lvl="1"/>
            <a:r>
              <a:rPr lang="en-US" dirty="0"/>
              <a:t>4. </a:t>
            </a:r>
            <a:r>
              <a:rPr lang="en-US" b="1" dirty="0">
                <a:solidFill>
                  <a:srgbClr val="FF0000"/>
                </a:solidFill>
              </a:rPr>
              <a:t>Nonlocal jumps</a:t>
            </a:r>
            <a:r>
              <a:rPr lang="en-US" dirty="0"/>
              <a:t>: </a:t>
            </a:r>
            <a:r>
              <a:rPr lang="en-US" dirty="0" err="1">
                <a:latin typeface="Courier New"/>
                <a:cs typeface="Courier New"/>
              </a:rPr>
              <a:t>setjmp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>
                <a:cs typeface="Courier New"/>
              </a:rPr>
              <a:t> and </a:t>
            </a:r>
            <a:r>
              <a:rPr lang="en-US" dirty="0" err="1">
                <a:latin typeface="Courier New"/>
                <a:cs typeface="Courier New"/>
              </a:rPr>
              <a:t>longjmp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2"/>
            <a:r>
              <a:rPr lang="en-US" dirty="0"/>
              <a:t>Implemented by C runtime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Exceptional Control Flow</a:t>
            </a:r>
          </a:p>
          <a:p>
            <a:r>
              <a:rPr lang="en-US" dirty="0"/>
              <a:t>Exceptions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</p:txBody>
      </p:sp>
    </p:spTree>
    <p:extLst>
      <p:ext uri="{BB962C8B-B14F-4D97-AF65-F5344CB8AC3E}">
        <p14:creationId xmlns:p14="http://schemas.microsoft.com/office/powerpoint/2010/main" val="34469108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17280</TotalTime>
  <Words>5849</Words>
  <Application>Microsoft Office PowerPoint</Application>
  <PresentationFormat>On-screen Show (4:3)</PresentationFormat>
  <Paragraphs>1344</Paragraphs>
  <Slides>69</Slides>
  <Notes>48</Notes>
  <HiddenSlides>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1" baseType="lpstr">
      <vt:lpstr>Arial</vt:lpstr>
      <vt:lpstr>Arial Narrow</vt:lpstr>
      <vt:lpstr>Calibri</vt:lpstr>
      <vt:lpstr>Courier</vt:lpstr>
      <vt:lpstr>Courier New</vt:lpstr>
      <vt:lpstr>Gill Sans MT</vt:lpstr>
      <vt:lpstr>Gill Sans MT Condensed</vt:lpstr>
      <vt:lpstr>Menlo-Regular</vt:lpstr>
      <vt:lpstr>Times New Roman</vt:lpstr>
      <vt:lpstr>Wingdings</vt:lpstr>
      <vt:lpstr>Wingdings 2</vt:lpstr>
      <vt:lpstr>template2007</vt:lpstr>
      <vt:lpstr>PowerPoint Presentation</vt:lpstr>
      <vt:lpstr>Exceptional Control Flow:  Exceptions and Processes  15-213/18-213/14-513/15-513/18-613: Introduction to Computer Systems 19th Lecture, November 3, 2020</vt:lpstr>
      <vt:lpstr>Printers Used to Catch on Fire</vt:lpstr>
      <vt:lpstr>Highly Exceptional Control Flow</vt:lpstr>
      <vt:lpstr>Today</vt:lpstr>
      <vt:lpstr>Control Flow</vt:lpstr>
      <vt:lpstr>Altering the Control Flow</vt:lpstr>
      <vt:lpstr>Exceptional Control Flow</vt:lpstr>
      <vt:lpstr>Today</vt:lpstr>
      <vt:lpstr>Exceptions</vt:lpstr>
      <vt:lpstr>Exception Tables</vt:lpstr>
      <vt:lpstr> (partial) Taxonomy</vt:lpstr>
      <vt:lpstr>Asynchronous Exceptions (Interrupts)</vt:lpstr>
      <vt:lpstr>Synchronous Exceptions</vt:lpstr>
      <vt:lpstr>System Calls</vt:lpstr>
      <vt:lpstr>System Call Example: Opening File</vt:lpstr>
      <vt:lpstr>System Call Example: Opening File</vt:lpstr>
      <vt:lpstr>Fault Example: Page Fault</vt:lpstr>
      <vt:lpstr>Fault Example: Invalid Memory Reference</vt:lpstr>
      <vt:lpstr>Today</vt:lpstr>
      <vt:lpstr>Processes</vt:lpstr>
      <vt:lpstr>Multiprocessing: The Illusion</vt:lpstr>
      <vt:lpstr>Multiprocessing Example</vt:lpstr>
      <vt:lpstr>Multiprocessing: The (Traditional) Reality</vt:lpstr>
      <vt:lpstr>Multiprocessing: The (Traditional) Reality</vt:lpstr>
      <vt:lpstr>Multiprocessing: The (Traditional) Reality</vt:lpstr>
      <vt:lpstr>Multiprocessing: The (Traditional) Reality</vt:lpstr>
      <vt:lpstr>Multiprocessing: The (Modern) Reality</vt:lpstr>
      <vt:lpstr>Concurrent Processes</vt:lpstr>
      <vt:lpstr>User View of Concurrent Processes</vt:lpstr>
      <vt:lpstr>Context Switching</vt:lpstr>
      <vt:lpstr>Today</vt:lpstr>
      <vt:lpstr>System Call Error Handling</vt:lpstr>
      <vt:lpstr>Error-reporting functions </vt:lpstr>
      <vt:lpstr>Error-handling Wrappers </vt:lpstr>
      <vt:lpstr>Obtaining Process IDs</vt:lpstr>
      <vt:lpstr>Creating and Terminating Processes</vt:lpstr>
      <vt:lpstr>Terminating Processes </vt:lpstr>
      <vt:lpstr>Creating Processes</vt:lpstr>
      <vt:lpstr>Conceptual View of fork</vt:lpstr>
      <vt:lpstr>The fork Function Revisited</vt:lpstr>
      <vt:lpstr>fork Example</vt:lpstr>
      <vt:lpstr>fork Example</vt:lpstr>
      <vt:lpstr>Modeling fork with Process Graphs</vt:lpstr>
      <vt:lpstr>Process Graph Example</vt:lpstr>
      <vt:lpstr>Interpreting Process Graphs</vt:lpstr>
      <vt:lpstr>fork Example: Two consecutive forks</vt:lpstr>
      <vt:lpstr>fork Example: Nested forks in parent</vt:lpstr>
      <vt:lpstr>fork Example: Nested forks in children</vt:lpstr>
      <vt:lpstr>No Quiz Today  …But let’s take a short break now</vt:lpstr>
      <vt:lpstr>Reaping Child Processes</vt:lpstr>
      <vt:lpstr>Zombie Example</vt:lpstr>
      <vt:lpstr>Non- terminating Child Example</vt:lpstr>
      <vt:lpstr>wait: Synchronizing with Children</vt:lpstr>
      <vt:lpstr>wait: Synchronizing with Children</vt:lpstr>
      <vt:lpstr>wait: Synchronizing with Children</vt:lpstr>
      <vt:lpstr>Another wait Example</vt:lpstr>
      <vt:lpstr>waitpid: Waiting for a Specific Process</vt:lpstr>
      <vt:lpstr>execve: Loading and Running Programs</vt:lpstr>
      <vt:lpstr>execve Example</vt:lpstr>
      <vt:lpstr>Structure of  the stack when a new program starts</vt:lpstr>
      <vt:lpstr>The execve Function Revisited</vt:lpstr>
      <vt:lpstr>A few final curiosities about processes + VM</vt:lpstr>
      <vt:lpstr>Finding More Shareable Pages</vt:lpstr>
      <vt:lpstr>Example: Using mmap to Copy Files</vt:lpstr>
      <vt:lpstr>Summary</vt:lpstr>
      <vt:lpstr>Summary (cont.)</vt:lpstr>
      <vt:lpstr>Making fork More Nondeterministic</vt:lpstr>
      <vt:lpstr>Variable delay fork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Phil Gibbons</cp:lastModifiedBy>
  <cp:revision>676</cp:revision>
  <cp:lastPrinted>1999-09-20T15:19:18Z</cp:lastPrinted>
  <dcterms:created xsi:type="dcterms:W3CDTF">2011-10-11T15:51:12Z</dcterms:created>
  <dcterms:modified xsi:type="dcterms:W3CDTF">2020-11-03T07:50:39Z</dcterms:modified>
</cp:coreProperties>
</file>