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1" r:id="rId3"/>
    <p:sldId id="262" r:id="rId4"/>
    <p:sldId id="293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94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5" r:id="rId37"/>
    <p:sldId id="260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0092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2013/7/27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2013/7/27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0" y="5572116"/>
            <a:ext cx="6072230" cy="1285884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讲师：佟刚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新浪微博：尚硅谷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佟刚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23528" y="227687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7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JavaWEB</a:t>
            </a:r>
            <a:r>
              <a:rPr lang="en-US" altLang="zh-CN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过滤器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92696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过滤器的部署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16832"/>
            <a:ext cx="8352928" cy="1506537"/>
          </a:xfrm>
        </p:spPr>
        <p:txBody>
          <a:bodyPr/>
          <a:lstStyle/>
          <a:p>
            <a:pPr eaLnBrk="1" hangingPunct="1"/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在实现一个过滤器后，需要在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web.xml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中进行注册和设置它所能拦截的资源。这可以通过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&lt;filter&gt;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&lt;filter-mapping&gt;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元素来完成的。</a:t>
            </a:r>
          </a:p>
        </p:txBody>
      </p:sp>
    </p:spTree>
    <p:extLst>
      <p:ext uri="{BB962C8B-B14F-4D97-AF65-F5344CB8AC3E}">
        <p14:creationId xmlns:p14="http://schemas.microsoft.com/office/powerpoint/2010/main" val="9752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9269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&lt;filter&gt;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元素（注册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35065"/>
            <a:ext cx="8424936" cy="3900502"/>
          </a:xfrm>
        </p:spPr>
        <p:txBody>
          <a:bodyPr/>
          <a:lstStyle/>
          <a:p>
            <a:pPr eaLnBrk="1" hangingPunct="1"/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&lt;filter&gt;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元素用于在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应用程序中注册一个过滤器。</a:t>
            </a:r>
          </a:p>
          <a:p>
            <a:pPr eaLnBrk="1" hangingPunct="1"/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&lt;filter&gt;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元素内</a:t>
            </a:r>
          </a:p>
          <a:p>
            <a:pPr lvl="1" eaLnBrk="1" hangingPunct="1"/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&lt;filter-name&gt;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用于为过滤器指定一个名字，该元素的内容不能为空。</a:t>
            </a:r>
          </a:p>
          <a:p>
            <a:pPr lvl="1" eaLnBrk="1" hangingPunct="1"/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&lt;filter-class&gt;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元素用于指定过滤器的完整的限定类名。</a:t>
            </a:r>
          </a:p>
          <a:p>
            <a:pPr lvl="1" eaLnBrk="1" hangingPunct="1"/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&lt;init-</a:t>
            </a:r>
            <a:r>
              <a:rPr lang="en-US" altLang="zh-CN" sz="2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</a:t>
            </a:r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元素用于为过滤器指定初始化参数，它的子元素</a:t>
            </a:r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</a:t>
            </a:r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-name&gt;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指定参数的名字，</a:t>
            </a:r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</a:t>
            </a:r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-value&gt;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指定参数的值。在过滤器中，可以使用</a:t>
            </a:r>
            <a:r>
              <a:rPr lang="en-US" altLang="zh-CN" sz="2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FilterConfig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接口对象来访问初始化参数。</a:t>
            </a:r>
          </a:p>
        </p:txBody>
      </p:sp>
    </p:spTree>
    <p:extLst>
      <p:ext uri="{BB962C8B-B14F-4D97-AF65-F5344CB8AC3E}">
        <p14:creationId xmlns:p14="http://schemas.microsoft.com/office/powerpoint/2010/main" val="293161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69269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&lt;filter&gt;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元素（注册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35064"/>
            <a:ext cx="8229600" cy="4525963"/>
          </a:xfrm>
        </p:spPr>
        <p:txBody>
          <a:bodyPr/>
          <a:lstStyle/>
          <a:p>
            <a:pPr eaLnBrk="1" hangingPunct="1"/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/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85786" y="3492426"/>
            <a:ext cx="6696075" cy="230832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buFont typeface="Wingdings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&lt;filter&gt;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	     &lt;filter-name&gt;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testFitler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&lt;/filter-name&gt;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&lt;filter-class&gt;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org.test.TestFiter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&lt;/filter-class&gt;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&lt;init-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&lt;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-name&gt;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word_file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-name&gt;	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&lt;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-value&gt;/WEB-INF/word.txt&lt;/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-value&gt;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&lt;/init-</a:t>
            </a:r>
            <a:r>
              <a:rPr lang="en-US" altLang="zh-CN" sz="1800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</a:t>
            </a: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&lt;/filter&gt;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83137" y="1767369"/>
            <a:ext cx="7786742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</a:pP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容器对部署描述符中声明的每一个过滤器，只创建一个实例。与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类似，容器将在同一个过滤器实例上运行多个线程来同时为多个请求服务，因此，开发过滤器时，也要注意线程安全的问题。</a:t>
            </a:r>
          </a:p>
        </p:txBody>
      </p:sp>
    </p:spTree>
    <p:extLst>
      <p:ext uri="{BB962C8B-B14F-4D97-AF65-F5344CB8AC3E}">
        <p14:creationId xmlns:p14="http://schemas.microsoft.com/office/powerpoint/2010/main" val="131721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372200" y="836712"/>
            <a:ext cx="1512168" cy="2160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test.jsp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39552" y="1484784"/>
            <a:ext cx="58326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1104999"/>
            <a:ext cx="3060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直接发 </a:t>
            </a:r>
            <a:r>
              <a:rPr lang="en-US" altLang="zh-CN" sz="1400" dirty="0" smtClean="0"/>
              <a:t>GET </a:t>
            </a:r>
            <a:r>
              <a:rPr lang="zh-CN" altLang="en-US" sz="1400" dirty="0" smtClean="0"/>
              <a:t>或  </a:t>
            </a:r>
            <a:r>
              <a:rPr lang="en-US" altLang="zh-CN" sz="1400" dirty="0" smtClean="0"/>
              <a:t>POST </a:t>
            </a:r>
            <a:r>
              <a:rPr lang="zh-CN" altLang="en-US" sz="1400" dirty="0" smtClean="0"/>
              <a:t>请求：</a:t>
            </a:r>
            <a:r>
              <a:rPr lang="en-US" altLang="zh-CN" sz="1400" dirty="0" smtClean="0"/>
              <a:t>REQUEST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4211960" y="836712"/>
            <a:ext cx="360040" cy="20162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923928" y="1258887"/>
            <a:ext cx="288032" cy="225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3923928" y="1484784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7289268" y="3861048"/>
            <a:ext cx="1512168" cy="2160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test.jsp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508394" y="3861048"/>
            <a:ext cx="1800200" cy="2160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dispatcher.jsp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7504" y="4417800"/>
            <a:ext cx="3060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直接发 </a:t>
            </a:r>
            <a:r>
              <a:rPr lang="en-US" altLang="zh-CN" sz="1400" dirty="0" smtClean="0"/>
              <a:t>GET </a:t>
            </a:r>
            <a:r>
              <a:rPr lang="zh-CN" altLang="en-US" sz="1400" dirty="0" smtClean="0"/>
              <a:t>或  </a:t>
            </a:r>
            <a:r>
              <a:rPr lang="en-US" altLang="zh-CN" sz="1400" dirty="0" smtClean="0"/>
              <a:t>POST </a:t>
            </a:r>
            <a:r>
              <a:rPr lang="zh-CN" altLang="en-US" sz="1400" dirty="0" smtClean="0"/>
              <a:t>请求：</a:t>
            </a:r>
            <a:r>
              <a:rPr lang="en-US" altLang="zh-CN" sz="1400" dirty="0" smtClean="0"/>
              <a:t>REQUEST</a:t>
            </a:r>
            <a:endParaRPr lang="zh-CN" altLang="en-US" sz="14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3220362" y="4715271"/>
            <a:ext cx="288032" cy="225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3220362" y="4941168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10571" y="4955051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3"/>
            <a:endCxn id="13" idx="1"/>
          </p:cNvCxnSpPr>
          <p:nvPr/>
        </p:nvCxnSpPr>
        <p:spPr>
          <a:xfrm>
            <a:off x="5308594" y="4941168"/>
            <a:ext cx="19806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36096" y="4619944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请求转发：</a:t>
            </a:r>
            <a:r>
              <a:rPr lang="en-US" altLang="zh-CN" sz="1400" dirty="0" smtClean="0"/>
              <a:t>FORWARD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676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692696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映射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0808"/>
            <a:ext cx="8424936" cy="43924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&lt;filter-mapping&gt;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元素用于设置一个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所负责拦截的资源。一个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拦截的资源可通过两种方式来指定：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名称和资源访问的请求路径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url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样式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&lt;filter-name&gt;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子元素用于设置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的注册名称。该值必须是在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&lt;filter&gt;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元素中声明过的过滤器的名字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url</a:t>
            </a:r>
            <a:r>
              <a:rPr lang="en-US" altLang="zh-CN" sz="20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-pattern&gt;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设置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所拦截的请求路径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过滤器关联的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URL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样式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-name&gt;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指定过滤器所拦截的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名称。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&lt;dispatcher&gt;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指定过滤器所拦截的资源被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容器调用的方式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，可以是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REQUEST,INCLUDE,FORWARD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ERROR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之一，默认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REQUEST. </a:t>
            </a:r>
            <a:r>
              <a:rPr lang="zh-CN" altLang="en-US" sz="2000" b="1" dirty="0" smtClean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可以设置多个</a:t>
            </a:r>
            <a:r>
              <a:rPr lang="en-US" altLang="zh-CN" sz="2000" b="1" dirty="0" smtClean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&lt;dispatcher&gt; </a:t>
            </a:r>
            <a:r>
              <a:rPr lang="zh-CN" altLang="en-US" sz="2000" b="1" dirty="0" smtClean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子元素用来指定 </a:t>
            </a:r>
            <a:r>
              <a:rPr lang="en-US" altLang="zh-CN" sz="2000" b="1" dirty="0" smtClean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 smtClean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对资源的多种调用方式进行拦截</a:t>
            </a:r>
          </a:p>
        </p:txBody>
      </p:sp>
    </p:spTree>
    <p:extLst>
      <p:ext uri="{BB962C8B-B14F-4D97-AF65-F5344CB8AC3E}">
        <p14:creationId xmlns:p14="http://schemas.microsoft.com/office/powerpoint/2010/main" val="22518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50912" y="692696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映射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8424936" cy="514294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2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&lt;dispatcher&gt; </a:t>
            </a:r>
            <a:r>
              <a:rPr lang="zh-CN" altLang="en-US" sz="2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子元素可以设置的值及其意义：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：当用户直接访问页面时，</a:t>
            </a:r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容器将会调用过滤器。如果目标资源是通过</a:t>
            </a:r>
            <a:r>
              <a:rPr lang="en-US" altLang="zh-CN" sz="2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RequestDispatcher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include()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</a:t>
            </a:r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forward()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方法访问时，那么该过滤器就不会被调用。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INCLUDE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：如果目标资源是通过</a:t>
            </a:r>
            <a:r>
              <a:rPr lang="en-US" altLang="zh-CN" sz="2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RequestDispatcher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include()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方法访问时，那么该过滤器将被调用。除此之外，该过滤器不会被调用。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FORWARD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：如果目标资源是通过</a:t>
            </a:r>
            <a:r>
              <a:rPr lang="en-US" altLang="zh-CN" sz="2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RequestDispatcher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en-US" altLang="zh-CN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forward()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方法访问时，那么该过滤器将被调用，除此之外，该过滤器不会被调用。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b="1" dirty="0" smtClean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ERROR</a:t>
            </a:r>
            <a:r>
              <a:rPr lang="zh-CN" altLang="en-US" sz="2200" b="1" dirty="0" smtClean="0">
                <a:solidFill>
                  <a:srgbClr val="FF33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：如果目标资源是通过声明式异常处理机制调用时，那么该过滤器将被调用。除此之外，过滤器不会被调用。</a:t>
            </a:r>
          </a:p>
          <a:p>
            <a:pPr eaLnBrk="1" hangingPunct="1">
              <a:lnSpc>
                <a:spcPct val="110000"/>
              </a:lnSpc>
            </a:pPr>
            <a:endParaRPr lang="en-US" altLang="zh-CN" sz="2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597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692696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映射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3789363"/>
            <a:ext cx="5184775" cy="2154237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solidFill>
                  <a:srgbClr val="0000FF"/>
                </a:solidFill>
              </a:rPr>
              <a:t>&lt;filter-mapping&gt;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solidFill>
                  <a:srgbClr val="0000FF"/>
                </a:solidFill>
              </a:rPr>
              <a:t>    &lt;filter-name&gt;testFilter&lt;/filter-name&gt;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solidFill>
                  <a:srgbClr val="0000FF"/>
                </a:solidFill>
              </a:rPr>
              <a:t>   &lt;url-pattern&gt;/index.jsp&lt;/url-pattern&gt;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solidFill>
                  <a:srgbClr val="0000FF"/>
                </a:solidFill>
              </a:rPr>
              <a:t>   &lt;dispatcher&gt;REQUEST&lt;/dispatcher&gt;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solidFill>
                  <a:srgbClr val="0000FF"/>
                </a:solidFill>
              </a:rPr>
              <a:t>   &lt;dispatcher&gt;FORWARD&lt;/dispatcher&gt;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smtClean="0">
                <a:solidFill>
                  <a:srgbClr val="0000FF"/>
                </a:solidFill>
              </a:rPr>
              <a:t>&lt;/filter-mapping&gt;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827088" y="2047875"/>
            <a:ext cx="5256212" cy="13811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</a:rPr>
              <a:t>&lt;filter-mapping&gt;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</a:rPr>
              <a:t>     &lt;filter-name&gt;testFilter&lt;/filter-name&gt;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</a:rPr>
              <a:t>    &lt;url-pattern&gt;/test.jsp&lt;/url-pattern&gt;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</a:rPr>
              <a:t>&lt;/filter-mapping&gt;</a:t>
            </a:r>
          </a:p>
        </p:txBody>
      </p:sp>
    </p:spTree>
    <p:extLst>
      <p:ext uri="{BB962C8B-B14F-4D97-AF65-F5344CB8AC3E}">
        <p14:creationId xmlns:p14="http://schemas.microsoft.com/office/powerpoint/2010/main" val="25570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映射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00808"/>
            <a:ext cx="7992888" cy="151130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在同一个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web.xml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文件中可以为同一个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设置多个映射。若一个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链中多次出现了同一个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程序，这个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程序的拦截处理过程将被多次执行</a:t>
            </a:r>
          </a:p>
        </p:txBody>
      </p:sp>
    </p:spTree>
    <p:extLst>
      <p:ext uri="{BB962C8B-B14F-4D97-AF65-F5344CB8AC3E}">
        <p14:creationId xmlns:p14="http://schemas.microsoft.com/office/powerpoint/2010/main" val="38003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3"/>
          <p:cNvSpPr>
            <a:spLocks noChangeArrowheads="1"/>
          </p:cNvSpPr>
          <p:nvPr/>
        </p:nvSpPr>
        <p:spPr bwMode="auto">
          <a:xfrm>
            <a:off x="785773" y="3429000"/>
            <a:ext cx="1571625" cy="6429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Filter1</a:t>
            </a:r>
          </a:p>
        </p:txBody>
      </p:sp>
      <p:sp>
        <p:nvSpPr>
          <p:cNvPr id="18435" name="矩形 4"/>
          <p:cNvSpPr>
            <a:spLocks noChangeArrowheads="1"/>
          </p:cNvSpPr>
          <p:nvPr/>
        </p:nvSpPr>
        <p:spPr bwMode="auto">
          <a:xfrm>
            <a:off x="3357523" y="3429000"/>
            <a:ext cx="1571625" cy="6429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Filter2</a:t>
            </a:r>
          </a:p>
          <a:p>
            <a:pPr marL="342900" indent="-342900">
              <a:buFont typeface="Wingdings" pitchFamily="2" charset="2"/>
              <a:buNone/>
            </a:pP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36" name="矩形 5"/>
          <p:cNvSpPr>
            <a:spLocks noChangeArrowheads="1"/>
          </p:cNvSpPr>
          <p:nvPr/>
        </p:nvSpPr>
        <p:spPr bwMode="auto">
          <a:xfrm>
            <a:off x="5857835" y="3429000"/>
            <a:ext cx="1571625" cy="6429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Filter3</a:t>
            </a:r>
          </a:p>
        </p:txBody>
      </p:sp>
      <p:cxnSp>
        <p:nvCxnSpPr>
          <p:cNvPr id="18437" name="直接箭头连接符 20"/>
          <p:cNvCxnSpPr>
            <a:cxnSpLocks noChangeShapeType="1"/>
          </p:cNvCxnSpPr>
          <p:nvPr/>
        </p:nvCxnSpPr>
        <p:spPr bwMode="auto">
          <a:xfrm>
            <a:off x="-1214478" y="3759200"/>
            <a:ext cx="2000251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438" name="矩形 21"/>
          <p:cNvSpPr>
            <a:spLocks noChangeArrowheads="1"/>
          </p:cNvSpPr>
          <p:nvPr/>
        </p:nvSpPr>
        <p:spPr bwMode="auto">
          <a:xfrm>
            <a:off x="642898" y="3214688"/>
            <a:ext cx="7000875" cy="10715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/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39" name="TextBox 22"/>
          <p:cNvSpPr txBox="1">
            <a:spLocks noChangeArrowheads="1"/>
          </p:cNvSpPr>
          <p:nvPr/>
        </p:nvSpPr>
        <p:spPr bwMode="auto">
          <a:xfrm>
            <a:off x="500023" y="2773363"/>
            <a:ext cx="157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FilterChain</a:t>
            </a:r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8440" name="直接箭头连接符 24"/>
          <p:cNvCxnSpPr>
            <a:cxnSpLocks noChangeShapeType="1"/>
            <a:stCxn id="18434" idx="3"/>
            <a:endCxn id="18435" idx="1"/>
          </p:cNvCxnSpPr>
          <p:nvPr/>
        </p:nvCxnSpPr>
        <p:spPr bwMode="auto">
          <a:xfrm>
            <a:off x="2357398" y="3751263"/>
            <a:ext cx="100012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441" name="TextBox 25"/>
          <p:cNvSpPr txBox="1">
            <a:spLocks noChangeArrowheads="1"/>
          </p:cNvSpPr>
          <p:nvPr/>
        </p:nvSpPr>
        <p:spPr bwMode="auto">
          <a:xfrm>
            <a:off x="2428835" y="5072063"/>
            <a:ext cx="35004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6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chain.doFilter(request, response)</a:t>
            </a:r>
            <a:endParaRPr lang="zh-CN" altLang="en-US" sz="16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8442" name="直接箭头连接符 27"/>
          <p:cNvCxnSpPr>
            <a:cxnSpLocks noChangeShapeType="1"/>
          </p:cNvCxnSpPr>
          <p:nvPr/>
        </p:nvCxnSpPr>
        <p:spPr bwMode="auto">
          <a:xfrm rot="16200000" flipH="1">
            <a:off x="2370097" y="4254501"/>
            <a:ext cx="1285875" cy="285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椭圆 10"/>
          <p:cNvSpPr/>
          <p:nvPr/>
        </p:nvSpPr>
        <p:spPr>
          <a:xfrm>
            <a:off x="7956376" y="3286124"/>
            <a:ext cx="1728192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target.jsp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57752" y="928670"/>
            <a:ext cx="1571636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other.jsp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4" name="直接箭头连接符 13"/>
          <p:cNvCxnSpPr>
            <a:stCxn id="18435" idx="0"/>
            <a:endCxn id="12" idx="4"/>
          </p:cNvCxnSpPr>
          <p:nvPr/>
        </p:nvCxnSpPr>
        <p:spPr>
          <a:xfrm rot="5400000" flipH="1" flipV="1">
            <a:off x="4036197" y="1821627"/>
            <a:ext cx="1714512" cy="1500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571472" y="1857364"/>
            <a:ext cx="60007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request.getRequestDispatcher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(“other.jsp”).forward(request, response)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response.sendRedirct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(“other.jsp”)</a:t>
            </a:r>
            <a:endParaRPr lang="zh-CN" altLang="en-US" sz="1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矩形 3"/>
          <p:cNvSpPr>
            <a:spLocks noChangeArrowheads="1"/>
          </p:cNvSpPr>
          <p:nvPr/>
        </p:nvSpPr>
        <p:spPr bwMode="auto">
          <a:xfrm>
            <a:off x="821474" y="3429000"/>
            <a:ext cx="1571625" cy="642938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Filter1</a:t>
            </a:r>
          </a:p>
        </p:txBody>
      </p:sp>
      <p:sp>
        <p:nvSpPr>
          <p:cNvPr id="18" name="矩形 4"/>
          <p:cNvSpPr>
            <a:spLocks noChangeArrowheads="1"/>
          </p:cNvSpPr>
          <p:nvPr/>
        </p:nvSpPr>
        <p:spPr bwMode="auto">
          <a:xfrm>
            <a:off x="3393224" y="3429000"/>
            <a:ext cx="1571625" cy="642938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Filter2</a:t>
            </a:r>
          </a:p>
          <a:p>
            <a:pPr marL="342900" indent="-342900">
              <a:buFont typeface="Wingdings" pitchFamily="2" charset="2"/>
              <a:buNone/>
            </a:pP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矩形 5"/>
          <p:cNvSpPr>
            <a:spLocks noChangeArrowheads="1"/>
          </p:cNvSpPr>
          <p:nvPr/>
        </p:nvSpPr>
        <p:spPr bwMode="auto">
          <a:xfrm>
            <a:off x="5893536" y="3429000"/>
            <a:ext cx="1571625" cy="642938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Filter3</a:t>
            </a:r>
          </a:p>
        </p:txBody>
      </p:sp>
      <p:sp>
        <p:nvSpPr>
          <p:cNvPr id="20" name="椭圆 19"/>
          <p:cNvSpPr/>
          <p:nvPr/>
        </p:nvSpPr>
        <p:spPr>
          <a:xfrm>
            <a:off x="7992077" y="3286124"/>
            <a:ext cx="1728192" cy="78581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target.jsp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893453" y="928670"/>
            <a:ext cx="1571636" cy="78581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other.jsp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4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4"/>
          <p:cNvSpPr>
            <a:spLocks noChangeArrowheads="1"/>
          </p:cNvSpPr>
          <p:nvPr/>
        </p:nvSpPr>
        <p:spPr bwMode="auto">
          <a:xfrm>
            <a:off x="1711325" y="1071563"/>
            <a:ext cx="1214438" cy="5000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login.jsp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459" name="矩形 5"/>
          <p:cNvSpPr>
            <a:spLocks noChangeArrowheads="1"/>
          </p:cNvSpPr>
          <p:nvPr/>
        </p:nvSpPr>
        <p:spPr bwMode="auto">
          <a:xfrm>
            <a:off x="1711325" y="2714625"/>
            <a:ext cx="2071688" cy="5000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UserNameFilter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460" name="矩形 6"/>
          <p:cNvSpPr>
            <a:spLocks noChangeArrowheads="1"/>
          </p:cNvSpPr>
          <p:nvPr/>
        </p:nvSpPr>
        <p:spPr bwMode="auto">
          <a:xfrm>
            <a:off x="1711325" y="3929063"/>
            <a:ext cx="2071688" cy="5000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PasswordFilter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461" name="矩形 7"/>
          <p:cNvSpPr>
            <a:spLocks noChangeArrowheads="1"/>
          </p:cNvSpPr>
          <p:nvPr/>
        </p:nvSpPr>
        <p:spPr bwMode="auto">
          <a:xfrm>
            <a:off x="1711325" y="5357813"/>
            <a:ext cx="1214438" cy="5000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hello.jsp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9462" name="直接箭头连接符 9"/>
          <p:cNvCxnSpPr>
            <a:cxnSpLocks noChangeShapeType="1"/>
          </p:cNvCxnSpPr>
          <p:nvPr/>
        </p:nvCxnSpPr>
        <p:spPr bwMode="auto">
          <a:xfrm rot="5400000">
            <a:off x="1424782" y="2142331"/>
            <a:ext cx="1143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463" name="直接箭头连接符 11"/>
          <p:cNvCxnSpPr>
            <a:cxnSpLocks noChangeShapeType="1"/>
          </p:cNvCxnSpPr>
          <p:nvPr/>
        </p:nvCxnSpPr>
        <p:spPr bwMode="auto">
          <a:xfrm rot="5400000">
            <a:off x="1638301" y="3571875"/>
            <a:ext cx="715962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464" name="直接箭头连接符 13"/>
          <p:cNvCxnSpPr>
            <a:cxnSpLocks noChangeShapeType="1"/>
          </p:cNvCxnSpPr>
          <p:nvPr/>
        </p:nvCxnSpPr>
        <p:spPr bwMode="auto">
          <a:xfrm rot="5400000">
            <a:off x="1531938" y="4894263"/>
            <a:ext cx="9286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465" name="任意多边形 26"/>
          <p:cNvSpPr>
            <a:spLocks noChangeArrowheads="1"/>
          </p:cNvSpPr>
          <p:nvPr/>
        </p:nvSpPr>
        <p:spPr bwMode="auto">
          <a:xfrm>
            <a:off x="2962275" y="1258888"/>
            <a:ext cx="2312988" cy="1749425"/>
          </a:xfrm>
          <a:custGeom>
            <a:avLst/>
            <a:gdLst>
              <a:gd name="T0" fmla="*/ 834887 w 2312504"/>
              <a:gd name="T1" fmla="*/ 1749286 h 1749286"/>
              <a:gd name="T2" fmla="*/ 2173356 w 2312504"/>
              <a:gd name="T3" fmla="*/ 702365 h 1749286"/>
              <a:gd name="T4" fmla="*/ 0 w 2312504"/>
              <a:gd name="T5" fmla="*/ 0 h 1749286"/>
              <a:gd name="T6" fmla="*/ 0 60000 65536"/>
              <a:gd name="T7" fmla="*/ 0 60000 65536"/>
              <a:gd name="T8" fmla="*/ 0 60000 65536"/>
              <a:gd name="T9" fmla="*/ 0 w 2312504"/>
              <a:gd name="T10" fmla="*/ 0 h 1749286"/>
              <a:gd name="T11" fmla="*/ 2312504 w 2312504"/>
              <a:gd name="T12" fmla="*/ 1749286 h 17492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12504" h="1749286">
                <a:moveTo>
                  <a:pt x="834887" y="1749286"/>
                </a:moveTo>
                <a:cubicBezTo>
                  <a:pt x="1573695" y="1371599"/>
                  <a:pt x="2312504" y="993913"/>
                  <a:pt x="2173356" y="702365"/>
                </a:cubicBezTo>
                <a:cubicBezTo>
                  <a:pt x="2034208" y="410817"/>
                  <a:pt x="1017104" y="205408"/>
                  <a:pt x="0" y="0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/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466" name="任意多边形 29"/>
          <p:cNvSpPr>
            <a:spLocks noChangeArrowheads="1"/>
          </p:cNvSpPr>
          <p:nvPr/>
        </p:nvSpPr>
        <p:spPr bwMode="auto">
          <a:xfrm>
            <a:off x="0" y="1246188"/>
            <a:ext cx="1697038" cy="3044825"/>
          </a:xfrm>
          <a:custGeom>
            <a:avLst/>
            <a:gdLst>
              <a:gd name="T0" fmla="*/ 1696278 w 1696278"/>
              <a:gd name="T1" fmla="*/ 2928730 h 3045792"/>
              <a:gd name="T2" fmla="*/ 0 w 1696278"/>
              <a:gd name="T3" fmla="*/ 2557670 h 3045792"/>
              <a:gd name="T4" fmla="*/ 1696278 w 1696278"/>
              <a:gd name="T5" fmla="*/ 0 h 3045792"/>
              <a:gd name="T6" fmla="*/ 0 60000 65536"/>
              <a:gd name="T7" fmla="*/ 0 60000 65536"/>
              <a:gd name="T8" fmla="*/ 0 60000 65536"/>
              <a:gd name="T9" fmla="*/ 0 w 1696278"/>
              <a:gd name="T10" fmla="*/ 0 h 3045792"/>
              <a:gd name="T11" fmla="*/ 1696278 w 1696278"/>
              <a:gd name="T12" fmla="*/ 3045792 h 30457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96278" h="3045792">
                <a:moveTo>
                  <a:pt x="1696278" y="2928731"/>
                </a:moveTo>
                <a:cubicBezTo>
                  <a:pt x="848139" y="2987261"/>
                  <a:pt x="0" y="3045792"/>
                  <a:pt x="0" y="2557670"/>
                </a:cubicBezTo>
                <a:cubicBezTo>
                  <a:pt x="0" y="2069548"/>
                  <a:pt x="848139" y="1034774"/>
                  <a:pt x="1696278" y="0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/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467" name="TextBox 30"/>
          <p:cNvSpPr txBox="1">
            <a:spLocks noChangeArrowheads="1"/>
          </p:cNvSpPr>
          <p:nvPr/>
        </p:nvSpPr>
        <p:spPr bwMode="auto">
          <a:xfrm>
            <a:off x="5214938" y="785813"/>
            <a:ext cx="3929062" cy="452431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buFont typeface="Wingdings" pitchFamily="2" charset="2"/>
              <a:buAutoNum type="arabicPeriod"/>
            </a:pPr>
            <a:r>
              <a:rPr lang="en-US" altLang="zh-CN" sz="18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login.jsp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请求提交到 </a:t>
            </a:r>
            <a:r>
              <a:rPr lang="en-US" altLang="zh-CN" sz="18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hello.jsp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。该页面中有两个 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text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，分别为 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username 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password</a:t>
            </a:r>
          </a:p>
          <a:p>
            <a:pPr marL="457200" indent="-457200" algn="l">
              <a:buFont typeface="Wingdings" pitchFamily="2" charset="2"/>
              <a:buAutoNum type="arabicPeriod"/>
            </a:pPr>
            <a:r>
              <a:rPr lang="en-US" altLang="zh-CN" sz="18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UserNameFilter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18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PasswordFilter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拦截 </a:t>
            </a:r>
            <a:r>
              <a:rPr lang="en-US" altLang="zh-CN" sz="18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login.jsp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的请求页面，即 </a:t>
            </a:r>
            <a:r>
              <a:rPr lang="en-US" altLang="zh-CN" sz="18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hello.jsp</a:t>
            </a:r>
            <a:endParaRPr lang="en-US" altLang="zh-CN" sz="1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 algn="l">
              <a:buFont typeface="Wingdings" pitchFamily="2" charset="2"/>
              <a:buAutoNum type="arabicPeriod"/>
            </a:pPr>
            <a:r>
              <a:rPr lang="en-US" altLang="zh-CN" sz="18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UserNameFilter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若 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username 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不等于 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，则将请求转发到 </a:t>
            </a:r>
            <a:r>
              <a:rPr lang="en-US" altLang="zh-CN" sz="18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login.jsp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，并提示用户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“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用户名错误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，若等于 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Tom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，则把请求转给下一个 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</a:t>
            </a:r>
          </a:p>
          <a:p>
            <a:pPr marL="457200" indent="-457200" algn="l">
              <a:buFont typeface="Wingdings" pitchFamily="2" charset="2"/>
              <a:buAutoNum type="arabicPeriod"/>
            </a:pPr>
            <a:r>
              <a:rPr lang="en-US" altLang="zh-CN" sz="18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PasswordFilter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若 </a:t>
            </a:r>
            <a:r>
              <a:rPr lang="en-US" altLang="zh-CN" sz="18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passord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不等于 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1234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，则将请求转发到 </a:t>
            </a:r>
            <a:r>
              <a:rPr lang="en-US" altLang="zh-CN" sz="18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login.jsp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，并提示用户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“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密码错误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，若等于 </a:t>
            </a:r>
            <a:r>
              <a:rPr lang="en-US" altLang="zh-CN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1234</a:t>
            </a:r>
            <a:r>
              <a:rPr lang="zh-CN" altLang="en-US" sz="1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，则把请求转给目标页面</a:t>
            </a:r>
            <a:endParaRPr lang="en-US" altLang="zh-CN" sz="1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3928" y="5357813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Username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Tom</a:t>
            </a:r>
            <a:r>
              <a:rPr lang="zh-CN" altLang="en-US" dirty="0" smtClean="0"/>
              <a:t>）需配置为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UserNameFilter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的初始化参数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password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1234</a:t>
            </a:r>
            <a:r>
              <a:rPr lang="zh-CN" altLang="en-US" dirty="0" smtClean="0"/>
              <a:t>）需要配置为</a:t>
            </a:r>
            <a:r>
              <a:rPr lang="zh-CN" altLang="en-US" b="1" dirty="0" smtClean="0">
                <a:solidFill>
                  <a:srgbClr val="FF0000"/>
                </a:solidFill>
              </a:rPr>
              <a:t>当前 </a:t>
            </a:r>
            <a:r>
              <a:rPr lang="en-US" altLang="zh-CN" b="1" dirty="0" smtClean="0">
                <a:solidFill>
                  <a:srgbClr val="FF0000"/>
                </a:solidFill>
              </a:rPr>
              <a:t>WEB </a:t>
            </a:r>
            <a:r>
              <a:rPr lang="zh-CN" altLang="en-US" b="1" dirty="0" smtClean="0">
                <a:solidFill>
                  <a:srgbClr val="FF0000"/>
                </a:solidFill>
              </a:rPr>
              <a:t>应用的初始化参数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8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69269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Filter(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过滤器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简介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72816"/>
            <a:ext cx="8352928" cy="409892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的基本功能是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容器调用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的过程进行拦截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从而在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进行响应处理的前后实现一些特殊的功能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API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中定义了三个接口类来开供开发人员编写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程序：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Filter,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FilterChain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FilterConfig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/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程序是一个实现了 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接口的 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，与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程序相似，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它由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容器进行调用和执行</a:t>
            </a:r>
          </a:p>
          <a:p>
            <a:pPr eaLnBrk="1" hangingPunct="1"/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程序需要在 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web.xml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文件中进行注册和设置它所能拦截的资源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程序可以拦截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静态图片文件和静态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</a:t>
            </a:r>
          </a:p>
          <a:p>
            <a:pPr eaLnBrk="1" hangingPunct="1"/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3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813" y="1071563"/>
            <a:ext cx="4835525" cy="1285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813" y="2928938"/>
            <a:ext cx="5316537" cy="1357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25" y="5072063"/>
            <a:ext cx="4000500" cy="75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485" name="TextBox 17"/>
          <p:cNvSpPr txBox="1">
            <a:spLocks noChangeArrowheads="1"/>
          </p:cNvSpPr>
          <p:nvPr/>
        </p:nvSpPr>
        <p:spPr bwMode="auto">
          <a:xfrm>
            <a:off x="1571625" y="1058863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dirty="0"/>
              <a:t>①</a:t>
            </a:r>
          </a:p>
        </p:txBody>
      </p:sp>
      <p:sp>
        <p:nvSpPr>
          <p:cNvPr id="20486" name="任意多边形 18"/>
          <p:cNvSpPr>
            <a:spLocks noChangeArrowheads="1"/>
          </p:cNvSpPr>
          <p:nvPr/>
        </p:nvSpPr>
        <p:spPr bwMode="auto">
          <a:xfrm>
            <a:off x="1087438" y="1828800"/>
            <a:ext cx="914400" cy="1246188"/>
          </a:xfrm>
          <a:custGeom>
            <a:avLst/>
            <a:gdLst>
              <a:gd name="T0" fmla="*/ 914400 w 914400"/>
              <a:gd name="T1" fmla="*/ 0 h 1245704"/>
              <a:gd name="T2" fmla="*/ 0 w 914400"/>
              <a:gd name="T3" fmla="*/ 437492 h 1245704"/>
              <a:gd name="T4" fmla="*/ 914400 w 914400"/>
              <a:gd name="T5" fmla="*/ 1246188 h 1245704"/>
              <a:gd name="T6" fmla="*/ 0 60000 65536"/>
              <a:gd name="T7" fmla="*/ 0 60000 65536"/>
              <a:gd name="T8" fmla="*/ 0 60000 65536"/>
              <a:gd name="T9" fmla="*/ 0 w 914400"/>
              <a:gd name="T10" fmla="*/ 0 h 1245704"/>
              <a:gd name="T11" fmla="*/ 914400 w 914400"/>
              <a:gd name="T12" fmla="*/ 1245704 h 12457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1245704">
                <a:moveTo>
                  <a:pt x="914400" y="0"/>
                </a:moveTo>
                <a:cubicBezTo>
                  <a:pt x="457200" y="114852"/>
                  <a:pt x="0" y="229705"/>
                  <a:pt x="0" y="437322"/>
                </a:cubicBezTo>
                <a:cubicBezTo>
                  <a:pt x="0" y="644939"/>
                  <a:pt x="457200" y="945321"/>
                  <a:pt x="914400" y="1245704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/>
            <a:endParaRPr lang="zh-CN" altLang="en-US"/>
          </a:p>
        </p:txBody>
      </p:sp>
      <p:sp>
        <p:nvSpPr>
          <p:cNvPr id="20487" name="TextBox 19"/>
          <p:cNvSpPr txBox="1">
            <a:spLocks noChangeArrowheads="1"/>
          </p:cNvSpPr>
          <p:nvPr/>
        </p:nvSpPr>
        <p:spPr bwMode="auto">
          <a:xfrm>
            <a:off x="7000875" y="2857500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dirty="0"/>
              <a:t>②</a:t>
            </a:r>
          </a:p>
        </p:txBody>
      </p:sp>
      <p:sp>
        <p:nvSpPr>
          <p:cNvPr id="20488" name="任意多边形 20"/>
          <p:cNvSpPr>
            <a:spLocks noChangeArrowheads="1"/>
          </p:cNvSpPr>
          <p:nvPr/>
        </p:nvSpPr>
        <p:spPr bwMode="auto">
          <a:xfrm>
            <a:off x="987425" y="3741738"/>
            <a:ext cx="1000125" cy="1714500"/>
          </a:xfrm>
          <a:custGeom>
            <a:avLst/>
            <a:gdLst>
              <a:gd name="T0" fmla="*/ 1093894 w 914400"/>
              <a:gd name="T1" fmla="*/ 0 h 1245704"/>
              <a:gd name="T2" fmla="*/ 0 w 914400"/>
              <a:gd name="T3" fmla="*/ 828419 h 1245704"/>
              <a:gd name="T4" fmla="*/ 1093894 w 914400"/>
              <a:gd name="T5" fmla="*/ 2359734 h 1245704"/>
              <a:gd name="T6" fmla="*/ 0 60000 65536"/>
              <a:gd name="T7" fmla="*/ 0 60000 65536"/>
              <a:gd name="T8" fmla="*/ 0 60000 65536"/>
              <a:gd name="T9" fmla="*/ 0 w 914400"/>
              <a:gd name="T10" fmla="*/ 0 h 1245704"/>
              <a:gd name="T11" fmla="*/ 914400 w 914400"/>
              <a:gd name="T12" fmla="*/ 1245704 h 12457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1245704">
                <a:moveTo>
                  <a:pt x="914400" y="0"/>
                </a:moveTo>
                <a:cubicBezTo>
                  <a:pt x="457200" y="114852"/>
                  <a:pt x="0" y="229705"/>
                  <a:pt x="0" y="437322"/>
                </a:cubicBezTo>
                <a:cubicBezTo>
                  <a:pt x="0" y="644939"/>
                  <a:pt x="457200" y="945321"/>
                  <a:pt x="914400" y="1245704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/>
            <a:endParaRPr lang="zh-CN" altLang="en-US"/>
          </a:p>
        </p:txBody>
      </p:sp>
      <p:sp>
        <p:nvSpPr>
          <p:cNvPr id="20489" name="TextBox 21"/>
          <p:cNvSpPr txBox="1">
            <a:spLocks noChangeArrowheads="1"/>
          </p:cNvSpPr>
          <p:nvPr/>
        </p:nvSpPr>
        <p:spPr bwMode="auto">
          <a:xfrm>
            <a:off x="6072188" y="5286375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dirty="0"/>
              <a:t>③</a:t>
            </a:r>
          </a:p>
        </p:txBody>
      </p:sp>
      <p:sp>
        <p:nvSpPr>
          <p:cNvPr id="20490" name="TextBox 23"/>
          <p:cNvSpPr txBox="1">
            <a:spLocks noChangeArrowheads="1"/>
          </p:cNvSpPr>
          <p:nvPr/>
        </p:nvSpPr>
        <p:spPr bwMode="auto">
          <a:xfrm>
            <a:off x="7072313" y="4000500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/>
              <a:t>④</a:t>
            </a:r>
          </a:p>
        </p:txBody>
      </p:sp>
      <p:sp>
        <p:nvSpPr>
          <p:cNvPr id="20491" name="TextBox 24"/>
          <p:cNvSpPr txBox="1">
            <a:spLocks noChangeArrowheads="1"/>
          </p:cNvSpPr>
          <p:nvPr/>
        </p:nvSpPr>
        <p:spPr bwMode="auto">
          <a:xfrm>
            <a:off x="6572250" y="2000250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0639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92696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典型应用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72816"/>
            <a:ext cx="8352928" cy="3341687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使浏览器不缓存页面的过滤器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</a:p>
          <a:p>
            <a:pPr lvl="1"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有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个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响应头字段都可以禁止浏览器缓存当前页面，它们在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中的示例代码如下：</a:t>
            </a:r>
          </a:p>
          <a:p>
            <a:pPr lvl="2" eaLnBrk="1" hangingPunct="1"/>
            <a:r>
              <a:rPr lang="en-US" altLang="zh-CN" sz="19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response.setDateHeader</a:t>
            </a:r>
            <a:r>
              <a:rPr lang="en-US" altLang="zh-CN" sz="19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("Expires",-1);</a:t>
            </a:r>
          </a:p>
          <a:p>
            <a:pPr lvl="2" eaLnBrk="1" hangingPunct="1"/>
            <a:r>
              <a:rPr lang="en-US" altLang="zh-CN" sz="19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response.setHeader</a:t>
            </a:r>
            <a:r>
              <a:rPr lang="en-US" altLang="zh-CN" sz="19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("Cache-</a:t>
            </a:r>
            <a:r>
              <a:rPr lang="en-US" altLang="zh-CN" sz="19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Control","no</a:t>
            </a:r>
            <a:r>
              <a:rPr lang="en-US" altLang="zh-CN" sz="19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-cache"); </a:t>
            </a:r>
          </a:p>
          <a:p>
            <a:pPr lvl="2" eaLnBrk="1" hangingPunct="1"/>
            <a:r>
              <a:rPr lang="en-US" altLang="zh-CN" sz="19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response.setHeader</a:t>
            </a:r>
            <a:r>
              <a:rPr lang="en-US" altLang="zh-CN" sz="19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</a:t>
            </a:r>
            <a:r>
              <a:rPr lang="en-US" altLang="zh-CN" sz="19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Pragma","no</a:t>
            </a:r>
            <a:r>
              <a:rPr lang="en-US" altLang="zh-CN" sz="19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-cache");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</a:p>
          <a:p>
            <a:pPr lvl="1"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并不是所有的浏览器都能完全支持上面的三个响应头，因此最好是同时使用上面的三个响应头</a:t>
            </a:r>
          </a:p>
        </p:txBody>
      </p:sp>
    </p:spTree>
    <p:extLst>
      <p:ext uri="{BB962C8B-B14F-4D97-AF65-F5344CB8AC3E}">
        <p14:creationId xmlns:p14="http://schemas.microsoft.com/office/powerpoint/2010/main" val="255295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92696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典型应用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192" y="1916832"/>
            <a:ext cx="7696200" cy="17494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字符编码的过滤器</a:t>
            </a:r>
          </a:p>
          <a:p>
            <a:pPr lvl="1"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通过配置参数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encoding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指明使用何种字符编码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以处理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 Form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请求参数的中文问题</a:t>
            </a:r>
          </a:p>
        </p:txBody>
      </p:sp>
    </p:spTree>
    <p:extLst>
      <p:ext uri="{BB962C8B-B14F-4D97-AF65-F5344CB8AC3E}">
        <p14:creationId xmlns:p14="http://schemas.microsoft.com/office/powerpoint/2010/main" val="16104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62880" y="771544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典型应用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844824"/>
            <a:ext cx="8496944" cy="3846512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检测用户是否登陆的过滤器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</a:p>
          <a:p>
            <a:pPr lvl="1" eaLnBrk="1" hangingPunct="1"/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情景：系统中的某些页面只有在正常登陆后才可以使用，用户请求这些页面时要检查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session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中有无该用户信息，但在所有必要的页面加上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session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的判断相当麻烦的事情</a:t>
            </a:r>
          </a:p>
          <a:p>
            <a:pPr lvl="1" eaLnBrk="1" hangingPunct="1"/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解决方案：编写一个用于检测用户是否登陆的过滤器，如果用户未登录，则重定向到指的登录页面</a:t>
            </a:r>
          </a:p>
          <a:p>
            <a:pPr lvl="1" eaLnBrk="1" hangingPunct="1"/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要求：需检查的在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Session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中保存的关键字； 如果用户未登录，需重定向到指定的页面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(URL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不包括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ContextPath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不做检查的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URL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列表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以分号分开，并且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URL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中不包括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ContextPath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都要采取可配置的方式</a:t>
            </a:r>
          </a:p>
        </p:txBody>
      </p:sp>
    </p:spTree>
    <p:extLst>
      <p:ext uri="{BB962C8B-B14F-4D97-AF65-F5344CB8AC3E}">
        <p14:creationId xmlns:p14="http://schemas.microsoft.com/office/powerpoint/2010/main" val="103077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99536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典型应用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56867"/>
            <a:ext cx="7696200" cy="808037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利用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限制用户浏览权限 </a:t>
            </a:r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2565400"/>
            <a:ext cx="7523163" cy="3848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27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125538"/>
            <a:ext cx="36671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Line 5"/>
          <p:cNvSpPr>
            <a:spLocks noChangeShapeType="1"/>
          </p:cNvSpPr>
          <p:nvPr/>
        </p:nvSpPr>
        <p:spPr bwMode="auto">
          <a:xfrm>
            <a:off x="1476375" y="19891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4" name="Oval 6"/>
          <p:cNvSpPr>
            <a:spLocks noChangeArrowheads="1"/>
          </p:cNvSpPr>
          <p:nvPr/>
        </p:nvSpPr>
        <p:spPr bwMode="auto">
          <a:xfrm>
            <a:off x="217488" y="2630488"/>
            <a:ext cx="2520950" cy="5762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sz="1600" b="1" i="1"/>
              <a:t>powerManageServlet</a:t>
            </a:r>
          </a:p>
        </p:txBody>
      </p:sp>
      <p:sp>
        <p:nvSpPr>
          <p:cNvPr id="25605" name="Line 7"/>
          <p:cNvSpPr>
            <a:spLocks noChangeShapeType="1"/>
          </p:cNvSpPr>
          <p:nvPr/>
        </p:nvSpPr>
        <p:spPr bwMode="auto">
          <a:xfrm>
            <a:off x="2843213" y="2781300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3730625" y="2614613"/>
            <a:ext cx="1417638" cy="5762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sz="1800"/>
              <a:t>UserDAO</a:t>
            </a:r>
          </a:p>
        </p:txBody>
      </p:sp>
      <p:sp>
        <p:nvSpPr>
          <p:cNvPr id="25607" name="Line 9"/>
          <p:cNvSpPr>
            <a:spLocks noChangeShapeType="1"/>
          </p:cNvSpPr>
          <p:nvPr/>
        </p:nvSpPr>
        <p:spPr bwMode="auto">
          <a:xfrm>
            <a:off x="5292725" y="29241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8" name="AutoShape 10"/>
          <p:cNvSpPr>
            <a:spLocks noChangeArrowheads="1"/>
          </p:cNvSpPr>
          <p:nvPr/>
        </p:nvSpPr>
        <p:spPr bwMode="auto">
          <a:xfrm>
            <a:off x="6145213" y="2592388"/>
            <a:ext cx="1871662" cy="6477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/>
              <a:t>customers.xml</a:t>
            </a:r>
          </a:p>
        </p:txBody>
      </p:sp>
      <p:sp>
        <p:nvSpPr>
          <p:cNvPr id="25609" name="Text Box 11"/>
          <p:cNvSpPr txBox="1">
            <a:spLocks noChangeArrowheads="1"/>
          </p:cNvSpPr>
          <p:nvPr/>
        </p:nvSpPr>
        <p:spPr bwMode="auto">
          <a:xfrm>
            <a:off x="1547813" y="2060575"/>
            <a:ext cx="1008062" cy="312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600"/>
              <a:t>提交表单</a:t>
            </a:r>
          </a:p>
        </p:txBody>
      </p:sp>
      <p:sp>
        <p:nvSpPr>
          <p:cNvPr id="25610" name="Text Box 12"/>
          <p:cNvSpPr txBox="1">
            <a:spLocks noChangeArrowheads="1"/>
          </p:cNvSpPr>
          <p:nvPr/>
        </p:nvSpPr>
        <p:spPr bwMode="auto">
          <a:xfrm>
            <a:off x="2700338" y="2349500"/>
            <a:ext cx="1008062" cy="312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600"/>
              <a:t>调用方法</a:t>
            </a:r>
          </a:p>
        </p:txBody>
      </p:sp>
      <p:sp>
        <p:nvSpPr>
          <p:cNvPr id="25611" name="Text Box 13"/>
          <p:cNvSpPr txBox="1">
            <a:spLocks noChangeArrowheads="1"/>
          </p:cNvSpPr>
          <p:nvPr/>
        </p:nvSpPr>
        <p:spPr bwMode="auto">
          <a:xfrm>
            <a:off x="5148263" y="2492375"/>
            <a:ext cx="1008062" cy="312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600"/>
              <a:t>xml </a:t>
            </a:r>
            <a:r>
              <a:rPr lang="zh-CN" altLang="en-US" sz="1600"/>
              <a:t>查询</a:t>
            </a:r>
          </a:p>
        </p:txBody>
      </p:sp>
      <p:sp>
        <p:nvSpPr>
          <p:cNvPr id="25612" name="Line 14"/>
          <p:cNvSpPr>
            <a:spLocks noChangeShapeType="1"/>
          </p:cNvSpPr>
          <p:nvPr/>
        </p:nvSpPr>
        <p:spPr bwMode="auto">
          <a:xfrm flipH="1">
            <a:off x="2843213" y="299720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3" name="Text Box 15"/>
          <p:cNvSpPr txBox="1">
            <a:spLocks noChangeArrowheads="1"/>
          </p:cNvSpPr>
          <p:nvPr/>
        </p:nvSpPr>
        <p:spPr bwMode="auto">
          <a:xfrm>
            <a:off x="2627313" y="3144838"/>
            <a:ext cx="1223962" cy="655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600"/>
              <a:t>返回对应的 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user</a:t>
            </a:r>
            <a:r>
              <a:rPr lang="en-US" altLang="zh-CN" sz="1600"/>
              <a:t> </a:t>
            </a:r>
            <a:r>
              <a:rPr lang="zh-CN" altLang="en-US" sz="1600"/>
              <a:t>对象</a:t>
            </a:r>
          </a:p>
        </p:txBody>
      </p:sp>
      <p:sp>
        <p:nvSpPr>
          <p:cNvPr id="25614" name="Line 16"/>
          <p:cNvSpPr>
            <a:spLocks noChangeShapeType="1"/>
          </p:cNvSpPr>
          <p:nvPr/>
        </p:nvSpPr>
        <p:spPr bwMode="auto">
          <a:xfrm>
            <a:off x="1476375" y="33575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5" name="Text Box 17"/>
          <p:cNvSpPr txBox="1">
            <a:spLocks noChangeArrowheads="1"/>
          </p:cNvSpPr>
          <p:nvPr/>
        </p:nvSpPr>
        <p:spPr bwMode="auto">
          <a:xfrm>
            <a:off x="1547813" y="3573463"/>
            <a:ext cx="1008062" cy="312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600"/>
              <a:t>派发页面</a:t>
            </a:r>
          </a:p>
        </p:txBody>
      </p:sp>
      <p:pic>
        <p:nvPicPr>
          <p:cNvPr id="25616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175" y="4314825"/>
            <a:ext cx="26765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7" name="Text Box 19"/>
          <p:cNvSpPr txBox="1">
            <a:spLocks noChangeArrowheads="1"/>
          </p:cNvSpPr>
          <p:nvPr/>
        </p:nvSpPr>
        <p:spPr bwMode="auto">
          <a:xfrm>
            <a:off x="1116013" y="6308725"/>
            <a:ext cx="2016125" cy="312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600"/>
              <a:t>powermanager.jsp</a:t>
            </a:r>
          </a:p>
        </p:txBody>
      </p:sp>
      <p:sp>
        <p:nvSpPr>
          <p:cNvPr id="25618" name="Line 20"/>
          <p:cNvSpPr>
            <a:spLocks noChangeShapeType="1"/>
          </p:cNvSpPr>
          <p:nvPr/>
        </p:nvSpPr>
        <p:spPr bwMode="auto">
          <a:xfrm flipH="1">
            <a:off x="1116013" y="3716338"/>
            <a:ext cx="1727200" cy="216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9" name="Line 21"/>
          <p:cNvSpPr>
            <a:spLocks noChangeShapeType="1"/>
          </p:cNvSpPr>
          <p:nvPr/>
        </p:nvSpPr>
        <p:spPr bwMode="auto">
          <a:xfrm flipH="1">
            <a:off x="395288" y="3716338"/>
            <a:ext cx="2376487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49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15888"/>
            <a:ext cx="26765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1093788" y="2109788"/>
            <a:ext cx="2016125" cy="312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600"/>
              <a:t>powermanager.jsp</a:t>
            </a:r>
          </a:p>
        </p:txBody>
      </p:sp>
      <p:sp>
        <p:nvSpPr>
          <p:cNvPr id="26628" name="Line 6"/>
          <p:cNvSpPr>
            <a:spLocks noChangeShapeType="1"/>
          </p:cNvSpPr>
          <p:nvPr/>
        </p:nvSpPr>
        <p:spPr bwMode="auto">
          <a:xfrm>
            <a:off x="1331913" y="25654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29" name="Oval 7"/>
          <p:cNvSpPr>
            <a:spLocks noChangeArrowheads="1"/>
          </p:cNvSpPr>
          <p:nvPr/>
        </p:nvSpPr>
        <p:spPr bwMode="auto">
          <a:xfrm>
            <a:off x="58738" y="3395663"/>
            <a:ext cx="2519362" cy="504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sz="1800" i="1"/>
              <a:t>updatePowerServlet</a:t>
            </a:r>
          </a:p>
        </p:txBody>
      </p:sp>
      <p:sp>
        <p:nvSpPr>
          <p:cNvPr id="26630" name="Line 8"/>
          <p:cNvSpPr>
            <a:spLocks noChangeShapeType="1"/>
          </p:cNvSpPr>
          <p:nvPr/>
        </p:nvSpPr>
        <p:spPr bwMode="auto">
          <a:xfrm>
            <a:off x="2700338" y="3644900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3587750" y="3333750"/>
            <a:ext cx="1417638" cy="5762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sz="1800"/>
              <a:t>UserDAO</a:t>
            </a:r>
          </a:p>
        </p:txBody>
      </p:sp>
      <p:sp>
        <p:nvSpPr>
          <p:cNvPr id="26632" name="Line 10"/>
          <p:cNvSpPr>
            <a:spLocks noChangeShapeType="1"/>
          </p:cNvSpPr>
          <p:nvPr/>
        </p:nvSpPr>
        <p:spPr bwMode="auto">
          <a:xfrm>
            <a:off x="5149850" y="36433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3" name="AutoShape 11"/>
          <p:cNvSpPr>
            <a:spLocks noChangeArrowheads="1"/>
          </p:cNvSpPr>
          <p:nvPr/>
        </p:nvSpPr>
        <p:spPr bwMode="auto">
          <a:xfrm>
            <a:off x="6002338" y="3311525"/>
            <a:ext cx="1871662" cy="6477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/>
              <a:t>customers.xml</a:t>
            </a:r>
          </a:p>
        </p:txBody>
      </p:sp>
      <p:sp>
        <p:nvSpPr>
          <p:cNvPr id="26634" name="Text Box 12"/>
          <p:cNvSpPr txBox="1">
            <a:spLocks noChangeArrowheads="1"/>
          </p:cNvSpPr>
          <p:nvPr/>
        </p:nvSpPr>
        <p:spPr bwMode="auto">
          <a:xfrm>
            <a:off x="2557463" y="3213100"/>
            <a:ext cx="1008062" cy="312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600"/>
              <a:t>调用方法</a:t>
            </a:r>
          </a:p>
        </p:txBody>
      </p:sp>
      <p:sp>
        <p:nvSpPr>
          <p:cNvPr id="26635" name="Text Box 13"/>
          <p:cNvSpPr txBox="1">
            <a:spLocks noChangeArrowheads="1"/>
          </p:cNvSpPr>
          <p:nvPr/>
        </p:nvSpPr>
        <p:spPr bwMode="auto">
          <a:xfrm>
            <a:off x="5005388" y="3211513"/>
            <a:ext cx="1008062" cy="312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600"/>
              <a:t>xml </a:t>
            </a:r>
            <a:r>
              <a:rPr lang="zh-CN" altLang="en-US" sz="1600"/>
              <a:t>更新</a:t>
            </a:r>
          </a:p>
        </p:txBody>
      </p:sp>
      <p:sp>
        <p:nvSpPr>
          <p:cNvPr id="26636" name="Line 16"/>
          <p:cNvSpPr>
            <a:spLocks noChangeShapeType="1"/>
          </p:cNvSpPr>
          <p:nvPr/>
        </p:nvSpPr>
        <p:spPr bwMode="auto">
          <a:xfrm>
            <a:off x="1331913" y="40052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7" name="Text Box 18"/>
          <p:cNvSpPr txBox="1">
            <a:spLocks noChangeArrowheads="1"/>
          </p:cNvSpPr>
          <p:nvPr/>
        </p:nvSpPr>
        <p:spPr bwMode="auto">
          <a:xfrm>
            <a:off x="1403350" y="3979863"/>
            <a:ext cx="1008063" cy="312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600"/>
              <a:t>派发页面</a:t>
            </a:r>
          </a:p>
        </p:txBody>
      </p:sp>
      <p:pic>
        <p:nvPicPr>
          <p:cNvPr id="26638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175" y="4314825"/>
            <a:ext cx="26765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3363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1835150" y="2132013"/>
            <a:ext cx="2089150" cy="5762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/>
              <a:t>logonFilter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5362575" y="2132013"/>
            <a:ext cx="2089150" cy="5762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/>
              <a:t>powerFilter</a:t>
            </a:r>
          </a:p>
        </p:txBody>
      </p:sp>
      <p:sp>
        <p:nvSpPr>
          <p:cNvPr id="27652" name="Line 6"/>
          <p:cNvSpPr>
            <a:spLocks noChangeShapeType="1"/>
          </p:cNvSpPr>
          <p:nvPr/>
        </p:nvSpPr>
        <p:spPr bwMode="auto">
          <a:xfrm>
            <a:off x="3922713" y="2347913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3" name="Line 7"/>
          <p:cNvSpPr>
            <a:spLocks noChangeShapeType="1"/>
          </p:cNvSpPr>
          <p:nvPr/>
        </p:nvSpPr>
        <p:spPr bwMode="auto">
          <a:xfrm>
            <a:off x="1187450" y="24209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4" name="Oval 9"/>
          <p:cNvSpPr>
            <a:spLocks noChangeArrowheads="1"/>
          </p:cNvSpPr>
          <p:nvPr/>
        </p:nvSpPr>
        <p:spPr bwMode="auto">
          <a:xfrm>
            <a:off x="755650" y="1916113"/>
            <a:ext cx="215900" cy="2889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" name="Line 10"/>
          <p:cNvSpPr>
            <a:spLocks noChangeShapeType="1"/>
          </p:cNvSpPr>
          <p:nvPr/>
        </p:nvSpPr>
        <p:spPr bwMode="auto">
          <a:xfrm flipH="1">
            <a:off x="611188" y="2205038"/>
            <a:ext cx="2159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6" name="Line 11"/>
          <p:cNvSpPr>
            <a:spLocks noChangeShapeType="1"/>
          </p:cNvSpPr>
          <p:nvPr/>
        </p:nvSpPr>
        <p:spPr bwMode="auto">
          <a:xfrm>
            <a:off x="827088" y="2205038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7" name="Line 12"/>
          <p:cNvSpPr>
            <a:spLocks noChangeShapeType="1"/>
          </p:cNvSpPr>
          <p:nvPr/>
        </p:nvSpPr>
        <p:spPr bwMode="auto">
          <a:xfrm flipH="1">
            <a:off x="755650" y="2205038"/>
            <a:ext cx="714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8" name="Line 13"/>
          <p:cNvSpPr>
            <a:spLocks noChangeShapeType="1"/>
          </p:cNvSpPr>
          <p:nvPr/>
        </p:nvSpPr>
        <p:spPr bwMode="auto">
          <a:xfrm>
            <a:off x="827088" y="2708275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9" name="Line 14"/>
          <p:cNvSpPr>
            <a:spLocks noChangeShapeType="1"/>
          </p:cNvSpPr>
          <p:nvPr/>
        </p:nvSpPr>
        <p:spPr bwMode="auto">
          <a:xfrm>
            <a:off x="827088" y="5516563"/>
            <a:ext cx="58324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7660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7050" y="5084763"/>
            <a:ext cx="6477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1" name="Text Box 16"/>
          <p:cNvSpPr txBox="1">
            <a:spLocks noChangeArrowheads="1"/>
          </p:cNvSpPr>
          <p:nvPr/>
        </p:nvSpPr>
        <p:spPr bwMode="auto">
          <a:xfrm>
            <a:off x="1835150" y="2900363"/>
            <a:ext cx="2089150" cy="312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600"/>
              <a:t>检查是否登录</a:t>
            </a:r>
          </a:p>
        </p:txBody>
      </p:sp>
      <p:sp>
        <p:nvSpPr>
          <p:cNvPr id="27662" name="Text Box 17"/>
          <p:cNvSpPr txBox="1">
            <a:spLocks noChangeArrowheads="1"/>
          </p:cNvSpPr>
          <p:nvPr/>
        </p:nvSpPr>
        <p:spPr bwMode="auto">
          <a:xfrm>
            <a:off x="5435600" y="2924175"/>
            <a:ext cx="2089150" cy="312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600"/>
              <a:t>检查是否具备权限</a:t>
            </a:r>
          </a:p>
        </p:txBody>
      </p:sp>
      <p:sp>
        <p:nvSpPr>
          <p:cNvPr id="27663" name="Line 18"/>
          <p:cNvSpPr>
            <a:spLocks noChangeShapeType="1"/>
          </p:cNvSpPr>
          <p:nvPr/>
        </p:nvSpPr>
        <p:spPr bwMode="auto">
          <a:xfrm>
            <a:off x="7075488" y="334645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157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764704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装饰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HttpServletRequest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844824"/>
            <a:ext cx="8496944" cy="3095625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需求：在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HttpServletRequest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对象到达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之前把用户输入的多余空格都去掉</a:t>
            </a:r>
          </a:p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情景：因为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HttpServletRequest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对象里的请求参数都实际包含在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java.util.Map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对象里，而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是不允许修改的，所以包含在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HttpServletRequest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对象里的请求参数不能被修改</a:t>
            </a:r>
          </a:p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解决方案：采取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Decorator(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装饰器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1535428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953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Decorator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模式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72816"/>
            <a:ext cx="8208912" cy="4054475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因为继承的关系，当需要改变某个对象的行为时，只须扩展这个对象所属的类并重写其有关的方法就可以达到目的。但是，</a:t>
            </a: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当想要改变其行为的对象是由应用程序里的另一个子系统</a:t>
            </a:r>
            <a:r>
              <a:rPr lang="en-US" altLang="zh-CN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例如：一个对象工厂或是一个</a:t>
            </a:r>
            <a:r>
              <a:rPr lang="en-US" altLang="zh-CN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 </a:t>
            </a: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</a:t>
            </a:r>
            <a:r>
              <a:rPr lang="en-US" altLang="zh-CN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负责构造，继承机制将无能为力</a:t>
            </a:r>
          </a:p>
        </p:txBody>
      </p:sp>
    </p:spTree>
    <p:extLst>
      <p:ext uri="{BB962C8B-B14F-4D97-AF65-F5344CB8AC3E}">
        <p14:creationId xmlns:p14="http://schemas.microsoft.com/office/powerpoint/2010/main" val="26020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9269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的过滤过程</a:t>
            </a:r>
          </a:p>
        </p:txBody>
      </p:sp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2110540"/>
            <a:ext cx="8178800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矩形 3"/>
          <p:cNvSpPr>
            <a:spLocks noChangeArrowheads="1"/>
          </p:cNvSpPr>
          <p:nvPr/>
        </p:nvSpPr>
        <p:spPr bwMode="auto">
          <a:xfrm>
            <a:off x="3500438" y="2174875"/>
            <a:ext cx="4572000" cy="3000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9269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Decorator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模式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----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情景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35064"/>
            <a:ext cx="8352928" cy="4525963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已知：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类的定义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可以从它派生处一个之类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对象总是来自一个对象工厂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MessagerFactory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，该工厂可以对它创建的每一个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对象进行初始化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----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通过调用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getMessage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方法而获得的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属性也不例外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即不能对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对象进行初始化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假设：需要使用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getMessage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方法。有一个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Util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的使用工具类，该类中有如下方法：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en-US" altLang="zh-CN" sz="18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static void broadcast(Message 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</a:t>
            </a:r>
            <a:r>
              <a:rPr lang="en-US" altLang="zh-CN" sz="18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18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messager.getMessage</a:t>
            </a:r>
            <a:r>
              <a:rPr lang="en-US" altLang="zh-CN" sz="18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8275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953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Decorator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模式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----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需求，方案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87538"/>
            <a:ext cx="7696200" cy="497046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需求：让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broadcast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方法打印的字母都是大写字母</a:t>
            </a:r>
          </a:p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方案：从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类派生一个子类，把子类对象传递给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broadcast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方法。因为只有对象工厂知道如何初始化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对象，所以该方案无意义</a:t>
            </a:r>
          </a:p>
          <a:p>
            <a:pPr eaLnBrk="1" hangingPunct="1"/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Decorator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模式：</a:t>
            </a:r>
          </a:p>
          <a:p>
            <a:pPr lvl="1" eaLnBrk="1" hangingPunct="1"/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从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类派生一个子类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MessagerDecorator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，把子类对象传递给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broadcast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</a:p>
          <a:p>
            <a:pPr lvl="1" eaLnBrk="1" hangingPunct="1"/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MessagerDecorator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类里实现构造器：接受一个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对象作为输入参数，而这个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就是想要装饰的对象：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MessagerDecorator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messager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lvl="1" eaLnBrk="1" hangingPunct="1"/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重写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getMessage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方法，让重写的方法用大写字母来返回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message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</a:t>
            </a:r>
          </a:p>
          <a:p>
            <a:pPr eaLnBrk="1" hangingPunct="1"/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5063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9269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HttpServletRequestWrapper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72816"/>
            <a:ext cx="8208912" cy="409892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 API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中提供了一个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HttpServletRequestWrapper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类来包装原始的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对象，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HttpServletRequestWrapper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类实现了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HttpServletRequest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接口中的所有方法，这些方法的内部实现都是仅仅调用了一下所包装的的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对象的对应方法</a:t>
            </a:r>
          </a:p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相类似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 API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也提供了一个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HttpServletResponseWrapper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类来包装原始的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response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430728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76672"/>
            <a:ext cx="8496943" cy="14398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典型应用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：为论坛过滤不雅文字和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特殊字符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00808"/>
            <a:ext cx="7696200" cy="2808287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开发论坛模块时要解决以下两个问题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</a:p>
          <a:p>
            <a:pPr lvl="1" eaLnBrk="1" hangingPunct="1"/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用户回复或发帖时可能会输入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代码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例如：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&lt;, &gt;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等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，这可能会破坏论坛的正常显示，也可能会带来安全隐患。</a:t>
            </a:r>
          </a:p>
          <a:p>
            <a:pPr lvl="1" eaLnBrk="1" hangingPunct="1"/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2.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某些用户在回复时可能会输入不雅子句，这些子句会给论坛带来不好的影响</a:t>
            </a:r>
          </a:p>
          <a:p>
            <a:pPr lvl="1" eaLnBrk="1" hangingPunct="1"/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3.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实现对不雅文字的可配置</a:t>
            </a:r>
          </a:p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要求：不雅文字及其替换内容实现可配置。</a:t>
            </a:r>
            <a:endParaRPr lang="zh-CN" altLang="en-US" sz="25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928688" y="4786313"/>
            <a:ext cx="13684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/>
              <a:t>I shit you!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203575" y="5373688"/>
            <a:ext cx="13684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/>
              <a:t>I **** you!</a:t>
            </a: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928688" y="5715000"/>
            <a:ext cx="1714500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/>
              <a:t>I s</a:t>
            </a:r>
            <a:r>
              <a:rPr lang="zh-CN" altLang="en-US"/>
              <a:t>*</a:t>
            </a:r>
            <a:r>
              <a:rPr lang="en-US" altLang="zh-CN"/>
              <a:t>h</a:t>
            </a:r>
            <a:r>
              <a:rPr lang="zh-CN" altLang="en-US"/>
              <a:t>*</a:t>
            </a:r>
            <a:r>
              <a:rPr lang="en-US" altLang="zh-CN"/>
              <a:t>i</a:t>
            </a:r>
            <a:r>
              <a:rPr lang="zh-CN" altLang="en-US"/>
              <a:t>*</a:t>
            </a:r>
            <a:r>
              <a:rPr lang="en-US" altLang="zh-CN"/>
              <a:t>t you!</a:t>
            </a:r>
          </a:p>
        </p:txBody>
      </p:sp>
    </p:spTree>
    <p:extLst>
      <p:ext uri="{BB962C8B-B14F-4D97-AF65-F5344CB8AC3E}">
        <p14:creationId xmlns:p14="http://schemas.microsoft.com/office/powerpoint/2010/main" val="2087758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981075"/>
            <a:ext cx="6208712" cy="839788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例子</a:t>
            </a:r>
            <a:r>
              <a:rPr lang="en-US" altLang="zh-CN" sz="3200" b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  <a:r>
              <a:rPr lang="zh-CN" altLang="en-US" sz="3200" b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开发一个留言板程序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2133600"/>
            <a:ext cx="303847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005013" y="4941888"/>
            <a:ext cx="649287" cy="35877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solidFill>
                <a:srgbClr val="FF3300"/>
              </a:solidFill>
              <a:latin typeface="Times New Roman" pitchFamily="18" charset="0"/>
            </a:endParaRP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700" y="2349500"/>
            <a:ext cx="30861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3776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75" y="955675"/>
            <a:ext cx="5040313" cy="839788"/>
          </a:xfrm>
          <a:noFill/>
        </p:spPr>
        <p:txBody>
          <a:bodyPr/>
          <a:lstStyle/>
          <a:p>
            <a:pPr eaLnBrk="1" hangingPunct="1"/>
            <a:r>
              <a:rPr lang="zh-CN" altLang="en-US" sz="32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例子</a:t>
            </a:r>
            <a:r>
              <a:rPr lang="en-US" altLang="zh-CN" sz="32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  <a:r>
              <a:rPr lang="zh-CN" altLang="en-US" sz="32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开发一个留言板程序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" y="1271588"/>
            <a:ext cx="30670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349375" y="4052888"/>
            <a:ext cx="649288" cy="35877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" y="4783138"/>
            <a:ext cx="8361363" cy="1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5304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539552" y="1196752"/>
            <a:ext cx="1440160" cy="9361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content.jsp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876256" y="5157192"/>
            <a:ext cx="1440160" cy="9361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bbs.jsp</a:t>
            </a:r>
            <a:endParaRPr lang="zh-CN" altLang="en-US" dirty="0"/>
          </a:p>
        </p:txBody>
      </p:sp>
      <p:cxnSp>
        <p:nvCxnSpPr>
          <p:cNvPr id="9" name="直接连接符 8"/>
          <p:cNvCxnSpPr>
            <a:stCxn id="6" idx="2"/>
          </p:cNvCxnSpPr>
          <p:nvPr/>
        </p:nvCxnSpPr>
        <p:spPr>
          <a:xfrm>
            <a:off x="1259632" y="2132856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259632" y="5589240"/>
            <a:ext cx="56166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1560" y="361900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502769" y="1196752"/>
            <a:ext cx="2160240" cy="10081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ContentFilter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6" idx="3"/>
            <a:endCxn id="13" idx="1"/>
          </p:cNvCxnSpPr>
          <p:nvPr/>
        </p:nvCxnSpPr>
        <p:spPr>
          <a:xfrm>
            <a:off x="1979712" y="1664804"/>
            <a:ext cx="4523057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2"/>
            <a:endCxn id="7" idx="0"/>
          </p:cNvCxnSpPr>
          <p:nvPr/>
        </p:nvCxnSpPr>
        <p:spPr>
          <a:xfrm>
            <a:off x="7582889" y="2204864"/>
            <a:ext cx="13447" cy="2952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11760" y="119675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HttpServletRequst:</a:t>
            </a:r>
            <a:r>
              <a:rPr lang="en-US" altLang="zh-CN" b="1" dirty="0" err="1">
                <a:solidFill>
                  <a:srgbClr val="FF0000"/>
                </a:solidFill>
              </a:rPr>
              <a:t>RequestFacade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463987" y="3124237"/>
            <a:ext cx="2952329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HttpServletRequst</a:t>
            </a:r>
            <a:r>
              <a:rPr lang="en-US" altLang="zh-CN" dirty="0"/>
              <a:t> </a:t>
            </a:r>
            <a:r>
              <a:rPr lang="zh-CN" altLang="en-US" dirty="0" smtClean="0"/>
              <a:t>对象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002060"/>
                </a:solidFill>
              </a:rPr>
              <a:t>(</a:t>
            </a:r>
            <a:r>
              <a:rPr lang="zh-CN" altLang="en-US" b="1" dirty="0" smtClean="0">
                <a:solidFill>
                  <a:srgbClr val="002060"/>
                </a:solidFill>
              </a:rPr>
              <a:t>成员变量</a:t>
            </a:r>
            <a:r>
              <a:rPr lang="en-US" altLang="zh-CN" b="1" dirty="0" smtClean="0">
                <a:solidFill>
                  <a:srgbClr val="002060"/>
                </a:solidFill>
              </a:rPr>
              <a:t>)</a:t>
            </a:r>
            <a:r>
              <a:rPr lang="en-US" altLang="zh-CN" b="1" dirty="0" err="1" smtClean="0">
                <a:solidFill>
                  <a:srgbClr val="002060"/>
                </a:solidFill>
              </a:rPr>
              <a:t>RequestFacade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063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668344" y="1844824"/>
            <a:ext cx="864096" cy="15121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39752" y="2240868"/>
            <a:ext cx="1152128" cy="7560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16016" y="2258870"/>
            <a:ext cx="1152128" cy="7560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7" idx="1"/>
          </p:cNvCxnSpPr>
          <p:nvPr/>
        </p:nvCxnSpPr>
        <p:spPr>
          <a:xfrm>
            <a:off x="539552" y="2600908"/>
            <a:ext cx="1800200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3"/>
            <a:endCxn id="8" idx="1"/>
          </p:cNvCxnSpPr>
          <p:nvPr/>
        </p:nvCxnSpPr>
        <p:spPr>
          <a:xfrm>
            <a:off x="3491880" y="2618910"/>
            <a:ext cx="1224136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6" idx="1"/>
          </p:cNvCxnSpPr>
          <p:nvPr/>
        </p:nvCxnSpPr>
        <p:spPr>
          <a:xfrm flipV="1">
            <a:off x="5868144" y="2600908"/>
            <a:ext cx="1800200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123728" y="1988840"/>
            <a:ext cx="4032448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339752" y="37170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FilterChain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10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9269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的基本工作原理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844824"/>
            <a:ext cx="8064896" cy="4098925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当在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web.xml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中注册了一个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来对某个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程序进行拦截处理时，这个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就成了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容器与该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程序的通信线路上的一道关卡，该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可以对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容器发送给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程序的请求和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程序回送给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容器的相应进行拦截，可以决定是否将请求继续传递给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程序，以及对请求和相应信息是否进行修改</a:t>
            </a:r>
          </a:p>
          <a:p>
            <a:pPr eaLnBrk="1" hangingPunct="1"/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在一个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应用程序中可以注册多个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程序，每个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程序都可以对一个或一组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程序进行拦截。</a:t>
            </a:r>
          </a:p>
          <a:p>
            <a:pPr eaLnBrk="1" hangingPunct="1"/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若有多个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程序对某个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程序的访问过程进行拦截，当针对该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的访问请求到达时，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容器将把这多个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程序组合成一个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链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过滤器链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链中各个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的拦截顺序与它们在应用程序的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web.xml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映射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的顺序一致</a:t>
            </a:r>
          </a:p>
        </p:txBody>
      </p:sp>
    </p:spTree>
    <p:extLst>
      <p:ext uri="{BB962C8B-B14F-4D97-AF65-F5344CB8AC3E}">
        <p14:creationId xmlns:p14="http://schemas.microsoft.com/office/powerpoint/2010/main" val="7941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9953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00034" y="1596122"/>
            <a:ext cx="8215370" cy="5073238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init(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FilterConfig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filterConfig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)throws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ServletException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：在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应用程序启动时，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服务器将根据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web.xml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文件中的配置信息来创建每个注册的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实例对象，并将其保存在服务器的内存中。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容器创建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对象实例后，将立即调用该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init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Init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方法在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生命周期中仅执行一次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容器在调用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init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方法时，会传递一个包含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的配置和运行环境的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FilterConfig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FilterConfig的用法和ServletConfig类似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利用FilterConfig对象可以得到ServletContext对象，以及部署描述符中配置的过滤器的初始化参数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在这个方法中，可以抛出ServletException异常，通知容器该过滤器不能正常工作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destroy()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：在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容器卸载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对象之前被调用。该方法在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的生命周期中仅执行一次。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在这个方法中，可以释放过滤器使用的资源</a:t>
            </a:r>
            <a:endParaRPr lang="zh-CN" altLang="en-US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与开发Servlet不同的是，Filter接口并没有相应的实现类可供继承，要开发过滤器，只能直接实现Filter接口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9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9269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830" y="1812146"/>
            <a:ext cx="7929618" cy="492922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doFilter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ServletRequest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request,ServletResponse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response,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FilterChain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chain)throws 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java.io.IOException,ServletException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doFilter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方法类似于Servlet接口的service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r>
              <a:rPr lang="en-US" altLang="en-US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当客户端请求目标资源的时候，容器就会调用与这个目标资源相关联的过滤器的doFilter</a:t>
            </a:r>
            <a:r>
              <a:rPr lang="en-US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en-US" altLang="en-US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其中参数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request, response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容器或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链的上一个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传递过来的请求和相应对象；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参数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chain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为代表当前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链的对象，在特定的操作完成后</a:t>
            </a:r>
            <a:r>
              <a:rPr lang="en-US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en-US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在当前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doFilter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方法内部需要调用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FilterChain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 </a:t>
            </a:r>
            <a:r>
              <a:rPr lang="en-US" altLang="en-US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chain.doFilter</a:t>
            </a:r>
            <a:r>
              <a:rPr lang="en-US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en-US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request,response</a:t>
            </a:r>
            <a:r>
              <a:rPr lang="en-US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方法才能把请求交付给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链中的下一个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或者目标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程序去处理，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也可以直接向客户端返回响应信息，或者利用RequestDispatcher的forward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nclude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方法，以及HttpServletResponse的sendRedirect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en-US" altLang="en-US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方法将请求转向到其他资源</a:t>
            </a:r>
            <a:r>
              <a:rPr lang="en-US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。这个方法的请求和响应参数的类型是ServletRequest和ServletResponse，也就是说，过滤器的使用并不依赖于具体的协议。</a:t>
            </a:r>
          </a:p>
          <a:p>
            <a:pPr eaLnBrk="1" hangingPunct="1"/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12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4928" y="69269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FilterChain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72816"/>
            <a:ext cx="8424936" cy="408465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5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FilterChain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接口：</a:t>
            </a:r>
            <a:r>
              <a:rPr lang="zh-CN" altLang="en-US" sz="25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代表当前 </a:t>
            </a:r>
            <a:r>
              <a:rPr lang="en-US" altLang="zh-CN" sz="25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5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链的对象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。由容器实现，容器将其实例作为参数传入过滤器对象的</a:t>
            </a:r>
            <a:r>
              <a:rPr lang="en-US" altLang="zh-CN" sz="25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doFilter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方法中。</a:t>
            </a:r>
            <a:r>
              <a:rPr lang="zh-CN" altLang="en-US" sz="25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过滤器对象使用</a:t>
            </a:r>
            <a:r>
              <a:rPr lang="en-US" altLang="zh-CN" sz="25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FilterChain</a:t>
            </a:r>
            <a:r>
              <a:rPr lang="zh-CN" altLang="en-US" sz="25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对象调用过滤器链中的下一个过滤器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，如果该过滤器是链中最后一个过滤器，那么将调用目标资源。</a:t>
            </a:r>
          </a:p>
          <a:p>
            <a:pPr eaLnBrk="1" hangingPunct="1"/>
            <a:r>
              <a:rPr lang="en-US" altLang="zh-CN" sz="25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doFilter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5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ServletRequest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5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request,ServletResponse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response)throws </a:t>
            </a:r>
            <a:r>
              <a:rPr lang="en-US" altLang="zh-CN" sz="25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java.io.IOException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：调用该方法将使过滤器链中的下一个过滤器被调用。如果是最后一个过滤器，会调用目标资源。</a:t>
            </a:r>
          </a:p>
        </p:txBody>
      </p:sp>
    </p:spTree>
    <p:extLst>
      <p:ext uri="{BB962C8B-B14F-4D97-AF65-F5344CB8AC3E}">
        <p14:creationId xmlns:p14="http://schemas.microsoft.com/office/powerpoint/2010/main" val="19349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69269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FilterConfig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0808"/>
            <a:ext cx="8352928" cy="464347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javax.servlet.FilterConfig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接口：该接口类似于</a:t>
            </a:r>
            <a:r>
              <a:rPr lang="en-US" altLang="zh-CN" sz="2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ServletConfig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接口，由容器实现。</a:t>
            </a:r>
            <a:r>
              <a:rPr lang="en-US" altLang="zh-CN" sz="23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3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规范将代表 </a:t>
            </a:r>
            <a:r>
              <a:rPr lang="en-US" altLang="zh-CN" sz="23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ServletContext</a:t>
            </a:r>
            <a:r>
              <a:rPr lang="en-US" altLang="zh-CN" sz="23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3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对象和 </a:t>
            </a:r>
            <a:r>
              <a:rPr lang="en-US" altLang="zh-CN" sz="23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Filter </a:t>
            </a:r>
            <a:r>
              <a:rPr lang="zh-CN" altLang="en-US" sz="23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的配置参数信息都封装在该对象中。</a:t>
            </a:r>
            <a:r>
              <a:rPr lang="en-US" altLang="zh-CN" sz="2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容器将其作为参数传入过滤器对象的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init()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方法中。</a:t>
            </a:r>
          </a:p>
          <a:p>
            <a:pPr eaLnBrk="1" hangingPunct="1"/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String </a:t>
            </a:r>
            <a:r>
              <a:rPr lang="en-US" altLang="zh-CN" sz="2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getFilterName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：得到描述符中指定的过滤器的名字。</a:t>
            </a:r>
          </a:p>
          <a:p>
            <a:pPr eaLnBrk="1" hangingPunct="1"/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String </a:t>
            </a:r>
            <a:r>
              <a:rPr lang="en-US" altLang="zh-CN" sz="2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getInitParameter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(String name)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 返回在部署描述中指定的名字为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name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的初始化参数的值。如果不存在返回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null.</a:t>
            </a:r>
          </a:p>
          <a:p>
            <a:pPr eaLnBrk="1" hangingPunct="1"/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Enumeration </a:t>
            </a:r>
            <a:r>
              <a:rPr lang="en-US" altLang="zh-CN" sz="2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getInitParameterNames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：返回过滤器的所有初始化参数的名字的枚举集合。</a:t>
            </a:r>
          </a:p>
          <a:p>
            <a:pPr eaLnBrk="1" hangingPunct="1"/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</a:t>
            </a:r>
            <a:r>
              <a:rPr lang="en-US" altLang="zh-CN" sz="2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ServletContext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getServletContext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：返回</a:t>
            </a:r>
            <a:r>
              <a:rPr lang="en-US" altLang="zh-CN" sz="2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上下文对象的引用。</a:t>
            </a:r>
          </a:p>
        </p:txBody>
      </p:sp>
    </p:spTree>
    <p:extLst>
      <p:ext uri="{BB962C8B-B14F-4D97-AF65-F5344CB8AC3E}">
        <p14:creationId xmlns:p14="http://schemas.microsoft.com/office/powerpoint/2010/main" val="366777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2442</Words>
  <Application>Microsoft Office PowerPoint</Application>
  <PresentationFormat>全屏显示(4:3)</PresentationFormat>
  <Paragraphs>188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JavaWEB-过滤器</vt:lpstr>
      <vt:lpstr>Filter(过滤器)简介</vt:lpstr>
      <vt:lpstr>Filter 的过滤过程</vt:lpstr>
      <vt:lpstr>PowerPoint 演示文稿</vt:lpstr>
      <vt:lpstr>Filter 的基本工作原理</vt:lpstr>
      <vt:lpstr>Filter 接口</vt:lpstr>
      <vt:lpstr>Filter 接口</vt:lpstr>
      <vt:lpstr>FilterChain接口</vt:lpstr>
      <vt:lpstr>FilterConfig 接口</vt:lpstr>
      <vt:lpstr>过滤器的部署</vt:lpstr>
      <vt:lpstr>&lt;filter&gt; 元素（注册Filter）</vt:lpstr>
      <vt:lpstr>&lt;filter&gt; 元素（注册Filter）</vt:lpstr>
      <vt:lpstr>PowerPoint 演示文稿</vt:lpstr>
      <vt:lpstr>映射 Filter</vt:lpstr>
      <vt:lpstr>映射 Filter</vt:lpstr>
      <vt:lpstr>映射 Filter</vt:lpstr>
      <vt:lpstr>映射 Filter</vt:lpstr>
      <vt:lpstr>PowerPoint 演示文稿</vt:lpstr>
      <vt:lpstr>PowerPoint 演示文稿</vt:lpstr>
      <vt:lpstr>PowerPoint 演示文稿</vt:lpstr>
      <vt:lpstr>典型应用1：</vt:lpstr>
      <vt:lpstr>典型应用2：</vt:lpstr>
      <vt:lpstr>典型应用3：</vt:lpstr>
      <vt:lpstr>典型应用4：</vt:lpstr>
      <vt:lpstr>PowerPoint 演示文稿</vt:lpstr>
      <vt:lpstr>PowerPoint 演示文稿</vt:lpstr>
      <vt:lpstr>PowerPoint 演示文稿</vt:lpstr>
      <vt:lpstr>装饰 HttpServletRequest 对象 </vt:lpstr>
      <vt:lpstr>Decorator 模式</vt:lpstr>
      <vt:lpstr>Decorator 模式----情景</vt:lpstr>
      <vt:lpstr>Decorator 模式----需求，方案</vt:lpstr>
      <vt:lpstr>HttpServletRequestWrapper 类</vt:lpstr>
      <vt:lpstr>典型应用5：为论坛过滤不雅文字和HTML特殊字符</vt:lpstr>
      <vt:lpstr>例子:开发一个留言板程序</vt:lpstr>
      <vt:lpstr>例子:开发一个留言板程序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Think Pad</cp:lastModifiedBy>
  <cp:revision>34</cp:revision>
  <dcterms:created xsi:type="dcterms:W3CDTF">2013-03-04T07:19:04Z</dcterms:created>
  <dcterms:modified xsi:type="dcterms:W3CDTF">2013-07-27T08:02:13Z</dcterms:modified>
</cp:coreProperties>
</file>