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79" r:id="rId3"/>
    <p:sldId id="281" r:id="rId4"/>
    <p:sldId id="282" r:id="rId5"/>
    <p:sldId id="283" r:id="rId6"/>
    <p:sldId id="284" r:id="rId7"/>
    <p:sldId id="285" r:id="rId8"/>
    <p:sldId id="324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325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1" r:id="rId44"/>
    <p:sldId id="322" r:id="rId45"/>
    <p:sldId id="323" r:id="rId46"/>
    <p:sldId id="326" r:id="rId47"/>
    <p:sldId id="260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EEA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0092" autoAdjust="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2013/8/6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2013/8/6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0" y="5572116"/>
            <a:ext cx="6072230" cy="1285884"/>
          </a:xfrm>
        </p:spPr>
        <p:txBody>
          <a:bodyPr>
            <a:noAutofit/>
          </a:bodyPr>
          <a:lstStyle/>
          <a:p>
            <a:pPr algn="l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讲师：佟刚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新浪微博：尚硅谷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佟刚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323528" y="2276872"/>
            <a:ext cx="8136904" cy="2376264"/>
          </a:xfrm>
        </p:spPr>
        <p:txBody>
          <a:bodyPr>
            <a:normAutofit fontScale="90000"/>
          </a:bodyPr>
          <a:lstStyle/>
          <a:p>
            <a:r>
              <a:rPr lang="en-US" altLang="zh-CN" sz="7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JavaWEB</a:t>
            </a:r>
            <a:r>
              <a:rPr lang="en-US" altLang="zh-CN"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案例：</a:t>
            </a:r>
            <a:r>
              <a:rPr lang="en-US" altLang="zh-CN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ATGUIGU </a:t>
            </a:r>
            <a:r>
              <a:rPr lang="zh-CN" alt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网上书城</a:t>
            </a:r>
            <a:endParaRPr lang="zh-CN" alt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搭建环境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2130822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加入 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C3P0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endParaRPr lang="en-US" altLang="zh-CN" sz="2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加入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jar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包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加入配置文件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编辑配置文件</a:t>
            </a:r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87613"/>
            <a:ext cx="5616624" cy="2614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468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Dao </a:t>
            </a:r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层设计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060846"/>
            <a:ext cx="3600400" cy="4347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08104" y="2062589"/>
            <a:ext cx="3168352" cy="584775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Dao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定义 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Dao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的基本操作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由 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BaseDao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提供实现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endParaRPr lang="zh-CN" altLang="en-US" sz="1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9087" y="3911506"/>
            <a:ext cx="3168352" cy="584775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 </a:t>
            </a:r>
            <a:r>
              <a:rPr lang="en-US" altLang="zh-CN" sz="16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DBUtils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工具类提供 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Dao </a:t>
            </a: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接口的具体实现</a:t>
            </a:r>
            <a:endParaRPr lang="zh-CN" altLang="en-US" sz="1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3250140"/>
            <a:ext cx="3600400" cy="584775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BookDAO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用于定义操作 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Book </a:t>
            </a: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实体类的基本方法</a:t>
            </a:r>
            <a:endParaRPr lang="zh-CN" altLang="en-US" sz="1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27984" y="5826750"/>
            <a:ext cx="3672408" cy="338554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 </a:t>
            </a:r>
            <a:r>
              <a:rPr lang="en-US" altLang="zh-CN" sz="16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BaseDao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中的方法实现 </a:t>
            </a:r>
            <a:r>
              <a:rPr lang="en-US" altLang="zh-CN" sz="16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BookDao</a:t>
            </a:r>
            <a:endParaRPr lang="zh-CN" altLang="en-US" sz="1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468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Dao </a:t>
            </a:r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  <a:r>
              <a:rPr lang="en-US" altLang="zh-CN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-1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04" y="1916832"/>
            <a:ext cx="6412688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468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Dao </a:t>
            </a:r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  <a:r>
              <a:rPr lang="en-US" altLang="zh-CN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-2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57" y="1735330"/>
            <a:ext cx="8702139" cy="4573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468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Dao </a:t>
            </a:r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  <a:r>
              <a:rPr lang="en-US" altLang="zh-CN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-3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1188"/>
            <a:ext cx="583882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468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53" y="4189421"/>
            <a:ext cx="4359757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53" y="684551"/>
            <a:ext cx="324802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176" y="965538"/>
            <a:ext cx="33623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8453" y="3322222"/>
            <a:ext cx="3888432" cy="338554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首页截图：</a:t>
            </a:r>
            <a:r>
              <a:rPr lang="zh-CN" altLang="en-US" sz="16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没有 </a:t>
            </a:r>
            <a:r>
              <a:rPr lang="en-US" altLang="zh-CN" sz="16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zh-CN" altLang="en-US" sz="16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首页</a:t>
            </a:r>
            <a:r>
              <a:rPr lang="en-US" altLang="zh-CN" sz="16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”, “</a:t>
            </a:r>
            <a:r>
              <a:rPr lang="zh-CN" altLang="en-US" sz="16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上一页</a:t>
            </a:r>
            <a:r>
              <a:rPr lang="en-US" altLang="zh-CN" sz="16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sz="16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超链接</a:t>
            </a:r>
            <a:endParaRPr lang="zh-CN" altLang="en-US" sz="1600" b="1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8209" y="6061629"/>
            <a:ext cx="1259935" cy="338554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中间</a:t>
            </a: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页截图</a:t>
            </a:r>
            <a:endParaRPr lang="zh-CN" altLang="en-US" sz="1600" b="1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60032" y="2959950"/>
            <a:ext cx="3888432" cy="338554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末</a:t>
            </a: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页截图：</a:t>
            </a:r>
            <a:r>
              <a:rPr lang="zh-CN" altLang="en-US" sz="16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没有 </a:t>
            </a:r>
            <a:r>
              <a:rPr lang="en-US" altLang="zh-CN" sz="16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zh-CN" altLang="en-US" sz="16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下一</a:t>
            </a:r>
            <a:r>
              <a:rPr lang="zh-CN" altLang="en-US" sz="16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</a:t>
            </a:r>
            <a:r>
              <a:rPr lang="en-US" altLang="zh-CN" sz="16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”, “</a:t>
            </a:r>
            <a:r>
              <a:rPr lang="zh-CN" altLang="en-US" sz="16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末页</a:t>
            </a:r>
            <a:r>
              <a:rPr lang="en-US" altLang="zh-CN" sz="16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sz="16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超链接</a:t>
            </a:r>
            <a:endParaRPr lang="zh-CN" altLang="en-US" sz="1600" b="1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468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59" y="1687821"/>
            <a:ext cx="4359757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1168690" y="1543805"/>
            <a:ext cx="1656184" cy="2016224"/>
          </a:xfrm>
          <a:prstGeom prst="roundRect">
            <a:avLst/>
          </a:prstGeom>
          <a:noFill/>
          <a:ln w="31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670" y="1772816"/>
            <a:ext cx="3971810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5621816" y="2416115"/>
            <a:ext cx="1512168" cy="288032"/>
          </a:xfrm>
          <a:prstGeom prst="rect">
            <a:avLst/>
          </a:prstGeom>
          <a:noFill/>
          <a:ln w="31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517061" y="4005524"/>
            <a:ext cx="216024" cy="216024"/>
          </a:xfrm>
          <a:prstGeom prst="round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621816" y="2128083"/>
            <a:ext cx="1512168" cy="288032"/>
          </a:xfrm>
          <a:prstGeom prst="rect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H="1" flipV="1">
            <a:off x="2824874" y="2331120"/>
            <a:ext cx="2796942" cy="288032"/>
          </a:xfrm>
          <a:prstGeom prst="line">
            <a:avLst/>
          </a:prstGeom>
          <a:ln w="31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 14"/>
          <p:cNvSpPr/>
          <p:nvPr/>
        </p:nvSpPr>
        <p:spPr>
          <a:xfrm>
            <a:off x="1707776" y="2317504"/>
            <a:ext cx="3926542" cy="1668929"/>
          </a:xfrm>
          <a:custGeom>
            <a:avLst/>
            <a:gdLst>
              <a:gd name="connsiteX0" fmla="*/ 0 w 3926542"/>
              <a:gd name="connsiteY0" fmla="*/ 1668929 h 1668929"/>
              <a:gd name="connsiteX1" fmla="*/ 2877671 w 3926542"/>
              <a:gd name="connsiteY1" fmla="*/ 1090706 h 1668929"/>
              <a:gd name="connsiteX2" fmla="*/ 3213848 w 3926542"/>
              <a:gd name="connsiteY2" fmla="*/ 149412 h 1668929"/>
              <a:gd name="connsiteX3" fmla="*/ 3926542 w 3926542"/>
              <a:gd name="connsiteY3" fmla="*/ 14941 h 1668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6542" h="1668929">
                <a:moveTo>
                  <a:pt x="0" y="1668929"/>
                </a:moveTo>
                <a:cubicBezTo>
                  <a:pt x="1171015" y="1506444"/>
                  <a:pt x="2342030" y="1343959"/>
                  <a:pt x="2877671" y="1090706"/>
                </a:cubicBezTo>
                <a:cubicBezTo>
                  <a:pt x="3413312" y="837453"/>
                  <a:pt x="3039036" y="328706"/>
                  <a:pt x="3213848" y="149412"/>
                </a:cubicBezTo>
                <a:cubicBezTo>
                  <a:pt x="3388660" y="-29882"/>
                  <a:pt x="3657601" y="-7471"/>
                  <a:pt x="3926542" y="14941"/>
                </a:cubicBezTo>
              </a:path>
            </a:pathLst>
          </a:cu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621816" y="2704564"/>
            <a:ext cx="2478576" cy="580420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598113" y="4005524"/>
            <a:ext cx="216024" cy="216024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726141" y="3085480"/>
            <a:ext cx="4894730" cy="3007816"/>
          </a:xfrm>
          <a:custGeom>
            <a:avLst/>
            <a:gdLst>
              <a:gd name="connsiteX0" fmla="*/ 0 w 4894730"/>
              <a:gd name="connsiteY0" fmla="*/ 1129553 h 3007816"/>
              <a:gd name="connsiteX1" fmla="*/ 2581835 w 4894730"/>
              <a:gd name="connsiteY1" fmla="*/ 2985247 h 3007816"/>
              <a:gd name="connsiteX2" fmla="*/ 4894730 w 4894730"/>
              <a:gd name="connsiteY2" fmla="*/ 0 h 300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94730" h="3007816">
                <a:moveTo>
                  <a:pt x="0" y="1129553"/>
                </a:moveTo>
                <a:cubicBezTo>
                  <a:pt x="883023" y="2151529"/>
                  <a:pt x="1766047" y="3173506"/>
                  <a:pt x="2581835" y="2985247"/>
                </a:cubicBezTo>
                <a:cubicBezTo>
                  <a:pt x="3397623" y="2796988"/>
                  <a:pt x="4894730" y="0"/>
                  <a:pt x="4894730" y="0"/>
                </a:cubicBezTo>
              </a:path>
            </a:pathLst>
          </a:cu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封装翻页信息的 </a:t>
            </a:r>
            <a:r>
              <a:rPr lang="en-US" altLang="zh-CN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Page </a:t>
            </a:r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0847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封装翻页信息的 </a:t>
            </a:r>
            <a:r>
              <a:rPr lang="en-US" altLang="zh-CN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Page </a:t>
            </a:r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710" y="1642247"/>
            <a:ext cx="3971810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3590782" y="5314655"/>
            <a:ext cx="2520280" cy="1296144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284552" y="5844244"/>
            <a:ext cx="1770726" cy="307777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上一页</a:t>
            </a:r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下一页相关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5158" y="4989094"/>
            <a:ext cx="1368152" cy="307777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设置总记录数</a:t>
            </a:r>
            <a:endParaRPr lang="zh-CN" altLang="en-US" sz="1400" b="1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58436" y="2866383"/>
            <a:ext cx="2760938" cy="307777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总记录数：可以用来计算总页数</a:t>
            </a:r>
            <a:endParaRPr lang="zh-CN" altLang="en-US" sz="1400" b="1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06606" y="2578351"/>
            <a:ext cx="1584176" cy="307777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每页多少条记录</a:t>
            </a:r>
            <a:endParaRPr lang="zh-CN" altLang="en-US" sz="1400" b="1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8534" y="3174160"/>
            <a:ext cx="2232248" cy="307777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构造器：初始化 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pageNo</a:t>
            </a:r>
            <a:endParaRPr lang="zh-CN" altLang="en-US" sz="1400" b="1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4869160"/>
            <a:ext cx="2592288" cy="738664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获取总页码数</a:t>
            </a:r>
            <a:r>
              <a:rPr lang="en-US" altLang="zh-CN" sz="14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14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需通过 </a:t>
            </a:r>
            <a:r>
              <a:rPr lang="en-US" altLang="zh-CN" sz="1400" b="1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totalItemNumber</a:t>
            </a:r>
            <a:r>
              <a:rPr lang="en-US" altLang="zh-CN" sz="14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4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 </a:t>
            </a:r>
            <a:r>
              <a:rPr lang="en-US" altLang="zh-CN" sz="1400" b="1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pageSize</a:t>
            </a:r>
            <a:r>
              <a:rPr lang="en-US" altLang="zh-CN" sz="14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4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计算后返回</a:t>
            </a:r>
            <a:endParaRPr lang="zh-CN" altLang="en-US" sz="1400" b="1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699792" y="4869160"/>
            <a:ext cx="936104" cy="36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48063" y="2270574"/>
            <a:ext cx="2021851" cy="307777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本</a:t>
            </a:r>
            <a:r>
              <a:rPr lang="zh-CN" altLang="en-US" sz="14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页面需要显示的 </a:t>
            </a:r>
            <a:r>
              <a:rPr lang="en-US" altLang="zh-CN" sz="14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List</a:t>
            </a:r>
            <a:endParaRPr lang="zh-CN" altLang="en-US" sz="1400" b="1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14409" y="1988840"/>
            <a:ext cx="1421487" cy="307777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当前页的页码</a:t>
            </a:r>
            <a:endParaRPr lang="zh-CN" altLang="en-US" sz="1400" b="1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0152" y="4365104"/>
            <a:ext cx="2736304" cy="307777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设置当前页需要显示的 </a:t>
            </a:r>
            <a:r>
              <a:rPr lang="en-US" altLang="zh-CN" sz="1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List </a:t>
            </a:r>
            <a:r>
              <a:rPr lang="zh-CN" altLang="en-US" sz="1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</a:t>
            </a:r>
            <a:endParaRPr lang="zh-CN" altLang="en-US" sz="1400" b="1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3995772"/>
            <a:ext cx="2760938" cy="52322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返回当前页的页码</a:t>
            </a:r>
            <a:r>
              <a:rPr lang="en-US" altLang="zh-CN" sz="14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14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需通过 </a:t>
            </a:r>
            <a:r>
              <a:rPr lang="en-US" altLang="zh-CN" sz="1400" b="1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getTotalPageNumber</a:t>
            </a:r>
            <a:r>
              <a:rPr lang="en-US" altLang="zh-CN" sz="14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zh-CN" altLang="en-US" sz="14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进行校验</a:t>
            </a:r>
            <a:endParaRPr lang="zh-CN" altLang="en-US" sz="1400" b="1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23" name="直接箭头连接符 22"/>
          <p:cNvCxnSpPr>
            <a:stCxn id="20" idx="3"/>
          </p:cNvCxnSpPr>
          <p:nvPr/>
        </p:nvCxnSpPr>
        <p:spPr>
          <a:xfrm flipV="1">
            <a:off x="2868442" y="3645024"/>
            <a:ext cx="839462" cy="612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468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封装查询条件的 </a:t>
            </a:r>
            <a:r>
              <a:rPr lang="en-US" altLang="zh-CN" sz="4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CriteriaBook</a:t>
            </a:r>
            <a:r>
              <a:rPr lang="en-US" altLang="zh-CN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4" y="3222378"/>
            <a:ext cx="3784173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204864"/>
            <a:ext cx="3110688" cy="4099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31640" y="2204864"/>
            <a:ext cx="2448272" cy="52322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价格区间的最大值：默认为 </a:t>
            </a:r>
            <a:r>
              <a:rPr lang="en-US" altLang="zh-CN" sz="1400" b="1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Integer.MAX_VALUE</a:t>
            </a:r>
            <a:endParaRPr lang="zh-CN" altLang="en-US" sz="1400" b="1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0192" y="3154414"/>
            <a:ext cx="1440160" cy="307777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当前页的页码</a:t>
            </a:r>
            <a:endParaRPr lang="zh-CN" altLang="en-US" sz="1400" b="1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00192" y="2545159"/>
            <a:ext cx="2664296" cy="307777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价格区间的最小值，默认为 </a:t>
            </a:r>
            <a:r>
              <a:rPr lang="en-US" altLang="zh-CN" sz="14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  <a:endParaRPr lang="zh-CN" altLang="en-US" sz="1400" b="1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5" name="直接箭头连接符 4"/>
          <p:cNvCxnSpPr>
            <a:stCxn id="6" idx="3"/>
          </p:cNvCxnSpPr>
          <p:nvPr/>
        </p:nvCxnSpPr>
        <p:spPr>
          <a:xfrm>
            <a:off x="3779912" y="2466474"/>
            <a:ext cx="864096" cy="530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468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BookDao</a:t>
            </a:r>
            <a:r>
              <a:rPr lang="en-US" altLang="zh-CN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  <a:r>
              <a:rPr lang="en-US" altLang="zh-CN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-1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09328"/>
            <a:ext cx="71247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46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2355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功能分析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027" name="Picture 3" descr="C:\Users\Think Pad\Desktop\BookSto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73914"/>
            <a:ext cx="7920880" cy="516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58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BookDao</a:t>
            </a:r>
            <a:r>
              <a:rPr lang="en-US" altLang="zh-CN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  <a:r>
              <a:rPr lang="en-US" altLang="zh-CN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-2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569956" cy="472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AccountDao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58658"/>
            <a:ext cx="8562365" cy="3746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TradeDAO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132856"/>
            <a:ext cx="831532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TradeItemDAO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41941"/>
            <a:ext cx="8788474" cy="3359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UserDAO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552" y="2132856"/>
            <a:ext cx="620077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功能实现：查看图书信息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2" y="2018735"/>
            <a:ext cx="8967264" cy="3714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圆角矩形 21"/>
          <p:cNvSpPr/>
          <p:nvPr/>
        </p:nvSpPr>
        <p:spPr>
          <a:xfrm>
            <a:off x="755576" y="4149080"/>
            <a:ext cx="3600400" cy="7920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CN" altLang="en-US" sz="1400" dirty="0" smtClean="0"/>
              <a:t>获取请求参数</a:t>
            </a:r>
            <a:r>
              <a:rPr lang="en-US" altLang="zh-CN" sz="1400" dirty="0" smtClean="0"/>
              <a:t>: </a:t>
            </a:r>
            <a:r>
              <a:rPr lang="en-US" altLang="zh-CN" sz="1400" dirty="0" err="1" smtClean="0"/>
              <a:t>maxPrie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minPrice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pageNo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把请求参数封装为 </a:t>
            </a:r>
            <a:r>
              <a:rPr lang="en-US" altLang="zh-CN" sz="1400" dirty="0" err="1" smtClean="0"/>
              <a:t>CriteriaBook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对象</a:t>
            </a:r>
            <a:endParaRPr lang="en-US" altLang="zh-CN" sz="1400" dirty="0" smtClean="0"/>
          </a:p>
        </p:txBody>
      </p:sp>
      <p:cxnSp>
        <p:nvCxnSpPr>
          <p:cNvPr id="25" name="直接箭头连接符 24"/>
          <p:cNvCxnSpPr>
            <a:stCxn id="22" idx="0"/>
          </p:cNvCxnSpPr>
          <p:nvPr/>
        </p:nvCxnSpPr>
        <p:spPr>
          <a:xfrm flipV="1">
            <a:off x="2555776" y="3717032"/>
            <a:ext cx="151216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翻页过程中保存查询条件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96952"/>
            <a:ext cx="250866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2029381"/>
            <a:ext cx="633670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/</a:t>
            </a:r>
            <a:r>
              <a:rPr lang="en-US" altLang="zh-CN" dirty="0" smtClean="0"/>
              <a:t>bookstore/</a:t>
            </a:r>
            <a:r>
              <a:rPr lang="en-US" altLang="zh-CN" dirty="0" err="1" smtClean="0"/>
              <a:t>getBooks.do</a:t>
            </a:r>
            <a:r>
              <a:rPr lang="en-US" altLang="zh-CN" b="1" dirty="0" err="1" smtClean="0">
                <a:solidFill>
                  <a:srgbClr val="FF0000"/>
                </a:solidFill>
              </a:rPr>
              <a:t>?pageNo</a:t>
            </a:r>
            <a:r>
              <a:rPr lang="en-US" altLang="zh-CN" b="1" dirty="0" smtClean="0">
                <a:solidFill>
                  <a:srgbClr val="FF0000"/>
                </a:solidFill>
              </a:rPr>
              <a:t>=3&amp;minPrice=50&amp;maxPrice=60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649869" y="2996534"/>
            <a:ext cx="689883" cy="43204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9552" y="4067780"/>
            <a:ext cx="619268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</a:t>
            </a:r>
            <a:r>
              <a:rPr lang="en-US" altLang="zh-CN" i="1" dirty="0"/>
              <a:t>"</a:t>
            </a:r>
            <a:r>
              <a:rPr lang="en-US" altLang="zh-CN" i="1" dirty="0" err="1"/>
              <a:t>getBooks.do?pageNo</a:t>
            </a:r>
            <a:r>
              <a:rPr lang="en-US" altLang="zh-CN" i="1" dirty="0"/>
              <a:t>=${</a:t>
            </a:r>
            <a:r>
              <a:rPr lang="en-US" altLang="zh-CN" i="1" dirty="0" err="1"/>
              <a:t>page.nextPage</a:t>
            </a:r>
            <a:r>
              <a:rPr lang="en-US" altLang="zh-CN" i="1" dirty="0"/>
              <a:t> }"&gt;</a:t>
            </a:r>
            <a:r>
              <a:rPr lang="zh-CN" altLang="en-US" i="1" dirty="0"/>
              <a:t>下一页</a:t>
            </a:r>
            <a:r>
              <a:rPr lang="en-US" altLang="zh-CN" i="1" dirty="0"/>
              <a:t>&lt;/a&gt;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7" idx="0"/>
          </p:cNvCxnSpPr>
          <p:nvPr/>
        </p:nvCxnSpPr>
        <p:spPr>
          <a:xfrm flipH="1" flipV="1">
            <a:off x="1994810" y="2398713"/>
            <a:ext cx="1" cy="597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</p:cNvCxnSpPr>
          <p:nvPr/>
        </p:nvCxnSpPr>
        <p:spPr>
          <a:xfrm flipH="1">
            <a:off x="1994810" y="3428582"/>
            <a:ext cx="1" cy="639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941168"/>
            <a:ext cx="81438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圆角矩形 14"/>
          <p:cNvSpPr/>
          <p:nvPr/>
        </p:nvSpPr>
        <p:spPr>
          <a:xfrm>
            <a:off x="395536" y="3933056"/>
            <a:ext cx="8352928" cy="18002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3635896" y="2398713"/>
            <a:ext cx="0" cy="1534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79912" y="2649725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 </a:t>
            </a: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操作</a:t>
            </a:r>
            <a:endParaRPr lang="en-US" altLang="zh-CN" sz="16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554" y="3035735"/>
            <a:ext cx="50387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 </a:t>
            </a:r>
            <a:r>
              <a:rPr lang="en-US" altLang="zh-CN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 </a:t>
            </a:r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完成提示</a:t>
            </a:r>
            <a:r>
              <a:rPr lang="en-US" altLang="zh-CN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输入的页面不合法</a:t>
            </a:r>
            <a:r>
              <a:rPr lang="en-US" altLang="zh-CN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7610425" cy="498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203" y="2187515"/>
            <a:ext cx="4541277" cy="15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查看图书详细信息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12" y="2080245"/>
            <a:ext cx="413385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1423616" y="2656309"/>
            <a:ext cx="576064" cy="28803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509" y="2194545"/>
            <a:ext cx="166687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/>
          <p:nvPr/>
        </p:nvCxnSpPr>
        <p:spPr>
          <a:xfrm>
            <a:off x="4621362" y="2800325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4621362" y="3016349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加入购物车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957" y="1906416"/>
            <a:ext cx="405765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总体架构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18259"/>
            <a:ext cx="8229600" cy="1986806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MVC 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设计模式：</a:t>
            </a:r>
            <a:endParaRPr lang="en-US" altLang="zh-CN" sz="2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Model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POJO</a:t>
            </a:r>
            <a:r>
              <a:rPr lang="zh-CN" altLang="en-US" sz="2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Plain Old Java Object</a:t>
            </a:r>
            <a:r>
              <a:rPr lang="zh-CN" altLang="en-US" sz="2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</a:t>
            </a:r>
            <a:r>
              <a:rPr lang="en-US" altLang="zh-CN" sz="2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en-US" altLang="zh-CN" sz="2400" b="1" dirty="0" smtClean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Controller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</a:p>
          <a:p>
            <a:pPr lvl="1"/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View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+ EL + JSTL</a:t>
            </a:r>
            <a:endParaRPr lang="zh-CN" altLang="en-US" sz="2400" b="1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23528" y="4286508"/>
            <a:ext cx="1224136" cy="62996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JSP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267744" y="4286508"/>
            <a:ext cx="1224136" cy="62996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Servlet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508104" y="4286508"/>
            <a:ext cx="1224136" cy="62996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POJO</a:t>
            </a:r>
          </a:p>
        </p:txBody>
      </p: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1547664" y="4601489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  <a:endCxn id="6" idx="1"/>
          </p:cNvCxnSpPr>
          <p:nvPr/>
        </p:nvCxnSpPr>
        <p:spPr>
          <a:xfrm>
            <a:off x="3491880" y="4601489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923928" y="5706307"/>
            <a:ext cx="1008112" cy="62996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5796136" y="5706307"/>
            <a:ext cx="1008112" cy="62996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DAO</a:t>
            </a:r>
          </a:p>
        </p:txBody>
      </p:sp>
      <p:sp>
        <p:nvSpPr>
          <p:cNvPr id="18" name="圆柱形 17"/>
          <p:cNvSpPr/>
          <p:nvPr/>
        </p:nvSpPr>
        <p:spPr>
          <a:xfrm>
            <a:off x="7668344" y="5661248"/>
            <a:ext cx="855624" cy="72008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5" idx="3"/>
            <a:endCxn id="16" idx="1"/>
          </p:cNvCxnSpPr>
          <p:nvPr/>
        </p:nvCxnSpPr>
        <p:spPr>
          <a:xfrm>
            <a:off x="4932040" y="602128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3"/>
            <a:endCxn id="18" idx="2"/>
          </p:cNvCxnSpPr>
          <p:nvPr/>
        </p:nvCxnSpPr>
        <p:spPr>
          <a:xfrm>
            <a:off x="6804248" y="602128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3779912" y="4149080"/>
            <a:ext cx="3312368" cy="2376264"/>
          </a:xfrm>
          <a:prstGeom prst="round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46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加入购物车的流程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4330"/>
            <a:ext cx="8578346" cy="406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4612701" y="2780928"/>
            <a:ext cx="3600400" cy="5040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购物</a:t>
            </a:r>
            <a:r>
              <a:rPr lang="zh-CN" altLang="en-US" sz="1400" dirty="0" smtClean="0"/>
              <a:t>车保存在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request</a:t>
            </a:r>
            <a:r>
              <a:rPr lang="en-US" altLang="zh-CN" sz="1400" dirty="0" smtClean="0">
                <a:solidFill>
                  <a:srgbClr val="FF0000"/>
                </a:solidFill>
              </a:rPr>
              <a:t> </a:t>
            </a:r>
            <a:r>
              <a:rPr lang="zh-CN" altLang="en-US" sz="1400" dirty="0" smtClean="0"/>
              <a:t>中 </a:t>
            </a:r>
            <a:r>
              <a:rPr lang="en-US" altLang="zh-CN" sz="1400" dirty="0" smtClean="0"/>
              <a:t>?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session</a:t>
            </a:r>
            <a:r>
              <a:rPr lang="en-US" altLang="zh-CN" sz="1400" dirty="0" smtClean="0">
                <a:solidFill>
                  <a:srgbClr val="FF0000"/>
                </a:solidFill>
              </a:rPr>
              <a:t> </a:t>
            </a:r>
            <a:r>
              <a:rPr lang="zh-CN" altLang="en-US" sz="1400" dirty="0" smtClean="0"/>
              <a:t>中 </a:t>
            </a:r>
            <a:r>
              <a:rPr lang="en-US" altLang="zh-CN" sz="14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购物车的数据结构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676" y="1916832"/>
            <a:ext cx="2894404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圆角矩形 6"/>
          <p:cNvSpPr/>
          <p:nvPr/>
        </p:nvSpPr>
        <p:spPr>
          <a:xfrm>
            <a:off x="2613700" y="2996952"/>
            <a:ext cx="576064" cy="288032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152762" y="2998694"/>
            <a:ext cx="576064" cy="288032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2120968" y="2046112"/>
            <a:ext cx="2130340" cy="927848"/>
          </a:xfrm>
          <a:custGeom>
            <a:avLst/>
            <a:gdLst>
              <a:gd name="connsiteX0" fmla="*/ 2070847 w 2130340"/>
              <a:gd name="connsiteY0" fmla="*/ 927848 h 927848"/>
              <a:gd name="connsiteX1" fmla="*/ 1869141 w 2130340"/>
              <a:gd name="connsiteY1" fmla="*/ 497542 h 927848"/>
              <a:gd name="connsiteX2" fmla="*/ 0 w 2130340"/>
              <a:gd name="connsiteY2" fmla="*/ 0 h 92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0340" h="927848">
                <a:moveTo>
                  <a:pt x="2070847" y="927848"/>
                </a:moveTo>
                <a:cubicBezTo>
                  <a:pt x="2142564" y="790015"/>
                  <a:pt x="2214282" y="652183"/>
                  <a:pt x="1869141" y="497542"/>
                </a:cubicBezTo>
                <a:cubicBezTo>
                  <a:pt x="1524000" y="342901"/>
                  <a:pt x="762000" y="171450"/>
                  <a:pt x="0" y="0"/>
                </a:cubicBezTo>
              </a:path>
            </a:pathLst>
          </a:custGeom>
          <a:noFill/>
          <a:ln w="31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7" idx="1"/>
            <a:endCxn id="15" idx="2"/>
          </p:cNvCxnSpPr>
          <p:nvPr/>
        </p:nvCxnSpPr>
        <p:spPr>
          <a:xfrm flipH="1" flipV="1">
            <a:off x="2120968" y="2046112"/>
            <a:ext cx="492732" cy="1094856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1475019" y="1719028"/>
            <a:ext cx="864096" cy="288032"/>
          </a:xfrm>
          <a:prstGeom prst="roundRect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Book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3477796" y="2986989"/>
            <a:ext cx="576064" cy="28803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1905815" y="3242901"/>
            <a:ext cx="1613647" cy="497541"/>
          </a:xfrm>
          <a:custGeom>
            <a:avLst/>
            <a:gdLst>
              <a:gd name="connsiteX0" fmla="*/ 1613647 w 1613647"/>
              <a:gd name="connsiteY0" fmla="*/ 0 h 497541"/>
              <a:gd name="connsiteX1" fmla="*/ 0 w 1613647"/>
              <a:gd name="connsiteY1" fmla="*/ 497541 h 497541"/>
              <a:gd name="connsiteX2" fmla="*/ 0 w 1613647"/>
              <a:gd name="connsiteY2" fmla="*/ 497541 h 4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3647" h="497541">
                <a:moveTo>
                  <a:pt x="1613647" y="0"/>
                </a:moveTo>
                <a:lnTo>
                  <a:pt x="0" y="497541"/>
                </a:lnTo>
                <a:lnTo>
                  <a:pt x="0" y="497541"/>
                </a:lnTo>
              </a:path>
            </a:pathLst>
          </a:cu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endCxn id="20" idx="1"/>
          </p:cNvCxnSpPr>
          <p:nvPr/>
        </p:nvCxnSpPr>
        <p:spPr>
          <a:xfrm>
            <a:off x="1749604" y="2046112"/>
            <a:ext cx="156211" cy="1694330"/>
          </a:xfrm>
          <a:prstGeom prst="line">
            <a:avLst/>
          </a:prstGeom>
          <a:ln w="31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264965" y="3755178"/>
            <a:ext cx="2002779" cy="393902"/>
          </a:xfrm>
          <a:prstGeom prst="roundRect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ShoppingCartItem</a:t>
            </a:r>
            <a:endParaRPr lang="zh-CN" altLang="en-US" dirty="0"/>
          </a:p>
        </p:txBody>
      </p:sp>
      <p:sp>
        <p:nvSpPr>
          <p:cNvPr id="26" name="右中括号 25"/>
          <p:cNvSpPr/>
          <p:nvPr/>
        </p:nvSpPr>
        <p:spPr>
          <a:xfrm>
            <a:off x="5436096" y="2893277"/>
            <a:ext cx="216024" cy="175985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724128" y="3294720"/>
            <a:ext cx="3096344" cy="854360"/>
          </a:xfrm>
          <a:prstGeom prst="roundRect">
            <a:avLst/>
          </a:prstGeom>
          <a:ln>
            <a:noFill/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ShoppingCartItem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的集合：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List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？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Map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？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？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ShoppingCart</a:t>
            </a:r>
            <a:r>
              <a:rPr lang="en-US" altLang="zh-CN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 </a:t>
            </a:r>
            <a:r>
              <a:rPr lang="en-US" altLang="zh-CN" sz="4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ShoppingCartItem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5" y="2249570"/>
            <a:ext cx="4784647" cy="3483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49571"/>
            <a:ext cx="3114780" cy="2763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查看购物车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939025"/>
            <a:ext cx="3600400" cy="425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删除购物项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931514"/>
            <a:ext cx="2438553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1991907" y="2809057"/>
            <a:ext cx="504056" cy="360040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075530"/>
            <a:ext cx="3420571" cy="286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746" y="2219546"/>
            <a:ext cx="257175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圆角矩形 18"/>
          <p:cNvSpPr/>
          <p:nvPr/>
        </p:nvSpPr>
        <p:spPr>
          <a:xfrm>
            <a:off x="4482084" y="4091754"/>
            <a:ext cx="737987" cy="360040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Ajax </a:t>
            </a:r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修改购物车商品数量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48" y="1988840"/>
            <a:ext cx="26670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988840"/>
            <a:ext cx="256222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2193032" y="1988840"/>
            <a:ext cx="216024" cy="36004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129282" y="1988840"/>
            <a:ext cx="216024" cy="36004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558406" y="3383886"/>
            <a:ext cx="490609" cy="36004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468564" y="3397333"/>
            <a:ext cx="490609" cy="36004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355830" y="3847601"/>
            <a:ext cx="455957" cy="36004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186797" y="3859760"/>
            <a:ext cx="455957" cy="36004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76" y="1196752"/>
            <a:ext cx="5586855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77" y="3789040"/>
            <a:ext cx="3820699" cy="970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76" y="5085184"/>
            <a:ext cx="5781113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Ajax </a:t>
            </a:r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修改购物车商品</a:t>
            </a:r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数量的校验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87" y="1844823"/>
            <a:ext cx="3502347" cy="2592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089" y="1844823"/>
            <a:ext cx="3401231" cy="2592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575" y="3861048"/>
            <a:ext cx="35814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继续购物超链接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98" y="1980406"/>
            <a:ext cx="395287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340446"/>
            <a:ext cx="253365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>
            <a:off x="4067944" y="3420566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4067944" y="3708598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清空购物车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249555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1273079" y="4247982"/>
            <a:ext cx="792088" cy="296069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698452"/>
            <a:ext cx="136207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>
            <a:stCxn id="31746" idx="3"/>
            <a:endCxn id="31747" idx="1"/>
          </p:cNvCxnSpPr>
          <p:nvPr/>
        </p:nvCxnSpPr>
        <p:spPr>
          <a:xfrm flipV="1">
            <a:off x="3035102" y="3289002"/>
            <a:ext cx="240099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技术选型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数据库：</a:t>
            </a:r>
            <a:r>
              <a:rPr lang="en-US" altLang="zh-CN" sz="28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MySQL</a:t>
            </a:r>
          </a:p>
          <a:p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数据源：</a:t>
            </a:r>
            <a:r>
              <a:rPr lang="en-US" altLang="zh-CN" sz="28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C3P0 </a:t>
            </a:r>
          </a:p>
          <a:p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JDBC 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工具：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DBUtils</a:t>
            </a:r>
            <a:endParaRPr lang="en-US" altLang="zh-CN" sz="2800" b="1" dirty="0" smtClean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事务解决方案：</a:t>
            </a:r>
            <a:r>
              <a:rPr lang="en-US" altLang="zh-CN" sz="28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+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ThreadLocal</a:t>
            </a:r>
            <a:endParaRPr lang="en-US" altLang="zh-CN" sz="2800" b="1" dirty="0" smtClean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Ajax 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解决方案：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jQuery</a:t>
            </a:r>
            <a:r>
              <a:rPr lang="en-US" altLang="zh-CN" sz="28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+ JavaScript + JSON </a:t>
            </a:r>
            <a:r>
              <a:rPr lang="en-US" altLang="zh-CN" sz="2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google-gson</a:t>
            </a:r>
            <a:endParaRPr lang="en-US" altLang="zh-CN" sz="2800" b="1" dirty="0" smtClean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层之间解耦方案：</a:t>
            </a:r>
            <a:r>
              <a:rPr lang="zh-CN" altLang="en-US" sz="28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工厂设计模式</a:t>
            </a:r>
            <a:endParaRPr lang="zh-CN" altLang="en-US" sz="2800" b="1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4683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结账操作</a:t>
            </a:r>
            <a:r>
              <a:rPr lang="en-US" altLang="zh-CN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-1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79" y="1988840"/>
            <a:ext cx="309562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2159372" y="4678778"/>
            <a:ext cx="468412" cy="307504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969790"/>
            <a:ext cx="275272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>
            <a:stCxn id="32770" idx="3"/>
            <a:endCxn id="32771" idx="1"/>
          </p:cNvCxnSpPr>
          <p:nvPr/>
        </p:nvCxnSpPr>
        <p:spPr>
          <a:xfrm>
            <a:off x="3707904" y="3474740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结账操作</a:t>
            </a:r>
            <a:r>
              <a:rPr lang="en-US" altLang="zh-CN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-2</a:t>
            </a:r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：校验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264795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177" y="1959124"/>
            <a:ext cx="276225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01" y="4653136"/>
            <a:ext cx="271462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227" y="4691236"/>
            <a:ext cx="27432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1115616" y="1772816"/>
            <a:ext cx="1440160" cy="72008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312328" y="1844824"/>
            <a:ext cx="1600930" cy="53095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115616" y="4509120"/>
            <a:ext cx="1600930" cy="53095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499992" y="4626242"/>
            <a:ext cx="1080120" cy="386934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结账操作</a:t>
            </a:r>
            <a:r>
              <a:rPr lang="en-US" altLang="zh-CN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-3</a:t>
            </a:r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：流程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34818" name="Picture 2" descr="C:\Users\Think Pad\Desktop\ca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0201"/>
            <a:ext cx="9144000" cy="508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827584" y="3068960"/>
            <a:ext cx="1512168" cy="1152128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411760" y="3087180"/>
            <a:ext cx="720080" cy="2880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校验</a:t>
            </a:r>
            <a:endParaRPr lang="zh-CN" altLang="en-US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5816" y="4509120"/>
            <a:ext cx="5256584" cy="1656184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7236296" y="4077072"/>
            <a:ext cx="1080120" cy="2880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业务操作</a:t>
            </a:r>
            <a:endParaRPr lang="zh-CN" altLang="en-US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关于 </a:t>
            </a:r>
            <a:r>
              <a:rPr lang="en-US" altLang="zh-CN" sz="4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ThreadLocal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2409665" y="1844824"/>
            <a:ext cx="5016425" cy="108012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2382240" y="3356992"/>
            <a:ext cx="5039162" cy="108012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2371910" y="4869160"/>
            <a:ext cx="5047726" cy="108012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462464" y="2221034"/>
            <a:ext cx="102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线程</a:t>
            </a:r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-1</a:t>
            </a:r>
            <a:endParaRPr lang="zh-CN" altLang="en-US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2200" y="3737357"/>
            <a:ext cx="102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线程</a:t>
            </a:r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-2</a:t>
            </a:r>
            <a:endParaRPr lang="zh-CN" altLang="en-US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72200" y="5258817"/>
            <a:ext cx="102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线程</a:t>
            </a:r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-3</a:t>
            </a:r>
            <a:endParaRPr lang="zh-CN" altLang="en-US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409666" y="1853498"/>
            <a:ext cx="4876834" cy="4104456"/>
          </a:xfrm>
          <a:prstGeom prst="roundRect">
            <a:avLst/>
          </a:prstGeom>
          <a:solidFill>
            <a:schemeClr val="tx2">
              <a:lumMod val="20000"/>
              <a:lumOff val="80000"/>
              <a:alpha val="51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707904" y="61584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ThreadLocal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1365430" y="3599910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i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807058" y="2207587"/>
            <a:ext cx="684822" cy="37553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i1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771800" y="5229200"/>
            <a:ext cx="720080" cy="37553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i3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771800" y="3701535"/>
            <a:ext cx="720080" cy="37553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i2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17" idx="7"/>
            <a:endCxn id="19" idx="3"/>
          </p:cNvCxnSpPr>
          <p:nvPr/>
        </p:nvCxnSpPr>
        <p:spPr>
          <a:xfrm flipV="1">
            <a:off x="1857131" y="2528128"/>
            <a:ext cx="1050217" cy="1156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7" idx="6"/>
            <a:endCxn id="23" idx="2"/>
          </p:cNvCxnSpPr>
          <p:nvPr/>
        </p:nvCxnSpPr>
        <p:spPr>
          <a:xfrm>
            <a:off x="1941494" y="3887942"/>
            <a:ext cx="830306" cy="1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7" idx="5"/>
            <a:endCxn id="22" idx="2"/>
          </p:cNvCxnSpPr>
          <p:nvPr/>
        </p:nvCxnSpPr>
        <p:spPr>
          <a:xfrm>
            <a:off x="1857131" y="4091611"/>
            <a:ext cx="914669" cy="1325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4887920" y="2207587"/>
            <a:ext cx="684822" cy="37553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i1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540622" y="3727227"/>
            <a:ext cx="720080" cy="37553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i2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4716016" y="5242267"/>
            <a:ext cx="720080" cy="37553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i3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右箭头 44"/>
          <p:cNvSpPr/>
          <p:nvPr/>
        </p:nvSpPr>
        <p:spPr>
          <a:xfrm rot="10800000">
            <a:off x="251520" y="4869160"/>
            <a:ext cx="3171346" cy="36004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ThreadLocal</a:t>
            </a:r>
            <a:r>
              <a:rPr lang="en-US" altLang="zh-CN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+ Filter </a:t>
            </a:r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处理事务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422866" y="1936794"/>
            <a:ext cx="936104" cy="43204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Servlet</a:t>
            </a:r>
            <a:endParaRPr lang="zh-CN" altLang="en-US" b="1" dirty="0"/>
          </a:p>
        </p:txBody>
      </p:sp>
      <p:sp>
        <p:nvSpPr>
          <p:cNvPr id="31" name="矩形 30"/>
          <p:cNvSpPr/>
          <p:nvPr/>
        </p:nvSpPr>
        <p:spPr>
          <a:xfrm>
            <a:off x="5220072" y="1936794"/>
            <a:ext cx="1077126" cy="43204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Service</a:t>
            </a:r>
            <a:endParaRPr lang="zh-CN" altLang="en-US" b="1" dirty="0"/>
          </a:p>
        </p:txBody>
      </p:sp>
      <p:sp>
        <p:nvSpPr>
          <p:cNvPr id="32" name="矩形 31"/>
          <p:cNvSpPr/>
          <p:nvPr/>
        </p:nvSpPr>
        <p:spPr>
          <a:xfrm>
            <a:off x="7164288" y="1936794"/>
            <a:ext cx="1800200" cy="43204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DAO</a:t>
            </a:r>
            <a:endParaRPr lang="zh-CN" altLang="en-US" b="1" dirty="0"/>
          </a:p>
        </p:txBody>
      </p:sp>
      <p:sp>
        <p:nvSpPr>
          <p:cNvPr id="35" name="右箭头 34"/>
          <p:cNvSpPr/>
          <p:nvPr/>
        </p:nvSpPr>
        <p:spPr>
          <a:xfrm>
            <a:off x="251520" y="2132856"/>
            <a:ext cx="3171346" cy="36004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96598" y="1936794"/>
            <a:ext cx="1947210" cy="4320480"/>
          </a:xfrm>
          <a:prstGeom prst="rect">
            <a:avLst/>
          </a:prstGeom>
          <a:solidFill>
            <a:srgbClr val="9EEAFF">
              <a:alpha val="25098"/>
            </a:srgb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TransactionFilter</a:t>
            </a:r>
            <a:endParaRPr lang="zh-CN" alt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968606" y="2492896"/>
            <a:ext cx="1800200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 smtClean="0"/>
              <a:t>获取连接和 当前线程绑定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开启事务</a:t>
            </a:r>
            <a:endParaRPr lang="en-US" altLang="zh-CN" sz="14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7272563" y="4345940"/>
            <a:ext cx="165319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 smtClean="0"/>
              <a:t>从当前线程中获取连接</a:t>
            </a:r>
            <a:endParaRPr lang="en-US" altLang="zh-CN" sz="14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968606" y="5273807"/>
            <a:ext cx="1800201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 smtClean="0"/>
              <a:t>提交或回滚事务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关闭连接</a:t>
            </a:r>
            <a:endParaRPr lang="en-US" altLang="zh-CN" sz="1400" dirty="0" smtClean="0"/>
          </a:p>
        </p:txBody>
      </p:sp>
      <p:sp>
        <p:nvSpPr>
          <p:cNvPr id="47" name="右箭头 46"/>
          <p:cNvSpPr/>
          <p:nvPr/>
        </p:nvSpPr>
        <p:spPr>
          <a:xfrm>
            <a:off x="4358970" y="3861048"/>
            <a:ext cx="861102" cy="23598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右箭头 48"/>
          <p:cNvSpPr/>
          <p:nvPr/>
        </p:nvSpPr>
        <p:spPr>
          <a:xfrm>
            <a:off x="6297198" y="3861048"/>
            <a:ext cx="861102" cy="23598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120951" y="1871718"/>
            <a:ext cx="717086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请求</a:t>
            </a:r>
            <a:endParaRPr lang="zh-CN" altLang="en-US" sz="14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20951" y="5273807"/>
            <a:ext cx="717086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响应</a:t>
            </a:r>
          </a:p>
        </p:txBody>
      </p:sp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查看交易记录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772816"/>
            <a:ext cx="2145552" cy="4537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95" y="3879751"/>
            <a:ext cx="29432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>
            <a:stCxn id="36867" idx="3"/>
            <a:endCxn id="36866" idx="1"/>
          </p:cNvCxnSpPr>
          <p:nvPr/>
        </p:nvCxnSpPr>
        <p:spPr>
          <a:xfrm>
            <a:off x="3851920" y="4041676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实体类设计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12250"/>
            <a:ext cx="8493232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467544" y="2132856"/>
            <a:ext cx="5688632" cy="2527666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8648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难点分析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1825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通用的分页解决方案</a:t>
            </a:r>
            <a:endParaRPr lang="en-US" altLang="zh-CN" sz="2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带查询条件的分页</a:t>
            </a:r>
            <a:endParaRPr lang="en-US" altLang="zh-CN" sz="2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 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+ </a:t>
            </a:r>
            <a:r>
              <a:rPr lang="en-US" altLang="zh-CN" sz="28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ThreadLocal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解决事务</a:t>
            </a:r>
            <a:endParaRPr lang="en-US" altLang="zh-CN" sz="2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46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实体类设计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12250"/>
            <a:ext cx="8493232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467544" y="2132856"/>
            <a:ext cx="5688632" cy="2527666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46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数据表设计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4824"/>
            <a:ext cx="6984776" cy="463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468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数据表设计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200" y="4475882"/>
            <a:ext cx="914400" cy="433388"/>
          </a:xfrm>
          <a:prstGeom prst="rect">
            <a:avLst/>
          </a:prstGeom>
          <a:noFill/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2425" y="4887045"/>
            <a:ext cx="914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account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1312" y="2893145"/>
            <a:ext cx="990600" cy="668337"/>
          </a:xfrm>
          <a:prstGeom prst="rect">
            <a:avLst/>
          </a:prstGeom>
          <a:noFill/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93712" y="3655145"/>
            <a:ext cx="914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userinfo</a:t>
            </a:r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00825" y="2177182"/>
            <a:ext cx="1171575" cy="1676400"/>
          </a:xfrm>
          <a:prstGeom prst="rect">
            <a:avLst/>
          </a:prstGeom>
          <a:noFill/>
        </p:spPr>
      </p:pic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077025" y="3929782"/>
            <a:ext cx="914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book</a:t>
            </a:r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03712" y="1916832"/>
            <a:ext cx="896938" cy="990600"/>
          </a:xfrm>
          <a:prstGeom prst="rect">
            <a:avLst/>
          </a:prstGeom>
          <a:noFill/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779912" y="2983632"/>
            <a:ext cx="914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tradeitem</a:t>
            </a: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5541912" y="2297832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13" name="Picture 1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01862" y="2634382"/>
            <a:ext cx="914400" cy="728663"/>
          </a:xfrm>
          <a:prstGeom prst="rect">
            <a:avLst/>
          </a:prstGeom>
          <a:noFill/>
        </p:spPr>
      </p:pic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754262" y="3396382"/>
            <a:ext cx="914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trade</a:t>
            </a: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H="1">
            <a:off x="3408312" y="2755032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H="1">
            <a:off x="1503312" y="2983632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731912" y="344083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027187" y="3440832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1568400" y="4583832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3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搭建环境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18259"/>
            <a:ext cx="8229600" cy="2850902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加入 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C3P0 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数据源</a:t>
            </a:r>
            <a:endParaRPr lang="en-US" altLang="zh-CN" sz="2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加入 </a:t>
            </a:r>
            <a:r>
              <a:rPr lang="en-US" altLang="zh-CN" sz="28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dbutils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工具类</a:t>
            </a:r>
            <a:endParaRPr lang="en-US" altLang="zh-CN" sz="2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加入 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JSTL </a:t>
            </a:r>
          </a:p>
          <a:p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其它：使用随时加入</a:t>
            </a:r>
            <a:endParaRPr lang="zh-CN" altLang="en-US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46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572</Words>
  <Application>Microsoft Office PowerPoint</Application>
  <PresentationFormat>全屏显示(4:3)</PresentationFormat>
  <Paragraphs>132</Paragraphs>
  <Slides>47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Office 主题</vt:lpstr>
      <vt:lpstr>JavaWEB 案例：ATGUIGU 网上书城</vt:lpstr>
      <vt:lpstr>功能分析</vt:lpstr>
      <vt:lpstr>总体架构</vt:lpstr>
      <vt:lpstr>技术选型</vt:lpstr>
      <vt:lpstr>难点分析</vt:lpstr>
      <vt:lpstr>实体类设计</vt:lpstr>
      <vt:lpstr>数据表设计</vt:lpstr>
      <vt:lpstr>数据表设计</vt:lpstr>
      <vt:lpstr>搭建环境</vt:lpstr>
      <vt:lpstr>搭建环境</vt:lpstr>
      <vt:lpstr>Dao 层设计</vt:lpstr>
      <vt:lpstr>Dao 接口-1</vt:lpstr>
      <vt:lpstr>Dao 接口-2</vt:lpstr>
      <vt:lpstr>Dao 接口-3</vt:lpstr>
      <vt:lpstr>PowerPoint 演示文稿</vt:lpstr>
      <vt:lpstr>封装翻页信息的 Page 类</vt:lpstr>
      <vt:lpstr>封装翻页信息的 Page 类</vt:lpstr>
      <vt:lpstr>封装查询条件的 CriteriaBook 类</vt:lpstr>
      <vt:lpstr>BookDao 接口-1</vt:lpstr>
      <vt:lpstr>BookDao 接口-2</vt:lpstr>
      <vt:lpstr>AccountDao</vt:lpstr>
      <vt:lpstr>TradeDAO</vt:lpstr>
      <vt:lpstr>TradeItemDAO</vt:lpstr>
      <vt:lpstr>UserDAO</vt:lpstr>
      <vt:lpstr>功能实现：查看图书信息</vt:lpstr>
      <vt:lpstr>翻页过程中保存查询条件</vt:lpstr>
      <vt:lpstr>使用 JS 完成提示”输入的页面不合法”</vt:lpstr>
      <vt:lpstr>查看图书详细信息</vt:lpstr>
      <vt:lpstr>加入购物车</vt:lpstr>
      <vt:lpstr>加入购物车的流程</vt:lpstr>
      <vt:lpstr>购物车的数据结构</vt:lpstr>
      <vt:lpstr>ShoppingCart &amp; ShoppingCartItem</vt:lpstr>
      <vt:lpstr>查看购物车</vt:lpstr>
      <vt:lpstr>删除购物项</vt:lpstr>
      <vt:lpstr>Ajax 修改购物车商品数量</vt:lpstr>
      <vt:lpstr>PowerPoint 演示文稿</vt:lpstr>
      <vt:lpstr>Ajax 修改购物车商品数量的校验</vt:lpstr>
      <vt:lpstr>继续购物超链接</vt:lpstr>
      <vt:lpstr>清空购物车</vt:lpstr>
      <vt:lpstr>结账操作-1</vt:lpstr>
      <vt:lpstr>结账操作-2：校验</vt:lpstr>
      <vt:lpstr>结账操作-3：流程</vt:lpstr>
      <vt:lpstr>关于 ThreadLocal</vt:lpstr>
      <vt:lpstr>ThreadLocal + Filter 处理事务</vt:lpstr>
      <vt:lpstr>查看交易记录</vt:lpstr>
      <vt:lpstr>实体类设计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Think Pad</cp:lastModifiedBy>
  <cp:revision>153</cp:revision>
  <dcterms:created xsi:type="dcterms:W3CDTF">2013-03-04T07:19:04Z</dcterms:created>
  <dcterms:modified xsi:type="dcterms:W3CDTF">2013-08-06T00:43:56Z</dcterms:modified>
</cp:coreProperties>
</file>