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80" r:id="rId21"/>
    <p:sldId id="276" r:id="rId22"/>
    <p:sldId id="277" r:id="rId23"/>
    <p:sldId id="275" r:id="rId24"/>
    <p:sldId id="278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9A22-DD7F-4280-B242-8E629642CFE5}" type="datetimeFigureOut">
              <a:rPr lang="mk-MK" smtClean="0"/>
              <a:t>22.6.2023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07E8-B3E5-4764-855E-549EF2C8B00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02228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9A22-DD7F-4280-B242-8E629642CFE5}" type="datetimeFigureOut">
              <a:rPr lang="mk-MK" smtClean="0"/>
              <a:t>22.6.2023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07E8-B3E5-4764-855E-549EF2C8B00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88401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9A22-DD7F-4280-B242-8E629642CFE5}" type="datetimeFigureOut">
              <a:rPr lang="mk-MK" smtClean="0"/>
              <a:t>22.6.2023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07E8-B3E5-4764-855E-549EF2C8B000}" type="slidenum">
              <a:rPr lang="mk-MK" smtClean="0"/>
              <a:t>‹#›</a:t>
            </a:fld>
            <a:endParaRPr lang="mk-M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4093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9A22-DD7F-4280-B242-8E629642CFE5}" type="datetimeFigureOut">
              <a:rPr lang="mk-MK" smtClean="0"/>
              <a:t>22.6.2023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07E8-B3E5-4764-855E-549EF2C8B00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15486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9A22-DD7F-4280-B242-8E629642CFE5}" type="datetimeFigureOut">
              <a:rPr lang="mk-MK" smtClean="0"/>
              <a:t>22.6.2023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07E8-B3E5-4764-855E-549EF2C8B000}" type="slidenum">
              <a:rPr lang="mk-MK" smtClean="0"/>
              <a:t>‹#›</a:t>
            </a:fld>
            <a:endParaRPr lang="mk-M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477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9A22-DD7F-4280-B242-8E629642CFE5}" type="datetimeFigureOut">
              <a:rPr lang="mk-MK" smtClean="0"/>
              <a:t>22.6.2023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07E8-B3E5-4764-855E-549EF2C8B00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752609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9A22-DD7F-4280-B242-8E629642CFE5}" type="datetimeFigureOut">
              <a:rPr lang="mk-MK" smtClean="0"/>
              <a:t>22.6.2023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07E8-B3E5-4764-855E-549EF2C8B00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635512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9A22-DD7F-4280-B242-8E629642CFE5}" type="datetimeFigureOut">
              <a:rPr lang="mk-MK" smtClean="0"/>
              <a:t>22.6.2023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07E8-B3E5-4764-855E-549EF2C8B00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82002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9A22-DD7F-4280-B242-8E629642CFE5}" type="datetimeFigureOut">
              <a:rPr lang="mk-MK" smtClean="0"/>
              <a:t>22.6.2023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07E8-B3E5-4764-855E-549EF2C8B00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9580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9A22-DD7F-4280-B242-8E629642CFE5}" type="datetimeFigureOut">
              <a:rPr lang="mk-MK" smtClean="0"/>
              <a:t>22.6.2023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07E8-B3E5-4764-855E-549EF2C8B00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35314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9A22-DD7F-4280-B242-8E629642CFE5}" type="datetimeFigureOut">
              <a:rPr lang="mk-MK" smtClean="0"/>
              <a:t>22.6.2023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07E8-B3E5-4764-855E-549EF2C8B00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5024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9A22-DD7F-4280-B242-8E629642CFE5}" type="datetimeFigureOut">
              <a:rPr lang="mk-MK" smtClean="0"/>
              <a:t>22.6.2023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07E8-B3E5-4764-855E-549EF2C8B00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3999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9A22-DD7F-4280-B242-8E629642CFE5}" type="datetimeFigureOut">
              <a:rPr lang="mk-MK" smtClean="0"/>
              <a:t>22.6.2023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07E8-B3E5-4764-855E-549EF2C8B00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213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9A22-DD7F-4280-B242-8E629642CFE5}" type="datetimeFigureOut">
              <a:rPr lang="mk-MK" smtClean="0"/>
              <a:t>22.6.2023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07E8-B3E5-4764-855E-549EF2C8B00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55276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9A22-DD7F-4280-B242-8E629642CFE5}" type="datetimeFigureOut">
              <a:rPr lang="mk-MK" smtClean="0"/>
              <a:t>22.6.2023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07E8-B3E5-4764-855E-549EF2C8B00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02890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9A22-DD7F-4280-B242-8E629642CFE5}" type="datetimeFigureOut">
              <a:rPr lang="mk-MK" smtClean="0"/>
              <a:t>22.6.2023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07E8-B3E5-4764-855E-549EF2C8B00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0435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D9A22-DD7F-4280-B242-8E629642CFE5}" type="datetimeFigureOut">
              <a:rPr lang="mk-MK" smtClean="0"/>
              <a:t>22.6.2023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FB07E8-B3E5-4764-855E-549EF2C8B000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97857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E115-F001-42E1-B669-7D637F4A9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Forever alone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63024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828A-7EE5-4FE9-8645-5DA35671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Карактеристики на испитаниците трет дел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863A5-8B0C-4C67-850A-FCE5D3BB6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23" y="2065073"/>
            <a:ext cx="4217541" cy="3591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E698A6-BA1C-4C94-A82F-914C538FA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729" y="2065072"/>
            <a:ext cx="4294094" cy="347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7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D076-4106-4399-853A-EF48A7FD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Карактеристики на испитаниците четврт дел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19A5D-C70C-4607-B977-80809E42E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44" y="2115671"/>
            <a:ext cx="4773348" cy="3482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7AF1D-4162-4E95-8077-F4797B2DC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80" y="1786965"/>
            <a:ext cx="3944453" cy="374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3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CD12-F617-453F-A47B-8B5DBFCB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Средување на податоци, прв дел(а)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48CEF-B498-480A-BD86-1FCECFA8D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0" y="1682492"/>
            <a:ext cx="4566178" cy="3950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B97038-D694-47E3-A139-C51E0808D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35" y="1682492"/>
            <a:ext cx="4071506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6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7D71-84E8-4712-925B-8A0A86A8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Средување на податоци, прв дел(б)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FF509-9A1A-4C36-A098-C72E360D5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62" y="1721225"/>
            <a:ext cx="5470485" cy="41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5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FD41-9B96-47E7-ACE9-1CB8456D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Средување на податоците, втор дел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BA88-51BD-44F6-B4AC-E4341EBF2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699" y="1533060"/>
            <a:ext cx="3634689" cy="3953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k-MK" dirty="0"/>
              <a:t>Колоните: раса,дали проституција легална,девственост и платиле за секс, ќе бидат отфрлени. Раса поради преголемиот број на класи и многу слични карактеристики на расите. Проституција легална, платиле за секс и девственост ќе бидат отфрлени поради тоа што најголем број испитаници се девствени, а не барале проституција.</a:t>
            </a:r>
          </a:p>
          <a:p>
            <a:pPr marL="0" indent="0">
              <a:buNone/>
            </a:pPr>
            <a:endParaRPr lang="mk-M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76E2A-D86B-48F0-8E6C-09D359D72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72" y="1380565"/>
            <a:ext cx="3463246" cy="49620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8272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F5B8-C7AA-4DE2-9EF3-77E8C61A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7913"/>
          </a:xfrm>
        </p:spPr>
        <p:txBody>
          <a:bodyPr/>
          <a:lstStyle/>
          <a:p>
            <a:pPr algn="ctr"/>
            <a:r>
              <a:rPr lang="mk-MK" dirty="0"/>
              <a:t>Средување на податоци, трет дел(а)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9A1A1-2AA0-4B65-9FF5-7FBCD9554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60" y="1516645"/>
            <a:ext cx="4722430" cy="3950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756705-C54D-4CDB-AF5C-15BD38DF3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764" y="1447513"/>
            <a:ext cx="4084687" cy="40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4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207F-C986-4B58-80DD-2FAC728F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Средување на податоци, трет дел(б)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9A92F-FC42-4A74-9B72-CDED9FCFF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4" y="1930400"/>
            <a:ext cx="4002388" cy="3950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6D4F86-D451-4778-B131-DA7BAD47D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333" y="1930400"/>
            <a:ext cx="3473617" cy="378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2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8727-BAE4-4EFE-9FA0-B5426C3E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Средување на податоци, четврт дел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97F6F-FC99-4F64-99F7-7E4AE58CD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1318"/>
            <a:ext cx="8596668" cy="22948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mk-MK" sz="1900" dirty="0"/>
              <a:t>Ги отстрануваме колоните: телесна тежина, вработеност и приход.</a:t>
            </a:r>
          </a:p>
          <a:p>
            <a:pPr marL="0" indent="0">
              <a:buNone/>
            </a:pPr>
            <a:r>
              <a:rPr lang="mk-MK" sz="1900" dirty="0"/>
              <a:t>За независни променливи за предвидување ни остануваат: род, сексуалност, социјален страв, депрасија, образовно ниво, возраст и пријатели. </a:t>
            </a:r>
          </a:p>
          <a:p>
            <a:pPr marL="0" indent="0">
              <a:buNone/>
            </a:pPr>
            <a:r>
              <a:rPr lang="mk-MK" sz="1900" dirty="0"/>
              <a:t>Со функцијата </a:t>
            </a:r>
            <a:r>
              <a:rPr lang="en-US" sz="1900" dirty="0"/>
              <a:t>replace(),</a:t>
            </a:r>
            <a:r>
              <a:rPr lang="mk-MK" sz="1900" dirty="0"/>
              <a:t> класите во депресија, социјален страв, образовно ниво, ги маркираме 1 или 0. Кај род, маж или жена се маркираат во 0, а транс лицата во 1. Сексуалноста се маркира 0, ако е хетеросексуалец и 1 ако е би/хомосексуалец.</a:t>
            </a:r>
          </a:p>
          <a:p>
            <a:pPr marL="0" indent="0">
              <a:buNone/>
            </a:pPr>
            <a:r>
              <a:rPr lang="mk-MK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51727-008B-4D95-8AF3-20EBD809F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623712"/>
            <a:ext cx="3908612" cy="26077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7849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22D7-B653-4C6B-8546-3782DD8A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Употребени модели и научни трудови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0415-6CAA-407F-8B62-F7CB03AD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  <a:t>Користени трудови: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Број на самоубиства и методи кај различни возрасни групи: Австралиски податоци и перцепции, Џон Сноудон, 1997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Предвидувања со Машинско учење на самоубиствени идеи, планирање и обиди помеѓу млади Корејци: Популациско-базирана студија, Џеонгјун Ли, Тијунг Пак, 2022</a:t>
            </a:r>
          </a:p>
          <a:p>
            <a:pPr marL="0" indent="0">
              <a:buNone/>
            </a:pP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796202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3586-C813-43BF-B794-E253384A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213348" cy="1320800"/>
          </a:xfrm>
        </p:spPr>
        <p:txBody>
          <a:bodyPr/>
          <a:lstStyle/>
          <a:p>
            <a:pPr algn="ctr"/>
            <a:r>
              <a:rPr lang="mk-MK" dirty="0"/>
              <a:t>Моите модели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5DE8-3FD6-4493-BFBC-F5D6D68A3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935442" cy="24383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Logistic Regression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Naïve Bayes Classifier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KNN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XGBoost</a:t>
            </a:r>
            <a:r>
              <a:rPr lang="en-US" dirty="0"/>
              <a:t> Classifier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mk-MK" dirty="0"/>
              <a:t>Дополнително </a:t>
            </a:r>
            <a:r>
              <a:rPr lang="en-US" dirty="0" err="1"/>
              <a:t>Kmeans</a:t>
            </a:r>
            <a:r>
              <a:rPr lang="mk-MK" dirty="0"/>
              <a:t> кластерирање</a:t>
            </a:r>
            <a:r>
              <a:rPr lang="en-US" dirty="0"/>
              <a:t> </a:t>
            </a:r>
            <a:endParaRPr lang="mk-M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3D557F-7343-4377-B73A-18128797CC9D}"/>
              </a:ext>
            </a:extLst>
          </p:cNvPr>
          <p:cNvSpPr txBox="1">
            <a:spLocks/>
          </p:cNvSpPr>
          <p:nvPr/>
        </p:nvSpPr>
        <p:spPr>
          <a:xfrm>
            <a:off x="5554134" y="646309"/>
            <a:ext cx="321334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mk-MK" sz="4200" dirty="0"/>
              <a:t>Моделите на</a:t>
            </a:r>
          </a:p>
          <a:p>
            <a:pPr algn="ctr"/>
            <a:r>
              <a:rPr lang="ru-RU" sz="4200" b="0" i="0" dirty="0">
                <a:effectLst/>
              </a:rPr>
              <a:t>Џеонгјун Ли и Тијунг Пак</a:t>
            </a:r>
          </a:p>
          <a:p>
            <a:pPr algn="ctr"/>
            <a:endParaRPr lang="mk-M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4D0A52-5FA4-47B5-AD36-949C849A668D}"/>
              </a:ext>
            </a:extLst>
          </p:cNvPr>
          <p:cNvSpPr txBox="1">
            <a:spLocks/>
          </p:cNvSpPr>
          <p:nvPr/>
        </p:nvSpPr>
        <p:spPr>
          <a:xfrm>
            <a:off x="5473452" y="2330919"/>
            <a:ext cx="2935442" cy="183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Logistic Regression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Random Forest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SVM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XGBoost</a:t>
            </a:r>
            <a:r>
              <a:rPr lang="en-US" dirty="0"/>
              <a:t> Classifier </a:t>
            </a:r>
            <a:endParaRPr lang="mk-MK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B5C51C-B915-424D-89F4-5440EEDC4C18}"/>
              </a:ext>
            </a:extLst>
          </p:cNvPr>
          <p:cNvSpPr txBox="1">
            <a:spLocks/>
          </p:cNvSpPr>
          <p:nvPr/>
        </p:nvSpPr>
        <p:spPr>
          <a:xfrm>
            <a:off x="883523" y="4829083"/>
            <a:ext cx="2935442" cy="1648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k-MK" dirty="0"/>
              <a:t>Модел кој даде најдобри резултати кај мене е </a:t>
            </a:r>
            <a:r>
              <a:rPr lang="en-US" dirty="0"/>
              <a:t>Naïve Bayes Classifier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61BF0A-978A-4B53-95BE-BB1B11047035}"/>
              </a:ext>
            </a:extLst>
          </p:cNvPr>
          <p:cNvSpPr txBox="1">
            <a:spLocks/>
          </p:cNvSpPr>
          <p:nvPr/>
        </p:nvSpPr>
        <p:spPr>
          <a:xfrm>
            <a:off x="5437595" y="4820118"/>
            <a:ext cx="2935442" cy="1069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mk-MK" dirty="0"/>
              <a:t>Модел кој дал најдобри резултати кај нив е </a:t>
            </a:r>
            <a:r>
              <a:rPr lang="en-US" dirty="0" err="1"/>
              <a:t>XGBoost</a:t>
            </a:r>
            <a:r>
              <a:rPr lang="en-US" dirty="0"/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120111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E5DB-6E80-4001-93FB-4A95444A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Целта на проектот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20E45-6701-4A13-B860-8081D5485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mk-MK" dirty="0"/>
              <a:t>откривање на причините за појава на самоубиствени идеи и обид за самоубиство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mk-MK" dirty="0"/>
              <a:t>детекција на лица кои се склони кон самоубиство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mk-MK" dirty="0"/>
              <a:t>подигање на свеста за овој проблем во општеството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mk-MK" dirty="0"/>
              <a:t>подобрување на меѓучовечките односи</a:t>
            </a:r>
          </a:p>
          <a:p>
            <a:pPr marL="0" indent="0">
              <a:buNone/>
            </a:pP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89729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9231-8011-4F7D-8945-E882E66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53372" cy="1320800"/>
          </a:xfrm>
        </p:spPr>
        <p:txBody>
          <a:bodyPr/>
          <a:lstStyle/>
          <a:p>
            <a:r>
              <a:rPr lang="mk-MK" dirty="0"/>
              <a:t>Моите променливи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FC0C-049B-4BB0-9933-52476300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69" y="2160588"/>
            <a:ext cx="2505137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mk-MK" dirty="0"/>
              <a:t>Род</a:t>
            </a:r>
          </a:p>
          <a:p>
            <a:pPr>
              <a:buFont typeface="+mj-lt"/>
              <a:buAutoNum type="arabicPeriod"/>
            </a:pPr>
            <a:r>
              <a:rPr lang="mk-MK" dirty="0"/>
              <a:t>Сексуалност</a:t>
            </a:r>
          </a:p>
          <a:p>
            <a:pPr>
              <a:buFont typeface="+mj-lt"/>
              <a:buAutoNum type="arabicPeriod"/>
            </a:pPr>
            <a:r>
              <a:rPr lang="mk-MK" dirty="0"/>
              <a:t>Возраст</a:t>
            </a:r>
          </a:p>
          <a:p>
            <a:pPr>
              <a:buFont typeface="+mj-lt"/>
              <a:buAutoNum type="arabicPeriod"/>
            </a:pPr>
            <a:r>
              <a:rPr lang="mk-MK" dirty="0"/>
              <a:t>Пријатели</a:t>
            </a:r>
          </a:p>
          <a:p>
            <a:pPr>
              <a:buFont typeface="+mj-lt"/>
              <a:buAutoNum type="arabicPeriod"/>
            </a:pPr>
            <a:r>
              <a:rPr lang="mk-MK" dirty="0"/>
              <a:t>Социјален страв</a:t>
            </a:r>
          </a:p>
          <a:p>
            <a:pPr>
              <a:buFont typeface="+mj-lt"/>
              <a:buAutoNum type="arabicPeriod"/>
            </a:pPr>
            <a:r>
              <a:rPr lang="mk-MK" dirty="0"/>
              <a:t>Депресија</a:t>
            </a:r>
          </a:p>
          <a:p>
            <a:pPr>
              <a:buFont typeface="+mj-lt"/>
              <a:buAutoNum type="arabicPeriod"/>
            </a:pPr>
            <a:r>
              <a:rPr lang="mk-MK" dirty="0"/>
              <a:t>Ниво на образование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39CC1C-AF47-4F0A-B6BC-34069C2F6BCE}"/>
              </a:ext>
            </a:extLst>
          </p:cNvPr>
          <p:cNvSpPr txBox="1">
            <a:spLocks/>
          </p:cNvSpPr>
          <p:nvPr/>
        </p:nvSpPr>
        <p:spPr>
          <a:xfrm>
            <a:off x="5204511" y="609600"/>
            <a:ext cx="295337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mk-MK" dirty="0"/>
              <a:t>Нивните променливи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F3C86D-841D-436D-A365-A79A13CA54AA}"/>
              </a:ext>
            </a:extLst>
          </p:cNvPr>
          <p:cNvSpPr txBox="1">
            <a:spLocks/>
          </p:cNvSpPr>
          <p:nvPr/>
        </p:nvSpPr>
        <p:spPr>
          <a:xfrm>
            <a:off x="5338981" y="2160588"/>
            <a:ext cx="250513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mk-MK" dirty="0"/>
              <a:t>Депресија</a:t>
            </a:r>
          </a:p>
          <a:p>
            <a:pPr>
              <a:buFont typeface="+mj-lt"/>
              <a:buAutoNum type="arabicPeriod"/>
            </a:pPr>
            <a:r>
              <a:rPr lang="mk-MK" dirty="0"/>
              <a:t>Самодоверба</a:t>
            </a:r>
          </a:p>
          <a:p>
            <a:pPr>
              <a:buFont typeface="+mj-lt"/>
              <a:buAutoNum type="arabicPeriod"/>
            </a:pPr>
            <a:r>
              <a:rPr lang="mk-MK" dirty="0"/>
              <a:t>Консумација</a:t>
            </a:r>
          </a:p>
          <a:p>
            <a:pPr>
              <a:buFont typeface="+mj-lt"/>
              <a:buAutoNum type="arabicPeriod"/>
            </a:pPr>
            <a:r>
              <a:rPr lang="mk-MK" dirty="0"/>
              <a:t>Животна сатисфакција</a:t>
            </a:r>
          </a:p>
          <a:p>
            <a:pPr>
              <a:buFont typeface="+mj-lt"/>
              <a:buAutoNum type="arabicPeriod"/>
            </a:pPr>
            <a:r>
              <a:rPr lang="mk-MK" dirty="0"/>
              <a:t>Приход</a:t>
            </a:r>
          </a:p>
        </p:txBody>
      </p:sp>
    </p:spTree>
    <p:extLst>
      <p:ext uri="{BB962C8B-B14F-4D97-AF65-F5344CB8AC3E}">
        <p14:creationId xmlns:p14="http://schemas.microsoft.com/office/powerpoint/2010/main" val="2910703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3588-755F-4CF7-A289-51397C06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Classifier(</a:t>
            </a:r>
            <a:r>
              <a:rPr lang="mk-MK" dirty="0"/>
              <a:t>најдобар модел</a:t>
            </a:r>
            <a:r>
              <a:rPr lang="en-US" dirty="0"/>
              <a:t>)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D9CB8-E4A2-448C-BEE1-F53832D50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527113" cy="2151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precision</a:t>
            </a:r>
            <a:r>
              <a:rPr lang="mk-MK" dirty="0"/>
              <a:t>(</a:t>
            </a:r>
            <a:r>
              <a:rPr lang="en-US" dirty="0"/>
              <a:t>Classification report</a:t>
            </a:r>
            <a:r>
              <a:rPr lang="mk-MK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0       0.88</a:t>
            </a:r>
            <a:endParaRPr lang="mk-MK" dirty="0"/>
          </a:p>
          <a:p>
            <a:pPr marL="0" indent="0">
              <a:buNone/>
            </a:pPr>
            <a:r>
              <a:rPr lang="mk-MK" dirty="0"/>
              <a:t> </a:t>
            </a:r>
            <a:r>
              <a:rPr lang="en-US" dirty="0"/>
              <a:t>1       0.53</a:t>
            </a:r>
          </a:p>
          <a:p>
            <a:pPr marL="0" indent="0">
              <a:buNone/>
            </a:pPr>
            <a:r>
              <a:rPr lang="en-US" dirty="0"/>
              <a:t>Accuracy score: 83.47</a:t>
            </a:r>
          </a:p>
          <a:p>
            <a:pPr marL="0" indent="0">
              <a:buNone/>
            </a:pPr>
            <a:r>
              <a:rPr lang="en-US" dirty="0"/>
              <a:t>Jaccard score: 31.03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mk-M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0B7628-69DF-4A15-9236-051E52BA7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263" y="1529641"/>
            <a:ext cx="4777261" cy="48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1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A048-0E34-46FD-A496-1C078837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Classifier(</a:t>
            </a:r>
            <a:r>
              <a:rPr lang="mk-MK" dirty="0"/>
              <a:t>втор најдобар модел</a:t>
            </a:r>
            <a:r>
              <a:rPr lang="en-US" dirty="0"/>
              <a:t>)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3CF4-29B3-4420-ABA2-E2AC59DF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3769160" cy="20976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precision (Classification report)</a:t>
            </a:r>
          </a:p>
          <a:p>
            <a:pPr marL="0" indent="0">
              <a:buNone/>
            </a:pPr>
            <a:r>
              <a:rPr lang="en-US" dirty="0"/>
              <a:t>0       0.86</a:t>
            </a:r>
          </a:p>
          <a:p>
            <a:pPr marL="0" indent="0">
              <a:buNone/>
            </a:pPr>
            <a:r>
              <a:rPr lang="en-US" dirty="0"/>
              <a:t>1       0.33</a:t>
            </a:r>
          </a:p>
          <a:p>
            <a:pPr marL="0" indent="0">
              <a:buNone/>
            </a:pPr>
            <a:r>
              <a:rPr lang="en-US" dirty="0"/>
              <a:t>Accuracy score: </a:t>
            </a:r>
            <a:r>
              <a:rPr lang="mk-MK" dirty="0"/>
              <a:t>76.85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Jaccard score: 20.0</a:t>
            </a:r>
            <a:endParaRPr lang="mk-M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A48FA-03B6-4D8D-B0E0-D5DB008D2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494" y="1532965"/>
            <a:ext cx="4524469" cy="4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5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F89D-846E-4347-B9C6-F4533D3B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Regression(</a:t>
            </a:r>
            <a:r>
              <a:rPr lang="mk-MK" dirty="0"/>
              <a:t>трет најдобар модел</a:t>
            </a:r>
            <a:r>
              <a:rPr lang="en-US" dirty="0"/>
              <a:t>)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ECEF-F8B4-4CED-BC0D-6075D7307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3733301" cy="21424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Precision(Classification report) </a:t>
            </a:r>
          </a:p>
          <a:p>
            <a:pPr marL="0" indent="0">
              <a:buNone/>
            </a:pPr>
            <a:r>
              <a:rPr lang="en-US" dirty="0"/>
              <a:t>0       0.85</a:t>
            </a:r>
          </a:p>
          <a:p>
            <a:pPr marL="0" indent="0">
              <a:buNone/>
            </a:pPr>
            <a:r>
              <a:rPr lang="en-US" dirty="0"/>
              <a:t>1       0.57</a:t>
            </a:r>
          </a:p>
          <a:p>
            <a:pPr marL="0" indent="0">
              <a:buNone/>
            </a:pPr>
            <a:r>
              <a:rPr lang="en-US" dirty="0"/>
              <a:t>Accuracy score: 83.47</a:t>
            </a:r>
          </a:p>
          <a:p>
            <a:pPr marL="0" indent="0">
              <a:buNone/>
            </a:pPr>
            <a:r>
              <a:rPr lang="en-US" dirty="0"/>
              <a:t>Jaccard index: 16.67</a:t>
            </a:r>
            <a:endParaRPr lang="mk-M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B5FCEF-D044-435C-9C25-21948461C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49" y="1713349"/>
            <a:ext cx="4254922" cy="431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51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7982-CD25-48C3-856B-34D074DB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KNN(</a:t>
            </a:r>
            <a:r>
              <a:rPr lang="mk-MK" dirty="0"/>
              <a:t>со 4</a:t>
            </a:r>
            <a:r>
              <a:rPr lang="en-US" dirty="0"/>
              <a:t>)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0948-9F92-4FB3-AED3-4E6042E76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549960" cy="22052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precision</a:t>
            </a:r>
          </a:p>
          <a:p>
            <a:pPr marL="0" indent="0">
              <a:buNone/>
            </a:pPr>
            <a:r>
              <a:rPr lang="en-US" dirty="0"/>
              <a:t>0       0.84</a:t>
            </a:r>
          </a:p>
          <a:p>
            <a:pPr marL="0" indent="0">
              <a:buNone/>
            </a:pPr>
            <a:r>
              <a:rPr lang="en-US" dirty="0"/>
              <a:t>1       1.00</a:t>
            </a:r>
          </a:p>
          <a:p>
            <a:pPr marL="0" indent="0">
              <a:buNone/>
            </a:pPr>
            <a:r>
              <a:rPr lang="en-US" dirty="0"/>
              <a:t>Accuracy score: </a:t>
            </a:r>
            <a:r>
              <a:rPr lang="mk-MK" dirty="0"/>
              <a:t>84.</a:t>
            </a:r>
            <a:r>
              <a:rPr lang="en-US" dirty="0"/>
              <a:t>30</a:t>
            </a:r>
          </a:p>
          <a:p>
            <a:pPr marL="0" indent="0">
              <a:buNone/>
            </a:pPr>
            <a:r>
              <a:rPr lang="en-US" dirty="0"/>
              <a:t>Jaccard score: 9.52</a:t>
            </a:r>
          </a:p>
          <a:p>
            <a:pPr marL="0" indent="0">
              <a:buNone/>
            </a:pPr>
            <a:endParaRPr lang="mk-M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3DFC3-99B7-4158-A710-948257F86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72" y="988316"/>
            <a:ext cx="4810736" cy="488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40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6945-470F-4B84-8011-F57A23AC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Определување на ризични групи </a:t>
            </a:r>
            <a:br>
              <a:rPr lang="mk-MK" dirty="0"/>
            </a:br>
            <a:r>
              <a:rPr lang="mk-MK" dirty="0"/>
              <a:t>со </a:t>
            </a:r>
            <a:r>
              <a:rPr lang="en-US" dirty="0" err="1"/>
              <a:t>Kmeans</a:t>
            </a:r>
            <a:endParaRPr lang="mk-M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A19A9-FD1A-417F-9170-49E291298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407" y="2088777"/>
            <a:ext cx="4785890" cy="42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81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E7C3-4FF5-446A-ADE1-C6B954E2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Слики од интернет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A16B-F326-4779-9015-1C10C58E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k-MK" dirty="0"/>
              <a:t>Прва слика, </a:t>
            </a:r>
            <a:r>
              <a:rPr lang="en-US" dirty="0" err="1"/>
              <a:t>fszalai</a:t>
            </a:r>
            <a:r>
              <a:rPr lang="en-US" dirty="0"/>
              <a:t>, </a:t>
            </a:r>
            <a:r>
              <a:rPr lang="en-US" dirty="0" err="1"/>
              <a:t>pixabay</a:t>
            </a:r>
            <a:endParaRPr lang="en-US" dirty="0"/>
          </a:p>
          <a:p>
            <a:pPr marL="0" indent="0">
              <a:buNone/>
            </a:pPr>
            <a:r>
              <a:rPr lang="mk-MK" dirty="0"/>
              <a:t>Втора слика</a:t>
            </a:r>
            <a:r>
              <a:rPr lang="en-US" dirty="0"/>
              <a:t>, </a:t>
            </a:r>
            <a:r>
              <a:rPr lang="en-US" dirty="0" err="1"/>
              <a:t>JohnHain</a:t>
            </a:r>
            <a:r>
              <a:rPr lang="en-US" dirty="0"/>
              <a:t>, </a:t>
            </a:r>
            <a:r>
              <a:rPr lang="en-US" dirty="0" err="1"/>
              <a:t>pixabay</a:t>
            </a:r>
            <a:endParaRPr lang="en-US" dirty="0"/>
          </a:p>
          <a:p>
            <a:pPr marL="0" indent="0">
              <a:buNone/>
            </a:pPr>
            <a:r>
              <a:rPr lang="mk-MK" dirty="0"/>
              <a:t>Трета слика, </a:t>
            </a:r>
            <a:r>
              <a:rPr lang="en-US" dirty="0" err="1"/>
              <a:t>Engin_Akyart</a:t>
            </a:r>
            <a:r>
              <a:rPr lang="en-US" dirty="0"/>
              <a:t>, </a:t>
            </a:r>
            <a:r>
              <a:rPr lang="en-US" dirty="0" err="1"/>
              <a:t>pixabay</a:t>
            </a:r>
            <a:endParaRPr lang="en-US" dirty="0"/>
          </a:p>
          <a:p>
            <a:pPr marL="0" indent="0">
              <a:buNone/>
            </a:pPr>
            <a:r>
              <a:rPr lang="mk-MK" dirty="0"/>
              <a:t>Четвртта слика, </a:t>
            </a:r>
            <a:r>
              <a:rPr lang="en-US" dirty="0" err="1"/>
              <a:t>GoranH</a:t>
            </a:r>
            <a:r>
              <a:rPr lang="en-US" dirty="0"/>
              <a:t>, </a:t>
            </a:r>
            <a:r>
              <a:rPr lang="en-US" dirty="0" err="1"/>
              <a:t>pixabay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449699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A69B-66FA-4A24-A38C-397EBCF93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086" y="2402636"/>
            <a:ext cx="6324101" cy="1268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k-MK" sz="2800" dirty="0">
                <a:solidFill>
                  <a:schemeClr val="accent1"/>
                </a:solidFill>
              </a:rPr>
              <a:t>Изработил:</a:t>
            </a:r>
          </a:p>
          <a:p>
            <a:pPr marL="0" indent="0">
              <a:buNone/>
            </a:pPr>
            <a:r>
              <a:rPr lang="mk-MK" sz="2800" dirty="0">
                <a:solidFill>
                  <a:schemeClr val="accent1"/>
                </a:solidFill>
              </a:rPr>
              <a:t>Орданче Недев 203206, 2023</a:t>
            </a:r>
          </a:p>
        </p:txBody>
      </p:sp>
    </p:spTree>
    <p:extLst>
      <p:ext uri="{BB962C8B-B14F-4D97-AF65-F5344CB8AC3E}">
        <p14:creationId xmlns:p14="http://schemas.microsoft.com/office/powerpoint/2010/main" val="245271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5688-3047-4706-AB11-71F921BA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046" y="609600"/>
            <a:ext cx="3697955" cy="1320800"/>
          </a:xfrm>
        </p:spPr>
        <p:txBody>
          <a:bodyPr/>
          <a:lstStyle/>
          <a:p>
            <a:r>
              <a:rPr lang="en-US" dirty="0"/>
              <a:t>Forever alone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497E-4386-4F29-B09F-AD3520955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11" y="3429000"/>
            <a:ext cx="8596668" cy="23169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mk-MK" dirty="0"/>
              <a:t>Претставува податочно множество изработено од страна на корисник на социјалната мрежа </a:t>
            </a:r>
            <a:r>
              <a:rPr lang="en-US" dirty="0"/>
              <a:t>Reddit. </a:t>
            </a:r>
            <a:r>
              <a:rPr lang="mk-MK" dirty="0"/>
              <a:t>Била поставена анкета во 2016 на социјалната мрежа и од таа анкета со 19 прашања се правеле испитувања со модели на машинско учење дали може да се предвиди самоубиство. Податочното множество го донирал на </a:t>
            </a:r>
            <a:r>
              <a:rPr lang="en-US" dirty="0"/>
              <a:t>Kaggle </a:t>
            </a:r>
            <a:r>
              <a:rPr lang="mk-MK" dirty="0"/>
              <a:t>платформата Лиам Ларсен, со дозвола на авторот кој останал анонимен.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E19AC-404B-4AA9-9E2C-9C16C6DDB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38" y="688615"/>
            <a:ext cx="3379694" cy="22548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34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8590-D75D-4BA9-962B-5404AD88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Независни променливи и променлива која ја предвидуваме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6412-AAC0-44FE-AA00-BEC5791C2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5149725" cy="3863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k-MK" dirty="0"/>
              <a:t>Независни променливи се: време, род, сексуалност, возраст, приход, раса, девственост, дали проституцијата е легална, дали платиле за секс, социјален страв, депресија,телесна тежина ,пријатели, вработеност, работна титула, ниво на образование, дали барале помош од други за врска, дали работеле на личен развој и подобрување.</a:t>
            </a:r>
          </a:p>
          <a:p>
            <a:pPr marL="0" indent="0">
              <a:buNone/>
            </a:pPr>
            <a:r>
              <a:rPr lang="mk-MK" dirty="0"/>
              <a:t>Ја предвидуваме зависната променлива обид за самоубиство.</a:t>
            </a:r>
          </a:p>
          <a:p>
            <a:pPr>
              <a:buFont typeface="+mj-lt"/>
              <a:buAutoNum type="arabicPeriod"/>
            </a:pPr>
            <a:endParaRPr lang="mk-MK" sz="1600" dirty="0"/>
          </a:p>
          <a:p>
            <a:pPr>
              <a:buFont typeface="+mj-lt"/>
              <a:buAutoNum type="arabicPeriod"/>
            </a:pPr>
            <a:endParaRPr lang="mk-MK" sz="1600" dirty="0"/>
          </a:p>
          <a:p>
            <a:pPr>
              <a:buFont typeface="+mj-lt"/>
              <a:buAutoNum type="arabicPeriod"/>
            </a:pPr>
            <a:endParaRPr lang="mk-MK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3E69C-F11B-4869-91F0-D37926D47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60" y="1930400"/>
            <a:ext cx="3702422" cy="37024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061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E7E8-D15F-4D3F-8A8C-AD97909B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Вредности кои недостасуваат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951B6-B725-4F33-A3C5-E8881DB89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88" y="1577786"/>
            <a:ext cx="4169617" cy="4806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BC4C14-5CDD-4A8D-B44C-30872382F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903" y="1577786"/>
            <a:ext cx="4453045" cy="451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1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32B1-D20E-4F8B-AE9B-87763078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Употреба на функциите </a:t>
            </a:r>
            <a:r>
              <a:rPr lang="en-US" dirty="0"/>
              <a:t>unique() </a:t>
            </a:r>
            <a:r>
              <a:rPr lang="mk-MK" dirty="0"/>
              <a:t>и</a:t>
            </a:r>
            <a:r>
              <a:rPr lang="en-US" dirty="0"/>
              <a:t> </a:t>
            </a:r>
            <a:r>
              <a:rPr lang="en-US" dirty="0" err="1"/>
              <a:t>nunique</a:t>
            </a:r>
            <a:r>
              <a:rPr lang="en-US" dirty="0"/>
              <a:t>()</a:t>
            </a:r>
            <a:r>
              <a:rPr lang="mk-MK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0819-1F4F-4B8A-8319-C296CD39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k-MK" dirty="0"/>
              <a:t>Со употреба на </a:t>
            </a:r>
            <a:r>
              <a:rPr lang="en-US" dirty="0"/>
              <a:t>unique() </a:t>
            </a:r>
            <a:r>
              <a:rPr lang="mk-MK" dirty="0"/>
              <a:t>гледаме колку класи има одредена променлива, а со </a:t>
            </a:r>
            <a:r>
              <a:rPr lang="en-US" dirty="0" err="1"/>
              <a:t>nunique</a:t>
            </a:r>
            <a:r>
              <a:rPr lang="en-US" dirty="0"/>
              <a:t>() </a:t>
            </a:r>
            <a:r>
              <a:rPr lang="mk-MK" dirty="0"/>
              <a:t>функцијата само ги броиме.</a:t>
            </a:r>
          </a:p>
          <a:p>
            <a:pPr marL="0" indent="0">
              <a:buNone/>
            </a:pPr>
            <a:r>
              <a:rPr lang="mk-MK" dirty="0"/>
              <a:t>Па така колоните: време, дали барале помош од други за врска, дали работеле на личен развој и работна титула ги отфрламе(испитаниците давале описни резултати).</a:t>
            </a:r>
          </a:p>
        </p:txBody>
      </p:sp>
    </p:spTree>
    <p:extLst>
      <p:ext uri="{BB962C8B-B14F-4D97-AF65-F5344CB8AC3E}">
        <p14:creationId xmlns:p14="http://schemas.microsoft.com/office/powerpoint/2010/main" val="25801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AB7B-1310-4C03-8C8E-1098AB49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Променлива возраст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308F9-7245-48F5-BD9B-C34A54B4C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591576"/>
          </a:xfrm>
        </p:spPr>
        <p:txBody>
          <a:bodyPr/>
          <a:lstStyle/>
          <a:p>
            <a:pPr marL="0" indent="0">
              <a:buNone/>
            </a:pPr>
            <a:r>
              <a:rPr lang="mk-MK" dirty="0"/>
              <a:t>Просечната возраст на испитаниците е 24.03, медијаната е 23 и модата 23.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9A66B-0411-48E2-AE5B-0B484785E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30" y="2831678"/>
            <a:ext cx="5221234" cy="3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41A3-49F8-4961-9E37-1E693F5D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Карактеристики на испитаниците</a:t>
            </a:r>
            <a:br>
              <a:rPr lang="mk-MK" dirty="0"/>
            </a:br>
            <a:r>
              <a:rPr lang="mk-MK" dirty="0"/>
              <a:t>прв дел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35A52-F6D0-43D6-93E4-9179BB687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1" y="1776621"/>
            <a:ext cx="4040501" cy="3950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5D2933-DA3E-4EDF-8986-B03440105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47" y="1767477"/>
            <a:ext cx="4412524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5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5E1B-7C6E-4D42-8395-C23A4D16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/>
              <a:t>Карактеристики на испитаниците втор дел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EFD0B-2FC5-4E6C-BA97-9210B36F8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0" y="1793726"/>
            <a:ext cx="3810002" cy="3860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68E4E-FDF3-4ED9-BA42-FB67D51CA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267" y="1930400"/>
            <a:ext cx="4838736" cy="36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40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175</TotalTime>
  <Words>727</Words>
  <Application>Microsoft Office PowerPoint</Application>
  <PresentationFormat>Widescreen</PresentationFormat>
  <Paragraphs>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Helvetica Neue</vt:lpstr>
      <vt:lpstr>Trebuchet MS</vt:lpstr>
      <vt:lpstr>Wingdings</vt:lpstr>
      <vt:lpstr>Wingdings 3</vt:lpstr>
      <vt:lpstr>Facet</vt:lpstr>
      <vt:lpstr>Forever alone</vt:lpstr>
      <vt:lpstr>Целта на проектот</vt:lpstr>
      <vt:lpstr>Forever alone</vt:lpstr>
      <vt:lpstr>Независни променливи и променлива која ја предвидуваме</vt:lpstr>
      <vt:lpstr>Вредности кои недостасуваат</vt:lpstr>
      <vt:lpstr>Употреба на функциите unique() и nunique() </vt:lpstr>
      <vt:lpstr>Променлива возраст</vt:lpstr>
      <vt:lpstr>Карактеристики на испитаниците прв дел</vt:lpstr>
      <vt:lpstr>Карактеристики на испитаниците втор дел</vt:lpstr>
      <vt:lpstr>Карактеристики на испитаниците трет дел</vt:lpstr>
      <vt:lpstr>Карактеристики на испитаниците четврт дел</vt:lpstr>
      <vt:lpstr>Средување на податоци, прв дел(а)</vt:lpstr>
      <vt:lpstr>Средување на податоци, прв дел(б)</vt:lpstr>
      <vt:lpstr>Средување на податоците, втор дел</vt:lpstr>
      <vt:lpstr>Средување на податоци, трет дел(а)</vt:lpstr>
      <vt:lpstr>Средување на податоци, трет дел(б)</vt:lpstr>
      <vt:lpstr>Средување на податоци, четврт дел</vt:lpstr>
      <vt:lpstr>Употребени модели и научни трудови</vt:lpstr>
      <vt:lpstr>Моите модели </vt:lpstr>
      <vt:lpstr>Моите променливи</vt:lpstr>
      <vt:lpstr>Naïve Bayes Classifier(најдобар модел)</vt:lpstr>
      <vt:lpstr>XGBoost Classifier(втор најдобар модел)</vt:lpstr>
      <vt:lpstr>Logistic Regression(трет најдобар модел)</vt:lpstr>
      <vt:lpstr>KNN(со 4)</vt:lpstr>
      <vt:lpstr>Определување на ризични групи  со Kmeans</vt:lpstr>
      <vt:lpstr>Слики од интернет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Forever alone</dc:title>
  <dc:creator>Lenovo</dc:creator>
  <cp:lastModifiedBy>Lenovo</cp:lastModifiedBy>
  <cp:revision>40</cp:revision>
  <dcterms:created xsi:type="dcterms:W3CDTF">2023-06-22T11:13:49Z</dcterms:created>
  <dcterms:modified xsi:type="dcterms:W3CDTF">2023-06-22T14:09:40Z</dcterms:modified>
</cp:coreProperties>
</file>