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verage"/>
      <p:regular r:id="rId12"/>
    </p:embeddedFont>
    <p:embeddedFont>
      <p:font typeface="Oswal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Oswald-regular.fntdata"/><Relationship Id="rId12"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241514479d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3241514479d_2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41514479d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3241514479d_2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41514479d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3241514479d_2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41514479d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3241514479d_2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41514479d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3241514479d_2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7" name="Google Shape;57;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58" name="Google Shape;58;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doi.org/10.1109/ACCESS.2024.3426597" TargetMode="External"/><Relationship Id="rId4" Type="http://schemas.openxmlformats.org/officeDocument/2006/relationships/hyperlink" Target="https://doi.org/10.1016/j.procs.2020.12.014" TargetMode="External"/><Relationship Id="rId5" Type="http://schemas.openxmlformats.org/officeDocument/2006/relationships/hyperlink" Target="https://doi.org/10.3390/electronics12153291" TargetMode="External"/><Relationship Id="rId6" Type="http://schemas.openxmlformats.org/officeDocument/2006/relationships/hyperlink" Target="https://doi.org/10.5824/ajite.2024.04.002.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71258" y="990800"/>
            <a:ext cx="7801500" cy="1730100"/>
          </a:xfrm>
          <a:prstGeom prst="rect">
            <a:avLst/>
          </a:prstGeom>
        </p:spPr>
        <p:txBody>
          <a:bodyPr anchorCtr="0" anchor="ctr" bIns="91425" lIns="91425" spcFirstLastPara="1" rIns="91425" wrap="square" tIns="91425">
            <a:normAutofit/>
          </a:bodyPr>
          <a:lstStyle/>
          <a:p>
            <a:pPr indent="0" lvl="0" marL="0" rtl="0" algn="ctr">
              <a:lnSpc>
                <a:spcPct val="200000"/>
              </a:lnSpc>
              <a:spcBef>
                <a:spcPts val="0"/>
              </a:spcBef>
              <a:spcAft>
                <a:spcPts val="0"/>
              </a:spcAft>
              <a:buClr>
                <a:schemeClr val="dk1"/>
              </a:buClr>
              <a:buSzPts val="1100"/>
              <a:buFont typeface="Arial"/>
              <a:buNone/>
            </a:pPr>
            <a:r>
              <a:rPr b="1" lang="en" sz="3000">
                <a:latin typeface="Times New Roman"/>
                <a:ea typeface="Times New Roman"/>
                <a:cs typeface="Times New Roman"/>
                <a:sym typeface="Times New Roman"/>
              </a:rPr>
              <a:t>Sprint Review and Retrospective Presentation</a:t>
            </a:r>
            <a:endParaRPr sz="3000">
              <a:latin typeface="Times New Roman"/>
              <a:ea typeface="Times New Roman"/>
              <a:cs typeface="Times New Roman"/>
              <a:sym typeface="Times New Roman"/>
            </a:endParaRPr>
          </a:p>
        </p:txBody>
      </p:sp>
      <p:sp>
        <p:nvSpPr>
          <p:cNvPr id="66" name="Google Shape;66;p1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700">
                <a:latin typeface="Times New Roman"/>
                <a:ea typeface="Times New Roman"/>
                <a:cs typeface="Times New Roman"/>
                <a:sym typeface="Times New Roman"/>
              </a:rPr>
              <a:t>By Jordan Bankston</a:t>
            </a:r>
            <a:endParaRPr sz="1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a:solidFill>
                  <a:schemeClr val="dk1"/>
                </a:solidFill>
                <a:latin typeface="Times New Roman"/>
                <a:ea typeface="Times New Roman"/>
                <a:cs typeface="Times New Roman"/>
                <a:sym typeface="Times New Roman"/>
              </a:rPr>
              <a:t>Agile Roles</a:t>
            </a:r>
            <a:endParaRPr>
              <a:latin typeface="Times New Roman"/>
              <a:ea typeface="Times New Roman"/>
              <a:cs typeface="Times New Roman"/>
              <a:sym typeface="Times New Roman"/>
            </a:endParaRPr>
          </a:p>
        </p:txBody>
      </p:sp>
      <p:sp>
        <p:nvSpPr>
          <p:cNvPr id="72" name="Google Shape;72;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fontScale="85000"/>
          </a:bodyPr>
          <a:lstStyle/>
          <a:p>
            <a:pPr indent="-329511" lvl="0" marL="342900" rtl="0" algn="l">
              <a:spcBef>
                <a:spcPts val="1640"/>
              </a:spcBef>
              <a:spcAft>
                <a:spcPts val="0"/>
              </a:spcAft>
              <a:buSzPct val="103866"/>
              <a:buFont typeface="Times New Roman"/>
              <a:buChar char="●"/>
            </a:pPr>
            <a:r>
              <a:rPr lang="en">
                <a:latin typeface="Times New Roman"/>
                <a:ea typeface="Times New Roman"/>
                <a:cs typeface="Times New Roman"/>
                <a:sym typeface="Times New Roman"/>
              </a:rPr>
              <a:t>The </a:t>
            </a:r>
            <a:r>
              <a:rPr b="1" lang="en">
                <a:latin typeface="Times New Roman"/>
                <a:ea typeface="Times New Roman"/>
                <a:cs typeface="Times New Roman"/>
                <a:sym typeface="Times New Roman"/>
              </a:rPr>
              <a:t>Scrum Master </a:t>
            </a:r>
            <a:r>
              <a:rPr lang="en">
                <a:latin typeface="Times New Roman"/>
                <a:ea typeface="Times New Roman"/>
                <a:cs typeface="Times New Roman"/>
                <a:sym typeface="Times New Roman"/>
              </a:rPr>
              <a:t>orchestrates Scrum ceremonies, including daily stand-ups, sprint reviews, and retrospectives, to guarantee team cohesion and efficiency. The Scrum Master diligently eliminates obstacles, promotes collaboration, and aids the team in maintaining focus on sprint objectives.</a:t>
            </a:r>
            <a:endParaRPr>
              <a:latin typeface="Times New Roman"/>
              <a:ea typeface="Times New Roman"/>
              <a:cs typeface="Times New Roman"/>
              <a:sym typeface="Times New Roman"/>
            </a:endParaRPr>
          </a:p>
          <a:p>
            <a:pPr indent="-329511" lvl="0" marL="342900" rtl="0" algn="l">
              <a:spcBef>
                <a:spcPts val="1640"/>
              </a:spcBef>
              <a:spcAft>
                <a:spcPts val="0"/>
              </a:spcAft>
              <a:buSzPct val="103866"/>
              <a:buFont typeface="Times New Roman"/>
              <a:buChar char="●"/>
            </a:pPr>
            <a:r>
              <a:rPr lang="en">
                <a:latin typeface="Times New Roman"/>
                <a:ea typeface="Times New Roman"/>
                <a:cs typeface="Times New Roman"/>
                <a:sym typeface="Times New Roman"/>
              </a:rPr>
              <a:t>The </a:t>
            </a:r>
            <a:r>
              <a:rPr b="1" lang="en">
                <a:latin typeface="Times New Roman"/>
                <a:ea typeface="Times New Roman"/>
                <a:cs typeface="Times New Roman"/>
                <a:sym typeface="Times New Roman"/>
              </a:rPr>
              <a:t>Product Owner </a:t>
            </a:r>
            <a:r>
              <a:rPr lang="en">
                <a:latin typeface="Times New Roman"/>
                <a:ea typeface="Times New Roman"/>
                <a:cs typeface="Times New Roman"/>
                <a:sym typeface="Times New Roman"/>
              </a:rPr>
              <a:t>oversees and administers the product backlog, prioritizing tasks to optimize business value. The product owner represents the interests of stakeholders and users, ensuring the team develops features that correspond with user requirements and project objectives.</a:t>
            </a:r>
            <a:endParaRPr>
              <a:latin typeface="Times New Roman"/>
              <a:ea typeface="Times New Roman"/>
              <a:cs typeface="Times New Roman"/>
              <a:sym typeface="Times New Roman"/>
            </a:endParaRPr>
          </a:p>
          <a:p>
            <a:pPr indent="-329511" lvl="0" marL="342900" rtl="0" algn="l">
              <a:spcBef>
                <a:spcPts val="1640"/>
              </a:spcBef>
              <a:spcAft>
                <a:spcPts val="1200"/>
              </a:spcAft>
              <a:buSzPct val="103866"/>
              <a:buFont typeface="Times New Roman"/>
              <a:buChar char="●"/>
            </a:pPr>
            <a:r>
              <a:rPr lang="en">
                <a:latin typeface="Times New Roman"/>
                <a:ea typeface="Times New Roman"/>
                <a:cs typeface="Times New Roman"/>
                <a:sym typeface="Times New Roman"/>
              </a:rPr>
              <a:t>The </a:t>
            </a:r>
            <a:r>
              <a:rPr b="1" lang="en">
                <a:latin typeface="Times New Roman"/>
                <a:ea typeface="Times New Roman"/>
                <a:cs typeface="Times New Roman"/>
                <a:sym typeface="Times New Roman"/>
              </a:rPr>
              <a:t>Development Team</a:t>
            </a:r>
            <a:r>
              <a:rPr lang="en">
                <a:latin typeface="Times New Roman"/>
                <a:ea typeface="Times New Roman"/>
                <a:cs typeface="Times New Roman"/>
                <a:sym typeface="Times New Roman"/>
              </a:rPr>
              <a:t> comprises cross-functional individuals, including developers, designers, and testers, who collectively bear the responsibility of delivering a working product increment at the conclusion of each sprint. This self-organizing team collaborates to accomplish sprint objectives.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a:solidFill>
                  <a:schemeClr val="dk1"/>
                </a:solidFill>
                <a:latin typeface="Times New Roman"/>
                <a:ea typeface="Times New Roman"/>
                <a:cs typeface="Times New Roman"/>
                <a:sym typeface="Times New Roman"/>
              </a:rPr>
              <a:t>Explaining Agile Phases</a:t>
            </a:r>
            <a:endParaRPr>
              <a:latin typeface="Times New Roman"/>
              <a:ea typeface="Times New Roman"/>
              <a:cs typeface="Times New Roman"/>
              <a:sym typeface="Times New Roman"/>
            </a:endParaRPr>
          </a:p>
        </p:txBody>
      </p:sp>
      <p:sp>
        <p:nvSpPr>
          <p:cNvPr id="78" name="Google Shape;78;p1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212090" lvl="0" marL="342900" rtl="0" algn="l">
              <a:spcBef>
                <a:spcPts val="1640"/>
              </a:spcBef>
              <a:spcAft>
                <a:spcPts val="0"/>
              </a:spcAft>
              <a:buClr>
                <a:schemeClr val="dk1"/>
              </a:buClr>
              <a:buSzPts val="1140"/>
              <a:buFont typeface="Times New Roman"/>
              <a:buChar char="●"/>
            </a:pPr>
            <a:r>
              <a:rPr lang="en" sz="1140">
                <a:latin typeface="Times New Roman"/>
                <a:ea typeface="Times New Roman"/>
                <a:cs typeface="Times New Roman"/>
                <a:sym typeface="Times New Roman"/>
              </a:rPr>
              <a:t>1. Conceptualization and beginning: The team works closely with stakeholders to identify user needs, project goals, and the overall vision. This phase guarantees a perfect alignment of the project scope with company objectives, laying a strong foundation for success.</a:t>
            </a:r>
            <a:endParaRPr sz="1140">
              <a:latin typeface="Times New Roman"/>
              <a:ea typeface="Times New Roman"/>
              <a:cs typeface="Times New Roman"/>
              <a:sym typeface="Times New Roman"/>
            </a:endParaRPr>
          </a:p>
          <a:p>
            <a:pPr indent="-212090" lvl="0" marL="342900" rtl="0" algn="l">
              <a:spcBef>
                <a:spcPts val="1640"/>
              </a:spcBef>
              <a:spcAft>
                <a:spcPts val="0"/>
              </a:spcAft>
              <a:buClr>
                <a:schemeClr val="dk1"/>
              </a:buClr>
              <a:buSzPts val="1140"/>
              <a:buFont typeface="Times New Roman"/>
              <a:buChar char="●"/>
            </a:pPr>
            <a:r>
              <a:rPr lang="en" sz="1140">
                <a:latin typeface="Times New Roman"/>
                <a:ea typeface="Times New Roman"/>
                <a:cs typeface="Times New Roman"/>
                <a:sym typeface="Times New Roman"/>
              </a:rPr>
              <a:t>2. Establishing and Prioritizing the Backlog: The Product Owner creates a prioritized product backlog based on stakeholder and user feedback. The team ensures timely delivery of important functionality by prioritizing high-value features.</a:t>
            </a:r>
            <a:endParaRPr sz="1140">
              <a:latin typeface="Times New Roman"/>
              <a:ea typeface="Times New Roman"/>
              <a:cs typeface="Times New Roman"/>
              <a:sym typeface="Times New Roman"/>
            </a:endParaRPr>
          </a:p>
          <a:p>
            <a:pPr indent="-212090" lvl="0" marL="342900" rtl="0" algn="l">
              <a:spcBef>
                <a:spcPts val="1640"/>
              </a:spcBef>
              <a:spcAft>
                <a:spcPts val="0"/>
              </a:spcAft>
              <a:buClr>
                <a:schemeClr val="dk1"/>
              </a:buClr>
              <a:buSzPts val="1140"/>
              <a:buFont typeface="Times New Roman"/>
              <a:buChar char="●"/>
            </a:pPr>
            <a:r>
              <a:rPr lang="en" sz="1140">
                <a:latin typeface="Times New Roman"/>
                <a:ea typeface="Times New Roman"/>
                <a:cs typeface="Times New Roman"/>
                <a:sym typeface="Times New Roman"/>
              </a:rPr>
              <a:t>3. Sprint Planning: The team prioritizes user stories based on their likelihood of completion within the sprint timetable. The team divides work into smaller, more manageable chunks to guarantee clear goals, accountability, and measurable progress.</a:t>
            </a:r>
            <a:endParaRPr sz="1140">
              <a:latin typeface="Times New Roman"/>
              <a:ea typeface="Times New Roman"/>
              <a:cs typeface="Times New Roman"/>
              <a:sym typeface="Times New Roman"/>
            </a:endParaRPr>
          </a:p>
          <a:p>
            <a:pPr indent="-212090" lvl="0" marL="342900" rtl="0" algn="l">
              <a:spcBef>
                <a:spcPts val="1640"/>
              </a:spcBef>
              <a:spcAft>
                <a:spcPts val="0"/>
              </a:spcAft>
              <a:buClr>
                <a:schemeClr val="dk1"/>
              </a:buClr>
              <a:buSzPts val="1140"/>
              <a:buFont typeface="Times New Roman"/>
              <a:buChar char="●"/>
            </a:pPr>
            <a:r>
              <a:rPr lang="en" sz="1140">
                <a:latin typeface="Times New Roman"/>
                <a:ea typeface="Times New Roman"/>
                <a:cs typeface="Times New Roman"/>
                <a:sym typeface="Times New Roman"/>
              </a:rPr>
              <a:t>4. Advancement and assessment: Continuous testing </a:t>
            </a:r>
            <a:r>
              <a:rPr lang="en" sz="1140">
                <a:latin typeface="Times New Roman"/>
                <a:ea typeface="Times New Roman"/>
                <a:cs typeface="Times New Roman"/>
                <a:sym typeface="Times New Roman"/>
              </a:rPr>
              <a:t>ensures</a:t>
            </a:r>
            <a:r>
              <a:rPr lang="en" sz="1140">
                <a:latin typeface="Times New Roman"/>
                <a:ea typeface="Times New Roman"/>
                <a:cs typeface="Times New Roman"/>
                <a:sym typeface="Times New Roman"/>
              </a:rPr>
              <a:t> quality, functionality, and seamless integration as the team adds features progressively. Early testing enables the team to proactively identify and handle issues, lowering risks and delays.</a:t>
            </a:r>
            <a:endParaRPr sz="1140">
              <a:latin typeface="Times New Roman"/>
              <a:ea typeface="Times New Roman"/>
              <a:cs typeface="Times New Roman"/>
              <a:sym typeface="Times New Roman"/>
            </a:endParaRPr>
          </a:p>
          <a:p>
            <a:pPr indent="-212090" lvl="0" marL="342900" rtl="0" algn="l">
              <a:spcBef>
                <a:spcPts val="1640"/>
              </a:spcBef>
              <a:spcAft>
                <a:spcPts val="0"/>
              </a:spcAft>
              <a:buClr>
                <a:schemeClr val="dk1"/>
              </a:buClr>
              <a:buSzPts val="1140"/>
              <a:buFont typeface="Times New Roman"/>
              <a:buChar char="●"/>
            </a:pPr>
            <a:r>
              <a:rPr lang="en" sz="1140">
                <a:latin typeface="Times New Roman"/>
                <a:ea typeface="Times New Roman"/>
                <a:cs typeface="Times New Roman"/>
                <a:sym typeface="Times New Roman"/>
              </a:rPr>
              <a:t>5. Sprint Evaluation: After each sprint, the team provides completed features to stakeholders for validation and feedback. This iterative review approach ensures the team meets expectations and drives improvements for future releases.</a:t>
            </a:r>
            <a:endParaRPr sz="1140">
              <a:latin typeface="Times New Roman"/>
              <a:ea typeface="Times New Roman"/>
              <a:cs typeface="Times New Roman"/>
              <a:sym typeface="Times New Roman"/>
            </a:endParaRPr>
          </a:p>
          <a:p>
            <a:pPr indent="-212090" lvl="0" marL="342900" rtl="0" algn="l">
              <a:spcBef>
                <a:spcPts val="1640"/>
              </a:spcBef>
              <a:spcAft>
                <a:spcPts val="0"/>
              </a:spcAft>
              <a:buClr>
                <a:schemeClr val="dk1"/>
              </a:buClr>
              <a:buSzPts val="1140"/>
              <a:buFont typeface="Times New Roman"/>
              <a:buChar char="●"/>
            </a:pPr>
            <a:r>
              <a:rPr lang="en" sz="1140">
                <a:latin typeface="Times New Roman"/>
                <a:ea typeface="Times New Roman"/>
                <a:cs typeface="Times New Roman"/>
                <a:sym typeface="Times New Roman"/>
              </a:rPr>
              <a:t>6. Sprint retrospective: The team evaluates successes, identifies obstacles, and recommends process modifications to improve future performance. These actionable insights promote continual improvement, boosting efficiency and productivity with each sprint.</a:t>
            </a:r>
            <a:endParaRPr sz="114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a:solidFill>
                  <a:schemeClr val="dk1"/>
                </a:solidFill>
                <a:latin typeface="Calibri"/>
                <a:ea typeface="Calibri"/>
                <a:cs typeface="Calibri"/>
                <a:sym typeface="Calibri"/>
              </a:rPr>
              <a:t>Describing Waterfall Model</a:t>
            </a:r>
            <a:endParaRPr/>
          </a:p>
        </p:txBody>
      </p:sp>
      <p:sp>
        <p:nvSpPr>
          <p:cNvPr id="84" name="Google Shape;84;p17"/>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fontScale="47500" lnSpcReduction="1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325120" lvl="0" marL="342900" rtl="0" algn="l">
              <a:spcBef>
                <a:spcPts val="1640"/>
              </a:spcBef>
              <a:spcAft>
                <a:spcPts val="0"/>
              </a:spcAft>
              <a:buSzPct val="177777"/>
              <a:buChar char="●"/>
            </a:pPr>
            <a:r>
              <a:rPr lang="en"/>
              <a:t>The Waterfall development paradigm, with its rigid, sequential framework, would have yielded a significantly different experience. The Waterfall model requires the sequential completion of each phase, which includes requirements, design, programming, testing, and deployment, thereby limiting the opportunity for modifications as the process advances.</a:t>
            </a:r>
            <a:endParaRPr/>
          </a:p>
          <a:p>
            <a:pPr indent="-325120" lvl="0" marL="342900" rtl="0" algn="l">
              <a:spcBef>
                <a:spcPts val="1640"/>
              </a:spcBef>
              <a:spcAft>
                <a:spcPts val="0"/>
              </a:spcAft>
              <a:buSzPct val="177777"/>
              <a:buChar char="●"/>
            </a:pPr>
            <a:r>
              <a:rPr lang="en"/>
              <a:t>During the SNHU Travel project, stakeholders requested the incorporation of custom destination filters mid-development. Using the Agile process, we promptly made adjustments by revising the product backlog and scheduling the new filters for the next sprint. This strategy enabled us to fulfill stakeholder requirements without hindering overall advancement.</a:t>
            </a:r>
            <a:endParaRPr/>
          </a:p>
          <a:p>
            <a:pPr indent="-325120" lvl="0" marL="342900" rtl="0" algn="l">
              <a:spcBef>
                <a:spcPts val="1640"/>
              </a:spcBef>
              <a:spcAft>
                <a:spcPts val="0"/>
              </a:spcAft>
              <a:buSzPct val="177777"/>
              <a:buChar char="●"/>
            </a:pPr>
            <a:r>
              <a:rPr lang="en"/>
              <a:t>Nevertheless, within the Waterfall model, this mid-project request would have posed even greater difficulties for accommodation. As development commences with defined requirements, the inclusion of supplementary filters would have required a return to the design process, significant rework in development, and more rounds of testing. This would have postponed the entire project schedule and escalated expenses, as the linear structure of Waterfall renders late modifications both laborious and ineffective.</a:t>
            </a:r>
            <a:endParaRPr/>
          </a:p>
          <a:p>
            <a:pPr indent="-325120" lvl="0" marL="342900" rtl="0" algn="l">
              <a:spcBef>
                <a:spcPts val="1640"/>
              </a:spcBef>
              <a:spcAft>
                <a:spcPts val="1200"/>
              </a:spcAft>
              <a:buSzPct val="177777"/>
              <a:buChar char="●"/>
            </a:pPr>
            <a:r>
              <a:rPr lang="en"/>
              <a:t>The adaptability of Agile allowed us to be responsive, producing a product that met user expectations. Conversely, Waterfall's inflexibility would have provided minimal opportunity to adapt to changing requirements, underscoring the significance of selecting the appropriate approach for dynamic projects.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a:solidFill>
                  <a:schemeClr val="dk1"/>
                </a:solidFill>
                <a:latin typeface="Calibri"/>
                <a:ea typeface="Calibri"/>
                <a:cs typeface="Calibri"/>
                <a:sym typeface="Calibri"/>
              </a:rPr>
              <a:t>Waterfall or Agile Approach?</a:t>
            </a:r>
            <a:endParaRPr/>
          </a:p>
        </p:txBody>
      </p:sp>
      <p:sp>
        <p:nvSpPr>
          <p:cNvPr id="90" name="Google Shape;90;p1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fontScale="62500" lnSpcReduction="20000"/>
          </a:bodyPr>
          <a:lstStyle/>
          <a:p>
            <a:pPr indent="-355600" lvl="0" marL="342900" rtl="0" algn="l">
              <a:lnSpc>
                <a:spcPct val="115000"/>
              </a:lnSpc>
              <a:spcBef>
                <a:spcPts val="1200"/>
              </a:spcBef>
              <a:spcAft>
                <a:spcPts val="0"/>
              </a:spcAft>
              <a:buSzPct val="177777"/>
              <a:buChar char="●"/>
            </a:pPr>
            <a:r>
              <a:rPr lang="en"/>
              <a:t>Project needs: The Waterfall methodology is most suitable for projects characterized by definitive and stable needs, as it depends on a systematic, linear progression. Agile is more appropriate for projects with dynamic requirements, such as the SNHU Travel project, where stakeholder feedback shaped new features throughout development.</a:t>
            </a:r>
            <a:endParaRPr/>
          </a:p>
          <a:p>
            <a:pPr indent="-355600" lvl="0" marL="342900" rtl="0" algn="l">
              <a:lnSpc>
                <a:spcPct val="115000"/>
              </a:lnSpc>
              <a:spcBef>
                <a:spcPts val="0"/>
              </a:spcBef>
              <a:spcAft>
                <a:spcPts val="0"/>
              </a:spcAft>
              <a:buSzPct val="177777"/>
              <a:buChar char="●"/>
            </a:pPr>
            <a:r>
              <a:rPr lang="en"/>
              <a:t>Flexibility: Agile provides the capacity to modify priorities and include features during the project, guaranteeing responsiveness to changes. The inflexible phases of the Waterfall model render modifications expensive and time-intensive, as alterations necessitate revisiting prior stages.</a:t>
            </a:r>
            <a:endParaRPr/>
          </a:p>
          <a:p>
            <a:pPr indent="-355600" lvl="0" marL="342900" rtl="0" algn="l">
              <a:lnSpc>
                <a:spcPct val="115000"/>
              </a:lnSpc>
              <a:spcBef>
                <a:spcPts val="0"/>
              </a:spcBef>
              <a:spcAft>
                <a:spcPts val="0"/>
              </a:spcAft>
              <a:buSzPct val="177777"/>
              <a:buChar char="●"/>
            </a:pPr>
            <a:r>
              <a:rPr lang="en"/>
              <a:t>Stakeholder Engagement: Agile promotes ongoing cooperation with stakeholders, facilitating immediate feedback during sprint reviews to inform development. The waterfall model restricts stakeholder engagement following the initial requirements phase, complicating the adaptation to changing needs.</a:t>
            </a:r>
            <a:endParaRPr/>
          </a:p>
          <a:p>
            <a:pPr indent="-355600" lvl="0" marL="342900" rtl="0" algn="l">
              <a:lnSpc>
                <a:spcPct val="115000"/>
              </a:lnSpc>
              <a:spcBef>
                <a:spcPts val="0"/>
              </a:spcBef>
              <a:spcAft>
                <a:spcPts val="0"/>
              </a:spcAft>
              <a:buSzPct val="177777"/>
              <a:buChar char="●"/>
            </a:pPr>
            <a:r>
              <a:rPr lang="en"/>
              <a:t>Team Dynamics and Collaboration: Agile flourishes in cooperative settings, necessitating intimate collaboration to achieve sprint objectives and provide incremental advancements. The Waterfall methodology entails minimal collaboration, frequently isolating teams during distinct phases, which may impede real-time problem-solving.</a:t>
            </a:r>
            <a:endParaRPr/>
          </a:p>
          <a:p>
            <a:pPr indent="-355600" lvl="0" marL="342900" rtl="0" algn="l">
              <a:lnSpc>
                <a:spcPct val="115000"/>
              </a:lnSpc>
              <a:spcBef>
                <a:spcPts val="0"/>
              </a:spcBef>
              <a:spcAft>
                <a:spcPts val="0"/>
              </a:spcAft>
              <a:buSzPct val="177777"/>
              <a:buChar char="●"/>
            </a:pPr>
            <a:r>
              <a:rPr lang="en"/>
              <a:t>Time Constraints: Agile provides functional increments early in the schedule, rendering it suitable for projects with stringent deadlines. The Waterfall model only provides the final result upon the completion of all phases, making it less efficient for time-sensitive tasks.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a:solidFill>
                  <a:schemeClr val="dk1"/>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96" name="Google Shape;96;p19"/>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fontScale="85000" lnSpcReduction="20000"/>
          </a:bodyPr>
          <a:lstStyle/>
          <a:p>
            <a:pPr indent="-457200" lvl="0" marL="457200" rtl="0" algn="l">
              <a:lnSpc>
                <a:spcPct val="200000"/>
              </a:lnSpc>
              <a:spcBef>
                <a:spcPts val="0"/>
              </a:spcBef>
              <a:spcAft>
                <a:spcPts val="0"/>
              </a:spcAft>
              <a:buNone/>
            </a:pPr>
            <a:r>
              <a:rPr lang="en" sz="1240">
                <a:latin typeface="Times New Roman"/>
                <a:ea typeface="Times New Roman"/>
                <a:cs typeface="Times New Roman"/>
                <a:sym typeface="Times New Roman"/>
              </a:rPr>
              <a:t>Junaid Nasir Qureshi, Muhammad Shoaib Farooq, Adel Khelifi, &amp; Zabihullah Atal. (2024). Harnessing the Potential of Blockchain in ChainAgilePlus Framework for the Improvement of Distributed Scrum of Scrums Agile Software Development. IEEE Access, 12, 105724–105743. </a:t>
            </a:r>
            <a:r>
              <a:rPr lang="en" sz="1240" u="sng">
                <a:solidFill>
                  <a:schemeClr val="hlink"/>
                </a:solidFill>
                <a:latin typeface="Times New Roman"/>
                <a:ea typeface="Times New Roman"/>
                <a:cs typeface="Times New Roman"/>
                <a:sym typeface="Times New Roman"/>
                <a:hlinkClick r:id="rId3"/>
              </a:rPr>
              <a:t>https://doi.org/10.1109/ACCESS.2024.3426597</a:t>
            </a:r>
            <a:endParaRPr sz="1240">
              <a:latin typeface="Times New Roman"/>
              <a:ea typeface="Times New Roman"/>
              <a:cs typeface="Times New Roman"/>
              <a:sym typeface="Times New Roman"/>
            </a:endParaRPr>
          </a:p>
          <a:p>
            <a:pPr indent="-457200" lvl="0" marL="457200" rtl="0" algn="l">
              <a:lnSpc>
                <a:spcPct val="200000"/>
              </a:lnSpc>
              <a:spcBef>
                <a:spcPts val="0"/>
              </a:spcBef>
              <a:spcAft>
                <a:spcPts val="0"/>
              </a:spcAft>
              <a:buNone/>
            </a:pPr>
            <a:r>
              <a:rPr lang="en" sz="1240">
                <a:latin typeface="Times New Roman"/>
                <a:ea typeface="Times New Roman"/>
                <a:cs typeface="Times New Roman"/>
                <a:sym typeface="Times New Roman"/>
              </a:rPr>
              <a:t>Prasetya, K. D., Suharjito, &amp; Pratama, D. (2021). Effectiveness Analysis of Distributed Scrum Model Compared to Waterfall approach in Third-Party Application Development. Procedia Computer Science, 179, 103–111. </a:t>
            </a:r>
            <a:r>
              <a:rPr lang="en" sz="1240" u="sng">
                <a:solidFill>
                  <a:schemeClr val="hlink"/>
                </a:solidFill>
                <a:latin typeface="Times New Roman"/>
                <a:ea typeface="Times New Roman"/>
                <a:cs typeface="Times New Roman"/>
                <a:sym typeface="Times New Roman"/>
                <a:hlinkClick r:id="rId4"/>
              </a:rPr>
              <a:t>https://doi.org/10.1016/j.procs.2020.12.014</a:t>
            </a:r>
            <a:r>
              <a:rPr lang="en" sz="1240">
                <a:latin typeface="Times New Roman"/>
                <a:ea typeface="Times New Roman"/>
                <a:cs typeface="Times New Roman"/>
                <a:sym typeface="Times New Roman"/>
              </a:rPr>
              <a:t> </a:t>
            </a:r>
            <a:endParaRPr sz="1240">
              <a:latin typeface="Times New Roman"/>
              <a:ea typeface="Times New Roman"/>
              <a:cs typeface="Times New Roman"/>
              <a:sym typeface="Times New Roman"/>
            </a:endParaRPr>
          </a:p>
          <a:p>
            <a:pPr indent="-457200" lvl="0" marL="457200" rtl="0" algn="l">
              <a:lnSpc>
                <a:spcPct val="200000"/>
              </a:lnSpc>
              <a:spcBef>
                <a:spcPts val="0"/>
              </a:spcBef>
              <a:spcAft>
                <a:spcPts val="0"/>
              </a:spcAft>
              <a:buNone/>
            </a:pPr>
            <a:r>
              <a:rPr lang="en" sz="1240">
                <a:latin typeface="Times New Roman"/>
                <a:ea typeface="Times New Roman"/>
                <a:cs typeface="Times New Roman"/>
                <a:sym typeface="Times New Roman"/>
              </a:rPr>
              <a:t>Green, R. L. (2015). A Scrum Approach to Integrated Intelligence. American Intelligence Journal, 32(1), 87–93. </a:t>
            </a:r>
            <a:endParaRPr sz="1240">
              <a:latin typeface="Times New Roman"/>
              <a:ea typeface="Times New Roman"/>
              <a:cs typeface="Times New Roman"/>
              <a:sym typeface="Times New Roman"/>
            </a:endParaRPr>
          </a:p>
          <a:p>
            <a:pPr indent="-457200" lvl="0" marL="457200" rtl="0" algn="l">
              <a:lnSpc>
                <a:spcPct val="200000"/>
              </a:lnSpc>
              <a:spcBef>
                <a:spcPts val="0"/>
              </a:spcBef>
              <a:spcAft>
                <a:spcPts val="0"/>
              </a:spcAft>
              <a:buNone/>
            </a:pPr>
            <a:r>
              <a:rPr lang="en" sz="1240">
                <a:latin typeface="Times New Roman"/>
                <a:ea typeface="Times New Roman"/>
                <a:cs typeface="Times New Roman"/>
                <a:sym typeface="Times New Roman"/>
              </a:rPr>
              <a:t>Lee, W.-T., &amp; Chen, C.-H. (2023). Agile Software Development and Reuse Approach with Scrum and Software Product Line Engineering. ELECTRONICS, 12(15), 3291. </a:t>
            </a:r>
            <a:r>
              <a:rPr lang="en" sz="1240" u="sng">
                <a:solidFill>
                  <a:schemeClr val="hlink"/>
                </a:solidFill>
                <a:latin typeface="Times New Roman"/>
                <a:ea typeface="Times New Roman"/>
                <a:cs typeface="Times New Roman"/>
                <a:sym typeface="Times New Roman"/>
                <a:hlinkClick r:id="rId5"/>
              </a:rPr>
              <a:t>https://doi.org/10.3390/electronics12153291</a:t>
            </a:r>
            <a:r>
              <a:rPr lang="en" sz="1240">
                <a:latin typeface="Times New Roman"/>
                <a:ea typeface="Times New Roman"/>
                <a:cs typeface="Times New Roman"/>
                <a:sym typeface="Times New Roman"/>
              </a:rPr>
              <a:t> </a:t>
            </a:r>
            <a:endParaRPr sz="1240">
              <a:latin typeface="Times New Roman"/>
              <a:ea typeface="Times New Roman"/>
              <a:cs typeface="Times New Roman"/>
              <a:sym typeface="Times New Roman"/>
            </a:endParaRPr>
          </a:p>
          <a:p>
            <a:pPr indent="-457200" lvl="0" marL="457200" rtl="0" algn="l">
              <a:lnSpc>
                <a:spcPct val="200000"/>
              </a:lnSpc>
              <a:spcBef>
                <a:spcPts val="0"/>
              </a:spcBef>
              <a:spcAft>
                <a:spcPts val="0"/>
              </a:spcAft>
              <a:buNone/>
            </a:pPr>
            <a:r>
              <a:rPr lang="en" sz="1240">
                <a:latin typeface="Times New Roman"/>
                <a:ea typeface="Times New Roman"/>
                <a:cs typeface="Times New Roman"/>
                <a:sym typeface="Times New Roman"/>
              </a:rPr>
              <a:t>Ömer Kasım. (2024). Agile Software Development with Secure and Scrum-Centric Approach. Online Academic Journal of Information Technology, 15(4), 292–308. </a:t>
            </a:r>
            <a:r>
              <a:rPr lang="en" sz="1240" u="sng">
                <a:solidFill>
                  <a:schemeClr val="hlink"/>
                </a:solidFill>
                <a:latin typeface="Times New Roman"/>
                <a:ea typeface="Times New Roman"/>
                <a:cs typeface="Times New Roman"/>
                <a:sym typeface="Times New Roman"/>
                <a:hlinkClick r:id="rId6"/>
              </a:rPr>
              <a:t>https://doi.org/10.5824/ajite.2024.04.002.x</a:t>
            </a:r>
            <a:r>
              <a:rPr lang="en" sz="1240">
                <a:latin typeface="Times New Roman"/>
                <a:ea typeface="Times New Roman"/>
                <a:cs typeface="Times New Roman"/>
                <a:sym typeface="Times New Roman"/>
              </a:rPr>
              <a:t> </a:t>
            </a:r>
            <a:endParaRPr sz="1240">
              <a:latin typeface="Times New Roman"/>
              <a:ea typeface="Times New Roman"/>
              <a:cs typeface="Times New Roman"/>
              <a:sym typeface="Times New Roman"/>
            </a:endParaRPr>
          </a:p>
          <a:p>
            <a:pPr indent="0" lvl="0" marL="0" rtl="0" algn="l">
              <a:lnSpc>
                <a:spcPct val="90000"/>
              </a:lnSpc>
              <a:spcBef>
                <a:spcPts val="1640"/>
              </a:spcBef>
              <a:spcAft>
                <a:spcPts val="1200"/>
              </a:spcAft>
              <a:buNone/>
            </a:pPr>
            <a:r>
              <a:t/>
            </a:r>
            <a:endParaRPr sz="124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