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8" r:id="rId3"/>
    <p:sldId id="257" r:id="rId4"/>
    <p:sldId id="262" r:id="rId5"/>
    <p:sldId id="266" r:id="rId6"/>
    <p:sldId id="267" r:id="rId7"/>
    <p:sldId id="268" r:id="rId8"/>
    <p:sldId id="269" r:id="rId9"/>
    <p:sldId id="270" r:id="rId10"/>
    <p:sldId id="271" r:id="rId11"/>
    <p:sldId id="263" r:id="rId12"/>
    <p:sldId id="272" r:id="rId13"/>
    <p:sldId id="273" r:id="rId14"/>
    <p:sldId id="274" r:id="rId15"/>
    <p:sldId id="275" r:id="rId16"/>
    <p:sldId id="277" r:id="rId17"/>
    <p:sldId id="276" r:id="rId18"/>
    <p:sldId id="278" r:id="rId19"/>
    <p:sldId id="264" r:id="rId20"/>
    <p:sldId id="279" r:id="rId21"/>
    <p:sldId id="280" r:id="rId22"/>
    <p:sldId id="281" r:id="rId23"/>
    <p:sldId id="282" r:id="rId24"/>
    <p:sldId id="261"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7896"/>
  </p:normalViewPr>
  <p:slideViewPr>
    <p:cSldViewPr snapToGrid="0" snapToObjects="1">
      <p:cViewPr>
        <p:scale>
          <a:sx n="133" d="100"/>
          <a:sy n="133" d="100"/>
        </p:scale>
        <p:origin x="3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Platinum Alfresco partner. The only US partners providing Level 1 Alfresco support?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Reproduce with CMIS Workbench. Helps understand if custom app is at fault or not. Groovy console is very helpful.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Monitor memory and CPU usage. Consider the shape of the memory graphs. Consider </a:t>
            </a:r>
            <a:r>
              <a:rPr lang="en-US" dirty="0" err="1" smtClean="0"/>
              <a:t>VisualGC</a:t>
            </a:r>
            <a:r>
              <a:rPr lang="en-US" dirty="0" smtClean="0"/>
              <a:t> in </a:t>
            </a:r>
            <a:r>
              <a:rPr lang="en-US" dirty="0" err="1" smtClean="0"/>
              <a:t>JVisualVM</a:t>
            </a:r>
            <a:r>
              <a:rPr lang="en-US" dirty="0" smtClean="0"/>
              <a:t> when investigating memory issues.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ENTERPRISE (live): Review and change configurations. WARNING: Configuration changes supersede properties files! Disable/enable subsystems. Trigger 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 option helps find locking issues. Use tools to summarize stacks. Take several stack shots at regular intervals. Use tools to compare stacks</a:t>
            </a:r>
            <a:r>
              <a:rPr lang="en-US" baseline="0" dirty="0" smtClean="0"/>
              <a:t> to find long running code and code that is being run very frequently.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Tree>
    <p:extLst>
      <p:ext uri="{BB962C8B-B14F-4D97-AF65-F5344CB8AC3E}">
        <p14:creationId xmlns:p14="http://schemas.microsoft.com/office/powerpoint/2010/main" val="141626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8263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docs.alfresco.com</a:t>
            </a:r>
            <a:r>
              <a:rPr lang="en-US" dirty="0" smtClean="0"/>
              <a:t>/support/concepts/</a:t>
            </a:r>
            <a:r>
              <a:rPr lang="en-US" dirty="0" err="1" smtClean="0"/>
              <a:t>su</a:t>
            </a:r>
            <a:r>
              <a:rPr lang="en-US" dirty="0" smtClean="0"/>
              <a:t>-severity-</a:t>
            </a:r>
            <a:r>
              <a:rPr lang="en-US" dirty="0" err="1" smtClean="0"/>
              <a:t>defs.html</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P1 includes system in final stages of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P2 includes time sensitive questions impacting performance or deliverables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P3 covers situations where production</a:t>
            </a:r>
            <a:r>
              <a:rPr lang="en-US" baseline="0" dirty="0" smtClean="0"/>
              <a:t> may be moderately impacted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P4 low to no impact: just </a:t>
            </a:r>
            <a:r>
              <a:rPr lang="en-US" baseline="0" dirty="0" err="1" smtClean="0"/>
              <a:t>askin</a:t>
            </a:r>
            <a:r>
              <a:rPr lang="en-US" baseline="0" dirty="0" smtClean="0"/>
              <a:t>’</a:t>
            </a:r>
            <a:endParaRPr dirty="0"/>
          </a:p>
        </p:txBody>
      </p:sp>
    </p:spTree>
    <p:extLst>
      <p:ext uri="{BB962C8B-B14F-4D97-AF65-F5344CB8AC3E}">
        <p14:creationId xmlns:p14="http://schemas.microsoft.com/office/powerpoint/2010/main" val="421957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Description is concise (but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Minimal steps to reproduce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Tree>
    <p:extLst>
      <p:ext uri="{BB962C8B-B14F-4D97-AF65-F5344CB8AC3E}">
        <p14:creationId xmlns:p14="http://schemas.microsoft.com/office/powerpoint/2010/main" val="1570880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JMX provides a bunch of info that can help with issue triage and investigation in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Ideally log files will cover the period of the issue plus a little bit before and after. Logs when the system is working and from when it is not working are helpful.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Other </a:t>
            </a:r>
            <a:r>
              <a:rPr lang="en-US" dirty="0" err="1" smtClean="0"/>
              <a:t>config</a:t>
            </a:r>
            <a:r>
              <a:rPr lang="en-US" dirty="0" smtClean="0"/>
              <a:t> like share-</a:t>
            </a:r>
            <a:r>
              <a:rPr lang="en-US" dirty="0" err="1" smtClean="0"/>
              <a:t>config</a:t>
            </a:r>
            <a:r>
              <a:rPr lang="en-US" dirty="0" smtClean="0"/>
              <a:t>-custom, </a:t>
            </a:r>
            <a:r>
              <a:rPr lang="en-US" dirty="0" err="1" smtClean="0"/>
              <a:t>solrcore.properties</a:t>
            </a:r>
            <a:r>
              <a:rPr lang="en-US" dirty="0" smtClean="0"/>
              <a:t>, </a:t>
            </a:r>
            <a:r>
              <a:rPr lang="en-US" dirty="0" err="1" smtClean="0"/>
              <a:t>etc</a:t>
            </a:r>
            <a:r>
              <a:rPr lang="en-US" dirty="0" smtClean="0"/>
              <a:t> are not in the JMX dump, so must be added as well when the issue warrants these items.</a:t>
            </a:r>
            <a:endParaRPr dirty="0"/>
          </a:p>
        </p:txBody>
      </p:sp>
    </p:spTree>
    <p:extLst>
      <p:ext uri="{BB962C8B-B14F-4D97-AF65-F5344CB8AC3E}">
        <p14:creationId xmlns:p14="http://schemas.microsoft.com/office/powerpoint/2010/main" val="1475077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Tree>
    <p:extLst>
      <p:ext uri="{BB962C8B-B14F-4D97-AF65-F5344CB8AC3E}">
        <p14:creationId xmlns:p14="http://schemas.microsoft.com/office/powerpoint/2010/main" val="1702152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docs.alfresco.com</a:t>
            </a:r>
            <a:r>
              <a:rPr lang="en-US" dirty="0" smtClean="0"/>
              <a:t>/support/concepts/</a:t>
            </a:r>
            <a:r>
              <a:rPr lang="en-US" dirty="0" err="1" smtClean="0"/>
              <a:t>su-slo.html</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targets not commitments. Initial response target depends on severity and license type (Premier/Partner, Enterprise, Starter/Business).</a:t>
            </a:r>
            <a:endParaRPr dirty="0"/>
          </a:p>
        </p:txBody>
      </p:sp>
    </p:spTree>
    <p:extLst>
      <p:ext uri="{BB962C8B-B14F-4D97-AF65-F5344CB8AC3E}">
        <p14:creationId xmlns:p14="http://schemas.microsoft.com/office/powerpoint/2010/main" val="4239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docs.alfresco.com</a:t>
            </a:r>
            <a:r>
              <a:rPr lang="en-US" dirty="0" smtClean="0"/>
              <a:t>/support/concepts/</a:t>
            </a:r>
            <a:r>
              <a:rPr lang="en-US" dirty="0" err="1" smtClean="0"/>
              <a:t>su-slo.html</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Subsequent responses are gated by the same two factors.</a:t>
            </a:r>
            <a:endParaRPr dirty="0"/>
          </a:p>
        </p:txBody>
      </p:sp>
    </p:spTree>
    <p:extLst>
      <p:ext uri="{BB962C8B-B14F-4D97-AF65-F5344CB8AC3E}">
        <p14:creationId xmlns:p14="http://schemas.microsoft.com/office/powerpoint/2010/main" val="1889538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You will likely receive better results if you are civil and also respond quickly to feedback/suggestions/requests. The longer you take to respond, the further out of mind your ticket becomes.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You can put a ticket on hold for </a:t>
            </a:r>
            <a:r>
              <a:rPr lang="en-US" dirty="0" err="1" smtClean="0"/>
              <a:t>upto</a:t>
            </a:r>
            <a:r>
              <a:rPr lang="en-US" dirty="0" smtClean="0"/>
              <a:t> 2 weeks if you are busy. As soon as you comment on the ticket it will be taken off of hold. Remember, the longer you take to respond, the further out of mind your ticket becomes.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Alfresco is waiting on you, they will likely ping you daily for 5 days and close the ticket if you have not responded.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Comment on the ticket within 30 days of close and it will re-open. If it's been more than 30 days, make a new ticket and reference the previous ticket number.</a:t>
            </a:r>
            <a:endParaRPr dirty="0"/>
          </a:p>
        </p:txBody>
      </p:sp>
    </p:spTree>
    <p:extLst>
      <p:ext uri="{BB962C8B-B14F-4D97-AF65-F5344CB8AC3E}">
        <p14:creationId xmlns:p14="http://schemas.microsoft.com/office/powerpoint/2010/main" val="1814756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855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you are not responsive the issue will be closed. If issue is closed, and you disagree, re-open it. This signals that someone cares.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is a limit to effort for community raised issue. There are real issues that Alfresco doesn't have the opportunity to fix due to complexity or because it is an area that isn't currently prioritizing.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ENTERPRISE: issues should be reported though support.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JIRA is for bug reports.</a:t>
            </a:r>
            <a:endParaRPr dirty="0"/>
          </a:p>
        </p:txBody>
      </p:sp>
    </p:spTree>
    <p:extLst>
      <p:ext uri="{BB962C8B-B14F-4D97-AF65-F5344CB8AC3E}">
        <p14:creationId xmlns:p14="http://schemas.microsoft.com/office/powerpoint/2010/main" val="2024338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community.alfresco.com</a:t>
            </a:r>
            <a:r>
              <a:rPr lang="en-US" dirty="0" smtClean="0"/>
              <a:t>/docs/DOC-6263-reporting-an-issue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Make sure your issue has not been reported previously. If you find an existing issue, add any details that will help, such as your environment if different than what has already been reported.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easier you make it to reproduce on an un/minimally customized version of latest release, the higher your odds.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Enhancement requests rarely prioritized from JIRA. Either make the enhancement via an add-on or purchase a support contract and request via support.</a:t>
            </a:r>
            <a:endParaRPr dirty="0"/>
          </a:p>
        </p:txBody>
      </p:sp>
    </p:spTree>
    <p:extLst>
      <p:ext uri="{BB962C8B-B14F-4D97-AF65-F5344CB8AC3E}">
        <p14:creationId xmlns:p14="http://schemas.microsoft.com/office/powerpoint/2010/main" val="2089357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community.alfresco.com</a:t>
            </a:r>
            <a:r>
              <a:rPr lang="en-US" dirty="0" smtClean="0"/>
              <a:t>/docs/DOC-6285-issue-triage-process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Tree>
    <p:extLst>
      <p:ext uri="{BB962C8B-B14F-4D97-AF65-F5344CB8AC3E}">
        <p14:creationId xmlns:p14="http://schemas.microsoft.com/office/powerpoint/2010/main" val="1660601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community.alfresco.com</a:t>
            </a:r>
            <a:r>
              <a:rPr lang="en-US" dirty="0" smtClean="0"/>
              <a:t>/docs/DOC-6285-issue-triage-process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Tree>
    <p:extLst>
      <p:ext uri="{BB962C8B-B14F-4D97-AF65-F5344CB8AC3E}">
        <p14:creationId xmlns:p14="http://schemas.microsoft.com/office/powerpoint/2010/main" val="863653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100" dirty="0" smtClean="0">
                <a:solidFill>
                  <a:schemeClr val="dk2"/>
                </a:solidFill>
              </a:rPr>
              <a:t>We don't see many issues caused by running on </a:t>
            </a:r>
            <a:r>
              <a:rPr lang="en-US" sz="1100" dirty="0" smtClean="0">
                <a:solidFill>
                  <a:schemeClr val="dk2"/>
                </a:solidFill>
              </a:rPr>
              <a:t>un</a:t>
            </a:r>
            <a:r>
              <a:rPr lang="en" sz="1100" dirty="0" smtClean="0">
                <a:solidFill>
                  <a:schemeClr val="dk2"/>
                </a:solidFill>
              </a:rPr>
              <a:t>supported platforms.</a:t>
            </a:r>
            <a:r>
              <a:rPr lang="en-US" sz="1100" dirty="0" smtClean="0">
                <a:solidFill>
                  <a:schemeClr val="dk2"/>
                </a:solidFill>
              </a:rPr>
              <a:t> </a:t>
            </a:r>
            <a:r>
              <a:rPr lang="en" sz="1100" dirty="0" smtClean="0">
                <a:solidFill>
                  <a:schemeClr val="dk2"/>
                </a:solidFill>
              </a:rPr>
              <a:t>Unsupported major versions have caused issues, although unsupported minor versions are usually OK.</a:t>
            </a:r>
            <a:r>
              <a:rPr lang="en-US" sz="1100" dirty="0" smtClean="0">
                <a:solidFill>
                  <a:schemeClr val="dk2"/>
                </a:solidFill>
              </a:rPr>
              <a:t> </a:t>
            </a:r>
            <a:r>
              <a:rPr lang="en" sz="1100" dirty="0" smtClean="0">
                <a:solidFill>
                  <a:schemeClr val="dk2"/>
                </a:solidFill>
              </a:rPr>
              <a:t>If you haven't made sure this is true, you will always wonder if your issues are tied to environments.</a:t>
            </a:r>
          </a:p>
          <a:p>
            <a:pPr lvl="0">
              <a:spcBef>
                <a:spcPts val="0"/>
              </a:spcBef>
              <a:buNone/>
            </a:pPr>
            <a:endParaRPr lang="en-US" dirty="0" smtClean="0"/>
          </a:p>
          <a:p>
            <a:pPr lvl="0">
              <a:spcBef>
                <a:spcPts val="0"/>
              </a:spcBef>
              <a:buNone/>
            </a:pPr>
            <a:r>
              <a:rPr lang="en-US" dirty="0" smtClean="0"/>
              <a:t>No longer documented with this name. Alfresco is delivered with defaults that work well for development. Need to make sure that </a:t>
            </a:r>
            <a:r>
              <a:rPr lang="en-US" dirty="0" err="1" smtClean="0"/>
              <a:t>prereqs</a:t>
            </a:r>
            <a:r>
              <a:rPr lang="en-US" dirty="0" smtClean="0"/>
              <a:t> are all right and production configuration changes have been performed.</a:t>
            </a:r>
            <a:endParaRPr dirty="0"/>
          </a:p>
        </p:txBody>
      </p:sp>
    </p:spTree>
    <p:extLst>
      <p:ext uri="{BB962C8B-B14F-4D97-AF65-F5344CB8AC3E}">
        <p14:creationId xmlns:p14="http://schemas.microsoft.com/office/powerpoint/2010/main" val="13051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You may have to review logs, run scripts and/or queries and talk with your users. Ideally you can establish and maintain a detailed timeline for your issue.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When something was working and then broke, what changed near when the issue started?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Bypass the load balancer and other network infrastructure with an SSH tunnel. Bypass non default authentication. Disable custom code. For API issues, can you reproduce via Share?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is not always possible, it will likely help a lot if you have them. If an issue is intermittent attempt to characterize how frequently the issue happens.</a:t>
            </a:r>
            <a:endParaRPr dirty="0"/>
          </a:p>
        </p:txBody>
      </p:sp>
    </p:spTree>
    <p:extLst>
      <p:ext uri="{BB962C8B-B14F-4D97-AF65-F5344CB8AC3E}">
        <p14:creationId xmlns:p14="http://schemas.microsoft.com/office/powerpoint/2010/main" val="102080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are no official limits and to some extent they depend on your infrastructure. If you have 1,000 or more direct children, consider restructuring. If you have 2,000 or more direct children, you may run into issues every now and then. If you have 10,000 or more direct children, you will see issues. We have had customers with over 17m direct children, it was possible to resolve this, was very painful!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Low resources: Could be disk or </a:t>
            </a:r>
            <a:r>
              <a:rPr lang="en-US" dirty="0" err="1" smtClean="0"/>
              <a:t>memory.Make</a:t>
            </a:r>
            <a:r>
              <a:rPr lang="en-US" dirty="0" smtClean="0"/>
              <a:t> sure network to storage and DB is solid!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Alfresco &amp; </a:t>
            </a:r>
            <a:r>
              <a:rPr lang="en-US" dirty="0" err="1" smtClean="0"/>
              <a:t>Solr</a:t>
            </a:r>
            <a:r>
              <a:rPr lang="en-US" dirty="0" smtClean="0"/>
              <a:t> GC profiles are very different and interfere with each other. Should use Concurrent Mark Sweep for </a:t>
            </a:r>
            <a:r>
              <a:rPr lang="en-US" dirty="0" err="1" smtClean="0"/>
              <a:t>Solr</a:t>
            </a:r>
            <a:r>
              <a:rPr lang="en-US" dirty="0" smtClean="0"/>
              <a:t>.</a:t>
            </a:r>
          </a:p>
        </p:txBody>
      </p:sp>
    </p:spTree>
    <p:extLst>
      <p:ext uri="{BB962C8B-B14F-4D97-AF65-F5344CB8AC3E}">
        <p14:creationId xmlns:p14="http://schemas.microsoft.com/office/powerpoint/2010/main" val="75900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Solr</a:t>
            </a:r>
            <a:r>
              <a:rPr lang="en-US" dirty="0" smtClean="0"/>
              <a:t> indexes should be on fast local storage (ideally SSD). Content cache can be on slower disk. Database should not use RAID 5</a:t>
            </a:r>
            <a:r>
              <a:rPr lang="en-US" baseline="0"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Java behaves very badly in virtual environments if memory is not pinned. This is difficult to debug and even justify via monitoring, just do the right 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ENTERPRISE: Is your database choking, it might be your cluster </a:t>
            </a:r>
            <a:r>
              <a:rPr lang="en-US" dirty="0" err="1" smtClean="0"/>
              <a:t>config</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ourier" charset="0"/>
                <a:ea typeface="Courier" charset="0"/>
                <a:cs typeface="Courier" charset="0"/>
              </a:rPr>
              <a:t>alfresco.hazelcast.max.no.heartbeat.seconds</a:t>
            </a:r>
            <a:r>
              <a:rPr lang="en-US" dirty="0" smtClean="0">
                <a:latin typeface="Courier" charset="0"/>
                <a:ea typeface="Courier" charset="0"/>
                <a:cs typeface="Courier" charset="0"/>
              </a:rPr>
              <a:t>=300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ourier" charset="0"/>
                <a:ea typeface="Courier" charset="0"/>
                <a:cs typeface="Courier" charset="0"/>
              </a:rPr>
              <a:t>alfresco.clusterCheck.timeout</a:t>
            </a:r>
            <a:r>
              <a:rPr lang="en-US" dirty="0" smtClean="0">
                <a:latin typeface="Courier" charset="0"/>
                <a:ea typeface="Courier" charset="0"/>
                <a:cs typeface="Courier" charset="0"/>
              </a:rPr>
              <a:t>=90000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charset="0"/>
                <a:ea typeface="Courier" charset="0"/>
                <a:cs typeface="Courier" charset="0"/>
              </a:rPr>
              <a:t>JAVA_OPTS="-</a:t>
            </a:r>
            <a:r>
              <a:rPr lang="en-US" dirty="0" err="1" smtClean="0">
                <a:latin typeface="Courier" charset="0"/>
                <a:ea typeface="Courier" charset="0"/>
                <a:cs typeface="Courier" charset="0"/>
              </a:rPr>
              <a:t>Dhazelcast.jmx</a:t>
            </a:r>
            <a:r>
              <a:rPr lang="en-US" dirty="0" smtClean="0">
                <a:latin typeface="Courier" charset="0"/>
                <a:ea typeface="Courier" charset="0"/>
                <a:cs typeface="Courier" charset="0"/>
              </a:rPr>
              <a:t>=true -</a:t>
            </a:r>
            <a:r>
              <a:rPr lang="en-US" dirty="0" err="1" smtClean="0">
                <a:latin typeface="Courier" charset="0"/>
                <a:ea typeface="Courier" charset="0"/>
                <a:cs typeface="Courier" charset="0"/>
              </a:rPr>
              <a:t>Dhazelcast.jmx.detailed</a:t>
            </a:r>
            <a:r>
              <a:rPr lang="en-US" dirty="0" smtClean="0">
                <a:latin typeface="Courier" charset="0"/>
                <a:ea typeface="Courier" charset="0"/>
                <a:cs typeface="Courier" charset="0"/>
              </a:rPr>
              <a:t>=true”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Tree>
    <p:extLst>
      <p:ext uri="{BB962C8B-B14F-4D97-AF65-F5344CB8AC3E}">
        <p14:creationId xmlns:p14="http://schemas.microsoft.com/office/powerpoint/2010/main" val="2051250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has been an enterprise support tools add-on for a few years: https://</a:t>
            </a:r>
            <a:r>
              <a:rPr lang="en-US" dirty="0" err="1" smtClean="0"/>
              <a:t>github.com</a:t>
            </a:r>
            <a:r>
              <a:rPr lang="en-US" dirty="0" smtClean="0"/>
              <a:t>/Alfresco/alfresco-support-tools. Now integrated into Alfresco 5.2. </a:t>
            </a:r>
            <a:r>
              <a:rPr lang="en-US" dirty="0" err="1" smtClean="0"/>
              <a:t>OOTBee</a:t>
            </a:r>
            <a:r>
              <a:rPr lang="en-US" dirty="0" smtClean="0"/>
              <a:t> Support Tools for Community (and Enterprise): https://</a:t>
            </a:r>
            <a:r>
              <a:rPr lang="en-US" dirty="0" err="1" smtClean="0"/>
              <a:t>github.com</a:t>
            </a:r>
            <a:r>
              <a:rPr lang="en-US" dirty="0" smtClean="0"/>
              <a:t>/</a:t>
            </a:r>
            <a:r>
              <a:rPr lang="en-US" dirty="0" err="1" smtClean="0"/>
              <a:t>OrderOfTheBee</a:t>
            </a:r>
            <a:r>
              <a:rPr lang="en-US" dirty="0" smtClean="0"/>
              <a:t>/</a:t>
            </a:r>
            <a:r>
              <a:rPr lang="en-US" dirty="0" err="1" smtClean="0"/>
              <a:t>ootbee</a:t>
            </a:r>
            <a:r>
              <a:rPr lang="en-US" dirty="0" smtClean="0"/>
              <a:t>-support-tools.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Understand log levels, enable targeted loggers. If necessary, up the root logger, reproduce the issue and reset the root logger. You can change log levels without restarting with Support Tools Add-Ons. </a:t>
            </a:r>
            <a:r>
              <a:rPr lang="en-US" dirty="0" err="1" smtClean="0"/>
              <a:t>OOTBee</a:t>
            </a:r>
            <a:r>
              <a:rPr lang="en-US" dirty="0" smtClean="0"/>
              <a:t> Support Tools can add new loggers not just change existing loggers.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Search through logs, use editor like Vim or possibly: http://</a:t>
            </a:r>
            <a:r>
              <a:rPr lang="en-US" dirty="0" err="1" smtClean="0"/>
              <a:t>www.logsniffer.com</a:t>
            </a:r>
            <a:r>
              <a:rPr lang="en-US" dirty="0" smtClean="0"/>
              <a:t>/. </a:t>
            </a:r>
            <a:r>
              <a:rPr lang="en-US" dirty="0" err="1" smtClean="0"/>
              <a:t>Alfresco's</a:t>
            </a:r>
            <a:r>
              <a:rPr lang="en-US" dirty="0" smtClean="0"/>
              <a:t> default log format is: `%d{</a:t>
            </a:r>
            <a:r>
              <a:rPr lang="en-US" dirty="0" err="1" smtClean="0"/>
              <a:t>yyyy</a:t>
            </a:r>
            <a:r>
              <a:rPr lang="en-US" dirty="0" smtClean="0"/>
              <a:t>-MM-</a:t>
            </a:r>
            <a:r>
              <a:rPr lang="en-US" dirty="0" err="1" smtClean="0"/>
              <a:t>dd</a:t>
            </a:r>
            <a:r>
              <a:rPr lang="en-US" dirty="0" smtClean="0"/>
              <a:t>} %d{ABSOLUTE} %-5p [%c] [%t] %</a:t>
            </a:r>
            <a:r>
              <a:rPr lang="en-US" dirty="0" err="1" smtClean="0"/>
              <a:t>m%n</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JMX dumps</a:t>
            </a:r>
            <a:r>
              <a:rPr lang="en-US" baseline="0" dirty="0" smtClean="0"/>
              <a:t> are </a:t>
            </a:r>
            <a:r>
              <a:rPr lang="en-US" dirty="0" smtClean="0"/>
              <a:t>helpful when you have limited or no access to the machines you must support. Help you compare the runtime environment to what you think the environment should be. http://localhost:8080/alfresco/service/</a:t>
            </a:r>
            <a:r>
              <a:rPr lang="en-US" dirty="0" err="1" smtClean="0"/>
              <a:t>api</a:t>
            </a:r>
            <a:r>
              <a:rPr lang="en-US" dirty="0" smtClean="0"/>
              <a:t>/admin/</a:t>
            </a:r>
            <a:r>
              <a:rPr lang="en-US" dirty="0" err="1" smtClean="0"/>
              <a:t>jmxdump</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ENTERPRISE: http://localhost:8080/alfresco/service/enterprise/admin (JMX Dump)</a:t>
            </a:r>
            <a:endParaRPr dirty="0"/>
          </a:p>
        </p:txBody>
      </p:sp>
    </p:spTree>
    <p:extLst>
      <p:ext uri="{BB962C8B-B14F-4D97-AF65-F5344CB8AC3E}">
        <p14:creationId xmlns:p14="http://schemas.microsoft.com/office/powerpoint/2010/main" val="200032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 node</a:t>
            </a:r>
            <a:r>
              <a:rPr lang="en-US" baseline="0" dirty="0" smtClean="0"/>
              <a:t> browser to </a:t>
            </a:r>
            <a:r>
              <a:rPr lang="en-US" dirty="0" smtClean="0"/>
              <a:t>check properties, aspects, relations, queries, target DB or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JSConsole</a:t>
            </a:r>
            <a:r>
              <a:rPr lang="en-US" dirty="0" smtClean="0"/>
              <a:t> is invaluable for setting up test fixtures for reproducing issues. Great for triggering code paths reliably.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API Explorer includes</a:t>
            </a:r>
            <a:r>
              <a:rPr lang="en-US" baseline="0" dirty="0" smtClean="0"/>
              <a:t> runnable API examples, easy to find out if API is working as desired without custom code.</a:t>
            </a:r>
            <a:endParaRPr dirty="0"/>
          </a:p>
        </p:txBody>
      </p:sp>
    </p:spTree>
    <p:extLst>
      <p:ext uri="{BB962C8B-B14F-4D97-AF65-F5344CB8AC3E}">
        <p14:creationId xmlns:p14="http://schemas.microsoft.com/office/powerpoint/2010/main" val="1861808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community.alfresco.com/"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mailto:bindu@ziaconsulting.com" TargetMode="External"/><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www.alfresco.com/services/subscription/supported-platforms" TargetMode="External"/><Relationship Id="rId5" Type="http://schemas.openxmlformats.org/officeDocument/2006/relationships/hyperlink" Target="http://docs.alfresco.com/5.0/concepts/zeroday-overview.html"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kb.vmware.com/selfservice/microsites/search.do?language=en_US&amp;cmd=displayKC&amp;externalId=1008480"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github.com/OrderOfTheBee/ootbee-support-tools"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039850"/>
            <a:ext cx="8520600" cy="2052600"/>
          </a:xfrm>
          <a:prstGeom prst="rect">
            <a:avLst/>
          </a:prstGeom>
        </p:spPr>
        <p:txBody>
          <a:bodyPr lIns="91425" tIns="91425" rIns="91425" bIns="91425" anchor="b" anchorCtr="0">
            <a:noAutofit/>
          </a:bodyPr>
          <a:lstStyle/>
          <a:p>
            <a:pPr lvl="0">
              <a:spcBef>
                <a:spcPts val="0"/>
              </a:spcBef>
              <a:buNone/>
            </a:pPr>
            <a:r>
              <a:rPr lang="en-US" sz="8800" dirty="0" smtClean="0">
                <a:latin typeface="Chalkboard SE" charset="0"/>
                <a:ea typeface="Chalkboard SE" charset="0"/>
                <a:cs typeface="Chalkboard SE" charset="0"/>
              </a:rPr>
              <a:t>Supporting Alfresco</a:t>
            </a:r>
            <a:endParaRPr lang="en" sz="8800" dirty="0">
              <a:latin typeface="Chalkboard SE" charset="0"/>
              <a:ea typeface="Chalkboard SE" charset="0"/>
              <a:cs typeface="Chalkboard SE" charset="0"/>
            </a:endParaRPr>
          </a:p>
        </p:txBody>
      </p:sp>
      <p:sp>
        <p:nvSpPr>
          <p:cNvPr id="55" name="Shape 55"/>
          <p:cNvSpPr txBox="1">
            <a:spLocks noGrp="1"/>
          </p:cNvSpPr>
          <p:nvPr>
            <p:ph type="subTitle" idx="1"/>
          </p:nvPr>
        </p:nvSpPr>
        <p:spPr>
          <a:xfrm>
            <a:off x="311700" y="3129400"/>
            <a:ext cx="8520600" cy="1319100"/>
          </a:xfrm>
          <a:prstGeom prst="rect">
            <a:avLst/>
          </a:prstGeom>
        </p:spPr>
        <p:txBody>
          <a:bodyPr lIns="91425" tIns="91425" rIns="91425" bIns="91425" anchor="t" anchorCtr="0">
            <a:noAutofit/>
          </a:bodyPr>
          <a:lstStyle/>
          <a:p>
            <a:pPr lvl="0">
              <a:spcBef>
                <a:spcPts val="0"/>
              </a:spcBef>
              <a:buNone/>
            </a:pPr>
            <a:r>
              <a:rPr lang="en-US" dirty="0" smtClean="0"/>
              <a:t>@</a:t>
            </a:r>
            <a:r>
              <a:rPr lang="en-US" dirty="0" err="1" smtClean="0"/>
              <a:t>binduwavell</a:t>
            </a:r>
            <a:r>
              <a:rPr lang="en-US" dirty="0" smtClean="0"/>
              <a:t>, Chief Architect @ Zia Consulting</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600" b="1" dirty="0" smtClean="0">
                <a:solidFill>
                  <a:schemeClr val="dk2"/>
                </a:solidFill>
              </a:rPr>
              <a:t>Tools</a:t>
            </a:r>
            <a:endParaRPr lang="en" sz="40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857250" indent="-857250">
              <a:buFont typeface="Arial" charset="0"/>
              <a:buChar char="•"/>
            </a:pPr>
            <a:r>
              <a:rPr lang="en-US" sz="3200" dirty="0" smtClean="0">
                <a:solidFill>
                  <a:schemeClr val="dk2"/>
                </a:solidFill>
              </a:rPr>
              <a:t>CMIS Workbench</a:t>
            </a:r>
          </a:p>
          <a:p>
            <a:pPr marL="857250" indent="-857250">
              <a:buFont typeface="Arial" charset="0"/>
              <a:buChar char="•"/>
            </a:pPr>
            <a:r>
              <a:rPr lang="en-US" sz="3200" dirty="0" err="1" smtClean="0">
                <a:solidFill>
                  <a:schemeClr val="dk2"/>
                </a:solidFill>
              </a:rPr>
              <a:t>JConsole</a:t>
            </a:r>
            <a:r>
              <a:rPr lang="en-US" sz="3200" dirty="0" smtClean="0">
                <a:solidFill>
                  <a:schemeClr val="dk2"/>
                </a:solidFill>
              </a:rPr>
              <a:t> / </a:t>
            </a:r>
            <a:r>
              <a:rPr lang="en-US" sz="3200" dirty="0" err="1" smtClean="0">
                <a:solidFill>
                  <a:schemeClr val="dk2"/>
                </a:solidFill>
              </a:rPr>
              <a:t>JVisualVM</a:t>
            </a:r>
            <a:endParaRPr lang="en-US" sz="3200" dirty="0" smtClean="0">
              <a:solidFill>
                <a:schemeClr val="dk2"/>
              </a:solidFill>
            </a:endParaRPr>
          </a:p>
          <a:p>
            <a:pPr marL="857250" indent="-857250">
              <a:buFont typeface="Arial" charset="0"/>
              <a:buChar char="•"/>
            </a:pPr>
            <a:r>
              <a:rPr lang="en-US" sz="3200" dirty="0" err="1" smtClean="0">
                <a:solidFill>
                  <a:schemeClr val="dk2"/>
                </a:solidFill>
              </a:rPr>
              <a:t>JStack</a:t>
            </a:r>
            <a:r>
              <a:rPr lang="en-US" sz="3200" dirty="0" smtClean="0">
                <a:solidFill>
                  <a:schemeClr val="dk2"/>
                </a:solidFill>
              </a:rPr>
              <a:t> -l</a:t>
            </a:r>
            <a:endParaRPr lang="en-US" sz="3200" dirty="0">
              <a:solidFill>
                <a:schemeClr val="dk2"/>
              </a:solidFill>
            </a:endParaRPr>
          </a:p>
        </p:txBody>
      </p:sp>
    </p:spTree>
    <p:extLst>
      <p:ext uri="{BB962C8B-B14F-4D97-AF65-F5344CB8AC3E}">
        <p14:creationId xmlns:p14="http://schemas.microsoft.com/office/powerpoint/2010/main" val="20686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xEl>
                                              <p:pRg st="1" end="1"/>
                                            </p:txEl>
                                          </p:spTgt>
                                        </p:tgtEl>
                                        <p:attrNameLst>
                                          <p:attrName>style.visibility</p:attrName>
                                        </p:attrNameLst>
                                      </p:cBhvr>
                                      <p:to>
                                        <p:strVal val="visible"/>
                                      </p:to>
                                    </p:set>
                                    <p:animEffect transition="in" filter="fade">
                                      <p:cBhvr>
                                        <p:cTn id="7" dur="500"/>
                                        <p:tgtEl>
                                          <p:spTgt spid="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2" end="2"/>
                                            </p:txEl>
                                          </p:spTgt>
                                        </p:tgtEl>
                                        <p:attrNameLst>
                                          <p:attrName>style.visibility</p:attrName>
                                        </p:attrNameLst>
                                      </p:cBhvr>
                                      <p:to>
                                        <p:strVal val="visible"/>
                                      </p:to>
                                    </p:set>
                                    <p:animEffect transition="in" filter="fade">
                                      <p:cBhvr>
                                        <p:cTn id="12" dur="500"/>
                                        <p:tgtEl>
                                          <p:spTgt spid="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1774556"/>
            <a:ext cx="8520600" cy="1573078"/>
          </a:xfrm>
          <a:prstGeom prst="rect">
            <a:avLst/>
          </a:prstGeom>
        </p:spPr>
        <p:txBody>
          <a:bodyPr lIns="91425" tIns="91425" rIns="91425" bIns="91425" anchor="ctr" anchorCtr="0">
            <a:noAutofit/>
          </a:bodyPr>
          <a:lstStyle/>
          <a:p>
            <a:pPr lvl="0"/>
            <a:r>
              <a:rPr lang="en-US" sz="3600" dirty="0" smtClean="0">
                <a:solidFill>
                  <a:schemeClr val="dk2"/>
                </a:solidFill>
              </a:rPr>
              <a:t>Getting the most from</a:t>
            </a:r>
            <a:r>
              <a:rPr lang="en-US" sz="3200" dirty="0" smtClean="0">
                <a:solidFill>
                  <a:schemeClr val="dk2"/>
                </a:solidFill>
              </a:rPr>
              <a:t/>
            </a:r>
            <a:br>
              <a:rPr lang="en-US" sz="3200" dirty="0" smtClean="0">
                <a:solidFill>
                  <a:schemeClr val="dk2"/>
                </a:solidFill>
              </a:rPr>
            </a:br>
            <a:r>
              <a:rPr lang="en-US" sz="4800" dirty="0" smtClean="0">
                <a:solidFill>
                  <a:schemeClr val="dk2"/>
                </a:solidFill>
                <a:latin typeface="Chalkboard SE" charset="0"/>
                <a:ea typeface="Chalkboard SE" charset="0"/>
                <a:cs typeface="Chalkboard SE" charset="0"/>
              </a:rPr>
              <a:t>Alfresco Support</a:t>
            </a:r>
            <a:endParaRPr lang="en" sz="3200" dirty="0">
              <a:solidFill>
                <a:schemeClr val="dk2"/>
              </a:solidFill>
              <a:latin typeface="Chalkboard SE" charset="0"/>
              <a:ea typeface="Chalkboard SE" charset="0"/>
              <a:cs typeface="Chalkboard SE" charset="0"/>
            </a:endParaRPr>
          </a:p>
        </p:txBody>
      </p:sp>
      <p:sp>
        <p:nvSpPr>
          <p:cNvPr id="61" name="Shape 61"/>
          <p:cNvSpPr txBox="1">
            <a:spLocks noGrp="1"/>
          </p:cNvSpPr>
          <p:nvPr>
            <p:ph type="subTitle" idx="1"/>
          </p:nvPr>
        </p:nvSpPr>
        <p:spPr>
          <a:xfrm>
            <a:off x="311700" y="3471255"/>
            <a:ext cx="8520600" cy="13191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1693308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000" b="1" dirty="0" smtClean="0">
                <a:solidFill>
                  <a:schemeClr val="dk2"/>
                </a:solidFill>
              </a:rPr>
              <a:t>Severity Levels</a:t>
            </a:r>
            <a:endParaRPr lang="en" sz="60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b" anchorCtr="0">
            <a:noAutofit/>
          </a:bodyPr>
          <a:lstStyle/>
          <a:p>
            <a:pPr marL="857250" indent="-857250">
              <a:buFont typeface="+mj-lt"/>
              <a:buAutoNum type="arabicPeriod"/>
            </a:pPr>
            <a:r>
              <a:rPr lang="en-US" sz="3200" dirty="0" smtClean="0">
                <a:solidFill>
                  <a:schemeClr val="bg1"/>
                </a:solidFill>
              </a:rPr>
              <a:t>Production </a:t>
            </a:r>
            <a:r>
              <a:rPr lang="en-US" sz="3200" dirty="0">
                <a:solidFill>
                  <a:schemeClr val="bg1"/>
                </a:solidFill>
              </a:rPr>
              <a:t>System </a:t>
            </a:r>
            <a:r>
              <a:rPr lang="en-US" sz="3200" dirty="0" smtClean="0">
                <a:solidFill>
                  <a:schemeClr val="bg1"/>
                </a:solidFill>
              </a:rPr>
              <a:t>Down</a:t>
            </a:r>
          </a:p>
          <a:p>
            <a:pPr marL="857250" indent="-857250">
              <a:buFont typeface="+mj-lt"/>
              <a:buAutoNum type="arabicPeriod"/>
            </a:pPr>
            <a:r>
              <a:rPr lang="en-US" sz="3200" dirty="0">
                <a:solidFill>
                  <a:schemeClr val="bg1"/>
                </a:solidFill>
              </a:rPr>
              <a:t>Major </a:t>
            </a:r>
            <a:r>
              <a:rPr lang="en-US" sz="3200" dirty="0" smtClean="0">
                <a:solidFill>
                  <a:schemeClr val="bg1"/>
                </a:solidFill>
              </a:rPr>
              <a:t>Impact</a:t>
            </a:r>
          </a:p>
          <a:p>
            <a:pPr marL="857250" indent="-857250">
              <a:buFont typeface="+mj-lt"/>
              <a:buAutoNum type="arabicPeriod"/>
            </a:pPr>
            <a:r>
              <a:rPr lang="en-US" sz="3200" dirty="0">
                <a:solidFill>
                  <a:schemeClr val="bg1"/>
                </a:solidFill>
              </a:rPr>
              <a:t>Minor </a:t>
            </a:r>
            <a:r>
              <a:rPr lang="en-US" sz="3200" dirty="0" smtClean="0">
                <a:solidFill>
                  <a:schemeClr val="bg1"/>
                </a:solidFill>
              </a:rPr>
              <a:t>Impact</a:t>
            </a:r>
          </a:p>
          <a:p>
            <a:pPr marL="857250" indent="-857250">
              <a:buFont typeface="+mj-lt"/>
              <a:buAutoNum type="arabicPeriod"/>
            </a:pPr>
            <a:r>
              <a:rPr lang="en-US" sz="3200" dirty="0" smtClean="0">
                <a:solidFill>
                  <a:schemeClr val="bg1"/>
                </a:solidFill>
              </a:rPr>
              <a:t>Questions &amp; Enhancements</a:t>
            </a:r>
          </a:p>
        </p:txBody>
      </p:sp>
    </p:spTree>
    <p:extLst>
      <p:ext uri="{BB962C8B-B14F-4D97-AF65-F5344CB8AC3E}">
        <p14:creationId xmlns:p14="http://schemas.microsoft.com/office/powerpoint/2010/main" val="1179754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600" b="1" dirty="0" smtClean="0">
                <a:solidFill>
                  <a:schemeClr val="dk2"/>
                </a:solidFill>
              </a:rPr>
              <a:t>Issue Template</a:t>
            </a:r>
            <a:endParaRPr lang="en" sz="4000" b="1" dirty="0">
              <a:solidFill>
                <a:schemeClr val="dk2"/>
              </a:solidFill>
            </a:endParaRPr>
          </a:p>
        </p:txBody>
      </p:sp>
      <p:sp>
        <p:nvSpPr>
          <p:cNvPr id="4" name="CustomShape 2"/>
          <p:cNvSpPr/>
          <p:nvPr/>
        </p:nvSpPr>
        <p:spPr>
          <a:xfrm>
            <a:off x="466725" y="1609725"/>
            <a:ext cx="8226195" cy="3305355"/>
          </a:xfrm>
          <a:prstGeom prst="rect">
            <a:avLst/>
          </a:prstGeom>
          <a:noFill/>
          <a:ln>
            <a:round/>
          </a:ln>
          <a:effectLst>
            <a:outerShdw blurRad="40000" dist="20000" dir="5400000" rotWithShape="0">
              <a:srgbClr val="000000">
                <a:alpha val="38000"/>
              </a:srgbClr>
            </a:outerShdw>
          </a:effectLst>
        </p:spPr>
        <p:style>
          <a:lnRef idx="3">
            <a:schemeClr val="lt1"/>
          </a:lnRef>
          <a:fillRef idx="1">
            <a:schemeClr val="dk1"/>
          </a:fillRef>
          <a:effectRef idx="1">
            <a:schemeClr val="dk1"/>
          </a:effectRef>
          <a:fontRef idx="minor"/>
        </p:style>
        <p:txBody>
          <a:bodyPr lIns="90000" tIns="45000" rIns="90000" bIns="45000" anchor="ctr"/>
          <a:lstStyle/>
          <a:p>
            <a:pPr marL="285750" indent="-285750">
              <a:lnSpc>
                <a:spcPct val="120000"/>
              </a:lnSpc>
              <a:buFontTx/>
              <a:buChar char="-"/>
            </a:pPr>
            <a:r>
              <a:rPr lang="de-DE" sz="2400" spc="-1" dirty="0" smtClean="0">
                <a:uFill>
                  <a:solidFill>
                    <a:srgbClr val="FFFFFF"/>
                  </a:solidFill>
                </a:uFill>
              </a:rPr>
              <a:t>Description</a:t>
            </a:r>
          </a:p>
          <a:p>
            <a:pPr marL="285750" indent="-285750">
              <a:lnSpc>
                <a:spcPct val="120000"/>
              </a:lnSpc>
              <a:buFontTx/>
              <a:buChar char="-"/>
            </a:pPr>
            <a:r>
              <a:rPr lang="de-DE" sz="2400" spc="-1" dirty="0" err="1" smtClean="0">
                <a:uFill>
                  <a:solidFill>
                    <a:srgbClr val="FFFFFF"/>
                  </a:solidFill>
                </a:uFill>
              </a:rPr>
              <a:t>Steps</a:t>
            </a:r>
            <a:r>
              <a:rPr lang="de-DE" sz="2400" spc="-1" dirty="0" smtClean="0">
                <a:uFill>
                  <a:solidFill>
                    <a:srgbClr val="FFFFFF"/>
                  </a:solidFill>
                </a:uFill>
              </a:rPr>
              <a:t> </a:t>
            </a:r>
            <a:r>
              <a:rPr lang="de-DE" sz="2400" spc="-1" dirty="0" err="1">
                <a:uFill>
                  <a:solidFill>
                    <a:srgbClr val="FFFFFF"/>
                  </a:solidFill>
                </a:uFill>
              </a:rPr>
              <a:t>to</a:t>
            </a:r>
            <a:r>
              <a:rPr lang="de-DE" sz="2400" spc="-1" dirty="0">
                <a:uFill>
                  <a:solidFill>
                    <a:srgbClr val="FFFFFF"/>
                  </a:solidFill>
                </a:uFill>
              </a:rPr>
              <a:t> </a:t>
            </a:r>
            <a:r>
              <a:rPr lang="de-DE" sz="2400" spc="-1" dirty="0" err="1" smtClean="0">
                <a:uFill>
                  <a:solidFill>
                    <a:srgbClr val="FFFFFF"/>
                  </a:solidFill>
                </a:uFill>
              </a:rPr>
              <a:t>reproduce</a:t>
            </a:r>
            <a:endParaRPr lang="de-DE" sz="2400" spc="-1" dirty="0" smtClean="0">
              <a:uFill>
                <a:solidFill>
                  <a:srgbClr val="FFFFFF"/>
                </a:solidFill>
              </a:uFill>
            </a:endParaRPr>
          </a:p>
          <a:p>
            <a:pPr marL="285750" indent="-285750">
              <a:lnSpc>
                <a:spcPct val="120000"/>
              </a:lnSpc>
              <a:buFontTx/>
              <a:buChar char="-"/>
            </a:pPr>
            <a:r>
              <a:rPr lang="de-DE" sz="2400" spc="-1" dirty="0" err="1" smtClean="0">
                <a:uFill>
                  <a:solidFill>
                    <a:srgbClr val="FFFFFF"/>
                  </a:solidFill>
                </a:uFill>
              </a:rPr>
              <a:t>Expected</a:t>
            </a:r>
            <a:r>
              <a:rPr lang="de-DE" sz="2400" spc="-1" dirty="0" smtClean="0">
                <a:uFill>
                  <a:solidFill>
                    <a:srgbClr val="FFFFFF"/>
                  </a:solidFill>
                </a:uFill>
              </a:rPr>
              <a:t> </a:t>
            </a:r>
            <a:r>
              <a:rPr lang="de-DE" sz="2400" spc="-1" dirty="0" err="1">
                <a:uFill>
                  <a:solidFill>
                    <a:srgbClr val="FFFFFF"/>
                  </a:solidFill>
                </a:uFill>
              </a:rPr>
              <a:t>b</a:t>
            </a:r>
            <a:r>
              <a:rPr lang="de-DE" sz="2400" spc="-1" dirty="0" err="1" smtClean="0">
                <a:uFill>
                  <a:solidFill>
                    <a:srgbClr val="FFFFFF"/>
                  </a:solidFill>
                </a:uFill>
              </a:rPr>
              <a:t>ehaviour</a:t>
            </a:r>
            <a:endParaRPr lang="de-DE" sz="2400" spc="-1" dirty="0" smtClean="0">
              <a:uFill>
                <a:solidFill>
                  <a:srgbClr val="FFFFFF"/>
                </a:solidFill>
              </a:uFill>
            </a:endParaRPr>
          </a:p>
          <a:p>
            <a:pPr marL="285750" indent="-285750">
              <a:lnSpc>
                <a:spcPct val="120000"/>
              </a:lnSpc>
              <a:buFontTx/>
              <a:buChar char="-"/>
            </a:pPr>
            <a:r>
              <a:rPr lang="de-DE" sz="2400" spc="-1" dirty="0" err="1" smtClean="0">
                <a:uFill>
                  <a:solidFill>
                    <a:srgbClr val="FFFFFF"/>
                  </a:solidFill>
                </a:uFill>
              </a:rPr>
              <a:t>Observed</a:t>
            </a:r>
            <a:r>
              <a:rPr lang="de-DE" sz="2400" spc="-1" dirty="0" smtClean="0">
                <a:uFill>
                  <a:solidFill>
                    <a:srgbClr val="FFFFFF"/>
                  </a:solidFill>
                </a:uFill>
              </a:rPr>
              <a:t> </a:t>
            </a:r>
            <a:r>
              <a:rPr lang="de-DE" sz="2400" spc="-1" dirty="0" err="1">
                <a:uFill>
                  <a:solidFill>
                    <a:srgbClr val="FFFFFF"/>
                  </a:solidFill>
                </a:uFill>
              </a:rPr>
              <a:t>b</a:t>
            </a:r>
            <a:r>
              <a:rPr lang="de-DE" sz="2400" spc="-1" dirty="0" err="1" smtClean="0">
                <a:uFill>
                  <a:solidFill>
                    <a:srgbClr val="FFFFFF"/>
                  </a:solidFill>
                </a:uFill>
              </a:rPr>
              <a:t>ehaviour</a:t>
            </a:r>
            <a:endParaRPr lang="de-DE" sz="2400" spc="-1" dirty="0" smtClean="0">
              <a:uFill>
                <a:solidFill>
                  <a:srgbClr val="FFFFFF"/>
                </a:solidFill>
              </a:uFill>
            </a:endParaRPr>
          </a:p>
          <a:p>
            <a:pPr marL="285750" indent="-285750">
              <a:lnSpc>
                <a:spcPct val="120000"/>
              </a:lnSpc>
              <a:buFontTx/>
              <a:buChar char="-"/>
            </a:pPr>
            <a:r>
              <a:rPr lang="de-DE" sz="2400" spc="-1" dirty="0" smtClean="0">
                <a:uFill>
                  <a:solidFill>
                    <a:srgbClr val="FFFFFF"/>
                  </a:solidFill>
                </a:uFill>
              </a:rPr>
              <a:t>Analysis </a:t>
            </a:r>
            <a:r>
              <a:rPr lang="de-DE" sz="2400" spc="-1" dirty="0" err="1">
                <a:uFill>
                  <a:solidFill>
                    <a:srgbClr val="FFFFFF"/>
                  </a:solidFill>
                </a:uFill>
              </a:rPr>
              <a:t>to</a:t>
            </a:r>
            <a:r>
              <a:rPr lang="de-DE" sz="2400" spc="-1" dirty="0">
                <a:uFill>
                  <a:solidFill>
                    <a:srgbClr val="FFFFFF"/>
                  </a:solidFill>
                </a:uFill>
              </a:rPr>
              <a:t> </a:t>
            </a:r>
            <a:r>
              <a:rPr lang="de-DE" sz="2400" spc="-1" dirty="0" err="1" smtClean="0">
                <a:uFill>
                  <a:solidFill>
                    <a:srgbClr val="FFFFFF"/>
                  </a:solidFill>
                </a:uFill>
              </a:rPr>
              <a:t>date</a:t>
            </a:r>
            <a:endParaRPr lang="de-DE" sz="2400" spc="-1" dirty="0" smtClean="0">
              <a:uFill>
                <a:solidFill>
                  <a:srgbClr val="FFFFFF"/>
                </a:solidFill>
              </a:uFill>
            </a:endParaRPr>
          </a:p>
          <a:p>
            <a:pPr marL="285750" indent="-285750">
              <a:lnSpc>
                <a:spcPct val="120000"/>
              </a:lnSpc>
              <a:buFontTx/>
              <a:buChar char="-"/>
            </a:pPr>
            <a:r>
              <a:rPr lang="de-DE" sz="2400" spc="-1" dirty="0" smtClean="0">
                <a:uFill>
                  <a:solidFill>
                    <a:srgbClr val="FFFFFF"/>
                  </a:solidFill>
                </a:uFill>
              </a:rPr>
              <a:t>Business </a:t>
            </a:r>
            <a:r>
              <a:rPr lang="de-DE" sz="2400" spc="-1" dirty="0" err="1">
                <a:uFill>
                  <a:solidFill>
                    <a:srgbClr val="FFFFFF"/>
                  </a:solidFill>
                </a:uFill>
              </a:rPr>
              <a:t>impact</a:t>
            </a:r>
            <a:r>
              <a:rPr lang="de-DE" sz="2400" spc="-1" dirty="0">
                <a:uFill>
                  <a:solidFill>
                    <a:srgbClr val="FFFFFF"/>
                  </a:solidFill>
                </a:uFill>
              </a:rPr>
              <a:t> [</a:t>
            </a:r>
            <a:r>
              <a:rPr lang="de-DE" sz="2400" spc="-1" dirty="0" smtClean="0">
                <a:uFill>
                  <a:solidFill>
                    <a:srgbClr val="FFFFFF"/>
                  </a:solidFill>
                </a:uFill>
              </a:rPr>
              <a:t>optional]</a:t>
            </a:r>
          </a:p>
          <a:p>
            <a:pPr marL="285750" indent="-285750">
              <a:lnSpc>
                <a:spcPct val="120000"/>
              </a:lnSpc>
              <a:buFontTx/>
              <a:buChar char="-"/>
            </a:pPr>
            <a:r>
              <a:rPr lang="de-DE" sz="2400" spc="-1" dirty="0" err="1" smtClean="0">
                <a:uFill>
                  <a:solidFill>
                    <a:srgbClr val="FFFFFF"/>
                  </a:solidFill>
                </a:uFill>
              </a:rPr>
              <a:t>Desired</a:t>
            </a:r>
            <a:r>
              <a:rPr lang="de-DE" sz="2400" spc="-1" dirty="0" smtClean="0">
                <a:uFill>
                  <a:solidFill>
                    <a:srgbClr val="FFFFFF"/>
                  </a:solidFill>
                </a:uFill>
              </a:rPr>
              <a:t> </a:t>
            </a:r>
            <a:r>
              <a:rPr lang="de-DE" sz="2400" spc="-1" dirty="0" err="1">
                <a:uFill>
                  <a:solidFill>
                    <a:srgbClr val="FFFFFF"/>
                  </a:solidFill>
                </a:uFill>
              </a:rPr>
              <a:t>outcome</a:t>
            </a:r>
            <a:r>
              <a:rPr lang="de-DE" sz="2400" spc="-1" dirty="0">
                <a:uFill>
                  <a:solidFill>
                    <a:srgbClr val="FFFFFF"/>
                  </a:solidFill>
                </a:uFill>
              </a:rPr>
              <a:t> </a:t>
            </a:r>
            <a:r>
              <a:rPr lang="de-DE" sz="2400" spc="-1" dirty="0" err="1">
                <a:uFill>
                  <a:solidFill>
                    <a:srgbClr val="FFFFFF"/>
                  </a:solidFill>
                </a:uFill>
              </a:rPr>
              <a:t>from</a:t>
            </a:r>
            <a:r>
              <a:rPr lang="de-DE" sz="2400" spc="-1" dirty="0">
                <a:uFill>
                  <a:solidFill>
                    <a:srgbClr val="FFFFFF"/>
                  </a:solidFill>
                </a:uFill>
              </a:rPr>
              <a:t> ticket [optional]</a:t>
            </a:r>
            <a:endParaRPr lang="de-DE" sz="24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242815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600" b="1" dirty="0" smtClean="0">
                <a:solidFill>
                  <a:schemeClr val="dk2"/>
                </a:solidFill>
              </a:rPr>
              <a:t>Attachments</a:t>
            </a:r>
            <a:endParaRPr lang="en" sz="66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857250" indent="-857250">
              <a:buFont typeface="Arial" charset="0"/>
              <a:buChar char="•"/>
            </a:pPr>
            <a:r>
              <a:rPr lang="en-US" sz="3200" dirty="0">
                <a:solidFill>
                  <a:schemeClr val="dk2"/>
                </a:solidFill>
              </a:rPr>
              <a:t>JMX d</a:t>
            </a:r>
            <a:r>
              <a:rPr lang="en-US" sz="3200" dirty="0" smtClean="0">
                <a:solidFill>
                  <a:schemeClr val="dk2"/>
                </a:solidFill>
              </a:rPr>
              <a:t>ump</a:t>
            </a:r>
          </a:p>
          <a:p>
            <a:pPr marL="857250" indent="-857250">
              <a:buFont typeface="Arial" charset="0"/>
              <a:buChar char="•"/>
            </a:pPr>
            <a:r>
              <a:rPr lang="en-US" sz="3200" dirty="0" smtClean="0">
                <a:solidFill>
                  <a:schemeClr val="dk2"/>
                </a:solidFill>
              </a:rPr>
              <a:t>Bounded </a:t>
            </a:r>
            <a:r>
              <a:rPr lang="en-US" sz="3200" dirty="0">
                <a:solidFill>
                  <a:schemeClr val="dk2"/>
                </a:solidFill>
              </a:rPr>
              <a:t>l</a:t>
            </a:r>
            <a:r>
              <a:rPr lang="en-US" sz="3200" dirty="0" smtClean="0">
                <a:solidFill>
                  <a:schemeClr val="dk2"/>
                </a:solidFill>
              </a:rPr>
              <a:t>ogs</a:t>
            </a:r>
          </a:p>
          <a:p>
            <a:pPr marL="857250" indent="-857250">
              <a:buFont typeface="Arial" charset="0"/>
              <a:buChar char="•"/>
            </a:pPr>
            <a:r>
              <a:rPr lang="en-US" sz="3200" dirty="0">
                <a:solidFill>
                  <a:schemeClr val="dk2"/>
                </a:solidFill>
              </a:rPr>
              <a:t>Specialized configuration files</a:t>
            </a:r>
          </a:p>
        </p:txBody>
      </p:sp>
    </p:spTree>
    <p:extLst>
      <p:ext uri="{BB962C8B-B14F-4D97-AF65-F5344CB8AC3E}">
        <p14:creationId xmlns:p14="http://schemas.microsoft.com/office/powerpoint/2010/main" val="4199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xEl>
                                              <p:pRg st="1" end="1"/>
                                            </p:txEl>
                                          </p:spTgt>
                                        </p:tgtEl>
                                        <p:attrNameLst>
                                          <p:attrName>style.visibility</p:attrName>
                                        </p:attrNameLst>
                                      </p:cBhvr>
                                      <p:to>
                                        <p:strVal val="visible"/>
                                      </p:to>
                                    </p:set>
                                    <p:animEffect transition="in" filter="fade">
                                      <p:cBhvr>
                                        <p:cTn id="7" dur="500"/>
                                        <p:tgtEl>
                                          <p:spTgt spid="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2" end="2"/>
                                            </p:txEl>
                                          </p:spTgt>
                                        </p:tgtEl>
                                        <p:attrNameLst>
                                          <p:attrName>style.visibility</p:attrName>
                                        </p:attrNameLst>
                                      </p:cBhvr>
                                      <p:to>
                                        <p:strVal val="visible"/>
                                      </p:to>
                                    </p:set>
                                    <p:animEffect transition="in" filter="fade">
                                      <p:cBhvr>
                                        <p:cTn id="12" dur="500"/>
                                        <p:tgtEl>
                                          <p:spTgt spid="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sz="6600" b="1" dirty="0" smtClean="0">
                <a:solidFill>
                  <a:schemeClr val="dk2"/>
                </a:solidFill>
              </a:rPr>
              <a:t>Severity 1</a:t>
            </a:r>
            <a:endParaRPr lang="en" sz="66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457200" indent="-457200">
              <a:buFont typeface="Arial" charset="0"/>
              <a:buChar char="•"/>
            </a:pPr>
            <a:r>
              <a:rPr lang="en-US" sz="3200" dirty="0" smtClean="0">
                <a:solidFill>
                  <a:schemeClr val="dk2"/>
                </a:solidFill>
              </a:rPr>
              <a:t>Write up a ticket (using template)</a:t>
            </a:r>
          </a:p>
          <a:p>
            <a:pPr marL="457200" indent="-457200">
              <a:buFont typeface="Arial" charset="0"/>
              <a:buChar char="•"/>
            </a:pPr>
            <a:r>
              <a:rPr lang="en-US" sz="3200" dirty="0" smtClean="0">
                <a:solidFill>
                  <a:schemeClr val="dk2"/>
                </a:solidFill>
              </a:rPr>
              <a:t>Pick up the phone and call support!</a:t>
            </a:r>
          </a:p>
        </p:txBody>
      </p:sp>
    </p:spTree>
    <p:extLst>
      <p:ext uri="{BB962C8B-B14F-4D97-AF65-F5344CB8AC3E}">
        <p14:creationId xmlns:p14="http://schemas.microsoft.com/office/powerpoint/2010/main" val="602551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000" b="1" dirty="0" smtClean="0">
                <a:solidFill>
                  <a:schemeClr val="dk2"/>
                </a:solidFill>
              </a:rPr>
              <a:t>Service Level Targets</a:t>
            </a:r>
            <a:endParaRPr lang="en" sz="6000" b="1" dirty="0">
              <a:solidFill>
                <a:schemeClr val="dk2"/>
              </a:solidFill>
            </a:endParaRPr>
          </a:p>
        </p:txBody>
      </p:sp>
      <p:pic>
        <p:nvPicPr>
          <p:cNvPr id="3" name="Picture 2"/>
          <p:cNvPicPr>
            <a:picLocks noChangeAspect="1"/>
          </p:cNvPicPr>
          <p:nvPr/>
        </p:nvPicPr>
        <p:blipFill>
          <a:blip r:embed="rId4"/>
          <a:stretch>
            <a:fillRect/>
          </a:stretch>
        </p:blipFill>
        <p:spPr>
          <a:xfrm>
            <a:off x="330749" y="1570064"/>
            <a:ext cx="8484734" cy="3173386"/>
          </a:xfrm>
          <a:prstGeom prst="rect">
            <a:avLst/>
          </a:prstGeom>
        </p:spPr>
      </p:pic>
    </p:spTree>
    <p:extLst>
      <p:ext uri="{BB962C8B-B14F-4D97-AF65-F5344CB8AC3E}">
        <p14:creationId xmlns:p14="http://schemas.microsoft.com/office/powerpoint/2010/main" val="1340085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000" b="1" dirty="0" smtClean="0">
                <a:solidFill>
                  <a:schemeClr val="dk2"/>
                </a:solidFill>
              </a:rPr>
              <a:t>Service Level Targets</a:t>
            </a:r>
            <a:endParaRPr lang="en" sz="6000" b="1" dirty="0">
              <a:solidFill>
                <a:schemeClr val="dk2"/>
              </a:solidFill>
            </a:endParaRPr>
          </a:p>
        </p:txBody>
      </p:sp>
      <p:pic>
        <p:nvPicPr>
          <p:cNvPr id="4" name="Picture 3"/>
          <p:cNvPicPr>
            <a:picLocks noChangeAspect="1"/>
          </p:cNvPicPr>
          <p:nvPr/>
        </p:nvPicPr>
        <p:blipFill>
          <a:blip r:embed="rId4"/>
          <a:stretch>
            <a:fillRect/>
          </a:stretch>
        </p:blipFill>
        <p:spPr>
          <a:xfrm>
            <a:off x="311700" y="1556214"/>
            <a:ext cx="8520600" cy="3436961"/>
          </a:xfrm>
          <a:prstGeom prst="rect">
            <a:avLst/>
          </a:prstGeom>
        </p:spPr>
      </p:pic>
    </p:spTree>
    <p:extLst>
      <p:ext uri="{BB962C8B-B14F-4D97-AF65-F5344CB8AC3E}">
        <p14:creationId xmlns:p14="http://schemas.microsoft.com/office/powerpoint/2010/main" val="1149048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sz="6600" b="1" dirty="0" smtClean="0">
                <a:solidFill>
                  <a:schemeClr val="dk2"/>
                </a:solidFill>
              </a:rPr>
              <a:t>Tips</a:t>
            </a:r>
            <a:endParaRPr lang="en" sz="66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b" anchorCtr="0">
            <a:noAutofit/>
          </a:bodyPr>
          <a:lstStyle/>
          <a:p>
            <a:pPr marL="457200" indent="-457200">
              <a:buFont typeface="Arial" charset="0"/>
              <a:buChar char="•"/>
            </a:pPr>
            <a:r>
              <a:rPr lang="en-US" sz="3200" dirty="0">
                <a:solidFill>
                  <a:schemeClr val="dk2"/>
                </a:solidFill>
              </a:rPr>
              <a:t>Be kind and </a:t>
            </a:r>
            <a:r>
              <a:rPr lang="en-US" sz="3200" dirty="0" smtClean="0">
                <a:solidFill>
                  <a:schemeClr val="dk2"/>
                </a:solidFill>
              </a:rPr>
              <a:t>responsive</a:t>
            </a:r>
          </a:p>
          <a:p>
            <a:pPr marL="457200" indent="-457200">
              <a:buFont typeface="Arial" charset="0"/>
              <a:buChar char="•"/>
            </a:pPr>
            <a:r>
              <a:rPr lang="en-US" sz="3200" dirty="0">
                <a:solidFill>
                  <a:schemeClr val="dk2"/>
                </a:solidFill>
              </a:rPr>
              <a:t>Put tickets on hold if you are </a:t>
            </a:r>
            <a:r>
              <a:rPr lang="en-US" sz="3200" dirty="0" smtClean="0">
                <a:solidFill>
                  <a:schemeClr val="dk2"/>
                </a:solidFill>
              </a:rPr>
              <a:t>busy</a:t>
            </a:r>
          </a:p>
          <a:p>
            <a:pPr marL="457200" indent="-457200">
              <a:buFont typeface="Arial" charset="0"/>
              <a:buChar char="•"/>
            </a:pPr>
            <a:r>
              <a:rPr lang="en-US" sz="3200" dirty="0">
                <a:solidFill>
                  <a:schemeClr val="dk2"/>
                </a:solidFill>
              </a:rPr>
              <a:t>Understand response </a:t>
            </a:r>
            <a:r>
              <a:rPr lang="en-US" sz="3200" dirty="0" smtClean="0">
                <a:solidFill>
                  <a:schemeClr val="dk2"/>
                </a:solidFill>
              </a:rPr>
              <a:t>times</a:t>
            </a:r>
          </a:p>
          <a:p>
            <a:pPr marL="457200" indent="-457200">
              <a:buFont typeface="Arial" charset="0"/>
              <a:buChar char="•"/>
            </a:pPr>
            <a:r>
              <a:rPr lang="en-US" sz="3200" dirty="0">
                <a:solidFill>
                  <a:schemeClr val="dk2"/>
                </a:solidFill>
              </a:rPr>
              <a:t>Re-opening tickets</a:t>
            </a:r>
            <a:endParaRPr lang="en-US" sz="3200" dirty="0" smtClean="0">
              <a:solidFill>
                <a:schemeClr val="dk2"/>
              </a:solidFill>
            </a:endParaRPr>
          </a:p>
        </p:txBody>
      </p:sp>
    </p:spTree>
    <p:extLst>
      <p:ext uri="{BB962C8B-B14F-4D97-AF65-F5344CB8AC3E}">
        <p14:creationId xmlns:p14="http://schemas.microsoft.com/office/powerpoint/2010/main" val="121906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xEl>
                                              <p:pRg st="1" end="1"/>
                                            </p:txEl>
                                          </p:spTgt>
                                        </p:tgtEl>
                                        <p:attrNameLst>
                                          <p:attrName>style.visibility</p:attrName>
                                        </p:attrNameLst>
                                      </p:cBhvr>
                                      <p:to>
                                        <p:strVal val="visible"/>
                                      </p:to>
                                    </p:set>
                                    <p:animEffect transition="in" filter="fade">
                                      <p:cBhvr>
                                        <p:cTn id="7" dur="500"/>
                                        <p:tgtEl>
                                          <p:spTgt spid="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2" end="2"/>
                                            </p:txEl>
                                          </p:spTgt>
                                        </p:tgtEl>
                                        <p:attrNameLst>
                                          <p:attrName>style.visibility</p:attrName>
                                        </p:attrNameLst>
                                      </p:cBhvr>
                                      <p:to>
                                        <p:strVal val="visible"/>
                                      </p:to>
                                    </p:set>
                                    <p:animEffect transition="in" filter="fade">
                                      <p:cBhvr>
                                        <p:cTn id="12" dur="500"/>
                                        <p:tgtEl>
                                          <p:spTgt spid="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xEl>
                                              <p:pRg st="3" end="3"/>
                                            </p:txEl>
                                          </p:spTgt>
                                        </p:tgtEl>
                                        <p:attrNameLst>
                                          <p:attrName>style.visibility</p:attrName>
                                        </p:attrNameLst>
                                      </p:cBhvr>
                                      <p:to>
                                        <p:strVal val="visible"/>
                                      </p:to>
                                    </p:set>
                                    <p:animEffect transition="in" filter="fade">
                                      <p:cBhvr>
                                        <p:cTn id="17" dur="500"/>
                                        <p:tgtEl>
                                          <p:spTgt spid="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1774556"/>
            <a:ext cx="8520600" cy="1573078"/>
          </a:xfrm>
          <a:prstGeom prst="rect">
            <a:avLst/>
          </a:prstGeom>
        </p:spPr>
        <p:txBody>
          <a:bodyPr lIns="91425" tIns="91425" rIns="91425" bIns="91425" anchor="ctr" anchorCtr="0">
            <a:noAutofit/>
          </a:bodyPr>
          <a:lstStyle/>
          <a:p>
            <a:pPr lvl="0"/>
            <a:r>
              <a:rPr lang="en-US" sz="3600" dirty="0" smtClean="0">
                <a:solidFill>
                  <a:schemeClr val="dk2"/>
                </a:solidFill>
              </a:rPr>
              <a:t>Getting the most from</a:t>
            </a:r>
            <a:r>
              <a:rPr lang="en-US" sz="3200" dirty="0" smtClean="0">
                <a:solidFill>
                  <a:schemeClr val="dk2"/>
                </a:solidFill>
              </a:rPr>
              <a:t/>
            </a:r>
            <a:br>
              <a:rPr lang="en-US" sz="3200" dirty="0" smtClean="0">
                <a:solidFill>
                  <a:schemeClr val="dk2"/>
                </a:solidFill>
              </a:rPr>
            </a:br>
            <a:r>
              <a:rPr lang="en-US" sz="6000" dirty="0" smtClean="0">
                <a:solidFill>
                  <a:schemeClr val="dk2"/>
                </a:solidFill>
                <a:latin typeface="Chalkboard SE" charset="0"/>
                <a:ea typeface="Chalkboard SE" charset="0"/>
                <a:cs typeface="Chalkboard SE" charset="0"/>
              </a:rPr>
              <a:t>JIRA Tickets</a:t>
            </a:r>
            <a:endParaRPr lang="en" sz="3200" dirty="0">
              <a:solidFill>
                <a:schemeClr val="dk2"/>
              </a:solidFill>
              <a:latin typeface="Chalkboard SE" charset="0"/>
              <a:ea typeface="Chalkboard SE" charset="0"/>
              <a:cs typeface="Chalkboard SE" charset="0"/>
            </a:endParaRPr>
          </a:p>
        </p:txBody>
      </p:sp>
      <p:sp>
        <p:nvSpPr>
          <p:cNvPr id="61" name="Shape 61"/>
          <p:cNvSpPr txBox="1">
            <a:spLocks noGrp="1"/>
          </p:cNvSpPr>
          <p:nvPr>
            <p:ph type="subTitle" idx="1"/>
          </p:nvPr>
        </p:nvSpPr>
        <p:spPr>
          <a:xfrm>
            <a:off x="311700" y="3471255"/>
            <a:ext cx="8520600" cy="13191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624322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600" b="1" dirty="0" smtClean="0">
                <a:solidFill>
                  <a:schemeClr val="dk2"/>
                </a:solidFill>
              </a:rPr>
              <a:t>Agenda</a:t>
            </a:r>
            <a:endParaRPr lang="en" sz="66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71500" lvl="0" indent="-571500">
              <a:buFont typeface="Arial" charset="0"/>
              <a:buChar char="•"/>
            </a:pPr>
            <a:endParaRPr lang="en-US" sz="3200" dirty="0" smtClean="0">
              <a:solidFill>
                <a:schemeClr val="dk2"/>
              </a:solidFill>
            </a:endParaRPr>
          </a:p>
          <a:p>
            <a:pPr marL="571500" lvl="0" indent="-571500">
              <a:buFont typeface="Arial" charset="0"/>
              <a:buChar char="•"/>
            </a:pPr>
            <a:r>
              <a:rPr lang="en" sz="3200" dirty="0" smtClean="0">
                <a:solidFill>
                  <a:schemeClr val="dk2"/>
                </a:solidFill>
              </a:rPr>
              <a:t>Investigating </a:t>
            </a:r>
            <a:r>
              <a:rPr lang="en" sz="3200" dirty="0">
                <a:solidFill>
                  <a:schemeClr val="dk2"/>
                </a:solidFill>
              </a:rPr>
              <a:t>and </a:t>
            </a:r>
            <a:r>
              <a:rPr lang="en" sz="3200" dirty="0" smtClean="0">
                <a:solidFill>
                  <a:schemeClr val="dk2"/>
                </a:solidFill>
              </a:rPr>
              <a:t>resolving</a:t>
            </a:r>
            <a:r>
              <a:rPr lang="en-US" sz="3200" dirty="0" smtClean="0">
                <a:solidFill>
                  <a:schemeClr val="dk2"/>
                </a:solidFill>
              </a:rPr>
              <a:t> </a:t>
            </a:r>
            <a:r>
              <a:rPr lang="en" sz="3200" dirty="0" smtClean="0">
                <a:solidFill>
                  <a:schemeClr val="dk2"/>
                </a:solidFill>
                <a:latin typeface="Chalkboard SE" charset="0"/>
                <a:ea typeface="Chalkboard SE" charset="0"/>
                <a:cs typeface="Chalkboard SE" charset="0"/>
              </a:rPr>
              <a:t>Alfresco Issues</a:t>
            </a:r>
            <a:endParaRPr lang="en-US" sz="3200" dirty="0" smtClean="0">
              <a:solidFill>
                <a:schemeClr val="dk2"/>
              </a:solidFill>
              <a:latin typeface="Chalkboard SE" charset="0"/>
              <a:ea typeface="Chalkboard SE" charset="0"/>
              <a:cs typeface="Chalkboard SE" charset="0"/>
            </a:endParaRPr>
          </a:p>
          <a:p>
            <a:pPr marL="571500" lvl="0" indent="-571500">
              <a:buFont typeface="Arial" charset="0"/>
              <a:buChar char="•"/>
            </a:pPr>
            <a:r>
              <a:rPr lang="en" sz="3200" dirty="0" smtClean="0">
                <a:solidFill>
                  <a:schemeClr val="dk2"/>
                </a:solidFill>
              </a:rPr>
              <a:t>Getting </a:t>
            </a:r>
            <a:r>
              <a:rPr lang="en" sz="3200" dirty="0">
                <a:solidFill>
                  <a:schemeClr val="dk2"/>
                </a:solidFill>
              </a:rPr>
              <a:t>the most </a:t>
            </a:r>
            <a:r>
              <a:rPr lang="en" sz="3200" dirty="0" smtClean="0">
                <a:solidFill>
                  <a:schemeClr val="dk2"/>
                </a:solidFill>
              </a:rPr>
              <a:t>from </a:t>
            </a:r>
            <a:r>
              <a:rPr lang="en" sz="3200" dirty="0" smtClean="0">
                <a:solidFill>
                  <a:schemeClr val="dk2"/>
                </a:solidFill>
                <a:latin typeface="Chalkboard SE" charset="0"/>
                <a:ea typeface="Chalkboard SE" charset="0"/>
                <a:cs typeface="Chalkboard SE" charset="0"/>
              </a:rPr>
              <a:t>Alfresco Support</a:t>
            </a:r>
            <a:endParaRPr lang="en-US" sz="3200" dirty="0" smtClean="0">
              <a:solidFill>
                <a:schemeClr val="dk2"/>
              </a:solidFill>
              <a:latin typeface="Chalkboard SE" charset="0"/>
              <a:ea typeface="Chalkboard SE" charset="0"/>
              <a:cs typeface="Chalkboard SE" charset="0"/>
            </a:endParaRPr>
          </a:p>
          <a:p>
            <a:pPr marL="571500" lvl="0" indent="-571500">
              <a:buFont typeface="Arial" charset="0"/>
              <a:buChar char="•"/>
            </a:pPr>
            <a:r>
              <a:rPr lang="en" sz="3200" dirty="0" smtClean="0">
                <a:solidFill>
                  <a:schemeClr val="dk2"/>
                </a:solidFill>
              </a:rPr>
              <a:t>Getting </a:t>
            </a:r>
            <a:r>
              <a:rPr lang="en" sz="3200" dirty="0">
                <a:solidFill>
                  <a:schemeClr val="dk2"/>
                </a:solidFill>
              </a:rPr>
              <a:t>the most from </a:t>
            </a:r>
            <a:r>
              <a:rPr lang="en" sz="3200" dirty="0" smtClean="0">
                <a:solidFill>
                  <a:schemeClr val="dk2"/>
                </a:solidFill>
                <a:latin typeface="Chalkboard SE" charset="0"/>
                <a:ea typeface="Chalkboard SE" charset="0"/>
                <a:cs typeface="Chalkboard SE" charset="0"/>
              </a:rPr>
              <a:t>JIRA </a:t>
            </a:r>
            <a:r>
              <a:rPr lang="en" sz="3200" dirty="0">
                <a:solidFill>
                  <a:schemeClr val="dk2"/>
                </a:solidFill>
                <a:latin typeface="Chalkboard SE" charset="0"/>
                <a:ea typeface="Chalkboard SE" charset="0"/>
                <a:cs typeface="Chalkboard SE" charset="0"/>
              </a:rPr>
              <a:t>Tickets</a:t>
            </a:r>
            <a:endParaRPr sz="3200" dirty="0">
              <a:solidFill>
                <a:schemeClr val="dk2"/>
              </a:solidFill>
              <a:latin typeface="Chalkboard SE" charset="0"/>
              <a:ea typeface="Chalkboard SE" charset="0"/>
              <a:cs typeface="Chalkboard SE"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sz="6600" b="1" dirty="0" smtClean="0">
                <a:solidFill>
                  <a:schemeClr val="dk2"/>
                </a:solidFill>
              </a:rPr>
              <a:t>Remember</a:t>
            </a:r>
            <a:endParaRPr lang="en" sz="66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457200" indent="-457200">
              <a:buFont typeface="Arial" charset="0"/>
              <a:buChar char="•"/>
            </a:pPr>
            <a:r>
              <a:rPr lang="en-US" sz="3200" dirty="0">
                <a:solidFill>
                  <a:schemeClr val="dk2"/>
                </a:solidFill>
              </a:rPr>
              <a:t>ALF issues are </a:t>
            </a:r>
            <a:r>
              <a:rPr lang="en-US" sz="3200" dirty="0" smtClean="0">
                <a:solidFill>
                  <a:schemeClr val="dk2"/>
                </a:solidFill>
              </a:rPr>
              <a:t>conversations</a:t>
            </a:r>
          </a:p>
          <a:p>
            <a:pPr marL="457200" indent="-457200">
              <a:buFont typeface="Arial" charset="0"/>
              <a:buChar char="•"/>
            </a:pPr>
            <a:r>
              <a:rPr lang="en-US" sz="3200" dirty="0">
                <a:solidFill>
                  <a:schemeClr val="dk2"/>
                </a:solidFill>
              </a:rPr>
              <a:t>Community-only </a:t>
            </a:r>
            <a:r>
              <a:rPr lang="en-US" sz="3200" dirty="0" smtClean="0">
                <a:solidFill>
                  <a:schemeClr val="dk2"/>
                </a:solidFill>
              </a:rPr>
              <a:t>issues</a:t>
            </a:r>
          </a:p>
          <a:p>
            <a:pPr marL="457200" indent="-457200">
              <a:buFont typeface="Arial" charset="0"/>
              <a:buChar char="•"/>
            </a:pPr>
            <a:r>
              <a:rPr lang="en-US" sz="3200" dirty="0">
                <a:solidFill>
                  <a:schemeClr val="dk2"/>
                </a:solidFill>
              </a:rPr>
              <a:t>Use </a:t>
            </a:r>
            <a:r>
              <a:rPr lang="en-US" sz="3200" dirty="0" smtClean="0">
                <a:solidFill>
                  <a:schemeClr val="dk2"/>
                </a:solidFill>
                <a:hlinkClick r:id="rId4"/>
              </a:rPr>
              <a:t>community</a:t>
            </a:r>
            <a:r>
              <a:rPr lang="en-US" sz="3200" dirty="0" smtClean="0">
                <a:solidFill>
                  <a:schemeClr val="dk2"/>
                </a:solidFill>
              </a:rPr>
              <a:t> </a:t>
            </a:r>
            <a:r>
              <a:rPr lang="en-US" sz="3200" dirty="0">
                <a:solidFill>
                  <a:schemeClr val="dk2"/>
                </a:solidFill>
              </a:rPr>
              <a:t>for support</a:t>
            </a:r>
            <a:endParaRPr lang="en-US" sz="3200" dirty="0" smtClean="0">
              <a:solidFill>
                <a:schemeClr val="dk2"/>
              </a:solidFill>
            </a:endParaRPr>
          </a:p>
        </p:txBody>
      </p:sp>
    </p:spTree>
    <p:extLst>
      <p:ext uri="{BB962C8B-B14F-4D97-AF65-F5344CB8AC3E}">
        <p14:creationId xmlns:p14="http://schemas.microsoft.com/office/powerpoint/2010/main" val="143871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xEl>
                                              <p:pRg st="1" end="1"/>
                                            </p:txEl>
                                          </p:spTgt>
                                        </p:tgtEl>
                                        <p:attrNameLst>
                                          <p:attrName>style.visibility</p:attrName>
                                        </p:attrNameLst>
                                      </p:cBhvr>
                                      <p:to>
                                        <p:strVal val="visible"/>
                                      </p:to>
                                    </p:set>
                                    <p:animEffect transition="in" filter="fade">
                                      <p:cBhvr>
                                        <p:cTn id="7" dur="500"/>
                                        <p:tgtEl>
                                          <p:spTgt spid="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2" end="2"/>
                                            </p:txEl>
                                          </p:spTgt>
                                        </p:tgtEl>
                                        <p:attrNameLst>
                                          <p:attrName>style.visibility</p:attrName>
                                        </p:attrNameLst>
                                      </p:cBhvr>
                                      <p:to>
                                        <p:strVal val="visible"/>
                                      </p:to>
                                    </p:set>
                                    <p:animEffect transition="in" filter="fade">
                                      <p:cBhvr>
                                        <p:cTn id="12" dur="500"/>
                                        <p:tgtEl>
                                          <p:spTgt spid="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sz="6600" b="1" dirty="0" smtClean="0">
                <a:solidFill>
                  <a:schemeClr val="dk2"/>
                </a:solidFill>
              </a:rPr>
              <a:t>Issue Reporting</a:t>
            </a:r>
            <a:endParaRPr lang="en" sz="66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b" anchorCtr="0">
            <a:noAutofit/>
          </a:bodyPr>
          <a:lstStyle/>
          <a:p>
            <a:pPr marL="457200" indent="-457200">
              <a:buFont typeface="Arial" charset="0"/>
              <a:buChar char="•"/>
            </a:pPr>
            <a:r>
              <a:rPr lang="en-US" sz="3200" dirty="0">
                <a:solidFill>
                  <a:schemeClr val="dk2"/>
                </a:solidFill>
              </a:rPr>
              <a:t>Only new </a:t>
            </a:r>
            <a:r>
              <a:rPr lang="en-US" sz="3200" dirty="0" smtClean="0">
                <a:solidFill>
                  <a:schemeClr val="dk2"/>
                </a:solidFill>
              </a:rPr>
              <a:t>issues</a:t>
            </a:r>
          </a:p>
          <a:p>
            <a:pPr marL="457200" indent="-457200">
              <a:buFont typeface="Arial" charset="0"/>
              <a:buChar char="•"/>
            </a:pPr>
            <a:r>
              <a:rPr lang="en-US" sz="3200" dirty="0">
                <a:solidFill>
                  <a:schemeClr val="dk2"/>
                </a:solidFill>
              </a:rPr>
              <a:t>Investigate before </a:t>
            </a:r>
            <a:r>
              <a:rPr lang="en-US" sz="3200" dirty="0" smtClean="0">
                <a:solidFill>
                  <a:schemeClr val="dk2"/>
                </a:solidFill>
              </a:rPr>
              <a:t>reporting</a:t>
            </a:r>
          </a:p>
          <a:p>
            <a:pPr marL="457200" indent="-457200">
              <a:buFont typeface="Arial" charset="0"/>
              <a:buChar char="•"/>
            </a:pPr>
            <a:r>
              <a:rPr lang="en-US" sz="3200" dirty="0">
                <a:solidFill>
                  <a:schemeClr val="dk2"/>
                </a:solidFill>
              </a:rPr>
              <a:t>Don't like the design? Not a bug</a:t>
            </a:r>
            <a:r>
              <a:rPr lang="en-US" sz="3200" dirty="0" smtClean="0">
                <a:solidFill>
                  <a:schemeClr val="dk2"/>
                </a:solidFill>
              </a:rPr>
              <a:t>!</a:t>
            </a:r>
          </a:p>
          <a:p>
            <a:pPr marL="457200" indent="-457200">
              <a:buFont typeface="Arial" charset="0"/>
              <a:buChar char="•"/>
            </a:pPr>
            <a:r>
              <a:rPr lang="en-US" sz="3200" dirty="0">
                <a:solidFill>
                  <a:schemeClr val="dk2"/>
                </a:solidFill>
              </a:rPr>
              <a:t>See support issue </a:t>
            </a:r>
            <a:r>
              <a:rPr lang="en-US" sz="3200" dirty="0" smtClean="0">
                <a:solidFill>
                  <a:schemeClr val="dk2"/>
                </a:solidFill>
              </a:rPr>
              <a:t>template above</a:t>
            </a:r>
          </a:p>
        </p:txBody>
      </p:sp>
    </p:spTree>
    <p:extLst>
      <p:ext uri="{BB962C8B-B14F-4D97-AF65-F5344CB8AC3E}">
        <p14:creationId xmlns:p14="http://schemas.microsoft.com/office/powerpoint/2010/main" val="148753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xEl>
                                              <p:pRg st="1" end="1"/>
                                            </p:txEl>
                                          </p:spTgt>
                                        </p:tgtEl>
                                        <p:attrNameLst>
                                          <p:attrName>style.visibility</p:attrName>
                                        </p:attrNameLst>
                                      </p:cBhvr>
                                      <p:to>
                                        <p:strVal val="visible"/>
                                      </p:to>
                                    </p:set>
                                    <p:animEffect transition="in" filter="fade">
                                      <p:cBhvr>
                                        <p:cTn id="7" dur="500"/>
                                        <p:tgtEl>
                                          <p:spTgt spid="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2" end="2"/>
                                            </p:txEl>
                                          </p:spTgt>
                                        </p:tgtEl>
                                        <p:attrNameLst>
                                          <p:attrName>style.visibility</p:attrName>
                                        </p:attrNameLst>
                                      </p:cBhvr>
                                      <p:to>
                                        <p:strVal val="visible"/>
                                      </p:to>
                                    </p:set>
                                    <p:animEffect transition="in" filter="fade">
                                      <p:cBhvr>
                                        <p:cTn id="12" dur="500"/>
                                        <p:tgtEl>
                                          <p:spTgt spid="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xEl>
                                              <p:pRg st="3" end="3"/>
                                            </p:txEl>
                                          </p:spTgt>
                                        </p:tgtEl>
                                        <p:attrNameLst>
                                          <p:attrName>style.visibility</p:attrName>
                                        </p:attrNameLst>
                                      </p:cBhvr>
                                      <p:to>
                                        <p:strVal val="visible"/>
                                      </p:to>
                                    </p:set>
                                    <p:animEffect transition="in" filter="fade">
                                      <p:cBhvr>
                                        <p:cTn id="17" dur="500"/>
                                        <p:tgtEl>
                                          <p:spTgt spid="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sz="6600" b="1" dirty="0">
                <a:solidFill>
                  <a:schemeClr val="dk2"/>
                </a:solidFill>
              </a:rPr>
              <a:t>Issue </a:t>
            </a:r>
            <a:r>
              <a:rPr lang="en-US" sz="6600" b="1" dirty="0" smtClean="0">
                <a:solidFill>
                  <a:schemeClr val="dk2"/>
                </a:solidFill>
              </a:rPr>
              <a:t>Triage</a:t>
            </a:r>
            <a:endParaRPr lang="en" sz="66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b" anchorCtr="0">
            <a:noAutofit/>
          </a:bodyPr>
          <a:lstStyle/>
          <a:p>
            <a:pPr marL="457200" indent="-457200">
              <a:buFont typeface="Arial" charset="0"/>
              <a:buChar char="•"/>
            </a:pPr>
            <a:r>
              <a:rPr lang="en-US" sz="3200" dirty="0">
                <a:solidFill>
                  <a:schemeClr val="dk2"/>
                </a:solidFill>
              </a:rPr>
              <a:t>Fortnightly </a:t>
            </a:r>
            <a:r>
              <a:rPr lang="en-US" sz="3200" dirty="0" smtClean="0">
                <a:solidFill>
                  <a:schemeClr val="dk2"/>
                </a:solidFill>
              </a:rPr>
              <a:t>review</a:t>
            </a:r>
          </a:p>
          <a:p>
            <a:pPr marL="457200" indent="-457200">
              <a:buFont typeface="Arial" charset="0"/>
              <a:buChar char="•"/>
            </a:pPr>
            <a:r>
              <a:rPr lang="en-US" sz="3200" dirty="0">
                <a:solidFill>
                  <a:schemeClr val="dk2"/>
                </a:solidFill>
              </a:rPr>
              <a:t>Fast </a:t>
            </a:r>
            <a:r>
              <a:rPr lang="en-US" sz="3200" dirty="0" smtClean="0">
                <a:solidFill>
                  <a:schemeClr val="dk2"/>
                </a:solidFill>
              </a:rPr>
              <a:t>decisions</a:t>
            </a:r>
          </a:p>
          <a:p>
            <a:pPr marL="457200" indent="-457200">
              <a:buFont typeface="Arial" charset="0"/>
              <a:buChar char="•"/>
            </a:pPr>
            <a:r>
              <a:rPr lang="en-US" sz="3200" dirty="0">
                <a:solidFill>
                  <a:schemeClr val="dk2"/>
                </a:solidFill>
              </a:rPr>
              <a:t>Patches improve </a:t>
            </a:r>
            <a:r>
              <a:rPr lang="en-US" sz="3200" dirty="0" smtClean="0">
                <a:solidFill>
                  <a:schemeClr val="dk2"/>
                </a:solidFill>
              </a:rPr>
              <a:t>success</a:t>
            </a:r>
          </a:p>
          <a:p>
            <a:pPr marL="457200" indent="-457200">
              <a:buFont typeface="Arial" charset="0"/>
              <a:buChar char="•"/>
            </a:pPr>
            <a:r>
              <a:rPr lang="en-US" sz="3200" dirty="0">
                <a:solidFill>
                  <a:schemeClr val="dk2"/>
                </a:solidFill>
              </a:rPr>
              <a:t>Provide </a:t>
            </a:r>
            <a:r>
              <a:rPr lang="en-US" sz="3200" dirty="0" err="1">
                <a:solidFill>
                  <a:schemeClr val="dk2"/>
                </a:solidFill>
              </a:rPr>
              <a:t>affectsVersion</a:t>
            </a:r>
            <a:endParaRPr lang="en-US" sz="3200" dirty="0" smtClean="0">
              <a:solidFill>
                <a:schemeClr val="dk2"/>
              </a:solidFill>
            </a:endParaRPr>
          </a:p>
        </p:txBody>
      </p:sp>
    </p:spTree>
    <p:extLst>
      <p:ext uri="{BB962C8B-B14F-4D97-AF65-F5344CB8AC3E}">
        <p14:creationId xmlns:p14="http://schemas.microsoft.com/office/powerpoint/2010/main" val="112794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sz="6600" b="1" dirty="0" smtClean="0">
                <a:solidFill>
                  <a:schemeClr val="dk2"/>
                </a:solidFill>
              </a:rPr>
              <a:t>Old Issues Closed</a:t>
            </a:r>
            <a:endParaRPr lang="en" sz="66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457200" indent="-457200">
              <a:buFont typeface="Arial" charset="0"/>
              <a:buChar char="•"/>
            </a:pPr>
            <a:r>
              <a:rPr lang="en-US" sz="2400" dirty="0">
                <a:solidFill>
                  <a:schemeClr val="dk2"/>
                </a:solidFill>
              </a:rPr>
              <a:t>Issues </a:t>
            </a:r>
            <a:r>
              <a:rPr lang="en-US" sz="2400" dirty="0" smtClean="0">
                <a:solidFill>
                  <a:schemeClr val="dk2"/>
                </a:solidFill>
              </a:rPr>
              <a:t>over </a:t>
            </a:r>
            <a:r>
              <a:rPr lang="en-US" sz="2400" dirty="0">
                <a:solidFill>
                  <a:schemeClr val="dk2"/>
                </a:solidFill>
              </a:rPr>
              <a:t>a year old, </a:t>
            </a:r>
            <a:r>
              <a:rPr lang="en-US" sz="2400" dirty="0" smtClean="0">
                <a:solidFill>
                  <a:schemeClr val="dk2"/>
                </a:solidFill>
              </a:rPr>
              <a:t>with no </a:t>
            </a:r>
            <a:r>
              <a:rPr lang="en-US" sz="2400" dirty="0" err="1" smtClean="0">
                <a:solidFill>
                  <a:schemeClr val="dk2"/>
                </a:solidFill>
              </a:rPr>
              <a:t>affectsVersion</a:t>
            </a:r>
            <a:r>
              <a:rPr lang="en-US" sz="2400" dirty="0" smtClean="0">
                <a:solidFill>
                  <a:schemeClr val="dk2"/>
                </a:solidFill>
              </a:rPr>
              <a:t> provided</a:t>
            </a:r>
          </a:p>
          <a:p>
            <a:pPr marL="457200" indent="-457200">
              <a:buFont typeface="Arial" charset="0"/>
              <a:buChar char="•"/>
            </a:pPr>
            <a:r>
              <a:rPr lang="en-US" sz="2400" dirty="0" smtClean="0">
                <a:solidFill>
                  <a:schemeClr val="dk2"/>
                </a:solidFill>
              </a:rPr>
              <a:t>Issues </a:t>
            </a:r>
            <a:r>
              <a:rPr lang="en-US" sz="2400" dirty="0">
                <a:solidFill>
                  <a:schemeClr val="dk2"/>
                </a:solidFill>
              </a:rPr>
              <a:t>with </a:t>
            </a:r>
            <a:r>
              <a:rPr lang="en-US" sz="2400" dirty="0" err="1" smtClean="0">
                <a:solidFill>
                  <a:schemeClr val="dk2"/>
                </a:solidFill>
              </a:rPr>
              <a:t>affectsVersions</a:t>
            </a:r>
            <a:r>
              <a:rPr lang="en-US" sz="2400" dirty="0" smtClean="0">
                <a:solidFill>
                  <a:schemeClr val="dk2"/>
                </a:solidFill>
              </a:rPr>
              <a:t> </a:t>
            </a:r>
            <a:r>
              <a:rPr lang="en-US" sz="2400" dirty="0">
                <a:solidFill>
                  <a:schemeClr val="dk2"/>
                </a:solidFill>
              </a:rPr>
              <a:t>that only </a:t>
            </a:r>
            <a:r>
              <a:rPr lang="en-US" sz="2400" dirty="0" smtClean="0">
                <a:solidFill>
                  <a:schemeClr val="dk2"/>
                </a:solidFill>
              </a:rPr>
              <a:t>contain </a:t>
            </a:r>
            <a:r>
              <a:rPr lang="en-US" sz="2400" dirty="0">
                <a:solidFill>
                  <a:schemeClr val="dk2"/>
                </a:solidFill>
              </a:rPr>
              <a:t>unsupported versions of Enterprise </a:t>
            </a:r>
            <a:r>
              <a:rPr lang="en-US" sz="2400" dirty="0" smtClean="0">
                <a:solidFill>
                  <a:schemeClr val="dk2"/>
                </a:solidFill>
              </a:rPr>
              <a:t>Edition</a:t>
            </a:r>
          </a:p>
          <a:p>
            <a:pPr marL="457200" indent="-457200">
              <a:buFont typeface="Arial" charset="0"/>
              <a:buChar char="•"/>
            </a:pPr>
            <a:r>
              <a:rPr lang="en-US" sz="2400" dirty="0" smtClean="0">
                <a:solidFill>
                  <a:schemeClr val="dk2"/>
                </a:solidFill>
              </a:rPr>
              <a:t>Issues </a:t>
            </a:r>
            <a:r>
              <a:rPr lang="en-US" sz="2400" dirty="0">
                <a:solidFill>
                  <a:schemeClr val="dk2"/>
                </a:solidFill>
              </a:rPr>
              <a:t>with </a:t>
            </a:r>
            <a:r>
              <a:rPr lang="en-US" sz="2400" dirty="0" err="1" smtClean="0">
                <a:solidFill>
                  <a:schemeClr val="dk2"/>
                </a:solidFill>
              </a:rPr>
              <a:t>affectsVersions</a:t>
            </a:r>
            <a:r>
              <a:rPr lang="en-US" sz="2400" dirty="0" smtClean="0">
                <a:solidFill>
                  <a:schemeClr val="dk2"/>
                </a:solidFill>
              </a:rPr>
              <a:t> </a:t>
            </a:r>
            <a:r>
              <a:rPr lang="en-US" sz="2400" dirty="0">
                <a:solidFill>
                  <a:schemeClr val="dk2"/>
                </a:solidFill>
              </a:rPr>
              <a:t>that only contains releases of Alfresco Community Edition older than two releases back.</a:t>
            </a:r>
            <a:endParaRPr lang="en-US" sz="2400" dirty="0" smtClean="0">
              <a:solidFill>
                <a:schemeClr val="dk2"/>
              </a:solidFill>
            </a:endParaRPr>
          </a:p>
        </p:txBody>
      </p:sp>
    </p:spTree>
    <p:extLst>
      <p:ext uri="{BB962C8B-B14F-4D97-AF65-F5344CB8AC3E}">
        <p14:creationId xmlns:p14="http://schemas.microsoft.com/office/powerpoint/2010/main" val="602374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US" sz="11500" b="1" dirty="0" smtClean="0"/>
              <a:t>Thank You!</a:t>
            </a:r>
            <a:endParaRPr lang="en" sz="11500" b="1" dirty="0"/>
          </a:p>
        </p:txBody>
      </p:sp>
      <p:sp>
        <p:nvSpPr>
          <p:cNvPr id="87" name="Shape 87"/>
          <p:cNvSpPr txBox="1">
            <a:spLocks noGrp="1"/>
          </p:cNvSpPr>
          <p:nvPr>
            <p:ph type="subTitle" idx="1"/>
          </p:nvPr>
        </p:nvSpPr>
        <p:spPr>
          <a:xfrm>
            <a:off x="311700" y="2834125"/>
            <a:ext cx="8520600" cy="1319100"/>
          </a:xfrm>
          <a:prstGeom prst="rect">
            <a:avLst/>
          </a:prstGeom>
        </p:spPr>
        <p:txBody>
          <a:bodyPr lIns="91425" tIns="91425" rIns="91425" bIns="91425" anchor="t" anchorCtr="0">
            <a:noAutofit/>
          </a:bodyPr>
          <a:lstStyle/>
          <a:p>
            <a:pPr lvl="0" rtl="0">
              <a:spcBef>
                <a:spcPts val="0"/>
              </a:spcBef>
              <a:buNone/>
            </a:pPr>
            <a:r>
              <a:rPr lang="en-US" dirty="0" smtClean="0">
                <a:hlinkClick r:id="rId4"/>
              </a:rPr>
              <a:t>bindu@ziaconsulting.com</a:t>
            </a:r>
            <a:endParaRPr lang="en-US" dirty="0" smtClean="0"/>
          </a:p>
          <a:p>
            <a:pPr lvl="0" rtl="0">
              <a:spcBef>
                <a:spcPts val="0"/>
              </a:spcBef>
              <a:buNone/>
            </a:pPr>
            <a:r>
              <a:rPr lang="en-US" dirty="0" smtClean="0"/>
              <a:t>@</a:t>
            </a:r>
            <a:r>
              <a:rPr lang="en-US" dirty="0" err="1" smtClean="0"/>
              <a:t>binduwavell</a:t>
            </a:r>
            <a:endParaRPr lang="e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1774556"/>
            <a:ext cx="8520600" cy="1573078"/>
          </a:xfrm>
          <a:prstGeom prst="rect">
            <a:avLst/>
          </a:prstGeom>
        </p:spPr>
        <p:txBody>
          <a:bodyPr lIns="91425" tIns="91425" rIns="91425" bIns="91425" anchor="ctr" anchorCtr="0">
            <a:noAutofit/>
          </a:bodyPr>
          <a:lstStyle/>
          <a:p>
            <a:pPr lvl="0"/>
            <a:r>
              <a:rPr lang="en-US" sz="3200" dirty="0">
                <a:solidFill>
                  <a:schemeClr val="dk2"/>
                </a:solidFill>
              </a:rPr>
              <a:t>Investigating and </a:t>
            </a:r>
            <a:r>
              <a:rPr lang="en-US" sz="3200" dirty="0" smtClean="0">
                <a:solidFill>
                  <a:schemeClr val="dk2"/>
                </a:solidFill>
              </a:rPr>
              <a:t>resolving</a:t>
            </a:r>
            <a:br>
              <a:rPr lang="en-US" sz="3200" dirty="0" smtClean="0">
                <a:solidFill>
                  <a:schemeClr val="dk2"/>
                </a:solidFill>
              </a:rPr>
            </a:br>
            <a:r>
              <a:rPr lang="en-US" sz="5400" dirty="0" smtClean="0">
                <a:solidFill>
                  <a:schemeClr val="dk2"/>
                </a:solidFill>
                <a:latin typeface="Chalkboard SE" charset="0"/>
                <a:ea typeface="Chalkboard SE" charset="0"/>
                <a:cs typeface="Chalkboard SE" charset="0"/>
              </a:rPr>
              <a:t>Alfresco Issues</a:t>
            </a:r>
            <a:endParaRPr lang="en" sz="3200" dirty="0">
              <a:solidFill>
                <a:schemeClr val="dk2"/>
              </a:solidFill>
              <a:latin typeface="Chalkboard SE" charset="0"/>
              <a:ea typeface="Chalkboard SE" charset="0"/>
              <a:cs typeface="Chalkboard SE" charset="0"/>
            </a:endParaRPr>
          </a:p>
        </p:txBody>
      </p:sp>
      <p:sp>
        <p:nvSpPr>
          <p:cNvPr id="61" name="Shape 61"/>
          <p:cNvSpPr txBox="1">
            <a:spLocks noGrp="1"/>
          </p:cNvSpPr>
          <p:nvPr>
            <p:ph type="subTitle" idx="1"/>
          </p:nvPr>
        </p:nvSpPr>
        <p:spPr>
          <a:xfrm>
            <a:off x="311700" y="3471255"/>
            <a:ext cx="8520600" cy="13191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600" b="1" dirty="0" smtClean="0">
                <a:solidFill>
                  <a:schemeClr val="dk2"/>
                </a:solidFill>
              </a:rPr>
              <a:t>First</a:t>
            </a:r>
            <a:endParaRPr lang="en" sz="40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171450" lvl="0" indent="-171450">
              <a:buFont typeface="Arial" charset="0"/>
              <a:buChar char="•"/>
            </a:pPr>
            <a:endParaRPr lang="en-US" sz="1000" dirty="0" smtClean="0">
              <a:solidFill>
                <a:schemeClr val="dk2"/>
              </a:solidFill>
              <a:hlinkClick r:id="rId4"/>
            </a:endParaRPr>
          </a:p>
          <a:p>
            <a:pPr marL="571500" lvl="0" indent="-571500">
              <a:buFont typeface="Arial" charset="0"/>
              <a:buChar char="•"/>
            </a:pPr>
            <a:r>
              <a:rPr lang="en" sz="3600" dirty="0" smtClean="0">
                <a:solidFill>
                  <a:schemeClr val="dk2"/>
                </a:solidFill>
                <a:hlinkClick r:id="rId4"/>
              </a:rPr>
              <a:t>Use supported version</a:t>
            </a:r>
            <a:r>
              <a:rPr lang="en-US" sz="3600" dirty="0" smtClean="0">
                <a:solidFill>
                  <a:schemeClr val="dk2"/>
                </a:solidFill>
                <a:hlinkClick r:id="rId4"/>
              </a:rPr>
              <a:t>s!</a:t>
            </a:r>
            <a:endParaRPr lang="en-US" sz="3600" dirty="0" smtClean="0">
              <a:solidFill>
                <a:schemeClr val="dk2"/>
              </a:solidFill>
            </a:endParaRPr>
          </a:p>
          <a:p>
            <a:pPr marL="571500" lvl="0" indent="-571500">
              <a:buFont typeface="Arial" charset="0"/>
              <a:buChar char="•"/>
            </a:pPr>
            <a:endParaRPr lang="en-US" sz="2000" dirty="0" smtClean="0">
              <a:solidFill>
                <a:schemeClr val="dk2"/>
              </a:solidFill>
              <a:hlinkClick r:id="rId5"/>
            </a:endParaRPr>
          </a:p>
          <a:p>
            <a:pPr marL="571500" lvl="0" indent="-571500">
              <a:buFont typeface="Arial" charset="0"/>
              <a:buChar char="•"/>
            </a:pPr>
            <a:r>
              <a:rPr lang="en-US" sz="3600" dirty="0" smtClean="0">
                <a:solidFill>
                  <a:schemeClr val="dk2"/>
                </a:solidFill>
                <a:hlinkClick r:id="rId5"/>
              </a:rPr>
              <a:t>Follow Day Zero Guide!</a:t>
            </a:r>
            <a:endParaRPr sz="3600" dirty="0">
              <a:solidFill>
                <a:schemeClr val="dk2"/>
              </a:solidFill>
            </a:endParaRPr>
          </a:p>
        </p:txBody>
      </p:sp>
    </p:spTree>
    <p:extLst>
      <p:ext uri="{BB962C8B-B14F-4D97-AF65-F5344CB8AC3E}">
        <p14:creationId xmlns:p14="http://schemas.microsoft.com/office/powerpoint/2010/main" val="11014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600" b="1" dirty="0" smtClean="0">
                <a:solidFill>
                  <a:schemeClr val="dk2"/>
                </a:solidFill>
              </a:rPr>
              <a:t>Simple Things</a:t>
            </a:r>
            <a:endParaRPr lang="en" sz="40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857250" lvl="0" indent="-857250">
              <a:buFont typeface="Arial" charset="0"/>
              <a:buChar char="•"/>
            </a:pPr>
            <a:endParaRPr lang="en-US" sz="3200" dirty="0" smtClean="0">
              <a:solidFill>
                <a:schemeClr val="dk2"/>
              </a:solidFill>
            </a:endParaRPr>
          </a:p>
          <a:p>
            <a:pPr marL="857250" lvl="0" indent="-857250">
              <a:buFont typeface="Arial" charset="0"/>
              <a:buChar char="•"/>
            </a:pPr>
            <a:r>
              <a:rPr lang="en-US" sz="3200" dirty="0" smtClean="0">
                <a:solidFill>
                  <a:schemeClr val="dk2"/>
                </a:solidFill>
              </a:rPr>
              <a:t>When </a:t>
            </a:r>
            <a:r>
              <a:rPr lang="en-US" sz="3200" dirty="0">
                <a:solidFill>
                  <a:schemeClr val="dk2"/>
                </a:solidFill>
              </a:rPr>
              <a:t>did the problem start</a:t>
            </a:r>
            <a:r>
              <a:rPr lang="en-US" sz="3200" dirty="0" smtClean="0">
                <a:solidFill>
                  <a:schemeClr val="dk2"/>
                </a:solidFill>
              </a:rPr>
              <a:t>?</a:t>
            </a:r>
          </a:p>
          <a:p>
            <a:pPr marL="857250" lvl="0" indent="-857250">
              <a:buFont typeface="Arial" charset="0"/>
              <a:buChar char="•"/>
            </a:pPr>
            <a:r>
              <a:rPr lang="en-US" sz="3200" dirty="0">
                <a:solidFill>
                  <a:schemeClr val="dk2"/>
                </a:solidFill>
              </a:rPr>
              <a:t>What changed</a:t>
            </a:r>
            <a:r>
              <a:rPr lang="en-US" sz="3200" dirty="0" smtClean="0">
                <a:solidFill>
                  <a:schemeClr val="dk2"/>
                </a:solidFill>
              </a:rPr>
              <a:t>?</a:t>
            </a:r>
          </a:p>
          <a:p>
            <a:pPr marL="857250" lvl="0" indent="-857250">
              <a:buFont typeface="Arial" charset="0"/>
              <a:buChar char="•"/>
            </a:pPr>
            <a:r>
              <a:rPr lang="en-US" sz="3200" dirty="0">
                <a:solidFill>
                  <a:schemeClr val="dk2"/>
                </a:solidFill>
              </a:rPr>
              <a:t>Remove as many variables as </a:t>
            </a:r>
            <a:r>
              <a:rPr lang="en-US" sz="3200" dirty="0" smtClean="0">
                <a:solidFill>
                  <a:schemeClr val="dk2"/>
                </a:solidFill>
              </a:rPr>
              <a:t>possible</a:t>
            </a:r>
          </a:p>
          <a:p>
            <a:pPr marL="857250" lvl="0" indent="-857250">
              <a:buFont typeface="Arial" charset="0"/>
              <a:buChar char="•"/>
            </a:pPr>
            <a:r>
              <a:rPr lang="en-US" sz="3200" dirty="0">
                <a:solidFill>
                  <a:schemeClr val="dk2"/>
                </a:solidFill>
              </a:rPr>
              <a:t>Find steps to reproduce</a:t>
            </a:r>
            <a:endParaRPr sz="3200" dirty="0">
              <a:solidFill>
                <a:schemeClr val="dk2"/>
              </a:solidFill>
            </a:endParaRPr>
          </a:p>
        </p:txBody>
      </p:sp>
    </p:spTree>
    <p:extLst>
      <p:ext uri="{BB962C8B-B14F-4D97-AF65-F5344CB8AC3E}">
        <p14:creationId xmlns:p14="http://schemas.microsoft.com/office/powerpoint/2010/main" val="92756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xEl>
                                              <p:pRg st="2" end="2"/>
                                            </p:txEl>
                                          </p:spTgt>
                                        </p:tgtEl>
                                        <p:attrNameLst>
                                          <p:attrName>style.visibility</p:attrName>
                                        </p:attrNameLst>
                                      </p:cBhvr>
                                      <p:to>
                                        <p:strVal val="visible"/>
                                      </p:to>
                                    </p:set>
                                    <p:animEffect transition="in" filter="fade">
                                      <p:cBhvr>
                                        <p:cTn id="7" dur="500"/>
                                        <p:tgtEl>
                                          <p:spTgt spid="6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3" end="3"/>
                                            </p:txEl>
                                          </p:spTgt>
                                        </p:tgtEl>
                                        <p:attrNameLst>
                                          <p:attrName>style.visibility</p:attrName>
                                        </p:attrNameLst>
                                      </p:cBhvr>
                                      <p:to>
                                        <p:strVal val="visible"/>
                                      </p:to>
                                    </p:set>
                                    <p:animEffect transition="in" filter="fade">
                                      <p:cBhvr>
                                        <p:cTn id="12" dur="500"/>
                                        <p:tgtEl>
                                          <p:spTgt spid="6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xEl>
                                              <p:pRg st="4" end="4"/>
                                            </p:txEl>
                                          </p:spTgt>
                                        </p:tgtEl>
                                        <p:attrNameLst>
                                          <p:attrName>style.visibility</p:attrName>
                                        </p:attrNameLst>
                                      </p:cBhvr>
                                      <p:to>
                                        <p:strVal val="visible"/>
                                      </p:to>
                                    </p:set>
                                    <p:animEffect transition="in" filter="fade">
                                      <p:cBhvr>
                                        <p:cTn id="17" dur="500"/>
                                        <p:tgtEl>
                                          <p:spTgt spid="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600" b="1" dirty="0" smtClean="0">
                <a:solidFill>
                  <a:schemeClr val="dk2"/>
                </a:solidFill>
              </a:rPr>
              <a:t>Common Issues</a:t>
            </a:r>
            <a:endParaRPr lang="en" sz="40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857250" lvl="0" indent="-857250">
              <a:buFont typeface="Arial" charset="0"/>
              <a:buChar char="•"/>
            </a:pPr>
            <a:r>
              <a:rPr lang="en-US" sz="3200" dirty="0" smtClean="0">
                <a:solidFill>
                  <a:schemeClr val="dk2"/>
                </a:solidFill>
              </a:rPr>
              <a:t>Folders </a:t>
            </a:r>
            <a:r>
              <a:rPr lang="en-US" sz="3200" dirty="0">
                <a:solidFill>
                  <a:schemeClr val="dk2"/>
                </a:solidFill>
              </a:rPr>
              <a:t>with too many direct </a:t>
            </a:r>
            <a:r>
              <a:rPr lang="en-US" sz="3200" dirty="0" smtClean="0">
                <a:solidFill>
                  <a:schemeClr val="dk2"/>
                </a:solidFill>
              </a:rPr>
              <a:t>children</a:t>
            </a:r>
          </a:p>
          <a:p>
            <a:pPr marL="857250" lvl="0" indent="-857250">
              <a:buFont typeface="Arial" charset="0"/>
              <a:buChar char="•"/>
            </a:pPr>
            <a:r>
              <a:rPr lang="en-US" sz="3200" dirty="0">
                <a:solidFill>
                  <a:schemeClr val="dk2"/>
                </a:solidFill>
              </a:rPr>
              <a:t>Low on </a:t>
            </a:r>
            <a:r>
              <a:rPr lang="en-US" sz="3200" dirty="0" smtClean="0">
                <a:solidFill>
                  <a:schemeClr val="dk2"/>
                </a:solidFill>
              </a:rPr>
              <a:t>resources</a:t>
            </a:r>
          </a:p>
          <a:p>
            <a:pPr marL="857250" lvl="0" indent="-857250">
              <a:buFont typeface="Arial" charset="0"/>
              <a:buChar char="•"/>
            </a:pPr>
            <a:r>
              <a:rPr lang="en-US" sz="3200" dirty="0">
                <a:solidFill>
                  <a:schemeClr val="dk2"/>
                </a:solidFill>
              </a:rPr>
              <a:t>Separate Alfresco &amp; </a:t>
            </a:r>
            <a:r>
              <a:rPr lang="en-US" sz="3200" dirty="0" err="1" smtClean="0">
                <a:solidFill>
                  <a:schemeClr val="dk2"/>
                </a:solidFill>
              </a:rPr>
              <a:t>Solr</a:t>
            </a:r>
            <a:endParaRPr lang="en-US" sz="3200" dirty="0" smtClean="0">
              <a:solidFill>
                <a:schemeClr val="dk2"/>
              </a:solidFill>
            </a:endParaRPr>
          </a:p>
        </p:txBody>
      </p:sp>
    </p:spTree>
    <p:extLst>
      <p:ext uri="{BB962C8B-B14F-4D97-AF65-F5344CB8AC3E}">
        <p14:creationId xmlns:p14="http://schemas.microsoft.com/office/powerpoint/2010/main" val="160602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xEl>
                                              <p:pRg st="1" end="1"/>
                                            </p:txEl>
                                          </p:spTgt>
                                        </p:tgtEl>
                                        <p:attrNameLst>
                                          <p:attrName>style.visibility</p:attrName>
                                        </p:attrNameLst>
                                      </p:cBhvr>
                                      <p:to>
                                        <p:strVal val="visible"/>
                                      </p:to>
                                    </p:set>
                                    <p:animEffect transition="in" filter="fade">
                                      <p:cBhvr>
                                        <p:cTn id="7" dur="500"/>
                                        <p:tgtEl>
                                          <p:spTgt spid="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2" end="2"/>
                                            </p:txEl>
                                          </p:spTgt>
                                        </p:tgtEl>
                                        <p:attrNameLst>
                                          <p:attrName>style.visibility</p:attrName>
                                        </p:attrNameLst>
                                      </p:cBhvr>
                                      <p:to>
                                        <p:strVal val="visible"/>
                                      </p:to>
                                    </p:set>
                                    <p:animEffect transition="in" filter="fade">
                                      <p:cBhvr>
                                        <p:cTn id="12" dur="500"/>
                                        <p:tgtEl>
                                          <p:spTgt spid="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600" b="1" dirty="0" smtClean="0">
                <a:solidFill>
                  <a:schemeClr val="dk2"/>
                </a:solidFill>
              </a:rPr>
              <a:t>Common Issues</a:t>
            </a:r>
            <a:endParaRPr lang="en" sz="40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857250" indent="-857250">
              <a:buFont typeface="Arial" charset="0"/>
              <a:buChar char="•"/>
            </a:pPr>
            <a:r>
              <a:rPr lang="en-US" sz="3200" dirty="0">
                <a:solidFill>
                  <a:schemeClr val="dk2"/>
                </a:solidFill>
              </a:rPr>
              <a:t>Use appropriate </a:t>
            </a:r>
            <a:r>
              <a:rPr lang="en-US" sz="3200" dirty="0" smtClean="0">
                <a:solidFill>
                  <a:schemeClr val="dk2"/>
                </a:solidFill>
              </a:rPr>
              <a:t>storage</a:t>
            </a:r>
            <a:endParaRPr lang="en-US" sz="3200" dirty="0" smtClean="0">
              <a:solidFill>
                <a:schemeClr val="dk2"/>
              </a:solidFill>
              <a:hlinkClick r:id="rId4"/>
            </a:endParaRPr>
          </a:p>
          <a:p>
            <a:pPr marL="857250" lvl="0" indent="-857250">
              <a:buFont typeface="Arial" charset="0"/>
              <a:buChar char="•"/>
            </a:pPr>
            <a:r>
              <a:rPr lang="en-US" sz="3200" dirty="0" smtClean="0">
                <a:solidFill>
                  <a:schemeClr val="dk2"/>
                </a:solidFill>
                <a:hlinkClick r:id="rId4"/>
              </a:rPr>
              <a:t>Pin memory when using virtual machines</a:t>
            </a:r>
            <a:endParaRPr lang="en-US" sz="3200" dirty="0" smtClean="0">
              <a:solidFill>
                <a:schemeClr val="dk2"/>
              </a:solidFill>
            </a:endParaRPr>
          </a:p>
          <a:p>
            <a:pPr marL="857250" lvl="0" indent="-857250">
              <a:buFont typeface="Arial" charset="0"/>
              <a:buChar char="•"/>
            </a:pPr>
            <a:r>
              <a:rPr lang="en-US" sz="3200" dirty="0">
                <a:solidFill>
                  <a:schemeClr val="dk2"/>
                </a:solidFill>
              </a:rPr>
              <a:t>Increase cluster timeouts</a:t>
            </a:r>
            <a:endParaRPr lang="en-US" sz="3200" dirty="0" smtClean="0">
              <a:solidFill>
                <a:schemeClr val="dk2"/>
              </a:solidFill>
            </a:endParaRPr>
          </a:p>
        </p:txBody>
      </p:sp>
    </p:spTree>
    <p:extLst>
      <p:ext uri="{BB962C8B-B14F-4D97-AF65-F5344CB8AC3E}">
        <p14:creationId xmlns:p14="http://schemas.microsoft.com/office/powerpoint/2010/main" val="124999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xEl>
                                              <p:pRg st="1" end="1"/>
                                            </p:txEl>
                                          </p:spTgt>
                                        </p:tgtEl>
                                        <p:attrNameLst>
                                          <p:attrName>style.visibility</p:attrName>
                                        </p:attrNameLst>
                                      </p:cBhvr>
                                      <p:to>
                                        <p:strVal val="visible"/>
                                      </p:to>
                                    </p:set>
                                    <p:animEffect transition="in" filter="fade">
                                      <p:cBhvr>
                                        <p:cTn id="7" dur="500"/>
                                        <p:tgtEl>
                                          <p:spTgt spid="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2" end="2"/>
                                            </p:txEl>
                                          </p:spTgt>
                                        </p:tgtEl>
                                        <p:attrNameLst>
                                          <p:attrName>style.visibility</p:attrName>
                                        </p:attrNameLst>
                                      </p:cBhvr>
                                      <p:to>
                                        <p:strVal val="visible"/>
                                      </p:to>
                                    </p:set>
                                    <p:animEffect transition="in" filter="fade">
                                      <p:cBhvr>
                                        <p:cTn id="12" dur="500"/>
                                        <p:tgtEl>
                                          <p:spTgt spid="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600" b="1" dirty="0" smtClean="0">
                <a:solidFill>
                  <a:schemeClr val="dk2"/>
                </a:solidFill>
              </a:rPr>
              <a:t>Tools</a:t>
            </a:r>
            <a:endParaRPr lang="en" sz="40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857250" indent="-857250">
              <a:buFont typeface="Arial" charset="0"/>
              <a:buChar char="•"/>
            </a:pPr>
            <a:r>
              <a:rPr lang="en-US" sz="3200" dirty="0">
                <a:solidFill>
                  <a:schemeClr val="dk2"/>
                </a:solidFill>
                <a:hlinkClick r:id="rId4"/>
              </a:rPr>
              <a:t>Support Tools </a:t>
            </a:r>
            <a:r>
              <a:rPr lang="en-US" sz="3200" dirty="0" smtClean="0">
                <a:solidFill>
                  <a:schemeClr val="dk2"/>
                </a:solidFill>
                <a:hlinkClick r:id="rId4"/>
              </a:rPr>
              <a:t>add-ons</a:t>
            </a:r>
            <a:endParaRPr lang="en-US" sz="3200" dirty="0">
              <a:solidFill>
                <a:schemeClr val="dk2"/>
              </a:solidFill>
            </a:endParaRPr>
          </a:p>
          <a:p>
            <a:pPr marL="857250" indent="-857250">
              <a:buFont typeface="Arial" charset="0"/>
              <a:buChar char="•"/>
            </a:pPr>
            <a:r>
              <a:rPr lang="en-US" sz="3200" dirty="0">
                <a:solidFill>
                  <a:schemeClr val="dk2"/>
                </a:solidFill>
              </a:rPr>
              <a:t>Log </a:t>
            </a:r>
            <a:r>
              <a:rPr lang="en-US" sz="3200" dirty="0" smtClean="0">
                <a:solidFill>
                  <a:schemeClr val="dk2"/>
                </a:solidFill>
              </a:rPr>
              <a:t>files</a:t>
            </a:r>
          </a:p>
          <a:p>
            <a:pPr marL="857250" indent="-857250">
              <a:buFont typeface="Arial" charset="0"/>
              <a:buChar char="•"/>
            </a:pPr>
            <a:r>
              <a:rPr lang="en-US" sz="3200" dirty="0">
                <a:solidFill>
                  <a:schemeClr val="dk2"/>
                </a:solidFill>
              </a:rPr>
              <a:t>JMX Dump</a:t>
            </a:r>
          </a:p>
        </p:txBody>
      </p:sp>
    </p:spTree>
    <p:extLst>
      <p:ext uri="{BB962C8B-B14F-4D97-AF65-F5344CB8AC3E}">
        <p14:creationId xmlns:p14="http://schemas.microsoft.com/office/powerpoint/2010/main" val="18119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xEl>
                                              <p:pRg st="1" end="1"/>
                                            </p:txEl>
                                          </p:spTgt>
                                        </p:tgtEl>
                                        <p:attrNameLst>
                                          <p:attrName>style.visibility</p:attrName>
                                        </p:attrNameLst>
                                      </p:cBhvr>
                                      <p:to>
                                        <p:strVal val="visible"/>
                                      </p:to>
                                    </p:set>
                                    <p:animEffect transition="in" filter="fade">
                                      <p:cBhvr>
                                        <p:cTn id="7" dur="500"/>
                                        <p:tgtEl>
                                          <p:spTgt spid="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2" end="2"/>
                                            </p:txEl>
                                          </p:spTgt>
                                        </p:tgtEl>
                                        <p:attrNameLst>
                                          <p:attrName>style.visibility</p:attrName>
                                        </p:attrNameLst>
                                      </p:cBhvr>
                                      <p:to>
                                        <p:strVal val="visible"/>
                                      </p:to>
                                    </p:set>
                                    <p:animEffect transition="in" filter="fade">
                                      <p:cBhvr>
                                        <p:cTn id="12" dur="500"/>
                                        <p:tgtEl>
                                          <p:spTgt spid="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sz="6600" b="1" dirty="0" smtClean="0">
                <a:solidFill>
                  <a:schemeClr val="dk2"/>
                </a:solidFill>
              </a:rPr>
              <a:t>Tools</a:t>
            </a:r>
            <a:endParaRPr lang="en" sz="4000" b="1" dirty="0">
              <a:solidFill>
                <a:schemeClr val="dk2"/>
              </a:solidFill>
            </a:endParaRP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857250" indent="-857250">
              <a:buFont typeface="Arial" charset="0"/>
              <a:buChar char="•"/>
            </a:pPr>
            <a:r>
              <a:rPr lang="en-US" sz="3200" dirty="0">
                <a:solidFill>
                  <a:schemeClr val="dk2"/>
                </a:solidFill>
              </a:rPr>
              <a:t>Node </a:t>
            </a:r>
            <a:r>
              <a:rPr lang="en-US" sz="3200" dirty="0" smtClean="0">
                <a:solidFill>
                  <a:schemeClr val="dk2"/>
                </a:solidFill>
              </a:rPr>
              <a:t>Browser</a:t>
            </a:r>
          </a:p>
          <a:p>
            <a:pPr marL="857250" indent="-857250">
              <a:buFont typeface="Arial" charset="0"/>
              <a:buChar char="•"/>
            </a:pPr>
            <a:r>
              <a:rPr lang="en-US" sz="3200" dirty="0">
                <a:solidFill>
                  <a:schemeClr val="dk2"/>
                </a:solidFill>
              </a:rPr>
              <a:t>JavaScript </a:t>
            </a:r>
            <a:r>
              <a:rPr lang="en-US" sz="3200" dirty="0" smtClean="0">
                <a:solidFill>
                  <a:schemeClr val="dk2"/>
                </a:solidFill>
              </a:rPr>
              <a:t>Console</a:t>
            </a:r>
          </a:p>
          <a:p>
            <a:pPr marL="857250" indent="-857250">
              <a:buFont typeface="Arial" charset="0"/>
              <a:buChar char="•"/>
            </a:pPr>
            <a:r>
              <a:rPr lang="en-US" sz="3200" dirty="0" smtClean="0">
                <a:solidFill>
                  <a:schemeClr val="dk2"/>
                </a:solidFill>
              </a:rPr>
              <a:t>API Explorer</a:t>
            </a:r>
            <a:endParaRPr lang="en-US" sz="3200" dirty="0">
              <a:solidFill>
                <a:schemeClr val="dk2"/>
              </a:solidFill>
            </a:endParaRPr>
          </a:p>
        </p:txBody>
      </p:sp>
    </p:spTree>
    <p:extLst>
      <p:ext uri="{BB962C8B-B14F-4D97-AF65-F5344CB8AC3E}">
        <p14:creationId xmlns:p14="http://schemas.microsoft.com/office/powerpoint/2010/main" val="62875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xEl>
                                              <p:pRg st="1" end="1"/>
                                            </p:txEl>
                                          </p:spTgt>
                                        </p:tgtEl>
                                        <p:attrNameLst>
                                          <p:attrName>style.visibility</p:attrName>
                                        </p:attrNameLst>
                                      </p:cBhvr>
                                      <p:to>
                                        <p:strVal val="visible"/>
                                      </p:to>
                                    </p:set>
                                    <p:animEffect transition="in" filter="fade">
                                      <p:cBhvr>
                                        <p:cTn id="7" dur="500"/>
                                        <p:tgtEl>
                                          <p:spTgt spid="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xEl>
                                              <p:pRg st="2" end="2"/>
                                            </p:txEl>
                                          </p:spTgt>
                                        </p:tgtEl>
                                        <p:attrNameLst>
                                          <p:attrName>style.visibility</p:attrName>
                                        </p:attrNameLst>
                                      </p:cBhvr>
                                      <p:to>
                                        <p:strVal val="visible"/>
                                      </p:to>
                                    </p:set>
                                    <p:animEffect transition="in" filter="fade">
                                      <p:cBhvr>
                                        <p:cTn id="12" dur="500"/>
                                        <p:tgtEl>
                                          <p:spTgt spid="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uiExpand="1" build="p"/>
    </p:bldLst>
  </p:timing>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1525</Words>
  <Application>Microsoft Macintosh PowerPoint</Application>
  <PresentationFormat>On-screen Show (16:9)</PresentationFormat>
  <Paragraphs>173</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Chalkboard SE</vt:lpstr>
      <vt:lpstr>Courier</vt:lpstr>
      <vt:lpstr>Arial</vt:lpstr>
      <vt:lpstr>simple-dark-2</vt:lpstr>
      <vt:lpstr>Supporting Alfresco</vt:lpstr>
      <vt:lpstr>Agenda</vt:lpstr>
      <vt:lpstr>Investigating and resolving Alfresco Issues</vt:lpstr>
      <vt:lpstr>First</vt:lpstr>
      <vt:lpstr>Simple Things</vt:lpstr>
      <vt:lpstr>Common Issues</vt:lpstr>
      <vt:lpstr>Common Issues</vt:lpstr>
      <vt:lpstr>Tools</vt:lpstr>
      <vt:lpstr>Tools</vt:lpstr>
      <vt:lpstr>Tools</vt:lpstr>
      <vt:lpstr>Getting the most from Alfresco Support</vt:lpstr>
      <vt:lpstr>Severity Levels</vt:lpstr>
      <vt:lpstr>Issue Template</vt:lpstr>
      <vt:lpstr>Attachments</vt:lpstr>
      <vt:lpstr>Severity 1</vt:lpstr>
      <vt:lpstr>Service Level Targets</vt:lpstr>
      <vt:lpstr>Service Level Targets</vt:lpstr>
      <vt:lpstr>Tips</vt:lpstr>
      <vt:lpstr>Getting the most from JIRA Tickets</vt:lpstr>
      <vt:lpstr>Remember</vt:lpstr>
      <vt:lpstr>Issue Reporting</vt:lpstr>
      <vt:lpstr>Issue Triage</vt:lpstr>
      <vt:lpstr>Old Issues Closed</vt:lpstr>
      <vt:lpstr>Thank You!</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Supporting Alfresco</dc:title>
  <cp:lastModifiedBy>Bindu Wavell</cp:lastModifiedBy>
  <cp:revision>14</cp:revision>
  <dcterms:modified xsi:type="dcterms:W3CDTF">2017-04-16T20:07:04Z</dcterms:modified>
</cp:coreProperties>
</file>