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2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47.tif" ContentType="image/tiff"/>
  <Override PartName="/ppt/media/image2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9.png" ContentType="image/png"/>
  <Override PartName="/ppt/media/image13.jpeg" ContentType="image/jpeg"/>
  <Override PartName="/ppt/media/image14.jpeg" ContentType="image/jpeg"/>
  <Override PartName="/ppt/media/image39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7.png" ContentType="image/png"/>
  <Override PartName="/ppt/media/image25.jpeg" ContentType="image/jpeg"/>
  <Override PartName="/ppt/media/image37.png" ContentType="image/png"/>
  <Override PartName="/ppt/media/image26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8.png" ContentType="image/png"/>
  <Override PartName="/ppt/media/image40.png" ContentType="image/png"/>
  <Override PartName="/ppt/media/image41.tif" ContentType="image/tiff"/>
  <Override PartName="/ppt/media/image42.png" ContentType="image/png"/>
  <Override PartName="/ppt/media/image43.tif" ContentType="image/tiff"/>
  <Override PartName="/ppt/media/image44.png" ContentType="image/png"/>
  <Override PartName="/ppt/media/image45.tif" ContentType="image/tiff"/>
  <Override PartName="/ppt/media/image46.tif" ContentType="image/tiff"/>
  <Override PartName="/ppt/media/image4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hyperlink" Target="https://github.com/OrderOfTheBee/ootbee-support-tools/blob/master/CONTRIBUTING.md" TargetMode="External"/><Relationship Id="rId3" Type="http://schemas.openxmlformats.org/officeDocument/2006/relationships/hyperlink" Target="https://github.com/OrderOfTheBee/addons/wiki/Inclusion-criteria-overview" TargetMode="External"/><Relationship Id="rId4" Type="http://schemas.openxmlformats.org/officeDocument/2006/relationships/hyperlink" Target="http://orderofthebee.org/" TargetMode="External"/><Relationship Id="rId5" Type="http://schemas.openxmlformats.org/officeDocument/2006/relationships/hyperlink" Target="http://orderofthebee.org/" TargetMode="External"/><Relationship Id="rId6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hyperlink" Target="https://github.com/OrderOfTheBee/ootbee-support-tools/blob/master/CONTRIBUTING.md" TargetMode="External"/><Relationship Id="rId3" Type="http://schemas.openxmlformats.org/officeDocument/2006/relationships/hyperlink" Target="https://github.com/OrderOfTheBee/addons/wiki/Inclusion-criteria-overview" TargetMode="External"/><Relationship Id="rId4" Type="http://schemas.openxmlformats.org/officeDocument/2006/relationships/hyperlink" Target="http://orderofthebee.org/" TargetMode="External"/><Relationship Id="rId5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hyperlink" Target="https://www.atlassian.com/git/tutorials/comparing-workflows/forking-workflow" TargetMode="External"/><Relationship Id="rId3" Type="http://schemas.openxmlformats.org/officeDocument/2006/relationships/hyperlink" Target="https://www.atlassian.com/git/tutorials/comparing-workflows/feature-branch-workflow" TargetMode="External"/><Relationship Id="rId4" Type="http://schemas.openxmlformats.org/officeDocument/2006/relationships/hyperlink" Target="https://www.atlassian.com/git/tutorials/comparing-workflows/feature-branch-workflow" TargetMode="External"/><Relationship Id="rId5" Type="http://schemas.openxmlformats.org/officeDocument/2006/relationships/hyperlink" Target="https://github.com/OrderOfTheBee/ootbee-support-tools/blob/master/CONTRIBUTING.md#style-guide" TargetMode="External"/><Relationship Id="rId6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hyperlink" Target="https://www.atlassian.com/git/tutorials/comparing-workflows/forking-workflow" TargetMode="External"/><Relationship Id="rId3" Type="http://schemas.openxmlformats.org/officeDocument/2006/relationships/hyperlink" Target="https://www.atlassian.com/git/tutorials/comparing-workflows/feature-branch-workflow" TargetMode="External"/><Relationship Id="rId4" Type="http://schemas.openxmlformats.org/officeDocument/2006/relationships/hyperlink" Target="https://github.com/OrderOfTheBee/ootbee-support-tools/blob/master/CONTRIBUTING.md#style-guide" TargetMode="External"/><Relationship Id="rId5" Type="http://schemas.openxmlformats.org/officeDocument/2006/relationships/hyperlink" Target="https://github.com/OrderOfTheBee/ootbee-support-tools/blob/master/CONTRIBUTING.md#review-criteria" TargetMode="External"/><Relationship Id="rId6" Type="http://schemas.openxmlformats.org/officeDocument/2006/relationships/hyperlink" Target="https://github.com/OrderOfTheBee/ootbee-support-tools/blob/master/CONTRIBUTING.md#issue-submission" TargetMode="External"/><Relationship Id="rId7" Type="http://schemas.openxmlformats.org/officeDocument/2006/relationships/hyperlink" Target="https://github.com/OrderOfTheBee/ootbee-support-tools/blob/master/CONTRIBUTING.md#pull-request-guidelines" TargetMode="External"/><Relationship Id="rId8" Type="http://schemas.openxmlformats.org/officeDocument/2006/relationships/hyperlink" Target="https://github.com/OrderOfTheBee/ootbee-support-tools/blob/master/CODE_OF_CONDUCT.md" TargetMode="External"/><Relationship Id="rId9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hyperlink" Target="https://gitter.im/OrderOfTheBee/support-tools" TargetMode="External"/><Relationship Id="rId3" Type="http://schemas.openxmlformats.org/officeDocument/2006/relationships/image" Target="../media/image41.tif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hyperlink" Target="https://gitter.im/OrderOfTheBee/support-tools" TargetMode="External"/><Relationship Id="rId3" Type="http://schemas.openxmlformats.org/officeDocument/2006/relationships/image" Target="../media/image43.tif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tif"/><Relationship Id="rId3" Type="http://schemas.openxmlformats.org/officeDocument/2006/relationships/image" Target="../media/image46.tif"/><Relationship Id="rId4" Type="http://schemas.openxmlformats.org/officeDocument/2006/relationships/image" Target="../media/image47.tif"/><Relationship Id="rId5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www.youtube.com/watch?v=iJMGpOR3-U0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de-DE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Introducing OOTBee Support Tools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2834280"/>
            <a:ext cx="8519400" cy="13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Axel Faust, Bindu Wavell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Transfer to Order of the Bee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 2016: Call for volunteers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Jan 2017: Kick-off with team of 3 (+1)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Feb 2017: OOTBee Support Tools 0.0.1.0 on Maven Central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May 2017: OOTBee Support Tools 1.0.0.0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Transfer to Order of the Bee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 2016: Call for volunteers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Jan 2017: Kick-off with team of 3 (+1)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Feb 2017: OOTBee Support Tools 0.0.1.0 on Maven Central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May 2017: OOTBee Support Tools 1.0.0.0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Core maintainers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Localisation supporters (so far)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43" descr=""/>
          <p:cNvPicPr/>
          <p:nvPr/>
        </p:nvPicPr>
        <p:blipFill>
          <a:blip r:embed="rId2"/>
          <a:stretch/>
        </p:blipFill>
        <p:spPr>
          <a:xfrm>
            <a:off x="504000" y="3544200"/>
            <a:ext cx="1351080" cy="1351080"/>
          </a:xfrm>
          <a:prstGeom prst="rect">
            <a:avLst/>
          </a:prstGeom>
          <a:ln>
            <a:noFill/>
          </a:ln>
        </p:spPr>
      </p:pic>
      <p:pic>
        <p:nvPicPr>
          <p:cNvPr id="145" name="Picture 144" descr=""/>
          <p:cNvPicPr/>
          <p:nvPr/>
        </p:nvPicPr>
        <p:blipFill>
          <a:blip r:embed="rId3"/>
          <a:stretch/>
        </p:blipFill>
        <p:spPr>
          <a:xfrm>
            <a:off x="3384000" y="3529800"/>
            <a:ext cx="1365480" cy="1365480"/>
          </a:xfrm>
          <a:prstGeom prst="rect">
            <a:avLst/>
          </a:prstGeom>
          <a:ln>
            <a:noFill/>
          </a:ln>
        </p:spPr>
      </p:pic>
      <p:pic>
        <p:nvPicPr>
          <p:cNvPr id="146" name="Picture 145" descr=""/>
          <p:cNvPicPr/>
          <p:nvPr/>
        </p:nvPicPr>
        <p:blipFill>
          <a:blip r:embed="rId4"/>
          <a:stretch/>
        </p:blipFill>
        <p:spPr>
          <a:xfrm>
            <a:off x="7067880" y="3528000"/>
            <a:ext cx="1355760" cy="1355760"/>
          </a:xfrm>
          <a:prstGeom prst="rect">
            <a:avLst/>
          </a:prstGeom>
          <a:ln>
            <a:noFill/>
          </a:ln>
        </p:spPr>
      </p:pic>
      <p:pic>
        <p:nvPicPr>
          <p:cNvPr id="147" name="Picture 146" descr=""/>
          <p:cNvPicPr/>
          <p:nvPr/>
        </p:nvPicPr>
        <p:blipFill>
          <a:blip r:embed="rId5"/>
          <a:stretch/>
        </p:blipFill>
        <p:spPr>
          <a:xfrm>
            <a:off x="5472000" y="3528000"/>
            <a:ext cx="1367280" cy="1367280"/>
          </a:xfrm>
          <a:prstGeom prst="rect">
            <a:avLst/>
          </a:prstGeom>
          <a:ln>
            <a:noFill/>
          </a:ln>
        </p:spPr>
      </p:pic>
      <p:pic>
        <p:nvPicPr>
          <p:cNvPr id="148" name="Picture 147" descr=""/>
          <p:cNvPicPr/>
          <p:nvPr/>
        </p:nvPicPr>
        <p:blipFill>
          <a:blip r:embed="rId6"/>
          <a:stretch/>
        </p:blipFill>
        <p:spPr>
          <a:xfrm>
            <a:off x="2088000" y="3474720"/>
            <a:ext cx="1079280" cy="142056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360" y="498672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Tools / Features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Repository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Information (by Jens Goldhammer)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Caches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 settings reset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 file download + deletion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Tools / Features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Repository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Information (by Jens Goldhammer)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Caches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 settings reset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 file download + deletion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Share (Aikau-based)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Log4J Settings (aggregate view)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Dashboard Components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Reset user / site dashboards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60" y="498636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Roadmap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 / feature idea highlights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 snapshotting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Clear historical Activiti data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Expose more existing tools in Share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156" descr=""/>
          <p:cNvPicPr/>
          <p:nvPr/>
        </p:nvPicPr>
        <p:blipFill>
          <a:blip r:embed="rId2"/>
          <a:stretch/>
        </p:blipFill>
        <p:spPr>
          <a:xfrm>
            <a:off x="4320000" y="997200"/>
            <a:ext cx="432864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Roadmap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 / feature idea highlights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 snapshotting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Clear historical Activiti data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Expose more existing tools in Share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Continuous improvements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about your ideas?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Want to participate / contribute?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60" y="498672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Picture 160" descr=""/>
          <p:cNvPicPr/>
          <p:nvPr/>
        </p:nvPicPr>
        <p:blipFill>
          <a:blip r:embed="rId2"/>
          <a:stretch/>
        </p:blipFill>
        <p:spPr>
          <a:xfrm>
            <a:off x="4320360" y="997200"/>
            <a:ext cx="432864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Contribution process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</a:pPr>
            <a:r>
              <a:rPr b="1" lang="de-DE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Contribution Process Documented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expect all submissions to conform to the 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inclusion criteria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outlined by the ADDONS comittee of the 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Order of the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Bee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Contribution process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</a:pPr>
            <a:r>
              <a:rPr b="1" lang="de-DE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Contribution Process Documented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expect all submissions to conform to the </a:t>
            </a:r>
            <a:r>
              <a:rPr b="0" lang="de-DE" sz="18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inclusion criteria</a:t>
            </a: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outlined by the ADDONS comittee of the </a:t>
            </a:r>
            <a:r>
              <a:rPr b="0" lang="de-DE" sz="18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Order of the Bee</a:t>
            </a: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Additionally: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changes to out-of-the-box capabilities; except for exposing our UI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 standalone 3rd-party dependencies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Prefer JS/FTL Web Scripts for Repository-tier Admin Console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Aikau for Share-tier Admin Tools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3rd-party UI libraries unless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absolutely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necessary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60" y="498672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Conventions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a combination of the 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Forking Workflow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and the 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Feature Branch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Workflow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to maintain a clean linear version history for our master branch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Documented initial coding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style guide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Conventions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a combination of the </a:t>
            </a:r>
            <a:r>
              <a:rPr b="0" lang="de-DE" sz="18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Forking Workflow</a:t>
            </a: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and the </a:t>
            </a:r>
            <a:r>
              <a:rPr b="0" lang="de-DE" sz="18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Feature Branch Workflow</a:t>
            </a: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 to maintain a clean linear version history for our master branch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Documented initial coding </a:t>
            </a:r>
            <a:r>
              <a:rPr b="0" lang="de-DE" sz="18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style guide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Documented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Review Criteria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Documented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6"/>
              </a:rPr>
              <a:t>Issue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7"/>
              </a:rPr>
              <a:t>Pull Request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criteria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Documented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8"/>
              </a:rPr>
              <a:t>Code of Conduct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60" y="498672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 to the Future – BeeCon 2016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2088000"/>
            <a:ext cx="3998880" cy="24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Tools (for Community)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Reset password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Track content usage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 Console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Property Inheritance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832280" y="2088000"/>
            <a:ext cx="3998880" cy="24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6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Metadata during upload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6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 rendering / previewing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6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Export / import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6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substitution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6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Flexible Document notification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12120" y="13986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Lightning Talk with Oksana Kurysheva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„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 10 missing features (and ways to add them)“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720" y="498600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we are interested 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 world feedback about what works and what doesn‘t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Ideas for new tools / small enhancements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implementers / contributors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localisations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Bug reports (and fixes!?)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 our chat room on </a:t>
            </a:r>
            <a:r>
              <a:rPr b="0" lang="de-DE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Gitter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Imagen 1" descr=""/>
          <p:cNvPicPr/>
          <p:nvPr/>
        </p:nvPicPr>
        <p:blipFill>
          <a:blip r:embed="rId3"/>
          <a:stretch/>
        </p:blipFill>
        <p:spPr>
          <a:xfrm>
            <a:off x="13320" y="4686840"/>
            <a:ext cx="436680" cy="43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we are interested 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 world feedback about what works and what doesn‘t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Ideas for new tools / small enhancements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implementers / contributors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localisations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Bug reports (and fixes!?)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 our chat room on </a:t>
            </a:r>
            <a:r>
              <a:rPr b="0" lang="de-DE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Gitter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Imagen 1" descr=""/>
          <p:cNvPicPr/>
          <p:nvPr/>
        </p:nvPicPr>
        <p:blipFill>
          <a:blip r:embed="rId3"/>
          <a:stretch/>
        </p:blipFill>
        <p:spPr>
          <a:xfrm>
            <a:off x="13320" y="4686840"/>
            <a:ext cx="436680" cy="436680"/>
          </a:xfrm>
          <a:prstGeom prst="rect">
            <a:avLst/>
          </a:prstGeom>
          <a:ln>
            <a:noFill/>
          </a:ln>
          <a:effectLst>
            <a:glow rad="63500">
              <a:srgbClr val="ff0000">
                <a:alpha val="40000"/>
              </a:srgbClr>
            </a:glow>
          </a:effectLst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4bacc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@ReluctantBird83</a:t>
            </a:r>
            <a:r>
              <a:rPr b="1" lang="de-DE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de-DE" sz="4000" spc="-1" strike="noStrike">
                <a:solidFill>
                  <a:srgbClr val="4bacc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@binduwavell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2834280"/>
            <a:ext cx="8519400" cy="13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Lesser GNU Public License v3.0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https://github.com/OrderOfTheBee/ootbee-support-tools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https://gitter.im/OrderOfTheBee/support-tools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Imagen 1" descr=""/>
          <p:cNvPicPr/>
          <p:nvPr/>
        </p:nvPicPr>
        <p:blipFill>
          <a:blip r:embed="rId2"/>
          <a:stretch/>
        </p:blipFill>
        <p:spPr>
          <a:xfrm>
            <a:off x="0" y="4402800"/>
            <a:ext cx="739800" cy="73980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526320" y="212760"/>
            <a:ext cx="1542240" cy="154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1" descr=""/>
          <p:cNvPicPr/>
          <p:nvPr/>
        </p:nvPicPr>
        <p:blipFill>
          <a:blip r:embed="rId3"/>
          <a:stretch/>
        </p:blipFill>
        <p:spPr>
          <a:xfrm>
            <a:off x="631800" y="311400"/>
            <a:ext cx="1345320" cy="134532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7080840" y="218520"/>
            <a:ext cx="1536480" cy="15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Picture 2" descr=""/>
          <p:cNvPicPr/>
          <p:nvPr/>
        </p:nvPicPr>
        <p:blipFill>
          <a:blip r:embed="rId4"/>
          <a:stretch/>
        </p:blipFill>
        <p:spPr>
          <a:xfrm>
            <a:off x="7184520" y="315720"/>
            <a:ext cx="1343160" cy="134316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>
            <a:off x="2295000" y="2196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2295000" y="13860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DE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Chat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Slide 4: Sample code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56920" y="1078200"/>
            <a:ext cx="8135640" cy="3836520"/>
          </a:xfrm>
          <a:prstGeom prst="rect">
            <a:avLst/>
          </a:pr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extract avm store id and path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var fullpath = url.extension.split("/");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(fullpath.length == 0)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status.code = 400;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status.message = "Store id has not been provided.";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status.redirect = true;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break script;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var storeid = fullpath[0];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var path = (fullpath.length == 1 ? "/" : "/";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de-DE" sz="16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Tools (for Community)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Status Quo – August 2016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JMX not int CE* since 4.0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EE-only: Alfresco Support Tools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 Console ad-hoc scripts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Lack of (community) activity to add new tools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Tools (for Community)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Status Quo – August 2016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JMX not int CE* since 4.0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EE-only: Alfresco Support Tools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 Console ad-hoc scripts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Lack of (community) activity to add new tools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Loftux provides framework for custom JMX in 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https://github.com/loftuxab/alfresco-jmx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60" y="498600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Global Virtual Hack-a-thon 2016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3rd event of this type – annually since 2014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novel / crazy idea (i.e. „turn Alfresco inside-out“)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„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Put your money were your mouth is“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Global Virtual Hack-a-thon 2016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3rd event of this type – annually since 2014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novel / crazy idea (i.e. „turn Alfresco inside-out“)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„</a:t>
            </a: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Put your money were your mouth is“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36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Team: Markus Joos, Axel Faust, Sujay Pillai (part-time)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124" descr=""/>
          <p:cNvPicPr/>
          <p:nvPr/>
        </p:nvPicPr>
        <p:blipFill>
          <a:blip r:embed="rId2"/>
          <a:stretch/>
        </p:blipFill>
        <p:spPr>
          <a:xfrm>
            <a:off x="1708920" y="3528000"/>
            <a:ext cx="1458360" cy="1458360"/>
          </a:xfrm>
          <a:prstGeom prst="rect">
            <a:avLst/>
          </a:prstGeom>
          <a:ln>
            <a:noFill/>
          </a:ln>
        </p:spPr>
      </p:pic>
      <p:pic>
        <p:nvPicPr>
          <p:cNvPr id="126" name="Picture 125" descr=""/>
          <p:cNvPicPr/>
          <p:nvPr/>
        </p:nvPicPr>
        <p:blipFill>
          <a:blip r:embed="rId3"/>
          <a:stretch/>
        </p:blipFill>
        <p:spPr>
          <a:xfrm>
            <a:off x="4608000" y="3513960"/>
            <a:ext cx="1295280" cy="145332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720" y="498600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127" descr=""/>
          <p:cNvPicPr/>
          <p:nvPr/>
        </p:nvPicPr>
        <p:blipFill>
          <a:blip r:embed="rId4"/>
          <a:stretch/>
        </p:blipFill>
        <p:spPr>
          <a:xfrm>
            <a:off x="3384000" y="3546720"/>
            <a:ext cx="1079280" cy="14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Hack-a-thon 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Published to personal GitHub repo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Ported 8 of 10 tools, excluding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JMX dump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Thread sampler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Showcase on Tech Talk Live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00" indent="-1432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https://www.youtube.com/watch?v=iJMGpOR3-U0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130" descr=""/>
          <p:cNvPicPr/>
          <p:nvPr/>
        </p:nvPicPr>
        <p:blipFill>
          <a:blip r:embed="rId3"/>
          <a:stretch/>
        </p:blipFill>
        <p:spPr>
          <a:xfrm>
            <a:off x="4532760" y="1039320"/>
            <a:ext cx="4394520" cy="2460960"/>
          </a:xfrm>
          <a:prstGeom prst="rect">
            <a:avLst/>
          </a:prstGeom>
          <a:ln>
            <a:noFill/>
          </a:ln>
        </p:spPr>
      </p:pic>
      <p:pic>
        <p:nvPicPr>
          <p:cNvPr id="132" name="Picture 131" descr=""/>
          <p:cNvPicPr/>
          <p:nvPr/>
        </p:nvPicPr>
        <p:blipFill>
          <a:blip r:embed="rId4"/>
          <a:stretch/>
        </p:blipFill>
        <p:spPr>
          <a:xfrm>
            <a:off x="4611240" y="2120400"/>
            <a:ext cx="4351680" cy="2447280"/>
          </a:xfrm>
          <a:prstGeom prst="rect">
            <a:avLst/>
          </a:prstGeom>
          <a:ln>
            <a:noFill/>
          </a:ln>
        </p:spPr>
      </p:pic>
      <p:pic>
        <p:nvPicPr>
          <p:cNvPr id="133" name="Picture 132" descr=""/>
          <p:cNvPicPr/>
          <p:nvPr/>
        </p:nvPicPr>
        <p:blipFill>
          <a:blip r:embed="rId5"/>
          <a:stretch/>
        </p:blipFill>
        <p:spPr>
          <a:xfrm>
            <a:off x="4600080" y="3096000"/>
            <a:ext cx="4362840" cy="24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proceed?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Recently started own business / freelance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Many existing / pending interests (e.g. Nashorn / JS Console)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Will anyone contribute to private project?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 many projects have gone, stalled and aged out of relevance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proceed?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Recently started own business / freelance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Many existing / pending interests (e.g. Nashorn / JS Console)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Will anyone contribute to private project?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 many projects have gone, stalled and aged out of relevance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„</a:t>
            </a:r>
            <a:r>
              <a:rPr b="0" lang="de-DE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 am but a Bee – trust in the hive to work with and support me“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(not actually my thoughts at that time – but the best summary of the motivations, don‘t you think?)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80" y="4986000"/>
            <a:ext cx="184320" cy="156600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Picture 138" descr=""/>
          <p:cNvPicPr/>
          <p:nvPr/>
        </p:nvPicPr>
        <p:blipFill>
          <a:blip r:embed="rId2"/>
          <a:stretch/>
        </p:blipFill>
        <p:spPr>
          <a:xfrm>
            <a:off x="6535800" y="2903400"/>
            <a:ext cx="1671480" cy="162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Application>LibreOffice/5.2.0.4$Windows_X86_64 LibreOffice_project/066b007f5ebcc236395c7d282ba488bca6720265</Application>
  <Words>778</Words>
  <Paragraphs>184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2017-04-21T13:54:05Z</dcterms:modified>
  <cp:revision>14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