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317" r:id="rId4"/>
    <p:sldId id="263" r:id="rId5"/>
    <p:sldId id="307" r:id="rId6"/>
    <p:sldId id="309" r:id="rId7"/>
    <p:sldId id="281" r:id="rId8"/>
    <p:sldId id="318" r:id="rId9"/>
    <p:sldId id="302" r:id="rId10"/>
    <p:sldId id="319" r:id="rId11"/>
    <p:sldId id="282" r:id="rId12"/>
    <p:sldId id="312" r:id="rId13"/>
    <p:sldId id="303" r:id="rId14"/>
    <p:sldId id="313" r:id="rId15"/>
    <p:sldId id="304" r:id="rId16"/>
    <p:sldId id="314" r:id="rId17"/>
    <p:sldId id="305" r:id="rId18"/>
    <p:sldId id="315" r:id="rId19"/>
    <p:sldId id="306" r:id="rId20"/>
    <p:sldId id="320" r:id="rId21"/>
    <p:sldId id="298" r:id="rId22"/>
    <p:sldId id="26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2" autoAdjust="0"/>
    <p:restoredTop sz="83661" autoAdjust="0"/>
  </p:normalViewPr>
  <p:slideViewPr>
    <p:cSldViewPr snapToGrid="0" snapToObjects="1">
      <p:cViewPr varScale="1">
        <p:scale>
          <a:sx n="98" d="100"/>
          <a:sy n="98" d="100"/>
        </p:scale>
        <p:origin x="12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2961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smtClean="0"/>
              <a:t>Hi </a:t>
            </a:r>
            <a:r>
              <a:rPr lang="nl-BE" dirty="0" err="1" smtClean="0"/>
              <a:t>there</a:t>
            </a:r>
            <a:r>
              <a:rPr lang="nl-BE" dirty="0" smtClean="0"/>
              <a:t>!</a:t>
            </a:r>
          </a:p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I’m</a:t>
            </a:r>
            <a:r>
              <a:rPr lang="nl-BE" dirty="0" smtClean="0"/>
              <a:t> Tom Vandepoele, senior </a:t>
            </a:r>
            <a:r>
              <a:rPr lang="nl-BE" dirty="0" err="1" smtClean="0"/>
              <a:t>developer</a:t>
            </a:r>
            <a:r>
              <a:rPr lang="nl-BE" dirty="0" smtClean="0"/>
              <a:t> at </a:t>
            </a:r>
            <a:r>
              <a:rPr lang="nl-BE" dirty="0" err="1" smtClean="0"/>
              <a:t>Amplexo</a:t>
            </a:r>
            <a:r>
              <a:rPr lang="nl-BE" baseline="0" dirty="0" err="1" smtClean="0"/>
              <a:t>r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I’m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going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talk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sending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customizable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emails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62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Offer email as </a:t>
            </a:r>
            <a:r>
              <a:rPr lang="nl-BE" sz="1000" dirty="0" err="1" smtClean="0">
                <a:solidFill>
                  <a:schemeClr val="dk2"/>
                </a:solidFill>
              </a:rPr>
              <a:t>downloadable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file </a:t>
            </a:r>
            <a:r>
              <a:rPr lang="nl-BE" sz="1000" dirty="0" err="1" smtClean="0">
                <a:solidFill>
                  <a:schemeClr val="dk2"/>
                </a:solidFill>
              </a:rPr>
              <a:t>which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opens</a:t>
            </a:r>
            <a:r>
              <a:rPr lang="nl-BE" sz="1000" dirty="0" smtClean="0">
                <a:solidFill>
                  <a:schemeClr val="dk2"/>
                </a:solidFill>
              </a:rPr>
              <a:t> up in </a:t>
            </a:r>
            <a:r>
              <a:rPr lang="nl-BE" sz="1000" dirty="0" err="1" smtClean="0">
                <a:solidFill>
                  <a:schemeClr val="dk2"/>
                </a:solidFill>
              </a:rPr>
              <a:t>user’s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preferred</a:t>
            </a:r>
            <a:r>
              <a:rPr lang="nl-BE" sz="1000" dirty="0" smtClean="0">
                <a:solidFill>
                  <a:schemeClr val="dk2"/>
                </a:solidFill>
              </a:rPr>
              <a:t> email </a:t>
            </a:r>
            <a:r>
              <a:rPr lang="nl-BE" sz="1000" dirty="0" err="1" smtClean="0">
                <a:solidFill>
                  <a:schemeClr val="dk2"/>
                </a:solidFill>
              </a:rPr>
              <a:t>client</a:t>
            </a:r>
            <a:endParaRPr lang="en-US" sz="10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a ‘default </a:t>
            </a: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’ aspect/property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your</a:t>
            </a:r>
            <a:r>
              <a:rPr lang="nl-BE" sz="1000" dirty="0" smtClean="0">
                <a:solidFill>
                  <a:schemeClr val="dk2"/>
                </a:solidFill>
              </a:rPr>
              <a:t> document/folder/site, </a:t>
            </a:r>
            <a:r>
              <a:rPr lang="nl-BE" sz="1000" dirty="0" err="1" smtClean="0">
                <a:solidFill>
                  <a:schemeClr val="dk2"/>
                </a:solidFill>
              </a:rPr>
              <a:t>whose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 are </a:t>
            </a:r>
            <a:r>
              <a:rPr lang="nl-BE" sz="1000" dirty="0" err="1" smtClean="0">
                <a:solidFill>
                  <a:schemeClr val="dk2"/>
                </a:solidFill>
              </a:rPr>
              <a:t>added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before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offering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user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Create</a:t>
            </a:r>
            <a:r>
              <a:rPr lang="nl-BE" sz="1000" dirty="0" smtClean="0">
                <a:solidFill>
                  <a:schemeClr val="dk2"/>
                </a:solidFill>
              </a:rPr>
              <a:t> a node (</a:t>
            </a:r>
            <a:r>
              <a:rPr lang="nl-BE" sz="1000" dirty="0" err="1" smtClean="0">
                <a:solidFill>
                  <a:schemeClr val="dk2"/>
                </a:solidFill>
              </a:rPr>
              <a:t>optional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with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en-US" sz="11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emailserver:aliasable</a:t>
            </a:r>
            <a:r>
              <a:rPr lang="en-US" sz="11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if you don’t want</a:t>
            </a:r>
            <a:r>
              <a:rPr lang="en-US" sz="11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 the node </a:t>
            </a:r>
            <a:r>
              <a:rPr lang="en-US" sz="11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dbid</a:t>
            </a:r>
            <a:r>
              <a:rPr lang="en-US" sz="11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1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and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dirty="0" smtClean="0">
                <a:solidFill>
                  <a:schemeClr val="dk2"/>
                </a:solidFill>
              </a:rPr>
              <a:t>as cc </a:t>
            </a:r>
            <a:r>
              <a:rPr lang="nl-BE" sz="1000" dirty="0" err="1" smtClean="0">
                <a:solidFill>
                  <a:schemeClr val="dk2"/>
                </a:solidFill>
              </a:rPr>
              <a:t>address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before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offering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(</a:t>
            </a:r>
            <a:r>
              <a:rPr lang="nl-BE" sz="1000" dirty="0" err="1" smtClean="0">
                <a:solidFill>
                  <a:schemeClr val="dk2"/>
                </a:solidFill>
              </a:rPr>
              <a:t>how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exactly</a:t>
            </a:r>
            <a:r>
              <a:rPr lang="nl-BE" sz="1000" dirty="0" smtClean="0">
                <a:solidFill>
                  <a:schemeClr val="dk2"/>
                </a:solidFill>
              </a:rPr>
              <a:t> is </a:t>
            </a:r>
            <a:r>
              <a:rPr lang="nl-BE" sz="1000" dirty="0" err="1" smtClean="0">
                <a:solidFill>
                  <a:schemeClr val="dk2"/>
                </a:solidFill>
              </a:rPr>
              <a:t>explained</a:t>
            </a:r>
            <a:r>
              <a:rPr lang="nl-BE" sz="1000" dirty="0" smtClean="0">
                <a:solidFill>
                  <a:schemeClr val="dk2"/>
                </a:solidFill>
              </a:rPr>
              <a:t> later)</a:t>
            </a:r>
            <a:endParaRPr lang="en-US" sz="1000" dirty="0" smtClean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32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Here’s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baseline="0" dirty="0" smtClean="0"/>
              <a:t> abstract </a:t>
            </a:r>
            <a:r>
              <a:rPr lang="nl-BE" baseline="0" dirty="0" err="1" smtClean="0"/>
              <a:t>webscript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we set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response content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EML (rfc822), set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attachment download </a:t>
            </a:r>
            <a:r>
              <a:rPr lang="nl-BE" baseline="0" dirty="0" err="1" smtClean="0"/>
              <a:t>filename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mimemessage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adding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recipients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based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passed</a:t>
            </a:r>
            <a:r>
              <a:rPr lang="nl-BE" baseline="0" dirty="0" smtClean="0"/>
              <a:t> node </a:t>
            </a:r>
            <a:r>
              <a:rPr lang="nl-BE" baseline="0" dirty="0" err="1" smtClean="0"/>
              <a:t>through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custom</a:t>
            </a:r>
            <a:r>
              <a:rPr lang="nl-BE" baseline="0" dirty="0" smtClean="0"/>
              <a:t> logic. We set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DRAFT </a:t>
            </a:r>
            <a:r>
              <a:rPr lang="nl-BE" baseline="0" dirty="0" err="1" smtClean="0"/>
              <a:t>flag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mark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unsent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Then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insert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html body (a </a:t>
            </a:r>
            <a:r>
              <a:rPr lang="nl-BE" baseline="0" dirty="0" err="1" smtClean="0"/>
              <a:t>processed</a:t>
            </a:r>
            <a:r>
              <a:rPr lang="nl-BE" baseline="0" dirty="0" smtClean="0"/>
              <a:t> Freemarker template)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write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outputstream. We </a:t>
            </a:r>
            <a:r>
              <a:rPr lang="nl-BE" baseline="0" dirty="0" err="1" smtClean="0"/>
              <a:t>don’t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simple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mailto</a:t>
            </a:r>
            <a:r>
              <a:rPr lang="nl-BE" baseline="0" dirty="0" smtClean="0"/>
              <a:t>’ link </a:t>
            </a:r>
            <a:r>
              <a:rPr lang="nl-BE" baseline="0" dirty="0" err="1" smtClean="0"/>
              <a:t>due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it’s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limitations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allowed</a:t>
            </a:r>
            <a:r>
              <a:rPr lang="nl-BE" baseline="0" dirty="0" smtClean="0"/>
              <a:t> body </a:t>
            </a:r>
            <a:r>
              <a:rPr lang="nl-BE" baseline="0" dirty="0" err="1" smtClean="0"/>
              <a:t>length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varies</a:t>
            </a:r>
            <a:r>
              <a:rPr lang="nl-BE" baseline="0" dirty="0" smtClean="0"/>
              <a:t> per browser)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we want a uniform user </a:t>
            </a:r>
            <a:r>
              <a:rPr lang="nl-BE" baseline="0" dirty="0" err="1" smtClean="0"/>
              <a:t>experience</a:t>
            </a:r>
            <a:r>
              <a:rPr lang="nl-BE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46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Here’s an</a:t>
            </a:r>
            <a:r>
              <a:rPr lang="en-US" baseline="0" dirty="0" smtClean="0"/>
              <a:t> abstract </a:t>
            </a:r>
            <a:r>
              <a:rPr lang="en-US" baseline="0" dirty="0" err="1" smtClean="0"/>
              <a:t>webscript</a:t>
            </a:r>
            <a:r>
              <a:rPr lang="en-US" baseline="0" dirty="0" smtClean="0"/>
              <a:t> were we set the response content to EML (rfc822), set the attachment download filename, then create the </a:t>
            </a:r>
            <a:r>
              <a:rPr lang="en-US" baseline="0" dirty="0" err="1" smtClean="0"/>
              <a:t>mimemessage</a:t>
            </a:r>
            <a:r>
              <a:rPr lang="en-US" baseline="0" dirty="0" smtClean="0"/>
              <a:t>, adding recipients based on the passed node through some custom logic. We set the DRAFT flag and mark it as unsent.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Then we insert an html body (a processed </a:t>
            </a:r>
            <a:r>
              <a:rPr lang="en-US" baseline="0" dirty="0" err="1" smtClean="0"/>
              <a:t>Freemarker</a:t>
            </a:r>
            <a:r>
              <a:rPr lang="en-US" baseline="0" dirty="0" smtClean="0"/>
              <a:t> template) and write it to the </a:t>
            </a:r>
            <a:r>
              <a:rPr lang="en-US" baseline="0" dirty="0" err="1" smtClean="0"/>
              <a:t>outputstream</a:t>
            </a:r>
            <a:r>
              <a:rPr lang="en-US" baseline="0" dirty="0" smtClean="0"/>
              <a:t>. We don’t use a simple ‘mailto’ link due to it’s limitations (for one, allowed body length varies per browser) and we want a uniform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62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smtClean="0"/>
              <a:t>For</a:t>
            </a:r>
            <a:r>
              <a:rPr lang="nl-BE" baseline="0" dirty="0" smtClean="0"/>
              <a:t> user convenience, </a:t>
            </a:r>
            <a:r>
              <a:rPr lang="nl-BE" baseline="0" dirty="0" err="1" smtClean="0"/>
              <a:t>prefilling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recipients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done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usually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a supervisor, at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level (site/folder/document), </a:t>
            </a:r>
            <a:r>
              <a:rPr lang="nl-BE" baseline="0" dirty="0" err="1" smtClean="0"/>
              <a:t>where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pass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usernames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/or email </a:t>
            </a:r>
            <a:r>
              <a:rPr lang="nl-BE" baseline="0" dirty="0" err="1" smtClean="0"/>
              <a:t>addresses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a metadata field.</a:t>
            </a:r>
          </a:p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occurs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in </a:t>
            </a:r>
            <a:r>
              <a:rPr lang="nl-BE" dirty="0" err="1" smtClean="0"/>
              <a:t>those</a:t>
            </a:r>
            <a:r>
              <a:rPr lang="nl-BE" dirty="0" smtClean="0"/>
              <a:t> </a:t>
            </a:r>
            <a:r>
              <a:rPr lang="nl-BE" dirty="0" err="1" smtClean="0"/>
              <a:t>instances</a:t>
            </a:r>
            <a:r>
              <a:rPr lang="nl-BE" dirty="0" smtClean="0"/>
              <a:t> </a:t>
            </a:r>
            <a:r>
              <a:rPr lang="nl-BE" dirty="0" err="1" smtClean="0"/>
              <a:t>where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mails are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predetermined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group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people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smtClean="0"/>
              <a:t>The form control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, in case </a:t>
            </a:r>
            <a:r>
              <a:rPr lang="nl-BE" baseline="0" dirty="0" err="1" smtClean="0"/>
              <a:t>you’re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wondering</a:t>
            </a:r>
            <a:r>
              <a:rPr lang="nl-BE" baseline="0" dirty="0" smtClean="0"/>
              <a:t>, is a type-</a:t>
            </a:r>
            <a:r>
              <a:rPr lang="nl-BE" baseline="0" dirty="0" err="1" smtClean="0"/>
              <a:t>ahead</a:t>
            </a:r>
            <a:r>
              <a:rPr lang="nl-BE" baseline="0" dirty="0" smtClean="0"/>
              <a:t> tokeninput control.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6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For</a:t>
            </a:r>
            <a:r>
              <a:rPr lang="en-US" baseline="0" dirty="0" smtClean="0"/>
              <a:t> user convenience, prefilling recipients is done, usually by a supervisor, at some level (site/folder/document), where they pass the usernames and/or email addresses to a metadata field.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This occurs only in those instances where certain mails are to be send</a:t>
            </a:r>
            <a:r>
              <a:rPr lang="en-US" baseline="0" dirty="0" smtClean="0"/>
              <a:t> to a predetermined group of people.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form control you see, in case you’re wondering, is a type-ahead </a:t>
            </a:r>
            <a:r>
              <a:rPr lang="en-US" baseline="0" dirty="0" err="1" smtClean="0"/>
              <a:t>tokeninput</a:t>
            </a:r>
            <a:r>
              <a:rPr lang="en-US" baseline="0" dirty="0" smtClean="0"/>
              <a:t> control.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38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When</a:t>
            </a:r>
            <a:r>
              <a:rPr lang="nl-BE" dirty="0" smtClean="0"/>
              <a:t> users </a:t>
            </a:r>
            <a:r>
              <a:rPr lang="nl-BE" dirty="0" err="1" smtClean="0"/>
              <a:t>launch</a:t>
            </a:r>
            <a:r>
              <a:rPr lang="nl-BE" baseline="0" dirty="0" smtClean="0"/>
              <a:t> a ‘</a:t>
            </a:r>
            <a:r>
              <a:rPr lang="nl-BE" baseline="0" dirty="0" err="1" smtClean="0"/>
              <a:t>send</a:t>
            </a:r>
            <a:r>
              <a:rPr lang="nl-BE" baseline="0" dirty="0" smtClean="0"/>
              <a:t> email’ action, we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optionally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a select, </a:t>
            </a:r>
            <a:r>
              <a:rPr lang="nl-BE" baseline="0" dirty="0" err="1" smtClean="0"/>
              <a:t>predetermined</a:t>
            </a:r>
            <a:r>
              <a:rPr lang="nl-BE" baseline="0" dirty="0" smtClean="0"/>
              <a:t> list of email templates. (The templates </a:t>
            </a:r>
            <a:r>
              <a:rPr lang="nl-BE" baseline="0" dirty="0" err="1" smtClean="0"/>
              <a:t>themselves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dynamically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added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folder,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list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each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their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cm:title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smtClean="0"/>
              <a:t>It is </a:t>
            </a:r>
            <a:r>
              <a:rPr lang="nl-BE" baseline="0" dirty="0" err="1" smtClean="0"/>
              <a:t>meaningful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clutter</a:t>
            </a:r>
            <a:r>
              <a:rPr lang="nl-BE" baseline="0" dirty="0" smtClean="0"/>
              <a:t> up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interface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‘</a:t>
            </a:r>
            <a:r>
              <a:rPr lang="nl-BE" baseline="0" dirty="0" err="1" smtClean="0"/>
              <a:t>send</a:t>
            </a:r>
            <a:r>
              <a:rPr lang="nl-BE" baseline="0" dirty="0" smtClean="0"/>
              <a:t> email’ actions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each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every</a:t>
            </a:r>
            <a:r>
              <a:rPr lang="nl-BE" baseline="0" dirty="0" smtClean="0"/>
              <a:t> template, as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user </a:t>
            </a:r>
            <a:r>
              <a:rPr lang="nl-BE" baseline="0" dirty="0" err="1" smtClean="0"/>
              <a:t>quickly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loses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overview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important actions.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This</a:t>
            </a:r>
            <a:r>
              <a:rPr lang="nl-BE" baseline="0" dirty="0" smtClean="0"/>
              <a:t>, of course, is up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customer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functional</a:t>
            </a:r>
            <a:r>
              <a:rPr lang="nl-BE" baseline="0" dirty="0" smtClean="0"/>
              <a:t> analist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decide</a:t>
            </a:r>
            <a:r>
              <a:rPr lang="nl-BE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12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When users launch</a:t>
            </a:r>
            <a:r>
              <a:rPr lang="en-US" baseline="0" dirty="0" smtClean="0"/>
              <a:t> a ‘send email’ action, we can optionally provide them with a select, predetermined list of email templates. (The templates themselves can be dynamically added to some folder, the list contains each of their </a:t>
            </a:r>
            <a:r>
              <a:rPr lang="en-US" baseline="0" dirty="0" err="1" smtClean="0"/>
              <a:t>cm:title</a:t>
            </a:r>
            <a:r>
              <a:rPr lang="en-US" baseline="0" dirty="0" smtClean="0"/>
              <a:t> properties)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It is meaningful not to clutter up the interface with ‘send email’ actions for each and every template, as the user quickly loses overview of the important actions.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This, of course, is up to the customer and functional </a:t>
            </a:r>
            <a:r>
              <a:rPr lang="en-US" baseline="0" dirty="0" err="1" smtClean="0"/>
              <a:t>analist</a:t>
            </a:r>
            <a:r>
              <a:rPr lang="en-US" baseline="0" dirty="0" smtClean="0"/>
              <a:t> to decide.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01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smtClean="0"/>
              <a:t>The</a:t>
            </a:r>
            <a:r>
              <a:rPr lang="nl-BE" baseline="0" dirty="0" smtClean="0"/>
              <a:t> user, </a:t>
            </a:r>
            <a:r>
              <a:rPr lang="nl-BE" baseline="0" dirty="0" err="1" smtClean="0"/>
              <a:t>after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receiving</a:t>
            </a:r>
            <a:r>
              <a:rPr lang="nl-BE" baseline="0" dirty="0" smtClean="0"/>
              <a:t> a download link, </a:t>
            </a:r>
            <a:r>
              <a:rPr lang="nl-BE" baseline="0" dirty="0" err="1" smtClean="0"/>
              <a:t>opens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in his/her </a:t>
            </a:r>
            <a:r>
              <a:rPr lang="nl-BE" baseline="0" dirty="0" err="1" smtClean="0"/>
              <a:t>favourite</a:t>
            </a:r>
            <a:r>
              <a:rPr lang="nl-BE" baseline="0" dirty="0" smtClean="0"/>
              <a:t> email </a:t>
            </a:r>
            <a:r>
              <a:rPr lang="nl-BE" baseline="0" dirty="0" err="1" smtClean="0"/>
              <a:t>client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CC </a:t>
            </a:r>
            <a:r>
              <a:rPr lang="nl-BE" baseline="0" dirty="0" err="1" smtClean="0"/>
              <a:t>recipients</a:t>
            </a:r>
            <a:r>
              <a:rPr lang="nl-BE" baseline="0" dirty="0" smtClean="0"/>
              <a:t> have been </a:t>
            </a:r>
            <a:r>
              <a:rPr lang="nl-BE" baseline="0" dirty="0" err="1" smtClean="0"/>
              <a:t>prefilled</a:t>
            </a:r>
            <a:r>
              <a:rPr lang="nl-BE" baseline="0" dirty="0" smtClean="0"/>
              <a:t>, as are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subject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body.</a:t>
            </a:r>
            <a:endParaRPr lang="nl-BE" baseline="0" dirty="0"/>
          </a:p>
          <a:p>
            <a:pPr lvl="0">
              <a:spcBef>
                <a:spcPts val="0"/>
              </a:spcBef>
              <a:buNone/>
            </a:pPr>
            <a:r>
              <a:rPr lang="nl-BE" baseline="0" dirty="0" smtClean="0"/>
              <a:t>The user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free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modify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any</a:t>
            </a:r>
            <a:r>
              <a:rPr lang="nl-BE" baseline="0" dirty="0" smtClean="0"/>
              <a:t> of these as </a:t>
            </a:r>
            <a:r>
              <a:rPr lang="nl-BE" baseline="0" dirty="0" err="1" smtClean="0"/>
              <a:t>desired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smtClean="0"/>
              <a:t>In order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store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mail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CC </a:t>
            </a:r>
            <a:r>
              <a:rPr lang="nl-BE" baseline="0" dirty="0" err="1" smtClean="0"/>
              <a:t>address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node </a:t>
            </a:r>
            <a:r>
              <a:rPr lang="nl-BE" baseline="0" dirty="0" err="1" smtClean="0"/>
              <a:t>dbid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created</a:t>
            </a:r>
            <a:r>
              <a:rPr lang="nl-BE" baseline="0" dirty="0" smtClean="0"/>
              <a:t> container node.</a:t>
            </a:r>
          </a:p>
        </p:txBody>
      </p:sp>
    </p:spTree>
    <p:extLst>
      <p:ext uri="{BB962C8B-B14F-4D97-AF65-F5344CB8AC3E}">
        <p14:creationId xmlns:p14="http://schemas.microsoft.com/office/powerpoint/2010/main" val="586461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smtClean="0"/>
              <a:t>The</a:t>
            </a:r>
            <a:r>
              <a:rPr lang="nl-BE" baseline="0" dirty="0" smtClean="0"/>
              <a:t> user, </a:t>
            </a:r>
            <a:r>
              <a:rPr lang="nl-BE" baseline="0" dirty="0" err="1" smtClean="0"/>
              <a:t>after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receiving</a:t>
            </a:r>
            <a:r>
              <a:rPr lang="nl-BE" baseline="0" dirty="0" smtClean="0"/>
              <a:t> a download link, </a:t>
            </a:r>
            <a:r>
              <a:rPr lang="nl-BE" baseline="0" dirty="0" err="1" smtClean="0"/>
              <a:t>opens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in his/her </a:t>
            </a:r>
            <a:r>
              <a:rPr lang="nl-BE" baseline="0" dirty="0" err="1" smtClean="0"/>
              <a:t>favourite</a:t>
            </a:r>
            <a:r>
              <a:rPr lang="nl-BE" baseline="0" dirty="0" smtClean="0"/>
              <a:t> email </a:t>
            </a:r>
            <a:r>
              <a:rPr lang="nl-BE" baseline="0" dirty="0" err="1" smtClean="0"/>
              <a:t>client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TO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CC </a:t>
            </a:r>
            <a:r>
              <a:rPr lang="nl-BE" baseline="0" dirty="0" err="1" smtClean="0"/>
              <a:t>recipients</a:t>
            </a:r>
            <a:r>
              <a:rPr lang="nl-BE" baseline="0" dirty="0" smtClean="0"/>
              <a:t> have been </a:t>
            </a:r>
            <a:r>
              <a:rPr lang="nl-BE" baseline="0" dirty="0" err="1" smtClean="0"/>
              <a:t>prefilled</a:t>
            </a:r>
            <a:r>
              <a:rPr lang="nl-BE" baseline="0" dirty="0" smtClean="0"/>
              <a:t>, as are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subject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body.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smtClean="0"/>
              <a:t>The user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free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modify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any</a:t>
            </a:r>
            <a:r>
              <a:rPr lang="nl-BE" baseline="0" dirty="0" smtClean="0"/>
              <a:t> of these as </a:t>
            </a:r>
            <a:r>
              <a:rPr lang="nl-BE" baseline="0" dirty="0" err="1" smtClean="0"/>
              <a:t>desired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smtClean="0"/>
              <a:t>In order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store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mail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CC </a:t>
            </a:r>
            <a:r>
              <a:rPr lang="nl-BE" baseline="0" dirty="0" err="1" smtClean="0"/>
              <a:t>address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node </a:t>
            </a:r>
            <a:r>
              <a:rPr lang="nl-BE" baseline="0" dirty="0" err="1" smtClean="0"/>
              <a:t>dbid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created</a:t>
            </a:r>
            <a:r>
              <a:rPr lang="nl-BE" baseline="0" dirty="0" smtClean="0"/>
              <a:t> container node.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35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To</a:t>
            </a:r>
            <a:r>
              <a:rPr lang="nl-BE" baseline="0" dirty="0" smtClean="0"/>
              <a:t> store mails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configure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inbound</a:t>
            </a:r>
            <a:r>
              <a:rPr lang="nl-BE" baseline="0" dirty="0" smtClean="0"/>
              <a:t> SMTP server, </a:t>
            </a:r>
            <a:r>
              <a:rPr lang="nl-BE" baseline="0" dirty="0" err="1" smtClean="0"/>
              <a:t>after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send</a:t>
            </a:r>
            <a:r>
              <a:rPr lang="nl-BE" baseline="0" dirty="0" smtClean="0"/>
              <a:t> mails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specific</a:t>
            </a:r>
            <a:r>
              <a:rPr lang="nl-BE" baseline="0" dirty="0" smtClean="0"/>
              <a:t> container </a:t>
            </a:r>
            <a:r>
              <a:rPr lang="nl-BE" baseline="0" dirty="0" err="1" smtClean="0"/>
              <a:t>nodes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referencing</a:t>
            </a:r>
            <a:r>
              <a:rPr lang="nl-BE" baseline="0" dirty="0" smtClean="0"/>
              <a:t>: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Their</a:t>
            </a:r>
            <a:r>
              <a:rPr lang="nl-BE" sz="1000" baseline="0" dirty="0" smtClean="0">
                <a:solidFill>
                  <a:schemeClr val="dk2"/>
                </a:solidFill>
              </a:rPr>
              <a:t> node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dbid</a:t>
            </a:r>
            <a:endParaRPr lang="nl-BE" sz="1000" baseline="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baseline="0" dirty="0" err="1" smtClean="0">
                <a:solidFill>
                  <a:schemeClr val="dk2"/>
                </a:solidFill>
              </a:rPr>
              <a:t>Their</a:t>
            </a:r>
            <a:r>
              <a:rPr lang="nl-BE" sz="1000" baseline="0" dirty="0" smtClean="0">
                <a:solidFill>
                  <a:schemeClr val="dk2"/>
                </a:solidFill>
              </a:rPr>
              <a:t> email alias,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if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defined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by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the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emailserver:alias</a:t>
            </a:r>
            <a:r>
              <a:rPr lang="nl-BE" sz="1000" baseline="0" dirty="0" smtClean="0">
                <a:solidFill>
                  <a:schemeClr val="dk2"/>
                </a:solidFill>
              </a:rPr>
              <a:t> property on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the</a:t>
            </a:r>
            <a:r>
              <a:rPr lang="nl-BE" sz="1000" baseline="0" dirty="0" smtClean="0">
                <a:solidFill>
                  <a:schemeClr val="dk2"/>
                </a:solidFill>
              </a:rPr>
              <a:t> container node</a:t>
            </a:r>
          </a:p>
          <a:p>
            <a:pPr marL="0" lvl="1" indent="0">
              <a:buFont typeface="Arial" charset="0"/>
              <a:buNone/>
            </a:pPr>
            <a:r>
              <a:rPr lang="nl-BE" sz="1100" baseline="0" dirty="0" err="1" smtClean="0">
                <a:solidFill>
                  <a:schemeClr val="tx1"/>
                </a:solidFill>
              </a:rPr>
              <a:t>Optionally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you’ll</a:t>
            </a:r>
            <a:r>
              <a:rPr lang="nl-BE" sz="1100" baseline="0" dirty="0" smtClean="0">
                <a:solidFill>
                  <a:schemeClr val="tx1"/>
                </a:solidFill>
              </a:rPr>
              <a:t> want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to</a:t>
            </a:r>
            <a:r>
              <a:rPr lang="nl-BE" sz="1100" baseline="0" dirty="0" smtClean="0">
                <a:solidFill>
                  <a:schemeClr val="tx1"/>
                </a:solidFill>
              </a:rPr>
              <a:t> set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the</a:t>
            </a:r>
            <a:r>
              <a:rPr lang="nl-BE" sz="1100" baseline="0" dirty="0" smtClean="0">
                <a:solidFill>
                  <a:schemeClr val="tx1"/>
                </a:solidFill>
              </a:rPr>
              <a:t> REPLY-TO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address</a:t>
            </a:r>
            <a:r>
              <a:rPr lang="nl-BE" sz="1100" baseline="0" dirty="0" smtClean="0">
                <a:solidFill>
                  <a:schemeClr val="tx1"/>
                </a:solidFill>
              </a:rPr>
              <a:t> as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the</a:t>
            </a:r>
            <a:r>
              <a:rPr lang="nl-BE" sz="1100" baseline="0" dirty="0" smtClean="0">
                <a:solidFill>
                  <a:schemeClr val="tx1"/>
                </a:solidFill>
              </a:rPr>
              <a:t> container node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if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you</a:t>
            </a:r>
            <a:r>
              <a:rPr lang="nl-BE" sz="1100" baseline="0" dirty="0" smtClean="0">
                <a:solidFill>
                  <a:schemeClr val="tx1"/>
                </a:solidFill>
              </a:rPr>
              <a:t> want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to</a:t>
            </a:r>
            <a:r>
              <a:rPr lang="nl-BE" sz="1100" baseline="0" dirty="0" smtClean="0">
                <a:solidFill>
                  <a:schemeClr val="tx1"/>
                </a:solidFill>
              </a:rPr>
              <a:t> show a different FROM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address</a:t>
            </a:r>
            <a:r>
              <a:rPr lang="nl-BE" sz="1100" baseline="0" dirty="0" smtClean="0">
                <a:solidFill>
                  <a:schemeClr val="tx1"/>
                </a:solidFill>
              </a:rPr>
              <a:t>.</a:t>
            </a:r>
          </a:p>
          <a:p>
            <a:pPr marL="0" lvl="1" indent="0">
              <a:buFont typeface="Arial" charset="0"/>
              <a:buNone/>
            </a:pPr>
            <a:endParaRPr lang="nl-BE" sz="1000" baseline="0" dirty="0" smtClean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6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smtClean="0"/>
              <a:t>For </a:t>
            </a:r>
            <a:r>
              <a:rPr lang="nl-BE" dirty="0" err="1" smtClean="0"/>
              <a:t>completeness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I’ll</a:t>
            </a:r>
            <a:r>
              <a:rPr lang="nl-BE" baseline="0" dirty="0" smtClean="0"/>
              <a:t> start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a brief </a:t>
            </a:r>
            <a:r>
              <a:rPr lang="nl-BE" baseline="0" dirty="0" err="1" smtClean="0"/>
              <a:t>overview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OOTB </a:t>
            </a:r>
            <a:r>
              <a:rPr lang="nl-BE" baseline="0" dirty="0" err="1" smtClean="0"/>
              <a:t>functionality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aka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basics </a:t>
            </a:r>
            <a:r>
              <a:rPr lang="nl-BE" baseline="0" dirty="0" err="1" smtClean="0"/>
              <a:t>how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emails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Once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that’s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established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I’ll</a:t>
            </a:r>
            <a:r>
              <a:rPr lang="nl-BE" baseline="0" dirty="0" smtClean="0"/>
              <a:t> talk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shortcomings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from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user’s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perspective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solved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those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Finally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you’ll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taken </a:t>
            </a:r>
            <a:r>
              <a:rPr lang="nl-BE" baseline="0" dirty="0" err="1" smtClean="0"/>
              <a:t>through</a:t>
            </a:r>
            <a:r>
              <a:rPr lang="nl-BE" baseline="0" dirty="0" smtClean="0"/>
              <a:t> sample code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visual</a:t>
            </a:r>
            <a:r>
              <a:rPr lang="nl-BE" baseline="0" dirty="0" smtClean="0"/>
              <a:t> tour of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custom</a:t>
            </a:r>
            <a:r>
              <a:rPr lang="nl-BE" baseline="0" dirty="0" smtClean="0"/>
              <a:t> email </a:t>
            </a:r>
            <a:r>
              <a:rPr lang="nl-BE" baseline="0" dirty="0" err="1" smtClean="0"/>
              <a:t>sending</a:t>
            </a:r>
            <a:r>
              <a:rPr lang="nl-BE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85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To</a:t>
            </a:r>
            <a:r>
              <a:rPr lang="nl-BE" baseline="0" dirty="0" smtClean="0"/>
              <a:t> store mails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configure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inbound</a:t>
            </a:r>
            <a:r>
              <a:rPr lang="nl-BE" baseline="0" dirty="0" smtClean="0"/>
              <a:t> SMTP server, </a:t>
            </a:r>
            <a:r>
              <a:rPr lang="nl-BE" baseline="0" dirty="0" err="1" smtClean="0"/>
              <a:t>after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send</a:t>
            </a:r>
            <a:r>
              <a:rPr lang="nl-BE" baseline="0" dirty="0" smtClean="0"/>
              <a:t> mails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specific</a:t>
            </a:r>
            <a:r>
              <a:rPr lang="nl-BE" baseline="0" dirty="0" smtClean="0"/>
              <a:t> container </a:t>
            </a:r>
            <a:r>
              <a:rPr lang="nl-BE" baseline="0" dirty="0" err="1" smtClean="0"/>
              <a:t>nodes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referencing</a:t>
            </a:r>
            <a:r>
              <a:rPr lang="nl-BE" baseline="0" dirty="0" smtClean="0"/>
              <a:t>: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Their</a:t>
            </a:r>
            <a:r>
              <a:rPr lang="nl-BE" sz="1000" baseline="0" dirty="0" smtClean="0">
                <a:solidFill>
                  <a:schemeClr val="dk2"/>
                </a:solidFill>
              </a:rPr>
              <a:t> node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dbid</a:t>
            </a:r>
            <a:endParaRPr lang="nl-BE" sz="1000" baseline="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baseline="0" dirty="0" err="1" smtClean="0">
                <a:solidFill>
                  <a:schemeClr val="dk2"/>
                </a:solidFill>
              </a:rPr>
              <a:t>Their</a:t>
            </a:r>
            <a:r>
              <a:rPr lang="nl-BE" sz="1000" baseline="0" dirty="0" smtClean="0">
                <a:solidFill>
                  <a:schemeClr val="dk2"/>
                </a:solidFill>
              </a:rPr>
              <a:t> email alias,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if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defined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by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the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emailserver:alias</a:t>
            </a:r>
            <a:r>
              <a:rPr lang="nl-BE" sz="1000" baseline="0" dirty="0" smtClean="0">
                <a:solidFill>
                  <a:schemeClr val="dk2"/>
                </a:solidFill>
              </a:rPr>
              <a:t> property on </a:t>
            </a:r>
            <a:r>
              <a:rPr lang="nl-BE" sz="1000" baseline="0" dirty="0" err="1" smtClean="0">
                <a:solidFill>
                  <a:schemeClr val="dk2"/>
                </a:solidFill>
              </a:rPr>
              <a:t>the</a:t>
            </a:r>
            <a:r>
              <a:rPr lang="nl-BE" sz="1000" baseline="0" dirty="0" smtClean="0">
                <a:solidFill>
                  <a:schemeClr val="dk2"/>
                </a:solidFill>
              </a:rPr>
              <a:t> container node</a:t>
            </a:r>
          </a:p>
          <a:p>
            <a:pPr marL="0" lvl="1" indent="0">
              <a:buFont typeface="Arial" charset="0"/>
              <a:buNone/>
            </a:pPr>
            <a:r>
              <a:rPr lang="nl-BE" sz="1100" baseline="0" dirty="0" err="1" smtClean="0">
                <a:solidFill>
                  <a:schemeClr val="tx1"/>
                </a:solidFill>
              </a:rPr>
              <a:t>Optionally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you’ll</a:t>
            </a:r>
            <a:r>
              <a:rPr lang="nl-BE" sz="1100" baseline="0" dirty="0" smtClean="0">
                <a:solidFill>
                  <a:schemeClr val="tx1"/>
                </a:solidFill>
              </a:rPr>
              <a:t> want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to</a:t>
            </a:r>
            <a:r>
              <a:rPr lang="nl-BE" sz="1100" baseline="0" dirty="0" smtClean="0">
                <a:solidFill>
                  <a:schemeClr val="tx1"/>
                </a:solidFill>
              </a:rPr>
              <a:t> set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the</a:t>
            </a:r>
            <a:r>
              <a:rPr lang="nl-BE" sz="1100" baseline="0" dirty="0" smtClean="0">
                <a:solidFill>
                  <a:schemeClr val="tx1"/>
                </a:solidFill>
              </a:rPr>
              <a:t> REPLY-TO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address</a:t>
            </a:r>
            <a:r>
              <a:rPr lang="nl-BE" sz="1100" baseline="0" dirty="0" smtClean="0">
                <a:solidFill>
                  <a:schemeClr val="tx1"/>
                </a:solidFill>
              </a:rPr>
              <a:t> as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the</a:t>
            </a:r>
            <a:r>
              <a:rPr lang="nl-BE" sz="1100" baseline="0" dirty="0" smtClean="0">
                <a:solidFill>
                  <a:schemeClr val="tx1"/>
                </a:solidFill>
              </a:rPr>
              <a:t> container node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if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you</a:t>
            </a:r>
            <a:r>
              <a:rPr lang="nl-BE" sz="1100" baseline="0" dirty="0" smtClean="0">
                <a:solidFill>
                  <a:schemeClr val="tx1"/>
                </a:solidFill>
              </a:rPr>
              <a:t> want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to</a:t>
            </a:r>
            <a:r>
              <a:rPr lang="nl-BE" sz="1100" baseline="0" dirty="0" smtClean="0">
                <a:solidFill>
                  <a:schemeClr val="tx1"/>
                </a:solidFill>
              </a:rPr>
              <a:t> show a different FROM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address</a:t>
            </a:r>
            <a:r>
              <a:rPr lang="nl-BE" sz="1100" baseline="0" dirty="0" smtClean="0">
                <a:solidFill>
                  <a:schemeClr val="tx1"/>
                </a:solidFill>
              </a:rPr>
              <a:t>.</a:t>
            </a:r>
            <a:endParaRPr lang="nl-BE" sz="1000" baseline="0" dirty="0" smtClean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878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100" baseline="0" dirty="0" err="1" smtClean="0">
                <a:solidFill>
                  <a:schemeClr val="tx1"/>
                </a:solidFill>
              </a:rPr>
              <a:t>Note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that</a:t>
            </a:r>
            <a:r>
              <a:rPr lang="nl-BE" sz="1100" baseline="0" dirty="0" smtClean="0">
                <a:solidFill>
                  <a:schemeClr val="tx1"/>
                </a:solidFill>
              </a:rPr>
              <a:t> a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typical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use</a:t>
            </a:r>
            <a:r>
              <a:rPr lang="nl-BE" sz="1100" baseline="0" dirty="0" smtClean="0">
                <a:solidFill>
                  <a:schemeClr val="tx1"/>
                </a:solidFill>
              </a:rPr>
              <a:t> case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for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inbound</a:t>
            </a:r>
            <a:r>
              <a:rPr lang="nl-BE" sz="1100" baseline="0" dirty="0" smtClean="0">
                <a:solidFill>
                  <a:schemeClr val="tx1"/>
                </a:solidFill>
              </a:rPr>
              <a:t> mail is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the</a:t>
            </a:r>
            <a:r>
              <a:rPr lang="nl-BE" sz="1100" baseline="0" dirty="0" smtClean="0">
                <a:solidFill>
                  <a:schemeClr val="tx1"/>
                </a:solidFill>
              </a:rPr>
              <a:t> forum,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where</a:t>
            </a:r>
            <a:r>
              <a:rPr lang="nl-BE" sz="1100" baseline="0" dirty="0" smtClean="0">
                <a:solidFill>
                  <a:schemeClr val="tx1"/>
                </a:solidFill>
              </a:rPr>
              <a:t> users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can</a:t>
            </a:r>
            <a:r>
              <a:rPr lang="nl-BE" sz="1100" baseline="0" dirty="0" smtClean="0">
                <a:solidFill>
                  <a:schemeClr val="tx1"/>
                </a:solidFill>
              </a:rPr>
              <a:t> reply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to</a:t>
            </a:r>
            <a:r>
              <a:rPr lang="nl-BE" sz="1100" baseline="0" dirty="0" smtClean="0">
                <a:solidFill>
                  <a:schemeClr val="tx1"/>
                </a:solidFill>
              </a:rPr>
              <a:t> topics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directly</a:t>
            </a:r>
            <a:r>
              <a:rPr lang="nl-BE" sz="1100" baseline="0" dirty="0" smtClean="0">
                <a:solidFill>
                  <a:schemeClr val="tx1"/>
                </a:solidFill>
              </a:rPr>
              <a:t> in a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received</a:t>
            </a:r>
            <a:r>
              <a:rPr lang="nl-BE" sz="1100" baseline="0" dirty="0" smtClean="0">
                <a:solidFill>
                  <a:schemeClr val="tx1"/>
                </a:solidFill>
              </a:rPr>
              <a:t> email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notification</a:t>
            </a:r>
            <a:r>
              <a:rPr lang="nl-BE" sz="1100" baseline="0" dirty="0" smtClean="0">
                <a:solidFill>
                  <a:schemeClr val="tx1"/>
                </a:solidFill>
              </a:rPr>
              <a:t> of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that</a:t>
            </a:r>
            <a:r>
              <a:rPr lang="nl-BE" sz="1100" baseline="0" dirty="0" smtClean="0">
                <a:solidFill>
                  <a:schemeClr val="tx1"/>
                </a:solidFill>
              </a:rPr>
              <a:t> topic. </a:t>
            </a:r>
            <a:endParaRPr lang="nl-BE" sz="1100" baseline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100" baseline="0" dirty="0" err="1" smtClean="0">
                <a:solidFill>
                  <a:schemeClr val="tx1"/>
                </a:solidFill>
              </a:rPr>
              <a:t>Thank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you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for</a:t>
            </a:r>
            <a:r>
              <a:rPr lang="nl-BE" sz="1100" baseline="0" dirty="0" smtClean="0">
                <a:solidFill>
                  <a:schemeClr val="tx1"/>
                </a:solidFill>
              </a:rPr>
              <a:t> </a:t>
            </a:r>
            <a:r>
              <a:rPr lang="nl-BE" sz="1100" baseline="0" dirty="0" err="1" smtClean="0">
                <a:solidFill>
                  <a:schemeClr val="tx1"/>
                </a:solidFill>
              </a:rPr>
              <a:t>listening</a:t>
            </a:r>
            <a:r>
              <a:rPr lang="nl-BE" sz="1100" baseline="0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5157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For completeness</a:t>
            </a:r>
            <a:r>
              <a:rPr lang="en-US" baseline="0" dirty="0" smtClean="0"/>
              <a:t>, I’ll start with a brief overview of the OOTB functionality, aka the basics how to send emails in Alfresco.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Once that’s established, I’ll talk about the shortcomings from a user’s perspective, and how we solved those.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Finally, you’ll be taken through sample code and a visual tour of the custom email sending.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80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official </a:t>
            </a:r>
            <a:r>
              <a:rPr lang="nl-BE" dirty="0" err="1" smtClean="0"/>
              <a:t>documentation</a:t>
            </a:r>
            <a:r>
              <a:rPr lang="nl-BE" dirty="0" smtClean="0"/>
              <a:t> found a bit </a:t>
            </a:r>
            <a:r>
              <a:rPr lang="nl-BE" dirty="0" err="1" smtClean="0"/>
              <a:t>lacking</a:t>
            </a:r>
            <a:r>
              <a:rPr lang="nl-BE" dirty="0" smtClean="0"/>
              <a:t> </a:t>
            </a:r>
            <a:r>
              <a:rPr lang="nl-BE" dirty="0" err="1" smtClean="0"/>
              <a:t>regarding</a:t>
            </a:r>
            <a:r>
              <a:rPr lang="nl-BE" dirty="0" smtClean="0"/>
              <a:t> email </a:t>
            </a:r>
            <a:r>
              <a:rPr lang="nl-BE" dirty="0" err="1" smtClean="0"/>
              <a:t>sending</a:t>
            </a:r>
            <a:r>
              <a:rPr lang="nl-BE" dirty="0" smtClean="0"/>
              <a:t>, </a:t>
            </a:r>
            <a:r>
              <a:rPr lang="nl-BE" dirty="0" err="1" smtClean="0"/>
              <a:t>I’ll</a:t>
            </a:r>
            <a:r>
              <a:rPr lang="nl-BE" dirty="0" smtClean="0"/>
              <a:t> </a:t>
            </a:r>
            <a:r>
              <a:rPr lang="nl-BE" dirty="0" err="1" smtClean="0"/>
              <a:t>quickly</a:t>
            </a:r>
            <a:r>
              <a:rPr lang="nl-BE" dirty="0" smtClean="0"/>
              <a:t> go over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basics.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who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familiar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email </a:t>
            </a:r>
            <a:r>
              <a:rPr lang="nl-BE" baseline="0" dirty="0" err="1" smtClean="0"/>
              <a:t>sending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Alfresco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Basically</a:t>
            </a:r>
            <a:r>
              <a:rPr lang="nl-BE" baseline="0" dirty="0" smtClean="0"/>
              <a:t>, we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email action, </a:t>
            </a:r>
            <a:r>
              <a:rPr lang="nl-BE" baseline="0" dirty="0" err="1" smtClean="0"/>
              <a:t>tell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whom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through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right parameters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execute</a:t>
            </a:r>
            <a:r>
              <a:rPr lang="nl-BE" baseline="0" dirty="0" smtClean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01563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customize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mail body,</a:t>
            </a:r>
            <a:r>
              <a:rPr lang="nl-BE" baseline="0" dirty="0" smtClean="0"/>
              <a:t> we have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following</a:t>
            </a:r>
            <a:r>
              <a:rPr lang="nl-BE" baseline="0" dirty="0" smtClean="0"/>
              <a:t> model </a:t>
            </a:r>
            <a:r>
              <a:rPr lang="nl-BE" baseline="0" dirty="0" err="1" smtClean="0"/>
              <a:t>available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Freemarker template. (person, document, …)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Some</a:t>
            </a:r>
            <a:r>
              <a:rPr lang="nl-BE" baseline="0" dirty="0" smtClean="0"/>
              <a:t> of these </a:t>
            </a:r>
            <a:r>
              <a:rPr lang="nl-BE" baseline="0" dirty="0" err="1" smtClean="0"/>
              <a:t>aren’t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available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depending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parameters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node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launched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action </a:t>
            </a:r>
            <a:r>
              <a:rPr lang="nl-BE" baseline="0" dirty="0" err="1" smtClean="0"/>
              <a:t>upon</a:t>
            </a:r>
            <a:r>
              <a:rPr lang="nl-BE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own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custom</a:t>
            </a:r>
            <a:r>
              <a:rPr lang="nl-BE" baseline="0" dirty="0" smtClean="0"/>
              <a:t> model </a:t>
            </a:r>
            <a:r>
              <a:rPr lang="nl-BE" baseline="0" dirty="0" err="1" smtClean="0"/>
              <a:t>through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PARAM_TEMPLATE_MODEL parameter.</a:t>
            </a:r>
          </a:p>
          <a:p>
            <a:pPr lvl="0">
              <a:spcBef>
                <a:spcPts val="0"/>
              </a:spcBef>
              <a:buNone/>
            </a:pPr>
            <a:r>
              <a:rPr lang="nl-BE" baseline="0" dirty="0" err="1" smtClean="0"/>
              <a:t>NodeRef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AssociationRef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automatically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converted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template </a:t>
            </a:r>
            <a:r>
              <a:rPr lang="nl-BE" baseline="0" dirty="0" err="1" smtClean="0"/>
              <a:t>objects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your</a:t>
            </a:r>
            <a:r>
              <a:rPr lang="nl-BE" baseline="0" dirty="0" smtClean="0"/>
              <a:t> convenience.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07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To customize the mail body,</a:t>
            </a:r>
            <a:r>
              <a:rPr lang="en-US" baseline="0" dirty="0" smtClean="0"/>
              <a:t> we have the following model available in the </a:t>
            </a:r>
            <a:r>
              <a:rPr lang="en-US" baseline="0" dirty="0" err="1" smtClean="0"/>
              <a:t>Freemarker</a:t>
            </a:r>
            <a:r>
              <a:rPr lang="en-US" baseline="0" dirty="0" smtClean="0"/>
              <a:t> template. (person, document, …)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Some of these aren’t available depending on the parameters and node you launched the action upon.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You can also add your own custom model through the PARAM_TEMPLATE_MODEL parameter.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NodeRef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AssociationRef</a:t>
            </a:r>
            <a:r>
              <a:rPr lang="en-US" baseline="0" dirty="0" smtClean="0"/>
              <a:t> values are automatically converted into template objects for your convenience.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27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The body of the email is not customizable by the </a:t>
            </a:r>
            <a:r>
              <a:rPr lang="en-US" sz="1000" b="1" i="1" dirty="0" smtClean="0">
                <a:solidFill>
                  <a:schemeClr val="dk2"/>
                </a:solidFill>
              </a:rPr>
              <a:t>user</a:t>
            </a:r>
            <a:r>
              <a:rPr lang="en-US" sz="1000" dirty="0" smtClean="0">
                <a:solidFill>
                  <a:schemeClr val="dk2"/>
                </a:solidFill>
              </a:rPr>
              <a:t> (since the template and model is created by the developer)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The recipients cannot be edited by the </a:t>
            </a:r>
            <a:r>
              <a:rPr lang="en-US" sz="1000" b="1" i="1" dirty="0" smtClean="0">
                <a:solidFill>
                  <a:schemeClr val="dk2"/>
                </a:solidFill>
              </a:rPr>
              <a:t>user</a:t>
            </a:r>
            <a:r>
              <a:rPr lang="en-US" sz="1000" dirty="0" smtClean="0">
                <a:solidFill>
                  <a:schemeClr val="dk2"/>
                </a:solidFill>
              </a:rPr>
              <a:t> at time of sending + the user has no access to his (Exchange) address book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Sent email is not stored in Alfresco, so keeping track of your conversation is hard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94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The body of the email is not customizable by the </a:t>
            </a:r>
            <a:r>
              <a:rPr lang="en-US" sz="1000" b="1" i="1" dirty="0" smtClean="0">
                <a:solidFill>
                  <a:schemeClr val="dk2"/>
                </a:solidFill>
              </a:rPr>
              <a:t>user</a:t>
            </a:r>
            <a:r>
              <a:rPr lang="en-US" sz="1000" dirty="0" smtClean="0">
                <a:solidFill>
                  <a:schemeClr val="dk2"/>
                </a:solidFill>
              </a:rPr>
              <a:t> (since the template and model is created by the developer)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The recipients cannot be edited by the </a:t>
            </a:r>
            <a:r>
              <a:rPr lang="en-US" sz="1000" b="1" i="1" dirty="0" smtClean="0">
                <a:solidFill>
                  <a:schemeClr val="dk2"/>
                </a:solidFill>
              </a:rPr>
              <a:t>user</a:t>
            </a:r>
            <a:r>
              <a:rPr lang="en-US" sz="1000" dirty="0" smtClean="0">
                <a:solidFill>
                  <a:schemeClr val="dk2"/>
                </a:solidFill>
              </a:rPr>
              <a:t> at time of sending + the user has no access to his (Exchange) address book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Sent email is not stored in Alfresco, so keeping track of your conversation is hard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69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Offer email as </a:t>
            </a:r>
            <a:r>
              <a:rPr lang="nl-BE" sz="1000" dirty="0" err="1" smtClean="0">
                <a:solidFill>
                  <a:schemeClr val="dk2"/>
                </a:solidFill>
              </a:rPr>
              <a:t>downloadable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file </a:t>
            </a:r>
            <a:r>
              <a:rPr lang="nl-BE" sz="1000" dirty="0" err="1" smtClean="0">
                <a:solidFill>
                  <a:schemeClr val="dk2"/>
                </a:solidFill>
              </a:rPr>
              <a:t>which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opens</a:t>
            </a:r>
            <a:r>
              <a:rPr lang="nl-BE" sz="1000" dirty="0" smtClean="0">
                <a:solidFill>
                  <a:schemeClr val="dk2"/>
                </a:solidFill>
              </a:rPr>
              <a:t> up in </a:t>
            </a:r>
            <a:r>
              <a:rPr lang="nl-BE" sz="1000" dirty="0" err="1" smtClean="0">
                <a:solidFill>
                  <a:schemeClr val="dk2"/>
                </a:solidFill>
              </a:rPr>
              <a:t>user’s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preferred</a:t>
            </a:r>
            <a:r>
              <a:rPr lang="nl-BE" sz="1000" dirty="0" smtClean="0">
                <a:solidFill>
                  <a:schemeClr val="dk2"/>
                </a:solidFill>
              </a:rPr>
              <a:t> email </a:t>
            </a:r>
            <a:r>
              <a:rPr lang="nl-BE" sz="1000" dirty="0" err="1" smtClean="0">
                <a:solidFill>
                  <a:schemeClr val="dk2"/>
                </a:solidFill>
              </a:rPr>
              <a:t>client</a:t>
            </a:r>
            <a:endParaRPr lang="en-US" sz="10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a ‘default </a:t>
            </a: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’ aspect/property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your</a:t>
            </a:r>
            <a:r>
              <a:rPr lang="nl-BE" sz="1000" dirty="0" smtClean="0">
                <a:solidFill>
                  <a:schemeClr val="dk2"/>
                </a:solidFill>
              </a:rPr>
              <a:t> document/folder/site, </a:t>
            </a:r>
            <a:r>
              <a:rPr lang="nl-BE" sz="1000" dirty="0" err="1" smtClean="0">
                <a:solidFill>
                  <a:schemeClr val="dk2"/>
                </a:solidFill>
              </a:rPr>
              <a:t>whose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 are </a:t>
            </a:r>
            <a:r>
              <a:rPr lang="nl-BE" sz="1000" dirty="0" err="1" smtClean="0">
                <a:solidFill>
                  <a:schemeClr val="dk2"/>
                </a:solidFill>
              </a:rPr>
              <a:t>added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before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offering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user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nl-BE" sz="1000" dirty="0" err="1" smtClean="0">
                <a:solidFill>
                  <a:schemeClr val="dk2"/>
                </a:solidFill>
              </a:rPr>
              <a:t>Create</a:t>
            </a:r>
            <a:r>
              <a:rPr lang="nl-BE" sz="1000" dirty="0" smtClean="0">
                <a:solidFill>
                  <a:schemeClr val="dk2"/>
                </a:solidFill>
              </a:rPr>
              <a:t> a node (</a:t>
            </a:r>
            <a:r>
              <a:rPr lang="nl-BE" sz="1000" dirty="0" err="1" smtClean="0">
                <a:solidFill>
                  <a:schemeClr val="dk2"/>
                </a:solidFill>
              </a:rPr>
              <a:t>optional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with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en-US" sz="11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emailserver:aliasable</a:t>
            </a:r>
            <a:r>
              <a:rPr lang="en-US" sz="11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if you don’t want</a:t>
            </a:r>
            <a:r>
              <a:rPr lang="en-US" sz="11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 the node </a:t>
            </a:r>
            <a:r>
              <a:rPr lang="en-US" sz="11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dbid</a:t>
            </a:r>
            <a:r>
              <a:rPr lang="en-US" sz="11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1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and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baseline="0" dirty="0" smtClean="0">
                <a:solidFill>
                  <a:schemeClr val="dk2"/>
                </a:solidFill>
              </a:rPr>
              <a:t> </a:t>
            </a:r>
            <a:r>
              <a:rPr lang="nl-BE" sz="1000" dirty="0" smtClean="0">
                <a:solidFill>
                  <a:schemeClr val="dk2"/>
                </a:solidFill>
              </a:rPr>
              <a:t>as cc </a:t>
            </a:r>
            <a:r>
              <a:rPr lang="nl-BE" sz="1000" dirty="0" err="1" smtClean="0">
                <a:solidFill>
                  <a:schemeClr val="dk2"/>
                </a:solidFill>
              </a:rPr>
              <a:t>address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before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offering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(</a:t>
            </a:r>
            <a:r>
              <a:rPr lang="nl-BE" sz="1000" dirty="0" err="1" smtClean="0">
                <a:solidFill>
                  <a:schemeClr val="dk2"/>
                </a:solidFill>
              </a:rPr>
              <a:t>how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exactly</a:t>
            </a:r>
            <a:r>
              <a:rPr lang="nl-BE" sz="1000" dirty="0" smtClean="0">
                <a:solidFill>
                  <a:schemeClr val="dk2"/>
                </a:solidFill>
              </a:rPr>
              <a:t> is </a:t>
            </a:r>
            <a:r>
              <a:rPr lang="nl-BE" sz="1000" dirty="0" err="1" smtClean="0">
                <a:solidFill>
                  <a:schemeClr val="dk2"/>
                </a:solidFill>
              </a:rPr>
              <a:t>explained</a:t>
            </a:r>
            <a:r>
              <a:rPr lang="nl-BE" sz="1000" dirty="0" smtClean="0">
                <a:solidFill>
                  <a:schemeClr val="dk2"/>
                </a:solidFill>
              </a:rPr>
              <a:t> later)</a:t>
            </a:r>
            <a:endParaRPr lang="en-US" sz="1000" dirty="0" smtClean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en-US" sz="1000" dirty="0" smtClean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63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Sending customizable emails in Alfresco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Tom Vandepoele, Amplexor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Out</a:t>
            </a:r>
            <a:r>
              <a:rPr lang="es-ES" dirty="0">
                <a:solidFill>
                  <a:schemeClr val="dk2"/>
                </a:solidFill>
              </a:rPr>
              <a:t>-of-</a:t>
            </a:r>
            <a:r>
              <a:rPr lang="es-ES" dirty="0" err="1">
                <a:solidFill>
                  <a:schemeClr val="dk2"/>
                </a:solidFill>
              </a:rPr>
              <a:t>the</a:t>
            </a:r>
            <a:r>
              <a:rPr lang="es-ES" dirty="0">
                <a:solidFill>
                  <a:schemeClr val="dk2"/>
                </a:solidFill>
              </a:rPr>
              <a:t>-box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Solutions?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Have users </a:t>
            </a:r>
            <a:r>
              <a:rPr lang="nl-BE" sz="1000" dirty="0" err="1" smtClean="0">
                <a:solidFill>
                  <a:schemeClr val="dk2"/>
                </a:solidFill>
              </a:rPr>
              <a:t>edit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email in </a:t>
            </a:r>
            <a:r>
              <a:rPr lang="nl-BE" sz="1000" dirty="0" err="1" smtClean="0">
                <a:solidFill>
                  <a:schemeClr val="dk2"/>
                </a:solidFill>
              </a:rPr>
              <a:t>their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preferred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client</a:t>
            </a:r>
            <a:endParaRPr lang="en-US" sz="10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Have metadata field ‘</a:t>
            </a:r>
            <a:r>
              <a:rPr lang="nl-BE" sz="1000" i="1" dirty="0" smtClean="0">
                <a:solidFill>
                  <a:schemeClr val="dk2"/>
                </a:solidFill>
              </a:rPr>
              <a:t>default </a:t>
            </a:r>
            <a:r>
              <a:rPr lang="nl-BE" sz="1000" i="1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’ </a:t>
            </a:r>
            <a:r>
              <a:rPr lang="nl-BE" sz="1000" dirty="0" err="1" smtClean="0">
                <a:solidFill>
                  <a:schemeClr val="dk2"/>
                </a:solidFill>
              </a:rPr>
              <a:t>somewhere</a:t>
            </a:r>
            <a:r>
              <a:rPr lang="nl-BE" sz="1000" dirty="0" smtClean="0">
                <a:solidFill>
                  <a:schemeClr val="dk2"/>
                </a:solidFill>
              </a:rPr>
              <a:t>, </a:t>
            </a: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mail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Create</a:t>
            </a:r>
            <a:r>
              <a:rPr lang="nl-BE" sz="1000" dirty="0" smtClean="0">
                <a:solidFill>
                  <a:schemeClr val="dk2"/>
                </a:solidFill>
              </a:rPr>
              <a:t> a container node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store </a:t>
            </a:r>
            <a:r>
              <a:rPr lang="nl-BE" sz="1000" dirty="0" err="1" smtClean="0">
                <a:solidFill>
                  <a:schemeClr val="dk2"/>
                </a:solidFill>
              </a:rPr>
              <a:t>conversation</a:t>
            </a:r>
            <a:r>
              <a:rPr lang="nl-BE" sz="1000" dirty="0" smtClean="0">
                <a:solidFill>
                  <a:schemeClr val="dk2"/>
                </a:solidFill>
              </a:rPr>
              <a:t>, </a:t>
            </a: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dirty="0" smtClean="0">
                <a:solidFill>
                  <a:schemeClr val="dk2"/>
                </a:solidFill>
              </a:rPr>
              <a:t> as CC </a:t>
            </a:r>
            <a:r>
              <a:rPr lang="nl-BE" sz="1000" dirty="0" err="1" smtClean="0">
                <a:solidFill>
                  <a:schemeClr val="dk2"/>
                </a:solidFill>
              </a:rPr>
              <a:t>recipient</a:t>
            </a:r>
            <a:endParaRPr lang="en-US" sz="1000" dirty="0" smtClean="0">
              <a:solidFill>
                <a:schemeClr val="dk2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dk2"/>
                </a:solidFill>
              </a:rPr>
              <a:t>Custom</a:t>
            </a:r>
            <a:r>
              <a:rPr lang="es-ES" dirty="0" smtClean="0">
                <a:solidFill>
                  <a:schemeClr val="dk2"/>
                </a:solidFill>
              </a:rPr>
              <a:t> email </a:t>
            </a:r>
            <a:r>
              <a:rPr lang="es-ES" dirty="0" err="1" smtClean="0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50512" y="1280975"/>
            <a:ext cx="8442976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void execute(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WebScriptRequest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WebScriptResponse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res) throws 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res.setContentType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("message/rfc822");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res.addHeader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("Content-Disposition", "attachment;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filename=email-draft.eml");</a:t>
            </a:r>
          </a:p>
          <a:p>
            <a:endParaRPr lang="nl-BE" sz="1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MimeMessage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mailService.createMimeMessage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l-B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msg.addRecipients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(RecipientType.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TO, 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getDefaultRecipients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nodeRef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mailTemplate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B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msg.addRecipients</a:t>
            </a:r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(RecipientType.CC, </a:t>
            </a:r>
            <a:r>
              <a:rPr lang="nl-BE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getTopicRecipient</a:t>
            </a:r>
            <a:r>
              <a:rPr lang="nl-BE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nodeRef</a:t>
            </a:r>
            <a:r>
              <a:rPr lang="nl-BE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store as forum post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msg.setReplyTo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getTopicRecipient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nodeRef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store reply as forum post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msg.setSubject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(subject);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msg.setFlag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Flag.</a:t>
            </a:r>
            <a:r>
              <a:rPr lang="en-US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DRAFT</a:t>
            </a:r>
            <a:r>
              <a:rPr lang="en-US" sz="1200" b="1" i="1" dirty="0">
                <a:latin typeface="Consolas" panose="020B0609020204030204" pitchFamily="49" charset="0"/>
                <a:cs typeface="Consolas" panose="020B0609020204030204" pitchFamily="49" charset="0"/>
              </a:rPr>
              <a:t>, true);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msg.addHeader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("X-Unsent", "1");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msg.setText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getProcessedTemplate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mailTemplate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mailModel</a:t>
            </a:r>
            <a:r>
              <a:rPr lang="en-US" sz="1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"UTF-8", "html");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msg.writeTo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res.getOutputStream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(), new String[]{});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MessagingException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512" y="960475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Flexibility through </a:t>
            </a:r>
            <a:r>
              <a:rPr lang="en-US" dirty="0" err="1">
                <a:solidFill>
                  <a:schemeClr val="dk2"/>
                </a:solidFill>
              </a:rPr>
              <a:t>eml</a:t>
            </a:r>
            <a:r>
              <a:rPr lang="en-US" dirty="0">
                <a:solidFill>
                  <a:schemeClr val="dk2"/>
                </a:solidFill>
              </a:rPr>
              <a:t> creation</a:t>
            </a:r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dk2"/>
                </a:solidFill>
              </a:rPr>
              <a:t>Custom</a:t>
            </a:r>
            <a:r>
              <a:rPr lang="es-ES" dirty="0" smtClean="0">
                <a:solidFill>
                  <a:schemeClr val="dk2"/>
                </a:solidFill>
              </a:rPr>
              <a:t> email </a:t>
            </a:r>
            <a:r>
              <a:rPr lang="es-ES" dirty="0" err="1" smtClean="0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50512" y="1280975"/>
            <a:ext cx="8442976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void execute(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WebScriptRequest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WebScriptResponse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res) throws 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res.setContentType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("message/rfc822");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res.addHeader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("Content-Disposition", "attachment;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filename=email-draft.eml");</a:t>
            </a:r>
          </a:p>
          <a:p>
            <a:endParaRPr lang="nl-BE" sz="1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MimeMessage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mailService.createMimeMessage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l-B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msg.addRecipients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(RecipientType.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TO, 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getDefaultRecipients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nodeRef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mailTemplate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B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msg.addRecipients</a:t>
            </a:r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(RecipientType.CC, </a:t>
            </a:r>
            <a:r>
              <a:rPr lang="nl-BE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getTopicRecipient</a:t>
            </a:r>
            <a:r>
              <a:rPr lang="nl-BE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nodeRef</a:t>
            </a:r>
            <a:r>
              <a:rPr lang="nl-BE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store as forum post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msg.setReplyTo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getTopicRecipient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nodeRef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store reply as forum post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msg.setSubject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(subject);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msg.setFlag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Flag.</a:t>
            </a:r>
            <a:r>
              <a:rPr lang="en-US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DRAFT</a:t>
            </a:r>
            <a:r>
              <a:rPr lang="en-US" sz="1200" b="1" i="1" dirty="0">
                <a:latin typeface="Consolas" panose="020B0609020204030204" pitchFamily="49" charset="0"/>
                <a:cs typeface="Consolas" panose="020B0609020204030204" pitchFamily="49" charset="0"/>
              </a:rPr>
              <a:t>, true);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msg.addHeader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("X-Unsent", "1");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msg.setText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getProcessedTemplate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mailTemplate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mailModel</a:t>
            </a:r>
            <a:r>
              <a:rPr lang="en-US" sz="1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"UTF-8", "html");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msg.writeTo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res.getOutputStream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(), new String[]{});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MessagingException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  <a:endParaRPr lang="en-US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12" y="960475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Flexibility through </a:t>
            </a:r>
            <a:r>
              <a:rPr lang="en-US" dirty="0" err="1">
                <a:solidFill>
                  <a:schemeClr val="dk2"/>
                </a:solidFill>
              </a:rPr>
              <a:t>eml</a:t>
            </a:r>
            <a:r>
              <a:rPr lang="en-US" dirty="0">
                <a:solidFill>
                  <a:schemeClr val="dk2"/>
                </a:solidFill>
              </a:rPr>
              <a:t> creation</a:t>
            </a:r>
            <a:endParaRPr lang="en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5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75966"/>
            <a:ext cx="7705725" cy="1162050"/>
          </a:xfrm>
          <a:prstGeom prst="rect">
            <a:avLst/>
          </a:prstGeom>
        </p:spPr>
      </p:pic>
      <p:sp>
        <p:nvSpPr>
          <p:cNvPr id="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nl-BE" sz="1400" dirty="0" err="1">
                <a:solidFill>
                  <a:schemeClr val="dk2"/>
                </a:solidFill>
              </a:rPr>
              <a:t>Recipients</a:t>
            </a:r>
            <a:r>
              <a:rPr lang="nl-BE" sz="1400" dirty="0">
                <a:solidFill>
                  <a:schemeClr val="dk2"/>
                </a:solidFill>
              </a:rPr>
              <a:t> </a:t>
            </a:r>
            <a:r>
              <a:rPr lang="nl-BE" sz="1400" dirty="0" err="1">
                <a:solidFill>
                  <a:schemeClr val="dk2"/>
                </a:solidFill>
              </a:rPr>
              <a:t>prefilling</a:t>
            </a:r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Edit</a:t>
            </a:r>
            <a:r>
              <a:rPr lang="nl-BE" sz="1000" dirty="0" smtClean="0">
                <a:solidFill>
                  <a:schemeClr val="dk2"/>
                </a:solidFill>
              </a:rPr>
              <a:t> metadata of </a:t>
            </a:r>
            <a:r>
              <a:rPr lang="nl-BE" sz="1000" dirty="0" err="1" smtClean="0">
                <a:solidFill>
                  <a:schemeClr val="dk2"/>
                </a:solidFill>
              </a:rPr>
              <a:t>distribution</a:t>
            </a:r>
            <a:r>
              <a:rPr lang="nl-BE" sz="1000" dirty="0" smtClean="0">
                <a:solidFill>
                  <a:schemeClr val="dk2"/>
                </a:solidFill>
              </a:rPr>
              <a:t> list (</a:t>
            </a: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) on </a:t>
            </a:r>
            <a:r>
              <a:rPr lang="nl-BE" sz="1000" dirty="0" err="1" smtClean="0">
                <a:solidFill>
                  <a:schemeClr val="dk2"/>
                </a:solidFill>
              </a:rPr>
              <a:t>some</a:t>
            </a:r>
            <a:r>
              <a:rPr lang="nl-BE" sz="1000" dirty="0" smtClean="0">
                <a:solidFill>
                  <a:schemeClr val="dk2"/>
                </a:solidFill>
              </a:rPr>
              <a:t> level (site/folder/document)</a:t>
            </a:r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75966"/>
            <a:ext cx="1971924" cy="198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Recipients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75966"/>
            <a:ext cx="7705725" cy="1162050"/>
          </a:xfrm>
          <a:prstGeom prst="rect">
            <a:avLst/>
          </a:prstGeom>
        </p:spPr>
      </p:pic>
      <p:sp>
        <p:nvSpPr>
          <p:cNvPr id="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nl-BE" sz="1400" dirty="0" err="1">
                <a:solidFill>
                  <a:schemeClr val="dk2"/>
                </a:solidFill>
              </a:rPr>
              <a:t>Recipients</a:t>
            </a:r>
            <a:r>
              <a:rPr lang="nl-BE" sz="1400" dirty="0">
                <a:solidFill>
                  <a:schemeClr val="dk2"/>
                </a:solidFill>
              </a:rPr>
              <a:t> </a:t>
            </a:r>
            <a:r>
              <a:rPr lang="nl-BE" sz="1400" dirty="0" err="1">
                <a:solidFill>
                  <a:schemeClr val="dk2"/>
                </a:solidFill>
              </a:rPr>
              <a:t>prefilling</a:t>
            </a:r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Edit</a:t>
            </a:r>
            <a:r>
              <a:rPr lang="nl-BE" sz="1000" dirty="0" smtClean="0">
                <a:solidFill>
                  <a:schemeClr val="dk2"/>
                </a:solidFill>
              </a:rPr>
              <a:t> metadata of </a:t>
            </a:r>
            <a:r>
              <a:rPr lang="nl-BE" sz="1000" dirty="0" err="1" smtClean="0">
                <a:solidFill>
                  <a:schemeClr val="dk2"/>
                </a:solidFill>
              </a:rPr>
              <a:t>distribution</a:t>
            </a:r>
            <a:r>
              <a:rPr lang="nl-BE" sz="1000" dirty="0" smtClean="0">
                <a:solidFill>
                  <a:schemeClr val="dk2"/>
                </a:solidFill>
              </a:rPr>
              <a:t> list (</a:t>
            </a: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) on </a:t>
            </a:r>
            <a:r>
              <a:rPr lang="nl-BE" sz="1000" dirty="0" err="1" smtClean="0">
                <a:solidFill>
                  <a:schemeClr val="dk2"/>
                </a:solidFill>
              </a:rPr>
              <a:t>some</a:t>
            </a:r>
            <a:r>
              <a:rPr lang="nl-BE" sz="1000" dirty="0" smtClean="0">
                <a:solidFill>
                  <a:schemeClr val="dk2"/>
                </a:solidFill>
              </a:rPr>
              <a:t> level (site/folder/document)</a:t>
            </a:r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5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075966"/>
            <a:ext cx="1971924" cy="198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Recipients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115438"/>
            <a:ext cx="5514975" cy="2276475"/>
          </a:xfrm>
          <a:prstGeom prst="rect">
            <a:avLst/>
          </a:prstGeom>
        </p:spPr>
      </p:pic>
      <p:sp>
        <p:nvSpPr>
          <p:cNvPr id="4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User actions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Launch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custom</a:t>
            </a:r>
            <a:r>
              <a:rPr lang="nl-BE" sz="1000" dirty="0" smtClean="0">
                <a:solidFill>
                  <a:schemeClr val="dk2"/>
                </a:solidFill>
              </a:rPr>
              <a:t> ‘</a:t>
            </a:r>
            <a:r>
              <a:rPr lang="nl-BE" sz="1000" dirty="0" err="1" smtClean="0">
                <a:solidFill>
                  <a:schemeClr val="dk2"/>
                </a:solidFill>
              </a:rPr>
              <a:t>send</a:t>
            </a:r>
            <a:r>
              <a:rPr lang="nl-BE" sz="1000" dirty="0" smtClean="0">
                <a:solidFill>
                  <a:schemeClr val="dk2"/>
                </a:solidFill>
              </a:rPr>
              <a:t> email’ action </a:t>
            </a:r>
            <a:r>
              <a:rPr lang="nl-BE" sz="1000" dirty="0" err="1" smtClean="0">
                <a:solidFill>
                  <a:schemeClr val="dk2"/>
                </a:solidFill>
              </a:rPr>
              <a:t>and</a:t>
            </a:r>
            <a:r>
              <a:rPr lang="nl-BE" sz="1000" dirty="0" smtClean="0">
                <a:solidFill>
                  <a:schemeClr val="dk2"/>
                </a:solidFill>
              </a:rPr>
              <a:t> select </a:t>
            </a:r>
            <a:r>
              <a:rPr lang="nl-BE" sz="1000" dirty="0" err="1" smtClean="0">
                <a:solidFill>
                  <a:schemeClr val="dk2"/>
                </a:solidFill>
              </a:rPr>
              <a:t>an</a:t>
            </a:r>
            <a:r>
              <a:rPr lang="nl-BE" sz="1000" dirty="0" smtClean="0">
                <a:solidFill>
                  <a:schemeClr val="dk2"/>
                </a:solidFill>
              </a:rPr>
              <a:t> email template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use</a:t>
            </a:r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115438"/>
            <a:ext cx="5514975" cy="2276475"/>
          </a:xfrm>
          <a:prstGeom prst="rect">
            <a:avLst/>
          </a:prstGeom>
        </p:spPr>
      </p:pic>
      <p:sp>
        <p:nvSpPr>
          <p:cNvPr id="4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User actions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Launch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custom</a:t>
            </a:r>
            <a:r>
              <a:rPr lang="nl-BE" sz="1000" dirty="0" smtClean="0">
                <a:solidFill>
                  <a:schemeClr val="dk2"/>
                </a:solidFill>
              </a:rPr>
              <a:t> ‘</a:t>
            </a:r>
            <a:r>
              <a:rPr lang="nl-BE" sz="1000" dirty="0" err="1" smtClean="0">
                <a:solidFill>
                  <a:schemeClr val="dk2"/>
                </a:solidFill>
              </a:rPr>
              <a:t>send</a:t>
            </a:r>
            <a:r>
              <a:rPr lang="nl-BE" sz="1000" dirty="0" smtClean="0">
                <a:solidFill>
                  <a:schemeClr val="dk2"/>
                </a:solidFill>
              </a:rPr>
              <a:t> email’ action </a:t>
            </a:r>
            <a:r>
              <a:rPr lang="nl-BE" sz="1000" dirty="0" err="1" smtClean="0">
                <a:solidFill>
                  <a:schemeClr val="dk2"/>
                </a:solidFill>
              </a:rPr>
              <a:t>and</a:t>
            </a:r>
            <a:r>
              <a:rPr lang="nl-BE" sz="1000" dirty="0" smtClean="0">
                <a:solidFill>
                  <a:schemeClr val="dk2"/>
                </a:solidFill>
              </a:rPr>
              <a:t> select </a:t>
            </a:r>
            <a:r>
              <a:rPr lang="nl-BE" sz="1000" dirty="0" err="1" smtClean="0">
                <a:solidFill>
                  <a:schemeClr val="dk2"/>
                </a:solidFill>
              </a:rPr>
              <a:t>an</a:t>
            </a:r>
            <a:r>
              <a:rPr lang="nl-BE" sz="1000" dirty="0" smtClean="0">
                <a:solidFill>
                  <a:schemeClr val="dk2"/>
                </a:solidFill>
              </a:rPr>
              <a:t> email template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use</a:t>
            </a:r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5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4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User actions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Open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file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browser offers as download in </a:t>
            </a:r>
            <a:r>
              <a:rPr lang="nl-BE" sz="1000" dirty="0" err="1" smtClean="0">
                <a:solidFill>
                  <a:schemeClr val="dk2"/>
                </a:solidFill>
              </a:rPr>
              <a:t>your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favourite</a:t>
            </a:r>
            <a:r>
              <a:rPr lang="nl-BE" sz="1000" dirty="0" smtClean="0">
                <a:solidFill>
                  <a:schemeClr val="dk2"/>
                </a:solidFill>
              </a:rPr>
              <a:t> email </a:t>
            </a:r>
            <a:r>
              <a:rPr lang="nl-BE" sz="1000" dirty="0" err="1" smtClean="0">
                <a:solidFill>
                  <a:schemeClr val="dk2"/>
                </a:solidFill>
              </a:rPr>
              <a:t>client</a:t>
            </a:r>
            <a:r>
              <a:rPr lang="nl-BE" sz="1000" dirty="0" smtClean="0">
                <a:solidFill>
                  <a:schemeClr val="dk2"/>
                </a:solidFill>
              </a:rPr>
              <a:t>, </a:t>
            </a:r>
            <a:r>
              <a:rPr lang="nl-BE" sz="1000" dirty="0" err="1" smtClean="0">
                <a:solidFill>
                  <a:schemeClr val="dk2"/>
                </a:solidFill>
              </a:rPr>
              <a:t>edit</a:t>
            </a:r>
            <a:r>
              <a:rPr lang="nl-BE" sz="1000" dirty="0" smtClean="0">
                <a:solidFill>
                  <a:schemeClr val="dk2"/>
                </a:solidFill>
              </a:rPr>
              <a:t> as </a:t>
            </a:r>
            <a:r>
              <a:rPr lang="nl-BE" sz="1000" dirty="0" err="1" smtClean="0">
                <a:solidFill>
                  <a:schemeClr val="dk2"/>
                </a:solidFill>
              </a:rPr>
              <a:t>desired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and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send</a:t>
            </a:r>
            <a:r>
              <a:rPr lang="nl-BE" sz="1000" dirty="0" smtClean="0">
                <a:solidFill>
                  <a:schemeClr val="dk2"/>
                </a:solidFill>
              </a:rPr>
              <a:t>!</a:t>
            </a:r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5" y="2022529"/>
            <a:ext cx="5553479" cy="301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05" y="2455052"/>
            <a:ext cx="5553479" cy="23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4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User actions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Open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.</a:t>
            </a:r>
            <a:r>
              <a:rPr lang="nl-BE" sz="1000" dirty="0" err="1" smtClean="0">
                <a:solidFill>
                  <a:schemeClr val="dk2"/>
                </a:solidFill>
              </a:rPr>
              <a:t>eml</a:t>
            </a:r>
            <a:r>
              <a:rPr lang="nl-BE" sz="1000" dirty="0" smtClean="0">
                <a:solidFill>
                  <a:schemeClr val="dk2"/>
                </a:solidFill>
              </a:rPr>
              <a:t> file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browser offers as download in </a:t>
            </a:r>
            <a:r>
              <a:rPr lang="nl-BE" sz="1000" dirty="0" err="1" smtClean="0">
                <a:solidFill>
                  <a:schemeClr val="dk2"/>
                </a:solidFill>
              </a:rPr>
              <a:t>your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favourite</a:t>
            </a:r>
            <a:r>
              <a:rPr lang="nl-BE" sz="1000" dirty="0" smtClean="0">
                <a:solidFill>
                  <a:schemeClr val="dk2"/>
                </a:solidFill>
              </a:rPr>
              <a:t> email </a:t>
            </a:r>
            <a:r>
              <a:rPr lang="nl-BE" sz="1000" dirty="0" err="1" smtClean="0">
                <a:solidFill>
                  <a:schemeClr val="dk2"/>
                </a:solidFill>
              </a:rPr>
              <a:t>client</a:t>
            </a:r>
            <a:r>
              <a:rPr lang="nl-BE" sz="1000" dirty="0" smtClean="0">
                <a:solidFill>
                  <a:schemeClr val="dk2"/>
                </a:solidFill>
              </a:rPr>
              <a:t>, </a:t>
            </a:r>
            <a:r>
              <a:rPr lang="nl-BE" sz="1000" dirty="0" err="1" smtClean="0">
                <a:solidFill>
                  <a:schemeClr val="dk2"/>
                </a:solidFill>
              </a:rPr>
              <a:t>edit</a:t>
            </a:r>
            <a:r>
              <a:rPr lang="nl-BE" sz="1000" dirty="0" smtClean="0">
                <a:solidFill>
                  <a:schemeClr val="dk2"/>
                </a:solidFill>
              </a:rPr>
              <a:t> as </a:t>
            </a:r>
            <a:r>
              <a:rPr lang="nl-BE" sz="1000" dirty="0" err="1" smtClean="0">
                <a:solidFill>
                  <a:schemeClr val="dk2"/>
                </a:solidFill>
              </a:rPr>
              <a:t>desired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and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send</a:t>
            </a:r>
            <a:r>
              <a:rPr lang="nl-BE" sz="1000" dirty="0" smtClean="0">
                <a:solidFill>
                  <a:schemeClr val="dk2"/>
                </a:solidFill>
              </a:rPr>
              <a:t>!</a:t>
            </a:r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5" y="2022529"/>
            <a:ext cx="5553479" cy="301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05" y="2455052"/>
            <a:ext cx="5553479" cy="2306184"/>
          </a:xfrm>
          <a:prstGeom prst="rect">
            <a:avLst/>
          </a:prstGeom>
        </p:spPr>
      </p:pic>
      <p:sp>
        <p:nvSpPr>
          <p:cNvPr id="6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4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Storing mails in Alfresco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 err="1" smtClean="0">
                <a:solidFill>
                  <a:schemeClr val="dk2"/>
                </a:solidFill>
              </a:rPr>
              <a:t>sys:node-dbid</a:t>
            </a:r>
            <a:r>
              <a:rPr lang="en-US" sz="1000" i="1" dirty="0" smtClean="0">
                <a:solidFill>
                  <a:schemeClr val="dk2"/>
                </a:solidFill>
              </a:rPr>
              <a:t> @ domain </a:t>
            </a:r>
            <a:r>
              <a:rPr lang="en-US" sz="1000" dirty="0" smtClean="0">
                <a:solidFill>
                  <a:schemeClr val="dk2"/>
                </a:solidFill>
              </a:rPr>
              <a:t>if you want to store replies in a generic container node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dk2"/>
                </a:solidFill>
              </a:rPr>
              <a:t>a</a:t>
            </a:r>
            <a:r>
              <a:rPr lang="en" sz="1000" i="1" dirty="0" smtClean="0">
                <a:solidFill>
                  <a:schemeClr val="dk2"/>
                </a:solidFill>
              </a:rPr>
              <a:t>lias @ domain </a:t>
            </a:r>
            <a:r>
              <a:rPr lang="en" sz="1000" dirty="0" smtClean="0">
                <a:solidFill>
                  <a:schemeClr val="dk2"/>
                </a:solidFill>
              </a:rPr>
              <a:t>if you added the </a:t>
            </a:r>
            <a:r>
              <a:rPr lang="en-US" sz="1000" i="1" dirty="0" err="1" smtClean="0">
                <a:solidFill>
                  <a:schemeClr val="dk2"/>
                </a:solidFill>
              </a:rPr>
              <a:t>emailserver:alias</a:t>
            </a:r>
            <a:r>
              <a:rPr lang="en-US" sz="1000" dirty="0" smtClean="0">
                <a:solidFill>
                  <a:schemeClr val="dk2"/>
                </a:solidFill>
              </a:rPr>
              <a:t> property to your container node</a:t>
            </a:r>
            <a:endParaRPr lang="en" sz="1000" i="1" dirty="0" smtClean="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511475"/>
            <a:ext cx="6410325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4175168"/>
            <a:ext cx="6334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dk2"/>
                </a:solidFill>
              </a:rPr>
              <a:t>Sending</a:t>
            </a:r>
            <a:r>
              <a:rPr lang="es-ES" dirty="0" smtClean="0">
                <a:solidFill>
                  <a:schemeClr val="dk2"/>
                </a:solidFill>
              </a:rPr>
              <a:t> </a:t>
            </a:r>
            <a:r>
              <a:rPr lang="es-ES" dirty="0" err="1" smtClean="0">
                <a:solidFill>
                  <a:schemeClr val="dk2"/>
                </a:solidFill>
              </a:rPr>
              <a:t>customizable</a:t>
            </a:r>
            <a:r>
              <a:rPr lang="es-ES" dirty="0" smtClean="0">
                <a:solidFill>
                  <a:schemeClr val="dk2"/>
                </a:solidFill>
              </a:rPr>
              <a:t> emails in </a:t>
            </a:r>
            <a:r>
              <a:rPr lang="es-ES" dirty="0" err="1" smtClean="0">
                <a:solidFill>
                  <a:schemeClr val="dk2"/>
                </a:solidFill>
              </a:rPr>
              <a:t>Alfresco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Out-of-the-box email sending</a:t>
            </a:r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What it looks like</a:t>
            </a:r>
          </a:p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Summary of shortcomings</a:t>
            </a:r>
          </a:p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Solutions?</a:t>
            </a:r>
          </a:p>
          <a:p>
            <a:pPr lvl="0"/>
            <a:r>
              <a:rPr lang="en" sz="1400" dirty="0" smtClean="0">
                <a:solidFill>
                  <a:schemeClr val="dk2"/>
                </a:solidFill>
              </a:rPr>
              <a:t>Custom email sending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Flexibility </a:t>
            </a:r>
            <a:r>
              <a:rPr lang="en-US" sz="1000" dirty="0">
                <a:solidFill>
                  <a:schemeClr val="dk2"/>
                </a:solidFill>
              </a:rPr>
              <a:t>through </a:t>
            </a:r>
            <a:r>
              <a:rPr lang="en-US" sz="1000" dirty="0" err="1">
                <a:solidFill>
                  <a:schemeClr val="dk2"/>
                </a:solidFill>
              </a:rPr>
              <a:t>eml</a:t>
            </a:r>
            <a:r>
              <a:rPr lang="en-US" sz="1000" dirty="0">
                <a:solidFill>
                  <a:schemeClr val="dk2"/>
                </a:solidFill>
              </a:rPr>
              <a:t> </a:t>
            </a:r>
            <a:r>
              <a:rPr lang="en-US" sz="1000" dirty="0" smtClean="0">
                <a:solidFill>
                  <a:schemeClr val="dk2"/>
                </a:solidFill>
              </a:rPr>
              <a:t>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prefilling</a:t>
            </a:r>
            <a:endParaRPr lang="nl-BE" sz="1000" dirty="0" smtClean="0">
              <a:solidFill>
                <a:schemeClr val="dk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User actions</a:t>
            </a:r>
            <a:endParaRPr lang="en" sz="1000" dirty="0" smtClean="0">
              <a:solidFill>
                <a:schemeClr val="dk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Storing sent email in Alfresco</a:t>
            </a:r>
            <a:endParaRPr lang="en" sz="1000" dirty="0">
              <a:solidFill>
                <a:schemeClr val="dk2"/>
              </a:solidFill>
            </a:endParaRPr>
          </a:p>
          <a:p>
            <a:pPr lvl="0"/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Custom</a:t>
            </a:r>
            <a:r>
              <a:rPr lang="es-ES" dirty="0">
                <a:solidFill>
                  <a:schemeClr val="dk2"/>
                </a:solidFill>
              </a:rPr>
              <a:t>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4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Storing mails in Alfresco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 err="1" smtClean="0">
                <a:solidFill>
                  <a:schemeClr val="dk2"/>
                </a:solidFill>
              </a:rPr>
              <a:t>sys:node-dbid</a:t>
            </a:r>
            <a:r>
              <a:rPr lang="en-US" sz="1000" i="1" dirty="0" smtClean="0">
                <a:solidFill>
                  <a:schemeClr val="dk2"/>
                </a:solidFill>
              </a:rPr>
              <a:t> @ domain </a:t>
            </a:r>
            <a:r>
              <a:rPr lang="en-US" sz="1000" dirty="0" smtClean="0">
                <a:solidFill>
                  <a:schemeClr val="dk2"/>
                </a:solidFill>
              </a:rPr>
              <a:t>if you want to store replies in a generic container node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dk2"/>
                </a:solidFill>
              </a:rPr>
              <a:t>a</a:t>
            </a:r>
            <a:r>
              <a:rPr lang="en" sz="1000" i="1" dirty="0" smtClean="0">
                <a:solidFill>
                  <a:schemeClr val="dk2"/>
                </a:solidFill>
              </a:rPr>
              <a:t>lias @ domain </a:t>
            </a:r>
            <a:r>
              <a:rPr lang="en" sz="1000" dirty="0" smtClean="0">
                <a:solidFill>
                  <a:schemeClr val="dk2"/>
                </a:solidFill>
              </a:rPr>
              <a:t>if you added the </a:t>
            </a:r>
            <a:r>
              <a:rPr lang="en-US" sz="1000" i="1" dirty="0" err="1" smtClean="0">
                <a:solidFill>
                  <a:schemeClr val="dk2"/>
                </a:solidFill>
              </a:rPr>
              <a:t>emailserver:alias</a:t>
            </a:r>
            <a:r>
              <a:rPr lang="en-US" sz="1000" dirty="0" smtClean="0">
                <a:solidFill>
                  <a:schemeClr val="dk2"/>
                </a:solidFill>
              </a:rPr>
              <a:t> property to your container node</a:t>
            </a:r>
            <a:endParaRPr lang="en" sz="1000" i="1" dirty="0" smtClean="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511475"/>
            <a:ext cx="6410325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4175168"/>
            <a:ext cx="6334125" cy="609600"/>
          </a:xfrm>
          <a:prstGeom prst="rect">
            <a:avLst/>
          </a:prstGeom>
        </p:spPr>
      </p:pic>
      <p:sp>
        <p:nvSpPr>
          <p:cNvPr id="6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How</a:t>
            </a:r>
            <a:r>
              <a:rPr lang="es-ES" dirty="0">
                <a:solidFill>
                  <a:schemeClr val="dk2"/>
                </a:solidFill>
              </a:rPr>
              <a:t> to </a:t>
            </a:r>
            <a:r>
              <a:rPr lang="es-ES" dirty="0" err="1">
                <a:solidFill>
                  <a:schemeClr val="dk2"/>
                </a:solidFill>
              </a:rPr>
              <a:t>customize</a:t>
            </a:r>
            <a:r>
              <a:rPr lang="es-ES" dirty="0">
                <a:solidFill>
                  <a:schemeClr val="dk2"/>
                </a:solidFill>
              </a:rPr>
              <a:t> emails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" y="4686669"/>
            <a:ext cx="437903" cy="437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89" y="1804065"/>
            <a:ext cx="2593322" cy="2533892"/>
          </a:xfrm>
          <a:prstGeom prst="rect">
            <a:avLst/>
          </a:prstGeom>
        </p:spPr>
      </p:pic>
      <p:sp>
        <p:nvSpPr>
          <p:cNvPr id="7" name="Shape 67"/>
          <p:cNvSpPr txBox="1">
            <a:spLocks noGrp="1"/>
          </p:cNvSpPr>
          <p:nvPr>
            <p:ph type="body" idx="1"/>
          </p:nvPr>
        </p:nvSpPr>
        <p:spPr>
          <a:xfrm>
            <a:off x="582920" y="1552217"/>
            <a:ext cx="2076773" cy="5036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nl-BE" sz="1400" dirty="0" err="1" smtClean="0">
                <a:solidFill>
                  <a:schemeClr val="dk2"/>
                </a:solidFill>
              </a:rPr>
              <a:t>Thank</a:t>
            </a:r>
            <a:r>
              <a:rPr lang="nl-BE" sz="1400" dirty="0" smtClean="0">
                <a:solidFill>
                  <a:schemeClr val="dk2"/>
                </a:solidFill>
              </a:rPr>
              <a:t> </a:t>
            </a:r>
            <a:r>
              <a:rPr lang="nl-BE" sz="1400" dirty="0" err="1" smtClean="0">
                <a:solidFill>
                  <a:schemeClr val="dk2"/>
                </a:solidFill>
              </a:rPr>
              <a:t>you</a:t>
            </a:r>
            <a:r>
              <a:rPr lang="nl-BE" sz="1400" dirty="0">
                <a:solidFill>
                  <a:schemeClr val="dk2"/>
                </a:solidFill>
              </a:rPr>
              <a:t> </a:t>
            </a:r>
            <a:r>
              <a:rPr lang="nl-BE" sz="1400" dirty="0" err="1" smtClean="0">
                <a:solidFill>
                  <a:schemeClr val="dk2"/>
                </a:solidFill>
              </a:rPr>
              <a:t>for</a:t>
            </a:r>
            <a:r>
              <a:rPr lang="nl-BE" sz="1400" dirty="0" smtClean="0">
                <a:solidFill>
                  <a:schemeClr val="dk2"/>
                </a:solidFill>
              </a:rPr>
              <a:t> </a:t>
            </a:r>
            <a:r>
              <a:rPr lang="nl-BE" sz="1400" dirty="0" err="1" smtClean="0">
                <a:solidFill>
                  <a:schemeClr val="dk2"/>
                </a:solidFill>
              </a:rPr>
              <a:t>listening</a:t>
            </a:r>
            <a:r>
              <a:rPr lang="nl-BE" sz="1400" dirty="0" smtClean="0">
                <a:solidFill>
                  <a:schemeClr val="dk2"/>
                </a:solidFill>
              </a:rPr>
              <a:t>!</a:t>
            </a:r>
            <a:endParaRPr lang="nl-BE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Speaker contacts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presentations@orderofthebee.org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2777"/>
            <a:ext cx="740723" cy="74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dk2"/>
                </a:solidFill>
              </a:rPr>
              <a:t>Sending</a:t>
            </a:r>
            <a:r>
              <a:rPr lang="es-ES" dirty="0" smtClean="0">
                <a:solidFill>
                  <a:schemeClr val="dk2"/>
                </a:solidFill>
              </a:rPr>
              <a:t> </a:t>
            </a:r>
            <a:r>
              <a:rPr lang="es-ES" dirty="0" err="1" smtClean="0">
                <a:solidFill>
                  <a:schemeClr val="dk2"/>
                </a:solidFill>
              </a:rPr>
              <a:t>customizable</a:t>
            </a:r>
            <a:r>
              <a:rPr lang="es-ES" dirty="0" smtClean="0">
                <a:solidFill>
                  <a:schemeClr val="dk2"/>
                </a:solidFill>
              </a:rPr>
              <a:t> emails in </a:t>
            </a:r>
            <a:r>
              <a:rPr lang="es-ES" dirty="0" err="1" smtClean="0">
                <a:solidFill>
                  <a:schemeClr val="dk2"/>
                </a:solidFill>
              </a:rPr>
              <a:t>Alfresco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Out-of-the-box email sending</a:t>
            </a:r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What it looks like</a:t>
            </a:r>
          </a:p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Summary of shortcomings</a:t>
            </a:r>
          </a:p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Solutions?</a:t>
            </a:r>
          </a:p>
          <a:p>
            <a:pPr lvl="0"/>
            <a:r>
              <a:rPr lang="en" sz="1400" dirty="0" smtClean="0">
                <a:solidFill>
                  <a:schemeClr val="dk2"/>
                </a:solidFill>
              </a:rPr>
              <a:t>Custom email sending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Flexibility </a:t>
            </a:r>
            <a:r>
              <a:rPr lang="en-US" sz="1000" dirty="0">
                <a:solidFill>
                  <a:schemeClr val="dk2"/>
                </a:solidFill>
              </a:rPr>
              <a:t>through </a:t>
            </a:r>
            <a:r>
              <a:rPr lang="en-US" sz="1000" dirty="0" err="1">
                <a:solidFill>
                  <a:schemeClr val="dk2"/>
                </a:solidFill>
              </a:rPr>
              <a:t>eml</a:t>
            </a:r>
            <a:r>
              <a:rPr lang="en-US" sz="1000" dirty="0">
                <a:solidFill>
                  <a:schemeClr val="dk2"/>
                </a:solidFill>
              </a:rPr>
              <a:t> </a:t>
            </a:r>
            <a:r>
              <a:rPr lang="en-US" sz="1000" dirty="0" smtClean="0">
                <a:solidFill>
                  <a:schemeClr val="dk2"/>
                </a:solidFill>
              </a:rPr>
              <a:t>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prefilling</a:t>
            </a:r>
            <a:endParaRPr lang="nl-BE" sz="1000" dirty="0" smtClean="0">
              <a:solidFill>
                <a:schemeClr val="dk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User actions</a:t>
            </a:r>
            <a:endParaRPr lang="en" sz="1000" dirty="0" smtClean="0">
              <a:solidFill>
                <a:schemeClr val="dk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Storing sent email in Alfresco</a:t>
            </a:r>
            <a:endParaRPr lang="en" sz="1000" dirty="0">
              <a:solidFill>
                <a:schemeClr val="dk2"/>
              </a:solidFill>
            </a:endParaRPr>
          </a:p>
          <a:p>
            <a:pPr lvl="0"/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dk2"/>
                </a:solidFill>
              </a:rPr>
              <a:t>Out</a:t>
            </a:r>
            <a:r>
              <a:rPr lang="es-ES" dirty="0" smtClean="0">
                <a:solidFill>
                  <a:schemeClr val="dk2"/>
                </a:solidFill>
              </a:rPr>
              <a:t>-of-</a:t>
            </a:r>
            <a:r>
              <a:rPr lang="es-ES" dirty="0" err="1" smtClean="0">
                <a:solidFill>
                  <a:schemeClr val="dk2"/>
                </a:solidFill>
              </a:rPr>
              <a:t>the</a:t>
            </a:r>
            <a:r>
              <a:rPr lang="es-ES" dirty="0" smtClean="0">
                <a:solidFill>
                  <a:schemeClr val="dk2"/>
                </a:solidFill>
              </a:rPr>
              <a:t>-box email </a:t>
            </a:r>
            <a:r>
              <a:rPr lang="es-ES" dirty="0" err="1" smtClean="0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What it looks like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32329" y="1708961"/>
            <a:ext cx="8139858" cy="160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 mail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actionService.createAction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(MailActionExecuter.NAME);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mail.setParameterValue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MailActionExecuter.PARAM_FROM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from)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mail.setParameterValue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MailActionExecuter.PARAM_TO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mail.setParameterValue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MailActionExecuter.PARAM_SUBJECT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subject);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mail.setParameterValue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MailActionExecuter.PARAM_HTML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mailBody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actionService.executeAction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(mail,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nodeRef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Out</a:t>
            </a:r>
            <a:r>
              <a:rPr lang="es-ES" dirty="0">
                <a:solidFill>
                  <a:schemeClr val="dk2"/>
                </a:solidFill>
              </a:rPr>
              <a:t>-of-</a:t>
            </a:r>
            <a:r>
              <a:rPr lang="es-ES" dirty="0" err="1">
                <a:solidFill>
                  <a:schemeClr val="dk2"/>
                </a:solidFill>
              </a:rPr>
              <a:t>the</a:t>
            </a:r>
            <a:r>
              <a:rPr lang="es-ES" dirty="0">
                <a:solidFill>
                  <a:schemeClr val="dk2"/>
                </a:solidFill>
              </a:rPr>
              <a:t>-box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" name="Shape 67"/>
          <p:cNvSpPr txBox="1">
            <a:spLocks/>
          </p:cNvSpPr>
          <p:nvPr/>
        </p:nvSpPr>
        <p:spPr>
          <a:xfrm>
            <a:off x="257456" y="1080040"/>
            <a:ext cx="8520600" cy="1234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Standard mail model using the </a:t>
            </a:r>
            <a:r>
              <a:rPr lang="en-US" sz="1000" b="1" dirty="0" err="1" smtClean="0">
                <a:solidFill>
                  <a:schemeClr val="bg1"/>
                </a:solidFill>
              </a:rPr>
              <a:t>org.alfresco.repo.action.executer</a:t>
            </a:r>
            <a:r>
              <a:rPr lang="en-US" sz="1000" b="1" dirty="0" smtClean="0">
                <a:solidFill>
                  <a:schemeClr val="bg1"/>
                </a:solidFill>
              </a:rPr>
              <a:t>.</a:t>
            </a:r>
            <a:r>
              <a:rPr lang="en" sz="1000" b="1" dirty="0" smtClean="0">
                <a:solidFill>
                  <a:schemeClr val="dk2"/>
                </a:solidFill>
              </a:rPr>
              <a:t>MailActionExecuter</a:t>
            </a:r>
            <a:r>
              <a:rPr lang="en" sz="1000" dirty="0" smtClean="0">
                <a:solidFill>
                  <a:schemeClr val="dk2"/>
                </a:solidFill>
              </a:rPr>
              <a:t>: see </a:t>
            </a:r>
            <a:r>
              <a:rPr lang="en-US" sz="1000" b="1" dirty="0" err="1" smtClean="0">
                <a:solidFill>
                  <a:schemeClr val="bg1"/>
                </a:solidFill>
              </a:rPr>
              <a:t>createEmailTemplateModel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method</a:t>
            </a:r>
          </a:p>
          <a:p>
            <a:pPr marL="285750" lvl="1" indent="-285750">
              <a:buFont typeface="Arial" charset="0"/>
              <a:buChar char="•"/>
            </a:pPr>
            <a:endParaRPr lang="nl-BE" sz="1000" dirty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</a:endParaRPr>
          </a:p>
          <a:p>
            <a:pPr lvl="1"/>
            <a:r>
              <a:rPr lang="en" sz="800" dirty="0">
                <a:solidFill>
                  <a:schemeClr val="dk2"/>
                </a:solidFill>
              </a:rPr>
              <a:t>(*) </a:t>
            </a:r>
            <a:r>
              <a:rPr lang="en-US" sz="800" dirty="0">
                <a:solidFill>
                  <a:schemeClr val="dk2"/>
                </a:solidFill>
              </a:rPr>
              <a:t>conditional, this key might not be available depending on other action </a:t>
            </a:r>
            <a:r>
              <a:rPr lang="en-US" sz="800" dirty="0" smtClean="0">
                <a:solidFill>
                  <a:schemeClr val="dk2"/>
                </a:solidFill>
              </a:rPr>
              <a:t>parameters</a:t>
            </a:r>
            <a:endParaRPr lang="nl-BE" sz="8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bg1"/>
                </a:solidFill>
              </a:rPr>
              <a:t>In </a:t>
            </a:r>
            <a:r>
              <a:rPr lang="nl-BE" sz="1000" dirty="0" err="1" smtClean="0">
                <a:solidFill>
                  <a:schemeClr val="bg1"/>
                </a:solidFill>
              </a:rPr>
              <a:t>addition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to</a:t>
            </a:r>
            <a:r>
              <a:rPr lang="nl-BE" sz="1000" dirty="0" smtClean="0">
                <a:solidFill>
                  <a:schemeClr val="bg1"/>
                </a:solidFill>
              </a:rPr>
              <a:t> these </a:t>
            </a:r>
            <a:r>
              <a:rPr lang="nl-BE" sz="1000" dirty="0" err="1" smtClean="0">
                <a:solidFill>
                  <a:schemeClr val="bg1"/>
                </a:solidFill>
              </a:rPr>
              <a:t>you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can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provide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custom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key</a:t>
            </a:r>
            <a:r>
              <a:rPr lang="nl-BE" sz="1000" dirty="0" smtClean="0">
                <a:solidFill>
                  <a:schemeClr val="bg1"/>
                </a:solidFill>
              </a:rPr>
              <a:t>/</a:t>
            </a:r>
            <a:r>
              <a:rPr lang="nl-BE" sz="1000" dirty="0" err="1" smtClean="0">
                <a:solidFill>
                  <a:schemeClr val="bg1"/>
                </a:solidFill>
              </a:rPr>
              <a:t>value</a:t>
            </a:r>
            <a:r>
              <a:rPr lang="nl-BE" sz="1000" dirty="0" smtClean="0">
                <a:solidFill>
                  <a:schemeClr val="bg1"/>
                </a:solidFill>
              </a:rPr>
              <a:t> pairs </a:t>
            </a:r>
            <a:r>
              <a:rPr lang="nl-BE" sz="1000" dirty="0" err="1" smtClean="0">
                <a:solidFill>
                  <a:schemeClr val="bg1"/>
                </a:solidFill>
              </a:rPr>
              <a:t>by</a:t>
            </a:r>
            <a:r>
              <a:rPr lang="nl-BE" sz="1000" dirty="0" smtClean="0">
                <a:solidFill>
                  <a:schemeClr val="bg1"/>
                </a:solidFill>
              </a:rPr>
              <a:t> passing a map </a:t>
            </a:r>
            <a:r>
              <a:rPr lang="nl-BE" sz="1000" dirty="0" err="1" smtClean="0">
                <a:solidFill>
                  <a:schemeClr val="bg1"/>
                </a:solidFill>
              </a:rPr>
              <a:t>to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the</a:t>
            </a:r>
            <a:r>
              <a:rPr lang="nl-BE" sz="1000" dirty="0" smtClean="0">
                <a:solidFill>
                  <a:schemeClr val="bg1"/>
                </a:solidFill>
              </a:rPr>
              <a:t> action </a:t>
            </a:r>
            <a:r>
              <a:rPr lang="nl-BE" sz="1000" dirty="0" err="1" smtClean="0">
                <a:solidFill>
                  <a:schemeClr val="bg1"/>
                </a:solidFill>
              </a:rPr>
              <a:t>with</a:t>
            </a:r>
            <a:r>
              <a:rPr lang="nl-BE" sz="1000" dirty="0" smtClean="0">
                <a:solidFill>
                  <a:schemeClr val="bg1"/>
                </a:solidFill>
              </a:rPr>
              <a:t> parameter </a:t>
            </a:r>
            <a:r>
              <a:rPr lang="en-US" sz="1000" b="1" i="1" dirty="0" smtClean="0">
                <a:solidFill>
                  <a:schemeClr val="bg1"/>
                </a:solidFill>
              </a:rPr>
              <a:t>PARAM_TEMPLATE_MODEL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err="1" smtClean="0">
                <a:solidFill>
                  <a:schemeClr val="bg1"/>
                </a:solidFill>
              </a:rPr>
              <a:t>FreeMarkerProcessor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will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convert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nl-BE" sz="1000" dirty="0" err="1">
                <a:solidFill>
                  <a:schemeClr val="bg1"/>
                </a:solidFill>
              </a:rPr>
              <a:t>all</a:t>
            </a:r>
            <a:r>
              <a:rPr lang="nl-BE" sz="1000" dirty="0">
                <a:solidFill>
                  <a:schemeClr val="bg1"/>
                </a:solidFill>
              </a:rPr>
              <a:t> </a:t>
            </a:r>
            <a:r>
              <a:rPr lang="nl-BE" sz="1000" b="1" dirty="0" err="1">
                <a:solidFill>
                  <a:schemeClr val="bg1"/>
                </a:solidFill>
              </a:rPr>
              <a:t>NodeRef</a:t>
            </a:r>
            <a:r>
              <a:rPr lang="nl-BE" sz="1000" dirty="0">
                <a:solidFill>
                  <a:schemeClr val="bg1"/>
                </a:solidFill>
              </a:rPr>
              <a:t> </a:t>
            </a:r>
            <a:r>
              <a:rPr lang="nl-BE" sz="1000" dirty="0" err="1">
                <a:solidFill>
                  <a:schemeClr val="bg1"/>
                </a:solidFill>
              </a:rPr>
              <a:t>values</a:t>
            </a:r>
            <a:r>
              <a:rPr lang="nl-BE" sz="1000" dirty="0">
                <a:solidFill>
                  <a:schemeClr val="bg1"/>
                </a:solidFill>
              </a:rPr>
              <a:t> </a:t>
            </a:r>
            <a:r>
              <a:rPr lang="nl-BE" sz="1000" dirty="0" smtClean="0">
                <a:solidFill>
                  <a:schemeClr val="bg1"/>
                </a:solidFill>
              </a:rPr>
              <a:t>in </a:t>
            </a:r>
            <a:r>
              <a:rPr lang="nl-BE" sz="1000" dirty="0" err="1" smtClean="0">
                <a:solidFill>
                  <a:schemeClr val="bg1"/>
                </a:solidFill>
              </a:rPr>
              <a:t>the</a:t>
            </a:r>
            <a:r>
              <a:rPr lang="nl-BE" sz="1000" dirty="0" smtClean="0">
                <a:solidFill>
                  <a:schemeClr val="bg1"/>
                </a:solidFill>
              </a:rPr>
              <a:t> model </a:t>
            </a:r>
            <a:r>
              <a:rPr lang="nl-BE" sz="1000" dirty="0" err="1" smtClean="0">
                <a:solidFill>
                  <a:schemeClr val="bg1"/>
                </a:solidFill>
              </a:rPr>
              <a:t>to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en-US" sz="1000" b="1" i="1" dirty="0" err="1">
                <a:solidFill>
                  <a:schemeClr val="bg1"/>
                </a:solidFill>
              </a:rPr>
              <a:t>TemplateNode</a:t>
            </a:r>
            <a:r>
              <a:rPr lang="en-US" sz="1000" dirty="0">
                <a:solidFill>
                  <a:schemeClr val="bg1"/>
                </a:solidFill>
              </a:rPr>
              <a:t> instances, and </a:t>
            </a:r>
            <a:r>
              <a:rPr lang="en-US" sz="1000" b="1" dirty="0" err="1">
                <a:solidFill>
                  <a:schemeClr val="bg1"/>
                </a:solidFill>
              </a:rPr>
              <a:t>AssociationRef</a:t>
            </a:r>
            <a:r>
              <a:rPr lang="en-US" sz="1000" dirty="0">
                <a:solidFill>
                  <a:schemeClr val="bg1"/>
                </a:solidFill>
              </a:rPr>
              <a:t> values to </a:t>
            </a:r>
            <a:r>
              <a:rPr lang="en-US" sz="1000" b="1" i="1" dirty="0" err="1">
                <a:solidFill>
                  <a:schemeClr val="bg1"/>
                </a:solidFill>
              </a:rPr>
              <a:t>TemplateAssociation</a:t>
            </a:r>
            <a:r>
              <a:rPr lang="en-US" sz="1000" dirty="0">
                <a:solidFill>
                  <a:schemeClr val="bg1"/>
                </a:solidFill>
              </a:rPr>
              <a:t> instances. This includes </a:t>
            </a:r>
            <a:r>
              <a:rPr lang="en-US" sz="1000" dirty="0" err="1">
                <a:solidFill>
                  <a:schemeClr val="bg1"/>
                </a:solidFill>
              </a:rPr>
              <a:t>NodeRef</a:t>
            </a:r>
            <a:r>
              <a:rPr lang="en-US" sz="1000" dirty="0">
                <a:solidFill>
                  <a:schemeClr val="bg1"/>
                </a:solidFill>
              </a:rPr>
              <a:t> and </a:t>
            </a:r>
            <a:r>
              <a:rPr lang="en-US" sz="1000" dirty="0" err="1">
                <a:solidFill>
                  <a:schemeClr val="bg1"/>
                </a:solidFill>
              </a:rPr>
              <a:t>AssociationRef</a:t>
            </a:r>
            <a:r>
              <a:rPr lang="en-US" sz="1000" dirty="0">
                <a:solidFill>
                  <a:schemeClr val="bg1"/>
                </a:solidFill>
              </a:rPr>
              <a:t> values that are in a List, Map or Array, at </a:t>
            </a:r>
            <a:r>
              <a:rPr lang="en-US" sz="1000" b="1" i="1" dirty="0">
                <a:solidFill>
                  <a:schemeClr val="bg1"/>
                </a:solidFill>
              </a:rPr>
              <a:t>any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level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of the </a:t>
            </a:r>
            <a:r>
              <a:rPr lang="en-US" sz="1000" dirty="0" smtClean="0">
                <a:solidFill>
                  <a:schemeClr val="bg1"/>
                </a:solidFill>
              </a:rPr>
              <a:t>model</a:t>
            </a:r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90605" y="1410125"/>
            <a:ext cx="1753179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erson*</a:t>
            </a:r>
          </a:p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document*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space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*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date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hasAspect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essage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dateCompare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url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shareUrl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mageresolver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14841" y="1410125"/>
            <a:ext cx="3044758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TemplateNode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TemplateNode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TemplateNode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HasAspectMethod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I18NMessageMethod</a:t>
            </a: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DateCompareMethod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URLHelper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TemplateImageResolver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Out</a:t>
            </a:r>
            <a:r>
              <a:rPr lang="es-ES" dirty="0">
                <a:solidFill>
                  <a:schemeClr val="dk2"/>
                </a:solidFill>
              </a:rPr>
              <a:t>-of-</a:t>
            </a:r>
            <a:r>
              <a:rPr lang="es-ES" dirty="0" err="1">
                <a:solidFill>
                  <a:schemeClr val="dk2"/>
                </a:solidFill>
              </a:rPr>
              <a:t>the</a:t>
            </a:r>
            <a:r>
              <a:rPr lang="es-ES" dirty="0">
                <a:solidFill>
                  <a:schemeClr val="dk2"/>
                </a:solidFill>
              </a:rPr>
              <a:t>-box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" name="Shape 67"/>
          <p:cNvSpPr txBox="1">
            <a:spLocks/>
          </p:cNvSpPr>
          <p:nvPr/>
        </p:nvSpPr>
        <p:spPr>
          <a:xfrm>
            <a:off x="257456" y="1080040"/>
            <a:ext cx="8520600" cy="1234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charset="0"/>
              <a:buChar char="•"/>
            </a:pPr>
            <a:r>
              <a:rPr lang="en" sz="1000" dirty="0" smtClean="0">
                <a:solidFill>
                  <a:schemeClr val="dk2"/>
                </a:solidFill>
              </a:rPr>
              <a:t>Standard mail model using the </a:t>
            </a:r>
            <a:r>
              <a:rPr lang="en-US" sz="1000" b="1" dirty="0" err="1" smtClean="0">
                <a:solidFill>
                  <a:schemeClr val="bg1"/>
                </a:solidFill>
              </a:rPr>
              <a:t>org.alfresco.repo.action.executer</a:t>
            </a:r>
            <a:r>
              <a:rPr lang="en-US" sz="1000" b="1" dirty="0" smtClean="0">
                <a:solidFill>
                  <a:schemeClr val="bg1"/>
                </a:solidFill>
              </a:rPr>
              <a:t>.</a:t>
            </a:r>
            <a:r>
              <a:rPr lang="en" sz="1000" b="1" dirty="0" smtClean="0">
                <a:solidFill>
                  <a:schemeClr val="dk2"/>
                </a:solidFill>
              </a:rPr>
              <a:t>MailActionExecuter</a:t>
            </a:r>
            <a:r>
              <a:rPr lang="en" sz="1000" dirty="0" smtClean="0">
                <a:solidFill>
                  <a:schemeClr val="dk2"/>
                </a:solidFill>
              </a:rPr>
              <a:t>: see </a:t>
            </a:r>
            <a:r>
              <a:rPr lang="en-US" sz="1000" b="1" dirty="0" err="1" smtClean="0">
                <a:solidFill>
                  <a:schemeClr val="bg1"/>
                </a:solidFill>
              </a:rPr>
              <a:t>createEmailTemplateModel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method</a:t>
            </a:r>
          </a:p>
          <a:p>
            <a:pPr marL="285750" lvl="1" indent="-285750">
              <a:buFont typeface="Arial" charset="0"/>
              <a:buChar char="•"/>
            </a:pPr>
            <a:endParaRPr lang="nl-BE" sz="1000" dirty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nl-BE" sz="1000" dirty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endParaRPr lang="en-US" sz="1000" dirty="0" smtClean="0">
              <a:solidFill>
                <a:schemeClr val="bg1"/>
              </a:solidFill>
            </a:endParaRPr>
          </a:p>
          <a:p>
            <a:pPr lvl="1"/>
            <a:r>
              <a:rPr lang="en" sz="800" dirty="0">
                <a:solidFill>
                  <a:schemeClr val="dk2"/>
                </a:solidFill>
              </a:rPr>
              <a:t>(*) </a:t>
            </a:r>
            <a:r>
              <a:rPr lang="en-US" sz="800" dirty="0">
                <a:solidFill>
                  <a:schemeClr val="dk2"/>
                </a:solidFill>
              </a:rPr>
              <a:t>conditional, this key might not be available depending on other action </a:t>
            </a:r>
            <a:r>
              <a:rPr lang="en-US" sz="800" dirty="0" smtClean="0">
                <a:solidFill>
                  <a:schemeClr val="dk2"/>
                </a:solidFill>
              </a:rPr>
              <a:t>parameters</a:t>
            </a:r>
            <a:endParaRPr lang="nl-BE" sz="8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bg1"/>
                </a:solidFill>
              </a:rPr>
              <a:t>In </a:t>
            </a:r>
            <a:r>
              <a:rPr lang="nl-BE" sz="1000" dirty="0" err="1" smtClean="0">
                <a:solidFill>
                  <a:schemeClr val="bg1"/>
                </a:solidFill>
              </a:rPr>
              <a:t>addition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to</a:t>
            </a:r>
            <a:r>
              <a:rPr lang="nl-BE" sz="1000" dirty="0" smtClean="0">
                <a:solidFill>
                  <a:schemeClr val="bg1"/>
                </a:solidFill>
              </a:rPr>
              <a:t> these </a:t>
            </a:r>
            <a:r>
              <a:rPr lang="nl-BE" sz="1000" dirty="0" err="1" smtClean="0">
                <a:solidFill>
                  <a:schemeClr val="bg1"/>
                </a:solidFill>
              </a:rPr>
              <a:t>you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can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provide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custom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key</a:t>
            </a:r>
            <a:r>
              <a:rPr lang="nl-BE" sz="1000" dirty="0" smtClean="0">
                <a:solidFill>
                  <a:schemeClr val="bg1"/>
                </a:solidFill>
              </a:rPr>
              <a:t>/</a:t>
            </a:r>
            <a:r>
              <a:rPr lang="nl-BE" sz="1000" dirty="0" err="1" smtClean="0">
                <a:solidFill>
                  <a:schemeClr val="bg1"/>
                </a:solidFill>
              </a:rPr>
              <a:t>value</a:t>
            </a:r>
            <a:r>
              <a:rPr lang="nl-BE" sz="1000" dirty="0" smtClean="0">
                <a:solidFill>
                  <a:schemeClr val="bg1"/>
                </a:solidFill>
              </a:rPr>
              <a:t> pairs </a:t>
            </a:r>
            <a:r>
              <a:rPr lang="nl-BE" sz="1000" dirty="0" err="1" smtClean="0">
                <a:solidFill>
                  <a:schemeClr val="bg1"/>
                </a:solidFill>
              </a:rPr>
              <a:t>by</a:t>
            </a:r>
            <a:r>
              <a:rPr lang="nl-BE" sz="1000" dirty="0" smtClean="0">
                <a:solidFill>
                  <a:schemeClr val="bg1"/>
                </a:solidFill>
              </a:rPr>
              <a:t> passing a map </a:t>
            </a:r>
            <a:r>
              <a:rPr lang="nl-BE" sz="1000" dirty="0" err="1" smtClean="0">
                <a:solidFill>
                  <a:schemeClr val="bg1"/>
                </a:solidFill>
              </a:rPr>
              <a:t>to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nl-BE" sz="1000" dirty="0" err="1" smtClean="0">
                <a:solidFill>
                  <a:schemeClr val="bg1"/>
                </a:solidFill>
              </a:rPr>
              <a:t>the</a:t>
            </a:r>
            <a:r>
              <a:rPr lang="nl-BE" sz="1000" dirty="0" smtClean="0">
                <a:solidFill>
                  <a:schemeClr val="bg1"/>
                </a:solidFill>
              </a:rPr>
              <a:t> action </a:t>
            </a:r>
            <a:r>
              <a:rPr lang="nl-BE" sz="1000" dirty="0" err="1" smtClean="0">
                <a:solidFill>
                  <a:schemeClr val="bg1"/>
                </a:solidFill>
              </a:rPr>
              <a:t>with</a:t>
            </a:r>
            <a:r>
              <a:rPr lang="nl-BE" sz="1000" dirty="0" smtClean="0">
                <a:solidFill>
                  <a:schemeClr val="bg1"/>
                </a:solidFill>
              </a:rPr>
              <a:t> parameter </a:t>
            </a:r>
            <a:r>
              <a:rPr lang="en-US" sz="1000" b="1" i="1" dirty="0" smtClean="0">
                <a:solidFill>
                  <a:schemeClr val="bg1"/>
                </a:solidFill>
              </a:rPr>
              <a:t>PARAM_TEMPLATE_MODEL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err="1" smtClean="0">
                <a:solidFill>
                  <a:schemeClr val="bg1"/>
                </a:solidFill>
              </a:rPr>
              <a:t>FreeMarkerProcessor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will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convert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nl-BE" sz="1000" dirty="0" err="1">
                <a:solidFill>
                  <a:schemeClr val="bg1"/>
                </a:solidFill>
              </a:rPr>
              <a:t>all</a:t>
            </a:r>
            <a:r>
              <a:rPr lang="nl-BE" sz="1000" dirty="0">
                <a:solidFill>
                  <a:schemeClr val="bg1"/>
                </a:solidFill>
              </a:rPr>
              <a:t> </a:t>
            </a:r>
            <a:r>
              <a:rPr lang="nl-BE" sz="1000" b="1" dirty="0" err="1">
                <a:solidFill>
                  <a:schemeClr val="bg1"/>
                </a:solidFill>
              </a:rPr>
              <a:t>NodeRef</a:t>
            </a:r>
            <a:r>
              <a:rPr lang="nl-BE" sz="1000" dirty="0">
                <a:solidFill>
                  <a:schemeClr val="bg1"/>
                </a:solidFill>
              </a:rPr>
              <a:t> </a:t>
            </a:r>
            <a:r>
              <a:rPr lang="nl-BE" sz="1000" dirty="0" err="1">
                <a:solidFill>
                  <a:schemeClr val="bg1"/>
                </a:solidFill>
              </a:rPr>
              <a:t>values</a:t>
            </a:r>
            <a:r>
              <a:rPr lang="nl-BE" sz="1000" dirty="0">
                <a:solidFill>
                  <a:schemeClr val="bg1"/>
                </a:solidFill>
              </a:rPr>
              <a:t> </a:t>
            </a:r>
            <a:r>
              <a:rPr lang="nl-BE" sz="1000" dirty="0" smtClean="0">
                <a:solidFill>
                  <a:schemeClr val="bg1"/>
                </a:solidFill>
              </a:rPr>
              <a:t>in </a:t>
            </a:r>
            <a:r>
              <a:rPr lang="nl-BE" sz="1000" dirty="0" err="1" smtClean="0">
                <a:solidFill>
                  <a:schemeClr val="bg1"/>
                </a:solidFill>
              </a:rPr>
              <a:t>the</a:t>
            </a:r>
            <a:r>
              <a:rPr lang="nl-BE" sz="1000" dirty="0" smtClean="0">
                <a:solidFill>
                  <a:schemeClr val="bg1"/>
                </a:solidFill>
              </a:rPr>
              <a:t> model </a:t>
            </a:r>
            <a:r>
              <a:rPr lang="nl-BE" sz="1000" dirty="0" err="1" smtClean="0">
                <a:solidFill>
                  <a:schemeClr val="bg1"/>
                </a:solidFill>
              </a:rPr>
              <a:t>to</a:t>
            </a:r>
            <a:r>
              <a:rPr lang="nl-BE" sz="1000" dirty="0" smtClean="0">
                <a:solidFill>
                  <a:schemeClr val="bg1"/>
                </a:solidFill>
              </a:rPr>
              <a:t> </a:t>
            </a:r>
            <a:r>
              <a:rPr lang="en-US" sz="1000" b="1" i="1" dirty="0" err="1">
                <a:solidFill>
                  <a:schemeClr val="bg1"/>
                </a:solidFill>
              </a:rPr>
              <a:t>TemplateNode</a:t>
            </a:r>
            <a:r>
              <a:rPr lang="en-US" sz="1000" dirty="0">
                <a:solidFill>
                  <a:schemeClr val="bg1"/>
                </a:solidFill>
              </a:rPr>
              <a:t> instances, and </a:t>
            </a:r>
            <a:r>
              <a:rPr lang="en-US" sz="1000" b="1" dirty="0" err="1">
                <a:solidFill>
                  <a:schemeClr val="bg1"/>
                </a:solidFill>
              </a:rPr>
              <a:t>AssociationRef</a:t>
            </a:r>
            <a:r>
              <a:rPr lang="en-US" sz="1000" dirty="0">
                <a:solidFill>
                  <a:schemeClr val="bg1"/>
                </a:solidFill>
              </a:rPr>
              <a:t> values to </a:t>
            </a:r>
            <a:r>
              <a:rPr lang="en-US" sz="1000" b="1" i="1" dirty="0" err="1">
                <a:solidFill>
                  <a:schemeClr val="bg1"/>
                </a:solidFill>
              </a:rPr>
              <a:t>TemplateAssociation</a:t>
            </a:r>
            <a:r>
              <a:rPr lang="en-US" sz="1000" dirty="0">
                <a:solidFill>
                  <a:schemeClr val="bg1"/>
                </a:solidFill>
              </a:rPr>
              <a:t> instances. This includes </a:t>
            </a:r>
            <a:r>
              <a:rPr lang="en-US" sz="1000" dirty="0" err="1">
                <a:solidFill>
                  <a:schemeClr val="bg1"/>
                </a:solidFill>
              </a:rPr>
              <a:t>NodeRef</a:t>
            </a:r>
            <a:r>
              <a:rPr lang="en-US" sz="1000" dirty="0">
                <a:solidFill>
                  <a:schemeClr val="bg1"/>
                </a:solidFill>
              </a:rPr>
              <a:t> and </a:t>
            </a:r>
            <a:r>
              <a:rPr lang="en-US" sz="1000" dirty="0" err="1">
                <a:solidFill>
                  <a:schemeClr val="bg1"/>
                </a:solidFill>
              </a:rPr>
              <a:t>AssociationRef</a:t>
            </a:r>
            <a:r>
              <a:rPr lang="en-US" sz="1000" dirty="0">
                <a:solidFill>
                  <a:schemeClr val="bg1"/>
                </a:solidFill>
              </a:rPr>
              <a:t> values that are in a List, Map or Array, at </a:t>
            </a:r>
            <a:r>
              <a:rPr lang="en-US" sz="1000" b="1" i="1" dirty="0">
                <a:solidFill>
                  <a:schemeClr val="bg1"/>
                </a:solidFill>
              </a:rPr>
              <a:t>any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level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of the </a:t>
            </a:r>
            <a:r>
              <a:rPr lang="en-US" sz="1000" dirty="0" smtClean="0">
                <a:solidFill>
                  <a:schemeClr val="bg1"/>
                </a:solidFill>
              </a:rPr>
              <a:t>model</a:t>
            </a:r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90605" y="1410125"/>
            <a:ext cx="1753179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erson*</a:t>
            </a:r>
          </a:p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document*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space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*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date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hasAspect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essage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dateCompare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</a:p>
          <a:p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url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shareUrl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mageresolver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14841" y="1410125"/>
            <a:ext cx="3044758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TemplateNode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TemplateNode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TemplateNode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HasAspectMethod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I18NMessageMethod</a:t>
            </a: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DateCompareMethod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URLHelper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TemplateImageResolver</a:t>
            </a:r>
            <a:endParaRPr 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Out</a:t>
            </a:r>
            <a:r>
              <a:rPr lang="es-ES" dirty="0">
                <a:solidFill>
                  <a:schemeClr val="dk2"/>
                </a:solidFill>
              </a:rPr>
              <a:t>-of-</a:t>
            </a:r>
            <a:r>
              <a:rPr lang="es-ES" dirty="0" err="1">
                <a:solidFill>
                  <a:schemeClr val="dk2"/>
                </a:solidFill>
              </a:rPr>
              <a:t>the</a:t>
            </a:r>
            <a:r>
              <a:rPr lang="es-ES" dirty="0">
                <a:solidFill>
                  <a:schemeClr val="dk2"/>
                </a:solidFill>
              </a:rPr>
              <a:t>-box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Summary of shortcomings</a:t>
            </a:r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Users </a:t>
            </a:r>
            <a:r>
              <a:rPr lang="en-US" sz="1000" dirty="0" smtClean="0">
                <a:solidFill>
                  <a:schemeClr val="dk2"/>
                </a:solidFill>
              </a:rPr>
              <a:t>cannot customize email body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Users </a:t>
            </a:r>
            <a:r>
              <a:rPr lang="en-US" sz="1000" dirty="0" smtClean="0">
                <a:solidFill>
                  <a:schemeClr val="dk2"/>
                </a:solidFill>
              </a:rPr>
              <a:t>cannot edit recipients or use his/her (Exchange) address book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Users </a:t>
            </a:r>
            <a:r>
              <a:rPr lang="en-US" sz="1000" dirty="0" smtClean="0">
                <a:solidFill>
                  <a:schemeClr val="dk2"/>
                </a:solidFill>
              </a:rPr>
              <a:t>cannot keep track of sent emails</a:t>
            </a:r>
          </a:p>
        </p:txBody>
      </p:sp>
    </p:spTree>
    <p:extLst>
      <p:ext uri="{BB962C8B-B14F-4D97-AF65-F5344CB8AC3E}">
        <p14:creationId xmlns:p14="http://schemas.microsoft.com/office/powerpoint/2010/main" val="274564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Out</a:t>
            </a:r>
            <a:r>
              <a:rPr lang="es-ES" dirty="0">
                <a:solidFill>
                  <a:schemeClr val="dk2"/>
                </a:solidFill>
              </a:rPr>
              <a:t>-of-</a:t>
            </a:r>
            <a:r>
              <a:rPr lang="es-ES" dirty="0" err="1">
                <a:solidFill>
                  <a:schemeClr val="dk2"/>
                </a:solidFill>
              </a:rPr>
              <a:t>the</a:t>
            </a:r>
            <a:r>
              <a:rPr lang="es-ES" dirty="0">
                <a:solidFill>
                  <a:schemeClr val="dk2"/>
                </a:solidFill>
              </a:rPr>
              <a:t>-box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Summary of shortcomings</a:t>
            </a:r>
            <a:endParaRPr lang="en" sz="14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Users cannot customize email body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Users cannot edit recipients or use his/her (Exchange) address book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dk2"/>
                </a:solidFill>
              </a:rPr>
              <a:t>Users cannot keep track of sent emails</a:t>
            </a:r>
          </a:p>
        </p:txBody>
      </p:sp>
      <p:sp>
        <p:nvSpPr>
          <p:cNvPr id="4" name="Elipse 3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>
                <a:solidFill>
                  <a:schemeClr val="dk2"/>
                </a:solidFill>
              </a:rPr>
              <a:t>Out</a:t>
            </a:r>
            <a:r>
              <a:rPr lang="es-ES" dirty="0">
                <a:solidFill>
                  <a:schemeClr val="dk2"/>
                </a:solidFill>
              </a:rPr>
              <a:t>-of-</a:t>
            </a:r>
            <a:r>
              <a:rPr lang="es-ES" dirty="0" err="1">
                <a:solidFill>
                  <a:schemeClr val="dk2"/>
                </a:solidFill>
              </a:rPr>
              <a:t>the</a:t>
            </a:r>
            <a:r>
              <a:rPr lang="es-ES" dirty="0">
                <a:solidFill>
                  <a:schemeClr val="dk2"/>
                </a:solidFill>
              </a:rPr>
              <a:t>-box email </a:t>
            </a:r>
            <a:r>
              <a:rPr lang="es-ES" dirty="0" err="1">
                <a:solidFill>
                  <a:schemeClr val="dk2"/>
                </a:solidFill>
              </a:rPr>
              <a:t>sending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>
                <a:solidFill>
                  <a:schemeClr val="dk2"/>
                </a:solidFill>
              </a:rPr>
              <a:t>Solutions?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Have users </a:t>
            </a:r>
            <a:r>
              <a:rPr lang="nl-BE" sz="1000" dirty="0" err="1" smtClean="0">
                <a:solidFill>
                  <a:schemeClr val="dk2"/>
                </a:solidFill>
              </a:rPr>
              <a:t>edit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email in </a:t>
            </a:r>
            <a:r>
              <a:rPr lang="nl-BE" sz="1000" dirty="0" err="1" smtClean="0">
                <a:solidFill>
                  <a:schemeClr val="dk2"/>
                </a:solidFill>
              </a:rPr>
              <a:t>their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preferred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client</a:t>
            </a:r>
            <a:endParaRPr lang="en-US" sz="10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smtClean="0">
                <a:solidFill>
                  <a:schemeClr val="dk2"/>
                </a:solidFill>
              </a:rPr>
              <a:t>Have metadata field ‘</a:t>
            </a:r>
            <a:r>
              <a:rPr lang="nl-BE" sz="1000" i="1" dirty="0" smtClean="0">
                <a:solidFill>
                  <a:schemeClr val="dk2"/>
                </a:solidFill>
              </a:rPr>
              <a:t>default </a:t>
            </a:r>
            <a:r>
              <a:rPr lang="nl-BE" sz="1000" i="1" dirty="0" err="1" smtClean="0">
                <a:solidFill>
                  <a:schemeClr val="dk2"/>
                </a:solidFill>
              </a:rPr>
              <a:t>recipients</a:t>
            </a:r>
            <a:r>
              <a:rPr lang="nl-BE" sz="1000" dirty="0" smtClean="0">
                <a:solidFill>
                  <a:schemeClr val="dk2"/>
                </a:solidFill>
              </a:rPr>
              <a:t>’ </a:t>
            </a:r>
            <a:r>
              <a:rPr lang="nl-BE" sz="1000" dirty="0" err="1" smtClean="0">
                <a:solidFill>
                  <a:schemeClr val="dk2"/>
                </a:solidFill>
              </a:rPr>
              <a:t>somewhere</a:t>
            </a:r>
            <a:r>
              <a:rPr lang="nl-BE" sz="1000" dirty="0" smtClean="0">
                <a:solidFill>
                  <a:schemeClr val="dk2"/>
                </a:solidFill>
              </a:rPr>
              <a:t>, </a:t>
            </a: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the</a:t>
            </a:r>
            <a:r>
              <a:rPr lang="nl-BE" sz="1000" dirty="0" smtClean="0">
                <a:solidFill>
                  <a:schemeClr val="dk2"/>
                </a:solidFill>
              </a:rPr>
              <a:t> mail</a:t>
            </a:r>
          </a:p>
          <a:p>
            <a:pPr marL="285750" lvl="1" indent="-285750">
              <a:buFont typeface="Arial" charset="0"/>
              <a:buChar char="•"/>
            </a:pPr>
            <a:r>
              <a:rPr lang="nl-BE" sz="1000" dirty="0" err="1" smtClean="0">
                <a:solidFill>
                  <a:schemeClr val="dk2"/>
                </a:solidFill>
              </a:rPr>
              <a:t>Create</a:t>
            </a:r>
            <a:r>
              <a:rPr lang="nl-BE" sz="1000" dirty="0" smtClean="0">
                <a:solidFill>
                  <a:schemeClr val="dk2"/>
                </a:solidFill>
              </a:rPr>
              <a:t> a container node </a:t>
            </a:r>
            <a:r>
              <a:rPr lang="nl-BE" sz="1000" dirty="0" err="1" smtClean="0">
                <a:solidFill>
                  <a:schemeClr val="dk2"/>
                </a:solidFill>
              </a:rPr>
              <a:t>to</a:t>
            </a:r>
            <a:r>
              <a:rPr lang="nl-BE" sz="1000" dirty="0" smtClean="0">
                <a:solidFill>
                  <a:schemeClr val="dk2"/>
                </a:solidFill>
              </a:rPr>
              <a:t> store </a:t>
            </a:r>
            <a:r>
              <a:rPr lang="nl-BE" sz="1000" dirty="0" err="1" smtClean="0">
                <a:solidFill>
                  <a:schemeClr val="dk2"/>
                </a:solidFill>
              </a:rPr>
              <a:t>conversation</a:t>
            </a:r>
            <a:r>
              <a:rPr lang="nl-BE" sz="1000" dirty="0" smtClean="0">
                <a:solidFill>
                  <a:schemeClr val="dk2"/>
                </a:solidFill>
              </a:rPr>
              <a:t>, </a:t>
            </a:r>
            <a:r>
              <a:rPr lang="nl-BE" sz="1000" dirty="0" err="1" smtClean="0">
                <a:solidFill>
                  <a:schemeClr val="dk2"/>
                </a:solidFill>
              </a:rPr>
              <a:t>add</a:t>
            </a:r>
            <a:r>
              <a:rPr lang="nl-BE" sz="1000" dirty="0" smtClean="0">
                <a:solidFill>
                  <a:schemeClr val="dk2"/>
                </a:solidFill>
              </a:rPr>
              <a:t> </a:t>
            </a:r>
            <a:r>
              <a:rPr lang="nl-BE" sz="1000" dirty="0" err="1" smtClean="0">
                <a:solidFill>
                  <a:schemeClr val="dk2"/>
                </a:solidFill>
              </a:rPr>
              <a:t>it</a:t>
            </a:r>
            <a:r>
              <a:rPr lang="nl-BE" sz="1000" dirty="0" smtClean="0">
                <a:solidFill>
                  <a:schemeClr val="dk2"/>
                </a:solidFill>
              </a:rPr>
              <a:t> as CC </a:t>
            </a:r>
            <a:r>
              <a:rPr lang="nl-BE" sz="1000" dirty="0" err="1" smtClean="0">
                <a:solidFill>
                  <a:schemeClr val="dk2"/>
                </a:solidFill>
              </a:rPr>
              <a:t>recipient</a:t>
            </a:r>
            <a:endParaRPr lang="en-US" sz="1000" dirty="0" smtClean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2265</Words>
  <Application>Microsoft Office PowerPoint</Application>
  <PresentationFormat>On-screen Show (16:9)</PresentationFormat>
  <Paragraphs>251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Courier New</vt:lpstr>
      <vt:lpstr>simple-dark-2</vt:lpstr>
      <vt:lpstr>Sending customizable emails in Alfresco</vt:lpstr>
      <vt:lpstr>Sending customizable emails in Alfresco</vt:lpstr>
      <vt:lpstr>Sending customizable emails in Alfresco</vt:lpstr>
      <vt:lpstr>Out-of-the-box email sending</vt:lpstr>
      <vt:lpstr>Out-of-the-box email sending</vt:lpstr>
      <vt:lpstr>Out-of-the-box email sending</vt:lpstr>
      <vt:lpstr>Out-of-the-box email sending</vt:lpstr>
      <vt:lpstr>Out-of-the-box email sending</vt:lpstr>
      <vt:lpstr>Out-of-the-box email sending</vt:lpstr>
      <vt:lpstr>Out-of-the-box email sending</vt:lpstr>
      <vt:lpstr>Custom email sending</vt:lpstr>
      <vt:lpstr>Custom email sending</vt:lpstr>
      <vt:lpstr>Custom email sending</vt:lpstr>
      <vt:lpstr>Custom email sending</vt:lpstr>
      <vt:lpstr>Custom email sending</vt:lpstr>
      <vt:lpstr>Custom email sending</vt:lpstr>
      <vt:lpstr>Custom email sending</vt:lpstr>
      <vt:lpstr>Custom email sending</vt:lpstr>
      <vt:lpstr>Custom email sending</vt:lpstr>
      <vt:lpstr>Custom email sending</vt:lpstr>
      <vt:lpstr>How to customize emails</vt:lpstr>
      <vt:lpstr>Speaker contacts</vt:lpstr>
    </vt:vector>
  </TitlesOfParts>
  <Company>Amplexor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 Custom Emails</dc:title>
  <dc:creator>Tom Vandepoele</dc:creator>
  <cp:lastModifiedBy>Tom Vandepoele</cp:lastModifiedBy>
  <cp:revision>114</cp:revision>
  <dcterms:modified xsi:type="dcterms:W3CDTF">2017-04-24T09:37:55Z</dcterms:modified>
</cp:coreProperties>
</file>