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75" r:id="rId3"/>
    <p:sldId id="276" r:id="rId4"/>
    <p:sldId id="294" r:id="rId5"/>
    <p:sldId id="277" r:id="rId6"/>
    <p:sldId id="278" r:id="rId7"/>
    <p:sldId id="279" r:id="rId8"/>
    <p:sldId id="280" r:id="rId9"/>
    <p:sldId id="258" r:id="rId10"/>
    <p:sldId id="297" r:id="rId11"/>
    <p:sldId id="290" r:id="rId12"/>
    <p:sldId id="295" r:id="rId13"/>
    <p:sldId id="298" r:id="rId14"/>
    <p:sldId id="299" r:id="rId15"/>
    <p:sldId id="301" r:id="rId16"/>
    <p:sldId id="289" r:id="rId17"/>
    <p:sldId id="293" r:id="rId18"/>
    <p:sldId id="291" r:id="rId19"/>
    <p:sldId id="302" r:id="rId20"/>
    <p:sldId id="303" r:id="rId21"/>
    <p:sldId id="304" r:id="rId22"/>
    <p:sldId id="306" r:id="rId23"/>
    <p:sldId id="305" r:id="rId24"/>
    <p:sldId id="271" r:id="rId25"/>
    <p:sldId id="272" r:id="rId26"/>
    <p:sldId id="273" r:id="rId27"/>
    <p:sldId id="266" r:id="rId28"/>
    <p:sldId id="265" r:id="rId29"/>
    <p:sldId id="269" r:id="rId30"/>
    <p:sldId id="267" r:id="rId31"/>
    <p:sldId id="270" r:id="rId32"/>
    <p:sldId id="274" r:id="rId33"/>
    <p:sldId id="282" r:id="rId34"/>
    <p:sldId id="283" r:id="rId35"/>
    <p:sldId id="285" r:id="rId36"/>
    <p:sldId id="284" r:id="rId37"/>
    <p:sldId id="288" r:id="rId38"/>
    <p:sldId id="286" r:id="rId39"/>
    <p:sldId id="261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Jolley" initials="JJ" lastIdx="1" clrIdx="0">
    <p:extLst>
      <p:ext uri="{19B8F6BF-5375-455C-9EA6-DF929625EA0E}">
        <p15:presenceInfo xmlns:p15="http://schemas.microsoft.com/office/powerpoint/2012/main" userId="27ec980ca87cc9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4395" autoAdjust="0"/>
  </p:normalViewPr>
  <p:slideViewPr>
    <p:cSldViewPr snapToGrid="0">
      <p:cViewPr varScale="1">
        <p:scale>
          <a:sx n="83" d="100"/>
          <a:sy n="83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3C3CC-4C1A-4CFF-97EB-C2E0FE15F4A9}" type="doc">
      <dgm:prSet loTypeId="urn:microsoft.com/office/officeart/2005/8/layout/chart3" loCatId="cycle" qsTypeId="urn:microsoft.com/office/officeart/2005/8/quickstyle/simple1" qsCatId="simple" csTypeId="urn:microsoft.com/office/officeart/2005/8/colors/colorful4" csCatId="colorful" phldr="1"/>
      <dgm:spPr/>
    </dgm:pt>
    <dgm:pt modelId="{4D9C2F19-F4BE-4F6A-B2FB-E7CFAF32C455}">
      <dgm:prSet phldrT="[Text]"/>
      <dgm:spPr/>
      <dgm:t>
        <a:bodyPr/>
        <a:lstStyle/>
        <a:p>
          <a:r>
            <a:rPr lang="en-US" dirty="0"/>
            <a:t>Natural Language Processing</a:t>
          </a:r>
        </a:p>
      </dgm:t>
    </dgm:pt>
    <dgm:pt modelId="{28676583-38E2-4F3E-A499-7C8ECB208A6B}" type="parTrans" cxnId="{2AF84D7D-ED50-49D3-9F91-70C9985365ED}">
      <dgm:prSet/>
      <dgm:spPr/>
      <dgm:t>
        <a:bodyPr/>
        <a:lstStyle/>
        <a:p>
          <a:endParaRPr lang="en-US"/>
        </a:p>
      </dgm:t>
    </dgm:pt>
    <dgm:pt modelId="{1FBD8694-9C2A-4263-B986-CA1289EEE944}" type="sibTrans" cxnId="{2AF84D7D-ED50-49D3-9F91-70C9985365ED}">
      <dgm:prSet/>
      <dgm:spPr/>
      <dgm:t>
        <a:bodyPr/>
        <a:lstStyle/>
        <a:p>
          <a:endParaRPr lang="en-US"/>
        </a:p>
      </dgm:t>
    </dgm:pt>
    <dgm:pt modelId="{EC45506F-6D61-4E99-9FDC-2730F9AAFEBC}">
      <dgm:prSet phldrT="[Text]"/>
      <dgm:spPr/>
      <dgm:t>
        <a:bodyPr/>
        <a:lstStyle/>
        <a:p>
          <a:r>
            <a:rPr lang="en-US" dirty="0"/>
            <a:t>Tone Analysis</a:t>
          </a:r>
        </a:p>
      </dgm:t>
    </dgm:pt>
    <dgm:pt modelId="{D706C9FF-B343-4A65-8C2C-4BB75D50EA12}" type="parTrans" cxnId="{D67448D1-8B20-43BC-8F59-4F56DBC032BB}">
      <dgm:prSet/>
      <dgm:spPr/>
      <dgm:t>
        <a:bodyPr/>
        <a:lstStyle/>
        <a:p>
          <a:endParaRPr lang="en-US"/>
        </a:p>
      </dgm:t>
    </dgm:pt>
    <dgm:pt modelId="{84F2512A-018B-409E-8D58-64F4050CC2C4}" type="sibTrans" cxnId="{D67448D1-8B20-43BC-8F59-4F56DBC032BB}">
      <dgm:prSet/>
      <dgm:spPr/>
      <dgm:t>
        <a:bodyPr/>
        <a:lstStyle/>
        <a:p>
          <a:endParaRPr lang="en-US"/>
        </a:p>
      </dgm:t>
    </dgm:pt>
    <dgm:pt modelId="{FCFE804F-7195-4F5C-95CC-BDD7B252C087}">
      <dgm:prSet phldrT="[Text]"/>
      <dgm:spPr/>
      <dgm:t>
        <a:bodyPr/>
        <a:lstStyle/>
        <a:p>
          <a:r>
            <a:rPr lang="en-US" dirty="0"/>
            <a:t>Personality Insights</a:t>
          </a:r>
        </a:p>
      </dgm:t>
    </dgm:pt>
    <dgm:pt modelId="{BF327453-C772-4023-A376-C9ACB6A52C50}" type="parTrans" cxnId="{0189D9F6-85B3-4E7D-A8D3-5D3B8B9BE96E}">
      <dgm:prSet/>
      <dgm:spPr/>
      <dgm:t>
        <a:bodyPr/>
        <a:lstStyle/>
        <a:p>
          <a:endParaRPr lang="en-US"/>
        </a:p>
      </dgm:t>
    </dgm:pt>
    <dgm:pt modelId="{CF3C46A4-4716-403D-9DB1-D8C3F74C8F7F}" type="sibTrans" cxnId="{0189D9F6-85B3-4E7D-A8D3-5D3B8B9BE96E}">
      <dgm:prSet/>
      <dgm:spPr/>
      <dgm:t>
        <a:bodyPr/>
        <a:lstStyle/>
        <a:p>
          <a:endParaRPr lang="en-US"/>
        </a:p>
      </dgm:t>
    </dgm:pt>
    <dgm:pt modelId="{755E8C38-4880-493F-8199-C1E0A734CE75}">
      <dgm:prSet phldrT="[Text]"/>
      <dgm:spPr/>
      <dgm:t>
        <a:bodyPr/>
        <a:lstStyle/>
        <a:p>
          <a:r>
            <a:rPr lang="en-US" dirty="0"/>
            <a:t>Visual Processing</a:t>
          </a:r>
        </a:p>
      </dgm:t>
    </dgm:pt>
    <dgm:pt modelId="{D0BC2402-DD40-4F08-84BD-BFC899588711}" type="parTrans" cxnId="{0E70765B-DE40-48B3-B393-D6360E4FDAC2}">
      <dgm:prSet/>
      <dgm:spPr/>
      <dgm:t>
        <a:bodyPr/>
        <a:lstStyle/>
        <a:p>
          <a:endParaRPr lang="en-US"/>
        </a:p>
      </dgm:t>
    </dgm:pt>
    <dgm:pt modelId="{08E88EA9-7E53-471C-ABE6-DBD7FFEAFD9A}" type="sibTrans" cxnId="{0E70765B-DE40-48B3-B393-D6360E4FDAC2}">
      <dgm:prSet/>
      <dgm:spPr/>
      <dgm:t>
        <a:bodyPr/>
        <a:lstStyle/>
        <a:p>
          <a:endParaRPr lang="en-US"/>
        </a:p>
      </dgm:t>
    </dgm:pt>
    <dgm:pt modelId="{30BB0E42-A102-40F9-B89A-89FB3C0A3546}">
      <dgm:prSet phldrT="[Text]"/>
      <dgm:spPr/>
      <dgm:t>
        <a:bodyPr/>
        <a:lstStyle/>
        <a:p>
          <a:r>
            <a:rPr lang="en-US" dirty="0"/>
            <a:t>Document Conversion</a:t>
          </a:r>
        </a:p>
      </dgm:t>
    </dgm:pt>
    <dgm:pt modelId="{F568FA8D-4CE4-4F26-BD63-77728AB11ED1}" type="parTrans" cxnId="{2ADF48BA-84DC-4EE9-A638-BA6D1209D40E}">
      <dgm:prSet/>
      <dgm:spPr/>
      <dgm:t>
        <a:bodyPr/>
        <a:lstStyle/>
        <a:p>
          <a:endParaRPr lang="en-US"/>
        </a:p>
      </dgm:t>
    </dgm:pt>
    <dgm:pt modelId="{A4285626-9A17-4158-B919-AC4185A6D74D}" type="sibTrans" cxnId="{2ADF48BA-84DC-4EE9-A638-BA6D1209D40E}">
      <dgm:prSet/>
      <dgm:spPr/>
      <dgm:t>
        <a:bodyPr/>
        <a:lstStyle/>
        <a:p>
          <a:endParaRPr lang="en-US"/>
        </a:p>
      </dgm:t>
    </dgm:pt>
    <dgm:pt modelId="{CE3A737F-7FE2-42B1-A4D9-7BCB6E6336E2}">
      <dgm:prSet phldrT="[Text]"/>
      <dgm:spPr/>
      <dgm:t>
        <a:bodyPr/>
        <a:lstStyle/>
        <a:p>
          <a:r>
            <a:rPr lang="en-US" dirty="0"/>
            <a:t>Language Translation</a:t>
          </a:r>
        </a:p>
      </dgm:t>
    </dgm:pt>
    <dgm:pt modelId="{FA9C66EE-2C4A-4219-97AF-8AE91374DADE}" type="parTrans" cxnId="{A839A50A-11C9-4D7E-AE70-8A32B957D6D5}">
      <dgm:prSet/>
      <dgm:spPr/>
      <dgm:t>
        <a:bodyPr/>
        <a:lstStyle/>
        <a:p>
          <a:endParaRPr lang="en-US"/>
        </a:p>
      </dgm:t>
    </dgm:pt>
    <dgm:pt modelId="{C197638F-66C5-49CD-AE00-52D61D115DD7}" type="sibTrans" cxnId="{A839A50A-11C9-4D7E-AE70-8A32B957D6D5}">
      <dgm:prSet/>
      <dgm:spPr/>
      <dgm:t>
        <a:bodyPr/>
        <a:lstStyle/>
        <a:p>
          <a:endParaRPr lang="en-US"/>
        </a:p>
      </dgm:t>
    </dgm:pt>
    <dgm:pt modelId="{871FBCCF-EDCE-41CA-8B38-EC61AFEC8E17}">
      <dgm:prSet phldrT="[Text]"/>
      <dgm:spPr/>
      <dgm:t>
        <a:bodyPr/>
        <a:lstStyle/>
        <a:p>
          <a:r>
            <a:rPr lang="en-US" dirty="0"/>
            <a:t>Speech</a:t>
          </a:r>
        </a:p>
      </dgm:t>
    </dgm:pt>
    <dgm:pt modelId="{4384368B-3E16-450C-9C7D-2AF5624ABDD9}" type="parTrans" cxnId="{B54A1056-7719-444A-BC73-9B0FA3DBA338}">
      <dgm:prSet/>
      <dgm:spPr/>
      <dgm:t>
        <a:bodyPr/>
        <a:lstStyle/>
        <a:p>
          <a:endParaRPr lang="en-US"/>
        </a:p>
      </dgm:t>
    </dgm:pt>
    <dgm:pt modelId="{37654EA7-8149-4E40-8E19-5906AB4C2169}" type="sibTrans" cxnId="{B54A1056-7719-444A-BC73-9B0FA3DBA338}">
      <dgm:prSet/>
      <dgm:spPr/>
      <dgm:t>
        <a:bodyPr/>
        <a:lstStyle/>
        <a:p>
          <a:endParaRPr lang="en-US"/>
        </a:p>
      </dgm:t>
    </dgm:pt>
    <dgm:pt modelId="{D3ECC760-8FE1-4DCF-ABDE-0845D8A8CCAD}" type="pres">
      <dgm:prSet presAssocID="{49A3C3CC-4C1A-4CFF-97EB-C2E0FE15F4A9}" presName="compositeShape" presStyleCnt="0">
        <dgm:presLayoutVars>
          <dgm:chMax val="7"/>
          <dgm:dir/>
          <dgm:resizeHandles val="exact"/>
        </dgm:presLayoutVars>
      </dgm:prSet>
      <dgm:spPr/>
    </dgm:pt>
    <dgm:pt modelId="{F481FB7E-266B-4F3A-9EED-410E7F41F59F}" type="pres">
      <dgm:prSet presAssocID="{49A3C3CC-4C1A-4CFF-97EB-C2E0FE15F4A9}" presName="wedge1" presStyleLbl="node1" presStyleIdx="0" presStyleCnt="7"/>
      <dgm:spPr/>
    </dgm:pt>
    <dgm:pt modelId="{D3376EE6-0F16-43F7-9851-05A7105D6344}" type="pres">
      <dgm:prSet presAssocID="{49A3C3CC-4C1A-4CFF-97EB-C2E0FE15F4A9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55289C7-4F99-4F99-B9B6-470D441A45BB}" type="pres">
      <dgm:prSet presAssocID="{49A3C3CC-4C1A-4CFF-97EB-C2E0FE15F4A9}" presName="wedge2" presStyleLbl="node1" presStyleIdx="1" presStyleCnt="7"/>
      <dgm:spPr/>
    </dgm:pt>
    <dgm:pt modelId="{D5DE27E3-E68F-465B-BB17-24FC9C85EE26}" type="pres">
      <dgm:prSet presAssocID="{49A3C3CC-4C1A-4CFF-97EB-C2E0FE15F4A9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C487932E-7A85-4AFD-81A9-E49CBF0C314E}" type="pres">
      <dgm:prSet presAssocID="{49A3C3CC-4C1A-4CFF-97EB-C2E0FE15F4A9}" presName="wedge3" presStyleLbl="node1" presStyleIdx="2" presStyleCnt="7"/>
      <dgm:spPr/>
    </dgm:pt>
    <dgm:pt modelId="{3AB41C79-5DE9-4BDA-A6DA-0D54559FC567}" type="pres">
      <dgm:prSet presAssocID="{49A3C3CC-4C1A-4CFF-97EB-C2E0FE15F4A9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4DC0885E-FA7C-4417-837D-5F59E7EFFE29}" type="pres">
      <dgm:prSet presAssocID="{49A3C3CC-4C1A-4CFF-97EB-C2E0FE15F4A9}" presName="wedge4" presStyleLbl="node1" presStyleIdx="3" presStyleCnt="7"/>
      <dgm:spPr/>
    </dgm:pt>
    <dgm:pt modelId="{3155FA3C-6840-4341-BB8F-26AE344897AF}" type="pres">
      <dgm:prSet presAssocID="{49A3C3CC-4C1A-4CFF-97EB-C2E0FE15F4A9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FF80C79-672E-4D36-82D8-DDD4CC4DFBDE}" type="pres">
      <dgm:prSet presAssocID="{49A3C3CC-4C1A-4CFF-97EB-C2E0FE15F4A9}" presName="wedge5" presStyleLbl="node1" presStyleIdx="4" presStyleCnt="7"/>
      <dgm:spPr/>
    </dgm:pt>
    <dgm:pt modelId="{CD583A90-9446-4810-B6A5-8CB737B850CF}" type="pres">
      <dgm:prSet presAssocID="{49A3C3CC-4C1A-4CFF-97EB-C2E0FE15F4A9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009353F9-AAF3-4DBC-9868-F9F3D7BE2810}" type="pres">
      <dgm:prSet presAssocID="{49A3C3CC-4C1A-4CFF-97EB-C2E0FE15F4A9}" presName="wedge6" presStyleLbl="node1" presStyleIdx="5" presStyleCnt="7"/>
      <dgm:spPr/>
    </dgm:pt>
    <dgm:pt modelId="{E1B51C7A-C49A-42DE-BCFD-CFAC0D760C4F}" type="pres">
      <dgm:prSet presAssocID="{49A3C3CC-4C1A-4CFF-97EB-C2E0FE15F4A9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5CCDAD2-B182-425B-91BF-60050251222A}" type="pres">
      <dgm:prSet presAssocID="{49A3C3CC-4C1A-4CFF-97EB-C2E0FE15F4A9}" presName="wedge7" presStyleLbl="node1" presStyleIdx="6" presStyleCnt="7"/>
      <dgm:spPr/>
    </dgm:pt>
    <dgm:pt modelId="{C06DD638-7C62-46E6-9C5D-863D2AEB37DA}" type="pres">
      <dgm:prSet presAssocID="{49A3C3CC-4C1A-4CFF-97EB-C2E0FE15F4A9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1152100-8A3D-4610-873C-D9AA56F14A3C}" type="presOf" srcId="{FCFE804F-7195-4F5C-95CC-BDD7B252C087}" destId="{95CCDAD2-B182-425B-91BF-60050251222A}" srcOrd="0" destOrd="0" presId="urn:microsoft.com/office/officeart/2005/8/layout/chart3"/>
    <dgm:cxn modelId="{A839A50A-11C9-4D7E-AE70-8A32B957D6D5}" srcId="{49A3C3CC-4C1A-4CFF-97EB-C2E0FE15F4A9}" destId="{CE3A737F-7FE2-42B1-A4D9-7BCB6E6336E2}" srcOrd="4" destOrd="0" parTransId="{FA9C66EE-2C4A-4219-97AF-8AE91374DADE}" sibTransId="{C197638F-66C5-49CD-AE00-52D61D115DD7}"/>
    <dgm:cxn modelId="{0E70765B-DE40-48B3-B393-D6360E4FDAC2}" srcId="{49A3C3CC-4C1A-4CFF-97EB-C2E0FE15F4A9}" destId="{755E8C38-4880-493F-8199-C1E0A734CE75}" srcOrd="2" destOrd="0" parTransId="{D0BC2402-DD40-4F08-84BD-BFC899588711}" sibTransId="{08E88EA9-7E53-471C-ABE6-DBD7FFEAFD9A}"/>
    <dgm:cxn modelId="{C1609865-086C-419F-A46B-61486A75885D}" type="presOf" srcId="{4D9C2F19-F4BE-4F6A-B2FB-E7CFAF32C455}" destId="{F481FB7E-266B-4F3A-9EED-410E7F41F59F}" srcOrd="0" destOrd="0" presId="urn:microsoft.com/office/officeart/2005/8/layout/chart3"/>
    <dgm:cxn modelId="{181CF149-972B-47BE-9C8F-B063C771A849}" type="presOf" srcId="{755E8C38-4880-493F-8199-C1E0A734CE75}" destId="{3AB41C79-5DE9-4BDA-A6DA-0D54559FC567}" srcOrd="1" destOrd="0" presId="urn:microsoft.com/office/officeart/2005/8/layout/chart3"/>
    <dgm:cxn modelId="{B54A1056-7719-444A-BC73-9B0FA3DBA338}" srcId="{49A3C3CC-4C1A-4CFF-97EB-C2E0FE15F4A9}" destId="{871FBCCF-EDCE-41CA-8B38-EC61AFEC8E17}" srcOrd="5" destOrd="0" parTransId="{4384368B-3E16-450C-9C7D-2AF5624ABDD9}" sibTransId="{37654EA7-8149-4E40-8E19-5906AB4C2169}"/>
    <dgm:cxn modelId="{2AF84D7D-ED50-49D3-9F91-70C9985365ED}" srcId="{49A3C3CC-4C1A-4CFF-97EB-C2E0FE15F4A9}" destId="{4D9C2F19-F4BE-4F6A-B2FB-E7CFAF32C455}" srcOrd="0" destOrd="0" parTransId="{28676583-38E2-4F3E-A499-7C8ECB208A6B}" sibTransId="{1FBD8694-9C2A-4263-B986-CA1289EEE944}"/>
    <dgm:cxn modelId="{E3DFB587-ECDA-4C63-B0FC-309A0C654170}" type="presOf" srcId="{CE3A737F-7FE2-42B1-A4D9-7BCB6E6336E2}" destId="{8FF80C79-672E-4D36-82D8-DDD4CC4DFBDE}" srcOrd="0" destOrd="0" presId="urn:microsoft.com/office/officeart/2005/8/layout/chart3"/>
    <dgm:cxn modelId="{C97EFF8C-5D50-4612-816E-EAAB7945CA98}" type="presOf" srcId="{CE3A737F-7FE2-42B1-A4D9-7BCB6E6336E2}" destId="{CD583A90-9446-4810-B6A5-8CB737B850CF}" srcOrd="1" destOrd="0" presId="urn:microsoft.com/office/officeart/2005/8/layout/chart3"/>
    <dgm:cxn modelId="{18E96493-A8C6-4784-B66A-FEE5B01C9B76}" type="presOf" srcId="{30BB0E42-A102-40F9-B89A-89FB3C0A3546}" destId="{3155FA3C-6840-4341-BB8F-26AE344897AF}" srcOrd="1" destOrd="0" presId="urn:microsoft.com/office/officeart/2005/8/layout/chart3"/>
    <dgm:cxn modelId="{DBDAE29C-58A4-42C8-9636-A943CBE6D36C}" type="presOf" srcId="{871FBCCF-EDCE-41CA-8B38-EC61AFEC8E17}" destId="{009353F9-AAF3-4DBC-9868-F9F3D7BE2810}" srcOrd="0" destOrd="0" presId="urn:microsoft.com/office/officeart/2005/8/layout/chart3"/>
    <dgm:cxn modelId="{2ADF48BA-84DC-4EE9-A638-BA6D1209D40E}" srcId="{49A3C3CC-4C1A-4CFF-97EB-C2E0FE15F4A9}" destId="{30BB0E42-A102-40F9-B89A-89FB3C0A3546}" srcOrd="3" destOrd="0" parTransId="{F568FA8D-4CE4-4F26-BD63-77728AB11ED1}" sibTransId="{A4285626-9A17-4158-B919-AC4185A6D74D}"/>
    <dgm:cxn modelId="{AE30E5BA-A3DC-4D25-B803-68D54AD06E03}" type="presOf" srcId="{755E8C38-4880-493F-8199-C1E0A734CE75}" destId="{C487932E-7A85-4AFD-81A9-E49CBF0C314E}" srcOrd="0" destOrd="0" presId="urn:microsoft.com/office/officeart/2005/8/layout/chart3"/>
    <dgm:cxn modelId="{B3FCF0C4-D441-4B0F-A9EF-A7EF13E888A6}" type="presOf" srcId="{4D9C2F19-F4BE-4F6A-B2FB-E7CFAF32C455}" destId="{D3376EE6-0F16-43F7-9851-05A7105D6344}" srcOrd="1" destOrd="0" presId="urn:microsoft.com/office/officeart/2005/8/layout/chart3"/>
    <dgm:cxn modelId="{46BE68C6-8BC1-44D7-BCCC-71D3A19209C3}" type="presOf" srcId="{EC45506F-6D61-4E99-9FDC-2730F9AAFEBC}" destId="{955289C7-4F99-4F99-B9B6-470D441A45BB}" srcOrd="0" destOrd="0" presId="urn:microsoft.com/office/officeart/2005/8/layout/chart3"/>
    <dgm:cxn modelId="{D67448D1-8B20-43BC-8F59-4F56DBC032BB}" srcId="{49A3C3CC-4C1A-4CFF-97EB-C2E0FE15F4A9}" destId="{EC45506F-6D61-4E99-9FDC-2730F9AAFEBC}" srcOrd="1" destOrd="0" parTransId="{D706C9FF-B343-4A65-8C2C-4BB75D50EA12}" sibTransId="{84F2512A-018B-409E-8D58-64F4050CC2C4}"/>
    <dgm:cxn modelId="{692DF9D8-3429-4B26-B1C7-BBF5D43C97C3}" type="presOf" srcId="{FCFE804F-7195-4F5C-95CC-BDD7B252C087}" destId="{C06DD638-7C62-46E6-9C5D-863D2AEB37DA}" srcOrd="1" destOrd="0" presId="urn:microsoft.com/office/officeart/2005/8/layout/chart3"/>
    <dgm:cxn modelId="{36B8C6D9-E4D1-4E1C-BD17-E30934662EB6}" type="presOf" srcId="{49A3C3CC-4C1A-4CFF-97EB-C2E0FE15F4A9}" destId="{D3ECC760-8FE1-4DCF-ABDE-0845D8A8CCAD}" srcOrd="0" destOrd="0" presId="urn:microsoft.com/office/officeart/2005/8/layout/chart3"/>
    <dgm:cxn modelId="{FB8FEDE7-5A66-455E-8311-C76C8C202C24}" type="presOf" srcId="{30BB0E42-A102-40F9-B89A-89FB3C0A3546}" destId="{4DC0885E-FA7C-4417-837D-5F59E7EFFE29}" srcOrd="0" destOrd="0" presId="urn:microsoft.com/office/officeart/2005/8/layout/chart3"/>
    <dgm:cxn modelId="{7BAE9EF4-7EB0-4BCC-B67A-513ED280F6EF}" type="presOf" srcId="{EC45506F-6D61-4E99-9FDC-2730F9AAFEBC}" destId="{D5DE27E3-E68F-465B-BB17-24FC9C85EE26}" srcOrd="1" destOrd="0" presId="urn:microsoft.com/office/officeart/2005/8/layout/chart3"/>
    <dgm:cxn modelId="{0189D9F6-85B3-4E7D-A8D3-5D3B8B9BE96E}" srcId="{49A3C3CC-4C1A-4CFF-97EB-C2E0FE15F4A9}" destId="{FCFE804F-7195-4F5C-95CC-BDD7B252C087}" srcOrd="6" destOrd="0" parTransId="{BF327453-C772-4023-A376-C9ACB6A52C50}" sibTransId="{CF3C46A4-4716-403D-9DB1-D8C3F74C8F7F}"/>
    <dgm:cxn modelId="{98B96AFB-2A2E-42CC-AB91-0C51C5AA69D1}" type="presOf" srcId="{871FBCCF-EDCE-41CA-8B38-EC61AFEC8E17}" destId="{E1B51C7A-C49A-42DE-BCFD-CFAC0D760C4F}" srcOrd="1" destOrd="0" presId="urn:microsoft.com/office/officeart/2005/8/layout/chart3"/>
    <dgm:cxn modelId="{C7690997-BC7B-40CD-B3A2-F3741BDADE70}" type="presParOf" srcId="{D3ECC760-8FE1-4DCF-ABDE-0845D8A8CCAD}" destId="{F481FB7E-266B-4F3A-9EED-410E7F41F59F}" srcOrd="0" destOrd="0" presId="urn:microsoft.com/office/officeart/2005/8/layout/chart3"/>
    <dgm:cxn modelId="{770E72BC-78F1-44F8-A726-58A6852570E7}" type="presParOf" srcId="{D3ECC760-8FE1-4DCF-ABDE-0845D8A8CCAD}" destId="{D3376EE6-0F16-43F7-9851-05A7105D6344}" srcOrd="1" destOrd="0" presId="urn:microsoft.com/office/officeart/2005/8/layout/chart3"/>
    <dgm:cxn modelId="{1B998F00-B5BA-47BE-9C64-0E783BEE5F70}" type="presParOf" srcId="{D3ECC760-8FE1-4DCF-ABDE-0845D8A8CCAD}" destId="{955289C7-4F99-4F99-B9B6-470D441A45BB}" srcOrd="2" destOrd="0" presId="urn:microsoft.com/office/officeart/2005/8/layout/chart3"/>
    <dgm:cxn modelId="{84BA9A00-03E3-49CE-9D65-CB5626B9820F}" type="presParOf" srcId="{D3ECC760-8FE1-4DCF-ABDE-0845D8A8CCAD}" destId="{D5DE27E3-E68F-465B-BB17-24FC9C85EE26}" srcOrd="3" destOrd="0" presId="urn:microsoft.com/office/officeart/2005/8/layout/chart3"/>
    <dgm:cxn modelId="{4B22B341-DA23-4A71-A162-271C73849B45}" type="presParOf" srcId="{D3ECC760-8FE1-4DCF-ABDE-0845D8A8CCAD}" destId="{C487932E-7A85-4AFD-81A9-E49CBF0C314E}" srcOrd="4" destOrd="0" presId="urn:microsoft.com/office/officeart/2005/8/layout/chart3"/>
    <dgm:cxn modelId="{B440D675-BA30-4870-9521-7B38D8B679F5}" type="presParOf" srcId="{D3ECC760-8FE1-4DCF-ABDE-0845D8A8CCAD}" destId="{3AB41C79-5DE9-4BDA-A6DA-0D54559FC567}" srcOrd="5" destOrd="0" presId="urn:microsoft.com/office/officeart/2005/8/layout/chart3"/>
    <dgm:cxn modelId="{047033CC-38E9-454F-8BCD-CFAEB243DEA5}" type="presParOf" srcId="{D3ECC760-8FE1-4DCF-ABDE-0845D8A8CCAD}" destId="{4DC0885E-FA7C-4417-837D-5F59E7EFFE29}" srcOrd="6" destOrd="0" presId="urn:microsoft.com/office/officeart/2005/8/layout/chart3"/>
    <dgm:cxn modelId="{A5B99A76-6D6F-4CAA-8110-DB5FBEF39C15}" type="presParOf" srcId="{D3ECC760-8FE1-4DCF-ABDE-0845D8A8CCAD}" destId="{3155FA3C-6840-4341-BB8F-26AE344897AF}" srcOrd="7" destOrd="0" presId="urn:microsoft.com/office/officeart/2005/8/layout/chart3"/>
    <dgm:cxn modelId="{DB0B921B-E2C9-49BF-B838-322DFDC50ABE}" type="presParOf" srcId="{D3ECC760-8FE1-4DCF-ABDE-0845D8A8CCAD}" destId="{8FF80C79-672E-4D36-82D8-DDD4CC4DFBDE}" srcOrd="8" destOrd="0" presId="urn:microsoft.com/office/officeart/2005/8/layout/chart3"/>
    <dgm:cxn modelId="{2A4645C0-F0AC-4B87-8578-799A9DADCE50}" type="presParOf" srcId="{D3ECC760-8FE1-4DCF-ABDE-0845D8A8CCAD}" destId="{CD583A90-9446-4810-B6A5-8CB737B850CF}" srcOrd="9" destOrd="0" presId="urn:microsoft.com/office/officeart/2005/8/layout/chart3"/>
    <dgm:cxn modelId="{AED947E9-D086-40A7-AA14-A0CF38499A3D}" type="presParOf" srcId="{D3ECC760-8FE1-4DCF-ABDE-0845D8A8CCAD}" destId="{009353F9-AAF3-4DBC-9868-F9F3D7BE2810}" srcOrd="10" destOrd="0" presId="urn:microsoft.com/office/officeart/2005/8/layout/chart3"/>
    <dgm:cxn modelId="{52C15EED-7EB9-4D9B-9DF4-61FDCF713F68}" type="presParOf" srcId="{D3ECC760-8FE1-4DCF-ABDE-0845D8A8CCAD}" destId="{E1B51C7A-C49A-42DE-BCFD-CFAC0D760C4F}" srcOrd="11" destOrd="0" presId="urn:microsoft.com/office/officeart/2005/8/layout/chart3"/>
    <dgm:cxn modelId="{C2C8FD12-7BDF-4933-B2F1-A651132AC17C}" type="presParOf" srcId="{D3ECC760-8FE1-4DCF-ABDE-0845D8A8CCAD}" destId="{95CCDAD2-B182-425B-91BF-60050251222A}" srcOrd="12" destOrd="0" presId="urn:microsoft.com/office/officeart/2005/8/layout/chart3"/>
    <dgm:cxn modelId="{A7B60AE8-3AA1-46C5-AC68-E725FF9C9740}" type="presParOf" srcId="{D3ECC760-8FE1-4DCF-ABDE-0845D8A8CCAD}" destId="{C06DD638-7C62-46E6-9C5D-863D2AEB37DA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1FB7E-266B-4F3A-9EED-410E7F41F59F}">
      <dsp:nvSpPr>
        <dsp:cNvPr id="0" name=""/>
        <dsp:cNvSpPr/>
      </dsp:nvSpPr>
      <dsp:spPr>
        <a:xfrm>
          <a:off x="1385214" y="233679"/>
          <a:ext cx="3413760" cy="3413760"/>
        </a:xfrm>
        <a:prstGeom prst="pie">
          <a:avLst>
            <a:gd name="adj1" fmla="val 16200000"/>
            <a:gd name="adj2" fmla="val 1928571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Natural Language Processing</a:t>
          </a:r>
        </a:p>
      </dsp:txBody>
      <dsp:txXfrm>
        <a:off x="3125825" y="558800"/>
        <a:ext cx="934720" cy="589280"/>
      </dsp:txXfrm>
    </dsp:sp>
    <dsp:sp modelId="{955289C7-4F99-4F99-B9B6-470D441A45BB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19285716"/>
            <a:gd name="adj2" fmla="val 771428"/>
          </a:avLst>
        </a:prstGeom>
        <a:solidFill>
          <a:schemeClr val="accent4">
            <a:hueOff val="1532790"/>
            <a:satOff val="-4808"/>
            <a:lumOff val="-5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Tone Analysis</a:t>
          </a:r>
        </a:p>
      </dsp:txBody>
      <dsp:txXfrm>
        <a:off x="3633825" y="1635760"/>
        <a:ext cx="991616" cy="629920"/>
      </dsp:txXfrm>
    </dsp:sp>
    <dsp:sp modelId="{C487932E-7A85-4AFD-81A9-E49CBF0C314E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3065581"/>
            <a:satOff val="-9615"/>
            <a:lumOff val="-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Visual Processing</a:t>
          </a:r>
        </a:p>
      </dsp:txBody>
      <dsp:txXfrm>
        <a:off x="3491585" y="2448560"/>
        <a:ext cx="894080" cy="650240"/>
      </dsp:txXfrm>
    </dsp:sp>
    <dsp:sp modelId="{4DC0885E-FA7C-4417-837D-5F59E7EFFE29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3857226"/>
            <a:gd name="adj2" fmla="val 6942858"/>
          </a:avLst>
        </a:prstGeom>
        <a:solidFill>
          <a:schemeClr val="accent4">
            <a:hueOff val="4598371"/>
            <a:satOff val="-14423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 Conversion</a:t>
          </a:r>
        </a:p>
      </dsp:txBody>
      <dsp:txXfrm>
        <a:off x="2546705" y="3098800"/>
        <a:ext cx="914400" cy="650240"/>
      </dsp:txXfrm>
    </dsp:sp>
    <dsp:sp modelId="{8FF80C79-672E-4D36-82D8-DDD4CC4DFBDE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6942858"/>
            <a:gd name="adj2" fmla="val 10028574"/>
          </a:avLst>
        </a:prstGeom>
        <a:solidFill>
          <a:schemeClr val="accent4">
            <a:hueOff val="6131161"/>
            <a:satOff val="-19231"/>
            <a:lumOff val="-2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Language Translation</a:t>
          </a:r>
        </a:p>
      </dsp:txBody>
      <dsp:txXfrm>
        <a:off x="1622145" y="2448560"/>
        <a:ext cx="894080" cy="650240"/>
      </dsp:txXfrm>
    </dsp:sp>
    <dsp:sp modelId="{009353F9-AAF3-4DBC-9868-F9F3D7BE2810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10028574"/>
            <a:gd name="adj2" fmla="val 13114284"/>
          </a:avLst>
        </a:prstGeom>
        <a:solidFill>
          <a:schemeClr val="accent4">
            <a:hueOff val="7663951"/>
            <a:satOff val="-24038"/>
            <a:lumOff val="-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Speech</a:t>
          </a:r>
        </a:p>
      </dsp:txBody>
      <dsp:txXfrm>
        <a:off x="1382369" y="1635760"/>
        <a:ext cx="991616" cy="629920"/>
      </dsp:txXfrm>
    </dsp:sp>
    <dsp:sp modelId="{95CCDAD2-B182-425B-91BF-60050251222A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13114284"/>
            <a:gd name="adj2" fmla="val 16200000"/>
          </a:avLst>
        </a:prstGeom>
        <a:solidFill>
          <a:schemeClr val="accent4">
            <a:hueOff val="9196741"/>
            <a:satOff val="-28846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Personality Insights</a:t>
          </a:r>
        </a:p>
      </dsp:txBody>
      <dsp:txXfrm>
        <a:off x="2036673" y="741680"/>
        <a:ext cx="934720" cy="58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Hi There! My name is Jason Jolley. I am the Director of Application Development for Micro Strategies – A US based Alfresco partner. Today I’d like to talk about Machine Learning Best Practices with Alfresco and Activiti. 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Please don’t hesitate to ask questions as we go through the presentation.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70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62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30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139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2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263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87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874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197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062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47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More : Conflict Analysis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502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26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269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By the end of this session I hope you will have enough information to get started building your own solutions.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68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walking into a department store. There is a camera that takes your picture as you enter and analyzes your gender, age, even emotion. Then – a TV screen display products marketed directly to you personally. </a:t>
            </a:r>
          </a:p>
          <a:p>
            <a:r>
              <a:rPr lang="en-US" dirty="0"/>
              <a:t>This is real world functionality that is easy to implement, and will soon be commonplace.</a:t>
            </a:r>
          </a:p>
          <a:p>
            <a:endParaRPr lang="en-US" dirty="0"/>
          </a:p>
          <a:p>
            <a:r>
              <a:rPr lang="en-US" dirty="0"/>
              <a:t>A Valuable lesson learned</a:t>
            </a:r>
          </a:p>
          <a:p>
            <a:r>
              <a:rPr lang="en-US" dirty="0"/>
              <a:t>Cognitive Computing is GREAT at making generalizations. But – it can be fooled. Everything is rated on a confidence scale. 100% confidence is rare.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743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0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558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Technically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JIRA has a </a:t>
            </a:r>
            <a:r>
              <a:rPr lang="en-US" dirty="0" err="1"/>
              <a:t>webhook</a:t>
            </a:r>
            <a:r>
              <a:rPr lang="en-US" dirty="0"/>
              <a:t> that can call a RESTful service.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The </a:t>
            </a:r>
            <a:r>
              <a:rPr lang="en-US" dirty="0" err="1"/>
              <a:t>Webhook</a:t>
            </a:r>
            <a:r>
              <a:rPr lang="en-US" dirty="0"/>
              <a:t> calls a custom service that passes the Summary, Description and/or comments to a new Activiti process.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Activiti – using a REST Call Task (or a custom service) – calls Watson with the text.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Watson analyses it and provides a score back to Activiti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Activiti decides what to do next</a:t>
            </a:r>
          </a:p>
        </p:txBody>
      </p:sp>
    </p:spTree>
    <p:extLst>
      <p:ext uri="{BB962C8B-B14F-4D97-AF65-F5344CB8AC3E}">
        <p14:creationId xmlns:p14="http://schemas.microsoft.com/office/powerpoint/2010/main" val="4086208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250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192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many of you have worked with Activiti Enterprise?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Before we get to deep – here is some very high level instructions on how to get setup. While this session isn’t a tutorial – if you are so inclined, you can get started with Cognitive Services while we are talking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451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79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69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456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63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www.beecon.buz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beecon.buzz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g"/><Relationship Id="rId9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jolley@microstra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400" dirty="0"/>
              <a:t>Machine Learning Best Practices with Alfresco &amp; Activiti</a:t>
            </a:r>
            <a:endParaRPr lang="en" sz="44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Jason Jolley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What </a:t>
            </a:r>
            <a:r>
              <a:rPr lang="en-US" dirty="0">
                <a:solidFill>
                  <a:schemeClr val="dk2"/>
                </a:solidFill>
              </a:rPr>
              <a:t>about “Cognitive Computing”</a:t>
            </a:r>
            <a:r>
              <a:rPr lang="en" dirty="0">
                <a:solidFill>
                  <a:schemeClr val="dk2"/>
                </a:solidFill>
              </a:rPr>
              <a:t>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951675"/>
            <a:ext cx="8520600" cy="1468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For most of us – Machine Learning and Cognitive Computing are analogous.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Cognitive computing leverages machine learning and other AI to emulate Human Cognition. 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Most of the major vendors now brand themselves with ‘Cognitive Services’</a:t>
            </a: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9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How does it relate to Content &amp; Process Services?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Content &amp; Process Services deal with unstructured content! </a:t>
            </a:r>
            <a:r>
              <a:rPr lang="en-US" sz="1400" b="1" dirty="0">
                <a:solidFill>
                  <a:schemeClr val="dk2"/>
                </a:solidFill>
              </a:rPr>
              <a:t>Sometimes, A LOT of unstructured content!</a:t>
            </a:r>
            <a:endParaRPr lang="en" sz="1400" b="1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Today’s cognitive processes </a:t>
            </a:r>
            <a:r>
              <a:rPr lang="en-US" sz="1400" b="1" dirty="0">
                <a:solidFill>
                  <a:srgbClr val="FF0000"/>
                </a:solidFill>
              </a:rPr>
              <a:t>LOVE</a:t>
            </a:r>
            <a:r>
              <a:rPr lang="en-US" sz="1400" dirty="0">
                <a:solidFill>
                  <a:schemeClr val="dk2"/>
                </a:solidFill>
              </a:rPr>
              <a:t> unstructured content.</a:t>
            </a:r>
            <a:endParaRPr sz="1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“Ready to Go” Cognitive Services API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91" y="2197497"/>
            <a:ext cx="2735817" cy="80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200" y="1876026"/>
            <a:ext cx="1611925" cy="13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Common APIs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2"/>
                </a:solidFill>
              </a:rPr>
              <a:t>There are commonalities in various Cognitive Services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2"/>
                </a:solidFill>
              </a:rPr>
              <a:t>Each API is independent. </a:t>
            </a: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2"/>
                </a:solidFill>
              </a:rPr>
              <a:t>Best Practice: </a:t>
            </a:r>
            <a:r>
              <a:rPr lang="en-US" sz="1600" b="1" dirty="0">
                <a:solidFill>
                  <a:srgbClr val="0070C0"/>
                </a:solidFill>
              </a:rPr>
              <a:t>Mix and Match the APIs for your the solution</a:t>
            </a:r>
            <a:endParaRPr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17428779"/>
              </p:ext>
            </p:extLst>
          </p:nvPr>
        </p:nvGraphicFramePr>
        <p:xfrm>
          <a:off x="3980873" y="595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42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11"/>
            <a:ext cx="8387844" cy="5129489"/>
          </a:xfrm>
          <a:prstGeom prst="rect">
            <a:avLst/>
          </a:prstGeom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359700" y="4084151"/>
            <a:ext cx="5562627" cy="968139"/>
          </a:xfrm>
          <a:prstGeom prst="rect">
            <a:avLst/>
          </a:prstGeom>
          <a:solidFill>
            <a:srgbClr val="0070C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Watson Services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(Part of IBM </a:t>
            </a:r>
            <a:r>
              <a:rPr lang="en-US" dirty="0" err="1">
                <a:solidFill>
                  <a:schemeClr val="tx1"/>
                </a:solidFill>
              </a:rPr>
              <a:t>BlueMix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1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359700" y="4084151"/>
            <a:ext cx="5562627" cy="968139"/>
          </a:xfrm>
          <a:prstGeom prst="rect">
            <a:avLst/>
          </a:prstGeom>
          <a:solidFill>
            <a:srgbClr val="0070C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Microsoft Cognitive Services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40"/>
            <a:ext cx="9144000" cy="26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1995855"/>
            <a:ext cx="8520600" cy="12045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</a:rPr>
              <a:t>Natural Language</a:t>
            </a:r>
            <a:br>
              <a:rPr lang="en-US" sz="3600" dirty="0">
                <a:solidFill>
                  <a:schemeClr val="dk2"/>
                </a:solidFill>
              </a:rPr>
            </a:br>
            <a:r>
              <a:rPr lang="en-US" sz="3600" dirty="0">
                <a:solidFill>
                  <a:schemeClr val="dk2"/>
                </a:solidFill>
              </a:rPr>
              <a:t> Processing (NLP)</a:t>
            </a:r>
            <a:endParaRPr lang="en" sz="3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9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rt 10"/>
          <p:cNvSpPr/>
          <p:nvPr/>
        </p:nvSpPr>
        <p:spPr>
          <a:xfrm>
            <a:off x="2041864" y="976911"/>
            <a:ext cx="4918229" cy="376752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AutoShape 2" descr=" "/>
          <p:cNvSpPr>
            <a:spLocks noChangeAspect="1" noChangeArrowheads="1"/>
          </p:cNvSpPr>
          <p:nvPr/>
        </p:nvSpPr>
        <p:spPr bwMode="auto">
          <a:xfrm>
            <a:off x="3567113" y="1571625"/>
            <a:ext cx="20097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72" y="1866098"/>
            <a:ext cx="1761108" cy="17611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97572" y="1999691"/>
            <a:ext cx="2254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2845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Natural Language Processing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Analyzes </a:t>
            </a:r>
            <a:r>
              <a:rPr lang="en-US" sz="1400" b="1" dirty="0">
                <a:solidFill>
                  <a:srgbClr val="0070C0"/>
                </a:solidFill>
              </a:rPr>
              <a:t>Unstructured</a:t>
            </a:r>
            <a:r>
              <a:rPr lang="en-US" sz="1400" dirty="0">
                <a:solidFill>
                  <a:schemeClr val="dk2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Text</a:t>
            </a:r>
            <a:r>
              <a:rPr lang="en-US" sz="1400" dirty="0">
                <a:solidFill>
                  <a:schemeClr val="dk2"/>
                </a:solidFill>
              </a:rPr>
              <a:t> to extract items like: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1029810" y="2175029"/>
            <a:ext cx="1500326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Phrases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771313" y="2175028"/>
            <a:ext cx="1500326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512816" y="2175027"/>
            <a:ext cx="1500326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254319" y="2175026"/>
            <a:ext cx="1500326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572000" y="3516555"/>
            <a:ext cx="1500326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504156" y="2845793"/>
            <a:ext cx="1500326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Roles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435441" y="3516555"/>
            <a:ext cx="1500326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685278" y="2845792"/>
            <a:ext cx="1500326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594717" y="2845792"/>
            <a:ext cx="1500326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Detection</a:t>
            </a:r>
          </a:p>
        </p:txBody>
      </p:sp>
    </p:spTree>
    <p:extLst>
      <p:ext uri="{BB962C8B-B14F-4D97-AF65-F5344CB8AC3E}">
        <p14:creationId xmlns:p14="http://schemas.microsoft.com/office/powerpoint/2010/main" val="180607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NLP Example: </a:t>
            </a:r>
            <a:r>
              <a:rPr lang="en-US" dirty="0">
                <a:solidFill>
                  <a:schemeClr val="dk2"/>
                </a:solidFill>
                <a:hlinkClick r:id="rId4"/>
              </a:rPr>
              <a:t>http://www.beecon.buzz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5" y="1418678"/>
            <a:ext cx="2133785" cy="220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01" y="2643494"/>
            <a:ext cx="7125317" cy="3200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87" y="1903764"/>
            <a:ext cx="3878916" cy="335309"/>
          </a:xfrm>
          <a:prstGeom prst="rect">
            <a:avLst/>
          </a:prstGeom>
        </p:spPr>
      </p:pic>
      <p:sp>
        <p:nvSpPr>
          <p:cNvPr id="11" name="Shape 67"/>
          <p:cNvSpPr txBox="1">
            <a:spLocks/>
          </p:cNvSpPr>
          <p:nvPr/>
        </p:nvSpPr>
        <p:spPr>
          <a:xfrm>
            <a:off x="322194" y="1596595"/>
            <a:ext cx="879792" cy="426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>
                <a:solidFill>
                  <a:schemeClr val="dk2"/>
                </a:solidFill>
              </a:rPr>
              <a:t>Entities</a:t>
            </a:r>
          </a:p>
          <a:p>
            <a:endParaRPr lang="en-US" sz="1400" dirty="0">
              <a:solidFill>
                <a:schemeClr val="dk2"/>
              </a:solidFill>
            </a:endParaRPr>
          </a:p>
        </p:txBody>
      </p:sp>
      <p:sp>
        <p:nvSpPr>
          <p:cNvPr id="12" name="Shape 67"/>
          <p:cNvSpPr txBox="1">
            <a:spLocks/>
          </p:cNvSpPr>
          <p:nvPr/>
        </p:nvSpPr>
        <p:spPr>
          <a:xfrm>
            <a:off x="311700" y="1017725"/>
            <a:ext cx="1221630" cy="426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>
                <a:solidFill>
                  <a:schemeClr val="dk2"/>
                </a:solidFill>
              </a:rPr>
              <a:t>Sentiment</a:t>
            </a:r>
          </a:p>
          <a:p>
            <a:endParaRPr lang="en-US" sz="1400" dirty="0">
              <a:solidFill>
                <a:schemeClr val="dk2"/>
              </a:solidFill>
            </a:endParaRPr>
          </a:p>
        </p:txBody>
      </p:sp>
      <p:sp>
        <p:nvSpPr>
          <p:cNvPr id="13" name="Shape 67"/>
          <p:cNvSpPr txBox="1">
            <a:spLocks/>
          </p:cNvSpPr>
          <p:nvPr/>
        </p:nvSpPr>
        <p:spPr>
          <a:xfrm>
            <a:off x="311700" y="2268531"/>
            <a:ext cx="921446" cy="426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>
                <a:solidFill>
                  <a:schemeClr val="dk2"/>
                </a:solidFill>
              </a:rPr>
              <a:t>Emotion</a:t>
            </a:r>
          </a:p>
          <a:p>
            <a:endParaRPr lang="en-US" sz="1400" dirty="0">
              <a:solidFill>
                <a:schemeClr val="dk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261" y="3411366"/>
            <a:ext cx="7422523" cy="1127858"/>
          </a:xfrm>
          <a:prstGeom prst="rect">
            <a:avLst/>
          </a:prstGeom>
        </p:spPr>
      </p:pic>
      <p:sp>
        <p:nvSpPr>
          <p:cNvPr id="17" name="Shape 67"/>
          <p:cNvSpPr txBox="1">
            <a:spLocks/>
          </p:cNvSpPr>
          <p:nvPr/>
        </p:nvSpPr>
        <p:spPr>
          <a:xfrm>
            <a:off x="311700" y="2940467"/>
            <a:ext cx="1200803" cy="426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>
                <a:solidFill>
                  <a:schemeClr val="dk2"/>
                </a:solidFill>
              </a:rPr>
              <a:t>Categories</a:t>
            </a:r>
          </a:p>
          <a:p>
            <a:endParaRPr lang="en-US" sz="1400" dirty="0">
              <a:solidFill>
                <a:schemeClr val="dk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41818" y="1154545"/>
            <a:ext cx="3290482" cy="12007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All Scores are between 0.00 and 1.00</a:t>
            </a:r>
          </a:p>
        </p:txBody>
      </p:sp>
    </p:spTree>
    <p:extLst>
      <p:ext uri="{BB962C8B-B14F-4D97-AF65-F5344CB8AC3E}">
        <p14:creationId xmlns:p14="http://schemas.microsoft.com/office/powerpoint/2010/main" val="50577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</a:rPr>
              <a:t>Goal</a:t>
            </a:r>
            <a:endParaRPr lang="en" sz="3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8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</a:rPr>
              <a:t>NLP Example: </a:t>
            </a:r>
            <a:r>
              <a:rPr lang="en-US" dirty="0">
                <a:solidFill>
                  <a:schemeClr val="dk2"/>
                </a:solidFill>
                <a:hlinkClick r:id="rId4"/>
              </a:rPr>
              <a:t>http://www.beecon.buzz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69" y="1531307"/>
            <a:ext cx="3490262" cy="3612193"/>
          </a:xfrm>
          <a:prstGeom prst="rect">
            <a:avLst/>
          </a:prstGeom>
        </p:spPr>
      </p:pic>
      <p:sp>
        <p:nvSpPr>
          <p:cNvPr id="11" name="Shape 67"/>
          <p:cNvSpPr txBox="1">
            <a:spLocks/>
          </p:cNvSpPr>
          <p:nvPr/>
        </p:nvSpPr>
        <p:spPr>
          <a:xfrm>
            <a:off x="311700" y="1104364"/>
            <a:ext cx="1200803" cy="426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>
                <a:solidFill>
                  <a:schemeClr val="dk2"/>
                </a:solidFill>
              </a:rPr>
              <a:t>Keywords</a:t>
            </a:r>
          </a:p>
          <a:p>
            <a:endParaRPr lang="en-US" sz="1400" dirty="0">
              <a:solidFill>
                <a:schemeClr val="dk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061" y="1432238"/>
            <a:ext cx="3482642" cy="3711262"/>
          </a:xfrm>
          <a:prstGeom prst="rect">
            <a:avLst/>
          </a:prstGeom>
        </p:spPr>
      </p:pic>
      <p:sp>
        <p:nvSpPr>
          <p:cNvPr id="14" name="Shape 67"/>
          <p:cNvSpPr txBox="1">
            <a:spLocks/>
          </p:cNvSpPr>
          <p:nvPr/>
        </p:nvSpPr>
        <p:spPr>
          <a:xfrm>
            <a:off x="4010916" y="1147581"/>
            <a:ext cx="1200803" cy="426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>
                <a:solidFill>
                  <a:schemeClr val="dk2"/>
                </a:solidFill>
              </a:rPr>
              <a:t>Keywords</a:t>
            </a:r>
          </a:p>
          <a:p>
            <a:endParaRPr lang="en-US" sz="1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2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</a:rPr>
              <a:t>NLP Use Cases with Content &amp; Process Services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2"/>
                </a:solidFill>
              </a:rPr>
              <a:t>Too Many Uses Cases!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Bulk Document Classification &amp; Re-organization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Inbound Document Parsing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Automatic Categorization &amp; Tagging of Content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Automatic Folder creation and document relocation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Process Decisions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Issue Escalation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</a:rPr>
              <a:t>And many more….</a:t>
            </a: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6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2"/>
                </a:solidFill>
              </a:rPr>
              <a:t>Best Practice: </a:t>
            </a:r>
            <a:r>
              <a:rPr lang="en-US" sz="1600" b="1" dirty="0">
                <a:solidFill>
                  <a:srgbClr val="0070C0"/>
                </a:solidFill>
              </a:rPr>
              <a:t>Mix and Match the APIs for your the solution</a:t>
            </a:r>
            <a:endParaRPr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5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</a:rPr>
              <a:t>NLP Demo</a:t>
            </a:r>
            <a:endParaRPr lang="en" sz="3600" dirty="0">
              <a:solidFill>
                <a:schemeClr val="dk2"/>
              </a:solidFill>
            </a:endParaRPr>
          </a:p>
        </p:txBody>
      </p:sp>
      <p:pic>
        <p:nvPicPr>
          <p:cNvPr id="2" name="NLP Proces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</a:rPr>
              <a:t>NLP Demo</a:t>
            </a:r>
            <a:endParaRPr lang="en" sz="3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72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</a:rPr>
              <a:t>Visual Recognition</a:t>
            </a:r>
            <a:endParaRPr lang="en" sz="3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8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Visual Recognition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dk2"/>
                </a:solidFill>
              </a:rPr>
              <a:t>Visual Recognition uses deep learning algorithms to analyze images that can give you insights into your visual content.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2"/>
                </a:solidFill>
              </a:rPr>
              <a:t>Object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2"/>
                </a:solidFill>
              </a:rPr>
              <a:t>Face Detection</a:t>
            </a:r>
          </a:p>
          <a:p>
            <a:pPr lvl="0" rtl="0">
              <a:spcBef>
                <a:spcPts val="0"/>
              </a:spcBef>
            </a:pPr>
            <a:endParaRPr lang="en-US" sz="1400" dirty="0">
              <a:solidFill>
                <a:schemeClr val="dk2"/>
              </a:solidFill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400" y="2117250"/>
            <a:ext cx="2460000" cy="1629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946" y="731375"/>
            <a:ext cx="2777971" cy="37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53" y="1862214"/>
            <a:ext cx="2308647" cy="2841411"/>
          </a:xfrm>
          <a:prstGeom prst="rect">
            <a:avLst/>
          </a:prstGeom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Visual Recognition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dk2"/>
                </a:solidFill>
              </a:rPr>
              <a:t>Visual Recognition uses deep learning algorithms to analyze images that can give you insights into your visual content.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2"/>
                </a:solidFill>
              </a:rPr>
              <a:t>Object Classification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2"/>
                </a:solidFill>
              </a:rPr>
              <a:t>Face Detection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2"/>
              </a:solidFill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153" y="1868739"/>
            <a:ext cx="2309060" cy="28348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168" y="374400"/>
            <a:ext cx="2568378" cy="432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11" y="2822418"/>
            <a:ext cx="2857748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chemeClr val="dk2"/>
                </a:solidFill>
              </a:rPr>
              <a:t>Beecon</a:t>
            </a:r>
            <a:r>
              <a:rPr lang="en-US" dirty="0">
                <a:solidFill>
                  <a:schemeClr val="dk2"/>
                </a:solidFill>
              </a:rPr>
              <a:t> Hackathon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7" y="1017725"/>
            <a:ext cx="6991643" cy="39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67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chemeClr val="dk2"/>
                </a:solidFill>
              </a:rPr>
              <a:t>Beecon</a:t>
            </a:r>
            <a:r>
              <a:rPr lang="en-US" dirty="0">
                <a:solidFill>
                  <a:schemeClr val="dk2"/>
                </a:solidFill>
              </a:rPr>
              <a:t> Hackathon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05000" cy="67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</a:rPr>
              <a:t>160 attendees from all over the world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8623495" cy="34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58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chemeClr val="dk2"/>
                </a:solidFill>
              </a:rPr>
              <a:t>Beecon</a:t>
            </a:r>
            <a:r>
              <a:rPr lang="en-US" dirty="0">
                <a:solidFill>
                  <a:schemeClr val="dk2"/>
                </a:solidFill>
              </a:rPr>
              <a:t> Hackathon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05000" cy="67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</a:rPr>
              <a:t>160 attendees from all over the world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8609427" cy="34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730325"/>
            <a:ext cx="8520600" cy="28385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dk2"/>
                </a:solidFill>
              </a:rPr>
              <a:t>Empower everyone to use Machine Learning in Content and Process Services.</a:t>
            </a:r>
          </a:p>
          <a:p>
            <a:pPr marL="342900" lvl="0" indent="-342900" rtl="0">
              <a:spcBef>
                <a:spcPts val="0"/>
              </a:spcBef>
              <a:buAutoNum type="arabicParenR"/>
            </a:pPr>
            <a:endParaRPr lang="en" sz="14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45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Some Hackathon Stats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385" y="1263455"/>
            <a:ext cx="5596412" cy="3145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60" y="1127143"/>
            <a:ext cx="1638442" cy="7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60" y="1127143"/>
            <a:ext cx="2171888" cy="731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01" y="1127143"/>
            <a:ext cx="2156647" cy="1790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901" y="3117461"/>
            <a:ext cx="3139712" cy="701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901" y="3995054"/>
            <a:ext cx="5601185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771" y="1017725"/>
            <a:ext cx="6111770" cy="3436918"/>
          </a:xfrm>
          <a:prstGeom prst="rect">
            <a:avLst/>
          </a:prstGeom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Some Hackathon Stats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60" y="1127143"/>
            <a:ext cx="1638442" cy="7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60" y="1127143"/>
            <a:ext cx="2171888" cy="731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01" y="1127143"/>
            <a:ext cx="2156647" cy="1790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901" y="3117461"/>
            <a:ext cx="3139712" cy="701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901" y="3995054"/>
            <a:ext cx="5601185" cy="708721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 rot="7579225">
            <a:off x="6192001" y="1516503"/>
            <a:ext cx="1382400" cy="2703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6552000" y="324000"/>
            <a:ext cx="1987200" cy="92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WAIT!!! Who is that?</a:t>
            </a:r>
          </a:p>
        </p:txBody>
      </p:sp>
    </p:spTree>
    <p:extLst>
      <p:ext uri="{BB962C8B-B14F-4D97-AF65-F5344CB8AC3E}">
        <p14:creationId xmlns:p14="http://schemas.microsoft.com/office/powerpoint/2010/main" val="283547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</a:rPr>
              <a:t>Tone Analysis</a:t>
            </a:r>
            <a:endParaRPr lang="en" sz="3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53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Tone Analysis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9600" cy="445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dk2"/>
                </a:solidFill>
              </a:rPr>
              <a:t>Detect and interpret emotions, social tendencies, and language style cues found in text.</a:t>
            </a:r>
          </a:p>
          <a:p>
            <a:pPr lvl="0"/>
            <a:endParaRPr lang="en-US" sz="1400" dirty="0">
              <a:solidFill>
                <a:schemeClr val="dk2"/>
              </a:solidFill>
            </a:endParaRPr>
          </a:p>
          <a:p>
            <a:pPr lvl="0"/>
            <a:endParaRPr lang="en" sz="14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4" name="Shape 81"/>
          <p:cNvSpPr txBox="1">
            <a:spLocks/>
          </p:cNvSpPr>
          <p:nvPr/>
        </p:nvSpPr>
        <p:spPr>
          <a:xfrm>
            <a:off x="311700" y="3090475"/>
            <a:ext cx="8289600" cy="451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Sentiment Analysis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10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25" y="1680686"/>
            <a:ext cx="792549" cy="74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090" y="1646393"/>
            <a:ext cx="838273" cy="815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179" y="1650203"/>
            <a:ext cx="807790" cy="807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785" y="1669255"/>
            <a:ext cx="830652" cy="769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8253" y="1657824"/>
            <a:ext cx="845893" cy="7925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97027" y="2385021"/>
            <a:ext cx="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1763" y="2377823"/>
            <a:ext cx="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8179" y="2377822"/>
            <a:ext cx="82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Disgust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66637" y="2355908"/>
            <a:ext cx="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68546" y="2385021"/>
            <a:ext cx="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2089" y="3716637"/>
            <a:ext cx="6724800" cy="5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18030" y="3450237"/>
            <a:ext cx="66337" cy="633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8316" y="3587948"/>
            <a:ext cx="27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61867" y="3562748"/>
            <a:ext cx="27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321320" y="3587948"/>
            <a:ext cx="0" cy="3077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4690" y="3916073"/>
            <a:ext cx="104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77797" y="3897587"/>
            <a:ext cx="11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70136" y="3895725"/>
            <a:ext cx="50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182227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Use Case – JIRA &amp; Customer Service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960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We use JIRA to help service our clients.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dk2"/>
                </a:solidFill>
              </a:rPr>
              <a:t>Customer Response Time </a:t>
            </a:r>
            <a:r>
              <a:rPr lang="en-US" sz="1400" dirty="0">
                <a:solidFill>
                  <a:schemeClr val="dk2"/>
                </a:solidFill>
              </a:rPr>
              <a:t>is VERY Important.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BUT – Even More Important is </a:t>
            </a:r>
            <a:r>
              <a:rPr lang="en-US" sz="1400" b="1" dirty="0">
                <a:solidFill>
                  <a:schemeClr val="dk2"/>
                </a:solidFill>
              </a:rPr>
              <a:t>Customer Satisfaction</a:t>
            </a:r>
            <a:r>
              <a:rPr lang="en-US" sz="1400" dirty="0">
                <a:solidFill>
                  <a:schemeClr val="dk2"/>
                </a:solidFill>
              </a:rPr>
              <a:t>!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Response Time is easy to measure.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dk2"/>
                </a:solidFill>
              </a:rPr>
              <a:t>How do you automatically measure Customer Satisfaction?</a:t>
            </a:r>
            <a:endParaRPr lang="en" sz="1400" b="1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53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Use Case – JIRA &amp; Customer Service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960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Customers can choose Priority…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Priority != Satisfaction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A Customer could log a Trivial issue, but still be very dis-satisfied.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518" y="1357718"/>
            <a:ext cx="2126164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97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/>
          <p:cNvSpPr/>
          <p:nvPr/>
        </p:nvSpPr>
        <p:spPr>
          <a:xfrm>
            <a:off x="3059142" y="1552383"/>
            <a:ext cx="2319258" cy="18244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Use Case – JIRA &amp; Customer Service</a:t>
            </a:r>
            <a:endParaRPr lang="en" dirty="0">
              <a:solidFill>
                <a:schemeClr val="dk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00" y="2213357"/>
            <a:ext cx="1578166" cy="856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269" y="1648973"/>
            <a:ext cx="1842984" cy="614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4829" y="2213357"/>
            <a:ext cx="1310296" cy="1075973"/>
          </a:xfrm>
          <a:prstGeom prst="rect">
            <a:avLst/>
          </a:prstGeom>
        </p:spPr>
      </p:pic>
      <p:sp>
        <p:nvSpPr>
          <p:cNvPr id="13" name="Flowchart: Magnetic Disk 12"/>
          <p:cNvSpPr/>
          <p:nvPr/>
        </p:nvSpPr>
        <p:spPr>
          <a:xfrm>
            <a:off x="6626936" y="2021503"/>
            <a:ext cx="1095807" cy="123987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626936" y="1048383"/>
            <a:ext cx="1251312" cy="720000"/>
            <a:chOff x="6323088" y="1274400"/>
            <a:chExt cx="1402512" cy="842400"/>
          </a:xfrm>
        </p:grpSpPr>
        <p:sp>
          <p:nvSpPr>
            <p:cNvPr id="14" name="Rectangle 13"/>
            <p:cNvSpPr/>
            <p:nvPr/>
          </p:nvSpPr>
          <p:spPr>
            <a:xfrm>
              <a:off x="6323089" y="1274400"/>
              <a:ext cx="1402511" cy="842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323089" y="1663200"/>
              <a:ext cx="1402511" cy="45360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6323088" y="1281165"/>
              <a:ext cx="1402511" cy="525166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Arrow: Right 16"/>
          <p:cNvSpPr/>
          <p:nvPr/>
        </p:nvSpPr>
        <p:spPr>
          <a:xfrm>
            <a:off x="5884319" y="2519041"/>
            <a:ext cx="398872" cy="24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>
            <a:off x="2322940" y="2519042"/>
            <a:ext cx="398872" cy="24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/>
          <p:cNvSpPr/>
          <p:nvPr/>
        </p:nvSpPr>
        <p:spPr>
          <a:xfrm rot="19272450">
            <a:off x="5872225" y="1629946"/>
            <a:ext cx="398872" cy="24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18"/>
          <p:cNvSpPr/>
          <p:nvPr/>
        </p:nvSpPr>
        <p:spPr>
          <a:xfrm>
            <a:off x="453600" y="3628800"/>
            <a:ext cx="1576800" cy="878400"/>
          </a:xfrm>
          <a:prstGeom prst="wedgeRectCallout">
            <a:avLst>
              <a:gd name="adj1" fmla="val -357"/>
              <a:gd name="adj2" fmla="val -1153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Enters JIRA Ticket</a:t>
            </a:r>
          </a:p>
        </p:txBody>
      </p:sp>
      <p:sp>
        <p:nvSpPr>
          <p:cNvPr id="25" name="Speech Bubble: Rectangle 24"/>
          <p:cNvSpPr/>
          <p:nvPr/>
        </p:nvSpPr>
        <p:spPr>
          <a:xfrm>
            <a:off x="3565666" y="3628800"/>
            <a:ext cx="2012668" cy="1224000"/>
          </a:xfrm>
          <a:prstGeom prst="wedgeRectCallout">
            <a:avLst>
              <a:gd name="adj1" fmla="val 1327"/>
              <a:gd name="adj2" fmla="val -751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Watson Analyzes Sentiment &amp; Emotion: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26" name="Speech Bubble: Rectangle 25"/>
          <p:cNvSpPr/>
          <p:nvPr/>
        </p:nvSpPr>
        <p:spPr>
          <a:xfrm>
            <a:off x="2191166" y="3628800"/>
            <a:ext cx="1213734" cy="878400"/>
          </a:xfrm>
          <a:prstGeom prst="wedgeRectCallout">
            <a:avLst>
              <a:gd name="adj1" fmla="val 44473"/>
              <a:gd name="adj2" fmla="val -875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Activiti Calls Watson</a:t>
            </a:r>
          </a:p>
        </p:txBody>
      </p:sp>
      <p:sp>
        <p:nvSpPr>
          <p:cNvPr id="28" name="Speech Bubble: Rectangle 27"/>
          <p:cNvSpPr/>
          <p:nvPr/>
        </p:nvSpPr>
        <p:spPr>
          <a:xfrm>
            <a:off x="5884318" y="3627966"/>
            <a:ext cx="2309281" cy="1274381"/>
          </a:xfrm>
          <a:prstGeom prst="wedgeRectCallout">
            <a:avLst>
              <a:gd name="adj1" fmla="val -81994"/>
              <a:gd name="adj2" fmla="val -829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Activiti notifies Stakeholders if thresholds are exceeded. </a:t>
            </a:r>
          </a:p>
          <a:p>
            <a:r>
              <a:rPr lang="en-US" dirty="0"/>
              <a:t>Stores Data for reporting.</a:t>
            </a:r>
          </a:p>
        </p:txBody>
      </p:sp>
    </p:spTree>
    <p:extLst>
      <p:ext uri="{BB962C8B-B14F-4D97-AF65-F5344CB8AC3E}">
        <p14:creationId xmlns:p14="http://schemas.microsoft.com/office/powerpoint/2010/main" val="186351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17" grpId="0" animBg="1"/>
      <p:bldP spid="21" grpId="0" animBg="1"/>
      <p:bldP spid="23" grpId="0" animBg="1"/>
      <p:bldP spid="19" grpId="0" animBg="1"/>
      <p:bldP spid="25" grpId="0" animBg="1"/>
      <p:bldP spid="26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Use Case – JIRA &amp; Customer Service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8960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>
                <a:solidFill>
                  <a:schemeClr val="dk2"/>
                </a:solidFill>
              </a:rPr>
              <a:t>Some tips: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2"/>
                </a:solidFill>
              </a:rPr>
              <a:t>Start Small – a Test Project, then a small project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2"/>
                </a:solidFill>
              </a:rPr>
              <a:t>Configurable Thresholds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2"/>
                </a:solidFill>
              </a:rPr>
              <a:t>Save historical data for trends. Consider using trends for alerts instead of individual tickets.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2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89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</a:rPr>
              <a:t>Configuration - Demo</a:t>
            </a:r>
            <a:endParaRPr lang="en" sz="3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05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THANK YOU!!!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Jason Jolley</a:t>
            </a:r>
            <a:endParaRPr lang="en" sz="3600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1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jjolley@microstrat.com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@</a:t>
            </a:r>
            <a:r>
              <a:rPr lang="en-US" dirty="0" err="1"/>
              <a:t>jasonjolley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Want to build your own Cognitive Process?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89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AutoNum type="arabicParenR"/>
            </a:pPr>
            <a:r>
              <a:rPr lang="en-US" sz="1400" dirty="0">
                <a:solidFill>
                  <a:schemeClr val="dk2"/>
                </a:solidFill>
              </a:rPr>
              <a:t>Download an Activiti Enterprise Trial</a:t>
            </a:r>
          </a:p>
          <a:p>
            <a:pPr marL="342900" lvl="0" indent="-342900" rtl="0">
              <a:spcBef>
                <a:spcPts val="0"/>
              </a:spcBef>
              <a:buAutoNum type="arabicParenR"/>
            </a:pPr>
            <a:r>
              <a:rPr lang="en-US" sz="1400" dirty="0">
                <a:solidFill>
                  <a:schemeClr val="dk2"/>
                </a:solidFill>
              </a:rPr>
              <a:t>Sign up for a free IBM </a:t>
            </a:r>
            <a:r>
              <a:rPr lang="en-US" sz="1400" dirty="0" err="1">
                <a:solidFill>
                  <a:schemeClr val="dk2"/>
                </a:solidFill>
              </a:rPr>
              <a:t>BlueMix</a:t>
            </a:r>
            <a:r>
              <a:rPr lang="en-US" sz="1400" dirty="0">
                <a:solidFill>
                  <a:schemeClr val="dk2"/>
                </a:solidFill>
              </a:rPr>
              <a:t> Account </a:t>
            </a:r>
            <a:r>
              <a:rPr lang="en-US" sz="1400" dirty="0">
                <a:solidFill>
                  <a:srgbClr val="0070C0"/>
                </a:solidFill>
              </a:rPr>
              <a:t>[No Credit Card Required]</a:t>
            </a:r>
          </a:p>
          <a:p>
            <a:pPr marL="342900" lvl="0" indent="-342900" rtl="0">
              <a:spcBef>
                <a:spcPts val="0"/>
              </a:spcBef>
              <a:buAutoNum type="arabicParenR"/>
            </a:pPr>
            <a:r>
              <a:rPr lang="en-US" sz="1400" dirty="0">
                <a:solidFill>
                  <a:schemeClr val="dk2"/>
                </a:solidFill>
              </a:rPr>
              <a:t>Configure an Activiti Endpoint to the </a:t>
            </a:r>
            <a:r>
              <a:rPr lang="en-US" sz="1400" dirty="0" err="1">
                <a:solidFill>
                  <a:schemeClr val="dk2"/>
                </a:solidFill>
              </a:rPr>
              <a:t>BlueMix</a:t>
            </a:r>
            <a:r>
              <a:rPr lang="en-US" sz="1400" dirty="0">
                <a:solidFill>
                  <a:schemeClr val="dk2"/>
                </a:solidFill>
              </a:rPr>
              <a:t> Watson service of your choosing.</a:t>
            </a:r>
          </a:p>
          <a:p>
            <a:pPr marL="342900" lvl="0" indent="-342900" rtl="0">
              <a:spcBef>
                <a:spcPts val="0"/>
              </a:spcBef>
              <a:buAutoNum type="arabicParenR"/>
            </a:pPr>
            <a:r>
              <a:rPr lang="en-US" sz="1400" dirty="0">
                <a:solidFill>
                  <a:schemeClr val="dk2"/>
                </a:solidFill>
              </a:rPr>
              <a:t>Enjoy!</a:t>
            </a:r>
            <a:endParaRPr lang="en" sz="14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655" y="3366222"/>
            <a:ext cx="800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You will be able to create your very own Cognitive Process POC without writing any code!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604" y="4208858"/>
            <a:ext cx="719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Back to this near the end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129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</a:rPr>
              <a:t>Agenda</a:t>
            </a:r>
            <a:endParaRPr lang="en" sz="3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4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Agenda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AutoNum type="arabicParenR"/>
            </a:pPr>
            <a:r>
              <a:rPr lang="en-US" sz="1400" dirty="0">
                <a:solidFill>
                  <a:schemeClr val="dk2"/>
                </a:solidFill>
              </a:rPr>
              <a:t>Machine Learning Overview</a:t>
            </a:r>
          </a:p>
          <a:p>
            <a:pPr marL="342900" lvl="0" indent="-342900" rtl="0">
              <a:spcBef>
                <a:spcPts val="0"/>
              </a:spcBef>
              <a:buAutoNum type="arabicParenR"/>
            </a:pPr>
            <a:r>
              <a:rPr lang="en-US" sz="1400" dirty="0">
                <a:solidFill>
                  <a:schemeClr val="dk2"/>
                </a:solidFill>
              </a:rPr>
              <a:t>Common Tools &amp; Services</a:t>
            </a:r>
          </a:p>
          <a:p>
            <a:pPr marL="342900" lvl="0" indent="-342900" rtl="0">
              <a:spcBef>
                <a:spcPts val="0"/>
              </a:spcBef>
              <a:buAutoNum type="arabicParenR"/>
            </a:pPr>
            <a:r>
              <a:rPr lang="en-US" sz="1400" dirty="0">
                <a:solidFill>
                  <a:schemeClr val="dk2"/>
                </a:solidFill>
              </a:rPr>
              <a:t>Patterns Applied to Alfresco and Activiti</a:t>
            </a:r>
          </a:p>
          <a:p>
            <a:pPr marL="342900" lvl="0" indent="-342900" rtl="0">
              <a:spcBef>
                <a:spcPts val="0"/>
              </a:spcBef>
              <a:buAutoNum type="arabicParenR"/>
            </a:pPr>
            <a:endParaRPr lang="en-US" sz="1400" dirty="0">
              <a:solidFill>
                <a:schemeClr val="dk2"/>
              </a:solidFill>
            </a:endParaRPr>
          </a:p>
          <a:p>
            <a:pPr marL="342900" lvl="0" indent="-342900" rtl="0">
              <a:spcBef>
                <a:spcPts val="0"/>
              </a:spcBef>
              <a:buAutoNum type="arabicParenR"/>
            </a:pPr>
            <a:endParaRPr lang="en" sz="14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7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0" y="2186386"/>
            <a:ext cx="8520600" cy="74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</a:rPr>
              <a:t>Machine Learning?</a:t>
            </a:r>
            <a:endParaRPr lang="en" sz="3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1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What </a:t>
            </a:r>
            <a:r>
              <a:rPr lang="en-US" dirty="0" err="1">
                <a:solidFill>
                  <a:schemeClr val="dk2"/>
                </a:solidFill>
              </a:rPr>
              <a:t>i</a:t>
            </a:r>
            <a:r>
              <a:rPr lang="en" dirty="0">
                <a:solidFill>
                  <a:schemeClr val="dk2"/>
                </a:solidFill>
              </a:rPr>
              <a:t>s </a:t>
            </a:r>
            <a:r>
              <a:rPr lang="en-US" dirty="0">
                <a:solidFill>
                  <a:schemeClr val="dk2"/>
                </a:solidFill>
              </a:rPr>
              <a:t>Machine Learning</a:t>
            </a:r>
            <a:r>
              <a:rPr lang="en" dirty="0">
                <a:solidFill>
                  <a:schemeClr val="dk2"/>
                </a:solidFill>
              </a:rPr>
              <a:t>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464100" y="1304875"/>
            <a:ext cx="3158331" cy="1877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dk2"/>
                </a:solidFill>
              </a:rPr>
              <a:t>An Overused Buzzword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dk2"/>
                </a:solidFill>
              </a:rPr>
              <a:t>A Transformative Technology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dk2"/>
                </a:solidFill>
              </a:rPr>
              <a:t>A Confusing Mess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dk2"/>
                </a:solidFill>
              </a:rPr>
              <a:t>All of the above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dk2"/>
              </a:solidFill>
            </a:endParaRPr>
          </a:p>
          <a:p>
            <a:endParaRPr lang="en-US" sz="1400" dirty="0">
              <a:solidFill>
                <a:schemeClr val="dk2"/>
              </a:solidFill>
            </a:endParaRPr>
          </a:p>
          <a:p>
            <a:endParaRPr lang="en-US" sz="1400"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00" y="1433146"/>
            <a:ext cx="303603" cy="264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8" y="1876409"/>
            <a:ext cx="303603" cy="264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9" y="2307900"/>
            <a:ext cx="303603" cy="264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76" y="2742394"/>
            <a:ext cx="303603" cy="2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What </a:t>
            </a:r>
            <a:r>
              <a:rPr lang="en-US" dirty="0" err="1">
                <a:solidFill>
                  <a:schemeClr val="dk2"/>
                </a:solidFill>
              </a:rPr>
              <a:t>i</a:t>
            </a:r>
            <a:r>
              <a:rPr lang="en" dirty="0">
                <a:solidFill>
                  <a:schemeClr val="dk2"/>
                </a:solidFill>
              </a:rPr>
              <a:t>s </a:t>
            </a:r>
            <a:r>
              <a:rPr lang="en-US" dirty="0">
                <a:solidFill>
                  <a:schemeClr val="dk2"/>
                </a:solidFill>
              </a:rPr>
              <a:t>Machine Learning</a:t>
            </a:r>
            <a:r>
              <a:rPr lang="en" dirty="0">
                <a:solidFill>
                  <a:schemeClr val="dk2"/>
                </a:solidFill>
              </a:rPr>
              <a:t>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951675"/>
            <a:ext cx="8520600" cy="1367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dirty="0">
                <a:solidFill>
                  <a:schemeClr val="dk2"/>
                </a:solidFill>
              </a:rPr>
              <a:t> “A field of study that gives computers the ability to learn</a:t>
            </a:r>
          </a:p>
          <a:p>
            <a:pPr lvl="0" algn="ctr">
              <a:lnSpc>
                <a:spcPct val="100000"/>
              </a:lnSpc>
            </a:pPr>
            <a:r>
              <a:rPr lang="en-US" dirty="0">
                <a:solidFill>
                  <a:schemeClr val="dk2"/>
                </a:solidFill>
              </a:rPr>
              <a:t>without being explicitly programmed.”</a:t>
            </a:r>
          </a:p>
          <a:p>
            <a:pPr lvl="0" algn="ctr"/>
            <a:r>
              <a:rPr lang="en-US" sz="1400" dirty="0">
                <a:solidFill>
                  <a:schemeClr val="dk2"/>
                </a:solidFill>
              </a:rPr>
              <a:t>-Dr. Arthur Samuel</a:t>
            </a:r>
            <a:endParaRPr sz="1400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4000" y="4032000"/>
            <a:ext cx="66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Think: “The algorithms to accomplish a task.”</a:t>
            </a:r>
          </a:p>
          <a:p>
            <a:pPr algn="ctr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991</Words>
  <Application>Microsoft Office PowerPoint</Application>
  <PresentationFormat>On-screen Show (16:9)</PresentationFormat>
  <Paragraphs>179</Paragraphs>
  <Slides>39</Slides>
  <Notes>39</Notes>
  <HiddenSlides>2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Courier New</vt:lpstr>
      <vt:lpstr>Wingdings</vt:lpstr>
      <vt:lpstr>simple-dark-2</vt:lpstr>
      <vt:lpstr>Machine Learning Best Practices with Alfresco &amp; Activiti</vt:lpstr>
      <vt:lpstr>Goal</vt:lpstr>
      <vt:lpstr>PowerPoint Presentation</vt:lpstr>
      <vt:lpstr>Want to build your own Cognitive Process?</vt:lpstr>
      <vt:lpstr>Agenda</vt:lpstr>
      <vt:lpstr>Agenda</vt:lpstr>
      <vt:lpstr>Machine Learning?</vt:lpstr>
      <vt:lpstr>What is Machine Learning?</vt:lpstr>
      <vt:lpstr>What is Machine Learning?</vt:lpstr>
      <vt:lpstr>What about “Cognitive Computing”?</vt:lpstr>
      <vt:lpstr>How does it relate to Content &amp; Process Services?</vt:lpstr>
      <vt:lpstr>“Ready to Go” Cognitive Services API</vt:lpstr>
      <vt:lpstr>Common APIs</vt:lpstr>
      <vt:lpstr>Watson Services (Part of IBM BlueMix)</vt:lpstr>
      <vt:lpstr>Microsoft Cognitive Services</vt:lpstr>
      <vt:lpstr>Natural Language  Processing (NLP)</vt:lpstr>
      <vt:lpstr>PowerPoint Presentation</vt:lpstr>
      <vt:lpstr>Natural Language Processing</vt:lpstr>
      <vt:lpstr>NLP Example: http://www.beecon.buzz</vt:lpstr>
      <vt:lpstr>NLP Example: http://www.beecon.buzz</vt:lpstr>
      <vt:lpstr>NLP Use Cases with Content &amp; Process Services</vt:lpstr>
      <vt:lpstr>NLP Demo</vt:lpstr>
      <vt:lpstr>NLP Demo</vt:lpstr>
      <vt:lpstr>Visual Recognition</vt:lpstr>
      <vt:lpstr>Visual Recognition</vt:lpstr>
      <vt:lpstr>Visual Recognition</vt:lpstr>
      <vt:lpstr>Beecon Hackathon</vt:lpstr>
      <vt:lpstr>Beecon Hackathon</vt:lpstr>
      <vt:lpstr>Beecon Hackathon</vt:lpstr>
      <vt:lpstr>Some Hackathon Stats</vt:lpstr>
      <vt:lpstr>Some Hackathon Stats</vt:lpstr>
      <vt:lpstr>Tone Analysis</vt:lpstr>
      <vt:lpstr>Tone Analysis</vt:lpstr>
      <vt:lpstr>Use Case – JIRA &amp; Customer Service</vt:lpstr>
      <vt:lpstr>Use Case – JIRA &amp; Customer Service</vt:lpstr>
      <vt:lpstr>Use Case – JIRA &amp; Customer Service</vt:lpstr>
      <vt:lpstr>Use Case – JIRA &amp; Customer Service</vt:lpstr>
      <vt:lpstr>Configuration - Demo</vt:lpstr>
      <vt:lpstr>THANK YOU!!!  Jason Jolley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Jason Jolley</dc:creator>
  <cp:lastModifiedBy>Jason Jolley</cp:lastModifiedBy>
  <cp:revision>30</cp:revision>
  <dcterms:modified xsi:type="dcterms:W3CDTF">2017-04-28T07:50:24Z</dcterms:modified>
</cp:coreProperties>
</file>