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5" r:id="rId3"/>
    <p:sldId id="257" r:id="rId4"/>
    <p:sldId id="271" r:id="rId5"/>
    <p:sldId id="275" r:id="rId6"/>
    <p:sldId id="269" r:id="rId7"/>
    <p:sldId id="273" r:id="rId8"/>
    <p:sldId id="274" r:id="rId9"/>
    <p:sldId id="272" r:id="rId10"/>
    <p:sldId id="279" r:id="rId11"/>
    <p:sldId id="270" r:id="rId12"/>
    <p:sldId id="276" r:id="rId13"/>
    <p:sldId id="277" r:id="rId14"/>
    <p:sldId id="268" r:id="rId15"/>
    <p:sldId id="278" r:id="rId16"/>
    <p:sldId id="280" r:id="rId17"/>
    <p:sldId id="282" r:id="rId18"/>
    <p:sldId id="283" r:id="rId19"/>
    <p:sldId id="266" r:id="rId20"/>
    <p:sldId id="281" r:id="rId21"/>
    <p:sldId id="26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5670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Samuel Langlois;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Manager at </a:t>
            </a:r>
            <a:r>
              <a:rPr lang="fr-FR" baseline="0" dirty="0" err="1" smtClean="0"/>
              <a:t>Alfresco</a:t>
            </a:r>
            <a:endParaRPr lang="fr-F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fr-FR" baseline="0" dirty="0" smtClean="0"/>
              <a:t>Job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take</a:t>
            </a:r>
            <a:r>
              <a:rPr lang="fr-FR" baseline="0" dirty="0" smtClean="0"/>
              <a:t> care of CI and releases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4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8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/>
              <a:t>GitHub</a:t>
            </a:r>
            <a:r>
              <a:rPr lang="fr-FR" dirty="0" smtClean="0"/>
              <a:t>,</a:t>
            </a:r>
            <a:r>
              <a:rPr lang="fr-FR" baseline="0" dirty="0" smtClean="0"/>
              <a:t> good for </a:t>
            </a:r>
            <a:r>
              <a:rPr lang="fr-FR" baseline="0" dirty="0" err="1" smtClean="0"/>
              <a:t>visibility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getting</a:t>
            </a:r>
            <a:r>
              <a:rPr lang="fr-FR" baseline="0" dirty="0" smtClean="0"/>
              <a:t> contributions</a:t>
            </a:r>
          </a:p>
          <a:p>
            <a:pPr lvl="0">
              <a:spcBef>
                <a:spcPts val="0"/>
              </a:spcBef>
              <a:buNone/>
            </a:pPr>
            <a:r>
              <a:rPr lang="fr-FR" baseline="0" dirty="0" smtClean="0"/>
              <a:t>Old </a:t>
            </a:r>
            <a:r>
              <a:rPr lang="fr-FR" baseline="0" dirty="0" err="1" smtClean="0"/>
              <a:t>gitlab</a:t>
            </a:r>
            <a:r>
              <a:rPr lang="fr-FR" baseline="0" dirty="0" smtClean="0"/>
              <a:t> CE</a:t>
            </a:r>
          </a:p>
          <a:p>
            <a:pPr lvl="0">
              <a:spcBef>
                <a:spcPts val="0"/>
              </a:spcBef>
              <a:buNone/>
            </a:pPr>
            <a:r>
              <a:rPr lang="fr-FR" baseline="0" dirty="0" smtClean="0"/>
              <a:t>New </a:t>
            </a:r>
            <a:r>
              <a:rPr lang="fr-FR" baseline="0" dirty="0" err="1" smtClean="0"/>
              <a:t>gitlab</a:t>
            </a:r>
            <a:r>
              <a:rPr lang="fr-FR" baseline="0" dirty="0" smtClean="0"/>
              <a:t>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06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59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12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5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mtClean="0"/>
              <a:t>WHY NO</a:t>
            </a:r>
            <a:r>
              <a:rPr lang="fr-FR" baseline="0" smtClean="0"/>
              <a:t>T JENKINS?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3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mtClean="0"/>
              <a:t>WHY NO</a:t>
            </a:r>
            <a:r>
              <a:rPr lang="fr-FR" baseline="0" smtClean="0"/>
              <a:t>T JENKINS?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26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91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73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9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99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0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4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/>
              <a:t>Huge</a:t>
            </a:r>
            <a:r>
              <a:rPr lang="fr-FR" dirty="0" smtClean="0"/>
              <a:t> and diverse code 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07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1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3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5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4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lfresco/alfresco-data-model" TargetMode="External"/><Relationship Id="rId4" Type="http://schemas.openxmlformats.org/officeDocument/2006/relationships/hyperlink" Target="https://github.com/Alfresco/alfresco-cor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alfresco.com/" TargetMode="External"/><Relationship Id="rId5" Type="http://schemas.openxmlformats.org/officeDocument/2006/relationships/hyperlink" Target="https://gitlab.alfresco.com/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ssues.alfresc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svn.alfresco.com/repos/alfresco-open-mirror/" TargetMode="External"/><Relationship Id="rId4" Type="http://schemas.openxmlformats.org/officeDocument/2006/relationships/hyperlink" Target="https://svn.alfresco.com/repos/alfresco-enterpris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Managing Alfresco source code</a:t>
            </a:r>
            <a:endParaRPr lang="en" sz="4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Samuel Langlois</a:t>
            </a:r>
            <a:br>
              <a:rPr lang="en" dirty="0" smtClean="0"/>
            </a:br>
            <a:r>
              <a:rPr lang="en" dirty="0" smtClean="0"/>
              <a:t>27 April 2017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Git migration - Repository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11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Migrated</a:t>
            </a:r>
            <a:r>
              <a:rPr lang="fr-FR" sz="2400" dirty="0" smtClean="0">
                <a:solidFill>
                  <a:schemeClr val="dk2"/>
                </a:solidFill>
              </a:rPr>
              <a:t> to </a:t>
            </a:r>
            <a:r>
              <a:rPr lang="fr-FR" sz="2400" b="1" dirty="0" smtClean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fr-FR" sz="2400" b="1" dirty="0">
              <a:solidFill>
                <a:schemeClr val="dk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alfresco-core</a:t>
            </a:r>
            <a:r>
              <a:rPr lang="fr-FR" sz="2000" dirty="0">
                <a:solidFill>
                  <a:schemeClr val="dk2"/>
                </a:solidFill>
              </a:rPr>
              <a:t> - </a:t>
            </a:r>
            <a:r>
              <a:rPr lang="fr-FR" sz="1600" dirty="0">
                <a:solidFill>
                  <a:schemeClr val="dk2"/>
                </a:solidFill>
                <a:hlinkClick r:id="rId4"/>
              </a:rPr>
              <a:t>https://</a:t>
            </a:r>
            <a:r>
              <a:rPr lang="fr-FR" sz="1600" dirty="0" smtClean="0">
                <a:solidFill>
                  <a:schemeClr val="dk2"/>
                </a:solidFill>
                <a:hlinkClick r:id="rId4"/>
              </a:rPr>
              <a:t>github.com/Alfresco/alfresco-core</a:t>
            </a:r>
            <a:r>
              <a:rPr lang="fr-FR" sz="1600" dirty="0" smtClean="0">
                <a:solidFill>
                  <a:schemeClr val="dk2"/>
                </a:solidFill>
              </a:rPr>
              <a:t> 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alfresco</a:t>
            </a:r>
            <a:r>
              <a:rPr lang="fr-FR" sz="2000" dirty="0">
                <a:solidFill>
                  <a:schemeClr val="dk2"/>
                </a:solidFill>
              </a:rPr>
              <a:t>-data-model - </a:t>
            </a:r>
            <a:r>
              <a:rPr lang="fr-FR" sz="1600" dirty="0">
                <a:solidFill>
                  <a:schemeClr val="dk2"/>
                </a:solidFill>
                <a:hlinkClick r:id="rId5"/>
              </a:rPr>
              <a:t>https://</a:t>
            </a:r>
            <a:r>
              <a:rPr lang="fr-FR" sz="1600" dirty="0" smtClean="0">
                <a:solidFill>
                  <a:schemeClr val="dk2"/>
                </a:solidFill>
                <a:hlinkClick r:id="rId5"/>
              </a:rPr>
              <a:t>github.com/Alfresco/alfresco-data-model</a:t>
            </a:r>
            <a:r>
              <a:rPr lang="fr-FR" sz="2000" dirty="0" smtClean="0">
                <a:solidFill>
                  <a:schemeClr val="dk2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To </a:t>
            </a:r>
            <a:r>
              <a:rPr lang="fr-FR" sz="2400" dirty="0" err="1" smtClean="0">
                <a:solidFill>
                  <a:schemeClr val="dk2"/>
                </a:solidFill>
              </a:rPr>
              <a:t>be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migrated</a:t>
            </a:r>
            <a:endParaRPr lang="fr-FR" sz="2400" b="1" dirty="0" smtClean="0">
              <a:solidFill>
                <a:schemeClr val="dk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2"/>
                </a:solidFill>
              </a:rPr>
              <a:t>a</a:t>
            </a:r>
            <a:r>
              <a:rPr lang="fr-FR" sz="2000" dirty="0" err="1" smtClean="0">
                <a:solidFill>
                  <a:schemeClr val="dk2"/>
                </a:solidFill>
              </a:rPr>
              <a:t>lfresco-jlan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alfresco-repository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alfresco</a:t>
            </a:r>
            <a:r>
              <a:rPr lang="fr-FR" sz="2000" dirty="0" smtClean="0">
                <a:solidFill>
                  <a:schemeClr val="dk2"/>
                </a:solidFill>
              </a:rPr>
              <a:t>-</a:t>
            </a:r>
            <a:r>
              <a:rPr lang="fr-FR" sz="2000" dirty="0" err="1" smtClean="0">
                <a:solidFill>
                  <a:schemeClr val="dk2"/>
                </a:solidFill>
              </a:rPr>
              <a:t>remote</a:t>
            </a:r>
            <a:r>
              <a:rPr lang="fr-FR" sz="2000" dirty="0" smtClean="0">
                <a:solidFill>
                  <a:schemeClr val="dk2"/>
                </a:solidFill>
              </a:rPr>
              <a:t>-api</a:t>
            </a:r>
            <a:endParaRPr lang="fr-FR" sz="2000" dirty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…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2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Which git?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GitHub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smtClean="0">
                <a:solidFill>
                  <a:schemeClr val="dk2"/>
                </a:solidFill>
                <a:hlinkClick r:id="rId4"/>
              </a:rPr>
              <a:t>https://github.com/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fr-FR" sz="24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« </a:t>
            </a:r>
            <a:r>
              <a:rPr lang="fr-FR" sz="2400" dirty="0" err="1" smtClean="0">
                <a:solidFill>
                  <a:schemeClr val="dk2"/>
                </a:solidFill>
              </a:rPr>
              <a:t>old</a:t>
            </a:r>
            <a:r>
              <a:rPr lang="fr-FR" sz="2400" dirty="0" smtClean="0">
                <a:solidFill>
                  <a:schemeClr val="dk2"/>
                </a:solidFill>
              </a:rPr>
              <a:t> » </a:t>
            </a:r>
            <a:r>
              <a:rPr lang="fr-FR" sz="2400" dirty="0" err="1" smtClean="0">
                <a:solidFill>
                  <a:schemeClr val="dk2"/>
                </a:solidFill>
              </a:rPr>
              <a:t>GitLab</a:t>
            </a:r>
            <a:r>
              <a:rPr lang="fr-FR" sz="2400" dirty="0" smtClean="0">
                <a:solidFill>
                  <a:schemeClr val="dk2"/>
                </a:solidFill>
              </a:rPr>
              <a:t> CE </a:t>
            </a:r>
            <a:r>
              <a:rPr lang="fr-FR" sz="2400" dirty="0" smtClean="0">
                <a:solidFill>
                  <a:schemeClr val="dk2"/>
                </a:solidFill>
                <a:hlinkClick r:id="rId5"/>
              </a:rPr>
              <a:t>https://gitlab.alfresco.com/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fr-FR" sz="2400" dirty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« new » </a:t>
            </a:r>
            <a:r>
              <a:rPr lang="fr-FR" sz="2400" dirty="0" err="1" smtClean="0">
                <a:solidFill>
                  <a:schemeClr val="dk2"/>
                </a:solidFill>
              </a:rPr>
              <a:t>GitLab</a:t>
            </a:r>
            <a:r>
              <a:rPr lang="fr-FR" sz="2400" dirty="0" smtClean="0">
                <a:solidFill>
                  <a:schemeClr val="dk2"/>
                </a:solidFill>
              </a:rPr>
              <a:t> EE </a:t>
            </a:r>
            <a:r>
              <a:rPr lang="fr-FR" sz="2400" dirty="0" smtClean="0">
                <a:solidFill>
                  <a:schemeClr val="dk2"/>
                </a:solidFill>
                <a:hlinkClick r:id="rId6"/>
              </a:rPr>
              <a:t>https://git.alfresco.com/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21" y="753431"/>
            <a:ext cx="1212034" cy="121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21" y="2217484"/>
            <a:ext cx="1126654" cy="112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11" y="3596158"/>
            <a:ext cx="1052724" cy="972717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2566416" y="3029712"/>
            <a:ext cx="2145792" cy="6888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 </a:t>
            </a:r>
            <a:r>
              <a:rPr lang="fr-FR" dirty="0" err="1" smtClean="0"/>
              <a:t>progress</a:t>
            </a:r>
            <a:r>
              <a:rPr lang="fr-FR" dirty="0" smtClean="0"/>
              <a:t>…</a:t>
            </a:r>
            <a:endParaRPr lang="en-GB" dirty="0"/>
          </a:p>
        </p:txBody>
      </p:sp>
      <p:sp>
        <p:nvSpPr>
          <p:cNvPr id="3" name="Up Arrow 2"/>
          <p:cNvSpPr/>
          <p:nvPr/>
        </p:nvSpPr>
        <p:spPr>
          <a:xfrm>
            <a:off x="2566416" y="1780032"/>
            <a:ext cx="2145792" cy="66446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 </a:t>
            </a:r>
            <a:r>
              <a:rPr lang="fr-FR" dirty="0" err="1" smtClean="0"/>
              <a:t>progress</a:t>
            </a:r>
            <a:r>
              <a:rPr lang="fr-FR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23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Technical challenge 1/2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« new » </a:t>
            </a:r>
            <a:r>
              <a:rPr lang="fr-FR" sz="2400" dirty="0" err="1" smtClean="0">
                <a:solidFill>
                  <a:schemeClr val="dk2"/>
                </a:solidFill>
              </a:rPr>
              <a:t>GitLab</a:t>
            </a:r>
            <a:r>
              <a:rPr lang="fr-FR" sz="2400" dirty="0" smtClean="0">
                <a:solidFill>
                  <a:schemeClr val="dk2"/>
                </a:solidFill>
              </a:rPr>
              <a:t> EE not able to </a:t>
            </a:r>
            <a:r>
              <a:rPr lang="fr-FR" sz="2400" dirty="0" err="1" smtClean="0">
                <a:solidFill>
                  <a:schemeClr val="dk2"/>
                </a:solidFill>
              </a:rPr>
              <a:t>accept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external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users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yet</a:t>
            </a:r>
            <a:endParaRPr lang="fr-FR" sz="24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Looking</a:t>
            </a:r>
            <a:r>
              <a:rPr lang="fr-FR" sz="2400" dirty="0" smtClean="0">
                <a:solidFill>
                  <a:schemeClr val="dk2"/>
                </a:solidFill>
              </a:rPr>
              <a:t> for solutions to </a:t>
            </a:r>
            <a:r>
              <a:rPr lang="fr-FR" sz="2400" dirty="0" err="1" smtClean="0">
                <a:solidFill>
                  <a:schemeClr val="dk2"/>
                </a:solidFill>
              </a:rPr>
              <a:t>handle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identities</a:t>
            </a:r>
            <a:r>
              <a:rPr lang="fr-FR" sz="2400" dirty="0" smtClean="0">
                <a:solidFill>
                  <a:schemeClr val="dk2"/>
                </a:solidFill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88" y="245016"/>
            <a:ext cx="1052724" cy="9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Technical challenges 2/2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Repositories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with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different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access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rights</a:t>
            </a:r>
            <a:endParaRPr lang="fr-FR" sz="24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Folders</a:t>
            </a:r>
            <a:r>
              <a:rPr lang="fr-FR" sz="2000" dirty="0" smtClean="0">
                <a:solidFill>
                  <a:schemeClr val="dk2"/>
                </a:solidFill>
              </a:rPr>
              <a:t> (RM, …)</a:t>
            </a:r>
            <a:endParaRPr lang="fr-FR" sz="2000" dirty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Branches (RM, </a:t>
            </a:r>
            <a:r>
              <a:rPr lang="fr-FR" sz="2000" dirty="0" err="1" smtClean="0">
                <a:solidFill>
                  <a:schemeClr val="dk2"/>
                </a:solidFill>
              </a:rPr>
              <a:t>Search</a:t>
            </a:r>
            <a:r>
              <a:rPr lang="fr-FR" sz="2000" dirty="0" smtClean="0">
                <a:solidFill>
                  <a:schemeClr val="dk2"/>
                </a:solidFill>
              </a:rPr>
              <a:t>, …)</a:t>
            </a:r>
            <a:endParaRPr lang="fr-FR" sz="2000" dirty="0">
              <a:solidFill>
                <a:schemeClr val="dk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85" y="3219125"/>
            <a:ext cx="1052724" cy="972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48" y="3099467"/>
            <a:ext cx="1212034" cy="121203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373609" y="3705484"/>
            <a:ext cx="3393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88873" y="3288145"/>
            <a:ext cx="1311563" cy="3499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Partial push</a:t>
            </a:r>
            <a:endParaRPr lang="en-GB" dirty="0"/>
          </a:p>
        </p:txBody>
      </p:sp>
      <p:cxnSp>
        <p:nvCxnSpPr>
          <p:cNvPr id="3" name="Curved Connector 2"/>
          <p:cNvCxnSpPr>
            <a:stCxn id="5" idx="2"/>
            <a:endCxn id="6" idx="2"/>
          </p:cNvCxnSpPr>
          <p:nvPr/>
        </p:nvCxnSpPr>
        <p:spPr>
          <a:xfrm rot="5400000" flipH="1">
            <a:off x="5050326" y="1988763"/>
            <a:ext cx="119659" cy="4525818"/>
          </a:xfrm>
          <a:prstGeom prst="curvedConnector3">
            <a:avLst>
              <a:gd name="adj1" fmla="val -19104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14547" y="4125067"/>
            <a:ext cx="1311563" cy="3499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Pull </a:t>
            </a:r>
            <a:r>
              <a:rPr lang="fr-FR" dirty="0" err="1" smtClean="0"/>
              <a:t>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2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2"/>
                </a:solidFill>
              </a:rPr>
              <a:t>Continuous integration</a:t>
            </a:r>
            <a:endParaRPr lang="en" sz="3600" dirty="0">
              <a:solidFill>
                <a:schemeClr val="dk2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347125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46529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Atlassian Bamboo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1 server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21 linux </a:t>
            </a:r>
            <a:r>
              <a:rPr lang="fr-FR" sz="2400" dirty="0" err="1" smtClean="0">
                <a:solidFill>
                  <a:schemeClr val="dk2"/>
                </a:solidFill>
              </a:rPr>
              <a:t>build</a:t>
            </a:r>
            <a:r>
              <a:rPr lang="fr-FR" sz="2400" dirty="0" smtClean="0">
                <a:solidFill>
                  <a:schemeClr val="dk2"/>
                </a:solidFill>
              </a:rPr>
              <a:t> agents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2 Windows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2 OS 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04" y="3023616"/>
            <a:ext cx="5820688" cy="13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FAQ – Jenkins?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20" y="1017725"/>
            <a:ext cx="2924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Superscaling Bamboo!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16 « </a:t>
            </a:r>
            <a:r>
              <a:rPr lang="fr-FR" sz="2400" dirty="0" err="1" smtClean="0">
                <a:solidFill>
                  <a:schemeClr val="dk2"/>
                </a:solidFill>
              </a:rPr>
              <a:t>fixed</a:t>
            </a:r>
            <a:r>
              <a:rPr lang="fr-FR" sz="2400" dirty="0" smtClean="0">
                <a:solidFill>
                  <a:schemeClr val="dk2"/>
                </a:solidFill>
              </a:rPr>
              <a:t> » </a:t>
            </a:r>
            <a:r>
              <a:rPr lang="fr-FR" sz="2400" dirty="0" err="1" smtClean="0">
                <a:solidFill>
                  <a:schemeClr val="dk2"/>
                </a:solidFill>
              </a:rPr>
              <a:t>build</a:t>
            </a:r>
            <a:r>
              <a:rPr lang="fr-FR" sz="2400" dirty="0" smtClean="0">
                <a:solidFill>
                  <a:schemeClr val="dk2"/>
                </a:solidFill>
              </a:rPr>
              <a:t> agents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5 « </a:t>
            </a:r>
            <a:r>
              <a:rPr lang="fr-FR" sz="2400" dirty="0" err="1" smtClean="0">
                <a:solidFill>
                  <a:schemeClr val="dk2"/>
                </a:solidFill>
              </a:rPr>
              <a:t>elastic</a:t>
            </a:r>
            <a:r>
              <a:rPr lang="fr-FR" sz="2400" dirty="0" smtClean="0">
                <a:solidFill>
                  <a:schemeClr val="dk2"/>
                </a:solidFill>
              </a:rPr>
              <a:t> » agents on AWS</a:t>
            </a: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Cheaper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Flexible</a:t>
            </a: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Infinite</a:t>
            </a:r>
            <a:r>
              <a:rPr lang="fr-FR" sz="2000" dirty="0" smtClean="0">
                <a:solidFill>
                  <a:schemeClr val="dk2"/>
                </a:solidFill>
              </a:rPr>
              <a:t> power!</a:t>
            </a:r>
            <a:endParaRPr lang="fr-FR" sz="24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48" y="2086924"/>
            <a:ext cx="6050656" cy="24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1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Public CI server?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Useful</a:t>
            </a:r>
            <a:r>
              <a:rPr lang="fr-FR" sz="2400" dirty="0" smtClean="0">
                <a:solidFill>
                  <a:schemeClr val="dk2"/>
                </a:solidFill>
              </a:rPr>
              <a:t> for </a:t>
            </a:r>
            <a:endParaRPr lang="fr-FR" sz="2400" dirty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Community</a:t>
            </a:r>
            <a:r>
              <a:rPr lang="fr-FR" sz="2000" dirty="0" smtClean="0">
                <a:solidFill>
                  <a:schemeClr val="dk2"/>
                </a:solidFill>
              </a:rPr>
              <a:t> </a:t>
            </a:r>
            <a:r>
              <a:rPr lang="fr-FR" sz="2000" dirty="0" err="1" smtClean="0">
                <a:solidFill>
                  <a:schemeClr val="dk2"/>
                </a:solidFill>
              </a:rPr>
              <a:t>products</a:t>
            </a:r>
            <a:endParaRPr lang="fr-FR" sz="2000" dirty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Testing</a:t>
            </a:r>
            <a:r>
              <a:rPr lang="fr-FR" sz="2000" dirty="0" smtClean="0">
                <a:solidFill>
                  <a:schemeClr val="dk2"/>
                </a:solidFill>
              </a:rPr>
              <a:t> contributions</a:t>
            </a: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2"/>
                </a:solidFill>
              </a:rPr>
              <a:t>Releases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Agenda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Source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chemeClr val="dk2"/>
                </a:solidFill>
              </a:rPr>
              <a:t>Continuous</a:t>
            </a:r>
            <a:r>
              <a:rPr lang="fr-FR" sz="2400" dirty="0" smtClean="0">
                <a:solidFill>
                  <a:schemeClr val="dk2"/>
                </a:solidFill>
              </a:rPr>
              <a:t> </a:t>
            </a:r>
            <a:r>
              <a:rPr lang="fr-FR" sz="2400" dirty="0" err="1" smtClean="0">
                <a:solidFill>
                  <a:schemeClr val="dk2"/>
                </a:solidFill>
              </a:rPr>
              <a:t>integration</a:t>
            </a:r>
            <a:endParaRPr lang="fr-FR" sz="24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Releases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Release process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Publish</a:t>
            </a:r>
            <a:r>
              <a:rPr lang="fr-FR" sz="2000" dirty="0" smtClean="0">
                <a:solidFill>
                  <a:schemeClr val="dk2"/>
                </a:solidFill>
              </a:rPr>
              <a:t> release on </a:t>
            </a:r>
            <a:r>
              <a:rPr lang="fr-FR" sz="2000" dirty="0" err="1" smtClean="0">
                <a:solidFill>
                  <a:schemeClr val="dk2"/>
                </a:solidFill>
              </a:rPr>
              <a:t>internal</a:t>
            </a:r>
            <a:r>
              <a:rPr lang="fr-FR" sz="2000" dirty="0" smtClean="0">
                <a:solidFill>
                  <a:schemeClr val="dk2"/>
                </a:solidFill>
              </a:rPr>
              <a:t> server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Publish</a:t>
            </a:r>
            <a:r>
              <a:rPr lang="fr-FR" sz="2000" dirty="0" smtClean="0">
                <a:solidFill>
                  <a:schemeClr val="dk2"/>
                </a:solidFill>
              </a:rPr>
              <a:t> release on </a:t>
            </a:r>
            <a:r>
              <a:rPr lang="fr-FR" sz="2000" dirty="0" err="1" smtClean="0">
                <a:solidFill>
                  <a:schemeClr val="dk2"/>
                </a:solidFill>
              </a:rPr>
              <a:t>Maven</a:t>
            </a:r>
            <a:r>
              <a:rPr lang="fr-FR" sz="2000" dirty="0" smtClean="0">
                <a:solidFill>
                  <a:schemeClr val="dk2"/>
                </a:solidFill>
              </a:rPr>
              <a:t> </a:t>
            </a:r>
            <a:r>
              <a:rPr lang="fr-FR" sz="2000" dirty="0" err="1" smtClean="0">
                <a:solidFill>
                  <a:schemeClr val="dk2"/>
                </a:solidFill>
              </a:rPr>
              <a:t>repository</a:t>
            </a:r>
            <a:r>
              <a:rPr lang="fr-FR" sz="2000" dirty="0" smtClean="0">
                <a:solidFill>
                  <a:schemeClr val="dk2"/>
                </a:solidFill>
              </a:rPr>
              <a:t> (Nexus</a:t>
            </a:r>
            <a:r>
              <a:rPr lang="fr-FR" sz="2000" dirty="0" smtClean="0">
                <a:solidFill>
                  <a:schemeClr val="dk2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2"/>
                </a:solidFill>
              </a:rPr>
              <a:t>Publish</a:t>
            </a:r>
            <a:r>
              <a:rPr lang="fr-FR" sz="2000" dirty="0">
                <a:solidFill>
                  <a:schemeClr val="dk2"/>
                </a:solidFill>
              </a:rPr>
              <a:t> release on JIRA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2"/>
                </a:solidFill>
              </a:rPr>
              <a:t>Tag release in </a:t>
            </a:r>
            <a:r>
              <a:rPr lang="fr-FR" sz="2000" dirty="0" smtClean="0">
                <a:solidFill>
                  <a:schemeClr val="dk2"/>
                </a:solidFill>
              </a:rPr>
              <a:t>Git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Publish</a:t>
            </a:r>
            <a:r>
              <a:rPr lang="fr-FR" sz="2000" dirty="0" smtClean="0">
                <a:solidFill>
                  <a:schemeClr val="dk2"/>
                </a:solidFill>
              </a:rPr>
              <a:t> release on Support portal (</a:t>
            </a:r>
            <a:r>
              <a:rPr lang="fr-FR" sz="2000" dirty="0" err="1" smtClean="0">
                <a:solidFill>
                  <a:schemeClr val="dk2"/>
                </a:solidFill>
              </a:rPr>
              <a:t>SalesForce</a:t>
            </a:r>
            <a:r>
              <a:rPr lang="fr-FR" sz="2000" dirty="0" smtClean="0">
                <a:solidFill>
                  <a:schemeClr val="dk2"/>
                </a:solidFill>
              </a:rPr>
              <a:t>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Update </a:t>
            </a:r>
            <a:r>
              <a:rPr lang="fr-FR" sz="2000" dirty="0" smtClean="0">
                <a:solidFill>
                  <a:schemeClr val="dk2"/>
                </a:solidFill>
              </a:rPr>
              <a:t>trials (</a:t>
            </a:r>
            <a:r>
              <a:rPr lang="fr-FR" sz="2000" dirty="0" err="1" smtClean="0">
                <a:solidFill>
                  <a:schemeClr val="dk2"/>
                </a:solidFill>
              </a:rPr>
              <a:t>download</a:t>
            </a:r>
            <a:r>
              <a:rPr lang="fr-FR" sz="2000" dirty="0" smtClean="0">
                <a:solidFill>
                  <a:schemeClr val="dk2"/>
                </a:solidFill>
              </a:rPr>
              <a:t>, on-line, Amazon Marketplace)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68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Samuel Langlois</a:t>
            </a:r>
            <a:br>
              <a:rPr lang="en" sz="3600" dirty="0" smtClean="0"/>
            </a:b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@</a:t>
            </a:r>
            <a:r>
              <a:rPr lang="en-GB" dirty="0" err="1"/>
              <a:t>samuel_langlois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hlinkClick r:id="rId4"/>
              </a:rPr>
              <a:t>https://issues.alfresco.com/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2"/>
                </a:solidFill>
              </a:rPr>
              <a:t>Source</a:t>
            </a:r>
            <a:endParaRPr lang="en" sz="3600" dirty="0">
              <a:solidFill>
                <a:schemeClr val="dk2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347125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Challenges 1/3 : quantity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~ 1.5 million </a:t>
            </a:r>
            <a:r>
              <a:rPr lang="fr-FR" sz="2400" dirty="0" err="1" smtClean="0">
                <a:solidFill>
                  <a:schemeClr val="dk2"/>
                </a:solidFill>
              </a:rPr>
              <a:t>lines</a:t>
            </a:r>
            <a:r>
              <a:rPr lang="fr-FR" sz="2400" dirty="0" smtClean="0">
                <a:solidFill>
                  <a:schemeClr val="dk2"/>
                </a:solidFill>
              </a:rPr>
              <a:t> of code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Spread in 100s of </a:t>
            </a:r>
            <a:r>
              <a:rPr lang="fr-FR" sz="2400" dirty="0" err="1" smtClean="0">
                <a:solidFill>
                  <a:schemeClr val="dk2"/>
                </a:solidFill>
              </a:rPr>
              <a:t>repositories</a:t>
            </a:r>
            <a:endParaRPr lang="fr-FR" sz="2400" dirty="0" smtClean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dk2"/>
                </a:solidFill>
              </a:rPr>
              <a:t>Multiple </a:t>
            </a:r>
            <a:r>
              <a:rPr lang="fr-FR" sz="2400" dirty="0" err="1" smtClean="0">
                <a:solidFill>
                  <a:schemeClr val="dk2"/>
                </a:solidFill>
              </a:rPr>
              <a:t>languages</a:t>
            </a:r>
            <a:endParaRPr lang="fr-FR" sz="2400" dirty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Java</a:t>
            </a: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Javascript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C++ / C#</a:t>
            </a:r>
          </a:p>
          <a:p>
            <a:pPr marL="72000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ObjectiveC</a:t>
            </a:r>
            <a:endParaRPr lang="fr-FR" sz="16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9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Challenges 2/3 : access rights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dk2"/>
                </a:solidFill>
              </a:rPr>
              <a:t>Public code – </a:t>
            </a:r>
            <a:r>
              <a:rPr lang="fr-FR" sz="2000" dirty="0" err="1" smtClean="0">
                <a:solidFill>
                  <a:schemeClr val="dk2"/>
                </a:solidFill>
              </a:rPr>
              <a:t>Community</a:t>
            </a:r>
            <a:r>
              <a:rPr lang="fr-FR" sz="2000" dirty="0" smtClean="0">
                <a:solidFill>
                  <a:schemeClr val="dk2"/>
                </a:solidFill>
              </a:rPr>
              <a:t> </a:t>
            </a:r>
            <a:r>
              <a:rPr lang="fr-FR" sz="2000" dirty="0" err="1" smtClean="0">
                <a:solidFill>
                  <a:schemeClr val="dk2"/>
                </a:solidFill>
              </a:rPr>
              <a:t>editions</a:t>
            </a:r>
            <a:endParaRPr lang="fr-FR" sz="2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Private</a:t>
            </a:r>
            <a:r>
              <a:rPr lang="fr-FR" sz="2000" dirty="0" smtClean="0">
                <a:solidFill>
                  <a:schemeClr val="dk2"/>
                </a:solidFill>
              </a:rPr>
              <a:t> code – Enterprise </a:t>
            </a:r>
            <a:r>
              <a:rPr lang="fr-FR" sz="2000" dirty="0" err="1" smtClean="0">
                <a:solidFill>
                  <a:schemeClr val="dk2"/>
                </a:solidFill>
              </a:rPr>
              <a:t>editions</a:t>
            </a:r>
            <a:r>
              <a:rPr lang="fr-FR" sz="2000" dirty="0" smtClean="0">
                <a:solidFill>
                  <a:schemeClr val="dk2"/>
                </a:solidFill>
              </a:rPr>
              <a:t>, </a:t>
            </a:r>
            <a:r>
              <a:rPr lang="fr-FR" sz="2000" dirty="0" err="1" smtClean="0">
                <a:solidFill>
                  <a:schemeClr val="dk2"/>
                </a:solidFill>
              </a:rPr>
              <a:t>paid</a:t>
            </a:r>
            <a:r>
              <a:rPr lang="fr-FR" sz="2000" dirty="0" smtClean="0">
                <a:solidFill>
                  <a:schemeClr val="dk2"/>
                </a:solidFill>
              </a:rPr>
              <a:t>-for </a:t>
            </a:r>
            <a:r>
              <a:rPr lang="fr-FR" sz="2000" dirty="0" err="1" smtClean="0">
                <a:solidFill>
                  <a:schemeClr val="dk2"/>
                </a:solidFill>
              </a:rPr>
              <a:t>add-ons</a:t>
            </a:r>
            <a:r>
              <a:rPr lang="fr-FR" sz="2000" dirty="0" smtClean="0">
                <a:solidFill>
                  <a:schemeClr val="dk2"/>
                </a:solidFill>
              </a:rPr>
              <a:t>, …</a:t>
            </a:r>
          </a:p>
          <a:p>
            <a:pPr lvl="1"/>
            <a:endParaRPr lang="fr-FR" sz="2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dk2"/>
                </a:solidFill>
              </a:rPr>
              <a:t>Internal</a:t>
            </a:r>
            <a:r>
              <a:rPr lang="fr-FR" sz="2000" dirty="0" smtClean="0">
                <a:solidFill>
                  <a:schemeClr val="dk2"/>
                </a:solidFill>
              </a:rPr>
              <a:t> code – Cloud </a:t>
            </a:r>
            <a:r>
              <a:rPr lang="fr-FR" sz="2000" dirty="0" err="1" smtClean="0">
                <a:solidFill>
                  <a:schemeClr val="dk2"/>
                </a:solidFill>
              </a:rPr>
              <a:t>editions</a:t>
            </a:r>
            <a:r>
              <a:rPr lang="fr-FR" sz="2000" dirty="0" smtClean="0">
                <a:solidFill>
                  <a:schemeClr val="dk2"/>
                </a:solidFill>
              </a:rPr>
              <a:t>, </a:t>
            </a:r>
            <a:r>
              <a:rPr lang="fr-FR" sz="2000" dirty="0" err="1" smtClean="0">
                <a:solidFill>
                  <a:schemeClr val="dk2"/>
                </a:solidFill>
              </a:rPr>
              <a:t>feature</a:t>
            </a:r>
            <a:r>
              <a:rPr lang="fr-FR" sz="2000" dirty="0" smtClean="0">
                <a:solidFill>
                  <a:schemeClr val="dk2"/>
                </a:solidFill>
              </a:rPr>
              <a:t> branches, …</a:t>
            </a:r>
            <a:endParaRPr lang="fr-FR" sz="2000" dirty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Challenges 3/3: non-linear release lines</a:t>
            </a:r>
            <a:endParaRPr lang="en" dirty="0">
              <a:solidFill>
                <a:schemeClr val="dk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12913" y="3179763"/>
            <a:ext cx="0" cy="1409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8062913" y="4641850"/>
            <a:ext cx="582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FR" altLang="en-US" dirty="0" err="1" smtClean="0">
                <a:solidFill>
                  <a:schemeClr val="bg1"/>
                </a:solidFill>
              </a:rPr>
              <a:t>trunk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7787448" y="3301999"/>
            <a:ext cx="12089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FR" altLang="en-US" dirty="0" smtClean="0">
                <a:solidFill>
                  <a:schemeClr val="bg1"/>
                </a:solidFill>
              </a:rPr>
              <a:t>5.1.N </a:t>
            </a:r>
            <a:r>
              <a:rPr lang="fr-FR" altLang="en-US" dirty="0" err="1" smtClean="0">
                <a:solidFill>
                  <a:schemeClr val="bg1"/>
                </a:solidFill>
              </a:rPr>
              <a:t>branch</a:t>
            </a:r>
            <a:endParaRPr lang="en-GB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7963" y="2333625"/>
            <a:ext cx="0" cy="846138"/>
          </a:xfrm>
          <a:prstGeom prst="line">
            <a:avLst/>
          </a:prstGeom>
          <a:ln cap="rnd"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5102258" y="2416526"/>
            <a:ext cx="1178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dirty="0" smtClean="0">
                <a:solidFill>
                  <a:schemeClr val="bg1"/>
                </a:solidFill>
              </a:rPr>
              <a:t>5.1.0 </a:t>
            </a:r>
            <a:r>
              <a:rPr lang="fr-FR" altLang="en-US" dirty="0" err="1" smtClean="0">
                <a:solidFill>
                  <a:schemeClr val="bg1"/>
                </a:solidFill>
              </a:rPr>
              <a:t>branch</a:t>
            </a:r>
            <a:endParaRPr lang="en-GB" alt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51263" y="1763713"/>
            <a:ext cx="0" cy="546100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3026545" y="1377687"/>
            <a:ext cx="1449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sz="1600" dirty="0" smtClean="0">
                <a:solidFill>
                  <a:schemeClr val="bg1"/>
                </a:solidFill>
              </a:rPr>
              <a:t>Release 5.1.0</a:t>
            </a:r>
            <a:endParaRPr lang="en-GB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41938" y="1778000"/>
            <a:ext cx="0" cy="531813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4644471" y="1378120"/>
            <a:ext cx="1394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sz="1600" dirty="0" err="1" smtClean="0">
                <a:solidFill>
                  <a:schemeClr val="bg1"/>
                </a:solidFill>
              </a:rPr>
              <a:t>Hotfix</a:t>
            </a:r>
            <a:r>
              <a:rPr lang="fr-FR" altLang="en-US" sz="1600" dirty="0" smtClean="0">
                <a:solidFill>
                  <a:schemeClr val="bg1"/>
                </a:solidFill>
              </a:rPr>
              <a:t> 5.1.0.1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75463" y="2333625"/>
            <a:ext cx="0" cy="846138"/>
          </a:xfrm>
          <a:prstGeom prst="line">
            <a:avLst/>
          </a:prstGeom>
          <a:ln cap="rnd"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73875" y="2309813"/>
            <a:ext cx="1098550" cy="0"/>
          </a:xfrm>
          <a:prstGeom prst="straightConnector1">
            <a:avLst/>
          </a:prstGeom>
          <a:ln cap="rnd"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7325710" y="2422002"/>
            <a:ext cx="1178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dirty="0" smtClean="0">
                <a:solidFill>
                  <a:schemeClr val="bg1"/>
                </a:solidFill>
              </a:rPr>
              <a:t>5.1.1 </a:t>
            </a:r>
            <a:r>
              <a:rPr lang="fr-FR" altLang="en-US" dirty="0" err="1" smtClean="0">
                <a:solidFill>
                  <a:schemeClr val="bg1"/>
                </a:solidFill>
              </a:rPr>
              <a:t>branch</a:t>
            </a:r>
            <a:endParaRPr lang="en-GB" alt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78150" y="4032250"/>
            <a:ext cx="0" cy="557213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2594511" y="3696855"/>
            <a:ext cx="1449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FR" altLang="en-US" sz="1600" dirty="0" smtClean="0">
                <a:solidFill>
                  <a:schemeClr val="bg1"/>
                </a:solidFill>
              </a:rPr>
              <a:t>Release 5.2.a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45088" y="4032250"/>
            <a:ext cx="0" cy="557213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48"/>
          <p:cNvSpPr txBox="1">
            <a:spLocks noChangeArrowheads="1"/>
          </p:cNvSpPr>
          <p:nvPr/>
        </p:nvSpPr>
        <p:spPr bwMode="auto">
          <a:xfrm>
            <a:off x="4420370" y="3708130"/>
            <a:ext cx="1449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sz="1600" dirty="0" smtClean="0">
                <a:solidFill>
                  <a:schemeClr val="bg1"/>
                </a:solidFill>
              </a:rPr>
              <a:t>Release 5.2.b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47963" y="2320925"/>
            <a:ext cx="3060700" cy="0"/>
          </a:xfrm>
          <a:prstGeom prst="straightConnector1">
            <a:avLst/>
          </a:prstGeom>
          <a:ln cap="rnd"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6150" y="4589463"/>
            <a:ext cx="79438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2913" y="3179763"/>
            <a:ext cx="64960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87307" y="4028110"/>
            <a:ext cx="0" cy="557213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48"/>
          <p:cNvSpPr txBox="1">
            <a:spLocks noChangeArrowheads="1"/>
          </p:cNvSpPr>
          <p:nvPr/>
        </p:nvSpPr>
        <p:spPr bwMode="auto">
          <a:xfrm>
            <a:off x="5862589" y="3703990"/>
            <a:ext cx="1449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altLang="en-US" sz="1600" dirty="0" smtClean="0">
                <a:solidFill>
                  <a:schemeClr val="bg1"/>
                </a:solidFill>
              </a:rPr>
              <a:t>Release 5.2.0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9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rgbClr val="ADADAD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303030"/>
                </a:solidFill>
              </a:rPr>
              <a:t>Subversion</a:t>
            </a:r>
            <a:r>
              <a:rPr lang="fr-FR" sz="2400" dirty="0">
                <a:solidFill>
                  <a:srgbClr val="303030"/>
                </a:solidFill>
              </a:rPr>
              <a:t>! </a:t>
            </a:r>
            <a:r>
              <a:rPr lang="fr-FR" sz="2400" dirty="0" smtClean="0">
                <a:solidFill>
                  <a:srgbClr val="303030"/>
                </a:solidFill>
              </a:rPr>
              <a:t/>
            </a:r>
            <a:br>
              <a:rPr lang="fr-FR" sz="2400" dirty="0" smtClean="0">
                <a:solidFill>
                  <a:srgbClr val="303030"/>
                </a:solidFill>
              </a:rPr>
            </a:br>
            <a:r>
              <a:rPr lang="fr-FR" dirty="0" smtClean="0">
                <a:solidFill>
                  <a:srgbClr val="303030"/>
                </a:solidFill>
                <a:hlinkClick r:id="rId4"/>
              </a:rPr>
              <a:t>https</a:t>
            </a:r>
            <a:r>
              <a:rPr lang="fr-FR" dirty="0">
                <a:solidFill>
                  <a:srgbClr val="303030"/>
                </a:solidFill>
                <a:hlinkClick r:id="rId4"/>
              </a:rPr>
              <a:t>://svn.alfresco.com/repos/alfresco-enterprise</a:t>
            </a:r>
            <a:r>
              <a:rPr lang="fr-FR" dirty="0" smtClean="0">
                <a:solidFill>
                  <a:srgbClr val="303030"/>
                </a:solidFill>
                <a:hlinkClick r:id="rId4"/>
              </a:rPr>
              <a:t>/</a:t>
            </a:r>
            <a:endParaRPr lang="fr-FR" dirty="0" smtClean="0">
              <a:solidFill>
                <a:srgbClr val="303030"/>
              </a:solidFill>
            </a:endParaRPr>
          </a:p>
          <a:p>
            <a:pPr marL="285750" indent="-285750">
              <a:buClr>
                <a:srgbClr val="ADADAD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303030"/>
                </a:solidFill>
              </a:rPr>
              <a:t>Open-source </a:t>
            </a:r>
            <a:r>
              <a:rPr lang="fr-FR" sz="2400" dirty="0" err="1" smtClean="0">
                <a:solidFill>
                  <a:srgbClr val="303030"/>
                </a:solidFill>
              </a:rPr>
              <a:t>mirror</a:t>
            </a:r>
            <a:r>
              <a:rPr lang="fr-FR" sz="2400" dirty="0" smtClean="0">
                <a:solidFill>
                  <a:srgbClr val="303030"/>
                </a:solidFill>
              </a:rPr>
              <a:t>:</a:t>
            </a:r>
            <a:r>
              <a:rPr lang="fr-FR" sz="2400" dirty="0">
                <a:solidFill>
                  <a:srgbClr val="303030"/>
                </a:solidFill>
              </a:rPr>
              <a:t/>
            </a:r>
            <a:br>
              <a:rPr lang="fr-FR" sz="2400" dirty="0">
                <a:solidFill>
                  <a:srgbClr val="303030"/>
                </a:solidFill>
              </a:rPr>
            </a:br>
            <a:r>
              <a:rPr lang="fr-FR" dirty="0">
                <a:solidFill>
                  <a:srgbClr val="303030"/>
                </a:solidFill>
                <a:hlinkClick r:id="rId5"/>
              </a:rPr>
              <a:t>https://svn.alfresco.com/repos/alfresco-open-mirror</a:t>
            </a:r>
            <a:r>
              <a:rPr lang="fr-FR" dirty="0" smtClean="0">
                <a:solidFill>
                  <a:srgbClr val="303030"/>
                </a:solidFill>
                <a:hlinkClick r:id="rId5"/>
              </a:rPr>
              <a:t>/</a:t>
            </a:r>
            <a:r>
              <a:rPr lang="fr-FR" dirty="0" smtClean="0">
                <a:solidFill>
                  <a:srgbClr val="303030"/>
                </a:solidFill>
              </a:rPr>
              <a:t>  </a:t>
            </a:r>
            <a:endParaRPr lang="fr-FR" sz="2400" dirty="0" smtClean="0">
              <a:solidFill>
                <a:srgbClr val="30303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Storing it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85" y="3551432"/>
            <a:ext cx="1954829" cy="1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9191" y="81776"/>
            <a:ext cx="5054284" cy="5061724"/>
            <a:chOff x="2588620" y="324996"/>
            <a:chExt cx="4772762" cy="4731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620" y="324996"/>
              <a:ext cx="4772762" cy="47310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216073" y="4405745"/>
              <a:ext cx="1099127" cy="59112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8261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Git migration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2046902"/>
            <a:ext cx="3595282" cy="25219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chemeClr val="bg2"/>
                </a:solidFill>
              </a:rPr>
              <a:t>Repository</a:t>
            </a:r>
            <a:endParaRPr lang="fr-FR" sz="18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2"/>
                </a:solidFill>
              </a:rPr>
              <a:t>Share</a:t>
            </a:r>
            <a:endParaRPr lang="en-GB" sz="1800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32400" y="1645458"/>
            <a:ext cx="3999900" cy="25219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chemeClr val="bg2"/>
                </a:solidFill>
              </a:rPr>
              <a:t>Activiti</a:t>
            </a:r>
            <a:endParaRPr lang="fr-FR" sz="18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2"/>
                </a:solidFill>
              </a:rPr>
              <a:t>Mobile</a:t>
            </a:r>
            <a:endParaRPr lang="fr-FR" sz="1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chemeClr val="bg2"/>
                </a:solidFill>
              </a:rPr>
              <a:t>Integrations</a:t>
            </a:r>
            <a:endParaRPr lang="fr-FR" sz="1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2"/>
                </a:solidFill>
              </a:rPr>
              <a:t>Media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2"/>
                </a:solidFill>
              </a:rPr>
              <a:t>Records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chemeClr val="bg2"/>
                </a:solidFill>
              </a:rPr>
              <a:t>Search</a:t>
            </a:r>
            <a:r>
              <a:rPr lang="fr-FR" sz="1800" dirty="0" smtClean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2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11690"/>
            <a:ext cx="1562755" cy="9352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08007" y="2046901"/>
            <a:ext cx="1845520" cy="2392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 </a:t>
            </a:r>
            <a:r>
              <a:rPr lang="fr-FR" dirty="0" err="1" smtClean="0"/>
              <a:t>progress</a:t>
            </a:r>
            <a:r>
              <a:rPr lang="fr-FR" dirty="0" smtClean="0"/>
              <a:t>…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58" y="599251"/>
            <a:ext cx="2505391" cy="10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901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303</Words>
  <Application>Microsoft Office PowerPoint</Application>
  <PresentationFormat>On-screen Show (16:9)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MS PGothic</vt:lpstr>
      <vt:lpstr>News Gothic MT</vt:lpstr>
      <vt:lpstr>Arial</vt:lpstr>
      <vt:lpstr>Courier New</vt:lpstr>
      <vt:lpstr>simple-dark-2</vt:lpstr>
      <vt:lpstr>Managing Alfresco source code</vt:lpstr>
      <vt:lpstr>Agenda</vt:lpstr>
      <vt:lpstr>Source</vt:lpstr>
      <vt:lpstr>Challenges 1/3 : quantity</vt:lpstr>
      <vt:lpstr>Challenges 2/3 : access rights</vt:lpstr>
      <vt:lpstr>Challenges 3/3: non-linear release lines</vt:lpstr>
      <vt:lpstr>Storing it</vt:lpstr>
      <vt:lpstr>PowerPoint Presentation</vt:lpstr>
      <vt:lpstr>Git migration</vt:lpstr>
      <vt:lpstr>Git migration - Repository</vt:lpstr>
      <vt:lpstr>Which git?</vt:lpstr>
      <vt:lpstr>Technical challenge 1/2</vt:lpstr>
      <vt:lpstr>Technical challenges 2/2</vt:lpstr>
      <vt:lpstr>Continuous integration</vt:lpstr>
      <vt:lpstr>Atlassian Bamboo</vt:lpstr>
      <vt:lpstr>FAQ – Jenkins?</vt:lpstr>
      <vt:lpstr>Superscaling Bamboo!</vt:lpstr>
      <vt:lpstr>Public CI server?</vt:lpstr>
      <vt:lpstr>Releases</vt:lpstr>
      <vt:lpstr>Release process</vt:lpstr>
      <vt:lpstr>Samuel Langlois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Alfresco source code</dc:title>
  <dc:creator>slanglois</dc:creator>
  <cp:lastModifiedBy>Samuel Langlois</cp:lastModifiedBy>
  <cp:revision>38</cp:revision>
  <dcterms:modified xsi:type="dcterms:W3CDTF">2017-04-27T05:42:06Z</dcterms:modified>
</cp:coreProperties>
</file>