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63" r:id="rId3"/>
    <p:sldId id="275" r:id="rId4"/>
    <p:sldId id="265" r:id="rId5"/>
    <p:sldId id="267" r:id="rId6"/>
    <p:sldId id="266" r:id="rId7"/>
    <p:sldId id="268" r:id="rId8"/>
    <p:sldId id="269" r:id="rId9"/>
    <p:sldId id="278" r:id="rId10"/>
    <p:sldId id="270" r:id="rId11"/>
    <p:sldId id="276" r:id="rId12"/>
    <p:sldId id="271" r:id="rId13"/>
    <p:sldId id="272" r:id="rId14"/>
    <p:sldId id="273" r:id="rId15"/>
    <p:sldId id="279" r:id="rId16"/>
    <p:sldId id="274" r:id="rId17"/>
    <p:sldId id="280" r:id="rId18"/>
    <p:sldId id="281" r:id="rId19"/>
    <p:sldId id="287" r:id="rId20"/>
    <p:sldId id="282" r:id="rId21"/>
    <p:sldId id="284" r:id="rId22"/>
    <p:sldId id="285" r:id="rId23"/>
    <p:sldId id="286" r:id="rId24"/>
    <p:sldId id="288" r:id="rId25"/>
    <p:sldId id="289" r:id="rId26"/>
    <p:sldId id="295" r:id="rId27"/>
    <p:sldId id="290" r:id="rId28"/>
    <p:sldId id="291" r:id="rId29"/>
    <p:sldId id="294" r:id="rId30"/>
    <p:sldId id="292" r:id="rId31"/>
    <p:sldId id="293" r:id="rId32"/>
    <p:sldId id="261"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p:restoredTop sz="94751"/>
  </p:normalViewPr>
  <p:slideViewPr>
    <p:cSldViewPr snapToGrid="0" snapToObjects="1">
      <p:cViewPr varScale="1">
        <p:scale>
          <a:sx n="99" d="100"/>
          <a:sy n="99" d="100"/>
        </p:scale>
        <p:origin x="16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Hello everyone my name's Peter Lesty and I am the technical director and also as part owner of </a:t>
            </a:r>
            <a:r>
              <a:rPr lang="en-US" dirty="0" err="1" smtClean="0"/>
              <a:t>Parashift</a:t>
            </a:r>
            <a:r>
              <a:rPr lang="en-US" dirty="0" smtClean="0"/>
              <a:t>: which is an Australian based Alfresco </a:t>
            </a:r>
            <a:r>
              <a:rPr lang="en-US" dirty="0" err="1" smtClean="0"/>
              <a:t>partner.One</a:t>
            </a:r>
            <a:r>
              <a:rPr lang="en-US" dirty="0" smtClean="0"/>
              <a:t> of the questions we get asked quite a lot from prospective and existing clients is what can Alfresco integrate with, and how do you go about it?  Over the course of the last 4 years since </a:t>
            </a:r>
            <a:r>
              <a:rPr lang="en-US" dirty="0" err="1" smtClean="0"/>
              <a:t>Parashift's</a:t>
            </a:r>
            <a:r>
              <a:rPr lang="en-US" dirty="0" smtClean="0"/>
              <a:t> inception, it's been my job to answer that </a:t>
            </a:r>
            <a:r>
              <a:rPr lang="en-US" dirty="0" err="1" smtClean="0"/>
              <a:t>question:How</a:t>
            </a:r>
            <a:r>
              <a:rPr lang="en-US" dirty="0" smtClean="0"/>
              <a:t> do you integrate with Alfresco? What systems can it talk to? How would you go about integrating with this legacy </a:t>
            </a:r>
            <a:r>
              <a:rPr lang="en-US" dirty="0" err="1" smtClean="0"/>
              <a:t>system?Now</a:t>
            </a:r>
            <a:r>
              <a:rPr lang="en-US" dirty="0" smtClean="0"/>
              <a:t> depending on the type of integration we have normally provided a different answer, but it's always a yes we can! Today I'd like to focus a bit closer around a particular type of integration, </a:t>
            </a:r>
            <a:r>
              <a:rPr lang="en-US" dirty="0" err="1" smtClean="0"/>
              <a:t>synchronisation</a:t>
            </a:r>
            <a:r>
              <a:rPr lang="en-US" dirty="0" smtClean="0"/>
              <a:t> of content between two systems.  Even more specific, I'd like to focus on two-way </a:t>
            </a:r>
            <a:r>
              <a:rPr lang="en-US" dirty="0" err="1" smtClean="0"/>
              <a:t>synchronisation</a:t>
            </a:r>
            <a:r>
              <a:rPr lang="en-US" dirty="0" smtClean="0"/>
              <a:t> with Alfresco.</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Quite simply, we want to subscribe or consume information from Alfresco, do a bit of filtering, and then publish or produce </a:t>
            </a:r>
            <a:r>
              <a:rPr lang="en-US" dirty="0" err="1" smtClean="0"/>
              <a:t>changes.We</a:t>
            </a:r>
            <a:r>
              <a:rPr lang="en-US" dirty="0" smtClean="0"/>
              <a:t> can use blueprint to drop this route into the </a:t>
            </a:r>
            <a:r>
              <a:rPr lang="en-US" dirty="0" err="1" smtClean="0"/>
              <a:t>karaf</a:t>
            </a:r>
            <a:r>
              <a:rPr lang="en-US" dirty="0" smtClean="0"/>
              <a:t> deploy directory which activates the </a:t>
            </a:r>
            <a:r>
              <a:rPr lang="en-US" dirty="0" err="1" smtClean="0"/>
              <a:t>route.The</a:t>
            </a:r>
            <a:r>
              <a:rPr lang="en-US" dirty="0" smtClean="0"/>
              <a:t> route starts with consuming information from Alfresco, so that each node is turned into an exchange within camel.  We then want to do a site filter, so we only consume nodes we're interested </a:t>
            </a:r>
            <a:r>
              <a:rPr lang="en-US" dirty="0" err="1" smtClean="0"/>
              <a:t>in.The</a:t>
            </a:r>
            <a:r>
              <a:rPr lang="en-US" dirty="0" smtClean="0"/>
              <a:t> next step is to filter out any feedback loops, which we'll touch on a bit later, and lastly to submit any updates to </a:t>
            </a:r>
            <a:r>
              <a:rPr lang="en-US" dirty="0" err="1" smtClean="0"/>
              <a:t>Alfresco.This</a:t>
            </a:r>
            <a:r>
              <a:rPr lang="en-US" dirty="0" smtClean="0"/>
              <a:t> route is deployed to both instances, so there is always two routes active at any given time.  It's possible to have only one instance of </a:t>
            </a:r>
            <a:r>
              <a:rPr lang="en-US" dirty="0" err="1" smtClean="0"/>
              <a:t>Karaf</a:t>
            </a:r>
            <a:r>
              <a:rPr lang="en-US" dirty="0" smtClean="0"/>
              <a:t>, but to make it more robust, we use </a:t>
            </a:r>
            <a:r>
              <a:rPr lang="en-US" dirty="0" err="1" smtClean="0"/>
              <a:t>two.So</a:t>
            </a:r>
            <a:r>
              <a:rPr lang="en-US" dirty="0" smtClean="0"/>
              <a:t> what component do we want to use to sync?  We have about 100 available, which one is suitable?</a:t>
            </a:r>
            <a:endParaRPr dirty="0"/>
          </a:p>
        </p:txBody>
      </p:sp>
    </p:spTree>
    <p:extLst>
      <p:ext uri="{BB962C8B-B14F-4D97-AF65-F5344CB8AC3E}">
        <p14:creationId xmlns:p14="http://schemas.microsoft.com/office/powerpoint/2010/main" val="156204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most Obvious candidate is CMIS, and you can definitely get a rudimentary </a:t>
            </a:r>
            <a:r>
              <a:rPr lang="en-US" dirty="0" err="1" smtClean="0"/>
              <a:t>synchronisation</a:t>
            </a:r>
            <a:r>
              <a:rPr lang="en-US" dirty="0" smtClean="0"/>
              <a:t> using the CMIS protocol.  But we found that there are a few limitations with using CMIS that may or may not be a show stopper for your own use </a:t>
            </a:r>
            <a:r>
              <a:rPr lang="en-US" dirty="0" err="1" smtClean="0"/>
              <a:t>case.What</a:t>
            </a:r>
            <a:r>
              <a:rPr lang="en-US" dirty="0" smtClean="0"/>
              <a:t> we did instead was create a custom camel component which we have named </a:t>
            </a:r>
            <a:r>
              <a:rPr lang="en-US" dirty="0" err="1" smtClean="0"/>
              <a:t>AlfStream</a:t>
            </a:r>
            <a:endParaRPr dirty="0"/>
          </a:p>
        </p:txBody>
      </p:sp>
    </p:spTree>
    <p:extLst>
      <p:ext uri="{BB962C8B-B14F-4D97-AF65-F5344CB8AC3E}">
        <p14:creationId xmlns:p14="http://schemas.microsoft.com/office/powerpoint/2010/main" val="1322904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err="1" smtClean="0"/>
              <a:t>AlfStream</a:t>
            </a:r>
            <a:r>
              <a:rPr lang="en-US" dirty="0" smtClean="0"/>
              <a:t> is a camel component we have been developing over time which integrates nicely with Alfresco and the types of usage scenarios we've </a:t>
            </a:r>
            <a:r>
              <a:rPr lang="en-US" dirty="0" err="1" smtClean="0"/>
              <a:t>mentioned.One</a:t>
            </a:r>
            <a:r>
              <a:rPr lang="en-US" dirty="0" smtClean="0"/>
              <a:t> of the main design decisions was to treat Alfresco as an event streaming, applying the event sourcing design pattern that is starting to dominate a lot of big data type architectures.   We treat Creation and Updates as the same event type, </a:t>
            </a:r>
            <a:r>
              <a:rPr lang="en-US" dirty="0" err="1" smtClean="0"/>
              <a:t>upsert</a:t>
            </a:r>
            <a:r>
              <a:rPr lang="en-US" dirty="0" smtClean="0"/>
              <a:t>, and handle Delete events as well.  This is one </a:t>
            </a:r>
            <a:r>
              <a:rPr lang="en-US" dirty="0" err="1" smtClean="0"/>
              <a:t>limitiation</a:t>
            </a:r>
            <a:r>
              <a:rPr lang="en-US" dirty="0" smtClean="0"/>
              <a:t> with the existing </a:t>
            </a:r>
            <a:r>
              <a:rPr lang="en-US" dirty="0" err="1" smtClean="0"/>
              <a:t>cmis</a:t>
            </a:r>
            <a:r>
              <a:rPr lang="en-US" dirty="0" smtClean="0"/>
              <a:t> component, handling deletions of </a:t>
            </a:r>
            <a:r>
              <a:rPr lang="en-US" dirty="0" err="1" smtClean="0"/>
              <a:t>contentRather</a:t>
            </a:r>
            <a:r>
              <a:rPr lang="en-US" dirty="0" smtClean="0"/>
              <a:t> than rely on modification date to track changes, we use the raw transaction id a node is associated with.  In that way we avoid the common pitfall of missing nodes if the modification date is </a:t>
            </a:r>
            <a:r>
              <a:rPr lang="en-US" dirty="0" err="1" smtClean="0"/>
              <a:t>skewy.It's</a:t>
            </a:r>
            <a:r>
              <a:rPr lang="en-US" dirty="0" smtClean="0"/>
              <a:t> retroactively applied, and doesn't rely on the Audit Service, which can get quite big if you have had an instance running for a long </a:t>
            </a:r>
            <a:r>
              <a:rPr lang="en-US" dirty="0" err="1" smtClean="0"/>
              <a:t>time.We</a:t>
            </a:r>
            <a:r>
              <a:rPr lang="en-US" dirty="0" smtClean="0"/>
              <a:t> use RESTful-like endpoints in the true sense of the word, in that the same request will create the same </a:t>
            </a:r>
            <a:r>
              <a:rPr lang="en-US" dirty="0" err="1" smtClean="0"/>
              <a:t>outcomeThis</a:t>
            </a:r>
            <a:r>
              <a:rPr lang="en-US" dirty="0" smtClean="0"/>
              <a:t> tends towards </a:t>
            </a:r>
            <a:r>
              <a:rPr lang="en-US" dirty="0" err="1" smtClean="0"/>
              <a:t>Idempotence</a:t>
            </a:r>
            <a:r>
              <a:rPr lang="en-US" dirty="0" smtClean="0"/>
              <a:t> as a quality.  If we get duplicate nodes come through, it doesn't really matter, as we'll operate on them in the same </a:t>
            </a:r>
            <a:r>
              <a:rPr lang="en-US" dirty="0" err="1" smtClean="0"/>
              <a:t>wayBecause</a:t>
            </a:r>
            <a:r>
              <a:rPr lang="en-US" dirty="0" smtClean="0"/>
              <a:t> our endpoints are RESTful, they're quite easy to reuse elsewhere in other systems like Mule ESB or even as a Standalone App.</a:t>
            </a:r>
            <a:endParaRPr dirty="0"/>
          </a:p>
        </p:txBody>
      </p:sp>
    </p:spTree>
    <p:extLst>
      <p:ext uri="{BB962C8B-B14F-4D97-AF65-F5344CB8AC3E}">
        <p14:creationId xmlns:p14="http://schemas.microsoft.com/office/powerpoint/2010/main" val="984909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So how does it work?  Well first off we have an Alfresco AMP that is installed within the repo side.  This presents an array of JSON Objects that display the properties of the node, alongside some pagination parameters so we can iterate through a range of transactions</a:t>
            </a:r>
            <a:endParaRPr dirty="0"/>
          </a:p>
        </p:txBody>
      </p:sp>
    </p:spTree>
    <p:extLst>
      <p:ext uri="{BB962C8B-B14F-4D97-AF65-F5344CB8AC3E}">
        <p14:creationId xmlns:p14="http://schemas.microsoft.com/office/powerpoint/2010/main" val="129071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On the other side, the camel component, we consume the JSON endpoint and convert each node into an exchange.  The component is also responsible for tracking the current transaction block, so it knows where to pick up each time it polls the remote </a:t>
            </a:r>
            <a:r>
              <a:rPr lang="en-US" dirty="0" err="1" smtClean="0"/>
              <a:t>endThe</a:t>
            </a:r>
            <a:r>
              <a:rPr lang="en-US" dirty="0" smtClean="0"/>
              <a:t> exchange headers include all the properties of the node.  The exchange body is an Input Stream in Java terms, which is the content of the node.  This Input Stream is lazy though, it does not open a connection to retrieve content until it is read, so you will often times not need to read the </a:t>
            </a:r>
            <a:r>
              <a:rPr lang="en-US" dirty="0" err="1" smtClean="0"/>
              <a:t>inputstream</a:t>
            </a:r>
            <a:r>
              <a:rPr lang="en-US" dirty="0" smtClean="0"/>
              <a:t> at all.</a:t>
            </a:r>
            <a:endParaRPr dirty="0"/>
          </a:p>
        </p:txBody>
      </p:sp>
    </p:spTree>
    <p:extLst>
      <p:ext uri="{BB962C8B-B14F-4D97-AF65-F5344CB8AC3E}">
        <p14:creationId xmlns:p14="http://schemas.microsoft.com/office/powerpoint/2010/main" val="1716368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We also have a producer which is responsible for submitting updates to Alfresco.  This is a simple multipart/form-data request, but does an optional check to see whether the remote end already has the node, as an </a:t>
            </a:r>
            <a:r>
              <a:rPr lang="en-US" dirty="0" err="1" smtClean="0"/>
              <a:t>optimisation</a:t>
            </a:r>
            <a:r>
              <a:rPr lang="en-US" dirty="0" smtClean="0"/>
              <a:t> to prevent large file uploads.</a:t>
            </a:r>
            <a:endParaRPr dirty="0"/>
          </a:p>
        </p:txBody>
      </p:sp>
    </p:spTree>
    <p:extLst>
      <p:ext uri="{BB962C8B-B14F-4D97-AF65-F5344CB8AC3E}">
        <p14:creationId xmlns:p14="http://schemas.microsoft.com/office/powerpoint/2010/main" val="2053078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last portion is the update </a:t>
            </a:r>
            <a:r>
              <a:rPr lang="en-US" dirty="0" err="1" smtClean="0"/>
              <a:t>webscript</a:t>
            </a:r>
            <a:r>
              <a:rPr lang="en-US" dirty="0" smtClean="0"/>
              <a:t> in Alfresco. I saw a discussion on the term the other day around a "Fix Everything" design pattern.    It's a big encompassing function that is responsible for getting a system into a state you </a:t>
            </a:r>
            <a:r>
              <a:rPr lang="en-US" dirty="0" err="1" smtClean="0"/>
              <a:t>want.Idempotence</a:t>
            </a:r>
            <a:r>
              <a:rPr lang="en-US" dirty="0" smtClean="0"/>
              <a:t> once again lies at the heart of this type of </a:t>
            </a:r>
            <a:r>
              <a:rPr lang="en-US" dirty="0" err="1" smtClean="0"/>
              <a:t>design.We</a:t>
            </a:r>
            <a:r>
              <a:rPr lang="en-US" dirty="0" smtClean="0"/>
              <a:t> update properties, permissions, content, associations, locks and version labels if present, and get the node into a state we want it.</a:t>
            </a:r>
            <a:endParaRPr dirty="0"/>
          </a:p>
        </p:txBody>
      </p:sp>
    </p:spTree>
    <p:extLst>
      <p:ext uri="{BB962C8B-B14F-4D97-AF65-F5344CB8AC3E}">
        <p14:creationId xmlns:p14="http://schemas.microsoft.com/office/powerpoint/2010/main" val="104768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 that sounds great. In theory.  How does it work in practice and what issues did we arise in implementing this?</a:t>
            </a:r>
            <a:endParaRPr dirty="0"/>
          </a:p>
        </p:txBody>
      </p:sp>
    </p:spTree>
    <p:extLst>
      <p:ext uri="{BB962C8B-B14F-4D97-AF65-F5344CB8AC3E}">
        <p14:creationId xmlns:p14="http://schemas.microsoft.com/office/powerpoint/2010/main" val="432415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first challenge we had was around users being able to select what nodes are synced and what aren't, sort of like cloud sync.  We addressed this by creating an aspect that cascades down on folders and then adjust the camel route to filter out all events that don't have that aspect applied</a:t>
            </a:r>
            <a:endParaRPr dirty="0"/>
          </a:p>
        </p:txBody>
      </p:sp>
    </p:spTree>
    <p:extLst>
      <p:ext uri="{BB962C8B-B14F-4D97-AF65-F5344CB8AC3E}">
        <p14:creationId xmlns:p14="http://schemas.microsoft.com/office/powerpoint/2010/main" val="987784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next challenge was around the two way </a:t>
            </a:r>
            <a:r>
              <a:rPr lang="en-US" dirty="0" err="1" smtClean="0"/>
              <a:t>synchronisation</a:t>
            </a:r>
            <a:r>
              <a:rPr lang="en-US" dirty="0" smtClean="0"/>
              <a:t>.  As an update in one system would cause the originating system to receive an event, we needed a way to stop this feedback loop otherwise it would just go on </a:t>
            </a:r>
            <a:r>
              <a:rPr lang="en-US" dirty="0" err="1" smtClean="0"/>
              <a:t>forever.The</a:t>
            </a:r>
            <a:r>
              <a:rPr lang="en-US" dirty="0" smtClean="0"/>
              <a:t> initial way was we kept cache of already processed nodes and their modification times</a:t>
            </a:r>
            <a:endParaRPr dirty="0"/>
          </a:p>
        </p:txBody>
      </p:sp>
    </p:spTree>
    <p:extLst>
      <p:ext uri="{BB962C8B-B14F-4D97-AF65-F5344CB8AC3E}">
        <p14:creationId xmlns:p14="http://schemas.microsoft.com/office/powerpoint/2010/main" val="210191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 the problem we're faced with is how do we get Alfresco talking, and what tools are available out there to assist with this.  Before that, I'd like to go into a few real world scenarios that we've had to find solutions for.  These scenarios are from our existing clients, and existing projects, and do vary quite a bit in there problem </a:t>
            </a:r>
            <a:r>
              <a:rPr lang="en-US" dirty="0" err="1" smtClean="0"/>
              <a:t>scope.My</a:t>
            </a:r>
            <a:r>
              <a:rPr lang="en-US" dirty="0" smtClean="0"/>
              <a:t> challenge as technical director was to find something we could use to address these issues and unknown ones in the future, and reuse as much as we can, rather than reinventing the wheel each time.</a:t>
            </a:r>
            <a:endParaRPr dirty="0"/>
          </a:p>
        </p:txBody>
      </p:sp>
    </p:spTree>
    <p:extLst>
      <p:ext uri="{BB962C8B-B14F-4D97-AF65-F5344CB8AC3E}">
        <p14:creationId xmlns:p14="http://schemas.microsoft.com/office/powerpoint/2010/main" val="25956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This led to another issue.  Sometimes nodes can change, but their modification dates don't, such as when you lock a node.  We could no longer trust this field to reflect all </a:t>
            </a:r>
            <a:r>
              <a:rPr lang="en-US" dirty="0" err="1" smtClean="0"/>
              <a:t>changes.The</a:t>
            </a:r>
            <a:r>
              <a:rPr lang="en-US" dirty="0" smtClean="0"/>
              <a:t> solution here was to create a hash of both the permissions and properties using SHA, and </a:t>
            </a:r>
            <a:r>
              <a:rPr lang="en-US" dirty="0" err="1" smtClean="0"/>
              <a:t>utilising</a:t>
            </a:r>
            <a:r>
              <a:rPr lang="en-US" dirty="0" smtClean="0"/>
              <a:t> that to reason whether it's a duplicate event or not.</a:t>
            </a:r>
            <a:endParaRPr dirty="0"/>
          </a:p>
        </p:txBody>
      </p:sp>
    </p:spTree>
    <p:extLst>
      <p:ext uri="{BB962C8B-B14F-4D97-AF65-F5344CB8AC3E}">
        <p14:creationId xmlns:p14="http://schemas.microsoft.com/office/powerpoint/2010/main" val="1246040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Authorities, if we want to ensure they are synced, needed to be created on the other end if they don't exist, otherwise our permission hash will be different on either side</a:t>
            </a:r>
            <a:endParaRPr dirty="0"/>
          </a:p>
        </p:txBody>
      </p:sp>
    </p:spTree>
    <p:extLst>
      <p:ext uri="{BB962C8B-B14F-4D97-AF65-F5344CB8AC3E}">
        <p14:creationId xmlns:p14="http://schemas.microsoft.com/office/powerpoint/2010/main" val="708832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Permissions of a node are not updated in transactions.  They use ACL change </a:t>
            </a:r>
            <a:r>
              <a:rPr lang="en-US" dirty="0" err="1" smtClean="0"/>
              <a:t>sets.Now</a:t>
            </a:r>
            <a:r>
              <a:rPr lang="en-US" dirty="0" smtClean="0"/>
              <a:t> we need to track against both transactions and </a:t>
            </a:r>
            <a:r>
              <a:rPr lang="en-US" dirty="0" err="1" smtClean="0"/>
              <a:t>acl</a:t>
            </a:r>
            <a:r>
              <a:rPr lang="en-US" dirty="0" smtClean="0"/>
              <a:t> change sets.</a:t>
            </a:r>
            <a:endParaRPr dirty="0"/>
          </a:p>
        </p:txBody>
      </p:sp>
    </p:spTree>
    <p:extLst>
      <p:ext uri="{BB962C8B-B14F-4D97-AF65-F5344CB8AC3E}">
        <p14:creationId xmlns:p14="http://schemas.microsoft.com/office/powerpoint/2010/main" val="464178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There is no existing way in the Version service to force a particular version number, so we had to create a way of allowing this to happen.</a:t>
            </a:r>
            <a:endParaRPr dirty="0"/>
          </a:p>
        </p:txBody>
      </p:sp>
    </p:spTree>
    <p:extLst>
      <p:ext uri="{BB962C8B-B14F-4D97-AF65-F5344CB8AC3E}">
        <p14:creationId xmlns:p14="http://schemas.microsoft.com/office/powerpoint/2010/main" val="29853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Sometimes you need to restart the route from the beginning.  Other times you want to pick up where you last left off.  If you stop the route it would just start from the beginning.  Duplicate events are skipped though, so this doesn't cause any issues in terms of the state of the </a:t>
            </a:r>
            <a:r>
              <a:rPr lang="en-US" dirty="0" err="1" smtClean="0"/>
              <a:t>synchronisation</a:t>
            </a:r>
            <a:r>
              <a:rPr lang="en-US" dirty="0" smtClean="0"/>
              <a:t>, but it is time consuming checking every existing node over and over </a:t>
            </a:r>
            <a:r>
              <a:rPr lang="en-US" dirty="0" err="1" smtClean="0"/>
              <a:t>again.So</a:t>
            </a:r>
            <a:r>
              <a:rPr lang="en-US" dirty="0" smtClean="0"/>
              <a:t> we implemented a simple persist file that is read and written to, which can be activated if need be</a:t>
            </a:r>
            <a:endParaRPr dirty="0"/>
          </a:p>
        </p:txBody>
      </p:sp>
    </p:spTree>
    <p:extLst>
      <p:ext uri="{BB962C8B-B14F-4D97-AF65-F5344CB8AC3E}">
        <p14:creationId xmlns:p14="http://schemas.microsoft.com/office/powerpoint/2010/main" val="830278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 those were some of the challenges we ran into when providing a two way sync of Alfresco using apache camel.  I'm glad to say that we have done multiple deployments of this solution, and reused </a:t>
            </a:r>
            <a:r>
              <a:rPr lang="en-US" dirty="0" err="1" smtClean="0"/>
              <a:t>Alfstream</a:t>
            </a:r>
            <a:r>
              <a:rPr lang="en-US" dirty="0" smtClean="0"/>
              <a:t> in a variety of different ways that I haven't had time to mention </a:t>
            </a:r>
            <a:r>
              <a:rPr lang="en-US" dirty="0" err="1" smtClean="0"/>
              <a:t>today.Where</a:t>
            </a:r>
            <a:r>
              <a:rPr lang="en-US" dirty="0" smtClean="0"/>
              <a:t> are we going from here and what is the next step?</a:t>
            </a:r>
            <a:endParaRPr dirty="0"/>
          </a:p>
        </p:txBody>
      </p:sp>
    </p:spTree>
    <p:extLst>
      <p:ext uri="{BB962C8B-B14F-4D97-AF65-F5344CB8AC3E}">
        <p14:creationId xmlns:p14="http://schemas.microsoft.com/office/powerpoint/2010/main" val="1927231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 those were some of the challenges we ran into when providing a two way sync of Alfresco using apache camel.  I'm glad to say that we have done multiple deployments of this solution, and reused </a:t>
            </a:r>
            <a:r>
              <a:rPr lang="en-US" dirty="0" err="1" smtClean="0"/>
              <a:t>Alfstream</a:t>
            </a:r>
            <a:r>
              <a:rPr lang="en-US" dirty="0" smtClean="0"/>
              <a:t> in a variety of different ways that I haven't had time to mention </a:t>
            </a:r>
            <a:r>
              <a:rPr lang="en-US" dirty="0" err="1" smtClean="0"/>
              <a:t>today.Where</a:t>
            </a:r>
            <a:r>
              <a:rPr lang="en-US" dirty="0" smtClean="0"/>
              <a:t> are we going from here and what is the next step?</a:t>
            </a:r>
            <a:endParaRPr dirty="0"/>
          </a:p>
        </p:txBody>
      </p:sp>
    </p:spTree>
    <p:extLst>
      <p:ext uri="{BB962C8B-B14F-4D97-AF65-F5344CB8AC3E}">
        <p14:creationId xmlns:p14="http://schemas.microsoft.com/office/powerpoint/2010/main" val="1993399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Firstly, we'd like to be able to </a:t>
            </a:r>
            <a:r>
              <a:rPr lang="en-US" dirty="0" err="1" smtClean="0"/>
              <a:t>synchronise</a:t>
            </a:r>
            <a:r>
              <a:rPr lang="en-US" dirty="0" smtClean="0"/>
              <a:t> full sites.  At the moment </a:t>
            </a:r>
            <a:r>
              <a:rPr lang="en-US" dirty="0" err="1" smtClean="0"/>
              <a:t>AlfStream</a:t>
            </a:r>
            <a:r>
              <a:rPr lang="en-US" dirty="0" smtClean="0"/>
              <a:t> can handle the node types and data which would allow a full site </a:t>
            </a:r>
            <a:r>
              <a:rPr lang="en-US" dirty="0" err="1" smtClean="0"/>
              <a:t>synchronisation</a:t>
            </a:r>
            <a:r>
              <a:rPr lang="en-US" dirty="0" smtClean="0"/>
              <a:t>, but Alfresco Share caches the site configuration, so we need a way of updating Share when changes are made</a:t>
            </a:r>
            <a:endParaRPr dirty="0"/>
          </a:p>
        </p:txBody>
      </p:sp>
    </p:spTree>
    <p:extLst>
      <p:ext uri="{BB962C8B-B14F-4D97-AF65-F5344CB8AC3E}">
        <p14:creationId xmlns:p14="http://schemas.microsoft.com/office/powerpoint/2010/main" val="2016014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At the moment it is one node per exchange, which can cause issues for entangled nodes such as folder rules which actually span across multiple nodes and have mandatory children within the content model.  Although it is a bit of an edge cache, I'd like to ensure that we can do transaction level updates, updating all nodes at once, to allow for support for this.</a:t>
            </a:r>
            <a:endParaRPr dirty="0"/>
          </a:p>
        </p:txBody>
      </p:sp>
    </p:spTree>
    <p:extLst>
      <p:ext uri="{BB962C8B-B14F-4D97-AF65-F5344CB8AC3E}">
        <p14:creationId xmlns:p14="http://schemas.microsoft.com/office/powerpoint/2010/main" val="89659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Lastly we want to expand our configuration examples to use it with the popular SaaS storage offerings such as those listed here.  As we can already sub-select nodes we want synced, it won't be too much of a stretch to configure camel to integrate into these services.</a:t>
            </a:r>
            <a:endParaRPr dirty="0"/>
          </a:p>
        </p:txBody>
      </p:sp>
    </p:spTree>
    <p:extLst>
      <p:ext uri="{BB962C8B-B14F-4D97-AF65-F5344CB8AC3E}">
        <p14:creationId xmlns:p14="http://schemas.microsoft.com/office/powerpoint/2010/main" val="46727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So our first problem is the main one we're talking about today, which is we have two </a:t>
            </a:r>
            <a:r>
              <a:rPr lang="en-US" dirty="0" err="1" smtClean="0"/>
              <a:t>seperate</a:t>
            </a:r>
            <a:r>
              <a:rPr lang="en-US" dirty="0" smtClean="0"/>
              <a:t> Alfresco instances, they are regionally </a:t>
            </a:r>
            <a:r>
              <a:rPr lang="en-US" dirty="0" err="1" smtClean="0"/>
              <a:t>seperate</a:t>
            </a:r>
            <a:r>
              <a:rPr lang="en-US" dirty="0" smtClean="0"/>
              <a:t>, as in on two different continents, and the connection at times could be </a:t>
            </a:r>
            <a:r>
              <a:rPr lang="en-US" dirty="0" err="1" smtClean="0"/>
              <a:t>unreliable.We</a:t>
            </a:r>
            <a:r>
              <a:rPr lang="en-US" dirty="0" smtClean="0"/>
              <a:t> also didn't want to sync everything across, only a folder or two or maybe a full site, and also not limited to documents but include data lists, forums and </a:t>
            </a:r>
            <a:r>
              <a:rPr lang="en-US" dirty="0" err="1" smtClean="0"/>
              <a:t>wikis.It</a:t>
            </a:r>
            <a:r>
              <a:rPr lang="en-US" dirty="0" smtClean="0"/>
              <a:t> should also sync permissions and, documents locks and updates to the metadata including adding and removing aspects, any custom metadata that's </a:t>
            </a:r>
            <a:r>
              <a:rPr lang="en-US" dirty="0" err="1" smtClean="0"/>
              <a:t>describedIf</a:t>
            </a:r>
            <a:r>
              <a:rPr lang="en-US" dirty="0" smtClean="0"/>
              <a:t> the network is to go down, you don't want to prevent users from being able to edit documents in their relevant instance just because the other side is not available.  This means we have to aim for an AP system when using CAP theorem, which is Availability and Partition Tolerance.</a:t>
            </a:r>
            <a:endParaRPr dirty="0"/>
          </a:p>
        </p:txBody>
      </p:sp>
    </p:spTree>
    <p:extLst>
      <p:ext uri="{BB962C8B-B14F-4D97-AF65-F5344CB8AC3E}">
        <p14:creationId xmlns:p14="http://schemas.microsoft.com/office/powerpoint/2010/main" val="2145849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As a conclusion we have learnt a lot of things with this particular use case</a:t>
            </a:r>
            <a:endParaRPr dirty="0"/>
          </a:p>
        </p:txBody>
      </p:sp>
    </p:spTree>
    <p:extLst>
      <p:ext uri="{BB962C8B-B14F-4D97-AF65-F5344CB8AC3E}">
        <p14:creationId xmlns:p14="http://schemas.microsoft.com/office/powerpoint/2010/main" val="1856538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One is that </a:t>
            </a:r>
            <a:r>
              <a:rPr lang="en-US" dirty="0" err="1" smtClean="0"/>
              <a:t>synchronisation</a:t>
            </a:r>
            <a:r>
              <a:rPr lang="en-US" dirty="0" smtClean="0"/>
              <a:t> is a very common usage scenario we have come across in a variety of </a:t>
            </a:r>
            <a:r>
              <a:rPr lang="en-US" dirty="0" err="1" smtClean="0"/>
              <a:t>formsApache</a:t>
            </a:r>
            <a:r>
              <a:rPr lang="en-US" dirty="0" smtClean="0"/>
              <a:t> Camel is a great platform for building Integration Patterns, and </a:t>
            </a:r>
            <a:r>
              <a:rPr lang="en-US" dirty="0" err="1" smtClean="0"/>
              <a:t>customising</a:t>
            </a:r>
            <a:r>
              <a:rPr lang="en-US" dirty="0" smtClean="0"/>
              <a:t> it to suite your </a:t>
            </a:r>
            <a:r>
              <a:rPr lang="en-US" dirty="0" err="1" smtClean="0"/>
              <a:t>needsKaraf</a:t>
            </a:r>
            <a:r>
              <a:rPr lang="en-US" dirty="0" smtClean="0"/>
              <a:t> + </a:t>
            </a:r>
            <a:r>
              <a:rPr lang="en-US" dirty="0" err="1" smtClean="0"/>
              <a:t>Hawtio</a:t>
            </a:r>
            <a:r>
              <a:rPr lang="en-US" dirty="0" smtClean="0"/>
              <a:t> gives the best of all worlds in terms of having an ESB-like </a:t>
            </a:r>
            <a:r>
              <a:rPr lang="en-US" dirty="0" err="1" smtClean="0"/>
              <a:t>solutionAnd</a:t>
            </a:r>
            <a:r>
              <a:rPr lang="en-US" dirty="0" smtClean="0"/>
              <a:t> lastly Integration is always more challenging than what you think!</a:t>
            </a:r>
            <a:endParaRPr dirty="0"/>
          </a:p>
        </p:txBody>
      </p:sp>
    </p:spTree>
    <p:extLst>
      <p:ext uri="{BB962C8B-B14F-4D97-AF65-F5344CB8AC3E}">
        <p14:creationId xmlns:p14="http://schemas.microsoft.com/office/powerpoint/2010/main" val="7529096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I'll be around for the rest of </a:t>
            </a:r>
            <a:r>
              <a:rPr lang="en-US" dirty="0" err="1" smtClean="0"/>
              <a:t>BeeCon</a:t>
            </a:r>
            <a:r>
              <a:rPr lang="en-US" dirty="0" smtClean="0"/>
              <a:t> if anyone has any further questions, around this solution or you want to talk about anything else that </a:t>
            </a:r>
            <a:r>
              <a:rPr lang="en-US" dirty="0" err="1" smtClean="0"/>
              <a:t>Parashift</a:t>
            </a:r>
            <a:r>
              <a:rPr lang="en-US" dirty="0" smtClean="0"/>
              <a:t> is </a:t>
            </a:r>
            <a:r>
              <a:rPr lang="en-US" dirty="0" err="1" smtClean="0"/>
              <a:t>doing.If</a:t>
            </a:r>
            <a:r>
              <a:rPr lang="en-US" dirty="0" smtClean="0"/>
              <a:t> not, please feel free to contact me via email if you want to discuss your own implementations or have any further questions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An earlier project we did involved migrating data from a legacy oracle database into Alfresco.  This database stored the metadata with the content on the file system in a specific directory structure.  From there we also wanted to sync out to a publically accessible </a:t>
            </a:r>
            <a:r>
              <a:rPr lang="en-US" dirty="0" err="1" smtClean="0"/>
              <a:t>solr</a:t>
            </a:r>
            <a:r>
              <a:rPr lang="en-US" dirty="0" smtClean="0"/>
              <a:t> instance for public data.  Now I have specified that in this simple diagram that it is external to </a:t>
            </a:r>
            <a:r>
              <a:rPr lang="en-US" dirty="0" err="1" smtClean="0"/>
              <a:t>Alfresco's</a:t>
            </a:r>
            <a:r>
              <a:rPr lang="en-US" dirty="0" smtClean="0"/>
              <a:t> own </a:t>
            </a:r>
            <a:r>
              <a:rPr lang="en-US" dirty="0" err="1" smtClean="0"/>
              <a:t>Solr</a:t>
            </a:r>
            <a:r>
              <a:rPr lang="en-US" dirty="0" smtClean="0"/>
              <a:t> instance.  There are two main reasons for this, the first is we wanted a custom schema that doesn't align with the schema that the Alfresco </a:t>
            </a:r>
            <a:r>
              <a:rPr lang="en-US" dirty="0" err="1" smtClean="0"/>
              <a:t>solr</a:t>
            </a:r>
            <a:r>
              <a:rPr lang="en-US" dirty="0" smtClean="0"/>
              <a:t> supports.  The other reason was geospatial data, some of the nodes had polygon extents attached to them, so you can do area selections when searching.</a:t>
            </a:r>
            <a:endParaRPr dirty="0"/>
          </a:p>
        </p:txBody>
      </p:sp>
    </p:spTree>
    <p:extLst>
      <p:ext uri="{BB962C8B-B14F-4D97-AF65-F5344CB8AC3E}">
        <p14:creationId xmlns:p14="http://schemas.microsoft.com/office/powerpoint/2010/main" val="84672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third scenario we'd like to address is a </a:t>
            </a:r>
            <a:r>
              <a:rPr lang="en-US" dirty="0" err="1" smtClean="0"/>
              <a:t>synchronisation</a:t>
            </a:r>
            <a:r>
              <a:rPr lang="en-US" dirty="0" smtClean="0"/>
              <a:t> between Alfresco and </a:t>
            </a:r>
            <a:r>
              <a:rPr lang="en-US" dirty="0" err="1" smtClean="0"/>
              <a:t>Sirsi</a:t>
            </a:r>
            <a:r>
              <a:rPr lang="en-US" dirty="0" smtClean="0"/>
              <a:t> </a:t>
            </a:r>
            <a:r>
              <a:rPr lang="en-US" dirty="0" err="1" smtClean="0"/>
              <a:t>Dynix</a:t>
            </a:r>
            <a:r>
              <a:rPr lang="en-US" dirty="0" smtClean="0"/>
              <a:t>, which is a Library Cataloguing system.  There is a record within Alfresco, that should be synced into </a:t>
            </a:r>
            <a:r>
              <a:rPr lang="en-US" dirty="0" err="1" smtClean="0"/>
              <a:t>sirsi</a:t>
            </a:r>
            <a:r>
              <a:rPr lang="en-US" dirty="0" smtClean="0"/>
              <a:t> </a:t>
            </a:r>
            <a:r>
              <a:rPr lang="en-US" dirty="0" err="1" smtClean="0"/>
              <a:t>dynix</a:t>
            </a:r>
            <a:r>
              <a:rPr lang="en-US" dirty="0" smtClean="0"/>
              <a:t>, but with a conversion to the Marc21 Metadata format.  Marc21 is interesting in that is has this concept of subfields, so you have one field which may have one or more subfields associated with </a:t>
            </a:r>
            <a:r>
              <a:rPr lang="en-US" dirty="0" err="1" smtClean="0"/>
              <a:t>it.We</a:t>
            </a:r>
            <a:r>
              <a:rPr lang="en-US" dirty="0" smtClean="0"/>
              <a:t> also want to sync back any errors in case there are issues with the sync process or the other end reports an issue.</a:t>
            </a:r>
            <a:endParaRPr dirty="0"/>
          </a:p>
        </p:txBody>
      </p:sp>
    </p:spTree>
    <p:extLst>
      <p:ext uri="{BB962C8B-B14F-4D97-AF65-F5344CB8AC3E}">
        <p14:creationId xmlns:p14="http://schemas.microsoft.com/office/powerpoint/2010/main" val="63471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 what could we use to address all of these scenarios in a </a:t>
            </a:r>
            <a:r>
              <a:rPr lang="en-US" dirty="0" err="1" smtClean="0"/>
              <a:t>similiar</a:t>
            </a:r>
            <a:r>
              <a:rPr lang="en-US" dirty="0" smtClean="0"/>
              <a:t> fashion, exposing only the configuration bits we need, rather than having to develop bespoke solutions each time.  Can we decouple any of the components and rearrange them as we see </a:t>
            </a:r>
            <a:r>
              <a:rPr lang="en-US" dirty="0" err="1" smtClean="0"/>
              <a:t>fit?To</a:t>
            </a:r>
            <a:r>
              <a:rPr lang="en-US" dirty="0" smtClean="0"/>
              <a:t> represent these integrations, we need a language to talk about them.  Like with BPMN for business process, integration has its own design standard:  The Enterprise Integration Patterns.  All of the scenarios I described above can be represented in EIP quite easily, which itself gives us a great start to talk and reason about the solutions.  Ideally though, we'd like to map the EIP routes we have defined and apply them somehow.  We need an Activiti for </a:t>
            </a:r>
            <a:r>
              <a:rPr lang="en-US" dirty="0" err="1" smtClean="0"/>
              <a:t>EIP.Luckily</a:t>
            </a:r>
            <a:r>
              <a:rPr lang="en-US" dirty="0" smtClean="0"/>
              <a:t>, there are a couple of frameworks out there that implement EIP.  The two main frameworks that come to mind are Mule ESB, and Apache Camel.  We investigated both, and while Mule ESB has its merits and is a very viable candidate, I happened to be more productive with Camel due to its lightweight nature.</a:t>
            </a:r>
            <a:endParaRPr dirty="0"/>
          </a:p>
        </p:txBody>
      </p:sp>
    </p:spTree>
    <p:extLst>
      <p:ext uri="{BB962C8B-B14F-4D97-AF65-F5344CB8AC3E}">
        <p14:creationId xmlns:p14="http://schemas.microsoft.com/office/powerpoint/2010/main" val="7517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So what is Apache Camel?  Well at its core its a library that implements Enterprise Integration Patterns.  By itself it's not a fully blown Enterprise Service Bus, but by adding a couple of extra bits we get part of the way </a:t>
            </a:r>
            <a:r>
              <a:rPr lang="en-US" dirty="0" err="1" smtClean="0"/>
              <a:t>there.Camel</a:t>
            </a:r>
            <a:r>
              <a:rPr lang="en-US" dirty="0" smtClean="0"/>
              <a:t> defines routes between components.  A component is a connection into an external system, normally either a consumer of information.  That is, to pull information down from a system, or a producer of information, which will send updates to a remote system.  Components are wired together and defined within a route, which describes the flow of information.  So you can say "from this file system, pull down all the files, and then put them in a message </a:t>
            </a:r>
            <a:r>
              <a:rPr lang="en-US" dirty="0" err="1" smtClean="0"/>
              <a:t>queue".When</a:t>
            </a:r>
            <a:r>
              <a:rPr lang="en-US" dirty="0" smtClean="0"/>
              <a:t> a route is in action, an exchange is the discrete body of work which includes headers and a body.  So if we're using the file system example, each file becomes an exchange, with the body equal to the file's content as an input stream, and the headers of the exchange including path, file name, modification date, and any other </a:t>
            </a:r>
            <a:r>
              <a:rPr lang="en-US" dirty="0" err="1" smtClean="0"/>
              <a:t>metadata.Routes</a:t>
            </a:r>
            <a:r>
              <a:rPr lang="en-US" dirty="0" smtClean="0"/>
              <a:t> can get a bit more tricky than just simple from and to, and can include things like splitting and merging, filtering, transformation, marshalling and another number of operations.  For this to be versatile enough, camel provides a number of DSLs for defining routes:  Java, XML, </a:t>
            </a:r>
            <a:r>
              <a:rPr lang="en-US" dirty="0" err="1" smtClean="0"/>
              <a:t>Kotlin</a:t>
            </a:r>
            <a:r>
              <a:rPr lang="en-US" dirty="0" smtClean="0"/>
              <a:t>, Groovy, all of which allow you to express your routes in a meaningful </a:t>
            </a:r>
            <a:r>
              <a:rPr lang="en-US" dirty="0" err="1" smtClean="0"/>
              <a:t>manner.Most</a:t>
            </a:r>
            <a:r>
              <a:rPr lang="en-US" dirty="0" smtClean="0"/>
              <a:t> of the time the components in Camel will be sufficient to cover your use bases.  CMIS, REST, JDBC, are all supported.  But there are times when you require more elaborate </a:t>
            </a:r>
            <a:r>
              <a:rPr lang="en-US" dirty="0" err="1" smtClean="0"/>
              <a:t>customisations</a:t>
            </a:r>
            <a:r>
              <a:rPr lang="en-US" dirty="0" smtClean="0"/>
              <a:t>, so Camel does allow you to easily define and develop your own </a:t>
            </a:r>
            <a:r>
              <a:rPr lang="en-US" dirty="0" err="1" smtClean="0"/>
              <a:t>components.Lastly</a:t>
            </a:r>
            <a:r>
              <a:rPr lang="en-US" dirty="0" smtClean="0"/>
              <a:t>, Camel is licensed using the Apache 2.0 license, which allows a lot of freedom in how you use the library.</a:t>
            </a:r>
            <a:endParaRPr dirty="0"/>
          </a:p>
        </p:txBody>
      </p:sp>
    </p:spTree>
    <p:extLst>
      <p:ext uri="{BB962C8B-B14F-4D97-AF65-F5344CB8AC3E}">
        <p14:creationId xmlns:p14="http://schemas.microsoft.com/office/powerpoint/2010/main" val="51361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So with all of this ability to use camel in a variety of different ways, and with a variety of different DSLs and runtimes, what would be a good recommendation to get </a:t>
            </a:r>
            <a:r>
              <a:rPr lang="en-US" dirty="0" err="1" smtClean="0"/>
              <a:t>started?Well</a:t>
            </a:r>
            <a:r>
              <a:rPr lang="en-US" dirty="0" smtClean="0"/>
              <a:t>, with all of the scenarios we've been through, we have found that the following stack for running apache camel works well.   This is not the only stack you can use of course, as camel is quite flexible, but this stack does come with some added </a:t>
            </a:r>
            <a:r>
              <a:rPr lang="en-US" dirty="0" err="1" smtClean="0"/>
              <a:t>benefits.Firstly</a:t>
            </a:r>
            <a:r>
              <a:rPr lang="en-US" dirty="0" smtClean="0"/>
              <a:t> we use Apache </a:t>
            </a:r>
            <a:r>
              <a:rPr lang="en-US" dirty="0" err="1" smtClean="0"/>
              <a:t>Karaf</a:t>
            </a:r>
            <a:r>
              <a:rPr lang="en-US" dirty="0" smtClean="0"/>
              <a:t> or Apache Service Mix as an </a:t>
            </a:r>
            <a:r>
              <a:rPr lang="en-US" dirty="0" err="1" smtClean="0"/>
              <a:t>OSGi</a:t>
            </a:r>
            <a:r>
              <a:rPr lang="en-US" dirty="0" smtClean="0"/>
              <a:t> Container.  Service Mix and </a:t>
            </a:r>
            <a:r>
              <a:rPr lang="en-US" dirty="0" err="1" smtClean="0"/>
              <a:t>Karaf</a:t>
            </a:r>
            <a:r>
              <a:rPr lang="en-US" dirty="0" smtClean="0"/>
              <a:t> are very similar but Service Mix is more batteries included.  It may include things you don't want though, so my preference is to use </a:t>
            </a:r>
            <a:r>
              <a:rPr lang="en-US" dirty="0" err="1" smtClean="0"/>
              <a:t>Karaf</a:t>
            </a:r>
            <a:r>
              <a:rPr lang="en-US" dirty="0" smtClean="0"/>
              <a:t> and install only what you </a:t>
            </a:r>
            <a:r>
              <a:rPr lang="en-US" dirty="0" err="1" smtClean="0"/>
              <a:t>need.Within</a:t>
            </a:r>
            <a:r>
              <a:rPr lang="en-US" dirty="0" smtClean="0"/>
              <a:t> </a:t>
            </a:r>
            <a:r>
              <a:rPr lang="en-US" dirty="0" err="1" smtClean="0"/>
              <a:t>Karaf</a:t>
            </a:r>
            <a:r>
              <a:rPr lang="en-US" dirty="0" smtClean="0"/>
              <a:t> we want to use </a:t>
            </a:r>
            <a:r>
              <a:rPr lang="en-US" dirty="0" err="1" smtClean="0"/>
              <a:t>hawtio</a:t>
            </a:r>
            <a:r>
              <a:rPr lang="en-US" dirty="0" smtClean="0"/>
              <a:t> as a web console which allows us to monitor and live update routes within Camel.  We can also use this to view logs and otherwise monitor how </a:t>
            </a:r>
            <a:r>
              <a:rPr lang="en-US" dirty="0" err="1" smtClean="0"/>
              <a:t>karaf</a:t>
            </a:r>
            <a:r>
              <a:rPr lang="en-US" dirty="0" smtClean="0"/>
              <a:t> and camel is going.   You don't have to use a web console for this information, </a:t>
            </a:r>
            <a:r>
              <a:rPr lang="en-US" dirty="0" err="1" smtClean="0"/>
              <a:t>Karaf</a:t>
            </a:r>
            <a:r>
              <a:rPr lang="en-US" dirty="0" smtClean="0"/>
              <a:t> comes with a command line shell, so you can execute commands </a:t>
            </a:r>
            <a:r>
              <a:rPr lang="en-US" dirty="0" err="1" smtClean="0"/>
              <a:t>accordingly.For</a:t>
            </a:r>
            <a:r>
              <a:rPr lang="en-US" dirty="0" smtClean="0"/>
              <a:t> the Route DSL, because we're using an </a:t>
            </a:r>
            <a:r>
              <a:rPr lang="en-US" dirty="0" err="1" smtClean="0"/>
              <a:t>OSGi</a:t>
            </a:r>
            <a:r>
              <a:rPr lang="en-US" dirty="0" smtClean="0"/>
              <a:t> container, we'll use Blueprint.  For those familiar with Spring XML, Blueprint is highly similar, but as we're using </a:t>
            </a:r>
            <a:r>
              <a:rPr lang="en-US" dirty="0" err="1" smtClean="0"/>
              <a:t>OSGi</a:t>
            </a:r>
            <a:r>
              <a:rPr lang="en-US" dirty="0" smtClean="0"/>
              <a:t>, we can hot-load routes as we go just by dropping an xml file in </a:t>
            </a:r>
            <a:r>
              <a:rPr lang="en-US" dirty="0" err="1" smtClean="0"/>
              <a:t>Karaf's</a:t>
            </a:r>
            <a:r>
              <a:rPr lang="en-US" dirty="0" smtClean="0"/>
              <a:t> deploy </a:t>
            </a:r>
            <a:r>
              <a:rPr lang="en-US" dirty="0" err="1" smtClean="0"/>
              <a:t>directoryWhen</a:t>
            </a:r>
            <a:r>
              <a:rPr lang="en-US" dirty="0" smtClean="0"/>
              <a:t> you download </a:t>
            </a:r>
            <a:r>
              <a:rPr lang="en-US" dirty="0" err="1" smtClean="0"/>
              <a:t>karaf</a:t>
            </a:r>
            <a:r>
              <a:rPr lang="en-US" dirty="0" smtClean="0"/>
              <a:t>, you can use the following commands to easily install camel and </a:t>
            </a:r>
            <a:r>
              <a:rPr lang="en-US" dirty="0" err="1" smtClean="0"/>
              <a:t>hawtio</a:t>
            </a:r>
            <a:r>
              <a:rPr lang="en-US" dirty="0" smtClean="0"/>
              <a:t>.</a:t>
            </a:r>
            <a:endParaRPr dirty="0"/>
          </a:p>
        </p:txBody>
      </p:sp>
    </p:spTree>
    <p:extLst>
      <p:ext uri="{BB962C8B-B14F-4D97-AF65-F5344CB8AC3E}">
        <p14:creationId xmlns:p14="http://schemas.microsoft.com/office/powerpoint/2010/main" val="197467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 in our main scenario, which is Alfresco two way </a:t>
            </a:r>
            <a:r>
              <a:rPr lang="en-US" dirty="0" err="1" smtClean="0"/>
              <a:t>synchronisation</a:t>
            </a:r>
            <a:r>
              <a:rPr lang="en-US" dirty="0" smtClean="0"/>
              <a:t>, what does our Route look like, and how do we deploy it?</a:t>
            </a:r>
            <a:endParaRPr dirty="0"/>
          </a:p>
        </p:txBody>
      </p:sp>
    </p:spTree>
    <p:extLst>
      <p:ext uri="{BB962C8B-B14F-4D97-AF65-F5344CB8AC3E}">
        <p14:creationId xmlns:p14="http://schemas.microsoft.com/office/powerpoint/2010/main" val="185481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4.jp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parashift.com.au/" TargetMode="External"/><Relationship Id="rId5" Type="http://schemas.openxmlformats.org/officeDocument/2006/relationships/hyperlink" Target="https://github.com/cetra3/" TargetMode="External"/><Relationship Id="rId6" Type="http://schemas.openxmlformats.org/officeDocument/2006/relationships/hyperlink" Target="mailto:peter@parashift.com.au" TargetMode="External"/><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r>
              <a:rPr lang="en-US" dirty="0"/>
              <a:t>Alfresco Two-Way Sync with Apache Camel</a:t>
            </a:r>
            <a:endParaRPr lang="en" dirty="0"/>
          </a:p>
        </p:txBody>
      </p:sp>
      <p:sp>
        <p:nvSpPr>
          <p:cNvPr id="55" name="Shape 55"/>
          <p:cNvSpPr txBox="1">
            <a:spLocks noGrp="1"/>
          </p:cNvSpPr>
          <p:nvPr>
            <p:ph type="subTitle" idx="1"/>
          </p:nvPr>
        </p:nvSpPr>
        <p:spPr>
          <a:xfrm>
            <a:off x="311700" y="2834125"/>
            <a:ext cx="8520600" cy="1319100"/>
          </a:xfrm>
          <a:prstGeom prst="rect">
            <a:avLst/>
          </a:prstGeom>
        </p:spPr>
        <p:txBody>
          <a:bodyPr lIns="91425" tIns="91425" rIns="91425" bIns="91425" anchor="t" anchorCtr="0">
            <a:noAutofit/>
          </a:bodyPr>
          <a:lstStyle/>
          <a:p>
            <a:pPr lvl="0">
              <a:spcBef>
                <a:spcPts val="0"/>
              </a:spcBef>
              <a:buNone/>
            </a:pPr>
            <a:r>
              <a:rPr lang="en-US" dirty="0" smtClean="0"/>
              <a:t>Peter Lesty</a:t>
            </a:r>
          </a:p>
          <a:p>
            <a:pPr lvl="0">
              <a:spcBef>
                <a:spcPts val="0"/>
              </a:spcBef>
              <a:buNone/>
            </a:pPr>
            <a:r>
              <a:rPr lang="en-US" dirty="0" smtClean="0"/>
              <a:t>Technical Director - </a:t>
            </a:r>
            <a:r>
              <a:rPr lang="en-US" dirty="0" err="1" smtClean="0"/>
              <a:t>Parashift</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Apache Camel – Two Way Route</a:t>
            </a:r>
            <a:endParaRPr lang="en" dirty="0">
              <a:solidFill>
                <a:schemeClr val="dk2"/>
              </a:solidFill>
            </a:endParaRPr>
          </a:p>
        </p:txBody>
      </p:sp>
      <p:sp>
        <p:nvSpPr>
          <p:cNvPr id="67" name="Shape 67"/>
          <p:cNvSpPr txBox="1">
            <a:spLocks noGrp="1"/>
          </p:cNvSpPr>
          <p:nvPr>
            <p:ph type="body" idx="1"/>
          </p:nvPr>
        </p:nvSpPr>
        <p:spPr>
          <a:xfrm>
            <a:off x="311700" y="1152475"/>
            <a:ext cx="56001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Drop a Blueprint XML file into the </a:t>
            </a:r>
            <a:r>
              <a:rPr lang="en-US" sz="1400" dirty="0" err="1" smtClean="0">
                <a:solidFill>
                  <a:schemeClr val="dk2"/>
                </a:solidFill>
              </a:rPr>
              <a:t>Karaf</a:t>
            </a:r>
            <a:r>
              <a:rPr lang="en-US" sz="1400" dirty="0" smtClean="0">
                <a:solidFill>
                  <a:schemeClr val="dk2"/>
                </a:solidFill>
              </a:rPr>
              <a:t> Deploy Folder</a:t>
            </a:r>
          </a:p>
          <a:p>
            <a:pPr marL="285750" lvl="0" indent="-285750">
              <a:spcBef>
                <a:spcPts val="0"/>
              </a:spcBef>
              <a:buFont typeface="Arial" charset="0"/>
              <a:buChar char="•"/>
            </a:pPr>
            <a:r>
              <a:rPr lang="en-US" sz="1400" dirty="0" smtClean="0">
                <a:solidFill>
                  <a:schemeClr val="dk2"/>
                </a:solidFill>
              </a:rPr>
              <a:t>Poll and Consume Events from Alfresco Remote Instance</a:t>
            </a:r>
          </a:p>
          <a:p>
            <a:pPr marL="285750" indent="-285750">
              <a:buFont typeface="Arial" charset="0"/>
              <a:buChar char="•"/>
            </a:pPr>
            <a:r>
              <a:rPr lang="en-US" sz="1400" dirty="0">
                <a:solidFill>
                  <a:schemeClr val="dk2"/>
                </a:solidFill>
              </a:rPr>
              <a:t>Limit to specific </a:t>
            </a:r>
            <a:r>
              <a:rPr lang="en-US" sz="1400" dirty="0" smtClean="0">
                <a:solidFill>
                  <a:schemeClr val="dk2"/>
                </a:solidFill>
              </a:rPr>
              <a:t>Sites </a:t>
            </a:r>
            <a:r>
              <a:rPr lang="en-US" sz="1400" dirty="0">
                <a:solidFill>
                  <a:schemeClr val="dk2"/>
                </a:solidFill>
              </a:rPr>
              <a:t>or P</a:t>
            </a:r>
            <a:r>
              <a:rPr lang="en-US" sz="1400" dirty="0" smtClean="0">
                <a:solidFill>
                  <a:schemeClr val="dk2"/>
                </a:solidFill>
              </a:rPr>
              <a:t>aths</a:t>
            </a:r>
          </a:p>
          <a:p>
            <a:pPr marL="285750" lvl="0" indent="-285750">
              <a:spcBef>
                <a:spcPts val="0"/>
              </a:spcBef>
              <a:buFont typeface="Arial" charset="0"/>
              <a:buChar char="•"/>
            </a:pPr>
            <a:r>
              <a:rPr lang="en-US" sz="1400" dirty="0" smtClean="0">
                <a:solidFill>
                  <a:schemeClr val="dk2"/>
                </a:solidFill>
              </a:rPr>
              <a:t>Prevent a Feedback Loop of Events</a:t>
            </a:r>
          </a:p>
          <a:p>
            <a:pPr marL="285750" lvl="0" indent="-285750">
              <a:spcBef>
                <a:spcPts val="0"/>
              </a:spcBef>
              <a:buFont typeface="Arial" charset="0"/>
              <a:buChar char="•"/>
            </a:pPr>
            <a:r>
              <a:rPr lang="en-US" sz="1400" dirty="0" smtClean="0">
                <a:solidFill>
                  <a:schemeClr val="dk2"/>
                </a:solidFill>
              </a:rPr>
              <a:t>Submit to Alfresco Local Instance</a:t>
            </a:r>
          </a:p>
          <a:p>
            <a:pPr marL="285750" lvl="0" indent="-285750">
              <a:spcBef>
                <a:spcPts val="0"/>
              </a:spcBef>
              <a:buFont typeface="Arial" charset="0"/>
              <a:buChar char="•"/>
            </a:pPr>
            <a:r>
              <a:rPr lang="en-US" sz="1400" dirty="0" smtClean="0">
                <a:solidFill>
                  <a:schemeClr val="dk2"/>
                </a:solidFill>
              </a:rPr>
              <a:t>Deployed to Both sides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850" y="549276"/>
            <a:ext cx="2920450" cy="4333874"/>
          </a:xfrm>
          <a:prstGeom prst="rect">
            <a:avLst/>
          </a:prstGeom>
        </p:spPr>
      </p:pic>
    </p:spTree>
    <p:extLst>
      <p:ext uri="{BB962C8B-B14F-4D97-AF65-F5344CB8AC3E}">
        <p14:creationId xmlns:p14="http://schemas.microsoft.com/office/powerpoint/2010/main" val="25960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2864111" y="2186386"/>
            <a:ext cx="5516629" cy="745200"/>
          </a:xfrm>
          <a:prstGeom prst="rect">
            <a:avLst/>
          </a:prstGeom>
        </p:spPr>
        <p:txBody>
          <a:bodyPr lIns="91425" tIns="91425" rIns="91425" bIns="91425" anchor="b" anchorCtr="0">
            <a:noAutofit/>
          </a:bodyPr>
          <a:lstStyle/>
          <a:p>
            <a:pPr lvl="0" algn="l" rtl="0">
              <a:spcBef>
                <a:spcPts val="0"/>
              </a:spcBef>
              <a:buNone/>
            </a:pPr>
            <a:r>
              <a:rPr lang="en-US" sz="3600" smtClean="0">
                <a:solidFill>
                  <a:schemeClr val="dk2"/>
                </a:solidFill>
              </a:rPr>
              <a:t>AlfStream</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r>
              <a:rPr lang="en-US" dirty="0" smtClean="0"/>
              <a:t>Alfresco Camel Component</a:t>
            </a:r>
            <a:endParaRPr lang="en"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5787" y="2072688"/>
            <a:ext cx="1341620" cy="972596"/>
          </a:xfrm>
          <a:prstGeom prst="rect">
            <a:avLst/>
          </a:prstGeom>
        </p:spPr>
      </p:pic>
    </p:spTree>
    <p:extLst>
      <p:ext uri="{BB962C8B-B14F-4D97-AF65-F5344CB8AC3E}">
        <p14:creationId xmlns:p14="http://schemas.microsoft.com/office/powerpoint/2010/main" val="207294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err="1" smtClean="0">
                <a:solidFill>
                  <a:schemeClr val="dk2"/>
                </a:solidFill>
              </a:rPr>
              <a:t>AlfStream</a:t>
            </a:r>
            <a:r>
              <a:rPr lang="en-US" dirty="0" smtClean="0">
                <a:solidFill>
                  <a:schemeClr val="dk2"/>
                </a:solidFill>
              </a:rPr>
              <a:t> – Alfresco Camel Component</a:t>
            </a:r>
            <a:endParaRPr lang="en" dirty="0">
              <a:solidFill>
                <a:schemeClr val="dk2"/>
              </a:solidFill>
            </a:endParaRPr>
          </a:p>
        </p:txBody>
      </p:sp>
      <p:sp>
        <p:nvSpPr>
          <p:cNvPr id="67" name="Shape 67"/>
          <p:cNvSpPr txBox="1">
            <a:spLocks noGrp="1"/>
          </p:cNvSpPr>
          <p:nvPr>
            <p:ph type="body" idx="1"/>
          </p:nvPr>
        </p:nvSpPr>
        <p:spPr>
          <a:xfrm>
            <a:off x="311700" y="1152475"/>
            <a:ext cx="626690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Event Sourcing: Treats Alfresco as a Sequence of Events in an Event Log</a:t>
            </a:r>
          </a:p>
          <a:p>
            <a:pPr marL="285750" lvl="0" indent="-285750">
              <a:spcBef>
                <a:spcPts val="0"/>
              </a:spcBef>
              <a:buFont typeface="Arial" charset="0"/>
              <a:buChar char="•"/>
            </a:pPr>
            <a:r>
              <a:rPr lang="en-US" sz="1400" dirty="0" smtClean="0">
                <a:solidFill>
                  <a:schemeClr val="dk2"/>
                </a:solidFill>
              </a:rPr>
              <a:t>Use Transaction IDs for Tracking and Pagination – No ACL Check limitations and no reliance on time</a:t>
            </a:r>
          </a:p>
          <a:p>
            <a:pPr marL="285750" lvl="0" indent="-285750">
              <a:spcBef>
                <a:spcPts val="0"/>
              </a:spcBef>
              <a:buFont typeface="Arial" charset="0"/>
              <a:buChar char="•"/>
            </a:pPr>
            <a:r>
              <a:rPr lang="en-US" sz="1400" dirty="0" smtClean="0">
                <a:solidFill>
                  <a:schemeClr val="dk2"/>
                </a:solidFill>
              </a:rPr>
              <a:t>Retroactively applied – Does not rely on the Audit Service</a:t>
            </a:r>
          </a:p>
          <a:p>
            <a:pPr marL="285750" lvl="0" indent="-285750">
              <a:spcBef>
                <a:spcPts val="0"/>
              </a:spcBef>
              <a:buFont typeface="Arial" charset="0"/>
              <a:buChar char="•"/>
            </a:pPr>
            <a:r>
              <a:rPr lang="en-US" sz="1400" dirty="0" smtClean="0">
                <a:solidFill>
                  <a:schemeClr val="dk2"/>
                </a:solidFill>
              </a:rPr>
              <a:t>RESTful Endpoints - JSON for Consumer, Multipart for Producer</a:t>
            </a:r>
          </a:p>
          <a:p>
            <a:pPr marL="285750" lvl="0" indent="-285750">
              <a:spcBef>
                <a:spcPts val="0"/>
              </a:spcBef>
              <a:buFont typeface="Arial" charset="0"/>
              <a:buChar char="•"/>
            </a:pPr>
            <a:r>
              <a:rPr lang="en-US" sz="1400" dirty="0" smtClean="0">
                <a:solidFill>
                  <a:schemeClr val="dk2"/>
                </a:solidFill>
              </a:rPr>
              <a:t>Idempotent – Facilities for handling duplicate events</a:t>
            </a:r>
          </a:p>
          <a:p>
            <a:pPr marL="285750" lvl="0" indent="-285750">
              <a:spcBef>
                <a:spcPts val="0"/>
              </a:spcBef>
              <a:buFont typeface="Arial" charset="0"/>
              <a:buChar char="•"/>
            </a:pPr>
            <a:r>
              <a:rPr lang="en-US" sz="1400" dirty="0" smtClean="0">
                <a:solidFill>
                  <a:schemeClr val="dk2"/>
                </a:solidFill>
              </a:rPr>
              <a:t>Potential to expand to other frameworks such as Mule ESB or Standalone</a:t>
            </a:r>
          </a:p>
          <a:p>
            <a:pPr marL="285750" lvl="0" indent="-285750">
              <a:spcBef>
                <a:spcPts val="0"/>
              </a:spcBef>
              <a:buFont typeface="Arial" charset="0"/>
              <a:buChar char="•"/>
            </a:pPr>
            <a:endParaRPr lang="en-US" sz="1400" dirty="0">
              <a:solidFill>
                <a:schemeClr val="dk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0912" y="1835675"/>
            <a:ext cx="1961388" cy="1421892"/>
          </a:xfrm>
          <a:prstGeom prst="rect">
            <a:avLst/>
          </a:prstGeom>
        </p:spPr>
      </p:pic>
    </p:spTree>
    <p:extLst>
      <p:ext uri="{BB962C8B-B14F-4D97-AF65-F5344CB8AC3E}">
        <p14:creationId xmlns:p14="http://schemas.microsoft.com/office/powerpoint/2010/main" val="46413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err="1" smtClean="0">
                <a:solidFill>
                  <a:schemeClr val="dk2"/>
                </a:solidFill>
              </a:rPr>
              <a:t>AlfStream</a:t>
            </a:r>
            <a:r>
              <a:rPr lang="en-US" dirty="0" smtClean="0">
                <a:solidFill>
                  <a:schemeClr val="dk2"/>
                </a:solidFill>
              </a:rPr>
              <a:t> Consumer – Alfresco Repo AMP</a:t>
            </a:r>
            <a:endParaRPr lang="en" dirty="0">
              <a:solidFill>
                <a:schemeClr val="dk2"/>
              </a:solidFill>
            </a:endParaRPr>
          </a:p>
        </p:txBody>
      </p:sp>
      <p:sp>
        <p:nvSpPr>
          <p:cNvPr id="67" name="Shape 67"/>
          <p:cNvSpPr txBox="1">
            <a:spLocks noGrp="1"/>
          </p:cNvSpPr>
          <p:nvPr>
            <p:ph type="body" idx="1"/>
          </p:nvPr>
        </p:nvSpPr>
        <p:spPr>
          <a:xfrm>
            <a:off x="311700" y="1152475"/>
            <a:ext cx="42158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RESTful Repo-End </a:t>
            </a:r>
            <a:r>
              <a:rPr lang="en-US" sz="1400" dirty="0" err="1" smtClean="0">
                <a:solidFill>
                  <a:schemeClr val="dk2"/>
                </a:solidFill>
              </a:rPr>
              <a:t>Webscript</a:t>
            </a:r>
            <a:r>
              <a:rPr lang="en-US" sz="1400" dirty="0" smtClean="0">
                <a:solidFill>
                  <a:schemeClr val="dk2"/>
                </a:solidFill>
              </a:rPr>
              <a:t>:</a:t>
            </a:r>
          </a:p>
          <a:p>
            <a:pPr lvl="5">
              <a:lnSpc>
                <a:spcPct val="100000"/>
              </a:lnSpc>
            </a:pPr>
            <a:r>
              <a:rPr lang="en-US" sz="1050" b="1" dirty="0" err="1">
                <a:solidFill>
                  <a:schemeClr val="dk2"/>
                </a:solidFill>
              </a:rPr>
              <a:t>maxResults</a:t>
            </a:r>
            <a:r>
              <a:rPr lang="en-US" sz="1050" b="1" dirty="0">
                <a:solidFill>
                  <a:schemeClr val="dk2"/>
                </a:solidFill>
              </a:rPr>
              <a:t>: </a:t>
            </a:r>
            <a:r>
              <a:rPr lang="en-US" sz="1050" dirty="0">
                <a:solidFill>
                  <a:schemeClr val="dk2"/>
                </a:solidFill>
              </a:rPr>
              <a:t>max number of results to get back per call (500 </a:t>
            </a:r>
            <a:r>
              <a:rPr lang="en-US" sz="1050" dirty="0" smtClean="0">
                <a:solidFill>
                  <a:schemeClr val="dk2"/>
                </a:solidFill>
              </a:rPr>
              <a:t>by default)</a:t>
            </a:r>
          </a:p>
          <a:p>
            <a:pPr lvl="5">
              <a:lnSpc>
                <a:spcPct val="100000"/>
              </a:lnSpc>
            </a:pPr>
            <a:r>
              <a:rPr lang="en-US" sz="1050" b="1" dirty="0" err="1" smtClean="0">
                <a:solidFill>
                  <a:schemeClr val="dk2"/>
                </a:solidFill>
              </a:rPr>
              <a:t>fromTxnId</a:t>
            </a:r>
            <a:r>
              <a:rPr lang="en-US" sz="1050" b="1" dirty="0">
                <a:solidFill>
                  <a:schemeClr val="dk2"/>
                </a:solidFill>
              </a:rPr>
              <a:t>: </a:t>
            </a:r>
            <a:r>
              <a:rPr lang="en-US" sz="1050" dirty="0">
                <a:solidFill>
                  <a:schemeClr val="dk2"/>
                </a:solidFill>
              </a:rPr>
              <a:t>beginning transaction </a:t>
            </a:r>
            <a:r>
              <a:rPr lang="en-US" sz="1050" dirty="0" smtClean="0">
                <a:solidFill>
                  <a:schemeClr val="dk2"/>
                </a:solidFill>
              </a:rPr>
              <a:t>ID</a:t>
            </a:r>
          </a:p>
          <a:p>
            <a:pPr lvl="5">
              <a:lnSpc>
                <a:spcPct val="100000"/>
              </a:lnSpc>
            </a:pPr>
            <a:r>
              <a:rPr lang="en-US" sz="1050" b="1" dirty="0" err="1" smtClean="0">
                <a:solidFill>
                  <a:schemeClr val="dk2"/>
                </a:solidFill>
              </a:rPr>
              <a:t>toTxnId</a:t>
            </a:r>
            <a:r>
              <a:rPr lang="en-US" sz="1050" b="1" dirty="0">
                <a:solidFill>
                  <a:schemeClr val="dk2"/>
                </a:solidFill>
              </a:rPr>
              <a:t>: </a:t>
            </a:r>
            <a:r>
              <a:rPr lang="en-US" sz="1050" dirty="0">
                <a:solidFill>
                  <a:schemeClr val="dk2"/>
                </a:solidFill>
              </a:rPr>
              <a:t>ending transaction ID (uses last transaction ID from </a:t>
            </a:r>
            <a:r>
              <a:rPr lang="en-US" sz="1050" dirty="0" smtClean="0">
                <a:solidFill>
                  <a:schemeClr val="dk2"/>
                </a:solidFill>
              </a:rPr>
              <a:t>current time if </a:t>
            </a:r>
            <a:r>
              <a:rPr lang="en-US" sz="1050" dirty="0">
                <a:solidFill>
                  <a:schemeClr val="dk2"/>
                </a:solidFill>
              </a:rPr>
              <a:t>not </a:t>
            </a:r>
            <a:r>
              <a:rPr lang="en-US" sz="1050" dirty="0" smtClean="0">
                <a:solidFill>
                  <a:schemeClr val="dk2"/>
                </a:solidFill>
              </a:rPr>
              <a:t>set)</a:t>
            </a:r>
          </a:p>
          <a:p>
            <a:pPr lvl="5">
              <a:lnSpc>
                <a:spcPct val="100000"/>
              </a:lnSpc>
            </a:pPr>
            <a:r>
              <a:rPr lang="en-US" sz="1050" b="1" dirty="0" err="1" smtClean="0">
                <a:solidFill>
                  <a:schemeClr val="dk2"/>
                </a:solidFill>
              </a:rPr>
              <a:t>fromNodeId</a:t>
            </a:r>
            <a:r>
              <a:rPr lang="en-US" sz="1050" b="1" dirty="0">
                <a:solidFill>
                  <a:schemeClr val="dk2"/>
                </a:solidFill>
              </a:rPr>
              <a:t>: </a:t>
            </a:r>
            <a:r>
              <a:rPr lang="en-US" sz="1050" dirty="0" smtClean="0">
                <a:solidFill>
                  <a:schemeClr val="dk2"/>
                </a:solidFill>
              </a:rPr>
              <a:t>For pagination within a Transaction range if there are more than 500 entries</a:t>
            </a:r>
            <a:endParaRPr lang="en-US" dirty="0" smtClean="0">
              <a:solidFill>
                <a:schemeClr val="dk2"/>
              </a:solidFill>
            </a:endParaRPr>
          </a:p>
          <a:p>
            <a:pPr marL="285750" lvl="5" indent="-285750">
              <a:lnSpc>
                <a:spcPct val="100000"/>
              </a:lnSpc>
              <a:buFont typeface="Arial" charset="0"/>
              <a:buChar char="•"/>
            </a:pPr>
            <a:endParaRPr lang="en-US" dirty="0" smtClean="0">
              <a:solidFill>
                <a:schemeClr val="dk2"/>
              </a:solidFill>
            </a:endParaRPr>
          </a:p>
          <a:p>
            <a:pPr lvl="5">
              <a:lnSpc>
                <a:spcPct val="100000"/>
              </a:lnSpc>
            </a:pPr>
            <a:endParaRPr lang="en-US" sz="1050" dirty="0">
              <a:solidFill>
                <a:schemeClr val="dk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310" y="240550"/>
            <a:ext cx="1164990" cy="844550"/>
          </a:xfrm>
          <a:prstGeom prst="rect">
            <a:avLst/>
          </a:prstGeom>
        </p:spPr>
      </p:pic>
      <p:sp>
        <p:nvSpPr>
          <p:cNvPr id="4" name="Rectangle 3"/>
          <p:cNvSpPr/>
          <p:nvPr/>
        </p:nvSpPr>
        <p:spPr>
          <a:xfrm>
            <a:off x="4527550" y="1511299"/>
            <a:ext cx="4762500" cy="3371851"/>
          </a:xfrm>
          <a:prstGeom prst="rect">
            <a:avLst/>
          </a:prstGeom>
        </p:spPr>
        <p:txBody>
          <a:bodyPr wrap="square">
            <a:spAutoFit/>
          </a:bodyPr>
          <a:lstStyle/>
          <a:p>
            <a:pPr fontAlgn="base"/>
            <a:r>
              <a:rPr lang="en-US" sz="900" dirty="0" smtClean="0">
                <a:solidFill>
                  <a:schemeClr val="bg1">
                    <a:lumMod val="75000"/>
                    <a:lumOff val="25000"/>
                  </a:schemeClr>
                </a:solidFill>
                <a:latin typeface="Courier New" charset="0"/>
                <a:ea typeface="Courier New" charset="0"/>
                <a:cs typeface="Courier New" charset="0"/>
              </a:rPr>
              <a:t>[{</a:t>
            </a:r>
            <a:endParaRPr lang="en-US" sz="900" dirty="0">
              <a:solidFill>
                <a:schemeClr val="bg1">
                  <a:lumMod val="75000"/>
                  <a:lumOff val="25000"/>
                </a:schemeClr>
              </a:solidFill>
              <a:latin typeface="Courier New" charset="0"/>
              <a:ea typeface="Courier New" charset="0"/>
              <a:cs typeface="Courier New" charset="0"/>
            </a:endParaRP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nodeRef</a:t>
            </a:r>
            <a:r>
              <a:rPr lang="en-US" sz="900" dirty="0">
                <a:solidFill>
                  <a:schemeClr val="bg1">
                    <a:lumMod val="75000"/>
                    <a:lumOff val="25000"/>
                  </a:schemeClr>
                </a:solidFill>
                <a:latin typeface="Courier New" charset="0"/>
                <a:ea typeface="Courier New" charset="0"/>
                <a:cs typeface="Courier New" charset="0"/>
              </a:rPr>
              <a:t>": "91e4b557-20a9-4232-8ca3-285d31a323d8",</a:t>
            </a:r>
          </a:p>
          <a:p>
            <a:pPr fontAlgn="base"/>
            <a:r>
              <a:rPr lang="en-US" sz="900" dirty="0">
                <a:solidFill>
                  <a:schemeClr val="bg1">
                    <a:lumMod val="75000"/>
                    <a:lumOff val="25000"/>
                  </a:schemeClr>
                </a:solidFill>
                <a:latin typeface="Courier New" charset="0"/>
                <a:ea typeface="Courier New" charset="0"/>
                <a:cs typeface="Courier New" charset="0"/>
              </a:rPr>
              <a:t>   "properties": {</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cm_created</a:t>
            </a:r>
            <a:r>
              <a:rPr lang="en-US" sz="900" dirty="0">
                <a:solidFill>
                  <a:schemeClr val="bg1">
                    <a:lumMod val="75000"/>
                    <a:lumOff val="25000"/>
                  </a:schemeClr>
                </a:solidFill>
                <a:latin typeface="Courier New" charset="0"/>
                <a:ea typeface="Courier New" charset="0"/>
                <a:cs typeface="Courier New" charset="0"/>
              </a:rPr>
              <a:t>": "2014-12-02T02:21:28.823Z",</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cm_title</a:t>
            </a:r>
            <a:r>
              <a:rPr lang="en-US" sz="900" dirty="0">
                <a:solidFill>
                  <a:schemeClr val="bg1">
                    <a:lumMod val="75000"/>
                    <a:lumOff val="25000"/>
                  </a:schemeClr>
                </a:solidFill>
                <a:latin typeface="Courier New" charset="0"/>
                <a:ea typeface="Courier New" charset="0"/>
                <a:cs typeface="Courier New" charset="0"/>
              </a:rPr>
              <a:t>": "Data Dictionary",</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imap_maxUid</a:t>
            </a:r>
            <a:r>
              <a:rPr lang="en-US" sz="900" dirty="0">
                <a:solidFill>
                  <a:schemeClr val="bg1">
                    <a:lumMod val="75000"/>
                    <a:lumOff val="25000"/>
                  </a:schemeClr>
                </a:solidFill>
                <a:latin typeface="Courier New" charset="0"/>
                <a:ea typeface="Courier New" charset="0"/>
                <a:cs typeface="Courier New" charset="0"/>
              </a:rPr>
              <a:t>": 0,</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cm_description</a:t>
            </a:r>
            <a:r>
              <a:rPr lang="en-US" sz="900" dirty="0">
                <a:solidFill>
                  <a:schemeClr val="bg1">
                    <a:lumMod val="75000"/>
                    <a:lumOff val="25000"/>
                  </a:schemeClr>
                </a:solidFill>
                <a:latin typeface="Courier New" charset="0"/>
                <a:ea typeface="Courier New" charset="0"/>
                <a:cs typeface="Courier New" charset="0"/>
              </a:rPr>
              <a:t>": "User managed definitions",</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app_icon</a:t>
            </a:r>
            <a:r>
              <a:rPr lang="en-US" sz="900" dirty="0">
                <a:solidFill>
                  <a:schemeClr val="bg1">
                    <a:lumMod val="75000"/>
                    <a:lumOff val="25000"/>
                  </a:schemeClr>
                </a:solidFill>
                <a:latin typeface="Courier New" charset="0"/>
                <a:ea typeface="Courier New" charset="0"/>
                <a:cs typeface="Courier New" charset="0"/>
              </a:rPr>
              <a:t>": "space-icon-default",</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cm_creator</a:t>
            </a:r>
            <a:r>
              <a:rPr lang="en-US" sz="900" dirty="0">
                <a:solidFill>
                  <a:schemeClr val="bg1">
                    <a:lumMod val="75000"/>
                    <a:lumOff val="25000"/>
                  </a:schemeClr>
                </a:solidFill>
                <a:latin typeface="Courier New" charset="0"/>
                <a:ea typeface="Courier New" charset="0"/>
                <a:cs typeface="Courier New" charset="0"/>
              </a:rPr>
              <a:t>": "System",</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sys_node-uuid</a:t>
            </a:r>
            <a:r>
              <a:rPr lang="en-US" sz="900" dirty="0">
                <a:solidFill>
                  <a:schemeClr val="bg1">
                    <a:lumMod val="75000"/>
                    <a:lumOff val="25000"/>
                  </a:schemeClr>
                </a:solidFill>
                <a:latin typeface="Courier New" charset="0"/>
                <a:ea typeface="Courier New" charset="0"/>
                <a:cs typeface="Courier New" charset="0"/>
              </a:rPr>
              <a:t>": "91e4b557-20a9-4232-8ca3-285d31a323d8",</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cm_name</a:t>
            </a:r>
            <a:r>
              <a:rPr lang="en-US" sz="900" dirty="0">
                <a:solidFill>
                  <a:schemeClr val="bg1">
                    <a:lumMod val="75000"/>
                    <a:lumOff val="25000"/>
                  </a:schemeClr>
                </a:solidFill>
                <a:latin typeface="Courier New" charset="0"/>
                <a:ea typeface="Courier New" charset="0"/>
                <a:cs typeface="Courier New" charset="0"/>
              </a:rPr>
              <a:t>": "Data Dictionary",</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sys_store</a:t>
            </a:r>
            <a:r>
              <a:rPr lang="en-US" sz="900" dirty="0">
                <a:solidFill>
                  <a:schemeClr val="bg1">
                    <a:lumMod val="75000"/>
                    <a:lumOff val="25000"/>
                  </a:schemeClr>
                </a:solidFill>
                <a:latin typeface="Courier New" charset="0"/>
                <a:ea typeface="Courier New" charset="0"/>
                <a:cs typeface="Courier New" charset="0"/>
              </a:rPr>
              <a:t>-protocol": "workspace",</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sys_store</a:t>
            </a:r>
            <a:r>
              <a:rPr lang="en-US" sz="900" dirty="0">
                <a:solidFill>
                  <a:schemeClr val="bg1">
                    <a:lumMod val="75000"/>
                    <a:lumOff val="25000"/>
                  </a:schemeClr>
                </a:solidFill>
                <a:latin typeface="Courier New" charset="0"/>
                <a:ea typeface="Courier New" charset="0"/>
                <a:cs typeface="Courier New" charset="0"/>
              </a:rPr>
              <a:t>-identifier": "</a:t>
            </a:r>
            <a:r>
              <a:rPr lang="en-US" sz="900" dirty="0" err="1">
                <a:solidFill>
                  <a:schemeClr val="bg1">
                    <a:lumMod val="75000"/>
                    <a:lumOff val="25000"/>
                  </a:schemeClr>
                </a:solidFill>
                <a:latin typeface="Courier New" charset="0"/>
                <a:ea typeface="Courier New" charset="0"/>
                <a:cs typeface="Courier New" charset="0"/>
              </a:rPr>
              <a:t>SpacesStore</a:t>
            </a:r>
            <a:r>
              <a:rPr lang="en-US" sz="900" dirty="0">
                <a:solidFill>
                  <a:schemeClr val="bg1">
                    <a:lumMod val="75000"/>
                    <a:lumOff val="25000"/>
                  </a:schemeClr>
                </a:solidFill>
                <a:latin typeface="Courier New" charset="0"/>
                <a:ea typeface="Courier New" charset="0"/>
                <a:cs typeface="Courier New" charset="0"/>
              </a:rPr>
              <a:t>",</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sys_node-dbid</a:t>
            </a:r>
            <a:r>
              <a:rPr lang="en-US" sz="900" dirty="0">
                <a:solidFill>
                  <a:schemeClr val="bg1">
                    <a:lumMod val="75000"/>
                    <a:lumOff val="25000"/>
                  </a:schemeClr>
                </a:solidFill>
                <a:latin typeface="Courier New" charset="0"/>
                <a:ea typeface="Courier New" charset="0"/>
                <a:cs typeface="Courier New" charset="0"/>
              </a:rPr>
              <a:t>": 14,</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sys_locale</a:t>
            </a:r>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en_US</a:t>
            </a:r>
            <a:r>
              <a:rPr lang="en-US" sz="900" dirty="0">
                <a:solidFill>
                  <a:schemeClr val="bg1">
                    <a:lumMod val="75000"/>
                    <a:lumOff val="25000"/>
                  </a:schemeClr>
                </a:solidFill>
                <a:latin typeface="Courier New" charset="0"/>
                <a:ea typeface="Courier New" charset="0"/>
                <a:cs typeface="Courier New" charset="0"/>
              </a:rPr>
              <a:t>",</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cm_modifier</a:t>
            </a:r>
            <a:r>
              <a:rPr lang="en-US" sz="900" dirty="0">
                <a:solidFill>
                  <a:schemeClr val="bg1">
                    <a:lumMod val="75000"/>
                    <a:lumOff val="25000"/>
                  </a:schemeClr>
                </a:solidFill>
                <a:latin typeface="Courier New" charset="0"/>
                <a:ea typeface="Courier New" charset="0"/>
                <a:cs typeface="Courier New" charset="0"/>
              </a:rPr>
              <a:t>": "admin",</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cm_modified</a:t>
            </a:r>
            <a:r>
              <a:rPr lang="en-US" sz="900" dirty="0">
                <a:solidFill>
                  <a:schemeClr val="bg1">
                    <a:lumMod val="75000"/>
                    <a:lumOff val="25000"/>
                  </a:schemeClr>
                </a:solidFill>
                <a:latin typeface="Courier New" charset="0"/>
                <a:ea typeface="Courier New" charset="0"/>
                <a:cs typeface="Courier New" charset="0"/>
              </a:rPr>
              <a:t>": "2016-03-11T07:05:46.313Z",</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imap_changeToken</a:t>
            </a:r>
            <a:r>
              <a:rPr lang="en-US" sz="900" dirty="0">
                <a:solidFill>
                  <a:schemeClr val="bg1">
                    <a:lumMod val="75000"/>
                    <a:lumOff val="25000"/>
                  </a:schemeClr>
                </a:solidFill>
                <a:latin typeface="Courier New" charset="0"/>
                <a:ea typeface="Courier New" charset="0"/>
                <a:cs typeface="Courier New" charset="0"/>
              </a:rPr>
              <a:t>": "0a7a199a-2d1a-4fd1-b04c-7ef39fc9b35d"</a:t>
            </a:r>
          </a:p>
          <a:p>
            <a:pPr fontAlgn="base"/>
            <a:r>
              <a:rPr lang="en-US" sz="900" dirty="0">
                <a:solidFill>
                  <a:schemeClr val="bg1">
                    <a:lumMod val="75000"/>
                    <a:lumOff val="25000"/>
                  </a:schemeClr>
                </a:solidFill>
                <a:latin typeface="Courier New" charset="0"/>
                <a:ea typeface="Courier New" charset="0"/>
                <a:cs typeface="Courier New" charset="0"/>
              </a:rPr>
              <a:t>   },</a:t>
            </a:r>
          </a:p>
          <a:p>
            <a:pPr fontAlgn="base"/>
            <a:r>
              <a:rPr lang="en-US" sz="900" dirty="0">
                <a:solidFill>
                  <a:schemeClr val="bg1">
                    <a:lumMod val="75000"/>
                    <a:lumOff val="25000"/>
                  </a:schemeClr>
                </a:solidFill>
                <a:latin typeface="Courier New" charset="0"/>
                <a:ea typeface="Courier New" charset="0"/>
                <a:cs typeface="Courier New" charset="0"/>
              </a:rPr>
              <a:t>   "</a:t>
            </a:r>
            <a:r>
              <a:rPr lang="en-US" sz="900" dirty="0" err="1">
                <a:solidFill>
                  <a:schemeClr val="bg1">
                    <a:lumMod val="75000"/>
                    <a:lumOff val="25000"/>
                  </a:schemeClr>
                </a:solidFill>
                <a:latin typeface="Courier New" charset="0"/>
                <a:ea typeface="Courier New" charset="0"/>
                <a:cs typeface="Courier New" charset="0"/>
              </a:rPr>
              <a:t>eventType</a:t>
            </a:r>
            <a:r>
              <a:rPr lang="en-US" sz="900" dirty="0">
                <a:solidFill>
                  <a:schemeClr val="bg1">
                    <a:lumMod val="75000"/>
                    <a:lumOff val="25000"/>
                  </a:schemeClr>
                </a:solidFill>
                <a:latin typeface="Courier New" charset="0"/>
                <a:ea typeface="Courier New" charset="0"/>
                <a:cs typeface="Courier New" charset="0"/>
              </a:rPr>
              <a:t>": "UPSERT",</a:t>
            </a:r>
          </a:p>
          <a:p>
            <a:pPr fontAlgn="base"/>
            <a:r>
              <a:rPr lang="en-US" sz="900" dirty="0">
                <a:solidFill>
                  <a:schemeClr val="bg1">
                    <a:lumMod val="75000"/>
                    <a:lumOff val="25000"/>
                  </a:schemeClr>
                </a:solidFill>
                <a:latin typeface="Courier New" charset="0"/>
                <a:ea typeface="Courier New" charset="0"/>
                <a:cs typeface="Courier New" charset="0"/>
              </a:rPr>
              <a:t>   "type": "</a:t>
            </a:r>
            <a:r>
              <a:rPr lang="en-US" sz="900" dirty="0" err="1">
                <a:solidFill>
                  <a:schemeClr val="bg1">
                    <a:lumMod val="75000"/>
                    <a:lumOff val="25000"/>
                  </a:schemeClr>
                </a:solidFill>
                <a:latin typeface="Courier New" charset="0"/>
                <a:ea typeface="Courier New" charset="0"/>
                <a:cs typeface="Courier New" charset="0"/>
              </a:rPr>
              <a:t>cm_folder</a:t>
            </a:r>
            <a:r>
              <a:rPr lang="en-US" sz="900" dirty="0">
                <a:solidFill>
                  <a:schemeClr val="bg1">
                    <a:lumMod val="75000"/>
                    <a:lumOff val="25000"/>
                  </a:schemeClr>
                </a:solidFill>
                <a:latin typeface="Courier New" charset="0"/>
                <a:ea typeface="Courier New" charset="0"/>
                <a:cs typeface="Courier New" charset="0"/>
              </a:rPr>
              <a:t>",</a:t>
            </a:r>
          </a:p>
          <a:p>
            <a:pPr fontAlgn="base"/>
            <a:r>
              <a:rPr lang="en-US" sz="900" dirty="0">
                <a:solidFill>
                  <a:schemeClr val="bg1">
                    <a:lumMod val="75000"/>
                    <a:lumOff val="25000"/>
                  </a:schemeClr>
                </a:solidFill>
                <a:latin typeface="Courier New" charset="0"/>
                <a:ea typeface="Courier New" charset="0"/>
                <a:cs typeface="Courier New" charset="0"/>
              </a:rPr>
              <a:t>   "path": "/Company Home"</a:t>
            </a:r>
          </a:p>
          <a:p>
            <a:pPr fontAlgn="base"/>
            <a:r>
              <a:rPr lang="en-US" sz="900" dirty="0" smtClean="0">
                <a:solidFill>
                  <a:schemeClr val="bg1">
                    <a:lumMod val="75000"/>
                    <a:lumOff val="25000"/>
                  </a:schemeClr>
                </a:solidFill>
                <a:latin typeface="Courier New" charset="0"/>
                <a:ea typeface="Courier New" charset="0"/>
                <a:cs typeface="Courier New" charset="0"/>
              </a:rPr>
              <a:t>}]</a:t>
            </a:r>
            <a:endParaRPr lang="en-US" sz="900" dirty="0">
              <a:solidFill>
                <a:schemeClr val="bg1">
                  <a:lumMod val="75000"/>
                  <a:lumOff val="25000"/>
                </a:schemeClr>
              </a:solidFill>
              <a:latin typeface="Courier New" charset="0"/>
              <a:ea typeface="Courier New" charset="0"/>
              <a:cs typeface="Courier New" charset="0"/>
            </a:endParaRPr>
          </a:p>
        </p:txBody>
      </p:sp>
      <p:sp>
        <p:nvSpPr>
          <p:cNvPr id="8" name="Shape 67"/>
          <p:cNvSpPr txBox="1">
            <a:spLocks/>
          </p:cNvSpPr>
          <p:nvPr/>
        </p:nvSpPr>
        <p:spPr>
          <a:xfrm>
            <a:off x="4527550" y="1152474"/>
            <a:ext cx="4215850" cy="373067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None/>
              <a:defRPr sz="1800" b="0" i="0" u="none" strike="noStrike" cap="none">
                <a:solidFill>
                  <a:schemeClr val="lt2"/>
                </a:solidFill>
                <a:latin typeface="Arial"/>
                <a:ea typeface="Arial"/>
                <a:cs typeface="Arial"/>
                <a:sym typeface="Arial"/>
              </a:defRPr>
            </a:lvl1pPr>
            <a:lvl2pPr marR="0" lvl="1"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2pPr>
            <a:lvl3pPr marR="0" lvl="2"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3pPr>
            <a:lvl4pPr marR="0" lvl="3"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4pPr>
            <a:lvl5pPr marR="0" lvl="4"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5pPr>
            <a:lvl6pPr marR="0" lvl="5"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6pPr>
            <a:lvl7pPr marR="0" lvl="6"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7pPr>
            <a:lvl8pPr marR="0" lvl="7"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8pPr>
            <a:lvl9pPr marR="0" lvl="8"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9pPr>
          </a:lstStyle>
          <a:p>
            <a:pPr marL="285750" indent="-285750">
              <a:buFont typeface="Arial" charset="0"/>
              <a:buChar char="•"/>
            </a:pPr>
            <a:r>
              <a:rPr lang="en-US" sz="1400" dirty="0" smtClean="0">
                <a:solidFill>
                  <a:schemeClr val="dk2"/>
                </a:solidFill>
              </a:rPr>
              <a:t>Array of JSON </a:t>
            </a:r>
            <a:r>
              <a:rPr lang="en-US" sz="1400" dirty="0" err="1" smtClean="0">
                <a:solidFill>
                  <a:schemeClr val="dk2"/>
                </a:solidFill>
              </a:rPr>
              <a:t>NodeEvents</a:t>
            </a:r>
            <a:r>
              <a:rPr lang="en-US" sz="1400" dirty="0" smtClean="0">
                <a:solidFill>
                  <a:schemeClr val="dk2"/>
                </a:solidFill>
              </a:rPr>
              <a:t> (Using GSON):</a:t>
            </a:r>
          </a:p>
        </p:txBody>
      </p:sp>
    </p:spTree>
    <p:extLst>
      <p:ext uri="{BB962C8B-B14F-4D97-AF65-F5344CB8AC3E}">
        <p14:creationId xmlns:p14="http://schemas.microsoft.com/office/powerpoint/2010/main" val="37534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err="1" smtClean="0">
                <a:solidFill>
                  <a:schemeClr val="dk2"/>
                </a:solidFill>
              </a:rPr>
              <a:t>AlfStream</a:t>
            </a:r>
            <a:r>
              <a:rPr lang="en-US" dirty="0" smtClean="0">
                <a:solidFill>
                  <a:schemeClr val="dk2"/>
                </a:solidFill>
              </a:rPr>
              <a:t> Consumer – Camel Component</a:t>
            </a:r>
            <a:endParaRPr lang="en" dirty="0">
              <a:solidFill>
                <a:schemeClr val="dk2"/>
              </a:solidFill>
            </a:endParaRPr>
          </a:p>
        </p:txBody>
      </p:sp>
      <p:sp>
        <p:nvSpPr>
          <p:cNvPr id="67" name="Shape 67"/>
          <p:cNvSpPr txBox="1">
            <a:spLocks noGrp="1"/>
          </p:cNvSpPr>
          <p:nvPr>
            <p:ph type="body" idx="1"/>
          </p:nvPr>
        </p:nvSpPr>
        <p:spPr>
          <a:xfrm>
            <a:off x="311700" y="1152475"/>
            <a:ext cx="41269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Polls Repo </a:t>
            </a:r>
            <a:r>
              <a:rPr lang="en-US" sz="1400" dirty="0" err="1" smtClean="0">
                <a:solidFill>
                  <a:schemeClr val="dk2"/>
                </a:solidFill>
              </a:rPr>
              <a:t>Webscript</a:t>
            </a:r>
            <a:endParaRPr lang="en-US" sz="1400" dirty="0" smtClean="0">
              <a:solidFill>
                <a:schemeClr val="dk2"/>
              </a:solidFill>
            </a:endParaRPr>
          </a:p>
          <a:p>
            <a:pPr marL="285750" lvl="0" indent="-285750">
              <a:spcBef>
                <a:spcPts val="0"/>
              </a:spcBef>
              <a:buFont typeface="Arial" charset="0"/>
              <a:buChar char="•"/>
            </a:pPr>
            <a:r>
              <a:rPr lang="en-US" sz="1400" dirty="0" smtClean="0">
                <a:solidFill>
                  <a:schemeClr val="dk2"/>
                </a:solidFill>
              </a:rPr>
              <a:t>Keeps Track of the current Transaction ID</a:t>
            </a:r>
          </a:p>
          <a:p>
            <a:pPr marL="285750" lvl="0" indent="-285750">
              <a:spcBef>
                <a:spcPts val="0"/>
              </a:spcBef>
              <a:buFont typeface="Arial" charset="0"/>
              <a:buChar char="•"/>
            </a:pPr>
            <a:r>
              <a:rPr lang="en-US" sz="1400" dirty="0" smtClean="0">
                <a:solidFill>
                  <a:schemeClr val="dk2"/>
                </a:solidFill>
              </a:rPr>
              <a:t>Converts </a:t>
            </a:r>
            <a:r>
              <a:rPr lang="en-US" sz="1400" dirty="0" err="1" smtClean="0">
                <a:solidFill>
                  <a:schemeClr val="dk2"/>
                </a:solidFill>
              </a:rPr>
              <a:t>NodeEvents</a:t>
            </a:r>
            <a:r>
              <a:rPr lang="en-US" sz="1400" dirty="0" smtClean="0">
                <a:solidFill>
                  <a:schemeClr val="dk2"/>
                </a:solidFill>
              </a:rPr>
              <a:t> into Camel Exchanges:</a:t>
            </a:r>
          </a:p>
          <a:p>
            <a:pPr lvl="0">
              <a:spcBef>
                <a:spcPts val="0"/>
              </a:spcBef>
            </a:pPr>
            <a:r>
              <a:rPr lang="en-US" sz="1400" dirty="0" smtClean="0">
                <a:solidFill>
                  <a:schemeClr val="dk2"/>
                </a:solidFill>
              </a:rPr>
              <a:t>        - Exchange Headers include Node Metadata</a:t>
            </a:r>
          </a:p>
          <a:p>
            <a:pPr lvl="0">
              <a:spcBef>
                <a:spcPts val="0"/>
              </a:spcBef>
            </a:pPr>
            <a:r>
              <a:rPr lang="en-US" sz="1400" dirty="0" smtClean="0">
                <a:solidFill>
                  <a:schemeClr val="dk2"/>
                </a:solidFill>
              </a:rPr>
              <a:t>        - Exchange Body is Content </a:t>
            </a:r>
            <a:r>
              <a:rPr lang="en-US" sz="1400" dirty="0" err="1" smtClean="0">
                <a:solidFill>
                  <a:schemeClr val="dk2"/>
                </a:solidFill>
              </a:rPr>
              <a:t>InputStream</a:t>
            </a:r>
            <a:endParaRPr lang="en-US" sz="1400" dirty="0" smtClean="0">
              <a:solidFill>
                <a:schemeClr val="dk2"/>
              </a:solidFill>
            </a:endParaRPr>
          </a:p>
          <a:p>
            <a:pPr lvl="0">
              <a:spcBef>
                <a:spcPts val="0"/>
              </a:spcBef>
            </a:pPr>
            <a:endParaRPr lang="en-US" dirty="0" smtClean="0">
              <a:solidFill>
                <a:schemeClr val="dk2"/>
              </a:solidFill>
            </a:endParaRPr>
          </a:p>
          <a:p>
            <a:pPr lvl="5">
              <a:lnSpc>
                <a:spcPct val="100000"/>
              </a:lnSpc>
            </a:pPr>
            <a:endParaRPr lang="en-US" sz="1050" dirty="0">
              <a:solidFill>
                <a:schemeClr val="dk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310" y="240550"/>
            <a:ext cx="1164990" cy="844550"/>
          </a:xfrm>
          <a:prstGeom prst="rect">
            <a:avLst/>
          </a:prstGeom>
        </p:spPr>
      </p:pic>
      <p:sp>
        <p:nvSpPr>
          <p:cNvPr id="2" name="Rectangle 1"/>
          <p:cNvSpPr/>
          <p:nvPr/>
        </p:nvSpPr>
        <p:spPr>
          <a:xfrm>
            <a:off x="4394200" y="1152475"/>
            <a:ext cx="4572000" cy="3662541"/>
          </a:xfrm>
          <a:prstGeom prst="rect">
            <a:avLst/>
          </a:prstGeom>
        </p:spPr>
        <p:txBody>
          <a:bodyPr>
            <a:spAutoFit/>
          </a:bodyPr>
          <a:lstStyle/>
          <a:p>
            <a:r>
              <a:rPr lang="en-US" sz="800" dirty="0" err="1">
                <a:solidFill>
                  <a:schemeClr val="bg1">
                    <a:lumMod val="75000"/>
                    <a:lumOff val="25000"/>
                  </a:schemeClr>
                </a:solidFill>
                <a:latin typeface="Courier New" charset="0"/>
                <a:ea typeface="Courier New" charset="0"/>
                <a:cs typeface="Courier New" charset="0"/>
              </a:rPr>
              <a:t>app_icon</a:t>
            </a:r>
            <a:r>
              <a:rPr lang="en-US" sz="800" dirty="0">
                <a:solidFill>
                  <a:schemeClr val="bg1">
                    <a:lumMod val="75000"/>
                    <a:lumOff val="25000"/>
                  </a:schemeClr>
                </a:solidFill>
                <a:latin typeface="Courier New" charset="0"/>
                <a:ea typeface="Courier New" charset="0"/>
                <a:cs typeface="Courier New" charset="0"/>
              </a:rPr>
              <a:t> = space-icon-default</a:t>
            </a:r>
          </a:p>
          <a:p>
            <a:r>
              <a:rPr lang="en-US" sz="800" dirty="0">
                <a:solidFill>
                  <a:schemeClr val="bg1">
                    <a:lumMod val="75000"/>
                    <a:lumOff val="25000"/>
                  </a:schemeClr>
                </a:solidFill>
                <a:latin typeface="Courier New" charset="0"/>
                <a:ea typeface="Courier New" charset="0"/>
                <a:cs typeface="Courier New" charset="0"/>
              </a:rPr>
              <a:t>Aspects = [</a:t>
            </a:r>
            <a:r>
              <a:rPr lang="en-US" sz="800" dirty="0" err="1">
                <a:solidFill>
                  <a:schemeClr val="bg1">
                    <a:lumMod val="75000"/>
                    <a:lumOff val="25000"/>
                  </a:schemeClr>
                </a:solidFill>
                <a:latin typeface="Courier New" charset="0"/>
                <a:ea typeface="Courier New" charset="0"/>
                <a:cs typeface="Courier New" charset="0"/>
              </a:rPr>
              <a:t>cm_titled</a:t>
            </a:r>
            <a:r>
              <a:rPr lang="en-US" sz="800" dirty="0">
                <a:solidFill>
                  <a:schemeClr val="bg1">
                    <a:lumMod val="75000"/>
                    <a:lumOff val="25000"/>
                  </a:schemeClr>
                </a:solidFill>
                <a:latin typeface="Courier New" charset="0"/>
                <a:ea typeface="Courier New" charset="0"/>
                <a:cs typeface="Courier New" charset="0"/>
              </a:rPr>
              <a:t>, </a:t>
            </a:r>
            <a:r>
              <a:rPr lang="en-US" sz="800" dirty="0" err="1">
                <a:solidFill>
                  <a:schemeClr val="bg1">
                    <a:lumMod val="75000"/>
                    <a:lumOff val="25000"/>
                  </a:schemeClr>
                </a:solidFill>
                <a:latin typeface="Courier New" charset="0"/>
                <a:ea typeface="Courier New" charset="0"/>
                <a:cs typeface="Courier New" charset="0"/>
              </a:rPr>
              <a:t>cm_auditable</a:t>
            </a:r>
            <a:r>
              <a:rPr lang="en-US" sz="800" dirty="0">
                <a:solidFill>
                  <a:schemeClr val="bg1">
                    <a:lumMod val="75000"/>
                    <a:lumOff val="25000"/>
                  </a:schemeClr>
                </a:solidFill>
                <a:latin typeface="Courier New" charset="0"/>
                <a:ea typeface="Courier New" charset="0"/>
                <a:cs typeface="Courier New" charset="0"/>
              </a:rPr>
              <a:t>, </a:t>
            </a:r>
            <a:r>
              <a:rPr lang="en-US" sz="800" dirty="0" err="1">
                <a:solidFill>
                  <a:schemeClr val="bg1">
                    <a:lumMod val="75000"/>
                    <a:lumOff val="25000"/>
                  </a:schemeClr>
                </a:solidFill>
                <a:latin typeface="Courier New" charset="0"/>
                <a:ea typeface="Courier New" charset="0"/>
                <a:cs typeface="Courier New" charset="0"/>
              </a:rPr>
              <a:t>sys_referenceable</a:t>
            </a:r>
            <a:r>
              <a:rPr lang="en-US" sz="800" dirty="0">
                <a:solidFill>
                  <a:schemeClr val="bg1">
                    <a:lumMod val="75000"/>
                    <a:lumOff val="25000"/>
                  </a:schemeClr>
                </a:solidFill>
                <a:latin typeface="Courier New" charset="0"/>
                <a:ea typeface="Courier New" charset="0"/>
                <a:cs typeface="Courier New" charset="0"/>
              </a:rPr>
              <a:t>, </a:t>
            </a:r>
            <a:r>
              <a:rPr lang="en-US" sz="800" dirty="0" err="1">
                <a:solidFill>
                  <a:schemeClr val="bg1">
                    <a:lumMod val="75000"/>
                    <a:lumOff val="25000"/>
                  </a:schemeClr>
                </a:solidFill>
                <a:latin typeface="Courier New" charset="0"/>
                <a:ea typeface="Courier New" charset="0"/>
                <a:cs typeface="Courier New" charset="0"/>
              </a:rPr>
              <a:t>sys_localized</a:t>
            </a:r>
            <a:r>
              <a:rPr lang="en-US" sz="800" dirty="0">
                <a:solidFill>
                  <a:schemeClr val="bg1">
                    <a:lumMod val="75000"/>
                    <a:lumOff val="25000"/>
                  </a:schemeClr>
                </a:solidFill>
                <a:latin typeface="Courier New" charset="0"/>
                <a:ea typeface="Courier New" charset="0"/>
                <a:cs typeface="Courier New" charset="0"/>
              </a:rPr>
              <a:t>, </a:t>
            </a:r>
            <a:r>
              <a:rPr lang="en-US" sz="800" dirty="0" err="1">
                <a:solidFill>
                  <a:schemeClr val="bg1">
                    <a:lumMod val="75000"/>
                    <a:lumOff val="25000"/>
                  </a:schemeClr>
                </a:solidFill>
                <a:latin typeface="Courier New" charset="0"/>
                <a:ea typeface="Courier New" charset="0"/>
                <a:cs typeface="Courier New" charset="0"/>
              </a:rPr>
              <a:t>app_uifacets</a:t>
            </a:r>
            <a:r>
              <a:rPr lang="en-US" sz="800" dirty="0">
                <a:solidFill>
                  <a:schemeClr val="bg1">
                    <a:lumMod val="75000"/>
                    <a:lumOff val="25000"/>
                  </a:schemeClr>
                </a:solidFill>
                <a:latin typeface="Courier New" charset="0"/>
                <a:ea typeface="Courier New" charset="0"/>
                <a:cs typeface="Courier New" charset="0"/>
              </a:rPr>
              <a:t>]</a:t>
            </a:r>
          </a:p>
          <a:p>
            <a:r>
              <a:rPr lang="en-US" sz="800" dirty="0">
                <a:solidFill>
                  <a:schemeClr val="bg1">
                    <a:lumMod val="75000"/>
                    <a:lumOff val="25000"/>
                  </a:schemeClr>
                </a:solidFill>
                <a:latin typeface="Courier New" charset="0"/>
                <a:ea typeface="Courier New" charset="0"/>
                <a:cs typeface="Courier New" charset="0"/>
              </a:rPr>
              <a:t>Associations = []</a:t>
            </a:r>
          </a:p>
          <a:p>
            <a:r>
              <a:rPr lang="en-US" sz="800" dirty="0" err="1">
                <a:solidFill>
                  <a:schemeClr val="bg1">
                    <a:lumMod val="75000"/>
                    <a:lumOff val="25000"/>
                  </a:schemeClr>
                </a:solidFill>
                <a:latin typeface="Courier New" charset="0"/>
                <a:ea typeface="Courier New" charset="0"/>
                <a:cs typeface="Courier New" charset="0"/>
              </a:rPr>
              <a:t>AssocType</a:t>
            </a:r>
            <a:r>
              <a:rPr lang="en-US" sz="800" dirty="0">
                <a:solidFill>
                  <a:schemeClr val="bg1">
                    <a:lumMod val="75000"/>
                    <a:lumOff val="25000"/>
                  </a:schemeClr>
                </a:solidFill>
                <a:latin typeface="Courier New" charset="0"/>
                <a:ea typeface="Courier New" charset="0"/>
                <a:cs typeface="Courier New" charset="0"/>
              </a:rPr>
              <a:t> = </a:t>
            </a:r>
            <a:r>
              <a:rPr lang="en-US" sz="800" dirty="0" err="1">
                <a:solidFill>
                  <a:schemeClr val="bg1">
                    <a:lumMod val="75000"/>
                    <a:lumOff val="25000"/>
                  </a:schemeClr>
                </a:solidFill>
                <a:latin typeface="Courier New" charset="0"/>
                <a:ea typeface="Courier New" charset="0"/>
                <a:cs typeface="Courier New" charset="0"/>
              </a:rPr>
              <a:t>sys_children</a:t>
            </a:r>
            <a:endParaRPr lang="en-US" sz="800" dirty="0">
              <a:solidFill>
                <a:schemeClr val="bg1">
                  <a:lumMod val="75000"/>
                  <a:lumOff val="25000"/>
                </a:schemeClr>
              </a:solidFill>
              <a:latin typeface="Courier New" charset="0"/>
              <a:ea typeface="Courier New" charset="0"/>
              <a:cs typeface="Courier New" charset="0"/>
            </a:endParaRPr>
          </a:p>
          <a:p>
            <a:r>
              <a:rPr lang="en-US" sz="800" dirty="0" err="1">
                <a:solidFill>
                  <a:schemeClr val="bg1">
                    <a:lumMod val="75000"/>
                    <a:lumOff val="25000"/>
                  </a:schemeClr>
                </a:solidFill>
                <a:latin typeface="Courier New" charset="0"/>
                <a:ea typeface="Courier New" charset="0"/>
                <a:cs typeface="Courier New" charset="0"/>
              </a:rPr>
              <a:t>breadcrumbId</a:t>
            </a:r>
            <a:r>
              <a:rPr lang="en-US" sz="800" dirty="0">
                <a:solidFill>
                  <a:schemeClr val="bg1">
                    <a:lumMod val="75000"/>
                    <a:lumOff val="25000"/>
                  </a:schemeClr>
                </a:solidFill>
                <a:latin typeface="Courier New" charset="0"/>
                <a:ea typeface="Courier New" charset="0"/>
                <a:cs typeface="Courier New" charset="0"/>
              </a:rPr>
              <a:t> = ID-demo-53430-1492560010646-3-5</a:t>
            </a:r>
          </a:p>
          <a:p>
            <a:r>
              <a:rPr lang="en-US" sz="800" dirty="0" err="1">
                <a:solidFill>
                  <a:schemeClr val="bg1">
                    <a:lumMod val="75000"/>
                    <a:lumOff val="25000"/>
                  </a:schemeClr>
                </a:solidFill>
                <a:latin typeface="Courier New" charset="0"/>
                <a:ea typeface="Courier New" charset="0"/>
                <a:cs typeface="Courier New" charset="0"/>
              </a:rPr>
              <a:t>cm_created</a:t>
            </a:r>
            <a:r>
              <a:rPr lang="en-US" sz="800" dirty="0">
                <a:solidFill>
                  <a:schemeClr val="bg1">
                    <a:lumMod val="75000"/>
                    <a:lumOff val="25000"/>
                  </a:schemeClr>
                </a:solidFill>
                <a:latin typeface="Courier New" charset="0"/>
                <a:ea typeface="Courier New" charset="0"/>
                <a:cs typeface="Courier New" charset="0"/>
              </a:rPr>
              <a:t> = 2017-02-14T07:49:30.593Z</a:t>
            </a:r>
          </a:p>
          <a:p>
            <a:r>
              <a:rPr lang="en-US" sz="800" dirty="0" err="1">
                <a:solidFill>
                  <a:schemeClr val="bg1">
                    <a:lumMod val="75000"/>
                    <a:lumOff val="25000"/>
                  </a:schemeClr>
                </a:solidFill>
                <a:latin typeface="Courier New" charset="0"/>
                <a:ea typeface="Courier New" charset="0"/>
                <a:cs typeface="Courier New" charset="0"/>
              </a:rPr>
              <a:t>cm_creator</a:t>
            </a:r>
            <a:r>
              <a:rPr lang="en-US" sz="800" dirty="0">
                <a:solidFill>
                  <a:schemeClr val="bg1">
                    <a:lumMod val="75000"/>
                    <a:lumOff val="25000"/>
                  </a:schemeClr>
                </a:solidFill>
                <a:latin typeface="Courier New" charset="0"/>
                <a:ea typeface="Courier New" charset="0"/>
                <a:cs typeface="Courier New" charset="0"/>
              </a:rPr>
              <a:t> = System</a:t>
            </a:r>
          </a:p>
          <a:p>
            <a:r>
              <a:rPr lang="en-US" sz="800" dirty="0" err="1">
                <a:solidFill>
                  <a:schemeClr val="bg1">
                    <a:lumMod val="75000"/>
                    <a:lumOff val="25000"/>
                  </a:schemeClr>
                </a:solidFill>
                <a:latin typeface="Courier New" charset="0"/>
                <a:ea typeface="Courier New" charset="0"/>
                <a:cs typeface="Courier New" charset="0"/>
              </a:rPr>
              <a:t>cm_description</a:t>
            </a:r>
            <a:r>
              <a:rPr lang="en-US" sz="800" dirty="0">
                <a:solidFill>
                  <a:schemeClr val="bg1">
                    <a:lumMod val="75000"/>
                    <a:lumOff val="25000"/>
                  </a:schemeClr>
                </a:solidFill>
                <a:latin typeface="Courier New" charset="0"/>
                <a:ea typeface="Courier New" charset="0"/>
                <a:cs typeface="Courier New" charset="0"/>
              </a:rPr>
              <a:t> = The company root space</a:t>
            </a:r>
          </a:p>
          <a:p>
            <a:r>
              <a:rPr lang="en-US" sz="800" dirty="0" err="1">
                <a:solidFill>
                  <a:schemeClr val="bg1">
                    <a:lumMod val="75000"/>
                    <a:lumOff val="25000"/>
                  </a:schemeClr>
                </a:solidFill>
                <a:latin typeface="Courier New" charset="0"/>
                <a:ea typeface="Courier New" charset="0"/>
                <a:cs typeface="Courier New" charset="0"/>
              </a:rPr>
              <a:t>cm_modified</a:t>
            </a:r>
            <a:r>
              <a:rPr lang="en-US" sz="800" dirty="0">
                <a:solidFill>
                  <a:schemeClr val="bg1">
                    <a:lumMod val="75000"/>
                    <a:lumOff val="25000"/>
                  </a:schemeClr>
                </a:solidFill>
                <a:latin typeface="Courier New" charset="0"/>
                <a:ea typeface="Courier New" charset="0"/>
                <a:cs typeface="Courier New" charset="0"/>
              </a:rPr>
              <a:t> = 2017-02-14T07:49:38.096Z</a:t>
            </a:r>
          </a:p>
          <a:p>
            <a:r>
              <a:rPr lang="en-US" sz="800" dirty="0" err="1">
                <a:solidFill>
                  <a:schemeClr val="bg1">
                    <a:lumMod val="75000"/>
                    <a:lumOff val="25000"/>
                  </a:schemeClr>
                </a:solidFill>
                <a:latin typeface="Courier New" charset="0"/>
                <a:ea typeface="Courier New" charset="0"/>
                <a:cs typeface="Courier New" charset="0"/>
              </a:rPr>
              <a:t>cm_modifier</a:t>
            </a:r>
            <a:r>
              <a:rPr lang="en-US" sz="800" dirty="0">
                <a:solidFill>
                  <a:schemeClr val="bg1">
                    <a:lumMod val="75000"/>
                    <a:lumOff val="25000"/>
                  </a:schemeClr>
                </a:solidFill>
                <a:latin typeface="Courier New" charset="0"/>
                <a:ea typeface="Courier New" charset="0"/>
                <a:cs typeface="Courier New" charset="0"/>
              </a:rPr>
              <a:t> = System</a:t>
            </a:r>
          </a:p>
          <a:p>
            <a:r>
              <a:rPr lang="en-US" sz="800" dirty="0" err="1">
                <a:solidFill>
                  <a:schemeClr val="bg1">
                    <a:lumMod val="75000"/>
                    <a:lumOff val="25000"/>
                  </a:schemeClr>
                </a:solidFill>
                <a:latin typeface="Courier New" charset="0"/>
                <a:ea typeface="Courier New" charset="0"/>
                <a:cs typeface="Courier New" charset="0"/>
              </a:rPr>
              <a:t>cm_name</a:t>
            </a:r>
            <a:r>
              <a:rPr lang="en-US" sz="800" dirty="0">
                <a:solidFill>
                  <a:schemeClr val="bg1">
                    <a:lumMod val="75000"/>
                    <a:lumOff val="25000"/>
                  </a:schemeClr>
                </a:solidFill>
                <a:latin typeface="Courier New" charset="0"/>
                <a:ea typeface="Courier New" charset="0"/>
                <a:cs typeface="Courier New" charset="0"/>
              </a:rPr>
              <a:t> = Company Home</a:t>
            </a:r>
          </a:p>
          <a:p>
            <a:r>
              <a:rPr lang="en-US" sz="800" dirty="0" err="1">
                <a:solidFill>
                  <a:schemeClr val="bg1">
                    <a:lumMod val="75000"/>
                    <a:lumOff val="25000"/>
                  </a:schemeClr>
                </a:solidFill>
                <a:latin typeface="Courier New" charset="0"/>
                <a:ea typeface="Courier New" charset="0"/>
                <a:cs typeface="Courier New" charset="0"/>
              </a:rPr>
              <a:t>cm_title</a:t>
            </a:r>
            <a:r>
              <a:rPr lang="en-US" sz="800" dirty="0">
                <a:solidFill>
                  <a:schemeClr val="bg1">
                    <a:lumMod val="75000"/>
                    <a:lumOff val="25000"/>
                  </a:schemeClr>
                </a:solidFill>
                <a:latin typeface="Courier New" charset="0"/>
                <a:ea typeface="Courier New" charset="0"/>
                <a:cs typeface="Courier New" charset="0"/>
              </a:rPr>
              <a:t> = Company Home</a:t>
            </a:r>
          </a:p>
          <a:p>
            <a:r>
              <a:rPr lang="en-US" sz="800" dirty="0" err="1">
                <a:solidFill>
                  <a:schemeClr val="bg1">
                    <a:lumMod val="75000"/>
                    <a:lumOff val="25000"/>
                  </a:schemeClr>
                </a:solidFill>
                <a:latin typeface="Courier New" charset="0"/>
                <a:ea typeface="Courier New" charset="0"/>
                <a:cs typeface="Courier New" charset="0"/>
              </a:rPr>
              <a:t>InheritPermissions</a:t>
            </a:r>
            <a:r>
              <a:rPr lang="en-US" sz="800" dirty="0">
                <a:solidFill>
                  <a:schemeClr val="bg1">
                    <a:lumMod val="75000"/>
                    <a:lumOff val="25000"/>
                  </a:schemeClr>
                </a:solidFill>
                <a:latin typeface="Courier New" charset="0"/>
                <a:ea typeface="Courier New" charset="0"/>
                <a:cs typeface="Courier New" charset="0"/>
              </a:rPr>
              <a:t> = false</a:t>
            </a:r>
          </a:p>
          <a:p>
            <a:r>
              <a:rPr lang="en-US" sz="800" dirty="0" err="1">
                <a:solidFill>
                  <a:schemeClr val="bg1">
                    <a:lumMod val="75000"/>
                    <a:lumOff val="25000"/>
                  </a:schemeClr>
                </a:solidFill>
                <a:latin typeface="Courier New" charset="0"/>
                <a:ea typeface="Courier New" charset="0"/>
                <a:cs typeface="Courier New" charset="0"/>
              </a:rPr>
              <a:t>NodeEventType</a:t>
            </a:r>
            <a:r>
              <a:rPr lang="en-US" sz="800" dirty="0">
                <a:solidFill>
                  <a:schemeClr val="bg1">
                    <a:lumMod val="75000"/>
                    <a:lumOff val="25000"/>
                  </a:schemeClr>
                </a:solidFill>
                <a:latin typeface="Courier New" charset="0"/>
                <a:ea typeface="Courier New" charset="0"/>
                <a:cs typeface="Courier New" charset="0"/>
              </a:rPr>
              <a:t> = UPSERT</a:t>
            </a:r>
          </a:p>
          <a:p>
            <a:r>
              <a:rPr lang="en-US" sz="800" dirty="0" err="1">
                <a:solidFill>
                  <a:schemeClr val="bg1">
                    <a:lumMod val="75000"/>
                    <a:lumOff val="25000"/>
                  </a:schemeClr>
                </a:solidFill>
                <a:latin typeface="Courier New" charset="0"/>
                <a:ea typeface="Courier New" charset="0"/>
                <a:cs typeface="Courier New" charset="0"/>
              </a:rPr>
              <a:t>NodeRef</a:t>
            </a:r>
            <a:r>
              <a:rPr lang="en-US" sz="800" dirty="0">
                <a:solidFill>
                  <a:schemeClr val="bg1">
                    <a:lumMod val="75000"/>
                    <a:lumOff val="25000"/>
                  </a:schemeClr>
                </a:solidFill>
                <a:latin typeface="Courier New" charset="0"/>
                <a:ea typeface="Courier New" charset="0"/>
                <a:cs typeface="Courier New" charset="0"/>
              </a:rPr>
              <a:t> = 814a8066-6acd-44c8-a2e5-08ac7384798d</a:t>
            </a:r>
          </a:p>
          <a:p>
            <a:r>
              <a:rPr lang="en-US" sz="800" dirty="0">
                <a:solidFill>
                  <a:schemeClr val="bg1">
                    <a:lumMod val="75000"/>
                    <a:lumOff val="25000"/>
                  </a:schemeClr>
                </a:solidFill>
                <a:latin typeface="Courier New" charset="0"/>
                <a:ea typeface="Courier New" charset="0"/>
                <a:cs typeface="Courier New" charset="0"/>
              </a:rPr>
              <a:t>Path = </a:t>
            </a:r>
          </a:p>
          <a:p>
            <a:r>
              <a:rPr lang="en-US" sz="800" dirty="0" err="1">
                <a:solidFill>
                  <a:schemeClr val="bg1">
                    <a:lumMod val="75000"/>
                    <a:lumOff val="25000"/>
                  </a:schemeClr>
                </a:solidFill>
                <a:latin typeface="Courier New" charset="0"/>
                <a:ea typeface="Courier New" charset="0"/>
                <a:cs typeface="Courier New" charset="0"/>
              </a:rPr>
              <a:t>PermissionHash</a:t>
            </a:r>
            <a:r>
              <a:rPr lang="en-US" sz="800" dirty="0">
                <a:solidFill>
                  <a:schemeClr val="bg1">
                    <a:lumMod val="75000"/>
                    <a:lumOff val="25000"/>
                  </a:schemeClr>
                </a:solidFill>
                <a:latin typeface="Courier New" charset="0"/>
                <a:ea typeface="Courier New" charset="0"/>
                <a:cs typeface="Courier New" charset="0"/>
              </a:rPr>
              <a:t> = ab54c3154b40bb5b741d4fd8ae0ca32370daf454</a:t>
            </a:r>
          </a:p>
          <a:p>
            <a:r>
              <a:rPr lang="en-US" sz="800" dirty="0" err="1">
                <a:solidFill>
                  <a:schemeClr val="bg1">
                    <a:lumMod val="75000"/>
                    <a:lumOff val="25000"/>
                  </a:schemeClr>
                </a:solidFill>
                <a:latin typeface="Courier New" charset="0"/>
                <a:ea typeface="Courier New" charset="0"/>
                <a:cs typeface="Courier New" charset="0"/>
              </a:rPr>
              <a:t>PropertyHash</a:t>
            </a:r>
            <a:r>
              <a:rPr lang="en-US" sz="800" dirty="0">
                <a:solidFill>
                  <a:schemeClr val="bg1">
                    <a:lumMod val="75000"/>
                    <a:lumOff val="25000"/>
                  </a:schemeClr>
                </a:solidFill>
                <a:latin typeface="Courier New" charset="0"/>
                <a:ea typeface="Courier New" charset="0"/>
                <a:cs typeface="Courier New" charset="0"/>
              </a:rPr>
              <a:t> = 99872621d7152e8d2455a03a321ee45ee9dd2e0f</a:t>
            </a:r>
          </a:p>
          <a:p>
            <a:r>
              <a:rPr lang="en-US" sz="800" dirty="0" err="1">
                <a:solidFill>
                  <a:schemeClr val="bg1">
                    <a:lumMod val="75000"/>
                    <a:lumOff val="25000"/>
                  </a:schemeClr>
                </a:solidFill>
                <a:latin typeface="Courier New" charset="0"/>
                <a:ea typeface="Courier New" charset="0"/>
                <a:cs typeface="Courier New" charset="0"/>
              </a:rPr>
              <a:t>SecondaryParentAssociations</a:t>
            </a:r>
            <a:r>
              <a:rPr lang="en-US" sz="800" dirty="0">
                <a:solidFill>
                  <a:schemeClr val="bg1">
                    <a:lumMod val="75000"/>
                    <a:lumOff val="25000"/>
                  </a:schemeClr>
                </a:solidFill>
                <a:latin typeface="Courier New" charset="0"/>
                <a:ea typeface="Courier New" charset="0"/>
                <a:cs typeface="Courier New" charset="0"/>
              </a:rPr>
              <a:t> = []</a:t>
            </a:r>
          </a:p>
          <a:p>
            <a:r>
              <a:rPr lang="en-US" sz="800" dirty="0" err="1">
                <a:solidFill>
                  <a:schemeClr val="bg1">
                    <a:lumMod val="75000"/>
                    <a:lumOff val="25000"/>
                  </a:schemeClr>
                </a:solidFill>
                <a:latin typeface="Courier New" charset="0"/>
                <a:ea typeface="Courier New" charset="0"/>
                <a:cs typeface="Courier New" charset="0"/>
              </a:rPr>
              <a:t>SetPermissions</a:t>
            </a:r>
            <a:r>
              <a:rPr lang="en-US" sz="800" dirty="0">
                <a:solidFill>
                  <a:schemeClr val="bg1">
                    <a:lumMod val="75000"/>
                    <a:lumOff val="25000"/>
                  </a:schemeClr>
                </a:solidFill>
                <a:latin typeface="Courier New" charset="0"/>
                <a:ea typeface="Courier New" charset="0"/>
                <a:cs typeface="Courier New" charset="0"/>
              </a:rPr>
              <a:t> = [{"permission":"Consumer","accessStatus":"ALLOWED","authority":"GROUP_EVERYONE","authorityType":"EVERYONE","position":0}]</a:t>
            </a:r>
          </a:p>
          <a:p>
            <a:r>
              <a:rPr lang="en-US" sz="800" dirty="0">
                <a:solidFill>
                  <a:schemeClr val="bg1">
                    <a:lumMod val="75000"/>
                    <a:lumOff val="25000"/>
                  </a:schemeClr>
                </a:solidFill>
                <a:latin typeface="Courier New" charset="0"/>
                <a:ea typeface="Courier New" charset="0"/>
                <a:cs typeface="Courier New" charset="0"/>
              </a:rPr>
              <a:t>Site = null</a:t>
            </a:r>
          </a:p>
          <a:p>
            <a:r>
              <a:rPr lang="en-US" sz="800" dirty="0" err="1">
                <a:solidFill>
                  <a:schemeClr val="bg1">
                    <a:lumMod val="75000"/>
                    <a:lumOff val="25000"/>
                  </a:schemeClr>
                </a:solidFill>
                <a:latin typeface="Courier New" charset="0"/>
                <a:ea typeface="Courier New" charset="0"/>
                <a:cs typeface="Courier New" charset="0"/>
              </a:rPr>
              <a:t>sys_node-dbid</a:t>
            </a:r>
            <a:r>
              <a:rPr lang="en-US" sz="800" dirty="0">
                <a:solidFill>
                  <a:schemeClr val="bg1">
                    <a:lumMod val="75000"/>
                    <a:lumOff val="25000"/>
                  </a:schemeClr>
                </a:solidFill>
                <a:latin typeface="Courier New" charset="0"/>
                <a:ea typeface="Courier New" charset="0"/>
                <a:cs typeface="Courier New" charset="0"/>
              </a:rPr>
              <a:t> = 13.0</a:t>
            </a:r>
          </a:p>
          <a:p>
            <a:r>
              <a:rPr lang="en-US" sz="800" dirty="0" err="1">
                <a:solidFill>
                  <a:schemeClr val="bg1">
                    <a:lumMod val="75000"/>
                    <a:lumOff val="25000"/>
                  </a:schemeClr>
                </a:solidFill>
                <a:latin typeface="Courier New" charset="0"/>
                <a:ea typeface="Courier New" charset="0"/>
                <a:cs typeface="Courier New" charset="0"/>
              </a:rPr>
              <a:t>sys_node-uuid</a:t>
            </a:r>
            <a:r>
              <a:rPr lang="en-US" sz="800" dirty="0">
                <a:solidFill>
                  <a:schemeClr val="bg1">
                    <a:lumMod val="75000"/>
                    <a:lumOff val="25000"/>
                  </a:schemeClr>
                </a:solidFill>
                <a:latin typeface="Courier New" charset="0"/>
                <a:ea typeface="Courier New" charset="0"/>
                <a:cs typeface="Courier New" charset="0"/>
              </a:rPr>
              <a:t> = 814a8066-6acd-44c8-a2e5-08ac7384798d</a:t>
            </a:r>
          </a:p>
          <a:p>
            <a:r>
              <a:rPr lang="en-US" sz="800" dirty="0" err="1">
                <a:solidFill>
                  <a:schemeClr val="bg1">
                    <a:lumMod val="75000"/>
                    <a:lumOff val="25000"/>
                  </a:schemeClr>
                </a:solidFill>
                <a:latin typeface="Courier New" charset="0"/>
                <a:ea typeface="Courier New" charset="0"/>
                <a:cs typeface="Courier New" charset="0"/>
              </a:rPr>
              <a:t>sys_store</a:t>
            </a:r>
            <a:r>
              <a:rPr lang="en-US" sz="800" dirty="0">
                <a:solidFill>
                  <a:schemeClr val="bg1">
                    <a:lumMod val="75000"/>
                    <a:lumOff val="25000"/>
                  </a:schemeClr>
                </a:solidFill>
                <a:latin typeface="Courier New" charset="0"/>
                <a:ea typeface="Courier New" charset="0"/>
                <a:cs typeface="Courier New" charset="0"/>
              </a:rPr>
              <a:t>-identifier = </a:t>
            </a:r>
            <a:r>
              <a:rPr lang="en-US" sz="800" dirty="0" err="1">
                <a:solidFill>
                  <a:schemeClr val="bg1">
                    <a:lumMod val="75000"/>
                    <a:lumOff val="25000"/>
                  </a:schemeClr>
                </a:solidFill>
                <a:latin typeface="Courier New" charset="0"/>
                <a:ea typeface="Courier New" charset="0"/>
                <a:cs typeface="Courier New" charset="0"/>
              </a:rPr>
              <a:t>SpacesStore</a:t>
            </a:r>
            <a:endParaRPr lang="en-US" sz="800" dirty="0">
              <a:solidFill>
                <a:schemeClr val="bg1">
                  <a:lumMod val="75000"/>
                  <a:lumOff val="25000"/>
                </a:schemeClr>
              </a:solidFill>
              <a:latin typeface="Courier New" charset="0"/>
              <a:ea typeface="Courier New" charset="0"/>
              <a:cs typeface="Courier New" charset="0"/>
            </a:endParaRPr>
          </a:p>
          <a:p>
            <a:r>
              <a:rPr lang="en-US" sz="800" dirty="0" err="1">
                <a:solidFill>
                  <a:schemeClr val="bg1">
                    <a:lumMod val="75000"/>
                    <a:lumOff val="25000"/>
                  </a:schemeClr>
                </a:solidFill>
                <a:latin typeface="Courier New" charset="0"/>
                <a:ea typeface="Courier New" charset="0"/>
                <a:cs typeface="Courier New" charset="0"/>
              </a:rPr>
              <a:t>sys_store</a:t>
            </a:r>
            <a:r>
              <a:rPr lang="en-US" sz="800" dirty="0">
                <a:solidFill>
                  <a:schemeClr val="bg1">
                    <a:lumMod val="75000"/>
                    <a:lumOff val="25000"/>
                  </a:schemeClr>
                </a:solidFill>
                <a:latin typeface="Courier New" charset="0"/>
                <a:ea typeface="Courier New" charset="0"/>
                <a:cs typeface="Courier New" charset="0"/>
              </a:rPr>
              <a:t>-protocol = workspace</a:t>
            </a:r>
          </a:p>
          <a:p>
            <a:r>
              <a:rPr lang="en-US" sz="800" dirty="0">
                <a:solidFill>
                  <a:schemeClr val="bg1">
                    <a:lumMod val="75000"/>
                    <a:lumOff val="25000"/>
                  </a:schemeClr>
                </a:solidFill>
                <a:latin typeface="Courier New" charset="0"/>
                <a:ea typeface="Courier New" charset="0"/>
                <a:cs typeface="Courier New" charset="0"/>
              </a:rPr>
              <a:t>Type = </a:t>
            </a:r>
            <a:r>
              <a:rPr lang="en-US" sz="800" dirty="0" err="1">
                <a:solidFill>
                  <a:schemeClr val="bg1">
                    <a:lumMod val="75000"/>
                    <a:lumOff val="25000"/>
                  </a:schemeClr>
                </a:solidFill>
                <a:latin typeface="Courier New" charset="0"/>
                <a:ea typeface="Courier New" charset="0"/>
                <a:cs typeface="Courier New" charset="0"/>
              </a:rPr>
              <a:t>cm_folder</a:t>
            </a:r>
            <a:endParaRPr lang="en-US" sz="800" dirty="0">
              <a:solidFill>
                <a:schemeClr val="bg1">
                  <a:lumMod val="75000"/>
                  <a:lumOff val="25000"/>
                </a:schemeClr>
              </a:solidFill>
              <a:effectLst/>
              <a:latin typeface="Courier New" charset="0"/>
              <a:ea typeface="Courier New" charset="0"/>
              <a:cs typeface="Courier New" charset="0"/>
            </a:endParaRPr>
          </a:p>
        </p:txBody>
      </p:sp>
    </p:spTree>
    <p:extLst>
      <p:ext uri="{BB962C8B-B14F-4D97-AF65-F5344CB8AC3E}">
        <p14:creationId xmlns:p14="http://schemas.microsoft.com/office/powerpoint/2010/main" val="1371235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err="1" smtClean="0">
                <a:solidFill>
                  <a:schemeClr val="dk2"/>
                </a:solidFill>
              </a:rPr>
              <a:t>AlfStream</a:t>
            </a:r>
            <a:r>
              <a:rPr lang="en-US" dirty="0" smtClean="0">
                <a:solidFill>
                  <a:schemeClr val="dk2"/>
                </a:solidFill>
              </a:rPr>
              <a:t> Producer– Camel Component</a:t>
            </a:r>
            <a:endParaRPr lang="en" dirty="0">
              <a:solidFill>
                <a:schemeClr val="dk2"/>
              </a:solidFill>
            </a:endParaRPr>
          </a:p>
        </p:txBody>
      </p:sp>
      <p:sp>
        <p:nvSpPr>
          <p:cNvPr id="67" name="Shape 67"/>
          <p:cNvSpPr txBox="1">
            <a:spLocks noGrp="1"/>
          </p:cNvSpPr>
          <p:nvPr>
            <p:ph type="body" idx="1"/>
          </p:nvPr>
        </p:nvSpPr>
        <p:spPr>
          <a:xfrm>
            <a:off x="311700" y="1152475"/>
            <a:ext cx="86100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Converts Exchange to Multipart Form POST Submission</a:t>
            </a:r>
            <a:endParaRPr lang="en-US" sz="1400" dirty="0">
              <a:solidFill>
                <a:schemeClr val="dk2"/>
              </a:solidFill>
            </a:endParaRPr>
          </a:p>
          <a:p>
            <a:pPr marL="285750" lvl="0" indent="-285750">
              <a:spcBef>
                <a:spcPts val="0"/>
              </a:spcBef>
              <a:buFont typeface="Arial" charset="0"/>
              <a:buChar char="•"/>
            </a:pPr>
            <a:r>
              <a:rPr lang="en-US" sz="1400" dirty="0" smtClean="0">
                <a:solidFill>
                  <a:schemeClr val="dk2"/>
                </a:solidFill>
              </a:rPr>
              <a:t>(Optional)  Checks to see whether Node exists first by using Property and Permission Checksum</a:t>
            </a:r>
          </a:p>
          <a:p>
            <a:pPr marL="285750" lvl="0" indent="-285750">
              <a:spcBef>
                <a:spcPts val="0"/>
              </a:spcBef>
              <a:buFont typeface="Arial" charset="0"/>
              <a:buChar char="•"/>
            </a:pPr>
            <a:r>
              <a:rPr lang="en-US" sz="1400" dirty="0" smtClean="0">
                <a:solidFill>
                  <a:schemeClr val="dk2"/>
                </a:solidFill>
              </a:rPr>
              <a:t>Uploads Exchange Body as Content Data if Present</a:t>
            </a:r>
          </a:p>
          <a:p>
            <a:pPr marL="285750" lvl="0" indent="-285750">
              <a:spcBef>
                <a:spcPts val="0"/>
              </a:spcBef>
              <a:buFont typeface="Arial" charset="0"/>
              <a:buChar char="•"/>
            </a:pPr>
            <a:r>
              <a:rPr lang="en-US" sz="1400" dirty="0" smtClean="0">
                <a:solidFill>
                  <a:schemeClr val="dk2"/>
                </a:solidFill>
              </a:rPr>
              <a:t>Not Limited to </a:t>
            </a:r>
            <a:r>
              <a:rPr lang="en-US" sz="1400" dirty="0" err="1" smtClean="0">
                <a:solidFill>
                  <a:schemeClr val="dk2"/>
                </a:solidFill>
              </a:rPr>
              <a:t>AlfStream</a:t>
            </a:r>
            <a:r>
              <a:rPr lang="en-US" sz="1400" dirty="0" smtClean="0">
                <a:solidFill>
                  <a:schemeClr val="dk2"/>
                </a:solidFill>
              </a:rPr>
              <a:t> Consumer – Can use any Camel Exchange Type (Such as the File Consumer)</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310" y="240550"/>
            <a:ext cx="1164990" cy="844550"/>
          </a:xfrm>
          <a:prstGeom prst="rect">
            <a:avLst/>
          </a:prstGeom>
        </p:spPr>
      </p:pic>
    </p:spTree>
    <p:extLst>
      <p:ext uri="{BB962C8B-B14F-4D97-AF65-F5344CB8AC3E}">
        <p14:creationId xmlns:p14="http://schemas.microsoft.com/office/powerpoint/2010/main" val="1584892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err="1" smtClean="0">
                <a:solidFill>
                  <a:schemeClr val="dk2"/>
                </a:solidFill>
              </a:rPr>
              <a:t>AlfStream</a:t>
            </a:r>
            <a:r>
              <a:rPr lang="en-US" dirty="0" smtClean="0">
                <a:solidFill>
                  <a:schemeClr val="dk2"/>
                </a:solidFill>
              </a:rPr>
              <a:t> Producer– Alfresco Repo AMP</a:t>
            </a:r>
            <a:endParaRPr lang="en" dirty="0">
              <a:solidFill>
                <a:schemeClr val="dk2"/>
              </a:solidFill>
            </a:endParaRPr>
          </a:p>
        </p:txBody>
      </p:sp>
      <p:sp>
        <p:nvSpPr>
          <p:cNvPr id="67" name="Shape 67"/>
          <p:cNvSpPr txBox="1">
            <a:spLocks noGrp="1"/>
          </p:cNvSpPr>
          <p:nvPr>
            <p:ph type="body" idx="1"/>
          </p:nvPr>
        </p:nvSpPr>
        <p:spPr>
          <a:xfrm>
            <a:off x="311700" y="1152475"/>
            <a:ext cx="86100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Multipart Form Data interface for submitting Nodes to Alfresco</a:t>
            </a:r>
          </a:p>
          <a:p>
            <a:pPr marL="285750" lvl="0" indent="-285750">
              <a:spcBef>
                <a:spcPts val="0"/>
              </a:spcBef>
              <a:buFont typeface="Arial" charset="0"/>
              <a:buChar char="•"/>
            </a:pPr>
            <a:r>
              <a:rPr lang="en-US" sz="1400" dirty="0" smtClean="0">
                <a:solidFill>
                  <a:schemeClr val="dk2"/>
                </a:solidFill>
              </a:rPr>
              <a:t>Ensures the Node’s state is update as per the Request</a:t>
            </a:r>
          </a:p>
          <a:p>
            <a:pPr marL="285750" lvl="0" indent="-285750">
              <a:spcBef>
                <a:spcPts val="0"/>
              </a:spcBef>
              <a:buFont typeface="Arial" charset="0"/>
              <a:buChar char="•"/>
            </a:pPr>
            <a:r>
              <a:rPr lang="en-US" sz="1400" dirty="0" smtClean="0">
                <a:solidFill>
                  <a:schemeClr val="dk2"/>
                </a:solidFill>
              </a:rPr>
              <a:t>This includes changing (If necessary): Properties, Content, Permissions, Aspects, Peer and Parent Associations, Locks and Version Labels</a:t>
            </a:r>
            <a:endParaRPr lang="en-US" sz="1400" dirty="0">
              <a:solidFill>
                <a:schemeClr val="dk2"/>
              </a:solidFill>
            </a:endParaRPr>
          </a:p>
          <a:p>
            <a:pPr marL="285750" lvl="0" indent="-285750">
              <a:spcBef>
                <a:spcPts val="0"/>
              </a:spcBef>
              <a:buFont typeface="Arial" charset="0"/>
              <a:buChar char="•"/>
            </a:pPr>
            <a:r>
              <a:rPr lang="en-US" sz="1400" dirty="0" smtClean="0">
                <a:solidFill>
                  <a:schemeClr val="dk2"/>
                </a:solidFill>
              </a:rPr>
              <a:t>For Properties: </a:t>
            </a:r>
            <a:r>
              <a:rPr lang="en-US" sz="1400" dirty="0" err="1" smtClean="0">
                <a:solidFill>
                  <a:schemeClr val="dk2"/>
                </a:solidFill>
              </a:rPr>
              <a:t>Deserialise</a:t>
            </a:r>
            <a:r>
              <a:rPr lang="en-US" sz="1400" dirty="0" smtClean="0">
                <a:solidFill>
                  <a:schemeClr val="dk2"/>
                </a:solidFill>
              </a:rPr>
              <a:t> the the form request, converting into </a:t>
            </a:r>
            <a:r>
              <a:rPr lang="en-US" sz="1400" dirty="0" err="1" smtClean="0">
                <a:solidFill>
                  <a:schemeClr val="dk2"/>
                </a:solidFill>
              </a:rPr>
              <a:t>QName</a:t>
            </a:r>
            <a:r>
              <a:rPr lang="en-US" sz="1400" dirty="0" smtClean="0">
                <a:solidFill>
                  <a:schemeClr val="dk2"/>
                </a:solidFill>
              </a:rPr>
              <a:t> and Native Java Type based upon Content Model</a:t>
            </a:r>
          </a:p>
          <a:p>
            <a:pPr marL="285750" lvl="0" indent="-285750">
              <a:spcBef>
                <a:spcPts val="0"/>
              </a:spcBef>
              <a:buFont typeface="Arial" charset="0"/>
              <a:buChar char="•"/>
            </a:pPr>
            <a:r>
              <a:rPr lang="en-US" sz="1400" dirty="0" smtClean="0">
                <a:solidFill>
                  <a:schemeClr val="dk2"/>
                </a:solidFill>
              </a:rPr>
              <a:t>For Content: Update </a:t>
            </a:r>
            <a:r>
              <a:rPr lang="en-US" sz="1400" dirty="0" err="1" smtClean="0">
                <a:solidFill>
                  <a:schemeClr val="dk2"/>
                </a:solidFill>
              </a:rPr>
              <a:t>cm:content</a:t>
            </a:r>
            <a:r>
              <a:rPr lang="en-US" sz="1400" dirty="0" smtClean="0">
                <a:solidFill>
                  <a:schemeClr val="dk2"/>
                </a:solidFill>
              </a:rPr>
              <a:t> property based upon uploaded file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310" y="240550"/>
            <a:ext cx="1164990" cy="844550"/>
          </a:xfrm>
          <a:prstGeom prst="rect">
            <a:avLst/>
          </a:prstGeom>
        </p:spPr>
      </p:pic>
    </p:spTree>
    <p:extLst>
      <p:ext uri="{BB962C8B-B14F-4D97-AF65-F5344CB8AC3E}">
        <p14:creationId xmlns:p14="http://schemas.microsoft.com/office/powerpoint/2010/main" val="86010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2186386"/>
            <a:ext cx="8520600" cy="745200"/>
          </a:xfrm>
          <a:prstGeom prst="rect">
            <a:avLst/>
          </a:prstGeom>
        </p:spPr>
        <p:txBody>
          <a:bodyPr lIns="91425" tIns="91425" rIns="91425" bIns="91425" anchor="b" anchorCtr="0">
            <a:noAutofit/>
          </a:bodyPr>
          <a:lstStyle/>
          <a:p>
            <a:pPr lvl="0" rtl="0">
              <a:spcBef>
                <a:spcPts val="0"/>
              </a:spcBef>
              <a:buNone/>
            </a:pPr>
            <a:r>
              <a:rPr lang="en-US" sz="3600" dirty="0" smtClean="0">
                <a:solidFill>
                  <a:schemeClr val="dk2"/>
                </a:solidFill>
              </a:rPr>
              <a:t>Practice and Theory</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r>
              <a:rPr lang="en-US" dirty="0" smtClean="0"/>
              <a:t>Environmental Challenges</a:t>
            </a:r>
            <a:endParaRPr lang="en" dirty="0"/>
          </a:p>
        </p:txBody>
      </p:sp>
    </p:spTree>
    <p:extLst>
      <p:ext uri="{BB962C8B-B14F-4D97-AF65-F5344CB8AC3E}">
        <p14:creationId xmlns:p14="http://schemas.microsoft.com/office/powerpoint/2010/main" val="37159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User Configured </a:t>
            </a:r>
            <a:r>
              <a:rPr lang="en-US" dirty="0" err="1" smtClean="0">
                <a:solidFill>
                  <a:schemeClr val="dk2"/>
                </a:solidFill>
              </a:rPr>
              <a:t>Synchronisation</a:t>
            </a:r>
            <a:endParaRPr lang="en" dirty="0">
              <a:solidFill>
                <a:schemeClr val="dk2"/>
              </a:solidFill>
            </a:endParaRPr>
          </a:p>
        </p:txBody>
      </p:sp>
      <p:sp>
        <p:nvSpPr>
          <p:cNvPr id="2" name="Text Placeholder 1"/>
          <p:cNvSpPr>
            <a:spLocks noGrp="1"/>
          </p:cNvSpPr>
          <p:nvPr>
            <p:ph type="body" idx="1"/>
          </p:nvPr>
        </p:nvSpPr>
        <p:spPr>
          <a:xfrm>
            <a:off x="311701" y="1152475"/>
            <a:ext cx="4615480" cy="3416400"/>
          </a:xfrm>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Users should be able to add and remove folders from sync easily, without having to readjust the Camel Route each time.</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Create an Aspect that cascades down to child nodes on application.  Adjust the route to only listen for nodes with that aspect.</a:t>
            </a:r>
          </a:p>
          <a:p>
            <a:endParaRPr lang="en-US" dirty="0" smtClean="0">
              <a:solidFill>
                <a:schemeClr val="bg1">
                  <a:lumMod val="75000"/>
                  <a:lumOff val="25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335" y="1920050"/>
            <a:ext cx="3739943" cy="1881250"/>
          </a:xfrm>
          <a:prstGeom prst="rect">
            <a:avLst/>
          </a:prstGeom>
        </p:spPr>
      </p:pic>
    </p:spTree>
    <p:extLst>
      <p:ext uri="{BB962C8B-B14F-4D97-AF65-F5344CB8AC3E}">
        <p14:creationId xmlns:p14="http://schemas.microsoft.com/office/powerpoint/2010/main" val="37852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Preventing a Feedback Loop</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When one Alfresco Instance is Updated, it generates an Exchange that the originating instance receives.  This can cause an Infinite Feedback Loop</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Skip Exchanges that have already been processed.  Track equivalent Exchanges based upon Node UUID and Modification Time</a:t>
            </a:r>
          </a:p>
          <a:p>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103087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2186386"/>
            <a:ext cx="8520600" cy="745200"/>
          </a:xfrm>
          <a:prstGeom prst="rect">
            <a:avLst/>
          </a:prstGeom>
        </p:spPr>
        <p:txBody>
          <a:bodyPr lIns="91425" tIns="91425" rIns="91425" bIns="91425" anchor="b" anchorCtr="0">
            <a:noAutofit/>
          </a:bodyPr>
          <a:lstStyle/>
          <a:p>
            <a:pPr lvl="0" rtl="0">
              <a:spcBef>
                <a:spcPts val="0"/>
              </a:spcBef>
              <a:buNone/>
            </a:pPr>
            <a:r>
              <a:rPr lang="en-US" sz="3600" dirty="0" smtClean="0">
                <a:solidFill>
                  <a:schemeClr val="dk2"/>
                </a:solidFill>
              </a:rPr>
              <a:t>The Problem</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r>
              <a:rPr lang="en-US" dirty="0" err="1" smtClean="0"/>
              <a:t>Synchronisation</a:t>
            </a:r>
            <a:r>
              <a:rPr lang="en-US" dirty="0" smtClean="0"/>
              <a:t> Between Alfresco and External Systems</a:t>
            </a:r>
            <a:endParaRPr lang="en" dirty="0"/>
          </a:p>
        </p:txBody>
      </p:sp>
    </p:spTree>
    <p:extLst>
      <p:ext uri="{BB962C8B-B14F-4D97-AF65-F5344CB8AC3E}">
        <p14:creationId xmlns:p14="http://schemas.microsoft.com/office/powerpoint/2010/main" val="935187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Updating Nodes</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Modification Time is not always updated when changes are made (</a:t>
            </a:r>
            <a:r>
              <a:rPr lang="en-US" dirty="0" err="1" smtClean="0">
                <a:solidFill>
                  <a:schemeClr val="bg1">
                    <a:lumMod val="90000"/>
                    <a:lumOff val="10000"/>
                  </a:schemeClr>
                </a:solidFill>
              </a:rPr>
              <a:t>I.e</a:t>
            </a:r>
            <a:r>
              <a:rPr lang="en-US" dirty="0" smtClean="0">
                <a:solidFill>
                  <a:schemeClr val="bg1">
                    <a:lumMod val="90000"/>
                    <a:lumOff val="10000"/>
                  </a:schemeClr>
                </a:solidFill>
              </a:rPr>
              <a:t>, when a Node is Locked, or ACLs are Updated).  This causes some Exchanges to be ignored when they should be processed</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Generate a Node SHA Hash for both Permissions and Properties for equivalence.  As a default use Modification Date, Lock Type and Version Label as inputs for the Property Hash (converting them to their byte values)</a:t>
            </a:r>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124254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Permission Authorities</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Authorities may not exist on both instances.  This means that the Permission Hash may not be equal on each instance</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Generate an Authority within the Update script so that the permission hash is always equal</a:t>
            </a:r>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179704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Permission Changes</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When you update the Permissions of a Node, this is not done within a Transaction: It is done within an ACL Change Set.  This means that Exchanges aren’t generated when ACLs of a Node are changed.</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Track ACL </a:t>
            </a:r>
            <a:r>
              <a:rPr lang="en-US" dirty="0" err="1" smtClean="0">
                <a:solidFill>
                  <a:schemeClr val="bg1">
                    <a:lumMod val="90000"/>
                    <a:lumOff val="10000"/>
                  </a:schemeClr>
                </a:solidFill>
              </a:rPr>
              <a:t>Changesets</a:t>
            </a:r>
            <a:r>
              <a:rPr lang="en-US" dirty="0" smtClean="0">
                <a:solidFill>
                  <a:schemeClr val="bg1">
                    <a:lumMod val="90000"/>
                    <a:lumOff val="10000"/>
                  </a:schemeClr>
                </a:solidFill>
              </a:rPr>
              <a:t> as well as Node Transactions, generating events if either one changes.</a:t>
            </a:r>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780593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Version Numbers Sync</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When you receive an Exchange and update a node, the version number may be different at the other end (</a:t>
            </a:r>
            <a:r>
              <a:rPr lang="en-US" dirty="0" err="1" smtClean="0">
                <a:solidFill>
                  <a:schemeClr val="bg1">
                    <a:lumMod val="90000"/>
                    <a:lumOff val="10000"/>
                  </a:schemeClr>
                </a:solidFill>
              </a:rPr>
              <a:t>I.e</a:t>
            </a:r>
            <a:r>
              <a:rPr lang="en-US" dirty="0" smtClean="0">
                <a:solidFill>
                  <a:schemeClr val="bg1">
                    <a:lumMod val="90000"/>
                    <a:lumOff val="10000"/>
                  </a:schemeClr>
                </a:solidFill>
              </a:rPr>
              <a:t>, Major Update instead of Minor).</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Adjust the Version Service to be able to Provide the correct Version Label</a:t>
            </a:r>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2128718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Restarting the Route</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When you Restart the Camel Route, the </a:t>
            </a:r>
            <a:r>
              <a:rPr lang="en-US" dirty="0" err="1" smtClean="0">
                <a:solidFill>
                  <a:schemeClr val="bg1">
                    <a:lumMod val="90000"/>
                    <a:lumOff val="10000"/>
                  </a:schemeClr>
                </a:solidFill>
              </a:rPr>
              <a:t>AlfStream</a:t>
            </a:r>
            <a:r>
              <a:rPr lang="en-US" dirty="0" smtClean="0">
                <a:solidFill>
                  <a:schemeClr val="bg1">
                    <a:lumMod val="90000"/>
                    <a:lumOff val="10000"/>
                  </a:schemeClr>
                </a:solidFill>
              </a:rPr>
              <a:t> consumer will begin from the beginning.  This can take a long time if there are 1000s of Nodes to process.</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Allow the </a:t>
            </a:r>
            <a:r>
              <a:rPr lang="en-US" dirty="0" err="1" smtClean="0">
                <a:solidFill>
                  <a:schemeClr val="bg1">
                    <a:lumMod val="90000"/>
                    <a:lumOff val="10000"/>
                  </a:schemeClr>
                </a:solidFill>
              </a:rPr>
              <a:t>AlfStream</a:t>
            </a:r>
            <a:r>
              <a:rPr lang="en-US" dirty="0" smtClean="0">
                <a:solidFill>
                  <a:schemeClr val="bg1">
                    <a:lumMod val="90000"/>
                    <a:lumOff val="10000"/>
                  </a:schemeClr>
                </a:solidFill>
              </a:rPr>
              <a:t> producer to persist transaction ids and </a:t>
            </a:r>
            <a:r>
              <a:rPr lang="en-US" dirty="0" err="1" smtClean="0">
                <a:solidFill>
                  <a:schemeClr val="bg1">
                    <a:lumMod val="90000"/>
                    <a:lumOff val="10000"/>
                  </a:schemeClr>
                </a:solidFill>
              </a:rPr>
              <a:t>changesets</a:t>
            </a:r>
            <a:r>
              <a:rPr lang="en-US" dirty="0" smtClean="0">
                <a:solidFill>
                  <a:schemeClr val="bg1">
                    <a:lumMod val="90000"/>
                    <a:lumOff val="10000"/>
                  </a:schemeClr>
                </a:solidFill>
              </a:rPr>
              <a:t> to a file so it can pick up where it left off if it restarts</a:t>
            </a:r>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199701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2186386"/>
            <a:ext cx="8520600" cy="745200"/>
          </a:xfrm>
          <a:prstGeom prst="rect">
            <a:avLst/>
          </a:prstGeom>
        </p:spPr>
        <p:txBody>
          <a:bodyPr lIns="91425" tIns="91425" rIns="91425" bIns="91425" anchor="b" anchorCtr="0">
            <a:noAutofit/>
          </a:bodyPr>
          <a:lstStyle/>
          <a:p>
            <a:pPr lvl="0" rtl="0">
              <a:spcBef>
                <a:spcPts val="0"/>
              </a:spcBef>
              <a:buNone/>
            </a:pPr>
            <a:r>
              <a:rPr lang="en-US" sz="3600" dirty="0" smtClean="0">
                <a:solidFill>
                  <a:schemeClr val="dk2"/>
                </a:solidFill>
              </a:rPr>
              <a:t>Quick Demo</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131285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2186386"/>
            <a:ext cx="8520600" cy="745200"/>
          </a:xfrm>
          <a:prstGeom prst="rect">
            <a:avLst/>
          </a:prstGeom>
        </p:spPr>
        <p:txBody>
          <a:bodyPr lIns="91425" tIns="91425" rIns="91425" bIns="91425" anchor="b" anchorCtr="0">
            <a:noAutofit/>
          </a:bodyPr>
          <a:lstStyle/>
          <a:p>
            <a:pPr lvl="0" rtl="0">
              <a:spcBef>
                <a:spcPts val="0"/>
              </a:spcBef>
              <a:buNone/>
            </a:pPr>
            <a:r>
              <a:rPr lang="en-US" sz="3600" dirty="0" smtClean="0">
                <a:solidFill>
                  <a:schemeClr val="dk2"/>
                </a:solidFill>
              </a:rPr>
              <a:t>Looking Ahead</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r>
              <a:rPr lang="en-US" dirty="0" smtClean="0"/>
              <a:t>Changes and Updates to </a:t>
            </a:r>
            <a:r>
              <a:rPr lang="en-US" dirty="0" err="1" smtClean="0"/>
              <a:t>AlfStream</a:t>
            </a:r>
            <a:endParaRPr lang="en" dirty="0"/>
          </a:p>
        </p:txBody>
      </p:sp>
    </p:spTree>
    <p:extLst>
      <p:ext uri="{BB962C8B-B14F-4D97-AF65-F5344CB8AC3E}">
        <p14:creationId xmlns:p14="http://schemas.microsoft.com/office/powerpoint/2010/main" val="360311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Full Site </a:t>
            </a:r>
            <a:r>
              <a:rPr lang="en-US" dirty="0" err="1" smtClean="0">
                <a:solidFill>
                  <a:schemeClr val="dk2"/>
                </a:solidFill>
              </a:rPr>
              <a:t>Synchronisation</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Sites are cached in Alfresco Share have cached configurations.  This means that updating it within the Repo End does not reflect the changes from the Front End</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Force Share to reset its cache when changes to the dashboard configuration take place</a:t>
            </a:r>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22129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Transaction Level Exchanges</a:t>
            </a:r>
            <a:endParaRPr lang="en" dirty="0">
              <a:solidFill>
                <a:schemeClr val="dk2"/>
              </a:solidFill>
            </a:endParaRPr>
          </a:p>
        </p:txBody>
      </p:sp>
      <p:sp>
        <p:nvSpPr>
          <p:cNvPr id="2" name="Text Placeholder 1"/>
          <p:cNvSpPr>
            <a:spLocks noGrp="1"/>
          </p:cNvSpPr>
          <p:nvPr>
            <p:ph type="body" idx="1"/>
          </p:nvPr>
        </p:nvSpPr>
        <p:spPr/>
        <p:txBody>
          <a:bodyPr/>
          <a:lstStyle/>
          <a:p>
            <a:r>
              <a:rPr lang="en-US" b="1" dirty="0" smtClean="0">
                <a:solidFill>
                  <a:schemeClr val="bg1">
                    <a:lumMod val="90000"/>
                    <a:lumOff val="10000"/>
                  </a:schemeClr>
                </a:solidFill>
              </a:rPr>
              <a:t>Challenge</a:t>
            </a:r>
          </a:p>
          <a:p>
            <a:r>
              <a:rPr lang="en-US" dirty="0" smtClean="0">
                <a:solidFill>
                  <a:schemeClr val="bg1">
                    <a:lumMod val="90000"/>
                    <a:lumOff val="10000"/>
                  </a:schemeClr>
                </a:solidFill>
              </a:rPr>
              <a:t>Groups of nodes need to be updated atomically within the same exchange.  This prevents things like Folder Rules from Syncing correctly</a:t>
            </a:r>
          </a:p>
          <a:p>
            <a:r>
              <a:rPr lang="en-US" b="1" dirty="0" smtClean="0">
                <a:solidFill>
                  <a:schemeClr val="bg1">
                    <a:lumMod val="90000"/>
                    <a:lumOff val="10000"/>
                  </a:schemeClr>
                </a:solidFill>
              </a:rPr>
              <a:t>Solution</a:t>
            </a:r>
          </a:p>
          <a:p>
            <a:r>
              <a:rPr lang="en-US" dirty="0" smtClean="0">
                <a:solidFill>
                  <a:schemeClr val="bg1">
                    <a:lumMod val="90000"/>
                    <a:lumOff val="10000"/>
                  </a:schemeClr>
                </a:solidFill>
              </a:rPr>
              <a:t>Allow the consumer and producer to handle and update multiple nodes within the same transaction block</a:t>
            </a:r>
            <a:endParaRPr lang="en-US" dirty="0" smtClean="0">
              <a:solidFill>
                <a:schemeClr val="bg1">
                  <a:lumMod val="75000"/>
                  <a:lumOff val="25000"/>
                </a:schemeClr>
              </a:solidFill>
            </a:endParaRPr>
          </a:p>
        </p:txBody>
      </p:sp>
    </p:spTree>
    <p:extLst>
      <p:ext uri="{BB962C8B-B14F-4D97-AF65-F5344CB8AC3E}">
        <p14:creationId xmlns:p14="http://schemas.microsoft.com/office/powerpoint/2010/main" val="119281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SaaS Storage Integrations</a:t>
            </a:r>
            <a:endParaRPr lang="en" dirty="0">
              <a:solidFill>
                <a:schemeClr val="dk2"/>
              </a:solidFill>
            </a:endParaRPr>
          </a:p>
        </p:txBody>
      </p:sp>
      <p:sp>
        <p:nvSpPr>
          <p:cNvPr id="2" name="Text Placeholder 1"/>
          <p:cNvSpPr>
            <a:spLocks noGrp="1"/>
          </p:cNvSpPr>
          <p:nvPr>
            <p:ph type="body" idx="1"/>
          </p:nvPr>
        </p:nvSpPr>
        <p:spPr/>
        <p:txBody>
          <a:bodyPr/>
          <a:lstStyle/>
          <a:p>
            <a:endParaRPr lang="en-US" dirty="0">
              <a:solidFill>
                <a:schemeClr val="bg1">
                  <a:lumMod val="75000"/>
                  <a:lumOff val="25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465" y="1566860"/>
            <a:ext cx="4105835" cy="129381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952" y="3106011"/>
            <a:ext cx="2492188" cy="130839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589" y="1790986"/>
            <a:ext cx="3716988" cy="84556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3051" y="2636548"/>
            <a:ext cx="2373254" cy="2247326"/>
          </a:xfrm>
          <a:prstGeom prst="rect">
            <a:avLst/>
          </a:prstGeom>
        </p:spPr>
      </p:pic>
    </p:spTree>
    <p:extLst>
      <p:ext uri="{BB962C8B-B14F-4D97-AF65-F5344CB8AC3E}">
        <p14:creationId xmlns:p14="http://schemas.microsoft.com/office/powerpoint/2010/main" val="123380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Alfresco Two-Way </a:t>
            </a:r>
            <a:r>
              <a:rPr lang="en-US" dirty="0" err="1" smtClean="0">
                <a:solidFill>
                  <a:schemeClr val="dk2"/>
                </a:solidFill>
              </a:rPr>
              <a:t>Synchronisation</a:t>
            </a:r>
            <a:endParaRPr lang="en" dirty="0">
              <a:solidFill>
                <a:schemeClr val="dk2"/>
              </a:solidFill>
            </a:endParaRPr>
          </a:p>
        </p:txBody>
      </p:sp>
      <p:sp>
        <p:nvSpPr>
          <p:cNvPr id="67" name="Shape 67"/>
          <p:cNvSpPr txBox="1">
            <a:spLocks noGrp="1"/>
          </p:cNvSpPr>
          <p:nvPr>
            <p:ph type="body" idx="1"/>
          </p:nvPr>
        </p:nvSpPr>
        <p:spPr>
          <a:xfrm>
            <a:off x="311699" y="1152475"/>
            <a:ext cx="7955685"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Sync a selection of Nodes between Instances</a:t>
            </a:r>
          </a:p>
          <a:p>
            <a:pPr marL="285750" lvl="0" indent="-285750">
              <a:spcBef>
                <a:spcPts val="0"/>
              </a:spcBef>
              <a:buFont typeface="Arial" charset="0"/>
              <a:buChar char="•"/>
            </a:pPr>
            <a:r>
              <a:rPr lang="en-US" sz="1400" dirty="0" smtClean="0">
                <a:solidFill>
                  <a:schemeClr val="dk2"/>
                </a:solidFill>
              </a:rPr>
              <a:t>Not Limited to Folders and Files, should include Data Lists, Wikis and Forums</a:t>
            </a:r>
          </a:p>
          <a:p>
            <a:pPr marL="285750" indent="-285750">
              <a:buFont typeface="Arial" charset="0"/>
              <a:buChar char="•"/>
            </a:pPr>
            <a:r>
              <a:rPr lang="en-US" sz="1400" dirty="0">
                <a:solidFill>
                  <a:schemeClr val="dk2"/>
                </a:solidFill>
              </a:rPr>
              <a:t>Should Sync Document Locks and Permissions as well as Metadata Updates</a:t>
            </a:r>
          </a:p>
          <a:p>
            <a:pPr marL="285750" lvl="0" indent="-285750">
              <a:spcBef>
                <a:spcPts val="0"/>
              </a:spcBef>
              <a:buFont typeface="Arial" charset="0"/>
              <a:buChar char="•"/>
            </a:pPr>
            <a:r>
              <a:rPr lang="en-US" sz="1400" dirty="0" smtClean="0">
                <a:solidFill>
                  <a:schemeClr val="dk2"/>
                </a:solidFill>
              </a:rPr>
              <a:t>Network Partition Resilient: Aim for AP in CAP Theorem</a:t>
            </a:r>
          </a:p>
          <a:p>
            <a:pPr marL="285750" lvl="0" indent="-285750">
              <a:spcBef>
                <a:spcPts val="0"/>
              </a:spcBef>
              <a:buFont typeface="Arial" charset="0"/>
              <a:buChar char="•"/>
            </a:pPr>
            <a:endParaRPr lang="en-US" sz="1400" dirty="0" smtClean="0">
              <a:solidFill>
                <a:schemeClr val="dk2"/>
              </a:solidFill>
            </a:endParaRPr>
          </a:p>
          <a:p>
            <a:pPr marL="285750" lvl="0" indent="-285750">
              <a:spcBef>
                <a:spcPts val="0"/>
              </a:spcBef>
              <a:buFont typeface="Arial" charset="0"/>
              <a:buChar char="•"/>
            </a:pPr>
            <a:endParaRPr lang="en-US" sz="1400" dirty="0" smtClean="0">
              <a:solidFill>
                <a:schemeClr val="dk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077" y="3036032"/>
            <a:ext cx="6268088" cy="1847118"/>
          </a:xfrm>
          <a:prstGeom prst="rect">
            <a:avLst/>
          </a:prstGeom>
        </p:spPr>
      </p:pic>
    </p:spTree>
    <p:extLst>
      <p:ext uri="{BB962C8B-B14F-4D97-AF65-F5344CB8AC3E}">
        <p14:creationId xmlns:p14="http://schemas.microsoft.com/office/powerpoint/2010/main" val="1557043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2186386"/>
            <a:ext cx="8520600" cy="745200"/>
          </a:xfrm>
          <a:prstGeom prst="rect">
            <a:avLst/>
          </a:prstGeom>
        </p:spPr>
        <p:txBody>
          <a:bodyPr lIns="91425" tIns="91425" rIns="91425" bIns="91425" anchor="b" anchorCtr="0">
            <a:noAutofit/>
          </a:bodyPr>
          <a:lstStyle/>
          <a:p>
            <a:pPr lvl="0" rtl="0">
              <a:spcBef>
                <a:spcPts val="0"/>
              </a:spcBef>
              <a:buNone/>
            </a:pPr>
            <a:r>
              <a:rPr lang="en-US" sz="3600" dirty="0" smtClean="0">
                <a:solidFill>
                  <a:schemeClr val="dk2"/>
                </a:solidFill>
              </a:rPr>
              <a:t>Conclusion</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17359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Conclusion</a:t>
            </a:r>
            <a:endParaRPr lang="en" dirty="0">
              <a:solidFill>
                <a:schemeClr val="dk2"/>
              </a:solidFill>
            </a:endParaRPr>
          </a:p>
        </p:txBody>
      </p:sp>
      <p:sp>
        <p:nvSpPr>
          <p:cNvPr id="2" name="Text Placeholder 1"/>
          <p:cNvSpPr>
            <a:spLocks noGrp="1"/>
          </p:cNvSpPr>
          <p:nvPr>
            <p:ph type="body" idx="1"/>
          </p:nvPr>
        </p:nvSpPr>
        <p:spPr/>
        <p:txBody>
          <a:bodyPr/>
          <a:lstStyle/>
          <a:p>
            <a:pPr marL="285750" indent="-285750">
              <a:buFont typeface="Arial" charset="0"/>
              <a:buChar char="•"/>
            </a:pPr>
            <a:r>
              <a:rPr lang="en-US" dirty="0" err="1" smtClean="0">
                <a:solidFill>
                  <a:schemeClr val="bg1">
                    <a:lumMod val="75000"/>
                    <a:lumOff val="25000"/>
                  </a:schemeClr>
                </a:solidFill>
              </a:rPr>
              <a:t>Synchronisation</a:t>
            </a:r>
            <a:r>
              <a:rPr lang="en-US" dirty="0" smtClean="0">
                <a:solidFill>
                  <a:schemeClr val="bg1">
                    <a:lumMod val="75000"/>
                    <a:lumOff val="25000"/>
                  </a:schemeClr>
                </a:solidFill>
              </a:rPr>
              <a:t> between systems is a very common use case</a:t>
            </a:r>
          </a:p>
          <a:p>
            <a:pPr marL="285750" indent="-285750">
              <a:buFont typeface="Arial" charset="0"/>
              <a:buChar char="•"/>
            </a:pPr>
            <a:r>
              <a:rPr lang="en-US" dirty="0" smtClean="0">
                <a:solidFill>
                  <a:schemeClr val="bg1">
                    <a:lumMod val="75000"/>
                    <a:lumOff val="25000"/>
                  </a:schemeClr>
                </a:solidFill>
              </a:rPr>
              <a:t>Apache Camel provides a platform for creating Routes and Integrations and abstracting away common integration paradigms</a:t>
            </a:r>
          </a:p>
          <a:p>
            <a:pPr marL="285750" indent="-285750">
              <a:buFont typeface="Arial" charset="0"/>
              <a:buChar char="•"/>
            </a:pPr>
            <a:r>
              <a:rPr lang="en-US" dirty="0" smtClean="0">
                <a:solidFill>
                  <a:schemeClr val="bg1">
                    <a:lumMod val="75000"/>
                    <a:lumOff val="25000"/>
                  </a:schemeClr>
                </a:solidFill>
              </a:rPr>
              <a:t>Apache </a:t>
            </a:r>
            <a:r>
              <a:rPr lang="en-US" dirty="0" err="1" smtClean="0">
                <a:solidFill>
                  <a:schemeClr val="bg1">
                    <a:lumMod val="75000"/>
                    <a:lumOff val="25000"/>
                  </a:schemeClr>
                </a:solidFill>
              </a:rPr>
              <a:t>Karaf</a:t>
            </a:r>
            <a:r>
              <a:rPr lang="en-US" dirty="0" smtClean="0">
                <a:solidFill>
                  <a:schemeClr val="bg1">
                    <a:lumMod val="75000"/>
                    <a:lumOff val="25000"/>
                  </a:schemeClr>
                </a:solidFill>
              </a:rPr>
              <a:t> + </a:t>
            </a:r>
            <a:r>
              <a:rPr lang="en-US" dirty="0" err="1" smtClean="0">
                <a:solidFill>
                  <a:schemeClr val="bg1">
                    <a:lumMod val="75000"/>
                    <a:lumOff val="25000"/>
                  </a:schemeClr>
                </a:solidFill>
              </a:rPr>
              <a:t>Hawtio</a:t>
            </a:r>
            <a:r>
              <a:rPr lang="en-US" dirty="0" smtClean="0">
                <a:solidFill>
                  <a:schemeClr val="bg1">
                    <a:lumMod val="75000"/>
                    <a:lumOff val="25000"/>
                  </a:schemeClr>
                </a:solidFill>
              </a:rPr>
              <a:t> provides a base for managing Camel Routes and hot deploying changes</a:t>
            </a:r>
          </a:p>
          <a:p>
            <a:pPr marL="285750" indent="-285750">
              <a:buFont typeface="Arial" charset="0"/>
              <a:buChar char="•"/>
            </a:pPr>
            <a:r>
              <a:rPr lang="en-US" dirty="0" smtClean="0">
                <a:solidFill>
                  <a:schemeClr val="bg1">
                    <a:lumMod val="75000"/>
                    <a:lumOff val="25000"/>
                  </a:schemeClr>
                </a:solidFill>
              </a:rPr>
              <a:t>Camel allowed us to create custom component to handle Consuming and Producing from Alfresco to handle our existing and future use cases</a:t>
            </a:r>
          </a:p>
          <a:p>
            <a:pPr marL="285750" indent="-285750">
              <a:buFont typeface="Arial" charset="0"/>
              <a:buChar char="•"/>
            </a:pPr>
            <a:r>
              <a:rPr lang="en-US" dirty="0" smtClean="0">
                <a:solidFill>
                  <a:schemeClr val="bg1">
                    <a:lumMod val="75000"/>
                    <a:lumOff val="25000"/>
                  </a:schemeClr>
                </a:solidFill>
              </a:rPr>
              <a:t>Integration is always more challenging than you think!</a:t>
            </a:r>
          </a:p>
        </p:txBody>
      </p:sp>
    </p:spTree>
    <p:extLst>
      <p:ext uri="{BB962C8B-B14F-4D97-AF65-F5344CB8AC3E}">
        <p14:creationId xmlns:p14="http://schemas.microsoft.com/office/powerpoint/2010/main" val="603261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sz="3600" dirty="0"/>
              <a:t>Speaker contacts</a:t>
            </a:r>
          </a:p>
        </p:txBody>
      </p:sp>
      <p:sp>
        <p:nvSpPr>
          <p:cNvPr id="87" name="Shape 87"/>
          <p:cNvSpPr txBox="1">
            <a:spLocks noGrp="1"/>
          </p:cNvSpPr>
          <p:nvPr>
            <p:ph type="subTitle" idx="1"/>
          </p:nvPr>
        </p:nvSpPr>
        <p:spPr>
          <a:xfrm>
            <a:off x="311700" y="2834125"/>
            <a:ext cx="8520600" cy="1319100"/>
          </a:xfrm>
          <a:prstGeom prst="rect">
            <a:avLst/>
          </a:prstGeom>
        </p:spPr>
        <p:txBody>
          <a:bodyPr lIns="91425" tIns="91425" rIns="91425" bIns="91425" anchor="t" anchorCtr="0">
            <a:noAutofit/>
          </a:bodyPr>
          <a:lstStyle/>
          <a:p>
            <a:pPr lvl="0" rtl="0">
              <a:spcBef>
                <a:spcPts val="0"/>
              </a:spcBef>
              <a:buNone/>
            </a:pPr>
            <a:r>
              <a:rPr lang="en-US" dirty="0" smtClean="0"/>
              <a:t>Website</a:t>
            </a:r>
            <a:r>
              <a:rPr lang="en-US" dirty="0" smtClean="0"/>
              <a:t>: </a:t>
            </a:r>
            <a:r>
              <a:rPr lang="en-US" dirty="0" smtClean="0">
                <a:hlinkClick r:id="rId4"/>
              </a:rPr>
              <a:t>https://</a:t>
            </a:r>
            <a:r>
              <a:rPr lang="en-US" dirty="0" smtClean="0">
                <a:hlinkClick r:id="rId4"/>
              </a:rPr>
              <a:t>www.parashift.com.au</a:t>
            </a:r>
            <a:endParaRPr lang="en-US" dirty="0" smtClean="0"/>
          </a:p>
          <a:p>
            <a:r>
              <a:rPr lang="en-US" dirty="0" err="1"/>
              <a:t>Github</a:t>
            </a:r>
            <a:r>
              <a:rPr lang="en-US" dirty="0"/>
              <a:t>: </a:t>
            </a:r>
            <a:r>
              <a:rPr lang="en-US" dirty="0">
                <a:hlinkClick r:id="rId5"/>
              </a:rPr>
              <a:t>https://github.com/cetra3/</a:t>
            </a:r>
            <a:r>
              <a:rPr lang="en-US" dirty="0"/>
              <a:t> </a:t>
            </a:r>
            <a:endParaRPr lang="en-US" dirty="0" smtClean="0"/>
          </a:p>
          <a:p>
            <a:pPr lvl="0" rtl="0">
              <a:spcBef>
                <a:spcPts val="0"/>
              </a:spcBef>
              <a:buNone/>
            </a:pPr>
            <a:r>
              <a:rPr lang="en-US" dirty="0" smtClean="0"/>
              <a:t>Email:</a:t>
            </a:r>
            <a:r>
              <a:rPr lang="en-US" dirty="0"/>
              <a:t> </a:t>
            </a:r>
            <a:r>
              <a:rPr lang="en-US" dirty="0" smtClean="0">
                <a:hlinkClick r:id="rId6"/>
              </a:rPr>
              <a:t>peter@parashift.com.au</a:t>
            </a:r>
          </a:p>
          <a:p>
            <a:pPr lvl="0" rtl="0">
              <a:spcBef>
                <a:spcPts val="0"/>
              </a:spcBef>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Geospatial Content </a:t>
            </a:r>
            <a:r>
              <a:rPr lang="en-US" dirty="0" err="1" smtClean="0">
                <a:solidFill>
                  <a:schemeClr val="dk2"/>
                </a:solidFill>
              </a:rPr>
              <a:t>Synchronisation</a:t>
            </a:r>
            <a:endParaRPr lang="en" dirty="0">
              <a:solidFill>
                <a:schemeClr val="dk2"/>
              </a:solidFill>
            </a:endParaRPr>
          </a:p>
        </p:txBody>
      </p:sp>
      <p:sp>
        <p:nvSpPr>
          <p:cNvPr id="67" name="Shape 67"/>
          <p:cNvSpPr txBox="1">
            <a:spLocks noGrp="1"/>
          </p:cNvSpPr>
          <p:nvPr>
            <p:ph type="body" idx="1"/>
          </p:nvPr>
        </p:nvSpPr>
        <p:spPr>
          <a:xfrm>
            <a:off x="311700" y="1152475"/>
            <a:ext cx="56583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Proprietary Oracle DB w/ File system content</a:t>
            </a:r>
          </a:p>
          <a:p>
            <a:pPr marL="285750" lvl="0" indent="-285750">
              <a:spcBef>
                <a:spcPts val="0"/>
              </a:spcBef>
              <a:buFont typeface="Arial" charset="0"/>
              <a:buChar char="•"/>
            </a:pPr>
            <a:r>
              <a:rPr lang="en-US" sz="1400" dirty="0" smtClean="0">
                <a:solidFill>
                  <a:schemeClr val="dk2"/>
                </a:solidFill>
              </a:rPr>
              <a:t>Custom Search Schema Required (incl. Geospatial Search) for Public Facing Website</a:t>
            </a:r>
          </a:p>
          <a:p>
            <a:pPr marL="285750" lvl="0" indent="-285750">
              <a:spcBef>
                <a:spcPts val="0"/>
              </a:spcBef>
              <a:buFont typeface="Arial" charset="0"/>
              <a:buChar char="•"/>
            </a:pPr>
            <a:r>
              <a:rPr lang="en-US" sz="1400" dirty="0" smtClean="0">
                <a:solidFill>
                  <a:schemeClr val="dk2"/>
                </a:solidFill>
              </a:rPr>
              <a:t>Daily </a:t>
            </a:r>
            <a:r>
              <a:rPr lang="en-US" sz="1400" dirty="0" err="1" smtClean="0">
                <a:solidFill>
                  <a:schemeClr val="dk2"/>
                </a:solidFill>
              </a:rPr>
              <a:t>Synchronisation</a:t>
            </a:r>
            <a:endParaRPr lang="en-US" sz="1400" dirty="0">
              <a:solidFill>
                <a:schemeClr val="dk2"/>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579" y="376146"/>
            <a:ext cx="7285827" cy="4397060"/>
          </a:xfrm>
          <a:prstGeom prst="rect">
            <a:avLst/>
          </a:prstGeom>
        </p:spPr>
      </p:pic>
    </p:spTree>
    <p:extLst>
      <p:ext uri="{BB962C8B-B14F-4D97-AF65-F5344CB8AC3E}">
        <p14:creationId xmlns:p14="http://schemas.microsoft.com/office/powerpoint/2010/main" val="110784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Alfresco </a:t>
            </a:r>
            <a:r>
              <a:rPr lang="en-US" dirty="0" err="1" smtClean="0">
                <a:solidFill>
                  <a:schemeClr val="dk2"/>
                </a:solidFill>
              </a:rPr>
              <a:t>Sirsi</a:t>
            </a:r>
            <a:r>
              <a:rPr lang="en-US" dirty="0" smtClean="0">
                <a:solidFill>
                  <a:schemeClr val="dk2"/>
                </a:solidFill>
              </a:rPr>
              <a:t> </a:t>
            </a:r>
            <a:r>
              <a:rPr lang="en-US" dirty="0" err="1" smtClean="0">
                <a:solidFill>
                  <a:schemeClr val="dk2"/>
                </a:solidFill>
              </a:rPr>
              <a:t>Dynix</a:t>
            </a:r>
            <a:r>
              <a:rPr lang="en-US" dirty="0" smtClean="0">
                <a:solidFill>
                  <a:schemeClr val="dk2"/>
                </a:solidFill>
              </a:rPr>
              <a:t> </a:t>
            </a:r>
            <a:r>
              <a:rPr lang="en-US" dirty="0" err="1" smtClean="0">
                <a:solidFill>
                  <a:schemeClr val="dk2"/>
                </a:solidFill>
              </a:rPr>
              <a:t>Synchronisation</a:t>
            </a:r>
            <a:endParaRPr lang="en" dirty="0">
              <a:solidFill>
                <a:schemeClr val="dk2"/>
              </a:solidFill>
            </a:endParaRPr>
          </a:p>
        </p:txBody>
      </p:sp>
      <p:sp>
        <p:nvSpPr>
          <p:cNvPr id="67" name="Shape 67"/>
          <p:cNvSpPr txBox="1">
            <a:spLocks noGrp="1"/>
          </p:cNvSpPr>
          <p:nvPr>
            <p:ph type="body" idx="1"/>
          </p:nvPr>
        </p:nvSpPr>
        <p:spPr>
          <a:xfrm>
            <a:off x="311700" y="1152475"/>
            <a:ext cx="57652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Sync Nodes with Specific Aspects to </a:t>
            </a:r>
            <a:r>
              <a:rPr lang="en-US" sz="1400" dirty="0" err="1" smtClean="0">
                <a:solidFill>
                  <a:schemeClr val="dk2"/>
                </a:solidFill>
              </a:rPr>
              <a:t>Sirsi</a:t>
            </a:r>
            <a:r>
              <a:rPr lang="en-US" sz="1400" dirty="0" smtClean="0">
                <a:solidFill>
                  <a:schemeClr val="dk2"/>
                </a:solidFill>
              </a:rPr>
              <a:t> </a:t>
            </a:r>
            <a:r>
              <a:rPr lang="en-US" sz="1400" dirty="0" err="1" smtClean="0">
                <a:solidFill>
                  <a:schemeClr val="dk2"/>
                </a:solidFill>
              </a:rPr>
              <a:t>Dynix</a:t>
            </a:r>
            <a:r>
              <a:rPr lang="en-US" sz="1400" dirty="0" smtClean="0">
                <a:solidFill>
                  <a:schemeClr val="dk2"/>
                </a:solidFill>
              </a:rPr>
              <a:t> for Cataloguing</a:t>
            </a:r>
          </a:p>
          <a:p>
            <a:pPr marL="285750" lvl="0" indent="-285750">
              <a:spcBef>
                <a:spcPts val="0"/>
              </a:spcBef>
              <a:buFont typeface="Arial" charset="0"/>
              <a:buChar char="•"/>
            </a:pPr>
            <a:r>
              <a:rPr lang="en-US" sz="1400" dirty="0" smtClean="0">
                <a:solidFill>
                  <a:schemeClr val="dk2"/>
                </a:solidFill>
              </a:rPr>
              <a:t>Translate Alfresco Content Model into Marc21 Fields</a:t>
            </a:r>
          </a:p>
          <a:p>
            <a:pPr marL="285750" lvl="0" indent="-285750">
              <a:spcBef>
                <a:spcPts val="0"/>
              </a:spcBef>
              <a:buFont typeface="Arial" charset="0"/>
              <a:buChar char="•"/>
            </a:pPr>
            <a:r>
              <a:rPr lang="en-US" sz="1400" dirty="0" smtClean="0">
                <a:solidFill>
                  <a:schemeClr val="dk2"/>
                </a:solidFill>
              </a:rPr>
              <a:t>Report back any Sync-Related Errors and Update Reference</a:t>
            </a:r>
          </a:p>
          <a:p>
            <a:pPr marL="285750" lvl="0" indent="-285750">
              <a:spcBef>
                <a:spcPts val="0"/>
              </a:spcBef>
              <a:buFont typeface="Arial" charset="0"/>
              <a:buChar char="•"/>
            </a:pPr>
            <a:endParaRPr lang="en-US" sz="1400" dirty="0">
              <a:solidFill>
                <a:schemeClr val="dk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578" y="3042292"/>
            <a:ext cx="6246844" cy="1840858"/>
          </a:xfrm>
          <a:prstGeom prst="rect">
            <a:avLst/>
          </a:prstGeom>
        </p:spPr>
      </p:pic>
    </p:spTree>
    <p:extLst>
      <p:ext uri="{BB962C8B-B14F-4D97-AF65-F5344CB8AC3E}">
        <p14:creationId xmlns:p14="http://schemas.microsoft.com/office/powerpoint/2010/main" val="8551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2186386"/>
            <a:ext cx="8520600" cy="745200"/>
          </a:xfrm>
          <a:prstGeom prst="rect">
            <a:avLst/>
          </a:prstGeom>
        </p:spPr>
        <p:txBody>
          <a:bodyPr lIns="91425" tIns="91425" rIns="91425" bIns="91425" anchor="b" anchorCtr="0">
            <a:noAutofit/>
          </a:bodyPr>
          <a:lstStyle/>
          <a:p>
            <a:pPr lvl="0" rtl="0">
              <a:spcBef>
                <a:spcPts val="0"/>
              </a:spcBef>
              <a:buNone/>
            </a:pPr>
            <a:r>
              <a:rPr lang="en-US" sz="3600" dirty="0" smtClean="0">
                <a:solidFill>
                  <a:schemeClr val="dk2"/>
                </a:solidFill>
              </a:rPr>
              <a:t>Apache Camel</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r>
              <a:rPr lang="en-US" dirty="0" smtClean="0"/>
              <a:t>Open Source EIP Framework</a:t>
            </a:r>
            <a:endParaRPr lang="en" dirty="0"/>
          </a:p>
        </p:txBody>
      </p:sp>
    </p:spTree>
    <p:extLst>
      <p:ext uri="{BB962C8B-B14F-4D97-AF65-F5344CB8AC3E}">
        <p14:creationId xmlns:p14="http://schemas.microsoft.com/office/powerpoint/2010/main" val="8190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Apache Camel</a:t>
            </a:r>
            <a:endParaRPr lang="en" dirty="0">
              <a:solidFill>
                <a:schemeClr val="dk2"/>
              </a:solidFill>
            </a:endParaRPr>
          </a:p>
        </p:txBody>
      </p:sp>
      <p:sp>
        <p:nvSpPr>
          <p:cNvPr id="67" name="Shape 67"/>
          <p:cNvSpPr txBox="1">
            <a:spLocks noGrp="1"/>
          </p:cNvSpPr>
          <p:nvPr>
            <p:ph type="body" idx="1"/>
          </p:nvPr>
        </p:nvSpPr>
        <p:spPr>
          <a:xfrm>
            <a:off x="311700" y="1152475"/>
            <a:ext cx="34411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Open Source Enterprise Integration Pattern Framework (Not an ESB)</a:t>
            </a:r>
          </a:p>
          <a:p>
            <a:pPr marL="285750" lvl="0" indent="-285750">
              <a:spcBef>
                <a:spcPts val="0"/>
              </a:spcBef>
              <a:buFont typeface="Arial" charset="0"/>
              <a:buChar char="•"/>
            </a:pPr>
            <a:r>
              <a:rPr lang="en-US" sz="1400" dirty="0" smtClean="0">
                <a:solidFill>
                  <a:schemeClr val="dk2"/>
                </a:solidFill>
              </a:rPr>
              <a:t>100+ Components (File, JDBC, CMIS, REST, JMS, etc..)</a:t>
            </a:r>
          </a:p>
          <a:p>
            <a:pPr marL="285750" lvl="0" indent="-285750">
              <a:spcBef>
                <a:spcPts val="0"/>
              </a:spcBef>
              <a:buFont typeface="Arial" charset="0"/>
              <a:buChar char="•"/>
            </a:pPr>
            <a:r>
              <a:rPr lang="en-US" sz="1400" dirty="0" smtClean="0">
                <a:solidFill>
                  <a:schemeClr val="dk2"/>
                </a:solidFill>
              </a:rPr>
              <a:t>Multiple Route DSLs (XML, Java, Groovy, </a:t>
            </a:r>
            <a:r>
              <a:rPr lang="en-US" sz="1400" dirty="0" err="1" smtClean="0">
                <a:solidFill>
                  <a:schemeClr val="dk2"/>
                </a:solidFill>
              </a:rPr>
              <a:t>Kotlin</a:t>
            </a:r>
            <a:r>
              <a:rPr lang="en-US" sz="1400" dirty="0" smtClean="0">
                <a:solidFill>
                  <a:schemeClr val="dk2"/>
                </a:solidFill>
              </a:rPr>
              <a:t>)</a:t>
            </a:r>
          </a:p>
          <a:p>
            <a:pPr marL="285750" lvl="0" indent="-285750">
              <a:spcBef>
                <a:spcPts val="0"/>
              </a:spcBef>
              <a:buFont typeface="Arial" charset="0"/>
              <a:buChar char="•"/>
            </a:pPr>
            <a:r>
              <a:rPr lang="en-US" sz="1400" dirty="0" smtClean="0">
                <a:solidFill>
                  <a:schemeClr val="dk2"/>
                </a:solidFill>
              </a:rPr>
              <a:t>Custom Components + Beans</a:t>
            </a:r>
          </a:p>
          <a:p>
            <a:pPr marL="285750" lvl="0" indent="-285750">
              <a:spcBef>
                <a:spcPts val="0"/>
              </a:spcBef>
              <a:buFont typeface="Arial" charset="0"/>
              <a:buChar char="•"/>
            </a:pPr>
            <a:r>
              <a:rPr lang="en-US" sz="1400" dirty="0" smtClean="0">
                <a:solidFill>
                  <a:schemeClr val="dk2"/>
                </a:solidFill>
              </a:rPr>
              <a:t>Open Source (Apache 2.0 License)</a:t>
            </a:r>
            <a:endParaRPr lang="en-US" sz="1400" dirty="0">
              <a:solidFill>
                <a:schemeClr val="dk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650" y="2216150"/>
            <a:ext cx="5073100" cy="233771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4450" y="731375"/>
            <a:ext cx="1892300" cy="927173"/>
          </a:xfrm>
          <a:prstGeom prst="rect">
            <a:avLst/>
          </a:prstGeom>
        </p:spPr>
      </p:pic>
    </p:spTree>
    <p:extLst>
      <p:ext uri="{BB962C8B-B14F-4D97-AF65-F5344CB8AC3E}">
        <p14:creationId xmlns:p14="http://schemas.microsoft.com/office/powerpoint/2010/main" val="134573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solidFill>
                  <a:schemeClr val="dk2"/>
                </a:solidFill>
              </a:rPr>
              <a:t>Apache Camel – Recommended Stack</a:t>
            </a:r>
            <a:endParaRPr lang="en" dirty="0">
              <a:solidFill>
                <a:schemeClr val="dk2"/>
              </a:solidFill>
            </a:endParaRPr>
          </a:p>
        </p:txBody>
      </p:sp>
      <p:sp>
        <p:nvSpPr>
          <p:cNvPr id="67" name="Shape 67"/>
          <p:cNvSpPr txBox="1">
            <a:spLocks noGrp="1"/>
          </p:cNvSpPr>
          <p:nvPr>
            <p:ph type="body" idx="1"/>
          </p:nvPr>
        </p:nvSpPr>
        <p:spPr>
          <a:xfrm>
            <a:off x="311700" y="1152475"/>
            <a:ext cx="3441150" cy="3730675"/>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sz="1400" dirty="0" smtClean="0">
                <a:solidFill>
                  <a:schemeClr val="dk2"/>
                </a:solidFill>
              </a:rPr>
              <a:t>Apache </a:t>
            </a:r>
            <a:r>
              <a:rPr lang="en-US" sz="1400" dirty="0" err="1" smtClean="0">
                <a:solidFill>
                  <a:schemeClr val="dk2"/>
                </a:solidFill>
              </a:rPr>
              <a:t>Karaf</a:t>
            </a:r>
            <a:r>
              <a:rPr lang="en-US" sz="1400" dirty="0" smtClean="0">
                <a:solidFill>
                  <a:schemeClr val="dk2"/>
                </a:solidFill>
              </a:rPr>
              <a:t> (</a:t>
            </a:r>
            <a:r>
              <a:rPr lang="en-US" sz="1400" dirty="0" err="1" smtClean="0">
                <a:solidFill>
                  <a:schemeClr val="dk2"/>
                </a:solidFill>
              </a:rPr>
              <a:t>OSGi</a:t>
            </a:r>
            <a:r>
              <a:rPr lang="en-US" sz="1400" dirty="0" smtClean="0">
                <a:solidFill>
                  <a:schemeClr val="dk2"/>
                </a:solidFill>
              </a:rPr>
              <a:t> Container)</a:t>
            </a:r>
          </a:p>
          <a:p>
            <a:pPr marL="285750" lvl="0" indent="-285750">
              <a:spcBef>
                <a:spcPts val="0"/>
              </a:spcBef>
              <a:buFont typeface="Arial" charset="0"/>
              <a:buChar char="•"/>
            </a:pPr>
            <a:r>
              <a:rPr lang="en-US" sz="1400" dirty="0" err="1" smtClean="0">
                <a:solidFill>
                  <a:schemeClr val="dk2"/>
                </a:solidFill>
              </a:rPr>
              <a:t>Hawtio</a:t>
            </a:r>
            <a:r>
              <a:rPr lang="en-US" sz="1400" dirty="0" smtClean="0">
                <a:solidFill>
                  <a:schemeClr val="dk2"/>
                </a:solidFill>
              </a:rPr>
              <a:t> (Web Console)</a:t>
            </a:r>
          </a:p>
          <a:p>
            <a:pPr marL="285750" lvl="0" indent="-285750">
              <a:spcBef>
                <a:spcPts val="0"/>
              </a:spcBef>
              <a:buFont typeface="Arial" charset="0"/>
              <a:buChar char="•"/>
            </a:pPr>
            <a:r>
              <a:rPr lang="en-US" sz="1400" dirty="0" smtClean="0">
                <a:solidFill>
                  <a:schemeClr val="dk2"/>
                </a:solidFill>
              </a:rPr>
              <a:t>Blueprint (</a:t>
            </a:r>
            <a:r>
              <a:rPr lang="en-US" sz="1400" dirty="0" err="1" smtClean="0">
                <a:solidFill>
                  <a:schemeClr val="dk2"/>
                </a:solidFill>
              </a:rPr>
              <a:t>OSGi</a:t>
            </a:r>
            <a:r>
              <a:rPr lang="en-US" sz="1400" dirty="0" smtClean="0">
                <a:solidFill>
                  <a:schemeClr val="dk2"/>
                </a:solidFill>
              </a:rPr>
              <a:t> DI Framework)</a:t>
            </a:r>
          </a:p>
          <a:p>
            <a:pPr marL="285750" lvl="0" indent="-285750">
              <a:buFont typeface="Arial" charset="0"/>
              <a:buChar char="•"/>
            </a:pPr>
            <a:r>
              <a:rPr lang="en-US" sz="1400" dirty="0" smtClean="0">
                <a:solidFill>
                  <a:schemeClr val="dk2"/>
                </a:solidFill>
              </a:rPr>
              <a:t>Install Using </a:t>
            </a:r>
            <a:r>
              <a:rPr lang="en-US" sz="1400" dirty="0" err="1" smtClean="0">
                <a:solidFill>
                  <a:schemeClr val="dk2"/>
                </a:solidFill>
              </a:rPr>
              <a:t>Karaf</a:t>
            </a:r>
            <a:r>
              <a:rPr lang="en-US" sz="1400" dirty="0" smtClean="0">
                <a:solidFill>
                  <a:schemeClr val="dk2"/>
                </a:solidFill>
              </a:rPr>
              <a:t> CLI: </a:t>
            </a:r>
            <a:br>
              <a:rPr lang="en-US" sz="1400" dirty="0" smtClean="0">
                <a:solidFill>
                  <a:schemeClr val="dk2"/>
                </a:solidFill>
              </a:rPr>
            </a:br>
            <a:r>
              <a:rPr lang="en-US" sz="1400" dirty="0" smtClean="0">
                <a:solidFill>
                  <a:schemeClr val="dk2"/>
                </a:solidFill>
              </a:rPr>
              <a:t/>
            </a:r>
            <a:br>
              <a:rPr lang="en-US" sz="1400" dirty="0" smtClean="0">
                <a:solidFill>
                  <a:schemeClr val="dk2"/>
                </a:solidFill>
              </a:rPr>
            </a:br>
            <a:r>
              <a:rPr lang="en-US" sz="1200" dirty="0" err="1" smtClean="0">
                <a:solidFill>
                  <a:schemeClr val="dk2"/>
                </a:solidFill>
                <a:latin typeface="Courier New" charset="0"/>
                <a:ea typeface="Courier New" charset="0"/>
                <a:cs typeface="Courier New" charset="0"/>
              </a:rPr>
              <a:t>feature:repo-add</a:t>
            </a:r>
            <a:r>
              <a:rPr lang="en-US" sz="1200" dirty="0" smtClean="0">
                <a:solidFill>
                  <a:schemeClr val="dk2"/>
                </a:solidFill>
                <a:latin typeface="Courier New" charset="0"/>
                <a:ea typeface="Courier New" charset="0"/>
                <a:cs typeface="Courier New" charset="0"/>
              </a:rPr>
              <a:t> </a:t>
            </a:r>
            <a:r>
              <a:rPr lang="en-US" sz="1200" dirty="0">
                <a:solidFill>
                  <a:schemeClr val="dk2"/>
                </a:solidFill>
                <a:latin typeface="Courier New" charset="0"/>
                <a:ea typeface="Courier New" charset="0"/>
                <a:cs typeface="Courier New" charset="0"/>
              </a:rPr>
              <a:t>camel </a:t>
            </a:r>
            <a:br>
              <a:rPr lang="en-US" sz="1200" dirty="0">
                <a:solidFill>
                  <a:schemeClr val="dk2"/>
                </a:solidFill>
                <a:latin typeface="Courier New" charset="0"/>
                <a:ea typeface="Courier New" charset="0"/>
                <a:cs typeface="Courier New" charset="0"/>
              </a:rPr>
            </a:br>
            <a:r>
              <a:rPr lang="en-US" sz="1200" dirty="0" err="1" smtClean="0">
                <a:solidFill>
                  <a:schemeClr val="dk2"/>
                </a:solidFill>
                <a:latin typeface="Courier New" charset="0"/>
                <a:ea typeface="Courier New" charset="0"/>
                <a:cs typeface="Courier New" charset="0"/>
              </a:rPr>
              <a:t>feature:repo-add</a:t>
            </a:r>
            <a:r>
              <a:rPr lang="en-US" sz="1200" dirty="0" smtClean="0">
                <a:solidFill>
                  <a:schemeClr val="dk2"/>
                </a:solidFill>
                <a:latin typeface="Courier New" charset="0"/>
                <a:ea typeface="Courier New" charset="0"/>
                <a:cs typeface="Courier New" charset="0"/>
              </a:rPr>
              <a:t> </a:t>
            </a:r>
            <a:r>
              <a:rPr lang="en-US" sz="1200" dirty="0" err="1" smtClean="0">
                <a:solidFill>
                  <a:schemeClr val="dk2"/>
                </a:solidFill>
                <a:latin typeface="Courier New" charset="0"/>
                <a:ea typeface="Courier New" charset="0"/>
                <a:cs typeface="Courier New" charset="0"/>
              </a:rPr>
              <a:t>hawtio</a:t>
            </a:r>
            <a:r>
              <a:rPr lang="en-US" sz="1200" dirty="0" smtClean="0">
                <a:solidFill>
                  <a:schemeClr val="dk2"/>
                </a:solidFill>
                <a:latin typeface="Courier New" charset="0"/>
                <a:ea typeface="Courier New" charset="0"/>
                <a:cs typeface="Courier New" charset="0"/>
              </a:rPr>
              <a:t/>
            </a:r>
            <a:br>
              <a:rPr lang="en-US" sz="1200" dirty="0" smtClean="0">
                <a:solidFill>
                  <a:schemeClr val="dk2"/>
                </a:solidFill>
                <a:latin typeface="Courier New" charset="0"/>
                <a:ea typeface="Courier New" charset="0"/>
                <a:cs typeface="Courier New" charset="0"/>
              </a:rPr>
            </a:br>
            <a:r>
              <a:rPr lang="en-US" sz="1200" dirty="0" smtClean="0">
                <a:solidFill>
                  <a:schemeClr val="dk2"/>
                </a:solidFill>
                <a:latin typeface="Courier New" charset="0"/>
                <a:ea typeface="Courier New" charset="0"/>
                <a:cs typeface="Courier New" charset="0"/>
              </a:rPr>
              <a:t/>
            </a:r>
            <a:br>
              <a:rPr lang="en-US" sz="1200" dirty="0" smtClean="0">
                <a:solidFill>
                  <a:schemeClr val="dk2"/>
                </a:solidFill>
                <a:latin typeface="Courier New" charset="0"/>
                <a:ea typeface="Courier New" charset="0"/>
                <a:cs typeface="Courier New" charset="0"/>
              </a:rPr>
            </a:br>
            <a:r>
              <a:rPr lang="en-US" sz="1200" dirty="0" err="1" smtClean="0">
                <a:solidFill>
                  <a:schemeClr val="dk2"/>
                </a:solidFill>
                <a:latin typeface="Courier New" charset="0"/>
                <a:ea typeface="Courier New" charset="0"/>
                <a:cs typeface="Courier New" charset="0"/>
              </a:rPr>
              <a:t>feature:install</a:t>
            </a:r>
            <a:r>
              <a:rPr lang="en-US" sz="1200" dirty="0" smtClean="0">
                <a:solidFill>
                  <a:schemeClr val="dk2"/>
                </a:solidFill>
                <a:latin typeface="Courier New" charset="0"/>
                <a:ea typeface="Courier New" charset="0"/>
                <a:cs typeface="Courier New" charset="0"/>
              </a:rPr>
              <a:t> camel</a:t>
            </a:r>
            <a:br>
              <a:rPr lang="en-US" sz="1200" dirty="0" smtClean="0">
                <a:solidFill>
                  <a:schemeClr val="dk2"/>
                </a:solidFill>
                <a:latin typeface="Courier New" charset="0"/>
                <a:ea typeface="Courier New" charset="0"/>
                <a:cs typeface="Courier New" charset="0"/>
              </a:rPr>
            </a:br>
            <a:r>
              <a:rPr lang="en-US" sz="1200" dirty="0" err="1" smtClean="0">
                <a:solidFill>
                  <a:schemeClr val="dk2"/>
                </a:solidFill>
                <a:latin typeface="Courier New" charset="0"/>
                <a:ea typeface="Courier New" charset="0"/>
                <a:cs typeface="Courier New" charset="0"/>
              </a:rPr>
              <a:t>feature:install</a:t>
            </a:r>
            <a:r>
              <a:rPr lang="en-US" sz="1200" dirty="0" smtClean="0">
                <a:solidFill>
                  <a:schemeClr val="dk2"/>
                </a:solidFill>
                <a:latin typeface="Courier New" charset="0"/>
                <a:ea typeface="Courier New" charset="0"/>
                <a:cs typeface="Courier New" charset="0"/>
              </a:rPr>
              <a:t> </a:t>
            </a:r>
            <a:r>
              <a:rPr lang="en-US" sz="1200" dirty="0">
                <a:solidFill>
                  <a:schemeClr val="dk2"/>
                </a:solidFill>
                <a:latin typeface="Courier New" charset="0"/>
                <a:ea typeface="Courier New" charset="0"/>
                <a:cs typeface="Courier New" charset="0"/>
              </a:rPr>
              <a:t>camel-core  </a:t>
            </a:r>
            <a:r>
              <a:rPr lang="en-US" sz="1200" dirty="0" err="1">
                <a:solidFill>
                  <a:schemeClr val="dk2"/>
                </a:solidFill>
                <a:latin typeface="Courier New" charset="0"/>
                <a:ea typeface="Courier New" charset="0"/>
                <a:cs typeface="Courier New" charset="0"/>
              </a:rPr>
              <a:t>feature:install</a:t>
            </a:r>
            <a:r>
              <a:rPr lang="en-US" sz="1200" dirty="0">
                <a:solidFill>
                  <a:schemeClr val="dk2"/>
                </a:solidFill>
                <a:latin typeface="Courier New" charset="0"/>
                <a:ea typeface="Courier New" charset="0"/>
                <a:cs typeface="Courier New" charset="0"/>
              </a:rPr>
              <a:t> </a:t>
            </a:r>
            <a:r>
              <a:rPr lang="en-US" sz="1200" dirty="0" smtClean="0">
                <a:solidFill>
                  <a:schemeClr val="dk2"/>
                </a:solidFill>
                <a:latin typeface="Courier New" charset="0"/>
                <a:ea typeface="Courier New" charset="0"/>
                <a:cs typeface="Courier New" charset="0"/>
              </a:rPr>
              <a:t>camel-blueprint </a:t>
            </a:r>
            <a:r>
              <a:rPr lang="en-US" sz="1200" dirty="0" err="1">
                <a:solidFill>
                  <a:schemeClr val="dk2"/>
                </a:solidFill>
                <a:latin typeface="Courier New" charset="0"/>
                <a:ea typeface="Courier New" charset="0"/>
                <a:cs typeface="Courier New" charset="0"/>
              </a:rPr>
              <a:t>feature:install</a:t>
            </a:r>
            <a:r>
              <a:rPr lang="en-US" sz="1200" dirty="0">
                <a:solidFill>
                  <a:schemeClr val="dk2"/>
                </a:solidFill>
                <a:latin typeface="Courier New" charset="0"/>
                <a:ea typeface="Courier New" charset="0"/>
                <a:cs typeface="Courier New" charset="0"/>
              </a:rPr>
              <a:t> </a:t>
            </a:r>
            <a:r>
              <a:rPr lang="en-US" sz="1200" dirty="0" err="1">
                <a:solidFill>
                  <a:schemeClr val="dk2"/>
                </a:solidFill>
                <a:latin typeface="Courier New" charset="0"/>
                <a:ea typeface="Courier New" charset="0"/>
                <a:cs typeface="Courier New" charset="0"/>
              </a:rPr>
              <a:t>hawtio</a:t>
            </a:r>
            <a:endParaRPr lang="en-US" sz="1200" dirty="0">
              <a:solidFill>
                <a:schemeClr val="dk2"/>
              </a:solidFill>
              <a:latin typeface="Courier New" charset="0"/>
              <a:ea typeface="Courier New" charset="0"/>
              <a:cs typeface="Courier New"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850" y="1441450"/>
            <a:ext cx="5010624" cy="2616200"/>
          </a:xfrm>
          <a:prstGeom prst="rect">
            <a:avLst/>
          </a:prstGeom>
        </p:spPr>
      </p:pic>
    </p:spTree>
    <p:extLst>
      <p:ext uri="{BB962C8B-B14F-4D97-AF65-F5344CB8AC3E}">
        <p14:creationId xmlns:p14="http://schemas.microsoft.com/office/powerpoint/2010/main" val="73008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2186386"/>
            <a:ext cx="8520600" cy="745200"/>
          </a:xfrm>
          <a:prstGeom prst="rect">
            <a:avLst/>
          </a:prstGeom>
        </p:spPr>
        <p:txBody>
          <a:bodyPr lIns="91425" tIns="91425" rIns="91425" bIns="91425" anchor="b" anchorCtr="0">
            <a:noAutofit/>
          </a:bodyPr>
          <a:lstStyle/>
          <a:p>
            <a:pPr lvl="0" rtl="0">
              <a:spcBef>
                <a:spcPts val="0"/>
              </a:spcBef>
              <a:buNone/>
            </a:pPr>
            <a:r>
              <a:rPr lang="en-US" sz="3600" dirty="0" smtClean="0">
                <a:solidFill>
                  <a:schemeClr val="dk2"/>
                </a:solidFill>
              </a:rPr>
              <a:t>Camel Routes</a:t>
            </a:r>
            <a:endParaRPr lang="en" sz="3600" dirty="0">
              <a:solidFill>
                <a:schemeClr val="dk2"/>
              </a:solidFill>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r>
              <a:rPr lang="en-US" dirty="0" smtClean="0"/>
              <a:t>Route Configurations</a:t>
            </a:r>
            <a:endParaRPr lang="en" dirty="0"/>
          </a:p>
        </p:txBody>
      </p:sp>
    </p:spTree>
    <p:extLst>
      <p:ext uri="{BB962C8B-B14F-4D97-AF65-F5344CB8AC3E}">
        <p14:creationId xmlns:p14="http://schemas.microsoft.com/office/powerpoint/2010/main" val="1997332760"/>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TotalTime>
  <Words>4406</Words>
  <Application>Microsoft Macintosh PowerPoint</Application>
  <PresentationFormat>On-screen Show (16:9)</PresentationFormat>
  <Paragraphs>216</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Courier New</vt:lpstr>
      <vt:lpstr>Arial</vt:lpstr>
      <vt:lpstr>simple-dark-2</vt:lpstr>
      <vt:lpstr>Alfresco Two-Way Sync with Apache Camel</vt:lpstr>
      <vt:lpstr>The Problem</vt:lpstr>
      <vt:lpstr>Alfresco Two-Way Synchronisation</vt:lpstr>
      <vt:lpstr>Geospatial Content Synchronisation</vt:lpstr>
      <vt:lpstr>Alfresco Sirsi Dynix Synchronisation</vt:lpstr>
      <vt:lpstr>Apache Camel</vt:lpstr>
      <vt:lpstr>Apache Camel</vt:lpstr>
      <vt:lpstr>Apache Camel – Recommended Stack</vt:lpstr>
      <vt:lpstr>Camel Routes</vt:lpstr>
      <vt:lpstr>Apache Camel – Two Way Route</vt:lpstr>
      <vt:lpstr>AlfStream</vt:lpstr>
      <vt:lpstr>AlfStream – Alfresco Camel Component</vt:lpstr>
      <vt:lpstr>AlfStream Consumer – Alfresco Repo AMP</vt:lpstr>
      <vt:lpstr>AlfStream Consumer – Camel Component</vt:lpstr>
      <vt:lpstr>AlfStream Producer– Camel Component</vt:lpstr>
      <vt:lpstr>AlfStream Producer– Alfresco Repo AMP</vt:lpstr>
      <vt:lpstr>Practice and Theory</vt:lpstr>
      <vt:lpstr>User Configured Synchronisation</vt:lpstr>
      <vt:lpstr>Preventing a Feedback Loop</vt:lpstr>
      <vt:lpstr>Updating Nodes</vt:lpstr>
      <vt:lpstr>Permission Authorities</vt:lpstr>
      <vt:lpstr>Permission Changes</vt:lpstr>
      <vt:lpstr>Version Numbers Sync</vt:lpstr>
      <vt:lpstr>Restarting the Route</vt:lpstr>
      <vt:lpstr>Quick Demo</vt:lpstr>
      <vt:lpstr>Looking Ahead</vt:lpstr>
      <vt:lpstr>Full Site Synchronisation</vt:lpstr>
      <vt:lpstr>Transaction Level Exchanges</vt:lpstr>
      <vt:lpstr>SaaS Storage Integrations</vt:lpstr>
      <vt:lpstr>Conclusion</vt:lpstr>
      <vt:lpstr>Conclusion</vt:lpstr>
      <vt:lpstr>Speaker contacts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Alfresco Two-Way Sync with Apache Camel</dc:title>
  <cp:lastModifiedBy>Peter Lesty</cp:lastModifiedBy>
  <cp:revision>38</cp:revision>
  <dcterms:modified xsi:type="dcterms:W3CDTF">2017-04-26T16:27:30Z</dcterms:modified>
</cp:coreProperties>
</file>