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8F89D-2240-4EE3-8590-C820CB872C82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FEA2-13CF-47AD-AB09-1F17E72E7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4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D67A-209D-DD70-730A-389AAEB7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4E4F7-4351-FDFE-5F84-231A00CF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C57BE-972B-54F5-3109-2F22827F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4C2C5-CF23-EC16-291B-97A1D792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69719-8D9E-0478-852A-4F6D67CB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3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AFCF-C817-271F-E99B-4B9A8D9C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4CAC32-EE1F-ED5D-342E-43CD0A7D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D5EA-4457-8354-9E18-4C8AD75E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9662D-CFF4-E421-DF57-E8594C74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232C8-621A-C709-D206-4255190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D2BB21-FFE0-5DF6-17AD-18E9F42B2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939C3-C90B-4E22-4945-3297C3E0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CF23F-9366-1CB2-39C7-3847EBAF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6B489-3467-EE83-6198-D5682B34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6152F-D4DF-5046-E0AD-1F20978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7458-8D0C-20F7-6755-14F68677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17EA2-E872-15E7-5A65-BAA034FB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E0E78-885D-B2A5-DACE-45F108F1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4DDBC-CE41-E01C-7CB3-E3BB3026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9733B-82A5-E5E3-318B-4E5DF61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01DE-1470-E55F-E86B-A19C324D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BC5C2-988C-1D0D-68CF-2FF76CE9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A0D24-7E42-5B01-01F6-7F15F27D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C8A6C-B478-45DD-18E5-A0F5F54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502D-080E-FAF2-9DCB-3C50C108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6F47-0765-2990-45D4-E3728D4A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EC006-36B2-620F-76CF-D041EA8D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D1765-63D5-F436-3D65-7E61560D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F788F-0086-F861-0889-3E1983F8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9377D-E0C0-8BEB-BD02-50E85E4D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F8261-5B0D-817C-F892-20F1AE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D9D2D-DF32-4381-0F9B-288EE4CA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6973A-97BA-508E-CFFB-F33E5C911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AE4A7-4238-DE28-4F23-311874B5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016F1A-696E-7113-669E-8E252F85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49C57-04DE-F5EF-0C13-A52C885D8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C1972-9B9E-1B19-D4C5-ED29D91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77DF64-FFCC-AF85-65BE-B7CE46FF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D2DFAB-9318-5B38-DDCB-6F3C567A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6CA5-370E-CE85-7F5B-2CA3B7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AD90E-34D8-FECB-5DAA-794AB1ED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D9EC8-3B64-1CE8-3D6A-885611E3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D33E2-CD21-4A1B-E8C9-D6268001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080C2-912E-1D1E-B417-93ABE4B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D8D04-786F-643A-4A09-89A3414D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60C21-7479-2DEB-9CF5-FD85ADD6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052A-BD52-D725-852C-8F0747DB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E6332-4C82-0DD2-2666-23C4EC30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50FDA-CDC4-F222-E75B-F10981AB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DFAFA-E08F-5587-AFEB-DDDBC8E4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B464D-AEE5-30BA-A14C-6C914744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D8156-B7C6-4279-5AB4-A326A74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FCD6-6A34-104A-693D-58398383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4B0EA-8894-1C89-5808-AF8353FD3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ECB57-BAF1-AE2F-412A-1B5AEEDB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4D4BB-6308-86DA-275C-7A713366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A1F21-D985-4C47-58AA-682D9C54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A78F2-4DAD-349F-0B92-9A375E8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3A460-0AAC-CA85-CEA3-0D70E083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15DCC-EB3F-17FF-70F8-EE770ED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00705-48A6-8ABA-ED14-2E6F3F48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B11E-C482-4360-A092-1DC783036EC4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44ADE-1DBE-C7A7-74A4-2431B3012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92203-2120-DC3E-C3FC-76A755ADF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A90C-3E8C-44CB-9D4F-F71A24562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BCF69A-8A0A-2ACD-356D-A22B0CC103CC}"/>
              </a:ext>
            </a:extLst>
          </p:cNvPr>
          <p:cNvSpPr txBox="1"/>
          <p:nvPr/>
        </p:nvSpPr>
        <p:spPr>
          <a:xfrm>
            <a:off x="583869" y="1116278"/>
            <a:ext cx="11435938" cy="746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Algorithm Based On Supervised Learning And Validated Datasets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SVM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NN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RF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K-NN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HMM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DA</a:t>
            </a:r>
            <a:r>
              <a:rPr lang="zh-CN" altLang="en-US" dirty="0">
                <a:latin typeface="Rockwell" panose="02060603020205020403" pitchFamily="18" charset="0"/>
              </a:rPr>
              <a:t>、</a:t>
            </a:r>
            <a:r>
              <a:rPr lang="en-US" altLang="zh-CN" dirty="0">
                <a:latin typeface="Rockwell" panose="02060603020205020403" pitchFamily="18" charset="0"/>
              </a:rPr>
              <a:t>LR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Rockwell" panose="02060603020205020403" pitchFamily="18" charset="0"/>
              </a:rPr>
              <a:t>Existing Problem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Rockwell" panose="02060603020205020403" pitchFamily="18" charset="0"/>
              </a:rPr>
              <a:t>only tell whether a new sequence is AMP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Rockwell" panose="02060603020205020403" pitchFamily="18" charset="0"/>
              </a:rPr>
              <a:t>short peptides tend to be harder to find</a:t>
            </a:r>
            <a:r>
              <a:rPr lang="zh-CN" altLang="en-US" dirty="0">
                <a:latin typeface="Rockwell" panose="02060603020205020403" pitchFamily="18" charset="0"/>
              </a:rPr>
              <a:t>（</a:t>
            </a:r>
            <a:r>
              <a:rPr lang="en-US" altLang="zh-CN" dirty="0">
                <a:latin typeface="Rockwell" panose="02060603020205020403" pitchFamily="18" charset="0"/>
              </a:rPr>
              <a:t>AMP usually to be 10-50 amino acids long</a:t>
            </a:r>
            <a:r>
              <a:rPr lang="zh-CN" altLang="en-US" dirty="0">
                <a:latin typeface="Rockwell" panose="02060603020205020403" pitchFamily="18" charset="0"/>
              </a:rPr>
              <a:t>）</a:t>
            </a:r>
            <a:endParaRPr lang="en-US" altLang="zh-CN" dirty="0">
              <a:latin typeface="Rockwell" panose="02060603020205020403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Rockwell" panose="02060603020205020403" pitchFamily="18" charset="0"/>
              </a:rPr>
              <a:t>Reflecting condition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Standard ML algorithms perform unsatisfactory when trained on unbalanced AMP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Rockwell" panose="02060603020205020403" pitchFamily="18" charset="0"/>
              </a:rPr>
              <a:t>Solving methods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Classifier learning algorithms —— multilabel classification 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A57B6C-9900-906C-5DD0-70FC42E26437}"/>
              </a:ext>
            </a:extLst>
          </p:cNvPr>
          <p:cNvSpPr txBox="1"/>
          <p:nvPr/>
        </p:nvSpPr>
        <p:spPr>
          <a:xfrm>
            <a:off x="2862435" y="395895"/>
            <a:ext cx="70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 AMP DATABASES FOR PREDICTION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03EE-4A78-221C-5DA8-B3A6424AFD79}"/>
              </a:ext>
            </a:extLst>
          </p:cNvPr>
          <p:cNvSpPr txBox="1"/>
          <p:nvPr/>
        </p:nvSpPr>
        <p:spPr>
          <a:xfrm>
            <a:off x="4221677" y="498765"/>
            <a:ext cx="329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DATA gathering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1CFA35-D76D-E136-392A-9C08D38509CA}"/>
              </a:ext>
            </a:extLst>
          </p:cNvPr>
          <p:cNvSpPr txBox="1"/>
          <p:nvPr/>
        </p:nvSpPr>
        <p:spPr>
          <a:xfrm>
            <a:off x="1177635" y="1620979"/>
            <a:ext cx="11435938" cy="616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Rockwell" panose="02060603020205020403" pitchFamily="18" charset="0"/>
              </a:rPr>
              <a:t>Positive samples</a:t>
            </a:r>
            <a:r>
              <a:rPr lang="zh-CN" altLang="en-US" sz="2400" b="1" dirty="0">
                <a:latin typeface="Rockwell" panose="02060603020205020403" pitchFamily="18" charset="0"/>
              </a:rPr>
              <a:t>：</a:t>
            </a:r>
            <a:endParaRPr lang="en-US" altLang="zh-CN" sz="2400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1.Content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r>
              <a:rPr lang="en-US" altLang="zh-CN" dirty="0">
                <a:latin typeface="Rockwell" panose="02060603020205020403" pitchFamily="18" charset="0"/>
              </a:rPr>
              <a:t>Peptide sequences with validated AMP activity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2.Method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r>
              <a:rPr lang="en-US" altLang="zh-CN" dirty="0">
                <a:latin typeface="Rockwell" panose="02060603020205020403" pitchFamily="18" charset="0"/>
              </a:rPr>
              <a:t>Selected from datasets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Rockwell" panose="02060603020205020403" pitchFamily="18" charset="0"/>
              </a:rPr>
              <a:t>Negative samples</a:t>
            </a:r>
            <a:r>
              <a:rPr lang="zh-CN" altLang="en-US" sz="2400" b="1" dirty="0">
                <a:latin typeface="Rockwell" panose="02060603020205020403" pitchFamily="18" charset="0"/>
              </a:rPr>
              <a:t>：</a:t>
            </a:r>
            <a:endParaRPr lang="en-US" altLang="zh-CN" sz="2400" b="1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1.Content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r>
              <a:rPr lang="en-US" altLang="zh-CN" dirty="0">
                <a:latin typeface="Rockwell" panose="02060603020205020403" pitchFamily="18" charset="0"/>
              </a:rPr>
              <a:t>Peptide sequences without verified AMP activity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2. Method:  </a:t>
            </a:r>
            <a:r>
              <a:rPr lang="en-US" altLang="zh-CN" dirty="0">
                <a:latin typeface="Rockwell" panose="02060603020205020403" pitchFamily="18" charset="0"/>
              </a:rPr>
              <a:t>A random set of non-AMPs with an equal number of positive set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0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03EE-4A78-221C-5DA8-B3A6424AFD79}"/>
              </a:ext>
            </a:extLst>
          </p:cNvPr>
          <p:cNvSpPr txBox="1"/>
          <p:nvPr/>
        </p:nvSpPr>
        <p:spPr>
          <a:xfrm>
            <a:off x="3028207" y="469076"/>
            <a:ext cx="632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Filtering and dataset balancing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307D90-B8A2-D3A7-740E-B4BFF08EEB80}"/>
              </a:ext>
            </a:extLst>
          </p:cNvPr>
          <p:cNvSpPr txBox="1"/>
          <p:nvPr/>
        </p:nvSpPr>
        <p:spPr>
          <a:xfrm>
            <a:off x="993568" y="1179037"/>
            <a:ext cx="11819908" cy="690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TARGET: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reduce homology bias\remove duplicate\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inconsistent samples\gain a more reliable sample set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STATEGY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Remove identical AMPs and sequence less than</a:t>
            </a:r>
            <a:r>
              <a:rPr lang="en-US" altLang="zh-CN" b="1" dirty="0">
                <a:latin typeface="Rockwell" panose="02060603020205020403" pitchFamily="18" charset="0"/>
              </a:rPr>
              <a:t> five </a:t>
            </a:r>
            <a:r>
              <a:rPr lang="en-US" altLang="zh-CN" dirty="0">
                <a:latin typeface="Rockwell" panose="02060603020205020403" pitchFamily="18" charset="0"/>
              </a:rPr>
              <a:t>amino acids.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Remove similarities </a:t>
            </a:r>
            <a:r>
              <a:rPr lang="en-US" altLang="zh-CN" b="1" dirty="0">
                <a:latin typeface="Rockwell" panose="02060603020205020403" pitchFamily="18" charset="0"/>
              </a:rPr>
              <a:t>within</a:t>
            </a:r>
            <a:r>
              <a:rPr lang="en-US" altLang="zh-CN" dirty="0">
                <a:latin typeface="Rockwell" panose="02060603020205020403" pitchFamily="18" charset="0"/>
              </a:rPr>
              <a:t> AMPs in the positive and non-AMPs in the negative datasets.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Remove similarities </a:t>
            </a:r>
            <a:r>
              <a:rPr lang="en-US" altLang="zh-CN" b="1" dirty="0">
                <a:latin typeface="Rockwell" panose="02060603020205020403" pitchFamily="18" charset="0"/>
              </a:rPr>
              <a:t>between</a:t>
            </a:r>
            <a:r>
              <a:rPr lang="en-US" altLang="zh-CN" dirty="0">
                <a:latin typeface="Rockwell" panose="02060603020205020403" pitchFamily="18" charset="0"/>
              </a:rPr>
              <a:t> AMPs in the positive and non-AMPs in the negative datasets.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BALANCE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Choose the subset of the negative datasets equal to  positive datasets.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BD9407-1384-53BB-6537-8128A7AE2421}"/>
              </a:ext>
            </a:extLst>
          </p:cNvPr>
          <p:cNvSpPr txBox="1"/>
          <p:nvPr/>
        </p:nvSpPr>
        <p:spPr>
          <a:xfrm>
            <a:off x="3901043" y="575954"/>
            <a:ext cx="518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Feature extraction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CF355B-F7E0-6308-4340-5CA6A9D2BF4B}"/>
              </a:ext>
            </a:extLst>
          </p:cNvPr>
          <p:cNvSpPr txBox="1"/>
          <p:nvPr/>
        </p:nvSpPr>
        <p:spPr>
          <a:xfrm>
            <a:off x="1438893" y="1725302"/>
            <a:ext cx="11819908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TARGET: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Select features that differentiate AMPs from non-AMPs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STATEGY</a:t>
            </a:r>
            <a:r>
              <a:rPr lang="zh-CN" altLang="en-US" sz="2000" b="1" dirty="0">
                <a:latin typeface="Rockwell" panose="02060603020205020403" pitchFamily="18" charset="0"/>
              </a:rPr>
              <a:t>：</a:t>
            </a:r>
            <a:endParaRPr lang="en-US" altLang="zh-CN" sz="2000" b="1" dirty="0">
              <a:latin typeface="Rockwell" panose="02060603020205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Item: </a:t>
            </a:r>
            <a:r>
              <a:rPr lang="en-US" altLang="zh-CN" dirty="0">
                <a:latin typeface="Rockwell" panose="02060603020205020403" pitchFamily="18" charset="0"/>
              </a:rPr>
              <a:t>positive and negative 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Basis:  </a:t>
            </a:r>
            <a:r>
              <a:rPr lang="en-US" altLang="zh-CN" dirty="0">
                <a:latin typeface="Rockwell" panose="02060603020205020403" pitchFamily="18" charset="0"/>
              </a:rPr>
              <a:t>suitable biological properties (</a:t>
            </a:r>
            <a:r>
              <a:rPr lang="en-US" altLang="zh-CN" dirty="0" err="1">
                <a:latin typeface="Rockwell" panose="02060603020205020403" pitchFamily="18" charset="0"/>
              </a:rPr>
              <a:t>physicohemical</a:t>
            </a:r>
            <a:r>
              <a:rPr lang="en-US" altLang="zh-CN" dirty="0">
                <a:latin typeface="Rockwell" panose="02060603020205020403" pitchFamily="18" charset="0"/>
              </a:rPr>
              <a:t> properties\sequence composition…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Forms: </a:t>
            </a:r>
            <a:r>
              <a:rPr lang="en-US" altLang="zh-CN" dirty="0">
                <a:latin typeface="Rockwell" panose="02060603020205020403" pitchFamily="18" charset="0"/>
              </a:rPr>
              <a:t>numerical feature vector 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8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03EE-4A78-221C-5DA8-B3A6424AFD79}"/>
              </a:ext>
            </a:extLst>
          </p:cNvPr>
          <p:cNvSpPr txBox="1"/>
          <p:nvPr/>
        </p:nvSpPr>
        <p:spPr>
          <a:xfrm>
            <a:off x="3901043" y="575954"/>
            <a:ext cx="518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Training the predictors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DC4596-E71A-7413-3DE0-1C7422AF5D10}"/>
              </a:ext>
            </a:extLst>
          </p:cNvPr>
          <p:cNvSpPr txBox="1"/>
          <p:nvPr/>
        </p:nvSpPr>
        <p:spPr>
          <a:xfrm>
            <a:off x="1438893" y="1725302"/>
            <a:ext cx="11819908" cy="462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DEFINATION: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Part of feature selection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PRETASK: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Rockwell" panose="02060603020205020403" pitchFamily="18" charset="0"/>
              </a:rPr>
              <a:t>Select the most informative/discriminative features to train the classifier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PROCESS: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Rockwell" panose="02060603020205020403" pitchFamily="18" charset="0"/>
              </a:rPr>
              <a:t>Train the algorithm on a subset of training 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Rockwell" panose="02060603020205020403" pitchFamily="18" charset="0"/>
              </a:rPr>
              <a:t>Evaluate and compared the algorithm against the state-of-the-art methods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03EE-4A78-221C-5DA8-B3A6424AFD79}"/>
              </a:ext>
            </a:extLst>
          </p:cNvPr>
          <p:cNvSpPr txBox="1"/>
          <p:nvPr/>
        </p:nvSpPr>
        <p:spPr>
          <a:xfrm>
            <a:off x="4007921" y="463138"/>
            <a:ext cx="518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Performance assessment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9B6B1-EB5E-BE12-1629-4158EEFD7806}"/>
              </a:ext>
            </a:extLst>
          </p:cNvPr>
          <p:cNvSpPr txBox="1"/>
          <p:nvPr/>
        </p:nvSpPr>
        <p:spPr>
          <a:xfrm>
            <a:off x="548244" y="1196850"/>
            <a:ext cx="11819908" cy="11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METHOD: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Independent test (Train test)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3150C-0730-4DFA-DA93-8E9647627D12}"/>
              </a:ext>
            </a:extLst>
          </p:cNvPr>
          <p:cNvSpPr/>
          <p:nvPr/>
        </p:nvSpPr>
        <p:spPr>
          <a:xfrm>
            <a:off x="641270" y="4102926"/>
            <a:ext cx="1359723" cy="6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DATASETS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AE8D2-77A8-D9F0-CE15-8F11FD8B6BC9}"/>
              </a:ext>
            </a:extLst>
          </p:cNvPr>
          <p:cNvSpPr/>
          <p:nvPr/>
        </p:nvSpPr>
        <p:spPr>
          <a:xfrm>
            <a:off x="2487881" y="3188526"/>
            <a:ext cx="2576946" cy="769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Train-validation dataset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18A49C-E102-6929-932A-2992D10AE3AF}"/>
              </a:ext>
            </a:extLst>
          </p:cNvPr>
          <p:cNvSpPr/>
          <p:nvPr/>
        </p:nvSpPr>
        <p:spPr>
          <a:xfrm>
            <a:off x="2456215" y="4813466"/>
            <a:ext cx="3404259" cy="631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Test dataset (evaluate models)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35598F-E24D-2F7F-EC05-5A34A971D1EC}"/>
              </a:ext>
            </a:extLst>
          </p:cNvPr>
          <p:cNvSpPr/>
          <p:nvPr/>
        </p:nvSpPr>
        <p:spPr>
          <a:xfrm>
            <a:off x="5630885" y="2857996"/>
            <a:ext cx="3228108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Train set(Train models)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C04E99-B3C1-3A91-0975-A83AF4F8A56E}"/>
              </a:ext>
            </a:extLst>
          </p:cNvPr>
          <p:cNvSpPr/>
          <p:nvPr/>
        </p:nvSpPr>
        <p:spPr>
          <a:xfrm>
            <a:off x="5652657" y="3871358"/>
            <a:ext cx="3241961" cy="59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Validation set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92487D-8B51-FE2C-3790-C0686CB2A2C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96395" y="3162796"/>
            <a:ext cx="334490" cy="41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197131-4E41-3577-A407-C19D1C64B188}"/>
              </a:ext>
            </a:extLst>
          </p:cNvPr>
          <p:cNvCxnSpPr>
            <a:cxnSpLocks/>
          </p:cNvCxnSpPr>
          <p:nvPr/>
        </p:nvCxnSpPr>
        <p:spPr>
          <a:xfrm>
            <a:off x="5308270" y="3580410"/>
            <a:ext cx="279071" cy="46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E1FD68-7D8C-1CEC-C31E-077450FB8B90}"/>
              </a:ext>
            </a:extLst>
          </p:cNvPr>
          <p:cNvCxnSpPr>
            <a:cxnSpLocks/>
          </p:cNvCxnSpPr>
          <p:nvPr/>
        </p:nvCxnSpPr>
        <p:spPr>
          <a:xfrm flipV="1">
            <a:off x="2111829" y="3944588"/>
            <a:ext cx="334490" cy="41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E61582-C2CD-94ED-D114-ED9F31A27EF3}"/>
              </a:ext>
            </a:extLst>
          </p:cNvPr>
          <p:cNvCxnSpPr>
            <a:cxnSpLocks/>
          </p:cNvCxnSpPr>
          <p:nvPr/>
        </p:nvCxnSpPr>
        <p:spPr>
          <a:xfrm>
            <a:off x="2105891" y="4344389"/>
            <a:ext cx="279071" cy="46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D1289A-BB8A-86C9-EC3F-3BC54DBCFB9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58993" y="3162796"/>
            <a:ext cx="599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609D58-9FB7-25DC-398B-EE6447C315DC}"/>
              </a:ext>
            </a:extLst>
          </p:cNvPr>
          <p:cNvCxnSpPr>
            <a:cxnSpLocks/>
          </p:cNvCxnSpPr>
          <p:nvPr/>
        </p:nvCxnSpPr>
        <p:spPr>
          <a:xfrm flipH="1">
            <a:off x="8874827" y="4188033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3DC599B9-B5A2-8FD6-79DC-F9B5B63E48C1}"/>
              </a:ext>
            </a:extLst>
          </p:cNvPr>
          <p:cNvSpPr/>
          <p:nvPr/>
        </p:nvSpPr>
        <p:spPr>
          <a:xfrm>
            <a:off x="9601199" y="3277591"/>
            <a:ext cx="1626919" cy="74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different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CBD4EB1-1427-CF9F-C581-2A4BEF0A0090}"/>
              </a:ext>
            </a:extLst>
          </p:cNvPr>
          <p:cNvCxnSpPr>
            <a:cxnSpLocks/>
          </p:cNvCxnSpPr>
          <p:nvPr/>
        </p:nvCxnSpPr>
        <p:spPr>
          <a:xfrm>
            <a:off x="9452759" y="3146960"/>
            <a:ext cx="0" cy="1045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F0FB72A-6A95-6692-88BF-259952D63CA7}"/>
              </a:ext>
            </a:extLst>
          </p:cNvPr>
          <p:cNvCxnSpPr>
            <a:cxnSpLocks/>
          </p:cNvCxnSpPr>
          <p:nvPr/>
        </p:nvCxnSpPr>
        <p:spPr>
          <a:xfrm flipV="1">
            <a:off x="7251866" y="4459185"/>
            <a:ext cx="0" cy="5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8B1362-E73D-80F2-6A87-8AC32004B850}"/>
              </a:ext>
            </a:extLst>
          </p:cNvPr>
          <p:cNvCxnSpPr>
            <a:cxnSpLocks/>
          </p:cNvCxnSpPr>
          <p:nvPr/>
        </p:nvCxnSpPr>
        <p:spPr>
          <a:xfrm>
            <a:off x="5896100" y="5045033"/>
            <a:ext cx="13636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34BCEC0-031B-7D31-C979-7DC02D17C12F}"/>
              </a:ext>
            </a:extLst>
          </p:cNvPr>
          <p:cNvSpPr/>
          <p:nvPr/>
        </p:nvSpPr>
        <p:spPr>
          <a:xfrm>
            <a:off x="6559138" y="5193476"/>
            <a:ext cx="1514104" cy="748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report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5E03EE-4A78-221C-5DA8-B3A6424AFD79}"/>
              </a:ext>
            </a:extLst>
          </p:cNvPr>
          <p:cNvSpPr txBox="1"/>
          <p:nvPr/>
        </p:nvSpPr>
        <p:spPr>
          <a:xfrm>
            <a:off x="4007921" y="463138"/>
            <a:ext cx="518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anose="02060603020205020403" pitchFamily="18" charset="0"/>
              </a:rPr>
              <a:t>Performance assessment</a:t>
            </a:r>
            <a:endParaRPr lang="zh-CN" altLang="en-US" sz="2800" b="1" dirty="0">
              <a:latin typeface="Rockwell" panose="020606030202050204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9B6B1-EB5E-BE12-1629-4158EEFD7806}"/>
              </a:ext>
            </a:extLst>
          </p:cNvPr>
          <p:cNvSpPr txBox="1"/>
          <p:nvPr/>
        </p:nvSpPr>
        <p:spPr>
          <a:xfrm>
            <a:off x="548244" y="1196850"/>
            <a:ext cx="11819908" cy="11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Rockwell" panose="02060603020205020403" pitchFamily="18" charset="0"/>
              </a:rPr>
              <a:t>METHOD: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K-fold cross-validation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83C485-AA37-D8EE-A2A9-C9683AAD4C22}"/>
              </a:ext>
            </a:extLst>
          </p:cNvPr>
          <p:cNvSpPr/>
          <p:nvPr/>
        </p:nvSpPr>
        <p:spPr>
          <a:xfrm>
            <a:off x="914402" y="3930734"/>
            <a:ext cx="1359723" cy="6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DATASETS</a:t>
            </a:r>
            <a:endParaRPr lang="zh-CN" alt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14C6AE2-685E-7E93-3B1F-E5FE51C974B7}"/>
              </a:ext>
            </a:extLst>
          </p:cNvPr>
          <p:cNvCxnSpPr>
            <a:cxnSpLocks/>
          </p:cNvCxnSpPr>
          <p:nvPr/>
        </p:nvCxnSpPr>
        <p:spPr>
          <a:xfrm>
            <a:off x="2295897" y="4249386"/>
            <a:ext cx="5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1B5AC6D-42F0-5E6D-677F-471DE23F1241}"/>
              </a:ext>
            </a:extLst>
          </p:cNvPr>
          <p:cNvSpPr/>
          <p:nvPr/>
        </p:nvSpPr>
        <p:spPr>
          <a:xfrm>
            <a:off x="2962895" y="2654135"/>
            <a:ext cx="1199407" cy="3544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319570-DF78-6362-E75A-753244B67943}"/>
              </a:ext>
            </a:extLst>
          </p:cNvPr>
          <p:cNvCxnSpPr>
            <a:cxnSpLocks/>
          </p:cNvCxnSpPr>
          <p:nvPr/>
        </p:nvCxnSpPr>
        <p:spPr>
          <a:xfrm>
            <a:off x="2933208" y="3489366"/>
            <a:ext cx="1223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BAE1B3-85C3-80D8-03AC-D14E47AE539B}"/>
              </a:ext>
            </a:extLst>
          </p:cNvPr>
          <p:cNvSpPr txBox="1"/>
          <p:nvPr/>
        </p:nvSpPr>
        <p:spPr>
          <a:xfrm>
            <a:off x="3247901" y="2885704"/>
            <a:ext cx="62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Test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4F0D96-8859-37CE-2A0A-E4593A3ECB39}"/>
              </a:ext>
            </a:extLst>
          </p:cNvPr>
          <p:cNvSpPr txBox="1"/>
          <p:nvPr/>
        </p:nvSpPr>
        <p:spPr>
          <a:xfrm>
            <a:off x="3014354" y="4641273"/>
            <a:ext cx="10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Training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228703-5635-FD95-086F-E5C62392B03A}"/>
              </a:ext>
            </a:extLst>
          </p:cNvPr>
          <p:cNvCxnSpPr>
            <a:cxnSpLocks/>
          </p:cNvCxnSpPr>
          <p:nvPr/>
        </p:nvCxnSpPr>
        <p:spPr>
          <a:xfrm>
            <a:off x="4324598" y="4247407"/>
            <a:ext cx="5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6226076-4EC6-EFDE-9F86-95172B744348}"/>
              </a:ext>
            </a:extLst>
          </p:cNvPr>
          <p:cNvSpPr/>
          <p:nvPr/>
        </p:nvSpPr>
        <p:spPr>
          <a:xfrm>
            <a:off x="4991596" y="2652156"/>
            <a:ext cx="1199407" cy="3544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F0651A8-358B-3244-CB5D-29CB77D914D1}"/>
              </a:ext>
            </a:extLst>
          </p:cNvPr>
          <p:cNvCxnSpPr>
            <a:cxnSpLocks/>
          </p:cNvCxnSpPr>
          <p:nvPr/>
        </p:nvCxnSpPr>
        <p:spPr>
          <a:xfrm>
            <a:off x="4961909" y="3487387"/>
            <a:ext cx="1223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E0BF508-791E-24DD-E164-ED9A34A2212F}"/>
              </a:ext>
            </a:extLst>
          </p:cNvPr>
          <p:cNvSpPr txBox="1"/>
          <p:nvPr/>
        </p:nvSpPr>
        <p:spPr>
          <a:xfrm>
            <a:off x="5270664" y="3792188"/>
            <a:ext cx="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Test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021FCBC-3580-26C8-1585-196422C2E283}"/>
              </a:ext>
            </a:extLst>
          </p:cNvPr>
          <p:cNvCxnSpPr>
            <a:cxnSpLocks/>
          </p:cNvCxnSpPr>
          <p:nvPr/>
        </p:nvCxnSpPr>
        <p:spPr>
          <a:xfrm>
            <a:off x="4989618" y="4435434"/>
            <a:ext cx="1223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1A7798-3500-2AFE-0B49-6EFB2F2B063D}"/>
              </a:ext>
            </a:extLst>
          </p:cNvPr>
          <p:cNvCxnSpPr>
            <a:cxnSpLocks/>
          </p:cNvCxnSpPr>
          <p:nvPr/>
        </p:nvCxnSpPr>
        <p:spPr>
          <a:xfrm>
            <a:off x="6388926" y="4292929"/>
            <a:ext cx="5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4C3C28F-6441-3085-1BA3-F620AE5F24DF}"/>
              </a:ext>
            </a:extLst>
          </p:cNvPr>
          <p:cNvSpPr txBox="1"/>
          <p:nvPr/>
        </p:nvSpPr>
        <p:spPr>
          <a:xfrm>
            <a:off x="5060868" y="5066805"/>
            <a:ext cx="10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Training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3A485-2368-BE45-3F29-86A17517BD63}"/>
              </a:ext>
            </a:extLst>
          </p:cNvPr>
          <p:cNvSpPr txBox="1"/>
          <p:nvPr/>
        </p:nvSpPr>
        <p:spPr>
          <a:xfrm>
            <a:off x="5060868" y="2857995"/>
            <a:ext cx="10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Training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42E7DA-428D-52F4-6846-F5ED32557DCF}"/>
              </a:ext>
            </a:extLst>
          </p:cNvPr>
          <p:cNvSpPr txBox="1"/>
          <p:nvPr/>
        </p:nvSpPr>
        <p:spPr>
          <a:xfrm>
            <a:off x="7012380" y="4245429"/>
            <a:ext cx="188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Rockwell" panose="02060603020205020403" pitchFamily="18" charset="0"/>
              </a:rPr>
              <a:t>……</a:t>
            </a:r>
            <a:endParaRPr lang="zh-CN" altLang="en-US" sz="4000" b="1" dirty="0">
              <a:latin typeface="Rockwell" panose="02060603020205020403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760575-D892-55CF-3A4E-F594B9F27AA5}"/>
              </a:ext>
            </a:extLst>
          </p:cNvPr>
          <p:cNvCxnSpPr>
            <a:cxnSpLocks/>
          </p:cNvCxnSpPr>
          <p:nvPr/>
        </p:nvCxnSpPr>
        <p:spPr>
          <a:xfrm>
            <a:off x="8221684" y="4308763"/>
            <a:ext cx="5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01B16B-9C7C-08D6-8964-98002DF0C053}"/>
              </a:ext>
            </a:extLst>
          </p:cNvPr>
          <p:cNvSpPr/>
          <p:nvPr/>
        </p:nvSpPr>
        <p:spPr>
          <a:xfrm>
            <a:off x="8922329" y="2652156"/>
            <a:ext cx="1199407" cy="3544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0AD99A9-6521-3E05-B5C5-7EA6BBD5DE39}"/>
              </a:ext>
            </a:extLst>
          </p:cNvPr>
          <p:cNvCxnSpPr>
            <a:cxnSpLocks/>
          </p:cNvCxnSpPr>
          <p:nvPr/>
        </p:nvCxnSpPr>
        <p:spPr>
          <a:xfrm>
            <a:off x="8910455" y="5268686"/>
            <a:ext cx="1223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9287260-CF8A-E706-62B3-F39ABC6FA905}"/>
              </a:ext>
            </a:extLst>
          </p:cNvPr>
          <p:cNvSpPr txBox="1"/>
          <p:nvPr/>
        </p:nvSpPr>
        <p:spPr>
          <a:xfrm>
            <a:off x="9207335" y="5555673"/>
            <a:ext cx="75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Test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D11C85-2721-1F57-B9FD-82BEE2C503AA}"/>
              </a:ext>
            </a:extLst>
          </p:cNvPr>
          <p:cNvSpPr txBox="1"/>
          <p:nvPr/>
        </p:nvSpPr>
        <p:spPr>
          <a:xfrm>
            <a:off x="8997538" y="3653641"/>
            <a:ext cx="10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Training</a:t>
            </a:r>
            <a:endParaRPr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5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328</Words>
  <Application>Microsoft Office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Rockwell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冷 亦</dc:creator>
  <cp:lastModifiedBy>冷 亦</cp:lastModifiedBy>
  <cp:revision>9</cp:revision>
  <dcterms:created xsi:type="dcterms:W3CDTF">2023-10-03T13:38:40Z</dcterms:created>
  <dcterms:modified xsi:type="dcterms:W3CDTF">2023-10-04T13:49:59Z</dcterms:modified>
</cp:coreProperties>
</file>