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297" r:id="rId3"/>
    <p:sldId id="258" r:id="rId4"/>
    <p:sldId id="257" r:id="rId5"/>
    <p:sldId id="283" r:id="rId6"/>
    <p:sldId id="266" r:id="rId7"/>
    <p:sldId id="267" r:id="rId8"/>
    <p:sldId id="268" r:id="rId9"/>
    <p:sldId id="290" r:id="rId10"/>
    <p:sldId id="270" r:id="rId11"/>
    <p:sldId id="269" r:id="rId12"/>
    <p:sldId id="273" r:id="rId13"/>
    <p:sldId id="272" r:id="rId14"/>
    <p:sldId id="291" r:id="rId15"/>
    <p:sldId id="271" r:id="rId16"/>
    <p:sldId id="288" r:id="rId17"/>
    <p:sldId id="289" r:id="rId18"/>
    <p:sldId id="279" r:id="rId19"/>
    <p:sldId id="280" r:id="rId20"/>
    <p:sldId id="276" r:id="rId21"/>
    <p:sldId id="277" r:id="rId22"/>
    <p:sldId id="281" r:id="rId23"/>
    <p:sldId id="299" r:id="rId24"/>
    <p:sldId id="282" r:id="rId25"/>
    <p:sldId id="294" r:id="rId26"/>
    <p:sldId id="295" r:id="rId27"/>
    <p:sldId id="274" r:id="rId28"/>
    <p:sldId id="285" r:id="rId29"/>
    <p:sldId id="293" r:id="rId30"/>
    <p:sldId id="298" r:id="rId31"/>
    <p:sldId id="275" r:id="rId32"/>
    <p:sldId id="286" r:id="rId33"/>
    <p:sldId id="287" r:id="rId34"/>
    <p:sldId id="292" r:id="rId35"/>
    <p:sldId id="296" r:id="rId36"/>
    <p:sldId id="263" r:id="rId37"/>
    <p:sldId id="264" r:id="rId38"/>
    <p:sldId id="265" r:id="rId39"/>
    <p:sldId id="300" r:id="rId4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3FA237-560C-D869-B890-90CE939338AB}" name="Zwart, Boudewijn" initials="BZ" userId="S::Boudewijn.Zwart@ordina.nl::92d83af9-e3f6-44a1-838e-189aec2e5d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228"/>
    <a:srgbClr val="1D1228"/>
    <a:srgbClr val="1C003A"/>
    <a:srgbClr val="2A0058"/>
    <a:srgbClr val="33006C"/>
    <a:srgbClr val="EBE866"/>
    <a:srgbClr val="7EBD79"/>
    <a:srgbClr val="191925"/>
    <a:srgbClr val="111119"/>
    <a:srgbClr val="404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6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Security bugs chromium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50-4E4D-AFB3-C3BC4D30EE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50-4E4D-AFB3-C3BC4D30EE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950-4E4D-AFB3-C3BC4D30EE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D8D-4FB8-81DF-F6BD5F6B3DE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Security-related assert</c:v>
                </c:pt>
                <c:pt idx="1">
                  <c:v>Use-after-free</c:v>
                </c:pt>
                <c:pt idx="2">
                  <c:v>Other memory unsafety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7.1</c:v>
                </c:pt>
                <c:pt idx="1">
                  <c:v>36.1</c:v>
                </c:pt>
                <c:pt idx="2">
                  <c:v>23.9</c:v>
                </c:pt>
                <c:pt idx="3">
                  <c:v>23.9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8D-4FB8-81DF-F6BD5F6B3D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F626A-9085-41EE-A878-ADD090B0186E}" type="datetimeFigureOut">
              <a:rPr lang="en-NL" smtClean="0"/>
              <a:t>02/08/2024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EB26-0ADA-45E7-9D1B-6D39AA4FDD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49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“Rust has become the second language officially accepted for Linux kernel development, along with C.” – Dec 2022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5118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functions, which operate on runtime values and have a fixed signature and type constraints, macros operate on the syntax of the code itself, enabling more flexible and reusable abstractions.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955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functions, which operate on runtime values and have a fixed signature and type constraints, macros operate on the syntax of the code itself, enabling more flexible and reusable abstractions.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327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 err="1">
                <a:solidFill>
                  <a:schemeClr val="bg1"/>
                </a:solidFill>
              </a:rPr>
              <a:t>println</a:t>
            </a:r>
            <a:r>
              <a:rPr lang="en-US" dirty="0">
                <a:solidFill>
                  <a:schemeClr val="bg1"/>
                </a:solidFill>
              </a:rPr>
              <a:t>!` is a </a:t>
            </a:r>
            <a:r>
              <a:rPr lang="en-US" dirty="0"/>
              <a:t>macro, behaves like a function but with different rules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017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847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Once the block is exited, the variable goes out of scope, and Rust automatically calls the drop method to clean up the variable.</a:t>
            </a:r>
            <a:endParaRPr lang="en-NL" sz="1200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961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746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405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958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265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06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EE05-DDB6-CA38-E46C-6BCF9E740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7761-5347-63C6-3713-E3683B18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E1B4-1100-422E-E8C2-7263AB55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3B75-9D49-4E21-829D-E4FA5DBDEC21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36EC-2515-4D4C-BD15-6396EBB5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569D-B8A1-25D5-1C2D-F5275386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736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BFD0-CA05-D276-E536-EE6D3B70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C925-9886-A94B-E1C5-49B12F0B7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76E1-A08C-5CFD-9043-94B199B1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9DCA-7153-476F-8647-871D5B3BFAE7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CEC9-5238-A0C6-982D-E4DAC84A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7A3A-B150-925E-A640-A04E34B2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083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1299F-1603-4B27-D4A4-B7D9D34B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8ADCF-591A-AE2A-082B-359CBAAC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4A5F-4DCC-264E-2C77-45E6AF54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219E-4F2D-4866-AB7B-53F155A9128E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A77C-2631-357F-3E63-61E91BD6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EA5D-A051-1138-8A80-0E2D9A49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4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433C-F31B-C6CA-D4C2-9D1E0B42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615E-E7D7-1500-538D-5FEE0ED9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A1C0-6AD2-0474-82FF-537FBEC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8CC4E0-A659-4480-9F5D-C8AC94F5DAEC}" type="datetime8">
              <a:rPr lang="en-NL" smtClean="0"/>
              <a:pPr/>
              <a:t>02/08/2024 11:19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B877-AE26-8BBD-C032-CFB86D71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7010-29BA-7EDC-ECE7-977CBE8B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A528A5-A992-41B6-920C-B96B44AAC27A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135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1159-5535-4735-3FFD-E8F7E003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F768-AF6D-AEA5-9168-BBA37B8A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8F22-9BDE-29CA-4F5A-AAF36822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6398-CF4B-40EA-9910-0FAEB177B3EC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0E63-476F-9EA5-C6A3-BBCF8A8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EC7A-CAF9-8B32-0761-2CAA323E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2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592-5341-4DDF-A22B-D26AF0E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C000-D09B-76BD-F4BE-24CEA3D9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10C0D-1C59-08F1-126A-83BDD812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31B2-D34F-D0C7-8F6C-3E9C9AD1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EDAF-8C8F-41C6-96CE-B91A9CA4A46A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C059-BB88-A3D8-6429-0EA40F95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66C36-8389-B47A-3FCE-1F2422CA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14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728D-49CE-AD12-6BB4-425796AD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2CB5-5CBC-525E-F3B0-6AE26773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FB5B-A142-A389-B0A5-B9742F0C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F169F-5E3C-FBD6-A6C0-8E00529A6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9388C-87F6-D60F-8233-60F61A62E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74D7D-4FA9-23F0-64CF-2C6F6C94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907D-8054-4E5D-B851-6A833B96C494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7765D-81E1-D2D3-CE95-A86C6F95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7000-72AF-CE9E-8EF3-343A0880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17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1ED7-2730-001A-0DFF-C9FBDD0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1B3FB-7125-50D8-B23E-A2D32378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DE3-02D1-45B5-B801-F09EE64DD3C6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65F16-F82D-D735-DA9E-47BDC2A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E69D-8E51-FFCE-E672-9F66918E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19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21E8E-3084-C8E7-F504-8A4C693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A82-DB57-4890-B566-CA59A115E4AA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5E446-0A35-5474-FF20-E1248F90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40969-4A3C-FA4A-4670-808A2E69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64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F3FE-7567-2D08-DAF8-6E546D4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100D-455B-2B90-3AAA-E01EEEAE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8577-A6A3-F128-6EDF-EAC5BE6DD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15B40-E99D-69FD-79D9-49AA00EE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86B2-1DD7-4C4D-8F01-C34FEE9398F4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9DCD0-6B49-BF70-0C77-FD85DCE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62F2-49D2-97C6-D20B-4E813FD5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42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44A5-931F-4459-C859-E46E440D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26BC6-FBD5-691C-62D8-572F86FB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D06DA-08E6-2D4C-D326-EEF94A783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37FB-FC46-CC2A-92FE-B7F89A3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B89D-55ED-4AAE-9DA8-35F3C9312BB2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1ABB0-6FD8-5406-C7D7-2C740547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FC5E-3A96-1CF9-1789-2A83A6B3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98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0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F5DD5-BBEB-BB47-62CB-66B72222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142C-A5A6-44D9-F3A4-A9892627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DF30-3131-3419-3157-1965607D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37705-95C9-4E2E-9418-D08F62B82A41}" type="datetime8">
              <a:rPr lang="en-NL" smtClean="0"/>
              <a:t>02/08/2024 11:19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DE8F-4C1E-5AF6-F0F5-02F00F680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0834-D59E-DCF4-B173-999D4D30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0F0"/>
                </a:solidFill>
              </a:defRPr>
            </a:lvl1pPr>
          </a:lstStyle>
          <a:p>
            <a:fld id="{D1A528A5-A992-41B6-920C-B96B44AAC27A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66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alexgaynor.net/2019/aug/12/introduction-to-memory-unsafety-for-vps-of-engineer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F80D-73E6-4B57-43F0-E31DBDBE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Rust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C434E-14AC-F23F-A7A5-0141BAF8F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For Python Developers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Officially provide the Rust logo · Issue #11562 · rust-lang/rust · GitHub">
            <a:extLst>
              <a:ext uri="{FF2B5EF4-FFF2-40B4-BE49-F238E27FC236}">
                <a16:creationId xmlns:a16="http://schemas.microsoft.com/office/drawing/2014/main" id="{08332957-DB67-781E-210E-3B5395C11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ustacean.net: Home of Ferris the Crab">
            <a:extLst>
              <a:ext uri="{FF2B5EF4-FFF2-40B4-BE49-F238E27FC236}">
                <a16:creationId xmlns:a16="http://schemas.microsoft.com/office/drawing/2014/main" id="{2A0B0DA1-0F68-A720-3B9B-022E2538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279" y="4200059"/>
            <a:ext cx="2899242" cy="193524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08C5E-BE14-7E7C-9D6D-473DDAA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wrap="none">
            <a:normAutofit/>
          </a:bodyPr>
          <a:lstStyle/>
          <a:p>
            <a:pPr>
              <a:spcAft>
                <a:spcPts val="600"/>
              </a:spcAft>
            </a:pPr>
            <a:fld id="{D1A528A5-A992-41B6-920C-B96B44AAC27A}" type="slidenum">
              <a:rPr lang="en-NL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0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C84-4BC7-2CE2-C12C-6F750E5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0CEF-90EA-C77C-6287-23E02A5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10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241C-B176-D7CC-6676-3310C40813B8}"/>
              </a:ext>
            </a:extLst>
          </p:cNvPr>
          <p:cNvSpPr txBox="1"/>
          <p:nvPr/>
        </p:nvSpPr>
        <p:spPr>
          <a:xfrm>
            <a:off x="963415" y="1690688"/>
            <a:ext cx="8355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Stored on the stack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Compiler can usually guess the type from context</a:t>
            </a:r>
            <a:endParaRPr lang="en-NL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C505F-975F-2425-4610-8FABFC114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6"/>
          <a:stretch/>
        </p:blipFill>
        <p:spPr>
          <a:xfrm>
            <a:off x="1112769" y="2561719"/>
            <a:ext cx="9709306" cy="31483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17EDE5-D5DF-8FA9-0AF7-BD30C93737FA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634692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7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9DD1-226D-4A03-0C7B-3CF5C93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9CD7-D5D4-F658-DB3E-6EC1426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11</a:t>
            </a:fld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BCA6D-7EBC-4B68-6B4B-3192292CA895}"/>
              </a:ext>
            </a:extLst>
          </p:cNvPr>
          <p:cNvSpPr txBox="1"/>
          <p:nvPr/>
        </p:nvSpPr>
        <p:spPr>
          <a:xfrm>
            <a:off x="2655115" y="1676058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A5E54-18CA-27CE-C426-259ADC59D0A2}"/>
              </a:ext>
            </a:extLst>
          </p:cNvPr>
          <p:cNvSpPr txBox="1"/>
          <p:nvPr/>
        </p:nvSpPr>
        <p:spPr>
          <a:xfrm>
            <a:off x="7675926" y="1676058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03CDB-6319-A6D6-D619-30FAF6752FC5}"/>
              </a:ext>
            </a:extLst>
          </p:cNvPr>
          <p:cNvSpPr txBox="1"/>
          <p:nvPr/>
        </p:nvSpPr>
        <p:spPr>
          <a:xfrm>
            <a:off x="1153486" y="2445391"/>
            <a:ext cx="4525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Ordered and 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Last in first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All data stored on the stack must have a known,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Fast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B8C1-BE5C-DFAB-CC9C-CAD41198DB0E}"/>
              </a:ext>
            </a:extLst>
          </p:cNvPr>
          <p:cNvSpPr txBox="1"/>
          <p:nvPr/>
        </p:nvSpPr>
        <p:spPr>
          <a:xfrm>
            <a:off x="6096000" y="2361501"/>
            <a:ext cx="452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Allocating and accessing is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can change size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2D9376-570F-CF5D-FCE9-2EFE864DB733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73995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DA9925F-763D-BFC8-1C61-15E08196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08" y="4164313"/>
            <a:ext cx="3995134" cy="20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7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C84-4BC7-2CE2-C12C-6F750E5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0CEF-90EA-C77C-6287-23E02A5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12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241C-B176-D7CC-6676-3310C40813B8}"/>
              </a:ext>
            </a:extLst>
          </p:cNvPr>
          <p:cNvSpPr txBox="1"/>
          <p:nvPr/>
        </p:nvSpPr>
        <p:spPr>
          <a:xfrm>
            <a:off x="996971" y="2336641"/>
            <a:ext cx="83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Array – List of elements of one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Tuple – List of elements, types can be 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2A3BA-52F6-EC7B-D248-3F112FDFA725}"/>
              </a:ext>
            </a:extLst>
          </p:cNvPr>
          <p:cNvSpPr txBox="1"/>
          <p:nvPr/>
        </p:nvSpPr>
        <p:spPr>
          <a:xfrm>
            <a:off x="996971" y="3299433"/>
            <a:ext cx="6778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Vector – Ordered growable array, only one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String – Like a vector but for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Struct – Named fields that can be of multiple types,  think of a Python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Enum – A type which is one of a few variants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814E90-F723-C3EA-05FD-1CF01E93B493}"/>
              </a:ext>
            </a:extLst>
          </p:cNvPr>
          <p:cNvSpPr/>
          <p:nvPr/>
        </p:nvSpPr>
        <p:spPr>
          <a:xfrm>
            <a:off x="7696748" y="3429000"/>
            <a:ext cx="523557" cy="1290387"/>
          </a:xfrm>
          <a:prstGeom prst="righ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E290214-8E2C-1A16-B22D-C0B1519E4A1E}"/>
              </a:ext>
            </a:extLst>
          </p:cNvPr>
          <p:cNvSpPr/>
          <p:nvPr/>
        </p:nvSpPr>
        <p:spPr>
          <a:xfrm>
            <a:off x="7715547" y="2331968"/>
            <a:ext cx="485958" cy="646331"/>
          </a:xfrm>
          <a:prstGeom prst="rightBrac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35F24-219F-ACB3-B66C-E434E2F52B7E}"/>
              </a:ext>
            </a:extLst>
          </p:cNvPr>
          <p:cNvSpPr txBox="1"/>
          <p:nvPr/>
        </p:nvSpPr>
        <p:spPr>
          <a:xfrm>
            <a:off x="8610600" y="3764618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54F13-F591-B4A0-EE2C-C89F73E1E247}"/>
              </a:ext>
            </a:extLst>
          </p:cNvPr>
          <p:cNvSpPr txBox="1"/>
          <p:nvPr/>
        </p:nvSpPr>
        <p:spPr>
          <a:xfrm>
            <a:off x="8610600" y="2362745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D836A-AD0D-3D73-75F8-9047F57E6403}"/>
              </a:ext>
            </a:extLst>
          </p:cNvPr>
          <p:cNvSpPr txBox="1"/>
          <p:nvPr/>
        </p:nvSpPr>
        <p:spPr>
          <a:xfrm>
            <a:off x="1187042" y="5356371"/>
            <a:ext cx="706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 Data on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dirty="0">
                <a:solidFill>
                  <a:schemeClr val="bg1"/>
                </a:solidFill>
              </a:rPr>
              <a:t> cannot grow!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FAAFEB-3CCF-A9FF-8737-147E8CA18D41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3765401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5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9DD1-226D-4A03-0C7B-3CF5C93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9CD7-D5D4-F658-DB3E-6EC1426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13</a:t>
            </a:fld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88075-60BA-56E6-FDF8-6FB46E0A3842}"/>
              </a:ext>
            </a:extLst>
          </p:cNvPr>
          <p:cNvSpPr/>
          <p:nvPr/>
        </p:nvSpPr>
        <p:spPr>
          <a:xfrm>
            <a:off x="1627463" y="4423146"/>
            <a:ext cx="3615655" cy="1933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80C9C-BC43-C3A8-C7F1-1E0D991942B6}"/>
              </a:ext>
            </a:extLst>
          </p:cNvPr>
          <p:cNvSpPr/>
          <p:nvPr/>
        </p:nvSpPr>
        <p:spPr>
          <a:xfrm>
            <a:off x="6518245" y="4423146"/>
            <a:ext cx="3615655" cy="1933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BCA6D-7EBC-4B68-6B4B-3192292CA895}"/>
              </a:ext>
            </a:extLst>
          </p:cNvPr>
          <p:cNvSpPr txBox="1"/>
          <p:nvPr/>
        </p:nvSpPr>
        <p:spPr>
          <a:xfrm>
            <a:off x="2722226" y="3885330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A5E54-18CA-27CE-C426-259ADC59D0A2}"/>
              </a:ext>
            </a:extLst>
          </p:cNvPr>
          <p:cNvSpPr txBox="1"/>
          <p:nvPr/>
        </p:nvSpPr>
        <p:spPr>
          <a:xfrm>
            <a:off x="7743037" y="3864357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F3E1-A031-A30E-B4D6-26A0DFAF71FB}"/>
              </a:ext>
            </a:extLst>
          </p:cNvPr>
          <p:cNvSpPr/>
          <p:nvPr/>
        </p:nvSpPr>
        <p:spPr>
          <a:xfrm>
            <a:off x="1824606" y="5255162"/>
            <a:ext cx="3145871" cy="9233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8467B-5951-10FA-F071-2C9A1EE1C210}"/>
              </a:ext>
            </a:extLst>
          </p:cNvPr>
          <p:cNvSpPr txBox="1"/>
          <p:nvPr/>
        </p:nvSpPr>
        <p:spPr>
          <a:xfrm>
            <a:off x="1824606" y="5218256"/>
            <a:ext cx="2676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Main()</a:t>
            </a:r>
          </a:p>
          <a:p>
            <a:r>
              <a:rPr lang="en-US" dirty="0"/>
              <a:t>a = 4</a:t>
            </a:r>
          </a:p>
          <a:p>
            <a:r>
              <a:rPr lang="en-US" dirty="0"/>
              <a:t>numbers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33B5C5-143A-72B3-72CD-2D462E807F29}"/>
              </a:ext>
            </a:extLst>
          </p:cNvPr>
          <p:cNvSpPr/>
          <p:nvPr/>
        </p:nvSpPr>
        <p:spPr>
          <a:xfrm>
            <a:off x="6784248" y="4717554"/>
            <a:ext cx="1969664" cy="784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[1,2,3,4,5]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01D340-2A90-F7D4-F440-DFBA5F2FF26C}"/>
              </a:ext>
            </a:extLst>
          </p:cNvPr>
          <p:cNvCxnSpPr/>
          <p:nvPr/>
        </p:nvCxnSpPr>
        <p:spPr>
          <a:xfrm flipV="1">
            <a:off x="2961314" y="5138257"/>
            <a:ext cx="3997354" cy="7885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1F73754-9729-7632-789A-F753C375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63" y="1455558"/>
            <a:ext cx="6211129" cy="24876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4401B4-9E83-8E6F-BBD1-C24B62D3A5F7}"/>
              </a:ext>
            </a:extLst>
          </p:cNvPr>
          <p:cNvCxnSpPr>
            <a:cxnSpLocks/>
          </p:cNvCxnSpPr>
          <p:nvPr/>
        </p:nvCxnSpPr>
        <p:spPr>
          <a:xfrm>
            <a:off x="1012723" y="1356075"/>
            <a:ext cx="170950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0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14</a:t>
            </a:fld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924988-B10B-1E56-E7DC-565E4544D843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378432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467B92-3AF3-9A8D-47EB-CDFA3843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3267"/>
          </a:xfrm>
        </p:spPr>
        <p:txBody>
          <a:bodyPr>
            <a:normAutofit/>
          </a:bodyPr>
          <a:lstStyle/>
          <a:p>
            <a:r>
              <a:rPr lang="en-US" sz="2400" dirty="0"/>
              <a:t>When you declare a variable in Rust, it is only accessible within the scope in which it was declared.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53E205-514A-B4CA-2CF7-54189735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6" y="3166523"/>
            <a:ext cx="11203913" cy="26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F695-20B2-82D3-D107-1F2058B4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Ownership</a:t>
            </a:r>
            <a:r>
              <a:rPr lang="en-US" dirty="0"/>
              <a:t> is a set of rules that govern how a Rust program manages memory.“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15</a:t>
            </a:fld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B5F85-81E7-754E-7BC0-9D23DDFBD787}"/>
              </a:ext>
            </a:extLst>
          </p:cNvPr>
          <p:cNvSpPr txBox="1"/>
          <p:nvPr/>
        </p:nvSpPr>
        <p:spPr>
          <a:xfrm>
            <a:off x="973123" y="3187817"/>
            <a:ext cx="914556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 Rules for ownership: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Each value in Rust has an owner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There can only be one owner at a time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When the owner goes out of scope, the value will be dropped.</a:t>
            </a:r>
            <a:endParaRPr lang="en-NL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924988-B10B-1E56-E7DC-565E4544D843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34955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5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16</a:t>
            </a:fld>
            <a:endParaRPr lang="en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CC607-AFDB-E5C4-E403-FE45357BA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" t="16919" r="35365" b="65461"/>
          <a:stretch/>
        </p:blipFill>
        <p:spPr>
          <a:xfrm>
            <a:off x="1235902" y="1958023"/>
            <a:ext cx="6105833" cy="3736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462B43-4802-92FA-489E-42A2859F6C16}"/>
              </a:ext>
            </a:extLst>
          </p:cNvPr>
          <p:cNvSpPr/>
          <p:nvPr/>
        </p:nvSpPr>
        <p:spPr>
          <a:xfrm>
            <a:off x="8610600" y="2427785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hello_world</a:t>
            </a:r>
            <a:r>
              <a:rPr lang="en-US" dirty="0">
                <a:solidFill>
                  <a:schemeClr val="tx1"/>
                </a:solidFill>
              </a:rPr>
              <a:t>!”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6552F-DAB3-99E0-A47C-1EF3672C1FD6}"/>
              </a:ext>
            </a:extLst>
          </p:cNvPr>
          <p:cNvSpPr/>
          <p:nvPr/>
        </p:nvSpPr>
        <p:spPr>
          <a:xfrm>
            <a:off x="8610600" y="2034494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9FBDD-D60F-E016-EB83-177D7B73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25" y="2556865"/>
            <a:ext cx="3328680" cy="373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261E77-6E62-B6C8-DA19-3E292E18A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25" y="3151363"/>
            <a:ext cx="1914792" cy="3620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91B50F-4B7B-322E-1C01-7D14A2F13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855" y="3734235"/>
            <a:ext cx="3000794" cy="3905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C7085CC-E51B-8920-4672-9CD8D72B4983}"/>
              </a:ext>
            </a:extLst>
          </p:cNvPr>
          <p:cNvSpPr/>
          <p:nvPr/>
        </p:nvSpPr>
        <p:spPr>
          <a:xfrm>
            <a:off x="8610600" y="3292138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CBDB0C4-C80A-C9A0-2820-A612CC5CD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331" y="4460905"/>
            <a:ext cx="8258869" cy="1818018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C8598F36-58BC-852C-5F01-C19E2583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Ownership transfer</a:t>
            </a:r>
            <a:endParaRPr lang="en-NL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936FF3-790A-E747-305C-513601E6504D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2322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11111E-6 L 0.03984 0.05023 C 0.04883 0.06088 0.05404 0.07685 0.05404 0.09329 C 0.05404 0.11227 0.04883 0.12732 0.03984 0.13796 L 0.00026 0.18866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94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C86F24-D978-E6E0-E57B-8251CCFEF993}"/>
              </a:ext>
            </a:extLst>
          </p:cNvPr>
          <p:cNvSpPr/>
          <p:nvPr/>
        </p:nvSpPr>
        <p:spPr>
          <a:xfrm>
            <a:off x="8610600" y="2496623"/>
            <a:ext cx="1995949" cy="373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hello_world</a:t>
            </a:r>
            <a:r>
              <a:rPr lang="en-US" dirty="0">
                <a:solidFill>
                  <a:schemeClr val="tx1"/>
                </a:solidFill>
              </a:rPr>
              <a:t>!”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17</a:t>
            </a:fld>
            <a:endParaRPr lang="en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CC607-AFDB-E5C4-E403-FE45357BA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" t="16919" r="35365" b="65461"/>
          <a:stretch/>
        </p:blipFill>
        <p:spPr>
          <a:xfrm>
            <a:off x="1235902" y="1958023"/>
            <a:ext cx="6105833" cy="3736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462B43-4802-92FA-489E-42A2859F6C16}"/>
              </a:ext>
            </a:extLst>
          </p:cNvPr>
          <p:cNvSpPr/>
          <p:nvPr/>
        </p:nvSpPr>
        <p:spPr>
          <a:xfrm>
            <a:off x="8610600" y="2427785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hello_world</a:t>
            </a:r>
            <a:r>
              <a:rPr lang="en-US" dirty="0">
                <a:solidFill>
                  <a:schemeClr val="tx1"/>
                </a:solidFill>
              </a:rPr>
              <a:t>!”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6552F-DAB3-99E0-A47C-1EF3672C1FD6}"/>
              </a:ext>
            </a:extLst>
          </p:cNvPr>
          <p:cNvSpPr/>
          <p:nvPr/>
        </p:nvSpPr>
        <p:spPr>
          <a:xfrm>
            <a:off x="8610600" y="2034494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9FBDD-D60F-E016-EB83-177D7B73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25" y="2556865"/>
            <a:ext cx="3328680" cy="3736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91B50F-4B7B-322E-1C01-7D14A2F13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855" y="3734235"/>
            <a:ext cx="3000794" cy="3905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C7085CC-E51B-8920-4672-9CD8D72B4983}"/>
              </a:ext>
            </a:extLst>
          </p:cNvPr>
          <p:cNvSpPr/>
          <p:nvPr/>
        </p:nvSpPr>
        <p:spPr>
          <a:xfrm>
            <a:off x="8610600" y="3292138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A9670-93E9-A8EC-61BA-FCDD3E70A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902" y="3108881"/>
            <a:ext cx="3471009" cy="373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02267F-DC9A-A9DD-11ED-52E2D6AB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Cloning data</a:t>
            </a:r>
            <a:endParaRPr lang="en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864836-9BFF-2AA3-B405-23C09836B828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77752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57AD12-C8BE-2245-2D6B-A18AA7D1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1505"/>
            <a:ext cx="10515600" cy="14054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Cloning data does not transfer ownership but makes a copy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615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11111E-6 L 0.03984 0.05023 C 0.04883 0.06088 0.05404 0.07685 0.05404 0.09329 C 0.05404 0.11227 0.04883 0.12732 0.03984 0.13796 L 0.00026 0.18866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94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3" grpId="1" animBg="1"/>
      <p:bldP spid="5" grpId="0" animBg="1"/>
      <p:bldP spid="36" grpId="0" animBg="1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18</a:t>
            </a:fld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9674E-9C12-D954-39CE-CE87459F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4" y="2831618"/>
            <a:ext cx="9599366" cy="1913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6B95F-B035-282B-3040-B76AB5DB7D1D}"/>
              </a:ext>
            </a:extLst>
          </p:cNvPr>
          <p:cNvSpPr txBox="1"/>
          <p:nvPr/>
        </p:nvSpPr>
        <p:spPr>
          <a:xfrm>
            <a:off x="511235" y="1835360"/>
            <a:ext cx="853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types implement “copy”, which means they are by default cloned instead of moved.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A6DB7-DF72-F7FF-CDE6-F4B6CD9A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trait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C4CAD-0F87-E9BE-3DBC-EF579BDC4B39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13744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6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19</a:t>
            </a:fld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D584A-7827-2A6B-835F-08FB3A70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33" y="1625434"/>
            <a:ext cx="10515600" cy="9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Passing a variable into a function will transfer ownership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7F0F6-235A-C8A8-7C54-1441CE6D3871}"/>
              </a:ext>
            </a:extLst>
          </p:cNvPr>
          <p:cNvSpPr txBox="1"/>
          <p:nvPr/>
        </p:nvSpPr>
        <p:spPr>
          <a:xfrm>
            <a:off x="3528391" y="5347211"/>
            <a:ext cx="58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will not compile!</a:t>
            </a:r>
            <a:endParaRPr lang="en-NL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DBE290-419F-6CA7-7058-C3E1C166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34" y="2331480"/>
            <a:ext cx="9645925" cy="2901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F12AC-AE99-849B-36CD-623204CD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Ownership transfer</a:t>
            </a:r>
            <a:endParaRPr lang="en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A7EAF-460E-8FE5-E7A4-AEBEC599CA1B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2322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8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3AEE-48EE-D315-3936-B9C11837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AFB5-BAD9-4F07-AB23-A7F742C6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Presentation</a:t>
            </a:r>
          </a:p>
          <a:p>
            <a:r>
              <a:rPr lang="en-US" dirty="0">
                <a:solidFill>
                  <a:schemeClr val="tx1"/>
                </a:solidFill>
              </a:rPr>
              <a:t>Rust practice exercises</a:t>
            </a:r>
          </a:p>
          <a:p>
            <a:r>
              <a:rPr lang="en-US" dirty="0">
                <a:solidFill>
                  <a:schemeClr val="tx1"/>
                </a:solidFill>
              </a:rPr>
              <a:t>Python &amp; Rust practice exercises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B3B6-AB4E-4BC2-EB74-EC4F1FED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8806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6542-0B33-A54C-CFF7-F2B56D1A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F8E0-F692-8548-44D4-8105CC6C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holds a memory address</a:t>
            </a:r>
          </a:p>
          <a:p>
            <a:r>
              <a:rPr lang="en-US" dirty="0"/>
              <a:t>Cheaper to pass an address around than large objects</a:t>
            </a:r>
          </a:p>
          <a:p>
            <a:r>
              <a:rPr lang="en-US" dirty="0"/>
              <a:t>Issues with pointers (not in Rust)</a:t>
            </a:r>
          </a:p>
          <a:p>
            <a:pPr lvl="1"/>
            <a:r>
              <a:rPr lang="en-US" dirty="0"/>
              <a:t>Dangling pointers</a:t>
            </a:r>
          </a:p>
          <a:p>
            <a:pPr lvl="1"/>
            <a:r>
              <a:rPr lang="en-US" dirty="0"/>
              <a:t>Pointers to uninitialized memory</a:t>
            </a:r>
          </a:p>
          <a:p>
            <a:pPr lvl="1"/>
            <a:r>
              <a:rPr lang="en-US" dirty="0"/>
              <a:t>Freeing a pointer twice</a:t>
            </a:r>
          </a:p>
          <a:p>
            <a:pPr lvl="1"/>
            <a:r>
              <a:rPr lang="en-US" dirty="0"/>
              <a:t>Multiple pointers to the same data can cause data races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E215-C5F2-28B4-E928-77EC409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20</a:t>
            </a:fld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0649C6-409C-F303-46D6-7111E45EED87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7694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21</a:t>
            </a:fld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66C1A-6FCB-CED0-D3CB-7E10AEC8926E}"/>
              </a:ext>
            </a:extLst>
          </p:cNvPr>
          <p:cNvSpPr txBox="1"/>
          <p:nvPr/>
        </p:nvSpPr>
        <p:spPr>
          <a:xfrm>
            <a:off x="1032387" y="1883321"/>
            <a:ext cx="553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“The majority of vulnerabilities fixed and with a CVE assigned are caused by developers inadvertently inserting memory corruption bugs into their C and C++ code.” – Microsoft blogpost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3912E-8E3F-5A58-D0AC-F333A500C03E}"/>
              </a:ext>
            </a:extLst>
          </p:cNvPr>
          <p:cNvSpPr txBox="1"/>
          <p:nvPr/>
        </p:nvSpPr>
        <p:spPr>
          <a:xfrm>
            <a:off x="1032387" y="3526408"/>
            <a:ext cx="524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Chromium project finds that around 70% of our serious security bugs are 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safety problems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Our next major project is to prevent such bugs at source.</a:t>
            </a:r>
            <a:r>
              <a:rPr lang="en-US" dirty="0">
                <a:solidFill>
                  <a:schemeClr val="bg1"/>
                </a:solidFill>
              </a:rPr>
              <a:t>” - Google</a:t>
            </a:r>
            <a:endParaRPr lang="en-NL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696ECF9-B308-A655-52C1-A8481C614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980807"/>
              </p:ext>
            </p:extLst>
          </p:nvPr>
        </p:nvGraphicFramePr>
        <p:xfrm>
          <a:off x="6569765" y="1739389"/>
          <a:ext cx="5009818" cy="357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3729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94C6-1704-A812-F15E-655A8ED5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07F11-E126-DE80-C942-9C691520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22</a:t>
            </a:fld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5C7834-8B7F-3A6C-8A1D-0E3FEAEF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84" y="2041055"/>
            <a:ext cx="4832396" cy="10891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ADAC745-624B-0044-03A3-0DF83305C77A}"/>
              </a:ext>
            </a:extLst>
          </p:cNvPr>
          <p:cNvGrpSpPr/>
          <p:nvPr/>
        </p:nvGrpSpPr>
        <p:grpSpPr>
          <a:xfrm>
            <a:off x="3301331" y="3657787"/>
            <a:ext cx="4602233" cy="2558819"/>
            <a:chOff x="2331075" y="2821234"/>
            <a:chExt cx="6035380" cy="36606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D45F5F-19B9-5303-D05C-258D1426C1C1}"/>
                </a:ext>
              </a:extLst>
            </p:cNvPr>
            <p:cNvSpPr/>
            <p:nvPr/>
          </p:nvSpPr>
          <p:spPr>
            <a:xfrm>
              <a:off x="2331075" y="4218039"/>
              <a:ext cx="2054942" cy="1563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 = address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931FBC-6F3C-D51C-56CF-177C54AFD785}"/>
                </a:ext>
              </a:extLst>
            </p:cNvPr>
            <p:cNvSpPr/>
            <p:nvPr/>
          </p:nvSpPr>
          <p:spPr>
            <a:xfrm>
              <a:off x="6311513" y="4218039"/>
              <a:ext cx="2054942" cy="1563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“Hello”</a:t>
              </a:r>
              <a:endParaRPr lang="en-NL" dirty="0"/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3991F00D-4A0D-AFBB-A2DE-5E770A38FCD6}"/>
                </a:ext>
              </a:extLst>
            </p:cNvPr>
            <p:cNvSpPr/>
            <p:nvPr/>
          </p:nvSpPr>
          <p:spPr>
            <a:xfrm>
              <a:off x="3323303" y="3517491"/>
              <a:ext cx="4050891" cy="612058"/>
            </a:xfrm>
            <a:prstGeom prst="uturnArrow">
              <a:avLst>
                <a:gd name="adj1" fmla="val 10542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3" name="Arrow: U-Turn 22">
              <a:extLst>
                <a:ext uri="{FF2B5EF4-FFF2-40B4-BE49-F238E27FC236}">
                  <a16:creationId xmlns:a16="http://schemas.microsoft.com/office/drawing/2014/main" id="{CD2CF5D3-214A-B934-109C-AE90F31DC01E}"/>
                </a:ext>
              </a:extLst>
            </p:cNvPr>
            <p:cNvSpPr/>
            <p:nvPr/>
          </p:nvSpPr>
          <p:spPr>
            <a:xfrm rot="10800000">
              <a:off x="3358546" y="5869858"/>
              <a:ext cx="4050891" cy="612058"/>
            </a:xfrm>
            <a:prstGeom prst="uturnArrow">
              <a:avLst>
                <a:gd name="adj1" fmla="val 10542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6D2E07-0E8F-B1B6-3396-EF39D9E0305C}"/>
                </a:ext>
              </a:extLst>
            </p:cNvPr>
            <p:cNvSpPr txBox="1"/>
            <p:nvPr/>
          </p:nvSpPr>
          <p:spPr>
            <a:xfrm>
              <a:off x="4601096" y="2821234"/>
              <a:ext cx="156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&amp;{..}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D35FA4-0301-9F58-EA65-CC29C1730A8F}"/>
                </a:ext>
              </a:extLst>
            </p:cNvPr>
            <p:cNvSpPr txBox="1"/>
            <p:nvPr/>
          </p:nvSpPr>
          <p:spPr>
            <a:xfrm>
              <a:off x="4745726" y="5694902"/>
              <a:ext cx="156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*{..}</a:t>
              </a:r>
              <a:endParaRPr lang="en-NL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A9FB7F-4D57-7CEC-2639-6A4481571DEC}"/>
              </a:ext>
            </a:extLst>
          </p:cNvPr>
          <p:cNvSpPr txBox="1"/>
          <p:nvPr/>
        </p:nvSpPr>
        <p:spPr>
          <a:xfrm>
            <a:off x="838200" y="2006023"/>
            <a:ext cx="515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Special type of pointer with compile time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with `&amp;`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want to change data through a reference you need a mutable reference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0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6E56-BE6F-7CBC-0DD9-9C7A2C12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example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B441D-6A5D-2BEC-95B7-DA832F3E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23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E0C94-6FF4-8FDA-930F-EDB50BCA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6" y="2307009"/>
            <a:ext cx="5420543" cy="2889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4DEAD-8C33-4C04-48AE-69E79BCE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42" y="2475138"/>
            <a:ext cx="5420543" cy="23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A741-E023-EDC7-4B91-9CF39B14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references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D184-151D-CD75-8C2E-E5655EC3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24</a:t>
            </a:fld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C5F97-A1B2-9A59-8588-6C1227CA4920}"/>
              </a:ext>
            </a:extLst>
          </p:cNvPr>
          <p:cNvSpPr txBox="1"/>
          <p:nvPr/>
        </p:nvSpPr>
        <p:spPr>
          <a:xfrm>
            <a:off x="1523999" y="2623968"/>
            <a:ext cx="8642555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NL" sz="2400" dirty="0">
                <a:solidFill>
                  <a:schemeClr val="bg1"/>
                </a:solidFill>
              </a:rPr>
              <a:t>At any given time, you can have </a:t>
            </a:r>
            <a:r>
              <a:rPr lang="en-NL" sz="2400" i="1" dirty="0">
                <a:solidFill>
                  <a:schemeClr val="bg1"/>
                </a:solidFill>
              </a:rPr>
              <a:t>either</a:t>
            </a:r>
            <a:r>
              <a:rPr lang="en-NL" sz="2400" dirty="0">
                <a:solidFill>
                  <a:schemeClr val="bg1"/>
                </a:solidFill>
              </a:rPr>
              <a:t> one mutable reference </a:t>
            </a:r>
            <a:r>
              <a:rPr lang="en-NL" sz="2400" i="1" dirty="0">
                <a:solidFill>
                  <a:schemeClr val="bg1"/>
                </a:solidFill>
              </a:rPr>
              <a:t>or</a:t>
            </a:r>
            <a:r>
              <a:rPr lang="en-NL" sz="2400" dirty="0">
                <a:solidFill>
                  <a:schemeClr val="bg1"/>
                </a:solidFill>
              </a:rPr>
              <a:t> any number of immutable references.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NL" sz="2400" dirty="0">
                <a:solidFill>
                  <a:schemeClr val="bg1"/>
                </a:solidFill>
              </a:rPr>
              <a:t>References must always be valid</a:t>
            </a:r>
          </a:p>
        </p:txBody>
      </p:sp>
    </p:spTree>
    <p:extLst>
      <p:ext uri="{BB962C8B-B14F-4D97-AF65-F5344CB8AC3E}">
        <p14:creationId xmlns:p14="http://schemas.microsoft.com/office/powerpoint/2010/main" val="32621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711B-6949-DC60-250C-7BE57A0C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DDA4-CB75-D2A5-63F1-C78F0E9A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Two main types:</a:t>
            </a:r>
          </a:p>
          <a:p>
            <a:pPr lvl="1"/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sz="3200" dirty="0"/>
              <a:t>type, heap allocated,</a:t>
            </a:r>
          </a:p>
          <a:p>
            <a:pPr marL="457200" lvl="1" indent="0">
              <a:buNone/>
            </a:pPr>
            <a:r>
              <a:rPr lang="en-US" sz="3200" dirty="0"/>
              <a:t>	 mutable, can grow</a:t>
            </a:r>
          </a:p>
          <a:p>
            <a:pPr lvl="1"/>
            <a:r>
              <a:rPr lang="en-US" sz="3200" dirty="0"/>
              <a:t> string slice,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&amp;str</a:t>
            </a:r>
            <a:r>
              <a:rPr lang="en-US" sz="3200" dirty="0"/>
              <a:t>,</a:t>
            </a:r>
          </a:p>
          <a:p>
            <a:pPr marL="457200" lvl="1" indent="0">
              <a:buNone/>
            </a:pPr>
            <a:r>
              <a:rPr lang="en-US" sz="3200" dirty="0"/>
              <a:t>	 fixed</a:t>
            </a:r>
            <a:endParaRPr lang="en-NL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5B43-4413-06B0-06FC-8ECAF8EC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25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4174E-E262-20A5-0A47-FA205C71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92" y="1690688"/>
            <a:ext cx="369621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0386-AF2A-42D7-26DF-ED49A97D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340DF-4315-A665-7F58-D3824598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26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2AE9F-3130-4C0B-ACA8-F0463EAF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52" y="2252167"/>
            <a:ext cx="3199704" cy="27239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41B5-E4AF-093C-4D6D-4CF1B2E1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0527" cy="4351338"/>
          </a:xfrm>
        </p:spPr>
        <p:txBody>
          <a:bodyPr/>
          <a:lstStyle/>
          <a:p>
            <a:r>
              <a:rPr lang="en-US" sz="3200" dirty="0"/>
              <a:t>References to portions of a ‘String’</a:t>
            </a:r>
            <a:endParaRPr lang="en-NL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8D71B-49C7-4670-37DF-1E6961AD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83" y="2701577"/>
            <a:ext cx="595395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8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8BD-9221-2444-6043-11DDD536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3F85-720D-78E2-84C4-717F514B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2091" cy="4351338"/>
          </a:xfrm>
        </p:spPr>
        <p:txBody>
          <a:bodyPr/>
          <a:lstStyle/>
          <a:p>
            <a:r>
              <a:rPr lang="en-US" dirty="0"/>
              <a:t>Most similar Rust type to a Python class</a:t>
            </a:r>
          </a:p>
          <a:p>
            <a:r>
              <a:rPr lang="en-US" dirty="0"/>
              <a:t>Named attributes</a:t>
            </a:r>
          </a:p>
          <a:p>
            <a:r>
              <a:rPr lang="en-US" dirty="0"/>
              <a:t>Supports methods and associated functions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FD56-A71A-76B8-4CE1-DCC582FD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27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E3713-26E0-F1B4-7F69-FED060C5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4" y="1592012"/>
            <a:ext cx="4796572" cy="32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8BD-9221-2444-6043-11DDD536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FD56-A71A-76B8-4CE1-DCC582FD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28</a:t>
            </a:fld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5111E-E56E-B10F-5328-493672B1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69" y="1305002"/>
            <a:ext cx="6462271" cy="475167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54392C-3A4C-68B3-E8DA-94E8C7C4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33568" cy="4351338"/>
          </a:xfrm>
        </p:spPr>
        <p:txBody>
          <a:bodyPr/>
          <a:lstStyle/>
          <a:p>
            <a:r>
              <a:rPr lang="en-US" dirty="0"/>
              <a:t>Use self to reference the object</a:t>
            </a:r>
          </a:p>
          <a:p>
            <a:r>
              <a:rPr lang="en-US" dirty="0"/>
              <a:t>Use Self (capitalized) to reference the type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47665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9B42-F4A7-C8C2-C202-B1C1F71A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D2A7-31DA-CF6E-C8DA-4D5B4B15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into other code at compile time</a:t>
            </a:r>
          </a:p>
          <a:p>
            <a:r>
              <a:rPr lang="en-US" dirty="0"/>
              <a:t>More flexible than functions</a:t>
            </a:r>
          </a:p>
          <a:p>
            <a:r>
              <a:rPr lang="en-US" dirty="0"/>
              <a:t>Some are used as “decorators”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F3C8-436A-2714-8AE1-E98447AA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29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662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20ADFAE-F1F8-1C25-DDC2-857541785DDF}"/>
              </a:ext>
            </a:extLst>
          </p:cNvPr>
          <p:cNvSpPr/>
          <p:nvPr/>
        </p:nvSpPr>
        <p:spPr>
          <a:xfrm>
            <a:off x="1181861" y="4675804"/>
            <a:ext cx="1184237" cy="1157802"/>
          </a:xfrm>
          <a:prstGeom prst="rect">
            <a:avLst/>
          </a:prstGeom>
          <a:solidFill>
            <a:srgbClr val="7EBD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8E0D5-DA21-8E15-E58F-28683325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Rust?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F2A1-9493-169F-6D0A-2F78595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64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statically typed, compiled, memory safe language</a:t>
            </a:r>
          </a:p>
          <a:p>
            <a:r>
              <a:rPr lang="en-US" dirty="0">
                <a:solidFill>
                  <a:schemeClr val="bg1"/>
                </a:solidFill>
              </a:rPr>
              <a:t>No garbage collector</a:t>
            </a:r>
          </a:p>
          <a:p>
            <a:r>
              <a:rPr lang="en-US" dirty="0">
                <a:solidFill>
                  <a:schemeClr val="bg1"/>
                </a:solidFill>
              </a:rPr>
              <a:t>Low-level control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F688-B2FB-BF51-0223-7B6A5886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</a:t>
            </a:fld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BA0F93-A76A-01A9-9D52-B7FF6A21D6D5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13465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BA7B9965-6203-C5BC-2106-9164C3F0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780" y="4797505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20DD0-E2B5-96A6-D24E-44A03EC4BA76}"/>
              </a:ext>
            </a:extLst>
          </p:cNvPr>
          <p:cNvSpPr txBox="1"/>
          <p:nvPr/>
        </p:nvSpPr>
        <p:spPr>
          <a:xfrm>
            <a:off x="1082114" y="5833606"/>
            <a:ext cx="240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 code</a:t>
            </a:r>
          </a:p>
          <a:p>
            <a:r>
              <a:rPr lang="en-US" dirty="0">
                <a:solidFill>
                  <a:schemeClr val="bg1"/>
                </a:solidFill>
              </a:rPr>
              <a:t>*.</a:t>
            </a:r>
            <a:r>
              <a:rPr lang="en-US" dirty="0" err="1">
                <a:solidFill>
                  <a:schemeClr val="bg1"/>
                </a:solidFill>
              </a:rPr>
              <a:t>rs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4382F7-B71B-2A76-45EA-64FE576AB48D}"/>
              </a:ext>
            </a:extLst>
          </p:cNvPr>
          <p:cNvSpPr/>
          <p:nvPr/>
        </p:nvSpPr>
        <p:spPr>
          <a:xfrm>
            <a:off x="4170030" y="4797505"/>
            <a:ext cx="2624789" cy="97360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NL" dirty="0"/>
          </a:p>
        </p:txBody>
      </p:sp>
      <p:pic>
        <p:nvPicPr>
          <p:cNvPr id="2050" name="Picture 2" descr="What Executable File Types are Commonly Used?">
            <a:extLst>
              <a:ext uri="{FF2B5EF4-FFF2-40B4-BE49-F238E27FC236}">
                <a16:creationId xmlns:a16="http://schemas.microsoft.com/office/drawing/2014/main" id="{BD7C95E6-1D88-7A12-2BBB-0B464F62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9" y="4675804"/>
            <a:ext cx="1303441" cy="13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F0386E80-C525-292C-FA56-915334A7A49F}"/>
              </a:ext>
            </a:extLst>
          </p:cNvPr>
          <p:cNvSpPr/>
          <p:nvPr/>
        </p:nvSpPr>
        <p:spPr>
          <a:xfrm>
            <a:off x="2753205" y="5149370"/>
            <a:ext cx="888086" cy="3336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4F7E86A-FB7D-D724-337A-3488D8D80127}"/>
              </a:ext>
            </a:extLst>
          </p:cNvPr>
          <p:cNvSpPr/>
          <p:nvPr/>
        </p:nvSpPr>
        <p:spPr>
          <a:xfrm>
            <a:off x="7098719" y="5149370"/>
            <a:ext cx="888086" cy="3336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016350-D518-E9F1-ADA3-32F73987F328}"/>
              </a:ext>
            </a:extLst>
          </p:cNvPr>
          <p:cNvSpPr txBox="1"/>
          <p:nvPr/>
        </p:nvSpPr>
        <p:spPr>
          <a:xfrm>
            <a:off x="8216059" y="5985549"/>
            <a:ext cx="240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code</a:t>
            </a:r>
          </a:p>
          <a:p>
            <a:r>
              <a:rPr lang="en-US" dirty="0">
                <a:solidFill>
                  <a:schemeClr val="bg1"/>
                </a:solidFill>
              </a:rPr>
              <a:t>(*.exe, ELF)</a:t>
            </a:r>
          </a:p>
          <a:p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1F23E-7A40-D0BF-07D4-53CC47578695}"/>
              </a:ext>
            </a:extLst>
          </p:cNvPr>
          <p:cNvSpPr txBox="1"/>
          <p:nvPr/>
        </p:nvSpPr>
        <p:spPr>
          <a:xfrm>
            <a:off x="4524343" y="5894685"/>
            <a:ext cx="24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Checks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703031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9B42-F4A7-C8C2-C202-B1C1F71A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Macros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F3C8-436A-2714-8AE1-E98447AA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30</a:t>
            </a:fld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2B356-DABD-6511-4232-3BEE8BC1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286" y="3707791"/>
            <a:ext cx="5944430" cy="1552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F3D9AF-F031-9C88-6874-8A7297057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29"/>
          <a:stretch/>
        </p:blipFill>
        <p:spPr>
          <a:xfrm>
            <a:off x="3290287" y="2081347"/>
            <a:ext cx="5944430" cy="1600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C21DE3-7391-AF22-3D58-E399A98A07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51" r="10087"/>
          <a:stretch/>
        </p:blipFill>
        <p:spPr>
          <a:xfrm>
            <a:off x="3290287" y="1690688"/>
            <a:ext cx="5944430" cy="3906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163AD6-9D84-33A1-9A8C-CB64A89B7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158" y="5698873"/>
            <a:ext cx="3753374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F17-6927-B4B2-1AF7-39BDA04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28562-D237-68C6-6B4D-6DE79316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31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22BFC-B91E-CC60-E423-474CA2EC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49" y="2141537"/>
            <a:ext cx="5708593" cy="214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E7A830-832D-D2FB-AAAA-9DD0EEBC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09" y="2141537"/>
            <a:ext cx="5352091" cy="4351338"/>
          </a:xfrm>
        </p:spPr>
        <p:txBody>
          <a:bodyPr/>
          <a:lstStyle/>
          <a:p>
            <a:r>
              <a:rPr lang="en-US" dirty="0"/>
              <a:t>A value from a possible set of values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4782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CC31-8641-5B7D-6B92-0ED453CD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E428-5FBA-6242-8311-5BA012DD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348" cy="4351338"/>
          </a:xfrm>
        </p:spPr>
        <p:txBody>
          <a:bodyPr/>
          <a:lstStyle/>
          <a:p>
            <a:r>
              <a:rPr lang="en-US" dirty="0"/>
              <a:t>You must handle all case when using match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C89E-A530-19B3-E942-A20039F6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32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535EB-C328-12A1-25CE-61488292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39" y="2053945"/>
            <a:ext cx="445832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4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70F2-CA07-FB20-9755-1598FD4B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4068-E5F9-65A6-3704-FBCC142C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33</a:t>
            </a:fld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3F5F6-F670-A035-D0FD-61CF2E84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73" y="2964275"/>
            <a:ext cx="3972479" cy="17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9F4A8-715D-A15E-887D-2646775D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50" y="2869889"/>
            <a:ext cx="2943636" cy="42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4FFED-4C08-FC8E-B53F-3EB52E83C965}"/>
              </a:ext>
            </a:extLst>
          </p:cNvPr>
          <p:cNvSpPr txBox="1"/>
          <p:nvPr/>
        </p:nvSpPr>
        <p:spPr>
          <a:xfrm>
            <a:off x="1286492" y="2500557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using function: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76666-B982-9A7E-1342-EAB909B32229}"/>
              </a:ext>
            </a:extLst>
          </p:cNvPr>
          <p:cNvSpPr txBox="1"/>
          <p:nvPr/>
        </p:nvSpPr>
        <p:spPr>
          <a:xfrm>
            <a:off x="6461069" y="2399103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 macro: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1D46-AC3C-284F-E2D6-3B6EA720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433"/>
            <a:ext cx="8592340" cy="808016"/>
          </a:xfrm>
        </p:spPr>
        <p:txBody>
          <a:bodyPr>
            <a:normAutofit/>
          </a:bodyPr>
          <a:lstStyle/>
          <a:p>
            <a:r>
              <a:rPr lang="en-US" dirty="0"/>
              <a:t>Ordered collection of elements of the same type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3166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70F2-CA07-FB20-9755-1598FD4B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iteration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4068-E5F9-65A6-3704-FBCC142C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34</a:t>
            </a:fld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9F928-A2D5-0B17-1BDC-CD71A9E9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477375" cy="1295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027DE-C69B-7BE6-7399-E0C9E8A9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31" y="3657824"/>
            <a:ext cx="10200341" cy="21680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964994-4DD6-5B9D-3675-BAD206125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348" cy="1524244"/>
          </a:xfrm>
        </p:spPr>
        <p:txBody>
          <a:bodyPr/>
          <a:lstStyle/>
          <a:p>
            <a:r>
              <a:rPr lang="en-US" dirty="0"/>
              <a:t>Iterate with for loop</a:t>
            </a:r>
          </a:p>
          <a:p>
            <a:r>
              <a:rPr lang="en-US" dirty="0"/>
              <a:t>Or turn a vector into an iterator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8172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1CE1-73C8-E1F4-9037-4DC59F1E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B00A-4012-FAD5-94F0-824F086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35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5E8D8-0D6A-7D15-D50B-3BABF2AA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50" y="1411026"/>
            <a:ext cx="3577500" cy="14787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90D911-53A0-0A2A-E261-AE72FAED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348" cy="4351338"/>
          </a:xfrm>
        </p:spPr>
        <p:txBody>
          <a:bodyPr/>
          <a:lstStyle/>
          <a:p>
            <a:r>
              <a:rPr lang="en-US" dirty="0"/>
              <a:t>Functions that can fail will return a Result</a:t>
            </a:r>
            <a:endParaRPr lang="en-NL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A6AB1D-E71E-5F62-1ACF-981B177A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7" y="3725467"/>
            <a:ext cx="11031489" cy="19910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930F0F-380A-2C99-056D-050621B2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663" y="4125011"/>
            <a:ext cx="1695687" cy="5811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0A0EE8-99B6-1035-F5A9-A6C7F09E9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932" y="4506625"/>
            <a:ext cx="5915851" cy="4286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72942CD-C983-A8CD-A240-BA4631B9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809" y="3073056"/>
            <a:ext cx="948822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8E49-4DC3-673D-4736-420ED90E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Starting a project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908062-BF7F-B922-87DF-F3B9D5A8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5" y="3674273"/>
            <a:ext cx="6182588" cy="19624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5E78E6-BFA7-6B72-811B-8369A47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36</a:t>
            </a:fld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69B6E-4BCD-9E09-3811-823D53FCC6D0}"/>
              </a:ext>
            </a:extLst>
          </p:cNvPr>
          <p:cNvSpPr txBox="1"/>
          <p:nvPr/>
        </p:nvSpPr>
        <p:spPr>
          <a:xfrm>
            <a:off x="7735202" y="4655485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Source code</a:t>
            </a:r>
            <a:endParaRPr lang="en-NL" dirty="0">
              <a:solidFill>
                <a:srgbClr val="F57777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B3632A-82D1-624D-69B7-B363D974B569}"/>
              </a:ext>
            </a:extLst>
          </p:cNvPr>
          <p:cNvCxnSpPr/>
          <p:nvPr/>
        </p:nvCxnSpPr>
        <p:spPr>
          <a:xfrm flipH="1">
            <a:off x="6933839" y="4840151"/>
            <a:ext cx="615378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EB12B-23C2-57B0-9DA9-FFD1099CCA9A}"/>
              </a:ext>
            </a:extLst>
          </p:cNvPr>
          <p:cNvCxnSpPr/>
          <p:nvPr/>
        </p:nvCxnSpPr>
        <p:spPr>
          <a:xfrm flipH="1">
            <a:off x="7024846" y="5398656"/>
            <a:ext cx="615378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10F44C-D9A5-CB41-0247-7923B3AA3440}"/>
              </a:ext>
            </a:extLst>
          </p:cNvPr>
          <p:cNvSpPr txBox="1"/>
          <p:nvPr/>
        </p:nvSpPr>
        <p:spPr>
          <a:xfrm>
            <a:off x="7735202" y="5213990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Project specifications</a:t>
            </a:r>
            <a:endParaRPr lang="en-NL" dirty="0">
              <a:solidFill>
                <a:srgbClr val="F57777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B024AE-038A-023C-3C85-4D980CE0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866" y="1222527"/>
            <a:ext cx="2363318" cy="1992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60A8D-C17D-7767-207F-31A3899D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45" y="2377637"/>
            <a:ext cx="4334480" cy="304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AC639-DF03-89F8-F268-D03E65F26A04}"/>
              </a:ext>
            </a:extLst>
          </p:cNvPr>
          <p:cNvSpPr txBox="1"/>
          <p:nvPr/>
        </p:nvSpPr>
        <p:spPr>
          <a:xfrm>
            <a:off x="848032" y="1849496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a shell: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97BA05-E50C-8D99-14F5-ECA02E72B949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83196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38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383842C-914B-3854-AFFF-820E1B99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9" y="2076516"/>
            <a:ext cx="10630442" cy="2475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C8DFE-48CC-1F36-E90D-7B17E185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Cargo.toml</a:t>
            </a:r>
            <a:endParaRPr lang="en-NL" dirty="0">
              <a:solidFill>
                <a:schemeClr val="bg1"/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0D520CC-BC06-F2DB-A957-CF7AE80F77D9}"/>
              </a:ext>
            </a:extLst>
          </p:cNvPr>
          <p:cNvSpPr/>
          <p:nvPr/>
        </p:nvSpPr>
        <p:spPr>
          <a:xfrm>
            <a:off x="3211233" y="2328850"/>
            <a:ext cx="264353" cy="639699"/>
          </a:xfrm>
          <a:prstGeom prst="rightBrace">
            <a:avLst/>
          </a:prstGeom>
          <a:ln>
            <a:solidFill>
              <a:srgbClr val="F577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563A2-705C-BA2F-CB24-ECAA29586FE4}"/>
              </a:ext>
            </a:extLst>
          </p:cNvPr>
          <p:cNvSpPr txBox="1"/>
          <p:nvPr/>
        </p:nvSpPr>
        <p:spPr>
          <a:xfrm>
            <a:off x="3684324" y="2471861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Project information</a:t>
            </a:r>
            <a:endParaRPr lang="en-NL" dirty="0">
              <a:solidFill>
                <a:srgbClr val="F5777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37D76-BFA4-60B6-B474-ED8CA8AE9B65}"/>
              </a:ext>
            </a:extLst>
          </p:cNvPr>
          <p:cNvSpPr txBox="1"/>
          <p:nvPr/>
        </p:nvSpPr>
        <p:spPr>
          <a:xfrm>
            <a:off x="3684323" y="4061512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External packages</a:t>
            </a:r>
            <a:endParaRPr lang="en-NL" dirty="0">
              <a:solidFill>
                <a:srgbClr val="F57777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D07FB9-D82C-71C1-371E-417749B04276}"/>
              </a:ext>
            </a:extLst>
          </p:cNvPr>
          <p:cNvCxnSpPr>
            <a:cxnSpLocks/>
          </p:cNvCxnSpPr>
          <p:nvPr/>
        </p:nvCxnSpPr>
        <p:spPr>
          <a:xfrm flipH="1">
            <a:off x="2708531" y="4246178"/>
            <a:ext cx="676049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57BF3E3-FAB9-E4FD-C452-69843FB3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37</a:t>
            </a:fld>
            <a:endParaRPr lang="en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80A90D-3AF9-FA8E-CB7E-9BFC32ED75EE}"/>
              </a:ext>
            </a:extLst>
          </p:cNvPr>
          <p:cNvCxnSpPr>
            <a:cxnSpLocks/>
          </p:cNvCxnSpPr>
          <p:nvPr/>
        </p:nvCxnSpPr>
        <p:spPr>
          <a:xfrm>
            <a:off x="872297" y="1396181"/>
            <a:ext cx="3463729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25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88E-A5DD-BCFA-D750-D2E0CE5E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Compiling &amp; running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FA54-EE23-CBFF-675B-FA681B12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38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061DA-6430-33CD-F843-74D17AD0563E}"/>
              </a:ext>
            </a:extLst>
          </p:cNvPr>
          <p:cNvSpPr txBox="1"/>
          <p:nvPr/>
        </p:nvSpPr>
        <p:spPr>
          <a:xfrm>
            <a:off x="838200" y="1588970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6668D-3DFE-6E54-24FA-ACC2CAE1F2C4}"/>
              </a:ext>
            </a:extLst>
          </p:cNvPr>
          <p:cNvSpPr txBox="1"/>
          <p:nvPr/>
        </p:nvSpPr>
        <p:spPr>
          <a:xfrm>
            <a:off x="838199" y="2914533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the program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75BB-FEF4-5E2C-934A-685490701C8B}"/>
              </a:ext>
            </a:extLst>
          </p:cNvPr>
          <p:cNvSpPr txBox="1"/>
          <p:nvPr/>
        </p:nvSpPr>
        <p:spPr>
          <a:xfrm>
            <a:off x="838198" y="4138378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Compiling &amp; running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C3403-23F3-D53B-6E45-7EE5B6435CE9}"/>
              </a:ext>
            </a:extLst>
          </p:cNvPr>
          <p:cNvSpPr txBox="1"/>
          <p:nvPr/>
        </p:nvSpPr>
        <p:spPr>
          <a:xfrm>
            <a:off x="10887752" y="4113780"/>
            <a:ext cx="93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57777"/>
                </a:solidFill>
              </a:rPr>
              <a:t>Binary</a:t>
            </a:r>
            <a:endParaRPr lang="en-NL" sz="1400" dirty="0">
              <a:solidFill>
                <a:srgbClr val="F57777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A92D7F-8AF0-6FED-B942-2AA1AD1B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48" y="1753115"/>
            <a:ext cx="3672863" cy="37228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788CDB-C5C9-9E67-F456-D20968C7F9ED}"/>
              </a:ext>
            </a:extLst>
          </p:cNvPr>
          <p:cNvCxnSpPr>
            <a:cxnSpLocks/>
          </p:cNvCxnSpPr>
          <p:nvPr/>
        </p:nvCxnSpPr>
        <p:spPr>
          <a:xfrm flipH="1">
            <a:off x="10205745" y="4267669"/>
            <a:ext cx="645266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33E504-A48C-D4EB-F447-89AE8935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89" y="2147425"/>
            <a:ext cx="2333951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08140-97B2-7F3E-0B21-0F42FCF71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57" y="3443286"/>
            <a:ext cx="4744112" cy="323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BA8B9B-6BF3-CB55-41B0-A80D32804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989" y="4878907"/>
            <a:ext cx="1952898" cy="2667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00D0FD-2DB3-9A00-1059-15D7C2402589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51279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4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8333-EB51-8874-4696-C2A4EC4A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45833DBB-10A7-AF77-203F-468B35652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5010-538C-02E2-66D4-9AE67F2A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A528A5-A992-41B6-920C-B96B44AAC27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7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4FBE-80F3-DC3F-7D5E-A6472864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JetBrainsMono NF" panose="02000009000000000000" pitchFamily="50" charset="0"/>
                <a:cs typeface="JetBrainsMono NF" panose="02000009000000000000" pitchFamily="50" charset="0"/>
              </a:rPr>
              <a:t>Why Rust?</a:t>
            </a:r>
            <a:endParaRPr lang="en-NL" dirty="0">
              <a:solidFill>
                <a:schemeClr val="bg1"/>
              </a:solidFill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2149-AAE6-2291-6336-B5925B2D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JetBrainsMono NF" panose="02000009000000000000" pitchFamily="50" charset="0"/>
                <a:cs typeface="JetBrainsMono NF" panose="02000009000000000000" pitchFamily="50" charset="0"/>
              </a:rPr>
              <a:t>Most admired language in the stack overflow survey since 2016</a:t>
            </a:r>
          </a:p>
          <a:p>
            <a:r>
              <a:rPr lang="en-US" dirty="0">
                <a:ea typeface="JetBrainsMono NF" panose="02000009000000000000" pitchFamily="50" charset="0"/>
                <a:cs typeface="JetBrainsMono NF" panose="02000009000000000000" pitchFamily="50" charset="0"/>
              </a:rPr>
              <a:t>Fast</a:t>
            </a:r>
            <a:endParaRPr lang="en-NL" dirty="0"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963DF-6D1B-E4D1-0874-11C9A1B51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 t="7211" r="49019" b="70367"/>
          <a:stretch/>
        </p:blipFill>
        <p:spPr>
          <a:xfrm>
            <a:off x="2373085" y="3648304"/>
            <a:ext cx="7445829" cy="1784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88DB-1F56-A29D-D487-B29102C5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4</a:t>
            </a:fld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988E8B-85F5-474C-27D8-9BC91CA489B0}"/>
              </a:ext>
            </a:extLst>
          </p:cNvPr>
          <p:cNvCxnSpPr/>
          <p:nvPr/>
        </p:nvCxnSpPr>
        <p:spPr>
          <a:xfrm>
            <a:off x="924232" y="1425677"/>
            <a:ext cx="295951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8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B09B-27FE-2BB0-FEDE-501B4FB0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 used?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6BA0-C124-82D8-29FA-69FFE266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5</a:t>
            </a:fld>
            <a:endParaRPr lang="en-NL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886513E9-52D5-D887-E25A-01A9A398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627" y="3493955"/>
            <a:ext cx="1655146" cy="19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C8077A-42A4-9FDD-4240-C498E391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64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Linux kernel</a:t>
            </a:r>
          </a:p>
          <a:p>
            <a:r>
              <a:rPr lang="en-US" dirty="0"/>
              <a:t>Python tools/packages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Ruff</a:t>
            </a:r>
          </a:p>
          <a:p>
            <a:pPr lvl="1"/>
            <a:r>
              <a:rPr lang="en-US" dirty="0"/>
              <a:t>Polars</a:t>
            </a:r>
          </a:p>
          <a:p>
            <a:r>
              <a:rPr lang="en-US" dirty="0"/>
              <a:t>Command line tools</a:t>
            </a:r>
          </a:p>
          <a:p>
            <a:pPr lvl="1"/>
            <a:r>
              <a:rPr lang="en-US" dirty="0"/>
              <a:t>Eza</a:t>
            </a:r>
          </a:p>
          <a:p>
            <a:pPr lvl="1"/>
            <a:r>
              <a:rPr lang="en-US" dirty="0" err="1"/>
              <a:t>Ripgrep</a:t>
            </a:r>
            <a:endParaRPr lang="en-US" dirty="0"/>
          </a:p>
          <a:p>
            <a:pPr lvl="1"/>
            <a:r>
              <a:rPr lang="en-US" dirty="0"/>
              <a:t>Starship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2A73D3-DC40-FADF-905E-46E464558725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851699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9E775E-9457-A8BA-1A4C-EDDF5141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657" y="1899119"/>
            <a:ext cx="4487901" cy="1268901"/>
          </a:xfrm>
          <a:prstGeom prst="rect">
            <a:avLst/>
          </a:prstGeom>
        </p:spPr>
      </p:pic>
      <p:pic>
        <p:nvPicPr>
          <p:cNvPr id="6" name="Picture 2" descr="Seed funding of US $4M for Polars, one of the fastest DataFrame libraries  in Python &amp; Rust | Xomnia">
            <a:extLst>
              <a:ext uri="{FF2B5EF4-FFF2-40B4-BE49-F238E27FC236}">
                <a16:creationId xmlns:a16="http://schemas.microsoft.com/office/drawing/2014/main" id="{2AE0B51A-327B-0D79-5FE5-AAA96D62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64" y="4040815"/>
            <a:ext cx="2625967" cy="13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E754-EA6C-38E5-F761-FEAF4B3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 world!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B04B-C245-ACC0-8DA4-AB530277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23651"/>
            <a:ext cx="9935961" cy="2768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project needs a main function as entry point</a:t>
            </a:r>
          </a:p>
          <a:p>
            <a:r>
              <a:rPr lang="en-US" dirty="0">
                <a:solidFill>
                  <a:schemeClr val="bg1"/>
                </a:solidFill>
              </a:rPr>
              <a:t>Note: </a:t>
            </a:r>
          </a:p>
          <a:p>
            <a:pPr lvl="1"/>
            <a:r>
              <a:rPr lang="en-US" dirty="0"/>
              <a:t>C</a:t>
            </a:r>
            <a:r>
              <a:rPr lang="en-US" dirty="0">
                <a:solidFill>
                  <a:schemeClr val="bg1"/>
                </a:solidFill>
              </a:rPr>
              <a:t>urly braces around the function body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Statements ends with a ‘;’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println</a:t>
            </a:r>
            <a:r>
              <a:rPr lang="en-US" dirty="0">
                <a:solidFill>
                  <a:schemeClr val="bg1"/>
                </a:solidFill>
              </a:rPr>
              <a:t>!” Is a mac</a:t>
            </a:r>
            <a:r>
              <a:rPr lang="en-US" dirty="0"/>
              <a:t>ro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E09D-917C-34C9-904D-E5B1B8B8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6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EDD86-69D6-9E21-3C6E-9EE6960F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516"/>
            <a:ext cx="9935962" cy="14480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031F3A-28E7-CFDE-EB9A-F0F1A8F28BEB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64452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0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67DFD48-6D64-AF85-7A5A-CF4E25B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51" y="2173152"/>
            <a:ext cx="3675146" cy="2022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86C3-AC20-01A6-CF90-3B58F5B6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88C4-F855-4A2E-B2CA-DF7D0261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907"/>
            <a:ext cx="5257800" cy="3425747"/>
          </a:xfrm>
        </p:spPr>
        <p:txBody>
          <a:bodyPr>
            <a:normAutofit/>
          </a:bodyPr>
          <a:lstStyle/>
          <a:p>
            <a:r>
              <a:rPr lang="en-US" sz="2400" dirty="0"/>
              <a:t>Declare with `let` keyword</a:t>
            </a:r>
          </a:p>
          <a:p>
            <a:r>
              <a:rPr lang="en-US" sz="2400" dirty="0"/>
              <a:t>Types cannot change</a:t>
            </a:r>
          </a:p>
          <a:p>
            <a:r>
              <a:rPr lang="en-US" sz="2400" dirty="0"/>
              <a:t>By default, immutable</a:t>
            </a:r>
          </a:p>
          <a:p>
            <a:r>
              <a:rPr lang="en-US" sz="2400" dirty="0"/>
              <a:t>Only available in the “scope” they are declared in</a:t>
            </a:r>
          </a:p>
          <a:p>
            <a:r>
              <a:rPr lang="en-US" sz="2400" dirty="0"/>
              <a:t>You can declare and initialize in one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FDD69-96BF-4EC2-6C98-C5B6F779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7</a:t>
            </a:fld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599A9-8A7A-8C62-EBCC-3F77D458EFF2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99097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384C61-A478-BD32-7318-92467278744A}"/>
              </a:ext>
            </a:extLst>
          </p:cNvPr>
          <p:cNvSpPr txBox="1"/>
          <p:nvPr/>
        </p:nvSpPr>
        <p:spPr>
          <a:xfrm>
            <a:off x="8351520" y="3379745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not allowed</a:t>
            </a:r>
            <a:endParaRPr lang="en-NL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0001149-B8AA-1F55-8363-9A144E38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68" y="2968143"/>
            <a:ext cx="1166013" cy="41976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DA86867-67C2-A0E2-BE4E-6CD87567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068" y="3374043"/>
            <a:ext cx="1166013" cy="38245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9C1654B-1E98-D222-B90E-FA31404A3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333" y="2599555"/>
            <a:ext cx="1882815" cy="4232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2BD87F9-7118-91ED-A6D8-C87124CE7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6333" y="2601258"/>
            <a:ext cx="2647267" cy="42320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9C8B0EE-4229-28E9-1EA6-CE5D242294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212"/>
          <a:stretch/>
        </p:blipFill>
        <p:spPr>
          <a:xfrm>
            <a:off x="6960554" y="2662195"/>
            <a:ext cx="3007944" cy="14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235-BD80-5B70-C6A9-9E84012A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4E95-2131-C492-B536-2D51B6E7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and return types are mandatory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0313-2ACC-0965-3DE2-9ED9FEB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8</a:t>
            </a:fld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45D74-0208-F5C7-73EE-05DAA437D3FA}"/>
              </a:ext>
            </a:extLst>
          </p:cNvPr>
          <p:cNvGrpSpPr/>
          <p:nvPr/>
        </p:nvGrpSpPr>
        <p:grpSpPr>
          <a:xfrm>
            <a:off x="1785755" y="2577972"/>
            <a:ext cx="7630590" cy="3505689"/>
            <a:chOff x="1785755" y="2577972"/>
            <a:chExt cx="7630590" cy="350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F552DE-8FA5-F20E-A433-A68E11BF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755" y="2577972"/>
              <a:ext cx="7630590" cy="3505689"/>
            </a:xfrm>
            <a:prstGeom prst="rect">
              <a:avLst/>
            </a:prstGeom>
          </p:spPr>
        </p:pic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DC9FE37E-A727-BD0B-7256-82B1FEE4BDC1}"/>
                </a:ext>
              </a:extLst>
            </p:cNvPr>
            <p:cNvSpPr/>
            <p:nvPr/>
          </p:nvSpPr>
          <p:spPr>
            <a:xfrm rot="16200000">
              <a:off x="5678585" y="2874714"/>
              <a:ext cx="222344" cy="2704194"/>
            </a:xfrm>
            <a:prstGeom prst="rightBrace">
              <a:avLst/>
            </a:prstGeom>
            <a:ln>
              <a:solidFill>
                <a:srgbClr val="F5777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55C18-28A0-CC03-1770-B66C21E396ED}"/>
                </a:ext>
              </a:extLst>
            </p:cNvPr>
            <p:cNvSpPr txBox="1"/>
            <p:nvPr/>
          </p:nvSpPr>
          <p:spPr>
            <a:xfrm rot="20797516">
              <a:off x="5388248" y="3744521"/>
              <a:ext cx="125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57777"/>
                  </a:solidFill>
                </a:rPr>
                <a:t>Arguments</a:t>
              </a:r>
              <a:endParaRPr lang="en-NL" sz="1400" dirty="0">
                <a:solidFill>
                  <a:srgbClr val="F57777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72ED4-54E5-70BE-7FD6-9A7B37B11B0D}"/>
                </a:ext>
              </a:extLst>
            </p:cNvPr>
            <p:cNvSpPr txBox="1"/>
            <p:nvPr/>
          </p:nvSpPr>
          <p:spPr>
            <a:xfrm rot="20797516">
              <a:off x="7887366" y="3820472"/>
              <a:ext cx="1259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57777"/>
                  </a:solidFill>
                </a:rPr>
                <a:t>Return type</a:t>
              </a:r>
              <a:endParaRPr lang="en-NL" sz="1400" dirty="0">
                <a:solidFill>
                  <a:srgbClr val="F57777"/>
                </a:solidFill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B0580-6CC0-3413-C9EB-547FE14DBE8C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12341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235-BD80-5B70-C6A9-9E84012A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4E95-2131-C492-B536-2D51B6E7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expressions in functions instead of return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0313-2ACC-0965-3DE2-9ED9FEB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9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552DE-8FA5-F20E-A433-A68E11BF7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04" b="1162"/>
          <a:stretch/>
        </p:blipFill>
        <p:spPr>
          <a:xfrm>
            <a:off x="980010" y="2590546"/>
            <a:ext cx="7630590" cy="167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D0A7AD-C5C8-DE4E-332D-7D642A9C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0" y="4541907"/>
            <a:ext cx="7287642" cy="11431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B0580-6CC0-3413-C9EB-547FE14DBE8C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12341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81A841-5412-40E4-7178-D89FAFBDDCEF}"/>
              </a:ext>
            </a:extLst>
          </p:cNvPr>
          <p:cNvGrpSpPr/>
          <p:nvPr/>
        </p:nvGrpSpPr>
        <p:grpSpPr>
          <a:xfrm>
            <a:off x="3257006" y="3143794"/>
            <a:ext cx="5495404" cy="2154359"/>
            <a:chOff x="3257006" y="3143794"/>
            <a:chExt cx="5495404" cy="21543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53BE19-46A0-2375-77A9-B81008417B4B}"/>
                </a:ext>
              </a:extLst>
            </p:cNvPr>
            <p:cNvSpPr txBox="1"/>
            <p:nvPr/>
          </p:nvSpPr>
          <p:spPr>
            <a:xfrm>
              <a:off x="5417027" y="3196895"/>
              <a:ext cx="3335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Statements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F0AA85-DF38-2535-6B01-2433ECFC7AF7}"/>
                </a:ext>
              </a:extLst>
            </p:cNvPr>
            <p:cNvSpPr txBox="1"/>
            <p:nvPr/>
          </p:nvSpPr>
          <p:spPr>
            <a:xfrm>
              <a:off x="3643401" y="4928821"/>
              <a:ext cx="3335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Expression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42609B-BC31-7A79-4C9A-E521D610F49A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3257006" y="5113487"/>
              <a:ext cx="38639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07ADB1A3-915A-54E8-4A71-56485CB127A3}"/>
                </a:ext>
              </a:extLst>
            </p:cNvPr>
            <p:cNvSpPr/>
            <p:nvPr/>
          </p:nvSpPr>
          <p:spPr>
            <a:xfrm>
              <a:off x="5077097" y="3143794"/>
              <a:ext cx="304800" cy="539932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1839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990</Words>
  <Application>Microsoft Office PowerPoint</Application>
  <PresentationFormat>Widescreen</PresentationFormat>
  <Paragraphs>229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JetBrainsMono NF</vt:lpstr>
      <vt:lpstr>Segoe UI</vt:lpstr>
      <vt:lpstr>Office Theme</vt:lpstr>
      <vt:lpstr>Rust</vt:lpstr>
      <vt:lpstr>Schedule</vt:lpstr>
      <vt:lpstr>What is Rust?</vt:lpstr>
      <vt:lpstr>Why Rust?</vt:lpstr>
      <vt:lpstr>Where is it used?</vt:lpstr>
      <vt:lpstr>Hello world!</vt:lpstr>
      <vt:lpstr>Variables</vt:lpstr>
      <vt:lpstr>Functions</vt:lpstr>
      <vt:lpstr>Functions</vt:lpstr>
      <vt:lpstr>Scalar types</vt:lpstr>
      <vt:lpstr>Memory</vt:lpstr>
      <vt:lpstr>Compound types</vt:lpstr>
      <vt:lpstr>Memory</vt:lpstr>
      <vt:lpstr>Scope</vt:lpstr>
      <vt:lpstr>Ownership</vt:lpstr>
      <vt:lpstr>Ownership transfer</vt:lpstr>
      <vt:lpstr>Cloning data</vt:lpstr>
      <vt:lpstr>Copy trait</vt:lpstr>
      <vt:lpstr>Ownership transfer</vt:lpstr>
      <vt:lpstr>Pointers</vt:lpstr>
      <vt:lpstr>Memory safety</vt:lpstr>
      <vt:lpstr>References</vt:lpstr>
      <vt:lpstr>References example</vt:lpstr>
      <vt:lpstr>Rules for references</vt:lpstr>
      <vt:lpstr>Strings</vt:lpstr>
      <vt:lpstr>String slices</vt:lpstr>
      <vt:lpstr>Structs</vt:lpstr>
      <vt:lpstr>Structs</vt:lpstr>
      <vt:lpstr>Macros</vt:lpstr>
      <vt:lpstr>Macros</vt:lpstr>
      <vt:lpstr>Enums</vt:lpstr>
      <vt:lpstr>Pattern matching</vt:lpstr>
      <vt:lpstr>Vectors</vt:lpstr>
      <vt:lpstr>Vector iteration</vt:lpstr>
      <vt:lpstr>Errors</vt:lpstr>
      <vt:lpstr>Starting a project</vt:lpstr>
      <vt:lpstr>Cargo.toml</vt:lpstr>
      <vt:lpstr>Compiling &amp; running</vt:lpstr>
      <vt:lpstr>Questions?</vt:lpstr>
    </vt:vector>
  </TitlesOfParts>
  <Company>Ordina 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Zwart, Boudewijn</dc:creator>
  <cp:lastModifiedBy>Zwart, Boudewijn</cp:lastModifiedBy>
  <cp:revision>4</cp:revision>
  <dcterms:created xsi:type="dcterms:W3CDTF">2024-07-03T09:09:14Z</dcterms:created>
  <dcterms:modified xsi:type="dcterms:W3CDTF">2024-08-02T09:20:18Z</dcterms:modified>
</cp:coreProperties>
</file>