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16" r:id="rId2"/>
    <p:sldId id="382" r:id="rId3"/>
    <p:sldId id="334" r:id="rId4"/>
    <p:sldId id="306" r:id="rId5"/>
    <p:sldId id="283" r:id="rId6"/>
    <p:sldId id="259" r:id="rId7"/>
    <p:sldId id="298" r:id="rId8"/>
    <p:sldId id="291" r:id="rId9"/>
    <p:sldId id="359" r:id="rId10"/>
    <p:sldId id="361" r:id="rId11"/>
    <p:sldId id="360" r:id="rId12"/>
    <p:sldId id="266" r:id="rId13"/>
    <p:sldId id="308" r:id="rId14"/>
    <p:sldId id="381" r:id="rId15"/>
    <p:sldId id="342" r:id="rId16"/>
    <p:sldId id="330" r:id="rId17"/>
    <p:sldId id="345" r:id="rId18"/>
    <p:sldId id="362" r:id="rId19"/>
    <p:sldId id="333" r:id="rId20"/>
    <p:sldId id="364" r:id="rId21"/>
    <p:sldId id="344" r:id="rId22"/>
    <p:sldId id="365" r:id="rId23"/>
    <p:sldId id="366" r:id="rId24"/>
    <p:sldId id="354" r:id="rId25"/>
    <p:sldId id="356" r:id="rId26"/>
    <p:sldId id="339" r:id="rId27"/>
    <p:sldId id="349" r:id="rId28"/>
    <p:sldId id="355" r:id="rId29"/>
    <p:sldId id="351" r:id="rId30"/>
    <p:sldId id="335" r:id="rId31"/>
    <p:sldId id="353" r:id="rId32"/>
    <p:sldId id="337" r:id="rId33"/>
    <p:sldId id="369" r:id="rId34"/>
    <p:sldId id="338" r:id="rId35"/>
    <p:sldId id="348" r:id="rId36"/>
    <p:sldId id="357" r:id="rId37"/>
    <p:sldId id="358" r:id="rId38"/>
    <p:sldId id="374" r:id="rId39"/>
    <p:sldId id="363" r:id="rId40"/>
    <p:sldId id="346" r:id="rId41"/>
    <p:sldId id="379" r:id="rId42"/>
    <p:sldId id="375" r:id="rId43"/>
    <p:sldId id="347" r:id="rId44"/>
    <p:sldId id="376" r:id="rId45"/>
    <p:sldId id="377" r:id="rId46"/>
    <p:sldId id="380" r:id="rId47"/>
    <p:sldId id="370" r:id="rId48"/>
    <p:sldId id="368" r:id="rId49"/>
    <p:sldId id="371" r:id="rId50"/>
    <p:sldId id="372" r:id="rId51"/>
    <p:sldId id="378" r:id="rId52"/>
    <p:sldId id="367"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66737" autoAdjust="0"/>
  </p:normalViewPr>
  <p:slideViewPr>
    <p:cSldViewPr snapToGrid="0">
      <p:cViewPr varScale="1">
        <p:scale>
          <a:sx n="78" d="100"/>
          <a:sy n="78" d="100"/>
        </p:scale>
        <p:origin x="11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16-3-2017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14</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18</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19</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21</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22</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  for </a:t>
            </a:r>
            <a:r>
              <a:rPr lang="en-US" sz="1200" b="0" i="0" kern="1200" baseline="0" dirty="0" err="1" smtClean="0">
                <a:solidFill>
                  <a:schemeClr val="tx1"/>
                </a:solidFill>
                <a:effectLst/>
                <a:latin typeface="+mn-lt"/>
                <a:ea typeface="+mn-ea"/>
                <a:cs typeface="+mn-cs"/>
                <a:sym typeface="Wingdings" panose="05000000000000000000" pitchFamily="2" charset="2"/>
              </a:rPr>
              <a:t>async</a:t>
            </a:r>
            <a:r>
              <a:rPr lang="en-US" sz="1200" b="0" i="0" kern="1200" baseline="0" dirty="0" smtClean="0">
                <a:solidFill>
                  <a:schemeClr val="tx1"/>
                </a:solidFill>
                <a:effectLst/>
                <a:latin typeface="+mn-lt"/>
                <a:ea typeface="+mn-ea"/>
                <a:cs typeface="+mn-cs"/>
                <a:sym typeface="Wingdings" panose="05000000000000000000" pitchFamily="2" charset="2"/>
              </a:rPr>
              <a:t> calls</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36</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Use</a:t>
            </a:r>
            <a:r>
              <a:rPr lang="nl-NL" dirty="0" smtClean="0"/>
              <a:t> </a:t>
            </a:r>
            <a:r>
              <a:rPr lang="nl-NL" dirty="0" err="1" smtClean="0"/>
              <a:t>LifeCyclehook</a:t>
            </a:r>
            <a:r>
              <a:rPr lang="nl-NL" dirty="0" smtClean="0"/>
              <a:t>: </a:t>
            </a:r>
            <a:r>
              <a:rPr lang="nl-NL" dirty="0" err="1" smtClean="0"/>
              <a:t>ngOnInit</a:t>
            </a:r>
            <a:r>
              <a:rPr lang="nl-NL" dirty="0" smtClean="0"/>
              <a:t>() !!!</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37</a:t>
            </a:fld>
            <a:endParaRPr lang="nl-NL"/>
          </a:p>
        </p:txBody>
      </p:sp>
    </p:spTree>
    <p:extLst>
      <p:ext uri="{BB962C8B-B14F-4D97-AF65-F5344CB8AC3E}">
        <p14:creationId xmlns:p14="http://schemas.microsoft.com/office/powerpoint/2010/main" val="323663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https://angular.io/docs/ts/latest/cookbook/component-communication.html#!#child-to-parent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child component exposes an </a:t>
            </a:r>
            <a:r>
              <a:rPr lang="en-US" dirty="0" err="1" smtClean="0"/>
              <a:t>EventEmitter</a:t>
            </a:r>
            <a:r>
              <a:rPr lang="en-US" sz="1200" b="0" i="0" kern="1200" dirty="0" smtClean="0">
                <a:solidFill>
                  <a:schemeClr val="tx1"/>
                </a:solidFill>
                <a:effectLst/>
                <a:latin typeface="+mn-lt"/>
                <a:ea typeface="+mn-ea"/>
                <a:cs typeface="+mn-cs"/>
              </a:rPr>
              <a:t> property with which it </a:t>
            </a:r>
            <a:r>
              <a:rPr lang="en-US" dirty="0" smtClean="0"/>
              <a:t>emits </a:t>
            </a:r>
            <a:r>
              <a:rPr lang="en-US" sz="1200" b="0" i="0" kern="1200" dirty="0" smtClean="0">
                <a:solidFill>
                  <a:schemeClr val="tx1"/>
                </a:solidFill>
                <a:effectLst/>
                <a:latin typeface="+mn-lt"/>
                <a:ea typeface="+mn-ea"/>
                <a:cs typeface="+mn-cs"/>
              </a:rPr>
              <a:t>events when something happens. The parent binds to that event property and reacts to those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See: </a:t>
            </a:r>
            <a:r>
              <a:rPr lang="nl-NL" dirty="0" smtClean="0"/>
              <a:t>http://learnangular2.com/outputs/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39</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388702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 absolute</a:t>
            </a:r>
            <a:r>
              <a:rPr lang="nl-NL" sz="1200" b="1" baseline="0" dirty="0" smtClean="0"/>
              <a:t> </a:t>
            </a:r>
            <a:r>
              <a:rPr lang="nl-NL" sz="1200" b="1" baseline="0" dirty="0" err="1" smtClean="0"/>
              <a:t>path</a:t>
            </a:r>
            <a:r>
              <a:rPr lang="nl-NL" sz="1200" b="1" baseline="0" dirty="0" smtClean="0"/>
              <a:t>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moduleId</a:t>
            </a:r>
            <a:r>
              <a:rPr lang="en-US" dirty="0" smtClean="0"/>
              <a:t>: module.id</a:t>
            </a:r>
            <a:r>
              <a:rPr lang="en-US" sz="1200" b="0" i="0" kern="1200" dirty="0" smtClean="0">
                <a:solidFill>
                  <a:schemeClr val="tx1"/>
                </a:solidFill>
                <a:effectLst/>
                <a:latin typeface="+mn-lt"/>
                <a:ea typeface="+mn-ea"/>
                <a:cs typeface="+mn-cs"/>
              </a:rPr>
              <a:t> property sets the base for module-relative loading of the </a:t>
            </a:r>
            <a:r>
              <a:rPr lang="en-US" dirty="0" err="1" smtClean="0"/>
              <a:t>templateUrl</a:t>
            </a:r>
            <a:r>
              <a:rPr lang="en-US" sz="1200" b="0" i="0" kern="1200" smtClean="0">
                <a:solidFill>
                  <a:schemeClr val="tx1"/>
                </a:solidFill>
                <a:effectLst/>
                <a:latin typeface="+mn-lt"/>
                <a:ea typeface="+mn-ea"/>
                <a:cs typeface="+mn-cs"/>
              </a:rPr>
              <a:t>.</a:t>
            </a: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effectLst/>
              <a:latin typeface="Cambria"/>
              <a:ea typeface="ＭＳ 明朝"/>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b="1" baseline="0" dirty="0" smtClean="0">
                <a:effectLst/>
                <a:latin typeface="Cambria"/>
                <a:ea typeface="ＭＳ 明朝"/>
                <a:cs typeface="Times New Roman"/>
              </a:rPr>
              <a:t>See: https://angular.io/docs/ts/latest/cookbook/component-relative-paths.html</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44</a:t>
            </a:fld>
            <a:endParaRPr lang="nl-NL"/>
          </a:p>
        </p:txBody>
      </p:sp>
    </p:spTree>
    <p:extLst>
      <p:ext uri="{BB962C8B-B14F-4D97-AF65-F5344CB8AC3E}">
        <p14:creationId xmlns:p14="http://schemas.microsoft.com/office/powerpoint/2010/main" val="695993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a:t>
            </a:r>
            <a:r>
              <a:rPr lang="nl-NL" sz="1200" b="1" dirty="0" err="1" smtClean="0">
                <a:solidFill>
                  <a:srgbClr val="FFC000"/>
                </a:solidFill>
              </a:rPr>
              <a:t>BookListComponent</a:t>
            </a:r>
            <a:r>
              <a:rPr lang="en-US" b="1" dirty="0" smtClean="0"/>
              <a:t>}   from '@angular/forms';</a:t>
            </a:r>
          </a:p>
          <a:p>
            <a:pPr lvl="1"/>
            <a:endParaRPr lang="en-US" b="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45</a:t>
            </a:fld>
            <a:endParaRPr lang="nl-NL"/>
          </a:p>
        </p:txBody>
      </p:sp>
    </p:spTree>
    <p:extLst>
      <p:ext uri="{BB962C8B-B14F-4D97-AF65-F5344CB8AC3E}">
        <p14:creationId xmlns:p14="http://schemas.microsoft.com/office/powerpoint/2010/main" val="958221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47</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EventEmitter</a:t>
            </a:r>
            <a:r>
              <a:rPr lang="nl-NL" dirty="0" smtClean="0"/>
              <a:t> =</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 The parent binds to that event and reacts to those events.</a:t>
            </a: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48</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49</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MenuComponent</a:t>
            </a:r>
            <a:r>
              <a:rPr lang="en-US" b="1" dirty="0" smtClean="0"/>
              <a:t> }   from '@angular/forms';</a:t>
            </a:r>
          </a:p>
          <a:p>
            <a:pPr lvl="1"/>
            <a:endParaRPr lang="en-US" b="1" dirty="0" smtClean="0"/>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51</a:t>
            </a:fld>
            <a:endParaRPr lang="nl-NL"/>
          </a:p>
        </p:txBody>
      </p:sp>
    </p:spTree>
    <p:extLst>
      <p:ext uri="{BB962C8B-B14F-4D97-AF65-F5344CB8AC3E}">
        <p14:creationId xmlns:p14="http://schemas.microsoft.com/office/powerpoint/2010/main" val="436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Kan </a:t>
            </a:r>
            <a:r>
              <a:rPr lang="nl-NL" dirty="0" err="1" smtClean="0"/>
              <a:t>geimporteerd</a:t>
            </a:r>
            <a:r>
              <a:rPr lang="nl-NL" baseline="0" dirty="0" smtClean="0"/>
              <a:t>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217538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call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a:t>
            </a:r>
            <a:r>
              <a:rPr lang="nl-NL" sz="1200" kern="1200" dirty="0" err="1" smtClean="0">
                <a:solidFill>
                  <a:schemeClr val="tx1"/>
                </a:solidFill>
                <a:effectLst/>
                <a:latin typeface="+mn-lt"/>
                <a:ea typeface="+mn-ea"/>
                <a:cs typeface="+mn-cs"/>
              </a:rPr>
              <a:t>his</a:t>
            </a:r>
            <a:r>
              <a:rPr lang="nl-NL" sz="1200" kern="1200" dirty="0" smtClean="0">
                <a:solidFill>
                  <a:schemeClr val="tx1"/>
                </a:solidFill>
                <a:effectLst/>
                <a:latin typeface="+mn-lt"/>
                <a:ea typeface="+mn-ea"/>
                <a:cs typeface="+mn-cs"/>
              </a:rPr>
              <a:t> component in </a:t>
            </a:r>
            <a:r>
              <a:rPr lang="nl-NL" sz="1200" b="1" kern="1200" dirty="0" smtClean="0">
                <a:solidFill>
                  <a:schemeClr val="tx1"/>
                </a:solidFill>
                <a:effectLst/>
                <a:latin typeface="+mn-lt"/>
                <a:ea typeface="+mn-ea"/>
                <a:cs typeface="+mn-cs"/>
              </a:rPr>
              <a:t>html</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a:t>
            </a:r>
            <a:r>
              <a:rPr lang="nl-NL" sz="1200" b="1" kern="1200" dirty="0" smtClean="0">
                <a:solidFill>
                  <a:schemeClr val="tx1"/>
                </a:solidFill>
                <a:effectLst/>
                <a:latin typeface="+mn-lt"/>
                <a:ea typeface="+mn-ea"/>
                <a:cs typeface="+mn-cs"/>
              </a:rPr>
              <a:t>&lt;</a:t>
            </a:r>
            <a:r>
              <a:rPr lang="nl-NL" sz="1200" b="1" kern="1200" dirty="0" err="1" smtClean="0">
                <a:solidFill>
                  <a:schemeClr val="tx1"/>
                </a:solidFill>
                <a:effectLst/>
                <a:latin typeface="+mn-lt"/>
                <a:ea typeface="+mn-ea"/>
                <a:cs typeface="+mn-cs"/>
              </a:rPr>
              <a:t>book</a:t>
            </a:r>
            <a:r>
              <a:rPr lang="nl-NL" sz="1200" b="1" kern="1200" dirty="0" smtClean="0">
                <a:solidFill>
                  <a:schemeClr val="tx1"/>
                </a:solidFill>
                <a:effectLst/>
                <a:latin typeface="+mn-lt"/>
                <a:ea typeface="+mn-ea"/>
                <a:cs typeface="+mn-cs"/>
              </a:rPr>
              <a:t>-list&gt;-</a:t>
            </a:r>
            <a:r>
              <a:rPr lang="nl-NL" sz="1200" kern="1200" dirty="0" smtClean="0">
                <a:solidFill>
                  <a:schemeClr val="tx1"/>
                </a:solidFill>
                <a:effectLst/>
                <a:latin typeface="+mn-lt"/>
                <a:ea typeface="+mn-ea"/>
                <a:cs typeface="+mn-cs"/>
              </a:rPr>
              <a:t>tag.</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tag is the name of the </a:t>
            </a:r>
            <a:r>
              <a:rPr lang="nl-NL" sz="1200" b="1" kern="1200" baseline="0" dirty="0" err="1" smtClean="0">
                <a:solidFill>
                  <a:schemeClr val="tx1"/>
                </a:solidFill>
                <a:effectLst/>
                <a:latin typeface="+mn-lt"/>
                <a:ea typeface="+mn-ea"/>
                <a:cs typeface="+mn-cs"/>
              </a:rPr>
              <a:t>selector</a:t>
            </a:r>
            <a:r>
              <a:rPr lang="nl-NL" sz="1200" kern="1200" baseline="0" dirty="0" smtClean="0">
                <a:solidFill>
                  <a:schemeClr val="tx1"/>
                </a:solidFill>
                <a:effectLst/>
                <a:latin typeface="+mn-lt"/>
                <a:ea typeface="+mn-ea"/>
                <a:cs typeface="+mn-cs"/>
              </a:rPr>
              <a:t>!!!</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383430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16-3-2017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16-3-2017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16-3-2017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16-3-2017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50512" y="1641312"/>
            <a:ext cx="1690976" cy="369332"/>
          </a:xfrm>
          <a:prstGeom prst="rect">
            <a:avLst/>
          </a:prstGeom>
        </p:spPr>
        <p:txBody>
          <a:bodyPr wrap="none">
            <a:spAutoFit/>
          </a:bodyPr>
          <a:lstStyle/>
          <a:p>
            <a:pPr algn="ctr"/>
            <a:r>
              <a:rPr lang="nl-NL" b="1" dirty="0" err="1">
                <a:solidFill>
                  <a:srgbClr val="FF0000"/>
                </a:solidFill>
              </a:rPr>
              <a:t>AppComponent</a:t>
            </a:r>
            <a:endParaRPr lang="nl-NL" b="1" dirty="0">
              <a:solidFill>
                <a:srgbClr val="FF0000"/>
              </a:solidFill>
            </a:endParaRPr>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t>
            </a:r>
            <a:r>
              <a:rPr lang="en-US" sz="2400" dirty="0" smtClean="0">
                <a:solidFill>
                  <a:srgbClr val="1A2326"/>
                </a:solidFill>
                <a:ea typeface="ＭＳ 明朝"/>
                <a:cs typeface="Times New Roman"/>
              </a:rPr>
              <a:t>component's </a:t>
            </a:r>
            <a:r>
              <a:rPr lang="en-US" sz="2400" dirty="0">
                <a:solidFill>
                  <a:srgbClr val="1A2326"/>
                </a:solidFill>
                <a:ea typeface="ＭＳ 明朝"/>
                <a:cs typeface="Times New Roman"/>
              </a:rPr>
              <a:t>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700530"/>
            <a:ext cx="11232291"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smtClean="0">
                <a:solidFill>
                  <a:srgbClr val="FF0000"/>
                </a:solidFill>
                <a:latin typeface="+mn-lt"/>
              </a:rPr>
              <a:t>://github.com/petereijgermans11/hackjam-angular</a:t>
            </a:r>
            <a:endParaRPr lang="en-US" altLang="nl-NL" b="1" dirty="0">
              <a:solidFill>
                <a:srgbClr val="FF0000"/>
              </a:solidFill>
              <a:latin typeface="+mn-lt"/>
            </a:endParaRP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a:t>
            </a:r>
            <a:r>
              <a:rPr lang="en-US" altLang="nl-NL" sz="2400" dirty="0" smtClean="0">
                <a:latin typeface="+mn-lt"/>
              </a:rPr>
              <a:t>CLI:</a:t>
            </a:r>
            <a:r>
              <a:rPr lang="en-US" altLang="nl-NL" sz="2400" b="1" dirty="0" smtClean="0">
                <a:solidFill>
                  <a:srgbClr val="C00000"/>
                </a:solidFill>
                <a:latin typeface="+mn-lt"/>
              </a:rPr>
              <a:t>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smtClean="0">
                <a:solidFill>
                  <a:srgbClr val="C00000"/>
                </a:solidFill>
                <a:latin typeface="+mn-lt"/>
              </a:rPr>
              <a:t>angular-cli@latest</a:t>
            </a:r>
            <a:r>
              <a:rPr lang="en-US" altLang="nl-NL" sz="2400" b="1" dirty="0" smtClean="0">
                <a:solidFill>
                  <a:srgbClr val="C00000"/>
                </a:solidFill>
                <a:latin typeface="+mn-lt"/>
              </a:rPr>
              <a:t>  </a:t>
            </a:r>
            <a:r>
              <a:rPr lang="en-US" altLang="nl-NL" sz="2400" b="1" dirty="0">
                <a:solidFill>
                  <a:srgbClr val="C00000"/>
                </a:solidFill>
                <a:latin typeface="+mn-lt"/>
              </a:rPr>
              <a:t>-g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dirty="0" smtClean="0">
                <a:latin typeface="+mn-lt"/>
              </a:rPr>
              <a:t>cd  getting-started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49306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solidFill>
                  <a:srgbClr val="FF0000"/>
                </a:solidFill>
              </a:rPr>
              <a:t>Component</a:t>
            </a:r>
            <a:r>
              <a:rPr lang="en-US" dirty="0" smtClean="0"/>
              <a:t>. </a:t>
            </a:r>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Example</a:t>
            </a:r>
            <a:r>
              <a:rPr lang="nl-NL" b="1" dirty="0" smtClean="0">
                <a:solidFill>
                  <a:srgbClr val="FFC000"/>
                </a:solidFill>
              </a:rPr>
              <a:t> </a:t>
            </a:r>
            <a:r>
              <a:rPr lang="nl-NL" b="1" dirty="0" err="1" smtClean="0">
                <a:solidFill>
                  <a:srgbClr val="FFC000"/>
                </a:solidFill>
              </a:rPr>
              <a:t>two</a:t>
            </a:r>
            <a:r>
              <a:rPr lang="nl-NL" b="1" dirty="0" smtClean="0">
                <a:solidFill>
                  <a:srgbClr val="FFC000"/>
                </a:solidFill>
              </a:rPr>
              <a:t> way databinding</a:t>
            </a:r>
            <a:endParaRPr lang="nl-NL" b="1"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17352" y="2188045"/>
            <a:ext cx="10279117" cy="4154984"/>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a:t>
            </a:r>
            <a:r>
              <a:rPr lang="nl-NL" sz="2400" b="1" dirty="0" err="1" smtClean="0">
                <a:solidFill>
                  <a:srgbClr val="C00000"/>
                </a:solidFill>
              </a:rPr>
              <a:t>filter</a:t>
            </a:r>
            <a:r>
              <a:rPr lang="nl-NL" sz="2400" b="1" dirty="0" smtClean="0">
                <a:solidFill>
                  <a:srgbClr val="C00000"/>
                </a:solidFill>
              </a:rPr>
              <a:t>-is-</a:t>
            </a:r>
            <a:r>
              <a:rPr lang="nl-NL" sz="2400" b="1" dirty="0" err="1" smtClean="0">
                <a:solidFill>
                  <a:srgbClr val="C00000"/>
                </a:solidFill>
              </a:rPr>
              <a:t>visible</a:t>
            </a:r>
            <a:r>
              <a:rPr lang="nl-NL" sz="2400" b="1" dirty="0" smtClean="0"/>
              <a:t>]</a:t>
            </a:r>
            <a:r>
              <a:rPr lang="nl-NL" sz="2400" dirty="0" smtClean="0"/>
              <a:t>=“</a:t>
            </a:r>
            <a:r>
              <a:rPr lang="nl-NL" sz="2400" b="1" dirty="0" err="1" smtClean="0">
                <a:solidFill>
                  <a:schemeClr val="accent2"/>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chemeClr val="accent2"/>
                </a:solidFill>
              </a:rPr>
              <a:t>isActive</a:t>
            </a:r>
            <a:r>
              <a:rPr lang="en-US" sz="2400" dirty="0"/>
              <a:t>, disabled: </a:t>
            </a:r>
            <a:r>
              <a:rPr lang="en-US" sz="2400" b="1" dirty="0" err="1">
                <a:solidFill>
                  <a:schemeClr val="accent2"/>
                </a:solidFill>
              </a:rPr>
              <a:t>isDisabled</a:t>
            </a:r>
            <a:r>
              <a:rPr lang="en-US" sz="2400" dirty="0" smtClean="0"/>
              <a:t>}"&gt;</a:t>
            </a:r>
          </a:p>
          <a:p>
            <a:endParaRPr lang="en-US" sz="2400" dirty="0"/>
          </a:p>
          <a:p>
            <a:r>
              <a:rPr lang="en-US" sz="2400" b="1" dirty="0" smtClean="0"/>
              <a:t>&lt;div [</a:t>
            </a:r>
            <a:r>
              <a:rPr lang="en-US" sz="2400" b="1" dirty="0" err="1">
                <a:solidFill>
                  <a:srgbClr val="FF0000"/>
                </a:solidFill>
              </a:rPr>
              <a:t>ngClass</a:t>
            </a:r>
            <a:r>
              <a:rPr lang="en-US" sz="2400" b="1" dirty="0" smtClean="0"/>
              <a:t>]="</a:t>
            </a:r>
            <a:r>
              <a:rPr lang="en-US" sz="2400" b="1" dirty="0" err="1"/>
              <a:t>selCat</a:t>
            </a:r>
            <a:r>
              <a:rPr lang="en-US" sz="2400" b="1" dirty="0"/>
              <a:t>==category.name ? </a:t>
            </a:r>
            <a:r>
              <a:rPr lang="en-US" sz="2400" b="1" dirty="0">
                <a:solidFill>
                  <a:srgbClr val="C00000"/>
                </a:solidFill>
              </a:rPr>
              <a:t>'selected</a:t>
            </a:r>
            <a:r>
              <a:rPr lang="en-US" sz="2400" b="1" dirty="0"/>
              <a:t>' : </a:t>
            </a:r>
            <a:r>
              <a:rPr lang="en-US" sz="2400" dirty="0" smtClean="0"/>
              <a:t>'‘ </a:t>
            </a:r>
            <a:r>
              <a:rPr lang="en-US" sz="2400" dirty="0"/>
              <a:t>"&gt;</a:t>
            </a:r>
          </a:p>
          <a:p>
            <a:r>
              <a:rPr lang="en-US" sz="2400" b="1" dirty="0" smtClean="0"/>
              <a:t>&lt;</a:t>
            </a:r>
            <a:r>
              <a:rPr lang="en-US" sz="2400" b="1" dirty="0"/>
              <a:t>div </a:t>
            </a:r>
            <a:r>
              <a:rPr lang="en-US" sz="2400" b="1" dirty="0" smtClean="0"/>
              <a:t>[</a:t>
            </a:r>
            <a:r>
              <a:rPr lang="en-US" sz="2400" b="1" dirty="0" err="1">
                <a:solidFill>
                  <a:srgbClr val="FF0000"/>
                </a:solidFill>
              </a:rPr>
              <a:t>ngClass</a:t>
            </a:r>
            <a:r>
              <a:rPr lang="en-US" sz="2400" b="1" dirty="0" smtClean="0"/>
              <a:t>]="!</a:t>
            </a:r>
            <a:r>
              <a:rPr lang="en-US" sz="2400" b="1" dirty="0" err="1"/>
              <a:t>navClosed</a:t>
            </a:r>
            <a:r>
              <a:rPr lang="en-US" sz="2400" b="1" dirty="0"/>
              <a:t> ? '</a:t>
            </a:r>
            <a:r>
              <a:rPr lang="en-US" sz="2400" b="1" dirty="0">
                <a:solidFill>
                  <a:srgbClr val="C00000"/>
                </a:solidFill>
              </a:rPr>
              <a:t>filter filter-is-visible</a:t>
            </a:r>
            <a:r>
              <a:rPr lang="en-US" sz="2400" b="1" dirty="0"/>
              <a:t>': </a:t>
            </a:r>
            <a:r>
              <a:rPr lang="en-US" sz="2400" b="1" dirty="0" smtClean="0"/>
              <a:t>'</a:t>
            </a:r>
            <a:r>
              <a:rPr lang="en-US" sz="2400" b="1" dirty="0" smtClean="0">
                <a:solidFill>
                  <a:srgbClr val="C00000"/>
                </a:solidFill>
              </a:rPr>
              <a:t>filter</a:t>
            </a:r>
            <a:r>
              <a:rPr lang="en-US" sz="2400" b="1" dirty="0" smtClean="0"/>
              <a:t>‘ "&gt;</a:t>
            </a:r>
            <a:endParaRPr lang="en-US" sz="2400" b="1" dirty="0"/>
          </a:p>
          <a:p>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p>
          <a:p>
            <a:pPr marL="0" indent="0">
              <a:buNone/>
            </a:pPr>
            <a:endParaRPr lang="en-US" dirty="0" smtClean="0"/>
          </a:p>
          <a:p>
            <a:pPr lvl="1"/>
            <a:r>
              <a:rPr lang="en-US" dirty="0" smtClean="0"/>
              <a:t>A </a:t>
            </a:r>
            <a:r>
              <a:rPr lang="en-US" dirty="0"/>
              <a:t>bit of </a:t>
            </a:r>
            <a:r>
              <a:rPr lang="en-US" dirty="0" err="1"/>
              <a:t>TypeScript</a:t>
            </a:r>
            <a:endParaRPr lang="en-US" dirty="0"/>
          </a:p>
          <a:p>
            <a:pPr lvl="1"/>
            <a:r>
              <a:rPr lang="en-US" dirty="0" smtClean="0"/>
              <a:t>Module</a:t>
            </a:r>
            <a:endParaRPr lang="en-US" dirty="0"/>
          </a:p>
          <a:p>
            <a:pPr lvl="1"/>
            <a:r>
              <a:rPr lang="en-US" dirty="0"/>
              <a:t>Component</a:t>
            </a:r>
          </a:p>
          <a:p>
            <a:pPr lvl="1"/>
            <a:r>
              <a:rPr lang="en-US" dirty="0"/>
              <a:t>Property Binding</a:t>
            </a:r>
          </a:p>
          <a:p>
            <a:pPr lvl="1"/>
            <a:r>
              <a:rPr lang="en-US" dirty="0"/>
              <a:t>Forms and </a:t>
            </a:r>
            <a:r>
              <a:rPr lang="en-US" dirty="0" err="1" smtClean="0"/>
              <a:t>NgModel</a:t>
            </a:r>
            <a:endParaRPr lang="en-US" dirty="0" smtClean="0"/>
          </a:p>
          <a:p>
            <a:pPr lvl="1"/>
            <a:endParaRPr lang="en-US" dirty="0" smtClean="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723748"/>
            <a:ext cx="977091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t>Download:  </a:t>
            </a:r>
            <a:r>
              <a:rPr lang="en-US" altLang="nl-NL" b="1" dirty="0">
                <a:solidFill>
                  <a:srgbClr val="FF0000"/>
                </a:solidFill>
              </a:rPr>
              <a:t>https://github.com/petereijgermans11/hackjam-angular</a:t>
            </a:r>
          </a:p>
          <a:p>
            <a:pPr marL="0" lvl="0" indent="0">
              <a:lnSpc>
                <a:spcPct val="100000"/>
              </a:lnSpc>
              <a:buNone/>
            </a:pPr>
            <a:endParaRPr lang="en-US" altLang="nl-NL" sz="2400" b="1" dirty="0"/>
          </a:p>
          <a:p>
            <a:pPr marL="0" lvl="0" indent="0">
              <a:lnSpc>
                <a:spcPct val="100000"/>
              </a:lnSpc>
              <a:buNone/>
            </a:pPr>
            <a:r>
              <a:rPr lang="en-US" altLang="nl-NL" sz="2400" dirty="0"/>
              <a:t>Install Angular CLI:</a:t>
            </a:r>
            <a:r>
              <a:rPr lang="en-US" altLang="nl-NL" sz="2400" b="1" dirty="0">
                <a:solidFill>
                  <a:srgbClr val="C00000"/>
                </a:solidFill>
              </a:rPr>
              <a:t>   </a:t>
            </a:r>
            <a:r>
              <a:rPr lang="en-US" altLang="nl-NL" sz="2400" b="1" dirty="0" err="1">
                <a:solidFill>
                  <a:srgbClr val="C00000"/>
                </a:solidFill>
              </a:rPr>
              <a:t>npm</a:t>
            </a:r>
            <a:r>
              <a:rPr lang="en-US" altLang="nl-NL" sz="2400" b="1" dirty="0">
                <a:solidFill>
                  <a:srgbClr val="C00000"/>
                </a:solidFill>
              </a:rPr>
              <a:t> </a:t>
            </a:r>
            <a:r>
              <a:rPr lang="en-US" altLang="nl-NL" sz="2400" b="1" dirty="0" err="1">
                <a:solidFill>
                  <a:srgbClr val="C00000"/>
                </a:solidFill>
              </a:rPr>
              <a:t>i</a:t>
            </a:r>
            <a:r>
              <a:rPr lang="en-US" altLang="nl-NL" sz="2400" b="1" dirty="0">
                <a:solidFill>
                  <a:srgbClr val="C00000"/>
                </a:solidFill>
              </a:rPr>
              <a:t> </a:t>
            </a:r>
            <a:r>
              <a:rPr lang="en-US" altLang="nl-NL" sz="2400" b="1" dirty="0" err="1">
                <a:solidFill>
                  <a:srgbClr val="C00000"/>
                </a:solidFill>
              </a:rPr>
              <a:t>angular-cli@latest</a:t>
            </a:r>
            <a:r>
              <a:rPr lang="en-US" altLang="nl-NL" sz="2400" b="1" dirty="0">
                <a:solidFill>
                  <a:srgbClr val="C00000"/>
                </a:solidFill>
              </a:rPr>
              <a:t>  -g</a:t>
            </a:r>
          </a:p>
          <a:p>
            <a:pPr marL="0" lvl="0" indent="0">
              <a:lnSpc>
                <a:spcPct val="100000"/>
              </a:lnSpc>
              <a:buNone/>
            </a:pPr>
            <a:r>
              <a:rPr lang="en-US" altLang="nl-NL" sz="2400" dirty="0"/>
              <a:t>    </a:t>
            </a:r>
          </a:p>
          <a:p>
            <a:pPr marL="0" lvl="0" indent="0">
              <a:lnSpc>
                <a:spcPct val="100000"/>
              </a:lnSpc>
              <a:buNone/>
            </a:pPr>
            <a:r>
              <a:rPr lang="en-US" altLang="nl-NL" sz="2400" dirty="0"/>
              <a:t>Bootstrap your application:   cd  getting-started  </a:t>
            </a:r>
            <a:r>
              <a:rPr lang="en-US" altLang="nl-NL" sz="2400" b="1" dirty="0" err="1">
                <a:solidFill>
                  <a:srgbClr val="FF0000"/>
                </a:solidFill>
              </a:rPr>
              <a:t>npm</a:t>
            </a:r>
            <a:r>
              <a:rPr lang="en-US" altLang="nl-NL" sz="2400" b="1" dirty="0">
                <a:solidFill>
                  <a:srgbClr val="FF0000"/>
                </a:solidFill>
              </a:rPr>
              <a:t> start</a:t>
            </a:r>
          </a:p>
          <a:p>
            <a:pPr marL="0" lvl="0" indent="0">
              <a:lnSpc>
                <a:spcPct val="100000"/>
              </a:lnSpc>
              <a:buNone/>
            </a:pPr>
            <a:endParaRPr lang="en-US" altLang="nl-NL" sz="2400" dirty="0"/>
          </a:p>
          <a:p>
            <a:pPr marL="0" lvl="0" indent="0">
              <a:lnSpc>
                <a:spcPct val="100000"/>
              </a:lnSpc>
              <a:buNone/>
            </a:pPr>
            <a:endParaRPr lang="en-US" altLang="nl-NL" sz="2400" dirty="0"/>
          </a:p>
          <a:p>
            <a:pPr marL="0" lvl="0" indent="0">
              <a:lnSpc>
                <a:spcPct val="100000"/>
              </a:lnSpc>
              <a:buNone/>
            </a:pPr>
            <a:endParaRPr lang="en-US" altLang="nl-NL" sz="2400" dirty="0"/>
          </a:p>
          <a:p>
            <a:pPr marL="0" lvl="0" indent="0">
              <a:lnSpc>
                <a:spcPct val="100000"/>
              </a:lnSpc>
              <a:buNone/>
            </a:pPr>
            <a:r>
              <a:rPr lang="en-US" altLang="nl-NL" sz="2400" dirty="0"/>
              <a:t>!oops</a:t>
            </a:r>
          </a:p>
          <a:p>
            <a:pPr marL="0" lvl="0" indent="0">
              <a:lnSpc>
                <a:spcPct val="100000"/>
              </a:lnSpc>
              <a:buNone/>
            </a:pPr>
            <a:endParaRPr lang="en-US" altLang="nl-NL" sz="2400" dirty="0"/>
          </a:p>
          <a:p>
            <a:pPr marL="0" lvl="0" indent="0">
              <a:lnSpc>
                <a:spcPct val="100000"/>
              </a:lnSpc>
              <a:buNone/>
            </a:pPr>
            <a:r>
              <a:rPr lang="en-US" altLang="nl-NL" sz="2400" dirty="0"/>
              <a:t>This application doesn't work :(</a:t>
            </a:r>
            <a:endParaRPr lang="nl-NL" altLang="nl-NL" sz="2400" dirty="0"/>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solidFill>
                  <a:srgbClr val="FFC000"/>
                </a:solidFill>
              </a:rPr>
              <a:t>Solution</a:t>
            </a:r>
            <a:endParaRPr lang="nl-NL"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endParaRPr lang="nl-NL" sz="6000" dirty="0" smtClean="0">
              <a:solidFill>
                <a:srgbClr val="FF0000"/>
              </a:solidFill>
              <a:hlinkClick r:id="rId2"/>
            </a:endParaRPr>
          </a:p>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600" b="1" dirty="0" smtClean="0">
                <a:solidFill>
                  <a:srgbClr val="FF0000"/>
                </a:solidFill>
              </a:rPr>
              <a:t>Guide_hackjam.docx</a:t>
            </a:r>
            <a:endParaRPr lang="nl-NL" sz="6600" b="1" dirty="0" smtClean="0">
              <a:solidFill>
                <a:srgbClr val="FF0000"/>
              </a:solidFill>
            </a:endParaRPr>
          </a:p>
          <a:p>
            <a:pPr marL="0" indent="0" algn="ctr">
              <a:buNone/>
            </a:pP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endParaRPr lang="nl-NL" sz="6000" dirty="0">
              <a:solidFill>
                <a:srgbClr val="FF0000"/>
              </a:solidFill>
            </a:endParaRP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92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a:t>
            </a:r>
            <a:r>
              <a:rPr lang="en-US" dirty="0" smtClean="0"/>
              <a:t>component</a:t>
            </a:r>
          </a:p>
          <a:p>
            <a:r>
              <a:rPr lang="en-US" dirty="0" smtClean="0"/>
              <a:t>Implement the search in the sidebar (form with </a:t>
            </a:r>
            <a:r>
              <a:rPr lang="en-US" b="1" dirty="0" err="1" smtClean="0"/>
              <a:t>ngModel</a:t>
            </a:r>
            <a:r>
              <a:rPr lang="en-US" dirty="0" smtClean="0"/>
              <a:t>)</a:t>
            </a:r>
            <a:endParaRPr lang="en-US" dirty="0"/>
          </a:p>
          <a:p>
            <a:endParaRPr lang="en-US"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normAutofit/>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a:solidFill>
                <a:srgbClr val="FFC000"/>
              </a:solidFill>
            </a:endParaRPr>
          </a:p>
          <a:p>
            <a:pPr marL="0" indent="0" algn="ctr">
              <a:buNone/>
            </a:pPr>
            <a:r>
              <a:rPr lang="nl-NL" sz="3000" b="1" dirty="0"/>
              <a:t>For </a:t>
            </a:r>
            <a:r>
              <a:rPr lang="nl-NL" sz="3000" b="1" dirty="0" err="1"/>
              <a:t>suggestions</a:t>
            </a:r>
            <a:r>
              <a:rPr lang="nl-NL" sz="3000" b="1" dirty="0"/>
              <a:t> </a:t>
            </a:r>
            <a:r>
              <a:rPr lang="nl-NL" sz="3000" b="1" dirty="0" err="1"/>
              <a:t>clone</a:t>
            </a:r>
            <a:r>
              <a:rPr lang="nl-NL" sz="3000" b="1" dirty="0"/>
              <a:t> </a:t>
            </a:r>
            <a:r>
              <a:rPr lang="nl-NL" sz="3000" b="1" dirty="0" err="1"/>
              <a:t>this</a:t>
            </a:r>
            <a:r>
              <a:rPr lang="nl-NL" sz="3000" b="1" dirty="0"/>
              <a:t>:</a:t>
            </a:r>
          </a:p>
          <a:p>
            <a:pPr marL="0" indent="0" algn="ctr">
              <a:buNone/>
            </a:pPr>
            <a:r>
              <a:rPr lang="nl-NL" sz="3000" b="1" dirty="0"/>
              <a:t>https://github.com/petereijgermans11/hackjam-angular-part1</a:t>
            </a:r>
          </a:p>
          <a:p>
            <a:endParaRPr lang="nl-NL" sz="4800" dirty="0"/>
          </a:p>
          <a:p>
            <a:pPr marL="0" indent="0" algn="ctr">
              <a:buNone/>
            </a:pPr>
            <a:endParaRPr lang="nl-NL" sz="4800" b="1" dirty="0" smtClean="0">
              <a:solidFill>
                <a:srgbClr val="FFC000"/>
              </a:solidFill>
            </a:endParaRP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chemeClr val="accent2"/>
                </a:solidFill>
              </a:rPr>
              <a:t>// </a:t>
            </a:r>
            <a:r>
              <a:rPr lang="nl-NL" sz="2000" b="1" dirty="0" err="1" smtClean="0">
                <a:solidFill>
                  <a:schemeClr val="accent2"/>
                </a:solidFill>
              </a:rPr>
              <a:t>To</a:t>
            </a:r>
            <a:r>
              <a:rPr lang="nl-NL" sz="2000" b="1" dirty="0" smtClean="0">
                <a:solidFill>
                  <a:schemeClr val="accent2"/>
                </a:solidFill>
              </a:rPr>
              <a:t> do: </a:t>
            </a:r>
          </a:p>
          <a:p>
            <a:pPr marL="0" indent="0">
              <a:buNone/>
            </a:pPr>
            <a:r>
              <a:rPr lang="nl-NL" sz="2000" b="1" dirty="0" smtClean="0">
                <a:solidFill>
                  <a:schemeClr val="accent2"/>
                </a:solidFill>
              </a:rPr>
              <a:t>// import </a:t>
            </a:r>
            <a:r>
              <a:rPr lang="nl-NL" sz="2000" b="1" dirty="0" err="1" smtClean="0">
                <a:solidFill>
                  <a:schemeClr val="accent2"/>
                </a:solidFill>
              </a:rPr>
              <a:t>categories</a:t>
            </a:r>
            <a:r>
              <a:rPr lang="nl-NL" sz="2000" b="1" dirty="0" smtClean="0">
                <a:solidFill>
                  <a:schemeClr val="accent2"/>
                </a:solidFill>
              </a:rPr>
              <a:t>….</a:t>
            </a:r>
            <a:endParaRPr lang="nl-NL" sz="2000" b="1" dirty="0">
              <a:solidFill>
                <a:schemeClr val="accent2"/>
              </a:solidFill>
            </a:endParaRPr>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a:solidFill>
                  <a:schemeClr val="accent2"/>
                </a:solidFill>
              </a:rPr>
              <a:t>// </a:t>
            </a:r>
            <a:r>
              <a:rPr lang="nl-NL" sz="2000" b="1" dirty="0" err="1">
                <a:solidFill>
                  <a:schemeClr val="accent2"/>
                </a:solidFill>
              </a:rPr>
              <a:t>Todo</a:t>
            </a:r>
            <a:r>
              <a:rPr lang="nl-NL" sz="2000" b="1" dirty="0">
                <a:solidFill>
                  <a:schemeClr val="accent2"/>
                </a:solidFill>
              </a:rPr>
              <a:t>: </a:t>
            </a:r>
          </a:p>
          <a:p>
            <a:pPr marL="0" indent="0">
              <a:buNone/>
            </a:pPr>
            <a:r>
              <a:rPr lang="nl-NL" sz="2000" b="1" dirty="0" smtClean="0"/>
              <a:t>        </a:t>
            </a:r>
            <a:r>
              <a:rPr lang="nl-NL" sz="2000" b="1" dirty="0" err="1" smtClean="0"/>
              <a:t>getCategories</a:t>
            </a:r>
            <a:r>
              <a:rPr lang="nl-NL" sz="2000" b="1" dirty="0" smtClean="0"/>
              <a:t>(): …</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b="1" dirty="0" smtClean="0">
                <a:solidFill>
                  <a:srgbClr val="FF0000"/>
                </a:solidFill>
              </a:rPr>
              <a:t>Import { </a:t>
            </a:r>
            <a:r>
              <a:rPr lang="nl-NL" b="1" dirty="0" err="1">
                <a:solidFill>
                  <a:srgbClr val="FF0000"/>
                </a:solidFill>
              </a:rPr>
              <a:t>AppService</a:t>
            </a:r>
            <a:r>
              <a:rPr lang="nl-NL" b="1" dirty="0">
                <a:solidFill>
                  <a:srgbClr val="FF0000"/>
                </a:solidFill>
              </a:rPr>
              <a:t> } </a:t>
            </a:r>
            <a:r>
              <a:rPr lang="nl-NL" b="1" dirty="0" err="1">
                <a:solidFill>
                  <a:srgbClr val="FF0000"/>
                </a:solidFill>
              </a:rPr>
              <a:t>from</a:t>
            </a:r>
            <a:r>
              <a:rPr lang="nl-NL" b="1" dirty="0">
                <a:solidFill>
                  <a:srgbClr val="FF0000"/>
                </a:solidFill>
              </a:rPr>
              <a:t> './services/</a:t>
            </a:r>
            <a:r>
              <a:rPr lang="nl-NL" b="1" dirty="0" err="1">
                <a:solidFill>
                  <a:srgbClr val="FF0000"/>
                </a:solidFill>
              </a:rPr>
              <a:t>app.service</a:t>
            </a:r>
            <a:r>
              <a:rPr lang="nl-NL" b="1"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r>
              <a:rPr lang="nl-NL" b="1" dirty="0" smtClean="0">
                <a:solidFill>
                  <a:srgbClr val="FFC000"/>
                </a:solidFill>
              </a:rPr>
              <a:t> of the </a:t>
            </a:r>
            <a:r>
              <a:rPr lang="nl-NL" b="1" dirty="0" err="1" smtClean="0">
                <a:solidFill>
                  <a:srgbClr val="FFC000"/>
                </a:solidFill>
              </a:rPr>
              <a:t>AppComponent</a:t>
            </a:r>
            <a:endParaRPr lang="nl-NL" b="1" dirty="0">
              <a:solidFill>
                <a:srgbClr val="FFC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nl-NL" dirty="0"/>
              <a:t> </a:t>
            </a:r>
            <a:endParaRPr lang="nl-NL" dirty="0" smtClean="0"/>
          </a:p>
          <a:p>
            <a:pPr marL="0" indent="0">
              <a:buNone/>
            </a:pPr>
            <a:r>
              <a:rPr lang="nl-NL" b="1"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smtClean="0">
                <a:solidFill>
                  <a:schemeClr val="accent2"/>
                </a:solidFill>
              </a:rPr>
              <a:t>// </a:t>
            </a:r>
            <a:r>
              <a:rPr lang="nl-NL" b="1" dirty="0" err="1" smtClean="0">
                <a:solidFill>
                  <a:schemeClr val="accent2"/>
                </a:solidFill>
              </a:rPr>
              <a:t>Todo</a:t>
            </a:r>
            <a:r>
              <a:rPr lang="nl-NL" b="1" dirty="0" smtClean="0">
                <a:solidFill>
                  <a:schemeClr val="accent2"/>
                </a:solidFill>
              </a:rPr>
              <a:t>: </a:t>
            </a:r>
          </a:p>
          <a:p>
            <a:pPr marL="0" indent="0">
              <a:buNone/>
            </a:pPr>
            <a:r>
              <a:rPr lang="nl-NL" b="1" dirty="0" smtClean="0">
                <a:solidFill>
                  <a:schemeClr val="accent2"/>
                </a:solidFill>
              </a:rPr>
              <a:t>    // get the </a:t>
            </a:r>
            <a:r>
              <a:rPr lang="nl-NL" b="1" dirty="0" err="1" smtClean="0">
                <a:solidFill>
                  <a:schemeClr val="accent2"/>
                </a:solidFill>
              </a:rPr>
              <a:t>categories</a:t>
            </a:r>
            <a:r>
              <a:rPr lang="nl-NL" b="1" dirty="0" smtClean="0">
                <a:solidFill>
                  <a:schemeClr val="accent2"/>
                </a:solidFill>
              </a:rPr>
              <a:t>…</a:t>
            </a:r>
            <a:endParaRPr lang="nl-NL" dirty="0" smtClean="0"/>
          </a:p>
          <a:p>
            <a:pPr marL="0" indent="0">
              <a:buNone/>
            </a:pPr>
            <a:r>
              <a:rPr lang="nl-NL" dirty="0" smtClean="0"/>
              <a:t>  </a:t>
            </a:r>
            <a:r>
              <a:rPr lang="nl-NL" dirty="0"/>
              <a:t>}</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AppComponent</a:t>
            </a:r>
            <a:endParaRPr lang="nl-NL" dirty="0" smtClean="0"/>
          </a:p>
          <a:p>
            <a:pPr marL="0" indent="0">
              <a:buNone/>
            </a:pPr>
            <a:endParaRPr lang="nl-NL" dirty="0"/>
          </a:p>
        </p:txBody>
      </p:sp>
    </p:spTree>
    <p:extLst>
      <p:ext uri="{BB962C8B-B14F-4D97-AF65-F5344CB8AC3E}">
        <p14:creationId xmlns:p14="http://schemas.microsoft.com/office/powerpoint/2010/main" val="32953617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@Output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407815" y="4414283"/>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938475" y="4440090"/>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BookListComponent</a:t>
            </a:r>
            <a:endParaRPr lang="nl-NL" sz="3600" dirty="0">
              <a:solidFill>
                <a:srgbClr val="FF0000"/>
              </a:solidFill>
            </a:endParaRPr>
          </a:p>
        </p:txBody>
      </p:sp>
    </p:spTree>
    <p:extLst>
      <p:ext uri="{BB962C8B-B14F-4D97-AF65-F5344CB8AC3E}">
        <p14:creationId xmlns:p14="http://schemas.microsoft.com/office/powerpoint/2010/main" val="36800108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booklist.template.html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normAutofit/>
          </a:bodyPr>
          <a:lstStyle/>
          <a:p>
            <a:pPr marL="0" indent="0">
              <a:buNone/>
            </a:pPr>
            <a:r>
              <a:rPr lang="nl-NL" dirty="0"/>
              <a:t>&lt;!--List of </a:t>
            </a:r>
            <a:r>
              <a:rPr lang="nl-NL" dirty="0" err="1"/>
              <a:t>books</a:t>
            </a:r>
            <a:r>
              <a:rPr lang="nl-NL" dirty="0"/>
              <a:t>-</a:t>
            </a:r>
            <a:r>
              <a:rPr lang="nl-NL" dirty="0" smtClean="0"/>
              <a:t>-&gt;</a:t>
            </a:r>
          </a:p>
          <a:p>
            <a:endParaRPr lang="nl-NL" dirty="0"/>
          </a:p>
          <a:p>
            <a:pPr marL="0" indent="0">
              <a:buNone/>
            </a:pPr>
            <a:r>
              <a:rPr lang="en-US" sz="2200" dirty="0"/>
              <a:t>&lt;section class="gallery" [</a:t>
            </a:r>
            <a:r>
              <a:rPr lang="en-US" sz="2200" b="1" dirty="0" err="1"/>
              <a:t>class.filter</a:t>
            </a:r>
            <a:r>
              <a:rPr lang="en-US" sz="2200" b="1" dirty="0"/>
              <a:t>-is-visible]="!</a:t>
            </a:r>
            <a:r>
              <a:rPr lang="en-US" sz="2200" b="1" dirty="0" err="1"/>
              <a:t>navClosed</a:t>
            </a:r>
            <a:r>
              <a:rPr lang="en-US" sz="2200" b="1" dirty="0"/>
              <a:t>"&gt;</a:t>
            </a:r>
          </a:p>
          <a:p>
            <a:pPr marL="0" indent="0">
              <a:buNone/>
            </a:pPr>
            <a:r>
              <a:rPr lang="nl-NL" sz="2200" b="1" dirty="0"/>
              <a:t>&lt;</a:t>
            </a:r>
            <a:r>
              <a:rPr lang="nl-NL" sz="2200" b="1" dirty="0" err="1"/>
              <a:t>ul</a:t>
            </a:r>
            <a:r>
              <a:rPr lang="nl-NL" sz="2200" b="1" dirty="0"/>
              <a:t>&gt;</a:t>
            </a:r>
          </a:p>
          <a:p>
            <a:pPr marL="0" indent="0">
              <a:buNone/>
            </a:pPr>
            <a:r>
              <a:rPr lang="en-US" sz="2200" b="1" dirty="0" smtClean="0"/>
              <a:t>      &lt;</a:t>
            </a:r>
            <a:r>
              <a:rPr lang="en-US" sz="2200" b="1" dirty="0"/>
              <a:t>li *</a:t>
            </a:r>
            <a:r>
              <a:rPr lang="en-US" sz="2200" b="1" dirty="0" err="1"/>
              <a:t>ngFor</a:t>
            </a:r>
            <a:r>
              <a:rPr lang="en-US" sz="2200" b="1" dirty="0"/>
              <a:t>="let book of</a:t>
            </a:r>
            <a:r>
              <a:rPr lang="en-US" sz="2200" dirty="0"/>
              <a:t> </a:t>
            </a:r>
            <a:r>
              <a:rPr lang="en-US" sz="2400" b="1" dirty="0">
                <a:solidFill>
                  <a:srgbClr val="FFC000"/>
                </a:solidFill>
              </a:rPr>
              <a:t>books</a:t>
            </a:r>
            <a:r>
              <a:rPr lang="en-US" sz="2200" dirty="0"/>
              <a:t>"&gt;</a:t>
            </a:r>
          </a:p>
          <a:p>
            <a:pPr marL="0" indent="0">
              <a:buNone/>
            </a:pPr>
            <a:r>
              <a:rPr lang="nl-NL" sz="2200" dirty="0" smtClean="0"/>
              <a:t>               &lt;</a:t>
            </a:r>
            <a:r>
              <a:rPr lang="nl-NL" sz="2200" dirty="0" err="1"/>
              <a:t>img</a:t>
            </a:r>
            <a:r>
              <a:rPr lang="nl-NL" sz="2200" dirty="0"/>
              <a:t> </a:t>
            </a:r>
            <a:r>
              <a:rPr lang="nl-NL" sz="2200" dirty="0" err="1"/>
              <a:t>src</a:t>
            </a:r>
            <a:r>
              <a:rPr lang="nl-NL" sz="2200" dirty="0"/>
              <a:t>="{{</a:t>
            </a:r>
            <a:r>
              <a:rPr lang="nl-NL" sz="2200" dirty="0" err="1"/>
              <a:t>book.cover</a:t>
            </a:r>
            <a:r>
              <a:rPr lang="nl-NL" sz="2200" dirty="0"/>
              <a:t>}}" (click)="</a:t>
            </a:r>
            <a:r>
              <a:rPr lang="nl-NL" sz="2200" dirty="0" err="1"/>
              <a:t>clicked</a:t>
            </a:r>
            <a:r>
              <a:rPr lang="nl-NL" sz="2200" dirty="0"/>
              <a:t>"/&gt;</a:t>
            </a:r>
          </a:p>
          <a:p>
            <a:pPr marL="0" indent="0">
              <a:buNone/>
            </a:pPr>
            <a:r>
              <a:rPr lang="nl-NL" sz="2200" dirty="0" smtClean="0"/>
              <a:t>      &lt;/li&gt;</a:t>
            </a:r>
          </a:p>
          <a:p>
            <a:pPr marL="0" indent="0">
              <a:buNone/>
            </a:pPr>
            <a:r>
              <a:rPr lang="nl-NL" sz="2200" dirty="0" smtClean="0"/>
              <a:t>&lt;/</a:t>
            </a:r>
            <a:r>
              <a:rPr lang="nl-NL" sz="2200" dirty="0" err="1" smtClean="0"/>
              <a:t>ul</a:t>
            </a:r>
            <a:r>
              <a:rPr lang="nl-NL" sz="2200" dirty="0"/>
              <a:t>&gt;</a:t>
            </a:r>
          </a:p>
          <a:p>
            <a:pPr marL="0" indent="0">
              <a:buNone/>
            </a:pPr>
            <a:endParaRPr lang="nl-NL" dirty="0"/>
          </a:p>
        </p:txBody>
      </p:sp>
    </p:spTree>
    <p:extLst>
      <p:ext uri="{BB962C8B-B14F-4D97-AF65-F5344CB8AC3E}">
        <p14:creationId xmlns:p14="http://schemas.microsoft.com/office/powerpoint/2010/main" val="1398861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a:t>
            </a:r>
            <a:r>
              <a:rPr lang="nl-NL" sz="2000" b="1" dirty="0" smtClean="0">
                <a:solidFill>
                  <a:srgbClr val="FFC000"/>
                </a:solidFill>
              </a:rPr>
              <a:t>@Input </a:t>
            </a:r>
            <a:r>
              <a:rPr lang="nl-NL" sz="2000" b="1" dirty="0" err="1" smtClean="0">
                <a:solidFill>
                  <a:srgbClr val="FFC000"/>
                </a:solidFill>
              </a:rPr>
              <a:t>books</a:t>
            </a:r>
            <a:r>
              <a:rPr lang="nl-NL" sz="2000" b="1" dirty="0" smtClean="0">
                <a:solidFill>
                  <a:srgbClr val="FFC000"/>
                </a:solidFill>
              </a:rPr>
              <a:t>;</a:t>
            </a:r>
            <a:endParaRPr lang="nl-NL" sz="2000" b="1" dirty="0">
              <a:solidFill>
                <a:srgbClr val="FFC000"/>
              </a:solidFill>
            </a:endParaRP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dirty="0" smtClean="0"/>
              <a:t>  …..</a:t>
            </a:r>
          </a:p>
          <a:p>
            <a:pPr marL="0" indent="0">
              <a:buNone/>
            </a:pPr>
            <a:endParaRPr lang="nl-NL" sz="1800" dirty="0"/>
          </a:p>
          <a:p>
            <a:pPr marL="0" indent="0">
              <a:buNone/>
            </a:pPr>
            <a:r>
              <a:rPr lang="nl-NL" sz="1800" dirty="0" smtClean="0"/>
              <a:t>            </a:t>
            </a:r>
            <a:r>
              <a:rPr lang="nl-NL" sz="1800" b="1" dirty="0" smtClean="0"/>
              <a:t>&lt;</a:t>
            </a:r>
            <a:r>
              <a:rPr lang="nl-NL" sz="1800" b="1" dirty="0" err="1"/>
              <a:t>book</a:t>
            </a:r>
            <a:r>
              <a:rPr lang="nl-NL" sz="1800" b="1" dirty="0"/>
              <a:t>-list </a:t>
            </a:r>
            <a:r>
              <a:rPr lang="nl-NL" sz="1800" b="1" dirty="0">
                <a:solidFill>
                  <a:schemeClr val="accent2"/>
                </a:solidFill>
              </a:rPr>
              <a:t>[</a:t>
            </a:r>
            <a:r>
              <a:rPr lang="nl-NL" sz="1800" b="1" dirty="0" err="1">
                <a:solidFill>
                  <a:srgbClr val="FFC000"/>
                </a:solidFill>
              </a:rPr>
              <a:t>books</a:t>
            </a:r>
            <a:r>
              <a:rPr lang="nl-NL" sz="1800" b="1" dirty="0">
                <a:solidFill>
                  <a:schemeClr val="accent2"/>
                </a:solidFill>
              </a:rPr>
              <a:t>]</a:t>
            </a:r>
            <a:r>
              <a:rPr lang="nl-NL" sz="1800" b="1" dirty="0"/>
              <a:t>=“</a:t>
            </a:r>
            <a:r>
              <a:rPr lang="nl-NL" sz="2000" b="1" dirty="0" err="1">
                <a:solidFill>
                  <a:srgbClr val="C00000"/>
                </a:solidFill>
              </a:rPr>
              <a:t>books</a:t>
            </a:r>
            <a:r>
              <a:rPr lang="nl-NL" sz="1800" b="1" dirty="0"/>
              <a:t>”&gt;&lt;/</a:t>
            </a:r>
            <a:r>
              <a:rPr lang="nl-NL" sz="1800" b="1" dirty="0" err="1"/>
              <a:t>book</a:t>
            </a:r>
            <a:r>
              <a:rPr lang="nl-NL" sz="1800" b="1" dirty="0"/>
              <a:t>-list&gt;</a:t>
            </a:r>
          </a:p>
          <a:p>
            <a:pPr marL="0" indent="0">
              <a:buNone/>
            </a:pPr>
            <a:r>
              <a:rPr lang="nl-NL" b="1" dirty="0" smtClean="0"/>
              <a:t> ….</a:t>
            </a:r>
            <a:endParaRPr lang="nl-NL" b="1" dirty="0"/>
          </a:p>
        </p:txBody>
      </p:sp>
    </p:spTree>
    <p:extLst>
      <p:ext uri="{BB962C8B-B14F-4D97-AF65-F5344CB8AC3E}">
        <p14:creationId xmlns:p14="http://schemas.microsoft.com/office/powerpoint/2010/main" val="4220150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BookListComponent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sz="3600" b="1" dirty="0" err="1" smtClean="0">
                <a:solidFill>
                  <a:srgbClr val="FFC000"/>
                </a:solidFill>
              </a:rPr>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1497058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MenuComponent</a:t>
            </a:r>
            <a:endParaRPr lang="nl-NL" sz="3600" dirty="0">
              <a:solidFill>
                <a:srgbClr val="FF0000"/>
              </a:solidFill>
            </a:endParaRPr>
          </a:p>
        </p:txBody>
      </p:sp>
    </p:spTree>
    <p:extLst>
      <p:ext uri="{BB962C8B-B14F-4D97-AF65-F5344CB8AC3E}">
        <p14:creationId xmlns:p14="http://schemas.microsoft.com/office/powerpoint/2010/main" val="3446960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791223" cy="4351338"/>
          </a:xfrm>
        </p:spPr>
        <p:txBody>
          <a:bodyPr/>
          <a:lstStyle/>
          <a:p>
            <a:endParaRPr lang="nl-NL" dirty="0" smtClean="0"/>
          </a:p>
          <a:p>
            <a:pPr marL="0" indent="0">
              <a:buNone/>
            </a:pPr>
            <a:r>
              <a:rPr lang="nl-NL" sz="2000" b="1" dirty="0" smtClean="0"/>
              <a:t>&lt;li *</a:t>
            </a:r>
            <a:r>
              <a:rPr lang="nl-NL" sz="2000" b="1" dirty="0" err="1" smtClean="0"/>
              <a:t>ngFor</a:t>
            </a:r>
            <a:r>
              <a:rPr lang="nl-NL" sz="2000" b="1" dirty="0" smtClean="0"/>
              <a:t> = “let </a:t>
            </a:r>
            <a:r>
              <a:rPr lang="nl-NL" sz="2000" b="1" dirty="0" err="1" smtClean="0"/>
              <a:t>category</a:t>
            </a:r>
            <a:r>
              <a:rPr lang="nl-NL" sz="2000" b="1" dirty="0" smtClean="0"/>
              <a:t> of </a:t>
            </a:r>
            <a:r>
              <a:rPr lang="nl-NL" sz="2000" b="1" dirty="0" err="1" smtClean="0">
                <a:solidFill>
                  <a:srgbClr val="FFC000"/>
                </a:solidFill>
              </a:rPr>
              <a:t>categories</a:t>
            </a:r>
            <a:r>
              <a:rPr lang="nl-NL" sz="2000" b="1" dirty="0" smtClean="0"/>
              <a:t>” (click) = “</a:t>
            </a:r>
            <a:r>
              <a:rPr lang="nl-NL" sz="2000" b="1" dirty="0" err="1" smtClean="0">
                <a:solidFill>
                  <a:srgbClr val="C00000"/>
                </a:solidFill>
              </a:rPr>
              <a:t>changeCategory</a:t>
            </a:r>
            <a:r>
              <a:rPr lang="nl-NL" sz="2000" b="1" dirty="0" smtClean="0">
                <a:solidFill>
                  <a:srgbClr val="FF0000"/>
                </a:solidFill>
              </a:rPr>
              <a:t>(</a:t>
            </a:r>
            <a:r>
              <a:rPr lang="nl-NL" sz="2000" b="1" dirty="0" err="1" smtClean="0">
                <a:solidFill>
                  <a:srgbClr val="FF0000"/>
                </a:solidFill>
              </a:rPr>
              <a:t>category</a:t>
            </a:r>
            <a:r>
              <a:rPr lang="nl-NL" sz="2000" b="1" dirty="0" smtClean="0"/>
              <a:t>)”&gt;</a:t>
            </a:r>
          </a:p>
          <a:p>
            <a:pPr marL="0" indent="0">
              <a:buNone/>
            </a:pPr>
            <a:r>
              <a:rPr lang="nl-NL" sz="2000" b="1" dirty="0" smtClean="0"/>
              <a:t>                   &lt;a&gt;{{category.name}}&lt;/a&gt;</a:t>
            </a:r>
            <a:endParaRPr lang="nl-NL" sz="2000" b="1" dirty="0"/>
          </a:p>
          <a:p>
            <a:pPr marL="0" indent="0">
              <a:buNone/>
            </a:pPr>
            <a:r>
              <a:rPr lang="nl-NL" sz="20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273300" y="1690688"/>
            <a:ext cx="7236178" cy="5027612"/>
          </a:xfrm>
        </p:spPr>
        <p:txBody>
          <a:bodyPr>
            <a:normAutofit fontScale="550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a:t>
            </a:r>
            <a:r>
              <a:rPr lang="nl-NL" sz="3800" b="1" dirty="0">
                <a:solidFill>
                  <a:srgbClr val="FFC000"/>
                </a:solidFill>
              </a:rPr>
              <a:t>@Input </a:t>
            </a:r>
            <a:r>
              <a:rPr lang="nl-NL" sz="3800" b="1" dirty="0" err="1" smtClean="0">
                <a:solidFill>
                  <a:srgbClr val="FFC000"/>
                </a:solidFill>
              </a:rPr>
              <a:t>categories</a:t>
            </a:r>
            <a:r>
              <a:rPr lang="nl-NL" sz="3800" b="1" dirty="0" smtClean="0">
                <a:solidFill>
                  <a:srgbClr val="FFC000"/>
                </a:solidFill>
              </a:rPr>
              <a:t>;</a:t>
            </a:r>
          </a:p>
          <a:p>
            <a:pPr marL="0" indent="0">
              <a:buNone/>
            </a:pPr>
            <a:r>
              <a:rPr lang="nl-NL" b="1" dirty="0">
                <a:solidFill>
                  <a:srgbClr val="FF0000"/>
                </a:solidFill>
              </a:rPr>
              <a:t> </a:t>
            </a:r>
            <a:r>
              <a:rPr lang="nl-NL" b="1" dirty="0" smtClean="0">
                <a:solidFill>
                  <a:srgbClr val="FF0000"/>
                </a:solidFill>
              </a:rPr>
              <a:t>             </a:t>
            </a:r>
            <a:r>
              <a:rPr lang="nl-NL" sz="3800" b="1" dirty="0" smtClean="0">
                <a:solidFill>
                  <a:srgbClr val="FF0000"/>
                </a:solidFill>
              </a:rPr>
              <a:t>@Output </a:t>
            </a:r>
            <a:r>
              <a:rPr lang="nl-NL" sz="3800" b="1" dirty="0" err="1" smtClean="0">
                <a:solidFill>
                  <a:srgbClr val="FF0000"/>
                </a:solidFill>
              </a:rPr>
              <a:t>categoryChanged</a:t>
            </a:r>
            <a:r>
              <a:rPr lang="nl-NL" sz="3800" b="1" dirty="0" smtClean="0">
                <a:solidFill>
                  <a:srgbClr val="FF0000"/>
                </a:solidFill>
              </a:rPr>
              <a:t> = new </a:t>
            </a:r>
            <a:r>
              <a:rPr lang="nl-NL" sz="3800" b="1" dirty="0" err="1" smtClean="0">
                <a:solidFill>
                  <a:srgbClr val="FF0000"/>
                </a:solidFill>
              </a:rPr>
              <a:t>EventEmitter</a:t>
            </a:r>
            <a:r>
              <a:rPr lang="nl-NL" sz="3800" b="1" dirty="0" smtClean="0">
                <a:solidFill>
                  <a:srgbClr val="FF0000"/>
                </a:solidFill>
              </a:rPr>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C0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solidFill>
                  <a:srgbClr val="FF0000"/>
                </a:solidFill>
              </a:rPr>
              <a:t>this.categoryChanged.emit</a:t>
            </a:r>
            <a:r>
              <a:rPr lang="nl-NL" b="1" dirty="0" smtClean="0">
                <a:solidFill>
                  <a:srgbClr val="FF0000"/>
                </a:solidFill>
              </a:rPr>
              <a:t>(</a:t>
            </a:r>
            <a:r>
              <a:rPr lang="nl-NL" b="1" dirty="0" err="1" smtClean="0">
                <a:solidFill>
                  <a:srgbClr val="FF0000"/>
                </a:solidFill>
              </a:rPr>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changeCategoryParent</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i="1" dirty="0" smtClean="0">
                <a:solidFill>
                  <a:srgbClr val="C00000"/>
                </a:solidFill>
              </a:rPr>
              <a:t> </a:t>
            </a:r>
            <a:r>
              <a:rPr lang="nl-NL" i="1" dirty="0" err="1" smtClean="0">
                <a:solidFill>
                  <a:srgbClr val="C00000"/>
                </a:solidFill>
              </a:rPr>
              <a:t>for</a:t>
            </a:r>
            <a:r>
              <a:rPr lang="nl-NL" i="1" dirty="0" smtClean="0">
                <a:solidFill>
                  <a:srgbClr val="C00000"/>
                </a:solidFill>
              </a:rPr>
              <a:t> </a:t>
            </a:r>
            <a:r>
              <a:rPr lang="nl-NL" i="1" dirty="0" err="1" smtClean="0">
                <a:solidFill>
                  <a:srgbClr val="C00000"/>
                </a:solidFill>
              </a:rPr>
              <a:t>Angular</a:t>
            </a:r>
            <a:r>
              <a:rPr lang="nl-NL" i="1" dirty="0" smtClean="0">
                <a:solidFill>
                  <a:srgbClr val="C00000"/>
                </a:solidFill>
              </a:rPr>
              <a:t> 2</a:t>
            </a:r>
            <a:endParaRPr lang="nl-NL" dirty="0" smtClean="0">
              <a:solidFill>
                <a:srgbClr val="C00000"/>
              </a:solidFill>
            </a:endParaRP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changeCategoryParent</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MenuComponent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sz="3600" b="1" dirty="0" err="1" smtClean="0">
                <a:solidFill>
                  <a:srgbClr val="FFC000"/>
                </a:solidFill>
              </a:rPr>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sz="3600" b="1" dirty="0" err="1" smtClean="0">
                <a:solidFill>
                  <a:srgbClr val="FFC000"/>
                </a:solidFill>
              </a:rPr>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547632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8608</TotalTime>
  <Words>2205</Words>
  <Application>Microsoft Office PowerPoint</Application>
  <PresentationFormat>Widescreen</PresentationFormat>
  <Paragraphs>638</Paragraphs>
  <Slides>52</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ＭＳ 明朝</vt:lpstr>
      <vt:lpstr>Arial</vt:lpstr>
      <vt:lpstr>Calibri</vt:lpstr>
      <vt:lpstr>Calibri Light</vt:lpstr>
      <vt:lpstr>Cambria</vt:lpstr>
      <vt:lpstr>Courier</vt:lpstr>
      <vt:lpstr>Courier New</vt:lpstr>
      <vt:lpstr>Helvetica Neue Light</vt:lpstr>
      <vt:lpstr>Monaco</vt:lpstr>
      <vt:lpstr>Symbol</vt:lpstr>
      <vt:lpstr>Times New Roman</vt:lpstr>
      <vt:lpstr>Wingdings</vt:lpstr>
      <vt:lpstr>Kantoorthema</vt:lpstr>
      <vt:lpstr>337</vt:lpstr>
      <vt:lpstr>Getting started</vt:lpstr>
      <vt:lpstr>Goal</vt:lpstr>
      <vt:lpstr>Angular 2</vt:lpstr>
      <vt:lpstr>TypeScript</vt:lpstr>
      <vt:lpstr>TypeScript</vt:lpstr>
      <vt:lpstr>TypeScript Class</vt:lpstr>
      <vt:lpstr>TypeScript</vt:lpstr>
      <vt:lpstr>TypeScript</vt:lpstr>
      <vt:lpstr>Forms</vt:lpstr>
      <vt:lpstr>Component based</vt:lpstr>
      <vt:lpstr>Component based</vt:lpstr>
      <vt:lpstr>Syntax Component</vt:lpstr>
      <vt:lpstr>Selector in index.html</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PowerPoint Presentation</vt:lpstr>
      <vt:lpstr>Forms</vt:lpstr>
      <vt:lpstr>Forms</vt:lpstr>
      <vt:lpstr>Forms  [(ngModel)]</vt:lpstr>
      <vt:lpstr>Forms  [(ngModel)]</vt:lpstr>
      <vt:lpstr>Getting started</vt:lpstr>
      <vt:lpstr>Solution</vt:lpstr>
      <vt:lpstr>TODO: Features to implement in your app </vt:lpstr>
      <vt:lpstr>PowerPoint Presentation</vt:lpstr>
      <vt:lpstr>Service</vt:lpstr>
      <vt:lpstr>AppService</vt:lpstr>
      <vt:lpstr>Use the AppService in your AppComponent</vt:lpstr>
      <vt:lpstr>Inject service via the constructor of the AppComponent</vt:lpstr>
      <vt:lpstr>Exercise</vt:lpstr>
      <vt:lpstr>Architecture</vt:lpstr>
      <vt:lpstr>Architecture: Split your app into small components </vt:lpstr>
      <vt:lpstr>PowerPoint Presentation</vt:lpstr>
      <vt:lpstr>booklist.template.html</vt:lpstr>
      <vt:lpstr>bookList.component.ts</vt:lpstr>
      <vt:lpstr>app.template.html</vt:lpstr>
      <vt:lpstr>Add BookListComponent in app.module.js</vt:lpstr>
      <vt:lpstr>PowerPoint Presentation</vt:lpstr>
      <vt:lpstr>menu.template.html</vt:lpstr>
      <vt:lpstr>menu.component.ts</vt:lpstr>
      <vt:lpstr>app.template.html</vt:lpstr>
      <vt:lpstr>app.component.ts</vt:lpstr>
      <vt:lpstr>Add MenuComponent in app.module.js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1541</cp:revision>
  <dcterms:created xsi:type="dcterms:W3CDTF">2015-09-06T10:02:24Z</dcterms:created>
  <dcterms:modified xsi:type="dcterms:W3CDTF">2017-03-16T07:34:20Z</dcterms:modified>
</cp:coreProperties>
</file>