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16" r:id="rId2"/>
    <p:sldId id="334" r:id="rId3"/>
    <p:sldId id="306" r:id="rId4"/>
    <p:sldId id="283" r:id="rId5"/>
    <p:sldId id="259" r:id="rId6"/>
    <p:sldId id="298" r:id="rId7"/>
    <p:sldId id="291" r:id="rId8"/>
    <p:sldId id="359" r:id="rId9"/>
    <p:sldId id="361" r:id="rId10"/>
    <p:sldId id="360" r:id="rId11"/>
    <p:sldId id="266" r:id="rId12"/>
    <p:sldId id="331" r:id="rId13"/>
    <p:sldId id="308" r:id="rId14"/>
    <p:sldId id="342" r:id="rId15"/>
    <p:sldId id="330" r:id="rId16"/>
    <p:sldId id="345" r:id="rId17"/>
    <p:sldId id="362" r:id="rId18"/>
    <p:sldId id="333" r:id="rId19"/>
    <p:sldId id="364" r:id="rId20"/>
    <p:sldId id="344" r:id="rId21"/>
    <p:sldId id="365" r:id="rId22"/>
    <p:sldId id="366" r:id="rId23"/>
    <p:sldId id="354" r:id="rId24"/>
    <p:sldId id="335" r:id="rId25"/>
    <p:sldId id="353" r:id="rId26"/>
    <p:sldId id="337" r:id="rId27"/>
    <p:sldId id="356" r:id="rId28"/>
    <p:sldId id="339" r:id="rId29"/>
    <p:sldId id="349" r:id="rId30"/>
    <p:sldId id="355" r:id="rId31"/>
    <p:sldId id="351" r:id="rId32"/>
    <p:sldId id="352" r:id="rId33"/>
    <p:sldId id="369" r:id="rId34"/>
    <p:sldId id="338" r:id="rId35"/>
    <p:sldId id="348" r:id="rId36"/>
    <p:sldId id="357" r:id="rId37"/>
    <p:sldId id="319" r:id="rId38"/>
    <p:sldId id="358" r:id="rId39"/>
    <p:sldId id="363" r:id="rId40"/>
    <p:sldId id="346" r:id="rId41"/>
    <p:sldId id="347" r:id="rId42"/>
    <p:sldId id="368" r:id="rId43"/>
    <p:sldId id="367" r:id="rId4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38" autoAdjust="0"/>
    <p:restoredTop sz="66737" autoAdjust="0"/>
  </p:normalViewPr>
  <p:slideViewPr>
    <p:cSldViewPr snapToGrid="0">
      <p:cViewPr varScale="1">
        <p:scale>
          <a:sx n="68" d="100"/>
          <a:sy n="68"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3-12-2016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uth0.com/blog/angular-2-ngmodul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og.rangle.io/write-angular-2-style-code-now-typescript-decorators-components-and-flux-for-angular-1-x-applica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bstraction_(computer_scienc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Low-level_programming_language" TargetMode="External"/><Relationship Id="rId5" Type="http://schemas.openxmlformats.org/officeDocument/2006/relationships/hyperlink" Target="https://en.wikipedia.org/wiki/High-level_programming_language" TargetMode="External"/><Relationship Id="rId4" Type="http://schemas.openxmlformats.org/officeDocument/2006/relationships/hyperlink" Target="https://en.wikipedia.org/wiki/Compil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16</a:t>
            </a:fld>
            <a:endParaRPr lang="nl-NL"/>
          </a:p>
        </p:txBody>
      </p:sp>
    </p:spTree>
    <p:extLst>
      <p:ext uri="{BB962C8B-B14F-4D97-AF65-F5344CB8AC3E}">
        <p14:creationId xmlns:p14="http://schemas.microsoft.com/office/powerpoint/2010/main" val="3980211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17</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1" baseline="0" dirty="0" err="1" smtClean="0"/>
              <a:t>components</a:t>
            </a:r>
            <a:endParaRPr lang="nl-NL" b="1" baseline="0" dirty="0" smtClean="0"/>
          </a:p>
          <a:p>
            <a:pPr marL="171450" indent="-171450">
              <a:buFontTx/>
              <a:buChar char="-"/>
            </a:pPr>
            <a:r>
              <a:rPr lang="nl-NL" baseline="0" dirty="0" smtClean="0"/>
              <a:t>Bootstrap: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18</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en-US" sz="1200" b="0" i="0" kern="1200" dirty="0" smtClean="0">
                <a:solidFill>
                  <a:schemeClr val="tx1"/>
                </a:solidFill>
                <a:effectLst/>
                <a:latin typeface="+mn-lt"/>
                <a:ea typeface="+mn-ea"/>
                <a:cs typeface="+mn-cs"/>
              </a:rPr>
              <a:t>Binds a property to an interpolated string</a:t>
            </a:r>
            <a:endParaRPr lang="nl-NL" dirty="0" smtClean="0"/>
          </a:p>
          <a:p>
            <a:r>
              <a:rPr lang="nl-NL" dirty="0" smtClean="0"/>
              <a:t>2. </a:t>
            </a:r>
            <a:r>
              <a:rPr lang="en-US" sz="1200" b="0" i="0" kern="1200" dirty="0" smtClean="0">
                <a:solidFill>
                  <a:schemeClr val="tx1"/>
                </a:solidFill>
                <a:effectLst/>
                <a:latin typeface="+mn-lt"/>
                <a:ea typeface="+mn-ea"/>
                <a:cs typeface="+mn-cs"/>
              </a:rPr>
              <a:t>Binds property </a:t>
            </a:r>
            <a:r>
              <a:rPr lang="en-US" dirty="0" smtClean="0"/>
              <a:t>value</a:t>
            </a:r>
            <a:r>
              <a:rPr lang="en-US" sz="1200" b="0" i="0" kern="1200" dirty="0" smtClean="0">
                <a:solidFill>
                  <a:schemeClr val="tx1"/>
                </a:solidFill>
                <a:effectLst/>
                <a:latin typeface="+mn-lt"/>
                <a:ea typeface="+mn-ea"/>
                <a:cs typeface="+mn-cs"/>
              </a:rPr>
              <a:t> to the result of expression </a:t>
            </a:r>
            <a:r>
              <a:rPr lang="en-US" dirty="0" smtClean="0"/>
              <a:t>books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20</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en-US" sz="1200" b="0" i="0" kern="1200" dirty="0" smtClean="0">
                <a:solidFill>
                  <a:schemeClr val="tx1"/>
                </a:solidFill>
                <a:effectLst/>
                <a:latin typeface="+mn-lt"/>
                <a:ea typeface="+mn-ea"/>
                <a:cs typeface="+mn-cs"/>
              </a:rPr>
              <a:t>Binds a property to an interpolated string</a:t>
            </a:r>
            <a:endParaRPr lang="nl-NL" dirty="0" smtClean="0"/>
          </a:p>
          <a:p>
            <a:r>
              <a:rPr lang="nl-NL" dirty="0" smtClean="0"/>
              <a:t>2. </a:t>
            </a:r>
            <a:r>
              <a:rPr lang="en-US" sz="1200" b="0" i="0" kern="1200" dirty="0" smtClean="0">
                <a:solidFill>
                  <a:schemeClr val="tx1"/>
                </a:solidFill>
                <a:effectLst/>
                <a:latin typeface="+mn-lt"/>
                <a:ea typeface="+mn-ea"/>
                <a:cs typeface="+mn-cs"/>
              </a:rPr>
              <a:t>Binds property </a:t>
            </a:r>
            <a:r>
              <a:rPr lang="en-US" dirty="0" smtClean="0"/>
              <a:t>value</a:t>
            </a:r>
            <a:r>
              <a:rPr lang="en-US" sz="1200" b="0" i="0" kern="1200" dirty="0" smtClean="0">
                <a:solidFill>
                  <a:schemeClr val="tx1"/>
                </a:solidFill>
                <a:effectLst/>
                <a:latin typeface="+mn-lt"/>
                <a:ea typeface="+mn-ea"/>
                <a:cs typeface="+mn-cs"/>
              </a:rPr>
              <a:t> to the result of expression </a:t>
            </a:r>
            <a:r>
              <a:rPr lang="en-US" dirty="0" smtClean="0"/>
              <a:t>books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21</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solidFill>
                  <a:srgbClr val="00796B"/>
                </a:solidFill>
                <a:latin typeface="Monaco"/>
              </a:rPr>
              <a:t>[</a:t>
            </a:r>
            <a:r>
              <a:rPr lang="nl-NL" b="1" dirty="0" err="1" smtClean="0">
                <a:solidFill>
                  <a:srgbClr val="00796B"/>
                </a:solidFill>
                <a:latin typeface="Monaco"/>
              </a:rPr>
              <a:t>class.extra-sparkle</a:t>
            </a:r>
            <a:r>
              <a:rPr lang="nl-NL" b="1" dirty="0" smtClean="0">
                <a:solidFill>
                  <a:srgbClr val="00796B"/>
                </a:solidFill>
                <a:latin typeface="Monaco"/>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Binds the presence of the CSS class </a:t>
            </a:r>
            <a:r>
              <a:rPr lang="en-US" dirty="0" smtClean="0"/>
              <a:t>filter-is-visible</a:t>
            </a:r>
            <a:r>
              <a:rPr lang="en-US" sz="1200" b="0" i="0" kern="1200" dirty="0" smtClean="0">
                <a:solidFill>
                  <a:schemeClr val="tx1"/>
                </a:solidFill>
                <a:effectLst/>
                <a:latin typeface="+mn-lt"/>
                <a:ea typeface="+mn-ea"/>
                <a:cs typeface="+mn-cs"/>
              </a:rPr>
              <a:t> on the element to the truthiness of the expression </a:t>
            </a:r>
            <a:r>
              <a:rPr lang="en-US" dirty="0" err="1" smtClean="0"/>
              <a:t>isVisible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ngClass</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Binds the presence of CSS classes on the element to the truthiness of the associated map values. The right-hand expression should return {class-name: true/false} map.</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3245544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238582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smtClean="0">
                <a:solidFill>
                  <a:srgbClr val="C00000"/>
                </a:solidFill>
              </a:rPr>
              <a:t>[(</a:t>
            </a:r>
            <a:r>
              <a:rPr lang="en-US" b="1" dirty="0" err="1" smtClean="0">
                <a:solidFill>
                  <a:srgbClr val="C00000"/>
                </a:solidFill>
              </a:rPr>
              <a:t>ngModel</a:t>
            </a:r>
            <a:r>
              <a:rPr lang="en-US" b="1" dirty="0" smtClean="0">
                <a:solidFill>
                  <a:srgbClr val="C00000"/>
                </a:solidFill>
              </a:rPr>
              <a:t>)] </a:t>
            </a:r>
            <a:r>
              <a:rPr lang="en-US" sz="1200" b="0" i="0" kern="1200" dirty="0" smtClean="0">
                <a:solidFill>
                  <a:schemeClr val="tx1"/>
                </a:solidFill>
                <a:effectLst/>
                <a:latin typeface="+mn-lt"/>
                <a:ea typeface="+mn-ea"/>
                <a:cs typeface="+mn-cs"/>
              </a:rPr>
              <a:t>Provides two-way data-binding, parsing, and validation for form controls.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31</a:t>
            </a:fld>
            <a:endParaRPr lang="nl-NL"/>
          </a:p>
        </p:txBody>
      </p:sp>
    </p:spTree>
    <p:extLst>
      <p:ext uri="{BB962C8B-B14F-4D97-AF65-F5344CB8AC3E}">
        <p14:creationId xmlns:p14="http://schemas.microsoft.com/office/powerpoint/2010/main" val="953532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35</a:t>
            </a:fld>
            <a:endParaRPr lang="nl-NL"/>
          </a:p>
        </p:txBody>
      </p:sp>
    </p:spTree>
    <p:extLst>
      <p:ext uri="{BB962C8B-B14F-4D97-AF65-F5344CB8AC3E}">
        <p14:creationId xmlns:p14="http://schemas.microsoft.com/office/powerpoint/2010/main" val="3491957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37</a:t>
            </a:fld>
            <a:endParaRPr lang="nl-NL"/>
          </a:p>
        </p:txBody>
      </p:sp>
    </p:spTree>
    <p:extLst>
      <p:ext uri="{BB962C8B-B14F-4D97-AF65-F5344CB8AC3E}">
        <p14:creationId xmlns:p14="http://schemas.microsoft.com/office/powerpoint/2010/main" val="2195241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err="1" smtClean="0"/>
              <a:t>herbruikare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39</a:t>
            </a:fld>
            <a:endParaRPr lang="nl-NL"/>
          </a:p>
        </p:txBody>
      </p:sp>
    </p:spTree>
    <p:extLst>
      <p:ext uri="{BB962C8B-B14F-4D97-AF65-F5344CB8AC3E}">
        <p14:creationId xmlns:p14="http://schemas.microsoft.com/office/powerpoint/2010/main" val="647427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t>module.id </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41</a:t>
            </a:fld>
            <a:endParaRPr lang="nl-NL"/>
          </a:p>
        </p:txBody>
      </p:sp>
    </p:spTree>
    <p:extLst>
      <p:ext uri="{BB962C8B-B14F-4D97-AF65-F5344CB8AC3E}">
        <p14:creationId xmlns:p14="http://schemas.microsoft.com/office/powerpoint/2010/main" val="3697800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EventEmititer</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42</a:t>
            </a:fld>
            <a:endParaRPr lang="nl-NL"/>
          </a:p>
        </p:txBody>
      </p:sp>
    </p:spTree>
    <p:extLst>
      <p:ext uri="{BB962C8B-B14F-4D97-AF65-F5344CB8AC3E}">
        <p14:creationId xmlns:p14="http://schemas.microsoft.com/office/powerpoint/2010/main" val="33296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smtClean="0"/>
              <a:t>- </a:t>
            </a:r>
            <a:r>
              <a:rPr lang="nl-NL" dirty="0" err="1" smtClean="0"/>
              <a:t>TypeScript</a:t>
            </a:r>
            <a:r>
              <a:rPr lang="nl-NL" dirty="0" smtClean="0"/>
              <a:t> komt</a:t>
            </a:r>
            <a:r>
              <a:rPr lang="nl-NL" baseline="0" dirty="0" smtClean="0"/>
              <a:t> sterk overeen met Java/C#</a:t>
            </a:r>
            <a:endParaRPr lang="nl-NL" dirty="0" smtClean="0"/>
          </a:p>
          <a:p>
            <a:pPr marL="0" indent="0">
              <a:buFontTx/>
              <a:buNone/>
            </a:pPr>
            <a:r>
              <a:rPr lang="nl-NL" dirty="0" smtClean="0"/>
              <a:t>- </a:t>
            </a:r>
            <a:r>
              <a:rPr lang="nl-NL" dirty="0" err="1" smtClean="0"/>
              <a:t>Geimporteerd</a:t>
            </a:r>
            <a:r>
              <a:rPr lang="nl-NL" baseline="0" dirty="0" smtClean="0"/>
              <a:t> kunnen worden in je applicatie/component</a:t>
            </a:r>
          </a:p>
          <a:p>
            <a:pPr marL="171450" indent="-171450">
              <a:buFontTx/>
              <a:buChar char="-"/>
            </a:pPr>
            <a:endParaRPr lang="nl-NL" baseline="0" dirty="0" smtClean="0"/>
          </a:p>
          <a:p>
            <a:pPr marL="171450" indent="-171450">
              <a:buFontTx/>
              <a:buChar char="-"/>
            </a:pPr>
            <a:endParaRPr lang="nl-NL"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smtClean="0">
                <a:hlinkClick r:id="rId3"/>
              </a:rPr>
              <a:t>http://blog.rangle.io/write-angular-2-style-code-now-typescript-decorators-components-and-flux-for-angular-1-x-applications</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64756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browsers. </a:t>
            </a:r>
            <a:r>
              <a:rPr lang="en-US" dirty="0" smtClean="0">
                <a:sym typeface="Wingdings" panose="05000000000000000000" pitchFamily="2" charset="2"/>
              </a:rPr>
              <a:t> VB:</a:t>
            </a:r>
            <a:r>
              <a:rPr lang="en-US" baseline="0" dirty="0" smtClean="0">
                <a:sym typeface="Wingdings" panose="05000000000000000000" pitchFamily="2" charset="2"/>
              </a:rPr>
              <a:t> Angular 2</a:t>
            </a:r>
            <a:endParaRPr lang="en-US" dirty="0" smtClean="0"/>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r>
              <a:rPr lang="en-US" baseline="0" dirty="0" smtClean="0"/>
              <a:t> </a:t>
            </a:r>
            <a:r>
              <a:rPr lang="en-US" baseline="0" dirty="0" smtClean="0">
                <a:sym typeface="Wingdings" panose="05000000000000000000" pitchFamily="2" charset="2"/>
              </a:rPr>
              <a:t> </a:t>
            </a:r>
            <a:r>
              <a:rPr lang="en-US" baseline="0" dirty="0" err="1" smtClean="0">
                <a:sym typeface="Wingdings" panose="05000000000000000000" pitchFamily="2" charset="2"/>
              </a:rPr>
              <a:t>Vb</a:t>
            </a:r>
            <a:r>
              <a:rPr lang="en-US" baseline="0" dirty="0" smtClean="0">
                <a:sym typeface="Wingdings" panose="05000000000000000000" pitchFamily="2" charset="2"/>
              </a:rPr>
              <a:t>: Angular 1 </a:t>
            </a:r>
            <a:r>
              <a:rPr lang="en-US" baseline="0" dirty="0" err="1" smtClean="0">
                <a:sym typeface="Wingdings" panose="05000000000000000000" pitchFamily="2" charset="2"/>
              </a:rPr>
              <a:t>valt</a:t>
            </a:r>
            <a:r>
              <a:rPr lang="en-US" baseline="0" dirty="0" smtClean="0">
                <a:sym typeface="Wingdings" panose="05000000000000000000" pitchFamily="2" charset="2"/>
              </a:rPr>
              <a:t> </a:t>
            </a:r>
            <a:r>
              <a:rPr lang="en-US" baseline="0" dirty="0" err="1" smtClean="0">
                <a:sym typeface="Wingdings" panose="05000000000000000000" pitchFamily="2" charset="2"/>
              </a:rPr>
              <a:t>hieronder</a:t>
            </a:r>
            <a:endParaRPr lang="en-US" dirty="0" smtClean="0"/>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6</a:t>
            </a:fld>
            <a:endParaRPr lang="nl-NL"/>
          </a:p>
        </p:txBody>
      </p:sp>
    </p:spTree>
    <p:extLst>
      <p:ext uri="{BB962C8B-B14F-4D97-AF65-F5344CB8AC3E}">
        <p14:creationId xmlns:p14="http://schemas.microsoft.com/office/powerpoint/2010/main" val="324515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14915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Transpilation</a:t>
            </a:r>
            <a:r>
              <a:rPr lang="nl-NL" dirty="0" smtClean="0"/>
              <a:t> </a:t>
            </a:r>
            <a:r>
              <a:rPr lang="nl-NL" dirty="0" smtClean="0">
                <a:sym typeface="Wingdings" panose="05000000000000000000" pitchFamily="2" charset="2"/>
              </a:rPr>
              <a:t> </a:t>
            </a:r>
            <a:r>
              <a:rPr lang="en-US" sz="1200" b="0" i="0" kern="1200" dirty="0" smtClean="0">
                <a:solidFill>
                  <a:schemeClr val="tx1"/>
                </a:solidFill>
                <a:effectLst/>
                <a:latin typeface="+mn-lt"/>
                <a:ea typeface="+mn-ea"/>
                <a:cs typeface="+mn-cs"/>
              </a:rPr>
              <a:t> A source-to-source compiler translates between programming languages that operate at approximately the same level of </a:t>
            </a:r>
            <a:r>
              <a:rPr lang="en-US" sz="1200" b="0" i="0" u="none" strike="noStrike" kern="1200" dirty="0" smtClean="0">
                <a:solidFill>
                  <a:schemeClr val="tx1"/>
                </a:solidFill>
                <a:effectLst/>
                <a:latin typeface="+mn-lt"/>
                <a:ea typeface="+mn-ea"/>
                <a:cs typeface="+mn-cs"/>
                <a:hlinkClick r:id="rId3" tooltip="Abstraction (computer science)"/>
              </a:rPr>
              <a:t>abstraction</a:t>
            </a:r>
            <a:r>
              <a:rPr lang="en-US" sz="1200" b="0" i="0" kern="1200" dirty="0" smtClean="0">
                <a:solidFill>
                  <a:schemeClr val="tx1"/>
                </a:solidFill>
                <a:effectLst/>
                <a:latin typeface="+mn-lt"/>
                <a:ea typeface="+mn-ea"/>
                <a:cs typeface="+mn-cs"/>
              </a:rPr>
              <a:t>, while a traditional </a:t>
            </a:r>
            <a:r>
              <a:rPr lang="en-US" sz="1200" b="0" i="0" u="none" strike="noStrike" kern="1200" dirty="0" smtClean="0">
                <a:solidFill>
                  <a:schemeClr val="tx1"/>
                </a:solidFill>
                <a:effectLst/>
                <a:latin typeface="+mn-lt"/>
                <a:ea typeface="+mn-ea"/>
                <a:cs typeface="+mn-cs"/>
                <a:hlinkClick r:id="rId4" tooltip="Compiler"/>
              </a:rPr>
              <a:t>compiler</a:t>
            </a:r>
            <a:r>
              <a:rPr lang="en-US" sz="1200" b="0" i="0" kern="1200" dirty="0" smtClean="0">
                <a:solidFill>
                  <a:schemeClr val="tx1"/>
                </a:solidFill>
                <a:effectLst/>
                <a:latin typeface="+mn-lt"/>
                <a:ea typeface="+mn-ea"/>
                <a:cs typeface="+mn-cs"/>
              </a:rPr>
              <a:t> translates from a </a:t>
            </a:r>
            <a:r>
              <a:rPr lang="en-US" sz="1200" b="0" i="0" u="none" strike="noStrike" kern="1200" dirty="0" smtClean="0">
                <a:solidFill>
                  <a:schemeClr val="tx1"/>
                </a:solidFill>
                <a:effectLst/>
                <a:latin typeface="+mn-lt"/>
                <a:ea typeface="+mn-ea"/>
                <a:cs typeface="+mn-cs"/>
                <a:hlinkClick r:id="rId5" tooltip="High-level programming language"/>
              </a:rPr>
              <a:t>higher level programming language</a:t>
            </a:r>
            <a:r>
              <a:rPr lang="en-US" sz="1200" b="0" i="0" kern="1200" dirty="0" smtClean="0">
                <a:solidFill>
                  <a:schemeClr val="tx1"/>
                </a:solidFill>
                <a:effectLst/>
                <a:latin typeface="+mn-lt"/>
                <a:ea typeface="+mn-ea"/>
                <a:cs typeface="+mn-cs"/>
              </a:rPr>
              <a:t> to a </a:t>
            </a:r>
            <a:r>
              <a:rPr lang="en-US" sz="1200" b="0" i="0" u="none" strike="noStrike" kern="1200" dirty="0" smtClean="0">
                <a:solidFill>
                  <a:schemeClr val="tx1"/>
                </a:solidFill>
                <a:effectLst/>
                <a:latin typeface="+mn-lt"/>
                <a:ea typeface="+mn-ea"/>
                <a:cs typeface="+mn-cs"/>
                <a:hlinkClick r:id="rId6" tooltip="Low-level programming language"/>
              </a:rPr>
              <a:t>lower level programming language</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115300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Component-class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the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2 ---&gt;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the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the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&lt;book-list&gt;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13</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15</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3-12-2016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3-12-2016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3-12-2016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3-12-2016</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r>
              <a:rPr lang="nl-NL" sz="5400" dirty="0" smtClean="0">
                <a:solidFill>
                  <a:schemeClr val="accent2"/>
                </a:solidFill>
              </a:rPr>
              <a:t> 2</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nl-NL" b="1" dirty="0">
                <a:solidFill>
                  <a:srgbClr val="FFC000"/>
                </a:solidFill>
              </a:rPr>
              <a:t>Component </a:t>
            </a:r>
            <a:r>
              <a:rPr lang="nl-NL" b="1" dirty="0" err="1">
                <a:solidFill>
                  <a:srgbClr val="FFC000"/>
                </a:solidFill>
              </a:rPr>
              <a:t>based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Tree>
    <p:extLst>
      <p:ext uri="{BB962C8B-B14F-4D97-AF65-F5344CB8AC3E}">
        <p14:creationId xmlns:p14="http://schemas.microsoft.com/office/powerpoint/2010/main" val="2881450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Component </a:t>
            </a:r>
            <a:r>
              <a:rPr lang="nl-NL" b="1" dirty="0" err="1" smtClean="0">
                <a:solidFill>
                  <a:srgbClr val="FFC000"/>
                </a:solidFill>
              </a:rPr>
              <a:t>based</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b="1" i="1" dirty="0" smtClean="0"/>
              <a:t>Een </a:t>
            </a:r>
            <a:r>
              <a:rPr lang="nl-NL" b="1" i="1" dirty="0"/>
              <a:t>component </a:t>
            </a:r>
            <a:r>
              <a:rPr lang="nl-NL" b="1" i="1" dirty="0" err="1" smtClean="0"/>
              <a:t>adds</a:t>
            </a:r>
            <a:r>
              <a:rPr lang="nl-NL" b="1" i="1" dirty="0" smtClean="0"/>
              <a:t> logic/</a:t>
            </a:r>
            <a:r>
              <a:rPr lang="nl-NL" b="1" i="1" dirty="0" err="1" smtClean="0"/>
              <a:t>behaviour</a:t>
            </a:r>
            <a:r>
              <a:rPr lang="nl-NL" b="1" i="1" dirty="0" smtClean="0"/>
              <a:t> </a:t>
            </a:r>
            <a:r>
              <a:rPr lang="nl-NL" b="1" i="1" dirty="0" err="1" smtClean="0"/>
              <a:t>to</a:t>
            </a:r>
            <a:r>
              <a:rPr lang="nl-NL" b="1" i="1" dirty="0" smtClean="0"/>
              <a:t> a DOM elementen</a:t>
            </a:r>
            <a:endParaRPr lang="nl-NL" b="1" dirty="0"/>
          </a:p>
          <a:p>
            <a:pPr marL="0" indent="0" algn="ctr">
              <a:buNone/>
            </a:pPr>
            <a:r>
              <a:rPr lang="nl-NL" dirty="0" err="1" smtClean="0"/>
              <a:t>Angular</a:t>
            </a:r>
            <a:r>
              <a:rPr lang="nl-NL" dirty="0" smtClean="0"/>
              <a:t> 2 </a:t>
            </a:r>
            <a:r>
              <a:rPr lang="nl-NL" dirty="0" err="1" smtClean="0"/>
              <a:t>app</a:t>
            </a:r>
            <a:r>
              <a:rPr lang="nl-NL" dirty="0" smtClean="0"/>
              <a:t> </a:t>
            </a:r>
            <a:r>
              <a:rPr lang="nl-NL" dirty="0" err="1" smtClean="0"/>
              <a:t>consist</a:t>
            </a:r>
            <a:r>
              <a:rPr lang="nl-NL" dirty="0" smtClean="0"/>
              <a:t> of a </a:t>
            </a:r>
            <a:r>
              <a:rPr lang="nl-NL" b="1" i="1" dirty="0" smtClean="0"/>
              <a:t>treestructuur</a:t>
            </a:r>
            <a:r>
              <a:rPr lang="nl-NL" dirty="0" smtClean="0"/>
              <a:t> of </a:t>
            </a:r>
            <a:r>
              <a:rPr lang="nl-NL" dirty="0" err="1" smtClean="0"/>
              <a:t>components</a:t>
            </a:r>
            <a:endParaRPr lang="nl-NL" dirty="0"/>
          </a:p>
          <a:p>
            <a:endParaRPr lang="nl-NL" dirty="0" smtClean="0"/>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50082" y="48268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8" name="Afgeronde rechthoek 7"/>
          <p:cNvSpPr/>
          <p:nvPr/>
        </p:nvSpPr>
        <p:spPr>
          <a:xfrm>
            <a:off x="5078586" y="5994437"/>
            <a:ext cx="1206500"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9" name="Afgeronde rechthoek 8"/>
          <p:cNvSpPr/>
          <p:nvPr/>
        </p:nvSpPr>
        <p:spPr>
          <a:xfrm>
            <a:off x="6496223" y="6006741"/>
            <a:ext cx="1200150" cy="6230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10" name="Afgeronde rechthoek 9"/>
          <p:cNvSpPr/>
          <p:nvPr/>
        </p:nvSpPr>
        <p:spPr>
          <a:xfrm>
            <a:off x="7872586" y="5994437"/>
            <a:ext cx="1169117"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t>
            </a:r>
            <a:endParaRPr lang="nl-NL" dirty="0"/>
          </a:p>
        </p:txBody>
      </p:sp>
      <p:sp>
        <p:nvSpPr>
          <p:cNvPr id="11" name="Afgeronde rechthoek 10"/>
          <p:cNvSpPr/>
          <p:nvPr/>
        </p:nvSpPr>
        <p:spPr>
          <a:xfrm>
            <a:off x="3360113"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cxnSp>
        <p:nvCxnSpPr>
          <p:cNvPr id="12" name="Rechte verbindingslijn met pijl 11"/>
          <p:cNvCxnSpPr>
            <a:stCxn id="6" idx="2"/>
          </p:cNvCxnSpPr>
          <p:nvPr/>
        </p:nvCxnSpPr>
        <p:spPr>
          <a:xfrm>
            <a:off x="5735003" y="4483137"/>
            <a:ext cx="1343833" cy="3097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77136" y="4489486"/>
            <a:ext cx="1056255" cy="303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Rechte verbindingslijn met pijl 13"/>
          <p:cNvCxnSpPr/>
          <p:nvPr/>
        </p:nvCxnSpPr>
        <p:spPr>
          <a:xfrm flipH="1">
            <a:off x="6043786" y="5525331"/>
            <a:ext cx="833438" cy="343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Rechte verbindingslijn met pijl 14"/>
          <p:cNvCxnSpPr/>
          <p:nvPr/>
        </p:nvCxnSpPr>
        <p:spPr>
          <a:xfrm>
            <a:off x="7280450" y="5567002"/>
            <a:ext cx="1036636"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a:stCxn id="7" idx="2"/>
          </p:cNvCxnSpPr>
          <p:nvPr/>
        </p:nvCxnSpPr>
        <p:spPr>
          <a:xfrm flipH="1">
            <a:off x="7078836" y="5473737"/>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288333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53182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154294"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
        <p:nvSpPr>
          <p:cNvPr id="24" name="Afgeronde rechthoek 23"/>
          <p:cNvSpPr/>
          <p:nvPr/>
        </p:nvSpPr>
        <p:spPr>
          <a:xfrm>
            <a:off x="9014380" y="4814131"/>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booklist.template.html</a:t>
            </a:r>
            <a:endParaRPr lang="nl-NL" dirty="0"/>
          </a:p>
        </p:txBody>
      </p:sp>
      <p:cxnSp>
        <p:nvCxnSpPr>
          <p:cNvPr id="25" name="Rechte verbindingslijn met pijl 24"/>
          <p:cNvCxnSpPr/>
          <p:nvPr/>
        </p:nvCxnSpPr>
        <p:spPr>
          <a:xfrm>
            <a:off x="8407646" y="5150283"/>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881955"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cxnSp>
        <p:nvCxnSpPr>
          <p:cNvPr id="29" name="Rechte verbindingslijn met pijl 12"/>
          <p:cNvCxnSpPr>
            <a:endCxn id="28" idx="0"/>
          </p:cNvCxnSpPr>
          <p:nvPr/>
        </p:nvCxnSpPr>
        <p:spPr>
          <a:xfrm flipH="1">
            <a:off x="1998978" y="4483137"/>
            <a:ext cx="2593805" cy="35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4508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Steps </a:t>
            </a:r>
            <a:r>
              <a:rPr lang="nl-NL" b="1" dirty="0" err="1" smtClean="0">
                <a:solidFill>
                  <a:srgbClr val="FFC000"/>
                </a:solidFill>
              </a:rPr>
              <a:t>to</a:t>
            </a:r>
            <a:r>
              <a:rPr lang="nl-NL" b="1" dirty="0" smtClean="0">
                <a:solidFill>
                  <a:srgbClr val="FFC000"/>
                </a:solidFill>
              </a:rPr>
              <a:t> take off</a:t>
            </a:r>
            <a:endParaRPr lang="nl-NL" dirty="0"/>
          </a:p>
        </p:txBody>
      </p:sp>
      <p:sp>
        <p:nvSpPr>
          <p:cNvPr id="4" name="Rectangle 1"/>
          <p:cNvSpPr>
            <a:spLocks noGrp="1" noChangeArrowheads="1"/>
          </p:cNvSpPr>
          <p:nvPr>
            <p:ph idx="1"/>
          </p:nvPr>
        </p:nvSpPr>
        <p:spPr bwMode="auto">
          <a:xfrm>
            <a:off x="3792266" y="2323908"/>
            <a:ext cx="4607467" cy="3272610"/>
          </a:xfrm>
          <a:prstGeom prst="rect">
            <a:avLst/>
          </a:prstGeom>
          <a:noFill/>
          <a:ln>
            <a:noFill/>
          </a:ln>
          <a:effectLst/>
        </p:spPr>
        <p:txBody>
          <a:bodyPr vert="horz" wrap="square" lIns="0" tIns="0" rIns="0" bIns="2539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C00000"/>
                </a:solidFill>
                <a:effectLst/>
                <a:latin typeface="Gotham Thin"/>
              </a:rPr>
              <a:t>Create</a:t>
            </a:r>
            <a:r>
              <a:rPr kumimoji="0" lang="nl-NL" altLang="nl-NL" sz="2800" b="0" i="0" u="none" strike="noStrike" cap="none" normalizeH="0" baseline="0" dirty="0" smtClean="0">
                <a:ln>
                  <a:noFill/>
                </a:ln>
                <a:solidFill>
                  <a:srgbClr val="C00000"/>
                </a:solidFill>
                <a:effectLst/>
                <a:latin typeface="Gotham Thin"/>
              </a:rPr>
              <a:t> Component</a:t>
            </a:r>
          </a:p>
          <a:p>
            <a:pPr marL="0" indent="0" eaLnBrk="0" fontAlgn="base" hangingPunct="0">
              <a:lnSpc>
                <a:spcPct val="100000"/>
              </a:lnSpc>
              <a:spcBef>
                <a:spcPct val="0"/>
              </a:spcBef>
              <a:spcAft>
                <a:spcPct val="0"/>
              </a:spcAft>
              <a:buNone/>
            </a:pPr>
            <a:endParaRPr kumimoji="0" lang="nl-NL" altLang="nl-NL" sz="2800" b="0" i="0" u="none" strike="noStrike" cap="none" normalizeH="0" baseline="0" dirty="0" smtClean="0">
              <a:ln>
                <a:noFill/>
              </a:ln>
              <a:solidFill>
                <a:srgbClr val="FFFBF3"/>
              </a:solidFill>
              <a:effectLst/>
              <a:latin typeface="Gotham Thin"/>
            </a:endParaRPr>
          </a:p>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FFC000"/>
                </a:solidFill>
                <a:effectLst/>
                <a:latin typeface="Gotham Thin"/>
              </a:rPr>
              <a:t>Create</a:t>
            </a:r>
            <a:r>
              <a:rPr kumimoji="0" lang="nl-NL" altLang="nl-NL" sz="2800" b="0" i="0" u="none" strike="noStrike" cap="none" normalizeH="0" baseline="0" dirty="0" smtClean="0">
                <a:ln>
                  <a:noFill/>
                </a:ln>
                <a:solidFill>
                  <a:srgbClr val="FFC000"/>
                </a:solidFill>
                <a:effectLst/>
                <a:latin typeface="Gotham Thin"/>
              </a:rPr>
              <a:t> Template</a:t>
            </a:r>
          </a:p>
          <a:p>
            <a:pPr marL="0" indent="0" eaLnBrk="0" fontAlgn="base" hangingPunct="0">
              <a:lnSpc>
                <a:spcPct val="100000"/>
              </a:lnSpc>
              <a:spcBef>
                <a:spcPct val="0"/>
              </a:spcBef>
              <a:spcAft>
                <a:spcPct val="0"/>
              </a:spcAft>
              <a:buNone/>
            </a:pPr>
            <a:endParaRPr kumimoji="0" lang="nl-NL" altLang="nl-NL" sz="2800" b="0" i="0" u="none" strike="noStrike" cap="none" normalizeH="0" baseline="0" dirty="0" smtClean="0">
              <a:ln>
                <a:noFill/>
              </a:ln>
              <a:solidFill>
                <a:srgbClr val="FFC107"/>
              </a:solidFill>
              <a:effectLst/>
              <a:latin typeface="Gotham Thin"/>
            </a:endParaRPr>
          </a:p>
          <a:p>
            <a:pPr marL="0" indent="0" eaLnBrk="0" fontAlgn="base" hangingPunct="0">
              <a:lnSpc>
                <a:spcPct val="100000"/>
              </a:lnSpc>
              <a:spcBef>
                <a:spcPct val="0"/>
              </a:spcBef>
              <a:spcAft>
                <a:spcPct val="0"/>
              </a:spcAft>
              <a:buNone/>
            </a:pPr>
            <a:r>
              <a:rPr kumimoji="0" lang="nl-NL" altLang="nl-NL" sz="2800" b="0" u="none" strike="noStrike" cap="none" normalizeH="0" baseline="0" dirty="0" smtClean="0">
                <a:ln>
                  <a:noFill/>
                </a:ln>
                <a:effectLst/>
                <a:latin typeface="Gotham Thin"/>
              </a:rPr>
              <a:t>Bootstrap</a:t>
            </a:r>
          </a:p>
          <a:p>
            <a:pPr marL="0" indent="0" eaLnBrk="0" fontAlgn="base" hangingPunct="0">
              <a:lnSpc>
                <a:spcPct val="100000"/>
              </a:lnSpc>
              <a:spcBef>
                <a:spcPct val="0"/>
              </a:spcBef>
              <a:spcAft>
                <a:spcPct val="0"/>
              </a:spcAft>
              <a:buNone/>
            </a:pPr>
            <a:endParaRPr kumimoji="0" lang="nl-NL" altLang="nl-NL" sz="2800" b="0" i="1" u="none" strike="noStrike" cap="none" normalizeH="0" baseline="0" dirty="0" smtClean="0">
              <a:ln>
                <a:noFill/>
              </a:ln>
              <a:solidFill>
                <a:srgbClr val="FFFBF3"/>
              </a:solidFill>
              <a:effectLst/>
              <a:latin typeface="Gotham Thin"/>
            </a:endParaRPr>
          </a:p>
          <a:p>
            <a:pPr marL="0" indent="0" eaLnBrk="0" fontAlgn="base" hangingPunct="0">
              <a:lnSpc>
                <a:spcPct val="100000"/>
              </a:lnSpc>
              <a:spcBef>
                <a:spcPct val="0"/>
              </a:spcBef>
              <a:spcAft>
                <a:spcPct val="0"/>
              </a:spcAft>
              <a:buNone/>
            </a:pPr>
            <a:r>
              <a:rPr kumimoji="0" lang="nl-NL" altLang="nl-NL" sz="2800" b="0" i="0" u="none" strike="noStrike" cap="none" normalizeH="0" baseline="0" dirty="0" err="1" smtClean="0">
                <a:ln>
                  <a:noFill/>
                </a:ln>
                <a:solidFill>
                  <a:srgbClr val="FFFBF3"/>
                </a:solidFill>
                <a:effectLst/>
                <a:latin typeface="Gotham Thin"/>
              </a:rPr>
              <a:t>Transpilation</a:t>
            </a:r>
            <a:r>
              <a:rPr kumimoji="0" lang="nl-NL" altLang="nl-NL" sz="800" b="0" i="0" u="none" strike="noStrike" cap="none" normalizeH="0" baseline="0" dirty="0" smtClean="0">
                <a:ln>
                  <a:noFill/>
                </a:ln>
                <a:solidFill>
                  <a:schemeClr val="tx1"/>
                </a:solidFill>
                <a:effectLst/>
              </a:rPr>
              <a:t> </a:t>
            </a: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9851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anim calcmode="lin" valueType="num">
                                      <p:cBhvr>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MetaData</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b="1" i="1" dirty="0">
                <a:solidFill>
                  <a:srgbClr val="FF0000"/>
                </a:solidFill>
              </a:rPr>
              <a:t>@Component</a:t>
            </a:r>
            <a:r>
              <a:rPr lang="nl-NL" b="1" dirty="0"/>
              <a:t>({</a:t>
            </a:r>
          </a:p>
          <a:p>
            <a:pPr marL="0" indent="0">
              <a:buNone/>
            </a:pPr>
            <a:r>
              <a:rPr lang="nl-NL" b="1" dirty="0"/>
              <a:t>           </a:t>
            </a:r>
            <a:r>
              <a:rPr lang="nl-NL" b="1" dirty="0" err="1" smtClean="0">
                <a:solidFill>
                  <a:srgbClr val="C00000"/>
                </a:solidFill>
              </a:rPr>
              <a:t>selector</a:t>
            </a:r>
            <a:r>
              <a:rPr lang="nl-NL" b="1" dirty="0">
                <a:solidFill>
                  <a:srgbClr val="C00000"/>
                </a:solidFill>
              </a:rPr>
              <a:t>:</a:t>
            </a:r>
            <a:r>
              <a:rPr lang="nl-NL" b="1" dirty="0">
                <a:solidFill>
                  <a:srgbClr val="FFC000"/>
                </a:solidFill>
              </a:rPr>
              <a:t> </a:t>
            </a:r>
            <a:r>
              <a:rPr lang="nl-NL" b="1" dirty="0"/>
              <a:t>‘</a:t>
            </a:r>
            <a:r>
              <a:rPr lang="nl-NL" b="1" dirty="0" err="1"/>
              <a:t>book</a:t>
            </a:r>
            <a:r>
              <a:rPr lang="nl-NL" b="1" dirty="0"/>
              <a:t>-list'</a:t>
            </a:r>
          </a:p>
          <a:p>
            <a:pPr marL="0" indent="0">
              <a:buNone/>
            </a:pPr>
            <a:r>
              <a:rPr lang="nl-NL" b="1" dirty="0"/>
              <a:t>	</a:t>
            </a:r>
            <a:r>
              <a:rPr lang="nl-NL" b="1" dirty="0" err="1">
                <a:solidFill>
                  <a:srgbClr val="C00000"/>
                </a:solidFill>
              </a:rPr>
              <a:t>templateUrl</a:t>
            </a:r>
            <a:r>
              <a:rPr lang="nl-NL" b="1" dirty="0"/>
              <a:t>: ‘</a:t>
            </a:r>
            <a:r>
              <a:rPr lang="nl-NL" b="1" dirty="0" smtClean="0"/>
              <a:t>booklist.template.html</a:t>
            </a:r>
            <a:r>
              <a:rPr lang="nl-NL" b="1" dirty="0"/>
              <a:t>'</a:t>
            </a:r>
          </a:p>
          <a:p>
            <a:pPr marL="0" indent="0">
              <a:buNone/>
            </a:pPr>
            <a:r>
              <a:rPr lang="nl-NL" b="1" dirty="0"/>
              <a:t>})</a:t>
            </a:r>
          </a:p>
          <a:p>
            <a:endParaRPr lang="nl-NL" sz="2400" dirty="0" smtClean="0"/>
          </a:p>
          <a:p>
            <a:pPr marL="342900" marR="0" lvl="0" indent="-342900">
              <a:lnSpc>
                <a:spcPts val="2100"/>
              </a:lnSpc>
              <a:spcBef>
                <a:spcPts val="0"/>
              </a:spcBef>
              <a:spcAft>
                <a:spcPts val="0"/>
              </a:spcAft>
              <a:buSzPts val="1000"/>
              <a:buFont typeface="Symbol"/>
              <a:buChar char=""/>
              <a:tabLst>
                <a:tab pos="457200" algn="l"/>
              </a:tabLst>
            </a:pPr>
            <a:r>
              <a:rPr lang="en-US" sz="2400" b="1" dirty="0">
                <a:solidFill>
                  <a:srgbClr val="5C707A"/>
                </a:solidFill>
                <a:ea typeface="ＭＳ 明朝"/>
                <a:cs typeface="Courier"/>
              </a:rPr>
              <a:t>selector</a:t>
            </a:r>
            <a:r>
              <a:rPr lang="en-US" sz="2400" dirty="0">
                <a:solidFill>
                  <a:srgbClr val="1A2326"/>
                </a:solidFill>
                <a:ea typeface="Times New Roman"/>
                <a:cs typeface="Times New Roman"/>
              </a:rPr>
              <a:t> - a </a:t>
            </a:r>
            <a:r>
              <a:rPr lang="en-US" sz="2400" dirty="0" err="1">
                <a:solidFill>
                  <a:srgbClr val="1A2326"/>
                </a:solidFill>
                <a:ea typeface="Times New Roman"/>
                <a:cs typeface="Times New Roman"/>
              </a:rPr>
              <a:t>css</a:t>
            </a:r>
            <a:r>
              <a:rPr lang="en-US" sz="2400" dirty="0">
                <a:solidFill>
                  <a:srgbClr val="1A2326"/>
                </a:solidFill>
                <a:ea typeface="Times New Roman"/>
                <a:cs typeface="Times New Roman"/>
              </a:rPr>
              <a:t> selector that tells Angular to create and insert an instance of this component where it finds a </a:t>
            </a:r>
            <a:r>
              <a:rPr lang="en-US" sz="2400" dirty="0" smtClean="0">
                <a:solidFill>
                  <a:srgbClr val="5C707A"/>
                </a:solidFill>
                <a:ea typeface="ＭＳ 明朝"/>
                <a:cs typeface="Courier"/>
              </a:rPr>
              <a:t>&lt;book-list</a:t>
            </a:r>
            <a:r>
              <a:rPr lang="en-US" sz="2400" dirty="0">
                <a:solidFill>
                  <a:srgbClr val="5C707A"/>
                </a:solidFill>
                <a:ea typeface="ＭＳ 明朝"/>
                <a:cs typeface="Courier"/>
              </a:rPr>
              <a:t>&gt;</a:t>
            </a:r>
            <a:r>
              <a:rPr lang="en-US" sz="2400" dirty="0">
                <a:solidFill>
                  <a:srgbClr val="1A2326"/>
                </a:solidFill>
                <a:ea typeface="Times New Roman"/>
                <a:cs typeface="Times New Roman"/>
              </a:rPr>
              <a:t> tag in </a:t>
            </a:r>
            <a:r>
              <a:rPr lang="en-US" sz="2400" b="1" i="1" dirty="0">
                <a:solidFill>
                  <a:srgbClr val="1A2326"/>
                </a:solidFill>
                <a:ea typeface="Times New Roman"/>
                <a:cs typeface="Times New Roman"/>
              </a:rPr>
              <a:t>parent</a:t>
            </a:r>
            <a:r>
              <a:rPr lang="en-US" sz="2400" dirty="0">
                <a:solidFill>
                  <a:srgbClr val="1A2326"/>
                </a:solidFill>
                <a:ea typeface="Times New Roman"/>
                <a:cs typeface="Times New Roman"/>
              </a:rPr>
              <a:t> HTML:</a:t>
            </a:r>
            <a:r>
              <a:rPr lang="ru-RU" sz="2400" dirty="0">
                <a:ea typeface="ＭＳ 明朝"/>
                <a:cs typeface="Times New Roman"/>
              </a:rPr>
              <a:t>  </a:t>
            </a:r>
            <a:r>
              <a:rPr lang="en-US" sz="2400" dirty="0" smtClean="0">
                <a:solidFill>
                  <a:srgbClr val="D43669"/>
                </a:solidFill>
                <a:ea typeface="ＭＳ 明朝"/>
                <a:cs typeface="Courier"/>
              </a:rPr>
              <a:t>&lt;book-list&gt;&lt;/book-list</a:t>
            </a:r>
            <a:r>
              <a:rPr lang="en-US" sz="2400" dirty="0">
                <a:solidFill>
                  <a:srgbClr val="D43669"/>
                </a:solidFill>
                <a:ea typeface="ＭＳ 明朝"/>
                <a:cs typeface="Courier"/>
              </a:rPr>
              <a:t>&gt;</a:t>
            </a:r>
            <a:endParaRPr lang="en-US" sz="2400" dirty="0">
              <a:ea typeface="ＭＳ 明朝"/>
              <a:cs typeface="Times New Roman"/>
            </a:endParaRPr>
          </a:p>
          <a:p>
            <a:pPr marL="0" indent="0">
              <a:lnSpc>
                <a:spcPts val="2100"/>
              </a:lnSpc>
              <a:spcAft>
                <a:spcPts val="1200"/>
              </a:spcAft>
              <a:buNone/>
            </a:pPr>
            <a:r>
              <a:rPr lang="en-US" sz="2400" dirty="0" smtClean="0">
                <a:solidFill>
                  <a:srgbClr val="1A2326"/>
                </a:solidFill>
                <a:ea typeface="ＭＳ 明朝"/>
                <a:cs typeface="Times New Roman"/>
              </a:rPr>
              <a:t>      Angular </a:t>
            </a:r>
            <a:r>
              <a:rPr lang="en-US" sz="2400" dirty="0">
                <a:solidFill>
                  <a:srgbClr val="1A2326"/>
                </a:solidFill>
                <a:ea typeface="ＭＳ 明朝"/>
                <a:cs typeface="Times New Roman"/>
              </a:rPr>
              <a:t>inserts an instance of the </a:t>
            </a:r>
            <a:r>
              <a:rPr lang="en-US" sz="2400" dirty="0" err="1" smtClean="0">
                <a:solidFill>
                  <a:srgbClr val="5C707A"/>
                </a:solidFill>
                <a:ea typeface="ＭＳ 明朝"/>
                <a:cs typeface="Courier"/>
              </a:rPr>
              <a:t>BookListComponent</a:t>
            </a:r>
            <a:r>
              <a:rPr lang="en-US" sz="2400" dirty="0">
                <a:solidFill>
                  <a:srgbClr val="1A2326"/>
                </a:solidFill>
                <a:ea typeface="ＭＳ 明朝"/>
                <a:cs typeface="Times New Roman"/>
              </a:rPr>
              <a:t> </a:t>
            </a:r>
            <a:r>
              <a:rPr lang="en-US" sz="2400" b="1" dirty="0" smtClean="0">
                <a:solidFill>
                  <a:srgbClr val="1A2326"/>
                </a:solidFill>
                <a:ea typeface="ＭＳ 明朝"/>
                <a:cs typeface="Times New Roman"/>
              </a:rPr>
              <a:t>view</a:t>
            </a:r>
            <a:r>
              <a:rPr lang="en-US" sz="2400" dirty="0" smtClean="0">
                <a:solidFill>
                  <a:srgbClr val="1A2326"/>
                </a:solidFill>
                <a:ea typeface="ＭＳ 明朝"/>
                <a:cs typeface="Times New Roman"/>
              </a:rPr>
              <a:t> between the </a:t>
            </a:r>
            <a:r>
              <a:rPr lang="en-US" sz="2400" dirty="0">
                <a:solidFill>
                  <a:srgbClr val="1A2326"/>
                </a:solidFill>
                <a:ea typeface="ＭＳ 明朝"/>
                <a:cs typeface="Times New Roman"/>
              </a:rPr>
              <a:t>tags.</a:t>
            </a:r>
            <a:endParaRPr lang="en-US" sz="2400" dirty="0">
              <a:ea typeface="ＭＳ 明朝"/>
              <a:cs typeface="Times New Roman"/>
            </a:endParaRPr>
          </a:p>
          <a:p>
            <a:pPr marL="342900" marR="0" lvl="0" indent="-342900">
              <a:lnSpc>
                <a:spcPts val="2100"/>
              </a:lnSpc>
              <a:spcBef>
                <a:spcPts val="0"/>
              </a:spcBef>
              <a:spcAft>
                <a:spcPts val="1200"/>
              </a:spcAft>
              <a:buSzPts val="1000"/>
              <a:buFont typeface="Symbol"/>
              <a:buChar char=""/>
              <a:tabLst>
                <a:tab pos="457200" algn="l"/>
              </a:tabLst>
            </a:pPr>
            <a:r>
              <a:rPr lang="en-US" sz="2400" b="1" dirty="0" err="1">
                <a:solidFill>
                  <a:srgbClr val="5C707A"/>
                </a:solidFill>
                <a:ea typeface="ＭＳ 明朝"/>
                <a:cs typeface="Courier"/>
              </a:rPr>
              <a:t>templateUrl</a:t>
            </a:r>
            <a:r>
              <a:rPr lang="en-US" sz="2400" dirty="0">
                <a:solidFill>
                  <a:srgbClr val="1A2326"/>
                </a:solidFill>
                <a:ea typeface="ＭＳ 明朝"/>
                <a:cs typeface="Times New Roman"/>
              </a:rPr>
              <a:t> - the address of this component's template </a:t>
            </a:r>
            <a:endParaRPr lang="en-US" sz="2400" dirty="0">
              <a:ea typeface="ＭＳ 明朝"/>
              <a:cs typeface="Times New Roman"/>
            </a:endParaRPr>
          </a:p>
          <a:p>
            <a:endParaRPr lang="nl-NL" dirty="0"/>
          </a:p>
        </p:txBody>
      </p:sp>
      <p:pic>
        <p:nvPicPr>
          <p:cNvPr id="4" name="Изображение 4"/>
          <p:cNvPicPr>
            <a:picLocks noChangeAspect="1"/>
          </p:cNvPicPr>
          <p:nvPr/>
        </p:nvPicPr>
        <p:blipFill>
          <a:blip r:embed="rId2"/>
          <a:stretch>
            <a:fillRect/>
          </a:stretch>
        </p:blipFill>
        <p:spPr>
          <a:xfrm>
            <a:off x="10096253" y="801938"/>
            <a:ext cx="1700030" cy="2994820"/>
          </a:xfrm>
          <a:prstGeom prst="rect">
            <a:avLst/>
          </a:prstGeom>
        </p:spPr>
      </p:pic>
    </p:spTree>
    <p:extLst>
      <p:ext uri="{BB962C8B-B14F-4D97-AF65-F5344CB8AC3E}">
        <p14:creationId xmlns:p14="http://schemas.microsoft.com/office/powerpoint/2010/main" val="31289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To</a:t>
            </a:r>
            <a:r>
              <a:rPr lang="nl-NL" sz="2800" b="1" dirty="0" smtClean="0"/>
              <a:t> do: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of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book.cover</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Example</a:t>
            </a:r>
            <a:r>
              <a:rPr lang="nl-NL" b="1" dirty="0">
                <a:solidFill>
                  <a:srgbClr val="FFC000"/>
                </a:solidFill>
              </a:rPr>
              <a:t> Simple </a:t>
            </a:r>
            <a:r>
              <a:rPr lang="nl-NL" b="1" dirty="0" err="1">
                <a:solidFill>
                  <a:srgbClr val="FFC000"/>
                </a:solidFill>
              </a:rPr>
              <a:t>App</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https</a:t>
            </a:r>
            <a:r>
              <a:rPr lang="nl-NL" dirty="0">
                <a:solidFill>
                  <a:srgbClr val="C00000"/>
                </a:solidFill>
              </a:rPr>
              <a:t>://angular.io/resources/live-examples/quickstart/ts/plnkr.html</a:t>
            </a:r>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17" name="Afgeronde rechthoek 16"/>
          <p:cNvSpPr/>
          <p:nvPr/>
        </p:nvSpPr>
        <p:spPr>
          <a:xfrm>
            <a:off x="4592782" y="2789472"/>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44376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248887"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Tree>
    <p:extLst>
      <p:ext uri="{BB962C8B-B14F-4D97-AF65-F5344CB8AC3E}">
        <p14:creationId xmlns:p14="http://schemas.microsoft.com/office/powerpoint/2010/main" val="3680427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Data binding</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en-US" b="1" dirty="0"/>
              <a:t>Data binding</a:t>
            </a:r>
            <a:r>
              <a:rPr lang="en-US" dirty="0"/>
              <a:t> is the </a:t>
            </a:r>
            <a:r>
              <a:rPr lang="en-US" b="1" dirty="0"/>
              <a:t>mechanism</a:t>
            </a:r>
            <a:r>
              <a:rPr lang="en-US" dirty="0"/>
              <a:t> used to ensure the linking between what a user </a:t>
            </a:r>
            <a:r>
              <a:rPr lang="en-US" b="1" dirty="0"/>
              <a:t>see</a:t>
            </a:r>
            <a:r>
              <a:rPr lang="en-US" dirty="0"/>
              <a:t> on the screen and the </a:t>
            </a:r>
            <a:r>
              <a:rPr lang="en-US" b="1" dirty="0"/>
              <a:t>data value</a:t>
            </a:r>
            <a:r>
              <a:rPr lang="en-US" dirty="0"/>
              <a:t> in our </a:t>
            </a:r>
            <a:r>
              <a:rPr lang="en-US" dirty="0" smtClean="0"/>
              <a:t>Class</a:t>
            </a:r>
            <a:r>
              <a:rPr lang="en-US" dirty="0"/>
              <a:t>. </a:t>
            </a:r>
            <a:endParaRPr lang="en-US" dirty="0" smtClean="0"/>
          </a:p>
          <a:p>
            <a:pPr marL="0" indent="0">
              <a:buNone/>
            </a:pPr>
            <a:endParaRPr lang="en-US" dirty="0"/>
          </a:p>
          <a:p>
            <a:pPr marL="0" indent="0">
              <a:buNone/>
            </a:pPr>
            <a:r>
              <a:rPr lang="en-US" dirty="0" smtClean="0"/>
              <a:t>			</a:t>
            </a:r>
            <a:r>
              <a:rPr lang="en-US" b="1" dirty="0" smtClean="0">
                <a:solidFill>
                  <a:schemeClr val="accent2"/>
                </a:solidFill>
              </a:rPr>
              <a:t>(View/template </a:t>
            </a:r>
            <a:r>
              <a:rPr lang="en-US" b="1" dirty="0">
                <a:solidFill>
                  <a:schemeClr val="accent2"/>
                </a:solidFill>
              </a:rPr>
              <a:t>&lt;-&gt; </a:t>
            </a:r>
            <a:r>
              <a:rPr lang="en-US" b="1" dirty="0" smtClean="0">
                <a:solidFill>
                  <a:schemeClr val="accent2"/>
                </a:solidFill>
              </a:rPr>
              <a:t>Component)</a:t>
            </a:r>
            <a:endParaRPr lang="nl-NL" b="1" dirty="0">
              <a:solidFill>
                <a:schemeClr val="accent2"/>
              </a:solidFill>
            </a:endParaRPr>
          </a:p>
        </p:txBody>
      </p:sp>
    </p:spTree>
    <p:extLst>
      <p:ext uri="{BB962C8B-B14F-4D97-AF65-F5344CB8AC3E}">
        <p14:creationId xmlns:p14="http://schemas.microsoft.com/office/powerpoint/2010/main" val="4234269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0000"/>
                </a:solidFill>
              </a:rPr>
              <a:t>Goal</a:t>
            </a:r>
            <a:endParaRPr lang="nl-NL" dirty="0">
              <a:solidFill>
                <a:srgbClr val="FF0000"/>
              </a:solidFill>
            </a:endParaRPr>
          </a:p>
        </p:txBody>
      </p:sp>
      <p:sp>
        <p:nvSpPr>
          <p:cNvPr id="3" name="Tijdelijke aanduiding voor inhoud 2"/>
          <p:cNvSpPr>
            <a:spLocks noGrp="1"/>
          </p:cNvSpPr>
          <p:nvPr>
            <p:ph idx="1"/>
          </p:nvPr>
        </p:nvSpPr>
        <p:spPr/>
        <p:txBody>
          <a:bodyPr>
            <a:normAutofit/>
          </a:bodyPr>
          <a:lstStyle/>
          <a:p>
            <a:pPr marL="0" indent="0">
              <a:buNone/>
            </a:pPr>
            <a:r>
              <a:rPr lang="en-US" dirty="0" smtClean="0"/>
              <a:t>To </a:t>
            </a:r>
            <a:r>
              <a:rPr lang="en-US" dirty="0"/>
              <a:t>learn the </a:t>
            </a:r>
            <a:r>
              <a:rPr lang="en-US" dirty="0" smtClean="0"/>
              <a:t>basics </a:t>
            </a:r>
            <a:r>
              <a:rPr lang="en-US" dirty="0"/>
              <a:t>of the </a:t>
            </a:r>
            <a:r>
              <a:rPr lang="en-US" dirty="0" smtClean="0"/>
              <a:t>Framework Angular 2:</a:t>
            </a:r>
            <a:endParaRPr lang="en-US" dirty="0"/>
          </a:p>
          <a:p>
            <a:r>
              <a:rPr lang="en-US" dirty="0" smtClean="0"/>
              <a:t>A </a:t>
            </a:r>
            <a:r>
              <a:rPr lang="en-US" dirty="0"/>
              <a:t>bit of </a:t>
            </a:r>
            <a:r>
              <a:rPr lang="en-US" dirty="0" err="1"/>
              <a:t>TypeScript</a:t>
            </a:r>
            <a:endParaRPr lang="en-US" dirty="0"/>
          </a:p>
          <a:p>
            <a:r>
              <a:rPr lang="en-US" dirty="0" smtClean="0"/>
              <a:t>Module</a:t>
            </a:r>
            <a:endParaRPr lang="en-US" dirty="0"/>
          </a:p>
          <a:p>
            <a:r>
              <a:rPr lang="en-US" dirty="0"/>
              <a:t>Component</a:t>
            </a:r>
          </a:p>
          <a:p>
            <a:r>
              <a:rPr lang="en-US" dirty="0"/>
              <a:t>Property Binding</a:t>
            </a:r>
          </a:p>
          <a:p>
            <a:r>
              <a:rPr lang="en-US" dirty="0"/>
              <a:t>Forms and </a:t>
            </a:r>
            <a:r>
              <a:rPr lang="en-US" dirty="0" err="1"/>
              <a:t>NgModel</a:t>
            </a:r>
            <a:endParaRPr lang="en-US" dirty="0"/>
          </a:p>
          <a:p>
            <a:r>
              <a:rPr lang="en-US" dirty="0" smtClean="0"/>
              <a:t>Use a Service</a:t>
            </a:r>
            <a:endParaRPr lang="en-US" dirty="0"/>
          </a:p>
          <a:p>
            <a:r>
              <a:rPr lang="nl-NL" dirty="0" smtClean="0"/>
              <a:t>Architecture</a:t>
            </a:r>
            <a:endParaRPr lang="nl-NL" dirty="0"/>
          </a:p>
        </p:txBody>
      </p:sp>
    </p:spTree>
    <p:extLst>
      <p:ext uri="{BB962C8B-B14F-4D97-AF65-F5344CB8AC3E}">
        <p14:creationId xmlns:p14="http://schemas.microsoft.com/office/powerpoint/2010/main" val="2196107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2607733" y="4658105"/>
            <a:ext cx="7540977" cy="1708160"/>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book.cover</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888" y="1340733"/>
            <a:ext cx="6132223" cy="2967417"/>
          </a:xfrm>
          <a:prstGeom prst="rect">
            <a:avLst/>
          </a:prstGeom>
        </p:spPr>
      </p:pic>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smtClean="0">
                <a:solidFill>
                  <a:srgbClr val="FFC000"/>
                </a:solidFill>
              </a:rPr>
              <a:t>Example</a:t>
            </a:r>
            <a:r>
              <a:rPr lang="nl-NL" dirty="0" smtClean="0">
                <a:solidFill>
                  <a:srgbClr val="FFC000"/>
                </a:solidFill>
              </a:rPr>
              <a:t> </a:t>
            </a:r>
            <a:r>
              <a:rPr lang="nl-NL" dirty="0" err="1" smtClean="0">
                <a:solidFill>
                  <a:srgbClr val="FFC000"/>
                </a:solidFill>
              </a:rPr>
              <a:t>two</a:t>
            </a:r>
            <a:r>
              <a:rPr lang="nl-NL" smtClean="0">
                <a:solidFill>
                  <a:srgbClr val="FFC000"/>
                </a:solidFill>
              </a:rPr>
              <a:t> way databinding</a:t>
            </a:r>
            <a:endParaRPr lang="nl-NL" dirty="0">
              <a:solidFill>
                <a:srgbClr val="FFC000"/>
              </a:solidFill>
            </a:endParaRPr>
          </a:p>
        </p:txBody>
      </p:sp>
      <p:sp>
        <p:nvSpPr>
          <p:cNvPr id="3" name="Rectangle 2"/>
          <p:cNvSpPr/>
          <p:nvPr/>
        </p:nvSpPr>
        <p:spPr>
          <a:xfrm>
            <a:off x="2799645" y="2995978"/>
            <a:ext cx="8444088" cy="523220"/>
          </a:xfrm>
          <a:prstGeom prst="rect">
            <a:avLst/>
          </a:prstGeom>
        </p:spPr>
        <p:txBody>
          <a:bodyPr wrap="square">
            <a:spAutoFit/>
          </a:bodyPr>
          <a:lstStyle/>
          <a:p>
            <a:r>
              <a:rPr lang="nl-NL" sz="2800" b="1" dirty="0">
                <a:solidFill>
                  <a:srgbClr val="C00000"/>
                </a:solidFill>
              </a:rPr>
              <a:t>https://embed.plnkr.co/HpQHJ6ljGFrHy8abCPuh/</a:t>
            </a:r>
          </a:p>
        </p:txBody>
      </p:sp>
    </p:spTree>
    <p:extLst>
      <p:ext uri="{BB962C8B-B14F-4D97-AF65-F5344CB8AC3E}">
        <p14:creationId xmlns:p14="http://schemas.microsoft.com/office/powerpoint/2010/main" val="3497654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Show / </a:t>
            </a:r>
            <a:r>
              <a:rPr lang="nl-NL" b="1" dirty="0" err="1" smtClean="0">
                <a:solidFill>
                  <a:srgbClr val="FFC000"/>
                </a:solidFill>
              </a:rPr>
              <a:t>Hide</a:t>
            </a:r>
            <a:r>
              <a:rPr lang="nl-NL" b="1" dirty="0" smtClean="0">
                <a:solidFill>
                  <a:srgbClr val="FFC000"/>
                </a:solidFill>
              </a:rPr>
              <a:t> CSS Classes</a:t>
            </a:r>
            <a:endParaRPr lang="nl-NL" b="1" dirty="0">
              <a:solidFill>
                <a:srgbClr val="FFC000"/>
              </a:solidFill>
            </a:endParaRPr>
          </a:p>
        </p:txBody>
      </p:sp>
      <p:sp>
        <p:nvSpPr>
          <p:cNvPr id="3" name="Rechthoek 2"/>
          <p:cNvSpPr/>
          <p:nvPr/>
        </p:nvSpPr>
        <p:spPr>
          <a:xfrm>
            <a:off x="1229709" y="2645245"/>
            <a:ext cx="10279117" cy="2677656"/>
          </a:xfrm>
          <a:prstGeom prst="rect">
            <a:avLst/>
          </a:prstGeom>
        </p:spPr>
        <p:txBody>
          <a:bodyPr wrap="square">
            <a:spAutoFit/>
          </a:bodyPr>
          <a:lstStyle/>
          <a:p>
            <a:r>
              <a:rPr lang="nl-NL" sz="2400" b="1" dirty="0" smtClean="0">
                <a:solidFill>
                  <a:srgbClr val="FFC000"/>
                </a:solidFill>
              </a:rPr>
              <a:t>USE:</a:t>
            </a:r>
          </a:p>
          <a:p>
            <a:endParaRPr lang="nl-NL" sz="2400" dirty="0"/>
          </a:p>
          <a:p>
            <a:r>
              <a:rPr lang="nl-NL" sz="2400" dirty="0" smtClean="0"/>
              <a:t>&lt;</a:t>
            </a:r>
            <a:r>
              <a:rPr lang="nl-NL" sz="2400" dirty="0"/>
              <a:t>div </a:t>
            </a:r>
            <a:r>
              <a:rPr lang="nl-NL" sz="2400" b="1" dirty="0"/>
              <a:t>[</a:t>
            </a:r>
            <a:r>
              <a:rPr lang="nl-NL" sz="2400" b="1" dirty="0" err="1" smtClean="0">
                <a:solidFill>
                  <a:srgbClr val="FF0000"/>
                </a:solidFill>
              </a:rPr>
              <a:t>class.filter</a:t>
            </a:r>
            <a:r>
              <a:rPr lang="nl-NL" sz="2400" b="1" dirty="0" smtClean="0">
                <a:solidFill>
                  <a:srgbClr val="FF0000"/>
                </a:solidFill>
              </a:rPr>
              <a:t>-is-</a:t>
            </a:r>
            <a:r>
              <a:rPr lang="nl-NL" sz="2400" b="1" dirty="0" err="1" smtClean="0">
                <a:solidFill>
                  <a:srgbClr val="FF0000"/>
                </a:solidFill>
              </a:rPr>
              <a:t>visible</a:t>
            </a:r>
            <a:r>
              <a:rPr lang="nl-NL" sz="2400" b="1" dirty="0" smtClean="0"/>
              <a:t>]</a:t>
            </a:r>
            <a:r>
              <a:rPr lang="nl-NL" sz="2400" dirty="0" smtClean="0"/>
              <a:t>=“</a:t>
            </a:r>
            <a:r>
              <a:rPr lang="nl-NL" sz="2400" b="1" dirty="0" err="1" smtClean="0">
                <a:solidFill>
                  <a:srgbClr val="C00000"/>
                </a:solidFill>
              </a:rPr>
              <a:t>isVisible</a:t>
            </a:r>
            <a:r>
              <a:rPr lang="nl-NL" sz="2400" dirty="0" smtClean="0"/>
              <a:t>“&gt;</a:t>
            </a:r>
            <a:endParaRPr lang="nl-NL" sz="2400" dirty="0"/>
          </a:p>
          <a:p>
            <a:endParaRPr lang="nl-NL" sz="2400" dirty="0" smtClean="0"/>
          </a:p>
          <a:p>
            <a:r>
              <a:rPr lang="nl-NL" sz="2400" b="1" dirty="0" smtClean="0">
                <a:solidFill>
                  <a:srgbClr val="FFC000"/>
                </a:solidFill>
              </a:rPr>
              <a:t>OR</a:t>
            </a:r>
          </a:p>
          <a:p>
            <a:endParaRPr lang="nl-NL" sz="2400" dirty="0"/>
          </a:p>
          <a:p>
            <a:r>
              <a:rPr lang="en-US" sz="2400" dirty="0"/>
              <a:t>&lt;div </a:t>
            </a:r>
            <a:r>
              <a:rPr lang="en-US" sz="2400" b="1" dirty="0"/>
              <a:t>[</a:t>
            </a:r>
            <a:r>
              <a:rPr lang="en-US" sz="2400" b="1" dirty="0" err="1">
                <a:solidFill>
                  <a:srgbClr val="FF0000"/>
                </a:solidFill>
              </a:rPr>
              <a:t>ngClass</a:t>
            </a:r>
            <a:r>
              <a:rPr lang="en-US" sz="2400" b="1" dirty="0"/>
              <a:t>]</a:t>
            </a:r>
            <a:r>
              <a:rPr lang="en-US" sz="2400" dirty="0"/>
              <a:t>="{active: </a:t>
            </a:r>
            <a:r>
              <a:rPr lang="en-US" sz="2400" b="1" dirty="0" err="1">
                <a:solidFill>
                  <a:srgbClr val="C00000"/>
                </a:solidFill>
              </a:rPr>
              <a:t>isActive</a:t>
            </a:r>
            <a:r>
              <a:rPr lang="en-US" sz="2400" dirty="0"/>
              <a:t>, disabled: </a:t>
            </a:r>
            <a:r>
              <a:rPr lang="en-US" sz="2400" b="1" dirty="0" err="1">
                <a:solidFill>
                  <a:srgbClr val="C00000"/>
                </a:solidFill>
              </a:rPr>
              <a:t>isDisabled</a:t>
            </a:r>
            <a:r>
              <a:rPr lang="en-US" sz="2400" dirty="0"/>
              <a:t>}"&gt;</a:t>
            </a:r>
            <a:endParaRPr lang="nl-NL" sz="2400" dirty="0"/>
          </a:p>
        </p:txBody>
      </p:sp>
    </p:spTree>
    <p:extLst>
      <p:ext uri="{BB962C8B-B14F-4D97-AF65-F5344CB8AC3E}">
        <p14:creationId xmlns:p14="http://schemas.microsoft.com/office/powerpoint/2010/main" val="2697174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969969"/>
            <a:ext cx="977091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latin typeface="+mn-lt"/>
              </a:rPr>
              <a:t>You can find the repo on GitHub</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Clone it: </a:t>
            </a:r>
            <a:r>
              <a:rPr lang="en-US" altLang="nl-NL" sz="2400" dirty="0" smtClean="0">
                <a:latin typeface="+mn-lt"/>
              </a:rPr>
              <a:t>  </a:t>
            </a:r>
            <a:r>
              <a:rPr lang="en-US" altLang="nl-NL" sz="2400" b="1" dirty="0" err="1" smtClean="0">
                <a:latin typeface="+mn-lt"/>
              </a:rPr>
              <a:t>git</a:t>
            </a:r>
            <a:r>
              <a:rPr lang="en-US" altLang="nl-NL" sz="2400" b="1" dirty="0" smtClean="0">
                <a:latin typeface="+mn-lt"/>
              </a:rPr>
              <a:t> </a:t>
            </a:r>
            <a:r>
              <a:rPr lang="en-US" altLang="nl-NL" sz="2400" b="1" dirty="0">
                <a:latin typeface="+mn-lt"/>
              </a:rPr>
              <a:t>clone https://github.com/petereijgermans11/hackjam-angular</a:t>
            </a: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CLI: </a:t>
            </a:r>
            <a:r>
              <a:rPr lang="en-US" altLang="nl-NL" sz="2400" dirty="0" smtClean="0">
                <a:latin typeface="+mn-lt"/>
              </a:rPr>
              <a:t>  </a:t>
            </a:r>
            <a:r>
              <a:rPr lang="en-US" altLang="nl-NL" sz="2400" b="1" dirty="0" smtClean="0">
                <a:solidFill>
                  <a:srgbClr val="C00000"/>
                </a:solidFill>
                <a:latin typeface="+mn-lt"/>
              </a:rPr>
              <a:t>angular-cli: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a:solidFill>
                  <a:srgbClr val="C00000"/>
                </a:solidFill>
                <a:latin typeface="+mn-lt"/>
              </a:rPr>
              <a:t>angular-cli@latest</a:t>
            </a:r>
            <a:r>
              <a:rPr lang="en-US" altLang="nl-NL" sz="2400" b="1" dirty="0">
                <a:solidFill>
                  <a:srgbClr val="C00000"/>
                </a:solidFill>
                <a:latin typeface="+mn-lt"/>
              </a:rPr>
              <a:t> -g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16753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Links</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sz="6000" dirty="0" smtClean="0">
                <a:solidFill>
                  <a:srgbClr val="FF0000"/>
                </a:solidFill>
                <a:hlinkClick r:id="rId2"/>
              </a:rPr>
              <a:t>https</a:t>
            </a:r>
            <a:r>
              <a:rPr lang="nl-NL" sz="6000" dirty="0">
                <a:solidFill>
                  <a:srgbClr val="FF0000"/>
                </a:solidFill>
                <a:hlinkClick r:id="rId2"/>
              </a:rPr>
              <a:t>://</a:t>
            </a:r>
            <a:r>
              <a:rPr lang="nl-NL" sz="6000" dirty="0" smtClean="0">
                <a:solidFill>
                  <a:srgbClr val="FF0000"/>
                </a:solidFill>
                <a:hlinkClick r:id="rId2"/>
              </a:rPr>
              <a:t>angular.io</a:t>
            </a: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r>
              <a:rPr lang="nl-NL" sz="6000" dirty="0">
                <a:solidFill>
                  <a:srgbClr val="FF0000"/>
                </a:solidFill>
              </a:rPr>
              <a:t>https://angular.io/docs/ts/latest/guide/</a:t>
            </a:r>
            <a:r>
              <a:rPr lang="nl-NL" sz="6000" dirty="0"/>
              <a:t>cheatsheet</a:t>
            </a:r>
            <a:r>
              <a:rPr lang="nl-NL" sz="6000" dirty="0">
                <a:solidFill>
                  <a:srgbClr val="FF0000"/>
                </a:solidFill>
              </a:rPr>
              <a:t>.html</a:t>
            </a:r>
          </a:p>
        </p:txBody>
      </p:sp>
    </p:spTree>
    <p:extLst>
      <p:ext uri="{BB962C8B-B14F-4D97-AF65-F5344CB8AC3E}">
        <p14:creationId xmlns:p14="http://schemas.microsoft.com/office/powerpoint/2010/main" val="3267014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a:solidFill>
                  <a:srgbClr val="C00000"/>
                </a:solidFill>
              </a:rPr>
              <a:t>TODO: Features to implement in your app</a:t>
            </a:r>
            <a:br>
              <a:rPr lang="en-US" b="1" dirty="0">
                <a:solidFill>
                  <a:srgbClr val="C00000"/>
                </a:solidFill>
              </a:rPr>
            </a:br>
            <a:endParaRPr lang="nl-NL" dirty="0">
              <a:solidFill>
                <a:srgbClr val="C00000"/>
              </a:solidFill>
            </a:endParaRPr>
          </a:p>
        </p:txBody>
      </p:sp>
      <p:sp>
        <p:nvSpPr>
          <p:cNvPr id="3" name="Tijdelijke aanduiding voor inhoud 2"/>
          <p:cNvSpPr>
            <a:spLocks noGrp="1"/>
          </p:cNvSpPr>
          <p:nvPr>
            <p:ph idx="1"/>
          </p:nvPr>
        </p:nvSpPr>
        <p:spPr/>
        <p:txBody>
          <a:bodyPr>
            <a:normAutofit fontScale="77500" lnSpcReduction="20000"/>
          </a:bodyPr>
          <a:lstStyle/>
          <a:p>
            <a:r>
              <a:rPr lang="en-US" dirty="0" smtClean="0"/>
              <a:t>Fix </a:t>
            </a:r>
            <a:r>
              <a:rPr lang="en-US" dirty="0"/>
              <a:t>all the bugs before trying to implement any other features</a:t>
            </a:r>
          </a:p>
          <a:p>
            <a:r>
              <a:rPr lang="en-US" dirty="0"/>
              <a:t>Display all categories on the menu</a:t>
            </a:r>
          </a:p>
          <a:p>
            <a:pPr lvl="1"/>
            <a:r>
              <a:rPr lang="en-US" dirty="0"/>
              <a:t>Learn about structural directive</a:t>
            </a:r>
          </a:p>
          <a:p>
            <a:pPr lvl="1"/>
            <a:r>
              <a:rPr lang="en-US" dirty="0"/>
              <a:t>Learn how to create a class and create a typed array in </a:t>
            </a:r>
            <a:r>
              <a:rPr lang="en-US" dirty="0" err="1"/>
              <a:t>TypeScript</a:t>
            </a:r>
            <a:endParaRPr lang="en-US" dirty="0"/>
          </a:p>
          <a:p>
            <a:r>
              <a:rPr lang="en-US" dirty="0"/>
              <a:t>Display all books on the main area</a:t>
            </a:r>
          </a:p>
          <a:p>
            <a:pPr lvl="1"/>
            <a:r>
              <a:rPr lang="en-US" dirty="0"/>
              <a:t>Learn about property bindings</a:t>
            </a:r>
          </a:p>
          <a:p>
            <a:r>
              <a:rPr lang="en-US" dirty="0"/>
              <a:t>On click on a category, update the list of books and change the class to selected</a:t>
            </a:r>
          </a:p>
          <a:p>
            <a:pPr lvl="1"/>
            <a:r>
              <a:rPr lang="en-US" dirty="0"/>
              <a:t>The filter should be </a:t>
            </a:r>
            <a:r>
              <a:rPr lang="en-US" dirty="0" smtClean="0"/>
              <a:t>applied </a:t>
            </a:r>
            <a:r>
              <a:rPr lang="en-US" dirty="0"/>
              <a:t>to the category of the book</a:t>
            </a:r>
          </a:p>
          <a:p>
            <a:pPr lvl="1"/>
            <a:r>
              <a:rPr lang="en-US" dirty="0"/>
              <a:t>The </a:t>
            </a:r>
            <a:r>
              <a:rPr lang="en-US" dirty="0" err="1"/>
              <a:t>css</a:t>
            </a:r>
            <a:r>
              <a:rPr lang="en-US" dirty="0"/>
              <a:t> class should be applied to the anchor: hint [</a:t>
            </a:r>
            <a:r>
              <a:rPr lang="en-US" dirty="0" err="1"/>
              <a:t>class.selected</a:t>
            </a:r>
            <a:r>
              <a:rPr lang="en-US" dirty="0" smtClean="0"/>
              <a:t>] or [</a:t>
            </a:r>
            <a:r>
              <a:rPr lang="en-US" dirty="0" err="1" smtClean="0"/>
              <a:t>ngClass</a:t>
            </a:r>
            <a:r>
              <a:rPr lang="en-US" dirty="0" smtClean="0"/>
              <a:t>]</a:t>
            </a:r>
            <a:endParaRPr lang="en-US" dirty="0"/>
          </a:p>
          <a:p>
            <a:r>
              <a:rPr lang="en-US" dirty="0"/>
              <a:t>On click on the filter button, open the </a:t>
            </a:r>
            <a:r>
              <a:rPr lang="en-US" dirty="0" smtClean="0"/>
              <a:t>menu </a:t>
            </a:r>
            <a:r>
              <a:rPr lang="en-US" dirty="0"/>
              <a:t>filter component</a:t>
            </a:r>
          </a:p>
          <a:p>
            <a:r>
              <a:rPr lang="en-US" dirty="0"/>
              <a:t>Implement the search</a:t>
            </a:r>
          </a:p>
          <a:p>
            <a:pPr lvl="1"/>
            <a:r>
              <a:rPr lang="en-US" dirty="0"/>
              <a:t>Learn about Forms and </a:t>
            </a:r>
            <a:r>
              <a:rPr lang="en-US" dirty="0" err="1"/>
              <a:t>NgModel</a:t>
            </a:r>
            <a:endParaRPr lang="en-US" dirty="0"/>
          </a:p>
          <a:p>
            <a:pPr lvl="1"/>
            <a:r>
              <a:rPr lang="en-US" dirty="0"/>
              <a:t>The search should be applied to the title and the category</a:t>
            </a:r>
          </a:p>
          <a:p>
            <a:pPr lvl="1"/>
            <a:r>
              <a:rPr lang="en-US" dirty="0"/>
              <a:t>Architecture: Split your app into small </a:t>
            </a:r>
            <a:r>
              <a:rPr lang="en-US" dirty="0" smtClean="0"/>
              <a:t>components</a:t>
            </a:r>
            <a:endParaRPr lang="nl-NL" dirty="0"/>
          </a:p>
        </p:txBody>
      </p:sp>
    </p:spTree>
    <p:extLst>
      <p:ext uri="{BB962C8B-B14F-4D97-AF65-F5344CB8AC3E}">
        <p14:creationId xmlns:p14="http://schemas.microsoft.com/office/powerpoint/2010/main" val="2155226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pPr marL="0" indent="0" algn="ctr">
              <a:buNone/>
            </a:pPr>
            <a:r>
              <a:rPr lang="nl-NL" sz="4800" b="1" dirty="0">
                <a:solidFill>
                  <a:srgbClr val="FFC000"/>
                </a:solidFill>
              </a:rPr>
              <a:t>FORMS</a:t>
            </a:r>
          </a:p>
        </p:txBody>
      </p:sp>
    </p:spTree>
    <p:extLst>
      <p:ext uri="{BB962C8B-B14F-4D97-AF65-F5344CB8AC3E}">
        <p14:creationId xmlns:p14="http://schemas.microsoft.com/office/powerpoint/2010/main" val="2953278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1774490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en-US" sz="3600" b="1" dirty="0">
                <a:solidFill>
                  <a:srgbClr val="FFC000"/>
                </a:solidFill>
              </a:rPr>
              <a:t>import { </a:t>
            </a:r>
            <a:r>
              <a:rPr lang="en-US" sz="3600" b="1" dirty="0" err="1">
                <a:solidFill>
                  <a:srgbClr val="FFC000"/>
                </a:solidFill>
              </a:rPr>
              <a:t>FormsModule</a:t>
            </a:r>
            <a:r>
              <a:rPr lang="en-US" sz="3600" b="1" dirty="0">
                <a:solidFill>
                  <a:srgbClr val="FFC000"/>
                </a:solidFill>
              </a:rPr>
              <a:t> }   from '@angular/forms</a:t>
            </a:r>
            <a:r>
              <a:rPr lang="en-US" sz="3600" b="1" dirty="0" smtClean="0">
                <a:solidFill>
                  <a:srgbClr val="FFC000"/>
                </a:solidFill>
              </a:rPr>
              <a:t>';</a:t>
            </a:r>
            <a:endParaRPr lang="nl-NL" sz="3600" b="1" dirty="0" smtClean="0">
              <a:solidFill>
                <a:srgbClr val="FFC000"/>
              </a:solidFill>
            </a:endParaRP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3600" b="1" dirty="0" err="1" smtClean="0">
                <a:solidFill>
                  <a:srgbClr val="FFC000"/>
                </a:solidFill>
              </a:rPr>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65300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r>
              <a:rPr lang="nl-NL" b="1" dirty="0" smtClean="0">
                <a:solidFill>
                  <a:schemeClr val="accent2"/>
                </a:solidFill>
              </a:rPr>
              <a:t> 2</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NO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dirty="0"/>
          </a:p>
        </p:txBody>
      </p:sp>
      <p:pic>
        <p:nvPicPr>
          <p:cNvPr id="4" name="Изображение 8"/>
          <p:cNvPicPr>
            <a:picLocks noGrp="1" noChangeAspect="1"/>
          </p:cNvPicPr>
          <p:nvPr>
            <p:ph idx="1"/>
          </p:nvPr>
        </p:nvPicPr>
        <p:blipFill>
          <a:blip r:embed="rId2"/>
          <a:stretch>
            <a:fillRect/>
          </a:stretch>
        </p:blipFill>
        <p:spPr>
          <a:xfrm>
            <a:off x="3431822" y="2506133"/>
            <a:ext cx="5108322" cy="3124923"/>
          </a:xfrm>
          <a:prstGeom prst="rect">
            <a:avLst/>
          </a:prstGeom>
        </p:spPr>
      </p:pic>
    </p:spTree>
    <p:extLst>
      <p:ext uri="{BB962C8B-B14F-4D97-AF65-F5344CB8AC3E}">
        <p14:creationId xmlns:p14="http://schemas.microsoft.com/office/powerpoint/2010/main" val="1857111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b="1" dirty="0">
              <a:solidFill>
                <a:srgbClr val="C00000"/>
              </a:solidFill>
            </a:endParaRPr>
          </a:p>
        </p:txBody>
      </p:sp>
      <p:sp>
        <p:nvSpPr>
          <p:cNvPr id="3" name="Tijdelijke aanduiding voor inhoud 2"/>
          <p:cNvSpPr>
            <a:spLocks noGrp="1"/>
          </p:cNvSpPr>
          <p:nvPr>
            <p:ph idx="1"/>
          </p:nvPr>
        </p:nvSpPr>
        <p:spPr/>
        <p:txBody>
          <a:bodyPr/>
          <a:lstStyle/>
          <a:p>
            <a:pPr marL="0" indent="0">
              <a:buNone/>
            </a:pPr>
            <a:r>
              <a:rPr lang="en-US" b="1" dirty="0" smtClean="0"/>
              <a:t>Change app.template.html</a:t>
            </a:r>
            <a:r>
              <a:rPr lang="en-US" dirty="0" smtClean="0"/>
              <a:t> </a:t>
            </a:r>
            <a:r>
              <a:rPr lang="en-US" dirty="0"/>
              <a:t>section: </a:t>
            </a:r>
            <a:r>
              <a:rPr lang="en-US" i="1" dirty="0"/>
              <a:t>Sidebar </a:t>
            </a:r>
            <a:r>
              <a:rPr lang="en-US" i="1" dirty="0" smtClean="0"/>
              <a:t>navigation:</a:t>
            </a:r>
            <a:endParaRPr lang="en-US" dirty="0" smtClean="0"/>
          </a:p>
          <a:p>
            <a:pPr marL="0" indent="0">
              <a:buNone/>
            </a:pPr>
            <a:endParaRPr lang="en-US" dirty="0" smtClean="0"/>
          </a:p>
          <a:p>
            <a:pPr marL="0" indent="0">
              <a:buNone/>
            </a:pPr>
            <a:r>
              <a:rPr lang="en-US" dirty="0" smtClean="0"/>
              <a:t> </a:t>
            </a:r>
            <a:r>
              <a:rPr lang="en-US" dirty="0"/>
              <a:t>&lt;form </a:t>
            </a:r>
            <a:r>
              <a:rPr lang="en-US" b="1" dirty="0">
                <a:solidFill>
                  <a:srgbClr val="C00000"/>
                </a:solidFill>
              </a:rPr>
              <a:t>(submit)</a:t>
            </a:r>
            <a:r>
              <a:rPr lang="en-US" dirty="0"/>
              <a:t>="</a:t>
            </a:r>
            <a:r>
              <a:rPr lang="en-US" sz="3600" b="1" dirty="0">
                <a:solidFill>
                  <a:srgbClr val="FF0000"/>
                </a:solidFill>
              </a:rPr>
              <a:t>search()</a:t>
            </a:r>
            <a:r>
              <a:rPr lang="en-US" dirty="0"/>
              <a:t>"&gt;</a:t>
            </a:r>
            <a:endParaRPr lang="nl-NL" dirty="0"/>
          </a:p>
          <a:p>
            <a:pPr marL="0" indent="0">
              <a:buNone/>
            </a:pPr>
            <a:r>
              <a:rPr lang="en-US" dirty="0"/>
              <a:t>        </a:t>
            </a:r>
            <a:r>
              <a:rPr lang="en-US" dirty="0" smtClean="0"/>
              <a:t> &lt;</a:t>
            </a:r>
            <a:r>
              <a:rPr lang="en-US" dirty="0"/>
              <a:t>input class="</a:t>
            </a:r>
            <a:r>
              <a:rPr lang="en-US" b="1" dirty="0">
                <a:solidFill>
                  <a:srgbClr val="C00000"/>
                </a:solidFill>
              </a:rPr>
              <a:t>form-control</a:t>
            </a:r>
            <a:r>
              <a:rPr lang="en-US" dirty="0"/>
              <a:t>" type="text" id="search</a:t>
            </a:r>
            <a:r>
              <a:rPr lang="en-US" dirty="0" smtClean="0"/>
              <a:t>"                     required  </a:t>
            </a:r>
            <a:r>
              <a:rPr lang="en-US" b="1" dirty="0">
                <a:solidFill>
                  <a:schemeClr val="accent2"/>
                </a:solidFill>
              </a:rPr>
              <a:t>[(</a:t>
            </a:r>
            <a:r>
              <a:rPr lang="en-US" b="1" dirty="0" err="1">
                <a:solidFill>
                  <a:srgbClr val="C00000"/>
                </a:solidFill>
              </a:rPr>
              <a:t>ngModel</a:t>
            </a:r>
            <a:r>
              <a:rPr lang="en-US" b="1" dirty="0">
                <a:solidFill>
                  <a:schemeClr val="accent2"/>
                </a:solidFill>
              </a:rPr>
              <a:t>)]</a:t>
            </a:r>
            <a:r>
              <a:rPr lang="en-US" dirty="0"/>
              <a:t>="</a:t>
            </a:r>
            <a:r>
              <a:rPr lang="en-US" b="1" dirty="0" err="1"/>
              <a:t>searchString</a:t>
            </a:r>
            <a:r>
              <a:rPr lang="en-US" dirty="0"/>
              <a:t>" name="</a:t>
            </a:r>
            <a:r>
              <a:rPr lang="en-US" dirty="0" err="1"/>
              <a:t>searchString</a:t>
            </a:r>
            <a:r>
              <a:rPr lang="en-US" dirty="0"/>
              <a:t>" placeholder="Title or category"&gt;</a:t>
            </a:r>
            <a:endParaRPr lang="nl-NL" dirty="0"/>
          </a:p>
          <a:p>
            <a:pPr marL="0" indent="0">
              <a:buNone/>
            </a:pPr>
            <a:r>
              <a:rPr lang="en-US" dirty="0"/>
              <a:t>                &lt;/form&gt;</a:t>
            </a:r>
            <a:endParaRPr lang="nl-NL" dirty="0"/>
          </a:p>
        </p:txBody>
      </p:sp>
    </p:spTree>
    <p:extLst>
      <p:ext uri="{BB962C8B-B14F-4D97-AF65-F5344CB8AC3E}">
        <p14:creationId xmlns:p14="http://schemas.microsoft.com/office/powerpoint/2010/main" val="1228725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smtClean="0">
                <a:solidFill>
                  <a:srgbClr val="C00000"/>
                </a:solidFill>
              </a:rPr>
              <a:t>Search()</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en-US" dirty="0" smtClean="0"/>
              <a:t>In </a:t>
            </a:r>
            <a:r>
              <a:rPr lang="en-US" dirty="0" err="1" smtClean="0"/>
              <a:t>app.components.ts</a:t>
            </a:r>
            <a:r>
              <a:rPr lang="en-US" dirty="0" smtClean="0"/>
              <a:t>:</a:t>
            </a:r>
          </a:p>
          <a:p>
            <a:pPr marL="0" indent="0">
              <a:buNone/>
            </a:pPr>
            <a:endParaRPr lang="en-US" dirty="0" smtClean="0"/>
          </a:p>
          <a:p>
            <a:pPr marL="0" lvl="0" indent="0">
              <a:buNone/>
            </a:pPr>
            <a:r>
              <a:rPr lang="en-US" altLang="nl-NL" b="1" dirty="0" smtClean="0">
                <a:solidFill>
                  <a:srgbClr val="FF0000"/>
                </a:solidFill>
                <a:ea typeface="Times New Roman" panose="02020603050405020304" pitchFamily="18" charset="0"/>
                <a:cs typeface="Arial" panose="020B0604020202020204" pitchFamily="34" charset="0"/>
              </a:rPr>
              <a:t>search() </a:t>
            </a:r>
            <a:r>
              <a:rPr lang="en-US" altLang="nl-NL" dirty="0" smtClean="0">
                <a:ea typeface="Times New Roman" panose="02020603050405020304" pitchFamily="18" charset="0"/>
                <a:cs typeface="Arial" panose="020B0604020202020204" pitchFamily="34" charset="0"/>
              </a:rPr>
              <a:t>{</a:t>
            </a:r>
            <a:r>
              <a:rPr lang="en-US" altLang="nl-NL" dirty="0">
                <a:ea typeface="Times New Roman" panose="02020603050405020304" pitchFamily="18" charset="0"/>
                <a:cs typeface="Arial" panose="020B0604020202020204" pitchFamily="34" charset="0"/>
              </a:rPr>
              <a:t/>
            </a:r>
            <a:br>
              <a:rPr lang="en-US" altLang="nl-NL" dirty="0">
                <a:ea typeface="Times New Roman" panose="02020603050405020304" pitchFamily="18" charset="0"/>
                <a:cs typeface="Arial" panose="020B0604020202020204" pitchFamily="34" charset="0"/>
              </a:rPr>
            </a:br>
            <a:r>
              <a:rPr lang="en-US" altLang="nl-NL" dirty="0" smtClean="0">
                <a:ea typeface="Times New Roman" panose="02020603050405020304" pitchFamily="18" charset="0"/>
                <a:cs typeface="Arial" panose="020B0604020202020204" pitchFamily="34" charset="0"/>
              </a:rPr>
              <a:t>   </a:t>
            </a:r>
            <a:r>
              <a:rPr lang="en-US" altLang="nl-NL" dirty="0" err="1" smtClean="0">
                <a:ea typeface="Times New Roman" panose="02020603050405020304" pitchFamily="18" charset="0"/>
                <a:cs typeface="Arial" panose="020B0604020202020204" pitchFamily="34" charset="0"/>
              </a:rPr>
              <a:t>this.books</a:t>
            </a:r>
            <a:r>
              <a:rPr lang="en-US" altLang="nl-NL" dirty="0" smtClean="0">
                <a:ea typeface="Times New Roman" panose="02020603050405020304" pitchFamily="18" charset="0"/>
                <a:cs typeface="Arial" panose="020B0604020202020204" pitchFamily="34" charset="0"/>
              </a:rPr>
              <a:t> </a:t>
            </a:r>
            <a:r>
              <a:rPr lang="en-US" altLang="nl-NL" dirty="0">
                <a:ea typeface="Times New Roman" panose="02020603050405020304" pitchFamily="18" charset="0"/>
                <a:cs typeface="Arial" panose="020B0604020202020204" pitchFamily="34" charset="0"/>
              </a:rPr>
              <a:t>= </a:t>
            </a:r>
            <a:r>
              <a:rPr lang="en-US" altLang="nl-NL" i="1" dirty="0" err="1">
                <a:ea typeface="Times New Roman" panose="02020603050405020304" pitchFamily="18" charset="0"/>
                <a:cs typeface="Arial" panose="020B0604020202020204" pitchFamily="34" charset="0"/>
              </a:rPr>
              <a:t>mockBooks</a:t>
            </a:r>
            <a:r>
              <a:rPr lang="en-US" altLang="nl-NL" dirty="0" err="1">
                <a:ea typeface="Times New Roman" panose="02020603050405020304" pitchFamily="18" charset="0"/>
                <a:cs typeface="Arial" panose="020B0604020202020204" pitchFamily="34" charset="0"/>
              </a:rPr>
              <a:t>.</a:t>
            </a:r>
            <a:r>
              <a:rPr lang="en-US" altLang="nl-NL" dirty="0" err="1">
                <a:solidFill>
                  <a:srgbClr val="FF0000"/>
                </a:solidFill>
                <a:ea typeface="Times New Roman" panose="02020603050405020304" pitchFamily="18" charset="0"/>
                <a:cs typeface="Arial" panose="020B0604020202020204" pitchFamily="34" charset="0"/>
              </a:rPr>
              <a:t>filter</a:t>
            </a:r>
            <a:r>
              <a:rPr lang="en-US" altLang="nl-NL" dirty="0">
                <a:ea typeface="Times New Roman" panose="02020603050405020304" pitchFamily="18" charset="0"/>
                <a:cs typeface="Arial" panose="020B0604020202020204" pitchFamily="34" charset="0"/>
              </a:rPr>
              <a:t>(</a:t>
            </a:r>
            <a:r>
              <a:rPr lang="en-US" altLang="nl-NL" b="1" dirty="0">
                <a:solidFill>
                  <a:srgbClr val="C00000"/>
                </a:solidFill>
                <a:ea typeface="Times New Roman" panose="02020603050405020304" pitchFamily="18" charset="0"/>
                <a:cs typeface="Arial" panose="020B0604020202020204" pitchFamily="34" charset="0"/>
              </a:rPr>
              <a:t>b =&gt;</a:t>
            </a:r>
            <a:r>
              <a:rPr lang="en-US" altLang="nl-NL" dirty="0">
                <a:ea typeface="Times New Roman" panose="02020603050405020304" pitchFamily="18" charset="0"/>
                <a:cs typeface="Arial" panose="020B0604020202020204" pitchFamily="34" charset="0"/>
              </a:rPr>
              <a:t> </a:t>
            </a:r>
            <a:r>
              <a:rPr lang="en-US" altLang="nl-NL" dirty="0" smtClean="0">
                <a:ea typeface="Times New Roman" panose="02020603050405020304" pitchFamily="18" charset="0"/>
                <a:cs typeface="Arial" panose="020B0604020202020204" pitchFamily="34" charset="0"/>
              </a:rPr>
              <a:t>       </a:t>
            </a:r>
            <a:r>
              <a:rPr lang="en-US" altLang="nl-NL" b="1" dirty="0" err="1" smtClean="0">
                <a:solidFill>
                  <a:srgbClr val="C00000"/>
                </a:solidFill>
                <a:ea typeface="Times New Roman" panose="02020603050405020304" pitchFamily="18" charset="0"/>
                <a:cs typeface="Arial" panose="020B0604020202020204" pitchFamily="34" charset="0"/>
              </a:rPr>
              <a:t>b</a:t>
            </a:r>
            <a:r>
              <a:rPr lang="en-US" altLang="nl-NL" dirty="0" err="1" smtClean="0">
                <a:ea typeface="Times New Roman" panose="02020603050405020304" pitchFamily="18" charset="0"/>
                <a:cs typeface="Arial" panose="020B0604020202020204" pitchFamily="34" charset="0"/>
              </a:rPr>
              <a:t>.category.toLowerCase</a:t>
            </a:r>
            <a:r>
              <a:rPr lang="en-US" altLang="nl-NL" dirty="0">
                <a:ea typeface="Times New Roman" panose="02020603050405020304" pitchFamily="18" charset="0"/>
                <a:cs typeface="Arial" panose="020B0604020202020204" pitchFamily="34" charset="0"/>
              </a:rPr>
              <a:t>().includes(</a:t>
            </a:r>
            <a:r>
              <a:rPr lang="en-US" altLang="nl-NL" dirty="0" err="1">
                <a:ea typeface="Times New Roman" panose="02020603050405020304" pitchFamily="18" charset="0"/>
                <a:cs typeface="Arial" panose="020B0604020202020204" pitchFamily="34" charset="0"/>
              </a:rPr>
              <a:t>this.</a:t>
            </a:r>
            <a:r>
              <a:rPr lang="en-US" altLang="nl-NL" dirty="0" err="1">
                <a:solidFill>
                  <a:srgbClr val="FF0000"/>
                </a:solidFill>
                <a:ea typeface="Times New Roman" panose="02020603050405020304" pitchFamily="18" charset="0"/>
                <a:cs typeface="Arial" panose="020B0604020202020204" pitchFamily="34" charset="0"/>
              </a:rPr>
              <a:t>searchString</a:t>
            </a:r>
            <a:r>
              <a:rPr lang="en-US" altLang="nl-NL" dirty="0" err="1">
                <a:ea typeface="Times New Roman" panose="02020603050405020304" pitchFamily="18" charset="0"/>
                <a:cs typeface="Arial" panose="020B0604020202020204" pitchFamily="34" charset="0"/>
              </a:rPr>
              <a:t>.toLowerCase</a:t>
            </a:r>
            <a:r>
              <a:rPr lang="en-US" altLang="nl-NL" dirty="0">
                <a:ea typeface="Times New Roman" panose="02020603050405020304" pitchFamily="18" charset="0"/>
                <a:cs typeface="Arial" panose="020B0604020202020204" pitchFamily="34" charset="0"/>
              </a:rPr>
              <a:t>()) ||  </a:t>
            </a:r>
            <a:r>
              <a:rPr lang="en-US" altLang="nl-NL" b="1" dirty="0" err="1" smtClean="0">
                <a:solidFill>
                  <a:srgbClr val="C00000"/>
                </a:solidFill>
                <a:ea typeface="Times New Roman" panose="02020603050405020304" pitchFamily="18" charset="0"/>
                <a:cs typeface="Arial" panose="020B0604020202020204" pitchFamily="34" charset="0"/>
              </a:rPr>
              <a:t>b</a:t>
            </a:r>
            <a:r>
              <a:rPr lang="en-US" altLang="nl-NL" dirty="0" err="1" smtClean="0">
                <a:ea typeface="Times New Roman" panose="02020603050405020304" pitchFamily="18" charset="0"/>
                <a:cs typeface="Arial" panose="020B0604020202020204" pitchFamily="34" charset="0"/>
              </a:rPr>
              <a:t>.title.toLowerCase</a:t>
            </a:r>
            <a:r>
              <a:rPr lang="en-US" altLang="nl-NL" dirty="0">
                <a:ea typeface="Times New Roman" panose="02020603050405020304" pitchFamily="18" charset="0"/>
                <a:cs typeface="Arial" panose="020B0604020202020204" pitchFamily="34" charset="0"/>
              </a:rPr>
              <a:t>().includes(</a:t>
            </a:r>
            <a:r>
              <a:rPr lang="en-US" altLang="nl-NL" dirty="0" err="1">
                <a:ea typeface="Times New Roman" panose="02020603050405020304" pitchFamily="18" charset="0"/>
                <a:cs typeface="Arial" panose="020B0604020202020204" pitchFamily="34" charset="0"/>
              </a:rPr>
              <a:t>this.</a:t>
            </a:r>
            <a:r>
              <a:rPr lang="en-US" altLang="nl-NL" dirty="0" err="1">
                <a:solidFill>
                  <a:srgbClr val="FF0000"/>
                </a:solidFill>
                <a:ea typeface="Times New Roman" panose="02020603050405020304" pitchFamily="18" charset="0"/>
                <a:cs typeface="Arial" panose="020B0604020202020204" pitchFamily="34" charset="0"/>
              </a:rPr>
              <a:t>searchString</a:t>
            </a:r>
            <a:r>
              <a:rPr lang="en-US" altLang="nl-NL" dirty="0" err="1">
                <a:ea typeface="Times New Roman" panose="02020603050405020304" pitchFamily="18" charset="0"/>
                <a:cs typeface="Arial" panose="020B0604020202020204" pitchFamily="34" charset="0"/>
              </a:rPr>
              <a:t>.toLowerCase</a:t>
            </a:r>
            <a:r>
              <a:rPr lang="en-US" altLang="nl-NL" dirty="0">
                <a:ea typeface="Times New Roman" panose="02020603050405020304" pitchFamily="18" charset="0"/>
                <a:cs typeface="Arial" panose="020B0604020202020204" pitchFamily="34" charset="0"/>
              </a:rPr>
              <a:t>()));</a:t>
            </a:r>
            <a:br>
              <a:rPr lang="en-US" altLang="nl-NL" dirty="0">
                <a:ea typeface="Times New Roman" panose="02020603050405020304" pitchFamily="18" charset="0"/>
                <a:cs typeface="Arial" panose="020B0604020202020204" pitchFamily="34" charset="0"/>
              </a:rPr>
            </a:br>
            <a:r>
              <a:rPr lang="en-US" altLang="nl-NL" dirty="0">
                <a:ea typeface="Times New Roman" panose="02020603050405020304" pitchFamily="18" charset="0"/>
                <a:cs typeface="Arial" panose="020B0604020202020204" pitchFamily="34" charset="0"/>
              </a:rPr>
              <a:t/>
            </a:r>
            <a:br>
              <a:rPr lang="en-US" altLang="nl-NL" dirty="0">
                <a:ea typeface="Times New Roman" panose="02020603050405020304" pitchFamily="18" charset="0"/>
                <a:cs typeface="Arial" panose="020B0604020202020204" pitchFamily="34" charset="0"/>
              </a:rPr>
            </a:br>
            <a:r>
              <a:rPr lang="en-US" altLang="nl-NL" dirty="0">
                <a:ea typeface="Times New Roman" panose="02020603050405020304" pitchFamily="18" charset="0"/>
                <a:cs typeface="Arial" panose="020B0604020202020204" pitchFamily="34" charset="0"/>
              </a:rPr>
              <a:t>}</a:t>
            </a:r>
            <a:r>
              <a:rPr lang="nl-NL" altLang="nl-NL" dirty="0"/>
              <a:t> </a:t>
            </a:r>
          </a:p>
          <a:p>
            <a:endParaRPr lang="en-US" dirty="0"/>
          </a:p>
          <a:p>
            <a:endParaRPr lang="nl-NL" dirty="0"/>
          </a:p>
        </p:txBody>
      </p:sp>
    </p:spTree>
    <p:extLst>
      <p:ext uri="{BB962C8B-B14F-4D97-AF65-F5344CB8AC3E}">
        <p14:creationId xmlns:p14="http://schemas.microsoft.com/office/powerpoint/2010/main" val="3814428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Services </a:t>
            </a:r>
            <a:r>
              <a:rPr lang="nl-NL" b="1" dirty="0" err="1" smtClean="0">
                <a:solidFill>
                  <a:srgbClr val="FFC000"/>
                </a:solidFill>
              </a:rPr>
              <a:t>and</a:t>
            </a:r>
            <a:r>
              <a:rPr lang="nl-NL" b="1" dirty="0" smtClean="0">
                <a:solidFill>
                  <a:srgbClr val="FFC000"/>
                </a:solidFill>
              </a:rPr>
              <a:t> Architecture</a:t>
            </a:r>
            <a:endParaRPr lang="nl-NL" b="1" dirty="0">
              <a:solidFill>
                <a:srgbClr val="FFC000"/>
              </a:solidFill>
            </a:endParaRPr>
          </a:p>
        </p:txBody>
      </p:sp>
      <p:sp>
        <p:nvSpPr>
          <p:cNvPr id="3" name="Content Placeholder 2"/>
          <p:cNvSpPr>
            <a:spLocks noGrp="1"/>
          </p:cNvSpPr>
          <p:nvPr>
            <p:ph idx="1"/>
          </p:nvPr>
        </p:nvSpPr>
        <p:spPr/>
        <p:txBody>
          <a:bodyPr/>
          <a:lstStyle/>
          <a:p>
            <a:endParaRPr lang="nl-NL" b="1" dirty="0" smtClean="0"/>
          </a:p>
          <a:p>
            <a:endParaRPr lang="nl-NL" b="1" dirty="0"/>
          </a:p>
          <a:p>
            <a:pPr marL="0" indent="0">
              <a:buNone/>
            </a:pPr>
            <a:r>
              <a:rPr lang="nl-NL" b="1" dirty="0"/>
              <a:t>https://github.com/petereijgermans11/hackjam-angular-part1</a:t>
            </a:r>
          </a:p>
        </p:txBody>
      </p:sp>
    </p:spTree>
    <p:extLst>
      <p:ext uri="{BB962C8B-B14F-4D97-AF65-F5344CB8AC3E}">
        <p14:creationId xmlns:p14="http://schemas.microsoft.com/office/powerpoint/2010/main" val="3036237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Service</a:t>
            </a:r>
            <a:endParaRPr lang="nl-NL" b="1"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Steps </a:t>
            </a:r>
            <a:r>
              <a:rPr lang="nl-NL" dirty="0" err="1" smtClean="0"/>
              <a:t>how</a:t>
            </a:r>
            <a:r>
              <a:rPr lang="nl-NL" dirty="0" smtClean="0"/>
              <a:t> </a:t>
            </a:r>
            <a:r>
              <a:rPr lang="nl-NL" dirty="0" err="1" smtClean="0"/>
              <a:t>to</a:t>
            </a:r>
            <a:r>
              <a:rPr lang="nl-NL" dirty="0" smtClean="0"/>
              <a:t> make a </a:t>
            </a:r>
            <a:r>
              <a:rPr lang="nl-NL" b="1" dirty="0" smtClean="0"/>
              <a:t>service</a:t>
            </a:r>
            <a:r>
              <a:rPr lang="nl-NL" dirty="0" smtClean="0"/>
              <a:t> </a:t>
            </a:r>
            <a:r>
              <a:rPr lang="nl-NL" dirty="0" err="1" smtClean="0"/>
              <a:t>for</a:t>
            </a:r>
            <a:r>
              <a:rPr lang="nl-NL" dirty="0" smtClean="0"/>
              <a:t> </a:t>
            </a:r>
            <a:r>
              <a:rPr lang="nl-NL" dirty="0" err="1" smtClean="0"/>
              <a:t>getting</a:t>
            </a:r>
            <a:r>
              <a:rPr lang="nl-NL" dirty="0" smtClean="0"/>
              <a:t> the </a:t>
            </a:r>
            <a:r>
              <a:rPr lang="nl-NL" dirty="0" err="1" smtClean="0"/>
              <a:t>books</a:t>
            </a:r>
            <a:r>
              <a:rPr lang="nl-NL" dirty="0" smtClean="0"/>
              <a:t> </a:t>
            </a:r>
            <a:r>
              <a:rPr lang="nl-NL" dirty="0" err="1" smtClean="0"/>
              <a:t>and</a:t>
            </a:r>
            <a:r>
              <a:rPr lang="nl-NL" dirty="0" smtClean="0"/>
              <a:t> </a:t>
            </a:r>
            <a:r>
              <a:rPr lang="nl-NL" dirty="0" err="1" smtClean="0"/>
              <a:t>categories</a:t>
            </a:r>
            <a:endParaRPr lang="nl-NL" dirty="0" smtClean="0"/>
          </a:p>
          <a:p>
            <a:r>
              <a:rPr lang="en-US" dirty="0"/>
              <a:t>Create a new folder: </a:t>
            </a:r>
            <a:r>
              <a:rPr lang="en-US" b="1" dirty="0"/>
              <a:t>app/services</a:t>
            </a:r>
            <a:endParaRPr lang="nl-NL" dirty="0"/>
          </a:p>
          <a:p>
            <a:r>
              <a:rPr lang="en-US" dirty="0"/>
              <a:t>Add a service in this folder: </a:t>
            </a:r>
            <a:r>
              <a:rPr lang="en-US" b="1" dirty="0" err="1" smtClean="0"/>
              <a:t>app.service.ts</a:t>
            </a:r>
            <a:endParaRPr lang="en-US" b="1" dirty="0" smtClean="0"/>
          </a:p>
          <a:p>
            <a:r>
              <a:rPr lang="en-US" dirty="0"/>
              <a:t>Import this new service in </a:t>
            </a:r>
            <a:r>
              <a:rPr lang="en-US" dirty="0" err="1" smtClean="0"/>
              <a:t>app.component.ts</a:t>
            </a:r>
            <a:endParaRPr lang="en-US" dirty="0" smtClean="0"/>
          </a:p>
          <a:p>
            <a:pPr lvl="2"/>
            <a:r>
              <a:rPr lang="en-US" dirty="0" smtClean="0">
                <a:solidFill>
                  <a:srgbClr val="FF0000"/>
                </a:solidFill>
              </a:rPr>
              <a:t>Import {</a:t>
            </a:r>
            <a:r>
              <a:rPr lang="en-US" dirty="0" err="1" smtClean="0">
                <a:solidFill>
                  <a:srgbClr val="FF0000"/>
                </a:solidFill>
              </a:rPr>
              <a:t>AppService</a:t>
            </a:r>
            <a:r>
              <a:rPr lang="en-US" dirty="0" smtClean="0">
                <a:solidFill>
                  <a:srgbClr val="FF0000"/>
                </a:solidFill>
              </a:rPr>
              <a:t>} from ‘./service/</a:t>
            </a:r>
            <a:r>
              <a:rPr lang="en-US" dirty="0" err="1" smtClean="0">
                <a:solidFill>
                  <a:srgbClr val="FF0000"/>
                </a:solidFill>
              </a:rPr>
              <a:t>app.service</a:t>
            </a:r>
            <a:r>
              <a:rPr lang="en-US" dirty="0" smtClean="0">
                <a:solidFill>
                  <a:srgbClr val="FF0000"/>
                </a:solidFill>
              </a:rPr>
              <a:t>’</a:t>
            </a:r>
            <a:endParaRPr lang="en-US" dirty="0">
              <a:solidFill>
                <a:srgbClr val="FF0000"/>
              </a:solidFill>
            </a:endParaRPr>
          </a:p>
          <a:p>
            <a:r>
              <a:rPr lang="en-US" dirty="0" smtClean="0"/>
              <a:t>Define the service as a </a:t>
            </a:r>
            <a:r>
              <a:rPr lang="en-US" b="1" dirty="0" smtClean="0"/>
              <a:t>provider</a:t>
            </a:r>
            <a:r>
              <a:rPr lang="en-US" dirty="0" smtClean="0"/>
              <a:t> in </a:t>
            </a:r>
            <a:r>
              <a:rPr lang="en-US" dirty="0" err="1" smtClean="0"/>
              <a:t>app.component.ts</a:t>
            </a:r>
            <a:endParaRPr lang="en-US" dirty="0" smtClean="0"/>
          </a:p>
          <a:p>
            <a:pPr lvl="2"/>
            <a:r>
              <a:rPr lang="en-US" dirty="0" smtClean="0">
                <a:solidFill>
                  <a:srgbClr val="FF0000"/>
                </a:solidFill>
              </a:rPr>
              <a:t>@Component </a:t>
            </a:r>
            <a:r>
              <a:rPr lang="en-US" dirty="0" smtClean="0">
                <a:solidFill>
                  <a:srgbClr val="FF0000"/>
                </a:solidFill>
                <a:sym typeface="Wingdings" panose="05000000000000000000" pitchFamily="2" charset="2"/>
              </a:rPr>
              <a:t> providers: [</a:t>
            </a:r>
            <a:r>
              <a:rPr lang="en-US" dirty="0" err="1" smtClean="0">
                <a:solidFill>
                  <a:srgbClr val="FF0000"/>
                </a:solidFill>
                <a:sym typeface="Wingdings" panose="05000000000000000000" pitchFamily="2" charset="2"/>
              </a:rPr>
              <a:t>AppService</a:t>
            </a:r>
            <a:r>
              <a:rPr lang="en-US" dirty="0" smtClean="0">
                <a:solidFill>
                  <a:srgbClr val="FF0000"/>
                </a:solidFill>
                <a:sym typeface="Wingdings" panose="05000000000000000000" pitchFamily="2" charset="2"/>
              </a:rPr>
              <a:t>]</a:t>
            </a:r>
          </a:p>
          <a:p>
            <a:r>
              <a:rPr lang="en-US" dirty="0" smtClean="0"/>
              <a:t>Inject an instance of the </a:t>
            </a:r>
            <a:r>
              <a:rPr lang="en-US" dirty="0" err="1" smtClean="0"/>
              <a:t>AppService</a:t>
            </a:r>
            <a:r>
              <a:rPr lang="en-US" dirty="0" smtClean="0"/>
              <a:t> via the </a:t>
            </a:r>
            <a:r>
              <a:rPr lang="en-US" i="1" dirty="0" smtClean="0"/>
              <a:t>constructor</a:t>
            </a:r>
            <a:r>
              <a:rPr lang="en-US" dirty="0" smtClean="0"/>
              <a:t> of the </a:t>
            </a:r>
            <a:r>
              <a:rPr lang="en-US" dirty="0" err="1" smtClean="0"/>
              <a:t>AppComponent</a:t>
            </a:r>
            <a:endParaRPr lang="en-US" dirty="0" smtClean="0"/>
          </a:p>
          <a:p>
            <a:r>
              <a:rPr lang="en-US" dirty="0" smtClean="0"/>
              <a:t>Use the </a:t>
            </a:r>
            <a:r>
              <a:rPr lang="en-US" dirty="0" err="1" smtClean="0"/>
              <a:t>AppService</a:t>
            </a:r>
            <a:r>
              <a:rPr lang="en-US" dirty="0" smtClean="0"/>
              <a:t> to fetch the Books and Categories </a:t>
            </a:r>
            <a:r>
              <a:rPr lang="en-US" dirty="0" smtClean="0">
                <a:sym typeface="Wingdings" panose="05000000000000000000" pitchFamily="2" charset="2"/>
              </a:rPr>
              <a:t> make use of the lifecycle hook: </a:t>
            </a:r>
            <a:r>
              <a:rPr lang="en-US" b="1" dirty="0" err="1"/>
              <a:t>ngOnInit</a:t>
            </a:r>
            <a:endParaRPr lang="en-US" dirty="0" smtClean="0"/>
          </a:p>
          <a:p>
            <a:endParaRPr lang="en-US" dirty="0"/>
          </a:p>
          <a:p>
            <a:endParaRPr lang="nl-NL" dirty="0"/>
          </a:p>
          <a:p>
            <a:endParaRPr lang="nl-NL" dirty="0"/>
          </a:p>
          <a:p>
            <a:endParaRPr lang="nl-NL" dirty="0" smtClean="0"/>
          </a:p>
          <a:p>
            <a:pPr marL="0" indent="0">
              <a:buNone/>
            </a:pPr>
            <a:endParaRPr lang="nl-NL" dirty="0"/>
          </a:p>
        </p:txBody>
      </p:sp>
    </p:spTree>
    <p:extLst>
      <p:ext uri="{BB962C8B-B14F-4D97-AF65-F5344CB8AC3E}">
        <p14:creationId xmlns:p14="http://schemas.microsoft.com/office/powerpoint/2010/main" val="2239841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A</a:t>
            </a:r>
            <a:r>
              <a:rPr lang="nl-NL" b="1" dirty="0" err="1" smtClean="0">
                <a:solidFill>
                  <a:srgbClr val="FFC000"/>
                </a:solidFill>
              </a:rPr>
              <a:t>ppService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err="1" smtClean="0"/>
              <a:t>Injectable</a:t>
            </a:r>
            <a:r>
              <a:rPr lang="nl-NL" sz="2000" b="1" dirty="0" smtClean="0"/>
              <a: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p>
          <a:p>
            <a:pPr marL="0" indent="0">
              <a:buNone/>
            </a:pPr>
            <a:r>
              <a:rPr lang="nl-NL" sz="2000" b="1" dirty="0">
                <a:solidFill>
                  <a:srgbClr val="C00000"/>
                </a:solidFill>
              </a:rPr>
              <a:t>import</a:t>
            </a:r>
            <a:r>
              <a:rPr lang="nl-NL" sz="2000" b="1" dirty="0" smtClean="0"/>
              <a:t>{</a:t>
            </a:r>
            <a:r>
              <a:rPr lang="nl-NL" sz="2000" b="1" dirty="0" err="1" smtClean="0"/>
              <a:t>Book</a:t>
            </a:r>
            <a:r>
              <a:rPr lang="nl-NL" sz="2000" b="1" dirty="0" smtClean="0"/>
              <a:t>, </a:t>
            </a:r>
            <a:r>
              <a:rPr lang="nl-NL" sz="2000" b="1" dirty="0" err="1" smtClean="0"/>
              <a:t>mockBooks</a:t>
            </a:r>
            <a:r>
              <a:rPr lang="nl-NL" sz="2000" b="1" dirty="0" smtClean="0"/>
              <a:t>} </a:t>
            </a:r>
            <a:r>
              <a:rPr lang="nl-NL" sz="2000" b="1" dirty="0" err="1" smtClean="0"/>
              <a:t>from</a:t>
            </a:r>
            <a:r>
              <a:rPr lang="nl-NL" sz="2000" b="1" dirty="0" smtClean="0"/>
              <a:t> ‘../</a:t>
            </a:r>
            <a:r>
              <a:rPr lang="nl-NL" sz="2000" b="1" dirty="0" err="1" smtClean="0"/>
              <a:t>mocks</a:t>
            </a:r>
            <a:r>
              <a:rPr lang="nl-NL" sz="2000" b="1" dirty="0" smtClean="0"/>
              <a:t>/</a:t>
            </a:r>
            <a:r>
              <a:rPr lang="nl-NL" sz="2000" b="1" dirty="0" err="1" smtClean="0"/>
              <a:t>books</a:t>
            </a:r>
            <a:r>
              <a:rPr lang="nl-NL" sz="2000" b="1" dirty="0" smtClean="0"/>
              <a:t>’</a:t>
            </a:r>
          </a:p>
          <a:p>
            <a:pPr marL="0" indent="0">
              <a:buNone/>
            </a:pPr>
            <a:r>
              <a:rPr lang="nl-NL" sz="2000" b="1" dirty="0" smtClean="0">
                <a:solidFill>
                  <a:srgbClr val="C00000"/>
                </a:solidFill>
              </a:rPr>
              <a:t>import</a:t>
            </a:r>
            <a:r>
              <a:rPr lang="nl-NL" sz="2000" b="1" dirty="0" smtClean="0"/>
              <a:t>{</a:t>
            </a:r>
            <a:r>
              <a:rPr lang="nl-NL" sz="2000" b="1" dirty="0" err="1" smtClean="0"/>
              <a:t>Category</a:t>
            </a:r>
            <a:r>
              <a:rPr lang="nl-NL" sz="2000" b="1" dirty="0" smtClean="0"/>
              <a:t>, </a:t>
            </a:r>
            <a:r>
              <a:rPr lang="nl-NL" sz="2000" b="1" dirty="0" err="1" smtClean="0"/>
              <a:t>categories</a:t>
            </a:r>
            <a:r>
              <a:rPr lang="nl-NL" sz="2000" b="1" dirty="0" smtClean="0"/>
              <a:t>} </a:t>
            </a:r>
            <a:r>
              <a:rPr lang="nl-NL" sz="2000" b="1" dirty="0" err="1"/>
              <a:t>from</a:t>
            </a:r>
            <a:r>
              <a:rPr lang="nl-NL" sz="2000" b="1" dirty="0"/>
              <a:t> ‘../</a:t>
            </a:r>
            <a:r>
              <a:rPr lang="nl-NL" sz="2000" b="1" dirty="0" err="1" smtClean="0"/>
              <a:t>mocks</a:t>
            </a:r>
            <a:r>
              <a:rPr lang="nl-NL" sz="2000" b="1" dirty="0" smtClean="0"/>
              <a:t>/</a:t>
            </a:r>
            <a:r>
              <a:rPr lang="nl-NL" sz="2000" b="1" dirty="0" err="1" smtClean="0"/>
              <a:t>categories</a:t>
            </a:r>
            <a:r>
              <a:rPr lang="nl-NL" sz="2000" b="1" dirty="0" smtClean="0"/>
              <a:t>’</a:t>
            </a:r>
            <a:endParaRPr lang="nl-NL" sz="2000" b="1" dirty="0"/>
          </a:p>
          <a:p>
            <a:pPr marL="0" indent="0">
              <a:buNone/>
            </a:pPr>
            <a:endParaRPr lang="nl-NL" sz="2000" b="1" dirty="0"/>
          </a:p>
          <a:p>
            <a:pPr marL="0" indent="0">
              <a:buNone/>
            </a:pPr>
            <a:r>
              <a:rPr lang="nl-NL" sz="2000" b="1" i="1" dirty="0" smtClean="0">
                <a:solidFill>
                  <a:srgbClr val="FF0000"/>
                </a:solidFill>
              </a:rPr>
              <a:t>@</a:t>
            </a:r>
            <a:r>
              <a:rPr lang="nl-NL" sz="2000" b="1" i="1" dirty="0" err="1" smtClean="0">
                <a:solidFill>
                  <a:srgbClr val="FF0000"/>
                </a:solidFill>
              </a:rPr>
              <a:t>Injectable</a:t>
            </a:r>
            <a:r>
              <a:rPr lang="nl-NL" sz="2000" b="1" i="1" dirty="0" smtClean="0">
                <a:solidFill>
                  <a:srgbClr val="FF0000"/>
                </a:solidFill>
              </a:rPr>
              <a:t>()</a:t>
            </a:r>
          </a:p>
          <a:p>
            <a:pPr marL="0" indent="0">
              <a:buNone/>
            </a:pPr>
            <a:r>
              <a:rPr lang="nl-NL" sz="2000" b="1" dirty="0" smtClean="0">
                <a:solidFill>
                  <a:srgbClr val="C00000"/>
                </a:solidFill>
              </a:rPr>
              <a:t>export class</a:t>
            </a:r>
            <a:r>
              <a:rPr lang="nl-NL" sz="2000" b="1" dirty="0" smtClean="0"/>
              <a:t> </a:t>
            </a:r>
            <a:r>
              <a:rPr lang="nl-NL" sz="2000" b="1" dirty="0" err="1" smtClean="0"/>
              <a:t>AppService</a:t>
            </a:r>
            <a:r>
              <a:rPr lang="nl-NL" sz="2000" b="1" dirty="0" smtClean="0"/>
              <a:t> {</a:t>
            </a:r>
          </a:p>
          <a:p>
            <a:pPr marL="0" indent="0">
              <a:buNone/>
            </a:pPr>
            <a:r>
              <a:rPr lang="nl-NL" sz="2000" b="1" dirty="0" smtClean="0"/>
              <a:t>       </a:t>
            </a:r>
            <a:r>
              <a:rPr lang="nl-NL" sz="2000" b="1" dirty="0" err="1" smtClean="0"/>
              <a:t>getBooks</a:t>
            </a:r>
            <a:r>
              <a:rPr lang="nl-NL" sz="2000" b="1" dirty="0" smtClean="0"/>
              <a:t>(): </a:t>
            </a:r>
            <a:r>
              <a:rPr lang="nl-NL" sz="2000" b="1" dirty="0" err="1" smtClean="0"/>
              <a:t>Promise</a:t>
            </a:r>
            <a:r>
              <a:rPr lang="nl-NL" sz="2000" b="1" dirty="0" smtClean="0"/>
              <a:t>&lt;Books[]&gt; {</a:t>
            </a:r>
          </a:p>
          <a:p>
            <a:pPr marL="0" indent="0">
              <a:buNone/>
            </a:pPr>
            <a:r>
              <a:rPr lang="nl-NL" sz="2000" b="1" dirty="0"/>
              <a:t> </a:t>
            </a:r>
            <a:r>
              <a:rPr lang="nl-NL" sz="2000" b="1" dirty="0" smtClean="0"/>
              <a:t>          return </a:t>
            </a:r>
            <a:r>
              <a:rPr lang="nl-NL" sz="2000" b="1" dirty="0" err="1" smtClean="0"/>
              <a:t>Promise.resolve</a:t>
            </a:r>
            <a:r>
              <a:rPr lang="nl-NL" sz="2000" b="1" dirty="0" smtClean="0"/>
              <a:t>(</a:t>
            </a:r>
            <a:r>
              <a:rPr lang="nl-NL" sz="2000" b="1" dirty="0" err="1" smtClean="0"/>
              <a:t>mockBooks</a:t>
            </a:r>
            <a:r>
              <a:rPr lang="nl-NL" sz="2000" b="1" dirty="0" smtClean="0"/>
              <a:t>);</a:t>
            </a:r>
          </a:p>
          <a:p>
            <a:pPr marL="0" indent="0">
              <a:buNone/>
            </a:pPr>
            <a:r>
              <a:rPr lang="nl-NL" sz="2000" b="1" dirty="0" smtClean="0"/>
              <a:t>       }</a:t>
            </a:r>
            <a:endParaRPr lang="nl-NL" sz="2000" b="1" dirty="0"/>
          </a:p>
          <a:p>
            <a:pPr marL="0" indent="0">
              <a:buNone/>
            </a:pPr>
            <a:endParaRPr lang="nl-NL" sz="2000" b="1" dirty="0" smtClean="0"/>
          </a:p>
          <a:p>
            <a:pPr marL="0" indent="0">
              <a:buNone/>
            </a:pPr>
            <a:r>
              <a:rPr lang="nl-NL" sz="2000" b="1" dirty="0" smtClean="0"/>
              <a:t>        </a:t>
            </a:r>
            <a:r>
              <a:rPr lang="nl-NL" sz="2000" b="1" dirty="0" err="1" smtClean="0"/>
              <a:t>getCategories</a:t>
            </a:r>
            <a:r>
              <a:rPr lang="nl-NL" sz="2000" b="1" dirty="0" smtClean="0"/>
              <a:t>(): </a:t>
            </a:r>
            <a:r>
              <a:rPr lang="nl-NL" sz="2000" b="1" dirty="0" err="1" smtClean="0"/>
              <a:t>Category</a:t>
            </a:r>
            <a:r>
              <a:rPr lang="nl-NL" sz="2000" b="1" dirty="0" smtClean="0"/>
              <a:t>[]&gt; </a:t>
            </a:r>
            <a:r>
              <a:rPr lang="nl-NL" sz="2000" b="1" dirty="0"/>
              <a:t>{</a:t>
            </a:r>
          </a:p>
          <a:p>
            <a:pPr marL="0" indent="0">
              <a:buNone/>
            </a:pPr>
            <a:r>
              <a:rPr lang="nl-NL" sz="2000" b="1" dirty="0"/>
              <a:t>           return </a:t>
            </a:r>
            <a:r>
              <a:rPr lang="nl-NL" sz="2000" b="1" dirty="0" err="1" smtClean="0"/>
              <a:t>Promise.resolve</a:t>
            </a:r>
            <a:r>
              <a:rPr lang="nl-NL" sz="2000" b="1" dirty="0" smtClean="0"/>
              <a:t>(</a:t>
            </a:r>
            <a:r>
              <a:rPr lang="nl-NL" sz="2000" b="1" dirty="0" err="1"/>
              <a:t>categories</a:t>
            </a:r>
            <a:r>
              <a:rPr lang="nl-NL" sz="2000" b="1" dirty="0" smtClean="0"/>
              <a:t>);</a:t>
            </a:r>
            <a:endParaRPr lang="nl-NL" sz="2000" b="1" dirty="0"/>
          </a:p>
          <a:p>
            <a:pPr marL="0" indent="0">
              <a:buNone/>
            </a:pPr>
            <a:r>
              <a:rPr lang="nl-NL" sz="2000" b="1" dirty="0" smtClean="0"/>
              <a:t>       }</a:t>
            </a: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10765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AppComponent</a:t>
            </a:r>
            <a:endParaRPr lang="nl-NL" dirty="0"/>
          </a:p>
        </p:txBody>
      </p:sp>
      <p:sp>
        <p:nvSpPr>
          <p:cNvPr id="3" name="Content Placeholder 2"/>
          <p:cNvSpPr>
            <a:spLocks noGrp="1"/>
          </p:cNvSpPr>
          <p:nvPr>
            <p:ph idx="1"/>
          </p:nvPr>
        </p:nvSpPr>
        <p:spPr/>
        <p:txBody>
          <a:bodyPr>
            <a:normAutofit/>
          </a:bodyPr>
          <a:lstStyle/>
          <a:p>
            <a:pPr marL="0" indent="0">
              <a:buNone/>
            </a:pPr>
            <a:endParaRPr lang="nl-NL" dirty="0" smtClean="0"/>
          </a:p>
          <a:p>
            <a:pPr marL="0" indent="0">
              <a:buNone/>
            </a:pPr>
            <a:r>
              <a:rPr lang="nl-NL" dirty="0" smtClean="0">
                <a:solidFill>
                  <a:srgbClr val="FF0000"/>
                </a:solidFill>
              </a:rPr>
              <a:t>Import { </a:t>
            </a:r>
            <a:r>
              <a:rPr lang="nl-NL" dirty="0" err="1">
                <a:solidFill>
                  <a:srgbClr val="FF0000"/>
                </a:solidFill>
              </a:rPr>
              <a:t>AppService</a:t>
            </a:r>
            <a:r>
              <a:rPr lang="nl-NL" dirty="0">
                <a:solidFill>
                  <a:srgbClr val="FF0000"/>
                </a:solidFill>
              </a:rPr>
              <a:t> } </a:t>
            </a:r>
            <a:r>
              <a:rPr lang="nl-NL" dirty="0" err="1">
                <a:solidFill>
                  <a:srgbClr val="FF0000"/>
                </a:solidFill>
              </a:rPr>
              <a:t>from</a:t>
            </a:r>
            <a:r>
              <a:rPr lang="nl-NL" dirty="0">
                <a:solidFill>
                  <a:srgbClr val="FF0000"/>
                </a:solidFill>
              </a:rPr>
              <a:t> './services/</a:t>
            </a:r>
            <a:r>
              <a:rPr lang="nl-NL" dirty="0" err="1">
                <a:solidFill>
                  <a:srgbClr val="FF0000"/>
                </a:solidFill>
              </a:rPr>
              <a:t>app.service</a:t>
            </a:r>
            <a:r>
              <a:rPr lang="nl-NL" dirty="0">
                <a:solidFill>
                  <a:srgbClr val="FF0000"/>
                </a:solidFill>
              </a:rPr>
              <a:t>';</a:t>
            </a:r>
          </a:p>
          <a:p>
            <a:pPr marL="0" indent="0">
              <a:buNone/>
            </a:pPr>
            <a:endParaRPr lang="nl-NL" dirty="0"/>
          </a:p>
          <a:p>
            <a:pPr marL="0" indent="0">
              <a:buNone/>
            </a:pPr>
            <a:r>
              <a:rPr lang="nl-NL" dirty="0"/>
              <a:t>@Component({</a:t>
            </a:r>
          </a:p>
          <a:p>
            <a:pPr marL="0" indent="0">
              <a:buNone/>
            </a:pPr>
            <a:r>
              <a:rPr lang="nl-NL" dirty="0"/>
              <a:t>  </a:t>
            </a:r>
            <a:r>
              <a:rPr lang="nl-NL" dirty="0" smtClean="0"/>
              <a:t>  </a:t>
            </a:r>
            <a:r>
              <a:rPr lang="nl-NL" dirty="0" err="1" smtClean="0"/>
              <a:t>selector</a:t>
            </a:r>
            <a:r>
              <a:rPr lang="nl-NL" dirty="0"/>
              <a:t>: '</a:t>
            </a:r>
            <a:r>
              <a:rPr lang="nl-NL" dirty="0" err="1"/>
              <a:t>bookstore</a:t>
            </a:r>
            <a:r>
              <a:rPr lang="nl-NL" dirty="0"/>
              <a:t>',</a:t>
            </a:r>
          </a:p>
          <a:p>
            <a:pPr marL="0" indent="0">
              <a:buNone/>
            </a:pPr>
            <a:r>
              <a:rPr lang="nl-NL" dirty="0" smtClean="0"/>
              <a:t>    </a:t>
            </a:r>
            <a:r>
              <a:rPr lang="nl-NL" dirty="0" err="1"/>
              <a:t>templateUrl</a:t>
            </a:r>
            <a:r>
              <a:rPr lang="nl-NL" dirty="0"/>
              <a:t>: '../</a:t>
            </a:r>
            <a:r>
              <a:rPr lang="nl-NL" dirty="0" err="1"/>
              <a:t>app</a:t>
            </a:r>
            <a:r>
              <a:rPr lang="nl-NL" dirty="0"/>
              <a:t>/app.template.html',</a:t>
            </a:r>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470322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973787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nl-NL" dirty="0"/>
              <a:t> </a:t>
            </a:r>
            <a:endParaRPr lang="nl-NL" dirty="0" smtClean="0"/>
          </a:p>
          <a:p>
            <a:pPr marL="0" indent="0">
              <a:buNone/>
            </a:pP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0" indent="0">
              <a:buNone/>
            </a:pPr>
            <a:r>
              <a:rPr lang="nl-NL" dirty="0"/>
              <a:t>public </a:t>
            </a:r>
            <a:r>
              <a:rPr lang="nl-NL" b="1" dirty="0" err="1">
                <a:solidFill>
                  <a:srgbClr val="C00000"/>
                </a:solidFill>
              </a:rPr>
              <a:t>ngOnInit</a:t>
            </a:r>
            <a:r>
              <a:rPr lang="nl-NL" dirty="0"/>
              <a:t>(){</a:t>
            </a:r>
          </a:p>
          <a:p>
            <a:pPr marL="0" indent="0">
              <a:buNone/>
            </a:pPr>
            <a:r>
              <a:rPr lang="nl-NL" dirty="0"/>
              <a:t>    </a:t>
            </a:r>
            <a:r>
              <a:rPr lang="nl-NL" b="1" dirty="0" err="1">
                <a:solidFill>
                  <a:schemeClr val="accent2"/>
                </a:solidFill>
              </a:rPr>
              <a:t>this.appService</a:t>
            </a:r>
            <a:r>
              <a:rPr lang="nl-NL" dirty="0" err="1"/>
              <a:t>.getBooks</a:t>
            </a:r>
            <a:r>
              <a:rPr lang="nl-NL" dirty="0"/>
              <a:t>().</a:t>
            </a:r>
            <a:r>
              <a:rPr lang="nl-NL" dirty="0" err="1"/>
              <a:t>then</a:t>
            </a:r>
            <a:r>
              <a:rPr lang="nl-NL" dirty="0"/>
              <a:t>((</a:t>
            </a:r>
            <a:r>
              <a:rPr lang="nl-NL" dirty="0" err="1"/>
              <a:t>books</a:t>
            </a:r>
            <a:r>
              <a:rPr lang="nl-NL" dirty="0"/>
              <a:t>) =&gt; {</a:t>
            </a:r>
          </a:p>
          <a:p>
            <a:pPr marL="0" indent="0">
              <a:buNone/>
            </a:pPr>
            <a:r>
              <a:rPr lang="nl-NL" dirty="0"/>
              <a:t>      </a:t>
            </a:r>
            <a:r>
              <a:rPr lang="nl-NL" dirty="0" err="1"/>
              <a:t>this.books</a:t>
            </a:r>
            <a:r>
              <a:rPr lang="nl-NL" dirty="0"/>
              <a:t> = </a:t>
            </a:r>
            <a:r>
              <a:rPr lang="nl-NL" dirty="0" err="1"/>
              <a:t>books</a:t>
            </a:r>
            <a:r>
              <a:rPr lang="nl-NL" dirty="0" smtClean="0"/>
              <a:t>;</a:t>
            </a:r>
            <a:endParaRPr lang="nl-NL" dirty="0"/>
          </a:p>
          <a:p>
            <a:pPr marL="0" indent="0">
              <a:buNone/>
            </a:pPr>
            <a:r>
              <a:rPr lang="nl-NL" dirty="0"/>
              <a:t>    });</a:t>
            </a:r>
          </a:p>
          <a:p>
            <a:pPr marL="0" indent="0">
              <a:buNone/>
            </a:pPr>
            <a:endParaRPr lang="nl-NL" dirty="0"/>
          </a:p>
          <a:p>
            <a:pPr marL="0" indent="0">
              <a:buNone/>
            </a:pPr>
            <a:r>
              <a:rPr lang="nl-NL" dirty="0"/>
              <a:t>    </a:t>
            </a:r>
            <a:r>
              <a:rPr lang="nl-NL" b="1" dirty="0" err="1">
                <a:solidFill>
                  <a:schemeClr val="accent2"/>
                </a:solidFill>
              </a:rPr>
              <a:t>this.appService</a:t>
            </a:r>
            <a:r>
              <a:rPr lang="nl-NL" dirty="0" err="1"/>
              <a:t>.getCategories</a:t>
            </a:r>
            <a:r>
              <a:rPr lang="nl-NL" dirty="0"/>
              <a:t>().</a:t>
            </a:r>
            <a:r>
              <a:rPr lang="nl-NL" dirty="0" err="1"/>
              <a:t>then</a:t>
            </a:r>
            <a:r>
              <a:rPr lang="nl-NL" dirty="0"/>
              <a:t>(</a:t>
            </a:r>
            <a:r>
              <a:rPr lang="nl-NL" dirty="0" err="1"/>
              <a:t>categories</a:t>
            </a:r>
            <a:r>
              <a:rPr lang="nl-NL" dirty="0"/>
              <a:t> =&gt; {</a:t>
            </a:r>
          </a:p>
          <a:p>
            <a:pPr marL="0" indent="0">
              <a:buNone/>
            </a:pPr>
            <a:r>
              <a:rPr lang="nl-NL" dirty="0"/>
              <a:t>      </a:t>
            </a:r>
            <a:r>
              <a:rPr lang="nl-NL" dirty="0" err="1"/>
              <a:t>this.categories</a:t>
            </a:r>
            <a:r>
              <a:rPr lang="nl-NL" dirty="0"/>
              <a:t> = </a:t>
            </a:r>
            <a:r>
              <a:rPr lang="nl-NL" dirty="0" err="1"/>
              <a:t>categories</a:t>
            </a:r>
            <a:r>
              <a:rPr lang="nl-NL" dirty="0"/>
              <a:t>;</a:t>
            </a:r>
          </a:p>
          <a:p>
            <a:pPr marL="0" indent="0">
              <a:buNone/>
            </a:pPr>
            <a:r>
              <a:rPr lang="nl-NL" dirty="0" smtClean="0"/>
              <a:t>    </a:t>
            </a:r>
            <a:r>
              <a:rPr lang="nl-NL" dirty="0"/>
              <a:t>});</a:t>
            </a:r>
          </a:p>
          <a:p>
            <a:pPr marL="0" indent="0">
              <a:buNone/>
            </a:pPr>
            <a:r>
              <a:rPr lang="nl-NL" dirty="0"/>
              <a:t>  }</a:t>
            </a:r>
          </a:p>
        </p:txBody>
      </p:sp>
    </p:spTree>
    <p:extLst>
      <p:ext uri="{BB962C8B-B14F-4D97-AF65-F5344CB8AC3E}">
        <p14:creationId xmlns:p14="http://schemas.microsoft.com/office/powerpoint/2010/main" val="1394971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Architecture</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endParaRPr lang="nl-NL" sz="1800" b="1" dirty="0"/>
          </a:p>
        </p:txBody>
      </p:sp>
      <p:sp>
        <p:nvSpPr>
          <p:cNvPr id="6" name="Afgeronde rechthoek 5"/>
          <p:cNvSpPr/>
          <p:nvPr/>
        </p:nvSpPr>
        <p:spPr>
          <a:xfrm>
            <a:off x="4620986" y="3029522"/>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81400" y="4930721"/>
            <a:ext cx="2467004" cy="13811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BookListComponent</a:t>
            </a:r>
            <a:endParaRPr lang="nl-NL" dirty="0" smtClean="0"/>
          </a:p>
          <a:p>
            <a:pPr algn="ctr"/>
            <a:endParaRPr lang="nl-NL" dirty="0"/>
          </a:p>
          <a:p>
            <a:pPr algn="ctr"/>
            <a:r>
              <a:rPr lang="nl-NL" b="1" dirty="0" smtClean="0">
                <a:solidFill>
                  <a:schemeClr val="tx1"/>
                </a:solidFill>
              </a:rPr>
              <a:t>@Input </a:t>
            </a:r>
            <a:r>
              <a:rPr lang="nl-NL" b="1" dirty="0" err="1" smtClean="0">
                <a:solidFill>
                  <a:schemeClr val="tx1"/>
                </a:solidFill>
              </a:rPr>
              <a:t>books</a:t>
            </a:r>
            <a:endParaRPr lang="nl-NL" b="1" dirty="0">
              <a:solidFill>
                <a:schemeClr val="tx1"/>
              </a:solidFill>
            </a:endParaRPr>
          </a:p>
        </p:txBody>
      </p:sp>
      <p:sp>
        <p:nvSpPr>
          <p:cNvPr id="11" name="Afgeronde rechthoek 10"/>
          <p:cNvSpPr/>
          <p:nvPr/>
        </p:nvSpPr>
        <p:spPr>
          <a:xfrm>
            <a:off x="3396422" y="4930722"/>
            <a:ext cx="2234046" cy="13881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MenuComponent</a:t>
            </a:r>
            <a:endParaRPr lang="nl-NL" dirty="0" smtClean="0"/>
          </a:p>
          <a:p>
            <a:pPr algn="ctr"/>
            <a:endParaRPr lang="nl-NL" dirty="0" smtClean="0"/>
          </a:p>
          <a:p>
            <a:pPr algn="ctr"/>
            <a:r>
              <a:rPr lang="nl-NL" b="1" dirty="0" smtClean="0">
                <a:solidFill>
                  <a:schemeClr val="tx1"/>
                </a:solidFill>
              </a:rPr>
              <a:t>@Input </a:t>
            </a:r>
            <a:r>
              <a:rPr lang="nl-NL" b="1" dirty="0" err="1" smtClean="0">
                <a:solidFill>
                  <a:schemeClr val="tx1"/>
                </a:solidFill>
              </a:rPr>
              <a:t>categories</a:t>
            </a:r>
            <a:endParaRPr lang="nl-NL" b="1" dirty="0" smtClean="0">
              <a:solidFill>
                <a:schemeClr val="tx1"/>
              </a:solidFill>
            </a:endParaRPr>
          </a:p>
          <a:p>
            <a:pPr algn="ctr"/>
            <a:r>
              <a:rPr lang="nl-NL" sz="1200" b="1" dirty="0" smtClean="0">
                <a:solidFill>
                  <a:schemeClr val="tx1"/>
                </a:solidFill>
              </a:rPr>
              <a:t>@</a:t>
            </a:r>
            <a:r>
              <a:rPr lang="nl-NL" sz="1200" b="1" dirty="0" err="1" smtClean="0">
                <a:solidFill>
                  <a:schemeClr val="tx1"/>
                </a:solidFill>
              </a:rPr>
              <a:t>Ouput</a:t>
            </a:r>
            <a:r>
              <a:rPr lang="nl-NL" sz="1200" b="1" dirty="0" smtClean="0">
                <a:solidFill>
                  <a:schemeClr val="tx1"/>
                </a:solidFill>
              </a:rPr>
              <a:t>  </a:t>
            </a:r>
            <a:r>
              <a:rPr lang="nl-NL" sz="1200" b="1" dirty="0" err="1" smtClean="0">
                <a:solidFill>
                  <a:schemeClr val="tx1"/>
                </a:solidFill>
              </a:rPr>
              <a:t>categoriesChanged</a:t>
            </a:r>
            <a:endParaRPr lang="nl-NL" sz="1200" b="1" dirty="0">
              <a:solidFill>
                <a:schemeClr val="tx1"/>
              </a:solidFill>
            </a:endParaRPr>
          </a:p>
          <a:p>
            <a:pPr algn="ctr"/>
            <a:endParaRPr lang="nl-NL" dirty="0"/>
          </a:p>
        </p:txBody>
      </p:sp>
      <p:cxnSp>
        <p:nvCxnSpPr>
          <p:cNvPr id="12" name="Rechte verbindingslijn met pijl 11"/>
          <p:cNvCxnSpPr/>
          <p:nvPr/>
        </p:nvCxnSpPr>
        <p:spPr>
          <a:xfrm>
            <a:off x="5932383" y="3754621"/>
            <a:ext cx="1272097" cy="111916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93957" y="3760970"/>
            <a:ext cx="1062891" cy="1103496"/>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1967526"/>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0255" y="261668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902570" y="4930812"/>
            <a:ext cx="2234046" cy="13810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smtClean="0"/>
          </a:p>
          <a:p>
            <a:pPr algn="ctr"/>
            <a:endParaRPr lang="nl-NL" dirty="0"/>
          </a:p>
        </p:txBody>
      </p:sp>
      <p:cxnSp>
        <p:nvCxnSpPr>
          <p:cNvPr id="29" name="Rechte verbindingslijn met pijl 12"/>
          <p:cNvCxnSpPr/>
          <p:nvPr/>
        </p:nvCxnSpPr>
        <p:spPr>
          <a:xfrm flipH="1">
            <a:off x="2059712" y="3724622"/>
            <a:ext cx="2575985" cy="1176191"/>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6" name="Afgeronde rechthoek 10"/>
          <p:cNvSpPr/>
          <p:nvPr/>
        </p:nvSpPr>
        <p:spPr>
          <a:xfrm>
            <a:off x="8650570" y="4930720"/>
            <a:ext cx="2234046" cy="13811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SideBarComponent</a:t>
            </a:r>
            <a:endParaRPr lang="nl-NL" dirty="0" smtClean="0"/>
          </a:p>
          <a:p>
            <a:pPr algn="ctr"/>
            <a:r>
              <a:rPr lang="nl-NL" sz="1200" b="1" dirty="0">
                <a:solidFill>
                  <a:schemeClr val="tx1"/>
                </a:solidFill>
              </a:rPr>
              <a:t>@</a:t>
            </a:r>
            <a:r>
              <a:rPr lang="nl-NL" sz="1200" b="1" dirty="0" smtClean="0">
                <a:solidFill>
                  <a:schemeClr val="tx1"/>
                </a:solidFill>
              </a:rPr>
              <a:t>Output </a:t>
            </a:r>
            <a:r>
              <a:rPr lang="nl-NL" sz="1200" b="1" dirty="0" err="1" smtClean="0">
                <a:solidFill>
                  <a:schemeClr val="tx1"/>
                </a:solidFill>
              </a:rPr>
              <a:t>sideBarToggled</a:t>
            </a:r>
            <a:endParaRPr lang="nl-NL" sz="1200" dirty="0"/>
          </a:p>
          <a:p>
            <a:pPr algn="ctr"/>
            <a:r>
              <a:rPr lang="nl-NL" sz="1200" b="1" dirty="0" smtClean="0">
                <a:solidFill>
                  <a:schemeClr val="tx1"/>
                </a:solidFill>
              </a:rPr>
              <a:t>@Output </a:t>
            </a:r>
            <a:r>
              <a:rPr lang="nl-NL" sz="1200" b="1" dirty="0" err="1" smtClean="0">
                <a:solidFill>
                  <a:schemeClr val="tx1"/>
                </a:solidFill>
              </a:rPr>
              <a:t>onSearchChanged</a:t>
            </a:r>
            <a:endParaRPr lang="nl-NL" sz="1200" b="1" dirty="0">
              <a:solidFill>
                <a:schemeClr val="tx1"/>
              </a:solidFill>
            </a:endParaRPr>
          </a:p>
        </p:txBody>
      </p:sp>
      <p:sp>
        <p:nvSpPr>
          <p:cNvPr id="34" name="Rectangle 33"/>
          <p:cNvSpPr/>
          <p:nvPr/>
        </p:nvSpPr>
        <p:spPr>
          <a:xfrm>
            <a:off x="1599659" y="4429961"/>
            <a:ext cx="756938" cy="369332"/>
          </a:xfrm>
          <a:prstGeom prst="rect">
            <a:avLst/>
          </a:prstGeom>
        </p:spPr>
        <p:txBody>
          <a:bodyPr wrap="none">
            <a:spAutoFit/>
          </a:bodyPr>
          <a:lstStyle/>
          <a:p>
            <a:pPr algn="ctr"/>
            <a:r>
              <a:rPr lang="nl-NL" b="1" dirty="0" smtClean="0"/>
              <a:t>[</a:t>
            </a:r>
            <a:r>
              <a:rPr lang="nl-NL" b="1" dirty="0" err="1" smtClean="0"/>
              <a:t>Title</a:t>
            </a:r>
            <a:r>
              <a:rPr lang="nl-NL" b="1" dirty="0" smtClean="0"/>
              <a:t>]</a:t>
            </a:r>
            <a:endParaRPr lang="nl-NL" b="1" dirty="0"/>
          </a:p>
        </p:txBody>
      </p:sp>
      <p:sp>
        <p:nvSpPr>
          <p:cNvPr id="35" name="Rectangle 34"/>
          <p:cNvSpPr/>
          <p:nvPr/>
        </p:nvSpPr>
        <p:spPr>
          <a:xfrm>
            <a:off x="3641927" y="4433694"/>
            <a:ext cx="1336456" cy="369332"/>
          </a:xfrm>
          <a:prstGeom prst="rect">
            <a:avLst/>
          </a:prstGeom>
        </p:spPr>
        <p:txBody>
          <a:bodyPr wrap="none">
            <a:spAutoFit/>
          </a:bodyPr>
          <a:lstStyle/>
          <a:p>
            <a:pPr algn="ctr"/>
            <a:r>
              <a:rPr lang="nl-NL" b="1" dirty="0" smtClean="0"/>
              <a:t>[</a:t>
            </a:r>
            <a:r>
              <a:rPr lang="nl-NL" b="1" dirty="0" err="1" smtClean="0"/>
              <a:t>Categories</a:t>
            </a:r>
            <a:r>
              <a:rPr lang="nl-NL" b="1" dirty="0" smtClean="0"/>
              <a:t>]</a:t>
            </a:r>
            <a:endParaRPr lang="nl-NL" b="1" dirty="0"/>
          </a:p>
        </p:txBody>
      </p:sp>
      <p:sp>
        <p:nvSpPr>
          <p:cNvPr id="36" name="Rectangle 35"/>
          <p:cNvSpPr/>
          <p:nvPr/>
        </p:nvSpPr>
        <p:spPr>
          <a:xfrm>
            <a:off x="5827211" y="4488872"/>
            <a:ext cx="912109" cy="369332"/>
          </a:xfrm>
          <a:prstGeom prst="rect">
            <a:avLst/>
          </a:prstGeom>
        </p:spPr>
        <p:txBody>
          <a:bodyPr wrap="none">
            <a:spAutoFit/>
          </a:bodyPr>
          <a:lstStyle/>
          <a:p>
            <a:pPr algn="ctr"/>
            <a:r>
              <a:rPr lang="nl-NL" b="1" dirty="0" smtClean="0"/>
              <a:t>[Books]</a:t>
            </a:r>
            <a:endParaRPr lang="nl-NL" b="1" dirty="0"/>
          </a:p>
        </p:txBody>
      </p:sp>
      <p:sp>
        <p:nvSpPr>
          <p:cNvPr id="38" name="Rectangle 37"/>
          <p:cNvSpPr/>
          <p:nvPr/>
        </p:nvSpPr>
        <p:spPr>
          <a:xfrm>
            <a:off x="8341927" y="3645960"/>
            <a:ext cx="866969" cy="369332"/>
          </a:xfrm>
          <a:prstGeom prst="rect">
            <a:avLst/>
          </a:prstGeom>
        </p:spPr>
        <p:txBody>
          <a:bodyPr wrap="none">
            <a:spAutoFit/>
          </a:bodyPr>
          <a:lstStyle/>
          <a:p>
            <a:pPr algn="ctr"/>
            <a:r>
              <a:rPr lang="nl-NL" b="1" dirty="0" smtClean="0"/>
              <a:t>(event)</a:t>
            </a:r>
            <a:endParaRPr lang="nl-NL" b="1" dirty="0"/>
          </a:p>
        </p:txBody>
      </p:sp>
      <p:cxnSp>
        <p:nvCxnSpPr>
          <p:cNvPr id="45" name="Rechte verbindingslijn met pijl 11"/>
          <p:cNvCxnSpPr/>
          <p:nvPr/>
        </p:nvCxnSpPr>
        <p:spPr>
          <a:xfrm flipH="1" flipV="1">
            <a:off x="7003735" y="3316440"/>
            <a:ext cx="3064887" cy="1479344"/>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57" name="Rechte verbindingslijn met pijl 11"/>
          <p:cNvCxnSpPr/>
          <p:nvPr/>
        </p:nvCxnSpPr>
        <p:spPr>
          <a:xfrm flipV="1">
            <a:off x="5182140" y="3882623"/>
            <a:ext cx="402779" cy="969564"/>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5419799" y="3998073"/>
            <a:ext cx="866969" cy="369332"/>
          </a:xfrm>
          <a:prstGeom prst="rect">
            <a:avLst/>
          </a:prstGeom>
        </p:spPr>
        <p:txBody>
          <a:bodyPr wrap="none">
            <a:spAutoFit/>
          </a:bodyPr>
          <a:lstStyle/>
          <a:p>
            <a:pPr algn="ctr"/>
            <a:r>
              <a:rPr lang="nl-NL" b="1" dirty="0" smtClean="0"/>
              <a:t>(event)</a:t>
            </a:r>
            <a:endParaRPr lang="nl-NL" b="1" dirty="0"/>
          </a:p>
        </p:txBody>
      </p:sp>
      <p:sp>
        <p:nvSpPr>
          <p:cNvPr id="21" name="Rectangle 20"/>
          <p:cNvSpPr/>
          <p:nvPr/>
        </p:nvSpPr>
        <p:spPr>
          <a:xfrm>
            <a:off x="1233373" y="5762043"/>
            <a:ext cx="1343638" cy="369332"/>
          </a:xfrm>
          <a:prstGeom prst="rect">
            <a:avLst/>
          </a:prstGeom>
        </p:spPr>
        <p:txBody>
          <a:bodyPr wrap="none">
            <a:spAutoFit/>
          </a:bodyPr>
          <a:lstStyle/>
          <a:p>
            <a:pPr algn="ctr"/>
            <a:r>
              <a:rPr lang="nl-NL" b="1" dirty="0" smtClean="0"/>
              <a:t>@Input </a:t>
            </a:r>
            <a:r>
              <a:rPr lang="nl-NL" b="1" dirty="0" err="1" smtClean="0"/>
              <a:t>title</a:t>
            </a:r>
            <a:endParaRPr lang="nl-NL" b="1" dirty="0"/>
          </a:p>
        </p:txBody>
      </p:sp>
    </p:spTree>
    <p:extLst>
      <p:ext uri="{BB962C8B-B14F-4D97-AF65-F5344CB8AC3E}">
        <p14:creationId xmlns:p14="http://schemas.microsoft.com/office/powerpoint/2010/main" val="1866888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pPr marL="0" indent="0" algn="ctr">
              <a:buNone/>
            </a:pPr>
            <a:r>
              <a:rPr lang="nl-NL" dirty="0" err="1" smtClean="0">
                <a:solidFill>
                  <a:srgbClr val="FFC000"/>
                </a:solidFill>
              </a:rPr>
              <a:t>Angular</a:t>
            </a:r>
            <a:r>
              <a:rPr lang="nl-NL" dirty="0" smtClean="0">
                <a:solidFill>
                  <a:srgbClr val="FFC000"/>
                </a:solidFill>
              </a:rPr>
              <a:t> 2 </a:t>
            </a:r>
            <a:r>
              <a:rPr lang="nl-NL" dirty="0" err="1" smtClean="0">
                <a:solidFill>
                  <a:srgbClr val="FFC000"/>
                </a:solidFill>
              </a:rPr>
              <a:t>apps</a:t>
            </a:r>
            <a:r>
              <a:rPr lang="nl-NL" dirty="0" smtClean="0">
                <a:solidFill>
                  <a:srgbClr val="FFC000"/>
                </a:solidFill>
              </a:rPr>
              <a:t> are </a:t>
            </a:r>
            <a:r>
              <a:rPr lang="nl-NL" dirty="0" err="1" smtClean="0">
                <a:solidFill>
                  <a:srgbClr val="FFC000"/>
                </a:solidFill>
              </a:rPr>
              <a:t>written</a:t>
            </a:r>
            <a:r>
              <a:rPr lang="nl-NL" dirty="0" smtClean="0">
                <a:solidFill>
                  <a:srgbClr val="FFC000"/>
                </a:solidFill>
              </a:rPr>
              <a:t> in </a:t>
            </a:r>
            <a:r>
              <a:rPr lang="nl-NL" b="1" i="1" dirty="0" err="1" smtClean="0">
                <a:solidFill>
                  <a:srgbClr val="FFC000"/>
                </a:solidFill>
              </a:rPr>
              <a:t>TypeScript</a:t>
            </a:r>
            <a:endParaRPr lang="nl-NL" dirty="0" smtClean="0">
              <a:solidFill>
                <a:srgbClr val="FFC000"/>
              </a:solidFill>
            </a:endParaRPr>
          </a:p>
          <a:p>
            <a:pPr marL="0" indent="0" algn="ctr">
              <a:buNone/>
            </a:pPr>
            <a:endParaRPr lang="nl-NL" b="1" i="1" dirty="0" smtClean="0"/>
          </a:p>
          <a:p>
            <a:pPr marL="0" indent="0" algn="ctr">
              <a:buNone/>
            </a:pPr>
            <a:r>
              <a:rPr lang="nl-NL" dirty="0" err="1" smtClean="0">
                <a:solidFill>
                  <a:srgbClr val="C00000"/>
                </a:solidFill>
              </a:rPr>
              <a:t>Angular</a:t>
            </a:r>
            <a:r>
              <a:rPr lang="nl-NL" dirty="0" smtClean="0">
                <a:solidFill>
                  <a:srgbClr val="C00000"/>
                </a:solidFill>
              </a:rPr>
              <a:t> 2 </a:t>
            </a:r>
            <a:r>
              <a:rPr lang="nl-NL" i="1" dirty="0" err="1" smtClean="0">
                <a:solidFill>
                  <a:srgbClr val="C00000"/>
                </a:solidFill>
              </a:rPr>
              <a:t>TypeScript</a:t>
            </a:r>
            <a:r>
              <a:rPr lang="nl-NL" i="1" dirty="0" smtClean="0">
                <a:solidFill>
                  <a:srgbClr val="C00000"/>
                </a:solidFill>
              </a:rPr>
              <a:t> </a:t>
            </a:r>
            <a:r>
              <a:rPr lang="nl-NL" i="1" dirty="0" err="1" smtClean="0">
                <a:solidFill>
                  <a:srgbClr val="C00000"/>
                </a:solidFill>
              </a:rPr>
              <a:t>libraries</a:t>
            </a:r>
            <a:r>
              <a:rPr lang="nl-NL" dirty="0" smtClean="0">
                <a:solidFill>
                  <a:srgbClr val="C00000"/>
                </a:solidFill>
              </a:rPr>
              <a:t>,</a:t>
            </a:r>
          </a:p>
          <a:p>
            <a:pPr marL="0" indent="0" algn="ctr">
              <a:buNone/>
            </a:pPr>
            <a:r>
              <a:rPr lang="nl-NL" dirty="0" smtClean="0">
                <a:solidFill>
                  <a:srgbClr val="C00000"/>
                </a:solidFill>
              </a:rPr>
              <a:t> </a:t>
            </a:r>
            <a:r>
              <a:rPr lang="nl-NL" dirty="0" err="1" smtClean="0">
                <a:solidFill>
                  <a:srgbClr val="C00000"/>
                </a:solidFill>
              </a:rPr>
              <a:t>can</a:t>
            </a:r>
            <a:r>
              <a:rPr lang="nl-NL" dirty="0" smtClean="0">
                <a:solidFill>
                  <a:srgbClr val="C00000"/>
                </a:solidFill>
              </a:rPr>
              <a:t> </a:t>
            </a:r>
            <a:r>
              <a:rPr lang="nl-NL" dirty="0" err="1" smtClean="0">
                <a:solidFill>
                  <a:srgbClr val="C00000"/>
                </a:solidFill>
              </a:rPr>
              <a:t>be</a:t>
            </a:r>
            <a:r>
              <a:rPr lang="nl-NL" dirty="0" smtClean="0">
                <a:solidFill>
                  <a:srgbClr val="C00000"/>
                </a:solidFill>
              </a:rPr>
              <a:t> </a:t>
            </a:r>
            <a:r>
              <a:rPr lang="nl-NL" dirty="0" err="1" smtClean="0">
                <a:solidFill>
                  <a:srgbClr val="C00000"/>
                </a:solidFill>
              </a:rPr>
              <a:t>imported</a:t>
            </a:r>
            <a:endParaRPr lang="nl-NL" dirty="0">
              <a:solidFill>
                <a:srgbClr val="C00000"/>
              </a:solidFill>
            </a:endParaRPr>
          </a:p>
        </p:txBody>
      </p:sp>
    </p:spTree>
    <p:extLst>
      <p:ext uri="{BB962C8B-B14F-4D97-AF65-F5344CB8AC3E}">
        <p14:creationId xmlns:p14="http://schemas.microsoft.com/office/powerpoint/2010/main" val="67354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1" algn="ctr" rtl="0">
              <a:lnSpc>
                <a:spcPct val="90000"/>
              </a:lnSpc>
              <a:spcBef>
                <a:spcPct val="0"/>
              </a:spcBef>
            </a:pPr>
            <a:r>
              <a:rPr lang="en-US" sz="3200" b="1" dirty="0" smtClean="0">
                <a:solidFill>
                  <a:srgbClr val="FFC000"/>
                </a:solidFill>
              </a:rPr>
              <a:t>Architecture: Split your app into small components</a:t>
            </a:r>
            <a:r>
              <a:rPr lang="nl-NL" sz="3200" b="1" dirty="0" smtClean="0">
                <a:solidFill>
                  <a:srgbClr val="FFC000"/>
                </a:solidFill>
              </a:rPr>
              <a:t/>
            </a:r>
            <a:br>
              <a:rPr lang="nl-NL" sz="3200" b="1" dirty="0" smtClean="0">
                <a:solidFill>
                  <a:srgbClr val="FFC000"/>
                </a:solidFill>
              </a:rPr>
            </a:br>
            <a:endParaRPr lang="nl-NL" sz="3200"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buNone/>
            </a:pPr>
            <a:r>
              <a:rPr lang="nl-NL" dirty="0" smtClean="0"/>
              <a:t>Steps </a:t>
            </a:r>
            <a:r>
              <a:rPr lang="nl-NL" dirty="0" err="1" smtClean="0"/>
              <a:t>to</a:t>
            </a:r>
            <a:r>
              <a:rPr lang="nl-NL" dirty="0" smtClean="0"/>
              <a:t> </a:t>
            </a:r>
            <a:r>
              <a:rPr lang="nl-NL" dirty="0" err="1" smtClean="0"/>
              <a:t>create</a:t>
            </a:r>
            <a:r>
              <a:rPr lang="nl-NL" dirty="0" smtClean="0"/>
              <a:t> a </a:t>
            </a:r>
            <a:r>
              <a:rPr lang="nl-NL" dirty="0" err="1" smtClean="0"/>
              <a:t>BookListComponent</a:t>
            </a:r>
            <a:r>
              <a:rPr lang="nl-NL" dirty="0" smtClean="0"/>
              <a:t>:</a:t>
            </a:r>
          </a:p>
          <a:p>
            <a:r>
              <a:rPr lang="nl-NL" dirty="0" err="1" smtClean="0"/>
              <a:t>Create</a:t>
            </a:r>
            <a:r>
              <a:rPr lang="nl-NL" dirty="0" smtClean="0"/>
              <a:t> a new folder: </a:t>
            </a:r>
            <a:r>
              <a:rPr lang="nl-NL" dirty="0" err="1" smtClean="0"/>
              <a:t>app</a:t>
            </a:r>
            <a:r>
              <a:rPr lang="nl-NL" dirty="0" smtClean="0"/>
              <a:t>/</a:t>
            </a:r>
            <a:r>
              <a:rPr lang="nl-NL" dirty="0" err="1" smtClean="0"/>
              <a:t>components</a:t>
            </a:r>
            <a:r>
              <a:rPr lang="nl-NL" dirty="0" smtClean="0"/>
              <a:t>/</a:t>
            </a:r>
            <a:r>
              <a:rPr lang="nl-NL" dirty="0" err="1" smtClean="0"/>
              <a:t>book</a:t>
            </a:r>
            <a:endParaRPr lang="nl-NL" dirty="0" smtClean="0"/>
          </a:p>
          <a:p>
            <a:r>
              <a:rPr lang="nl-NL" dirty="0" err="1" smtClean="0"/>
              <a:t>Add</a:t>
            </a:r>
            <a:r>
              <a:rPr lang="nl-NL" dirty="0" smtClean="0"/>
              <a:t> new template </a:t>
            </a:r>
            <a:r>
              <a:rPr lang="nl-NL" dirty="0" err="1" smtClean="0"/>
              <a:t>for</a:t>
            </a:r>
            <a:r>
              <a:rPr lang="nl-NL" dirty="0" smtClean="0"/>
              <a:t> the </a:t>
            </a:r>
            <a:r>
              <a:rPr lang="nl-NL" dirty="0" err="1" smtClean="0"/>
              <a:t>booklist</a:t>
            </a:r>
            <a:r>
              <a:rPr lang="nl-NL" dirty="0" smtClean="0"/>
              <a:t> in </a:t>
            </a:r>
            <a:r>
              <a:rPr lang="nl-NL" dirty="0" err="1" smtClean="0"/>
              <a:t>this</a:t>
            </a:r>
            <a:r>
              <a:rPr lang="nl-NL" dirty="0" smtClean="0"/>
              <a:t> folder:</a:t>
            </a:r>
          </a:p>
          <a:p>
            <a:pPr marL="457200" lvl="1" indent="0">
              <a:buNone/>
            </a:pPr>
            <a:r>
              <a:rPr lang="nl-NL" dirty="0" smtClean="0"/>
              <a:t>		Booklist.template.html</a:t>
            </a:r>
          </a:p>
          <a:p>
            <a:pPr marL="228600" lvl="1">
              <a:spcBef>
                <a:spcPts val="1000"/>
              </a:spcBef>
            </a:pPr>
            <a:r>
              <a:rPr lang="nl-NL" dirty="0" smtClean="0"/>
              <a:t>Copy the html </a:t>
            </a:r>
            <a:r>
              <a:rPr lang="nl-NL" dirty="0" err="1" smtClean="0"/>
              <a:t>for</a:t>
            </a:r>
            <a:r>
              <a:rPr lang="nl-NL" dirty="0" smtClean="0"/>
              <a:t> </a:t>
            </a:r>
            <a:r>
              <a:rPr lang="nl-NL" dirty="0" err="1" smtClean="0"/>
              <a:t>showing</a:t>
            </a:r>
            <a:r>
              <a:rPr lang="nl-NL" dirty="0" smtClean="0"/>
              <a:t> a </a:t>
            </a:r>
            <a:r>
              <a:rPr lang="nl-NL" dirty="0" err="1" smtClean="0"/>
              <a:t>booklist</a:t>
            </a:r>
            <a:r>
              <a:rPr lang="nl-NL" dirty="0" smtClean="0"/>
              <a:t> </a:t>
            </a:r>
            <a:r>
              <a:rPr lang="nl-NL" dirty="0" err="1" smtClean="0"/>
              <a:t>to</a:t>
            </a:r>
            <a:r>
              <a:rPr lang="nl-NL" dirty="0" smtClean="0"/>
              <a:t>: Booklist.template.html</a:t>
            </a:r>
          </a:p>
          <a:p>
            <a:pPr marL="228600" lvl="1">
              <a:spcBef>
                <a:spcPts val="1000"/>
              </a:spcBef>
            </a:pPr>
            <a:r>
              <a:rPr lang="nl-NL" dirty="0" err="1" smtClean="0"/>
              <a:t>Create</a:t>
            </a:r>
            <a:r>
              <a:rPr lang="nl-NL" dirty="0" smtClean="0"/>
              <a:t> a new </a:t>
            </a:r>
            <a:r>
              <a:rPr lang="nl-NL" dirty="0" err="1" smtClean="0"/>
              <a:t>BookListComponent</a:t>
            </a:r>
            <a:r>
              <a:rPr lang="nl-NL" dirty="0" smtClean="0"/>
              <a:t>  in </a:t>
            </a:r>
            <a:r>
              <a:rPr lang="nl-NL" dirty="0" err="1" smtClean="0"/>
              <a:t>this</a:t>
            </a:r>
            <a:r>
              <a:rPr lang="nl-NL" dirty="0" smtClean="0"/>
              <a:t> folder</a:t>
            </a:r>
          </a:p>
          <a:p>
            <a:pPr marL="0" lvl="1" indent="0">
              <a:spcBef>
                <a:spcPts val="1000"/>
              </a:spcBef>
              <a:buNone/>
            </a:pPr>
            <a:r>
              <a:rPr lang="nl-NL" dirty="0"/>
              <a:t>	</a:t>
            </a:r>
            <a:r>
              <a:rPr lang="nl-NL" dirty="0" smtClean="0"/>
              <a:t>	</a:t>
            </a:r>
            <a:r>
              <a:rPr lang="nl-NL" dirty="0" err="1" smtClean="0"/>
              <a:t>booklist.component.ts</a:t>
            </a:r>
            <a:endParaRPr lang="nl-NL" dirty="0" smtClean="0"/>
          </a:p>
          <a:p>
            <a:pPr marL="342900" lvl="1" indent="-342900">
              <a:spcBef>
                <a:spcPts val="1000"/>
              </a:spcBef>
            </a:pPr>
            <a:r>
              <a:rPr lang="nl-NL" dirty="0" err="1" smtClean="0"/>
              <a:t>Replace</a:t>
            </a:r>
            <a:r>
              <a:rPr lang="nl-NL" dirty="0" smtClean="0"/>
              <a:t> </a:t>
            </a:r>
            <a:r>
              <a:rPr lang="nl-NL" dirty="0"/>
              <a:t>the html in </a:t>
            </a:r>
            <a:r>
              <a:rPr lang="nl-NL" dirty="0" smtClean="0"/>
              <a:t>app.template.html </a:t>
            </a:r>
            <a:r>
              <a:rPr lang="nl-NL" dirty="0" err="1" smtClean="0"/>
              <a:t>with</a:t>
            </a:r>
            <a:r>
              <a:rPr lang="nl-NL" dirty="0" smtClean="0"/>
              <a:t>:</a:t>
            </a:r>
          </a:p>
          <a:p>
            <a:pPr marL="1714500" lvl="4" indent="-342900">
              <a:spcBef>
                <a:spcPts val="1000"/>
              </a:spcBef>
            </a:pPr>
            <a:r>
              <a:rPr lang="nl-NL" b="1" dirty="0" smtClean="0"/>
              <a:t>&lt;</a:t>
            </a:r>
            <a:r>
              <a:rPr lang="nl-NL" b="1" dirty="0" err="1" smtClean="0"/>
              <a:t>book</a:t>
            </a:r>
            <a:r>
              <a:rPr lang="nl-NL" b="1" dirty="0" smtClean="0"/>
              <a:t>-list [</a:t>
            </a:r>
            <a:r>
              <a:rPr lang="nl-NL" b="1" dirty="0" err="1" smtClean="0"/>
              <a:t>books</a:t>
            </a:r>
            <a:r>
              <a:rPr lang="nl-NL" b="1" dirty="0" smtClean="0"/>
              <a:t>]=“</a:t>
            </a:r>
            <a:r>
              <a:rPr lang="nl-NL" b="1" dirty="0" err="1" smtClean="0"/>
              <a:t>books</a:t>
            </a:r>
            <a:r>
              <a:rPr lang="nl-NL" b="1" dirty="0" smtClean="0"/>
              <a:t>”&gt;&lt;/</a:t>
            </a:r>
            <a:r>
              <a:rPr lang="nl-NL" b="1" dirty="0" err="1" smtClean="0"/>
              <a:t>book</a:t>
            </a:r>
            <a:r>
              <a:rPr lang="nl-NL" b="1" dirty="0" smtClean="0"/>
              <a:t>-list&gt;</a:t>
            </a:r>
          </a:p>
          <a:p>
            <a:pPr marL="342900" lvl="1" indent="-342900">
              <a:spcBef>
                <a:spcPts val="1000"/>
              </a:spcBef>
            </a:pPr>
            <a:r>
              <a:rPr lang="nl-NL" dirty="0"/>
              <a:t> </a:t>
            </a:r>
            <a:r>
              <a:rPr lang="nl-NL" dirty="0" smtClean="0"/>
              <a:t>Import(!) </a:t>
            </a:r>
            <a:r>
              <a:rPr lang="nl-NL" b="1" dirty="0" err="1" smtClean="0"/>
              <a:t>and</a:t>
            </a:r>
            <a:r>
              <a:rPr lang="nl-NL" dirty="0" smtClean="0"/>
              <a:t> </a:t>
            </a:r>
            <a:r>
              <a:rPr lang="nl-NL" dirty="0" err="1" smtClean="0"/>
              <a:t>Declare</a:t>
            </a:r>
            <a:r>
              <a:rPr lang="nl-NL" dirty="0" smtClean="0"/>
              <a:t>(!) the </a:t>
            </a:r>
            <a:r>
              <a:rPr lang="nl-NL" dirty="0" err="1"/>
              <a:t>BookListComponent</a:t>
            </a:r>
            <a:r>
              <a:rPr lang="nl-NL" dirty="0"/>
              <a:t> </a:t>
            </a:r>
            <a:r>
              <a:rPr lang="nl-NL" dirty="0" smtClean="0"/>
              <a:t>in </a:t>
            </a:r>
            <a:r>
              <a:rPr lang="nl-NL" dirty="0" err="1" smtClean="0"/>
              <a:t>app.module.ts</a:t>
            </a:r>
            <a:endParaRPr lang="nl-NL" dirty="0" smtClean="0"/>
          </a:p>
          <a:p>
            <a:pPr marL="0" lvl="1" indent="0">
              <a:spcBef>
                <a:spcPts val="1000"/>
              </a:spcBef>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997958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bookList.component.ts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Input}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a:t> </a:t>
            </a:r>
            <a:r>
              <a:rPr lang="nl-NL" sz="2000" b="1" dirty="0" smtClean="0"/>
              <a:t>              </a:t>
            </a:r>
            <a:r>
              <a:rPr lang="nl-NL" sz="2000" b="1" dirty="0" err="1" smtClean="0">
                <a:solidFill>
                  <a:srgbClr val="C00000"/>
                </a:solidFill>
              </a:rPr>
              <a:t>moduleId</a:t>
            </a:r>
            <a:r>
              <a:rPr lang="nl-NL" sz="2000" b="1" dirty="0" smtClean="0"/>
              <a:t>: module.id,</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p>
          <a:p>
            <a:pPr marL="0" indent="0">
              <a:buNone/>
            </a:pPr>
            <a:r>
              <a:rPr lang="nl-NL" sz="2000" b="1" dirty="0"/>
              <a:t> </a:t>
            </a:r>
            <a:r>
              <a:rPr lang="nl-NL" sz="2000" b="1" dirty="0" smtClean="0"/>
              <a:t>             @Input </a:t>
            </a:r>
            <a:r>
              <a:rPr lang="nl-NL" sz="2000" b="1" dirty="0" err="1" smtClean="0"/>
              <a:t>books</a:t>
            </a:r>
            <a:r>
              <a:rPr lang="nl-NL" sz="2000" b="1" dirty="0" smtClean="0"/>
              <a:t>;</a:t>
            </a:r>
            <a:endParaRPr lang="nl-NL" sz="2000" b="1" dirty="0"/>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3662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menu.component.ts</a:t>
            </a:r>
            <a:endParaRPr lang="nl-NL" dirty="0"/>
          </a:p>
        </p:txBody>
      </p:sp>
      <p:sp>
        <p:nvSpPr>
          <p:cNvPr id="3" name="Content Placeholder 2"/>
          <p:cNvSpPr>
            <a:spLocks noGrp="1"/>
          </p:cNvSpPr>
          <p:nvPr>
            <p:ph idx="1"/>
          </p:nvPr>
        </p:nvSpPr>
        <p:spPr>
          <a:xfrm>
            <a:off x="2682522" y="1780469"/>
            <a:ext cx="6826956" cy="4351338"/>
          </a:xfrm>
        </p:spPr>
        <p:txBody>
          <a:bodyPr>
            <a:normAutofit fontScale="47500" lnSpcReduction="20000"/>
          </a:bodyPr>
          <a:lstStyle/>
          <a:p>
            <a:pPr marL="0" indent="0">
              <a:buNone/>
            </a:pPr>
            <a:r>
              <a:rPr lang="nl-NL" b="1" dirty="0">
                <a:solidFill>
                  <a:srgbClr val="C00000"/>
                </a:solidFill>
              </a:rPr>
              <a:t>import</a:t>
            </a:r>
            <a:r>
              <a:rPr lang="nl-NL" b="1" dirty="0"/>
              <a:t> {Component, </a:t>
            </a:r>
            <a:r>
              <a:rPr lang="nl-NL" b="1" dirty="0" smtClean="0"/>
              <a:t>Input, Output, </a:t>
            </a:r>
            <a:r>
              <a:rPr lang="nl-NL" b="1" dirty="0" err="1" smtClean="0"/>
              <a:t>EventEmitter</a:t>
            </a:r>
            <a:r>
              <a:rPr lang="nl-NL" b="1" dirty="0" smtClean="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a:t>
            </a:r>
            <a:r>
              <a:rPr lang="nl-NL" b="1" i="1" dirty="0" err="1">
                <a:solidFill>
                  <a:srgbClr val="FF0000"/>
                </a:solidFill>
              </a:rPr>
              <a:t>core</a:t>
            </a:r>
            <a:r>
              <a:rPr lang="nl-NL" b="1" i="1" dirty="0">
                <a:solidFill>
                  <a:srgbClr val="FF0000"/>
                </a:solidFill>
              </a:rPr>
              <a:t>'</a:t>
            </a:r>
            <a:r>
              <a:rPr lang="nl-NL" b="1" dirty="0"/>
              <a:t>;</a:t>
            </a:r>
          </a:p>
          <a:p>
            <a:pPr marL="0" indent="0">
              <a:buNone/>
            </a:pPr>
            <a:endParaRPr lang="nl-NL" b="1" dirty="0"/>
          </a:p>
          <a:p>
            <a:pPr marL="0" indent="0">
              <a:buNone/>
            </a:pPr>
            <a:r>
              <a:rPr lang="nl-NL" b="1" i="1" dirty="0">
                <a:solidFill>
                  <a:srgbClr val="FF0000"/>
                </a:solidFill>
              </a:rPr>
              <a:t>@Component</a:t>
            </a:r>
            <a:r>
              <a:rPr lang="nl-NL" b="1" dirty="0"/>
              <a:t>({</a:t>
            </a:r>
          </a:p>
          <a:p>
            <a:pPr marL="0" indent="0">
              <a:buNone/>
            </a:pPr>
            <a:r>
              <a:rPr lang="nl-NL" b="1" dirty="0"/>
              <a:t>               </a:t>
            </a:r>
            <a:r>
              <a:rPr lang="nl-NL" b="1" dirty="0" err="1">
                <a:solidFill>
                  <a:srgbClr val="C00000"/>
                </a:solidFill>
              </a:rPr>
              <a:t>moduleId</a:t>
            </a:r>
            <a:r>
              <a:rPr lang="nl-NL" b="1" dirty="0"/>
              <a:t>: module.id,</a:t>
            </a:r>
          </a:p>
          <a:p>
            <a:pPr marL="0" indent="0">
              <a:buNone/>
            </a:pPr>
            <a:r>
              <a:rPr lang="nl-NL" b="1" dirty="0"/>
              <a:t>               </a:t>
            </a:r>
            <a:r>
              <a:rPr lang="nl-NL" b="1" dirty="0" err="1">
                <a:solidFill>
                  <a:srgbClr val="C00000"/>
                </a:solidFill>
              </a:rPr>
              <a:t>selector</a:t>
            </a:r>
            <a:r>
              <a:rPr lang="nl-NL" b="1" dirty="0">
                <a:solidFill>
                  <a:srgbClr val="C00000"/>
                </a:solidFill>
              </a:rPr>
              <a:t>:</a:t>
            </a:r>
            <a:r>
              <a:rPr lang="nl-NL" b="1" dirty="0">
                <a:solidFill>
                  <a:srgbClr val="FFC000"/>
                </a:solidFill>
              </a:rPr>
              <a:t> </a:t>
            </a:r>
            <a:r>
              <a:rPr lang="nl-NL" b="1" dirty="0" smtClean="0"/>
              <a:t>‘menu'</a:t>
            </a:r>
            <a:endParaRPr lang="nl-NL" b="1" dirty="0"/>
          </a:p>
          <a:p>
            <a:pPr marL="0" indent="0">
              <a:buNone/>
            </a:pPr>
            <a:r>
              <a:rPr lang="nl-NL" b="1" dirty="0" smtClean="0"/>
              <a:t>               </a:t>
            </a:r>
            <a:r>
              <a:rPr lang="nl-NL" b="1" dirty="0" err="1" smtClean="0">
                <a:solidFill>
                  <a:srgbClr val="C00000"/>
                </a:solidFill>
              </a:rPr>
              <a:t>templateUrl</a:t>
            </a:r>
            <a:r>
              <a:rPr lang="nl-NL" b="1" dirty="0"/>
              <a:t>: </a:t>
            </a:r>
            <a:r>
              <a:rPr lang="nl-NL" b="1" dirty="0" smtClean="0"/>
              <a:t>‘menu.template.html</a:t>
            </a:r>
            <a:r>
              <a:rPr lang="nl-NL" b="1" dirty="0"/>
              <a:t>'</a:t>
            </a:r>
          </a:p>
          <a:p>
            <a:pPr marL="0" indent="0">
              <a:buNone/>
            </a:pPr>
            <a:r>
              <a:rPr lang="nl-NL" b="1" dirty="0"/>
              <a:t>})</a:t>
            </a:r>
          </a:p>
          <a:p>
            <a:pPr marL="0" indent="0">
              <a:buNone/>
            </a:pPr>
            <a:endParaRPr lang="nl-NL" b="1" dirty="0"/>
          </a:p>
          <a:p>
            <a:pPr marL="0" indent="0">
              <a:buNone/>
            </a:pPr>
            <a:r>
              <a:rPr lang="nl-NL" b="1" dirty="0">
                <a:solidFill>
                  <a:srgbClr val="C00000"/>
                </a:solidFill>
              </a:rPr>
              <a:t>export class</a:t>
            </a:r>
            <a:r>
              <a:rPr lang="nl-NL" b="1" dirty="0"/>
              <a:t> </a:t>
            </a:r>
            <a:r>
              <a:rPr lang="nl-NL" b="1" dirty="0" err="1" smtClean="0"/>
              <a:t>MenuComponent</a:t>
            </a:r>
            <a:r>
              <a:rPr lang="nl-NL" b="1" dirty="0" smtClean="0"/>
              <a:t> </a:t>
            </a:r>
            <a:r>
              <a:rPr lang="nl-NL" b="1" dirty="0"/>
              <a:t>{</a:t>
            </a:r>
          </a:p>
          <a:p>
            <a:pPr marL="0" indent="0">
              <a:buNone/>
            </a:pPr>
            <a:r>
              <a:rPr lang="nl-NL" b="1" dirty="0"/>
              <a:t>              @Input </a:t>
            </a:r>
            <a:r>
              <a:rPr lang="nl-NL" b="1" dirty="0" err="1" smtClean="0"/>
              <a:t>categories</a:t>
            </a:r>
            <a:r>
              <a:rPr lang="nl-NL" b="1" dirty="0" smtClean="0"/>
              <a:t>;</a:t>
            </a:r>
          </a:p>
          <a:p>
            <a:pPr marL="0" indent="0">
              <a:buNone/>
            </a:pPr>
            <a:r>
              <a:rPr lang="nl-NL" b="1" dirty="0"/>
              <a:t> </a:t>
            </a:r>
            <a:r>
              <a:rPr lang="nl-NL" b="1" dirty="0" smtClean="0"/>
              <a:t>             @Output </a:t>
            </a:r>
            <a:r>
              <a:rPr lang="nl-NL" b="1" dirty="0" err="1" smtClean="0"/>
              <a:t>categoriesChanged</a:t>
            </a:r>
            <a:r>
              <a:rPr lang="nl-NL" b="1" dirty="0" smtClean="0"/>
              <a:t> = new </a:t>
            </a:r>
            <a:r>
              <a:rPr lang="nl-NL" b="1" dirty="0" err="1" smtClean="0"/>
              <a:t>EventEmitter</a:t>
            </a:r>
            <a:r>
              <a:rPr lang="nl-NL" b="1" dirty="0" smtClean="0"/>
              <a:t>();</a:t>
            </a:r>
          </a:p>
          <a:p>
            <a:pPr marL="0" indent="0">
              <a:buNone/>
            </a:pPr>
            <a:r>
              <a:rPr lang="nl-NL" b="1" dirty="0"/>
              <a:t> </a:t>
            </a:r>
            <a:r>
              <a:rPr lang="nl-NL" b="1" dirty="0" smtClean="0"/>
              <a:t>             </a:t>
            </a:r>
          </a:p>
          <a:p>
            <a:pPr marL="0" indent="0">
              <a:buNone/>
            </a:pPr>
            <a:r>
              <a:rPr lang="nl-NL" b="1" dirty="0"/>
              <a:t> </a:t>
            </a:r>
            <a:r>
              <a:rPr lang="nl-NL" b="1" dirty="0" smtClean="0"/>
              <a:t>              </a:t>
            </a:r>
            <a:r>
              <a:rPr lang="nl-NL" b="1" dirty="0" err="1" smtClean="0"/>
              <a:t>changeCategory</a:t>
            </a:r>
            <a:r>
              <a:rPr lang="nl-NL" b="1" dirty="0" smtClean="0"/>
              <a:t>(</a:t>
            </a:r>
            <a:r>
              <a:rPr lang="nl-NL" b="1" dirty="0" err="1" smtClean="0"/>
              <a:t>category</a:t>
            </a:r>
            <a:r>
              <a:rPr lang="nl-NL" b="1" dirty="0" smtClean="0"/>
              <a:t>) : </a:t>
            </a:r>
            <a:r>
              <a:rPr lang="nl-NL" b="1" dirty="0" err="1" smtClean="0"/>
              <a:t>void</a:t>
            </a:r>
            <a:r>
              <a:rPr lang="nl-NL" b="1" dirty="0" smtClean="0"/>
              <a:t> {</a:t>
            </a:r>
          </a:p>
          <a:p>
            <a:pPr marL="0" indent="0">
              <a:buNone/>
            </a:pPr>
            <a:r>
              <a:rPr lang="nl-NL" b="1" dirty="0"/>
              <a:t> </a:t>
            </a:r>
            <a:r>
              <a:rPr lang="nl-NL" b="1" dirty="0" smtClean="0"/>
              <a:t>                    </a:t>
            </a:r>
            <a:r>
              <a:rPr lang="nl-NL" b="1" dirty="0" err="1" smtClean="0"/>
              <a:t>this.categoriesChanged.emit</a:t>
            </a:r>
            <a:r>
              <a:rPr lang="nl-NL" b="1" dirty="0" smtClean="0"/>
              <a:t>(</a:t>
            </a:r>
            <a:r>
              <a:rPr lang="nl-NL" b="1" dirty="0" err="1" smtClean="0"/>
              <a:t>category</a:t>
            </a:r>
            <a:r>
              <a:rPr lang="nl-NL" b="1" dirty="0" smtClean="0"/>
              <a:t>);</a:t>
            </a:r>
          </a:p>
          <a:p>
            <a:pPr marL="0" indent="0">
              <a:buNone/>
            </a:pPr>
            <a:r>
              <a:rPr lang="nl-NL" b="1" dirty="0"/>
              <a:t> </a:t>
            </a:r>
            <a:r>
              <a:rPr lang="nl-NL" b="1" dirty="0" smtClean="0"/>
              <a:t>              }</a:t>
            </a:r>
            <a:endParaRPr lang="nl-NL" b="1" dirty="0"/>
          </a:p>
          <a:p>
            <a:pPr marL="0" indent="0">
              <a:buNone/>
            </a:pPr>
            <a:r>
              <a:rPr lang="nl-NL" b="1" dirty="0"/>
              <a:t>}</a:t>
            </a:r>
          </a:p>
          <a:p>
            <a:endParaRPr lang="nl-NL" dirty="0"/>
          </a:p>
        </p:txBody>
      </p:sp>
    </p:spTree>
    <p:extLst>
      <p:ext uri="{BB962C8B-B14F-4D97-AF65-F5344CB8AC3E}">
        <p14:creationId xmlns:p14="http://schemas.microsoft.com/office/powerpoint/2010/main" val="33238941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rPr>
              <a:t>Architecture: Split your app into small components</a:t>
            </a:r>
            <a:endParaRPr lang="nl-NL" sz="4000" dirty="0"/>
          </a:p>
        </p:txBody>
      </p:sp>
      <p:sp>
        <p:nvSpPr>
          <p:cNvPr id="3" name="Content Placeholder 2"/>
          <p:cNvSpPr>
            <a:spLocks noGrp="1"/>
          </p:cNvSpPr>
          <p:nvPr>
            <p:ph idx="1"/>
          </p:nvPr>
        </p:nvSpPr>
        <p:spPr/>
        <p:txBody>
          <a:bodyPr/>
          <a:lstStyle/>
          <a:p>
            <a:endParaRPr lang="nl-NL" dirty="0" smtClean="0"/>
          </a:p>
          <a:p>
            <a:pPr marL="0" indent="0">
              <a:buNone/>
            </a:pPr>
            <a:r>
              <a:rPr lang="nl-NL" dirty="0" smtClean="0"/>
              <a:t>Steps </a:t>
            </a:r>
            <a:r>
              <a:rPr lang="nl-NL" dirty="0" err="1" smtClean="0"/>
              <a:t>todo</a:t>
            </a:r>
            <a:r>
              <a:rPr lang="nl-NL" dirty="0" smtClean="0"/>
              <a:t>:</a:t>
            </a:r>
          </a:p>
          <a:p>
            <a:r>
              <a:rPr lang="nl-NL" dirty="0" err="1" smtClean="0"/>
              <a:t>Create</a:t>
            </a:r>
            <a:r>
              <a:rPr lang="nl-NL" dirty="0" smtClean="0"/>
              <a:t> the </a:t>
            </a:r>
            <a:r>
              <a:rPr lang="nl-NL" dirty="0" err="1" smtClean="0"/>
              <a:t>HeaderComponent</a:t>
            </a:r>
            <a:r>
              <a:rPr lang="nl-NL" dirty="0" smtClean="0"/>
              <a:t> </a:t>
            </a:r>
            <a:r>
              <a:rPr lang="nl-NL" dirty="0" err="1" smtClean="0"/>
              <a:t>like</a:t>
            </a:r>
            <a:r>
              <a:rPr lang="nl-NL" dirty="0" smtClean="0"/>
              <a:t> the </a:t>
            </a:r>
            <a:r>
              <a:rPr lang="nl-NL" dirty="0" err="1" smtClean="0"/>
              <a:t>BookListComponent</a:t>
            </a:r>
            <a:endParaRPr lang="nl-NL" dirty="0" smtClean="0"/>
          </a:p>
          <a:p>
            <a:r>
              <a:rPr lang="nl-NL" dirty="0" err="1" smtClean="0"/>
              <a:t>Create</a:t>
            </a:r>
            <a:r>
              <a:rPr lang="nl-NL" dirty="0" smtClean="0"/>
              <a:t> the </a:t>
            </a:r>
            <a:r>
              <a:rPr lang="nl-NL" dirty="0" err="1" smtClean="0"/>
              <a:t>SideBarComponent</a:t>
            </a:r>
            <a:r>
              <a:rPr lang="nl-NL" dirty="0" smtClean="0"/>
              <a:t> </a:t>
            </a:r>
            <a:r>
              <a:rPr lang="nl-NL" dirty="0" err="1" smtClean="0"/>
              <a:t>like</a:t>
            </a:r>
            <a:r>
              <a:rPr lang="nl-NL" dirty="0" smtClean="0"/>
              <a:t> the </a:t>
            </a:r>
            <a:r>
              <a:rPr lang="nl-NL" dirty="0" err="1" smtClean="0"/>
              <a:t>MenuComponent</a:t>
            </a:r>
            <a:endParaRPr lang="nl-NL" dirty="0"/>
          </a:p>
        </p:txBody>
      </p:sp>
    </p:spTree>
    <p:extLst>
      <p:ext uri="{BB962C8B-B14F-4D97-AF65-F5344CB8AC3E}">
        <p14:creationId xmlns:p14="http://schemas.microsoft.com/office/powerpoint/2010/main" val="71569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2445003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nl-NL" b="1" dirty="0" smtClean="0">
              <a:solidFill>
                <a:srgbClr val="C00000"/>
              </a:solidFill>
            </a:endParaRPr>
          </a:p>
          <a:p>
            <a:pPr marL="0" indent="0">
              <a:buNone/>
            </a:pPr>
            <a:r>
              <a:rPr lang="nl-NL" b="1" dirty="0" smtClean="0">
                <a:solidFill>
                  <a:srgbClr val="C00000"/>
                </a:solidFill>
              </a:rPr>
              <a:t>Interface</a:t>
            </a: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implements</a:t>
            </a:r>
            <a:r>
              <a:rPr lang="nl-NL" b="1" dirty="0" smtClean="0">
                <a:solidFill>
                  <a:srgbClr val="FFC000"/>
                </a:solidFill>
              </a:rPr>
              <a:t> </a:t>
            </a:r>
            <a:r>
              <a:rPr lang="nl-NL" b="1" dirty="0" err="1" smtClean="0"/>
              <a:t>IBookCmp</a:t>
            </a:r>
            <a:r>
              <a:rPr lang="nl-NL" b="1" dirty="0" smtClean="0"/>
              <a:t> </a:t>
            </a:r>
            <a:r>
              <a:rPr lang="nl-NL" b="1" dirty="0"/>
              <a:t>{</a:t>
            </a:r>
          </a:p>
          <a:p>
            <a:pPr marL="0" indent="0">
              <a:buNone/>
            </a:pPr>
            <a:r>
              <a:rPr lang="nl-NL" b="1" dirty="0"/>
              <a:t>                       </a:t>
            </a:r>
            <a:r>
              <a:rPr lang="nl-NL" b="1" dirty="0" smtClean="0"/>
              <a:t>}</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1694177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nl-NL" b="1" dirty="0" err="1" smtClean="0">
                <a:solidFill>
                  <a:srgbClr val="C00000"/>
                </a:solidFill>
              </a:rPr>
              <a:t>Generics</a:t>
            </a:r>
            <a:endParaRPr lang="nl-NL" b="1" dirty="0" smtClean="0">
              <a:solidFill>
                <a:srgbClr val="C00000"/>
              </a:solidFill>
            </a:endParaRPr>
          </a:p>
          <a:p>
            <a:pPr marL="0" indent="0" eaLnBrk="0" fontAlgn="base" hangingPunct="0">
              <a:lnSpc>
                <a:spcPct val="100000"/>
              </a:lnSpc>
              <a:spcBef>
                <a:spcPct val="0"/>
              </a:spcBef>
              <a:spcAft>
                <a:spcPct val="0"/>
              </a:spcAft>
              <a:buNone/>
            </a:pPr>
            <a:r>
              <a:rPr lang="nl-NL" b="1" dirty="0" smtClean="0"/>
              <a:t>			</a:t>
            </a:r>
            <a:r>
              <a:rPr lang="fr-FR" b="1" dirty="0" err="1"/>
              <a:t>function</a:t>
            </a:r>
            <a:r>
              <a:rPr lang="fr-FR" b="1" dirty="0"/>
              <a:t> </a:t>
            </a:r>
            <a:r>
              <a:rPr lang="fr-FR" b="1" dirty="0" err="1"/>
              <a:t>identity</a:t>
            </a:r>
            <a:r>
              <a:rPr lang="fr-FR" b="1" dirty="0"/>
              <a:t>&lt;</a:t>
            </a:r>
            <a:r>
              <a:rPr lang="fr-FR" b="1" dirty="0">
                <a:solidFill>
                  <a:srgbClr val="FFC000"/>
                </a:solidFill>
              </a:rPr>
              <a:t>T</a:t>
            </a:r>
            <a:r>
              <a:rPr lang="fr-FR" b="1" dirty="0"/>
              <a:t>&gt;(</a:t>
            </a:r>
            <a:r>
              <a:rPr lang="fr-FR" b="1" dirty="0" err="1"/>
              <a:t>arg</a:t>
            </a:r>
            <a:r>
              <a:rPr lang="fr-FR" b="1" dirty="0"/>
              <a:t>: </a:t>
            </a:r>
            <a:r>
              <a:rPr lang="fr-FR" b="1" dirty="0" smtClean="0"/>
              <a:t> </a:t>
            </a:r>
            <a:r>
              <a:rPr lang="fr-FR" b="1" dirty="0" smtClean="0">
                <a:solidFill>
                  <a:srgbClr val="FFC000"/>
                </a:solidFill>
              </a:rPr>
              <a:t>T</a:t>
            </a:r>
            <a:r>
              <a:rPr lang="fr-FR" b="1" dirty="0" smtClean="0"/>
              <a:t>):  </a:t>
            </a:r>
            <a:r>
              <a:rPr lang="fr-FR" b="1" dirty="0" smtClean="0">
                <a:solidFill>
                  <a:srgbClr val="FFC000"/>
                </a:solidFill>
              </a:rPr>
              <a:t>T  </a:t>
            </a:r>
            <a:r>
              <a:rPr lang="fr-FR" b="1" dirty="0" smtClean="0"/>
              <a:t> {</a:t>
            </a:r>
          </a:p>
          <a:p>
            <a:pPr marL="0" indent="0" eaLnBrk="0" fontAlgn="base" hangingPunct="0">
              <a:lnSpc>
                <a:spcPct val="100000"/>
              </a:lnSpc>
              <a:spcBef>
                <a:spcPct val="0"/>
              </a:spcBef>
              <a:spcAft>
                <a:spcPct val="0"/>
              </a:spcAft>
              <a:buNone/>
            </a:pPr>
            <a:r>
              <a:rPr lang="fr-FR" b="1" dirty="0"/>
              <a:t> </a:t>
            </a:r>
            <a:r>
              <a:rPr lang="fr-FR" b="1" dirty="0" smtClean="0"/>
              <a:t>                                      </a:t>
            </a:r>
            <a:r>
              <a:rPr lang="fr-FR" b="1" dirty="0" smtClean="0">
                <a:solidFill>
                  <a:schemeClr val="accent2"/>
                </a:solidFill>
              </a:rPr>
              <a:t>return </a:t>
            </a:r>
            <a:r>
              <a:rPr lang="fr-FR" b="1" dirty="0" err="1" smtClean="0"/>
              <a:t>arg</a:t>
            </a:r>
            <a:r>
              <a:rPr lang="fr-FR" b="1" dirty="0" smtClean="0"/>
              <a:t>;</a:t>
            </a:r>
          </a:p>
          <a:p>
            <a:pPr marL="0" indent="0" eaLnBrk="0" fontAlgn="base" hangingPunct="0">
              <a:lnSpc>
                <a:spcPct val="100000"/>
              </a:lnSpc>
              <a:spcBef>
                <a:spcPct val="0"/>
              </a:spcBef>
              <a:spcAft>
                <a:spcPct val="0"/>
              </a:spcAft>
              <a:buNone/>
            </a:pPr>
            <a:r>
              <a:rPr lang="fr-FR" b="1" dirty="0"/>
              <a:t> </a:t>
            </a:r>
            <a:r>
              <a:rPr lang="fr-FR" b="1" dirty="0" smtClean="0"/>
              <a:t>                                 }</a:t>
            </a:r>
            <a:endParaRPr lang="fr-FR" b="1" dirty="0"/>
          </a:p>
          <a:p>
            <a:pPr marL="0" lvl="0" indent="0" eaLnBrk="0" fontAlgn="base" hangingPunct="0">
              <a:lnSpc>
                <a:spcPct val="100000"/>
              </a:lnSpc>
              <a:spcBef>
                <a:spcPct val="0"/>
              </a:spcBef>
              <a:spcAft>
                <a:spcPct val="0"/>
              </a:spcAft>
              <a:buNone/>
            </a:pPr>
            <a:endParaRPr lang="nl-NL" b="1" dirty="0" smtClean="0"/>
          </a:p>
          <a:p>
            <a:pPr marL="0" indent="0">
              <a:buNone/>
            </a:pPr>
            <a:r>
              <a:rPr lang="nl-NL" b="1" dirty="0" err="1" smtClean="0">
                <a:solidFill>
                  <a:srgbClr val="C00000"/>
                </a:solidFill>
              </a:rPr>
              <a:t>Lambda</a:t>
            </a:r>
            <a:endParaRPr lang="nl-NL" b="1" dirty="0" smtClean="0">
              <a:solidFill>
                <a:srgbClr val="C00000"/>
              </a:solidFill>
            </a:endParaRPr>
          </a:p>
          <a:p>
            <a:pPr marL="0" indent="0">
              <a:buNone/>
            </a:pPr>
            <a:r>
              <a:rPr lang="nl-NL" b="1" dirty="0" smtClean="0"/>
              <a:t>			</a:t>
            </a:r>
            <a:r>
              <a:rPr lang="nl-NL" b="1" dirty="0" smtClean="0">
                <a:solidFill>
                  <a:schemeClr val="accent2"/>
                </a:solidFill>
              </a:rPr>
              <a:t>var</a:t>
            </a:r>
            <a:r>
              <a:rPr lang="nl-NL" dirty="0" smtClean="0"/>
              <a:t> </a:t>
            </a:r>
            <a:r>
              <a:rPr lang="nl-NL" b="1" dirty="0" err="1" smtClean="0"/>
              <a:t>calculateInterest</a:t>
            </a:r>
            <a:r>
              <a:rPr lang="nl-NL" b="1" dirty="0" smtClean="0"/>
              <a:t> </a:t>
            </a:r>
            <a:r>
              <a:rPr lang="nl-NL" b="1" dirty="0"/>
              <a:t>= (</a:t>
            </a:r>
            <a:r>
              <a:rPr lang="nl-NL" b="1" dirty="0" err="1"/>
              <a:t>amount</a:t>
            </a:r>
            <a:r>
              <a:rPr lang="nl-NL" b="1" dirty="0"/>
              <a:t>, </a:t>
            </a:r>
            <a:r>
              <a:rPr lang="nl-NL" b="1" dirty="0" err="1"/>
              <a:t>interestRate</a:t>
            </a:r>
            <a:r>
              <a:rPr lang="nl-NL" b="1" dirty="0" smtClean="0"/>
              <a:t>,</a:t>
            </a:r>
          </a:p>
          <a:p>
            <a:pPr marL="0" indent="0">
              <a:buNone/>
            </a:pPr>
            <a:r>
              <a:rPr lang="nl-NL" b="1" dirty="0"/>
              <a:t> </a:t>
            </a:r>
            <a:r>
              <a:rPr lang="nl-NL" b="1" dirty="0" smtClean="0"/>
              <a:t>                                 </a:t>
            </a:r>
            <a:r>
              <a:rPr lang="nl-NL" b="1" dirty="0" err="1" smtClean="0"/>
              <a:t>duration</a:t>
            </a:r>
            <a:r>
              <a:rPr lang="nl-NL" b="1" dirty="0"/>
              <a:t>) </a:t>
            </a:r>
            <a:r>
              <a:rPr lang="nl-NL" b="1" dirty="0">
                <a:solidFill>
                  <a:srgbClr val="FF0000"/>
                </a:solidFill>
              </a:rPr>
              <a:t>=&gt;</a:t>
            </a:r>
            <a:r>
              <a:rPr lang="nl-NL" b="1" dirty="0"/>
              <a:t> </a:t>
            </a:r>
            <a:r>
              <a:rPr lang="nl-NL" b="1" dirty="0" err="1"/>
              <a:t>amount</a:t>
            </a:r>
            <a:r>
              <a:rPr lang="nl-NL" b="1" dirty="0"/>
              <a:t> * </a:t>
            </a:r>
            <a:r>
              <a:rPr lang="nl-NL" b="1" dirty="0" err="1"/>
              <a:t>interestRate</a:t>
            </a:r>
            <a:r>
              <a:rPr lang="nl-NL" b="1" dirty="0"/>
              <a:t> * </a:t>
            </a:r>
            <a:r>
              <a:rPr lang="nl-NL" b="1" dirty="0" err="1"/>
              <a:t>duration</a:t>
            </a:r>
            <a:r>
              <a:rPr lang="nl-NL" b="1" dirty="0"/>
              <a:t> / </a:t>
            </a:r>
            <a:r>
              <a:rPr lang="nl-NL" b="1" dirty="0" smtClean="0"/>
              <a:t>12</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283429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885749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6973</TotalTime>
  <Words>1771</Words>
  <Application>Microsoft Office PowerPoint</Application>
  <PresentationFormat>Widescreen</PresentationFormat>
  <Paragraphs>514</Paragraphs>
  <Slides>43</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ＭＳ 明朝</vt:lpstr>
      <vt:lpstr>Arial</vt:lpstr>
      <vt:lpstr>Calibri</vt:lpstr>
      <vt:lpstr>Calibri Light</vt:lpstr>
      <vt:lpstr>Cambria</vt:lpstr>
      <vt:lpstr>Courier</vt:lpstr>
      <vt:lpstr>Gotham Thin</vt:lpstr>
      <vt:lpstr>Helvetica Neue Light</vt:lpstr>
      <vt:lpstr>Monaco</vt:lpstr>
      <vt:lpstr>Symbol</vt:lpstr>
      <vt:lpstr>Times New Roman</vt:lpstr>
      <vt:lpstr>Wingdings</vt:lpstr>
      <vt:lpstr>Kantoorthema</vt:lpstr>
      <vt:lpstr>337</vt:lpstr>
      <vt:lpstr>Goal</vt:lpstr>
      <vt:lpstr>Angular 2</vt:lpstr>
      <vt:lpstr>TypeScript</vt:lpstr>
      <vt:lpstr>TypeScript</vt:lpstr>
      <vt:lpstr>TypeScript Class</vt:lpstr>
      <vt:lpstr>TypeScript</vt:lpstr>
      <vt:lpstr>TypeScript</vt:lpstr>
      <vt:lpstr>Forms</vt:lpstr>
      <vt:lpstr>Component based</vt:lpstr>
      <vt:lpstr>Component based</vt:lpstr>
      <vt:lpstr>Steps to take off</vt:lpstr>
      <vt:lpstr>Syntax Component</vt:lpstr>
      <vt:lpstr>MetaData</vt:lpstr>
      <vt:lpstr>Syntax template booklist.template.html</vt:lpstr>
      <vt:lpstr>Example Simple App</vt:lpstr>
      <vt:lpstr>Module</vt:lpstr>
      <vt:lpstr>AppModule = entry point App</vt:lpstr>
      <vt:lpstr>Data binding</vt:lpstr>
      <vt:lpstr>Data binding</vt:lpstr>
      <vt:lpstr>Data binding</vt:lpstr>
      <vt:lpstr>Example two way databinding</vt:lpstr>
      <vt:lpstr>Show / Hide CSS Classes</vt:lpstr>
      <vt:lpstr>Getting started</vt:lpstr>
      <vt:lpstr>Links</vt:lpstr>
      <vt:lpstr>TODO: Features to implement in your app </vt:lpstr>
      <vt:lpstr>PowerPoint Presentation</vt:lpstr>
      <vt:lpstr>Forms</vt:lpstr>
      <vt:lpstr>Forms</vt:lpstr>
      <vt:lpstr>Forms  [(ngModel)]</vt:lpstr>
      <vt:lpstr>Forms  [(ngModel)]</vt:lpstr>
      <vt:lpstr>Forms  Search()</vt:lpstr>
      <vt:lpstr>Services and Architecture</vt:lpstr>
      <vt:lpstr>Service</vt:lpstr>
      <vt:lpstr>AppService</vt:lpstr>
      <vt:lpstr>Use the AppService in your AppComponent</vt:lpstr>
      <vt:lpstr>Dependency Injection</vt:lpstr>
      <vt:lpstr>Inject service via the constructor</vt:lpstr>
      <vt:lpstr>Architecture</vt:lpstr>
      <vt:lpstr>Architecture: Split your app into small components </vt:lpstr>
      <vt:lpstr>bookList.component.ts</vt:lpstr>
      <vt:lpstr>menu.component.ts</vt:lpstr>
      <vt:lpstr>Architecture: Split your app into small components</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218333   Ellis Eijgermans</cp:lastModifiedBy>
  <cp:revision>1389</cp:revision>
  <dcterms:created xsi:type="dcterms:W3CDTF">2015-09-06T10:02:24Z</dcterms:created>
  <dcterms:modified xsi:type="dcterms:W3CDTF">2016-12-03T14:30:29Z</dcterms:modified>
</cp:coreProperties>
</file>