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6" r:id="rId2"/>
    <p:sldId id="334" r:id="rId3"/>
    <p:sldId id="306" r:id="rId4"/>
    <p:sldId id="283" r:id="rId5"/>
    <p:sldId id="259" r:id="rId6"/>
    <p:sldId id="298" r:id="rId7"/>
    <p:sldId id="291" r:id="rId8"/>
    <p:sldId id="266" r:id="rId9"/>
    <p:sldId id="331" r:id="rId10"/>
    <p:sldId id="308" r:id="rId11"/>
    <p:sldId id="342" r:id="rId12"/>
    <p:sldId id="330" r:id="rId13"/>
    <p:sldId id="345" r:id="rId14"/>
    <p:sldId id="340" r:id="rId15"/>
    <p:sldId id="333" r:id="rId16"/>
    <p:sldId id="344" r:id="rId17"/>
    <p:sldId id="354" r:id="rId18"/>
    <p:sldId id="335" r:id="rId19"/>
    <p:sldId id="353" r:id="rId20"/>
    <p:sldId id="337" r:id="rId21"/>
    <p:sldId id="356" r:id="rId22"/>
    <p:sldId id="339" r:id="rId23"/>
    <p:sldId id="349" r:id="rId24"/>
    <p:sldId id="355" r:id="rId25"/>
    <p:sldId id="351" r:id="rId26"/>
    <p:sldId id="352" r:id="rId27"/>
    <p:sldId id="338" r:id="rId28"/>
    <p:sldId id="348" r:id="rId29"/>
    <p:sldId id="319" r:id="rId30"/>
    <p:sldId id="346" r:id="rId31"/>
    <p:sldId id="347"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66737" autoAdjust="0"/>
  </p:normalViewPr>
  <p:slideViewPr>
    <p:cSldViewPr snapToGrid="0">
      <p:cViewPr varScale="1">
        <p:scale>
          <a:sx n="68" d="100"/>
          <a:sy n="68"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28-11-2016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‹nr.›</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Low-level_programming_language" TargetMode="External"/><Relationship Id="rId5" Type="http://schemas.openxmlformats.org/officeDocument/2006/relationships/hyperlink" Target="https://en.wikipedia.org/wiki/High-level_programming_language" TargetMode="External"/><Relationship Id="rId4" Type="http://schemas.openxmlformats.org/officeDocument/2006/relationships/hyperlink" Target="https://en.wikipedia.org/wiki/Compil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13</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1" baseline="0" dirty="0" err="1" smtClean="0"/>
              <a:t>components</a:t>
            </a:r>
            <a:endParaRPr lang="nl-NL" b="1" baseline="0" dirty="0" smtClean="0"/>
          </a:p>
          <a:p>
            <a:pPr marL="171450" indent="-171450">
              <a:buFontTx/>
              <a:buChar char="-"/>
            </a:pPr>
            <a:r>
              <a:rPr lang="nl-NL" baseline="0" dirty="0" smtClean="0"/>
              <a:t>Bootstrap: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15</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en-US" sz="1200" b="0" i="0" kern="1200" dirty="0" smtClean="0">
                <a:solidFill>
                  <a:schemeClr val="tx1"/>
                </a:solidFill>
                <a:effectLst/>
                <a:latin typeface="+mn-lt"/>
                <a:ea typeface="+mn-ea"/>
                <a:cs typeface="+mn-cs"/>
              </a:rPr>
              <a:t>Binds a property to an interpolated string</a:t>
            </a:r>
            <a:endParaRPr lang="nl-NL" dirty="0" smtClean="0"/>
          </a:p>
          <a:p>
            <a:r>
              <a:rPr lang="nl-NL" dirty="0" smtClean="0"/>
              <a:t>2. </a:t>
            </a:r>
            <a:r>
              <a:rPr lang="en-US" sz="1200" b="0" i="0" kern="1200" dirty="0" smtClean="0">
                <a:solidFill>
                  <a:schemeClr val="tx1"/>
                </a:solidFill>
                <a:effectLst/>
                <a:latin typeface="+mn-lt"/>
                <a:ea typeface="+mn-ea"/>
                <a:cs typeface="+mn-cs"/>
              </a:rPr>
              <a:t>Binds property </a:t>
            </a:r>
            <a:r>
              <a:rPr lang="en-US" dirty="0" smtClean="0"/>
              <a:t>value</a:t>
            </a:r>
            <a:r>
              <a:rPr lang="en-US" sz="1200" b="0" i="0" kern="1200" dirty="0" smtClean="0">
                <a:solidFill>
                  <a:schemeClr val="tx1"/>
                </a:solidFill>
                <a:effectLst/>
                <a:latin typeface="+mn-lt"/>
                <a:ea typeface="+mn-ea"/>
                <a:cs typeface="+mn-cs"/>
              </a:rPr>
              <a:t> to the result of expression </a:t>
            </a:r>
            <a:r>
              <a:rPr lang="en-US" dirty="0" smtClean="0"/>
              <a:t>books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smtClean="0"/>
              <a:t>show</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2195241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err="1" smtClean="0"/>
              <a:t>herbruikare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a:t>
            </a:r>
            <a:r>
              <a:rPr lang="nl-NL" dirty="0" err="1" smtClean="0"/>
              <a:t>Geimporteerd</a:t>
            </a:r>
            <a:r>
              <a:rPr lang="nl-NL" baseline="0" dirty="0" smtClean="0"/>
              <a:t> kunnen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browsers. </a:t>
            </a:r>
            <a:r>
              <a:rPr lang="en-US" dirty="0" smtClean="0">
                <a:sym typeface="Wingdings" panose="05000000000000000000" pitchFamily="2" charset="2"/>
              </a:rPr>
              <a:t> VB:</a:t>
            </a:r>
            <a:r>
              <a:rPr lang="en-US" baseline="0" dirty="0" smtClean="0">
                <a:sym typeface="Wingdings" panose="05000000000000000000" pitchFamily="2" charset="2"/>
              </a:rPr>
              <a:t> Angular 2</a:t>
            </a:r>
            <a:endParaRPr lang="en-US" dirty="0" smtClean="0"/>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r>
              <a:rPr lang="en-US" baseline="0" dirty="0" smtClean="0"/>
              <a:t> </a:t>
            </a:r>
            <a:r>
              <a:rPr lang="en-US" baseline="0" dirty="0" smtClean="0">
                <a:sym typeface="Wingdings" panose="05000000000000000000" pitchFamily="2" charset="2"/>
              </a:rPr>
              <a:t> </a:t>
            </a:r>
            <a:r>
              <a:rPr lang="en-US" baseline="0" dirty="0" err="1" smtClean="0">
                <a:sym typeface="Wingdings" panose="05000000000000000000" pitchFamily="2" charset="2"/>
              </a:rPr>
              <a:t>Vb</a:t>
            </a:r>
            <a:r>
              <a:rPr lang="en-US" baseline="0" dirty="0" smtClean="0">
                <a:sym typeface="Wingdings" panose="05000000000000000000" pitchFamily="2" charset="2"/>
              </a:rPr>
              <a:t>: Angular 1 </a:t>
            </a:r>
            <a:r>
              <a:rPr lang="en-US" baseline="0" dirty="0" err="1" smtClean="0">
                <a:sym typeface="Wingdings" panose="05000000000000000000" pitchFamily="2" charset="2"/>
              </a:rPr>
              <a:t>valt</a:t>
            </a:r>
            <a:r>
              <a:rPr lang="en-US" baseline="0" dirty="0" smtClean="0">
                <a:sym typeface="Wingdings" panose="05000000000000000000" pitchFamily="2" charset="2"/>
              </a:rPr>
              <a:t> </a:t>
            </a:r>
            <a:r>
              <a:rPr lang="en-US" baseline="0" dirty="0" err="1" smtClean="0">
                <a:sym typeface="Wingdings" panose="05000000000000000000" pitchFamily="2" charset="2"/>
              </a:rPr>
              <a:t>hieronder</a:t>
            </a:r>
            <a:endParaRPr lang="en-US" dirty="0" smtClean="0"/>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Transpilation</a:t>
            </a:r>
            <a:r>
              <a:rPr lang="nl-NL" dirty="0" smtClean="0"/>
              <a:t> </a:t>
            </a:r>
            <a:r>
              <a:rPr lang="nl-NL" dirty="0" smtClean="0">
                <a:sym typeface="Wingdings" panose="05000000000000000000" pitchFamily="2" charset="2"/>
              </a:rPr>
              <a:t> </a:t>
            </a:r>
            <a:r>
              <a:rPr lang="en-US" sz="1200" b="0" i="0" kern="1200" dirty="0" smtClean="0">
                <a:solidFill>
                  <a:schemeClr val="tx1"/>
                </a:solidFill>
                <a:effectLst/>
                <a:latin typeface="+mn-lt"/>
                <a:ea typeface="+mn-ea"/>
                <a:cs typeface="+mn-cs"/>
              </a:rPr>
              <a:t> A source-to-source compiler translates between programming languages that operate at approximately the same level of </a:t>
            </a:r>
            <a:r>
              <a:rPr lang="en-US" sz="1200" b="0" i="0" u="none" strike="noStrike" kern="1200" dirty="0" smtClean="0">
                <a:solidFill>
                  <a:schemeClr val="tx1"/>
                </a:solidFill>
                <a:effectLst/>
                <a:latin typeface="+mn-lt"/>
                <a:ea typeface="+mn-ea"/>
                <a:cs typeface="+mn-cs"/>
                <a:hlinkClick r:id="rId3" tooltip="Abstraction (computer science)"/>
              </a:rPr>
              <a:t>abstraction</a:t>
            </a:r>
            <a:r>
              <a:rPr lang="en-US" sz="1200" b="0" i="0" kern="1200" dirty="0" smtClean="0">
                <a:solidFill>
                  <a:schemeClr val="tx1"/>
                </a:solidFill>
                <a:effectLst/>
                <a:latin typeface="+mn-lt"/>
                <a:ea typeface="+mn-ea"/>
                <a:cs typeface="+mn-cs"/>
              </a:rPr>
              <a:t>, while a traditional </a:t>
            </a:r>
            <a:r>
              <a:rPr lang="en-US" sz="1200" b="0" i="0" u="none" strike="noStrike" kern="1200" dirty="0" smtClean="0">
                <a:solidFill>
                  <a:schemeClr val="tx1"/>
                </a:solidFill>
                <a:effectLst/>
                <a:latin typeface="+mn-lt"/>
                <a:ea typeface="+mn-ea"/>
                <a:cs typeface="+mn-cs"/>
                <a:hlinkClick r:id="rId4" tooltip="Compiler"/>
              </a:rPr>
              <a:t>compiler</a:t>
            </a:r>
            <a:r>
              <a:rPr lang="en-US" sz="1200" b="0" i="0" kern="1200" dirty="0" smtClean="0">
                <a:solidFill>
                  <a:schemeClr val="tx1"/>
                </a:solidFill>
                <a:effectLst/>
                <a:latin typeface="+mn-lt"/>
                <a:ea typeface="+mn-ea"/>
                <a:cs typeface="+mn-cs"/>
              </a:rPr>
              <a:t> translates from a </a:t>
            </a:r>
            <a:r>
              <a:rPr lang="en-US" sz="1200" b="0" i="0" u="none" strike="noStrike" kern="1200" dirty="0" smtClean="0">
                <a:solidFill>
                  <a:schemeClr val="tx1"/>
                </a:solidFill>
                <a:effectLst/>
                <a:latin typeface="+mn-lt"/>
                <a:ea typeface="+mn-ea"/>
                <a:cs typeface="+mn-cs"/>
                <a:hlinkClick r:id="rId5" tooltip="High-level programming language"/>
              </a:rPr>
              <a:t>higher level programming language</a:t>
            </a:r>
            <a:r>
              <a:rPr lang="en-US" sz="1200" b="0" i="0" kern="1200" dirty="0" smtClean="0">
                <a:solidFill>
                  <a:schemeClr val="tx1"/>
                </a:solidFill>
                <a:effectLst/>
                <a:latin typeface="+mn-lt"/>
                <a:ea typeface="+mn-ea"/>
                <a:cs typeface="+mn-cs"/>
              </a:rPr>
              <a:t> to a </a:t>
            </a:r>
            <a:r>
              <a:rPr lang="en-US" sz="1200" b="0" i="0" u="none" strike="noStrike" kern="1200" dirty="0" smtClean="0">
                <a:solidFill>
                  <a:schemeClr val="tx1"/>
                </a:solidFill>
                <a:effectLst/>
                <a:latin typeface="+mn-lt"/>
                <a:ea typeface="+mn-ea"/>
                <a:cs typeface="+mn-cs"/>
                <a:hlinkClick r:id="rId6" tooltip="Low-level programming language"/>
              </a:rPr>
              <a:t>lower level programming language</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9</a:t>
            </a:fld>
            <a:endParaRPr lang="nl-NL"/>
          </a:p>
        </p:txBody>
      </p:sp>
    </p:spTree>
    <p:extLst>
      <p:ext uri="{BB962C8B-B14F-4D97-AF65-F5344CB8AC3E}">
        <p14:creationId xmlns:p14="http://schemas.microsoft.com/office/powerpoint/2010/main" val="115300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&lt;book-list&gt;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28-11-2016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28-11-2016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28-11-2016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28-11-2016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28-11-2016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28-11-2016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28-11-2016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28-11-2016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28-11-2016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28-11-2016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28-11-2016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‹nr.›</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28-11-2016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‹nr.›</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address of this component's 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To</a:t>
            </a:r>
            <a:r>
              <a:rPr lang="nl-NL" sz="2800" b="1" dirty="0" smtClean="0"/>
              <a:t> do: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of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book.cover</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Module</a:t>
            </a:r>
            <a:endParaRPr lang="nl-NL" b="1" dirty="0">
              <a:solidFill>
                <a:srgbClr val="C00000"/>
              </a:solidFill>
            </a:endParaRPr>
          </a:p>
        </p:txBody>
      </p:sp>
      <p:pic>
        <p:nvPicPr>
          <p:cNvPr id="4" name="Изображение 2"/>
          <p:cNvPicPr>
            <a:picLocks noGrp="1" noChangeAspect="1"/>
          </p:cNvPicPr>
          <p:nvPr>
            <p:ph idx="1"/>
          </p:nvPr>
        </p:nvPicPr>
        <p:blipFill>
          <a:blip r:embed="rId2"/>
          <a:stretch>
            <a:fillRect/>
          </a:stretch>
        </p:blipFill>
        <p:spPr>
          <a:xfrm>
            <a:off x="4076700" y="2082440"/>
            <a:ext cx="4038600" cy="3048000"/>
          </a:xfrm>
          <a:prstGeom prst="rect">
            <a:avLst/>
          </a:prstGeom>
        </p:spPr>
      </p:pic>
      <p:sp>
        <p:nvSpPr>
          <p:cNvPr id="5" name="Rechthoek 4"/>
          <p:cNvSpPr/>
          <p:nvPr/>
        </p:nvSpPr>
        <p:spPr>
          <a:xfrm>
            <a:off x="1672936" y="5257800"/>
            <a:ext cx="8582891" cy="646331"/>
          </a:xfrm>
          <a:prstGeom prst="rect">
            <a:avLst/>
          </a:prstGeom>
        </p:spPr>
        <p:txBody>
          <a:bodyPr wrap="square">
            <a:spAutoFit/>
          </a:bodyPr>
          <a:lstStyle/>
          <a:p>
            <a:pPr marL="285750" indent="-285750">
              <a:buFont typeface="Arial"/>
              <a:buChar char="•"/>
            </a:pPr>
            <a:r>
              <a:rPr lang="en-US" dirty="0"/>
              <a:t>Angular apps are composed of modules.</a:t>
            </a:r>
          </a:p>
          <a:p>
            <a:pPr marL="285750" indent="-285750">
              <a:buFont typeface="Arial"/>
              <a:buChar char="•"/>
            </a:pPr>
            <a:r>
              <a:rPr lang="en-US" dirty="0"/>
              <a:t>Modules </a:t>
            </a:r>
            <a:r>
              <a:rPr lang="en-US" b="1" dirty="0" smtClean="0"/>
              <a:t>exports</a:t>
            </a:r>
            <a:r>
              <a:rPr lang="en-US" dirty="0" smtClean="0"/>
              <a:t> </a:t>
            </a:r>
            <a:r>
              <a:rPr lang="en-US" dirty="0"/>
              <a:t>classes, function, values — that other modules import.</a:t>
            </a:r>
          </a:p>
        </p:txBody>
      </p:sp>
    </p:spTree>
    <p:extLst>
      <p:ext uri="{BB962C8B-B14F-4D97-AF65-F5344CB8AC3E}">
        <p14:creationId xmlns:p14="http://schemas.microsoft.com/office/powerpoint/2010/main" val="1902363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2167203" y="4601661"/>
            <a:ext cx="8047724" cy="175560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book.cover</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&lt;book-list </a:t>
            </a:r>
            <a:r>
              <a:rPr lang="en-US" sz="2400" b="1" dirty="0" smtClean="0">
                <a:solidFill>
                  <a:schemeClr val="accent2"/>
                </a:solidFill>
                <a:latin typeface="Calibri" panose="020F0502020204030204" pitchFamily="34" charset="0"/>
                <a:ea typeface="ＭＳ 明朝"/>
                <a:cs typeface="Courier"/>
              </a:rPr>
              <a:t>[</a:t>
            </a:r>
            <a:r>
              <a:rPr lang="en-US" sz="2400" b="1" dirty="0" smtClean="0">
                <a:solidFill>
                  <a:srgbClr val="FF0000"/>
                </a:solidFill>
                <a:latin typeface="Calibri" panose="020F0502020204030204" pitchFamily="34" charset="0"/>
                <a:ea typeface="ＭＳ 明朝"/>
                <a:cs typeface="Courier"/>
              </a:rPr>
              <a:t>books</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a:t>
            </a:r>
            <a:r>
              <a:rPr lang="en-US" sz="2400" b="1" dirty="0" smtClean="0">
                <a:solidFill>
                  <a:srgbClr val="FF0000"/>
                </a:solidFill>
                <a:latin typeface="Calibri" panose="020F0502020204030204" pitchFamily="34" charset="0"/>
                <a:ea typeface="ＭＳ 明朝"/>
                <a:cs typeface="Courier"/>
              </a:rPr>
              <a:t>books</a:t>
            </a:r>
            <a:r>
              <a:rPr lang="en-US" sz="2400" b="1" dirty="0" smtClean="0">
                <a:latin typeface="Calibri" panose="020F0502020204030204" pitchFamily="34" charset="0"/>
                <a:ea typeface="ＭＳ 明朝"/>
                <a:cs typeface="Courier"/>
              </a:rPr>
              <a:t>”&gt;&lt;/book-list&gt;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a:solidFill>
                  <a:schemeClr val="accent2"/>
                </a:solidFill>
                <a:latin typeface="Calibri" panose="020F0502020204030204" pitchFamily="34" charset="0"/>
              </a:rPr>
              <a:t>)]</a:t>
            </a:r>
            <a:r>
              <a:rPr lang="nl-NL" sz="2400" b="1" dirty="0">
                <a:latin typeface="Calibri" panose="020F0502020204030204" pitchFamily="34" charset="0"/>
              </a:rPr>
              <a:t>="</a:t>
            </a:r>
            <a:r>
              <a:rPr lang="nl-NL" sz="2400" b="1" dirty="0" err="1">
                <a:latin typeface="Calibri" panose="020F0502020204030204" pitchFamily="34" charset="0"/>
              </a:rPr>
              <a:t>userName</a:t>
            </a:r>
            <a:r>
              <a:rPr lang="nl-NL" sz="2400" b="1" dirty="0" smtClean="0">
                <a:latin typeface="Calibri" panose="020F0502020204030204" pitchFamily="34" charset="0"/>
              </a:rPr>
              <a:t>"</a:t>
            </a:r>
            <a:r>
              <a:rPr lang="en-US" sz="2400" b="1" dirty="0">
                <a:latin typeface="Calibri" panose="020F0502020204030204" pitchFamily="34" charset="0"/>
                <a:ea typeface="ＭＳ 明朝"/>
                <a:cs typeface="Courier"/>
              </a:rPr>
              <a:t> &gt;</a:t>
            </a:r>
            <a:endParaRPr lang="en-US" sz="2400" b="1" dirty="0">
              <a:latin typeface="Calibri" panose="020F0502020204030204" pitchFamily="34" charset="0"/>
              <a:ea typeface="ＭＳ 明朝"/>
              <a:cs typeface="Times New Roman"/>
            </a:endParaRPr>
          </a:p>
        </p:txBody>
      </p:sp>
      <p:pic>
        <p:nvPicPr>
          <p:cNvPr id="9" name="Изображение 8"/>
          <p:cNvPicPr>
            <a:picLocks noChangeAspect="1"/>
          </p:cNvPicPr>
          <p:nvPr/>
        </p:nvPicPr>
        <p:blipFill>
          <a:blip r:embed="rId3"/>
          <a:stretch>
            <a:fillRect/>
          </a:stretch>
        </p:blipFill>
        <p:spPr>
          <a:xfrm>
            <a:off x="6201701" y="1322963"/>
            <a:ext cx="4546600" cy="2781300"/>
          </a:xfrm>
          <a:prstGeom prst="rect">
            <a:avLst/>
          </a:prstGeom>
        </p:spPr>
      </p:pic>
      <p:pic>
        <p:nvPicPr>
          <p:cNvPr id="10" name="Изображение 9"/>
          <p:cNvPicPr>
            <a:picLocks noChangeAspect="1"/>
          </p:cNvPicPr>
          <p:nvPr/>
        </p:nvPicPr>
        <p:blipFill>
          <a:blip r:embed="rId4"/>
          <a:stretch>
            <a:fillRect/>
          </a:stretch>
        </p:blipFill>
        <p:spPr>
          <a:xfrm>
            <a:off x="2167203" y="1322964"/>
            <a:ext cx="2991837" cy="2781300"/>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29709" y="2645245"/>
            <a:ext cx="10279117" cy="2677656"/>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class.filter</a:t>
            </a:r>
            <a:r>
              <a:rPr lang="nl-NL" sz="2400" b="1" dirty="0" smtClean="0">
                <a:solidFill>
                  <a:srgbClr val="FF0000"/>
                </a:solidFill>
              </a:rPr>
              <a:t>-is-</a:t>
            </a:r>
            <a:r>
              <a:rPr lang="nl-NL" sz="2400" b="1" dirty="0" err="1" smtClean="0">
                <a:solidFill>
                  <a:srgbClr val="FF0000"/>
                </a:solidFill>
              </a:rPr>
              <a:t>visible</a:t>
            </a:r>
            <a:r>
              <a:rPr lang="nl-NL" sz="2400" b="1" dirty="0" smtClean="0"/>
              <a:t>]</a:t>
            </a:r>
            <a:r>
              <a:rPr lang="nl-NL" sz="2400" dirty="0" smtClean="0"/>
              <a:t>=“</a:t>
            </a:r>
            <a:r>
              <a:rPr lang="nl-NL" sz="2400" b="1" dirty="0" err="1" smtClean="0">
                <a:solidFill>
                  <a:srgbClr val="C00000"/>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rgbClr val="C00000"/>
                </a:solidFill>
              </a:rPr>
              <a:t>isActive</a:t>
            </a:r>
            <a:r>
              <a:rPr lang="en-US" sz="2400" dirty="0"/>
              <a:t>, disabled: </a:t>
            </a:r>
            <a:r>
              <a:rPr lang="en-US" sz="2400" b="1" dirty="0" err="1">
                <a:solidFill>
                  <a:srgbClr val="C00000"/>
                </a:solidFill>
              </a:rPr>
              <a:t>isDisabled</a:t>
            </a:r>
            <a:r>
              <a:rPr lang="en-US" sz="2400" dirty="0"/>
              <a:t>}"&gt;</a:t>
            </a:r>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a:t>
            </a:r>
            <a:r>
              <a:rPr lang="en-US" altLang="nl-NL" sz="2400" b="1" dirty="0">
                <a:latin typeface="+mn-lt"/>
              </a:rPr>
              <a:t>clone https://github.com/hackages/hackjam.angular.git</a:t>
            </a: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lgn="ctr">
              <a:buNone/>
            </a:pPr>
            <a:endParaRPr lang="nl-NL" sz="6000" dirty="0" smtClean="0">
              <a:solidFill>
                <a:srgbClr val="FF0000"/>
              </a:solidFill>
            </a:endParaRPr>
          </a:p>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rPr>
              <a:t>https://angular.io/docs/ts/latest/guide/</a:t>
            </a:r>
            <a:r>
              <a:rPr lang="nl-NL" sz="6000" dirty="0"/>
              <a:t>cheatsheet</a:t>
            </a:r>
            <a:r>
              <a:rPr lang="nl-NL" sz="6000" dirty="0">
                <a:solidFill>
                  <a:srgbClr val="FF0000"/>
                </a:solidFill>
              </a:rPr>
              <a:t>.html</a:t>
            </a: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endParaRPr lang="en-US" dirty="0"/>
          </a:p>
          <a:p>
            <a:r>
              <a:rPr lang="en-US" dirty="0"/>
              <a:t>Module</a:t>
            </a:r>
          </a:p>
          <a:p>
            <a:r>
              <a:rPr lang="en-US" dirty="0"/>
              <a:t>Component</a:t>
            </a:r>
          </a:p>
          <a:p>
            <a:r>
              <a:rPr lang="en-US" dirty="0"/>
              <a:t>Property Binding</a:t>
            </a:r>
          </a:p>
          <a:p>
            <a:r>
              <a:rPr lang="en-US" dirty="0"/>
              <a:t>Forms and </a:t>
            </a:r>
            <a:r>
              <a:rPr lang="en-US" dirty="0" err="1"/>
              <a:t>NgModel</a:t>
            </a:r>
            <a:endParaRPr lang="en-US" dirty="0"/>
          </a:p>
          <a:p>
            <a:r>
              <a:rPr lang="en-US" dirty="0" smtClean="0"/>
              <a:t>Bootstrap</a:t>
            </a:r>
          </a:p>
          <a:p>
            <a:r>
              <a:rPr lang="en-US" dirty="0" smtClean="0"/>
              <a:t>Use a Service</a:t>
            </a:r>
            <a:endParaRPr lang="en-US" dirty="0"/>
          </a:p>
          <a:p>
            <a:r>
              <a:rPr lang="en-US" dirty="0"/>
              <a:t>A bit of </a:t>
            </a:r>
            <a:r>
              <a:rPr lang="en-US" dirty="0" err="1"/>
              <a:t>TypeScript</a:t>
            </a:r>
            <a:endParaRPr lang="en-US" dirty="0"/>
          </a:p>
          <a:p>
            <a:pPr lvl="1"/>
            <a:r>
              <a:rPr lang="en-US" dirty="0"/>
              <a:t>Define a class/Type</a:t>
            </a:r>
          </a:p>
          <a:p>
            <a:pPr lvl="1"/>
            <a:r>
              <a:rPr lang="en-US" dirty="0"/>
              <a:t>Define a typed </a:t>
            </a:r>
            <a:r>
              <a:rPr lang="en-US" dirty="0" smtClean="0"/>
              <a:t>array</a:t>
            </a:r>
            <a:endParaRPr lang="en-US" dirty="0"/>
          </a:p>
          <a:p>
            <a:endParaRPr lang="nl-NL" dirty="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77500" lnSpcReduction="2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component</a:t>
            </a:r>
          </a:p>
          <a:p>
            <a:r>
              <a:rPr lang="en-US" dirty="0"/>
              <a:t>Implement the search</a:t>
            </a:r>
          </a:p>
          <a:p>
            <a:pPr lvl="1"/>
            <a:r>
              <a:rPr lang="en-US" dirty="0"/>
              <a:t>Learn about Forms and </a:t>
            </a:r>
            <a:r>
              <a:rPr lang="en-US" dirty="0" err="1"/>
              <a:t>NgModel</a:t>
            </a:r>
            <a:endParaRPr lang="en-US" dirty="0"/>
          </a:p>
          <a:p>
            <a:pPr lvl="1"/>
            <a:r>
              <a:rPr lang="en-US" dirty="0"/>
              <a:t>The search should be applied to the title and the category</a:t>
            </a:r>
          </a:p>
          <a:p>
            <a:pPr lvl="1"/>
            <a:r>
              <a:rPr lang="en-US" dirty="0"/>
              <a:t>Architecture: Split your app into small </a:t>
            </a:r>
            <a:r>
              <a:rPr lang="en-US" dirty="0" smtClean="0"/>
              <a:t>components</a:t>
            </a:r>
            <a:endParaRPr lang="nl-NL"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="search()"&gt;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smtClean="0">
                <a:solidFill>
                  <a:srgbClr val="C00000"/>
                </a:solidFill>
              </a:rPr>
              <a:t>Search()</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en-US" dirty="0" smtClean="0"/>
              <a:t>In </a:t>
            </a:r>
            <a:r>
              <a:rPr lang="en-US" dirty="0" err="1" smtClean="0"/>
              <a:t>app.components.ts</a:t>
            </a:r>
            <a:r>
              <a:rPr lang="en-US" dirty="0" smtClean="0"/>
              <a:t>:</a:t>
            </a:r>
          </a:p>
          <a:p>
            <a:pPr marL="0" indent="0">
              <a:buNone/>
            </a:pPr>
            <a:endParaRPr lang="en-US" dirty="0" smtClean="0"/>
          </a:p>
          <a:p>
            <a:pPr marL="0" lvl="0" indent="0">
              <a:buNone/>
            </a:pPr>
            <a:r>
              <a:rPr lang="en-US" altLang="nl-NL" b="1" dirty="0" smtClean="0">
                <a:solidFill>
                  <a:srgbClr val="FF0000"/>
                </a:solidFill>
                <a:ea typeface="Times New Roman" panose="02020603050405020304" pitchFamily="18" charset="0"/>
                <a:cs typeface="Arial" panose="020B0604020202020204" pitchFamily="34" charset="0"/>
              </a:rPr>
              <a:t>search() </a:t>
            </a:r>
            <a:r>
              <a:rPr lang="en-US" altLang="nl-NL" dirty="0" smtClean="0">
                <a:ea typeface="Times New Roman" panose="02020603050405020304" pitchFamily="18" charset="0"/>
                <a:cs typeface="Arial" panose="020B0604020202020204" pitchFamily="34" charset="0"/>
              </a:rPr>
              <a:t>{</a:t>
            </a:r>
            <a:r>
              <a:rPr lang="en-US" altLang="nl-NL" dirty="0">
                <a:ea typeface="Times New Roman" panose="02020603050405020304" pitchFamily="18" charset="0"/>
                <a:cs typeface="Arial" panose="020B0604020202020204" pitchFamily="34" charset="0"/>
              </a:rPr>
              <a:t/>
            </a:r>
            <a:br>
              <a:rPr lang="en-US" altLang="nl-NL" dirty="0">
                <a:ea typeface="Times New Roman" panose="02020603050405020304" pitchFamily="18" charset="0"/>
                <a:cs typeface="Arial" panose="020B0604020202020204" pitchFamily="34" charset="0"/>
              </a:rPr>
            </a:br>
            <a:r>
              <a:rPr lang="en-US" altLang="nl-NL" dirty="0" smtClean="0">
                <a:ea typeface="Times New Roman" panose="02020603050405020304" pitchFamily="18" charset="0"/>
                <a:cs typeface="Arial" panose="020B0604020202020204" pitchFamily="34" charset="0"/>
              </a:rPr>
              <a:t>   </a:t>
            </a:r>
            <a:r>
              <a:rPr lang="en-US" altLang="nl-NL" dirty="0" err="1" smtClean="0">
                <a:ea typeface="Times New Roman" panose="02020603050405020304" pitchFamily="18" charset="0"/>
                <a:cs typeface="Arial" panose="020B0604020202020204" pitchFamily="34" charset="0"/>
              </a:rPr>
              <a:t>this.books</a:t>
            </a:r>
            <a:r>
              <a:rPr lang="en-US" altLang="nl-NL" dirty="0" smtClean="0">
                <a:ea typeface="Times New Roman" panose="02020603050405020304" pitchFamily="18" charset="0"/>
                <a:cs typeface="Arial" panose="020B0604020202020204" pitchFamily="34" charset="0"/>
              </a:rPr>
              <a:t> </a:t>
            </a:r>
            <a:r>
              <a:rPr lang="en-US" altLang="nl-NL" dirty="0">
                <a:ea typeface="Times New Roman" panose="02020603050405020304" pitchFamily="18" charset="0"/>
                <a:cs typeface="Arial" panose="020B0604020202020204" pitchFamily="34" charset="0"/>
              </a:rPr>
              <a:t>= </a:t>
            </a:r>
            <a:r>
              <a:rPr lang="en-US" altLang="nl-NL" i="1" dirty="0" err="1">
                <a:ea typeface="Times New Roman" panose="02020603050405020304" pitchFamily="18" charset="0"/>
                <a:cs typeface="Arial" panose="020B0604020202020204" pitchFamily="34" charset="0"/>
              </a:rPr>
              <a:t>mockBooks</a:t>
            </a:r>
            <a:r>
              <a:rPr lang="en-US" altLang="nl-NL" dirty="0" err="1">
                <a:ea typeface="Times New Roman" panose="02020603050405020304" pitchFamily="18" charset="0"/>
                <a:cs typeface="Arial" panose="020B0604020202020204" pitchFamily="34" charset="0"/>
              </a:rPr>
              <a:t>.</a:t>
            </a:r>
            <a:r>
              <a:rPr lang="en-US" altLang="nl-NL" dirty="0" err="1">
                <a:solidFill>
                  <a:srgbClr val="FF0000"/>
                </a:solidFill>
                <a:ea typeface="Times New Roman" panose="02020603050405020304" pitchFamily="18" charset="0"/>
                <a:cs typeface="Arial" panose="020B0604020202020204" pitchFamily="34" charset="0"/>
              </a:rPr>
              <a:t>filter</a:t>
            </a:r>
            <a:r>
              <a:rPr lang="en-US" altLang="nl-NL" dirty="0">
                <a:ea typeface="Times New Roman" panose="02020603050405020304" pitchFamily="18" charset="0"/>
                <a:cs typeface="Arial" panose="020B0604020202020204" pitchFamily="34" charset="0"/>
              </a:rPr>
              <a:t>(</a:t>
            </a:r>
            <a:r>
              <a:rPr lang="en-US" altLang="nl-NL" b="1" dirty="0">
                <a:solidFill>
                  <a:srgbClr val="C00000"/>
                </a:solidFill>
                <a:ea typeface="Times New Roman" panose="02020603050405020304" pitchFamily="18" charset="0"/>
                <a:cs typeface="Arial" panose="020B0604020202020204" pitchFamily="34" charset="0"/>
              </a:rPr>
              <a:t>b =&gt;</a:t>
            </a:r>
            <a:r>
              <a:rPr lang="en-US" altLang="nl-NL" dirty="0">
                <a:ea typeface="Times New Roman" panose="02020603050405020304" pitchFamily="18" charset="0"/>
                <a:cs typeface="Arial" panose="020B0604020202020204" pitchFamily="34" charset="0"/>
              </a:rPr>
              <a:t> </a:t>
            </a:r>
            <a:r>
              <a:rPr lang="en-US" altLang="nl-NL" dirty="0" smtClean="0">
                <a:ea typeface="Times New Roman" panose="02020603050405020304" pitchFamily="18" charset="0"/>
                <a:cs typeface="Arial" panose="020B0604020202020204" pitchFamily="34" charset="0"/>
              </a:rPr>
              <a:t>       </a:t>
            </a:r>
            <a:r>
              <a:rPr lang="en-US" altLang="nl-NL" b="1" dirty="0" err="1" smtClean="0">
                <a:solidFill>
                  <a:srgbClr val="C00000"/>
                </a:solidFill>
                <a:ea typeface="Times New Roman" panose="02020603050405020304" pitchFamily="18" charset="0"/>
                <a:cs typeface="Arial" panose="020B0604020202020204" pitchFamily="34" charset="0"/>
              </a:rPr>
              <a:t>b</a:t>
            </a:r>
            <a:r>
              <a:rPr lang="en-US" altLang="nl-NL" dirty="0" err="1" smtClean="0">
                <a:ea typeface="Times New Roman" panose="02020603050405020304" pitchFamily="18" charset="0"/>
                <a:cs typeface="Arial" panose="020B0604020202020204" pitchFamily="34" charset="0"/>
              </a:rPr>
              <a:t>.category.toLowerCase</a:t>
            </a:r>
            <a:r>
              <a:rPr lang="en-US" altLang="nl-NL" dirty="0">
                <a:ea typeface="Times New Roman" panose="02020603050405020304" pitchFamily="18" charset="0"/>
                <a:cs typeface="Arial" panose="020B0604020202020204" pitchFamily="34" charset="0"/>
              </a:rPr>
              <a:t>().includes(</a:t>
            </a:r>
            <a:r>
              <a:rPr lang="en-US" altLang="nl-NL" dirty="0" err="1">
                <a:ea typeface="Times New Roman" panose="02020603050405020304" pitchFamily="18" charset="0"/>
                <a:cs typeface="Arial" panose="020B0604020202020204" pitchFamily="34" charset="0"/>
              </a:rPr>
              <a:t>this.</a:t>
            </a:r>
            <a:r>
              <a:rPr lang="en-US" altLang="nl-NL" dirty="0" err="1">
                <a:solidFill>
                  <a:srgbClr val="FF0000"/>
                </a:solidFill>
                <a:ea typeface="Times New Roman" panose="02020603050405020304" pitchFamily="18" charset="0"/>
                <a:cs typeface="Arial" panose="020B0604020202020204" pitchFamily="34" charset="0"/>
              </a:rPr>
              <a:t>searchString</a:t>
            </a:r>
            <a:r>
              <a:rPr lang="en-US" altLang="nl-NL" dirty="0" err="1">
                <a:ea typeface="Times New Roman" panose="02020603050405020304" pitchFamily="18" charset="0"/>
                <a:cs typeface="Arial" panose="020B0604020202020204" pitchFamily="34" charset="0"/>
              </a:rPr>
              <a:t>.toLowerCase</a:t>
            </a:r>
            <a:r>
              <a:rPr lang="en-US" altLang="nl-NL" dirty="0">
                <a:ea typeface="Times New Roman" panose="02020603050405020304" pitchFamily="18" charset="0"/>
                <a:cs typeface="Arial" panose="020B0604020202020204" pitchFamily="34" charset="0"/>
              </a:rPr>
              <a:t>()) ||  </a:t>
            </a:r>
            <a:r>
              <a:rPr lang="en-US" altLang="nl-NL" b="1" dirty="0" err="1" smtClean="0">
                <a:solidFill>
                  <a:srgbClr val="C00000"/>
                </a:solidFill>
                <a:ea typeface="Times New Roman" panose="02020603050405020304" pitchFamily="18" charset="0"/>
                <a:cs typeface="Arial" panose="020B0604020202020204" pitchFamily="34" charset="0"/>
              </a:rPr>
              <a:t>b</a:t>
            </a:r>
            <a:r>
              <a:rPr lang="en-US" altLang="nl-NL" dirty="0" err="1" smtClean="0">
                <a:ea typeface="Times New Roman" panose="02020603050405020304" pitchFamily="18" charset="0"/>
                <a:cs typeface="Arial" panose="020B0604020202020204" pitchFamily="34" charset="0"/>
              </a:rPr>
              <a:t>.title.toLowerCase</a:t>
            </a:r>
            <a:r>
              <a:rPr lang="en-US" altLang="nl-NL" dirty="0">
                <a:ea typeface="Times New Roman" panose="02020603050405020304" pitchFamily="18" charset="0"/>
                <a:cs typeface="Arial" panose="020B0604020202020204" pitchFamily="34" charset="0"/>
              </a:rPr>
              <a:t>().includes(</a:t>
            </a:r>
            <a:r>
              <a:rPr lang="en-US" altLang="nl-NL" dirty="0" err="1">
                <a:ea typeface="Times New Roman" panose="02020603050405020304" pitchFamily="18" charset="0"/>
                <a:cs typeface="Arial" panose="020B0604020202020204" pitchFamily="34" charset="0"/>
              </a:rPr>
              <a:t>this.</a:t>
            </a:r>
            <a:r>
              <a:rPr lang="en-US" altLang="nl-NL" dirty="0" err="1">
                <a:solidFill>
                  <a:srgbClr val="FF0000"/>
                </a:solidFill>
                <a:ea typeface="Times New Roman" panose="02020603050405020304" pitchFamily="18" charset="0"/>
                <a:cs typeface="Arial" panose="020B0604020202020204" pitchFamily="34" charset="0"/>
              </a:rPr>
              <a:t>searchString</a:t>
            </a:r>
            <a:r>
              <a:rPr lang="en-US" altLang="nl-NL" dirty="0" err="1">
                <a:ea typeface="Times New Roman" panose="02020603050405020304" pitchFamily="18" charset="0"/>
                <a:cs typeface="Arial" panose="020B0604020202020204" pitchFamily="34" charset="0"/>
              </a:rPr>
              <a:t>.toLowerCase</a:t>
            </a:r>
            <a:r>
              <a:rPr lang="en-US" altLang="nl-NL" dirty="0">
                <a:ea typeface="Times New Roman" panose="02020603050405020304" pitchFamily="18" charset="0"/>
                <a:cs typeface="Arial" panose="020B0604020202020204" pitchFamily="34" charset="0"/>
              </a:rPr>
              <a:t>()));</a:t>
            </a:r>
            <a:br>
              <a:rPr lang="en-US" altLang="nl-NL" dirty="0">
                <a:ea typeface="Times New Roman" panose="02020603050405020304" pitchFamily="18" charset="0"/>
                <a:cs typeface="Arial" panose="020B0604020202020204" pitchFamily="34" charset="0"/>
              </a:rPr>
            </a:br>
            <a:r>
              <a:rPr lang="en-US" altLang="nl-NL" dirty="0">
                <a:ea typeface="Times New Roman" panose="02020603050405020304" pitchFamily="18" charset="0"/>
                <a:cs typeface="Arial" panose="020B0604020202020204" pitchFamily="34" charset="0"/>
              </a:rPr>
              <a:t/>
            </a:r>
            <a:br>
              <a:rPr lang="en-US" altLang="nl-NL" dirty="0">
                <a:ea typeface="Times New Roman" panose="02020603050405020304" pitchFamily="18" charset="0"/>
                <a:cs typeface="Arial" panose="020B0604020202020204" pitchFamily="34" charset="0"/>
              </a:rPr>
            </a:br>
            <a:r>
              <a:rPr lang="en-US" altLang="nl-NL" dirty="0">
                <a:ea typeface="Times New Roman" panose="02020603050405020304" pitchFamily="18" charset="0"/>
                <a:cs typeface="Arial" panose="020B0604020202020204" pitchFamily="34" charset="0"/>
              </a:rPr>
              <a:t>}</a:t>
            </a:r>
            <a:r>
              <a:rPr lang="nl-NL" altLang="nl-NL" dirty="0"/>
              <a:t> </a:t>
            </a:r>
          </a:p>
          <a:p>
            <a:endParaRPr lang="en-US" dirty="0"/>
          </a:p>
          <a:p>
            <a:endParaRPr lang="nl-NL" dirty="0"/>
          </a:p>
        </p:txBody>
      </p:sp>
    </p:spTree>
    <p:extLst>
      <p:ext uri="{BB962C8B-B14F-4D97-AF65-F5344CB8AC3E}">
        <p14:creationId xmlns:p14="http://schemas.microsoft.com/office/powerpoint/2010/main" val="3814428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t>Import {</a:t>
            </a:r>
            <a:r>
              <a:rPr lang="en-US" dirty="0" err="1" smtClean="0"/>
              <a:t>AppService</a:t>
            </a:r>
            <a:r>
              <a:rPr lang="en-US" dirty="0" smtClean="0"/>
              <a:t>} from ‘./service/</a:t>
            </a:r>
            <a:r>
              <a:rPr lang="en-US" dirty="0" err="1" smtClean="0"/>
              <a:t>app.service</a:t>
            </a:r>
            <a:r>
              <a:rPr lang="en-US" dirty="0" smtClean="0"/>
              <a:t>’</a:t>
            </a:r>
            <a:endParaRPr lang="en-US" dirty="0"/>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t>@Component </a:t>
            </a:r>
            <a:r>
              <a:rPr lang="en-US" dirty="0" smtClean="0">
                <a:sym typeface="Wingdings" panose="05000000000000000000" pitchFamily="2" charset="2"/>
              </a:rPr>
              <a:t> providers: [</a:t>
            </a:r>
            <a:r>
              <a:rPr lang="en-US" dirty="0" err="1" smtClean="0">
                <a:sym typeface="Wingdings" panose="05000000000000000000" pitchFamily="2" charset="2"/>
              </a:rPr>
              <a:t>AppService</a:t>
            </a:r>
            <a:r>
              <a:rPr lang="en-US" dirty="0" smtClean="0">
                <a:sym typeface="Wingdings" panose="05000000000000000000" pitchFamily="2" charset="2"/>
              </a:rPr>
              <a:t>]</a:t>
            </a:r>
          </a:p>
          <a:p>
            <a:r>
              <a:rPr lang="en-US" dirty="0" smtClean="0"/>
              <a:t>Inject an instance of the </a:t>
            </a:r>
            <a:r>
              <a:rPr lang="en-US" dirty="0" err="1" smtClean="0"/>
              <a:t>AppService</a:t>
            </a:r>
            <a:r>
              <a:rPr lang="en-US" dirty="0" smtClean="0"/>
              <a:t> via the constructor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err="1" smtClean="0"/>
              <a:t>Injectable</a:t>
            </a:r>
            <a:r>
              <a:rPr lang="nl-NL" sz="2000" b="1" dirty="0" smtClean="0"/>
              <a: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p>
          <a:p>
            <a:pPr marL="0" indent="0">
              <a:buNone/>
            </a:pPr>
            <a:r>
              <a:rPr lang="nl-NL" sz="2000" b="1" dirty="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rgbClr val="C00000"/>
                </a:solidFill>
              </a:rPr>
              <a:t>import</a:t>
            </a:r>
            <a:r>
              <a:rPr lang="nl-NL" sz="2000" b="1" dirty="0" smtClean="0"/>
              <a:t>{</a:t>
            </a:r>
            <a:r>
              <a:rPr lang="nl-NL" sz="2000" b="1" dirty="0" err="1" smtClean="0"/>
              <a:t>Category</a:t>
            </a:r>
            <a:r>
              <a:rPr lang="nl-NL" sz="2000" b="1" dirty="0" smtClean="0"/>
              <a:t>, </a:t>
            </a:r>
            <a:r>
              <a:rPr lang="nl-NL" sz="2000" b="1" dirty="0" err="1" smtClean="0"/>
              <a:t>categories</a:t>
            </a:r>
            <a:r>
              <a:rPr lang="nl-NL" sz="2000" b="1" dirty="0" smtClean="0"/>
              <a:t>} </a:t>
            </a:r>
            <a:r>
              <a:rPr lang="nl-NL" sz="2000" b="1" dirty="0" err="1"/>
              <a:t>from</a:t>
            </a:r>
            <a:r>
              <a:rPr lang="nl-NL" sz="2000" b="1" dirty="0"/>
              <a:t> ‘../</a:t>
            </a:r>
            <a:r>
              <a:rPr lang="nl-NL" sz="2000" b="1" dirty="0" err="1" smtClean="0"/>
              <a:t>mocks</a:t>
            </a:r>
            <a:r>
              <a:rPr lang="nl-NL" sz="2000" b="1" dirty="0" smtClean="0"/>
              <a:t>/</a:t>
            </a:r>
            <a:r>
              <a:rPr lang="nl-NL" sz="2000" b="1" dirty="0" err="1" smtClean="0"/>
              <a:t>categories</a:t>
            </a:r>
            <a:r>
              <a:rPr lang="nl-NL" sz="2000" b="1" dirty="0" smtClean="0"/>
              <a:t>’</a:t>
            </a:r>
            <a:endParaRPr lang="nl-NL" sz="2000" b="1" dirty="0"/>
          </a:p>
          <a:p>
            <a:pPr marL="0" indent="0">
              <a:buNone/>
            </a:pPr>
            <a:endParaRPr lang="nl-NL" sz="2000" b="1" dirty="0"/>
          </a:p>
          <a:p>
            <a:pPr marL="0" indent="0">
              <a:buNone/>
            </a:pPr>
            <a:r>
              <a:rPr lang="nl-NL" sz="2000" b="1" i="1" dirty="0" smtClean="0">
                <a:solidFill>
                  <a:srgbClr val="FF0000"/>
                </a:solidFill>
              </a:rPr>
              <a:t>@</a:t>
            </a:r>
            <a:r>
              <a:rPr lang="nl-NL" sz="2000" b="1" i="1" dirty="0" err="1" smtClean="0">
                <a:solidFill>
                  <a:srgbClr val="FF0000"/>
                </a:solidFill>
              </a:rPr>
              <a:t>Injectable</a:t>
            </a:r>
            <a:r>
              <a:rPr lang="nl-NL" sz="2000" b="1" i="1" dirty="0" smtClean="0">
                <a:solidFill>
                  <a:srgbClr val="FF0000"/>
                </a:solidFill>
              </a:rPr>
              <a:t>()</a:t>
            </a:r>
          </a:p>
          <a:p>
            <a:pPr marL="0" indent="0">
              <a:buNone/>
            </a:pP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err="1" smtClean="0"/>
              <a:t>getCategories</a:t>
            </a:r>
            <a:r>
              <a:rPr lang="nl-NL" sz="2000" b="1" dirty="0" smtClean="0"/>
              <a:t>(): </a:t>
            </a:r>
            <a:r>
              <a:rPr lang="nl-NL" sz="2000" b="1" dirty="0" err="1" smtClean="0"/>
              <a:t>Category</a:t>
            </a:r>
            <a:r>
              <a:rPr lang="nl-NL" sz="2000" b="1" dirty="0" smtClean="0"/>
              <a:t>[]&gt; </a:t>
            </a:r>
            <a:r>
              <a:rPr lang="nl-NL" sz="2000" b="1" dirty="0"/>
              <a:t>{</a:t>
            </a:r>
          </a:p>
          <a:p>
            <a:pPr marL="0" indent="0">
              <a:buNone/>
            </a:pPr>
            <a:r>
              <a:rPr lang="nl-NL" sz="2000" b="1" dirty="0"/>
              <a:t>           return </a:t>
            </a:r>
            <a:r>
              <a:rPr lang="nl-NL" sz="2000" b="1" dirty="0" err="1" smtClean="0"/>
              <a:t>Promise.resolve</a:t>
            </a:r>
            <a:r>
              <a:rPr lang="nl-NL" sz="2000" b="1" dirty="0" smtClean="0"/>
              <a:t>(</a:t>
            </a:r>
            <a:r>
              <a:rPr lang="nl-NL" sz="2000" b="1" dirty="0" err="1"/>
              <a:t>categories</a:t>
            </a:r>
            <a:r>
              <a:rPr lang="nl-NL" sz="2000" b="1" dirty="0" smtClean="0"/>
              <a:t>);</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737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Geen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smtClean="0">
                <a:solidFill>
                  <a:schemeClr val="accent2"/>
                </a:solidFill>
              </a:rPr>
              <a:t>Efficiënt ontwikkelen</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dirty="0" err="1"/>
              <a:t>In</a:t>
            </a:r>
            <a:r>
              <a:rPr lang="nl-NL" dirty="0"/>
              <a:t> </a:t>
            </a:r>
            <a:r>
              <a:rPr lang="nl-NL"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@Input </a:t>
            </a:r>
            <a:r>
              <a:rPr lang="nl-NL" sz="2000" b="1" dirty="0" err="1" smtClean="0"/>
              <a:t>books</a:t>
            </a:r>
            <a:r>
              <a:rPr lang="nl-NL" sz="2000" b="1" dirty="0" smtClean="0"/>
              <a:t>;</a:t>
            </a:r>
            <a:endParaRPr lang="nl-NL" sz="2000" b="1" dirty="0"/>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worden geschreven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dirty="0" err="1" smtClean="0">
                <a:solidFill>
                  <a:srgbClr val="C00000"/>
                </a:solidFill>
              </a:rPr>
              <a:t>Angular</a:t>
            </a:r>
            <a:r>
              <a:rPr lang="nl-NL" dirty="0" smtClean="0">
                <a:solidFill>
                  <a:srgbClr val="C00000"/>
                </a:solidFill>
              </a:rPr>
              <a:t> 2 heeft eigen </a:t>
            </a: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dirty="0" smtClean="0">
                <a:solidFill>
                  <a:srgbClr val="C00000"/>
                </a:solidFill>
              </a:rPr>
              <a:t>,</a:t>
            </a:r>
          </a:p>
          <a:p>
            <a:pPr marL="0" indent="0" algn="ctr">
              <a:buNone/>
            </a:pPr>
            <a:r>
              <a:rPr lang="nl-NL" dirty="0" smtClean="0">
                <a:solidFill>
                  <a:srgbClr val="C00000"/>
                </a:solidFill>
              </a:rPr>
              <a:t> die geïmporteerd kunnen worden</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Inheritance</a:t>
            </a:r>
            <a:endParaRPr lang="nl-NL" b="1" dirty="0" smtClean="0">
              <a:solidFill>
                <a:srgbClr val="C00000"/>
              </a:solidFill>
            </a:endParaRP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extends</a:t>
            </a:r>
            <a:r>
              <a:rPr lang="nl-NL" b="1" dirty="0" smtClean="0">
                <a:solidFill>
                  <a:srgbClr val="FFC000"/>
                </a:solidFill>
              </a:rPr>
              <a:t> </a:t>
            </a:r>
            <a:r>
              <a:rPr lang="nl-NL" b="1" dirty="0" err="1" smtClean="0"/>
              <a:t>SuperComponent</a:t>
            </a:r>
            <a:r>
              <a:rPr lang="nl-NL" b="1" dirty="0" smtClean="0"/>
              <a:t> {</a:t>
            </a:r>
          </a:p>
          <a:p>
            <a:pPr marL="0" indent="0">
              <a:buNone/>
            </a:pPr>
            <a:r>
              <a:rPr lang="nl-NL" b="1" dirty="0"/>
              <a:t> </a:t>
            </a:r>
            <a:r>
              <a:rPr lang="nl-NL" b="1" dirty="0" smtClean="0"/>
              <a:t>                              </a:t>
            </a:r>
            <a:r>
              <a:rPr lang="nl-NL" b="1" dirty="0" smtClean="0">
                <a:solidFill>
                  <a:schemeClr val="accent2"/>
                </a:solidFill>
              </a:rPr>
              <a:t>private </a:t>
            </a:r>
            <a:r>
              <a:rPr lang="nl-NL" b="1" dirty="0" smtClean="0"/>
              <a:t>name : string;</a:t>
            </a:r>
          </a:p>
          <a:p>
            <a:pPr marL="0" indent="0">
              <a:buNone/>
            </a:pPr>
            <a:r>
              <a:rPr lang="nl-NL" b="1" dirty="0"/>
              <a:t> </a:t>
            </a:r>
            <a:r>
              <a:rPr lang="nl-NL" b="1" dirty="0" smtClean="0"/>
              <a:t>                      }</a:t>
            </a:r>
          </a:p>
          <a:p>
            <a:pPr marL="0" indent="0">
              <a:buNone/>
            </a:pPr>
            <a:endParaRPr lang="nl-NL" b="1" dirty="0" smtClean="0"/>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is logica die je toevoegt aan je </a:t>
            </a:r>
            <a:r>
              <a:rPr lang="nl-NL" b="1" i="1" dirty="0" smtClean="0"/>
              <a:t>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is een </a:t>
            </a:r>
            <a:r>
              <a:rPr lang="nl-NL" b="1" i="1" dirty="0" smtClean="0"/>
              <a:t>boomstructuur</a:t>
            </a:r>
            <a:r>
              <a:rPr lang="nl-NL" dirty="0" smtClean="0"/>
              <a:t> van componenten</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231573" y="4826830"/>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p:nvPr/>
        </p:nvCxnSpPr>
        <p:spPr>
          <a:xfrm>
            <a:off x="6043786" y="4483137"/>
            <a:ext cx="1035050" cy="2813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49936" y="4483137"/>
            <a:ext cx="882650" cy="2813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cxnSp>
        <p:nvCxnSpPr>
          <p:cNvPr id="26" name="Rechte verbindingslijn met pijl 25"/>
          <p:cNvCxnSpPr/>
          <p:nvPr/>
        </p:nvCxnSpPr>
        <p:spPr>
          <a:xfrm flipH="1">
            <a:off x="2606566" y="5150283"/>
            <a:ext cx="546537" cy="0"/>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7" name="Afgeronde rechthoek 26"/>
          <p:cNvSpPr/>
          <p:nvPr/>
        </p:nvSpPr>
        <p:spPr>
          <a:xfrm>
            <a:off x="85787" y="4794683"/>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menu.template.html</a:t>
            </a:r>
            <a:endParaRPr lang="nl-NL" dirty="0"/>
          </a:p>
        </p:txBody>
      </p: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Steps </a:t>
            </a:r>
            <a:r>
              <a:rPr lang="nl-NL" b="1" dirty="0" err="1" smtClean="0">
                <a:solidFill>
                  <a:srgbClr val="FFC000"/>
                </a:solidFill>
              </a:rPr>
              <a:t>to</a:t>
            </a:r>
            <a:r>
              <a:rPr lang="nl-NL" b="1" dirty="0" smtClean="0">
                <a:solidFill>
                  <a:srgbClr val="FFC000"/>
                </a:solidFill>
              </a:rPr>
              <a:t> take off</a:t>
            </a:r>
            <a:endParaRPr lang="nl-NL" dirty="0"/>
          </a:p>
        </p:txBody>
      </p:sp>
      <p:sp>
        <p:nvSpPr>
          <p:cNvPr id="4" name="Rectangle 1"/>
          <p:cNvSpPr>
            <a:spLocks noGrp="1" noChangeArrowheads="1"/>
          </p:cNvSpPr>
          <p:nvPr>
            <p:ph idx="1"/>
          </p:nvPr>
        </p:nvSpPr>
        <p:spPr bwMode="auto">
          <a:xfrm>
            <a:off x="3792266" y="2323908"/>
            <a:ext cx="4607467" cy="3272610"/>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C00000"/>
                </a:solidFill>
                <a:effectLst/>
                <a:latin typeface="Gotham Thin"/>
              </a:rPr>
              <a:t>Create</a:t>
            </a:r>
            <a:r>
              <a:rPr kumimoji="0" lang="nl-NL" altLang="nl-NL" sz="2800" b="0" i="0" u="none" strike="noStrike" cap="none" normalizeH="0" baseline="0" dirty="0" smtClean="0">
                <a:ln>
                  <a:noFill/>
                </a:ln>
                <a:solidFill>
                  <a:srgbClr val="C00000"/>
                </a:solidFill>
                <a:effectLst/>
                <a:latin typeface="Gotham Thin"/>
              </a:rPr>
              <a:t> Component</a:t>
            </a:r>
          </a:p>
          <a:p>
            <a:pPr marL="0" indent="0" eaLnBrk="0" fontAlgn="base" hangingPunct="0">
              <a:lnSpc>
                <a:spcPct val="100000"/>
              </a:lnSpc>
              <a:spcBef>
                <a:spcPct val="0"/>
              </a:spcBef>
              <a:spcAft>
                <a:spcPct val="0"/>
              </a:spcAft>
              <a:buNone/>
            </a:pPr>
            <a:endParaRPr kumimoji="0" lang="nl-NL" altLang="nl-NL" sz="2800" b="0" i="0" u="none" strike="noStrike" cap="none" normalizeH="0" baseline="0" dirty="0" smtClean="0">
              <a:ln>
                <a:noFill/>
              </a:ln>
              <a:solidFill>
                <a:srgbClr val="FFFBF3"/>
              </a:solidFill>
              <a:effectLst/>
              <a:latin typeface="Gotham Thin"/>
            </a:endParaRPr>
          </a:p>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FFC000"/>
                </a:solidFill>
                <a:effectLst/>
                <a:latin typeface="Gotham Thin"/>
              </a:rPr>
              <a:t>Create</a:t>
            </a:r>
            <a:r>
              <a:rPr kumimoji="0" lang="nl-NL" altLang="nl-NL" sz="2800" b="0" i="0" u="none" strike="noStrike" cap="none" normalizeH="0" baseline="0" dirty="0" smtClean="0">
                <a:ln>
                  <a:noFill/>
                </a:ln>
                <a:solidFill>
                  <a:srgbClr val="FFC000"/>
                </a:solidFill>
                <a:effectLst/>
                <a:latin typeface="Gotham Thin"/>
              </a:rPr>
              <a:t> Template</a:t>
            </a:r>
          </a:p>
          <a:p>
            <a:pPr marL="0" indent="0" eaLnBrk="0" fontAlgn="base" hangingPunct="0">
              <a:lnSpc>
                <a:spcPct val="100000"/>
              </a:lnSpc>
              <a:spcBef>
                <a:spcPct val="0"/>
              </a:spcBef>
              <a:spcAft>
                <a:spcPct val="0"/>
              </a:spcAft>
              <a:buNone/>
            </a:pPr>
            <a:endParaRPr kumimoji="0" lang="nl-NL" altLang="nl-NL" sz="2800" b="0" i="0" u="none" strike="noStrike" cap="none" normalizeH="0" baseline="0" dirty="0" smtClean="0">
              <a:ln>
                <a:noFill/>
              </a:ln>
              <a:solidFill>
                <a:srgbClr val="FFC107"/>
              </a:solidFill>
              <a:effectLst/>
              <a:latin typeface="Gotham Thin"/>
            </a:endParaRPr>
          </a:p>
          <a:p>
            <a:pPr marL="0" indent="0" eaLnBrk="0" fontAlgn="base" hangingPunct="0">
              <a:lnSpc>
                <a:spcPct val="100000"/>
              </a:lnSpc>
              <a:spcBef>
                <a:spcPct val="0"/>
              </a:spcBef>
              <a:spcAft>
                <a:spcPct val="0"/>
              </a:spcAft>
              <a:buNone/>
            </a:pPr>
            <a:r>
              <a:rPr kumimoji="0" lang="nl-NL" altLang="nl-NL" sz="2800" b="0" u="none" strike="noStrike" cap="none" normalizeH="0" baseline="0" dirty="0" smtClean="0">
                <a:ln>
                  <a:noFill/>
                </a:ln>
                <a:effectLst/>
                <a:latin typeface="Gotham Thin"/>
              </a:rPr>
              <a:t>Bootstrap</a:t>
            </a:r>
          </a:p>
          <a:p>
            <a:pPr marL="0" indent="0" eaLnBrk="0" fontAlgn="base" hangingPunct="0">
              <a:lnSpc>
                <a:spcPct val="100000"/>
              </a:lnSpc>
              <a:spcBef>
                <a:spcPct val="0"/>
              </a:spcBef>
              <a:spcAft>
                <a:spcPct val="0"/>
              </a:spcAft>
              <a:buNone/>
            </a:pPr>
            <a:endParaRPr kumimoji="0" lang="nl-NL" altLang="nl-NL" sz="2800" b="0" i="1" u="none" strike="noStrike" cap="none" normalizeH="0" baseline="0" dirty="0" smtClean="0">
              <a:ln>
                <a:noFill/>
              </a:ln>
              <a:solidFill>
                <a:srgbClr val="FFFBF3"/>
              </a:solidFill>
              <a:effectLst/>
              <a:latin typeface="Gotham Thin"/>
            </a:endParaRPr>
          </a:p>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FFFBF3"/>
                </a:solidFill>
                <a:effectLst/>
                <a:latin typeface="Gotham Thin"/>
              </a:rPr>
              <a:t>Transpilation</a:t>
            </a:r>
            <a:r>
              <a:rPr kumimoji="0" lang="nl-NL" altLang="nl-NL" sz="800" b="0" i="0" u="none" strike="noStrike" cap="none" normalizeH="0" baseline="0" dirty="0" smtClean="0">
                <a:ln>
                  <a:noFill/>
                </a:ln>
                <a:solidFill>
                  <a:schemeClr val="tx1"/>
                </a:solidFill>
                <a:effectLst/>
              </a:rPr>
              <a:t> </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851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6789</TotalTime>
  <Words>1452</Words>
  <Application>Microsoft Office PowerPoint</Application>
  <PresentationFormat>Breedbeeld</PresentationFormat>
  <Paragraphs>392</Paragraphs>
  <Slides>31</Slides>
  <Notes>18</Notes>
  <HiddenSlides>0</HiddenSlides>
  <MMClips>0</MMClips>
  <ScaleCrop>false</ScaleCrop>
  <HeadingPairs>
    <vt:vector size="6" baseType="variant">
      <vt:variant>
        <vt:lpstr>Gebruikte lettertypen</vt:lpstr>
      </vt:variant>
      <vt:variant>
        <vt:i4>12</vt:i4>
      </vt:variant>
      <vt:variant>
        <vt:lpstr>Thema</vt:lpstr>
      </vt:variant>
      <vt:variant>
        <vt:i4>1</vt:i4>
      </vt:variant>
      <vt:variant>
        <vt:lpstr>Diatitels</vt:lpstr>
      </vt:variant>
      <vt:variant>
        <vt:i4>31</vt:i4>
      </vt:variant>
    </vt:vector>
  </HeadingPairs>
  <TitlesOfParts>
    <vt:vector size="44" baseType="lpstr">
      <vt:lpstr>ＭＳ 明朝</vt:lpstr>
      <vt:lpstr>Arial</vt:lpstr>
      <vt:lpstr>Calibri</vt:lpstr>
      <vt:lpstr>Calibri Light</vt:lpstr>
      <vt:lpstr>Cambria</vt:lpstr>
      <vt:lpstr>Courier</vt:lpstr>
      <vt:lpstr>Gotham Thin</vt:lpstr>
      <vt:lpstr>Helvetica Neue Light</vt:lpstr>
      <vt:lpstr>Monaco</vt:lpstr>
      <vt:lpstr>Symbol</vt:lpstr>
      <vt:lpstr>Times New Roman</vt:lpstr>
      <vt:lpstr>Wingdings</vt:lpstr>
      <vt:lpstr>Kantoorthema</vt:lpstr>
      <vt:lpstr>337</vt:lpstr>
      <vt:lpstr>Goal</vt:lpstr>
      <vt:lpstr>Angular 2</vt:lpstr>
      <vt:lpstr>TypeScript</vt:lpstr>
      <vt:lpstr>TypeScript</vt:lpstr>
      <vt:lpstr>TypeScript Class</vt:lpstr>
      <vt:lpstr>TypeScript</vt:lpstr>
      <vt:lpstr>Component based</vt:lpstr>
      <vt:lpstr>Steps to take off</vt:lpstr>
      <vt:lpstr>Syntax Component</vt:lpstr>
      <vt:lpstr>MetaData</vt:lpstr>
      <vt:lpstr>Syntax template booklist.template.html</vt:lpstr>
      <vt:lpstr>Example Simple App</vt:lpstr>
      <vt:lpstr>Module</vt:lpstr>
      <vt:lpstr>AppModule = entry point App</vt:lpstr>
      <vt:lpstr>Data binding</vt:lpstr>
      <vt:lpstr>Show / Hide CSS Classes</vt:lpstr>
      <vt:lpstr>Getting started</vt:lpstr>
      <vt:lpstr>Links</vt:lpstr>
      <vt:lpstr>TODO: Features to implement in your app </vt:lpstr>
      <vt:lpstr>PowerPoint-presentatie</vt:lpstr>
      <vt:lpstr>Forms</vt:lpstr>
      <vt:lpstr>Forms</vt:lpstr>
      <vt:lpstr>Forms  [(ngModel)]</vt:lpstr>
      <vt:lpstr>Forms  [(ngModel)]</vt:lpstr>
      <vt:lpstr>Forms  Search()</vt:lpstr>
      <vt:lpstr>Service</vt:lpstr>
      <vt:lpstr>app.service.ts</vt:lpstr>
      <vt:lpstr>Dependency Injection</vt:lpstr>
      <vt:lpstr>Architecture: Split your app into small components </vt:lpstr>
      <vt:lpstr>bookList.component.ts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1325</cp:revision>
  <dcterms:created xsi:type="dcterms:W3CDTF">2015-09-06T10:02:24Z</dcterms:created>
  <dcterms:modified xsi:type="dcterms:W3CDTF">2016-11-28T20:12:20Z</dcterms:modified>
</cp:coreProperties>
</file>