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316" r:id="rId2"/>
    <p:sldId id="334" r:id="rId3"/>
    <p:sldId id="306" r:id="rId4"/>
    <p:sldId id="283" r:id="rId5"/>
    <p:sldId id="259" r:id="rId6"/>
    <p:sldId id="298" r:id="rId7"/>
    <p:sldId id="291" r:id="rId8"/>
    <p:sldId id="359" r:id="rId9"/>
    <p:sldId id="361" r:id="rId10"/>
    <p:sldId id="360" r:id="rId11"/>
    <p:sldId id="266" r:id="rId12"/>
    <p:sldId id="308" r:id="rId13"/>
    <p:sldId id="342" r:id="rId14"/>
    <p:sldId id="330" r:id="rId15"/>
    <p:sldId id="345" r:id="rId16"/>
    <p:sldId id="362" r:id="rId17"/>
    <p:sldId id="333" r:id="rId18"/>
    <p:sldId id="364" r:id="rId19"/>
    <p:sldId id="344" r:id="rId20"/>
    <p:sldId id="365" r:id="rId21"/>
    <p:sldId id="366" r:id="rId22"/>
    <p:sldId id="354" r:id="rId23"/>
    <p:sldId id="356" r:id="rId24"/>
    <p:sldId id="339" r:id="rId25"/>
    <p:sldId id="349" r:id="rId26"/>
    <p:sldId id="355" r:id="rId27"/>
    <p:sldId id="351" r:id="rId28"/>
    <p:sldId id="335" r:id="rId29"/>
    <p:sldId id="353" r:id="rId30"/>
    <p:sldId id="337" r:id="rId31"/>
    <p:sldId id="369" r:id="rId32"/>
    <p:sldId id="338" r:id="rId33"/>
    <p:sldId id="348" r:id="rId34"/>
    <p:sldId id="357" r:id="rId35"/>
    <p:sldId id="358" r:id="rId36"/>
    <p:sldId id="374" r:id="rId37"/>
    <p:sldId id="363" r:id="rId38"/>
    <p:sldId id="346" r:id="rId39"/>
    <p:sldId id="379" r:id="rId40"/>
    <p:sldId id="375" r:id="rId41"/>
    <p:sldId id="347" r:id="rId42"/>
    <p:sldId id="376" r:id="rId43"/>
    <p:sldId id="377" r:id="rId44"/>
    <p:sldId id="380" r:id="rId45"/>
    <p:sldId id="370" r:id="rId46"/>
    <p:sldId id="368" r:id="rId47"/>
    <p:sldId id="371" r:id="rId48"/>
    <p:sldId id="372" r:id="rId49"/>
    <p:sldId id="378" r:id="rId50"/>
    <p:sldId id="367" r:id="rId51"/>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638" autoAdjust="0"/>
    <p:restoredTop sz="66737" autoAdjust="0"/>
  </p:normalViewPr>
  <p:slideViewPr>
    <p:cSldViewPr snapToGrid="0">
      <p:cViewPr varScale="1">
        <p:scale>
          <a:sx n="60" d="100"/>
          <a:sy n="60" d="100"/>
        </p:scale>
        <p:origin x="97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48C585-BF4F-4A51-B926-B9EBAB7722D4}" type="datetimeFigureOut">
              <a:rPr lang="nl-NL" smtClean="0"/>
              <a:t>7-12-2016</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059BC-4998-4873-8F2D-C8268E612536}" type="slidenum">
              <a:rPr lang="nl-NL" smtClean="0"/>
              <a:t>‹#›</a:t>
            </a:fld>
            <a:endParaRPr lang="nl-NL"/>
          </a:p>
        </p:txBody>
      </p:sp>
    </p:spTree>
    <p:extLst>
      <p:ext uri="{BB962C8B-B14F-4D97-AF65-F5344CB8AC3E}">
        <p14:creationId xmlns:p14="http://schemas.microsoft.com/office/powerpoint/2010/main" val="2870617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auth0.com/blog/angular-2-ngmodule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blog.rangle.io/write-angular-2-style-code-now-typescript-decorators-components-and-flux-for-angular-1-x-application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https://angular2-intro.firebaseapp.com/#/29</a:t>
            </a:r>
          </a:p>
          <a:p>
            <a:r>
              <a:rPr lang="nl-NL" dirty="0" smtClean="0"/>
              <a:t>http://angularjs.blogspot.nl/2015/08/angular-1-and-angular-2-coexistence.html</a:t>
            </a:r>
          </a:p>
          <a:p>
            <a:r>
              <a:rPr lang="nl-NL" dirty="0" smtClean="0"/>
              <a:t>http://larseidnes.com/2014/11/05/angularjs-the-bad-parts/</a:t>
            </a:r>
          </a:p>
          <a:p>
            <a:endParaRPr lang="nl-NL" dirty="0" smtClean="0"/>
          </a:p>
          <a:p>
            <a:r>
              <a:rPr lang="nl-NL" dirty="0" err="1" smtClean="0"/>
              <a:t>Example</a:t>
            </a:r>
            <a:r>
              <a:rPr lang="nl-NL" dirty="0" smtClean="0"/>
              <a:t> GITHUB </a:t>
            </a:r>
            <a:r>
              <a:rPr lang="nl-NL" dirty="0" smtClean="0">
                <a:sym typeface="Wingdings" panose="05000000000000000000" pitchFamily="2" charset="2"/>
              </a:rPr>
              <a:t> https://github.com/r-park/book-angular2-firebase</a:t>
            </a:r>
          </a:p>
          <a:p>
            <a:endParaRPr lang="nl-NL" dirty="0" smtClean="0">
              <a:sym typeface="Wingdings" panose="05000000000000000000" pitchFamily="2" charset="2"/>
            </a:endParaRPr>
          </a:p>
          <a:p>
            <a:r>
              <a:rPr lang="nl-NL" dirty="0" smtClean="0"/>
              <a:t>http://tryangular2.github.io/#/section-9/page-37</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a:t>
            </a:fld>
            <a:endParaRPr lang="nl-NL"/>
          </a:p>
        </p:txBody>
      </p:sp>
    </p:spTree>
    <p:extLst>
      <p:ext uri="{BB962C8B-B14F-4D97-AF65-F5344CB8AC3E}">
        <p14:creationId xmlns:p14="http://schemas.microsoft.com/office/powerpoint/2010/main" val="1875539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Arial" panose="020B0604020202020204" pitchFamily="34" charset="0"/>
              <a:buChar char="•"/>
            </a:pPr>
            <a:r>
              <a:rPr lang="nl-NL" sz="2000" b="1" dirty="0" smtClean="0"/>
              <a:t>https://angular.io/docs/ts/latest/guide/template-syntax.html#!#star-template</a:t>
            </a:r>
          </a:p>
          <a:p>
            <a:pPr marL="171450" indent="-171450">
              <a:buFont typeface="Arial" panose="020B0604020202020204" pitchFamily="34" charset="0"/>
              <a:buChar char="•"/>
            </a:pPr>
            <a:r>
              <a:rPr lang="nl-NL" sz="2000" b="1" dirty="0" smtClean="0"/>
              <a:t>*</a:t>
            </a:r>
            <a:r>
              <a:rPr lang="nl-NL" dirty="0" err="1" smtClean="0"/>
              <a:t>ng-for</a:t>
            </a:r>
            <a:r>
              <a:rPr lang="nl-NL" dirty="0" smtClean="0"/>
              <a:t> – </a:t>
            </a:r>
            <a:r>
              <a:rPr lang="nl-NL" dirty="0" err="1" smtClean="0"/>
              <a:t>Why</a:t>
            </a:r>
            <a:r>
              <a:rPr lang="nl-NL" dirty="0" smtClean="0"/>
              <a:t>? </a:t>
            </a:r>
          </a:p>
          <a:p>
            <a:pPr marL="171450" indent="-171450">
              <a:buFont typeface="Arial" panose="020B0604020202020204" pitchFamily="34" charset="0"/>
              <a:buChar char="•"/>
            </a:pPr>
            <a:endParaRPr lang="nl-NL" dirty="0" smtClean="0"/>
          </a:p>
          <a:p>
            <a:pPr marL="0" indent="0">
              <a:buFont typeface="Arial" panose="020B0604020202020204" pitchFamily="34" charset="0"/>
              <a:buNone/>
            </a:pPr>
            <a:r>
              <a:rPr lang="en-US" sz="1200" b="0" i="0" kern="1200" dirty="0" smtClean="0">
                <a:solidFill>
                  <a:schemeClr val="tx1"/>
                </a:solidFill>
                <a:effectLst/>
                <a:latin typeface="+mn-lt"/>
                <a:ea typeface="+mn-ea"/>
                <a:cs typeface="+mn-cs"/>
              </a:rPr>
              <a:t>The STAR Turns the li element and its contents into a template, and uses that template to instantiate a view for each item in list.</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14</a:t>
            </a:fld>
            <a:endParaRPr lang="nl-NL"/>
          </a:p>
        </p:txBody>
      </p:sp>
    </p:spTree>
    <p:extLst>
      <p:ext uri="{BB962C8B-B14F-4D97-AF65-F5344CB8AC3E}">
        <p14:creationId xmlns:p14="http://schemas.microsoft.com/office/powerpoint/2010/main" val="3676469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err="1" smtClean="0"/>
              <a:t>AngularJS</a:t>
            </a:r>
            <a:r>
              <a:rPr lang="nl-NL" dirty="0" smtClean="0"/>
              <a:t> 2 is a tree of </a:t>
            </a:r>
            <a:r>
              <a:rPr lang="nl-NL" dirty="0" err="1" smtClean="0"/>
              <a:t>components</a:t>
            </a:r>
            <a:r>
              <a:rPr lang="nl-NL" dirty="0" smtClean="0"/>
              <a:t>,</a:t>
            </a:r>
            <a:r>
              <a:rPr lang="nl-NL" baseline="0" dirty="0" smtClean="0"/>
              <a:t> </a:t>
            </a:r>
            <a:r>
              <a:rPr lang="nl-NL" baseline="0" dirty="0" err="1" smtClean="0"/>
              <a:t>because</a:t>
            </a:r>
            <a:r>
              <a:rPr lang="nl-NL" baseline="0" dirty="0" smtClean="0"/>
              <a:t> </a:t>
            </a:r>
            <a:r>
              <a:rPr lang="nl-NL" baseline="0" dirty="0" err="1" smtClean="0"/>
              <a:t>it</a:t>
            </a:r>
            <a:r>
              <a:rPr lang="nl-NL" baseline="0" dirty="0" smtClean="0"/>
              <a:t> has the </a:t>
            </a:r>
            <a:r>
              <a:rPr lang="nl-NL" baseline="0" dirty="0" err="1" smtClean="0"/>
              <a:t>same</a:t>
            </a:r>
            <a:r>
              <a:rPr lang="nl-NL" baseline="0" dirty="0" smtClean="0"/>
              <a:t> </a:t>
            </a:r>
            <a:r>
              <a:rPr lang="nl-NL" baseline="0" dirty="0" err="1" smtClean="0"/>
              <a:t>structure</a:t>
            </a:r>
            <a:r>
              <a:rPr lang="nl-NL" baseline="0" dirty="0" smtClean="0"/>
              <a:t> as </a:t>
            </a:r>
            <a:r>
              <a:rPr lang="nl-NL" baseline="0" dirty="0" err="1" smtClean="0"/>
              <a:t>your</a:t>
            </a:r>
            <a:r>
              <a:rPr lang="nl-NL" baseline="0" dirty="0" smtClean="0"/>
              <a:t> </a:t>
            </a:r>
            <a:r>
              <a:rPr lang="nl-NL" b="1" baseline="0" dirty="0" smtClean="0"/>
              <a:t>html-</a:t>
            </a:r>
            <a:r>
              <a:rPr lang="nl-NL" b="1" baseline="0" dirty="0" err="1" smtClean="0"/>
              <a:t>structure</a:t>
            </a:r>
            <a:r>
              <a:rPr lang="nl-NL" b="1"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smtClean="0"/>
              <a:t>Index.html is the </a:t>
            </a:r>
            <a:r>
              <a:rPr lang="nl-NL" b="1" baseline="0" dirty="0" err="1" smtClean="0"/>
              <a:t>parent</a:t>
            </a:r>
            <a:r>
              <a:rPr lang="nl-NL" b="1" baseline="0" dirty="0" smtClean="0"/>
              <a:t> template of </a:t>
            </a:r>
            <a:r>
              <a:rPr lang="nl-NL" b="1" baseline="0" dirty="0" err="1" smtClean="0"/>
              <a:t>AppComponent</a:t>
            </a:r>
            <a:r>
              <a:rPr lang="nl-NL" b="1" baseline="0" dirty="0" smtClean="0"/>
              <a:t> ect…</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15</a:t>
            </a:fld>
            <a:endParaRPr lang="nl-NL"/>
          </a:p>
        </p:txBody>
      </p:sp>
    </p:spTree>
    <p:extLst>
      <p:ext uri="{BB962C8B-B14F-4D97-AF65-F5344CB8AC3E}">
        <p14:creationId xmlns:p14="http://schemas.microsoft.com/office/powerpoint/2010/main" val="3980211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smtClean="0"/>
              <a:t>Angular apps are composed of modules.</a:t>
            </a:r>
          </a:p>
          <a:p>
            <a:pPr marL="285750" indent="-285750">
              <a:buFont typeface="Arial"/>
              <a:buChar char="•"/>
            </a:pPr>
            <a:r>
              <a:rPr lang="en-US" dirty="0" smtClean="0"/>
              <a:t>Modules </a:t>
            </a:r>
            <a:r>
              <a:rPr lang="en-US" b="1" dirty="0" smtClean="0"/>
              <a:t>exports</a:t>
            </a:r>
            <a:r>
              <a:rPr lang="en-US" dirty="0" smtClean="0"/>
              <a:t> classes, function, values — that other modules import.</a:t>
            </a:r>
          </a:p>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16</a:t>
            </a:fld>
            <a:endParaRPr lang="nl-NL"/>
          </a:p>
        </p:txBody>
      </p:sp>
    </p:spTree>
    <p:extLst>
      <p:ext uri="{BB962C8B-B14F-4D97-AF65-F5344CB8AC3E}">
        <p14:creationId xmlns:p14="http://schemas.microsoft.com/office/powerpoint/2010/main" val="3527901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NL" dirty="0" err="1" smtClean="0"/>
              <a:t>AppModule</a:t>
            </a:r>
            <a:r>
              <a:rPr lang="nl-NL" baseline="0" dirty="0" smtClean="0"/>
              <a:t> is the </a:t>
            </a:r>
            <a:r>
              <a:rPr lang="nl-NL" baseline="0" dirty="0" err="1" smtClean="0"/>
              <a:t>main</a:t>
            </a:r>
            <a:r>
              <a:rPr lang="nl-NL" baseline="0" dirty="0" smtClean="0"/>
              <a:t> entrypoint of </a:t>
            </a:r>
            <a:r>
              <a:rPr lang="nl-NL" baseline="0" dirty="0" err="1" smtClean="0"/>
              <a:t>your</a:t>
            </a:r>
            <a:r>
              <a:rPr lang="nl-NL" baseline="0" dirty="0" smtClean="0"/>
              <a:t> </a:t>
            </a:r>
            <a:r>
              <a:rPr lang="nl-NL" baseline="0" dirty="0" err="1" smtClean="0"/>
              <a:t>application</a:t>
            </a:r>
            <a:r>
              <a:rPr lang="nl-NL" baseline="0" dirty="0" smtClean="0"/>
              <a:t> = root module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baseline="0" dirty="0" smtClean="0"/>
              <a:t>@</a:t>
            </a:r>
            <a:r>
              <a:rPr lang="nl-NL" baseline="0" dirty="0" err="1" smtClean="0"/>
              <a:t>NgModule</a:t>
            </a:r>
            <a:r>
              <a:rPr lang="nl-NL" baseline="0" dirty="0" smtClean="0"/>
              <a:t>: </a:t>
            </a:r>
            <a:r>
              <a:rPr lang="en-US" sz="1200" b="0" i="0" u="none" strike="noStrike" kern="1200" dirty="0" smtClean="0">
                <a:solidFill>
                  <a:schemeClr val="tx1"/>
                </a:solidFill>
                <a:effectLst/>
                <a:latin typeface="+mn-lt"/>
                <a:ea typeface="+mn-ea"/>
                <a:cs typeface="+mn-cs"/>
                <a:hlinkClick r:id="rId3" tooltip="Published: September 15, 2016"/>
              </a:rPr>
              <a:t>Use @</a:t>
            </a:r>
            <a:r>
              <a:rPr lang="en-US" sz="1200" b="0" i="0" u="none" strike="noStrike" kern="1200" dirty="0" err="1" smtClean="0">
                <a:solidFill>
                  <a:schemeClr val="tx1"/>
                </a:solidFill>
                <a:effectLst/>
                <a:latin typeface="+mn-lt"/>
                <a:ea typeface="+mn-ea"/>
                <a:cs typeface="+mn-cs"/>
                <a:hlinkClick r:id="rId3" tooltip="Published: September 15, 2016"/>
              </a:rPr>
              <a:t>NgModule</a:t>
            </a:r>
            <a:r>
              <a:rPr lang="en-US" sz="1200" b="0" i="0" u="none" strike="noStrike" kern="1200" dirty="0" smtClean="0">
                <a:solidFill>
                  <a:schemeClr val="tx1"/>
                </a:solidFill>
                <a:effectLst/>
                <a:latin typeface="+mn-lt"/>
                <a:ea typeface="+mn-ea"/>
                <a:cs typeface="+mn-cs"/>
                <a:hlinkClick r:id="rId3" tooltip="Published: September 15, 2016"/>
              </a:rPr>
              <a:t> to Manage Dependencies in your Angular 2 Apps</a:t>
            </a:r>
            <a:endParaRPr lang="en-US" sz="1200" b="0" i="0" u="none" strike="noStrike"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effectLst/>
                <a:latin typeface="+mn-lt"/>
                <a:ea typeface="+mn-ea"/>
                <a:cs typeface="+mn-cs"/>
              </a:rPr>
              <a:t>Since we declared the </a:t>
            </a:r>
            <a:r>
              <a:rPr lang="en-US" dirty="0" err="1" smtClean="0"/>
              <a:t>BookListComponent</a:t>
            </a:r>
            <a:r>
              <a:rPr lang="en-US" dirty="0" smtClean="0"/>
              <a:t> </a:t>
            </a:r>
            <a:r>
              <a:rPr lang="en-US" sz="1200" b="0" i="0" kern="1200" dirty="0" smtClean="0">
                <a:solidFill>
                  <a:schemeClr val="tx1"/>
                </a:solidFill>
                <a:effectLst/>
                <a:latin typeface="+mn-lt"/>
                <a:ea typeface="+mn-ea"/>
                <a:cs typeface="+mn-cs"/>
              </a:rPr>
              <a:t>in our root module, we can now use this </a:t>
            </a:r>
            <a:r>
              <a:rPr lang="en-US" dirty="0" err="1" smtClean="0"/>
              <a:t>BookListComponent</a:t>
            </a:r>
            <a:r>
              <a:rPr lang="en-US" sz="1200" b="0" i="0" kern="1200" dirty="0" smtClean="0">
                <a:solidFill>
                  <a:schemeClr val="tx1"/>
                </a:solidFill>
                <a:effectLst/>
                <a:latin typeface="+mn-lt"/>
                <a:ea typeface="+mn-ea"/>
                <a:cs typeface="+mn-cs"/>
              </a:rPr>
              <a:t> anywhere in our application </a:t>
            </a:r>
            <a:r>
              <a:rPr lang="en-US" sz="1200" b="1" i="1" kern="1200" dirty="0" smtClean="0">
                <a:solidFill>
                  <a:schemeClr val="tx1"/>
                </a:solidFill>
                <a:effectLst/>
                <a:latin typeface="+mn-lt"/>
                <a:ea typeface="+mn-ea"/>
                <a:cs typeface="+mn-cs"/>
              </a:rPr>
              <a:t>without</a:t>
            </a:r>
            <a:r>
              <a:rPr lang="en-US" sz="1200" b="0" i="0" kern="1200" dirty="0" smtClean="0">
                <a:solidFill>
                  <a:schemeClr val="tx1"/>
                </a:solidFill>
                <a:effectLst/>
                <a:latin typeface="+mn-lt"/>
                <a:ea typeface="+mn-ea"/>
                <a:cs typeface="+mn-cs"/>
              </a:rPr>
              <a:t> needing to declare or import it again. In essence, the </a:t>
            </a:r>
            <a:r>
              <a:rPr lang="en-US" dirty="0" smtClean="0"/>
              <a:t>@</a:t>
            </a:r>
            <a:r>
              <a:rPr lang="en-US" dirty="0" err="1" smtClean="0"/>
              <a:t>NgModule</a:t>
            </a:r>
            <a:r>
              <a:rPr lang="en-US" sz="1200" b="0" i="0" kern="1200" dirty="0" smtClean="0">
                <a:solidFill>
                  <a:schemeClr val="tx1"/>
                </a:solidFill>
                <a:effectLst/>
                <a:latin typeface="+mn-lt"/>
                <a:ea typeface="+mn-ea"/>
                <a:cs typeface="+mn-cs"/>
              </a:rPr>
              <a:t> handles dependency injection for us, so any component we declare will have the inherent knowledge of our other dependencies. We are not limited to declaring only components here, we could additionally write a directive or service, and declare use it the exact same way.</a:t>
            </a:r>
          </a:p>
          <a:p>
            <a:pPr marL="171450" indent="-171450">
              <a:buFontTx/>
              <a:buChar char="-"/>
            </a:pPr>
            <a:endParaRPr lang="nl-NL" baseline="0" dirty="0" smtClean="0"/>
          </a:p>
          <a:p>
            <a:pPr marL="171450" indent="-171450">
              <a:buFontTx/>
              <a:buChar char="-"/>
            </a:pPr>
            <a:endParaRPr lang="nl-NL" baseline="0" dirty="0" smtClean="0"/>
          </a:p>
          <a:p>
            <a:pPr marL="171450" indent="-171450">
              <a:buFontTx/>
              <a:buChar char="-"/>
            </a:pPr>
            <a:r>
              <a:rPr lang="nl-NL" b="1" baseline="0" dirty="0" err="1" smtClean="0"/>
              <a:t>Imports</a:t>
            </a:r>
            <a:r>
              <a:rPr lang="nl-NL" baseline="0" dirty="0" smtClean="0"/>
              <a:t>: </a:t>
            </a:r>
            <a:r>
              <a:rPr lang="nl-NL" baseline="0" dirty="0" err="1" smtClean="0"/>
              <a:t>for</a:t>
            </a:r>
            <a:r>
              <a:rPr lang="nl-NL" baseline="0" dirty="0" smtClean="0"/>
              <a:t> </a:t>
            </a:r>
            <a:r>
              <a:rPr lang="nl-NL" baseline="0" dirty="0" err="1" smtClean="0"/>
              <a:t>importing</a:t>
            </a:r>
            <a:r>
              <a:rPr lang="nl-NL" baseline="0" dirty="0" smtClean="0"/>
              <a:t> </a:t>
            </a:r>
            <a:r>
              <a:rPr lang="nl-NL" baseline="0" dirty="0" err="1" smtClean="0"/>
              <a:t>build</a:t>
            </a:r>
            <a:r>
              <a:rPr lang="nl-NL" baseline="0" dirty="0" smtClean="0"/>
              <a:t>-in </a:t>
            </a:r>
            <a:r>
              <a:rPr lang="nl-NL" b="1" baseline="0" dirty="0" smtClean="0"/>
              <a:t>modules</a:t>
            </a:r>
            <a:r>
              <a:rPr lang="nl-NL" baseline="0" dirty="0" smtClean="0"/>
              <a:t> </a:t>
            </a:r>
            <a:r>
              <a:rPr lang="nl-NL" baseline="0" dirty="0" err="1" smtClean="0"/>
              <a:t>example</a:t>
            </a:r>
            <a:r>
              <a:rPr lang="nl-NL" baseline="0" dirty="0" smtClean="0"/>
              <a:t> </a:t>
            </a:r>
            <a:r>
              <a:rPr lang="nl-NL" baseline="0" dirty="0" err="1" smtClean="0"/>
              <a:t>BrowserModule</a:t>
            </a:r>
            <a:r>
              <a:rPr lang="nl-NL" baseline="0" dirty="0" smtClean="0"/>
              <a:t> </a:t>
            </a:r>
            <a:r>
              <a:rPr lang="nl-NL" baseline="0" dirty="0" err="1" smtClean="0"/>
              <a:t>for</a:t>
            </a:r>
            <a:r>
              <a:rPr lang="nl-NL" baseline="0" dirty="0" smtClean="0"/>
              <a:t> </a:t>
            </a:r>
            <a:r>
              <a:rPr lang="nl-NL" baseline="0" dirty="0" err="1" smtClean="0"/>
              <a:t>using</a:t>
            </a:r>
            <a:r>
              <a:rPr lang="nl-NL" baseline="0" dirty="0" smtClean="0"/>
              <a:t>: </a:t>
            </a:r>
            <a:r>
              <a:rPr lang="nl-NL" b="1" baseline="0" dirty="0" smtClean="0"/>
              <a:t>*</a:t>
            </a:r>
            <a:r>
              <a:rPr lang="nl-NL" b="1" baseline="0" dirty="0" err="1" smtClean="0"/>
              <a:t>ng-for</a:t>
            </a:r>
            <a:r>
              <a:rPr lang="nl-NL" b="1" baseline="0" dirty="0" smtClean="0"/>
              <a:t> </a:t>
            </a:r>
          </a:p>
          <a:p>
            <a:pPr marL="171450" indent="-171450">
              <a:buFontTx/>
              <a:buChar char="-"/>
            </a:pPr>
            <a:r>
              <a:rPr lang="nl-NL" b="1" baseline="0" dirty="0" err="1" smtClean="0"/>
              <a:t>Declarations</a:t>
            </a:r>
            <a:r>
              <a:rPr lang="nl-NL" baseline="0" dirty="0" smtClean="0"/>
              <a:t>: </a:t>
            </a:r>
            <a:r>
              <a:rPr lang="nl-NL" baseline="0" dirty="0" err="1" smtClean="0"/>
              <a:t>for</a:t>
            </a:r>
            <a:r>
              <a:rPr lang="nl-NL" baseline="0" dirty="0" smtClean="0"/>
              <a:t> </a:t>
            </a:r>
            <a:r>
              <a:rPr lang="nl-NL" baseline="0" dirty="0" err="1" smtClean="0"/>
              <a:t>injecting</a:t>
            </a:r>
            <a:r>
              <a:rPr lang="nl-NL" baseline="0" dirty="0" smtClean="0"/>
              <a:t> </a:t>
            </a:r>
            <a:r>
              <a:rPr lang="nl-NL" baseline="0" dirty="0" err="1" smtClean="0"/>
              <a:t>your</a:t>
            </a:r>
            <a:r>
              <a:rPr lang="nl-NL" baseline="0" dirty="0" smtClean="0"/>
              <a:t> </a:t>
            </a:r>
            <a:r>
              <a:rPr lang="nl-NL" baseline="0" dirty="0" err="1" smtClean="0"/>
              <a:t>own</a:t>
            </a:r>
            <a:r>
              <a:rPr lang="nl-NL" baseline="0" dirty="0" smtClean="0"/>
              <a:t> </a:t>
            </a:r>
            <a:r>
              <a:rPr lang="nl-NL" b="1" baseline="0" dirty="0" err="1" smtClean="0"/>
              <a:t>components</a:t>
            </a:r>
            <a:endParaRPr lang="nl-NL" b="1" baseline="0" dirty="0" smtClean="0"/>
          </a:p>
          <a:p>
            <a:pPr marL="171450" indent="-171450">
              <a:buFontTx/>
              <a:buChar char="-"/>
            </a:pPr>
            <a:r>
              <a:rPr lang="nl-NL" b="1" baseline="0" dirty="0" smtClean="0"/>
              <a:t>Bootstrap</a:t>
            </a:r>
            <a:r>
              <a:rPr lang="nl-NL" baseline="0" dirty="0" smtClean="0"/>
              <a:t>: </a:t>
            </a:r>
            <a:r>
              <a:rPr lang="nl-NL" baseline="0" dirty="0" err="1" smtClean="0"/>
              <a:t>you</a:t>
            </a:r>
            <a:r>
              <a:rPr lang="nl-NL" baseline="0" dirty="0" smtClean="0"/>
              <a:t> </a:t>
            </a:r>
            <a:r>
              <a:rPr lang="nl-NL" baseline="0" dirty="0" err="1" smtClean="0"/>
              <a:t>need</a:t>
            </a:r>
            <a:r>
              <a:rPr lang="nl-NL" baseline="0" dirty="0" smtClean="0"/>
              <a:t> </a:t>
            </a:r>
            <a:r>
              <a:rPr lang="nl-NL" baseline="0" dirty="0" err="1" smtClean="0"/>
              <a:t>to</a:t>
            </a:r>
            <a:r>
              <a:rPr lang="nl-NL" baseline="0" dirty="0" smtClean="0"/>
              <a:t> bootstrap </a:t>
            </a:r>
            <a:r>
              <a:rPr lang="nl-NL" baseline="0" dirty="0" err="1" smtClean="0"/>
              <a:t>your</a:t>
            </a:r>
            <a:r>
              <a:rPr lang="nl-NL" baseline="0" dirty="0" smtClean="0"/>
              <a:t> </a:t>
            </a:r>
            <a:r>
              <a:rPr lang="nl-NL" baseline="0" dirty="0" err="1" smtClean="0"/>
              <a:t>main</a:t>
            </a:r>
            <a:r>
              <a:rPr lang="nl-NL" baseline="0" dirty="0" smtClean="0"/>
              <a:t> component</a:t>
            </a:r>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17</a:t>
            </a:fld>
            <a:endParaRPr lang="nl-NL"/>
          </a:p>
        </p:txBody>
      </p:sp>
    </p:spTree>
    <p:extLst>
      <p:ext uri="{BB962C8B-B14F-4D97-AF65-F5344CB8AC3E}">
        <p14:creationId xmlns:p14="http://schemas.microsoft.com/office/powerpoint/2010/main" val="2323149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19</a:t>
            </a:fld>
            <a:endParaRPr lang="ru-RU"/>
          </a:p>
        </p:txBody>
      </p:sp>
    </p:spTree>
    <p:extLst>
      <p:ext uri="{BB962C8B-B14F-4D97-AF65-F5344CB8AC3E}">
        <p14:creationId xmlns:p14="http://schemas.microsoft.com/office/powerpoint/2010/main" val="2300581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nl-NL" dirty="0" smtClean="0"/>
              <a:t>1. </a:t>
            </a:r>
            <a:r>
              <a:rPr lang="nl-NL" sz="1200" b="0" i="0" kern="1200" dirty="0" err="1" smtClean="0">
                <a:solidFill>
                  <a:schemeClr val="tx1"/>
                </a:solidFill>
                <a:effectLst/>
                <a:latin typeface="+mn-lt"/>
                <a:ea typeface="+mn-ea"/>
                <a:cs typeface="+mn-cs"/>
              </a:rPr>
              <a:t>To</a:t>
            </a:r>
            <a:r>
              <a:rPr lang="nl-NL" sz="1200" b="0" i="0" kern="1200" dirty="0" smtClean="0">
                <a:solidFill>
                  <a:schemeClr val="tx1"/>
                </a:solidFill>
                <a:effectLst/>
                <a:latin typeface="+mn-lt"/>
                <a:ea typeface="+mn-ea"/>
                <a:cs typeface="+mn-cs"/>
              </a:rPr>
              <a:t> </a:t>
            </a:r>
            <a:r>
              <a:rPr lang="nl-NL" sz="1200" b="0" i="0" kern="1200" dirty="0" err="1" smtClean="0">
                <a:solidFill>
                  <a:schemeClr val="tx1"/>
                </a:solidFill>
                <a:effectLst/>
                <a:latin typeface="+mn-lt"/>
                <a:ea typeface="+mn-ea"/>
                <a:cs typeface="+mn-cs"/>
              </a:rPr>
              <a:t>render</a:t>
            </a:r>
            <a:r>
              <a:rPr lang="nl-NL" sz="1200" b="0" i="0" kern="1200" dirty="0" smtClean="0">
                <a:solidFill>
                  <a:schemeClr val="tx1"/>
                </a:solidFill>
                <a:effectLst/>
                <a:latin typeface="+mn-lt"/>
                <a:ea typeface="+mn-ea"/>
                <a:cs typeface="+mn-cs"/>
              </a:rPr>
              <a:t> a </a:t>
            </a:r>
            <a:r>
              <a:rPr lang="nl-NL" sz="1200" b="0" i="0" kern="1200" dirty="0" err="1" smtClean="0">
                <a:solidFill>
                  <a:schemeClr val="tx1"/>
                </a:solidFill>
                <a:effectLst/>
                <a:latin typeface="+mn-lt"/>
                <a:ea typeface="+mn-ea"/>
                <a:cs typeface="+mn-cs"/>
              </a:rPr>
              <a:t>value</a:t>
            </a:r>
            <a:r>
              <a:rPr lang="nl-NL" sz="1200" b="0" i="0" kern="1200" dirty="0" smtClean="0">
                <a:solidFill>
                  <a:schemeClr val="tx1"/>
                </a:solidFill>
                <a:effectLst/>
                <a:latin typeface="+mn-lt"/>
                <a:ea typeface="+mn-ea"/>
                <a:cs typeface="+mn-cs"/>
              </a:rPr>
              <a:t> in the</a:t>
            </a:r>
            <a:r>
              <a:rPr lang="nl-NL" sz="1200" b="0" i="0" kern="1200" baseline="0" dirty="0" smtClean="0">
                <a:solidFill>
                  <a:schemeClr val="tx1"/>
                </a:solidFill>
                <a:effectLst/>
                <a:latin typeface="+mn-lt"/>
                <a:ea typeface="+mn-ea"/>
                <a:cs typeface="+mn-cs"/>
              </a:rPr>
              <a:t> view</a:t>
            </a:r>
            <a:endParaRPr lang="nl-NL" dirty="0" smtClean="0"/>
          </a:p>
          <a:p>
            <a:r>
              <a:rPr lang="nl-NL" dirty="0" smtClean="0"/>
              <a:t>2. </a:t>
            </a:r>
            <a:r>
              <a:rPr lang="en-US" sz="1200" b="0" i="0" kern="1200" dirty="0" smtClean="0">
                <a:solidFill>
                  <a:schemeClr val="tx1"/>
                </a:solidFill>
                <a:effectLst/>
                <a:latin typeface="+mn-lt"/>
                <a:ea typeface="+mn-ea"/>
                <a:cs typeface="+mn-cs"/>
              </a:rPr>
              <a:t>To resolve and bind a variable to a component-property</a:t>
            </a:r>
          </a:p>
          <a:p>
            <a:r>
              <a:rPr lang="en-US" sz="1200" b="0" i="0" kern="1200" dirty="0" smtClean="0">
                <a:solidFill>
                  <a:schemeClr val="tx1"/>
                </a:solidFill>
                <a:effectLst/>
                <a:latin typeface="+mn-lt"/>
                <a:ea typeface="+mn-ea"/>
                <a:cs typeface="+mn-cs"/>
              </a:rPr>
              <a:t>3. Calls method </a:t>
            </a:r>
            <a:r>
              <a:rPr lang="en-US" dirty="0" err="1" smtClean="0"/>
              <a:t>selectBook</a:t>
            </a:r>
            <a:r>
              <a:rPr lang="en-US" sz="1200" b="0" i="0" kern="1200" dirty="0" smtClean="0">
                <a:solidFill>
                  <a:schemeClr val="tx1"/>
                </a:solidFill>
                <a:effectLst/>
                <a:latin typeface="+mn-lt"/>
                <a:ea typeface="+mn-ea"/>
                <a:cs typeface="+mn-cs"/>
              </a:rPr>
              <a:t> when a click event is triggered on this button element (or its children) and passes in the event object.</a:t>
            </a:r>
          </a:p>
          <a:p>
            <a:r>
              <a:rPr lang="en-US" sz="1200" b="0" i="0" kern="1200" dirty="0" smtClean="0">
                <a:solidFill>
                  <a:schemeClr val="tx1"/>
                </a:solidFill>
                <a:effectLst/>
                <a:latin typeface="+mn-lt"/>
                <a:ea typeface="+mn-ea"/>
                <a:cs typeface="+mn-cs"/>
              </a:rPr>
              <a:t>4. Two way data binding  is used in forms.</a:t>
            </a:r>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20</a:t>
            </a:fld>
            <a:endParaRPr lang="ru-RU"/>
          </a:p>
        </p:txBody>
      </p:sp>
    </p:spTree>
    <p:extLst>
      <p:ext uri="{BB962C8B-B14F-4D97-AF65-F5344CB8AC3E}">
        <p14:creationId xmlns:p14="http://schemas.microsoft.com/office/powerpoint/2010/main" val="26950711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1" dirty="0" smtClean="0">
                <a:solidFill>
                  <a:srgbClr val="00796B"/>
                </a:solidFill>
                <a:latin typeface="Monaco"/>
              </a:rPr>
              <a:t>[</a:t>
            </a:r>
            <a:r>
              <a:rPr lang="nl-NL" b="1" dirty="0" err="1" smtClean="0">
                <a:solidFill>
                  <a:srgbClr val="00796B"/>
                </a:solidFill>
                <a:latin typeface="Monaco"/>
              </a:rPr>
              <a:t>class.extra-sparkle</a:t>
            </a:r>
            <a:r>
              <a:rPr lang="nl-NL" b="1" dirty="0" smtClean="0">
                <a:solidFill>
                  <a:srgbClr val="00796B"/>
                </a:solidFill>
                <a:latin typeface="Monaco"/>
              </a:rPr>
              <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Binds the presence of the CSS class </a:t>
            </a:r>
            <a:r>
              <a:rPr lang="en-US" dirty="0" smtClean="0"/>
              <a:t>filter-is-visible</a:t>
            </a:r>
            <a:r>
              <a:rPr lang="en-US" sz="1200" b="0" i="0" kern="1200" dirty="0" smtClean="0">
                <a:solidFill>
                  <a:schemeClr val="tx1"/>
                </a:solidFill>
                <a:effectLst/>
                <a:latin typeface="+mn-lt"/>
                <a:ea typeface="+mn-ea"/>
                <a:cs typeface="+mn-cs"/>
              </a:rPr>
              <a:t> on the element to the truthiness of the expression </a:t>
            </a:r>
            <a:r>
              <a:rPr lang="en-US" dirty="0" err="1" smtClean="0"/>
              <a:t>isVisible</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ngClass</a:t>
            </a:r>
            <a:r>
              <a:rPr lang="en-US" sz="1200" b="1"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Binds the presence of CSS classes on the element to the truthiness of the associated map values. The right-hand expression should return {class-name: true/false} map.</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22</a:t>
            </a:fld>
            <a:endParaRPr lang="nl-NL"/>
          </a:p>
        </p:txBody>
      </p:sp>
    </p:spTree>
    <p:extLst>
      <p:ext uri="{BB962C8B-B14F-4D97-AF65-F5344CB8AC3E}">
        <p14:creationId xmlns:p14="http://schemas.microsoft.com/office/powerpoint/2010/main" val="3245544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nl-NL" dirty="0" err="1" smtClean="0"/>
              <a:t>Add</a:t>
            </a:r>
            <a:r>
              <a:rPr lang="nl-NL" dirty="0" smtClean="0"/>
              <a:t> </a:t>
            </a:r>
            <a:r>
              <a:rPr lang="nl-NL" dirty="0" err="1" smtClean="0"/>
              <a:t>this</a:t>
            </a:r>
            <a:r>
              <a:rPr lang="nl-NL" dirty="0" smtClean="0"/>
              <a:t> </a:t>
            </a:r>
            <a:r>
              <a:rPr lang="nl-NL" dirty="0" err="1" smtClean="0"/>
              <a:t>to</a:t>
            </a:r>
            <a:r>
              <a:rPr lang="nl-NL" dirty="0" smtClean="0"/>
              <a:t> the </a:t>
            </a:r>
            <a:r>
              <a:rPr lang="en-US" dirty="0" smtClean="0"/>
              <a:t>in </a:t>
            </a:r>
            <a:r>
              <a:rPr lang="en-US" dirty="0" err="1" smtClean="0"/>
              <a:t>app.module.ts</a:t>
            </a:r>
            <a:endParaRPr lang="nl-NL" dirty="0" smtClean="0"/>
          </a:p>
          <a:p>
            <a:pPr marL="171450" indent="-171450">
              <a:buFontTx/>
              <a:buChar char="-"/>
            </a:pPr>
            <a:endParaRPr lang="nl-NL" dirty="0" smtClean="0"/>
          </a:p>
          <a:p>
            <a:pPr lvl="1"/>
            <a:r>
              <a:rPr lang="en-US" b="1" dirty="0" smtClean="0"/>
              <a:t>import { </a:t>
            </a:r>
            <a:r>
              <a:rPr lang="en-US" b="1" dirty="0" err="1" smtClean="0"/>
              <a:t>FormsModule</a:t>
            </a:r>
            <a:r>
              <a:rPr lang="en-US" b="1" dirty="0" smtClean="0"/>
              <a:t> }   from '@angular/forms';</a:t>
            </a:r>
          </a:p>
          <a:p>
            <a:pPr lvl="1"/>
            <a:endParaRPr lang="en-US" b="1" dirty="0" smtClean="0"/>
          </a:p>
          <a:p>
            <a:pPr lvl="1"/>
            <a:r>
              <a:rPr lang="en-US" b="1" dirty="0" smtClean="0"/>
              <a:t>@</a:t>
            </a:r>
            <a:r>
              <a:rPr lang="en-US" b="1" dirty="0" err="1" smtClean="0"/>
              <a:t>NgModule</a:t>
            </a:r>
            <a:r>
              <a:rPr lang="en-US" b="1" dirty="0" smtClean="0"/>
              <a:t> </a:t>
            </a:r>
            <a:r>
              <a:rPr lang="en-US" b="1" dirty="0" smtClean="0">
                <a:sym typeface="Wingdings" panose="05000000000000000000" pitchFamily="2" charset="2"/>
              </a:rPr>
              <a:t> </a:t>
            </a:r>
            <a:r>
              <a:rPr lang="nl-NL" b="1" dirty="0" smtClean="0"/>
              <a:t> </a:t>
            </a:r>
            <a:r>
              <a:rPr lang="nl-NL" b="1" dirty="0" err="1" smtClean="0"/>
              <a:t>imports</a:t>
            </a:r>
            <a:r>
              <a:rPr lang="nl-NL" b="1" dirty="0" smtClean="0"/>
              <a:t>: [</a:t>
            </a:r>
            <a:r>
              <a:rPr lang="nl-NL" b="1" dirty="0" err="1" smtClean="0"/>
              <a:t>BrowserModule</a:t>
            </a:r>
            <a:r>
              <a:rPr lang="nl-NL" b="1" dirty="0" smtClean="0"/>
              <a:t>, </a:t>
            </a:r>
            <a:r>
              <a:rPr lang="nl-NL" sz="1600" b="1" dirty="0" err="1" smtClean="0">
                <a:solidFill>
                  <a:srgbClr val="FFC000"/>
                </a:solidFill>
              </a:rPr>
              <a:t>FormsModule</a:t>
            </a:r>
            <a:r>
              <a:rPr lang="nl-NL" b="1" dirty="0" smtClean="0"/>
              <a:t>],   </a:t>
            </a:r>
            <a:r>
              <a:rPr lang="nl-NL" sz="1000" b="1" i="1" dirty="0" smtClean="0"/>
              <a:t>// </a:t>
            </a:r>
            <a:r>
              <a:rPr lang="nl-NL" sz="1000" b="1" i="1" dirty="0" err="1" smtClean="0"/>
              <a:t>inject</a:t>
            </a:r>
            <a:r>
              <a:rPr lang="nl-NL" sz="1000" b="1" i="1" dirty="0" smtClean="0"/>
              <a:t> </a:t>
            </a:r>
            <a:r>
              <a:rPr lang="nl-NL" sz="1000" b="1" i="1" dirty="0" err="1" smtClean="0"/>
              <a:t>build</a:t>
            </a:r>
            <a:r>
              <a:rPr lang="nl-NL" sz="1000" b="1" i="1" dirty="0" smtClean="0"/>
              <a:t>-in </a:t>
            </a:r>
            <a:r>
              <a:rPr lang="nl-NL" sz="1200" b="1" i="1" dirty="0" smtClean="0"/>
              <a:t>modules</a:t>
            </a:r>
          </a:p>
          <a:p>
            <a:pPr lvl="1"/>
            <a:endParaRPr lang="nl-NL" sz="1200" b="1" i="1" dirty="0" smtClean="0"/>
          </a:p>
          <a:p>
            <a:pPr lvl="1"/>
            <a:endParaRPr lang="en-US" b="1"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25</a:t>
            </a:fld>
            <a:endParaRPr lang="nl-NL"/>
          </a:p>
        </p:txBody>
      </p:sp>
    </p:spTree>
    <p:extLst>
      <p:ext uri="{BB962C8B-B14F-4D97-AF65-F5344CB8AC3E}">
        <p14:creationId xmlns:p14="http://schemas.microsoft.com/office/powerpoint/2010/main" val="23858225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b="1" dirty="0" smtClean="0">
                <a:solidFill>
                  <a:srgbClr val="C00000"/>
                </a:solidFill>
              </a:rPr>
              <a:t>[(</a:t>
            </a:r>
            <a:r>
              <a:rPr lang="en-US" b="1" dirty="0" err="1" smtClean="0">
                <a:solidFill>
                  <a:srgbClr val="C00000"/>
                </a:solidFill>
              </a:rPr>
              <a:t>ngModel</a:t>
            </a:r>
            <a:r>
              <a:rPr lang="en-US" b="1" dirty="0" smtClean="0">
                <a:solidFill>
                  <a:srgbClr val="C00000"/>
                </a:solidFill>
              </a:rPr>
              <a:t>)] </a:t>
            </a:r>
            <a:r>
              <a:rPr lang="en-US" sz="1200" b="0" i="0" kern="1200" dirty="0" smtClean="0">
                <a:solidFill>
                  <a:schemeClr val="tx1"/>
                </a:solidFill>
                <a:effectLst/>
                <a:latin typeface="+mn-lt"/>
                <a:ea typeface="+mn-ea"/>
                <a:cs typeface="+mn-cs"/>
              </a:rPr>
              <a:t>Provides two-way data-binding, parsing, and validation for form controls.</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27</a:t>
            </a:fld>
            <a:endParaRPr lang="nl-NL"/>
          </a:p>
        </p:txBody>
      </p:sp>
    </p:spTree>
    <p:extLst>
      <p:ext uri="{BB962C8B-B14F-4D97-AF65-F5344CB8AC3E}">
        <p14:creationId xmlns:p14="http://schemas.microsoft.com/office/powerpoint/2010/main" val="9535323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make this service injectable, we need to create a provider for it first.</a:t>
            </a:r>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32</a:t>
            </a:fld>
            <a:endParaRPr lang="nl-NL"/>
          </a:p>
        </p:txBody>
      </p:sp>
    </p:spTree>
    <p:extLst>
      <p:ext uri="{BB962C8B-B14F-4D97-AF65-F5344CB8AC3E}">
        <p14:creationId xmlns:p14="http://schemas.microsoft.com/office/powerpoint/2010/main" val="3956010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2</a:t>
            </a:fld>
            <a:endParaRPr lang="nl-NL"/>
          </a:p>
        </p:txBody>
      </p:sp>
    </p:spTree>
    <p:extLst>
      <p:ext uri="{BB962C8B-B14F-4D97-AF65-F5344CB8AC3E}">
        <p14:creationId xmlns:p14="http://schemas.microsoft.com/office/powerpoint/2010/main" val="3698266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a:t>
            </a:r>
            <a:r>
              <a:rPr lang="en-US" sz="1200" b="1" i="1" kern="1200" dirty="0" smtClean="0">
                <a:solidFill>
                  <a:schemeClr val="tx1"/>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err="1" smtClean="0"/>
              <a:t>AppService</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it into the application that you just created.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sym typeface="Wingdings" panose="05000000000000000000" pitchFamily="2" charset="2"/>
              </a:rPr>
              <a:t>Use Promise  for </a:t>
            </a:r>
            <a:r>
              <a:rPr lang="en-US" sz="1200" b="0" i="0" kern="1200" baseline="0" dirty="0" err="1" smtClean="0">
                <a:solidFill>
                  <a:schemeClr val="tx1"/>
                </a:solidFill>
                <a:effectLst/>
                <a:latin typeface="+mn-lt"/>
                <a:ea typeface="+mn-ea"/>
                <a:cs typeface="+mn-cs"/>
                <a:sym typeface="Wingdings" panose="05000000000000000000" pitchFamily="2" charset="2"/>
              </a:rPr>
              <a:t>async</a:t>
            </a:r>
            <a:r>
              <a:rPr lang="en-US" sz="1200" b="0" i="0" kern="1200" baseline="0" dirty="0" smtClean="0">
                <a:solidFill>
                  <a:schemeClr val="tx1"/>
                </a:solidFill>
                <a:effectLst/>
                <a:latin typeface="+mn-lt"/>
                <a:ea typeface="+mn-ea"/>
                <a:cs typeface="+mn-cs"/>
                <a:sym typeface="Wingdings" panose="05000000000000000000" pitchFamily="2" charset="2"/>
              </a:rPr>
              <a:t> calls</a:t>
            </a: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33</a:t>
            </a:fld>
            <a:endParaRPr lang="nl-NL"/>
          </a:p>
        </p:txBody>
      </p:sp>
    </p:spTree>
    <p:extLst>
      <p:ext uri="{BB962C8B-B14F-4D97-AF65-F5344CB8AC3E}">
        <p14:creationId xmlns:p14="http://schemas.microsoft.com/office/powerpoint/2010/main" val="34919573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make this service injectable, we need to create a provider for it first.</a:t>
            </a:r>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34</a:t>
            </a:fld>
            <a:endParaRPr lang="nl-NL"/>
          </a:p>
        </p:txBody>
      </p:sp>
    </p:spTree>
    <p:extLst>
      <p:ext uri="{BB962C8B-B14F-4D97-AF65-F5344CB8AC3E}">
        <p14:creationId xmlns:p14="http://schemas.microsoft.com/office/powerpoint/2010/main" val="30434276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err="1" smtClean="0"/>
              <a:t>Use</a:t>
            </a:r>
            <a:r>
              <a:rPr lang="nl-NL" dirty="0" smtClean="0"/>
              <a:t> </a:t>
            </a:r>
            <a:r>
              <a:rPr lang="nl-NL" dirty="0" err="1" smtClean="0"/>
              <a:t>LifeCyclehook</a:t>
            </a:r>
            <a:r>
              <a:rPr lang="nl-NL" dirty="0" smtClean="0"/>
              <a:t>: </a:t>
            </a:r>
            <a:r>
              <a:rPr lang="nl-NL" dirty="0" err="1" smtClean="0"/>
              <a:t>ngOnInit</a:t>
            </a:r>
            <a:r>
              <a:rPr lang="nl-NL" dirty="0" smtClean="0"/>
              <a:t>() !!!</a:t>
            </a:r>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35</a:t>
            </a:fld>
            <a:endParaRPr lang="nl-NL"/>
          </a:p>
        </p:txBody>
      </p:sp>
    </p:spTree>
    <p:extLst>
      <p:ext uri="{BB962C8B-B14F-4D97-AF65-F5344CB8AC3E}">
        <p14:creationId xmlns:p14="http://schemas.microsoft.com/office/powerpoint/2010/main" val="32366365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See: https://angular.io/docs/ts/latest/cookbook/component-communication.html#!#child-to-parent</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dirty="0" smtClean="0"/>
              <a:t>@Input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To define an input for a component, we use the </a:t>
            </a:r>
            <a:r>
              <a:rPr lang="en-US" dirty="0" smtClean="0"/>
              <a:t>@Input</a:t>
            </a:r>
            <a:r>
              <a:rPr lang="en-US" sz="1200" b="0" i="0" kern="1200" dirty="0" smtClean="0">
                <a:solidFill>
                  <a:schemeClr val="tx1"/>
                </a:solidFill>
                <a:effectLst/>
                <a:latin typeface="+mn-lt"/>
                <a:ea typeface="+mn-ea"/>
                <a:cs typeface="+mn-cs"/>
              </a:rPr>
              <a:t> decorator.</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See: http://learnangular2.com/inputs/</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dirty="0" smtClean="0"/>
              <a:t>@Output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To create a custom event, we can use the new </a:t>
            </a:r>
            <a:r>
              <a:rPr lang="en-US" dirty="0" smtClean="0"/>
              <a:t>@Output</a:t>
            </a:r>
            <a:r>
              <a:rPr lang="en-US" sz="1200" b="0" i="0" kern="1200" dirty="0" smtClean="0">
                <a:solidFill>
                  <a:schemeClr val="tx1"/>
                </a:solidFill>
                <a:effectLst/>
                <a:latin typeface="+mn-lt"/>
                <a:ea typeface="+mn-ea"/>
                <a:cs typeface="+mn-cs"/>
              </a:rPr>
              <a:t> decorator/annotation.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child component exposes an </a:t>
            </a:r>
            <a:r>
              <a:rPr lang="en-US" dirty="0" err="1" smtClean="0"/>
              <a:t>EventEmitter</a:t>
            </a:r>
            <a:r>
              <a:rPr lang="en-US" sz="1200" b="0" i="0" kern="1200" dirty="0" smtClean="0">
                <a:solidFill>
                  <a:schemeClr val="tx1"/>
                </a:solidFill>
                <a:effectLst/>
                <a:latin typeface="+mn-lt"/>
                <a:ea typeface="+mn-ea"/>
                <a:cs typeface="+mn-cs"/>
              </a:rPr>
              <a:t> property with which it </a:t>
            </a:r>
            <a:r>
              <a:rPr lang="en-US" dirty="0" smtClean="0"/>
              <a:t>emits </a:t>
            </a:r>
            <a:r>
              <a:rPr lang="en-US" sz="1200" b="0" i="0" kern="1200" dirty="0" smtClean="0">
                <a:solidFill>
                  <a:schemeClr val="tx1"/>
                </a:solidFill>
                <a:effectLst/>
                <a:latin typeface="+mn-lt"/>
                <a:ea typeface="+mn-ea"/>
                <a:cs typeface="+mn-cs"/>
              </a:rPr>
              <a:t>events when something happens. The parent binds to that event property and reacts to those events.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See: </a:t>
            </a:r>
            <a:r>
              <a:rPr lang="nl-NL" dirty="0" smtClean="0"/>
              <a:t>http://learnangular2.com/outputs/</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smtClean="0"/>
              <a:t>Zone.js -&gt; </a:t>
            </a:r>
            <a:r>
              <a:rPr lang="nl-NL" b="1" baseline="0" dirty="0" err="1" smtClean="0"/>
              <a:t>to</a:t>
            </a:r>
            <a:r>
              <a:rPr lang="nl-NL" b="1" baseline="0" dirty="0" smtClean="0"/>
              <a:t> </a:t>
            </a:r>
            <a:r>
              <a:rPr lang="nl-NL" b="1" baseline="0" dirty="0" err="1" smtClean="0"/>
              <a:t>perform</a:t>
            </a:r>
            <a:r>
              <a:rPr lang="nl-NL" b="1" baseline="0" dirty="0" smtClean="0"/>
              <a:t> change </a:t>
            </a:r>
            <a:r>
              <a:rPr lang="nl-NL" b="1" baseline="0" dirty="0" err="1" smtClean="0"/>
              <a:t>detection</a:t>
            </a:r>
            <a:r>
              <a:rPr lang="nl-NL" b="1" baseline="0" dirty="0" smtClean="0"/>
              <a:t> in </a:t>
            </a:r>
            <a:r>
              <a:rPr lang="nl-NL" b="1" baseline="0" dirty="0" err="1" smtClean="0"/>
              <a:t>our</a:t>
            </a:r>
            <a:r>
              <a:rPr lang="nl-NL" b="1" baseline="0" dirty="0" smtClean="0"/>
              <a:t> </a:t>
            </a:r>
            <a:r>
              <a:rPr lang="nl-NL" b="1" baseline="0" dirty="0" err="1" smtClean="0"/>
              <a:t>application</a:t>
            </a: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37</a:t>
            </a:fld>
            <a:endParaRPr lang="nl-NL"/>
          </a:p>
        </p:txBody>
      </p:sp>
    </p:spTree>
    <p:extLst>
      <p:ext uri="{BB962C8B-B14F-4D97-AF65-F5344CB8AC3E}">
        <p14:creationId xmlns:p14="http://schemas.microsoft.com/office/powerpoint/2010/main" val="6474271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40</a:t>
            </a:fld>
            <a:endParaRPr lang="nl-NL"/>
          </a:p>
        </p:txBody>
      </p:sp>
    </p:spTree>
    <p:extLst>
      <p:ext uri="{BB962C8B-B14F-4D97-AF65-F5344CB8AC3E}">
        <p14:creationId xmlns:p14="http://schemas.microsoft.com/office/powerpoint/2010/main" val="3887029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200" b="1" dirty="0" smtClean="0"/>
              <a:t>module.id = absolute</a:t>
            </a:r>
            <a:r>
              <a:rPr lang="nl-NL" sz="1200" b="1" baseline="0" dirty="0" smtClean="0"/>
              <a:t> </a:t>
            </a:r>
            <a:r>
              <a:rPr lang="nl-NL" sz="1200" b="1" baseline="0" dirty="0" err="1" smtClean="0"/>
              <a:t>path</a:t>
            </a:r>
            <a:r>
              <a:rPr lang="nl-NL" sz="1200" b="1" baseline="0" dirty="0" smtClean="0"/>
              <a:t>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nl-NL" sz="1200"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a:t>
            </a:r>
            <a:r>
              <a:rPr lang="en-US" dirty="0" err="1" smtClean="0"/>
              <a:t>moduleId</a:t>
            </a:r>
            <a:r>
              <a:rPr lang="en-US" dirty="0" smtClean="0"/>
              <a:t>: module.id</a:t>
            </a:r>
            <a:r>
              <a:rPr lang="en-US" sz="1200" b="0" i="0" kern="1200" dirty="0" smtClean="0">
                <a:solidFill>
                  <a:schemeClr val="tx1"/>
                </a:solidFill>
                <a:effectLst/>
                <a:latin typeface="+mn-lt"/>
                <a:ea typeface="+mn-ea"/>
                <a:cs typeface="+mn-cs"/>
              </a:rPr>
              <a:t> property sets the base for module-relative loading of the </a:t>
            </a:r>
            <a:r>
              <a:rPr lang="en-US" dirty="0" err="1" smtClean="0"/>
              <a:t>templateUrl</a:t>
            </a:r>
            <a:r>
              <a:rPr lang="en-US" sz="1200" b="0" i="0" kern="1200" smtClean="0">
                <a:solidFill>
                  <a:schemeClr val="tx1"/>
                </a:solidFill>
                <a:effectLst/>
                <a:latin typeface="+mn-lt"/>
                <a:ea typeface="+mn-ea"/>
                <a:cs typeface="+mn-cs"/>
              </a:rPr>
              <a:t>.</a:t>
            </a:r>
            <a:endParaRPr lang="nl-NL" sz="1200"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NL" sz="1200" b="1" baseline="0" dirty="0" smtClean="0">
              <a:effectLst/>
              <a:latin typeface="Cambria"/>
              <a:ea typeface="ＭＳ 明朝"/>
              <a:cs typeface="Times New Roman"/>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sz="1200" b="1" baseline="0" dirty="0" smtClean="0">
                <a:effectLst/>
                <a:latin typeface="Cambria"/>
                <a:ea typeface="ＭＳ 明朝"/>
                <a:cs typeface="Times New Roman"/>
              </a:rPr>
              <a:t>See: https://angular.io/docs/ts/latest/cookbook/component-relative-paths.html</a:t>
            </a: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41</a:t>
            </a:fld>
            <a:endParaRPr lang="nl-NL"/>
          </a:p>
        </p:txBody>
      </p:sp>
    </p:spTree>
    <p:extLst>
      <p:ext uri="{BB962C8B-B14F-4D97-AF65-F5344CB8AC3E}">
        <p14:creationId xmlns:p14="http://schemas.microsoft.com/office/powerpoint/2010/main" val="36978006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42</a:t>
            </a:fld>
            <a:endParaRPr lang="nl-NL"/>
          </a:p>
        </p:txBody>
      </p:sp>
    </p:spTree>
    <p:extLst>
      <p:ext uri="{BB962C8B-B14F-4D97-AF65-F5344CB8AC3E}">
        <p14:creationId xmlns:p14="http://schemas.microsoft.com/office/powerpoint/2010/main" val="6959930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nl-NL" dirty="0" err="1" smtClean="0"/>
              <a:t>Add</a:t>
            </a:r>
            <a:r>
              <a:rPr lang="nl-NL" dirty="0" smtClean="0"/>
              <a:t> </a:t>
            </a:r>
            <a:r>
              <a:rPr lang="nl-NL" dirty="0" err="1" smtClean="0"/>
              <a:t>this</a:t>
            </a:r>
            <a:r>
              <a:rPr lang="nl-NL" dirty="0" smtClean="0"/>
              <a:t> </a:t>
            </a:r>
            <a:r>
              <a:rPr lang="nl-NL" dirty="0" err="1" smtClean="0"/>
              <a:t>to</a:t>
            </a:r>
            <a:r>
              <a:rPr lang="nl-NL" dirty="0" smtClean="0"/>
              <a:t> the </a:t>
            </a:r>
            <a:r>
              <a:rPr lang="en-US" dirty="0" smtClean="0"/>
              <a:t>in </a:t>
            </a:r>
            <a:r>
              <a:rPr lang="en-US" dirty="0" err="1" smtClean="0"/>
              <a:t>app.module.ts</a:t>
            </a:r>
            <a:endParaRPr lang="nl-NL" dirty="0" smtClean="0"/>
          </a:p>
          <a:p>
            <a:pPr marL="171450" indent="-171450">
              <a:buFontTx/>
              <a:buChar char="-"/>
            </a:pPr>
            <a:endParaRPr lang="nl-NL" dirty="0" smtClean="0"/>
          </a:p>
          <a:p>
            <a:pPr lvl="1"/>
            <a:r>
              <a:rPr lang="en-US" b="1" dirty="0" smtClean="0"/>
              <a:t>import {</a:t>
            </a:r>
            <a:r>
              <a:rPr lang="nl-NL" sz="1200" b="1" dirty="0" err="1" smtClean="0">
                <a:solidFill>
                  <a:srgbClr val="FFC000"/>
                </a:solidFill>
              </a:rPr>
              <a:t>BookListComponent</a:t>
            </a:r>
            <a:r>
              <a:rPr lang="en-US" b="1" dirty="0" smtClean="0"/>
              <a:t>}   from '@angular/forms';</a:t>
            </a:r>
          </a:p>
          <a:p>
            <a:pPr lvl="1"/>
            <a:endParaRPr lang="en-US" b="1" dirty="0" smtClean="0"/>
          </a:p>
          <a:p>
            <a:pPr lvl="1"/>
            <a:endParaRPr lang="en-US" b="1"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43</a:t>
            </a:fld>
            <a:endParaRPr lang="nl-NL"/>
          </a:p>
        </p:txBody>
      </p:sp>
    </p:spTree>
    <p:extLst>
      <p:ext uri="{BB962C8B-B14F-4D97-AF65-F5344CB8AC3E}">
        <p14:creationId xmlns:p14="http://schemas.microsoft.com/office/powerpoint/2010/main" val="9582214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45</a:t>
            </a:fld>
            <a:endParaRPr lang="nl-NL"/>
          </a:p>
        </p:txBody>
      </p:sp>
    </p:spTree>
    <p:extLst>
      <p:ext uri="{BB962C8B-B14F-4D97-AF65-F5344CB8AC3E}">
        <p14:creationId xmlns:p14="http://schemas.microsoft.com/office/powerpoint/2010/main" val="14956228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Import</a:t>
            </a:r>
            <a:r>
              <a:rPr lang="nl-NL" baseline="0" dirty="0" smtClean="0"/>
              <a:t> </a:t>
            </a:r>
            <a:r>
              <a:rPr lang="nl-NL" dirty="0" smtClean="0"/>
              <a:t>Output </a:t>
            </a:r>
            <a:r>
              <a:rPr lang="nl-NL" dirty="0" err="1" smtClean="0"/>
              <a:t>and</a:t>
            </a:r>
            <a:r>
              <a:rPr lang="nl-NL" dirty="0" smtClean="0"/>
              <a:t> </a:t>
            </a:r>
            <a:r>
              <a:rPr lang="nl-NL" dirty="0" err="1" smtClean="0"/>
              <a:t>EventEmitter</a:t>
            </a:r>
            <a:r>
              <a:rPr lang="nl-NL" dirty="0" smtClean="0"/>
              <a:t> =</a:t>
            </a:r>
            <a:r>
              <a:rPr lang="nl-NL" baseline="0" dirty="0" smtClean="0"/>
              <a:t> </a:t>
            </a:r>
            <a:r>
              <a:rPr lang="en-US" sz="1200" b="0" i="0" kern="1200" dirty="0" smtClean="0">
                <a:solidFill>
                  <a:schemeClr val="tx1"/>
                </a:solidFill>
                <a:effectLst/>
                <a:latin typeface="+mn-lt"/>
                <a:ea typeface="+mn-ea"/>
                <a:cs typeface="+mn-cs"/>
              </a:rPr>
              <a:t>Used by components to emit </a:t>
            </a:r>
            <a:r>
              <a:rPr lang="en-US" sz="1200" b="1" i="0" kern="1200" dirty="0" smtClean="0">
                <a:solidFill>
                  <a:schemeClr val="tx1"/>
                </a:solidFill>
                <a:effectLst/>
                <a:latin typeface="+mn-lt"/>
                <a:ea typeface="+mn-ea"/>
                <a:cs typeface="+mn-cs"/>
              </a:rPr>
              <a:t>custom </a:t>
            </a:r>
            <a:r>
              <a:rPr lang="en-US" sz="1200" b="0" i="0" kern="1200" dirty="0" smtClean="0">
                <a:solidFill>
                  <a:schemeClr val="tx1"/>
                </a:solidFill>
                <a:effectLst/>
                <a:latin typeface="+mn-lt"/>
                <a:ea typeface="+mn-ea"/>
                <a:cs typeface="+mn-cs"/>
              </a:rPr>
              <a:t>Events. The parent binds to that event and reacts to those events.</a:t>
            </a:r>
          </a:p>
          <a:p>
            <a:endParaRPr lang="en-US" sz="1200" b="0" i="0" kern="1200" dirty="0" smtClean="0">
              <a:solidFill>
                <a:schemeClr val="tx1"/>
              </a:solidFill>
              <a:effectLst/>
              <a:latin typeface="+mn-lt"/>
              <a:ea typeface="+mn-ea"/>
              <a:cs typeface="+mn-cs"/>
            </a:endParaRPr>
          </a:p>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46</a:t>
            </a:fld>
            <a:endParaRPr lang="nl-NL"/>
          </a:p>
        </p:txBody>
      </p:sp>
    </p:spTree>
    <p:extLst>
      <p:ext uri="{BB962C8B-B14F-4D97-AF65-F5344CB8AC3E}">
        <p14:creationId xmlns:p14="http://schemas.microsoft.com/office/powerpoint/2010/main" val="332960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i="1" dirty="0" err="1" smtClean="0"/>
              <a:t>TypeScript</a:t>
            </a:r>
            <a:r>
              <a:rPr lang="nl-NL" b="1" i="1" dirty="0" smtClean="0"/>
              <a:t> en </a:t>
            </a:r>
            <a:r>
              <a:rPr lang="nl-NL" b="1" i="1" dirty="0" err="1" smtClean="0"/>
              <a:t>Angular</a:t>
            </a:r>
            <a:r>
              <a:rPr lang="nl-NL" b="1" i="1" baseline="0" dirty="0" smtClean="0"/>
              <a:t> 2 gaan hand in hand</a:t>
            </a:r>
            <a:r>
              <a:rPr lang="nl-NL" b="1" i="1" dirty="0" smtClean="0"/>
              <a:t>.</a:t>
            </a:r>
            <a:r>
              <a:rPr lang="nl-NL" dirty="0" smtClean="0"/>
              <a:t> </a:t>
            </a:r>
            <a:r>
              <a:rPr lang="nl-NL" b="1" i="1" dirty="0" err="1" smtClean="0"/>
              <a:t>TypeScript</a:t>
            </a:r>
            <a:r>
              <a:rPr lang="nl-NL" b="1" i="1" baseline="0" dirty="0" smtClean="0"/>
              <a:t> is een </a:t>
            </a:r>
            <a:r>
              <a:rPr lang="nl-NL" b="1" i="1" u="sng" baseline="0" dirty="0" err="1" smtClean="0"/>
              <a:t>typed</a:t>
            </a:r>
            <a:r>
              <a:rPr lang="nl-NL" b="1" i="1" u="sng" baseline="0" dirty="0" smtClean="0"/>
              <a:t> </a:t>
            </a:r>
            <a:r>
              <a:rPr lang="nl-NL" b="1" i="1" u="sng" baseline="0" dirty="0" err="1" smtClean="0"/>
              <a:t>superset</a:t>
            </a:r>
            <a:r>
              <a:rPr lang="nl-NL" b="1" i="1" u="sng" baseline="0" dirty="0" smtClean="0"/>
              <a:t> </a:t>
            </a:r>
            <a:r>
              <a:rPr lang="nl-NL" b="1" i="1" baseline="0" dirty="0" smtClean="0"/>
              <a:t>van </a:t>
            </a:r>
            <a:r>
              <a:rPr lang="nl-NL" b="1" i="1" baseline="0" dirty="0" err="1" smtClean="0"/>
              <a:t>JavaScript</a:t>
            </a:r>
            <a:endParaRPr lang="nl-NL" b="1" i="1"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i="1" dirty="0" smtClean="0"/>
              <a:t>Component</a:t>
            </a:r>
            <a:r>
              <a:rPr lang="nl-NL" b="1" i="1" baseline="0" dirty="0" smtClean="0"/>
              <a:t> </a:t>
            </a:r>
            <a:r>
              <a:rPr lang="nl-NL" b="1" i="1" baseline="0" dirty="0" err="1" smtClean="0"/>
              <a:t>based</a:t>
            </a:r>
            <a:r>
              <a:rPr lang="nl-NL" b="1" i="1" baseline="0" dirty="0" smtClean="0"/>
              <a:t> </a:t>
            </a:r>
            <a:r>
              <a:rPr lang="nl-NL" b="1" i="1" baseline="0" dirty="0" smtClean="0">
                <a:sym typeface="Wingdings" panose="05000000000000000000" pitchFamily="2" charset="2"/>
              </a:rPr>
              <a:t> I</a:t>
            </a:r>
            <a:r>
              <a:rPr lang="nl-NL" b="1" i="1" baseline="0" dirty="0" smtClean="0"/>
              <a:t>s </a:t>
            </a:r>
            <a:r>
              <a:rPr lang="nl-NL" b="1" i="1" u="sng" baseline="0" dirty="0" smtClean="0"/>
              <a:t>herbruikbare</a:t>
            </a:r>
            <a:r>
              <a:rPr lang="nl-NL" b="1" i="1" baseline="0" dirty="0" smtClean="0"/>
              <a:t> logica die je toevoegt aan je </a:t>
            </a:r>
            <a:r>
              <a:rPr lang="nl-NL" b="1" i="1" baseline="0" dirty="0" err="1" smtClean="0"/>
              <a:t>html-pagina</a:t>
            </a:r>
            <a:r>
              <a:rPr lang="nl-NL" b="1" i="1" baseline="0" dirty="0" smtClean="0"/>
              <a: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dirty="0" smtClean="0"/>
              <a:t>Performance  beter!</a:t>
            </a:r>
            <a:r>
              <a:rPr lang="nl-NL" b="1" baseline="0" dirty="0" smtClean="0"/>
              <a:t> </a:t>
            </a:r>
            <a:r>
              <a:rPr lang="nl-NL" b="1" baseline="0" dirty="0" smtClean="0">
                <a:sym typeface="Wingdings" panose="05000000000000000000" pitchFamily="2" charset="2"/>
              </a:rPr>
              <a:t></a:t>
            </a:r>
            <a:r>
              <a:rPr lang="nl-NL" b="1" baseline="0" dirty="0" smtClean="0"/>
              <a:t> </a:t>
            </a:r>
            <a:r>
              <a:rPr lang="nl-NL" b="1" i="1" baseline="0" dirty="0" smtClean="0"/>
              <a:t>Betere/</a:t>
            </a:r>
            <a:r>
              <a:rPr lang="nl-NL" b="1" i="1" baseline="0" dirty="0" err="1" smtClean="0"/>
              <a:t>efficientere</a:t>
            </a:r>
            <a:r>
              <a:rPr lang="nl-NL" b="1" i="1" baseline="0" dirty="0" smtClean="0"/>
              <a:t> structuur</a:t>
            </a:r>
            <a:r>
              <a:rPr lang="nl-NL" b="0" i="0" baseline="0" dirty="0" smtClean="0"/>
              <a:t>: </a:t>
            </a:r>
            <a:r>
              <a:rPr lang="nl-NL" b="0" i="0" baseline="0" dirty="0" err="1" smtClean="0"/>
              <a:t>Angular</a:t>
            </a:r>
            <a:r>
              <a:rPr lang="nl-NL" b="0" i="0" baseline="0" dirty="0" smtClean="0"/>
              <a:t> 2 </a:t>
            </a:r>
            <a:r>
              <a:rPr lang="nl-NL" b="0" i="0" baseline="0" dirty="0" err="1" smtClean="0"/>
              <a:t>Apps</a:t>
            </a:r>
            <a:r>
              <a:rPr lang="nl-NL" b="0" i="0" baseline="0" dirty="0" smtClean="0"/>
              <a:t> zijn opgebouwd volgens een boomstructuur.</a:t>
            </a:r>
            <a:endParaRPr lang="nl-NL" b="0" baseline="0" dirty="0" smtClean="0"/>
          </a:p>
          <a:p>
            <a:pPr marL="228600" indent="-228600">
              <a:buAutoNum type="arabicPeriod" startAt="4"/>
            </a:pPr>
            <a:r>
              <a:rPr lang="nl-NL" b="1" dirty="0" smtClean="0"/>
              <a:t>Geen $Scope </a:t>
            </a:r>
            <a:r>
              <a:rPr lang="nl-NL" b="1" dirty="0" smtClean="0">
                <a:sym typeface="Wingdings" panose="05000000000000000000" pitchFamily="2" charset="2"/>
              </a:rPr>
              <a:t></a:t>
            </a:r>
            <a:r>
              <a:rPr lang="nl-NL" b="1" baseline="0" dirty="0" smtClean="0"/>
              <a:t> Geen gezamenlijk gebruik van de Scope. </a:t>
            </a:r>
            <a:r>
              <a:rPr lang="nl-NL" b="0" i="0" baseline="0" dirty="0" smtClean="0"/>
              <a:t>C</a:t>
            </a:r>
            <a:r>
              <a:rPr lang="nl-NL" baseline="0" dirty="0" smtClean="0"/>
              <a:t>omponenten zijn </a:t>
            </a:r>
            <a:r>
              <a:rPr lang="nl-NL" u="sng" baseline="0" dirty="0" smtClean="0"/>
              <a:t>niet</a:t>
            </a:r>
            <a:r>
              <a:rPr lang="nl-NL" baseline="0" dirty="0" smtClean="0"/>
              <a:t> meer gekoppeld aan elkaar middels $Scope.</a:t>
            </a:r>
            <a:endParaRPr lang="nl-NL" b="1" dirty="0" smtClean="0"/>
          </a:p>
          <a:p>
            <a:pPr marL="228600" indent="-228600">
              <a:buAutoNum type="arabicPeriod" startAt="6"/>
            </a:pPr>
            <a:r>
              <a:rPr lang="nl-NL" b="1" dirty="0" smtClean="0"/>
              <a:t>DI</a:t>
            </a:r>
            <a:r>
              <a:rPr lang="nl-NL" dirty="0" smtClean="0"/>
              <a:t> – Wordt gebruik gemaakt</a:t>
            </a:r>
            <a:r>
              <a:rPr lang="nl-NL" baseline="0" dirty="0" smtClean="0"/>
              <a:t> van</a:t>
            </a:r>
            <a:r>
              <a:rPr lang="nl-NL" dirty="0" smtClean="0"/>
              <a:t> interfaces (niet van concrete implementaties)</a:t>
            </a:r>
          </a:p>
          <a:p>
            <a:pPr marL="228600" indent="-228600">
              <a:buAutoNum type="arabicPeriod" startAt="6"/>
            </a:pPr>
            <a:r>
              <a:rPr lang="nl-NL" b="1" dirty="0" smtClean="0"/>
              <a:t>IDE</a:t>
            </a:r>
            <a:r>
              <a:rPr lang="nl-NL" dirty="0" smtClean="0"/>
              <a:t> </a:t>
            </a:r>
            <a:r>
              <a:rPr lang="nl-NL" dirty="0" smtClean="0">
                <a:sym typeface="Wingdings" panose="05000000000000000000" pitchFamily="2" charset="2"/>
              </a:rPr>
              <a:t> </a:t>
            </a:r>
            <a:r>
              <a:rPr lang="nl-NL" b="1" u="sng" dirty="0" err="1" smtClean="0">
                <a:sym typeface="Wingdings" panose="05000000000000000000" pitchFamily="2" charset="2"/>
              </a:rPr>
              <a:t>refactoring</a:t>
            </a:r>
            <a:r>
              <a:rPr lang="nl-NL" dirty="0" smtClean="0">
                <a:sym typeface="Wingdings" panose="05000000000000000000" pitchFamily="2" charset="2"/>
              </a:rPr>
              <a:t> +</a:t>
            </a:r>
            <a:r>
              <a:rPr lang="nl-NL" baseline="0" dirty="0" smtClean="0">
                <a:sym typeface="Wingdings" panose="05000000000000000000" pitchFamily="2" charset="2"/>
              </a:rPr>
              <a:t> </a:t>
            </a:r>
            <a:r>
              <a:rPr lang="nl-NL" baseline="0" dirty="0" err="1" smtClean="0">
                <a:sym typeface="Wingdings" panose="05000000000000000000" pitchFamily="2" charset="2"/>
              </a:rPr>
              <a:t>autocompletion</a:t>
            </a:r>
            <a:r>
              <a:rPr lang="nl-NL" baseline="0" dirty="0" smtClean="0">
                <a:sym typeface="Wingdings" panose="05000000000000000000" pitchFamily="2" charset="2"/>
              </a:rPr>
              <a:t> + type error op compilatie en </a:t>
            </a:r>
            <a:r>
              <a:rPr lang="nl-NL" baseline="0" dirty="0" err="1" smtClean="0">
                <a:sym typeface="Wingdings" panose="05000000000000000000" pitchFamily="2" charset="2"/>
              </a:rPr>
              <a:t>runtime</a:t>
            </a:r>
            <a:r>
              <a:rPr lang="nl-NL" baseline="0" dirty="0" smtClean="0">
                <a:sym typeface="Wingdings" panose="05000000000000000000" pitchFamily="2" charset="2"/>
              </a:rPr>
              <a:t> </a:t>
            </a:r>
            <a:r>
              <a:rPr lang="nl-NL" baseline="0" dirty="0" err="1" smtClean="0">
                <a:sym typeface="Wingdings" panose="05000000000000000000" pitchFamily="2" charset="2"/>
              </a:rPr>
              <a:t>nivo</a:t>
            </a:r>
            <a:endParaRPr lang="nl-NL" dirty="0" smtClean="0"/>
          </a:p>
          <a:p>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http://www.technofattie.com/2014/03/21/five-guidelines-for-avoiding-scope-soup-in-angular.html</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http://busypeoples.github.io/post/thinking-in-components-angular-js/</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 Gezamenlijk gebruik van $scope door meerdere controllers </a:t>
            </a:r>
            <a:r>
              <a:rPr lang="nl-NL" dirty="0" smtClean="0">
                <a:sym typeface="Wingdings" panose="05000000000000000000" pitchFamily="2" charset="2"/>
              </a:rPr>
              <a:t> controller</a:t>
            </a:r>
            <a:r>
              <a:rPr lang="nl-NL" baseline="0" dirty="0" smtClean="0">
                <a:sym typeface="Wingdings" panose="05000000000000000000" pitchFamily="2" charset="2"/>
              </a:rPr>
              <a:t> kunnen niet afzonderlijk getest worden.</a:t>
            </a:r>
            <a:endParaRPr lang="nl-NL" dirty="0" smtClean="0"/>
          </a:p>
          <a:p>
            <a:pPr marL="0" indent="0">
              <a:buNone/>
            </a:pPr>
            <a:r>
              <a:rPr lang="nl-NL" b="1" dirty="0" smtClean="0"/>
              <a:t>Problemen met scope in controller:</a:t>
            </a:r>
          </a:p>
          <a:p>
            <a:pPr>
              <a:buFontTx/>
              <a:buChar char="-"/>
            </a:pPr>
            <a:r>
              <a:rPr lang="nl-NL" dirty="0" smtClean="0"/>
              <a:t>Niet makkelijk te testen</a:t>
            </a:r>
          </a:p>
          <a:p>
            <a:pPr>
              <a:buFontTx/>
              <a:buChar char="-"/>
            </a:pPr>
            <a:r>
              <a:rPr lang="nl-NL" dirty="0" smtClean="0"/>
              <a:t>Controller is gekoppeld aan $scope</a:t>
            </a:r>
          </a:p>
          <a:p>
            <a:pPr>
              <a:buFontTx/>
              <a:buChar char="-"/>
            </a:pPr>
            <a:r>
              <a:rPr lang="nl-NL" dirty="0" smtClean="0"/>
              <a:t>Controller niet herbruikbaar</a:t>
            </a:r>
          </a:p>
          <a:p>
            <a:pPr>
              <a:buFontTx/>
              <a:buChar char="-"/>
            </a:pPr>
            <a:r>
              <a:rPr lang="nl-NL" dirty="0" smtClean="0"/>
              <a:t>Controller moeilijk te onderhouden</a:t>
            </a:r>
          </a:p>
          <a:p>
            <a:pPr>
              <a:buFontTx/>
              <a:buChar char="-"/>
            </a:pPr>
            <a:r>
              <a:rPr lang="nl-NL" dirty="0" smtClean="0"/>
              <a:t>Gezamenlijk gebruik van $scope door meerdere controllers </a:t>
            </a:r>
          </a:p>
          <a:p>
            <a:pPr>
              <a:buFontTx/>
              <a:buNone/>
            </a:pPr>
            <a:r>
              <a:rPr lang="nl-NL" dirty="0" smtClean="0"/>
              <a:t>-</a:t>
            </a:r>
            <a:r>
              <a:rPr lang="nl-NL" baseline="0" dirty="0" smtClean="0"/>
              <a:t> Scope kan je niet migreren</a:t>
            </a:r>
            <a:endParaRPr lang="nl-NL" dirty="0" smtClean="0"/>
          </a:p>
          <a:p>
            <a:pPr>
              <a:buFontTx/>
              <a:buChar char="-"/>
            </a:pPr>
            <a:endParaRPr lang="nl-NL" dirty="0" smtClean="0"/>
          </a:p>
          <a:p>
            <a:endParaRPr lang="nl-NL" dirty="0" smtClean="0"/>
          </a:p>
          <a:p>
            <a:endParaRPr lang="nl-NL"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3</a:t>
            </a:fld>
            <a:endParaRPr lang="nl-NL"/>
          </a:p>
        </p:txBody>
      </p:sp>
    </p:spTree>
    <p:extLst>
      <p:ext uri="{BB962C8B-B14F-4D97-AF65-F5344CB8AC3E}">
        <p14:creationId xmlns:p14="http://schemas.microsoft.com/office/powerpoint/2010/main" val="1197258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when we used this component elsewhere in our app, we can bind the event that </a:t>
            </a:r>
            <a:r>
              <a:rPr lang="en-US" dirty="0" err="1" smtClean="0"/>
              <a:t>menuComponent</a:t>
            </a:r>
            <a:r>
              <a:rPr lang="en-US" dirty="0" smtClean="0"/>
              <a:t> e</a:t>
            </a:r>
            <a:r>
              <a:rPr lang="en-US" sz="1200" b="0" i="0" kern="1200" dirty="0" smtClean="0">
                <a:solidFill>
                  <a:schemeClr val="tx1"/>
                </a:solidFill>
                <a:effectLst/>
                <a:latin typeface="+mn-lt"/>
                <a:ea typeface="+mn-ea"/>
                <a:cs typeface="+mn-cs"/>
              </a:rPr>
              <a:t>mits.</a:t>
            </a:r>
          </a:p>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47</a:t>
            </a:fld>
            <a:endParaRPr lang="nl-NL"/>
          </a:p>
        </p:txBody>
      </p:sp>
    </p:spTree>
    <p:extLst>
      <p:ext uri="{BB962C8B-B14F-4D97-AF65-F5344CB8AC3E}">
        <p14:creationId xmlns:p14="http://schemas.microsoft.com/office/powerpoint/2010/main" val="16447504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nl-NL" dirty="0" err="1" smtClean="0"/>
              <a:t>Add</a:t>
            </a:r>
            <a:r>
              <a:rPr lang="nl-NL" dirty="0" smtClean="0"/>
              <a:t> </a:t>
            </a:r>
            <a:r>
              <a:rPr lang="nl-NL" dirty="0" err="1" smtClean="0"/>
              <a:t>this</a:t>
            </a:r>
            <a:r>
              <a:rPr lang="nl-NL" dirty="0" smtClean="0"/>
              <a:t> </a:t>
            </a:r>
            <a:r>
              <a:rPr lang="nl-NL" dirty="0" err="1" smtClean="0"/>
              <a:t>to</a:t>
            </a:r>
            <a:r>
              <a:rPr lang="nl-NL" dirty="0" smtClean="0"/>
              <a:t> the </a:t>
            </a:r>
            <a:r>
              <a:rPr lang="en-US" dirty="0" smtClean="0"/>
              <a:t>in </a:t>
            </a:r>
            <a:r>
              <a:rPr lang="en-US" dirty="0" err="1" smtClean="0"/>
              <a:t>app.module.ts</a:t>
            </a:r>
            <a:endParaRPr lang="nl-NL" dirty="0" smtClean="0"/>
          </a:p>
          <a:p>
            <a:pPr marL="171450" indent="-171450">
              <a:buFontTx/>
              <a:buChar char="-"/>
            </a:pPr>
            <a:endParaRPr lang="nl-NL" dirty="0" smtClean="0"/>
          </a:p>
          <a:p>
            <a:pPr lvl="1"/>
            <a:r>
              <a:rPr lang="en-US" b="1" dirty="0" smtClean="0"/>
              <a:t>import { </a:t>
            </a:r>
            <a:r>
              <a:rPr lang="en-US" b="1" dirty="0" err="1" smtClean="0"/>
              <a:t>MenuComponent</a:t>
            </a:r>
            <a:r>
              <a:rPr lang="en-US" b="1" dirty="0" smtClean="0"/>
              <a:t> }   from '@angular/forms';</a:t>
            </a:r>
          </a:p>
          <a:p>
            <a:pPr lvl="1"/>
            <a:endParaRPr lang="en-US" b="1" dirty="0" smtClean="0"/>
          </a:p>
          <a:p>
            <a:pPr lvl="1"/>
            <a:endParaRPr lang="nl-NL" sz="1200" b="1" i="1" dirty="0" smtClean="0"/>
          </a:p>
          <a:p>
            <a:pPr lvl="1"/>
            <a:endParaRPr lang="en-US" b="1"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49</a:t>
            </a:fld>
            <a:endParaRPr lang="nl-NL"/>
          </a:p>
        </p:txBody>
      </p:sp>
    </p:spTree>
    <p:extLst>
      <p:ext uri="{BB962C8B-B14F-4D97-AF65-F5344CB8AC3E}">
        <p14:creationId xmlns:p14="http://schemas.microsoft.com/office/powerpoint/2010/main" val="436377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FontTx/>
              <a:buNone/>
            </a:pPr>
            <a:r>
              <a:rPr lang="nl-NL" dirty="0" smtClean="0"/>
              <a:t>- </a:t>
            </a:r>
            <a:r>
              <a:rPr lang="nl-NL" dirty="0" err="1" smtClean="0"/>
              <a:t>TypeScript</a:t>
            </a:r>
            <a:r>
              <a:rPr lang="nl-NL" dirty="0" smtClean="0"/>
              <a:t> komt</a:t>
            </a:r>
            <a:r>
              <a:rPr lang="nl-NL" baseline="0" dirty="0" smtClean="0"/>
              <a:t> sterk overeen met Java/C#</a:t>
            </a:r>
            <a:endParaRPr lang="nl-NL" dirty="0" smtClean="0"/>
          </a:p>
          <a:p>
            <a:pPr marL="0" indent="0">
              <a:buFontTx/>
              <a:buNone/>
            </a:pPr>
            <a:r>
              <a:rPr lang="nl-NL" dirty="0" smtClean="0"/>
              <a:t>- Kan </a:t>
            </a:r>
            <a:r>
              <a:rPr lang="nl-NL" dirty="0" err="1" smtClean="0"/>
              <a:t>geimporteerd</a:t>
            </a:r>
            <a:r>
              <a:rPr lang="nl-NL" baseline="0" dirty="0" smtClean="0"/>
              <a:t> worden in je applicatie/component</a:t>
            </a:r>
          </a:p>
          <a:p>
            <a:pPr marL="171450" indent="-171450">
              <a:buFontTx/>
              <a:buChar char="-"/>
            </a:pPr>
            <a:endParaRPr lang="nl-NL" baseline="0" dirty="0" smtClean="0"/>
          </a:p>
          <a:p>
            <a:pPr marL="171450" indent="-171450">
              <a:buFontTx/>
              <a:buChar char="-"/>
            </a:pPr>
            <a:endParaRPr lang="nl-NL"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smtClean="0">
                <a:hlinkClick r:id="rId3"/>
              </a:rPr>
              <a:t>http://blog.rangle.io/write-angular-2-style-code-now-typescript-decorators-components-and-flux-for-angular-1-x-applications</a:t>
            </a:r>
            <a:endParaRPr lang="nl-NL" dirty="0" smtClean="0"/>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4</a:t>
            </a:fld>
            <a:endParaRPr lang="nl-NL"/>
          </a:p>
        </p:txBody>
      </p:sp>
    </p:spTree>
    <p:extLst>
      <p:ext uri="{BB962C8B-B14F-4D97-AF65-F5344CB8AC3E}">
        <p14:creationId xmlns:p14="http://schemas.microsoft.com/office/powerpoint/2010/main" val="647568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smtClean="0"/>
              <a:t>Waarom</a:t>
            </a:r>
            <a:r>
              <a:rPr lang="en-US" dirty="0" smtClean="0"/>
              <a:t> </a:t>
            </a:r>
            <a:r>
              <a:rPr lang="en-US" dirty="0" err="1" smtClean="0"/>
              <a:t>TypeScript</a:t>
            </a:r>
            <a:r>
              <a:rPr lang="en-US" dirty="0" smtClean="0"/>
              <a:t>?</a:t>
            </a:r>
          </a:p>
          <a:p>
            <a:r>
              <a:rPr lang="en-US" dirty="0" err="1" smtClean="0"/>
              <a:t>TypeScript</a:t>
            </a:r>
            <a:r>
              <a:rPr lang="en-US" dirty="0" smtClean="0"/>
              <a:t> is superset of ES6 </a:t>
            </a:r>
            <a:r>
              <a:rPr lang="en-US" dirty="0" err="1" smtClean="0"/>
              <a:t>en</a:t>
            </a:r>
            <a:r>
              <a:rPr lang="en-US" dirty="0" smtClean="0"/>
              <a:t> ES5.</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ES = Standaard specificatie van </a:t>
            </a:r>
            <a:r>
              <a:rPr lang="nl-NL" dirty="0" err="1" smtClean="0"/>
              <a:t>JavaScript</a:t>
            </a:r>
            <a:endParaRPr lang="nl-NL" dirty="0" smtClean="0"/>
          </a:p>
          <a:p>
            <a:r>
              <a:rPr lang="en-US" dirty="0" smtClean="0"/>
              <a:t>ES6 = de </a:t>
            </a:r>
            <a:r>
              <a:rPr lang="en-US" dirty="0" err="1" smtClean="0"/>
              <a:t>nieuwste</a:t>
            </a:r>
            <a:r>
              <a:rPr lang="en-US" dirty="0" smtClean="0"/>
              <a:t> </a:t>
            </a:r>
            <a:r>
              <a:rPr lang="en-US" dirty="0" err="1" smtClean="0"/>
              <a:t>specificatie</a:t>
            </a:r>
            <a:r>
              <a:rPr lang="en-US" dirty="0" smtClean="0"/>
              <a:t> van </a:t>
            </a:r>
            <a:r>
              <a:rPr lang="en-US" dirty="0" err="1" smtClean="0"/>
              <a:t>Javascript</a:t>
            </a:r>
            <a:r>
              <a:rPr lang="en-US" dirty="0" smtClean="0"/>
              <a:t>, maar </a:t>
            </a:r>
            <a:r>
              <a:rPr lang="en-US" dirty="0" err="1" smtClean="0"/>
              <a:t>wordt</a:t>
            </a:r>
            <a:r>
              <a:rPr lang="en-US" dirty="0" smtClean="0"/>
              <a:t> nog </a:t>
            </a:r>
            <a:r>
              <a:rPr lang="en-US" dirty="0" err="1" smtClean="0"/>
              <a:t>niet</a:t>
            </a:r>
            <a:r>
              <a:rPr lang="en-US" dirty="0" smtClean="0"/>
              <a:t> </a:t>
            </a:r>
            <a:r>
              <a:rPr lang="en-US" dirty="0" err="1" smtClean="0"/>
              <a:t>ondersteund</a:t>
            </a:r>
            <a:r>
              <a:rPr lang="en-US" dirty="0" smtClean="0"/>
              <a:t> in </a:t>
            </a:r>
            <a:r>
              <a:rPr lang="en-US" dirty="0" err="1" smtClean="0"/>
              <a:t>alle</a:t>
            </a:r>
            <a:r>
              <a:rPr lang="en-US" baseline="0" dirty="0" smtClean="0"/>
              <a:t> </a:t>
            </a:r>
            <a:r>
              <a:rPr lang="en-US" dirty="0" smtClean="0"/>
              <a:t>browsers.</a:t>
            </a:r>
          </a:p>
          <a:p>
            <a:r>
              <a:rPr lang="en-US" dirty="0" smtClean="0"/>
              <a:t>ES5 is</a:t>
            </a:r>
            <a:r>
              <a:rPr lang="en-US" baseline="0" dirty="0" smtClean="0"/>
              <a:t> de </a:t>
            </a:r>
            <a:r>
              <a:rPr lang="en-US" baseline="0" dirty="0" err="1" smtClean="0"/>
              <a:t>huidige</a:t>
            </a:r>
            <a:r>
              <a:rPr lang="en-US" baseline="0" dirty="0" smtClean="0"/>
              <a:t> </a:t>
            </a:r>
            <a:r>
              <a:rPr lang="en-US" baseline="0" dirty="0" err="1" smtClean="0"/>
              <a:t>standaard</a:t>
            </a:r>
            <a:r>
              <a:rPr lang="en-US" baseline="0" dirty="0" smtClean="0"/>
              <a:t> </a:t>
            </a:r>
            <a:r>
              <a:rPr lang="en-US" baseline="0" dirty="0" err="1" smtClean="0"/>
              <a:t>voor</a:t>
            </a:r>
            <a:r>
              <a:rPr lang="en-US" baseline="0" dirty="0" smtClean="0"/>
              <a:t> </a:t>
            </a:r>
            <a:r>
              <a:rPr lang="en-US" baseline="0" dirty="0" err="1" smtClean="0"/>
              <a:t>javascript</a:t>
            </a:r>
            <a:r>
              <a:rPr lang="en-US" baseline="0" dirty="0" smtClean="0"/>
              <a:t> </a:t>
            </a:r>
            <a:r>
              <a:rPr lang="en-US" baseline="0" dirty="0" err="1" smtClean="0"/>
              <a:t>en</a:t>
            </a:r>
            <a:r>
              <a:rPr lang="en-US" baseline="0" dirty="0" smtClean="0"/>
              <a:t> </a:t>
            </a:r>
            <a:r>
              <a:rPr lang="en-US" baseline="0" dirty="0" err="1" smtClean="0"/>
              <a:t>wordt</a:t>
            </a:r>
            <a:r>
              <a:rPr lang="en-US" baseline="0" dirty="0" smtClean="0"/>
              <a:t> </a:t>
            </a:r>
            <a:r>
              <a:rPr lang="en-US" baseline="0" dirty="0" err="1" smtClean="0"/>
              <a:t>ondersteund</a:t>
            </a:r>
            <a:r>
              <a:rPr lang="en-US" baseline="0" dirty="0" smtClean="0"/>
              <a:t> in de browsers</a:t>
            </a:r>
            <a:r>
              <a:rPr lang="en-US" dirty="0" smtClean="0"/>
              <a:t>.</a:t>
            </a:r>
          </a:p>
          <a:p>
            <a:r>
              <a:rPr lang="en-US" b="1" dirty="0" err="1" smtClean="0"/>
              <a:t>TypeScript</a:t>
            </a:r>
            <a:r>
              <a:rPr lang="en-US" b="1" dirty="0" smtClean="0"/>
              <a:t> </a:t>
            </a:r>
            <a:r>
              <a:rPr lang="en-US" dirty="0" err="1" smtClean="0"/>
              <a:t>wordt</a:t>
            </a:r>
            <a:r>
              <a:rPr lang="en-US" dirty="0" smtClean="0"/>
              <a:t> </a:t>
            </a:r>
            <a:r>
              <a:rPr lang="en-US" dirty="0" err="1" smtClean="0"/>
              <a:t>vertaald</a:t>
            </a:r>
            <a:r>
              <a:rPr lang="en-US" dirty="0" smtClean="0"/>
              <a:t> </a:t>
            </a:r>
            <a:r>
              <a:rPr lang="en-US" dirty="0" err="1" smtClean="0"/>
              <a:t>naar</a:t>
            </a:r>
            <a:r>
              <a:rPr lang="en-US" dirty="0" smtClean="0"/>
              <a:t> </a:t>
            </a:r>
            <a:r>
              <a:rPr lang="en-US" b="1" dirty="0" smtClean="0"/>
              <a:t>ES5</a:t>
            </a:r>
            <a:r>
              <a:rPr lang="en-US" dirty="0" smtClean="0"/>
              <a:t>  (</a:t>
            </a:r>
            <a:r>
              <a:rPr lang="en-US" dirty="0" err="1" smtClean="0"/>
              <a:t>Middels</a:t>
            </a:r>
            <a:r>
              <a:rPr lang="en-US" dirty="0" smtClean="0"/>
              <a:t> </a:t>
            </a:r>
            <a:r>
              <a:rPr lang="en-US" dirty="0" err="1" smtClean="0"/>
              <a:t>een</a:t>
            </a:r>
            <a:r>
              <a:rPr lang="en-US" dirty="0" smtClean="0"/>
              <a:t> </a:t>
            </a:r>
            <a:r>
              <a:rPr lang="en-US" b="1" dirty="0" err="1" smtClean="0"/>
              <a:t>Transpiler</a:t>
            </a:r>
            <a:r>
              <a:rPr lang="en-US" dirty="0" smtClean="0"/>
              <a:t>)</a:t>
            </a:r>
            <a:r>
              <a:rPr lang="en-US" b="1" dirty="0" smtClean="0"/>
              <a:t>.</a:t>
            </a:r>
          </a:p>
          <a:p>
            <a:endParaRPr lang="en-US" b="1" dirty="0" smtClean="0"/>
          </a:p>
          <a:p>
            <a:r>
              <a:rPr lang="en-US" b="1" dirty="0" smtClean="0"/>
              <a:t>-----------------</a:t>
            </a:r>
          </a:p>
          <a:p>
            <a:endParaRPr lang="en-US" b="1" dirty="0" smtClean="0"/>
          </a:p>
          <a:p>
            <a:r>
              <a:rPr lang="nl-NL" dirty="0" err="1" smtClean="0"/>
              <a:t>TypeScript</a:t>
            </a:r>
            <a:r>
              <a:rPr lang="nl-NL" dirty="0" smtClean="0"/>
              <a:t> is van Microsoft.</a:t>
            </a:r>
          </a:p>
          <a:p>
            <a:r>
              <a:rPr lang="nl-NL" dirty="0" smtClean="0"/>
              <a:t>Javascript is geschreven conform ES5</a:t>
            </a:r>
          </a:p>
          <a:p>
            <a:endParaRPr lang="en-US"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5</a:t>
            </a:fld>
            <a:endParaRPr lang="nl-NL"/>
          </a:p>
        </p:txBody>
      </p:sp>
    </p:spTree>
    <p:extLst>
      <p:ext uri="{BB962C8B-B14F-4D97-AF65-F5344CB8AC3E}">
        <p14:creationId xmlns:p14="http://schemas.microsoft.com/office/powerpoint/2010/main" val="3931634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t>Example</a:t>
            </a:r>
            <a:r>
              <a:rPr lang="nl-NL" dirty="0" smtClean="0"/>
              <a:t> of a </a:t>
            </a:r>
            <a:r>
              <a:rPr lang="nl-NL" b="1" dirty="0" err="1" smtClean="0"/>
              <a:t>TypeScript</a:t>
            </a:r>
            <a:r>
              <a:rPr lang="nl-NL" dirty="0" smtClean="0"/>
              <a:t> class</a:t>
            </a:r>
            <a:r>
              <a:rPr lang="nl-NL" baseline="0" dirty="0" smtClean="0"/>
              <a:t> </a:t>
            </a:r>
            <a:r>
              <a:rPr lang="nl-NL" dirty="0" smtClean="0"/>
              <a:t>!!!</a:t>
            </a:r>
          </a:p>
          <a:p>
            <a:endParaRPr lang="nl-NL" dirty="0" smtClean="0"/>
          </a:p>
          <a:p>
            <a:r>
              <a:rPr lang="nl-NL" dirty="0" err="1" smtClean="0"/>
              <a:t>This</a:t>
            </a:r>
            <a:r>
              <a:rPr lang="nl-NL" dirty="0" smtClean="0"/>
              <a:t> </a:t>
            </a:r>
            <a:r>
              <a:rPr lang="nl-NL" dirty="0" smtClean="0">
                <a:sym typeface="Wingdings" panose="05000000000000000000" pitchFamily="2" charset="2"/>
              </a:rPr>
              <a:t></a:t>
            </a:r>
            <a:r>
              <a:rPr lang="nl-NL" dirty="0" smtClean="0"/>
              <a:t> </a:t>
            </a:r>
            <a:r>
              <a:rPr lang="nl-NL" baseline="0" dirty="0" err="1" smtClean="0"/>
              <a:t>refers</a:t>
            </a:r>
            <a:r>
              <a:rPr lang="nl-NL" baseline="0" dirty="0" smtClean="0"/>
              <a:t> </a:t>
            </a:r>
            <a:r>
              <a:rPr lang="nl-NL" baseline="0" dirty="0" err="1" smtClean="0"/>
              <a:t>to</a:t>
            </a:r>
            <a:r>
              <a:rPr lang="nl-NL" baseline="0" dirty="0" smtClean="0"/>
              <a:t> the class.</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6</a:t>
            </a:fld>
            <a:endParaRPr lang="nl-NL"/>
          </a:p>
        </p:txBody>
      </p:sp>
    </p:spTree>
    <p:extLst>
      <p:ext uri="{BB962C8B-B14F-4D97-AF65-F5344CB8AC3E}">
        <p14:creationId xmlns:p14="http://schemas.microsoft.com/office/powerpoint/2010/main" val="3245150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10</a:t>
            </a:fld>
            <a:endParaRPr lang="nl-NL"/>
          </a:p>
        </p:txBody>
      </p:sp>
    </p:spTree>
    <p:extLst>
      <p:ext uri="{BB962C8B-B14F-4D97-AF65-F5344CB8AC3E}">
        <p14:creationId xmlns:p14="http://schemas.microsoft.com/office/powerpoint/2010/main" val="2175380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err="1" smtClean="0"/>
              <a:t>AngularJS</a:t>
            </a:r>
            <a:r>
              <a:rPr lang="nl-NL" dirty="0" smtClean="0"/>
              <a:t> 2 is a tree of </a:t>
            </a:r>
            <a:r>
              <a:rPr lang="nl-NL" dirty="0" err="1" smtClean="0"/>
              <a:t>components</a:t>
            </a:r>
            <a:r>
              <a:rPr lang="nl-NL" dirty="0" smtClean="0"/>
              <a:t>,</a:t>
            </a:r>
            <a:r>
              <a:rPr lang="nl-NL" baseline="0" dirty="0" smtClean="0"/>
              <a:t> </a:t>
            </a:r>
            <a:r>
              <a:rPr lang="nl-NL" baseline="0" dirty="0" err="1" smtClean="0"/>
              <a:t>because</a:t>
            </a:r>
            <a:r>
              <a:rPr lang="nl-NL" baseline="0" dirty="0" smtClean="0"/>
              <a:t> </a:t>
            </a:r>
            <a:r>
              <a:rPr lang="nl-NL" baseline="0" dirty="0" err="1" smtClean="0"/>
              <a:t>it</a:t>
            </a:r>
            <a:r>
              <a:rPr lang="nl-NL" baseline="0" dirty="0" smtClean="0"/>
              <a:t> has the </a:t>
            </a:r>
            <a:r>
              <a:rPr lang="nl-NL" baseline="0" dirty="0" err="1" smtClean="0"/>
              <a:t>same</a:t>
            </a:r>
            <a:r>
              <a:rPr lang="nl-NL" baseline="0" dirty="0" smtClean="0"/>
              <a:t> </a:t>
            </a:r>
            <a:r>
              <a:rPr lang="nl-NL" baseline="0" dirty="0" err="1" smtClean="0"/>
              <a:t>structure</a:t>
            </a:r>
            <a:r>
              <a:rPr lang="nl-NL" baseline="0" dirty="0" smtClean="0"/>
              <a:t> as </a:t>
            </a:r>
            <a:r>
              <a:rPr lang="nl-NL" baseline="0" dirty="0" err="1" smtClean="0"/>
              <a:t>your</a:t>
            </a:r>
            <a:r>
              <a:rPr lang="nl-NL" baseline="0" dirty="0" smtClean="0"/>
              <a:t> </a:t>
            </a:r>
            <a:r>
              <a:rPr lang="nl-NL" b="1" baseline="0" dirty="0" smtClean="0"/>
              <a:t>html-</a:t>
            </a:r>
            <a:r>
              <a:rPr lang="nl-NL" b="1" baseline="0" dirty="0" err="1" smtClean="0"/>
              <a:t>structure</a:t>
            </a:r>
            <a:r>
              <a:rPr lang="nl-NL" b="1"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smtClean="0"/>
              <a:t>Index.html is the </a:t>
            </a:r>
            <a:r>
              <a:rPr lang="nl-NL" b="1" baseline="0" dirty="0" err="1" smtClean="0"/>
              <a:t>parent</a:t>
            </a:r>
            <a:r>
              <a:rPr lang="nl-NL" b="1" baseline="0" dirty="0" smtClean="0"/>
              <a:t> template of </a:t>
            </a:r>
            <a:r>
              <a:rPr lang="nl-NL" b="1" baseline="0" dirty="0" err="1" smtClean="0"/>
              <a:t>AppComponent</a:t>
            </a:r>
            <a:r>
              <a:rPr lang="nl-NL" b="1" baseline="0" dirty="0" smtClean="0"/>
              <a:t> ect…</a:t>
            </a:r>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err="1" smtClean="0"/>
              <a:t>AppComponent</a:t>
            </a:r>
            <a:r>
              <a:rPr lang="nl-NL" b="1" baseline="0" dirty="0" smtClean="0"/>
              <a:t> is the </a:t>
            </a:r>
            <a:r>
              <a:rPr lang="nl-NL" b="1" baseline="0" dirty="0" err="1" smtClean="0"/>
              <a:t>parent</a:t>
            </a:r>
            <a:r>
              <a:rPr lang="nl-NL" b="1" baseline="0" dirty="0" smtClean="0"/>
              <a:t> of </a:t>
            </a:r>
            <a:r>
              <a:rPr lang="nl-NL" b="1" baseline="0" dirty="0" err="1" smtClean="0"/>
              <a:t>menuComponent</a:t>
            </a:r>
            <a:r>
              <a:rPr lang="nl-NL" b="1" baseline="0" dirty="0" smtClean="0"/>
              <a:t> </a:t>
            </a:r>
            <a:r>
              <a:rPr lang="nl-NL" b="1" baseline="0" dirty="0" err="1" smtClean="0"/>
              <a:t>and</a:t>
            </a:r>
            <a:r>
              <a:rPr lang="nl-NL" b="1" baseline="0" dirty="0" smtClean="0"/>
              <a:t> </a:t>
            </a:r>
            <a:r>
              <a:rPr lang="nl-NL" b="1" baseline="0" dirty="0" err="1" smtClean="0"/>
              <a:t>BookListComponent</a:t>
            </a: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smtClean="0"/>
              <a:t>Zone.js -&gt; </a:t>
            </a:r>
            <a:r>
              <a:rPr lang="nl-NL" b="1" baseline="0" dirty="0" err="1" smtClean="0"/>
              <a:t>to</a:t>
            </a:r>
            <a:r>
              <a:rPr lang="nl-NL" b="1" baseline="0" dirty="0" smtClean="0"/>
              <a:t> </a:t>
            </a:r>
            <a:r>
              <a:rPr lang="nl-NL" b="1" baseline="0" dirty="0" err="1" smtClean="0"/>
              <a:t>perform</a:t>
            </a:r>
            <a:r>
              <a:rPr lang="nl-NL" b="1" baseline="0" dirty="0" smtClean="0"/>
              <a:t> change </a:t>
            </a:r>
            <a:r>
              <a:rPr lang="nl-NL" b="1" baseline="0" dirty="0" err="1" smtClean="0"/>
              <a:t>detection</a:t>
            </a:r>
            <a:r>
              <a:rPr lang="nl-NL" b="1" baseline="0" dirty="0" smtClean="0"/>
              <a:t> in </a:t>
            </a:r>
            <a:r>
              <a:rPr lang="nl-NL" b="1" baseline="0" dirty="0" err="1" smtClean="0"/>
              <a:t>our</a:t>
            </a:r>
            <a:r>
              <a:rPr lang="nl-NL" b="1" baseline="0" dirty="0" smtClean="0"/>
              <a:t> </a:t>
            </a:r>
            <a:r>
              <a:rPr lang="nl-NL" b="1" baseline="0" dirty="0" err="1" smtClean="0"/>
              <a:t>application</a:t>
            </a: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11</a:t>
            </a:fld>
            <a:endParaRPr lang="nl-NL"/>
          </a:p>
        </p:txBody>
      </p:sp>
    </p:spTree>
    <p:extLst>
      <p:ext uri="{BB962C8B-B14F-4D97-AF65-F5344CB8AC3E}">
        <p14:creationId xmlns:p14="http://schemas.microsoft.com/office/powerpoint/2010/main" val="149150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1" u="sng" dirty="0" smtClean="0">
                <a:solidFill>
                  <a:schemeClr val="accent2"/>
                </a:solidFill>
              </a:rPr>
              <a:t>Structuur</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dirty="0" err="1" smtClean="0">
                <a:solidFill>
                  <a:schemeClr val="accent2"/>
                </a:solidFill>
              </a:rPr>
              <a:t>This</a:t>
            </a:r>
            <a:r>
              <a:rPr lang="nl-NL" dirty="0" smtClean="0">
                <a:solidFill>
                  <a:schemeClr val="accent2"/>
                </a:solidFill>
              </a:rPr>
              <a:t> Component-class is </a:t>
            </a:r>
            <a:r>
              <a:rPr lang="nl-NL" dirty="0" err="1" smtClean="0">
                <a:solidFill>
                  <a:schemeClr val="accent2"/>
                </a:solidFill>
              </a:rPr>
              <a:t>written</a:t>
            </a:r>
            <a:r>
              <a:rPr lang="nl-NL" dirty="0" smtClean="0">
                <a:solidFill>
                  <a:schemeClr val="accent2"/>
                </a:solidFill>
              </a:rPr>
              <a:t> in </a:t>
            </a:r>
            <a:r>
              <a:rPr lang="nl-NL" b="1" dirty="0" smtClean="0">
                <a:solidFill>
                  <a:schemeClr val="accent2"/>
                </a:solidFill>
              </a:rPr>
              <a:t>Typescript!</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nl-NL" b="1"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u="sng" dirty="0" smtClean="0">
                <a:solidFill>
                  <a:schemeClr val="accent2"/>
                </a:solidFill>
              </a:rPr>
              <a:t>How </a:t>
            </a:r>
            <a:r>
              <a:rPr lang="nl-NL" u="sng" dirty="0" err="1" smtClean="0">
                <a:solidFill>
                  <a:schemeClr val="accent2"/>
                </a:solidFill>
              </a:rPr>
              <a:t>to</a:t>
            </a:r>
            <a:r>
              <a:rPr lang="nl-NL" u="sng" baseline="0" dirty="0" smtClean="0">
                <a:solidFill>
                  <a:schemeClr val="accent2"/>
                </a:solidFill>
              </a:rPr>
              <a:t> </a:t>
            </a:r>
            <a:r>
              <a:rPr lang="nl-NL" u="sng" baseline="0" dirty="0" err="1" smtClean="0">
                <a:solidFill>
                  <a:schemeClr val="accent2"/>
                </a:solidFill>
              </a:rPr>
              <a:t>convert</a:t>
            </a:r>
            <a:r>
              <a:rPr lang="nl-NL" u="sng" baseline="0" dirty="0" smtClean="0">
                <a:solidFill>
                  <a:schemeClr val="accent2"/>
                </a:solidFill>
              </a:rPr>
              <a:t> </a:t>
            </a:r>
            <a:r>
              <a:rPr lang="nl-NL" u="sng" baseline="0" dirty="0" err="1" smtClean="0">
                <a:solidFill>
                  <a:schemeClr val="accent2"/>
                </a:solidFill>
              </a:rPr>
              <a:t>this</a:t>
            </a:r>
            <a:r>
              <a:rPr lang="nl-NL" u="sng" baseline="0" dirty="0" smtClean="0">
                <a:solidFill>
                  <a:schemeClr val="accent2"/>
                </a:solidFill>
              </a:rPr>
              <a:t> </a:t>
            </a:r>
            <a:r>
              <a:rPr lang="nl-NL" b="1" u="sng" dirty="0" smtClean="0">
                <a:solidFill>
                  <a:schemeClr val="accent2"/>
                </a:solidFill>
              </a:rPr>
              <a:t>class</a:t>
            </a:r>
            <a:r>
              <a:rPr lang="nl-NL" u="sng" dirty="0" smtClean="0">
                <a:solidFill>
                  <a:schemeClr val="accent2"/>
                </a:solidFill>
              </a:rPr>
              <a:t> in a Component:</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2"/>
                </a:solidFill>
              </a:rPr>
              <a:t>- </a:t>
            </a:r>
            <a:r>
              <a:rPr lang="nl-NL" dirty="0" err="1" smtClean="0">
                <a:solidFill>
                  <a:schemeClr val="accent2"/>
                </a:solidFill>
              </a:rPr>
              <a:t>You</a:t>
            </a:r>
            <a:r>
              <a:rPr lang="nl-NL" dirty="0" smtClean="0">
                <a:solidFill>
                  <a:schemeClr val="accent2"/>
                </a:solidFill>
              </a:rPr>
              <a:t> import the Typescript </a:t>
            </a:r>
            <a:r>
              <a:rPr lang="nl-NL" dirty="0" err="1" smtClean="0">
                <a:solidFill>
                  <a:schemeClr val="accent2"/>
                </a:solidFill>
              </a:rPr>
              <a:t>libraries</a:t>
            </a:r>
            <a:r>
              <a:rPr lang="nl-NL" dirty="0" smtClean="0">
                <a:solidFill>
                  <a:schemeClr val="accent2"/>
                </a:solidFill>
              </a:rPr>
              <a:t> </a:t>
            </a:r>
            <a:r>
              <a:rPr lang="nl-NL" dirty="0" err="1" smtClean="0">
                <a:solidFill>
                  <a:schemeClr val="accent2"/>
                </a:solidFill>
              </a:rPr>
              <a:t>from</a:t>
            </a:r>
            <a:r>
              <a:rPr lang="nl-NL" dirty="0" smtClean="0">
                <a:solidFill>
                  <a:schemeClr val="accent2"/>
                </a:solidFill>
              </a:rPr>
              <a:t> </a:t>
            </a:r>
            <a:r>
              <a:rPr lang="nl-NL" dirty="0" err="1" smtClean="0">
                <a:solidFill>
                  <a:schemeClr val="accent2"/>
                </a:solidFill>
              </a:rPr>
              <a:t>Angular</a:t>
            </a:r>
            <a:r>
              <a:rPr lang="nl-NL" dirty="0" smtClean="0">
                <a:solidFill>
                  <a:schemeClr val="accent2"/>
                </a:solidFill>
              </a:rPr>
              <a:t> 2 ---&gt; a Component is </a:t>
            </a:r>
            <a:r>
              <a:rPr lang="nl-NL" dirty="0" err="1" smtClean="0">
                <a:solidFill>
                  <a:schemeClr val="accent2"/>
                </a:solidFill>
              </a:rPr>
              <a:t>imported</a:t>
            </a:r>
            <a:r>
              <a:rPr lang="nl-NL" dirty="0" smtClean="0">
                <a:solidFill>
                  <a:schemeClr val="accent2"/>
                </a:solidFill>
              </a:rPr>
              <a:t> </a:t>
            </a:r>
            <a:r>
              <a:rPr lang="nl-NL" dirty="0" err="1" smtClean="0">
                <a:solidFill>
                  <a:schemeClr val="accent2"/>
                </a:solidFill>
              </a:rPr>
              <a:t>here</a:t>
            </a:r>
            <a:endParaRPr lang="nl-NL"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2"/>
                </a:solidFill>
              </a:rPr>
              <a:t>- </a:t>
            </a:r>
            <a:r>
              <a:rPr lang="nl-NL" dirty="0" err="1" smtClean="0">
                <a:solidFill>
                  <a:schemeClr val="accent2"/>
                </a:solidFill>
              </a:rPr>
              <a:t>You</a:t>
            </a:r>
            <a:r>
              <a:rPr lang="nl-NL" baseline="0" dirty="0" smtClean="0">
                <a:solidFill>
                  <a:schemeClr val="accent2"/>
                </a:solidFill>
              </a:rPr>
              <a:t> </a:t>
            </a:r>
            <a:r>
              <a:rPr lang="nl-NL" baseline="0" dirty="0" err="1" smtClean="0">
                <a:solidFill>
                  <a:schemeClr val="accent2"/>
                </a:solidFill>
              </a:rPr>
              <a:t>can</a:t>
            </a:r>
            <a:r>
              <a:rPr lang="nl-NL" baseline="0" dirty="0" smtClean="0">
                <a:solidFill>
                  <a:schemeClr val="accent2"/>
                </a:solidFill>
              </a:rPr>
              <a:t> </a:t>
            </a:r>
            <a:r>
              <a:rPr lang="nl-NL" baseline="0" dirty="0" err="1" smtClean="0">
                <a:solidFill>
                  <a:schemeClr val="accent2"/>
                </a:solidFill>
              </a:rPr>
              <a:t>now</a:t>
            </a:r>
            <a:r>
              <a:rPr lang="nl-NL" baseline="0" dirty="0" smtClean="0">
                <a:solidFill>
                  <a:schemeClr val="accent2"/>
                </a:solidFill>
              </a:rPr>
              <a:t> </a:t>
            </a:r>
            <a:r>
              <a:rPr lang="nl-NL" baseline="0" dirty="0" err="1" smtClean="0">
                <a:solidFill>
                  <a:schemeClr val="accent2"/>
                </a:solidFill>
              </a:rPr>
              <a:t>convert</a:t>
            </a:r>
            <a:r>
              <a:rPr lang="nl-NL" baseline="0" dirty="0" smtClean="0">
                <a:solidFill>
                  <a:schemeClr val="accent2"/>
                </a:solidFill>
              </a:rPr>
              <a:t> the </a:t>
            </a:r>
            <a:r>
              <a:rPr lang="nl-NL" b="1" u="sng" dirty="0" smtClean="0">
                <a:solidFill>
                  <a:schemeClr val="accent2"/>
                </a:solidFill>
              </a:rPr>
              <a:t>class </a:t>
            </a:r>
            <a:r>
              <a:rPr lang="nl-NL" baseline="0" dirty="0" smtClean="0">
                <a:solidFill>
                  <a:schemeClr val="accent2"/>
                </a:solidFill>
              </a:rPr>
              <a:t>in a Component </a:t>
            </a:r>
            <a:r>
              <a:rPr lang="nl-NL" baseline="0" dirty="0" err="1" smtClean="0">
                <a:solidFill>
                  <a:schemeClr val="accent2"/>
                </a:solidFill>
              </a:rPr>
              <a:t>with</a:t>
            </a:r>
            <a:r>
              <a:rPr lang="nl-NL" baseline="0" dirty="0" smtClean="0">
                <a:solidFill>
                  <a:schemeClr val="accent2"/>
                </a:solidFill>
              </a:rPr>
              <a:t> the</a:t>
            </a:r>
            <a:r>
              <a:rPr lang="nl-NL" dirty="0" smtClean="0">
                <a:solidFill>
                  <a:schemeClr val="accent2"/>
                </a:solidFill>
              </a:rPr>
              <a:t> @Component </a:t>
            </a:r>
            <a:r>
              <a:rPr lang="nl-NL" dirty="0" err="1" smtClean="0">
                <a:solidFill>
                  <a:schemeClr val="accent2"/>
                </a:solidFill>
              </a:rPr>
              <a:t>annotation</a:t>
            </a:r>
            <a:endParaRPr lang="nl-NL" dirty="0" smtClean="0">
              <a:solidFill>
                <a:schemeClr val="accent2"/>
              </a:solidFill>
            </a:endParaRPr>
          </a:p>
          <a:p>
            <a:pPr marL="0" marR="0" lvl="0" indent="0">
              <a:lnSpc>
                <a:spcPts val="2100"/>
              </a:lnSpc>
              <a:spcBef>
                <a:spcPts val="0"/>
              </a:spcBef>
              <a:spcAft>
                <a:spcPts val="1200"/>
              </a:spcAft>
              <a:buSzPts val="1000"/>
              <a:buFont typeface="Symbol"/>
              <a:buNone/>
              <a:tabLst>
                <a:tab pos="457200" algn="l"/>
              </a:tabLst>
            </a:pPr>
            <a:r>
              <a:rPr lang="nl-NL" dirty="0" smtClean="0">
                <a:solidFill>
                  <a:schemeClr val="accent2"/>
                </a:solidFill>
              </a:rPr>
              <a:t>- </a:t>
            </a:r>
            <a:r>
              <a:rPr lang="en-US" sz="1100" b="1" dirty="0" err="1" smtClean="0">
                <a:solidFill>
                  <a:srgbClr val="5C707A"/>
                </a:solidFill>
                <a:effectLst/>
                <a:latin typeface="Monaco"/>
                <a:ea typeface="ＭＳ 明朝"/>
                <a:cs typeface="Courier"/>
              </a:rPr>
              <a:t>templateUrl</a:t>
            </a:r>
            <a:r>
              <a:rPr lang="en-US" dirty="0" smtClean="0">
                <a:solidFill>
                  <a:srgbClr val="1A2326"/>
                </a:solidFill>
                <a:effectLst/>
                <a:latin typeface="Helvetica Neue Light"/>
                <a:ea typeface="ＭＳ 明朝"/>
                <a:cs typeface="Times New Roman"/>
              </a:rPr>
              <a:t> - the component's template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sz="1400" b="1" u="sng" baseline="0" dirty="0" smtClean="0">
                <a:solidFill>
                  <a:schemeClr val="accent2"/>
                </a:solidFill>
              </a:rPr>
              <a:t>How does </a:t>
            </a:r>
            <a:r>
              <a:rPr lang="nl-NL" sz="1400" b="1" u="sng" baseline="0" dirty="0" err="1" smtClean="0">
                <a:solidFill>
                  <a:schemeClr val="accent2"/>
                </a:solidFill>
              </a:rPr>
              <a:t>this</a:t>
            </a:r>
            <a:r>
              <a:rPr lang="nl-NL" sz="1400" b="1" u="sng" baseline="0" dirty="0" smtClean="0">
                <a:solidFill>
                  <a:schemeClr val="accent2"/>
                </a:solidFill>
              </a:rPr>
              <a:t> </a:t>
            </a:r>
            <a:r>
              <a:rPr lang="nl-NL" sz="1400" b="1" u="sng" baseline="0" dirty="0" err="1" smtClean="0">
                <a:solidFill>
                  <a:schemeClr val="accent2"/>
                </a:solidFill>
              </a:rPr>
              <a:t>work</a:t>
            </a:r>
            <a:r>
              <a:rPr lang="nl-NL" sz="1400" b="1" u="sng" baseline="0" dirty="0" smtClean="0">
                <a:solidFill>
                  <a:schemeClr val="accent2"/>
                </a:solidFill>
              </a:rPr>
              <a:t> in action</a:t>
            </a:r>
          </a:p>
          <a:p>
            <a:pPr marL="0" marR="0" indent="0" algn="l" defTabSz="914400" rtl="0" eaLnBrk="1" fontAlgn="auto" latinLnBrk="0" hangingPunct="1">
              <a:lnSpc>
                <a:spcPct val="100000"/>
              </a:lnSpc>
              <a:spcBef>
                <a:spcPts val="0"/>
              </a:spcBef>
              <a:spcAft>
                <a:spcPts val="0"/>
              </a:spcAft>
              <a:buClrTx/>
              <a:buSzTx/>
              <a:buFontTx/>
              <a:buNone/>
              <a:tabLst/>
              <a:defRPr/>
            </a:pPr>
            <a:r>
              <a:rPr lang="nl-NL" sz="1200" kern="1200" dirty="0" err="1" smtClean="0">
                <a:solidFill>
                  <a:schemeClr val="tx1"/>
                </a:solidFill>
                <a:effectLst/>
                <a:latin typeface="+mn-lt"/>
                <a:ea typeface="+mn-ea"/>
                <a:cs typeface="+mn-cs"/>
              </a:rPr>
              <a:t>You</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can</a:t>
            </a:r>
            <a:r>
              <a:rPr lang="nl-NL" sz="1200" kern="1200" dirty="0" smtClean="0">
                <a:solidFill>
                  <a:schemeClr val="tx1"/>
                </a:solidFill>
                <a:effectLst/>
                <a:latin typeface="+mn-lt"/>
                <a:ea typeface="+mn-ea"/>
                <a:cs typeface="+mn-cs"/>
              </a:rPr>
              <a:t> call</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t</a:t>
            </a:r>
            <a:r>
              <a:rPr lang="nl-NL" sz="1200" kern="1200" dirty="0" err="1" smtClean="0">
                <a:solidFill>
                  <a:schemeClr val="tx1"/>
                </a:solidFill>
                <a:effectLst/>
                <a:latin typeface="+mn-lt"/>
                <a:ea typeface="+mn-ea"/>
                <a:cs typeface="+mn-cs"/>
              </a:rPr>
              <a:t>his</a:t>
            </a:r>
            <a:r>
              <a:rPr lang="nl-NL" sz="1200" kern="1200" dirty="0" smtClean="0">
                <a:solidFill>
                  <a:schemeClr val="tx1"/>
                </a:solidFill>
                <a:effectLst/>
                <a:latin typeface="+mn-lt"/>
                <a:ea typeface="+mn-ea"/>
                <a:cs typeface="+mn-cs"/>
              </a:rPr>
              <a:t> component in </a:t>
            </a:r>
            <a:r>
              <a:rPr lang="nl-NL" sz="1200" b="1" kern="1200" dirty="0" smtClean="0">
                <a:solidFill>
                  <a:schemeClr val="tx1"/>
                </a:solidFill>
                <a:effectLst/>
                <a:latin typeface="+mn-lt"/>
                <a:ea typeface="+mn-ea"/>
                <a:cs typeface="+mn-cs"/>
              </a:rPr>
              <a:t>html</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with</a:t>
            </a:r>
            <a:r>
              <a:rPr lang="nl-NL" sz="1200" kern="1200" dirty="0" smtClean="0">
                <a:solidFill>
                  <a:schemeClr val="tx1"/>
                </a:solidFill>
                <a:effectLst/>
                <a:latin typeface="+mn-lt"/>
                <a:ea typeface="+mn-ea"/>
                <a:cs typeface="+mn-cs"/>
              </a:rPr>
              <a:t> the </a:t>
            </a:r>
            <a:r>
              <a:rPr lang="nl-NL" sz="1200" b="1" kern="1200" dirty="0" smtClean="0">
                <a:solidFill>
                  <a:schemeClr val="tx1"/>
                </a:solidFill>
                <a:effectLst/>
                <a:latin typeface="+mn-lt"/>
                <a:ea typeface="+mn-ea"/>
                <a:cs typeface="+mn-cs"/>
              </a:rPr>
              <a:t>&lt;</a:t>
            </a:r>
            <a:r>
              <a:rPr lang="nl-NL" sz="1200" b="1" kern="1200" dirty="0" err="1" smtClean="0">
                <a:solidFill>
                  <a:schemeClr val="tx1"/>
                </a:solidFill>
                <a:effectLst/>
                <a:latin typeface="+mn-lt"/>
                <a:ea typeface="+mn-ea"/>
                <a:cs typeface="+mn-cs"/>
              </a:rPr>
              <a:t>book</a:t>
            </a:r>
            <a:r>
              <a:rPr lang="nl-NL" sz="1200" b="1" kern="1200" dirty="0" smtClean="0">
                <a:solidFill>
                  <a:schemeClr val="tx1"/>
                </a:solidFill>
                <a:effectLst/>
                <a:latin typeface="+mn-lt"/>
                <a:ea typeface="+mn-ea"/>
                <a:cs typeface="+mn-cs"/>
              </a:rPr>
              <a:t>-list&gt;-</a:t>
            </a:r>
            <a:r>
              <a:rPr lang="nl-NL" sz="1200" kern="1200" dirty="0" smtClean="0">
                <a:solidFill>
                  <a:schemeClr val="tx1"/>
                </a:solidFill>
                <a:effectLst/>
                <a:latin typeface="+mn-lt"/>
                <a:ea typeface="+mn-ea"/>
                <a:cs typeface="+mn-cs"/>
              </a:rPr>
              <a:t>tag.</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This</a:t>
            </a:r>
            <a:r>
              <a:rPr lang="nl-NL" sz="1200" kern="1200" baseline="0" dirty="0" smtClean="0">
                <a:solidFill>
                  <a:schemeClr val="tx1"/>
                </a:solidFill>
                <a:effectLst/>
                <a:latin typeface="+mn-lt"/>
                <a:ea typeface="+mn-ea"/>
                <a:cs typeface="+mn-cs"/>
              </a:rPr>
              <a:t> tag is the name of the </a:t>
            </a:r>
            <a:r>
              <a:rPr lang="nl-NL" sz="1200" b="1" kern="1200" baseline="0" dirty="0" err="1" smtClean="0">
                <a:solidFill>
                  <a:schemeClr val="tx1"/>
                </a:solidFill>
                <a:effectLst/>
                <a:latin typeface="+mn-lt"/>
                <a:ea typeface="+mn-ea"/>
                <a:cs typeface="+mn-cs"/>
              </a:rPr>
              <a:t>selector</a:t>
            </a:r>
            <a:r>
              <a:rPr lang="nl-NL" sz="1200" kern="1200" baseline="0" dirty="0" smtClean="0">
                <a:solidFill>
                  <a:schemeClr val="tx1"/>
                </a:solidFill>
                <a:effectLst/>
                <a:latin typeface="+mn-lt"/>
                <a:ea typeface="+mn-ea"/>
                <a:cs typeface="+mn-cs"/>
              </a:rPr>
              <a:t>!!!</a:t>
            </a:r>
            <a:endParaRPr lang="nl-NL" sz="1200" kern="1200" dirty="0" smtClean="0">
              <a:solidFill>
                <a:schemeClr val="tx1"/>
              </a:solidFill>
              <a:effectLst/>
              <a:latin typeface="+mn-lt"/>
              <a:ea typeface="+mn-ea"/>
              <a:cs typeface="+mn-cs"/>
            </a:endParaRPr>
          </a:p>
          <a:p>
            <a:pPr marL="342900" marR="0" lvl="0" indent="-342900">
              <a:lnSpc>
                <a:spcPts val="2100"/>
              </a:lnSpc>
              <a:spcBef>
                <a:spcPts val="0"/>
              </a:spcBef>
              <a:spcAft>
                <a:spcPts val="1200"/>
              </a:spcAft>
              <a:buSzPts val="1000"/>
              <a:buFont typeface="Symbol"/>
              <a:buChar char=""/>
              <a:tabLst>
                <a:tab pos="457200" algn="l"/>
              </a:tabLst>
            </a:pPr>
            <a:endParaRPr lang="en-US" dirty="0" smtClean="0">
              <a:solidFill>
                <a:srgbClr val="1A2326"/>
              </a:solidFill>
              <a:effectLst/>
              <a:latin typeface="Helvetica Neue Light"/>
              <a:ea typeface="ＭＳ 明朝"/>
              <a:cs typeface="Times New Roman"/>
            </a:endParaRPr>
          </a:p>
          <a:p>
            <a:pPr marL="0" marR="0" lvl="0" indent="0">
              <a:lnSpc>
                <a:spcPts val="2100"/>
              </a:lnSpc>
              <a:spcBef>
                <a:spcPts val="0"/>
              </a:spcBef>
              <a:spcAft>
                <a:spcPts val="1200"/>
              </a:spcAft>
              <a:buSzPts val="1000"/>
              <a:buFont typeface="Symbol"/>
              <a:buNone/>
              <a:tabLst>
                <a:tab pos="457200" algn="l"/>
              </a:tabLst>
            </a:pPr>
            <a:r>
              <a:rPr lang="en-US" sz="1200" b="0" i="0" kern="1200" dirty="0" smtClean="0">
                <a:solidFill>
                  <a:schemeClr val="tx1"/>
                </a:solidFill>
                <a:effectLst/>
                <a:latin typeface="+mn-lt"/>
                <a:ea typeface="+mn-ea"/>
                <a:cs typeface="+mn-cs"/>
              </a:rPr>
              <a:t>You </a:t>
            </a:r>
            <a:r>
              <a:rPr lang="en-US" sz="1200" b="1" i="1" kern="1200" dirty="0" smtClean="0">
                <a:solidFill>
                  <a:srgbClr val="C00000"/>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smtClean="0"/>
              <a:t>Component</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and use it</a:t>
            </a:r>
            <a:r>
              <a:rPr lang="en-US" sz="1200" b="0" i="0" kern="1200" baseline="0" dirty="0" smtClean="0">
                <a:solidFill>
                  <a:schemeClr val="tx1"/>
                </a:solidFill>
                <a:effectLst/>
                <a:latin typeface="+mn-lt"/>
                <a:ea typeface="+mn-ea"/>
                <a:cs typeface="+mn-cs"/>
              </a:rPr>
              <a:t> in the rest of your application</a:t>
            </a:r>
            <a:r>
              <a:rPr lang="en-US" sz="1200" b="0" i="0" kern="1200" dirty="0" smtClean="0">
                <a:solidFill>
                  <a:schemeClr val="tx1"/>
                </a:solidFill>
                <a:effectLst/>
                <a:latin typeface="+mn-lt"/>
                <a:ea typeface="+mn-ea"/>
                <a:cs typeface="+mn-cs"/>
              </a:rPr>
              <a:t>.</a:t>
            </a:r>
          </a:p>
          <a:p>
            <a:pPr marL="342900" marR="0" lvl="0" indent="-342900">
              <a:lnSpc>
                <a:spcPts val="2100"/>
              </a:lnSpc>
              <a:spcBef>
                <a:spcPts val="0"/>
              </a:spcBef>
              <a:spcAft>
                <a:spcPts val="1200"/>
              </a:spcAft>
              <a:buSzPts val="1000"/>
              <a:buFont typeface="Symbol"/>
              <a:buChar char=""/>
              <a:tabLst>
                <a:tab pos="457200" algn="l"/>
              </a:tabLst>
            </a:pPr>
            <a:endParaRPr lang="en-US" sz="1200" b="0" i="0" kern="1200" dirty="0" smtClean="0">
              <a:solidFill>
                <a:schemeClr val="tx1"/>
              </a:solidFill>
              <a:effectLst/>
              <a:latin typeface="+mn-lt"/>
              <a:ea typeface="+mn-ea"/>
              <a:cs typeface="+mn-cs"/>
            </a:endParaRPr>
          </a:p>
          <a:p>
            <a:pPr marL="0" marR="0" lvl="0" indent="0">
              <a:lnSpc>
                <a:spcPts val="2100"/>
              </a:lnSpc>
              <a:spcBef>
                <a:spcPts val="0"/>
              </a:spcBef>
              <a:spcAft>
                <a:spcPts val="1200"/>
              </a:spcAft>
              <a:buSzPts val="1000"/>
              <a:buFont typeface="Symbol"/>
              <a:buNone/>
              <a:tabLst>
                <a:tab pos="457200" algn="l"/>
              </a:tabLst>
            </a:pP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12</a:t>
            </a:fld>
            <a:endParaRPr lang="nl-NL"/>
          </a:p>
        </p:txBody>
      </p:sp>
    </p:spTree>
    <p:extLst>
      <p:ext uri="{BB962C8B-B14F-4D97-AF65-F5344CB8AC3E}">
        <p14:creationId xmlns:p14="http://schemas.microsoft.com/office/powerpoint/2010/main" val="3834301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smtClean="0"/>
              <a:t>Klik om de stijl te bewerken</a:t>
            </a:r>
            <a:endParaRPr lang="nl-NL"/>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7-12-2016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325739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7-12-2016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616670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7-12-2016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346176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7-12-2016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124889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smtClean="0"/>
              <a:t>Klik om de stijl te bewerken</a:t>
            </a:r>
            <a:endParaRPr lang="nl-NL"/>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9379F80A-5E69-4003-A4CA-EECDF3CD699D}" type="datetimeFigureOut">
              <a:rPr lang="nl-NL" smtClean="0"/>
              <a:t>7-12-2016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1849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9379F80A-5E69-4003-A4CA-EECDF3CD699D}" type="datetimeFigureOut">
              <a:rPr lang="nl-NL" smtClean="0"/>
              <a:t>7-12-2016</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2086904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nl-NL"/>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9379F80A-5E69-4003-A4CA-EECDF3CD699D}" type="datetimeFigureOut">
              <a:rPr lang="nl-NL" smtClean="0"/>
              <a:t>7-12-2016</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62892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9379F80A-5E69-4003-A4CA-EECDF3CD699D}" type="datetimeFigureOut">
              <a:rPr lang="nl-NL" smtClean="0"/>
              <a:t>7-12-2016</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566557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9379F80A-5E69-4003-A4CA-EECDF3CD699D}" type="datetimeFigureOut">
              <a:rPr lang="nl-NL" smtClean="0"/>
              <a:t>7-12-2016</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70848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379F80A-5E69-4003-A4CA-EECDF3CD699D}" type="datetimeFigureOut">
              <a:rPr lang="nl-NL" smtClean="0"/>
              <a:t>7-12-2016</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249549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379F80A-5E69-4003-A4CA-EECDF3CD699D}" type="datetimeFigureOut">
              <a:rPr lang="nl-NL" smtClean="0"/>
              <a:t>7-12-2016</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004236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
              <a:schemeClr val="bg1">
                <a:lumMod val="95000"/>
              </a:schemeClr>
            </a:gs>
            <a:gs pos="100000">
              <a:schemeClr val="bg1">
                <a:lumMod val="75000"/>
              </a:schemeClr>
            </a:gs>
            <a:gs pos="100000">
              <a:schemeClr val="bg1">
                <a:lumMod val="65000"/>
              </a:schemeClr>
            </a:gs>
            <a:gs pos="74000">
              <a:schemeClr val="bg1">
                <a:lumMod val="85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9F80A-5E69-4003-A4CA-EECDF3CD699D}" type="datetimeFigureOut">
              <a:rPr lang="nl-NL" smtClean="0"/>
              <a:t>7-12-2016</a:t>
            </a:fld>
            <a:endParaRPr lang="nl-NL"/>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9F8277-9806-4707-88BE-D63EE139168B}" type="slidenum">
              <a:rPr lang="nl-NL" smtClean="0"/>
              <a:t>‹#›</a:t>
            </a:fld>
            <a:endParaRPr lang="nl-NL"/>
          </a:p>
        </p:txBody>
      </p:sp>
    </p:spTree>
    <p:extLst>
      <p:ext uri="{BB962C8B-B14F-4D97-AF65-F5344CB8AC3E}">
        <p14:creationId xmlns:p14="http://schemas.microsoft.com/office/powerpoint/2010/main" val="3760222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angular.io/docs/ts/latest/guide/cheatsheet.html" TargetMode="External"/><Relationship Id="rId2" Type="http://schemas.openxmlformats.org/officeDocument/2006/relationships/hyperlink" Target="https://angular.i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smtClean="0"/>
              <a:t>337</a:t>
            </a:r>
            <a:endParaRPr lang="nl-NL" dirty="0"/>
          </a:p>
        </p:txBody>
      </p:sp>
      <p:sp>
        <p:nvSpPr>
          <p:cNvPr id="3" name="Ondertitel 2"/>
          <p:cNvSpPr>
            <a:spLocks noGrp="1"/>
          </p:cNvSpPr>
          <p:nvPr>
            <p:ph type="subTitle" idx="1"/>
          </p:nvPr>
        </p:nvSpPr>
        <p:spPr>
          <a:xfrm>
            <a:off x="1739900" y="427038"/>
            <a:ext cx="9144000" cy="1655762"/>
          </a:xfrm>
        </p:spPr>
        <p:txBody>
          <a:bodyPr>
            <a:normAutofit/>
          </a:bodyPr>
          <a:lstStyle/>
          <a:p>
            <a:r>
              <a:rPr lang="nl-NL" sz="5400" dirty="0" err="1" smtClean="0">
                <a:solidFill>
                  <a:schemeClr val="accent2"/>
                </a:solidFill>
              </a:rPr>
              <a:t>Angular</a:t>
            </a:r>
            <a:r>
              <a:rPr lang="nl-NL" sz="5400" dirty="0" smtClean="0">
                <a:solidFill>
                  <a:schemeClr val="accent2"/>
                </a:solidFill>
              </a:rPr>
              <a:t> 2</a:t>
            </a:r>
            <a:endParaRPr lang="nl-NL" sz="5400" dirty="0">
              <a:solidFill>
                <a:schemeClr val="accent2"/>
              </a:solidFill>
            </a:endParaRPr>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0" y="1098550"/>
            <a:ext cx="4762500" cy="4762500"/>
          </a:xfrm>
          <a:prstGeom prst="rect">
            <a:avLst/>
          </a:prstGeom>
        </p:spPr>
      </p:pic>
    </p:spTree>
    <p:extLst>
      <p:ext uri="{BB962C8B-B14F-4D97-AF65-F5344CB8AC3E}">
        <p14:creationId xmlns:p14="http://schemas.microsoft.com/office/powerpoint/2010/main" val="28340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2475"/>
          </a:xfrm>
        </p:spPr>
        <p:txBody>
          <a:bodyPr/>
          <a:lstStyle/>
          <a:p>
            <a:pPr algn="ctr"/>
            <a:r>
              <a:rPr lang="nl-NL" b="1" dirty="0">
                <a:solidFill>
                  <a:srgbClr val="FFC000"/>
                </a:solidFill>
              </a:rPr>
              <a:t>Component </a:t>
            </a:r>
            <a:r>
              <a:rPr lang="nl-NL" b="1" dirty="0" err="1">
                <a:solidFill>
                  <a:srgbClr val="FFC000"/>
                </a:solidFill>
              </a:rPr>
              <a:t>based</a:t>
            </a:r>
            <a:endParaRPr lang="nl-NL" dirty="0"/>
          </a:p>
        </p:txBody>
      </p:sp>
      <p:sp>
        <p:nvSpPr>
          <p:cNvPr id="4" name="Afgeronde rechthoek 5"/>
          <p:cNvSpPr>
            <a:spLocks noGrp="1"/>
          </p:cNvSpPr>
          <p:nvPr>
            <p:ph idx="1"/>
          </p:nvPr>
        </p:nvSpPr>
        <p:spPr>
          <a:xfrm>
            <a:off x="838200" y="1557867"/>
            <a:ext cx="10515600" cy="461909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endParaRPr lang="nl-NL" dirty="0"/>
          </a:p>
        </p:txBody>
      </p:sp>
      <p:sp>
        <p:nvSpPr>
          <p:cNvPr id="5" name="Rectangle 4"/>
          <p:cNvSpPr/>
          <p:nvPr/>
        </p:nvSpPr>
        <p:spPr>
          <a:xfrm>
            <a:off x="5250512" y="1641312"/>
            <a:ext cx="1690976" cy="369332"/>
          </a:xfrm>
          <a:prstGeom prst="rect">
            <a:avLst/>
          </a:prstGeom>
        </p:spPr>
        <p:txBody>
          <a:bodyPr wrap="none">
            <a:spAutoFit/>
          </a:bodyPr>
          <a:lstStyle/>
          <a:p>
            <a:pPr algn="ctr"/>
            <a:r>
              <a:rPr lang="nl-NL" b="1" dirty="0" err="1">
                <a:solidFill>
                  <a:srgbClr val="FF0000"/>
                </a:solidFill>
              </a:rPr>
              <a:t>AppComponent</a:t>
            </a:r>
            <a:endParaRPr lang="nl-NL" b="1" dirty="0">
              <a:solidFill>
                <a:srgbClr val="FF0000"/>
              </a:solidFill>
            </a:endParaRPr>
          </a:p>
        </p:txBody>
      </p:sp>
      <p:sp>
        <p:nvSpPr>
          <p:cNvPr id="7" name="Afgeronde rechthoek 10"/>
          <p:cNvSpPr/>
          <p:nvPr/>
        </p:nvSpPr>
        <p:spPr>
          <a:xfrm>
            <a:off x="1231911" y="2777067"/>
            <a:ext cx="2234046" cy="300284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8" name="Afgeronde rechthoek 10"/>
          <p:cNvSpPr/>
          <p:nvPr/>
        </p:nvSpPr>
        <p:spPr>
          <a:xfrm>
            <a:off x="1231911" y="2010644"/>
            <a:ext cx="9661866"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HeaderComponent</a:t>
            </a:r>
            <a:endParaRPr lang="nl-NL" dirty="0"/>
          </a:p>
        </p:txBody>
      </p:sp>
      <p:sp>
        <p:nvSpPr>
          <p:cNvPr id="9" name="Afgeronde rechthoek 10"/>
          <p:cNvSpPr/>
          <p:nvPr/>
        </p:nvSpPr>
        <p:spPr>
          <a:xfrm>
            <a:off x="3828797" y="3587346"/>
            <a:ext cx="7064980" cy="219256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BookListComponent</a:t>
            </a:r>
            <a:endParaRPr lang="nl-NL" dirty="0"/>
          </a:p>
        </p:txBody>
      </p:sp>
      <p:sp>
        <p:nvSpPr>
          <p:cNvPr id="10" name="Afgeronde rechthoek 10"/>
          <p:cNvSpPr/>
          <p:nvPr/>
        </p:nvSpPr>
        <p:spPr>
          <a:xfrm>
            <a:off x="3859669" y="2798995"/>
            <a:ext cx="7034108"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MenuComponent</a:t>
            </a:r>
            <a:endParaRPr lang="nl-NL" dirty="0"/>
          </a:p>
        </p:txBody>
      </p:sp>
    </p:spTree>
    <p:extLst>
      <p:ext uri="{BB962C8B-B14F-4D97-AF65-F5344CB8AC3E}">
        <p14:creationId xmlns:p14="http://schemas.microsoft.com/office/powerpoint/2010/main" val="28814501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Component </a:t>
            </a:r>
            <a:r>
              <a:rPr lang="nl-NL" b="1" dirty="0" err="1" smtClean="0">
                <a:solidFill>
                  <a:srgbClr val="FFC000"/>
                </a:solidFill>
              </a:rPr>
              <a:t>based</a:t>
            </a:r>
            <a:endParaRPr lang="nl-NL" b="1" dirty="0">
              <a:solidFill>
                <a:srgbClr val="FFC000"/>
              </a:solidFill>
            </a:endParaRPr>
          </a:p>
        </p:txBody>
      </p:sp>
      <p:sp>
        <p:nvSpPr>
          <p:cNvPr id="3" name="Tijdelijke aanduiding voor inhoud 2"/>
          <p:cNvSpPr>
            <a:spLocks noGrp="1"/>
          </p:cNvSpPr>
          <p:nvPr>
            <p:ph idx="1"/>
          </p:nvPr>
        </p:nvSpPr>
        <p:spPr/>
        <p:txBody>
          <a:bodyPr>
            <a:normAutofit/>
          </a:bodyPr>
          <a:lstStyle/>
          <a:p>
            <a:pPr marL="0" indent="0" algn="ctr">
              <a:buNone/>
            </a:pPr>
            <a:r>
              <a:rPr lang="nl-NL" b="1" i="1" dirty="0" smtClean="0"/>
              <a:t>Een </a:t>
            </a:r>
            <a:r>
              <a:rPr lang="nl-NL" b="1" i="1" dirty="0"/>
              <a:t>component </a:t>
            </a:r>
            <a:r>
              <a:rPr lang="nl-NL" b="1" i="1" dirty="0" err="1" smtClean="0"/>
              <a:t>adds</a:t>
            </a:r>
            <a:r>
              <a:rPr lang="nl-NL" b="1" i="1" dirty="0" smtClean="0"/>
              <a:t> logic/</a:t>
            </a:r>
            <a:r>
              <a:rPr lang="nl-NL" b="1" i="1" dirty="0" err="1" smtClean="0"/>
              <a:t>behaviour</a:t>
            </a:r>
            <a:r>
              <a:rPr lang="nl-NL" b="1" i="1" dirty="0" smtClean="0"/>
              <a:t> </a:t>
            </a:r>
            <a:r>
              <a:rPr lang="nl-NL" b="1" i="1" dirty="0" err="1" smtClean="0"/>
              <a:t>to</a:t>
            </a:r>
            <a:r>
              <a:rPr lang="nl-NL" b="1" i="1" dirty="0" smtClean="0"/>
              <a:t> a DOM elementen</a:t>
            </a:r>
            <a:endParaRPr lang="nl-NL" b="1" dirty="0"/>
          </a:p>
          <a:p>
            <a:pPr marL="0" indent="0" algn="ctr">
              <a:buNone/>
            </a:pPr>
            <a:r>
              <a:rPr lang="nl-NL" dirty="0" err="1" smtClean="0"/>
              <a:t>Angular</a:t>
            </a:r>
            <a:r>
              <a:rPr lang="nl-NL" dirty="0" smtClean="0"/>
              <a:t> 2 </a:t>
            </a:r>
            <a:r>
              <a:rPr lang="nl-NL" dirty="0" err="1" smtClean="0"/>
              <a:t>app</a:t>
            </a:r>
            <a:r>
              <a:rPr lang="nl-NL" dirty="0" smtClean="0"/>
              <a:t> </a:t>
            </a:r>
            <a:r>
              <a:rPr lang="nl-NL" dirty="0" err="1" smtClean="0"/>
              <a:t>consist</a:t>
            </a:r>
            <a:r>
              <a:rPr lang="nl-NL" dirty="0" smtClean="0"/>
              <a:t> of a </a:t>
            </a:r>
            <a:r>
              <a:rPr lang="nl-NL" b="1" i="1" dirty="0" smtClean="0"/>
              <a:t>treestructuur</a:t>
            </a:r>
            <a:r>
              <a:rPr lang="nl-NL" dirty="0" smtClean="0"/>
              <a:t> of </a:t>
            </a:r>
            <a:r>
              <a:rPr lang="nl-NL" dirty="0" err="1" smtClean="0"/>
              <a:t>components</a:t>
            </a:r>
            <a:endParaRPr lang="nl-NL" dirty="0"/>
          </a:p>
          <a:p>
            <a:endParaRPr lang="nl-NL" dirty="0" smtClean="0"/>
          </a:p>
        </p:txBody>
      </p:sp>
      <p:sp>
        <p:nvSpPr>
          <p:cNvPr id="6" name="Afgeronde rechthoek 5"/>
          <p:cNvSpPr/>
          <p:nvPr/>
        </p:nvSpPr>
        <p:spPr>
          <a:xfrm>
            <a:off x="4592782" y="3771937"/>
            <a:ext cx="2284442" cy="7112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AppComponent</a:t>
            </a:r>
            <a:endParaRPr lang="nl-NL" dirty="0"/>
          </a:p>
        </p:txBody>
      </p:sp>
      <p:sp>
        <p:nvSpPr>
          <p:cNvPr id="7" name="Afgeronde rechthoek 6"/>
          <p:cNvSpPr/>
          <p:nvPr/>
        </p:nvSpPr>
        <p:spPr>
          <a:xfrm>
            <a:off x="5850082" y="4826831"/>
            <a:ext cx="2467004" cy="64690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BookListComponent</a:t>
            </a:r>
            <a:endParaRPr lang="nl-NL" dirty="0"/>
          </a:p>
        </p:txBody>
      </p:sp>
      <p:sp>
        <p:nvSpPr>
          <p:cNvPr id="8" name="Afgeronde rechthoek 7"/>
          <p:cNvSpPr/>
          <p:nvPr/>
        </p:nvSpPr>
        <p:spPr>
          <a:xfrm>
            <a:off x="5078586" y="5994437"/>
            <a:ext cx="1206500" cy="635396"/>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BookCmp</a:t>
            </a:r>
            <a:endParaRPr lang="nl-NL" dirty="0"/>
          </a:p>
        </p:txBody>
      </p:sp>
      <p:sp>
        <p:nvSpPr>
          <p:cNvPr id="9" name="Afgeronde rechthoek 8"/>
          <p:cNvSpPr/>
          <p:nvPr/>
        </p:nvSpPr>
        <p:spPr>
          <a:xfrm>
            <a:off x="6496223" y="6006741"/>
            <a:ext cx="1200150" cy="623092"/>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BookCmp</a:t>
            </a:r>
            <a:endParaRPr lang="nl-NL" dirty="0"/>
          </a:p>
        </p:txBody>
      </p:sp>
      <p:sp>
        <p:nvSpPr>
          <p:cNvPr id="10" name="Afgeronde rechthoek 9"/>
          <p:cNvSpPr/>
          <p:nvPr/>
        </p:nvSpPr>
        <p:spPr>
          <a:xfrm>
            <a:off x="7872586" y="5994437"/>
            <a:ext cx="1169117" cy="635396"/>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a:t>
            </a:r>
            <a:endParaRPr lang="nl-NL" dirty="0"/>
          </a:p>
        </p:txBody>
      </p:sp>
      <p:sp>
        <p:nvSpPr>
          <p:cNvPr id="11" name="Afgeronde rechthoek 10"/>
          <p:cNvSpPr/>
          <p:nvPr/>
        </p:nvSpPr>
        <p:spPr>
          <a:xfrm>
            <a:off x="3360113" y="4837861"/>
            <a:ext cx="2234046" cy="6469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MenuComponent</a:t>
            </a:r>
            <a:endParaRPr lang="nl-NL" dirty="0"/>
          </a:p>
        </p:txBody>
      </p:sp>
      <p:cxnSp>
        <p:nvCxnSpPr>
          <p:cNvPr id="12" name="Rechte verbindingslijn met pijl 11"/>
          <p:cNvCxnSpPr>
            <a:stCxn id="6" idx="2"/>
          </p:cNvCxnSpPr>
          <p:nvPr/>
        </p:nvCxnSpPr>
        <p:spPr>
          <a:xfrm>
            <a:off x="5735003" y="4483137"/>
            <a:ext cx="1343833" cy="3097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Rechte verbindingslijn met pijl 12"/>
          <p:cNvCxnSpPr/>
          <p:nvPr/>
        </p:nvCxnSpPr>
        <p:spPr>
          <a:xfrm flipH="1">
            <a:off x="4477136" y="4489486"/>
            <a:ext cx="1056255" cy="3034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Rechte verbindingslijn met pijl 13"/>
          <p:cNvCxnSpPr/>
          <p:nvPr/>
        </p:nvCxnSpPr>
        <p:spPr>
          <a:xfrm flipH="1">
            <a:off x="6043786" y="5525331"/>
            <a:ext cx="833438" cy="3436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Rechte verbindingslijn met pijl 14"/>
          <p:cNvCxnSpPr/>
          <p:nvPr/>
        </p:nvCxnSpPr>
        <p:spPr>
          <a:xfrm>
            <a:off x="7280450" y="5567002"/>
            <a:ext cx="1036636" cy="3020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Rechte verbindingslijn met pijl 20"/>
          <p:cNvCxnSpPr>
            <a:stCxn id="7" idx="2"/>
          </p:cNvCxnSpPr>
          <p:nvPr/>
        </p:nvCxnSpPr>
        <p:spPr>
          <a:xfrm flipH="1">
            <a:off x="7078836" y="5473737"/>
            <a:ext cx="4748" cy="3952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Afgeronde rechthoek 16"/>
          <p:cNvSpPr/>
          <p:nvPr/>
        </p:nvSpPr>
        <p:spPr>
          <a:xfrm>
            <a:off x="4592782" y="2883333"/>
            <a:ext cx="2284442" cy="7112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Index.html</a:t>
            </a:r>
            <a:endParaRPr lang="nl-NL" dirty="0"/>
          </a:p>
        </p:txBody>
      </p:sp>
      <p:cxnSp>
        <p:nvCxnSpPr>
          <p:cNvPr id="18" name="Rechte verbindingslijn met pijl 17"/>
          <p:cNvCxnSpPr/>
          <p:nvPr/>
        </p:nvCxnSpPr>
        <p:spPr>
          <a:xfrm flipH="1">
            <a:off x="5735003" y="3531826"/>
            <a:ext cx="4748" cy="3952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Rechte verbindingslijn met pijl 18"/>
          <p:cNvCxnSpPr/>
          <p:nvPr/>
        </p:nvCxnSpPr>
        <p:spPr>
          <a:xfrm>
            <a:off x="6958168" y="4068902"/>
            <a:ext cx="516174" cy="11032"/>
          </a:xfrm>
          <a:prstGeom prst="straightConnector1">
            <a:avLst/>
          </a:prstGeom>
          <a:ln>
            <a:solidFill>
              <a:schemeClr val="accent2">
                <a:lumMod val="75000"/>
              </a:schemeClr>
            </a:solidFill>
            <a:prstDash val="dash"/>
            <a:tailEnd type="triangle"/>
          </a:ln>
        </p:spPr>
        <p:style>
          <a:lnRef idx="3">
            <a:schemeClr val="dk1"/>
          </a:lnRef>
          <a:fillRef idx="0">
            <a:schemeClr val="dk1"/>
          </a:fillRef>
          <a:effectRef idx="2">
            <a:schemeClr val="dk1"/>
          </a:effectRef>
          <a:fontRef idx="minor">
            <a:schemeClr val="tx1"/>
          </a:fontRef>
        </p:style>
      </p:cxnSp>
      <p:sp>
        <p:nvSpPr>
          <p:cNvPr id="23" name="Afgeronde rechthoek 22"/>
          <p:cNvSpPr/>
          <p:nvPr/>
        </p:nvSpPr>
        <p:spPr>
          <a:xfrm>
            <a:off x="7536244" y="3728877"/>
            <a:ext cx="2154294" cy="7112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a:t>
            </a:r>
            <a:r>
              <a:rPr lang="nl-NL" dirty="0" smtClean="0"/>
              <a:t>pp.template.html</a:t>
            </a:r>
            <a:endParaRPr lang="nl-NL" dirty="0"/>
          </a:p>
        </p:txBody>
      </p:sp>
      <p:sp>
        <p:nvSpPr>
          <p:cNvPr id="24" name="Afgeronde rechthoek 23"/>
          <p:cNvSpPr/>
          <p:nvPr/>
        </p:nvSpPr>
        <p:spPr>
          <a:xfrm>
            <a:off x="9014380" y="4814131"/>
            <a:ext cx="2429980" cy="7112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booklist.template.html</a:t>
            </a:r>
            <a:endParaRPr lang="nl-NL" dirty="0"/>
          </a:p>
        </p:txBody>
      </p:sp>
      <p:cxnSp>
        <p:nvCxnSpPr>
          <p:cNvPr id="25" name="Rechte verbindingslijn met pijl 24"/>
          <p:cNvCxnSpPr/>
          <p:nvPr/>
        </p:nvCxnSpPr>
        <p:spPr>
          <a:xfrm>
            <a:off x="8407646" y="5150283"/>
            <a:ext cx="516174" cy="11032"/>
          </a:xfrm>
          <a:prstGeom prst="straightConnector1">
            <a:avLst/>
          </a:prstGeom>
          <a:ln>
            <a:solidFill>
              <a:schemeClr val="accent2">
                <a:lumMod val="75000"/>
              </a:schemeClr>
            </a:solidFill>
            <a:prstDash val="dash"/>
            <a:tailEnd type="triangle"/>
          </a:ln>
        </p:spPr>
        <p:style>
          <a:lnRef idx="3">
            <a:schemeClr val="dk1"/>
          </a:lnRef>
          <a:fillRef idx="0">
            <a:schemeClr val="dk1"/>
          </a:fillRef>
          <a:effectRef idx="2">
            <a:schemeClr val="dk1"/>
          </a:effectRef>
          <a:fontRef idx="minor">
            <a:schemeClr val="tx1"/>
          </a:fontRef>
        </p:style>
      </p:cxnSp>
      <p:sp>
        <p:nvSpPr>
          <p:cNvPr id="28" name="Afgeronde rechthoek 10"/>
          <p:cNvSpPr/>
          <p:nvPr/>
        </p:nvSpPr>
        <p:spPr>
          <a:xfrm>
            <a:off x="881955" y="4837861"/>
            <a:ext cx="2234046" cy="6469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cxnSp>
        <p:nvCxnSpPr>
          <p:cNvPr id="29" name="Rechte verbindingslijn met pijl 12"/>
          <p:cNvCxnSpPr>
            <a:endCxn id="28" idx="0"/>
          </p:cNvCxnSpPr>
          <p:nvPr/>
        </p:nvCxnSpPr>
        <p:spPr>
          <a:xfrm flipH="1">
            <a:off x="1998978" y="4483137"/>
            <a:ext cx="2593805" cy="3547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345085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Syntax Component</a:t>
            </a:r>
            <a:endParaRPr lang="nl-NL" b="1" dirty="0">
              <a:solidFill>
                <a:srgbClr val="FFC000"/>
              </a:solidFill>
            </a:endParaRPr>
          </a:p>
        </p:txBody>
      </p:sp>
      <p:sp>
        <p:nvSpPr>
          <p:cNvPr id="3" name="Tijdelijke aanduiding voor inhoud 2"/>
          <p:cNvSpPr>
            <a:spLocks noGrp="1"/>
          </p:cNvSpPr>
          <p:nvPr>
            <p:ph idx="1"/>
          </p:nvPr>
        </p:nvSpPr>
        <p:spPr>
          <a:xfrm>
            <a:off x="2419109" y="1365814"/>
            <a:ext cx="8934691" cy="5492186"/>
          </a:xfrm>
        </p:spPr>
        <p:txBody>
          <a:bodyPr>
            <a:noAutofit/>
          </a:bodyPr>
          <a:lstStyle/>
          <a:p>
            <a:pPr marL="0" indent="0">
              <a:buNone/>
            </a:pPr>
            <a:r>
              <a:rPr lang="nl-NL" sz="2000" b="1" dirty="0" smtClean="0">
                <a:solidFill>
                  <a:srgbClr val="C00000"/>
                </a:solidFill>
              </a:rPr>
              <a:t>import</a:t>
            </a:r>
            <a:r>
              <a:rPr lang="nl-NL" sz="2000" b="1" dirty="0" smtClean="0"/>
              <a:t> </a:t>
            </a:r>
            <a:r>
              <a:rPr lang="nl-NL" sz="2000" b="1" dirty="0"/>
              <a:t>{</a:t>
            </a:r>
            <a:r>
              <a:rPr lang="nl-NL" sz="2000" b="1" dirty="0" smtClean="0"/>
              <a:t>Component}   </a:t>
            </a:r>
            <a:r>
              <a:rPr lang="nl-NL" sz="2000" b="1" dirty="0" err="1" smtClean="0">
                <a:solidFill>
                  <a:srgbClr val="C00000"/>
                </a:solidFill>
              </a:rPr>
              <a:t>from</a:t>
            </a:r>
            <a:r>
              <a:rPr lang="nl-NL" sz="2000" b="1" dirty="0" smtClean="0"/>
              <a:t>   </a:t>
            </a:r>
            <a:r>
              <a:rPr lang="nl-NL" sz="2000" b="1" i="1" dirty="0" smtClean="0">
                <a:solidFill>
                  <a:srgbClr val="FF0000"/>
                </a:solidFill>
              </a:rPr>
              <a:t>'</a:t>
            </a:r>
            <a:r>
              <a:rPr lang="nl-NL" sz="2000" b="1" i="1" dirty="0" err="1" smtClean="0">
                <a:solidFill>
                  <a:srgbClr val="FF0000"/>
                </a:solidFill>
              </a:rPr>
              <a:t>angular</a:t>
            </a:r>
            <a:r>
              <a:rPr lang="nl-NL" sz="2000" b="1" i="1" dirty="0" smtClean="0">
                <a:solidFill>
                  <a:srgbClr val="FF0000"/>
                </a:solidFill>
              </a:rPr>
              <a:t>/</a:t>
            </a:r>
            <a:r>
              <a:rPr lang="nl-NL" sz="2000" b="1" i="1" dirty="0" err="1" smtClean="0">
                <a:solidFill>
                  <a:srgbClr val="FF0000"/>
                </a:solidFill>
              </a:rPr>
              <a:t>core</a:t>
            </a:r>
            <a:r>
              <a:rPr lang="nl-NL" sz="2000" b="1" i="1" dirty="0" smtClean="0">
                <a:solidFill>
                  <a:srgbClr val="FF0000"/>
                </a:solidFill>
              </a:rPr>
              <a:t>'</a:t>
            </a:r>
            <a:r>
              <a:rPr lang="nl-NL" sz="2000" b="1" dirty="0" smtClean="0"/>
              <a:t>;</a:t>
            </a:r>
            <a:endParaRPr lang="nl-NL" sz="2000" b="1" dirty="0"/>
          </a:p>
          <a:p>
            <a:pPr marL="0" indent="0">
              <a:buNone/>
            </a:pPr>
            <a:endParaRPr lang="nl-NL" sz="2000" b="1" dirty="0"/>
          </a:p>
          <a:p>
            <a:pPr marL="0" indent="0">
              <a:buNone/>
            </a:pPr>
            <a:r>
              <a:rPr lang="nl-NL" sz="2000" b="1" i="1" dirty="0">
                <a:solidFill>
                  <a:srgbClr val="FF0000"/>
                </a:solidFill>
              </a:rPr>
              <a:t>@Component</a:t>
            </a:r>
            <a:r>
              <a:rPr lang="nl-NL" sz="2000" b="1" dirty="0" smtClean="0"/>
              <a:t>({</a:t>
            </a:r>
          </a:p>
          <a:p>
            <a:pPr marL="0" indent="0">
              <a:buNone/>
            </a:pPr>
            <a:r>
              <a:rPr lang="nl-NL" sz="2000" b="1" dirty="0" smtClean="0"/>
              <a:t>               </a:t>
            </a:r>
            <a:r>
              <a:rPr lang="nl-NL" sz="2000" b="1" dirty="0" err="1" smtClean="0">
                <a:solidFill>
                  <a:srgbClr val="C00000"/>
                </a:solidFill>
              </a:rPr>
              <a:t>selector</a:t>
            </a:r>
            <a:r>
              <a:rPr lang="nl-NL" sz="2000" b="1" dirty="0" smtClean="0">
                <a:solidFill>
                  <a:srgbClr val="C00000"/>
                </a:solidFill>
              </a:rPr>
              <a:t>:</a:t>
            </a:r>
            <a:r>
              <a:rPr lang="nl-NL" sz="2000" b="1" dirty="0" smtClean="0">
                <a:solidFill>
                  <a:srgbClr val="FFC000"/>
                </a:solidFill>
              </a:rPr>
              <a:t> </a:t>
            </a:r>
            <a:r>
              <a:rPr lang="nl-NL" sz="2000" b="1" dirty="0" smtClean="0"/>
              <a:t>‘</a:t>
            </a:r>
            <a:r>
              <a:rPr lang="nl-NL" sz="2000" b="1" dirty="0" err="1" smtClean="0"/>
              <a:t>book</a:t>
            </a:r>
            <a:r>
              <a:rPr lang="nl-NL" sz="2000" b="1" dirty="0" smtClean="0"/>
              <a:t>-list'</a:t>
            </a:r>
          </a:p>
          <a:p>
            <a:pPr marL="0" indent="0">
              <a:buNone/>
            </a:pPr>
            <a:r>
              <a:rPr lang="nl-NL" sz="2000" b="1" dirty="0" smtClean="0"/>
              <a:t>	</a:t>
            </a:r>
            <a:r>
              <a:rPr lang="nl-NL" sz="2000" b="1" dirty="0" err="1" smtClean="0">
                <a:solidFill>
                  <a:srgbClr val="C00000"/>
                </a:solidFill>
              </a:rPr>
              <a:t>templateUrl</a:t>
            </a:r>
            <a:r>
              <a:rPr lang="nl-NL" sz="2000" b="1" dirty="0"/>
              <a:t>: </a:t>
            </a:r>
            <a:r>
              <a:rPr lang="nl-NL" sz="2000" b="1" dirty="0" smtClean="0"/>
              <a:t>‘booklist.template.html'</a:t>
            </a:r>
            <a:endParaRPr lang="nl-NL" sz="2000" b="1" dirty="0"/>
          </a:p>
          <a:p>
            <a:pPr marL="0" indent="0">
              <a:buNone/>
            </a:pPr>
            <a:r>
              <a:rPr lang="nl-NL" sz="2000" b="1" dirty="0" smtClean="0"/>
              <a:t>})</a:t>
            </a:r>
            <a:endParaRPr lang="nl-NL" sz="2000" b="1" dirty="0"/>
          </a:p>
          <a:p>
            <a:pPr marL="0" indent="0">
              <a:buNone/>
            </a:pPr>
            <a:endParaRPr lang="nl-NL" sz="2000" b="1" dirty="0"/>
          </a:p>
          <a:p>
            <a:pPr marL="0" indent="0">
              <a:buNone/>
            </a:pPr>
            <a:r>
              <a:rPr lang="nl-NL" sz="2000" b="1" dirty="0" smtClean="0">
                <a:solidFill>
                  <a:srgbClr val="C00000"/>
                </a:solidFill>
              </a:rPr>
              <a:t>export class</a:t>
            </a:r>
            <a:r>
              <a:rPr lang="nl-NL" sz="2000" b="1" dirty="0" smtClean="0"/>
              <a:t> </a:t>
            </a:r>
            <a:r>
              <a:rPr lang="nl-NL" sz="2000" b="1" dirty="0" err="1" smtClean="0"/>
              <a:t>BookListComponent</a:t>
            </a:r>
            <a:r>
              <a:rPr lang="nl-NL" sz="2000" b="1" dirty="0" smtClean="0"/>
              <a:t> </a:t>
            </a:r>
            <a:r>
              <a:rPr lang="nl-NL" sz="2000" b="1" dirty="0"/>
              <a:t>{</a:t>
            </a:r>
          </a:p>
          <a:p>
            <a:pPr marL="0" indent="0">
              <a:buNone/>
            </a:pPr>
            <a:r>
              <a:rPr lang="nl-NL" sz="2000" b="1" dirty="0">
                <a:solidFill>
                  <a:srgbClr val="00B0F0"/>
                </a:solidFill>
              </a:rPr>
              <a:t>         </a:t>
            </a:r>
            <a:r>
              <a:rPr lang="nl-NL" sz="2000" b="1" dirty="0" err="1" smtClean="0">
                <a:solidFill>
                  <a:srgbClr val="FFC000"/>
                </a:solidFill>
              </a:rPr>
              <a:t>books</a:t>
            </a:r>
            <a:r>
              <a:rPr lang="nl-NL" sz="2000" b="1" dirty="0"/>
              <a:t>: string[];</a:t>
            </a:r>
          </a:p>
          <a:p>
            <a:pPr marL="0" indent="0">
              <a:buNone/>
            </a:pPr>
            <a:r>
              <a:rPr lang="nl-NL" sz="2000" b="1" dirty="0" smtClean="0">
                <a:solidFill>
                  <a:srgbClr val="C00000"/>
                </a:solidFill>
              </a:rPr>
              <a:t>          </a:t>
            </a:r>
            <a:r>
              <a:rPr lang="nl-NL" sz="2000" b="1" dirty="0" err="1">
                <a:solidFill>
                  <a:srgbClr val="C00000"/>
                </a:solidFill>
              </a:rPr>
              <a:t>constructor</a:t>
            </a:r>
            <a:r>
              <a:rPr lang="nl-NL" sz="2000" b="1" dirty="0"/>
              <a:t>()  {</a:t>
            </a:r>
          </a:p>
          <a:p>
            <a:pPr marL="457200" lvl="1" indent="0">
              <a:buNone/>
            </a:pPr>
            <a:r>
              <a:rPr lang="nl-NL" sz="2000" b="1" dirty="0"/>
              <a:t>         </a:t>
            </a:r>
            <a:r>
              <a:rPr lang="nl-NL" sz="2000" b="1" dirty="0" err="1" smtClean="0"/>
              <a:t>this.</a:t>
            </a:r>
            <a:r>
              <a:rPr lang="nl-NL" sz="2000" b="1" dirty="0" err="1" smtClean="0">
                <a:solidFill>
                  <a:srgbClr val="FFC000"/>
                </a:solidFill>
              </a:rPr>
              <a:t>books</a:t>
            </a:r>
            <a:r>
              <a:rPr lang="nl-NL" sz="2000" b="1" dirty="0" smtClean="0">
                <a:solidFill>
                  <a:srgbClr val="FFC000"/>
                </a:solidFill>
              </a:rPr>
              <a:t> </a:t>
            </a:r>
            <a:r>
              <a:rPr lang="nl-NL" sz="2000" b="1" dirty="0" smtClean="0"/>
              <a:t>=[‘book1</a:t>
            </a:r>
            <a:r>
              <a:rPr lang="nl-NL" sz="2000" b="1" dirty="0"/>
              <a:t>’, </a:t>
            </a:r>
            <a:r>
              <a:rPr lang="nl-NL" sz="2000" b="1" dirty="0" smtClean="0"/>
              <a:t>‘book2</a:t>
            </a:r>
            <a:r>
              <a:rPr lang="nl-NL" sz="2000" b="1" dirty="0"/>
              <a:t>’]</a:t>
            </a:r>
          </a:p>
          <a:p>
            <a:pPr marL="0" indent="0">
              <a:buNone/>
            </a:pPr>
            <a:r>
              <a:rPr lang="nl-NL" sz="2000" b="1" dirty="0"/>
              <a:t>          }  </a:t>
            </a:r>
          </a:p>
          <a:p>
            <a:pPr marL="0" indent="0">
              <a:buNone/>
            </a:pPr>
            <a:r>
              <a:rPr lang="nl-NL" sz="2000" b="1" dirty="0" smtClean="0"/>
              <a:t>}</a:t>
            </a:r>
            <a:endParaRPr lang="nl-NL" sz="2000" b="1" dirty="0"/>
          </a:p>
          <a:p>
            <a:endParaRPr lang="nl-NL" sz="2000"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5854" y="4111907"/>
            <a:ext cx="2453003" cy="2354275"/>
          </a:xfrm>
          <a:prstGeom prst="rect">
            <a:avLst/>
          </a:prstGeom>
          <a:effectLst>
            <a:glow rad="698500">
              <a:schemeClr val="tx1">
                <a:lumMod val="50000"/>
                <a:lumOff val="50000"/>
                <a:alpha val="51000"/>
              </a:schemeClr>
            </a:glow>
            <a:outerShdw blurRad="241300" dist="50800" dir="5400000" sx="85000" sy="85000" algn="ctr" rotWithShape="0">
              <a:srgbClr val="000000"/>
            </a:outerShdw>
          </a:effectLst>
        </p:spPr>
      </p:pic>
    </p:spTree>
    <p:extLst>
      <p:ext uri="{BB962C8B-B14F-4D97-AF65-F5344CB8AC3E}">
        <p14:creationId xmlns:p14="http://schemas.microsoft.com/office/powerpoint/2010/main" val="29409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anim calcmode="lin" valueType="num">
                                      <p:cBhvr>
                                        <p:cTn id="1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anim calcmode="lin" valueType="num">
                                      <p:cBhvr>
                                        <p:cTn id="2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1000"/>
                                        <p:tgtEl>
                                          <p:spTgt spid="3">
                                            <p:txEl>
                                              <p:pRg st="5" end="5"/>
                                            </p:txEl>
                                          </p:spTgt>
                                        </p:tgtEl>
                                      </p:cBhvr>
                                    </p:animEffect>
                                    <p:anim calcmode="lin" valueType="num">
                                      <p:cBhvr>
                                        <p:cTn id="3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5"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2000"/>
                                        <p:tgtEl>
                                          <p:spTgt spid="4"/>
                                        </p:tgtEl>
                                      </p:cBhvr>
                                    </p:animEffect>
                                    <p:anim calcmode="lin" valueType="num">
                                      <p:cBhvr>
                                        <p:cTn id="38" dur="2000" fill="hold"/>
                                        <p:tgtEl>
                                          <p:spTgt spid="4"/>
                                        </p:tgtEl>
                                        <p:attrNameLst>
                                          <p:attrName>ppt_w</p:attrName>
                                        </p:attrNameLst>
                                      </p:cBhvr>
                                      <p:tavLst>
                                        <p:tav tm="0" fmla="#ppt_w*sin(2.5*pi*$)">
                                          <p:val>
                                            <p:fltVal val="0"/>
                                          </p:val>
                                        </p:tav>
                                        <p:tav tm="100000">
                                          <p:val>
                                            <p:fltVal val="1"/>
                                          </p:val>
                                        </p:tav>
                                      </p:tavLst>
                                    </p:anim>
                                    <p:anim calcmode="lin" valueType="num">
                                      <p:cBhvr>
                                        <p:cTn id="3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MetaData</a:t>
            </a:r>
            <a:endParaRPr lang="nl-NL" b="1" dirty="0">
              <a:solidFill>
                <a:srgbClr val="FFC000"/>
              </a:solidFill>
            </a:endParaRPr>
          </a:p>
        </p:txBody>
      </p:sp>
      <p:sp>
        <p:nvSpPr>
          <p:cNvPr id="3" name="Tijdelijke aanduiding voor inhoud 2"/>
          <p:cNvSpPr>
            <a:spLocks noGrp="1"/>
          </p:cNvSpPr>
          <p:nvPr>
            <p:ph idx="1"/>
          </p:nvPr>
        </p:nvSpPr>
        <p:spPr/>
        <p:txBody>
          <a:bodyPr>
            <a:normAutofit/>
          </a:bodyPr>
          <a:lstStyle/>
          <a:p>
            <a:pPr marL="0" indent="0">
              <a:buNone/>
            </a:pPr>
            <a:r>
              <a:rPr lang="nl-NL" b="1" i="1" dirty="0">
                <a:solidFill>
                  <a:srgbClr val="FF0000"/>
                </a:solidFill>
              </a:rPr>
              <a:t>@Component</a:t>
            </a:r>
            <a:r>
              <a:rPr lang="nl-NL" b="1" dirty="0"/>
              <a:t>({</a:t>
            </a:r>
          </a:p>
          <a:p>
            <a:pPr marL="0" indent="0">
              <a:buNone/>
            </a:pPr>
            <a:r>
              <a:rPr lang="nl-NL" b="1" dirty="0"/>
              <a:t>           </a:t>
            </a:r>
            <a:r>
              <a:rPr lang="nl-NL" b="1" dirty="0" err="1" smtClean="0">
                <a:solidFill>
                  <a:srgbClr val="C00000"/>
                </a:solidFill>
              </a:rPr>
              <a:t>selector</a:t>
            </a:r>
            <a:r>
              <a:rPr lang="nl-NL" b="1" dirty="0">
                <a:solidFill>
                  <a:srgbClr val="C00000"/>
                </a:solidFill>
              </a:rPr>
              <a:t>:</a:t>
            </a:r>
            <a:r>
              <a:rPr lang="nl-NL" b="1" dirty="0">
                <a:solidFill>
                  <a:srgbClr val="FFC000"/>
                </a:solidFill>
              </a:rPr>
              <a:t> </a:t>
            </a:r>
            <a:r>
              <a:rPr lang="nl-NL" b="1" dirty="0"/>
              <a:t>‘</a:t>
            </a:r>
            <a:r>
              <a:rPr lang="nl-NL" b="1" dirty="0" err="1"/>
              <a:t>book</a:t>
            </a:r>
            <a:r>
              <a:rPr lang="nl-NL" b="1" dirty="0"/>
              <a:t>-list'</a:t>
            </a:r>
          </a:p>
          <a:p>
            <a:pPr marL="0" indent="0">
              <a:buNone/>
            </a:pPr>
            <a:r>
              <a:rPr lang="nl-NL" b="1" dirty="0"/>
              <a:t>	</a:t>
            </a:r>
            <a:r>
              <a:rPr lang="nl-NL" b="1" dirty="0" err="1">
                <a:solidFill>
                  <a:srgbClr val="C00000"/>
                </a:solidFill>
              </a:rPr>
              <a:t>templateUrl</a:t>
            </a:r>
            <a:r>
              <a:rPr lang="nl-NL" b="1" dirty="0"/>
              <a:t>: ‘</a:t>
            </a:r>
            <a:r>
              <a:rPr lang="nl-NL" b="1" dirty="0" smtClean="0"/>
              <a:t>booklist.template.html</a:t>
            </a:r>
            <a:r>
              <a:rPr lang="nl-NL" b="1" dirty="0"/>
              <a:t>'</a:t>
            </a:r>
          </a:p>
          <a:p>
            <a:pPr marL="0" indent="0">
              <a:buNone/>
            </a:pPr>
            <a:r>
              <a:rPr lang="nl-NL" b="1" dirty="0"/>
              <a:t>})</a:t>
            </a:r>
          </a:p>
          <a:p>
            <a:endParaRPr lang="nl-NL" sz="2400" dirty="0" smtClean="0"/>
          </a:p>
          <a:p>
            <a:pPr marL="342900" marR="0" lvl="0" indent="-342900">
              <a:lnSpc>
                <a:spcPts val="2100"/>
              </a:lnSpc>
              <a:spcBef>
                <a:spcPts val="0"/>
              </a:spcBef>
              <a:spcAft>
                <a:spcPts val="0"/>
              </a:spcAft>
              <a:buSzPts val="1000"/>
              <a:buFont typeface="Symbol"/>
              <a:buChar char=""/>
              <a:tabLst>
                <a:tab pos="457200" algn="l"/>
              </a:tabLst>
            </a:pPr>
            <a:r>
              <a:rPr lang="en-US" sz="2400" b="1" dirty="0">
                <a:solidFill>
                  <a:srgbClr val="5C707A"/>
                </a:solidFill>
                <a:ea typeface="ＭＳ 明朝"/>
                <a:cs typeface="Courier"/>
              </a:rPr>
              <a:t>selector</a:t>
            </a:r>
            <a:r>
              <a:rPr lang="en-US" sz="2400" dirty="0">
                <a:solidFill>
                  <a:srgbClr val="1A2326"/>
                </a:solidFill>
                <a:ea typeface="Times New Roman"/>
                <a:cs typeface="Times New Roman"/>
              </a:rPr>
              <a:t> - a </a:t>
            </a:r>
            <a:r>
              <a:rPr lang="en-US" sz="2400" dirty="0" err="1">
                <a:solidFill>
                  <a:srgbClr val="1A2326"/>
                </a:solidFill>
                <a:ea typeface="Times New Roman"/>
                <a:cs typeface="Times New Roman"/>
              </a:rPr>
              <a:t>css</a:t>
            </a:r>
            <a:r>
              <a:rPr lang="en-US" sz="2400" dirty="0">
                <a:solidFill>
                  <a:srgbClr val="1A2326"/>
                </a:solidFill>
                <a:ea typeface="Times New Roman"/>
                <a:cs typeface="Times New Roman"/>
              </a:rPr>
              <a:t> selector that tells Angular to create and insert an instance of this component where it finds a </a:t>
            </a:r>
            <a:r>
              <a:rPr lang="en-US" sz="2400" dirty="0" smtClean="0">
                <a:solidFill>
                  <a:srgbClr val="5C707A"/>
                </a:solidFill>
                <a:ea typeface="ＭＳ 明朝"/>
                <a:cs typeface="Courier"/>
              </a:rPr>
              <a:t>&lt;book-list</a:t>
            </a:r>
            <a:r>
              <a:rPr lang="en-US" sz="2400" dirty="0">
                <a:solidFill>
                  <a:srgbClr val="5C707A"/>
                </a:solidFill>
                <a:ea typeface="ＭＳ 明朝"/>
                <a:cs typeface="Courier"/>
              </a:rPr>
              <a:t>&gt;</a:t>
            </a:r>
            <a:r>
              <a:rPr lang="en-US" sz="2400" dirty="0">
                <a:solidFill>
                  <a:srgbClr val="1A2326"/>
                </a:solidFill>
                <a:ea typeface="Times New Roman"/>
                <a:cs typeface="Times New Roman"/>
              </a:rPr>
              <a:t> tag in </a:t>
            </a:r>
            <a:r>
              <a:rPr lang="en-US" sz="2400" b="1" i="1" dirty="0">
                <a:solidFill>
                  <a:srgbClr val="1A2326"/>
                </a:solidFill>
                <a:ea typeface="Times New Roman"/>
                <a:cs typeface="Times New Roman"/>
              </a:rPr>
              <a:t>parent</a:t>
            </a:r>
            <a:r>
              <a:rPr lang="en-US" sz="2400" dirty="0">
                <a:solidFill>
                  <a:srgbClr val="1A2326"/>
                </a:solidFill>
                <a:ea typeface="Times New Roman"/>
                <a:cs typeface="Times New Roman"/>
              </a:rPr>
              <a:t> HTML:</a:t>
            </a:r>
            <a:r>
              <a:rPr lang="ru-RU" sz="2400" dirty="0">
                <a:ea typeface="ＭＳ 明朝"/>
                <a:cs typeface="Times New Roman"/>
              </a:rPr>
              <a:t>  </a:t>
            </a:r>
            <a:r>
              <a:rPr lang="en-US" sz="2400" dirty="0" smtClean="0">
                <a:solidFill>
                  <a:srgbClr val="D43669"/>
                </a:solidFill>
                <a:ea typeface="ＭＳ 明朝"/>
                <a:cs typeface="Courier"/>
              </a:rPr>
              <a:t>&lt;book-list&gt;&lt;/book-list</a:t>
            </a:r>
            <a:r>
              <a:rPr lang="en-US" sz="2400" dirty="0">
                <a:solidFill>
                  <a:srgbClr val="D43669"/>
                </a:solidFill>
                <a:ea typeface="ＭＳ 明朝"/>
                <a:cs typeface="Courier"/>
              </a:rPr>
              <a:t>&gt;</a:t>
            </a:r>
            <a:endParaRPr lang="en-US" sz="2400" dirty="0">
              <a:ea typeface="ＭＳ 明朝"/>
              <a:cs typeface="Times New Roman"/>
            </a:endParaRPr>
          </a:p>
          <a:p>
            <a:pPr marL="0" indent="0">
              <a:lnSpc>
                <a:spcPts val="2100"/>
              </a:lnSpc>
              <a:spcAft>
                <a:spcPts val="1200"/>
              </a:spcAft>
              <a:buNone/>
            </a:pPr>
            <a:r>
              <a:rPr lang="en-US" sz="2400" dirty="0" smtClean="0">
                <a:solidFill>
                  <a:srgbClr val="1A2326"/>
                </a:solidFill>
                <a:ea typeface="ＭＳ 明朝"/>
                <a:cs typeface="Times New Roman"/>
              </a:rPr>
              <a:t>      Angular </a:t>
            </a:r>
            <a:r>
              <a:rPr lang="en-US" sz="2400" dirty="0">
                <a:solidFill>
                  <a:srgbClr val="1A2326"/>
                </a:solidFill>
                <a:ea typeface="ＭＳ 明朝"/>
                <a:cs typeface="Times New Roman"/>
              </a:rPr>
              <a:t>inserts an instance of the </a:t>
            </a:r>
            <a:r>
              <a:rPr lang="en-US" sz="2400" dirty="0" err="1" smtClean="0">
                <a:solidFill>
                  <a:srgbClr val="5C707A"/>
                </a:solidFill>
                <a:ea typeface="ＭＳ 明朝"/>
                <a:cs typeface="Courier"/>
              </a:rPr>
              <a:t>BookListComponent</a:t>
            </a:r>
            <a:r>
              <a:rPr lang="en-US" sz="2400" dirty="0">
                <a:solidFill>
                  <a:srgbClr val="1A2326"/>
                </a:solidFill>
                <a:ea typeface="ＭＳ 明朝"/>
                <a:cs typeface="Times New Roman"/>
              </a:rPr>
              <a:t> </a:t>
            </a:r>
            <a:r>
              <a:rPr lang="en-US" sz="2400" b="1" dirty="0" smtClean="0">
                <a:solidFill>
                  <a:srgbClr val="1A2326"/>
                </a:solidFill>
                <a:ea typeface="ＭＳ 明朝"/>
                <a:cs typeface="Times New Roman"/>
              </a:rPr>
              <a:t>view</a:t>
            </a:r>
            <a:r>
              <a:rPr lang="en-US" sz="2400" dirty="0" smtClean="0">
                <a:solidFill>
                  <a:srgbClr val="1A2326"/>
                </a:solidFill>
                <a:ea typeface="ＭＳ 明朝"/>
                <a:cs typeface="Times New Roman"/>
              </a:rPr>
              <a:t> between the </a:t>
            </a:r>
            <a:r>
              <a:rPr lang="en-US" sz="2400" dirty="0">
                <a:solidFill>
                  <a:srgbClr val="1A2326"/>
                </a:solidFill>
                <a:ea typeface="ＭＳ 明朝"/>
                <a:cs typeface="Times New Roman"/>
              </a:rPr>
              <a:t>tags.</a:t>
            </a:r>
            <a:endParaRPr lang="en-US" sz="2400" dirty="0">
              <a:ea typeface="ＭＳ 明朝"/>
              <a:cs typeface="Times New Roman"/>
            </a:endParaRPr>
          </a:p>
          <a:p>
            <a:pPr marL="342900" marR="0" lvl="0" indent="-342900">
              <a:lnSpc>
                <a:spcPts val="2100"/>
              </a:lnSpc>
              <a:spcBef>
                <a:spcPts val="0"/>
              </a:spcBef>
              <a:spcAft>
                <a:spcPts val="1200"/>
              </a:spcAft>
              <a:buSzPts val="1000"/>
              <a:buFont typeface="Symbol"/>
              <a:buChar char=""/>
              <a:tabLst>
                <a:tab pos="457200" algn="l"/>
              </a:tabLst>
            </a:pPr>
            <a:r>
              <a:rPr lang="en-US" sz="2400" b="1" dirty="0" err="1">
                <a:solidFill>
                  <a:srgbClr val="5C707A"/>
                </a:solidFill>
                <a:ea typeface="ＭＳ 明朝"/>
                <a:cs typeface="Courier"/>
              </a:rPr>
              <a:t>templateUrl</a:t>
            </a:r>
            <a:r>
              <a:rPr lang="en-US" sz="2400" dirty="0">
                <a:solidFill>
                  <a:srgbClr val="1A2326"/>
                </a:solidFill>
                <a:ea typeface="ＭＳ 明朝"/>
                <a:cs typeface="Times New Roman"/>
              </a:rPr>
              <a:t> - the </a:t>
            </a:r>
            <a:r>
              <a:rPr lang="en-US" sz="2400" dirty="0" smtClean="0">
                <a:solidFill>
                  <a:srgbClr val="1A2326"/>
                </a:solidFill>
                <a:ea typeface="ＭＳ 明朝"/>
                <a:cs typeface="Times New Roman"/>
              </a:rPr>
              <a:t>component's </a:t>
            </a:r>
            <a:r>
              <a:rPr lang="en-US" sz="2400" dirty="0">
                <a:solidFill>
                  <a:srgbClr val="1A2326"/>
                </a:solidFill>
                <a:ea typeface="ＭＳ 明朝"/>
                <a:cs typeface="Times New Roman"/>
              </a:rPr>
              <a:t>template </a:t>
            </a:r>
            <a:endParaRPr lang="en-US" sz="2400" dirty="0">
              <a:ea typeface="ＭＳ 明朝"/>
              <a:cs typeface="Times New Roman"/>
            </a:endParaRPr>
          </a:p>
          <a:p>
            <a:endParaRPr lang="nl-NL" dirty="0"/>
          </a:p>
        </p:txBody>
      </p:sp>
      <p:pic>
        <p:nvPicPr>
          <p:cNvPr id="4" name="Изображение 4"/>
          <p:cNvPicPr>
            <a:picLocks noChangeAspect="1"/>
          </p:cNvPicPr>
          <p:nvPr/>
        </p:nvPicPr>
        <p:blipFill>
          <a:blip r:embed="rId2"/>
          <a:stretch>
            <a:fillRect/>
          </a:stretch>
        </p:blipFill>
        <p:spPr>
          <a:xfrm>
            <a:off x="10096253" y="801938"/>
            <a:ext cx="1700030" cy="2994820"/>
          </a:xfrm>
          <a:prstGeom prst="rect">
            <a:avLst/>
          </a:prstGeom>
        </p:spPr>
      </p:pic>
    </p:spTree>
    <p:extLst>
      <p:ext uri="{BB962C8B-B14F-4D97-AF65-F5344CB8AC3E}">
        <p14:creationId xmlns:p14="http://schemas.microsoft.com/office/powerpoint/2010/main" val="312899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a:solidFill>
                  <a:srgbClr val="FFC000"/>
                </a:solidFill>
              </a:rPr>
              <a:t>Syntax </a:t>
            </a:r>
            <a:r>
              <a:rPr lang="nl-NL" b="1" dirty="0" smtClean="0">
                <a:solidFill>
                  <a:srgbClr val="FFC000"/>
                </a:solidFill>
              </a:rPr>
              <a:t>template booklist.template.html</a:t>
            </a:r>
            <a:endParaRPr lang="nl-NL" dirty="0"/>
          </a:p>
        </p:txBody>
      </p:sp>
      <p:sp>
        <p:nvSpPr>
          <p:cNvPr id="3" name="Tijdelijke aanduiding voor inhoud 2"/>
          <p:cNvSpPr>
            <a:spLocks noGrp="1"/>
          </p:cNvSpPr>
          <p:nvPr>
            <p:ph idx="1"/>
          </p:nvPr>
        </p:nvSpPr>
        <p:spPr>
          <a:xfrm>
            <a:off x="838200" y="1838325"/>
            <a:ext cx="10515600" cy="4351338"/>
          </a:xfrm>
        </p:spPr>
        <p:txBody>
          <a:bodyPr/>
          <a:lstStyle/>
          <a:p>
            <a:pPr marL="457200" lvl="1" indent="0">
              <a:buNone/>
            </a:pPr>
            <a:endParaRPr lang="nl-NL" b="1" dirty="0"/>
          </a:p>
          <a:p>
            <a:endParaRPr lang="nl-NL" dirty="0"/>
          </a:p>
        </p:txBody>
      </p:sp>
      <p:sp>
        <p:nvSpPr>
          <p:cNvPr id="4" name="Rechthoek 3"/>
          <p:cNvSpPr/>
          <p:nvPr/>
        </p:nvSpPr>
        <p:spPr>
          <a:xfrm>
            <a:off x="2511972" y="2016135"/>
            <a:ext cx="7168055" cy="4031873"/>
          </a:xfrm>
          <a:prstGeom prst="rect">
            <a:avLst/>
          </a:prstGeom>
        </p:spPr>
        <p:txBody>
          <a:bodyPr wrap="square">
            <a:spAutoFit/>
          </a:bodyPr>
          <a:lstStyle/>
          <a:p>
            <a:endParaRPr lang="nl-NL" sz="2800" b="1" dirty="0" smtClean="0"/>
          </a:p>
          <a:p>
            <a:r>
              <a:rPr lang="nl-NL" sz="2800" b="1" dirty="0"/>
              <a:t> </a:t>
            </a:r>
            <a:r>
              <a:rPr lang="nl-NL" sz="2800" b="1" dirty="0" smtClean="0"/>
              <a:t>     &lt;p&gt;</a:t>
            </a:r>
            <a:r>
              <a:rPr lang="nl-NL" sz="2800" b="1" dirty="0" err="1" smtClean="0"/>
              <a:t>Booklist</a:t>
            </a:r>
            <a:r>
              <a:rPr lang="nl-NL" sz="2800" b="1" dirty="0" smtClean="0"/>
              <a:t>: &lt;/p&gt;</a:t>
            </a:r>
            <a:endParaRPr lang="nl-NL" sz="2800" b="1" dirty="0"/>
          </a:p>
          <a:p>
            <a:r>
              <a:rPr lang="nl-NL" sz="2800" b="1" dirty="0"/>
              <a:t>      &lt;</a:t>
            </a:r>
            <a:r>
              <a:rPr lang="nl-NL" sz="2800" b="1" dirty="0" err="1"/>
              <a:t>ul</a:t>
            </a:r>
            <a:r>
              <a:rPr lang="nl-NL" sz="2800" b="1" dirty="0"/>
              <a:t>&gt;</a:t>
            </a:r>
          </a:p>
          <a:p>
            <a:r>
              <a:rPr lang="nl-NL" sz="2800" b="1" dirty="0"/>
              <a:t>            &lt;li </a:t>
            </a:r>
            <a:r>
              <a:rPr lang="nl-NL" sz="2800" b="1" dirty="0" smtClean="0"/>
              <a:t> </a:t>
            </a:r>
            <a:r>
              <a:rPr lang="nl-NL" sz="2800" b="1" dirty="0" smtClean="0">
                <a:solidFill>
                  <a:srgbClr val="FF0000"/>
                </a:solidFill>
              </a:rPr>
              <a:t>*</a:t>
            </a:r>
            <a:r>
              <a:rPr lang="nl-NL" sz="3200" b="1" dirty="0" err="1" smtClean="0">
                <a:solidFill>
                  <a:srgbClr val="FFC000"/>
                </a:solidFill>
              </a:rPr>
              <a:t>ng-for</a:t>
            </a:r>
            <a:r>
              <a:rPr lang="nl-NL" sz="3200" b="1" dirty="0" smtClean="0"/>
              <a:t> </a:t>
            </a:r>
            <a:r>
              <a:rPr lang="nl-NL" sz="2800" b="1" dirty="0"/>
              <a:t>= </a:t>
            </a:r>
            <a:r>
              <a:rPr lang="nl-NL" sz="2800" b="1" dirty="0" smtClean="0"/>
              <a:t>“let </a:t>
            </a:r>
            <a:r>
              <a:rPr lang="nl-NL" sz="2800" b="1" dirty="0" err="1" smtClean="0">
                <a:solidFill>
                  <a:srgbClr val="C00000"/>
                </a:solidFill>
              </a:rPr>
              <a:t>book</a:t>
            </a:r>
            <a:r>
              <a:rPr lang="nl-NL" sz="2800" b="1" dirty="0" smtClean="0">
                <a:solidFill>
                  <a:srgbClr val="C00000"/>
                </a:solidFill>
              </a:rPr>
              <a:t> of </a:t>
            </a:r>
            <a:r>
              <a:rPr lang="nl-NL" sz="2800" b="1" dirty="0" err="1" smtClean="0">
                <a:solidFill>
                  <a:srgbClr val="C00000"/>
                </a:solidFill>
              </a:rPr>
              <a:t>books</a:t>
            </a:r>
            <a:r>
              <a:rPr lang="nl-NL" sz="2800" b="1" dirty="0" smtClean="0"/>
              <a:t>"&gt;      </a:t>
            </a:r>
            <a:endParaRPr lang="nl-NL" sz="2800" b="1" dirty="0"/>
          </a:p>
          <a:p>
            <a:r>
              <a:rPr lang="nl-NL" sz="2800" b="1" dirty="0"/>
              <a:t>                       </a:t>
            </a:r>
            <a:r>
              <a:rPr lang="nl-NL" sz="2800" b="1" dirty="0" smtClean="0"/>
              <a:t>{{</a:t>
            </a:r>
            <a:r>
              <a:rPr lang="nl-NL" sz="2800" b="1" dirty="0" err="1" smtClean="0">
                <a:solidFill>
                  <a:srgbClr val="C00000"/>
                </a:solidFill>
              </a:rPr>
              <a:t>book.title</a:t>
            </a:r>
            <a:r>
              <a:rPr lang="nl-NL" sz="2800" b="1" dirty="0" smtClean="0"/>
              <a:t>}} </a:t>
            </a:r>
            <a:endParaRPr lang="nl-NL" sz="2800" b="1" dirty="0"/>
          </a:p>
          <a:p>
            <a:r>
              <a:rPr lang="nl-NL" sz="2800" b="1" dirty="0"/>
              <a:t>            &lt;/li&gt;</a:t>
            </a:r>
          </a:p>
          <a:p>
            <a:r>
              <a:rPr lang="nl-NL" sz="2800" b="1" dirty="0"/>
              <a:t>      &lt;/</a:t>
            </a:r>
            <a:r>
              <a:rPr lang="nl-NL" sz="2800" b="1" dirty="0" err="1"/>
              <a:t>ul</a:t>
            </a:r>
            <a:r>
              <a:rPr lang="nl-NL" sz="2800" b="1" dirty="0"/>
              <a:t>&gt; </a:t>
            </a:r>
          </a:p>
          <a:p>
            <a:endParaRPr lang="nl-NL" sz="2800" b="1" dirty="0"/>
          </a:p>
          <a:p>
            <a:endParaRPr lang="nl-NL" sz="2800" b="1" dirty="0"/>
          </a:p>
        </p:txBody>
      </p:sp>
    </p:spTree>
    <p:extLst>
      <p:ext uri="{BB962C8B-B14F-4D97-AF65-F5344CB8AC3E}">
        <p14:creationId xmlns:p14="http://schemas.microsoft.com/office/powerpoint/2010/main" val="13547783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a:solidFill>
                  <a:srgbClr val="FFC000"/>
                </a:solidFill>
              </a:rPr>
              <a:t>Example</a:t>
            </a:r>
            <a:r>
              <a:rPr lang="nl-NL" b="1" dirty="0">
                <a:solidFill>
                  <a:srgbClr val="FFC000"/>
                </a:solidFill>
              </a:rPr>
              <a:t> Simple </a:t>
            </a:r>
            <a:r>
              <a:rPr lang="nl-NL" b="1" dirty="0" err="1">
                <a:solidFill>
                  <a:srgbClr val="FFC000"/>
                </a:solidFill>
              </a:rPr>
              <a:t>App</a:t>
            </a:r>
            <a:endParaRPr lang="nl-NL" b="1" dirty="0">
              <a:solidFill>
                <a:srgbClr val="FFC000"/>
              </a:solidFill>
            </a:endParaRPr>
          </a:p>
        </p:txBody>
      </p:sp>
      <p:sp>
        <p:nvSpPr>
          <p:cNvPr id="3" name="Tijdelijke aanduiding voor inhoud 2"/>
          <p:cNvSpPr>
            <a:spLocks noGrp="1"/>
          </p:cNvSpPr>
          <p:nvPr>
            <p:ph idx="1"/>
          </p:nvPr>
        </p:nvSpPr>
        <p:spPr/>
        <p:txBody>
          <a:bodyPr>
            <a:normAutofit/>
          </a:bodyPr>
          <a:lstStyle/>
          <a:p>
            <a:pPr marL="0" indent="0">
              <a:buNone/>
            </a:pPr>
            <a:r>
              <a:rPr lang="nl-NL" dirty="0" smtClean="0">
                <a:solidFill>
                  <a:srgbClr val="C00000"/>
                </a:solidFill>
              </a:rPr>
              <a:t>https</a:t>
            </a:r>
            <a:r>
              <a:rPr lang="nl-NL" dirty="0">
                <a:solidFill>
                  <a:srgbClr val="C00000"/>
                </a:solidFill>
              </a:rPr>
              <a:t>://angular.io/resources/live-examples/quickstart/ts/plnkr.html</a:t>
            </a:r>
          </a:p>
        </p:txBody>
      </p:sp>
      <p:sp>
        <p:nvSpPr>
          <p:cNvPr id="6" name="Afgeronde rechthoek 5"/>
          <p:cNvSpPr/>
          <p:nvPr/>
        </p:nvSpPr>
        <p:spPr>
          <a:xfrm>
            <a:off x="4592782" y="3771937"/>
            <a:ext cx="2284442" cy="7112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AppComponent</a:t>
            </a:r>
            <a:endParaRPr lang="nl-NL" dirty="0"/>
          </a:p>
        </p:txBody>
      </p:sp>
      <p:sp>
        <p:nvSpPr>
          <p:cNvPr id="17" name="Afgeronde rechthoek 16"/>
          <p:cNvSpPr/>
          <p:nvPr/>
        </p:nvSpPr>
        <p:spPr>
          <a:xfrm>
            <a:off x="4592782" y="2789472"/>
            <a:ext cx="2284442" cy="7112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Index.html</a:t>
            </a:r>
            <a:endParaRPr lang="nl-NL" dirty="0"/>
          </a:p>
        </p:txBody>
      </p:sp>
      <p:cxnSp>
        <p:nvCxnSpPr>
          <p:cNvPr id="18" name="Rechte verbindingslijn met pijl 17"/>
          <p:cNvCxnSpPr/>
          <p:nvPr/>
        </p:nvCxnSpPr>
        <p:spPr>
          <a:xfrm flipH="1">
            <a:off x="5735003" y="3443766"/>
            <a:ext cx="4748" cy="3952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Rechte verbindingslijn met pijl 18"/>
          <p:cNvCxnSpPr/>
          <p:nvPr/>
        </p:nvCxnSpPr>
        <p:spPr>
          <a:xfrm>
            <a:off x="6958168" y="4068902"/>
            <a:ext cx="516174" cy="11032"/>
          </a:xfrm>
          <a:prstGeom prst="straightConnector1">
            <a:avLst/>
          </a:prstGeom>
          <a:ln>
            <a:solidFill>
              <a:schemeClr val="accent2">
                <a:lumMod val="75000"/>
              </a:schemeClr>
            </a:solidFill>
            <a:prstDash val="dash"/>
            <a:tailEnd type="triangle"/>
          </a:ln>
        </p:spPr>
        <p:style>
          <a:lnRef idx="3">
            <a:schemeClr val="dk1"/>
          </a:lnRef>
          <a:fillRef idx="0">
            <a:schemeClr val="dk1"/>
          </a:fillRef>
          <a:effectRef idx="2">
            <a:schemeClr val="dk1"/>
          </a:effectRef>
          <a:fontRef idx="minor">
            <a:schemeClr val="tx1"/>
          </a:fontRef>
        </p:style>
      </p:cxnSp>
      <p:sp>
        <p:nvSpPr>
          <p:cNvPr id="23" name="Afgeronde rechthoek 22"/>
          <p:cNvSpPr/>
          <p:nvPr/>
        </p:nvSpPr>
        <p:spPr>
          <a:xfrm>
            <a:off x="7536244" y="3728877"/>
            <a:ext cx="2248887" cy="7112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a:t>
            </a:r>
            <a:r>
              <a:rPr lang="nl-NL" dirty="0" smtClean="0"/>
              <a:t>pp.template.html</a:t>
            </a:r>
            <a:endParaRPr lang="nl-NL" dirty="0"/>
          </a:p>
        </p:txBody>
      </p:sp>
    </p:spTree>
    <p:extLst>
      <p:ext uri="{BB962C8B-B14F-4D97-AF65-F5344CB8AC3E}">
        <p14:creationId xmlns:p14="http://schemas.microsoft.com/office/powerpoint/2010/main" val="36804278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fgeronde rechthoek 10"/>
          <p:cNvSpPr/>
          <p:nvPr/>
        </p:nvSpPr>
        <p:spPr>
          <a:xfrm>
            <a:off x="135467" y="1010105"/>
            <a:ext cx="11887199" cy="57632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2" name="Title 1"/>
          <p:cNvSpPr>
            <a:spLocks noGrp="1"/>
          </p:cNvSpPr>
          <p:nvPr>
            <p:ph type="title"/>
          </p:nvPr>
        </p:nvSpPr>
        <p:spPr>
          <a:xfrm>
            <a:off x="838200" y="365126"/>
            <a:ext cx="10515600" cy="644980"/>
          </a:xfrm>
        </p:spPr>
        <p:txBody>
          <a:bodyPr>
            <a:normAutofit fontScale="90000"/>
          </a:bodyPr>
          <a:lstStyle/>
          <a:p>
            <a:pPr algn="ctr"/>
            <a:r>
              <a:rPr lang="nl-NL" b="1" dirty="0">
                <a:solidFill>
                  <a:srgbClr val="C00000"/>
                </a:solidFill>
              </a:rPr>
              <a:t>Module</a:t>
            </a:r>
            <a:endParaRPr lang="nl-NL" dirty="0"/>
          </a:p>
        </p:txBody>
      </p:sp>
      <p:sp>
        <p:nvSpPr>
          <p:cNvPr id="4" name="Afgeronde rechthoek 5"/>
          <p:cNvSpPr>
            <a:spLocks noGrp="1"/>
          </p:cNvSpPr>
          <p:nvPr>
            <p:ph idx="1"/>
          </p:nvPr>
        </p:nvSpPr>
        <p:spPr>
          <a:xfrm>
            <a:off x="838200" y="1557867"/>
            <a:ext cx="10515600" cy="461909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nl-NL" b="1" dirty="0">
                <a:solidFill>
                  <a:srgbClr val="C00000"/>
                </a:solidFill>
              </a:rPr>
              <a:t>Module</a:t>
            </a:r>
            <a:endParaRPr lang="nl-NL" dirty="0"/>
          </a:p>
        </p:txBody>
      </p:sp>
      <p:sp>
        <p:nvSpPr>
          <p:cNvPr id="5" name="Rectangle 4"/>
          <p:cNvSpPr/>
          <p:nvPr/>
        </p:nvSpPr>
        <p:spPr>
          <a:xfrm>
            <a:off x="5261733" y="1641312"/>
            <a:ext cx="1668534" cy="369332"/>
          </a:xfrm>
          <a:prstGeom prst="rect">
            <a:avLst/>
          </a:prstGeom>
        </p:spPr>
        <p:txBody>
          <a:bodyPr wrap="none">
            <a:spAutoFit/>
          </a:bodyPr>
          <a:lstStyle/>
          <a:p>
            <a:pPr algn="ctr"/>
            <a:r>
              <a:rPr lang="nl-NL" dirty="0" err="1" smtClean="0"/>
              <a:t>AppComponent</a:t>
            </a:r>
            <a:endParaRPr lang="nl-NL" dirty="0"/>
          </a:p>
        </p:txBody>
      </p:sp>
      <p:sp>
        <p:nvSpPr>
          <p:cNvPr id="7" name="Afgeronde rechthoek 10"/>
          <p:cNvSpPr/>
          <p:nvPr/>
        </p:nvSpPr>
        <p:spPr>
          <a:xfrm>
            <a:off x="1231911" y="2777067"/>
            <a:ext cx="2234046" cy="300284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8" name="Afgeronde rechthoek 10"/>
          <p:cNvSpPr/>
          <p:nvPr/>
        </p:nvSpPr>
        <p:spPr>
          <a:xfrm>
            <a:off x="1231911" y="2010644"/>
            <a:ext cx="9661866"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HeaderComponent</a:t>
            </a:r>
            <a:endParaRPr lang="nl-NL" dirty="0"/>
          </a:p>
        </p:txBody>
      </p:sp>
      <p:sp>
        <p:nvSpPr>
          <p:cNvPr id="9" name="Afgeronde rechthoek 10"/>
          <p:cNvSpPr/>
          <p:nvPr/>
        </p:nvSpPr>
        <p:spPr>
          <a:xfrm>
            <a:off x="3828797" y="3587346"/>
            <a:ext cx="7064980" cy="219256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BookListComponent</a:t>
            </a:r>
            <a:endParaRPr lang="nl-NL" dirty="0"/>
          </a:p>
        </p:txBody>
      </p:sp>
      <p:sp>
        <p:nvSpPr>
          <p:cNvPr id="10" name="Afgeronde rechthoek 10"/>
          <p:cNvSpPr/>
          <p:nvPr/>
        </p:nvSpPr>
        <p:spPr>
          <a:xfrm>
            <a:off x="3859669" y="2798995"/>
            <a:ext cx="7034108"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MenuComponent</a:t>
            </a:r>
            <a:endParaRPr lang="nl-NL" dirty="0"/>
          </a:p>
        </p:txBody>
      </p:sp>
      <p:sp>
        <p:nvSpPr>
          <p:cNvPr id="14" name="Rectangle 13"/>
          <p:cNvSpPr/>
          <p:nvPr/>
        </p:nvSpPr>
        <p:spPr>
          <a:xfrm>
            <a:off x="5449829" y="1093551"/>
            <a:ext cx="1292341" cy="369332"/>
          </a:xfrm>
          <a:prstGeom prst="rect">
            <a:avLst/>
          </a:prstGeom>
        </p:spPr>
        <p:txBody>
          <a:bodyPr wrap="none">
            <a:spAutoFit/>
          </a:bodyPr>
          <a:lstStyle/>
          <a:p>
            <a:pPr algn="ctr"/>
            <a:r>
              <a:rPr lang="nl-NL" dirty="0" err="1" smtClean="0">
                <a:solidFill>
                  <a:schemeClr val="bg1"/>
                </a:solidFill>
              </a:rPr>
              <a:t>AppModule</a:t>
            </a:r>
            <a:endParaRPr lang="nl-NL" dirty="0">
              <a:solidFill>
                <a:schemeClr val="bg1"/>
              </a:solidFill>
            </a:endParaRPr>
          </a:p>
        </p:txBody>
      </p:sp>
    </p:spTree>
    <p:extLst>
      <p:ext uri="{BB962C8B-B14F-4D97-AF65-F5344CB8AC3E}">
        <p14:creationId xmlns:p14="http://schemas.microsoft.com/office/powerpoint/2010/main" val="24817700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AppModule</a:t>
            </a:r>
            <a:r>
              <a:rPr lang="nl-NL" b="1" dirty="0" smtClean="0">
                <a:solidFill>
                  <a:srgbClr val="FFC000"/>
                </a:solidFill>
              </a:rPr>
              <a:t> = entry point </a:t>
            </a:r>
            <a:r>
              <a:rPr lang="nl-NL" b="1" dirty="0" err="1" smtClean="0">
                <a:solidFill>
                  <a:srgbClr val="FFC000"/>
                </a:solidFill>
              </a:rPr>
              <a:t>App</a:t>
            </a:r>
            <a:endParaRPr lang="nl-NL" dirty="0"/>
          </a:p>
        </p:txBody>
      </p:sp>
      <p:sp>
        <p:nvSpPr>
          <p:cNvPr id="3" name="Tijdelijke aanduiding voor inhoud 2"/>
          <p:cNvSpPr>
            <a:spLocks noGrp="1"/>
          </p:cNvSpPr>
          <p:nvPr>
            <p:ph idx="1"/>
          </p:nvPr>
        </p:nvSpPr>
        <p:spPr>
          <a:xfrm>
            <a:off x="838199" y="1825624"/>
            <a:ext cx="10622973" cy="4554393"/>
          </a:xfrm>
        </p:spPr>
        <p:txBody>
          <a:bodyPr>
            <a:normAutofit fontScale="62500" lnSpcReduction="20000"/>
          </a:bodyPr>
          <a:lstStyle/>
          <a:p>
            <a:pPr marL="0" indent="0">
              <a:buNone/>
            </a:pPr>
            <a:r>
              <a:rPr lang="nl-NL" b="1" dirty="0">
                <a:solidFill>
                  <a:srgbClr val="C00000"/>
                </a:solidFill>
              </a:rPr>
              <a:t>import</a:t>
            </a:r>
            <a:r>
              <a:rPr lang="nl-NL" b="1" dirty="0"/>
              <a:t> </a:t>
            </a:r>
            <a:r>
              <a:rPr lang="nl-NL" b="1" dirty="0" smtClean="0"/>
              <a:t>{</a:t>
            </a:r>
            <a:r>
              <a:rPr lang="nl-NL" b="1" dirty="0" err="1" smtClean="0"/>
              <a:t>NgModule</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core</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err="1"/>
              <a:t>BrowserModule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a:solidFill>
                  <a:srgbClr val="FF0000"/>
                </a:solidFill>
              </a:rPr>
              <a:t>angular</a:t>
            </a:r>
            <a:r>
              <a:rPr lang="nl-NL" b="1" i="1" dirty="0">
                <a:solidFill>
                  <a:srgbClr val="FF0000"/>
                </a:solidFill>
              </a:rPr>
              <a:t>/platform-browser</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AppComponent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app.component</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b="1" dirty="0" err="1" smtClean="0"/>
              <a:t>BookListComponent</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a:t>
            </a:r>
            <a:r>
              <a:rPr lang="nl-NL" b="1" i="1" dirty="0" err="1" smtClean="0">
                <a:solidFill>
                  <a:srgbClr val="FF0000"/>
                </a:solidFill>
              </a:rPr>
              <a:t>book</a:t>
            </a:r>
            <a:r>
              <a:rPr lang="nl-NL" b="1" i="1" dirty="0" smtClean="0">
                <a:solidFill>
                  <a:srgbClr val="FF0000"/>
                </a:solidFill>
              </a:rPr>
              <a:t>/</a:t>
            </a:r>
            <a:r>
              <a:rPr lang="nl-NL" b="1" i="1" dirty="0" err="1" smtClean="0">
                <a:solidFill>
                  <a:srgbClr val="FF0000"/>
                </a:solidFill>
              </a:rPr>
              <a:t>booklist.component</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MenuComponent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/menu/</a:t>
            </a:r>
            <a:r>
              <a:rPr lang="nl-NL" b="1" i="1" dirty="0" err="1" smtClean="0">
                <a:solidFill>
                  <a:srgbClr val="FF0000"/>
                </a:solidFill>
              </a:rPr>
              <a:t>menu.component</a:t>
            </a:r>
            <a:r>
              <a:rPr lang="nl-NL" b="1" i="1" dirty="0">
                <a:solidFill>
                  <a:srgbClr val="FF0000"/>
                </a:solidFill>
              </a:rPr>
              <a:t>'</a:t>
            </a:r>
            <a:r>
              <a:rPr lang="nl-NL" b="1" dirty="0"/>
              <a:t>;</a:t>
            </a:r>
          </a:p>
          <a:p>
            <a:pPr marL="0" indent="0">
              <a:buNone/>
            </a:pPr>
            <a:endParaRPr lang="nl-NL" b="1" dirty="0" smtClean="0"/>
          </a:p>
          <a:p>
            <a:pPr marL="0" indent="0">
              <a:buNone/>
            </a:pPr>
            <a:endParaRPr lang="nl-NL" b="1" dirty="0"/>
          </a:p>
          <a:p>
            <a:pPr marL="0" indent="0">
              <a:buNone/>
            </a:pPr>
            <a:r>
              <a:rPr lang="nl-NL" b="1" dirty="0" smtClean="0"/>
              <a:t>@</a:t>
            </a:r>
            <a:r>
              <a:rPr lang="nl-NL" b="1" dirty="0" err="1" smtClean="0"/>
              <a:t>NgModule</a:t>
            </a:r>
            <a:r>
              <a:rPr lang="nl-NL" b="1" dirty="0" smtClean="0"/>
              <a:t>({</a:t>
            </a:r>
          </a:p>
          <a:p>
            <a:pPr marL="0" indent="0">
              <a:buNone/>
            </a:pPr>
            <a:r>
              <a:rPr lang="nl-NL" b="1" dirty="0" smtClean="0"/>
              <a:t>    </a:t>
            </a:r>
            <a:r>
              <a:rPr lang="nl-NL" b="1" dirty="0" err="1" smtClean="0"/>
              <a:t>imports</a:t>
            </a:r>
            <a:r>
              <a:rPr lang="nl-NL" b="1" dirty="0" smtClean="0"/>
              <a:t>: [</a:t>
            </a:r>
            <a:r>
              <a:rPr lang="nl-NL" b="1" dirty="0" err="1" smtClean="0"/>
              <a:t>BrowserModule</a:t>
            </a:r>
            <a:r>
              <a:rPr lang="nl-NL" b="1" dirty="0" smtClean="0"/>
              <a:t>],   </a:t>
            </a:r>
            <a:r>
              <a:rPr lang="nl-NL" sz="2200" b="1" i="1" dirty="0" smtClean="0"/>
              <a:t>// </a:t>
            </a:r>
            <a:r>
              <a:rPr lang="nl-NL" sz="2200" b="1" i="1" dirty="0" err="1" smtClean="0"/>
              <a:t>inject</a:t>
            </a:r>
            <a:r>
              <a:rPr lang="nl-NL" sz="2200" b="1" i="1" dirty="0" smtClean="0"/>
              <a:t> </a:t>
            </a:r>
            <a:r>
              <a:rPr lang="nl-NL" sz="2200" b="1" i="1" dirty="0" err="1" smtClean="0"/>
              <a:t>build</a:t>
            </a:r>
            <a:r>
              <a:rPr lang="nl-NL" sz="2200" b="1" i="1" dirty="0" smtClean="0"/>
              <a:t>-in modules</a:t>
            </a:r>
          </a:p>
          <a:p>
            <a:pPr marL="0" indent="0">
              <a:buNone/>
            </a:pPr>
            <a:r>
              <a:rPr lang="nl-NL" b="1" dirty="0"/>
              <a:t> </a:t>
            </a:r>
            <a:r>
              <a:rPr lang="nl-NL" b="1" dirty="0" smtClean="0"/>
              <a:t>   </a:t>
            </a:r>
            <a:r>
              <a:rPr lang="nl-NL" b="1" dirty="0" err="1" smtClean="0"/>
              <a:t>declarations</a:t>
            </a:r>
            <a:r>
              <a:rPr lang="nl-NL" b="1" dirty="0" smtClean="0"/>
              <a:t>: </a:t>
            </a:r>
            <a:r>
              <a:rPr lang="nl-NL" b="1" dirty="0"/>
              <a:t>[</a:t>
            </a:r>
            <a:r>
              <a:rPr lang="nl-NL" b="1" dirty="0" err="1"/>
              <a:t>AppComponent</a:t>
            </a:r>
            <a:r>
              <a:rPr lang="nl-NL" b="1" dirty="0"/>
              <a:t> </a:t>
            </a:r>
            <a:r>
              <a:rPr lang="nl-NL" b="1" dirty="0" smtClean="0"/>
              <a:t>, </a:t>
            </a:r>
            <a:r>
              <a:rPr lang="nl-NL" b="1" dirty="0" err="1" smtClean="0"/>
              <a:t>BookListComponent</a:t>
            </a:r>
            <a:r>
              <a:rPr lang="nl-NL" b="1" dirty="0" smtClean="0"/>
              <a:t>, </a:t>
            </a:r>
            <a:r>
              <a:rPr lang="nl-NL" b="1" dirty="0" err="1" smtClean="0"/>
              <a:t>MenuComponent</a:t>
            </a:r>
            <a:r>
              <a:rPr lang="nl-NL" b="1" dirty="0" smtClean="0"/>
              <a:t>],   </a:t>
            </a:r>
            <a:r>
              <a:rPr lang="nl-NL" sz="2200" b="1" i="1" dirty="0" smtClean="0"/>
              <a:t>// </a:t>
            </a:r>
            <a:r>
              <a:rPr lang="nl-NL" sz="2200" b="1" i="1" dirty="0" err="1" smtClean="0"/>
              <a:t>inject</a:t>
            </a:r>
            <a:r>
              <a:rPr lang="nl-NL" sz="2200" b="1" i="1" dirty="0" smtClean="0"/>
              <a:t> </a:t>
            </a:r>
            <a:r>
              <a:rPr lang="nl-NL" sz="2200" b="1" i="1" dirty="0" err="1" smtClean="0"/>
              <a:t>your</a:t>
            </a:r>
            <a:r>
              <a:rPr lang="nl-NL" sz="2200" b="1" i="1" dirty="0" smtClean="0"/>
              <a:t> </a:t>
            </a:r>
            <a:r>
              <a:rPr lang="nl-NL" sz="2200" b="1" i="1" dirty="0" err="1" smtClean="0"/>
              <a:t>own</a:t>
            </a:r>
            <a:r>
              <a:rPr lang="nl-NL" sz="2200" b="1" i="1" dirty="0" smtClean="0"/>
              <a:t> </a:t>
            </a:r>
            <a:r>
              <a:rPr lang="nl-NL" sz="2200" b="1" i="1" dirty="0" err="1" smtClean="0"/>
              <a:t>components</a:t>
            </a:r>
            <a:endParaRPr lang="nl-NL" sz="2200" b="1" i="1" dirty="0" smtClean="0"/>
          </a:p>
          <a:p>
            <a:pPr marL="0" indent="0">
              <a:buNone/>
            </a:pPr>
            <a:r>
              <a:rPr lang="nl-NL" b="1" dirty="0"/>
              <a:t> </a:t>
            </a:r>
            <a:r>
              <a:rPr lang="nl-NL" b="1" dirty="0" smtClean="0"/>
              <a:t>   bootstrap: [</a:t>
            </a:r>
            <a:r>
              <a:rPr lang="nl-NL" sz="3800" b="1" dirty="0" err="1" smtClean="0">
                <a:solidFill>
                  <a:srgbClr val="C00000"/>
                </a:solidFill>
              </a:rPr>
              <a:t>AppComponent</a:t>
            </a:r>
            <a:r>
              <a:rPr lang="nl-NL" sz="2200" b="1" dirty="0" smtClean="0"/>
              <a:t>]        </a:t>
            </a:r>
            <a:r>
              <a:rPr lang="nl-NL" sz="2200" b="1" i="1" dirty="0" smtClean="0"/>
              <a:t>// </a:t>
            </a:r>
            <a:r>
              <a:rPr lang="nl-NL" sz="2200" b="1" i="1" dirty="0" err="1" smtClean="0"/>
              <a:t>main</a:t>
            </a:r>
            <a:r>
              <a:rPr lang="nl-NL" sz="2200" b="1" i="1" dirty="0" smtClean="0"/>
              <a:t> component </a:t>
            </a:r>
            <a:r>
              <a:rPr lang="nl-NL" sz="2200" b="1" i="1" dirty="0" err="1" smtClean="0"/>
              <a:t>you</a:t>
            </a:r>
            <a:r>
              <a:rPr lang="nl-NL" sz="2200" b="1" i="1" dirty="0" smtClean="0"/>
              <a:t> </a:t>
            </a:r>
            <a:r>
              <a:rPr lang="nl-NL" sz="2200" b="1" i="1" dirty="0" err="1" smtClean="0"/>
              <a:t>need</a:t>
            </a:r>
            <a:r>
              <a:rPr lang="nl-NL" sz="2200" b="1" i="1" dirty="0" smtClean="0"/>
              <a:t> </a:t>
            </a:r>
            <a:r>
              <a:rPr lang="nl-NL" sz="2200" b="1" i="1" dirty="0" err="1" smtClean="0"/>
              <a:t>to</a:t>
            </a:r>
            <a:r>
              <a:rPr lang="nl-NL" sz="2200" b="1" i="1" dirty="0" smtClean="0"/>
              <a:t> bootstrap</a:t>
            </a:r>
            <a:endParaRPr lang="nl-NL" sz="2200" b="1" i="1" dirty="0"/>
          </a:p>
          <a:p>
            <a:pPr marL="0" indent="0">
              <a:buNone/>
            </a:pPr>
            <a:r>
              <a:rPr lang="nl-NL" b="1" dirty="0" smtClean="0"/>
              <a:t>})</a:t>
            </a:r>
          </a:p>
          <a:p>
            <a:pPr marL="0" indent="0">
              <a:buNone/>
            </a:pPr>
            <a:endParaRPr lang="nl-NL" b="1" dirty="0" smtClean="0"/>
          </a:p>
          <a:p>
            <a:pPr marL="0" indent="0">
              <a:buNone/>
            </a:pPr>
            <a:r>
              <a:rPr lang="nl-NL" b="1" dirty="0"/>
              <a:t>e</a:t>
            </a:r>
            <a:r>
              <a:rPr lang="nl-NL" b="1" dirty="0" smtClean="0"/>
              <a:t>xport class </a:t>
            </a:r>
            <a:r>
              <a:rPr lang="nl-NL" b="1" dirty="0" err="1" smtClean="0"/>
              <a:t>AppModule</a:t>
            </a:r>
            <a:r>
              <a:rPr lang="nl-NL" b="1" dirty="0" smtClean="0"/>
              <a:t> { }</a:t>
            </a:r>
          </a:p>
          <a:p>
            <a:pPr marL="0" indent="0">
              <a:buNone/>
            </a:pPr>
            <a:endParaRPr lang="nl-NL" b="1" dirty="0" smtClean="0"/>
          </a:p>
          <a:p>
            <a:pPr marL="0" indent="0">
              <a:buNone/>
            </a:pPr>
            <a:endParaRPr lang="nl-NL" b="1" dirty="0" smtClean="0"/>
          </a:p>
          <a:p>
            <a:pPr marL="0" indent="0">
              <a:buNone/>
            </a:pPr>
            <a:endParaRPr lang="nl-NL" b="1" dirty="0" smtClean="0"/>
          </a:p>
          <a:p>
            <a:pPr marL="0" indent="0">
              <a:buNone/>
            </a:pPr>
            <a:endParaRPr lang="nl-NL" b="1" dirty="0"/>
          </a:p>
          <a:p>
            <a:pPr marL="0" indent="0">
              <a:buNone/>
            </a:pPr>
            <a:endParaRPr lang="nl-NL" b="1" dirty="0"/>
          </a:p>
          <a:p>
            <a:pPr marL="0" indent="0">
              <a:buNone/>
            </a:pPr>
            <a:endParaRPr lang="nl-NL" b="1" dirty="0"/>
          </a:p>
          <a:p>
            <a:pPr marL="0" indent="0">
              <a:buNone/>
            </a:pPr>
            <a:endParaRPr lang="nl-NL" dirty="0" smtClean="0"/>
          </a:p>
          <a:p>
            <a:pPr marL="0" indent="0">
              <a:buNone/>
            </a:pPr>
            <a:endParaRPr lang="nl-NL" dirty="0"/>
          </a:p>
        </p:txBody>
      </p:sp>
    </p:spTree>
    <p:extLst>
      <p:ext uri="{BB962C8B-B14F-4D97-AF65-F5344CB8AC3E}">
        <p14:creationId xmlns:p14="http://schemas.microsoft.com/office/powerpoint/2010/main" val="38213827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C000"/>
                </a:solidFill>
              </a:rPr>
              <a:t>Data binding</a:t>
            </a:r>
            <a:endParaRPr lang="nl-NL" dirty="0"/>
          </a:p>
        </p:txBody>
      </p:sp>
      <p:sp>
        <p:nvSpPr>
          <p:cNvPr id="3" name="Content Placeholder 2"/>
          <p:cNvSpPr>
            <a:spLocks noGrp="1"/>
          </p:cNvSpPr>
          <p:nvPr>
            <p:ph idx="1"/>
          </p:nvPr>
        </p:nvSpPr>
        <p:spPr/>
        <p:txBody>
          <a:bodyPr/>
          <a:lstStyle/>
          <a:p>
            <a:endParaRPr lang="nl-NL" dirty="0" smtClean="0"/>
          </a:p>
          <a:p>
            <a:endParaRPr lang="nl-NL" dirty="0"/>
          </a:p>
          <a:p>
            <a:pPr marL="0" indent="0">
              <a:buNone/>
            </a:pPr>
            <a:r>
              <a:rPr lang="en-US" b="1" dirty="0"/>
              <a:t>Data binding</a:t>
            </a:r>
            <a:r>
              <a:rPr lang="en-US" dirty="0"/>
              <a:t> is the </a:t>
            </a:r>
            <a:r>
              <a:rPr lang="en-US" b="1" dirty="0"/>
              <a:t>mechanism</a:t>
            </a:r>
            <a:r>
              <a:rPr lang="en-US" dirty="0"/>
              <a:t> used to ensure the linking between what a user </a:t>
            </a:r>
            <a:r>
              <a:rPr lang="en-US" b="1" dirty="0"/>
              <a:t>see</a:t>
            </a:r>
            <a:r>
              <a:rPr lang="en-US" dirty="0"/>
              <a:t> on the screen and the </a:t>
            </a:r>
            <a:r>
              <a:rPr lang="en-US" b="1" dirty="0"/>
              <a:t>data value</a:t>
            </a:r>
            <a:r>
              <a:rPr lang="en-US" dirty="0"/>
              <a:t> in our </a:t>
            </a:r>
            <a:r>
              <a:rPr lang="en-US" dirty="0" smtClean="0"/>
              <a:t>Class</a:t>
            </a:r>
            <a:r>
              <a:rPr lang="en-US" dirty="0"/>
              <a:t>. </a:t>
            </a:r>
            <a:endParaRPr lang="en-US" dirty="0" smtClean="0"/>
          </a:p>
          <a:p>
            <a:pPr marL="0" indent="0">
              <a:buNone/>
            </a:pPr>
            <a:endParaRPr lang="en-US" dirty="0"/>
          </a:p>
          <a:p>
            <a:pPr marL="0" indent="0">
              <a:buNone/>
            </a:pPr>
            <a:r>
              <a:rPr lang="en-US" dirty="0" smtClean="0"/>
              <a:t>			</a:t>
            </a:r>
            <a:r>
              <a:rPr lang="en-US" b="1" dirty="0" smtClean="0">
                <a:solidFill>
                  <a:schemeClr val="accent2"/>
                </a:solidFill>
              </a:rPr>
              <a:t>(View/template </a:t>
            </a:r>
            <a:r>
              <a:rPr lang="en-US" b="1" dirty="0">
                <a:solidFill>
                  <a:schemeClr val="accent2"/>
                </a:solidFill>
              </a:rPr>
              <a:t>&lt;-&gt; </a:t>
            </a:r>
            <a:r>
              <a:rPr lang="en-US" b="1" dirty="0" smtClean="0">
                <a:solidFill>
                  <a:schemeClr val="accent2"/>
                </a:solidFill>
              </a:rPr>
              <a:t>Component)</a:t>
            </a:r>
            <a:endParaRPr lang="nl-NL" b="1" dirty="0">
              <a:solidFill>
                <a:schemeClr val="accent2"/>
              </a:solidFill>
            </a:endParaRPr>
          </a:p>
        </p:txBody>
      </p:sp>
    </p:spTree>
    <p:extLst>
      <p:ext uri="{BB962C8B-B14F-4D97-AF65-F5344CB8AC3E}">
        <p14:creationId xmlns:p14="http://schemas.microsoft.com/office/powerpoint/2010/main" val="42342699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pPr algn="ctr"/>
            <a:r>
              <a:rPr lang="en-US" b="1" dirty="0" smtClean="0">
                <a:solidFill>
                  <a:srgbClr val="FFC000"/>
                </a:solidFill>
              </a:rPr>
              <a:t>Data binding</a:t>
            </a:r>
            <a:endParaRPr lang="ru-RU" b="1" dirty="0">
              <a:solidFill>
                <a:srgbClr val="FFC000"/>
              </a:solidFill>
            </a:endParaRPr>
          </a:p>
        </p:txBody>
      </p:sp>
      <p:pic>
        <p:nvPicPr>
          <p:cNvPr id="9" name="Изображение 8"/>
          <p:cNvPicPr>
            <a:picLocks noChangeAspect="1"/>
          </p:cNvPicPr>
          <p:nvPr/>
        </p:nvPicPr>
        <p:blipFill>
          <a:blip r:embed="rId3"/>
          <a:stretch>
            <a:fillRect/>
          </a:stretch>
        </p:blipFill>
        <p:spPr>
          <a:xfrm>
            <a:off x="1738489" y="1503585"/>
            <a:ext cx="8432800" cy="5158612"/>
          </a:xfrm>
          <a:prstGeom prst="rect">
            <a:avLst/>
          </a:prstGeom>
        </p:spPr>
      </p:pic>
    </p:spTree>
    <p:extLst>
      <p:ext uri="{BB962C8B-B14F-4D97-AF65-F5344CB8AC3E}">
        <p14:creationId xmlns:p14="http://schemas.microsoft.com/office/powerpoint/2010/main" val="16905017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0000"/>
                </a:solidFill>
              </a:rPr>
              <a:t>Goal</a:t>
            </a:r>
            <a:endParaRPr lang="nl-NL" dirty="0">
              <a:solidFill>
                <a:srgbClr val="FF0000"/>
              </a:solidFill>
            </a:endParaRPr>
          </a:p>
        </p:txBody>
      </p:sp>
      <p:sp>
        <p:nvSpPr>
          <p:cNvPr id="3" name="Tijdelijke aanduiding voor inhoud 2"/>
          <p:cNvSpPr>
            <a:spLocks noGrp="1"/>
          </p:cNvSpPr>
          <p:nvPr>
            <p:ph idx="1"/>
          </p:nvPr>
        </p:nvSpPr>
        <p:spPr/>
        <p:txBody>
          <a:bodyPr>
            <a:normAutofit fontScale="92500" lnSpcReduction="10000"/>
          </a:bodyPr>
          <a:lstStyle/>
          <a:p>
            <a:pPr marL="0" indent="0">
              <a:buNone/>
            </a:pPr>
            <a:r>
              <a:rPr lang="en-US" dirty="0" smtClean="0"/>
              <a:t>To </a:t>
            </a:r>
            <a:r>
              <a:rPr lang="en-US" dirty="0"/>
              <a:t>learn the </a:t>
            </a:r>
            <a:r>
              <a:rPr lang="en-US" dirty="0" smtClean="0"/>
              <a:t>basics </a:t>
            </a:r>
            <a:r>
              <a:rPr lang="en-US" dirty="0"/>
              <a:t>of the </a:t>
            </a:r>
            <a:r>
              <a:rPr lang="en-US" dirty="0" smtClean="0"/>
              <a:t>Framework Angular 2:</a:t>
            </a:r>
          </a:p>
          <a:p>
            <a:pPr marL="0" indent="0">
              <a:buNone/>
            </a:pPr>
            <a:endParaRPr lang="en-US" dirty="0" smtClean="0"/>
          </a:p>
          <a:p>
            <a:pPr marL="457200" lvl="1" indent="0">
              <a:buNone/>
            </a:pPr>
            <a:r>
              <a:rPr lang="en-US" b="1" dirty="0" smtClean="0">
                <a:solidFill>
                  <a:srgbClr val="FF0000"/>
                </a:solidFill>
              </a:rPr>
              <a:t>From 6:00 PM:</a:t>
            </a:r>
            <a:endParaRPr lang="en-US" b="1" dirty="0">
              <a:solidFill>
                <a:srgbClr val="FF0000"/>
              </a:solidFill>
            </a:endParaRPr>
          </a:p>
          <a:p>
            <a:pPr lvl="1"/>
            <a:r>
              <a:rPr lang="en-US" dirty="0" smtClean="0"/>
              <a:t>A </a:t>
            </a:r>
            <a:r>
              <a:rPr lang="en-US" dirty="0"/>
              <a:t>bit of </a:t>
            </a:r>
            <a:r>
              <a:rPr lang="en-US" dirty="0" err="1"/>
              <a:t>TypeScript</a:t>
            </a:r>
            <a:endParaRPr lang="en-US" dirty="0"/>
          </a:p>
          <a:p>
            <a:pPr lvl="1"/>
            <a:r>
              <a:rPr lang="en-US" dirty="0" smtClean="0"/>
              <a:t>Module</a:t>
            </a:r>
            <a:endParaRPr lang="en-US" dirty="0"/>
          </a:p>
          <a:p>
            <a:pPr lvl="1"/>
            <a:r>
              <a:rPr lang="en-US" dirty="0"/>
              <a:t>Component</a:t>
            </a:r>
          </a:p>
          <a:p>
            <a:pPr lvl="1"/>
            <a:r>
              <a:rPr lang="en-US" dirty="0"/>
              <a:t>Property Binding</a:t>
            </a:r>
          </a:p>
          <a:p>
            <a:pPr lvl="1"/>
            <a:r>
              <a:rPr lang="en-US" dirty="0"/>
              <a:t>Forms and </a:t>
            </a:r>
            <a:r>
              <a:rPr lang="en-US" dirty="0" err="1" smtClean="0"/>
              <a:t>NgModel</a:t>
            </a:r>
            <a:endParaRPr lang="en-US" dirty="0" smtClean="0"/>
          </a:p>
          <a:p>
            <a:pPr lvl="1"/>
            <a:endParaRPr lang="en-US" dirty="0" smtClean="0"/>
          </a:p>
          <a:p>
            <a:pPr marL="457200" lvl="1" indent="0">
              <a:buNone/>
            </a:pPr>
            <a:r>
              <a:rPr lang="en-US" b="1" dirty="0" smtClean="0">
                <a:solidFill>
                  <a:srgbClr val="FF0000"/>
                </a:solidFill>
              </a:rPr>
              <a:t>From 7:45 PM:</a:t>
            </a:r>
            <a:endParaRPr lang="en-US" b="1" dirty="0">
              <a:solidFill>
                <a:srgbClr val="FF0000"/>
              </a:solidFill>
            </a:endParaRPr>
          </a:p>
          <a:p>
            <a:pPr lvl="1"/>
            <a:r>
              <a:rPr lang="en-US" dirty="0" smtClean="0"/>
              <a:t>Use a Service</a:t>
            </a:r>
            <a:endParaRPr lang="en-US" dirty="0"/>
          </a:p>
          <a:p>
            <a:pPr lvl="1"/>
            <a:r>
              <a:rPr lang="nl-NL" dirty="0" smtClean="0"/>
              <a:t>Architecture</a:t>
            </a:r>
            <a:endParaRPr lang="nl-NL" dirty="0"/>
          </a:p>
        </p:txBody>
      </p:sp>
    </p:spTree>
    <p:extLst>
      <p:ext uri="{BB962C8B-B14F-4D97-AF65-F5344CB8AC3E}">
        <p14:creationId xmlns:p14="http://schemas.microsoft.com/office/powerpoint/2010/main" val="21961071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pPr algn="ctr"/>
            <a:r>
              <a:rPr lang="en-US" b="1" dirty="0" smtClean="0">
                <a:solidFill>
                  <a:srgbClr val="FFC000"/>
                </a:solidFill>
              </a:rPr>
              <a:t>Data binding</a:t>
            </a:r>
            <a:endParaRPr lang="ru-RU" b="1" dirty="0">
              <a:solidFill>
                <a:srgbClr val="FFC000"/>
              </a:solidFill>
            </a:endParaRPr>
          </a:p>
        </p:txBody>
      </p:sp>
      <p:sp>
        <p:nvSpPr>
          <p:cNvPr id="3" name="Прямоугольник 2"/>
          <p:cNvSpPr/>
          <p:nvPr/>
        </p:nvSpPr>
        <p:spPr>
          <a:xfrm>
            <a:off x="2607733" y="4658105"/>
            <a:ext cx="7540977" cy="1708160"/>
          </a:xfrm>
          <a:prstGeom prst="rect">
            <a:avLst/>
          </a:prstGeom>
        </p:spPr>
        <p:txBody>
          <a:bodyPr wrap="square">
            <a:spAutoFit/>
          </a:bodyPr>
          <a:lstStyle/>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latin typeface="Calibri" panose="020F0502020204030204" pitchFamily="34" charset="0"/>
                <a:ea typeface="ＭＳ 明朝"/>
                <a:cs typeface="Courier"/>
              </a:rPr>
              <a:t>&lt;div</a:t>
            </a:r>
            <a:r>
              <a:rPr lang="en-US" sz="2400" b="1" dirty="0" smtClean="0">
                <a:latin typeface="Calibri" panose="020F0502020204030204" pitchFamily="34" charset="0"/>
                <a:ea typeface="ＭＳ 明朝"/>
                <a:cs typeface="Courier"/>
              </a:rPr>
              <a:t>&gt;</a:t>
            </a:r>
            <a:r>
              <a:rPr lang="en-US" sz="2400" b="1" dirty="0" smtClean="0">
                <a:solidFill>
                  <a:schemeClr val="accent2"/>
                </a:solidFill>
                <a:latin typeface="Calibri" panose="020F0502020204030204" pitchFamily="34" charset="0"/>
                <a:ea typeface="ＭＳ 明朝"/>
                <a:cs typeface="Courier"/>
              </a:rPr>
              <a:t>{{</a:t>
            </a:r>
            <a:r>
              <a:rPr lang="en-US" sz="2400" b="1" dirty="0" err="1" smtClean="0">
                <a:solidFill>
                  <a:srgbClr val="FF0000"/>
                </a:solidFill>
                <a:latin typeface="Calibri" panose="020F0502020204030204" pitchFamily="34" charset="0"/>
                <a:ea typeface="ＭＳ 明朝"/>
                <a:cs typeface="Courier"/>
              </a:rPr>
              <a:t>book.title</a:t>
            </a:r>
            <a:r>
              <a:rPr lang="en-US" sz="2400" b="1" dirty="0" smtClean="0">
                <a:solidFill>
                  <a:schemeClr val="accent2"/>
                </a:solidFill>
                <a:latin typeface="Calibri" panose="020F0502020204030204" pitchFamily="34" charset="0"/>
                <a:ea typeface="ＭＳ 明朝"/>
                <a:cs typeface="Courier"/>
              </a:rPr>
              <a:t>}}</a:t>
            </a:r>
            <a:r>
              <a:rPr lang="en-US" sz="2400" b="1" dirty="0" smtClean="0">
                <a:latin typeface="Calibri" panose="020F0502020204030204" pitchFamily="34" charset="0"/>
                <a:ea typeface="ＭＳ 明朝"/>
                <a:cs typeface="Courier"/>
              </a:rPr>
              <a:t>&lt;/</a:t>
            </a:r>
            <a:r>
              <a:rPr lang="en-US" sz="2400" b="1" dirty="0">
                <a:latin typeface="Calibri" panose="020F0502020204030204" pitchFamily="34" charset="0"/>
                <a:ea typeface="ＭＳ 明朝"/>
                <a:cs typeface="Courier"/>
              </a:rPr>
              <a:t>div&gt;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smtClean="0">
                <a:latin typeface="Calibri" panose="020F0502020204030204" pitchFamily="34" charset="0"/>
                <a:ea typeface="ＭＳ 明朝"/>
                <a:cs typeface="Courier"/>
              </a:rPr>
              <a:t>&lt;input value=“text” </a:t>
            </a:r>
            <a:r>
              <a:rPr lang="en-US" sz="2400" b="1" dirty="0" smtClean="0">
                <a:solidFill>
                  <a:schemeClr val="accent2"/>
                </a:solidFill>
                <a:latin typeface="Calibri" panose="020F0502020204030204" pitchFamily="34" charset="0"/>
                <a:ea typeface="ＭＳ 明朝"/>
                <a:cs typeface="Courier"/>
              </a:rPr>
              <a:t>[disabled]</a:t>
            </a:r>
            <a:r>
              <a:rPr lang="en-US" sz="2400" b="1" dirty="0" smtClean="0">
                <a:latin typeface="Calibri" panose="020F0502020204030204" pitchFamily="34" charset="0"/>
                <a:ea typeface="ＭＳ 明朝"/>
                <a:cs typeface="Courier"/>
              </a:rPr>
              <a:t>=“</a:t>
            </a:r>
            <a:r>
              <a:rPr lang="en-US" sz="2400" b="1" dirty="0" err="1" smtClean="0">
                <a:latin typeface="Calibri" panose="020F0502020204030204" pitchFamily="34" charset="0"/>
                <a:ea typeface="ＭＳ 明朝"/>
                <a:cs typeface="Courier"/>
              </a:rPr>
              <a:t>isDisabled</a:t>
            </a:r>
            <a:r>
              <a:rPr lang="en-US" sz="2400" b="1" dirty="0" smtClean="0">
                <a:latin typeface="Calibri" panose="020F0502020204030204" pitchFamily="34" charset="0"/>
                <a:ea typeface="ＭＳ 明朝"/>
                <a:cs typeface="Courier"/>
              </a:rPr>
              <a:t>”&gt;&lt;/input&gt; </a:t>
            </a: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&lt;div </a:t>
            </a:r>
            <a:r>
              <a:rPr lang="en-US" sz="2400" b="1" dirty="0">
                <a:solidFill>
                  <a:schemeClr val="accent2"/>
                </a:solidFill>
                <a:latin typeface="Calibri" panose="020F0502020204030204" pitchFamily="34" charset="0"/>
                <a:ea typeface="ＭＳ 明朝"/>
                <a:cs typeface="Courier"/>
              </a:rPr>
              <a:t>(</a:t>
            </a:r>
            <a:r>
              <a:rPr lang="en-US" sz="2400" b="1" dirty="0">
                <a:solidFill>
                  <a:srgbClr val="FF0000"/>
                </a:solidFill>
                <a:latin typeface="Calibri" panose="020F0502020204030204" pitchFamily="34" charset="0"/>
                <a:ea typeface="ＭＳ 明朝"/>
                <a:cs typeface="Courier"/>
              </a:rPr>
              <a:t>click</a:t>
            </a:r>
            <a:r>
              <a:rPr lang="en-US" sz="2400" b="1" dirty="0">
                <a:solidFill>
                  <a:schemeClr val="accent2"/>
                </a:solidFill>
                <a:latin typeface="Calibri" panose="020F0502020204030204" pitchFamily="34" charset="0"/>
                <a:ea typeface="ＭＳ 明朝"/>
                <a:cs typeface="Courier"/>
              </a:rPr>
              <a:t>)</a:t>
            </a:r>
            <a:r>
              <a:rPr lang="en-US" sz="2400" b="1" dirty="0">
                <a:latin typeface="Calibri" panose="020F0502020204030204" pitchFamily="34" charset="0"/>
                <a:ea typeface="ＭＳ 明朝"/>
                <a:cs typeface="Courier"/>
              </a:rPr>
              <a:t>="</a:t>
            </a:r>
            <a:r>
              <a:rPr lang="en-US" sz="2400" b="1" dirty="0" err="1" smtClean="0">
                <a:solidFill>
                  <a:schemeClr val="accent2"/>
                </a:solidFill>
                <a:latin typeface="Calibri" panose="020F0502020204030204" pitchFamily="34" charset="0"/>
                <a:ea typeface="ＭＳ 明朝"/>
                <a:cs typeface="Courier"/>
              </a:rPr>
              <a:t>selectBook</a:t>
            </a:r>
            <a:r>
              <a:rPr lang="en-US" sz="2400" b="1" dirty="0" smtClean="0">
                <a:solidFill>
                  <a:srgbClr val="FF0000"/>
                </a:solidFill>
                <a:latin typeface="Calibri" panose="020F0502020204030204" pitchFamily="34" charset="0"/>
                <a:ea typeface="ＭＳ 明朝"/>
                <a:cs typeface="Courier"/>
              </a:rPr>
              <a:t>($event</a:t>
            </a:r>
            <a:r>
              <a:rPr lang="en-US" sz="2400" b="1" dirty="0" smtClean="0">
                <a:latin typeface="Calibri" panose="020F0502020204030204" pitchFamily="34" charset="0"/>
                <a:ea typeface="ＭＳ 明朝"/>
                <a:cs typeface="Courier"/>
              </a:rPr>
              <a:t>)&gt;&lt;/</a:t>
            </a:r>
            <a:r>
              <a:rPr lang="en-US" sz="2400" b="1" dirty="0">
                <a:latin typeface="Calibri" panose="020F0502020204030204" pitchFamily="34" charset="0"/>
                <a:ea typeface="ＭＳ 明朝"/>
                <a:cs typeface="Courier"/>
              </a:rPr>
              <a:t>div</a:t>
            </a:r>
            <a:r>
              <a:rPr lang="en-US" sz="2400" b="1" dirty="0" smtClean="0">
                <a:latin typeface="Calibri" panose="020F0502020204030204" pitchFamily="34" charset="0"/>
                <a:ea typeface="ＭＳ 明朝"/>
                <a:cs typeface="Courier"/>
              </a:rPr>
              <a:t>&gt;</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smtClean="0">
                <a:latin typeface="Calibri" panose="020F0502020204030204" pitchFamily="34" charset="0"/>
                <a:ea typeface="ＭＳ 明朝"/>
                <a:cs typeface="Courier"/>
              </a:rPr>
              <a:t>&lt;input</a:t>
            </a:r>
            <a:r>
              <a:rPr lang="nl-NL" sz="2400" b="1" dirty="0">
                <a:latin typeface="Calibri" panose="020F0502020204030204" pitchFamily="34" charset="0"/>
              </a:rPr>
              <a:t> </a:t>
            </a:r>
            <a:r>
              <a:rPr lang="nl-NL" sz="2400" b="1" dirty="0">
                <a:solidFill>
                  <a:schemeClr val="accent2"/>
                </a:solidFill>
                <a:latin typeface="Calibri" panose="020F0502020204030204" pitchFamily="34" charset="0"/>
              </a:rPr>
              <a:t>[(</a:t>
            </a:r>
            <a:r>
              <a:rPr lang="nl-NL" sz="2400" b="1" dirty="0" err="1">
                <a:solidFill>
                  <a:srgbClr val="FF0000"/>
                </a:solidFill>
                <a:latin typeface="Calibri" panose="020F0502020204030204" pitchFamily="34" charset="0"/>
              </a:rPr>
              <a:t>ngModel</a:t>
            </a:r>
            <a:r>
              <a:rPr lang="nl-NL" sz="2400" b="1" dirty="0" smtClean="0">
                <a:solidFill>
                  <a:schemeClr val="accent2"/>
                </a:solidFill>
                <a:latin typeface="Calibri" panose="020F0502020204030204" pitchFamily="34" charset="0"/>
              </a:rPr>
              <a:t>)]</a:t>
            </a:r>
            <a:r>
              <a:rPr lang="nl-NL" sz="2400" b="1" dirty="0" smtClean="0">
                <a:latin typeface="Calibri" panose="020F0502020204030204" pitchFamily="34" charset="0"/>
              </a:rPr>
              <a:t>=“</a:t>
            </a:r>
            <a:r>
              <a:rPr lang="nl-NL" sz="2400" b="1" dirty="0" err="1" smtClean="0">
                <a:latin typeface="Calibri" panose="020F0502020204030204" pitchFamily="34" charset="0"/>
              </a:rPr>
              <a:t>searchTermBook</a:t>
            </a:r>
            <a:r>
              <a:rPr lang="nl-NL" sz="2400" b="1" dirty="0" smtClean="0">
                <a:latin typeface="Calibri" panose="020F0502020204030204" pitchFamily="34" charset="0"/>
              </a:rPr>
              <a:t>"</a:t>
            </a:r>
            <a:r>
              <a:rPr lang="en-US" sz="2400" b="1" dirty="0" smtClean="0">
                <a:latin typeface="Calibri" panose="020F0502020204030204" pitchFamily="34" charset="0"/>
                <a:ea typeface="ＭＳ 明朝"/>
                <a:cs typeface="Courier"/>
              </a:rPr>
              <a:t> </a:t>
            </a:r>
            <a:r>
              <a:rPr lang="en-US" sz="2400" b="1" dirty="0">
                <a:latin typeface="Calibri" panose="020F0502020204030204" pitchFamily="34" charset="0"/>
                <a:ea typeface="ＭＳ 明朝"/>
                <a:cs typeface="Courier"/>
              </a:rPr>
              <a:t>&gt;</a:t>
            </a:r>
            <a:endParaRPr lang="en-US" sz="2400" b="1" dirty="0">
              <a:latin typeface="Calibri" panose="020F0502020204030204" pitchFamily="34" charset="0"/>
              <a:ea typeface="ＭＳ 明朝"/>
              <a:cs typeface="Times New Roman"/>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9888" y="1340733"/>
            <a:ext cx="6132223" cy="2967417"/>
          </a:xfrm>
          <a:prstGeom prst="rect">
            <a:avLst/>
          </a:prstGeom>
        </p:spPr>
      </p:pic>
    </p:spTree>
    <p:extLst>
      <p:ext uri="{BB962C8B-B14F-4D97-AF65-F5344CB8AC3E}">
        <p14:creationId xmlns:p14="http://schemas.microsoft.com/office/powerpoint/2010/main" val="25349150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dirty="0" err="1" smtClean="0">
                <a:solidFill>
                  <a:srgbClr val="FFC000"/>
                </a:solidFill>
              </a:rPr>
              <a:t>Example</a:t>
            </a:r>
            <a:r>
              <a:rPr lang="nl-NL" dirty="0" smtClean="0">
                <a:solidFill>
                  <a:srgbClr val="FFC000"/>
                </a:solidFill>
              </a:rPr>
              <a:t> </a:t>
            </a:r>
            <a:r>
              <a:rPr lang="nl-NL" dirty="0" err="1" smtClean="0">
                <a:solidFill>
                  <a:srgbClr val="FFC000"/>
                </a:solidFill>
              </a:rPr>
              <a:t>two</a:t>
            </a:r>
            <a:r>
              <a:rPr lang="nl-NL" smtClean="0">
                <a:solidFill>
                  <a:srgbClr val="FFC000"/>
                </a:solidFill>
              </a:rPr>
              <a:t> way databinding</a:t>
            </a:r>
            <a:endParaRPr lang="nl-NL" dirty="0">
              <a:solidFill>
                <a:srgbClr val="FFC000"/>
              </a:solidFill>
            </a:endParaRPr>
          </a:p>
        </p:txBody>
      </p:sp>
      <p:sp>
        <p:nvSpPr>
          <p:cNvPr id="3" name="Rectangle 2"/>
          <p:cNvSpPr/>
          <p:nvPr/>
        </p:nvSpPr>
        <p:spPr>
          <a:xfrm>
            <a:off x="2799645" y="2995978"/>
            <a:ext cx="8444088" cy="523220"/>
          </a:xfrm>
          <a:prstGeom prst="rect">
            <a:avLst/>
          </a:prstGeom>
        </p:spPr>
        <p:txBody>
          <a:bodyPr wrap="square">
            <a:spAutoFit/>
          </a:bodyPr>
          <a:lstStyle/>
          <a:p>
            <a:r>
              <a:rPr lang="nl-NL" sz="2800" b="1" dirty="0">
                <a:solidFill>
                  <a:srgbClr val="C00000"/>
                </a:solidFill>
              </a:rPr>
              <a:t>https://embed.plnkr.co/HpQHJ6ljGFrHy8abCPuh/</a:t>
            </a:r>
          </a:p>
        </p:txBody>
      </p:sp>
    </p:spTree>
    <p:extLst>
      <p:ext uri="{BB962C8B-B14F-4D97-AF65-F5344CB8AC3E}">
        <p14:creationId xmlns:p14="http://schemas.microsoft.com/office/powerpoint/2010/main" val="34976547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Show / </a:t>
            </a:r>
            <a:r>
              <a:rPr lang="nl-NL" b="1" dirty="0" err="1" smtClean="0">
                <a:solidFill>
                  <a:srgbClr val="FFC000"/>
                </a:solidFill>
              </a:rPr>
              <a:t>Hide</a:t>
            </a:r>
            <a:r>
              <a:rPr lang="nl-NL" b="1" dirty="0" smtClean="0">
                <a:solidFill>
                  <a:srgbClr val="FFC000"/>
                </a:solidFill>
              </a:rPr>
              <a:t> CSS Classes</a:t>
            </a:r>
            <a:endParaRPr lang="nl-NL" b="1" dirty="0">
              <a:solidFill>
                <a:srgbClr val="FFC000"/>
              </a:solidFill>
            </a:endParaRPr>
          </a:p>
        </p:txBody>
      </p:sp>
      <p:sp>
        <p:nvSpPr>
          <p:cNvPr id="3" name="Rechthoek 2"/>
          <p:cNvSpPr/>
          <p:nvPr/>
        </p:nvSpPr>
        <p:spPr>
          <a:xfrm>
            <a:off x="1229709" y="2645245"/>
            <a:ext cx="10279117" cy="4154984"/>
          </a:xfrm>
          <a:prstGeom prst="rect">
            <a:avLst/>
          </a:prstGeom>
        </p:spPr>
        <p:txBody>
          <a:bodyPr wrap="square">
            <a:spAutoFit/>
          </a:bodyPr>
          <a:lstStyle/>
          <a:p>
            <a:r>
              <a:rPr lang="nl-NL" sz="2400" b="1" dirty="0" smtClean="0">
                <a:solidFill>
                  <a:srgbClr val="FFC000"/>
                </a:solidFill>
              </a:rPr>
              <a:t>USE:</a:t>
            </a:r>
          </a:p>
          <a:p>
            <a:endParaRPr lang="nl-NL" sz="2400" dirty="0"/>
          </a:p>
          <a:p>
            <a:r>
              <a:rPr lang="nl-NL" sz="2400" dirty="0" smtClean="0"/>
              <a:t>&lt;</a:t>
            </a:r>
            <a:r>
              <a:rPr lang="nl-NL" sz="2400" dirty="0"/>
              <a:t>div </a:t>
            </a:r>
            <a:r>
              <a:rPr lang="nl-NL" sz="2400" b="1" dirty="0"/>
              <a:t>[</a:t>
            </a:r>
            <a:r>
              <a:rPr lang="nl-NL" sz="2400" b="1" dirty="0" err="1" smtClean="0">
                <a:solidFill>
                  <a:srgbClr val="FF0000"/>
                </a:solidFill>
              </a:rPr>
              <a:t>class.filter</a:t>
            </a:r>
            <a:r>
              <a:rPr lang="nl-NL" sz="2400" b="1" dirty="0" smtClean="0">
                <a:solidFill>
                  <a:srgbClr val="FF0000"/>
                </a:solidFill>
              </a:rPr>
              <a:t>-is-</a:t>
            </a:r>
            <a:r>
              <a:rPr lang="nl-NL" sz="2400" b="1" dirty="0" err="1" smtClean="0">
                <a:solidFill>
                  <a:srgbClr val="FF0000"/>
                </a:solidFill>
              </a:rPr>
              <a:t>visible</a:t>
            </a:r>
            <a:r>
              <a:rPr lang="nl-NL" sz="2400" b="1" dirty="0" smtClean="0"/>
              <a:t>]</a:t>
            </a:r>
            <a:r>
              <a:rPr lang="nl-NL" sz="2400" dirty="0" smtClean="0"/>
              <a:t>=“</a:t>
            </a:r>
            <a:r>
              <a:rPr lang="nl-NL" sz="2400" b="1" dirty="0" err="1" smtClean="0">
                <a:solidFill>
                  <a:srgbClr val="C00000"/>
                </a:solidFill>
              </a:rPr>
              <a:t>isVisible</a:t>
            </a:r>
            <a:r>
              <a:rPr lang="nl-NL" sz="2400" dirty="0" smtClean="0"/>
              <a:t>“&gt;</a:t>
            </a:r>
            <a:endParaRPr lang="nl-NL" sz="2400" dirty="0"/>
          </a:p>
          <a:p>
            <a:endParaRPr lang="nl-NL" sz="2400" dirty="0" smtClean="0"/>
          </a:p>
          <a:p>
            <a:r>
              <a:rPr lang="nl-NL" sz="2400" b="1" dirty="0" smtClean="0">
                <a:solidFill>
                  <a:srgbClr val="FFC000"/>
                </a:solidFill>
              </a:rPr>
              <a:t>OR</a:t>
            </a:r>
          </a:p>
          <a:p>
            <a:endParaRPr lang="nl-NL" sz="2400" dirty="0"/>
          </a:p>
          <a:p>
            <a:r>
              <a:rPr lang="en-US" sz="2400" dirty="0"/>
              <a:t>&lt;div </a:t>
            </a:r>
            <a:r>
              <a:rPr lang="en-US" sz="2400" b="1" dirty="0"/>
              <a:t>[</a:t>
            </a:r>
            <a:r>
              <a:rPr lang="en-US" sz="2400" b="1" dirty="0" err="1">
                <a:solidFill>
                  <a:srgbClr val="FF0000"/>
                </a:solidFill>
              </a:rPr>
              <a:t>ngClass</a:t>
            </a:r>
            <a:r>
              <a:rPr lang="en-US" sz="2400" b="1" dirty="0"/>
              <a:t>]</a:t>
            </a:r>
            <a:r>
              <a:rPr lang="en-US" sz="2400" dirty="0"/>
              <a:t>="{active: </a:t>
            </a:r>
            <a:r>
              <a:rPr lang="en-US" sz="2400" b="1" dirty="0" err="1">
                <a:solidFill>
                  <a:srgbClr val="C00000"/>
                </a:solidFill>
              </a:rPr>
              <a:t>isActive</a:t>
            </a:r>
            <a:r>
              <a:rPr lang="en-US" sz="2400" dirty="0"/>
              <a:t>, disabled: </a:t>
            </a:r>
            <a:r>
              <a:rPr lang="en-US" sz="2400" b="1" dirty="0" err="1">
                <a:solidFill>
                  <a:srgbClr val="C00000"/>
                </a:solidFill>
              </a:rPr>
              <a:t>isDisabled</a:t>
            </a:r>
            <a:r>
              <a:rPr lang="en-US" sz="2400" dirty="0" smtClean="0"/>
              <a:t>}"&gt;</a:t>
            </a:r>
          </a:p>
          <a:p>
            <a:endParaRPr lang="en-US" sz="2400" dirty="0"/>
          </a:p>
          <a:p>
            <a:r>
              <a:rPr lang="en-US" sz="2400" b="1" dirty="0" smtClean="0"/>
              <a:t>&lt;div [</a:t>
            </a:r>
            <a:r>
              <a:rPr lang="en-US" sz="2400" b="1" dirty="0" err="1" smtClean="0"/>
              <a:t>ngClass</a:t>
            </a:r>
            <a:r>
              <a:rPr lang="en-US" sz="2400" b="1" dirty="0"/>
              <a:t>]="</a:t>
            </a:r>
            <a:r>
              <a:rPr lang="en-US" sz="2400" b="1" dirty="0" err="1"/>
              <a:t>selCat</a:t>
            </a:r>
            <a:r>
              <a:rPr lang="en-US" sz="2400" b="1" dirty="0"/>
              <a:t>==category.name ? 'selected' : </a:t>
            </a:r>
            <a:r>
              <a:rPr lang="en-US" sz="2400" dirty="0" smtClean="0"/>
              <a:t>'‘ </a:t>
            </a:r>
            <a:r>
              <a:rPr lang="en-US" sz="2400" dirty="0"/>
              <a:t>"&gt;</a:t>
            </a:r>
          </a:p>
          <a:p>
            <a:r>
              <a:rPr lang="en-US" sz="2400" b="1" dirty="0" smtClean="0"/>
              <a:t>&lt;</a:t>
            </a:r>
            <a:r>
              <a:rPr lang="en-US" sz="2400" b="1" dirty="0"/>
              <a:t>div [</a:t>
            </a:r>
            <a:r>
              <a:rPr lang="en-US" sz="2400" b="1" dirty="0" err="1"/>
              <a:t>ngClass</a:t>
            </a:r>
            <a:r>
              <a:rPr lang="en-US" sz="2400" b="1" dirty="0"/>
              <a:t>]="!</a:t>
            </a:r>
            <a:r>
              <a:rPr lang="en-US" sz="2400" b="1" dirty="0" err="1"/>
              <a:t>navClosed</a:t>
            </a:r>
            <a:r>
              <a:rPr lang="en-US" sz="2400" b="1" dirty="0"/>
              <a:t> ? 'filter filter-is-visible': </a:t>
            </a:r>
            <a:r>
              <a:rPr lang="en-US" sz="2400" b="1" dirty="0" smtClean="0"/>
              <a:t>'filter‘ "&gt;</a:t>
            </a:r>
            <a:endParaRPr lang="en-US" sz="2400" b="1" dirty="0"/>
          </a:p>
          <a:p>
            <a:endParaRPr lang="nl-NL" sz="2400" dirty="0"/>
          </a:p>
        </p:txBody>
      </p:sp>
    </p:spTree>
    <p:extLst>
      <p:ext uri="{BB962C8B-B14F-4D97-AF65-F5344CB8AC3E}">
        <p14:creationId xmlns:p14="http://schemas.microsoft.com/office/powerpoint/2010/main" val="26971747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endParaRPr lang="nl-NL" dirty="0"/>
          </a:p>
        </p:txBody>
      </p:sp>
      <p:sp>
        <p:nvSpPr>
          <p:cNvPr id="3" name="Tijdelijke aanduiding voor inhoud 2"/>
          <p:cNvSpPr>
            <a:spLocks noGrp="1"/>
          </p:cNvSpPr>
          <p:nvPr>
            <p:ph idx="1"/>
          </p:nvPr>
        </p:nvSpPr>
        <p:spPr/>
        <p:txBody>
          <a:bodyPr/>
          <a:lstStyle/>
          <a:p>
            <a:endParaRPr lang="nl-NL" dirty="0" smtClean="0"/>
          </a:p>
          <a:p>
            <a:endParaRPr lang="nl-NL" dirty="0"/>
          </a:p>
          <a:p>
            <a:pPr marL="0" indent="0" algn="ctr">
              <a:buNone/>
            </a:pPr>
            <a:r>
              <a:rPr lang="nl-NL" sz="4800" b="1" dirty="0">
                <a:solidFill>
                  <a:srgbClr val="FFC000"/>
                </a:solidFill>
              </a:rPr>
              <a:t>FORMS</a:t>
            </a:r>
          </a:p>
        </p:txBody>
      </p:sp>
    </p:spTree>
    <p:extLst>
      <p:ext uri="{BB962C8B-B14F-4D97-AF65-F5344CB8AC3E}">
        <p14:creationId xmlns:p14="http://schemas.microsoft.com/office/powerpoint/2010/main" val="29532785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Forms</a:t>
            </a:r>
            <a:endParaRPr lang="nl-NL" dirty="0"/>
          </a:p>
        </p:txBody>
      </p:sp>
      <p:sp>
        <p:nvSpPr>
          <p:cNvPr id="3" name="Tijdelijke aanduiding voor inhoud 2"/>
          <p:cNvSpPr>
            <a:spLocks noGrp="1"/>
          </p:cNvSpPr>
          <p:nvPr>
            <p:ph idx="1"/>
          </p:nvPr>
        </p:nvSpPr>
        <p:spPr/>
        <p:txBody>
          <a:bodyPr>
            <a:normAutofit/>
          </a:bodyPr>
          <a:lstStyle/>
          <a:p>
            <a:endParaRPr lang="nl-NL" dirty="0" smtClean="0"/>
          </a:p>
          <a:p>
            <a:endParaRPr lang="nl-NL" dirty="0"/>
          </a:p>
          <a:p>
            <a:endParaRPr lang="nl-NL" dirty="0"/>
          </a:p>
        </p:txBody>
      </p:sp>
      <p:sp>
        <p:nvSpPr>
          <p:cNvPr id="4" name="Rechthoek 3"/>
          <p:cNvSpPr/>
          <p:nvPr/>
        </p:nvSpPr>
        <p:spPr>
          <a:xfrm>
            <a:off x="1261241" y="2154634"/>
            <a:ext cx="8229600" cy="2585323"/>
          </a:xfrm>
          <a:prstGeom prst="rect">
            <a:avLst/>
          </a:prstGeom>
        </p:spPr>
        <p:txBody>
          <a:bodyPr wrap="square">
            <a:spAutoFit/>
          </a:bodyPr>
          <a:lstStyle/>
          <a:p>
            <a:r>
              <a:rPr lang="en-US" dirty="0"/>
              <a:t>Implement the </a:t>
            </a:r>
            <a:r>
              <a:rPr lang="en-US" dirty="0" smtClean="0"/>
              <a:t>search in the side bar</a:t>
            </a:r>
            <a:endParaRPr lang="en-US" dirty="0"/>
          </a:p>
          <a:p>
            <a:pPr lvl="1"/>
            <a:r>
              <a:rPr lang="en-US" dirty="0"/>
              <a:t>Learn about Forms and </a:t>
            </a:r>
            <a:r>
              <a:rPr lang="en-US" dirty="0" err="1"/>
              <a:t>NgModel</a:t>
            </a:r>
            <a:endParaRPr lang="en-US" dirty="0"/>
          </a:p>
          <a:p>
            <a:pPr lvl="1"/>
            <a:r>
              <a:rPr lang="en-US" dirty="0"/>
              <a:t>The search should be applied to the title and the </a:t>
            </a:r>
            <a:r>
              <a:rPr lang="en-US" dirty="0" smtClean="0"/>
              <a:t>category</a:t>
            </a:r>
          </a:p>
          <a:p>
            <a:pPr lvl="1"/>
            <a:endParaRPr lang="en-US" dirty="0"/>
          </a:p>
          <a:p>
            <a:pPr lvl="1"/>
            <a:endParaRPr lang="en-US" dirty="0" smtClean="0"/>
          </a:p>
          <a:p>
            <a:pPr lvl="1"/>
            <a:endParaRPr lang="en-US" b="1" dirty="0" smtClean="0"/>
          </a:p>
          <a:p>
            <a:pPr lvl="1"/>
            <a:endParaRPr lang="en-US" b="1" dirty="0"/>
          </a:p>
          <a:p>
            <a:pPr lvl="1"/>
            <a:endParaRPr lang="nl-NL" dirty="0"/>
          </a:p>
          <a:p>
            <a:pPr lvl="1"/>
            <a:endParaRPr lang="en-US" dirty="0"/>
          </a:p>
        </p:txBody>
      </p:sp>
      <p:pic>
        <p:nvPicPr>
          <p:cNvPr id="5" name="Afbeelding 4"/>
          <p:cNvPicPr>
            <a:picLocks noChangeAspect="1"/>
          </p:cNvPicPr>
          <p:nvPr/>
        </p:nvPicPr>
        <p:blipFill>
          <a:blip r:embed="rId2"/>
          <a:stretch>
            <a:fillRect/>
          </a:stretch>
        </p:blipFill>
        <p:spPr>
          <a:xfrm>
            <a:off x="150471" y="-719076"/>
            <a:ext cx="15321022" cy="8618075"/>
          </a:xfrm>
          <a:prstGeom prst="rect">
            <a:avLst/>
          </a:prstGeom>
        </p:spPr>
      </p:pic>
    </p:spTree>
    <p:extLst>
      <p:ext uri="{BB962C8B-B14F-4D97-AF65-F5344CB8AC3E}">
        <p14:creationId xmlns:p14="http://schemas.microsoft.com/office/powerpoint/2010/main" val="17744900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Forms</a:t>
            </a:r>
            <a:endParaRPr lang="nl-NL" dirty="0"/>
          </a:p>
        </p:txBody>
      </p:sp>
      <p:sp>
        <p:nvSpPr>
          <p:cNvPr id="3" name="Tijdelijke aanduiding voor inhoud 2"/>
          <p:cNvSpPr>
            <a:spLocks noGrp="1"/>
          </p:cNvSpPr>
          <p:nvPr>
            <p:ph idx="1"/>
          </p:nvPr>
        </p:nvSpPr>
        <p:spPr>
          <a:xfrm>
            <a:off x="838199" y="1825624"/>
            <a:ext cx="10622973" cy="4554393"/>
          </a:xfrm>
        </p:spPr>
        <p:txBody>
          <a:bodyPr>
            <a:normAutofit fontScale="55000" lnSpcReduction="20000"/>
          </a:bodyPr>
          <a:lstStyle/>
          <a:p>
            <a:pPr marL="0" indent="0">
              <a:buNone/>
            </a:pPr>
            <a:r>
              <a:rPr lang="nl-NL" b="1" dirty="0">
                <a:solidFill>
                  <a:srgbClr val="C00000"/>
                </a:solidFill>
              </a:rPr>
              <a:t>import</a:t>
            </a:r>
            <a:r>
              <a:rPr lang="nl-NL" b="1" dirty="0"/>
              <a:t> </a:t>
            </a:r>
            <a:r>
              <a:rPr lang="nl-NL" b="1" dirty="0" smtClean="0"/>
              <a:t>{</a:t>
            </a:r>
            <a:r>
              <a:rPr lang="nl-NL" b="1" dirty="0" err="1" smtClean="0"/>
              <a:t>NgModule</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core</a:t>
            </a:r>
            <a:r>
              <a:rPr lang="nl-NL" b="1" i="1" dirty="0" smtClean="0">
                <a:solidFill>
                  <a:srgbClr val="FF0000"/>
                </a:solidFill>
              </a:rPr>
              <a:t>'</a:t>
            </a:r>
            <a:r>
              <a:rPr lang="nl-NL" b="1" dirty="0" smtClean="0"/>
              <a:t>;</a:t>
            </a:r>
          </a:p>
          <a:p>
            <a:pPr marL="0" indent="0">
              <a:buNone/>
            </a:pPr>
            <a:r>
              <a:rPr lang="en-US" sz="3600" b="1" dirty="0">
                <a:solidFill>
                  <a:srgbClr val="FFC000"/>
                </a:solidFill>
              </a:rPr>
              <a:t>import { </a:t>
            </a:r>
            <a:r>
              <a:rPr lang="en-US" sz="3600" b="1" dirty="0" err="1">
                <a:solidFill>
                  <a:srgbClr val="FFC000"/>
                </a:solidFill>
              </a:rPr>
              <a:t>FormsModule</a:t>
            </a:r>
            <a:r>
              <a:rPr lang="en-US" sz="3600" b="1" dirty="0">
                <a:solidFill>
                  <a:srgbClr val="FFC000"/>
                </a:solidFill>
              </a:rPr>
              <a:t> }   from '@angular/forms</a:t>
            </a:r>
            <a:r>
              <a:rPr lang="en-US" sz="3600" b="1" dirty="0" smtClean="0">
                <a:solidFill>
                  <a:srgbClr val="FFC000"/>
                </a:solidFill>
              </a:rPr>
              <a:t>';</a:t>
            </a:r>
            <a:endParaRPr lang="nl-NL" sz="3600" b="1" dirty="0" smtClean="0">
              <a:solidFill>
                <a:srgbClr val="FFC000"/>
              </a:solidFill>
            </a:endParaRPr>
          </a:p>
          <a:p>
            <a:pPr marL="0" indent="0">
              <a:buNone/>
            </a:pPr>
            <a:r>
              <a:rPr lang="nl-NL" b="1" dirty="0">
                <a:solidFill>
                  <a:srgbClr val="C00000"/>
                </a:solidFill>
              </a:rPr>
              <a:t>import</a:t>
            </a:r>
            <a:r>
              <a:rPr lang="nl-NL" b="1" dirty="0"/>
              <a:t> {</a:t>
            </a:r>
            <a:r>
              <a:rPr lang="nl-NL" b="1" dirty="0" err="1"/>
              <a:t>BrowserModule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a:solidFill>
                  <a:srgbClr val="FF0000"/>
                </a:solidFill>
              </a:rPr>
              <a:t>angular</a:t>
            </a:r>
            <a:r>
              <a:rPr lang="nl-NL" b="1" i="1" dirty="0">
                <a:solidFill>
                  <a:srgbClr val="FF0000"/>
                </a:solidFill>
              </a:rPr>
              <a:t>/platform-browser</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AppComponent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app.component</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b="1" dirty="0" err="1" smtClean="0"/>
              <a:t>BookListComponent</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a:t>
            </a:r>
            <a:r>
              <a:rPr lang="nl-NL" b="1" i="1" dirty="0" err="1" smtClean="0">
                <a:solidFill>
                  <a:srgbClr val="FF0000"/>
                </a:solidFill>
              </a:rPr>
              <a:t>book</a:t>
            </a:r>
            <a:r>
              <a:rPr lang="nl-NL" b="1" i="1" dirty="0" smtClean="0">
                <a:solidFill>
                  <a:srgbClr val="FF0000"/>
                </a:solidFill>
              </a:rPr>
              <a:t>/</a:t>
            </a:r>
            <a:r>
              <a:rPr lang="nl-NL" b="1" i="1" dirty="0" err="1" smtClean="0">
                <a:solidFill>
                  <a:srgbClr val="FF0000"/>
                </a:solidFill>
              </a:rPr>
              <a:t>booklist.component</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MenuComponent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/menu/</a:t>
            </a:r>
            <a:r>
              <a:rPr lang="nl-NL" b="1" i="1" dirty="0" err="1" smtClean="0">
                <a:solidFill>
                  <a:srgbClr val="FF0000"/>
                </a:solidFill>
              </a:rPr>
              <a:t>menu.component</a:t>
            </a:r>
            <a:r>
              <a:rPr lang="nl-NL" b="1" i="1" dirty="0">
                <a:solidFill>
                  <a:srgbClr val="FF0000"/>
                </a:solidFill>
              </a:rPr>
              <a:t>'</a:t>
            </a:r>
            <a:r>
              <a:rPr lang="nl-NL" b="1" dirty="0"/>
              <a:t>;</a:t>
            </a:r>
          </a:p>
          <a:p>
            <a:pPr marL="0" indent="0">
              <a:buNone/>
            </a:pPr>
            <a:endParaRPr lang="nl-NL" b="1" dirty="0" smtClean="0"/>
          </a:p>
          <a:p>
            <a:pPr marL="0" indent="0">
              <a:buNone/>
            </a:pPr>
            <a:endParaRPr lang="nl-NL" b="1" dirty="0"/>
          </a:p>
          <a:p>
            <a:pPr marL="0" indent="0">
              <a:buNone/>
            </a:pPr>
            <a:r>
              <a:rPr lang="nl-NL" b="1" dirty="0" smtClean="0"/>
              <a:t>@</a:t>
            </a:r>
            <a:r>
              <a:rPr lang="nl-NL" b="1" dirty="0" err="1" smtClean="0"/>
              <a:t>NgModule</a:t>
            </a:r>
            <a:r>
              <a:rPr lang="nl-NL" b="1" dirty="0" smtClean="0"/>
              <a:t>({</a:t>
            </a:r>
          </a:p>
          <a:p>
            <a:pPr marL="0" indent="0">
              <a:buNone/>
            </a:pPr>
            <a:r>
              <a:rPr lang="nl-NL" b="1" dirty="0" smtClean="0"/>
              <a:t>    </a:t>
            </a:r>
            <a:r>
              <a:rPr lang="nl-NL" b="1" dirty="0" err="1" smtClean="0"/>
              <a:t>imports</a:t>
            </a:r>
            <a:r>
              <a:rPr lang="nl-NL" b="1" dirty="0" smtClean="0"/>
              <a:t>: [</a:t>
            </a:r>
            <a:r>
              <a:rPr lang="nl-NL" b="1" dirty="0" err="1" smtClean="0"/>
              <a:t>BrowserModulem</a:t>
            </a:r>
            <a:r>
              <a:rPr lang="nl-NL" b="1" dirty="0" smtClean="0"/>
              <a:t>, </a:t>
            </a:r>
            <a:r>
              <a:rPr lang="nl-NL" sz="3600" b="1" dirty="0" err="1" smtClean="0">
                <a:solidFill>
                  <a:srgbClr val="FFC000"/>
                </a:solidFill>
              </a:rPr>
              <a:t>FormsModule</a:t>
            </a:r>
            <a:r>
              <a:rPr lang="nl-NL" b="1" dirty="0" smtClean="0"/>
              <a:t>],   </a:t>
            </a:r>
            <a:r>
              <a:rPr lang="nl-NL" sz="1800" b="1" i="1" dirty="0" smtClean="0"/>
              <a:t>// </a:t>
            </a:r>
            <a:r>
              <a:rPr lang="nl-NL" sz="1800" b="1" i="1" dirty="0" err="1" smtClean="0"/>
              <a:t>inject</a:t>
            </a:r>
            <a:r>
              <a:rPr lang="nl-NL" sz="1800" b="1" i="1" dirty="0" smtClean="0"/>
              <a:t> </a:t>
            </a:r>
            <a:r>
              <a:rPr lang="nl-NL" sz="1800" b="1" i="1" dirty="0" err="1" smtClean="0"/>
              <a:t>build</a:t>
            </a:r>
            <a:r>
              <a:rPr lang="nl-NL" sz="1800" b="1" i="1" dirty="0" smtClean="0"/>
              <a:t>-in </a:t>
            </a:r>
            <a:r>
              <a:rPr lang="nl-NL" sz="2600" b="1" i="1" dirty="0" smtClean="0"/>
              <a:t>modules</a:t>
            </a:r>
          </a:p>
          <a:p>
            <a:pPr marL="0" indent="0">
              <a:buNone/>
            </a:pPr>
            <a:r>
              <a:rPr lang="nl-NL" b="1" dirty="0"/>
              <a:t> </a:t>
            </a:r>
            <a:r>
              <a:rPr lang="nl-NL" b="1" dirty="0" smtClean="0"/>
              <a:t>   </a:t>
            </a:r>
            <a:r>
              <a:rPr lang="nl-NL" b="1" dirty="0" err="1" smtClean="0"/>
              <a:t>declarations</a:t>
            </a:r>
            <a:r>
              <a:rPr lang="nl-NL" b="1" dirty="0" smtClean="0"/>
              <a:t>: </a:t>
            </a:r>
            <a:r>
              <a:rPr lang="nl-NL" b="1" dirty="0"/>
              <a:t>[</a:t>
            </a:r>
            <a:r>
              <a:rPr lang="nl-NL" b="1" dirty="0" err="1"/>
              <a:t>AppComponent</a:t>
            </a:r>
            <a:r>
              <a:rPr lang="nl-NL" b="1" dirty="0"/>
              <a:t> </a:t>
            </a:r>
            <a:r>
              <a:rPr lang="nl-NL" b="1" dirty="0" smtClean="0"/>
              <a:t>,</a:t>
            </a:r>
            <a:r>
              <a:rPr lang="nl-NL" b="1" dirty="0" err="1" smtClean="0"/>
              <a:t>BookListComponent</a:t>
            </a:r>
            <a:r>
              <a:rPr lang="nl-NL" b="1" dirty="0" smtClean="0"/>
              <a:t>, </a:t>
            </a:r>
            <a:r>
              <a:rPr lang="nl-NL" b="1" dirty="0" err="1" smtClean="0"/>
              <a:t>MenuComponent</a:t>
            </a:r>
            <a:r>
              <a:rPr lang="nl-NL" b="1" dirty="0" smtClean="0"/>
              <a:t>],   </a:t>
            </a:r>
            <a:r>
              <a:rPr lang="nl-NL" sz="1800" b="1" i="1" dirty="0" smtClean="0"/>
              <a:t>// </a:t>
            </a:r>
            <a:r>
              <a:rPr lang="nl-NL" sz="1800" b="1" i="1" dirty="0" err="1" smtClean="0"/>
              <a:t>inject</a:t>
            </a:r>
            <a:r>
              <a:rPr lang="nl-NL" sz="1800" b="1" i="1" dirty="0" smtClean="0"/>
              <a:t> </a:t>
            </a:r>
            <a:r>
              <a:rPr lang="nl-NL" sz="1800" b="1" i="1" dirty="0" err="1" smtClean="0"/>
              <a:t>your</a:t>
            </a:r>
            <a:r>
              <a:rPr lang="nl-NL" sz="1800" b="1" i="1" dirty="0" smtClean="0"/>
              <a:t> </a:t>
            </a:r>
            <a:r>
              <a:rPr lang="nl-NL" sz="1800" b="1" i="1" dirty="0" err="1" smtClean="0"/>
              <a:t>own</a:t>
            </a:r>
            <a:r>
              <a:rPr lang="nl-NL" sz="1800" b="1" i="1" dirty="0" smtClean="0"/>
              <a:t> </a:t>
            </a:r>
            <a:r>
              <a:rPr lang="nl-NL" sz="2600" b="1" i="1" dirty="0" err="1" smtClean="0"/>
              <a:t>components</a:t>
            </a:r>
            <a:endParaRPr lang="nl-NL" sz="2600" b="1" i="1" dirty="0" smtClean="0"/>
          </a:p>
          <a:p>
            <a:pPr marL="0" indent="0">
              <a:buNone/>
            </a:pPr>
            <a:r>
              <a:rPr lang="nl-NL" b="1" dirty="0"/>
              <a:t> </a:t>
            </a:r>
            <a:r>
              <a:rPr lang="nl-NL" b="1" dirty="0" smtClean="0"/>
              <a:t>   bootstrap: [</a:t>
            </a:r>
            <a:r>
              <a:rPr lang="nl-NL" b="1" dirty="0" err="1" smtClean="0">
                <a:solidFill>
                  <a:srgbClr val="C00000"/>
                </a:solidFill>
              </a:rPr>
              <a:t>AppComponent</a:t>
            </a:r>
            <a:r>
              <a:rPr lang="nl-NL" b="1" dirty="0" smtClean="0"/>
              <a:t>]        </a:t>
            </a:r>
            <a:r>
              <a:rPr lang="nl-NL" sz="1800" b="1" i="1" dirty="0" smtClean="0"/>
              <a:t>// </a:t>
            </a:r>
            <a:r>
              <a:rPr lang="nl-NL" sz="1800" b="1" i="1" dirty="0" err="1" smtClean="0"/>
              <a:t>main</a:t>
            </a:r>
            <a:r>
              <a:rPr lang="nl-NL" sz="1800" b="1" i="1" dirty="0" smtClean="0"/>
              <a:t> component </a:t>
            </a:r>
            <a:r>
              <a:rPr lang="nl-NL" sz="1800" b="1" i="1" dirty="0" err="1" smtClean="0"/>
              <a:t>you</a:t>
            </a:r>
            <a:r>
              <a:rPr lang="nl-NL" sz="1800" b="1" i="1" dirty="0" smtClean="0"/>
              <a:t> </a:t>
            </a:r>
            <a:r>
              <a:rPr lang="nl-NL" sz="1800" b="1" i="1" dirty="0" err="1" smtClean="0"/>
              <a:t>need</a:t>
            </a:r>
            <a:r>
              <a:rPr lang="nl-NL" sz="1800" b="1" i="1" dirty="0" smtClean="0"/>
              <a:t> </a:t>
            </a:r>
            <a:r>
              <a:rPr lang="nl-NL" sz="1800" b="1" i="1" dirty="0" err="1" smtClean="0"/>
              <a:t>to</a:t>
            </a:r>
            <a:r>
              <a:rPr lang="nl-NL" sz="1800" b="1" i="1" dirty="0" smtClean="0"/>
              <a:t> </a:t>
            </a:r>
            <a:r>
              <a:rPr lang="nl-NL" sz="2600" b="1" i="1" dirty="0" smtClean="0"/>
              <a:t>bootstrap</a:t>
            </a:r>
            <a:endParaRPr lang="nl-NL" sz="2600" b="1" i="1" dirty="0"/>
          </a:p>
          <a:p>
            <a:pPr marL="0" indent="0">
              <a:buNone/>
            </a:pPr>
            <a:r>
              <a:rPr lang="nl-NL" b="1" dirty="0" smtClean="0"/>
              <a:t>})</a:t>
            </a:r>
          </a:p>
          <a:p>
            <a:pPr marL="0" indent="0">
              <a:buNone/>
            </a:pPr>
            <a:endParaRPr lang="nl-NL" b="1" dirty="0" smtClean="0"/>
          </a:p>
          <a:p>
            <a:pPr marL="0" indent="0">
              <a:buNone/>
            </a:pPr>
            <a:r>
              <a:rPr lang="nl-NL" b="1" dirty="0"/>
              <a:t>e</a:t>
            </a:r>
            <a:r>
              <a:rPr lang="nl-NL" b="1" dirty="0" smtClean="0"/>
              <a:t>xport class </a:t>
            </a:r>
            <a:r>
              <a:rPr lang="nl-NL" b="1" dirty="0" err="1" smtClean="0"/>
              <a:t>AppModule</a:t>
            </a:r>
            <a:r>
              <a:rPr lang="nl-NL" b="1" dirty="0" smtClean="0"/>
              <a:t> { }</a:t>
            </a:r>
          </a:p>
          <a:p>
            <a:pPr marL="0" indent="0">
              <a:buNone/>
            </a:pPr>
            <a:endParaRPr lang="nl-NL" b="1" dirty="0" smtClean="0"/>
          </a:p>
          <a:p>
            <a:pPr marL="0" indent="0">
              <a:buNone/>
            </a:pPr>
            <a:endParaRPr lang="nl-NL" b="1" dirty="0" smtClean="0"/>
          </a:p>
          <a:p>
            <a:pPr marL="0" indent="0">
              <a:buNone/>
            </a:pPr>
            <a:endParaRPr lang="nl-NL" b="1" dirty="0" smtClean="0"/>
          </a:p>
          <a:p>
            <a:pPr marL="0" indent="0">
              <a:buNone/>
            </a:pPr>
            <a:endParaRPr lang="nl-NL" b="1" dirty="0"/>
          </a:p>
          <a:p>
            <a:pPr marL="0" indent="0">
              <a:buNone/>
            </a:pPr>
            <a:endParaRPr lang="nl-NL" b="1" dirty="0"/>
          </a:p>
          <a:p>
            <a:pPr marL="0" indent="0">
              <a:buNone/>
            </a:pPr>
            <a:endParaRPr lang="nl-NL" b="1" dirty="0"/>
          </a:p>
          <a:p>
            <a:pPr marL="0" indent="0">
              <a:buNone/>
            </a:pPr>
            <a:endParaRPr lang="nl-NL" dirty="0" smtClean="0"/>
          </a:p>
          <a:p>
            <a:pPr marL="0" indent="0">
              <a:buNone/>
            </a:pPr>
            <a:endParaRPr lang="nl-NL" dirty="0"/>
          </a:p>
        </p:txBody>
      </p:sp>
    </p:spTree>
    <p:extLst>
      <p:ext uri="{BB962C8B-B14F-4D97-AF65-F5344CB8AC3E}">
        <p14:creationId xmlns:p14="http://schemas.microsoft.com/office/powerpoint/2010/main" val="38653006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a:solidFill>
                  <a:srgbClr val="FFC000"/>
                </a:solidFill>
              </a:rPr>
              <a:t>Forms  </a:t>
            </a:r>
            <a:r>
              <a:rPr lang="en-US" b="1" dirty="0">
                <a:solidFill>
                  <a:srgbClr val="C00000"/>
                </a:solidFill>
              </a:rPr>
              <a:t>[(</a:t>
            </a:r>
            <a:r>
              <a:rPr lang="en-US" b="1" dirty="0" err="1">
                <a:solidFill>
                  <a:srgbClr val="C00000"/>
                </a:solidFill>
              </a:rPr>
              <a:t>ngModel</a:t>
            </a:r>
            <a:r>
              <a:rPr lang="en-US" b="1" dirty="0">
                <a:solidFill>
                  <a:srgbClr val="C00000"/>
                </a:solidFill>
              </a:rPr>
              <a:t>)]</a:t>
            </a:r>
            <a:endParaRPr lang="nl-NL" dirty="0"/>
          </a:p>
        </p:txBody>
      </p:sp>
      <p:pic>
        <p:nvPicPr>
          <p:cNvPr id="4" name="Изображение 8"/>
          <p:cNvPicPr>
            <a:picLocks noGrp="1" noChangeAspect="1"/>
          </p:cNvPicPr>
          <p:nvPr>
            <p:ph idx="1"/>
          </p:nvPr>
        </p:nvPicPr>
        <p:blipFill>
          <a:blip r:embed="rId2"/>
          <a:stretch>
            <a:fillRect/>
          </a:stretch>
        </p:blipFill>
        <p:spPr>
          <a:xfrm>
            <a:off x="3431822" y="2506133"/>
            <a:ext cx="5108322" cy="3124923"/>
          </a:xfrm>
          <a:prstGeom prst="rect">
            <a:avLst/>
          </a:prstGeom>
        </p:spPr>
      </p:pic>
    </p:spTree>
    <p:extLst>
      <p:ext uri="{BB962C8B-B14F-4D97-AF65-F5344CB8AC3E}">
        <p14:creationId xmlns:p14="http://schemas.microsoft.com/office/powerpoint/2010/main" val="18571116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Forms  </a:t>
            </a:r>
            <a:r>
              <a:rPr lang="en-US" b="1" dirty="0">
                <a:solidFill>
                  <a:srgbClr val="C00000"/>
                </a:solidFill>
              </a:rPr>
              <a:t>[(</a:t>
            </a:r>
            <a:r>
              <a:rPr lang="en-US" b="1" dirty="0" err="1">
                <a:solidFill>
                  <a:srgbClr val="C00000"/>
                </a:solidFill>
              </a:rPr>
              <a:t>ngModel</a:t>
            </a:r>
            <a:r>
              <a:rPr lang="en-US" b="1" dirty="0">
                <a:solidFill>
                  <a:srgbClr val="C00000"/>
                </a:solidFill>
              </a:rPr>
              <a:t>)]</a:t>
            </a:r>
            <a:endParaRPr lang="nl-NL" b="1" dirty="0">
              <a:solidFill>
                <a:srgbClr val="C00000"/>
              </a:solidFill>
            </a:endParaRPr>
          </a:p>
        </p:txBody>
      </p:sp>
      <p:sp>
        <p:nvSpPr>
          <p:cNvPr id="3" name="Tijdelijke aanduiding voor inhoud 2"/>
          <p:cNvSpPr>
            <a:spLocks noGrp="1"/>
          </p:cNvSpPr>
          <p:nvPr>
            <p:ph idx="1"/>
          </p:nvPr>
        </p:nvSpPr>
        <p:spPr/>
        <p:txBody>
          <a:bodyPr/>
          <a:lstStyle/>
          <a:p>
            <a:pPr marL="0" indent="0">
              <a:buNone/>
            </a:pPr>
            <a:r>
              <a:rPr lang="en-US" b="1" dirty="0" smtClean="0"/>
              <a:t>Change app.template.html</a:t>
            </a:r>
            <a:r>
              <a:rPr lang="en-US" dirty="0" smtClean="0"/>
              <a:t> </a:t>
            </a:r>
            <a:r>
              <a:rPr lang="en-US" dirty="0"/>
              <a:t>section: </a:t>
            </a:r>
            <a:r>
              <a:rPr lang="en-US" i="1" dirty="0"/>
              <a:t>Sidebar </a:t>
            </a:r>
            <a:r>
              <a:rPr lang="en-US" i="1" dirty="0" smtClean="0"/>
              <a:t>navigation:</a:t>
            </a:r>
            <a:endParaRPr lang="en-US" dirty="0" smtClean="0"/>
          </a:p>
          <a:p>
            <a:pPr marL="0" indent="0">
              <a:buNone/>
            </a:pPr>
            <a:endParaRPr lang="en-US" dirty="0" smtClean="0"/>
          </a:p>
          <a:p>
            <a:pPr marL="0" indent="0">
              <a:buNone/>
            </a:pPr>
            <a:r>
              <a:rPr lang="en-US" dirty="0" smtClean="0"/>
              <a:t> </a:t>
            </a:r>
            <a:r>
              <a:rPr lang="en-US" dirty="0"/>
              <a:t>&lt;form </a:t>
            </a:r>
            <a:r>
              <a:rPr lang="en-US" b="1" dirty="0">
                <a:solidFill>
                  <a:srgbClr val="C00000"/>
                </a:solidFill>
              </a:rPr>
              <a:t>(submit)</a:t>
            </a:r>
            <a:r>
              <a:rPr lang="en-US" dirty="0"/>
              <a:t>="</a:t>
            </a:r>
            <a:r>
              <a:rPr lang="en-US" sz="3600" b="1" dirty="0">
                <a:solidFill>
                  <a:srgbClr val="FF0000"/>
                </a:solidFill>
              </a:rPr>
              <a:t>search()</a:t>
            </a:r>
            <a:r>
              <a:rPr lang="en-US" dirty="0"/>
              <a:t>"&gt;</a:t>
            </a:r>
            <a:endParaRPr lang="nl-NL" dirty="0"/>
          </a:p>
          <a:p>
            <a:pPr marL="0" indent="0">
              <a:buNone/>
            </a:pPr>
            <a:r>
              <a:rPr lang="en-US" dirty="0"/>
              <a:t>        </a:t>
            </a:r>
            <a:r>
              <a:rPr lang="en-US" dirty="0" smtClean="0"/>
              <a:t> &lt;</a:t>
            </a:r>
            <a:r>
              <a:rPr lang="en-US" dirty="0"/>
              <a:t>input class="</a:t>
            </a:r>
            <a:r>
              <a:rPr lang="en-US" b="1" dirty="0">
                <a:solidFill>
                  <a:srgbClr val="C00000"/>
                </a:solidFill>
              </a:rPr>
              <a:t>form-control</a:t>
            </a:r>
            <a:r>
              <a:rPr lang="en-US" dirty="0"/>
              <a:t>" type="text" id="search</a:t>
            </a:r>
            <a:r>
              <a:rPr lang="en-US" dirty="0" smtClean="0"/>
              <a:t>"                     required  </a:t>
            </a:r>
            <a:r>
              <a:rPr lang="en-US" b="1" dirty="0">
                <a:solidFill>
                  <a:schemeClr val="accent2"/>
                </a:solidFill>
              </a:rPr>
              <a:t>[(</a:t>
            </a:r>
            <a:r>
              <a:rPr lang="en-US" b="1" dirty="0" err="1">
                <a:solidFill>
                  <a:srgbClr val="C00000"/>
                </a:solidFill>
              </a:rPr>
              <a:t>ngModel</a:t>
            </a:r>
            <a:r>
              <a:rPr lang="en-US" b="1" dirty="0">
                <a:solidFill>
                  <a:schemeClr val="accent2"/>
                </a:solidFill>
              </a:rPr>
              <a:t>)]</a:t>
            </a:r>
            <a:r>
              <a:rPr lang="en-US" dirty="0"/>
              <a:t>="</a:t>
            </a:r>
            <a:r>
              <a:rPr lang="en-US" b="1" dirty="0" err="1"/>
              <a:t>searchString</a:t>
            </a:r>
            <a:r>
              <a:rPr lang="en-US" dirty="0"/>
              <a:t>" name="</a:t>
            </a:r>
            <a:r>
              <a:rPr lang="en-US" dirty="0" err="1"/>
              <a:t>searchString</a:t>
            </a:r>
            <a:r>
              <a:rPr lang="en-US" dirty="0"/>
              <a:t>" placeholder="Title or category"&gt;</a:t>
            </a:r>
            <a:endParaRPr lang="nl-NL" dirty="0"/>
          </a:p>
          <a:p>
            <a:pPr marL="0" indent="0">
              <a:buNone/>
            </a:pPr>
            <a:r>
              <a:rPr lang="en-US" dirty="0"/>
              <a:t>                &lt;/form&gt;</a:t>
            </a:r>
            <a:endParaRPr lang="nl-NL" dirty="0"/>
          </a:p>
        </p:txBody>
      </p:sp>
    </p:spTree>
    <p:extLst>
      <p:ext uri="{BB962C8B-B14F-4D97-AF65-F5344CB8AC3E}">
        <p14:creationId xmlns:p14="http://schemas.microsoft.com/office/powerpoint/2010/main" val="12287253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Getting</a:t>
            </a:r>
            <a:r>
              <a:rPr lang="nl-NL" b="1" dirty="0" smtClean="0">
                <a:solidFill>
                  <a:srgbClr val="FFC000"/>
                </a:solidFill>
              </a:rPr>
              <a:t> </a:t>
            </a:r>
            <a:r>
              <a:rPr lang="nl-NL" b="1" dirty="0" err="1" smtClean="0">
                <a:solidFill>
                  <a:srgbClr val="FFC000"/>
                </a:solidFill>
              </a:rPr>
              <a:t>started</a:t>
            </a:r>
            <a:endParaRPr lang="nl-NL" b="1" dirty="0">
              <a:solidFill>
                <a:srgbClr val="FFC000"/>
              </a:solidFill>
            </a:endParaRPr>
          </a:p>
        </p:txBody>
      </p:sp>
      <p:sp>
        <p:nvSpPr>
          <p:cNvPr id="4" name="Rectangle 1"/>
          <p:cNvSpPr>
            <a:spLocks noGrp="1" noChangeArrowheads="1"/>
          </p:cNvSpPr>
          <p:nvPr>
            <p:ph idx="1"/>
          </p:nvPr>
        </p:nvSpPr>
        <p:spPr bwMode="auto">
          <a:xfrm>
            <a:off x="1210541" y="1969969"/>
            <a:ext cx="9770918"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nl-NL" sz="2400" dirty="0">
                <a:latin typeface="+mn-lt"/>
              </a:rPr>
              <a:t>You can find the repo on GitHub</a:t>
            </a: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Clone it: </a:t>
            </a:r>
            <a:r>
              <a:rPr lang="en-US" altLang="nl-NL" sz="2400" dirty="0" smtClean="0">
                <a:latin typeface="+mn-lt"/>
              </a:rPr>
              <a:t>  </a:t>
            </a:r>
            <a:r>
              <a:rPr lang="en-US" altLang="nl-NL" sz="2400" b="1" dirty="0" err="1" smtClean="0">
                <a:latin typeface="+mn-lt"/>
              </a:rPr>
              <a:t>git</a:t>
            </a:r>
            <a:r>
              <a:rPr lang="en-US" altLang="nl-NL" sz="2400" b="1" dirty="0" smtClean="0">
                <a:latin typeface="+mn-lt"/>
              </a:rPr>
              <a:t> clone https://github.com/petereijgermans11/hackjam-angular</a:t>
            </a:r>
            <a:endParaRPr lang="en-US" altLang="nl-NL" sz="2400" b="1" dirty="0">
              <a:latin typeface="+mn-lt"/>
            </a:endParaRPr>
          </a:p>
          <a:p>
            <a:pPr marL="0" lvl="0" indent="0">
              <a:lnSpc>
                <a:spcPct val="100000"/>
              </a:lnSpc>
              <a:buNone/>
            </a:pPr>
            <a:endParaRPr lang="en-US" altLang="nl-NL" sz="2400" b="1" dirty="0">
              <a:latin typeface="+mn-lt"/>
            </a:endParaRPr>
          </a:p>
          <a:p>
            <a:pPr marL="0" lvl="0" indent="0">
              <a:lnSpc>
                <a:spcPct val="100000"/>
              </a:lnSpc>
              <a:buNone/>
            </a:pPr>
            <a:r>
              <a:rPr lang="en-US" altLang="nl-NL" sz="2400" dirty="0">
                <a:latin typeface="+mn-lt"/>
              </a:rPr>
              <a:t>Install Angular CLI: </a:t>
            </a:r>
            <a:r>
              <a:rPr lang="en-US" altLang="nl-NL" sz="2400" dirty="0" smtClean="0">
                <a:latin typeface="+mn-lt"/>
              </a:rPr>
              <a:t>  </a:t>
            </a:r>
            <a:r>
              <a:rPr lang="en-US" altLang="nl-NL" sz="2400" b="1" dirty="0" smtClean="0">
                <a:solidFill>
                  <a:srgbClr val="C00000"/>
                </a:solidFill>
                <a:latin typeface="+mn-lt"/>
              </a:rPr>
              <a:t>angular-cli: </a:t>
            </a:r>
            <a:r>
              <a:rPr lang="en-US" altLang="nl-NL" sz="2400" b="1" dirty="0" err="1" smtClean="0">
                <a:solidFill>
                  <a:srgbClr val="C00000"/>
                </a:solidFill>
                <a:latin typeface="+mn-lt"/>
              </a:rPr>
              <a:t>npm</a:t>
            </a:r>
            <a:r>
              <a:rPr lang="en-US" altLang="nl-NL" sz="2400" b="1" dirty="0" smtClean="0">
                <a:solidFill>
                  <a:srgbClr val="C00000"/>
                </a:solidFill>
                <a:latin typeface="+mn-lt"/>
              </a:rPr>
              <a:t> </a:t>
            </a:r>
            <a:r>
              <a:rPr lang="en-US" altLang="nl-NL" sz="2400" b="1" dirty="0" err="1">
                <a:solidFill>
                  <a:srgbClr val="C00000"/>
                </a:solidFill>
                <a:latin typeface="+mn-lt"/>
              </a:rPr>
              <a:t>i</a:t>
            </a:r>
            <a:r>
              <a:rPr lang="en-US" altLang="nl-NL" sz="2400" b="1" dirty="0">
                <a:solidFill>
                  <a:srgbClr val="C00000"/>
                </a:solidFill>
                <a:latin typeface="+mn-lt"/>
              </a:rPr>
              <a:t> </a:t>
            </a:r>
            <a:r>
              <a:rPr lang="en-US" altLang="nl-NL" sz="2400" b="1" dirty="0" err="1">
                <a:solidFill>
                  <a:srgbClr val="C00000"/>
                </a:solidFill>
                <a:latin typeface="+mn-lt"/>
              </a:rPr>
              <a:t>angular-cli@latest</a:t>
            </a:r>
            <a:r>
              <a:rPr lang="en-US" altLang="nl-NL" sz="2400" b="1" dirty="0">
                <a:solidFill>
                  <a:srgbClr val="C00000"/>
                </a:solidFill>
                <a:latin typeface="+mn-lt"/>
              </a:rPr>
              <a:t> -g</a:t>
            </a:r>
          </a:p>
          <a:p>
            <a:pPr marL="0" lvl="0" indent="0">
              <a:lnSpc>
                <a:spcPct val="100000"/>
              </a:lnSpc>
              <a:buNone/>
            </a:pPr>
            <a:r>
              <a:rPr lang="en-US" altLang="nl-NL" sz="2400" dirty="0">
                <a:latin typeface="+mn-lt"/>
              </a:rPr>
              <a:t>    </a:t>
            </a:r>
          </a:p>
          <a:p>
            <a:pPr marL="0" lvl="0" indent="0">
              <a:lnSpc>
                <a:spcPct val="100000"/>
              </a:lnSpc>
              <a:buNone/>
            </a:pPr>
            <a:r>
              <a:rPr lang="en-US" altLang="nl-NL" sz="2400" dirty="0">
                <a:latin typeface="+mn-lt"/>
              </a:rPr>
              <a:t>Bootstrap your application: </a:t>
            </a:r>
            <a:r>
              <a:rPr lang="en-US" altLang="nl-NL" sz="2400" dirty="0" smtClean="0">
                <a:latin typeface="+mn-lt"/>
              </a:rPr>
              <a:t>  </a:t>
            </a:r>
            <a:r>
              <a:rPr lang="en-US" altLang="nl-NL" sz="2400" b="1" dirty="0" err="1" smtClean="0">
                <a:solidFill>
                  <a:srgbClr val="FF0000"/>
                </a:solidFill>
                <a:latin typeface="+mn-lt"/>
              </a:rPr>
              <a:t>npm</a:t>
            </a:r>
            <a:r>
              <a:rPr lang="en-US" altLang="nl-NL" sz="2400" b="1" dirty="0" smtClean="0">
                <a:solidFill>
                  <a:srgbClr val="FF0000"/>
                </a:solidFill>
                <a:latin typeface="+mn-lt"/>
              </a:rPr>
              <a:t> </a:t>
            </a:r>
            <a:r>
              <a:rPr lang="en-US" altLang="nl-NL" sz="2400" b="1" dirty="0">
                <a:solidFill>
                  <a:srgbClr val="FF0000"/>
                </a:solidFill>
                <a:latin typeface="+mn-lt"/>
              </a:rPr>
              <a:t>start</a:t>
            </a: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!oops</a:t>
            </a: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This application doesn't work :(</a:t>
            </a:r>
            <a:endParaRPr kumimoji="0" lang="nl-NL" altLang="nl-NL" sz="24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15167531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Links</a:t>
            </a:r>
            <a:endParaRPr lang="nl-NL" b="1" dirty="0">
              <a:solidFill>
                <a:srgbClr val="FFC000"/>
              </a:solidFill>
            </a:endParaRPr>
          </a:p>
        </p:txBody>
      </p:sp>
      <p:sp>
        <p:nvSpPr>
          <p:cNvPr id="3" name="Tijdelijke aanduiding voor inhoud 2"/>
          <p:cNvSpPr>
            <a:spLocks noGrp="1"/>
          </p:cNvSpPr>
          <p:nvPr>
            <p:ph idx="1"/>
          </p:nvPr>
        </p:nvSpPr>
        <p:spPr/>
        <p:txBody>
          <a:bodyPr>
            <a:normAutofit fontScale="92500" lnSpcReduction="20000"/>
          </a:bodyPr>
          <a:lstStyle/>
          <a:p>
            <a:pPr marL="0" indent="0" algn="ctr">
              <a:buNone/>
            </a:pPr>
            <a:r>
              <a:rPr lang="nl-NL" sz="6000" dirty="0" smtClean="0">
                <a:solidFill>
                  <a:srgbClr val="FF0000"/>
                </a:solidFill>
                <a:hlinkClick r:id="rId2"/>
              </a:rPr>
              <a:t>https</a:t>
            </a:r>
            <a:r>
              <a:rPr lang="nl-NL" sz="6000" dirty="0">
                <a:solidFill>
                  <a:srgbClr val="FF0000"/>
                </a:solidFill>
                <a:hlinkClick r:id="rId2"/>
              </a:rPr>
              <a:t>://</a:t>
            </a:r>
            <a:r>
              <a:rPr lang="nl-NL" sz="6000" dirty="0" smtClean="0">
                <a:solidFill>
                  <a:srgbClr val="FF0000"/>
                </a:solidFill>
                <a:hlinkClick r:id="rId2"/>
              </a:rPr>
              <a:t>angular.io</a:t>
            </a:r>
            <a:endParaRPr lang="nl-NL" sz="6000" dirty="0" smtClean="0">
              <a:solidFill>
                <a:srgbClr val="FF0000"/>
              </a:solidFill>
            </a:endParaRPr>
          </a:p>
          <a:p>
            <a:pPr marL="0" indent="0" algn="ctr">
              <a:buNone/>
            </a:pPr>
            <a:endParaRPr lang="nl-NL" sz="6000" dirty="0">
              <a:solidFill>
                <a:srgbClr val="FF0000"/>
              </a:solidFill>
            </a:endParaRPr>
          </a:p>
          <a:p>
            <a:pPr marL="0" indent="0" algn="ctr">
              <a:buNone/>
            </a:pPr>
            <a:r>
              <a:rPr lang="nl-NL" sz="6000" dirty="0">
                <a:solidFill>
                  <a:srgbClr val="FF0000"/>
                </a:solidFill>
                <a:hlinkClick r:id="rId3"/>
              </a:rPr>
              <a:t>https://</a:t>
            </a:r>
            <a:r>
              <a:rPr lang="nl-NL" sz="6000" dirty="0" smtClean="0">
                <a:solidFill>
                  <a:srgbClr val="FF0000"/>
                </a:solidFill>
                <a:hlinkClick r:id="rId3"/>
              </a:rPr>
              <a:t>angular.io/docs/ts/latest/guide/</a:t>
            </a:r>
            <a:r>
              <a:rPr lang="nl-NL" sz="6000" dirty="0" smtClean="0">
                <a:hlinkClick r:id="rId3"/>
              </a:rPr>
              <a:t>cheatsheet</a:t>
            </a:r>
            <a:r>
              <a:rPr lang="nl-NL" sz="6000" dirty="0" smtClean="0">
                <a:solidFill>
                  <a:srgbClr val="FF0000"/>
                </a:solidFill>
                <a:hlinkClick r:id="rId3"/>
              </a:rPr>
              <a:t>.html</a:t>
            </a:r>
            <a:endParaRPr lang="nl-NL" sz="6000" dirty="0" smtClean="0">
              <a:solidFill>
                <a:srgbClr val="FF0000"/>
              </a:solidFill>
            </a:endParaRPr>
          </a:p>
          <a:p>
            <a:pPr marL="0" indent="0" algn="ctr">
              <a:buNone/>
            </a:pPr>
            <a:endParaRPr lang="nl-NL" sz="6000" dirty="0" smtClean="0">
              <a:solidFill>
                <a:srgbClr val="FF0000"/>
              </a:solidFill>
            </a:endParaRPr>
          </a:p>
          <a:p>
            <a:pPr marL="0" indent="0" algn="ctr">
              <a:buNone/>
            </a:pPr>
            <a:r>
              <a:rPr lang="nl-NL" sz="6000" dirty="0" smtClean="0">
                <a:solidFill>
                  <a:srgbClr val="FF0000"/>
                </a:solidFill>
              </a:rPr>
              <a:t>Guide_hackjam.docx</a:t>
            </a:r>
          </a:p>
          <a:p>
            <a:pPr marL="0" indent="0" algn="ctr">
              <a:buNone/>
            </a:pPr>
            <a:endParaRPr lang="nl-NL" sz="6000" dirty="0" smtClean="0">
              <a:solidFill>
                <a:srgbClr val="FF0000"/>
              </a:solidFill>
            </a:endParaRPr>
          </a:p>
          <a:p>
            <a:pPr marL="0" indent="0" algn="ctr">
              <a:buNone/>
            </a:pPr>
            <a:endParaRPr lang="nl-NL" sz="6000" dirty="0">
              <a:solidFill>
                <a:srgbClr val="FF0000"/>
              </a:solidFill>
            </a:endParaRPr>
          </a:p>
          <a:p>
            <a:pPr marL="0" indent="0" algn="ctr">
              <a:buNone/>
            </a:pPr>
            <a:endParaRPr lang="nl-NL" sz="6000" dirty="0">
              <a:solidFill>
                <a:srgbClr val="FF0000"/>
              </a:solidFill>
            </a:endParaRPr>
          </a:p>
        </p:txBody>
      </p:sp>
    </p:spTree>
    <p:extLst>
      <p:ext uri="{BB962C8B-B14F-4D97-AF65-F5344CB8AC3E}">
        <p14:creationId xmlns:p14="http://schemas.microsoft.com/office/powerpoint/2010/main" val="32670144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chemeClr val="accent2"/>
                </a:solidFill>
              </a:rPr>
              <a:t>Angular</a:t>
            </a:r>
            <a:r>
              <a:rPr lang="nl-NL" b="1" dirty="0" smtClean="0">
                <a:solidFill>
                  <a:schemeClr val="accent2"/>
                </a:solidFill>
              </a:rPr>
              <a:t> 2</a:t>
            </a:r>
            <a:endParaRPr lang="nl-NL" b="1" dirty="0">
              <a:solidFill>
                <a:schemeClr val="accent2"/>
              </a:solidFill>
            </a:endParaRPr>
          </a:p>
        </p:txBody>
      </p:sp>
      <p:sp>
        <p:nvSpPr>
          <p:cNvPr id="3" name="Tijdelijke aanduiding voor inhoud 2"/>
          <p:cNvSpPr>
            <a:spLocks noGrp="1"/>
          </p:cNvSpPr>
          <p:nvPr>
            <p:ph idx="1"/>
          </p:nvPr>
        </p:nvSpPr>
        <p:spPr>
          <a:xfrm>
            <a:off x="838200" y="1825624"/>
            <a:ext cx="10515600" cy="4585685"/>
          </a:xfrm>
        </p:spPr>
        <p:txBody>
          <a:bodyPr>
            <a:normAutofit/>
          </a:bodyPr>
          <a:lstStyle/>
          <a:p>
            <a:pPr marL="0" indent="0">
              <a:buNone/>
            </a:pPr>
            <a:r>
              <a:rPr lang="nl-NL" sz="4000" b="1" dirty="0">
                <a:solidFill>
                  <a:srgbClr val="FFC000"/>
                </a:solidFill>
              </a:rPr>
              <a:t>	 </a:t>
            </a:r>
            <a:r>
              <a:rPr lang="nl-NL" sz="4000" b="1" dirty="0" err="1" smtClean="0">
                <a:solidFill>
                  <a:schemeClr val="accent4"/>
                </a:solidFill>
              </a:rPr>
              <a:t>TypeScript</a:t>
            </a:r>
            <a:endParaRPr lang="nl-NL" sz="4000" b="1" dirty="0" smtClean="0">
              <a:solidFill>
                <a:schemeClr val="accent4"/>
              </a:solidFill>
            </a:endParaRP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chemeClr val="accent2">
                    <a:lumMod val="60000"/>
                    <a:lumOff val="40000"/>
                  </a:schemeClr>
                </a:solidFill>
              </a:rPr>
              <a:t>Component </a:t>
            </a:r>
            <a:r>
              <a:rPr lang="nl-NL" sz="4000" b="1" dirty="0" err="1" smtClean="0">
                <a:solidFill>
                  <a:schemeClr val="accent2">
                    <a:lumMod val="60000"/>
                    <a:lumOff val="40000"/>
                  </a:schemeClr>
                </a:solidFill>
              </a:rPr>
              <a:t>based</a:t>
            </a:r>
            <a:endParaRPr lang="nl-NL" sz="4000" b="1" dirty="0" smtClean="0">
              <a:solidFill>
                <a:schemeClr val="accent2">
                  <a:lumMod val="60000"/>
                  <a:lumOff val="40000"/>
                </a:schemeClr>
              </a:solidFill>
            </a:endParaRP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rgbClr val="C00000"/>
                </a:solidFill>
              </a:rPr>
              <a:t>Performance</a:t>
            </a:r>
          </a:p>
          <a:p>
            <a:pPr marL="0" indent="0">
              <a:buNone/>
            </a:pPr>
            <a:r>
              <a:rPr lang="nl-NL" sz="4000" b="1" dirty="0">
                <a:solidFill>
                  <a:srgbClr val="FFC000"/>
                </a:solidFill>
              </a:rPr>
              <a:t>	</a:t>
            </a:r>
            <a:r>
              <a:rPr lang="nl-NL" sz="4000" b="1" dirty="0" smtClean="0">
                <a:solidFill>
                  <a:srgbClr val="FFC000"/>
                </a:solidFill>
              </a:rPr>
              <a:t>			NO </a:t>
            </a:r>
            <a:r>
              <a:rPr lang="nl-NL" sz="4000" b="1" i="1" dirty="0" smtClean="0">
                <a:solidFill>
                  <a:srgbClr val="FFC000"/>
                </a:solidFill>
              </a:rPr>
              <a:t>$Scope</a:t>
            </a: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rgbClr val="C00000"/>
                </a:solidFill>
              </a:rPr>
              <a:t>DI</a:t>
            </a:r>
          </a:p>
          <a:p>
            <a:pPr marL="0" indent="0">
              <a:buNone/>
            </a:pPr>
            <a:r>
              <a:rPr lang="nl-NL" sz="4000" b="1" dirty="0" smtClean="0">
                <a:solidFill>
                  <a:srgbClr val="FFC000"/>
                </a:solidFill>
              </a:rPr>
              <a:t>						</a:t>
            </a:r>
            <a:r>
              <a:rPr lang="nl-NL" sz="4000" b="1" dirty="0" err="1" smtClean="0">
                <a:solidFill>
                  <a:schemeClr val="accent2"/>
                </a:solidFill>
              </a:rPr>
              <a:t>Efficient</a:t>
            </a:r>
            <a:r>
              <a:rPr lang="nl-NL" sz="4000" b="1" dirty="0" smtClean="0">
                <a:solidFill>
                  <a:schemeClr val="accent2"/>
                </a:solidFill>
              </a:rPr>
              <a:t> </a:t>
            </a:r>
            <a:r>
              <a:rPr lang="nl-NL" sz="4000" b="1" dirty="0" err="1" smtClean="0">
                <a:solidFill>
                  <a:schemeClr val="accent2"/>
                </a:solidFill>
              </a:rPr>
              <a:t>development</a:t>
            </a:r>
            <a:endParaRPr lang="nl-NL" sz="4000" b="1" dirty="0">
              <a:solidFill>
                <a:schemeClr val="accent2"/>
              </a:solidFill>
            </a:endParaRPr>
          </a:p>
          <a:p>
            <a:pPr marL="0" indent="0">
              <a:buNone/>
            </a:pPr>
            <a:endParaRPr lang="nl-NL" sz="4000" b="1" dirty="0">
              <a:solidFill>
                <a:srgbClr val="FFC000"/>
              </a:solidFill>
            </a:endParaRPr>
          </a:p>
        </p:txBody>
      </p:sp>
    </p:spTree>
    <p:extLst>
      <p:ext uri="{BB962C8B-B14F-4D97-AF65-F5344CB8AC3E}">
        <p14:creationId xmlns:p14="http://schemas.microsoft.com/office/powerpoint/2010/main" val="164707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iterate type="lt">
                                    <p:tmPct val="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iterate type="lt">
                                    <p:tmPct val="0"/>
                                  </p:iterate>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grpId="0" nodeType="clickEffect">
                                  <p:stCondLst>
                                    <p:cond delay="0"/>
                                  </p:stCondLst>
                                  <p:iterate type="lt">
                                    <p:tmPct val="0"/>
                                  </p:iterate>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grpId="0" nodeType="clickEffect">
                                  <p:stCondLst>
                                    <p:cond delay="0"/>
                                  </p:stCondLst>
                                  <p:iterate type="lt">
                                    <p:tmPct val="0"/>
                                  </p:iterate>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grpId="0" nodeType="clickEffect">
                                  <p:stCondLst>
                                    <p:cond delay="0"/>
                                  </p:stCondLst>
                                  <p:iterate type="lt">
                                    <p:tmPct val="0"/>
                                  </p:iterate>
                                  <p:childTnLst>
                                    <p:set>
                                      <p:cBhvr>
                                        <p:cTn id="54" dur="1" fill="hold">
                                          <p:stCondLst>
                                            <p:cond delay="0"/>
                                          </p:stCondLst>
                                        </p:cTn>
                                        <p:tgtEl>
                                          <p:spTgt spid="3">
                                            <p:txEl>
                                              <p:pRg st="4" end="4"/>
                                            </p:txEl>
                                          </p:spTgt>
                                        </p:tgtEl>
                                        <p:attrNameLst>
                                          <p:attrName>style.visibility</p:attrName>
                                        </p:attrNameLst>
                                      </p:cBhvr>
                                      <p:to>
                                        <p:strVal val="visible"/>
                                      </p:to>
                                    </p:set>
                                    <p:anim calcmode="lin" valueType="num">
                                      <p:cBhvr>
                                        <p:cTn id="55"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5" presetClass="entr" presetSubtype="0" fill="hold" grpId="0" nodeType="clickEffect">
                                  <p:stCondLst>
                                    <p:cond delay="0"/>
                                  </p:stCondLst>
                                  <p:iterate type="lt">
                                    <p:tmPct val="0"/>
                                  </p:iterate>
                                  <p:childTnLst>
                                    <p:set>
                                      <p:cBhvr>
                                        <p:cTn id="66" dur="1" fill="hold">
                                          <p:stCondLst>
                                            <p:cond delay="0"/>
                                          </p:stCondLst>
                                        </p:cTn>
                                        <p:tgtEl>
                                          <p:spTgt spid="3">
                                            <p:txEl>
                                              <p:pRg st="5" end="5"/>
                                            </p:txEl>
                                          </p:spTgt>
                                        </p:tgtEl>
                                        <p:attrNameLst>
                                          <p:attrName>style.visibility</p:attrName>
                                        </p:attrNameLst>
                                      </p:cBhvr>
                                      <p:to>
                                        <p:strVal val="visible"/>
                                      </p:to>
                                    </p:set>
                                    <p:anim calcmode="lin" valueType="num">
                                      <p:cBhvr>
                                        <p:cTn id="67" dur="500" decel="50000" fill="hold">
                                          <p:stCondLst>
                                            <p:cond delay="0"/>
                                          </p:stCondLst>
                                        </p:cTn>
                                        <p:tgtEl>
                                          <p:spTgt spid="3">
                                            <p:txEl>
                                              <p:pRg st="5" end="5"/>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3">
                                            <p:txEl>
                                              <p:pRg st="5" end="5"/>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3">
                                            <p:txEl>
                                              <p:pRg st="5" end="5"/>
                                            </p:txEl>
                                          </p:spTgt>
                                        </p:tgtEl>
                                        <p:attrNameLst>
                                          <p:attrName>ppt_w</p:attrName>
                                        </p:attrNameLst>
                                      </p:cBhvr>
                                      <p:tavLst>
                                        <p:tav tm="0">
                                          <p:val>
                                            <p:strVal val="#ppt_w*.05"/>
                                          </p:val>
                                        </p:tav>
                                        <p:tav tm="100000">
                                          <p:val>
                                            <p:strVal val="#ppt_w"/>
                                          </p:val>
                                        </p:tav>
                                      </p:tavLst>
                                    </p:anim>
                                    <p:anim calcmode="lin" valueType="num">
                                      <p:cBhvr>
                                        <p:cTn id="70" dur="10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3">
                                            <p:txEl>
                                              <p:pRg st="5" end="5"/>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3">
                                            <p:txEl>
                                              <p:pRg st="5" end="5"/>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3">
                                            <p:txEl>
                                              <p:pRg st="5" end="5"/>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3">
                                            <p:txEl>
                                              <p:pRg st="5" end="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5" presetClass="emph" presetSubtype="0" nodeType="clickEffect">
                                  <p:stCondLst>
                                    <p:cond delay="0"/>
                                  </p:stCondLst>
                                  <p:iterate type="lt">
                                    <p:tmAbs val="25"/>
                                  </p:iterate>
                                  <p:childTnLst>
                                    <p:set>
                                      <p:cBhvr override="childStyle">
                                        <p:cTn id="78" dur="indefinite"/>
                                        <p:tgtEl>
                                          <p:spTgt spid="3">
                                            <p:txEl>
                                              <p:pRg st="0" end="0"/>
                                            </p:txEl>
                                          </p:spTgt>
                                        </p:tgtEl>
                                        <p:attrNameLst>
                                          <p:attrName>style.fontWeight</p:attrName>
                                        </p:attrNameLst>
                                      </p:cBhvr>
                                      <p:to>
                                        <p:strVal val="bold"/>
                                      </p:to>
                                    </p:set>
                                  </p:childTnLst>
                                </p:cTn>
                              </p:par>
                            </p:childTnLst>
                          </p:cTn>
                        </p:par>
                      </p:childTnLst>
                    </p:cTn>
                  </p:par>
                  <p:par>
                    <p:cTn id="79" fill="hold">
                      <p:stCondLst>
                        <p:cond delay="indefinite"/>
                      </p:stCondLst>
                      <p:childTnLst>
                        <p:par>
                          <p:cTn id="80" fill="hold">
                            <p:stCondLst>
                              <p:cond delay="0"/>
                            </p:stCondLst>
                            <p:childTnLst>
                              <p:par>
                                <p:cTn id="81" presetID="15" presetClass="emph" presetSubtype="0" nodeType="clickEffect">
                                  <p:stCondLst>
                                    <p:cond delay="0"/>
                                  </p:stCondLst>
                                  <p:iterate type="lt">
                                    <p:tmAbs val="25"/>
                                  </p:iterate>
                                  <p:childTnLst>
                                    <p:set>
                                      <p:cBhvr override="childStyle">
                                        <p:cTn id="82" dur="indefinite"/>
                                        <p:tgtEl>
                                          <p:spTgt spid="3">
                                            <p:txEl>
                                              <p:pRg st="1" end="1"/>
                                            </p:txEl>
                                          </p:spTgt>
                                        </p:tgtEl>
                                        <p:attrNameLst>
                                          <p:attrName>style.fontWeight</p:attrName>
                                        </p:attrNameLst>
                                      </p:cBhvr>
                                      <p:to>
                                        <p:strVal val="bold"/>
                                      </p:to>
                                    </p:set>
                                  </p:childTnLst>
                                </p:cTn>
                              </p:par>
                            </p:childTnLst>
                          </p:cTn>
                        </p:par>
                      </p:childTnLst>
                    </p:cTn>
                  </p:par>
                  <p:par>
                    <p:cTn id="83" fill="hold">
                      <p:stCondLst>
                        <p:cond delay="indefinite"/>
                      </p:stCondLst>
                      <p:childTnLst>
                        <p:par>
                          <p:cTn id="84" fill="hold">
                            <p:stCondLst>
                              <p:cond delay="0"/>
                            </p:stCondLst>
                            <p:childTnLst>
                              <p:par>
                                <p:cTn id="85" presetID="15" presetClass="emph" presetSubtype="0" nodeType="clickEffect">
                                  <p:stCondLst>
                                    <p:cond delay="0"/>
                                  </p:stCondLst>
                                  <p:iterate type="lt">
                                    <p:tmAbs val="25"/>
                                  </p:iterate>
                                  <p:childTnLst>
                                    <p:set>
                                      <p:cBhvr override="childStyle">
                                        <p:cTn id="86" dur="indefinite"/>
                                        <p:tgtEl>
                                          <p:spTgt spid="3">
                                            <p:txEl>
                                              <p:pRg st="2" end="2"/>
                                            </p:txEl>
                                          </p:spTgt>
                                        </p:tgtEl>
                                        <p:attrNameLst>
                                          <p:attrName>style.fontWeight</p:attrName>
                                        </p:attrNameLst>
                                      </p:cBhvr>
                                      <p:to>
                                        <p:strVal val="bold"/>
                                      </p:to>
                                    </p:set>
                                  </p:childTnLst>
                                </p:cTn>
                              </p:par>
                            </p:childTnLst>
                          </p:cTn>
                        </p:par>
                      </p:childTnLst>
                    </p:cTn>
                  </p:par>
                  <p:par>
                    <p:cTn id="87" fill="hold">
                      <p:stCondLst>
                        <p:cond delay="indefinite"/>
                      </p:stCondLst>
                      <p:childTnLst>
                        <p:par>
                          <p:cTn id="88" fill="hold">
                            <p:stCondLst>
                              <p:cond delay="0"/>
                            </p:stCondLst>
                            <p:childTnLst>
                              <p:par>
                                <p:cTn id="89" presetID="15" presetClass="emph" presetSubtype="0" nodeType="clickEffect">
                                  <p:stCondLst>
                                    <p:cond delay="0"/>
                                  </p:stCondLst>
                                  <p:iterate type="lt">
                                    <p:tmAbs val="25"/>
                                  </p:iterate>
                                  <p:childTnLst>
                                    <p:set>
                                      <p:cBhvr override="childStyle">
                                        <p:cTn id="90" dur="indefinite"/>
                                        <p:tgtEl>
                                          <p:spTgt spid="3">
                                            <p:txEl>
                                              <p:pRg st="3" end="3"/>
                                            </p:txEl>
                                          </p:spTgt>
                                        </p:tgtEl>
                                        <p:attrNameLst>
                                          <p:attrName>style.fontWeight</p:attrName>
                                        </p:attrNameLst>
                                      </p:cBhvr>
                                      <p:to>
                                        <p:strVal val="bold"/>
                                      </p:to>
                                    </p:set>
                                  </p:childTnLst>
                                </p:cTn>
                              </p:par>
                            </p:childTnLst>
                          </p:cTn>
                        </p:par>
                      </p:childTnLst>
                    </p:cTn>
                  </p:par>
                  <p:par>
                    <p:cTn id="91" fill="hold">
                      <p:stCondLst>
                        <p:cond delay="indefinite"/>
                      </p:stCondLst>
                      <p:childTnLst>
                        <p:par>
                          <p:cTn id="92" fill="hold">
                            <p:stCondLst>
                              <p:cond delay="0"/>
                            </p:stCondLst>
                            <p:childTnLst>
                              <p:par>
                                <p:cTn id="93" presetID="15" presetClass="emph" presetSubtype="0" nodeType="clickEffect">
                                  <p:stCondLst>
                                    <p:cond delay="0"/>
                                  </p:stCondLst>
                                  <p:iterate type="lt">
                                    <p:tmAbs val="25"/>
                                  </p:iterate>
                                  <p:childTnLst>
                                    <p:set>
                                      <p:cBhvr override="childStyle">
                                        <p:cTn id="94" dur="indefinite"/>
                                        <p:tgtEl>
                                          <p:spTgt spid="3">
                                            <p:txEl>
                                              <p:pRg st="4" end="4"/>
                                            </p:txEl>
                                          </p:spTgt>
                                        </p:tgtEl>
                                        <p:attrNameLst>
                                          <p:attrName>style.fontWeight</p:attrName>
                                        </p:attrNameLst>
                                      </p:cBhvr>
                                      <p:to>
                                        <p:strVal val="bold"/>
                                      </p:to>
                                    </p:set>
                                  </p:childTnLst>
                                </p:cTn>
                              </p:par>
                            </p:childTnLst>
                          </p:cTn>
                        </p:par>
                      </p:childTnLst>
                    </p:cTn>
                  </p:par>
                  <p:par>
                    <p:cTn id="95" fill="hold">
                      <p:stCondLst>
                        <p:cond delay="indefinite"/>
                      </p:stCondLst>
                      <p:childTnLst>
                        <p:par>
                          <p:cTn id="96" fill="hold">
                            <p:stCondLst>
                              <p:cond delay="0"/>
                            </p:stCondLst>
                            <p:childTnLst>
                              <p:par>
                                <p:cTn id="97" presetID="15" presetClass="emph" presetSubtype="0" nodeType="clickEffect">
                                  <p:stCondLst>
                                    <p:cond delay="0"/>
                                  </p:stCondLst>
                                  <p:iterate type="lt">
                                    <p:tmAbs val="25"/>
                                  </p:iterate>
                                  <p:childTnLst>
                                    <p:set>
                                      <p:cBhvr override="childStyle">
                                        <p:cTn id="98" dur="indefinite"/>
                                        <p:tgtEl>
                                          <p:spTgt spid="3">
                                            <p:txEl>
                                              <p:pRg st="5" end="5"/>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b="1" dirty="0">
                <a:solidFill>
                  <a:srgbClr val="C00000"/>
                </a:solidFill>
              </a:rPr>
              <a:t>TODO: Features to implement in your app</a:t>
            </a:r>
            <a:br>
              <a:rPr lang="en-US" b="1" dirty="0">
                <a:solidFill>
                  <a:srgbClr val="C00000"/>
                </a:solidFill>
              </a:rPr>
            </a:br>
            <a:endParaRPr lang="nl-NL" dirty="0">
              <a:solidFill>
                <a:srgbClr val="C00000"/>
              </a:solidFill>
            </a:endParaRPr>
          </a:p>
        </p:txBody>
      </p:sp>
      <p:sp>
        <p:nvSpPr>
          <p:cNvPr id="3" name="Tijdelijke aanduiding voor inhoud 2"/>
          <p:cNvSpPr>
            <a:spLocks noGrp="1"/>
          </p:cNvSpPr>
          <p:nvPr>
            <p:ph idx="1"/>
          </p:nvPr>
        </p:nvSpPr>
        <p:spPr/>
        <p:txBody>
          <a:bodyPr>
            <a:normAutofit fontScale="92500" lnSpcReduction="20000"/>
          </a:bodyPr>
          <a:lstStyle/>
          <a:p>
            <a:r>
              <a:rPr lang="en-US" dirty="0" smtClean="0"/>
              <a:t>Fix </a:t>
            </a:r>
            <a:r>
              <a:rPr lang="en-US" dirty="0"/>
              <a:t>all the bugs before trying to implement any other features</a:t>
            </a:r>
          </a:p>
          <a:p>
            <a:r>
              <a:rPr lang="en-US" dirty="0"/>
              <a:t>Display all categories on the menu</a:t>
            </a:r>
          </a:p>
          <a:p>
            <a:pPr lvl="1"/>
            <a:r>
              <a:rPr lang="en-US" dirty="0"/>
              <a:t>Learn about structural directive</a:t>
            </a:r>
          </a:p>
          <a:p>
            <a:pPr lvl="1"/>
            <a:r>
              <a:rPr lang="en-US" dirty="0"/>
              <a:t>Learn how to create a class and create a typed array in </a:t>
            </a:r>
            <a:r>
              <a:rPr lang="en-US" dirty="0" err="1"/>
              <a:t>TypeScript</a:t>
            </a:r>
            <a:endParaRPr lang="en-US" dirty="0"/>
          </a:p>
          <a:p>
            <a:r>
              <a:rPr lang="en-US" dirty="0"/>
              <a:t>Display all books on the main area</a:t>
            </a:r>
          </a:p>
          <a:p>
            <a:pPr lvl="1"/>
            <a:r>
              <a:rPr lang="en-US" dirty="0"/>
              <a:t>Learn about property bindings</a:t>
            </a:r>
          </a:p>
          <a:p>
            <a:r>
              <a:rPr lang="en-US" dirty="0"/>
              <a:t>On click on a category, update the list of books and change the class to selected</a:t>
            </a:r>
          </a:p>
          <a:p>
            <a:pPr lvl="1"/>
            <a:r>
              <a:rPr lang="en-US" dirty="0"/>
              <a:t>The filter should be </a:t>
            </a:r>
            <a:r>
              <a:rPr lang="en-US" dirty="0" smtClean="0"/>
              <a:t>applied </a:t>
            </a:r>
            <a:r>
              <a:rPr lang="en-US" dirty="0"/>
              <a:t>to the category of the book</a:t>
            </a:r>
          </a:p>
          <a:p>
            <a:pPr lvl="1"/>
            <a:r>
              <a:rPr lang="en-US" dirty="0"/>
              <a:t>The </a:t>
            </a:r>
            <a:r>
              <a:rPr lang="en-US" dirty="0" err="1"/>
              <a:t>css</a:t>
            </a:r>
            <a:r>
              <a:rPr lang="en-US" dirty="0"/>
              <a:t> class should be applied to the anchor: hint [</a:t>
            </a:r>
            <a:r>
              <a:rPr lang="en-US" dirty="0" err="1"/>
              <a:t>class.selected</a:t>
            </a:r>
            <a:r>
              <a:rPr lang="en-US" dirty="0" smtClean="0"/>
              <a:t>] or [</a:t>
            </a:r>
            <a:r>
              <a:rPr lang="en-US" dirty="0" err="1" smtClean="0"/>
              <a:t>ngClass</a:t>
            </a:r>
            <a:r>
              <a:rPr lang="en-US" dirty="0" smtClean="0"/>
              <a:t>]</a:t>
            </a:r>
            <a:endParaRPr lang="en-US" dirty="0"/>
          </a:p>
          <a:p>
            <a:r>
              <a:rPr lang="en-US" dirty="0"/>
              <a:t>On click on the filter button, open the </a:t>
            </a:r>
            <a:r>
              <a:rPr lang="en-US" dirty="0" smtClean="0"/>
              <a:t>menu </a:t>
            </a:r>
            <a:r>
              <a:rPr lang="en-US" dirty="0"/>
              <a:t>filter </a:t>
            </a:r>
            <a:r>
              <a:rPr lang="en-US" dirty="0" smtClean="0"/>
              <a:t>component</a:t>
            </a:r>
          </a:p>
          <a:p>
            <a:r>
              <a:rPr lang="en-US" dirty="0" smtClean="0"/>
              <a:t>Implement the search in the sidebar (form with </a:t>
            </a:r>
            <a:r>
              <a:rPr lang="en-US" b="1" dirty="0" err="1" smtClean="0"/>
              <a:t>ngModel</a:t>
            </a:r>
            <a:r>
              <a:rPr lang="en-US" dirty="0" smtClean="0"/>
              <a:t>)</a:t>
            </a:r>
            <a:endParaRPr lang="en-US" dirty="0"/>
          </a:p>
          <a:p>
            <a:endParaRPr lang="en-US" dirty="0"/>
          </a:p>
        </p:txBody>
      </p:sp>
    </p:spTree>
    <p:extLst>
      <p:ext uri="{BB962C8B-B14F-4D97-AF65-F5344CB8AC3E}">
        <p14:creationId xmlns:p14="http://schemas.microsoft.com/office/powerpoint/2010/main" val="21552268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nl-NL" b="1" dirty="0">
              <a:solidFill>
                <a:srgbClr val="FFC000"/>
              </a:solidFill>
            </a:endParaRPr>
          </a:p>
        </p:txBody>
      </p:sp>
      <p:sp>
        <p:nvSpPr>
          <p:cNvPr id="3" name="Content Placeholder 2"/>
          <p:cNvSpPr>
            <a:spLocks noGrp="1"/>
          </p:cNvSpPr>
          <p:nvPr>
            <p:ph idx="1"/>
          </p:nvPr>
        </p:nvSpPr>
        <p:spPr/>
        <p:txBody>
          <a:bodyPr>
            <a:normAutofit/>
          </a:bodyPr>
          <a:lstStyle/>
          <a:p>
            <a:endParaRPr lang="nl-NL" b="1" dirty="0" smtClean="0"/>
          </a:p>
          <a:p>
            <a:pPr marL="0" indent="0" algn="ctr">
              <a:buNone/>
            </a:pPr>
            <a:r>
              <a:rPr lang="nl-NL" sz="4800" b="1" dirty="0">
                <a:solidFill>
                  <a:srgbClr val="FFC000"/>
                </a:solidFill>
              </a:rPr>
              <a:t>Services </a:t>
            </a:r>
            <a:r>
              <a:rPr lang="nl-NL" sz="4800" b="1" dirty="0" err="1">
                <a:solidFill>
                  <a:srgbClr val="FFC000"/>
                </a:solidFill>
              </a:rPr>
              <a:t>and</a:t>
            </a:r>
            <a:r>
              <a:rPr lang="nl-NL" sz="4800" b="1" dirty="0">
                <a:solidFill>
                  <a:srgbClr val="FFC000"/>
                </a:solidFill>
              </a:rPr>
              <a:t> </a:t>
            </a:r>
            <a:r>
              <a:rPr lang="nl-NL" sz="4800" b="1" dirty="0" smtClean="0">
                <a:solidFill>
                  <a:srgbClr val="FFC000"/>
                </a:solidFill>
              </a:rPr>
              <a:t>Architecture</a:t>
            </a:r>
          </a:p>
          <a:p>
            <a:pPr marL="0" indent="0" algn="ctr">
              <a:buNone/>
            </a:pPr>
            <a:endParaRPr lang="nl-NL" sz="4800" b="1" dirty="0">
              <a:solidFill>
                <a:srgbClr val="FFC000"/>
              </a:solidFill>
            </a:endParaRPr>
          </a:p>
          <a:p>
            <a:pPr marL="0" indent="0" algn="ctr">
              <a:buNone/>
            </a:pPr>
            <a:r>
              <a:rPr lang="nl-NL" sz="3000" b="1" dirty="0"/>
              <a:t>For </a:t>
            </a:r>
            <a:r>
              <a:rPr lang="nl-NL" sz="3000" b="1" dirty="0" err="1"/>
              <a:t>suggestions</a:t>
            </a:r>
            <a:r>
              <a:rPr lang="nl-NL" sz="3000" b="1" dirty="0"/>
              <a:t> </a:t>
            </a:r>
            <a:r>
              <a:rPr lang="nl-NL" sz="3000" b="1" dirty="0" err="1"/>
              <a:t>clone</a:t>
            </a:r>
            <a:r>
              <a:rPr lang="nl-NL" sz="3000" b="1" dirty="0"/>
              <a:t> </a:t>
            </a:r>
            <a:r>
              <a:rPr lang="nl-NL" sz="3000" b="1" dirty="0" err="1"/>
              <a:t>this</a:t>
            </a:r>
            <a:r>
              <a:rPr lang="nl-NL" sz="3000" b="1" dirty="0"/>
              <a:t>:</a:t>
            </a:r>
          </a:p>
          <a:p>
            <a:pPr marL="0" indent="0" algn="ctr">
              <a:buNone/>
            </a:pPr>
            <a:r>
              <a:rPr lang="nl-NL" sz="3000" b="1" dirty="0"/>
              <a:t>https://github.com/petereijgermans11/hackjam-angular-part1</a:t>
            </a:r>
          </a:p>
          <a:p>
            <a:endParaRPr lang="nl-NL" sz="4800" dirty="0"/>
          </a:p>
          <a:p>
            <a:pPr marL="0" indent="0" algn="ctr">
              <a:buNone/>
            </a:pPr>
            <a:endParaRPr lang="nl-NL" sz="4800" b="1" dirty="0" smtClean="0">
              <a:solidFill>
                <a:srgbClr val="FFC000"/>
              </a:solidFill>
            </a:endParaRPr>
          </a:p>
          <a:p>
            <a:pPr marL="0" indent="0" algn="ctr">
              <a:buNone/>
            </a:pPr>
            <a:endParaRPr lang="nl-NL" sz="4800" b="1" dirty="0" smtClean="0"/>
          </a:p>
        </p:txBody>
      </p:sp>
    </p:spTree>
    <p:extLst>
      <p:ext uri="{BB962C8B-B14F-4D97-AF65-F5344CB8AC3E}">
        <p14:creationId xmlns:p14="http://schemas.microsoft.com/office/powerpoint/2010/main" val="30362375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C00000"/>
                </a:solidFill>
              </a:rPr>
              <a:t>Service</a:t>
            </a:r>
            <a:endParaRPr lang="nl-NL" b="1" dirty="0">
              <a:solidFill>
                <a:srgbClr val="C00000"/>
              </a:solidFill>
            </a:endParaRPr>
          </a:p>
        </p:txBody>
      </p:sp>
      <p:sp>
        <p:nvSpPr>
          <p:cNvPr id="3" name="Tijdelijke aanduiding voor inhoud 2"/>
          <p:cNvSpPr>
            <a:spLocks noGrp="1"/>
          </p:cNvSpPr>
          <p:nvPr>
            <p:ph idx="1"/>
          </p:nvPr>
        </p:nvSpPr>
        <p:spPr/>
        <p:txBody>
          <a:bodyPr>
            <a:normAutofit fontScale="92500" lnSpcReduction="10000"/>
          </a:bodyPr>
          <a:lstStyle/>
          <a:p>
            <a:pPr marL="0" indent="0">
              <a:buNone/>
            </a:pPr>
            <a:r>
              <a:rPr lang="nl-NL" dirty="0" smtClean="0"/>
              <a:t>Steps </a:t>
            </a:r>
            <a:r>
              <a:rPr lang="nl-NL" dirty="0" err="1" smtClean="0"/>
              <a:t>how</a:t>
            </a:r>
            <a:r>
              <a:rPr lang="nl-NL" dirty="0" smtClean="0"/>
              <a:t> </a:t>
            </a:r>
            <a:r>
              <a:rPr lang="nl-NL" dirty="0" err="1" smtClean="0"/>
              <a:t>to</a:t>
            </a:r>
            <a:r>
              <a:rPr lang="nl-NL" dirty="0" smtClean="0"/>
              <a:t> make a </a:t>
            </a:r>
            <a:r>
              <a:rPr lang="nl-NL" b="1" dirty="0" smtClean="0"/>
              <a:t>service</a:t>
            </a:r>
            <a:r>
              <a:rPr lang="nl-NL" dirty="0" smtClean="0"/>
              <a:t> </a:t>
            </a:r>
            <a:r>
              <a:rPr lang="nl-NL" dirty="0" err="1" smtClean="0"/>
              <a:t>for</a:t>
            </a:r>
            <a:r>
              <a:rPr lang="nl-NL" dirty="0" smtClean="0"/>
              <a:t> </a:t>
            </a:r>
            <a:r>
              <a:rPr lang="nl-NL" dirty="0" err="1" smtClean="0"/>
              <a:t>getting</a:t>
            </a:r>
            <a:r>
              <a:rPr lang="nl-NL" dirty="0" smtClean="0"/>
              <a:t> the </a:t>
            </a:r>
            <a:r>
              <a:rPr lang="nl-NL" dirty="0" err="1" smtClean="0"/>
              <a:t>books</a:t>
            </a:r>
            <a:r>
              <a:rPr lang="nl-NL" dirty="0" smtClean="0"/>
              <a:t> </a:t>
            </a:r>
            <a:r>
              <a:rPr lang="nl-NL" dirty="0" err="1" smtClean="0"/>
              <a:t>and</a:t>
            </a:r>
            <a:r>
              <a:rPr lang="nl-NL" dirty="0" smtClean="0"/>
              <a:t> </a:t>
            </a:r>
            <a:r>
              <a:rPr lang="nl-NL" dirty="0" err="1" smtClean="0"/>
              <a:t>categories</a:t>
            </a:r>
            <a:endParaRPr lang="nl-NL" dirty="0" smtClean="0"/>
          </a:p>
          <a:p>
            <a:r>
              <a:rPr lang="en-US" dirty="0"/>
              <a:t>Create a new folder: </a:t>
            </a:r>
            <a:r>
              <a:rPr lang="en-US" b="1" dirty="0"/>
              <a:t>app/services</a:t>
            </a:r>
            <a:endParaRPr lang="nl-NL" dirty="0"/>
          </a:p>
          <a:p>
            <a:r>
              <a:rPr lang="en-US" dirty="0"/>
              <a:t>Add a service in this folder: </a:t>
            </a:r>
            <a:r>
              <a:rPr lang="en-US" b="1" dirty="0" err="1" smtClean="0"/>
              <a:t>app.service.ts</a:t>
            </a:r>
            <a:endParaRPr lang="en-US" b="1" dirty="0" smtClean="0"/>
          </a:p>
          <a:p>
            <a:r>
              <a:rPr lang="en-US" dirty="0"/>
              <a:t>Import this new service in </a:t>
            </a:r>
            <a:r>
              <a:rPr lang="en-US" dirty="0" err="1" smtClean="0"/>
              <a:t>app.component.ts</a:t>
            </a:r>
            <a:endParaRPr lang="en-US" dirty="0" smtClean="0"/>
          </a:p>
          <a:p>
            <a:pPr lvl="2"/>
            <a:r>
              <a:rPr lang="en-US" dirty="0" smtClean="0">
                <a:solidFill>
                  <a:srgbClr val="FF0000"/>
                </a:solidFill>
              </a:rPr>
              <a:t>Import {</a:t>
            </a:r>
            <a:r>
              <a:rPr lang="en-US" dirty="0" err="1" smtClean="0">
                <a:solidFill>
                  <a:srgbClr val="FF0000"/>
                </a:solidFill>
              </a:rPr>
              <a:t>AppService</a:t>
            </a:r>
            <a:r>
              <a:rPr lang="en-US" dirty="0" smtClean="0">
                <a:solidFill>
                  <a:srgbClr val="FF0000"/>
                </a:solidFill>
              </a:rPr>
              <a:t>} from ‘./service/</a:t>
            </a:r>
            <a:r>
              <a:rPr lang="en-US" dirty="0" err="1" smtClean="0">
                <a:solidFill>
                  <a:srgbClr val="FF0000"/>
                </a:solidFill>
              </a:rPr>
              <a:t>app.service</a:t>
            </a:r>
            <a:r>
              <a:rPr lang="en-US" dirty="0" smtClean="0">
                <a:solidFill>
                  <a:srgbClr val="FF0000"/>
                </a:solidFill>
              </a:rPr>
              <a:t>’</a:t>
            </a:r>
            <a:endParaRPr lang="en-US" dirty="0">
              <a:solidFill>
                <a:srgbClr val="FF0000"/>
              </a:solidFill>
            </a:endParaRPr>
          </a:p>
          <a:p>
            <a:r>
              <a:rPr lang="en-US" dirty="0" smtClean="0"/>
              <a:t>Define the service as a </a:t>
            </a:r>
            <a:r>
              <a:rPr lang="en-US" b="1" dirty="0" smtClean="0"/>
              <a:t>provider</a:t>
            </a:r>
            <a:r>
              <a:rPr lang="en-US" dirty="0" smtClean="0"/>
              <a:t> in </a:t>
            </a:r>
            <a:r>
              <a:rPr lang="en-US" dirty="0" err="1" smtClean="0"/>
              <a:t>app.component.ts</a:t>
            </a:r>
            <a:endParaRPr lang="en-US" dirty="0" smtClean="0"/>
          </a:p>
          <a:p>
            <a:pPr lvl="2"/>
            <a:r>
              <a:rPr lang="en-US" dirty="0" smtClean="0">
                <a:solidFill>
                  <a:srgbClr val="FF0000"/>
                </a:solidFill>
              </a:rPr>
              <a:t>@Component </a:t>
            </a:r>
            <a:r>
              <a:rPr lang="en-US" dirty="0" smtClean="0">
                <a:solidFill>
                  <a:srgbClr val="FF0000"/>
                </a:solidFill>
                <a:sym typeface="Wingdings" panose="05000000000000000000" pitchFamily="2" charset="2"/>
              </a:rPr>
              <a:t> providers: [</a:t>
            </a:r>
            <a:r>
              <a:rPr lang="en-US" dirty="0" err="1" smtClean="0">
                <a:solidFill>
                  <a:srgbClr val="FF0000"/>
                </a:solidFill>
                <a:sym typeface="Wingdings" panose="05000000000000000000" pitchFamily="2" charset="2"/>
              </a:rPr>
              <a:t>AppService</a:t>
            </a:r>
            <a:r>
              <a:rPr lang="en-US" dirty="0" smtClean="0">
                <a:solidFill>
                  <a:srgbClr val="FF0000"/>
                </a:solidFill>
                <a:sym typeface="Wingdings" panose="05000000000000000000" pitchFamily="2" charset="2"/>
              </a:rPr>
              <a:t>]</a:t>
            </a:r>
          </a:p>
          <a:p>
            <a:r>
              <a:rPr lang="en-US" dirty="0" smtClean="0"/>
              <a:t>Inject an instance of the </a:t>
            </a:r>
            <a:r>
              <a:rPr lang="en-US" dirty="0" err="1" smtClean="0"/>
              <a:t>AppService</a:t>
            </a:r>
            <a:r>
              <a:rPr lang="en-US" dirty="0" smtClean="0"/>
              <a:t> via the </a:t>
            </a:r>
            <a:r>
              <a:rPr lang="en-US" i="1" dirty="0" smtClean="0"/>
              <a:t>constructor</a:t>
            </a:r>
            <a:r>
              <a:rPr lang="en-US" dirty="0" smtClean="0"/>
              <a:t> of the </a:t>
            </a:r>
            <a:r>
              <a:rPr lang="en-US" dirty="0" err="1" smtClean="0"/>
              <a:t>AppComponent</a:t>
            </a:r>
            <a:endParaRPr lang="en-US" dirty="0" smtClean="0"/>
          </a:p>
          <a:p>
            <a:r>
              <a:rPr lang="en-US" dirty="0" smtClean="0"/>
              <a:t>Use the </a:t>
            </a:r>
            <a:r>
              <a:rPr lang="en-US" dirty="0" err="1" smtClean="0"/>
              <a:t>AppService</a:t>
            </a:r>
            <a:r>
              <a:rPr lang="en-US" dirty="0" smtClean="0"/>
              <a:t> to fetch the Books and Categories </a:t>
            </a:r>
            <a:r>
              <a:rPr lang="en-US" dirty="0" smtClean="0">
                <a:sym typeface="Wingdings" panose="05000000000000000000" pitchFamily="2" charset="2"/>
              </a:rPr>
              <a:t> make use of the lifecycle hook: </a:t>
            </a:r>
            <a:r>
              <a:rPr lang="en-US" b="1" dirty="0" err="1"/>
              <a:t>ngOnInit</a:t>
            </a:r>
            <a:endParaRPr lang="en-US" dirty="0" smtClean="0"/>
          </a:p>
          <a:p>
            <a:endParaRPr lang="en-US" dirty="0"/>
          </a:p>
          <a:p>
            <a:endParaRPr lang="nl-NL" dirty="0"/>
          </a:p>
          <a:p>
            <a:endParaRPr lang="nl-NL" dirty="0"/>
          </a:p>
          <a:p>
            <a:endParaRPr lang="nl-NL" dirty="0" smtClean="0"/>
          </a:p>
          <a:p>
            <a:pPr marL="0" indent="0">
              <a:buNone/>
            </a:pPr>
            <a:endParaRPr lang="nl-NL" dirty="0"/>
          </a:p>
        </p:txBody>
      </p:sp>
    </p:spTree>
    <p:extLst>
      <p:ext uri="{BB962C8B-B14F-4D97-AF65-F5344CB8AC3E}">
        <p14:creationId xmlns:p14="http://schemas.microsoft.com/office/powerpoint/2010/main" val="22398415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a:solidFill>
                  <a:srgbClr val="FFC000"/>
                </a:solidFill>
              </a:rPr>
              <a:t>A</a:t>
            </a:r>
            <a:r>
              <a:rPr lang="nl-NL" b="1" dirty="0" err="1" smtClean="0">
                <a:solidFill>
                  <a:srgbClr val="FFC000"/>
                </a:solidFill>
              </a:rPr>
              <a:t>ppService</a:t>
            </a:r>
            <a:endParaRPr lang="nl-NL" b="1" dirty="0">
              <a:solidFill>
                <a:srgbClr val="FFC000"/>
              </a:solidFill>
            </a:endParaRPr>
          </a:p>
        </p:txBody>
      </p:sp>
      <p:sp>
        <p:nvSpPr>
          <p:cNvPr id="3" name="Tijdelijke aanduiding voor inhoud 2"/>
          <p:cNvSpPr>
            <a:spLocks noGrp="1"/>
          </p:cNvSpPr>
          <p:nvPr>
            <p:ph idx="1"/>
          </p:nvPr>
        </p:nvSpPr>
        <p:spPr>
          <a:xfrm>
            <a:off x="2419109" y="1365814"/>
            <a:ext cx="8934691" cy="5492186"/>
          </a:xfrm>
        </p:spPr>
        <p:txBody>
          <a:bodyPr>
            <a:noAutofit/>
          </a:bodyPr>
          <a:lstStyle/>
          <a:p>
            <a:pPr marL="0" indent="0">
              <a:buNone/>
            </a:pPr>
            <a:r>
              <a:rPr lang="nl-NL" sz="2000" b="1" dirty="0" smtClean="0">
                <a:solidFill>
                  <a:srgbClr val="C00000"/>
                </a:solidFill>
              </a:rPr>
              <a:t>import</a:t>
            </a:r>
            <a:r>
              <a:rPr lang="nl-NL" sz="2000" b="1" dirty="0" smtClean="0"/>
              <a:t>{</a:t>
            </a:r>
            <a:r>
              <a:rPr lang="nl-NL" sz="2000" b="1" dirty="0" err="1" smtClean="0"/>
              <a:t>Book</a:t>
            </a:r>
            <a:r>
              <a:rPr lang="nl-NL" sz="2000" b="1" dirty="0" smtClean="0"/>
              <a:t>, </a:t>
            </a:r>
            <a:r>
              <a:rPr lang="nl-NL" sz="2000" b="1" dirty="0" err="1" smtClean="0"/>
              <a:t>mockBooks</a:t>
            </a:r>
            <a:r>
              <a:rPr lang="nl-NL" sz="2000" b="1" dirty="0" smtClean="0"/>
              <a:t>} </a:t>
            </a:r>
            <a:r>
              <a:rPr lang="nl-NL" sz="2000" b="1" dirty="0" err="1" smtClean="0"/>
              <a:t>from</a:t>
            </a:r>
            <a:r>
              <a:rPr lang="nl-NL" sz="2000" b="1" dirty="0" smtClean="0"/>
              <a:t> ‘../</a:t>
            </a:r>
            <a:r>
              <a:rPr lang="nl-NL" sz="2000" b="1" dirty="0" err="1" smtClean="0"/>
              <a:t>mocks</a:t>
            </a:r>
            <a:r>
              <a:rPr lang="nl-NL" sz="2000" b="1" dirty="0" smtClean="0"/>
              <a:t>/</a:t>
            </a:r>
            <a:r>
              <a:rPr lang="nl-NL" sz="2000" b="1" dirty="0" err="1" smtClean="0"/>
              <a:t>books</a:t>
            </a:r>
            <a:r>
              <a:rPr lang="nl-NL" sz="2000" b="1" dirty="0" smtClean="0"/>
              <a:t>’</a:t>
            </a:r>
          </a:p>
          <a:p>
            <a:pPr marL="0" indent="0">
              <a:buNone/>
            </a:pPr>
            <a:r>
              <a:rPr lang="nl-NL" sz="2000" b="1" dirty="0" smtClean="0">
                <a:solidFill>
                  <a:schemeClr val="accent2"/>
                </a:solidFill>
              </a:rPr>
              <a:t>// </a:t>
            </a:r>
            <a:r>
              <a:rPr lang="nl-NL" sz="2000" b="1" dirty="0" err="1" smtClean="0">
                <a:solidFill>
                  <a:schemeClr val="accent2"/>
                </a:solidFill>
              </a:rPr>
              <a:t>To</a:t>
            </a:r>
            <a:r>
              <a:rPr lang="nl-NL" sz="2000" b="1" dirty="0" smtClean="0">
                <a:solidFill>
                  <a:schemeClr val="accent2"/>
                </a:solidFill>
              </a:rPr>
              <a:t> do: </a:t>
            </a:r>
          </a:p>
          <a:p>
            <a:pPr marL="0" indent="0">
              <a:buNone/>
            </a:pPr>
            <a:r>
              <a:rPr lang="nl-NL" sz="2000" b="1" dirty="0" smtClean="0">
                <a:solidFill>
                  <a:schemeClr val="accent2"/>
                </a:solidFill>
              </a:rPr>
              <a:t>// import </a:t>
            </a:r>
            <a:r>
              <a:rPr lang="nl-NL" sz="2000" b="1" dirty="0" err="1" smtClean="0">
                <a:solidFill>
                  <a:schemeClr val="accent2"/>
                </a:solidFill>
              </a:rPr>
              <a:t>categories</a:t>
            </a:r>
            <a:r>
              <a:rPr lang="nl-NL" sz="2000" b="1" dirty="0" smtClean="0">
                <a:solidFill>
                  <a:schemeClr val="accent2"/>
                </a:solidFill>
              </a:rPr>
              <a:t>….</a:t>
            </a:r>
            <a:endParaRPr lang="nl-NL" sz="2000" b="1" dirty="0">
              <a:solidFill>
                <a:schemeClr val="accent2"/>
              </a:solidFill>
            </a:endParaRPr>
          </a:p>
          <a:p>
            <a:pPr marL="0" indent="0">
              <a:buNone/>
            </a:pPr>
            <a:endParaRPr lang="nl-NL" sz="2000" b="1" dirty="0"/>
          </a:p>
          <a:p>
            <a:pPr marL="0" indent="0">
              <a:buNone/>
            </a:pPr>
            <a:r>
              <a:rPr lang="nl-NL" sz="2000" b="1" i="1" dirty="0" smtClean="0">
                <a:solidFill>
                  <a:srgbClr val="FF0000"/>
                </a:solidFill>
              </a:rPr>
              <a:t> </a:t>
            </a:r>
            <a:r>
              <a:rPr lang="nl-NL" sz="2000" b="1" dirty="0" smtClean="0">
                <a:solidFill>
                  <a:srgbClr val="C00000"/>
                </a:solidFill>
              </a:rPr>
              <a:t>export class</a:t>
            </a:r>
            <a:r>
              <a:rPr lang="nl-NL" sz="2000" b="1" dirty="0" smtClean="0"/>
              <a:t> </a:t>
            </a:r>
            <a:r>
              <a:rPr lang="nl-NL" sz="2000" b="1" dirty="0" err="1" smtClean="0"/>
              <a:t>AppService</a:t>
            </a:r>
            <a:r>
              <a:rPr lang="nl-NL" sz="2000" b="1" dirty="0" smtClean="0"/>
              <a:t> {</a:t>
            </a:r>
          </a:p>
          <a:p>
            <a:pPr marL="0" indent="0">
              <a:buNone/>
            </a:pPr>
            <a:r>
              <a:rPr lang="nl-NL" sz="2000" b="1" dirty="0" smtClean="0"/>
              <a:t>       </a:t>
            </a:r>
            <a:r>
              <a:rPr lang="nl-NL" sz="2000" b="1" dirty="0" err="1" smtClean="0"/>
              <a:t>getBooks</a:t>
            </a:r>
            <a:r>
              <a:rPr lang="nl-NL" sz="2000" b="1" dirty="0" smtClean="0"/>
              <a:t>(): </a:t>
            </a:r>
            <a:r>
              <a:rPr lang="nl-NL" sz="2000" b="1" dirty="0" err="1" smtClean="0"/>
              <a:t>Promise</a:t>
            </a:r>
            <a:r>
              <a:rPr lang="nl-NL" sz="2000" b="1" dirty="0" smtClean="0"/>
              <a:t>&lt;Books[]&gt; {</a:t>
            </a:r>
          </a:p>
          <a:p>
            <a:pPr marL="0" indent="0">
              <a:buNone/>
            </a:pPr>
            <a:r>
              <a:rPr lang="nl-NL" sz="2000" b="1" dirty="0"/>
              <a:t> </a:t>
            </a:r>
            <a:r>
              <a:rPr lang="nl-NL" sz="2000" b="1" dirty="0" smtClean="0"/>
              <a:t>          return </a:t>
            </a:r>
            <a:r>
              <a:rPr lang="nl-NL" sz="2000" b="1" dirty="0" err="1" smtClean="0"/>
              <a:t>Promise.resolve</a:t>
            </a:r>
            <a:r>
              <a:rPr lang="nl-NL" sz="2000" b="1" dirty="0" smtClean="0"/>
              <a:t>(</a:t>
            </a:r>
            <a:r>
              <a:rPr lang="nl-NL" sz="2000" b="1" dirty="0" err="1" smtClean="0"/>
              <a:t>mockBooks</a:t>
            </a:r>
            <a:r>
              <a:rPr lang="nl-NL" sz="2000" b="1" dirty="0" smtClean="0"/>
              <a:t>);</a:t>
            </a:r>
          </a:p>
          <a:p>
            <a:pPr marL="0" indent="0">
              <a:buNone/>
            </a:pPr>
            <a:r>
              <a:rPr lang="nl-NL" sz="2000" b="1" dirty="0" smtClean="0"/>
              <a:t>       }</a:t>
            </a:r>
            <a:endParaRPr lang="nl-NL" sz="2000" b="1" dirty="0"/>
          </a:p>
          <a:p>
            <a:pPr marL="0" indent="0">
              <a:buNone/>
            </a:pPr>
            <a:endParaRPr lang="nl-NL" sz="2000" b="1" dirty="0" smtClean="0"/>
          </a:p>
          <a:p>
            <a:pPr marL="0" indent="0">
              <a:buNone/>
            </a:pPr>
            <a:r>
              <a:rPr lang="nl-NL" sz="2000" b="1" dirty="0" smtClean="0"/>
              <a:t>        </a:t>
            </a:r>
            <a:r>
              <a:rPr lang="nl-NL" sz="2000" b="1" dirty="0">
                <a:solidFill>
                  <a:schemeClr val="accent2"/>
                </a:solidFill>
              </a:rPr>
              <a:t>// </a:t>
            </a:r>
            <a:r>
              <a:rPr lang="nl-NL" sz="2000" b="1" dirty="0" err="1">
                <a:solidFill>
                  <a:schemeClr val="accent2"/>
                </a:solidFill>
              </a:rPr>
              <a:t>Todo</a:t>
            </a:r>
            <a:r>
              <a:rPr lang="nl-NL" sz="2000" b="1" dirty="0">
                <a:solidFill>
                  <a:schemeClr val="accent2"/>
                </a:solidFill>
              </a:rPr>
              <a:t>: </a:t>
            </a:r>
          </a:p>
          <a:p>
            <a:pPr marL="0" indent="0">
              <a:buNone/>
            </a:pPr>
            <a:r>
              <a:rPr lang="nl-NL" sz="2000" b="1" dirty="0" smtClean="0"/>
              <a:t>        </a:t>
            </a:r>
            <a:r>
              <a:rPr lang="nl-NL" sz="2000" b="1" dirty="0" err="1" smtClean="0"/>
              <a:t>getCategories</a:t>
            </a:r>
            <a:r>
              <a:rPr lang="nl-NL" sz="2000" b="1" dirty="0" smtClean="0"/>
              <a:t>(): …</a:t>
            </a:r>
            <a:endParaRPr lang="nl-NL" sz="2000" b="1" dirty="0"/>
          </a:p>
          <a:p>
            <a:pPr marL="0" indent="0">
              <a:buNone/>
            </a:pPr>
            <a:r>
              <a:rPr lang="nl-NL" sz="2000" b="1" dirty="0" smtClean="0"/>
              <a:t>       }</a:t>
            </a:r>
          </a:p>
          <a:p>
            <a:pPr marL="0" indent="0">
              <a:buNone/>
            </a:pPr>
            <a:r>
              <a:rPr lang="nl-NL" sz="2000" b="1" dirty="0" smtClean="0"/>
              <a:t>}</a:t>
            </a:r>
            <a:endParaRPr lang="nl-NL" sz="2000" b="1" dirty="0"/>
          </a:p>
          <a:p>
            <a:endParaRPr lang="nl-NL" sz="2000" dirty="0"/>
          </a:p>
        </p:txBody>
      </p:sp>
    </p:spTree>
    <p:extLst>
      <p:ext uri="{BB962C8B-B14F-4D97-AF65-F5344CB8AC3E}">
        <p14:creationId xmlns:p14="http://schemas.microsoft.com/office/powerpoint/2010/main" val="107658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Use</a:t>
            </a:r>
            <a:r>
              <a:rPr lang="nl-NL" b="1" dirty="0" smtClean="0">
                <a:solidFill>
                  <a:srgbClr val="FFC000"/>
                </a:solidFill>
              </a:rPr>
              <a:t> the </a:t>
            </a:r>
            <a:r>
              <a:rPr lang="nl-NL" b="1" dirty="0" err="1" smtClean="0">
                <a:solidFill>
                  <a:srgbClr val="FFC000"/>
                </a:solidFill>
              </a:rPr>
              <a:t>AppService</a:t>
            </a:r>
            <a:r>
              <a:rPr lang="nl-NL" b="1" dirty="0" smtClean="0">
                <a:solidFill>
                  <a:srgbClr val="FFC000"/>
                </a:solidFill>
              </a:rPr>
              <a:t> in </a:t>
            </a:r>
            <a:r>
              <a:rPr lang="nl-NL" b="1" dirty="0" err="1" smtClean="0">
                <a:solidFill>
                  <a:srgbClr val="FFC000"/>
                </a:solidFill>
              </a:rPr>
              <a:t>your</a:t>
            </a:r>
            <a:r>
              <a:rPr lang="nl-NL" b="1" dirty="0" smtClean="0">
                <a:solidFill>
                  <a:srgbClr val="FFC000"/>
                </a:solidFill>
              </a:rPr>
              <a:t> </a:t>
            </a:r>
            <a:r>
              <a:rPr lang="nl-NL" b="1" dirty="0" err="1" smtClean="0">
                <a:solidFill>
                  <a:srgbClr val="FFC000"/>
                </a:solidFill>
              </a:rPr>
              <a:t>AppComponent</a:t>
            </a:r>
            <a:endParaRPr lang="nl-NL" dirty="0"/>
          </a:p>
        </p:txBody>
      </p:sp>
      <p:sp>
        <p:nvSpPr>
          <p:cNvPr id="3" name="Content Placeholder 2"/>
          <p:cNvSpPr>
            <a:spLocks noGrp="1"/>
          </p:cNvSpPr>
          <p:nvPr>
            <p:ph idx="1"/>
          </p:nvPr>
        </p:nvSpPr>
        <p:spPr/>
        <p:txBody>
          <a:bodyPr>
            <a:normAutofit/>
          </a:bodyPr>
          <a:lstStyle/>
          <a:p>
            <a:pPr marL="0" indent="0">
              <a:buNone/>
            </a:pPr>
            <a:endParaRPr lang="nl-NL" dirty="0" smtClean="0"/>
          </a:p>
          <a:p>
            <a:pPr marL="0" indent="0">
              <a:buNone/>
            </a:pPr>
            <a:r>
              <a:rPr lang="nl-NL" b="1" dirty="0" smtClean="0">
                <a:solidFill>
                  <a:srgbClr val="FF0000"/>
                </a:solidFill>
              </a:rPr>
              <a:t>Import { </a:t>
            </a:r>
            <a:r>
              <a:rPr lang="nl-NL" b="1" dirty="0" err="1">
                <a:solidFill>
                  <a:srgbClr val="FF0000"/>
                </a:solidFill>
              </a:rPr>
              <a:t>AppService</a:t>
            </a:r>
            <a:r>
              <a:rPr lang="nl-NL" b="1" dirty="0">
                <a:solidFill>
                  <a:srgbClr val="FF0000"/>
                </a:solidFill>
              </a:rPr>
              <a:t> } </a:t>
            </a:r>
            <a:r>
              <a:rPr lang="nl-NL" b="1" dirty="0" err="1">
                <a:solidFill>
                  <a:srgbClr val="FF0000"/>
                </a:solidFill>
              </a:rPr>
              <a:t>from</a:t>
            </a:r>
            <a:r>
              <a:rPr lang="nl-NL" b="1" dirty="0">
                <a:solidFill>
                  <a:srgbClr val="FF0000"/>
                </a:solidFill>
              </a:rPr>
              <a:t> './services/</a:t>
            </a:r>
            <a:r>
              <a:rPr lang="nl-NL" b="1" dirty="0" err="1">
                <a:solidFill>
                  <a:srgbClr val="FF0000"/>
                </a:solidFill>
              </a:rPr>
              <a:t>app.service</a:t>
            </a:r>
            <a:r>
              <a:rPr lang="nl-NL" b="1" dirty="0">
                <a:solidFill>
                  <a:srgbClr val="FF0000"/>
                </a:solidFill>
              </a:rPr>
              <a:t>';</a:t>
            </a:r>
          </a:p>
          <a:p>
            <a:pPr marL="0" indent="0">
              <a:buNone/>
            </a:pPr>
            <a:endParaRPr lang="nl-NL" dirty="0"/>
          </a:p>
          <a:p>
            <a:pPr marL="0" indent="0">
              <a:buNone/>
            </a:pPr>
            <a:r>
              <a:rPr lang="nl-NL" dirty="0">
                <a:solidFill>
                  <a:srgbClr val="C00000"/>
                </a:solidFill>
              </a:rPr>
              <a:t>@Component</a:t>
            </a:r>
            <a:r>
              <a:rPr lang="nl-NL" dirty="0"/>
              <a:t>({</a:t>
            </a:r>
          </a:p>
          <a:p>
            <a:pPr marL="0" indent="0">
              <a:buNone/>
            </a:pPr>
            <a:r>
              <a:rPr lang="nl-NL" dirty="0"/>
              <a:t>  </a:t>
            </a:r>
            <a:r>
              <a:rPr lang="nl-NL" dirty="0" smtClean="0"/>
              <a:t>  </a:t>
            </a:r>
            <a:r>
              <a:rPr lang="nl-NL" dirty="0" err="1" smtClean="0"/>
              <a:t>selector</a:t>
            </a:r>
            <a:r>
              <a:rPr lang="nl-NL" dirty="0"/>
              <a:t>: '</a:t>
            </a:r>
            <a:r>
              <a:rPr lang="nl-NL" dirty="0" err="1"/>
              <a:t>bookstore</a:t>
            </a:r>
            <a:r>
              <a:rPr lang="nl-NL" dirty="0"/>
              <a:t>',</a:t>
            </a:r>
          </a:p>
          <a:p>
            <a:pPr marL="0" indent="0">
              <a:buNone/>
            </a:pPr>
            <a:r>
              <a:rPr lang="nl-NL" dirty="0" smtClean="0"/>
              <a:t>    </a:t>
            </a:r>
            <a:r>
              <a:rPr lang="nl-NL" dirty="0" err="1"/>
              <a:t>templateUrl</a:t>
            </a:r>
            <a:r>
              <a:rPr lang="nl-NL" dirty="0"/>
              <a:t>: '../</a:t>
            </a:r>
            <a:r>
              <a:rPr lang="nl-NL" dirty="0" err="1"/>
              <a:t>app</a:t>
            </a:r>
            <a:r>
              <a:rPr lang="nl-NL" dirty="0"/>
              <a:t>/app.template.html',</a:t>
            </a:r>
          </a:p>
          <a:p>
            <a:pPr marL="0" indent="0">
              <a:buNone/>
            </a:pPr>
            <a:r>
              <a:rPr lang="nl-NL" dirty="0"/>
              <a:t>  </a:t>
            </a:r>
            <a:r>
              <a:rPr lang="nl-NL" dirty="0" smtClean="0"/>
              <a:t>  </a:t>
            </a:r>
            <a:r>
              <a:rPr lang="nl-NL" b="1" dirty="0" smtClean="0">
                <a:solidFill>
                  <a:schemeClr val="accent2"/>
                </a:solidFill>
              </a:rPr>
              <a:t>providers</a:t>
            </a:r>
            <a:r>
              <a:rPr lang="nl-NL" b="1" dirty="0">
                <a:solidFill>
                  <a:schemeClr val="accent2"/>
                </a:solidFill>
              </a:rPr>
              <a:t>: [ </a:t>
            </a:r>
            <a:r>
              <a:rPr lang="nl-NL" b="1" dirty="0" err="1">
                <a:solidFill>
                  <a:schemeClr val="accent2"/>
                </a:solidFill>
              </a:rPr>
              <a:t>AppService</a:t>
            </a:r>
            <a:r>
              <a:rPr lang="nl-NL" b="1" dirty="0">
                <a:solidFill>
                  <a:schemeClr val="accent2"/>
                </a:solidFill>
              </a:rPr>
              <a:t> ]</a:t>
            </a:r>
          </a:p>
          <a:p>
            <a:pPr marL="0" indent="0">
              <a:buNone/>
            </a:pPr>
            <a:r>
              <a:rPr lang="nl-NL" dirty="0"/>
              <a:t>})</a:t>
            </a:r>
          </a:p>
        </p:txBody>
      </p:sp>
    </p:spTree>
    <p:extLst>
      <p:ext uri="{BB962C8B-B14F-4D97-AF65-F5344CB8AC3E}">
        <p14:creationId xmlns:p14="http://schemas.microsoft.com/office/powerpoint/2010/main" val="4703226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Inject</a:t>
            </a:r>
            <a:r>
              <a:rPr lang="nl-NL" b="1" dirty="0" smtClean="0">
                <a:solidFill>
                  <a:srgbClr val="FFC000"/>
                </a:solidFill>
              </a:rPr>
              <a:t> service via the </a:t>
            </a:r>
            <a:r>
              <a:rPr lang="nl-NL" b="1" dirty="0" err="1" smtClean="0">
                <a:solidFill>
                  <a:srgbClr val="FFC000"/>
                </a:solidFill>
              </a:rPr>
              <a:t>constructor</a:t>
            </a:r>
            <a:r>
              <a:rPr lang="nl-NL" b="1" dirty="0" smtClean="0">
                <a:solidFill>
                  <a:srgbClr val="FFC000"/>
                </a:solidFill>
              </a:rPr>
              <a:t> of the </a:t>
            </a:r>
            <a:r>
              <a:rPr lang="nl-NL" b="1" dirty="0" err="1" smtClean="0">
                <a:solidFill>
                  <a:srgbClr val="FFC000"/>
                </a:solidFill>
              </a:rPr>
              <a:t>AppComponent</a:t>
            </a:r>
            <a:endParaRPr lang="nl-NL" b="1" dirty="0">
              <a:solidFill>
                <a:srgbClr val="FFC000"/>
              </a:solidFill>
            </a:endParaRPr>
          </a:p>
        </p:txBody>
      </p:sp>
      <p:sp>
        <p:nvSpPr>
          <p:cNvPr id="3" name="Content Placeholder 2"/>
          <p:cNvSpPr>
            <a:spLocks noGrp="1"/>
          </p:cNvSpPr>
          <p:nvPr>
            <p:ph idx="1"/>
          </p:nvPr>
        </p:nvSpPr>
        <p:spPr/>
        <p:txBody>
          <a:bodyPr>
            <a:normAutofit fontScale="85000" lnSpcReduction="20000"/>
          </a:bodyPr>
          <a:lstStyle/>
          <a:p>
            <a:pPr marL="0" indent="0">
              <a:buNone/>
            </a:pPr>
            <a:r>
              <a:rPr lang="nl-NL" dirty="0"/>
              <a:t> </a:t>
            </a:r>
            <a:endParaRPr lang="nl-NL" dirty="0" smtClean="0"/>
          </a:p>
          <a:p>
            <a:pPr marL="0" indent="0">
              <a:buNone/>
            </a:pPr>
            <a:r>
              <a:rPr lang="nl-NL" b="1" dirty="0" err="1" smtClean="0"/>
              <a:t>constructor</a:t>
            </a:r>
            <a:r>
              <a:rPr lang="nl-NL" dirty="0" smtClean="0"/>
              <a:t>(</a:t>
            </a:r>
            <a:r>
              <a:rPr lang="nl-NL" b="1" dirty="0" smtClean="0">
                <a:solidFill>
                  <a:srgbClr val="C00000"/>
                </a:solidFill>
              </a:rPr>
              <a:t>private </a:t>
            </a:r>
            <a:r>
              <a:rPr lang="nl-NL" b="1" dirty="0" err="1">
                <a:solidFill>
                  <a:srgbClr val="C00000"/>
                </a:solidFill>
              </a:rPr>
              <a:t>appService</a:t>
            </a:r>
            <a:r>
              <a:rPr lang="nl-NL" b="1" dirty="0">
                <a:solidFill>
                  <a:srgbClr val="C00000"/>
                </a:solidFill>
              </a:rPr>
              <a:t>: </a:t>
            </a:r>
            <a:r>
              <a:rPr lang="nl-NL" b="1" dirty="0" err="1">
                <a:solidFill>
                  <a:srgbClr val="C00000"/>
                </a:solidFill>
              </a:rPr>
              <a:t>AppService</a:t>
            </a:r>
            <a:r>
              <a:rPr lang="nl-NL" dirty="0" smtClean="0"/>
              <a:t>) {  }</a:t>
            </a:r>
          </a:p>
          <a:p>
            <a:pPr marL="0" indent="0">
              <a:buNone/>
            </a:pPr>
            <a:endParaRPr lang="nl-NL" dirty="0"/>
          </a:p>
          <a:p>
            <a:pPr marL="0" indent="0">
              <a:buNone/>
            </a:pPr>
            <a:r>
              <a:rPr lang="nl-NL" dirty="0"/>
              <a:t>public </a:t>
            </a:r>
            <a:r>
              <a:rPr lang="nl-NL" b="1" dirty="0" err="1">
                <a:solidFill>
                  <a:srgbClr val="C00000"/>
                </a:solidFill>
              </a:rPr>
              <a:t>ngOnInit</a:t>
            </a:r>
            <a:r>
              <a:rPr lang="nl-NL" dirty="0"/>
              <a:t>(){</a:t>
            </a:r>
          </a:p>
          <a:p>
            <a:pPr marL="0" indent="0">
              <a:buNone/>
            </a:pPr>
            <a:r>
              <a:rPr lang="nl-NL" dirty="0"/>
              <a:t>    </a:t>
            </a:r>
            <a:r>
              <a:rPr lang="nl-NL" b="1" dirty="0" err="1">
                <a:solidFill>
                  <a:schemeClr val="accent2"/>
                </a:solidFill>
              </a:rPr>
              <a:t>this.appService</a:t>
            </a:r>
            <a:r>
              <a:rPr lang="nl-NL" dirty="0" err="1"/>
              <a:t>.getBooks</a:t>
            </a:r>
            <a:r>
              <a:rPr lang="nl-NL" dirty="0"/>
              <a:t>().</a:t>
            </a:r>
            <a:r>
              <a:rPr lang="nl-NL" dirty="0" err="1"/>
              <a:t>then</a:t>
            </a:r>
            <a:r>
              <a:rPr lang="nl-NL" dirty="0"/>
              <a:t>((</a:t>
            </a:r>
            <a:r>
              <a:rPr lang="nl-NL" dirty="0" err="1"/>
              <a:t>books</a:t>
            </a:r>
            <a:r>
              <a:rPr lang="nl-NL" dirty="0"/>
              <a:t>) =&gt; {</a:t>
            </a:r>
          </a:p>
          <a:p>
            <a:pPr marL="0" indent="0">
              <a:buNone/>
            </a:pPr>
            <a:r>
              <a:rPr lang="nl-NL" dirty="0"/>
              <a:t>      </a:t>
            </a:r>
            <a:r>
              <a:rPr lang="nl-NL" dirty="0" err="1"/>
              <a:t>this.books</a:t>
            </a:r>
            <a:r>
              <a:rPr lang="nl-NL" dirty="0"/>
              <a:t> = </a:t>
            </a:r>
            <a:r>
              <a:rPr lang="nl-NL" dirty="0" err="1"/>
              <a:t>books</a:t>
            </a:r>
            <a:r>
              <a:rPr lang="nl-NL" dirty="0" smtClean="0"/>
              <a:t>;</a:t>
            </a:r>
            <a:endParaRPr lang="nl-NL" dirty="0"/>
          </a:p>
          <a:p>
            <a:pPr marL="0" indent="0">
              <a:buNone/>
            </a:pPr>
            <a:r>
              <a:rPr lang="nl-NL" dirty="0"/>
              <a:t>    });</a:t>
            </a:r>
          </a:p>
          <a:p>
            <a:pPr marL="0" indent="0">
              <a:buNone/>
            </a:pPr>
            <a:endParaRPr lang="nl-NL" dirty="0"/>
          </a:p>
          <a:p>
            <a:pPr marL="0" indent="0">
              <a:buNone/>
            </a:pPr>
            <a:r>
              <a:rPr lang="nl-NL" dirty="0"/>
              <a:t>    </a:t>
            </a:r>
            <a:r>
              <a:rPr lang="nl-NL" b="1" dirty="0" smtClean="0">
                <a:solidFill>
                  <a:schemeClr val="accent2"/>
                </a:solidFill>
              </a:rPr>
              <a:t>// </a:t>
            </a:r>
            <a:r>
              <a:rPr lang="nl-NL" b="1" dirty="0" err="1" smtClean="0">
                <a:solidFill>
                  <a:schemeClr val="accent2"/>
                </a:solidFill>
              </a:rPr>
              <a:t>Todo</a:t>
            </a:r>
            <a:r>
              <a:rPr lang="nl-NL" b="1" dirty="0" smtClean="0">
                <a:solidFill>
                  <a:schemeClr val="accent2"/>
                </a:solidFill>
              </a:rPr>
              <a:t>: </a:t>
            </a:r>
          </a:p>
          <a:p>
            <a:pPr marL="0" indent="0">
              <a:buNone/>
            </a:pPr>
            <a:r>
              <a:rPr lang="nl-NL" b="1" dirty="0" smtClean="0">
                <a:solidFill>
                  <a:schemeClr val="accent2"/>
                </a:solidFill>
              </a:rPr>
              <a:t>    // get the </a:t>
            </a:r>
            <a:r>
              <a:rPr lang="nl-NL" b="1" dirty="0" err="1" smtClean="0">
                <a:solidFill>
                  <a:schemeClr val="accent2"/>
                </a:solidFill>
              </a:rPr>
              <a:t>categories</a:t>
            </a:r>
            <a:r>
              <a:rPr lang="nl-NL" b="1" dirty="0" smtClean="0">
                <a:solidFill>
                  <a:schemeClr val="accent2"/>
                </a:solidFill>
              </a:rPr>
              <a:t>…</a:t>
            </a:r>
            <a:endParaRPr lang="nl-NL" dirty="0" smtClean="0"/>
          </a:p>
          <a:p>
            <a:pPr marL="0" indent="0">
              <a:buNone/>
            </a:pPr>
            <a:r>
              <a:rPr lang="nl-NL" dirty="0" smtClean="0"/>
              <a:t>  </a:t>
            </a:r>
            <a:r>
              <a:rPr lang="nl-NL" dirty="0"/>
              <a:t>}</a:t>
            </a:r>
          </a:p>
        </p:txBody>
      </p:sp>
    </p:spTree>
    <p:extLst>
      <p:ext uri="{BB962C8B-B14F-4D97-AF65-F5344CB8AC3E}">
        <p14:creationId xmlns:p14="http://schemas.microsoft.com/office/powerpoint/2010/main" val="13949714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C00000"/>
                </a:solidFill>
              </a:rPr>
              <a:t>Exercise</a:t>
            </a:r>
            <a:endParaRPr lang="nl-NL" b="1" dirty="0">
              <a:solidFill>
                <a:srgbClr val="C00000"/>
              </a:solidFill>
            </a:endParaRPr>
          </a:p>
        </p:txBody>
      </p:sp>
      <p:sp>
        <p:nvSpPr>
          <p:cNvPr id="3" name="Content Placeholder 2"/>
          <p:cNvSpPr>
            <a:spLocks noGrp="1"/>
          </p:cNvSpPr>
          <p:nvPr>
            <p:ph idx="1"/>
          </p:nvPr>
        </p:nvSpPr>
        <p:spPr/>
        <p:txBody>
          <a:bodyPr/>
          <a:lstStyle/>
          <a:p>
            <a:endParaRPr lang="nl-NL" dirty="0" smtClean="0"/>
          </a:p>
          <a:p>
            <a:r>
              <a:rPr lang="nl-NL" dirty="0" err="1" smtClean="0"/>
              <a:t>Implement</a:t>
            </a:r>
            <a:r>
              <a:rPr lang="nl-NL" dirty="0" smtClean="0"/>
              <a:t> </a:t>
            </a:r>
            <a:r>
              <a:rPr lang="nl-NL" dirty="0" err="1" smtClean="0"/>
              <a:t>this</a:t>
            </a:r>
            <a:r>
              <a:rPr lang="nl-NL" dirty="0" smtClean="0"/>
              <a:t> </a:t>
            </a:r>
            <a:r>
              <a:rPr lang="nl-NL" dirty="0" err="1" smtClean="0"/>
              <a:t>AppService</a:t>
            </a:r>
            <a:r>
              <a:rPr lang="nl-NL" dirty="0" smtClean="0"/>
              <a:t> in </a:t>
            </a:r>
            <a:r>
              <a:rPr lang="nl-NL" dirty="0" err="1" smtClean="0"/>
              <a:t>your</a:t>
            </a:r>
            <a:r>
              <a:rPr lang="nl-NL" dirty="0" smtClean="0"/>
              <a:t> </a:t>
            </a:r>
            <a:r>
              <a:rPr lang="nl-NL" dirty="0" err="1" smtClean="0"/>
              <a:t>AppComponent</a:t>
            </a:r>
            <a:endParaRPr lang="nl-NL" dirty="0" smtClean="0"/>
          </a:p>
          <a:p>
            <a:pPr marL="0" indent="0">
              <a:buNone/>
            </a:pPr>
            <a:endParaRPr lang="nl-NL" dirty="0"/>
          </a:p>
        </p:txBody>
      </p:sp>
    </p:spTree>
    <p:extLst>
      <p:ext uri="{BB962C8B-B14F-4D97-AF65-F5344CB8AC3E}">
        <p14:creationId xmlns:p14="http://schemas.microsoft.com/office/powerpoint/2010/main" val="32953617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Architecture</a:t>
            </a:r>
            <a:endParaRPr lang="nl-NL" b="1" dirty="0">
              <a:solidFill>
                <a:srgbClr val="FFC000"/>
              </a:solidFill>
            </a:endParaRPr>
          </a:p>
        </p:txBody>
      </p:sp>
      <p:sp>
        <p:nvSpPr>
          <p:cNvPr id="3" name="Tijdelijke aanduiding voor inhoud 2"/>
          <p:cNvSpPr>
            <a:spLocks noGrp="1"/>
          </p:cNvSpPr>
          <p:nvPr>
            <p:ph idx="1"/>
          </p:nvPr>
        </p:nvSpPr>
        <p:spPr/>
        <p:txBody>
          <a:bodyPr>
            <a:normAutofit/>
          </a:bodyPr>
          <a:lstStyle/>
          <a:p>
            <a:pPr marL="0" indent="0">
              <a:buNone/>
            </a:pPr>
            <a:endParaRPr lang="nl-NL" sz="1800" b="1" dirty="0"/>
          </a:p>
        </p:txBody>
      </p:sp>
      <p:sp>
        <p:nvSpPr>
          <p:cNvPr id="6" name="Afgeronde rechthoek 5"/>
          <p:cNvSpPr/>
          <p:nvPr/>
        </p:nvSpPr>
        <p:spPr>
          <a:xfrm>
            <a:off x="4620986" y="3029522"/>
            <a:ext cx="2284442" cy="7112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AppComponent</a:t>
            </a:r>
            <a:endParaRPr lang="nl-NL" dirty="0"/>
          </a:p>
        </p:txBody>
      </p:sp>
      <p:sp>
        <p:nvSpPr>
          <p:cNvPr id="7" name="Afgeronde rechthoek 6"/>
          <p:cNvSpPr/>
          <p:nvPr/>
        </p:nvSpPr>
        <p:spPr>
          <a:xfrm>
            <a:off x="5881400" y="4930721"/>
            <a:ext cx="2467004" cy="138117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smtClean="0"/>
          </a:p>
          <a:p>
            <a:pPr algn="ctr"/>
            <a:r>
              <a:rPr lang="nl-NL" dirty="0" err="1" smtClean="0"/>
              <a:t>BookListComponent</a:t>
            </a:r>
            <a:endParaRPr lang="nl-NL" dirty="0" smtClean="0"/>
          </a:p>
          <a:p>
            <a:pPr algn="ctr"/>
            <a:endParaRPr lang="nl-NL" dirty="0"/>
          </a:p>
          <a:p>
            <a:pPr algn="ctr"/>
            <a:r>
              <a:rPr lang="nl-NL" b="1" dirty="0" smtClean="0">
                <a:solidFill>
                  <a:srgbClr val="FFC000"/>
                </a:solidFill>
              </a:rPr>
              <a:t>@Input </a:t>
            </a:r>
            <a:r>
              <a:rPr lang="nl-NL" b="1" dirty="0" err="1" smtClean="0">
                <a:solidFill>
                  <a:srgbClr val="FFC000"/>
                </a:solidFill>
              </a:rPr>
              <a:t>books</a:t>
            </a:r>
            <a:endParaRPr lang="nl-NL" b="1" dirty="0">
              <a:solidFill>
                <a:srgbClr val="FFC000"/>
              </a:solidFill>
            </a:endParaRPr>
          </a:p>
        </p:txBody>
      </p:sp>
      <p:sp>
        <p:nvSpPr>
          <p:cNvPr id="11" name="Afgeronde rechthoek 10"/>
          <p:cNvSpPr/>
          <p:nvPr/>
        </p:nvSpPr>
        <p:spPr>
          <a:xfrm>
            <a:off x="3396422" y="4930722"/>
            <a:ext cx="2234046" cy="138814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smtClean="0"/>
          </a:p>
          <a:p>
            <a:pPr algn="ctr"/>
            <a:r>
              <a:rPr lang="nl-NL" dirty="0" err="1" smtClean="0"/>
              <a:t>MenuComponent</a:t>
            </a:r>
            <a:endParaRPr lang="nl-NL" dirty="0" smtClean="0"/>
          </a:p>
          <a:p>
            <a:pPr algn="ctr"/>
            <a:r>
              <a:rPr lang="nl-NL" b="1" dirty="0" smtClean="0">
                <a:solidFill>
                  <a:srgbClr val="FFC000"/>
                </a:solidFill>
              </a:rPr>
              <a:t>@Input </a:t>
            </a:r>
            <a:r>
              <a:rPr lang="nl-NL" b="1" dirty="0" err="1" smtClean="0">
                <a:solidFill>
                  <a:srgbClr val="FFC000"/>
                </a:solidFill>
              </a:rPr>
              <a:t>categories</a:t>
            </a:r>
            <a:endParaRPr lang="nl-NL" b="1" dirty="0" smtClean="0">
              <a:solidFill>
                <a:srgbClr val="FFC000"/>
              </a:solidFill>
            </a:endParaRPr>
          </a:p>
          <a:p>
            <a:pPr algn="ctr"/>
            <a:r>
              <a:rPr lang="nl-NL" sz="1200" b="1" dirty="0" smtClean="0">
                <a:solidFill>
                  <a:srgbClr val="C00000"/>
                </a:solidFill>
              </a:rPr>
              <a:t>@Output  </a:t>
            </a:r>
            <a:r>
              <a:rPr lang="nl-NL" sz="1200" b="1" dirty="0" err="1" smtClean="0">
                <a:solidFill>
                  <a:srgbClr val="C00000"/>
                </a:solidFill>
              </a:rPr>
              <a:t>categoriesChanged</a:t>
            </a:r>
            <a:endParaRPr lang="nl-NL" sz="1200" b="1" dirty="0">
              <a:solidFill>
                <a:srgbClr val="C00000"/>
              </a:solidFill>
            </a:endParaRPr>
          </a:p>
          <a:p>
            <a:pPr algn="ctr"/>
            <a:endParaRPr lang="nl-NL" dirty="0"/>
          </a:p>
        </p:txBody>
      </p:sp>
      <p:cxnSp>
        <p:nvCxnSpPr>
          <p:cNvPr id="12" name="Rechte verbindingslijn met pijl 11"/>
          <p:cNvCxnSpPr/>
          <p:nvPr/>
        </p:nvCxnSpPr>
        <p:spPr>
          <a:xfrm>
            <a:off x="5932383" y="3754621"/>
            <a:ext cx="1272097" cy="1119165"/>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cxnSp>
        <p:nvCxnSpPr>
          <p:cNvPr id="13" name="Rechte verbindingslijn met pijl 12"/>
          <p:cNvCxnSpPr/>
          <p:nvPr/>
        </p:nvCxnSpPr>
        <p:spPr>
          <a:xfrm flipH="1">
            <a:off x="4493957" y="3760970"/>
            <a:ext cx="1062891" cy="1103496"/>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sp>
        <p:nvSpPr>
          <p:cNvPr id="17" name="Afgeronde rechthoek 16"/>
          <p:cNvSpPr/>
          <p:nvPr/>
        </p:nvSpPr>
        <p:spPr>
          <a:xfrm>
            <a:off x="4592782" y="1967526"/>
            <a:ext cx="2284442" cy="7112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Index.html</a:t>
            </a:r>
            <a:endParaRPr lang="nl-NL" dirty="0"/>
          </a:p>
        </p:txBody>
      </p:sp>
      <p:cxnSp>
        <p:nvCxnSpPr>
          <p:cNvPr id="18" name="Rechte verbindingslijn met pijl 17"/>
          <p:cNvCxnSpPr/>
          <p:nvPr/>
        </p:nvCxnSpPr>
        <p:spPr>
          <a:xfrm flipH="1">
            <a:off x="5730255" y="2616686"/>
            <a:ext cx="4748" cy="3952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Afgeronde rechthoek 10"/>
          <p:cNvSpPr/>
          <p:nvPr/>
        </p:nvSpPr>
        <p:spPr>
          <a:xfrm>
            <a:off x="902570" y="4930812"/>
            <a:ext cx="2234046" cy="138108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HeaderComponent</a:t>
            </a:r>
            <a:endParaRPr lang="nl-NL" dirty="0" smtClean="0"/>
          </a:p>
          <a:p>
            <a:pPr algn="ctr"/>
            <a:endParaRPr lang="nl-NL" dirty="0"/>
          </a:p>
        </p:txBody>
      </p:sp>
      <p:cxnSp>
        <p:nvCxnSpPr>
          <p:cNvPr id="29" name="Rechte verbindingslijn met pijl 12"/>
          <p:cNvCxnSpPr/>
          <p:nvPr/>
        </p:nvCxnSpPr>
        <p:spPr>
          <a:xfrm flipH="1">
            <a:off x="2059712" y="3724622"/>
            <a:ext cx="2575985" cy="1176191"/>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sp>
        <p:nvSpPr>
          <p:cNvPr id="26" name="Afgeronde rechthoek 10"/>
          <p:cNvSpPr/>
          <p:nvPr/>
        </p:nvSpPr>
        <p:spPr>
          <a:xfrm>
            <a:off x="8650570" y="4930720"/>
            <a:ext cx="2234046" cy="138117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smtClean="0"/>
          </a:p>
          <a:p>
            <a:pPr algn="ctr"/>
            <a:r>
              <a:rPr lang="nl-NL" dirty="0" err="1" smtClean="0"/>
              <a:t>SideBarComponent</a:t>
            </a:r>
            <a:endParaRPr lang="nl-NL" dirty="0" smtClean="0"/>
          </a:p>
          <a:p>
            <a:pPr algn="ctr"/>
            <a:r>
              <a:rPr lang="nl-NL" sz="1200" b="1" dirty="0">
                <a:solidFill>
                  <a:srgbClr val="C00000"/>
                </a:solidFill>
              </a:rPr>
              <a:t>@</a:t>
            </a:r>
            <a:r>
              <a:rPr lang="nl-NL" sz="1200" b="1" dirty="0" smtClean="0">
                <a:solidFill>
                  <a:srgbClr val="C00000"/>
                </a:solidFill>
              </a:rPr>
              <a:t>Output </a:t>
            </a:r>
            <a:r>
              <a:rPr lang="nl-NL" sz="1200" b="1" dirty="0" err="1" smtClean="0">
                <a:solidFill>
                  <a:srgbClr val="C00000"/>
                </a:solidFill>
              </a:rPr>
              <a:t>sideBarToggled</a:t>
            </a:r>
            <a:endParaRPr lang="nl-NL" sz="1200" dirty="0">
              <a:solidFill>
                <a:srgbClr val="C00000"/>
              </a:solidFill>
            </a:endParaRPr>
          </a:p>
          <a:p>
            <a:pPr algn="ctr"/>
            <a:r>
              <a:rPr lang="nl-NL" sz="1200" b="1" dirty="0" smtClean="0">
                <a:solidFill>
                  <a:srgbClr val="C00000"/>
                </a:solidFill>
              </a:rPr>
              <a:t>@Output </a:t>
            </a:r>
            <a:r>
              <a:rPr lang="nl-NL" sz="1200" b="1" dirty="0" err="1" smtClean="0">
                <a:solidFill>
                  <a:srgbClr val="C00000"/>
                </a:solidFill>
              </a:rPr>
              <a:t>onSearchChanged</a:t>
            </a:r>
            <a:endParaRPr lang="nl-NL" sz="1200" b="1" dirty="0">
              <a:solidFill>
                <a:srgbClr val="C00000"/>
              </a:solidFill>
            </a:endParaRPr>
          </a:p>
        </p:txBody>
      </p:sp>
      <p:sp>
        <p:nvSpPr>
          <p:cNvPr id="34" name="Rectangle 33"/>
          <p:cNvSpPr/>
          <p:nvPr/>
        </p:nvSpPr>
        <p:spPr>
          <a:xfrm>
            <a:off x="1616491" y="4429961"/>
            <a:ext cx="723275" cy="369332"/>
          </a:xfrm>
          <a:prstGeom prst="rect">
            <a:avLst/>
          </a:prstGeom>
        </p:spPr>
        <p:txBody>
          <a:bodyPr wrap="none">
            <a:spAutoFit/>
          </a:bodyPr>
          <a:lstStyle/>
          <a:p>
            <a:pPr algn="ctr"/>
            <a:r>
              <a:rPr lang="nl-NL" b="1" dirty="0" smtClean="0"/>
              <a:t>[</a:t>
            </a:r>
            <a:r>
              <a:rPr lang="nl-NL" b="1" dirty="0" err="1" smtClean="0">
                <a:solidFill>
                  <a:srgbClr val="FFC000"/>
                </a:solidFill>
              </a:rPr>
              <a:t>title</a:t>
            </a:r>
            <a:r>
              <a:rPr lang="nl-NL" b="1" dirty="0" smtClean="0"/>
              <a:t>]</a:t>
            </a:r>
            <a:endParaRPr lang="nl-NL" b="1" dirty="0"/>
          </a:p>
        </p:txBody>
      </p:sp>
      <p:sp>
        <p:nvSpPr>
          <p:cNvPr id="35" name="Rectangle 34"/>
          <p:cNvSpPr/>
          <p:nvPr/>
        </p:nvSpPr>
        <p:spPr>
          <a:xfrm>
            <a:off x="3407815" y="4414283"/>
            <a:ext cx="1309461" cy="369332"/>
          </a:xfrm>
          <a:prstGeom prst="rect">
            <a:avLst/>
          </a:prstGeom>
        </p:spPr>
        <p:txBody>
          <a:bodyPr wrap="none">
            <a:spAutoFit/>
          </a:bodyPr>
          <a:lstStyle/>
          <a:p>
            <a:pPr algn="ctr"/>
            <a:r>
              <a:rPr lang="nl-NL" b="1" dirty="0" smtClean="0"/>
              <a:t>[</a:t>
            </a:r>
            <a:r>
              <a:rPr lang="nl-NL" b="1" dirty="0" err="1" smtClean="0">
                <a:solidFill>
                  <a:srgbClr val="FFC000"/>
                </a:solidFill>
              </a:rPr>
              <a:t>categories</a:t>
            </a:r>
            <a:r>
              <a:rPr lang="nl-NL" b="1" dirty="0" smtClean="0"/>
              <a:t>]</a:t>
            </a:r>
            <a:endParaRPr lang="nl-NL" b="1" dirty="0"/>
          </a:p>
        </p:txBody>
      </p:sp>
      <p:sp>
        <p:nvSpPr>
          <p:cNvPr id="36" name="Rectangle 35"/>
          <p:cNvSpPr/>
          <p:nvPr/>
        </p:nvSpPr>
        <p:spPr>
          <a:xfrm>
            <a:off x="5938475" y="4440090"/>
            <a:ext cx="905697" cy="369332"/>
          </a:xfrm>
          <a:prstGeom prst="rect">
            <a:avLst/>
          </a:prstGeom>
        </p:spPr>
        <p:txBody>
          <a:bodyPr wrap="none">
            <a:spAutoFit/>
          </a:bodyPr>
          <a:lstStyle/>
          <a:p>
            <a:pPr algn="ctr"/>
            <a:r>
              <a:rPr lang="nl-NL" b="1" dirty="0" smtClean="0"/>
              <a:t>[</a:t>
            </a:r>
            <a:r>
              <a:rPr lang="nl-NL" b="1" dirty="0" err="1" smtClean="0">
                <a:solidFill>
                  <a:srgbClr val="FFC000"/>
                </a:solidFill>
              </a:rPr>
              <a:t>books</a:t>
            </a:r>
            <a:r>
              <a:rPr lang="nl-NL" b="1" dirty="0" smtClean="0"/>
              <a:t>]</a:t>
            </a:r>
            <a:endParaRPr lang="nl-NL" b="1" dirty="0"/>
          </a:p>
        </p:txBody>
      </p:sp>
      <p:sp>
        <p:nvSpPr>
          <p:cNvPr id="38" name="Rectangle 37"/>
          <p:cNvSpPr/>
          <p:nvPr/>
        </p:nvSpPr>
        <p:spPr>
          <a:xfrm>
            <a:off x="8341927" y="3645960"/>
            <a:ext cx="866969" cy="369332"/>
          </a:xfrm>
          <a:prstGeom prst="rect">
            <a:avLst/>
          </a:prstGeom>
        </p:spPr>
        <p:txBody>
          <a:bodyPr wrap="none">
            <a:spAutoFit/>
          </a:bodyPr>
          <a:lstStyle/>
          <a:p>
            <a:pPr algn="ctr"/>
            <a:r>
              <a:rPr lang="nl-NL" b="1" dirty="0" smtClean="0"/>
              <a:t>(event)</a:t>
            </a:r>
            <a:endParaRPr lang="nl-NL" b="1" dirty="0"/>
          </a:p>
        </p:txBody>
      </p:sp>
      <p:cxnSp>
        <p:nvCxnSpPr>
          <p:cNvPr id="45" name="Rechte verbindingslijn met pijl 11"/>
          <p:cNvCxnSpPr/>
          <p:nvPr/>
        </p:nvCxnSpPr>
        <p:spPr>
          <a:xfrm flipH="1" flipV="1">
            <a:off x="7003735" y="3316440"/>
            <a:ext cx="3064887" cy="1479344"/>
          </a:xfrm>
          <a:prstGeom prst="straightConnector1">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cxnSp>
        <p:nvCxnSpPr>
          <p:cNvPr id="57" name="Rechte verbindingslijn met pijl 11"/>
          <p:cNvCxnSpPr/>
          <p:nvPr/>
        </p:nvCxnSpPr>
        <p:spPr>
          <a:xfrm flipV="1">
            <a:off x="5182140" y="3882623"/>
            <a:ext cx="402779" cy="969564"/>
          </a:xfrm>
          <a:prstGeom prst="straightConnector1">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sp>
        <p:nvSpPr>
          <p:cNvPr id="59" name="Rectangle 58"/>
          <p:cNvSpPr/>
          <p:nvPr/>
        </p:nvSpPr>
        <p:spPr>
          <a:xfrm>
            <a:off x="5419799" y="3998073"/>
            <a:ext cx="866969" cy="369332"/>
          </a:xfrm>
          <a:prstGeom prst="rect">
            <a:avLst/>
          </a:prstGeom>
        </p:spPr>
        <p:txBody>
          <a:bodyPr wrap="none">
            <a:spAutoFit/>
          </a:bodyPr>
          <a:lstStyle/>
          <a:p>
            <a:pPr algn="ctr"/>
            <a:r>
              <a:rPr lang="nl-NL" b="1" dirty="0" smtClean="0"/>
              <a:t>(event)</a:t>
            </a:r>
            <a:endParaRPr lang="nl-NL" b="1" dirty="0"/>
          </a:p>
        </p:txBody>
      </p:sp>
      <p:sp>
        <p:nvSpPr>
          <p:cNvPr id="21" name="Rectangle 20"/>
          <p:cNvSpPr/>
          <p:nvPr/>
        </p:nvSpPr>
        <p:spPr>
          <a:xfrm>
            <a:off x="1233373" y="5762043"/>
            <a:ext cx="1343638" cy="369332"/>
          </a:xfrm>
          <a:prstGeom prst="rect">
            <a:avLst/>
          </a:prstGeom>
        </p:spPr>
        <p:txBody>
          <a:bodyPr wrap="none">
            <a:spAutoFit/>
          </a:bodyPr>
          <a:lstStyle/>
          <a:p>
            <a:pPr algn="ctr"/>
            <a:r>
              <a:rPr lang="nl-NL" b="1" dirty="0" smtClean="0">
                <a:solidFill>
                  <a:srgbClr val="FFC000"/>
                </a:solidFill>
              </a:rPr>
              <a:t>@Input </a:t>
            </a:r>
            <a:r>
              <a:rPr lang="nl-NL" b="1" dirty="0" err="1" smtClean="0">
                <a:solidFill>
                  <a:srgbClr val="FFC000"/>
                </a:solidFill>
              </a:rPr>
              <a:t>title</a:t>
            </a:r>
            <a:endParaRPr lang="nl-NL" b="1" dirty="0">
              <a:solidFill>
                <a:srgbClr val="FFC000"/>
              </a:solidFill>
            </a:endParaRPr>
          </a:p>
        </p:txBody>
      </p:sp>
    </p:spTree>
    <p:extLst>
      <p:ext uri="{BB962C8B-B14F-4D97-AF65-F5344CB8AC3E}">
        <p14:creationId xmlns:p14="http://schemas.microsoft.com/office/powerpoint/2010/main" val="18668885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lvl="1" algn="ctr" rtl="0">
              <a:lnSpc>
                <a:spcPct val="90000"/>
              </a:lnSpc>
              <a:spcBef>
                <a:spcPct val="0"/>
              </a:spcBef>
            </a:pPr>
            <a:r>
              <a:rPr lang="en-US" sz="3200" b="1" dirty="0" smtClean="0">
                <a:solidFill>
                  <a:srgbClr val="FFC000"/>
                </a:solidFill>
              </a:rPr>
              <a:t>Architecture: Split your app into small components</a:t>
            </a:r>
            <a:r>
              <a:rPr lang="nl-NL" sz="3200" b="1" dirty="0" smtClean="0">
                <a:solidFill>
                  <a:srgbClr val="FFC000"/>
                </a:solidFill>
              </a:rPr>
              <a:t/>
            </a:r>
            <a:br>
              <a:rPr lang="nl-NL" sz="3200" b="1" dirty="0" smtClean="0">
                <a:solidFill>
                  <a:srgbClr val="FFC000"/>
                </a:solidFill>
              </a:rPr>
            </a:br>
            <a:endParaRPr lang="nl-NL" sz="3200" b="1" dirty="0">
              <a:solidFill>
                <a:srgbClr val="FFC000"/>
              </a:solidFill>
            </a:endParaRPr>
          </a:p>
        </p:txBody>
      </p:sp>
      <p:sp>
        <p:nvSpPr>
          <p:cNvPr id="3" name="Tijdelijke aanduiding voor inhoud 2"/>
          <p:cNvSpPr>
            <a:spLocks noGrp="1"/>
          </p:cNvSpPr>
          <p:nvPr>
            <p:ph idx="1"/>
          </p:nvPr>
        </p:nvSpPr>
        <p:spPr/>
        <p:txBody>
          <a:bodyPr>
            <a:normAutofit lnSpcReduction="10000"/>
          </a:bodyPr>
          <a:lstStyle/>
          <a:p>
            <a:pPr marL="0" indent="0">
              <a:buNone/>
            </a:pPr>
            <a:r>
              <a:rPr lang="nl-NL" dirty="0" smtClean="0"/>
              <a:t>Steps </a:t>
            </a:r>
            <a:r>
              <a:rPr lang="nl-NL" dirty="0" err="1" smtClean="0"/>
              <a:t>to</a:t>
            </a:r>
            <a:r>
              <a:rPr lang="nl-NL" dirty="0" smtClean="0"/>
              <a:t> </a:t>
            </a:r>
            <a:r>
              <a:rPr lang="nl-NL" dirty="0" err="1" smtClean="0"/>
              <a:t>create</a:t>
            </a:r>
            <a:r>
              <a:rPr lang="nl-NL" dirty="0" smtClean="0"/>
              <a:t> a </a:t>
            </a:r>
            <a:r>
              <a:rPr lang="nl-NL" dirty="0" err="1" smtClean="0"/>
              <a:t>BookListComponent</a:t>
            </a:r>
            <a:r>
              <a:rPr lang="nl-NL" dirty="0" smtClean="0"/>
              <a:t>:</a:t>
            </a:r>
          </a:p>
          <a:p>
            <a:r>
              <a:rPr lang="nl-NL" dirty="0" err="1" smtClean="0"/>
              <a:t>Create</a:t>
            </a:r>
            <a:r>
              <a:rPr lang="nl-NL" dirty="0" smtClean="0"/>
              <a:t> a new folder: </a:t>
            </a:r>
            <a:r>
              <a:rPr lang="nl-NL" dirty="0" err="1" smtClean="0"/>
              <a:t>app</a:t>
            </a:r>
            <a:r>
              <a:rPr lang="nl-NL" dirty="0" smtClean="0"/>
              <a:t>/</a:t>
            </a:r>
            <a:r>
              <a:rPr lang="nl-NL" dirty="0" err="1" smtClean="0"/>
              <a:t>components</a:t>
            </a:r>
            <a:r>
              <a:rPr lang="nl-NL" dirty="0" smtClean="0"/>
              <a:t>/</a:t>
            </a:r>
            <a:r>
              <a:rPr lang="nl-NL" dirty="0" err="1" smtClean="0"/>
              <a:t>book</a:t>
            </a:r>
            <a:endParaRPr lang="nl-NL" dirty="0" smtClean="0"/>
          </a:p>
          <a:p>
            <a:r>
              <a:rPr lang="nl-NL" dirty="0" err="1" smtClean="0"/>
              <a:t>Add</a:t>
            </a:r>
            <a:r>
              <a:rPr lang="nl-NL" dirty="0" smtClean="0"/>
              <a:t> new template </a:t>
            </a:r>
            <a:r>
              <a:rPr lang="nl-NL" dirty="0" err="1" smtClean="0"/>
              <a:t>for</a:t>
            </a:r>
            <a:r>
              <a:rPr lang="nl-NL" dirty="0" smtClean="0"/>
              <a:t> the </a:t>
            </a:r>
            <a:r>
              <a:rPr lang="nl-NL" dirty="0" err="1" smtClean="0"/>
              <a:t>booklist</a:t>
            </a:r>
            <a:r>
              <a:rPr lang="nl-NL" dirty="0" smtClean="0"/>
              <a:t> in </a:t>
            </a:r>
            <a:r>
              <a:rPr lang="nl-NL" dirty="0" err="1" smtClean="0"/>
              <a:t>this</a:t>
            </a:r>
            <a:r>
              <a:rPr lang="nl-NL" dirty="0" smtClean="0"/>
              <a:t> folder:</a:t>
            </a:r>
          </a:p>
          <a:p>
            <a:pPr marL="457200" lvl="1" indent="0">
              <a:buNone/>
            </a:pPr>
            <a:r>
              <a:rPr lang="nl-NL" dirty="0" smtClean="0"/>
              <a:t>		Booklist.template.html</a:t>
            </a:r>
          </a:p>
          <a:p>
            <a:pPr marL="228600" lvl="1">
              <a:spcBef>
                <a:spcPts val="1000"/>
              </a:spcBef>
            </a:pPr>
            <a:r>
              <a:rPr lang="nl-NL" dirty="0" smtClean="0"/>
              <a:t>Copy the html </a:t>
            </a:r>
            <a:r>
              <a:rPr lang="nl-NL" dirty="0" err="1" smtClean="0"/>
              <a:t>for</a:t>
            </a:r>
            <a:r>
              <a:rPr lang="nl-NL" dirty="0" smtClean="0"/>
              <a:t> </a:t>
            </a:r>
            <a:r>
              <a:rPr lang="nl-NL" dirty="0" err="1" smtClean="0"/>
              <a:t>showing</a:t>
            </a:r>
            <a:r>
              <a:rPr lang="nl-NL" dirty="0" smtClean="0"/>
              <a:t> a </a:t>
            </a:r>
            <a:r>
              <a:rPr lang="nl-NL" dirty="0" err="1" smtClean="0"/>
              <a:t>booklist</a:t>
            </a:r>
            <a:r>
              <a:rPr lang="nl-NL" dirty="0" smtClean="0"/>
              <a:t> </a:t>
            </a:r>
            <a:r>
              <a:rPr lang="nl-NL" dirty="0" err="1" smtClean="0"/>
              <a:t>to</a:t>
            </a:r>
            <a:r>
              <a:rPr lang="nl-NL" dirty="0" smtClean="0"/>
              <a:t>: Booklist.template.html</a:t>
            </a:r>
          </a:p>
          <a:p>
            <a:pPr marL="228600" lvl="1">
              <a:spcBef>
                <a:spcPts val="1000"/>
              </a:spcBef>
            </a:pPr>
            <a:r>
              <a:rPr lang="nl-NL" dirty="0" err="1" smtClean="0"/>
              <a:t>Create</a:t>
            </a:r>
            <a:r>
              <a:rPr lang="nl-NL" dirty="0" smtClean="0"/>
              <a:t> a new </a:t>
            </a:r>
            <a:r>
              <a:rPr lang="nl-NL" dirty="0" err="1" smtClean="0"/>
              <a:t>BookListComponent</a:t>
            </a:r>
            <a:r>
              <a:rPr lang="nl-NL" dirty="0" smtClean="0"/>
              <a:t>  in </a:t>
            </a:r>
            <a:r>
              <a:rPr lang="nl-NL" dirty="0" err="1" smtClean="0"/>
              <a:t>this</a:t>
            </a:r>
            <a:r>
              <a:rPr lang="nl-NL" dirty="0" smtClean="0"/>
              <a:t> folder</a:t>
            </a:r>
          </a:p>
          <a:p>
            <a:pPr marL="0" lvl="1" indent="0">
              <a:spcBef>
                <a:spcPts val="1000"/>
              </a:spcBef>
              <a:buNone/>
            </a:pPr>
            <a:r>
              <a:rPr lang="nl-NL" dirty="0"/>
              <a:t>	</a:t>
            </a:r>
            <a:r>
              <a:rPr lang="nl-NL" dirty="0" smtClean="0"/>
              <a:t>	</a:t>
            </a:r>
            <a:r>
              <a:rPr lang="nl-NL" dirty="0" err="1" smtClean="0"/>
              <a:t>booklist.component.ts</a:t>
            </a:r>
            <a:endParaRPr lang="nl-NL" dirty="0" smtClean="0"/>
          </a:p>
          <a:p>
            <a:pPr marL="342900" lvl="1" indent="-342900">
              <a:spcBef>
                <a:spcPts val="1000"/>
              </a:spcBef>
            </a:pPr>
            <a:r>
              <a:rPr lang="nl-NL" dirty="0" err="1" smtClean="0"/>
              <a:t>Replace</a:t>
            </a:r>
            <a:r>
              <a:rPr lang="nl-NL" dirty="0" smtClean="0"/>
              <a:t> </a:t>
            </a:r>
            <a:r>
              <a:rPr lang="nl-NL" dirty="0"/>
              <a:t>the html in </a:t>
            </a:r>
            <a:r>
              <a:rPr lang="nl-NL" b="1" dirty="0" smtClean="0"/>
              <a:t>app.template.html </a:t>
            </a:r>
            <a:r>
              <a:rPr lang="nl-NL" dirty="0" err="1" smtClean="0"/>
              <a:t>with</a:t>
            </a:r>
            <a:r>
              <a:rPr lang="nl-NL" dirty="0" smtClean="0"/>
              <a:t>:</a:t>
            </a:r>
          </a:p>
          <a:p>
            <a:pPr marL="1714500" lvl="4" indent="-342900">
              <a:spcBef>
                <a:spcPts val="1000"/>
              </a:spcBef>
            </a:pPr>
            <a:r>
              <a:rPr lang="nl-NL" b="1" dirty="0" smtClean="0"/>
              <a:t>&lt;</a:t>
            </a:r>
            <a:r>
              <a:rPr lang="nl-NL" b="1" dirty="0" err="1" smtClean="0"/>
              <a:t>book</a:t>
            </a:r>
            <a:r>
              <a:rPr lang="nl-NL" b="1" dirty="0" smtClean="0"/>
              <a:t>-list [</a:t>
            </a:r>
            <a:r>
              <a:rPr lang="nl-NL" b="1" dirty="0" err="1" smtClean="0"/>
              <a:t>books</a:t>
            </a:r>
            <a:r>
              <a:rPr lang="nl-NL" b="1" dirty="0" smtClean="0"/>
              <a:t>]=“</a:t>
            </a:r>
            <a:r>
              <a:rPr lang="nl-NL" b="1" dirty="0" err="1" smtClean="0"/>
              <a:t>books</a:t>
            </a:r>
            <a:r>
              <a:rPr lang="nl-NL" b="1" dirty="0" smtClean="0"/>
              <a:t>”&gt;&lt;/</a:t>
            </a:r>
            <a:r>
              <a:rPr lang="nl-NL" b="1" dirty="0" err="1" smtClean="0"/>
              <a:t>book</a:t>
            </a:r>
            <a:r>
              <a:rPr lang="nl-NL" b="1" dirty="0" smtClean="0"/>
              <a:t>-list&gt;</a:t>
            </a:r>
          </a:p>
          <a:p>
            <a:pPr marL="342900" lvl="1" indent="-342900">
              <a:spcBef>
                <a:spcPts val="1000"/>
              </a:spcBef>
            </a:pPr>
            <a:r>
              <a:rPr lang="nl-NL" dirty="0"/>
              <a:t> </a:t>
            </a:r>
            <a:r>
              <a:rPr lang="nl-NL" dirty="0" smtClean="0"/>
              <a:t>Import(!) </a:t>
            </a:r>
            <a:r>
              <a:rPr lang="nl-NL" b="1" dirty="0" err="1" smtClean="0"/>
              <a:t>and</a:t>
            </a:r>
            <a:r>
              <a:rPr lang="nl-NL" dirty="0" smtClean="0"/>
              <a:t> </a:t>
            </a:r>
            <a:r>
              <a:rPr lang="nl-NL" dirty="0" err="1" smtClean="0"/>
              <a:t>Declare</a:t>
            </a:r>
            <a:r>
              <a:rPr lang="nl-NL" dirty="0" smtClean="0"/>
              <a:t>(!) the </a:t>
            </a:r>
            <a:r>
              <a:rPr lang="nl-NL" dirty="0" err="1"/>
              <a:t>BookListComponent</a:t>
            </a:r>
            <a:r>
              <a:rPr lang="nl-NL" dirty="0"/>
              <a:t> </a:t>
            </a:r>
            <a:r>
              <a:rPr lang="nl-NL" dirty="0" smtClean="0"/>
              <a:t>in </a:t>
            </a:r>
            <a:r>
              <a:rPr lang="nl-NL" dirty="0" err="1" smtClean="0"/>
              <a:t>app.module.ts</a:t>
            </a:r>
            <a:endParaRPr lang="nl-NL" dirty="0" smtClean="0"/>
          </a:p>
          <a:p>
            <a:pPr marL="0" lvl="1" indent="0">
              <a:spcBef>
                <a:spcPts val="1000"/>
              </a:spcBef>
              <a:buNone/>
            </a:pPr>
            <a:endParaRPr lang="nl-NL" dirty="0"/>
          </a:p>
          <a:p>
            <a:endParaRPr lang="nl-NL" dirty="0"/>
          </a:p>
          <a:p>
            <a:pPr marL="0" indent="0">
              <a:buNone/>
            </a:pPr>
            <a:endParaRPr lang="nl-NL" dirty="0"/>
          </a:p>
        </p:txBody>
      </p:sp>
    </p:spTree>
    <p:extLst>
      <p:ext uri="{BB962C8B-B14F-4D97-AF65-F5344CB8AC3E}">
        <p14:creationId xmlns:p14="http://schemas.microsoft.com/office/powerpoint/2010/main" val="9979583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NL"/>
          </a:p>
        </p:txBody>
      </p:sp>
      <p:sp>
        <p:nvSpPr>
          <p:cNvPr id="3" name="Content Placeholder 2"/>
          <p:cNvSpPr>
            <a:spLocks noGrp="1"/>
          </p:cNvSpPr>
          <p:nvPr>
            <p:ph idx="1"/>
          </p:nvPr>
        </p:nvSpPr>
        <p:spPr/>
        <p:txBody>
          <a:bodyPr/>
          <a:lstStyle/>
          <a:p>
            <a:pPr marL="0" indent="0" algn="ctr">
              <a:buNone/>
            </a:pPr>
            <a:endParaRPr lang="nl-NL" dirty="0" smtClean="0">
              <a:solidFill>
                <a:srgbClr val="FF0000"/>
              </a:solidFill>
            </a:endParaRPr>
          </a:p>
          <a:p>
            <a:pPr marL="0" indent="0" algn="ctr">
              <a:buNone/>
            </a:pPr>
            <a:endParaRPr lang="nl-NL" dirty="0">
              <a:solidFill>
                <a:srgbClr val="FF0000"/>
              </a:solidFill>
            </a:endParaRPr>
          </a:p>
          <a:p>
            <a:pPr marL="0" indent="0" algn="ctr">
              <a:buNone/>
            </a:pPr>
            <a:r>
              <a:rPr lang="nl-NL" sz="3600" dirty="0" err="1" smtClean="0">
                <a:solidFill>
                  <a:srgbClr val="FF0000"/>
                </a:solidFill>
              </a:rPr>
              <a:t>BookListComponent</a:t>
            </a:r>
            <a:endParaRPr lang="nl-NL" sz="3600" dirty="0">
              <a:solidFill>
                <a:srgbClr val="FF0000"/>
              </a:solidFill>
            </a:endParaRPr>
          </a:p>
        </p:txBody>
      </p:sp>
    </p:spTree>
    <p:extLst>
      <p:ext uri="{BB962C8B-B14F-4D97-AF65-F5344CB8AC3E}">
        <p14:creationId xmlns:p14="http://schemas.microsoft.com/office/powerpoint/2010/main" val="36800108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endParaRPr lang="nl-NL" b="1" dirty="0">
              <a:solidFill>
                <a:srgbClr val="FFC000"/>
              </a:solidFill>
            </a:endParaRPr>
          </a:p>
        </p:txBody>
      </p:sp>
      <p:sp>
        <p:nvSpPr>
          <p:cNvPr id="3" name="Tijdelijke aanduiding voor inhoud 2"/>
          <p:cNvSpPr>
            <a:spLocks noGrp="1"/>
          </p:cNvSpPr>
          <p:nvPr>
            <p:ph idx="1"/>
          </p:nvPr>
        </p:nvSpPr>
        <p:spPr/>
        <p:txBody>
          <a:bodyPr/>
          <a:lstStyle/>
          <a:p>
            <a:pPr marL="0" indent="0" algn="ctr">
              <a:buNone/>
            </a:pPr>
            <a:r>
              <a:rPr lang="nl-NL" dirty="0" err="1" smtClean="0">
                <a:solidFill>
                  <a:srgbClr val="FFC000"/>
                </a:solidFill>
              </a:rPr>
              <a:t>Angular</a:t>
            </a:r>
            <a:r>
              <a:rPr lang="nl-NL" dirty="0" smtClean="0">
                <a:solidFill>
                  <a:srgbClr val="FFC000"/>
                </a:solidFill>
              </a:rPr>
              <a:t> 2 </a:t>
            </a:r>
            <a:r>
              <a:rPr lang="nl-NL" dirty="0" err="1" smtClean="0">
                <a:solidFill>
                  <a:srgbClr val="FFC000"/>
                </a:solidFill>
              </a:rPr>
              <a:t>apps</a:t>
            </a:r>
            <a:r>
              <a:rPr lang="nl-NL" dirty="0" smtClean="0">
                <a:solidFill>
                  <a:srgbClr val="FFC000"/>
                </a:solidFill>
              </a:rPr>
              <a:t> are </a:t>
            </a:r>
            <a:r>
              <a:rPr lang="nl-NL" dirty="0" err="1" smtClean="0">
                <a:solidFill>
                  <a:srgbClr val="FFC000"/>
                </a:solidFill>
              </a:rPr>
              <a:t>written</a:t>
            </a:r>
            <a:r>
              <a:rPr lang="nl-NL" dirty="0" smtClean="0">
                <a:solidFill>
                  <a:srgbClr val="FFC000"/>
                </a:solidFill>
              </a:rPr>
              <a:t> in </a:t>
            </a:r>
            <a:r>
              <a:rPr lang="nl-NL" b="1" i="1" dirty="0" err="1" smtClean="0">
                <a:solidFill>
                  <a:srgbClr val="FFC000"/>
                </a:solidFill>
              </a:rPr>
              <a:t>TypeScript</a:t>
            </a:r>
            <a:endParaRPr lang="nl-NL" dirty="0" smtClean="0">
              <a:solidFill>
                <a:srgbClr val="FFC000"/>
              </a:solidFill>
            </a:endParaRPr>
          </a:p>
          <a:p>
            <a:pPr marL="0" indent="0" algn="ctr">
              <a:buNone/>
            </a:pPr>
            <a:endParaRPr lang="nl-NL" b="1" i="1" dirty="0" smtClean="0"/>
          </a:p>
          <a:p>
            <a:pPr marL="0" indent="0" algn="ctr">
              <a:buNone/>
            </a:pPr>
            <a:r>
              <a:rPr lang="nl-NL" i="1" dirty="0" err="1" smtClean="0">
                <a:solidFill>
                  <a:srgbClr val="C00000"/>
                </a:solidFill>
              </a:rPr>
              <a:t>TypeScript</a:t>
            </a:r>
            <a:r>
              <a:rPr lang="nl-NL" i="1" dirty="0" smtClean="0">
                <a:solidFill>
                  <a:srgbClr val="C00000"/>
                </a:solidFill>
              </a:rPr>
              <a:t> </a:t>
            </a:r>
            <a:r>
              <a:rPr lang="nl-NL" i="1" dirty="0" err="1" smtClean="0">
                <a:solidFill>
                  <a:srgbClr val="C00000"/>
                </a:solidFill>
              </a:rPr>
              <a:t>libraries</a:t>
            </a:r>
            <a:r>
              <a:rPr lang="nl-NL" i="1" dirty="0" smtClean="0">
                <a:solidFill>
                  <a:srgbClr val="C00000"/>
                </a:solidFill>
              </a:rPr>
              <a:t> </a:t>
            </a:r>
            <a:r>
              <a:rPr lang="nl-NL" i="1" dirty="0" err="1" smtClean="0">
                <a:solidFill>
                  <a:srgbClr val="C00000"/>
                </a:solidFill>
              </a:rPr>
              <a:t>for</a:t>
            </a:r>
            <a:r>
              <a:rPr lang="nl-NL" i="1" dirty="0" smtClean="0">
                <a:solidFill>
                  <a:srgbClr val="C00000"/>
                </a:solidFill>
              </a:rPr>
              <a:t> </a:t>
            </a:r>
            <a:r>
              <a:rPr lang="nl-NL" i="1" dirty="0" err="1" smtClean="0">
                <a:solidFill>
                  <a:srgbClr val="C00000"/>
                </a:solidFill>
              </a:rPr>
              <a:t>Angular</a:t>
            </a:r>
            <a:r>
              <a:rPr lang="nl-NL" i="1" dirty="0" smtClean="0">
                <a:solidFill>
                  <a:srgbClr val="C00000"/>
                </a:solidFill>
              </a:rPr>
              <a:t> 2</a:t>
            </a:r>
            <a:endParaRPr lang="nl-NL" dirty="0" smtClean="0">
              <a:solidFill>
                <a:srgbClr val="C00000"/>
              </a:solidFill>
            </a:endParaRPr>
          </a:p>
          <a:p>
            <a:pPr marL="0" indent="0" algn="ctr">
              <a:buNone/>
            </a:pPr>
            <a:r>
              <a:rPr lang="nl-NL" dirty="0" smtClean="0">
                <a:solidFill>
                  <a:srgbClr val="C00000"/>
                </a:solidFill>
              </a:rPr>
              <a:t> </a:t>
            </a:r>
            <a:r>
              <a:rPr lang="nl-NL" dirty="0" err="1" smtClean="0">
                <a:solidFill>
                  <a:srgbClr val="C00000"/>
                </a:solidFill>
              </a:rPr>
              <a:t>can</a:t>
            </a:r>
            <a:r>
              <a:rPr lang="nl-NL" dirty="0" smtClean="0">
                <a:solidFill>
                  <a:srgbClr val="C00000"/>
                </a:solidFill>
              </a:rPr>
              <a:t> </a:t>
            </a:r>
            <a:r>
              <a:rPr lang="nl-NL" dirty="0" err="1" smtClean="0">
                <a:solidFill>
                  <a:srgbClr val="C00000"/>
                </a:solidFill>
              </a:rPr>
              <a:t>be</a:t>
            </a:r>
            <a:r>
              <a:rPr lang="nl-NL" dirty="0" smtClean="0">
                <a:solidFill>
                  <a:srgbClr val="C00000"/>
                </a:solidFill>
              </a:rPr>
              <a:t> </a:t>
            </a:r>
            <a:r>
              <a:rPr lang="nl-NL" dirty="0" err="1" smtClean="0">
                <a:solidFill>
                  <a:srgbClr val="C00000"/>
                </a:solidFill>
              </a:rPr>
              <a:t>imported</a:t>
            </a:r>
            <a:endParaRPr lang="nl-NL" dirty="0" smtClean="0">
              <a:solidFill>
                <a:srgbClr val="C00000"/>
              </a:solidFill>
            </a:endParaRPr>
          </a:p>
          <a:p>
            <a:pPr marL="0" indent="0" algn="ctr">
              <a:buNone/>
            </a:pPr>
            <a:endParaRPr lang="nl-NL" dirty="0">
              <a:solidFill>
                <a:srgbClr val="C00000"/>
              </a:solidFill>
            </a:endParaRPr>
          </a:p>
          <a:p>
            <a:pPr marL="0" indent="0" algn="ctr">
              <a:buNone/>
            </a:pPr>
            <a:r>
              <a:rPr lang="nl-NL" b="1" i="1" dirty="0" err="1"/>
              <a:t>TypeScript</a:t>
            </a:r>
            <a:r>
              <a:rPr lang="nl-NL" b="1" i="1" dirty="0"/>
              <a:t> = ES6 + Types + </a:t>
            </a:r>
            <a:r>
              <a:rPr lang="nl-NL" b="1" i="1" dirty="0" err="1"/>
              <a:t>Annotations</a:t>
            </a:r>
            <a:endParaRPr lang="nl-NL" dirty="0">
              <a:solidFill>
                <a:srgbClr val="C00000"/>
              </a:solidFill>
            </a:endParaRPr>
          </a:p>
        </p:txBody>
      </p:sp>
    </p:spTree>
    <p:extLst>
      <p:ext uri="{BB962C8B-B14F-4D97-AF65-F5344CB8AC3E}">
        <p14:creationId xmlns:p14="http://schemas.microsoft.com/office/powerpoint/2010/main" val="673548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smtClean="0">
                <a:solidFill>
                  <a:srgbClr val="FFC000"/>
                </a:solidFill>
              </a:rPr>
              <a:t>booklist.template.html</a:t>
            </a:r>
            <a:endParaRPr lang="nl-NL" b="1" dirty="0">
              <a:solidFill>
                <a:srgbClr val="FFC000"/>
              </a:solidFill>
            </a:endParaRPr>
          </a:p>
        </p:txBody>
      </p:sp>
      <p:sp>
        <p:nvSpPr>
          <p:cNvPr id="3" name="Content Placeholder 2"/>
          <p:cNvSpPr>
            <a:spLocks noGrp="1"/>
          </p:cNvSpPr>
          <p:nvPr>
            <p:ph idx="1"/>
          </p:nvPr>
        </p:nvSpPr>
        <p:spPr>
          <a:xfrm>
            <a:off x="2562577" y="1825625"/>
            <a:ext cx="8294511" cy="4351338"/>
          </a:xfrm>
        </p:spPr>
        <p:txBody>
          <a:bodyPr>
            <a:normAutofit/>
          </a:bodyPr>
          <a:lstStyle/>
          <a:p>
            <a:pPr marL="0" indent="0">
              <a:buNone/>
            </a:pPr>
            <a:r>
              <a:rPr lang="nl-NL" dirty="0"/>
              <a:t>&lt;!--List of </a:t>
            </a:r>
            <a:r>
              <a:rPr lang="nl-NL" dirty="0" err="1"/>
              <a:t>books</a:t>
            </a:r>
            <a:r>
              <a:rPr lang="nl-NL" dirty="0"/>
              <a:t>-</a:t>
            </a:r>
            <a:r>
              <a:rPr lang="nl-NL" dirty="0" smtClean="0"/>
              <a:t>-&gt;</a:t>
            </a:r>
          </a:p>
          <a:p>
            <a:endParaRPr lang="nl-NL" dirty="0"/>
          </a:p>
          <a:p>
            <a:pPr marL="0" indent="0">
              <a:buNone/>
            </a:pPr>
            <a:r>
              <a:rPr lang="en-US" sz="2200" dirty="0"/>
              <a:t>&lt;section class="gallery" [</a:t>
            </a:r>
            <a:r>
              <a:rPr lang="en-US" sz="2200" b="1" dirty="0" err="1"/>
              <a:t>class.filter</a:t>
            </a:r>
            <a:r>
              <a:rPr lang="en-US" sz="2200" b="1" dirty="0"/>
              <a:t>-is-visible]="!</a:t>
            </a:r>
            <a:r>
              <a:rPr lang="en-US" sz="2200" b="1" dirty="0" err="1"/>
              <a:t>navClosed</a:t>
            </a:r>
            <a:r>
              <a:rPr lang="en-US" sz="2200" b="1" dirty="0"/>
              <a:t>"&gt;</a:t>
            </a:r>
          </a:p>
          <a:p>
            <a:pPr marL="0" indent="0">
              <a:buNone/>
            </a:pPr>
            <a:r>
              <a:rPr lang="nl-NL" sz="2200" b="1" dirty="0"/>
              <a:t>&lt;</a:t>
            </a:r>
            <a:r>
              <a:rPr lang="nl-NL" sz="2200" b="1" dirty="0" err="1"/>
              <a:t>ul</a:t>
            </a:r>
            <a:r>
              <a:rPr lang="nl-NL" sz="2200" b="1" dirty="0"/>
              <a:t>&gt;</a:t>
            </a:r>
          </a:p>
          <a:p>
            <a:pPr marL="0" indent="0">
              <a:buNone/>
            </a:pPr>
            <a:r>
              <a:rPr lang="en-US" sz="2200" b="1" dirty="0" smtClean="0"/>
              <a:t>      &lt;</a:t>
            </a:r>
            <a:r>
              <a:rPr lang="en-US" sz="2200" b="1" dirty="0"/>
              <a:t>li *</a:t>
            </a:r>
            <a:r>
              <a:rPr lang="en-US" sz="2200" b="1" dirty="0" err="1"/>
              <a:t>ngFor</a:t>
            </a:r>
            <a:r>
              <a:rPr lang="en-US" sz="2200" b="1" dirty="0"/>
              <a:t>="let book of</a:t>
            </a:r>
            <a:r>
              <a:rPr lang="en-US" sz="2200" dirty="0"/>
              <a:t> </a:t>
            </a:r>
            <a:r>
              <a:rPr lang="en-US" sz="2400" b="1" dirty="0">
                <a:solidFill>
                  <a:srgbClr val="FFC000"/>
                </a:solidFill>
              </a:rPr>
              <a:t>books</a:t>
            </a:r>
            <a:r>
              <a:rPr lang="en-US" sz="2200" dirty="0"/>
              <a:t>"&gt;</a:t>
            </a:r>
          </a:p>
          <a:p>
            <a:pPr marL="0" indent="0">
              <a:buNone/>
            </a:pPr>
            <a:r>
              <a:rPr lang="nl-NL" sz="2200" dirty="0" smtClean="0"/>
              <a:t>               &lt;</a:t>
            </a:r>
            <a:r>
              <a:rPr lang="nl-NL" sz="2200" dirty="0" err="1"/>
              <a:t>img</a:t>
            </a:r>
            <a:r>
              <a:rPr lang="nl-NL" sz="2200" dirty="0"/>
              <a:t> </a:t>
            </a:r>
            <a:r>
              <a:rPr lang="nl-NL" sz="2200" dirty="0" err="1"/>
              <a:t>src</a:t>
            </a:r>
            <a:r>
              <a:rPr lang="nl-NL" sz="2200" dirty="0"/>
              <a:t>="{{</a:t>
            </a:r>
            <a:r>
              <a:rPr lang="nl-NL" sz="2200" dirty="0" err="1"/>
              <a:t>book.cover</a:t>
            </a:r>
            <a:r>
              <a:rPr lang="nl-NL" sz="2200" dirty="0"/>
              <a:t>}}" (click)="</a:t>
            </a:r>
            <a:r>
              <a:rPr lang="nl-NL" sz="2200" dirty="0" err="1"/>
              <a:t>clicked</a:t>
            </a:r>
            <a:r>
              <a:rPr lang="nl-NL" sz="2200" dirty="0"/>
              <a:t>"/&gt;</a:t>
            </a:r>
          </a:p>
          <a:p>
            <a:pPr marL="0" indent="0">
              <a:buNone/>
            </a:pPr>
            <a:r>
              <a:rPr lang="nl-NL" sz="2200" dirty="0" smtClean="0"/>
              <a:t>      &lt;/li&gt;</a:t>
            </a:r>
          </a:p>
          <a:p>
            <a:pPr marL="0" indent="0">
              <a:buNone/>
            </a:pPr>
            <a:r>
              <a:rPr lang="nl-NL" sz="2200" dirty="0" smtClean="0"/>
              <a:t>&lt;/</a:t>
            </a:r>
            <a:r>
              <a:rPr lang="nl-NL" sz="2200" dirty="0" err="1" smtClean="0"/>
              <a:t>ul</a:t>
            </a:r>
            <a:r>
              <a:rPr lang="nl-NL" sz="2200" dirty="0"/>
              <a:t>&gt;</a:t>
            </a:r>
          </a:p>
          <a:p>
            <a:pPr marL="0" indent="0">
              <a:buNone/>
            </a:pPr>
            <a:endParaRPr lang="nl-NL" dirty="0"/>
          </a:p>
        </p:txBody>
      </p:sp>
    </p:spTree>
    <p:extLst>
      <p:ext uri="{BB962C8B-B14F-4D97-AF65-F5344CB8AC3E}">
        <p14:creationId xmlns:p14="http://schemas.microsoft.com/office/powerpoint/2010/main" val="13988611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bookList.component.ts</a:t>
            </a:r>
            <a:endParaRPr lang="nl-NL" b="1" dirty="0">
              <a:solidFill>
                <a:srgbClr val="FFC000"/>
              </a:solidFill>
            </a:endParaRPr>
          </a:p>
        </p:txBody>
      </p:sp>
      <p:sp>
        <p:nvSpPr>
          <p:cNvPr id="3" name="Tijdelijke aanduiding voor inhoud 2"/>
          <p:cNvSpPr>
            <a:spLocks noGrp="1"/>
          </p:cNvSpPr>
          <p:nvPr>
            <p:ph idx="1"/>
          </p:nvPr>
        </p:nvSpPr>
        <p:spPr>
          <a:xfrm>
            <a:off x="2419109" y="1365814"/>
            <a:ext cx="8934691" cy="5492186"/>
          </a:xfrm>
        </p:spPr>
        <p:txBody>
          <a:bodyPr>
            <a:noAutofit/>
          </a:bodyPr>
          <a:lstStyle/>
          <a:p>
            <a:pPr marL="0" indent="0">
              <a:buNone/>
            </a:pPr>
            <a:endParaRPr lang="nl-NL" sz="2000" b="1" dirty="0" smtClean="0">
              <a:solidFill>
                <a:srgbClr val="C00000"/>
              </a:solidFill>
            </a:endParaRPr>
          </a:p>
          <a:p>
            <a:pPr marL="0" indent="0">
              <a:buNone/>
            </a:pPr>
            <a:r>
              <a:rPr lang="nl-NL" sz="2000" b="1" dirty="0" smtClean="0">
                <a:solidFill>
                  <a:srgbClr val="C00000"/>
                </a:solidFill>
              </a:rPr>
              <a:t>import</a:t>
            </a:r>
            <a:r>
              <a:rPr lang="nl-NL" sz="2000" b="1" dirty="0" smtClean="0"/>
              <a:t> </a:t>
            </a:r>
            <a:r>
              <a:rPr lang="nl-NL" sz="2000" b="1" dirty="0"/>
              <a:t>{</a:t>
            </a:r>
            <a:r>
              <a:rPr lang="nl-NL" sz="2000" b="1" dirty="0" smtClean="0"/>
              <a:t>Component, Input}   </a:t>
            </a:r>
            <a:r>
              <a:rPr lang="nl-NL" sz="2000" b="1" dirty="0" err="1" smtClean="0">
                <a:solidFill>
                  <a:srgbClr val="C00000"/>
                </a:solidFill>
              </a:rPr>
              <a:t>from</a:t>
            </a:r>
            <a:r>
              <a:rPr lang="nl-NL" sz="2000" b="1" dirty="0" smtClean="0"/>
              <a:t>   </a:t>
            </a:r>
            <a:r>
              <a:rPr lang="nl-NL" sz="2000" b="1" i="1" dirty="0" smtClean="0">
                <a:solidFill>
                  <a:srgbClr val="FF0000"/>
                </a:solidFill>
              </a:rPr>
              <a:t>'</a:t>
            </a:r>
            <a:r>
              <a:rPr lang="nl-NL" sz="2000" b="1" i="1" dirty="0" err="1" smtClean="0">
                <a:solidFill>
                  <a:srgbClr val="FF0000"/>
                </a:solidFill>
              </a:rPr>
              <a:t>angular</a:t>
            </a:r>
            <a:r>
              <a:rPr lang="nl-NL" sz="2000" b="1" i="1" dirty="0" smtClean="0">
                <a:solidFill>
                  <a:srgbClr val="FF0000"/>
                </a:solidFill>
              </a:rPr>
              <a:t>/</a:t>
            </a:r>
            <a:r>
              <a:rPr lang="nl-NL" sz="2000" b="1" i="1" dirty="0" err="1" smtClean="0">
                <a:solidFill>
                  <a:srgbClr val="FF0000"/>
                </a:solidFill>
              </a:rPr>
              <a:t>core</a:t>
            </a:r>
            <a:r>
              <a:rPr lang="nl-NL" sz="2000" b="1" i="1" dirty="0" smtClean="0">
                <a:solidFill>
                  <a:srgbClr val="FF0000"/>
                </a:solidFill>
              </a:rPr>
              <a:t>'</a:t>
            </a:r>
            <a:r>
              <a:rPr lang="nl-NL" sz="2000" b="1" dirty="0" smtClean="0"/>
              <a:t>;</a:t>
            </a:r>
            <a:endParaRPr lang="nl-NL" sz="2000" b="1" dirty="0"/>
          </a:p>
          <a:p>
            <a:pPr marL="0" indent="0">
              <a:buNone/>
            </a:pPr>
            <a:endParaRPr lang="nl-NL" sz="2000" b="1" dirty="0"/>
          </a:p>
          <a:p>
            <a:pPr marL="0" indent="0">
              <a:buNone/>
            </a:pPr>
            <a:r>
              <a:rPr lang="nl-NL" sz="2000" b="1" i="1" dirty="0">
                <a:solidFill>
                  <a:srgbClr val="FF0000"/>
                </a:solidFill>
              </a:rPr>
              <a:t>@Component</a:t>
            </a:r>
            <a:r>
              <a:rPr lang="nl-NL" sz="2000" b="1" dirty="0" smtClean="0"/>
              <a:t>({</a:t>
            </a:r>
          </a:p>
          <a:p>
            <a:pPr marL="0" indent="0">
              <a:buNone/>
            </a:pPr>
            <a:r>
              <a:rPr lang="nl-NL" sz="2000" b="1" dirty="0"/>
              <a:t> </a:t>
            </a:r>
            <a:r>
              <a:rPr lang="nl-NL" sz="2000" b="1" dirty="0" smtClean="0"/>
              <a:t>              </a:t>
            </a:r>
            <a:r>
              <a:rPr lang="nl-NL" sz="2000" b="1" dirty="0" err="1" smtClean="0">
                <a:solidFill>
                  <a:srgbClr val="C00000"/>
                </a:solidFill>
              </a:rPr>
              <a:t>moduleId</a:t>
            </a:r>
            <a:r>
              <a:rPr lang="nl-NL" sz="2000" b="1" dirty="0" smtClean="0"/>
              <a:t>: module.id,</a:t>
            </a:r>
          </a:p>
          <a:p>
            <a:pPr marL="0" indent="0">
              <a:buNone/>
            </a:pPr>
            <a:r>
              <a:rPr lang="nl-NL" sz="2000" b="1" dirty="0" smtClean="0"/>
              <a:t>               </a:t>
            </a:r>
            <a:r>
              <a:rPr lang="nl-NL" sz="2000" b="1" dirty="0" err="1" smtClean="0">
                <a:solidFill>
                  <a:srgbClr val="C00000"/>
                </a:solidFill>
              </a:rPr>
              <a:t>selector</a:t>
            </a:r>
            <a:r>
              <a:rPr lang="nl-NL" sz="2000" b="1" dirty="0" smtClean="0">
                <a:solidFill>
                  <a:srgbClr val="C00000"/>
                </a:solidFill>
              </a:rPr>
              <a:t>:</a:t>
            </a:r>
            <a:r>
              <a:rPr lang="nl-NL" sz="2000" b="1" dirty="0" smtClean="0">
                <a:solidFill>
                  <a:srgbClr val="FFC000"/>
                </a:solidFill>
              </a:rPr>
              <a:t> </a:t>
            </a:r>
            <a:r>
              <a:rPr lang="nl-NL" sz="2000" b="1" dirty="0" smtClean="0"/>
              <a:t>‘</a:t>
            </a:r>
            <a:r>
              <a:rPr lang="nl-NL" sz="2000" b="1" dirty="0" err="1" smtClean="0"/>
              <a:t>book</a:t>
            </a:r>
            <a:r>
              <a:rPr lang="nl-NL" sz="2000" b="1" dirty="0" smtClean="0"/>
              <a:t>-list'</a:t>
            </a:r>
          </a:p>
          <a:p>
            <a:pPr marL="0" indent="0">
              <a:buNone/>
            </a:pPr>
            <a:r>
              <a:rPr lang="nl-NL" sz="2000" b="1" dirty="0" smtClean="0"/>
              <a:t>	</a:t>
            </a:r>
            <a:r>
              <a:rPr lang="nl-NL" sz="2000" b="1" dirty="0" err="1" smtClean="0">
                <a:solidFill>
                  <a:srgbClr val="C00000"/>
                </a:solidFill>
              </a:rPr>
              <a:t>templateUrl</a:t>
            </a:r>
            <a:r>
              <a:rPr lang="nl-NL" sz="2000" b="1" dirty="0"/>
              <a:t>: </a:t>
            </a:r>
            <a:r>
              <a:rPr lang="nl-NL" sz="2000" b="1" dirty="0" smtClean="0"/>
              <a:t>‘booklist.template.html'</a:t>
            </a:r>
            <a:endParaRPr lang="nl-NL" sz="2000" b="1" dirty="0"/>
          </a:p>
          <a:p>
            <a:pPr marL="0" indent="0">
              <a:buNone/>
            </a:pPr>
            <a:r>
              <a:rPr lang="nl-NL" sz="2000" b="1" dirty="0" smtClean="0"/>
              <a:t>})</a:t>
            </a:r>
            <a:endParaRPr lang="nl-NL" sz="2000" b="1" dirty="0"/>
          </a:p>
          <a:p>
            <a:pPr marL="0" indent="0">
              <a:buNone/>
            </a:pPr>
            <a:endParaRPr lang="nl-NL" sz="2000" b="1" dirty="0"/>
          </a:p>
          <a:p>
            <a:pPr marL="0" indent="0">
              <a:buNone/>
            </a:pPr>
            <a:r>
              <a:rPr lang="nl-NL" sz="2000" b="1" dirty="0" smtClean="0">
                <a:solidFill>
                  <a:srgbClr val="C00000"/>
                </a:solidFill>
              </a:rPr>
              <a:t>export class</a:t>
            </a:r>
            <a:r>
              <a:rPr lang="nl-NL" sz="2000" b="1" dirty="0" smtClean="0"/>
              <a:t> </a:t>
            </a:r>
            <a:r>
              <a:rPr lang="nl-NL" sz="2000" b="1" dirty="0" err="1" smtClean="0"/>
              <a:t>BookListComponent</a:t>
            </a:r>
            <a:r>
              <a:rPr lang="nl-NL" sz="2000" b="1" dirty="0" smtClean="0"/>
              <a:t> {</a:t>
            </a:r>
          </a:p>
          <a:p>
            <a:pPr marL="0" indent="0">
              <a:buNone/>
            </a:pPr>
            <a:r>
              <a:rPr lang="nl-NL" sz="2000" b="1" dirty="0"/>
              <a:t> </a:t>
            </a:r>
            <a:r>
              <a:rPr lang="nl-NL" sz="2000" b="1" dirty="0" smtClean="0"/>
              <a:t>             </a:t>
            </a:r>
            <a:r>
              <a:rPr lang="nl-NL" sz="2000" b="1" dirty="0" smtClean="0">
                <a:solidFill>
                  <a:srgbClr val="FFC000"/>
                </a:solidFill>
              </a:rPr>
              <a:t>@Input </a:t>
            </a:r>
            <a:r>
              <a:rPr lang="nl-NL" sz="2000" b="1" dirty="0" err="1" smtClean="0">
                <a:solidFill>
                  <a:srgbClr val="FFC000"/>
                </a:solidFill>
              </a:rPr>
              <a:t>books</a:t>
            </a:r>
            <a:r>
              <a:rPr lang="nl-NL" sz="2000" b="1" dirty="0" smtClean="0">
                <a:solidFill>
                  <a:srgbClr val="FFC000"/>
                </a:solidFill>
              </a:rPr>
              <a:t>;</a:t>
            </a:r>
            <a:endParaRPr lang="nl-NL" sz="2000" b="1" dirty="0">
              <a:solidFill>
                <a:srgbClr val="FFC000"/>
              </a:solidFill>
            </a:endParaRPr>
          </a:p>
          <a:p>
            <a:pPr marL="0" indent="0">
              <a:buNone/>
            </a:pPr>
            <a:r>
              <a:rPr lang="nl-NL" sz="2000" b="1" dirty="0" smtClean="0"/>
              <a:t>}</a:t>
            </a:r>
            <a:endParaRPr lang="nl-NL" sz="2000" b="1" dirty="0"/>
          </a:p>
          <a:p>
            <a:endParaRPr lang="nl-NL" sz="2000" dirty="0"/>
          </a:p>
        </p:txBody>
      </p:sp>
    </p:spTree>
    <p:extLst>
      <p:ext uri="{BB962C8B-B14F-4D97-AF65-F5344CB8AC3E}">
        <p14:creationId xmlns:p14="http://schemas.microsoft.com/office/powerpoint/2010/main" val="366289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anim calcmode="lin" valueType="num">
                                      <p:cBhvr>
                                        <p:cTn id="1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anim calcmode="lin" valueType="num">
                                      <p:cBhvr>
                                        <p:cTn id="3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smtClean="0">
                <a:solidFill>
                  <a:srgbClr val="FFC000"/>
                </a:solidFill>
              </a:rPr>
              <a:t>app.template.html</a:t>
            </a:r>
            <a:endParaRPr lang="nl-NL" b="1" dirty="0">
              <a:solidFill>
                <a:srgbClr val="FFC000"/>
              </a:solidFill>
            </a:endParaRPr>
          </a:p>
        </p:txBody>
      </p:sp>
      <p:sp>
        <p:nvSpPr>
          <p:cNvPr id="3" name="Content Placeholder 2"/>
          <p:cNvSpPr>
            <a:spLocks noGrp="1"/>
          </p:cNvSpPr>
          <p:nvPr>
            <p:ph idx="1"/>
          </p:nvPr>
        </p:nvSpPr>
        <p:spPr>
          <a:xfrm>
            <a:off x="2562577" y="1825625"/>
            <a:ext cx="8294511" cy="4351338"/>
          </a:xfrm>
        </p:spPr>
        <p:txBody>
          <a:bodyPr/>
          <a:lstStyle/>
          <a:p>
            <a:endParaRPr lang="nl-NL" dirty="0" smtClean="0"/>
          </a:p>
          <a:p>
            <a:pPr marL="0" indent="0">
              <a:buNone/>
            </a:pPr>
            <a:r>
              <a:rPr lang="nl-NL" sz="1800" dirty="0" smtClean="0"/>
              <a:t>  …..</a:t>
            </a:r>
          </a:p>
          <a:p>
            <a:pPr marL="0" indent="0">
              <a:buNone/>
            </a:pPr>
            <a:endParaRPr lang="nl-NL" sz="1800" dirty="0"/>
          </a:p>
          <a:p>
            <a:pPr marL="0" indent="0">
              <a:buNone/>
            </a:pPr>
            <a:r>
              <a:rPr lang="nl-NL" sz="1800" dirty="0" smtClean="0"/>
              <a:t>            </a:t>
            </a:r>
            <a:r>
              <a:rPr lang="nl-NL" sz="1800" b="1" dirty="0" smtClean="0"/>
              <a:t>&lt;</a:t>
            </a:r>
            <a:r>
              <a:rPr lang="nl-NL" sz="1800" b="1" dirty="0" err="1"/>
              <a:t>book</a:t>
            </a:r>
            <a:r>
              <a:rPr lang="nl-NL" sz="1800" b="1" dirty="0"/>
              <a:t>-list </a:t>
            </a:r>
            <a:r>
              <a:rPr lang="nl-NL" sz="1800" b="1" dirty="0">
                <a:solidFill>
                  <a:schemeClr val="accent2"/>
                </a:solidFill>
              </a:rPr>
              <a:t>[</a:t>
            </a:r>
            <a:r>
              <a:rPr lang="nl-NL" sz="1800" b="1" dirty="0" err="1">
                <a:solidFill>
                  <a:srgbClr val="FFC000"/>
                </a:solidFill>
              </a:rPr>
              <a:t>books</a:t>
            </a:r>
            <a:r>
              <a:rPr lang="nl-NL" sz="1800" b="1" dirty="0">
                <a:solidFill>
                  <a:schemeClr val="accent2"/>
                </a:solidFill>
              </a:rPr>
              <a:t>]</a:t>
            </a:r>
            <a:r>
              <a:rPr lang="nl-NL" sz="1800" b="1" dirty="0"/>
              <a:t>=“</a:t>
            </a:r>
            <a:r>
              <a:rPr lang="nl-NL" sz="2000" b="1" dirty="0" err="1">
                <a:solidFill>
                  <a:srgbClr val="C00000"/>
                </a:solidFill>
              </a:rPr>
              <a:t>books</a:t>
            </a:r>
            <a:r>
              <a:rPr lang="nl-NL" sz="1800" b="1" dirty="0"/>
              <a:t>”&gt;&lt;/</a:t>
            </a:r>
            <a:r>
              <a:rPr lang="nl-NL" sz="1800" b="1" dirty="0" err="1"/>
              <a:t>book</a:t>
            </a:r>
            <a:r>
              <a:rPr lang="nl-NL" sz="1800" b="1" dirty="0"/>
              <a:t>-list&gt;</a:t>
            </a:r>
          </a:p>
          <a:p>
            <a:pPr marL="0" indent="0">
              <a:buNone/>
            </a:pPr>
            <a:r>
              <a:rPr lang="nl-NL" b="1" dirty="0" smtClean="0"/>
              <a:t> ….</a:t>
            </a:r>
            <a:endParaRPr lang="nl-NL" b="1" dirty="0"/>
          </a:p>
        </p:txBody>
      </p:sp>
    </p:spTree>
    <p:extLst>
      <p:ext uri="{BB962C8B-B14F-4D97-AF65-F5344CB8AC3E}">
        <p14:creationId xmlns:p14="http://schemas.microsoft.com/office/powerpoint/2010/main" val="42201505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Add</a:t>
            </a:r>
            <a:r>
              <a:rPr lang="nl-NL" b="1" dirty="0">
                <a:solidFill>
                  <a:srgbClr val="FFC000"/>
                </a:solidFill>
              </a:rPr>
              <a:t> </a:t>
            </a:r>
            <a:r>
              <a:rPr lang="nl-NL" b="1" dirty="0" err="1" smtClean="0">
                <a:solidFill>
                  <a:srgbClr val="FFC000"/>
                </a:solidFill>
              </a:rPr>
              <a:t>BookListComponent</a:t>
            </a:r>
            <a:r>
              <a:rPr lang="nl-NL" b="1" dirty="0" smtClean="0">
                <a:solidFill>
                  <a:srgbClr val="FFC000"/>
                </a:solidFill>
              </a:rPr>
              <a:t> in app.module.js</a:t>
            </a:r>
            <a:endParaRPr lang="nl-NL" dirty="0"/>
          </a:p>
        </p:txBody>
      </p:sp>
      <p:sp>
        <p:nvSpPr>
          <p:cNvPr id="3" name="Tijdelijke aanduiding voor inhoud 2"/>
          <p:cNvSpPr>
            <a:spLocks noGrp="1"/>
          </p:cNvSpPr>
          <p:nvPr>
            <p:ph idx="1"/>
          </p:nvPr>
        </p:nvSpPr>
        <p:spPr>
          <a:xfrm>
            <a:off x="838199" y="1825624"/>
            <a:ext cx="10622973" cy="4554393"/>
          </a:xfrm>
        </p:spPr>
        <p:txBody>
          <a:bodyPr>
            <a:normAutofit fontScale="55000" lnSpcReduction="20000"/>
          </a:bodyPr>
          <a:lstStyle/>
          <a:p>
            <a:pPr marL="0" indent="0">
              <a:buNone/>
            </a:pPr>
            <a:r>
              <a:rPr lang="nl-NL" b="1" dirty="0">
                <a:solidFill>
                  <a:srgbClr val="C00000"/>
                </a:solidFill>
              </a:rPr>
              <a:t>import</a:t>
            </a:r>
            <a:r>
              <a:rPr lang="nl-NL" b="1" dirty="0"/>
              <a:t> </a:t>
            </a:r>
            <a:r>
              <a:rPr lang="nl-NL" b="1" dirty="0" smtClean="0"/>
              <a:t>{</a:t>
            </a:r>
            <a:r>
              <a:rPr lang="nl-NL" b="1" dirty="0" err="1" smtClean="0"/>
              <a:t>NgModule</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core</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FormsModule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forms</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b="1" dirty="0"/>
              <a:t>{</a:t>
            </a:r>
            <a:r>
              <a:rPr lang="nl-NL" b="1" dirty="0" err="1"/>
              <a:t>BrowserModule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a:solidFill>
                  <a:srgbClr val="FF0000"/>
                </a:solidFill>
              </a:rPr>
              <a:t>angular</a:t>
            </a:r>
            <a:r>
              <a:rPr lang="nl-NL" b="1" i="1" dirty="0">
                <a:solidFill>
                  <a:srgbClr val="FF0000"/>
                </a:solidFill>
              </a:rPr>
              <a:t>/platform-browser</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AppComponent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app.component</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sz="3600" b="1" dirty="0" err="1" smtClean="0">
                <a:solidFill>
                  <a:srgbClr val="FFC000"/>
                </a:solidFill>
              </a:rPr>
              <a:t>BookListComponent</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a:t>
            </a:r>
            <a:r>
              <a:rPr lang="nl-NL" b="1" i="1" dirty="0" err="1" smtClean="0">
                <a:solidFill>
                  <a:srgbClr val="FF0000"/>
                </a:solidFill>
              </a:rPr>
              <a:t>book</a:t>
            </a:r>
            <a:r>
              <a:rPr lang="nl-NL" b="1" i="1" dirty="0" smtClean="0">
                <a:solidFill>
                  <a:srgbClr val="FF0000"/>
                </a:solidFill>
              </a:rPr>
              <a:t>/</a:t>
            </a:r>
            <a:r>
              <a:rPr lang="nl-NL" b="1" i="1" dirty="0" err="1" smtClean="0">
                <a:solidFill>
                  <a:srgbClr val="FF0000"/>
                </a:solidFill>
              </a:rPr>
              <a:t>booklist.component</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MenuComponent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/menu/</a:t>
            </a:r>
            <a:r>
              <a:rPr lang="nl-NL" b="1" i="1" dirty="0" err="1" smtClean="0">
                <a:solidFill>
                  <a:srgbClr val="FF0000"/>
                </a:solidFill>
              </a:rPr>
              <a:t>menu.component</a:t>
            </a:r>
            <a:r>
              <a:rPr lang="nl-NL" b="1" i="1" dirty="0">
                <a:solidFill>
                  <a:srgbClr val="FF0000"/>
                </a:solidFill>
              </a:rPr>
              <a:t>'</a:t>
            </a:r>
            <a:r>
              <a:rPr lang="nl-NL" b="1" dirty="0"/>
              <a:t>;</a:t>
            </a:r>
          </a:p>
          <a:p>
            <a:pPr marL="0" indent="0">
              <a:buNone/>
            </a:pPr>
            <a:endParaRPr lang="nl-NL" b="1" dirty="0" smtClean="0"/>
          </a:p>
          <a:p>
            <a:pPr marL="0" indent="0">
              <a:buNone/>
            </a:pPr>
            <a:endParaRPr lang="nl-NL" b="1" dirty="0"/>
          </a:p>
          <a:p>
            <a:pPr marL="0" indent="0">
              <a:buNone/>
            </a:pPr>
            <a:r>
              <a:rPr lang="nl-NL" b="1" dirty="0" smtClean="0"/>
              <a:t>@</a:t>
            </a:r>
            <a:r>
              <a:rPr lang="nl-NL" b="1" dirty="0" err="1" smtClean="0"/>
              <a:t>NgModule</a:t>
            </a:r>
            <a:r>
              <a:rPr lang="nl-NL" b="1" dirty="0" smtClean="0"/>
              <a:t>({</a:t>
            </a:r>
          </a:p>
          <a:p>
            <a:pPr marL="0" indent="0">
              <a:buNone/>
            </a:pPr>
            <a:r>
              <a:rPr lang="nl-NL" b="1" dirty="0" smtClean="0"/>
              <a:t>    </a:t>
            </a:r>
            <a:r>
              <a:rPr lang="nl-NL" b="1" dirty="0" err="1" smtClean="0"/>
              <a:t>imports</a:t>
            </a:r>
            <a:r>
              <a:rPr lang="nl-NL" b="1" dirty="0" smtClean="0"/>
              <a:t>: [</a:t>
            </a:r>
            <a:r>
              <a:rPr lang="nl-NL" b="1" dirty="0" err="1" smtClean="0"/>
              <a:t>BrowserModulem</a:t>
            </a:r>
            <a:r>
              <a:rPr lang="nl-NL" b="1" dirty="0" smtClean="0"/>
              <a:t>, </a:t>
            </a:r>
            <a:r>
              <a:rPr lang="nl-NL" sz="2500" b="1" dirty="0" err="1" smtClean="0"/>
              <a:t>FormsModule</a:t>
            </a:r>
            <a:r>
              <a:rPr lang="nl-NL" b="1" dirty="0" smtClean="0"/>
              <a:t>],   </a:t>
            </a:r>
            <a:r>
              <a:rPr lang="nl-NL" sz="1800" b="1" i="1" dirty="0" smtClean="0"/>
              <a:t>// </a:t>
            </a:r>
            <a:r>
              <a:rPr lang="nl-NL" sz="1800" b="1" i="1" dirty="0" err="1" smtClean="0"/>
              <a:t>inject</a:t>
            </a:r>
            <a:r>
              <a:rPr lang="nl-NL" sz="1800" b="1" i="1" dirty="0" smtClean="0"/>
              <a:t> </a:t>
            </a:r>
            <a:r>
              <a:rPr lang="nl-NL" sz="1800" b="1" i="1" dirty="0" err="1" smtClean="0"/>
              <a:t>build</a:t>
            </a:r>
            <a:r>
              <a:rPr lang="nl-NL" sz="1800" b="1" i="1" dirty="0" smtClean="0"/>
              <a:t>-in </a:t>
            </a:r>
            <a:r>
              <a:rPr lang="nl-NL" sz="2600" b="1" i="1" dirty="0" smtClean="0"/>
              <a:t>modules</a:t>
            </a:r>
          </a:p>
          <a:p>
            <a:pPr marL="0" indent="0">
              <a:buNone/>
            </a:pPr>
            <a:r>
              <a:rPr lang="nl-NL" b="1" dirty="0"/>
              <a:t> </a:t>
            </a:r>
            <a:r>
              <a:rPr lang="nl-NL" b="1" dirty="0" smtClean="0"/>
              <a:t>   </a:t>
            </a:r>
            <a:r>
              <a:rPr lang="nl-NL" b="1" dirty="0" err="1" smtClean="0"/>
              <a:t>declarations</a:t>
            </a:r>
            <a:r>
              <a:rPr lang="nl-NL" b="1" dirty="0" smtClean="0"/>
              <a:t>: </a:t>
            </a:r>
            <a:r>
              <a:rPr lang="nl-NL" b="1" dirty="0"/>
              <a:t>[</a:t>
            </a:r>
            <a:r>
              <a:rPr lang="nl-NL" b="1" dirty="0" err="1"/>
              <a:t>AppComponent</a:t>
            </a:r>
            <a:r>
              <a:rPr lang="nl-NL" b="1" dirty="0"/>
              <a:t> </a:t>
            </a:r>
            <a:r>
              <a:rPr lang="nl-NL" b="1" dirty="0" smtClean="0"/>
              <a:t>, </a:t>
            </a:r>
            <a:r>
              <a:rPr lang="nl-NL" sz="3600" b="1" dirty="0" err="1" smtClean="0">
                <a:solidFill>
                  <a:srgbClr val="FFC000"/>
                </a:solidFill>
              </a:rPr>
              <a:t>BookListComponent</a:t>
            </a:r>
            <a:r>
              <a:rPr lang="nl-NL" b="1" dirty="0" smtClean="0"/>
              <a:t>, </a:t>
            </a:r>
            <a:r>
              <a:rPr lang="nl-NL" b="1" dirty="0" err="1" smtClean="0"/>
              <a:t>MenuComponent</a:t>
            </a:r>
            <a:r>
              <a:rPr lang="nl-NL" b="1" dirty="0" smtClean="0"/>
              <a:t>],   </a:t>
            </a:r>
            <a:r>
              <a:rPr lang="nl-NL" sz="1800" b="1" i="1" dirty="0" smtClean="0"/>
              <a:t>// </a:t>
            </a:r>
            <a:r>
              <a:rPr lang="nl-NL" sz="1800" b="1" i="1" dirty="0" err="1" smtClean="0"/>
              <a:t>inject</a:t>
            </a:r>
            <a:r>
              <a:rPr lang="nl-NL" sz="1800" b="1" i="1" dirty="0" smtClean="0"/>
              <a:t> </a:t>
            </a:r>
            <a:r>
              <a:rPr lang="nl-NL" sz="1800" b="1" i="1" dirty="0" err="1" smtClean="0"/>
              <a:t>your</a:t>
            </a:r>
            <a:r>
              <a:rPr lang="nl-NL" sz="1800" b="1" i="1" dirty="0" smtClean="0"/>
              <a:t> </a:t>
            </a:r>
            <a:r>
              <a:rPr lang="nl-NL" sz="1800" b="1" i="1" dirty="0" err="1" smtClean="0"/>
              <a:t>own</a:t>
            </a:r>
            <a:r>
              <a:rPr lang="nl-NL" sz="1800" b="1" i="1" dirty="0" smtClean="0"/>
              <a:t> </a:t>
            </a:r>
            <a:r>
              <a:rPr lang="nl-NL" sz="2600" b="1" i="1" dirty="0" err="1" smtClean="0"/>
              <a:t>components</a:t>
            </a:r>
            <a:endParaRPr lang="nl-NL" sz="2600" b="1" i="1" dirty="0" smtClean="0"/>
          </a:p>
          <a:p>
            <a:pPr marL="0" indent="0">
              <a:buNone/>
            </a:pPr>
            <a:r>
              <a:rPr lang="nl-NL" b="1" dirty="0"/>
              <a:t> </a:t>
            </a:r>
            <a:r>
              <a:rPr lang="nl-NL" b="1" dirty="0" smtClean="0"/>
              <a:t>   bootstrap: [</a:t>
            </a:r>
            <a:r>
              <a:rPr lang="nl-NL" b="1" dirty="0" err="1" smtClean="0">
                <a:solidFill>
                  <a:srgbClr val="C00000"/>
                </a:solidFill>
              </a:rPr>
              <a:t>AppComponent</a:t>
            </a:r>
            <a:r>
              <a:rPr lang="nl-NL" b="1" dirty="0" smtClean="0"/>
              <a:t>]        </a:t>
            </a:r>
            <a:r>
              <a:rPr lang="nl-NL" sz="1800" b="1" i="1" dirty="0" smtClean="0"/>
              <a:t>// </a:t>
            </a:r>
            <a:r>
              <a:rPr lang="nl-NL" sz="1800" b="1" i="1" dirty="0" err="1" smtClean="0"/>
              <a:t>main</a:t>
            </a:r>
            <a:r>
              <a:rPr lang="nl-NL" sz="1800" b="1" i="1" dirty="0" smtClean="0"/>
              <a:t> component </a:t>
            </a:r>
            <a:r>
              <a:rPr lang="nl-NL" sz="1800" b="1" i="1" dirty="0" err="1" smtClean="0"/>
              <a:t>you</a:t>
            </a:r>
            <a:r>
              <a:rPr lang="nl-NL" sz="1800" b="1" i="1" dirty="0" smtClean="0"/>
              <a:t> </a:t>
            </a:r>
            <a:r>
              <a:rPr lang="nl-NL" sz="1800" b="1" i="1" dirty="0" err="1" smtClean="0"/>
              <a:t>need</a:t>
            </a:r>
            <a:r>
              <a:rPr lang="nl-NL" sz="1800" b="1" i="1" dirty="0" smtClean="0"/>
              <a:t> </a:t>
            </a:r>
            <a:r>
              <a:rPr lang="nl-NL" sz="1800" b="1" i="1" dirty="0" err="1" smtClean="0"/>
              <a:t>to</a:t>
            </a:r>
            <a:r>
              <a:rPr lang="nl-NL" sz="1800" b="1" i="1" dirty="0" smtClean="0"/>
              <a:t> </a:t>
            </a:r>
            <a:r>
              <a:rPr lang="nl-NL" sz="2600" b="1" i="1" dirty="0" smtClean="0"/>
              <a:t>bootstrap</a:t>
            </a:r>
            <a:endParaRPr lang="nl-NL" sz="2600" b="1" i="1" dirty="0"/>
          </a:p>
          <a:p>
            <a:pPr marL="0" indent="0">
              <a:buNone/>
            </a:pPr>
            <a:r>
              <a:rPr lang="nl-NL" b="1" dirty="0" smtClean="0"/>
              <a:t>})</a:t>
            </a:r>
          </a:p>
          <a:p>
            <a:pPr marL="0" indent="0">
              <a:buNone/>
            </a:pPr>
            <a:endParaRPr lang="nl-NL" b="1" dirty="0" smtClean="0"/>
          </a:p>
          <a:p>
            <a:pPr marL="0" indent="0">
              <a:buNone/>
            </a:pPr>
            <a:r>
              <a:rPr lang="nl-NL" b="1" dirty="0"/>
              <a:t>e</a:t>
            </a:r>
            <a:r>
              <a:rPr lang="nl-NL" b="1" dirty="0" smtClean="0"/>
              <a:t>xport class </a:t>
            </a:r>
            <a:r>
              <a:rPr lang="nl-NL" b="1" dirty="0" err="1" smtClean="0"/>
              <a:t>AppModule</a:t>
            </a:r>
            <a:r>
              <a:rPr lang="nl-NL" b="1" dirty="0" smtClean="0"/>
              <a:t> { }</a:t>
            </a:r>
          </a:p>
          <a:p>
            <a:pPr marL="0" indent="0">
              <a:buNone/>
            </a:pPr>
            <a:endParaRPr lang="nl-NL" b="1" dirty="0" smtClean="0"/>
          </a:p>
          <a:p>
            <a:pPr marL="0" indent="0">
              <a:buNone/>
            </a:pPr>
            <a:endParaRPr lang="nl-NL" b="1" dirty="0" smtClean="0"/>
          </a:p>
          <a:p>
            <a:pPr marL="0" indent="0">
              <a:buNone/>
            </a:pPr>
            <a:endParaRPr lang="nl-NL" b="1" dirty="0" smtClean="0"/>
          </a:p>
          <a:p>
            <a:pPr marL="0" indent="0">
              <a:buNone/>
            </a:pPr>
            <a:endParaRPr lang="nl-NL" b="1" dirty="0"/>
          </a:p>
          <a:p>
            <a:pPr marL="0" indent="0">
              <a:buNone/>
            </a:pPr>
            <a:endParaRPr lang="nl-NL" b="1" dirty="0"/>
          </a:p>
          <a:p>
            <a:pPr marL="0" indent="0">
              <a:buNone/>
            </a:pPr>
            <a:endParaRPr lang="nl-NL" b="1" dirty="0"/>
          </a:p>
          <a:p>
            <a:pPr marL="0" indent="0">
              <a:buNone/>
            </a:pPr>
            <a:endParaRPr lang="nl-NL" dirty="0" smtClean="0"/>
          </a:p>
          <a:p>
            <a:pPr marL="0" indent="0">
              <a:buNone/>
            </a:pPr>
            <a:endParaRPr lang="nl-NL" dirty="0"/>
          </a:p>
        </p:txBody>
      </p:sp>
    </p:spTree>
    <p:extLst>
      <p:ext uri="{BB962C8B-B14F-4D97-AF65-F5344CB8AC3E}">
        <p14:creationId xmlns:p14="http://schemas.microsoft.com/office/powerpoint/2010/main" val="31497058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NL"/>
          </a:p>
        </p:txBody>
      </p:sp>
      <p:sp>
        <p:nvSpPr>
          <p:cNvPr id="3" name="Content Placeholder 2"/>
          <p:cNvSpPr>
            <a:spLocks noGrp="1"/>
          </p:cNvSpPr>
          <p:nvPr>
            <p:ph idx="1"/>
          </p:nvPr>
        </p:nvSpPr>
        <p:spPr/>
        <p:txBody>
          <a:bodyPr/>
          <a:lstStyle/>
          <a:p>
            <a:pPr marL="0" indent="0" algn="ctr">
              <a:buNone/>
            </a:pPr>
            <a:endParaRPr lang="nl-NL" dirty="0" smtClean="0">
              <a:solidFill>
                <a:srgbClr val="FF0000"/>
              </a:solidFill>
            </a:endParaRPr>
          </a:p>
          <a:p>
            <a:pPr marL="0" indent="0" algn="ctr">
              <a:buNone/>
            </a:pPr>
            <a:endParaRPr lang="nl-NL" dirty="0">
              <a:solidFill>
                <a:srgbClr val="FF0000"/>
              </a:solidFill>
            </a:endParaRPr>
          </a:p>
          <a:p>
            <a:pPr marL="0" indent="0" algn="ctr">
              <a:buNone/>
            </a:pPr>
            <a:r>
              <a:rPr lang="nl-NL" sz="3600" dirty="0" err="1" smtClean="0">
                <a:solidFill>
                  <a:srgbClr val="FF0000"/>
                </a:solidFill>
              </a:rPr>
              <a:t>MenuComponent</a:t>
            </a:r>
            <a:endParaRPr lang="nl-NL" sz="3600" dirty="0">
              <a:solidFill>
                <a:srgbClr val="FF0000"/>
              </a:solidFill>
            </a:endParaRPr>
          </a:p>
        </p:txBody>
      </p:sp>
    </p:spTree>
    <p:extLst>
      <p:ext uri="{BB962C8B-B14F-4D97-AF65-F5344CB8AC3E}">
        <p14:creationId xmlns:p14="http://schemas.microsoft.com/office/powerpoint/2010/main" val="34469605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smtClean="0">
                <a:solidFill>
                  <a:srgbClr val="FFC000"/>
                </a:solidFill>
              </a:rPr>
              <a:t>menu.template.html</a:t>
            </a:r>
            <a:endParaRPr lang="nl-NL" b="1" dirty="0">
              <a:solidFill>
                <a:srgbClr val="FFC000"/>
              </a:solidFill>
            </a:endParaRPr>
          </a:p>
        </p:txBody>
      </p:sp>
      <p:sp>
        <p:nvSpPr>
          <p:cNvPr id="3" name="Content Placeholder 2"/>
          <p:cNvSpPr>
            <a:spLocks noGrp="1"/>
          </p:cNvSpPr>
          <p:nvPr>
            <p:ph idx="1"/>
          </p:nvPr>
        </p:nvSpPr>
        <p:spPr>
          <a:xfrm>
            <a:off x="2562577" y="1825625"/>
            <a:ext cx="8791223" cy="4351338"/>
          </a:xfrm>
        </p:spPr>
        <p:txBody>
          <a:bodyPr/>
          <a:lstStyle/>
          <a:p>
            <a:endParaRPr lang="nl-NL" dirty="0" smtClean="0"/>
          </a:p>
          <a:p>
            <a:pPr marL="0" indent="0">
              <a:buNone/>
            </a:pPr>
            <a:r>
              <a:rPr lang="nl-NL" sz="2000" b="1" dirty="0" smtClean="0"/>
              <a:t>&lt;li *</a:t>
            </a:r>
            <a:r>
              <a:rPr lang="nl-NL" sz="2000" b="1" dirty="0" err="1" smtClean="0"/>
              <a:t>ngFor</a:t>
            </a:r>
            <a:r>
              <a:rPr lang="nl-NL" sz="2000" b="1" dirty="0" smtClean="0"/>
              <a:t> = “let </a:t>
            </a:r>
            <a:r>
              <a:rPr lang="nl-NL" sz="2000" b="1" dirty="0" err="1" smtClean="0"/>
              <a:t>category</a:t>
            </a:r>
            <a:r>
              <a:rPr lang="nl-NL" sz="2000" b="1" dirty="0" smtClean="0"/>
              <a:t> of </a:t>
            </a:r>
            <a:r>
              <a:rPr lang="nl-NL" sz="2000" b="1" dirty="0" err="1" smtClean="0">
                <a:solidFill>
                  <a:srgbClr val="FFC000"/>
                </a:solidFill>
              </a:rPr>
              <a:t>categories</a:t>
            </a:r>
            <a:r>
              <a:rPr lang="nl-NL" sz="2000" b="1" dirty="0" smtClean="0"/>
              <a:t>” (click) = “</a:t>
            </a:r>
            <a:r>
              <a:rPr lang="nl-NL" sz="2000" b="1" dirty="0" err="1" smtClean="0">
                <a:solidFill>
                  <a:srgbClr val="C00000"/>
                </a:solidFill>
              </a:rPr>
              <a:t>changeCategory</a:t>
            </a:r>
            <a:r>
              <a:rPr lang="nl-NL" sz="2000" b="1" dirty="0" smtClean="0">
                <a:solidFill>
                  <a:srgbClr val="FF0000"/>
                </a:solidFill>
              </a:rPr>
              <a:t>(</a:t>
            </a:r>
            <a:r>
              <a:rPr lang="nl-NL" sz="2000" b="1" dirty="0" err="1" smtClean="0">
                <a:solidFill>
                  <a:srgbClr val="FF0000"/>
                </a:solidFill>
              </a:rPr>
              <a:t>category</a:t>
            </a:r>
            <a:r>
              <a:rPr lang="nl-NL" sz="2000" b="1" dirty="0" smtClean="0"/>
              <a:t>)”&gt;</a:t>
            </a:r>
          </a:p>
          <a:p>
            <a:pPr marL="0" indent="0">
              <a:buNone/>
            </a:pPr>
            <a:r>
              <a:rPr lang="nl-NL" sz="2000" b="1" dirty="0" smtClean="0"/>
              <a:t>                   &lt;a&gt;{{category.name}}&lt;/a&gt;</a:t>
            </a:r>
            <a:endParaRPr lang="nl-NL" sz="2000" b="1" dirty="0"/>
          </a:p>
          <a:p>
            <a:pPr marL="0" indent="0">
              <a:buNone/>
            </a:pPr>
            <a:r>
              <a:rPr lang="nl-NL" sz="2000" b="1" dirty="0" smtClean="0"/>
              <a:t>&lt;/li&gt;</a:t>
            </a:r>
          </a:p>
          <a:p>
            <a:endParaRPr lang="nl-NL" b="1" dirty="0"/>
          </a:p>
        </p:txBody>
      </p:sp>
    </p:spTree>
    <p:extLst>
      <p:ext uri="{BB962C8B-B14F-4D97-AF65-F5344CB8AC3E}">
        <p14:creationId xmlns:p14="http://schemas.microsoft.com/office/powerpoint/2010/main" val="20390857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menu.component.ts</a:t>
            </a:r>
            <a:endParaRPr lang="nl-NL" dirty="0"/>
          </a:p>
        </p:txBody>
      </p:sp>
      <p:sp>
        <p:nvSpPr>
          <p:cNvPr id="3" name="Content Placeholder 2"/>
          <p:cNvSpPr>
            <a:spLocks noGrp="1"/>
          </p:cNvSpPr>
          <p:nvPr>
            <p:ph idx="1"/>
          </p:nvPr>
        </p:nvSpPr>
        <p:spPr>
          <a:xfrm>
            <a:off x="2273300" y="1690688"/>
            <a:ext cx="7236178" cy="5027612"/>
          </a:xfrm>
        </p:spPr>
        <p:txBody>
          <a:bodyPr>
            <a:normAutofit fontScale="55000" lnSpcReduction="20000"/>
          </a:bodyPr>
          <a:lstStyle/>
          <a:p>
            <a:pPr marL="0" indent="0">
              <a:buNone/>
            </a:pPr>
            <a:r>
              <a:rPr lang="nl-NL" b="1" dirty="0">
                <a:solidFill>
                  <a:srgbClr val="C00000"/>
                </a:solidFill>
              </a:rPr>
              <a:t>import</a:t>
            </a:r>
            <a:r>
              <a:rPr lang="nl-NL" b="1" dirty="0"/>
              <a:t> {Component, </a:t>
            </a:r>
            <a:r>
              <a:rPr lang="nl-NL" b="1" dirty="0" smtClean="0"/>
              <a:t>Input, Output, </a:t>
            </a:r>
            <a:r>
              <a:rPr lang="nl-NL" b="1" dirty="0" err="1" smtClean="0"/>
              <a:t>EventEmitter</a:t>
            </a:r>
            <a:r>
              <a:rPr lang="nl-NL" b="1" dirty="0" smtClean="0"/>
              <a:t>}   </a:t>
            </a:r>
            <a:r>
              <a:rPr lang="nl-NL" b="1" dirty="0" err="1">
                <a:solidFill>
                  <a:srgbClr val="C00000"/>
                </a:solidFill>
              </a:rPr>
              <a:t>from</a:t>
            </a:r>
            <a:r>
              <a:rPr lang="nl-NL" b="1" dirty="0"/>
              <a:t>   </a:t>
            </a:r>
            <a:r>
              <a:rPr lang="nl-NL" b="1" i="1" dirty="0">
                <a:solidFill>
                  <a:srgbClr val="FF0000"/>
                </a:solidFill>
              </a:rPr>
              <a:t>'</a:t>
            </a:r>
            <a:r>
              <a:rPr lang="nl-NL" b="1" i="1" dirty="0" err="1">
                <a:solidFill>
                  <a:srgbClr val="FF0000"/>
                </a:solidFill>
              </a:rPr>
              <a:t>angular</a:t>
            </a:r>
            <a:r>
              <a:rPr lang="nl-NL" b="1" i="1" dirty="0">
                <a:solidFill>
                  <a:srgbClr val="FF0000"/>
                </a:solidFill>
              </a:rPr>
              <a:t>/</a:t>
            </a:r>
            <a:r>
              <a:rPr lang="nl-NL" b="1" i="1" dirty="0" err="1">
                <a:solidFill>
                  <a:srgbClr val="FF0000"/>
                </a:solidFill>
              </a:rPr>
              <a:t>core</a:t>
            </a:r>
            <a:r>
              <a:rPr lang="nl-NL" b="1" i="1" dirty="0">
                <a:solidFill>
                  <a:srgbClr val="FF0000"/>
                </a:solidFill>
              </a:rPr>
              <a:t>'</a:t>
            </a:r>
            <a:r>
              <a:rPr lang="nl-NL" b="1" dirty="0"/>
              <a:t>;</a:t>
            </a:r>
          </a:p>
          <a:p>
            <a:pPr marL="0" indent="0">
              <a:buNone/>
            </a:pPr>
            <a:endParaRPr lang="nl-NL" b="1" dirty="0"/>
          </a:p>
          <a:p>
            <a:pPr marL="0" indent="0">
              <a:buNone/>
            </a:pPr>
            <a:r>
              <a:rPr lang="nl-NL" b="1" i="1" dirty="0">
                <a:solidFill>
                  <a:srgbClr val="FF0000"/>
                </a:solidFill>
              </a:rPr>
              <a:t>@Component</a:t>
            </a:r>
            <a:r>
              <a:rPr lang="nl-NL" b="1" dirty="0"/>
              <a:t>({</a:t>
            </a:r>
          </a:p>
          <a:p>
            <a:pPr marL="0" indent="0">
              <a:buNone/>
            </a:pPr>
            <a:r>
              <a:rPr lang="nl-NL" b="1" dirty="0"/>
              <a:t>               </a:t>
            </a:r>
            <a:r>
              <a:rPr lang="nl-NL" b="1" dirty="0" err="1">
                <a:solidFill>
                  <a:srgbClr val="C00000"/>
                </a:solidFill>
              </a:rPr>
              <a:t>moduleId</a:t>
            </a:r>
            <a:r>
              <a:rPr lang="nl-NL" b="1" dirty="0"/>
              <a:t>: module.id,</a:t>
            </a:r>
          </a:p>
          <a:p>
            <a:pPr marL="0" indent="0">
              <a:buNone/>
            </a:pPr>
            <a:r>
              <a:rPr lang="nl-NL" b="1" dirty="0"/>
              <a:t>               </a:t>
            </a:r>
            <a:r>
              <a:rPr lang="nl-NL" b="1" dirty="0" err="1">
                <a:solidFill>
                  <a:srgbClr val="C00000"/>
                </a:solidFill>
              </a:rPr>
              <a:t>selector</a:t>
            </a:r>
            <a:r>
              <a:rPr lang="nl-NL" b="1" dirty="0">
                <a:solidFill>
                  <a:srgbClr val="C00000"/>
                </a:solidFill>
              </a:rPr>
              <a:t>:</a:t>
            </a:r>
            <a:r>
              <a:rPr lang="nl-NL" b="1" dirty="0">
                <a:solidFill>
                  <a:srgbClr val="FFC000"/>
                </a:solidFill>
              </a:rPr>
              <a:t> </a:t>
            </a:r>
            <a:r>
              <a:rPr lang="nl-NL" b="1" dirty="0" smtClean="0"/>
              <a:t>‘menu'</a:t>
            </a:r>
            <a:endParaRPr lang="nl-NL" b="1" dirty="0"/>
          </a:p>
          <a:p>
            <a:pPr marL="0" indent="0">
              <a:buNone/>
            </a:pPr>
            <a:r>
              <a:rPr lang="nl-NL" b="1" dirty="0" smtClean="0"/>
              <a:t>               </a:t>
            </a:r>
            <a:r>
              <a:rPr lang="nl-NL" b="1" dirty="0" err="1" smtClean="0">
                <a:solidFill>
                  <a:srgbClr val="C00000"/>
                </a:solidFill>
              </a:rPr>
              <a:t>templateUrl</a:t>
            </a:r>
            <a:r>
              <a:rPr lang="nl-NL" b="1" dirty="0"/>
              <a:t>: </a:t>
            </a:r>
            <a:r>
              <a:rPr lang="nl-NL" b="1" dirty="0" smtClean="0"/>
              <a:t>‘menu.template.html</a:t>
            </a:r>
            <a:r>
              <a:rPr lang="nl-NL" b="1" dirty="0"/>
              <a:t>'</a:t>
            </a:r>
          </a:p>
          <a:p>
            <a:pPr marL="0" indent="0">
              <a:buNone/>
            </a:pPr>
            <a:r>
              <a:rPr lang="nl-NL" b="1" dirty="0"/>
              <a:t>})</a:t>
            </a:r>
          </a:p>
          <a:p>
            <a:pPr marL="0" indent="0">
              <a:buNone/>
            </a:pPr>
            <a:endParaRPr lang="nl-NL" b="1" dirty="0"/>
          </a:p>
          <a:p>
            <a:pPr marL="0" indent="0">
              <a:buNone/>
            </a:pPr>
            <a:r>
              <a:rPr lang="nl-NL" b="1" dirty="0">
                <a:solidFill>
                  <a:srgbClr val="C00000"/>
                </a:solidFill>
              </a:rPr>
              <a:t>export class</a:t>
            </a:r>
            <a:r>
              <a:rPr lang="nl-NL" b="1" dirty="0"/>
              <a:t> </a:t>
            </a:r>
            <a:r>
              <a:rPr lang="nl-NL" b="1" dirty="0" err="1" smtClean="0"/>
              <a:t>MenuComponent</a:t>
            </a:r>
            <a:r>
              <a:rPr lang="nl-NL" b="1" dirty="0" smtClean="0"/>
              <a:t> </a:t>
            </a:r>
            <a:r>
              <a:rPr lang="nl-NL" b="1" dirty="0"/>
              <a:t>{</a:t>
            </a:r>
          </a:p>
          <a:p>
            <a:pPr marL="0" indent="0">
              <a:buNone/>
            </a:pPr>
            <a:r>
              <a:rPr lang="nl-NL" b="1" dirty="0"/>
              <a:t>              </a:t>
            </a:r>
            <a:r>
              <a:rPr lang="nl-NL" sz="3800" b="1" dirty="0">
                <a:solidFill>
                  <a:srgbClr val="FFC000"/>
                </a:solidFill>
              </a:rPr>
              <a:t>@Input </a:t>
            </a:r>
            <a:r>
              <a:rPr lang="nl-NL" sz="3800" b="1" dirty="0" err="1" smtClean="0">
                <a:solidFill>
                  <a:srgbClr val="FFC000"/>
                </a:solidFill>
              </a:rPr>
              <a:t>categories</a:t>
            </a:r>
            <a:r>
              <a:rPr lang="nl-NL" sz="3800" b="1" dirty="0" smtClean="0">
                <a:solidFill>
                  <a:srgbClr val="FFC000"/>
                </a:solidFill>
              </a:rPr>
              <a:t>;</a:t>
            </a:r>
          </a:p>
          <a:p>
            <a:pPr marL="0" indent="0">
              <a:buNone/>
            </a:pPr>
            <a:r>
              <a:rPr lang="nl-NL" b="1" dirty="0">
                <a:solidFill>
                  <a:srgbClr val="FF0000"/>
                </a:solidFill>
              </a:rPr>
              <a:t> </a:t>
            </a:r>
            <a:r>
              <a:rPr lang="nl-NL" b="1" dirty="0" smtClean="0">
                <a:solidFill>
                  <a:srgbClr val="FF0000"/>
                </a:solidFill>
              </a:rPr>
              <a:t>             </a:t>
            </a:r>
            <a:r>
              <a:rPr lang="nl-NL" sz="3800" b="1" dirty="0" smtClean="0">
                <a:solidFill>
                  <a:srgbClr val="FF0000"/>
                </a:solidFill>
              </a:rPr>
              <a:t>@Output </a:t>
            </a:r>
            <a:r>
              <a:rPr lang="nl-NL" sz="3800" b="1" dirty="0" err="1" smtClean="0">
                <a:solidFill>
                  <a:srgbClr val="FF0000"/>
                </a:solidFill>
              </a:rPr>
              <a:t>categoryChanged</a:t>
            </a:r>
            <a:r>
              <a:rPr lang="nl-NL" sz="3800" b="1" dirty="0" smtClean="0">
                <a:solidFill>
                  <a:srgbClr val="FF0000"/>
                </a:solidFill>
              </a:rPr>
              <a:t> = new </a:t>
            </a:r>
            <a:r>
              <a:rPr lang="nl-NL" sz="3800" b="1" dirty="0" err="1" smtClean="0">
                <a:solidFill>
                  <a:srgbClr val="FF0000"/>
                </a:solidFill>
              </a:rPr>
              <a:t>EventEmitter</a:t>
            </a:r>
            <a:r>
              <a:rPr lang="nl-NL" sz="3800" b="1" dirty="0" smtClean="0">
                <a:solidFill>
                  <a:srgbClr val="FF0000"/>
                </a:solidFill>
              </a:rPr>
              <a:t>();</a:t>
            </a:r>
          </a:p>
          <a:p>
            <a:pPr marL="0" indent="0">
              <a:buNone/>
            </a:pPr>
            <a:r>
              <a:rPr lang="nl-NL" b="1" dirty="0"/>
              <a:t> </a:t>
            </a:r>
            <a:r>
              <a:rPr lang="nl-NL" b="1" dirty="0" smtClean="0"/>
              <a:t>             </a:t>
            </a:r>
          </a:p>
          <a:p>
            <a:pPr marL="0" indent="0">
              <a:buNone/>
            </a:pPr>
            <a:r>
              <a:rPr lang="nl-NL" b="1" dirty="0"/>
              <a:t> </a:t>
            </a:r>
            <a:r>
              <a:rPr lang="nl-NL" b="1" dirty="0" smtClean="0"/>
              <a:t>              </a:t>
            </a:r>
            <a:r>
              <a:rPr lang="nl-NL" b="1" dirty="0" err="1" smtClean="0">
                <a:solidFill>
                  <a:srgbClr val="C00000"/>
                </a:solidFill>
              </a:rPr>
              <a:t>changeCategory</a:t>
            </a:r>
            <a:r>
              <a:rPr lang="nl-NL" b="1" dirty="0" smtClean="0"/>
              <a:t>(</a:t>
            </a:r>
            <a:r>
              <a:rPr lang="nl-NL" b="1" dirty="0" err="1" smtClean="0"/>
              <a:t>category</a:t>
            </a:r>
            <a:r>
              <a:rPr lang="nl-NL" b="1" dirty="0" smtClean="0"/>
              <a:t>) : </a:t>
            </a:r>
            <a:r>
              <a:rPr lang="nl-NL" b="1" dirty="0" err="1" smtClean="0"/>
              <a:t>void</a:t>
            </a:r>
            <a:r>
              <a:rPr lang="nl-NL" b="1" dirty="0" smtClean="0"/>
              <a:t> {</a:t>
            </a:r>
          </a:p>
          <a:p>
            <a:pPr marL="0" indent="0">
              <a:buNone/>
            </a:pPr>
            <a:r>
              <a:rPr lang="nl-NL" b="1" dirty="0"/>
              <a:t> </a:t>
            </a:r>
            <a:r>
              <a:rPr lang="nl-NL" b="1" dirty="0" smtClean="0"/>
              <a:t>                    </a:t>
            </a:r>
            <a:r>
              <a:rPr lang="nl-NL" b="1" dirty="0" err="1" smtClean="0">
                <a:solidFill>
                  <a:srgbClr val="FF0000"/>
                </a:solidFill>
              </a:rPr>
              <a:t>this.categoryChanged.emit</a:t>
            </a:r>
            <a:r>
              <a:rPr lang="nl-NL" b="1" dirty="0" smtClean="0">
                <a:solidFill>
                  <a:srgbClr val="FF0000"/>
                </a:solidFill>
              </a:rPr>
              <a:t>(</a:t>
            </a:r>
            <a:r>
              <a:rPr lang="nl-NL" b="1" dirty="0" err="1" smtClean="0">
                <a:solidFill>
                  <a:srgbClr val="FF0000"/>
                </a:solidFill>
              </a:rPr>
              <a:t>category</a:t>
            </a:r>
            <a:r>
              <a:rPr lang="nl-NL" b="1" dirty="0" smtClean="0"/>
              <a:t>);</a:t>
            </a:r>
          </a:p>
          <a:p>
            <a:pPr marL="0" indent="0">
              <a:buNone/>
            </a:pPr>
            <a:r>
              <a:rPr lang="nl-NL" b="1" dirty="0"/>
              <a:t> </a:t>
            </a:r>
            <a:r>
              <a:rPr lang="nl-NL" b="1" dirty="0" smtClean="0"/>
              <a:t>              }</a:t>
            </a:r>
            <a:endParaRPr lang="nl-NL" b="1" dirty="0"/>
          </a:p>
          <a:p>
            <a:pPr marL="0" indent="0">
              <a:buNone/>
            </a:pPr>
            <a:r>
              <a:rPr lang="nl-NL" b="1" dirty="0"/>
              <a:t>}</a:t>
            </a:r>
          </a:p>
          <a:p>
            <a:endParaRPr lang="nl-NL" dirty="0"/>
          </a:p>
        </p:txBody>
      </p:sp>
    </p:spTree>
    <p:extLst>
      <p:ext uri="{BB962C8B-B14F-4D97-AF65-F5344CB8AC3E}">
        <p14:creationId xmlns:p14="http://schemas.microsoft.com/office/powerpoint/2010/main" val="33238941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smtClean="0">
                <a:solidFill>
                  <a:srgbClr val="FFC000"/>
                </a:solidFill>
              </a:rPr>
              <a:t>app.template.html</a:t>
            </a:r>
            <a:endParaRPr lang="nl-NL" b="1" dirty="0">
              <a:solidFill>
                <a:srgbClr val="FFC000"/>
              </a:solidFill>
            </a:endParaRPr>
          </a:p>
        </p:txBody>
      </p:sp>
      <p:sp>
        <p:nvSpPr>
          <p:cNvPr id="3" name="Content Placeholder 2"/>
          <p:cNvSpPr>
            <a:spLocks noGrp="1"/>
          </p:cNvSpPr>
          <p:nvPr>
            <p:ph idx="1"/>
          </p:nvPr>
        </p:nvSpPr>
        <p:spPr>
          <a:xfrm>
            <a:off x="2607732" y="1791759"/>
            <a:ext cx="8294511" cy="4351338"/>
          </a:xfrm>
        </p:spPr>
        <p:txBody>
          <a:bodyPr/>
          <a:lstStyle/>
          <a:p>
            <a:pPr marL="0" indent="0">
              <a:buNone/>
            </a:pPr>
            <a:endParaRPr lang="nl-NL" b="1" dirty="0" smtClean="0"/>
          </a:p>
          <a:p>
            <a:pPr marL="0" indent="0">
              <a:buNone/>
            </a:pPr>
            <a:endParaRPr lang="nl-NL" b="1" dirty="0"/>
          </a:p>
          <a:p>
            <a:pPr marL="0" indent="0">
              <a:buNone/>
            </a:pPr>
            <a:r>
              <a:rPr lang="nl-NL" sz="2000" b="1" dirty="0" smtClean="0"/>
              <a:t>&lt;menu (</a:t>
            </a:r>
            <a:r>
              <a:rPr lang="nl-NL" sz="2000" b="1" dirty="0" err="1">
                <a:solidFill>
                  <a:srgbClr val="FF0000"/>
                </a:solidFill>
              </a:rPr>
              <a:t>categoryChanged</a:t>
            </a:r>
            <a:r>
              <a:rPr lang="nl-NL" sz="2000" b="1" dirty="0" smtClean="0"/>
              <a:t>)=“</a:t>
            </a:r>
            <a:r>
              <a:rPr lang="nl-NL" sz="2000" b="1" dirty="0" err="1" smtClean="0">
                <a:solidFill>
                  <a:schemeClr val="accent2"/>
                </a:solidFill>
              </a:rPr>
              <a:t>changeCategoryParent</a:t>
            </a:r>
            <a:r>
              <a:rPr lang="nl-NL" sz="2000" b="1" dirty="0" smtClean="0"/>
              <a:t>($event)”&lt;/menu&gt;</a:t>
            </a:r>
            <a:endParaRPr lang="nl-NL" sz="2000" dirty="0" smtClean="0"/>
          </a:p>
        </p:txBody>
      </p:sp>
    </p:spTree>
    <p:extLst>
      <p:ext uri="{BB962C8B-B14F-4D97-AF65-F5344CB8AC3E}">
        <p14:creationId xmlns:p14="http://schemas.microsoft.com/office/powerpoint/2010/main" val="34180682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dirty="0" err="1">
                <a:solidFill>
                  <a:srgbClr val="FFC000"/>
                </a:solidFill>
              </a:rPr>
              <a:t>a</a:t>
            </a:r>
            <a:r>
              <a:rPr lang="nl-NL" dirty="0" err="1" smtClean="0">
                <a:solidFill>
                  <a:srgbClr val="FFC000"/>
                </a:solidFill>
              </a:rPr>
              <a:t>pp.component.ts</a:t>
            </a:r>
            <a:endParaRPr lang="nl-NL" dirty="0">
              <a:solidFill>
                <a:srgbClr val="FFC000"/>
              </a:solidFill>
            </a:endParaRPr>
          </a:p>
        </p:txBody>
      </p:sp>
      <p:sp>
        <p:nvSpPr>
          <p:cNvPr id="3" name="Content Placeholder 2"/>
          <p:cNvSpPr>
            <a:spLocks noGrp="1"/>
          </p:cNvSpPr>
          <p:nvPr>
            <p:ph idx="1"/>
          </p:nvPr>
        </p:nvSpPr>
        <p:spPr>
          <a:xfrm>
            <a:off x="1876778" y="5280025"/>
            <a:ext cx="10515600" cy="4351338"/>
          </a:xfrm>
        </p:spPr>
        <p:txBody>
          <a:bodyPr/>
          <a:lstStyle/>
          <a:p>
            <a:endParaRPr lang="nl-NL" dirty="0" smtClean="0"/>
          </a:p>
          <a:p>
            <a:endParaRPr lang="nl-NL" dirty="0"/>
          </a:p>
        </p:txBody>
      </p:sp>
      <p:sp>
        <p:nvSpPr>
          <p:cNvPr id="4" name="Rectangle 1"/>
          <p:cNvSpPr>
            <a:spLocks noChangeArrowheads="1"/>
          </p:cNvSpPr>
          <p:nvPr/>
        </p:nvSpPr>
        <p:spPr bwMode="auto">
          <a:xfrm>
            <a:off x="2754489" y="1955352"/>
            <a:ext cx="8444089" cy="3477875"/>
          </a:xfrm>
          <a:prstGeom prst="rect">
            <a:avLst/>
          </a:pr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8900000" scaled="1"/>
            <a:tileRect/>
          </a:gra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2000" b="1" i="0" u="none" strike="noStrike" cap="none" normalizeH="0" baseline="0" dirty="0" err="1" smtClean="0">
                <a:ln>
                  <a:noFill/>
                </a:ln>
                <a:solidFill>
                  <a:schemeClr val="accent2"/>
                </a:solidFill>
                <a:effectLst/>
                <a:latin typeface="Calibri" panose="020F0502020204030204" pitchFamily="34" charset="0"/>
                <a:cs typeface="Courier New" panose="02070309020205020404" pitchFamily="49" charset="0"/>
              </a:rPr>
              <a:t>changeCategoryParent</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selectedCategory</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Category</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void</a:t>
            </a:r>
            <a:r>
              <a:rPr kumimoji="0" lang="nl-NL" altLang="nl-NL" sz="2000" b="1"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this</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categories</a:t>
            </a:r>
            <a:r>
              <a:rPr kumimoji="0" lang="nl-NL" altLang="nl-NL" sz="2000" b="1"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this</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categories</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.map</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category</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=&gt; {</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if</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category</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 </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selectedCategory</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category.</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selected</a:t>
            </a:r>
            <a:r>
              <a:rPr kumimoji="0" lang="nl-NL" altLang="nl-NL" sz="2000" b="1"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true</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else</a:t>
            </a:r>
            <a:r>
              <a:rPr kumimoji="0" lang="nl-NL" altLang="nl-NL" sz="2000" b="1" i="0" u="none" strike="noStrike" cap="none" normalizeH="0" baseline="0" dirty="0" smtClean="0">
                <a:ln>
                  <a:noFill/>
                </a:ln>
                <a:effectLst/>
                <a:latin typeface="Calibri" panose="020F0502020204030204" pitchFamily="34" charset="0"/>
                <a:cs typeface="Courier New" panose="02070309020205020404" pitchFamily="49" charset="0"/>
              </a:rPr>
              <a:t/>
            </a:r>
            <a:br>
              <a:rPr kumimoji="0" lang="nl-NL" altLang="nl-NL" sz="2000" b="1"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1"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category.</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selected</a:t>
            </a:r>
            <a:r>
              <a:rPr kumimoji="0" lang="nl-NL" altLang="nl-NL" sz="2000" b="1"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false</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smtClean="0">
                <a:ln>
                  <a:noFill/>
                </a:ln>
                <a:effectLst/>
                <a:latin typeface="Calibri" panose="020F0502020204030204" pitchFamily="34" charset="0"/>
                <a:cs typeface="Courier New" panose="02070309020205020404" pitchFamily="49" charset="0"/>
              </a:rPr>
              <a:t>return </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category</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this</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.filterBooks</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selectedCategory</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endParaRPr kumimoji="0" lang="nl-NL" altLang="nl-NL" sz="2000" b="0" i="0" u="none" strike="noStrike" cap="none" normalizeH="0" baseline="0" dirty="0" smtClean="0">
              <a:ln>
                <a:noFill/>
              </a:ln>
              <a:effectLst/>
              <a:latin typeface="Calibri" panose="020F0502020204030204" pitchFamily="34" charset="0"/>
            </a:endParaRPr>
          </a:p>
        </p:txBody>
      </p:sp>
    </p:spTree>
    <p:extLst>
      <p:ext uri="{BB962C8B-B14F-4D97-AF65-F5344CB8AC3E}">
        <p14:creationId xmlns:p14="http://schemas.microsoft.com/office/powerpoint/2010/main" val="12527228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Add</a:t>
            </a:r>
            <a:r>
              <a:rPr lang="nl-NL" b="1" dirty="0">
                <a:solidFill>
                  <a:srgbClr val="FFC000"/>
                </a:solidFill>
              </a:rPr>
              <a:t> </a:t>
            </a:r>
            <a:r>
              <a:rPr lang="nl-NL" b="1" dirty="0" err="1" smtClean="0">
                <a:solidFill>
                  <a:srgbClr val="FFC000"/>
                </a:solidFill>
              </a:rPr>
              <a:t>MenuComponent</a:t>
            </a:r>
            <a:r>
              <a:rPr lang="nl-NL" b="1" dirty="0" smtClean="0">
                <a:solidFill>
                  <a:srgbClr val="FFC000"/>
                </a:solidFill>
              </a:rPr>
              <a:t> in app.module.js</a:t>
            </a:r>
            <a:endParaRPr lang="nl-NL" dirty="0"/>
          </a:p>
        </p:txBody>
      </p:sp>
      <p:sp>
        <p:nvSpPr>
          <p:cNvPr id="3" name="Tijdelijke aanduiding voor inhoud 2"/>
          <p:cNvSpPr>
            <a:spLocks noGrp="1"/>
          </p:cNvSpPr>
          <p:nvPr>
            <p:ph idx="1"/>
          </p:nvPr>
        </p:nvSpPr>
        <p:spPr>
          <a:xfrm>
            <a:off x="838199" y="1825624"/>
            <a:ext cx="10622973" cy="4554393"/>
          </a:xfrm>
        </p:spPr>
        <p:txBody>
          <a:bodyPr>
            <a:normAutofit fontScale="55000" lnSpcReduction="20000"/>
          </a:bodyPr>
          <a:lstStyle/>
          <a:p>
            <a:pPr marL="0" indent="0">
              <a:buNone/>
            </a:pPr>
            <a:r>
              <a:rPr lang="nl-NL" b="1" dirty="0">
                <a:solidFill>
                  <a:srgbClr val="C00000"/>
                </a:solidFill>
              </a:rPr>
              <a:t>import</a:t>
            </a:r>
            <a:r>
              <a:rPr lang="nl-NL" b="1" dirty="0"/>
              <a:t> </a:t>
            </a:r>
            <a:r>
              <a:rPr lang="nl-NL" b="1" dirty="0" smtClean="0"/>
              <a:t>{</a:t>
            </a:r>
            <a:r>
              <a:rPr lang="nl-NL" b="1" dirty="0" err="1" smtClean="0"/>
              <a:t>NgModule</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core</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FormsModule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forms</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b="1" dirty="0"/>
              <a:t>{</a:t>
            </a:r>
            <a:r>
              <a:rPr lang="nl-NL" b="1" dirty="0" err="1"/>
              <a:t>BrowserModule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a:solidFill>
                  <a:srgbClr val="FF0000"/>
                </a:solidFill>
              </a:rPr>
              <a:t>angular</a:t>
            </a:r>
            <a:r>
              <a:rPr lang="nl-NL" b="1" i="1" dirty="0">
                <a:solidFill>
                  <a:srgbClr val="FF0000"/>
                </a:solidFill>
              </a:rPr>
              <a:t>/platform-browser</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AppComponent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app.component</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sz="3600" b="1" dirty="0" err="1" smtClean="0">
                <a:solidFill>
                  <a:srgbClr val="FFC000"/>
                </a:solidFill>
              </a:rPr>
              <a:t>BookListComponent</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a:t>
            </a:r>
            <a:r>
              <a:rPr lang="nl-NL" b="1" i="1" dirty="0" err="1" smtClean="0">
                <a:solidFill>
                  <a:srgbClr val="FF0000"/>
                </a:solidFill>
              </a:rPr>
              <a:t>book</a:t>
            </a:r>
            <a:r>
              <a:rPr lang="nl-NL" b="1" i="1" dirty="0" smtClean="0">
                <a:solidFill>
                  <a:srgbClr val="FF0000"/>
                </a:solidFill>
              </a:rPr>
              <a:t>/</a:t>
            </a:r>
            <a:r>
              <a:rPr lang="nl-NL" b="1" i="1" dirty="0" err="1" smtClean="0">
                <a:solidFill>
                  <a:srgbClr val="FF0000"/>
                </a:solidFill>
              </a:rPr>
              <a:t>booklist.component</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sz="3600" b="1" dirty="0" err="1" smtClean="0">
                <a:solidFill>
                  <a:srgbClr val="FFC000"/>
                </a:solidFill>
              </a:rPr>
              <a:t>MenuComponent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/menu/</a:t>
            </a:r>
            <a:r>
              <a:rPr lang="nl-NL" b="1" i="1" dirty="0" err="1" smtClean="0">
                <a:solidFill>
                  <a:srgbClr val="FF0000"/>
                </a:solidFill>
              </a:rPr>
              <a:t>menu.component</a:t>
            </a:r>
            <a:r>
              <a:rPr lang="nl-NL" b="1" i="1" dirty="0">
                <a:solidFill>
                  <a:srgbClr val="FF0000"/>
                </a:solidFill>
              </a:rPr>
              <a:t>'</a:t>
            </a:r>
            <a:r>
              <a:rPr lang="nl-NL" b="1" dirty="0"/>
              <a:t>;</a:t>
            </a:r>
          </a:p>
          <a:p>
            <a:pPr marL="0" indent="0">
              <a:buNone/>
            </a:pPr>
            <a:endParaRPr lang="nl-NL" b="1" dirty="0" smtClean="0"/>
          </a:p>
          <a:p>
            <a:pPr marL="0" indent="0">
              <a:buNone/>
            </a:pPr>
            <a:endParaRPr lang="nl-NL" b="1" dirty="0"/>
          </a:p>
          <a:p>
            <a:pPr marL="0" indent="0">
              <a:buNone/>
            </a:pPr>
            <a:r>
              <a:rPr lang="nl-NL" b="1" dirty="0" smtClean="0"/>
              <a:t>@</a:t>
            </a:r>
            <a:r>
              <a:rPr lang="nl-NL" b="1" dirty="0" err="1" smtClean="0"/>
              <a:t>NgModule</a:t>
            </a:r>
            <a:r>
              <a:rPr lang="nl-NL" b="1" dirty="0" smtClean="0"/>
              <a:t>({</a:t>
            </a:r>
          </a:p>
          <a:p>
            <a:pPr marL="0" indent="0">
              <a:buNone/>
            </a:pPr>
            <a:r>
              <a:rPr lang="nl-NL" b="1" dirty="0" smtClean="0"/>
              <a:t>    </a:t>
            </a:r>
            <a:r>
              <a:rPr lang="nl-NL" b="1" dirty="0" err="1" smtClean="0"/>
              <a:t>imports</a:t>
            </a:r>
            <a:r>
              <a:rPr lang="nl-NL" b="1" dirty="0" smtClean="0"/>
              <a:t>: [</a:t>
            </a:r>
            <a:r>
              <a:rPr lang="nl-NL" b="1" dirty="0" err="1" smtClean="0"/>
              <a:t>BrowserModulem</a:t>
            </a:r>
            <a:r>
              <a:rPr lang="nl-NL" b="1" dirty="0" smtClean="0"/>
              <a:t>, </a:t>
            </a:r>
            <a:r>
              <a:rPr lang="nl-NL" sz="2500" b="1" dirty="0" err="1" smtClean="0"/>
              <a:t>FormsModule</a:t>
            </a:r>
            <a:r>
              <a:rPr lang="nl-NL" b="1" dirty="0" smtClean="0"/>
              <a:t>],   </a:t>
            </a:r>
            <a:r>
              <a:rPr lang="nl-NL" sz="1800" b="1" i="1" dirty="0" smtClean="0"/>
              <a:t>// </a:t>
            </a:r>
            <a:r>
              <a:rPr lang="nl-NL" sz="1800" b="1" i="1" dirty="0" err="1" smtClean="0"/>
              <a:t>inject</a:t>
            </a:r>
            <a:r>
              <a:rPr lang="nl-NL" sz="1800" b="1" i="1" dirty="0" smtClean="0"/>
              <a:t> </a:t>
            </a:r>
            <a:r>
              <a:rPr lang="nl-NL" sz="1800" b="1" i="1" dirty="0" err="1" smtClean="0"/>
              <a:t>build</a:t>
            </a:r>
            <a:r>
              <a:rPr lang="nl-NL" sz="1800" b="1" i="1" dirty="0" smtClean="0"/>
              <a:t>-in </a:t>
            </a:r>
            <a:r>
              <a:rPr lang="nl-NL" sz="2600" b="1" i="1" dirty="0" smtClean="0"/>
              <a:t>modules</a:t>
            </a:r>
          </a:p>
          <a:p>
            <a:pPr marL="0" indent="0">
              <a:buNone/>
            </a:pPr>
            <a:r>
              <a:rPr lang="nl-NL" b="1" dirty="0"/>
              <a:t> </a:t>
            </a:r>
            <a:r>
              <a:rPr lang="nl-NL" b="1" dirty="0" smtClean="0"/>
              <a:t>   </a:t>
            </a:r>
            <a:r>
              <a:rPr lang="nl-NL" b="1" dirty="0" err="1" smtClean="0"/>
              <a:t>declarations</a:t>
            </a:r>
            <a:r>
              <a:rPr lang="nl-NL" b="1" dirty="0" smtClean="0"/>
              <a:t>: </a:t>
            </a:r>
            <a:r>
              <a:rPr lang="nl-NL" b="1" dirty="0"/>
              <a:t>[</a:t>
            </a:r>
            <a:r>
              <a:rPr lang="nl-NL" b="1" dirty="0" err="1"/>
              <a:t>AppComponent</a:t>
            </a:r>
            <a:r>
              <a:rPr lang="nl-NL" b="1" dirty="0"/>
              <a:t> </a:t>
            </a:r>
            <a:r>
              <a:rPr lang="nl-NL" b="1" dirty="0" smtClean="0"/>
              <a:t>,</a:t>
            </a:r>
            <a:r>
              <a:rPr lang="nl-NL" sz="3600" b="1" dirty="0" err="1" smtClean="0">
                <a:solidFill>
                  <a:srgbClr val="FFC000"/>
                </a:solidFill>
              </a:rPr>
              <a:t>BookListComponent</a:t>
            </a:r>
            <a:r>
              <a:rPr lang="nl-NL" b="1" dirty="0" smtClean="0"/>
              <a:t>, </a:t>
            </a:r>
            <a:r>
              <a:rPr lang="nl-NL" sz="3600" b="1" dirty="0" err="1" smtClean="0">
                <a:solidFill>
                  <a:srgbClr val="FFC000"/>
                </a:solidFill>
              </a:rPr>
              <a:t>MenuComponent</a:t>
            </a:r>
            <a:r>
              <a:rPr lang="nl-NL" b="1" dirty="0" smtClean="0"/>
              <a:t>],   </a:t>
            </a:r>
            <a:r>
              <a:rPr lang="nl-NL" sz="1800" b="1" i="1" dirty="0" smtClean="0"/>
              <a:t>// </a:t>
            </a:r>
            <a:r>
              <a:rPr lang="nl-NL" sz="1800" b="1" i="1" dirty="0" err="1" smtClean="0"/>
              <a:t>inject</a:t>
            </a:r>
            <a:r>
              <a:rPr lang="nl-NL" sz="1800" b="1" i="1" dirty="0" smtClean="0"/>
              <a:t> </a:t>
            </a:r>
            <a:r>
              <a:rPr lang="nl-NL" sz="1800" b="1" i="1" dirty="0" err="1" smtClean="0"/>
              <a:t>your</a:t>
            </a:r>
            <a:r>
              <a:rPr lang="nl-NL" sz="1800" b="1" i="1" dirty="0" smtClean="0"/>
              <a:t> </a:t>
            </a:r>
            <a:r>
              <a:rPr lang="nl-NL" sz="1800" b="1" i="1" dirty="0" err="1" smtClean="0"/>
              <a:t>own</a:t>
            </a:r>
            <a:r>
              <a:rPr lang="nl-NL" sz="1800" b="1" i="1" dirty="0" smtClean="0"/>
              <a:t> </a:t>
            </a:r>
            <a:r>
              <a:rPr lang="nl-NL" sz="2600" b="1" i="1" dirty="0" err="1" smtClean="0"/>
              <a:t>components</a:t>
            </a:r>
            <a:endParaRPr lang="nl-NL" sz="2600" b="1" i="1" dirty="0" smtClean="0"/>
          </a:p>
          <a:p>
            <a:pPr marL="0" indent="0">
              <a:buNone/>
            </a:pPr>
            <a:r>
              <a:rPr lang="nl-NL" b="1" dirty="0"/>
              <a:t> </a:t>
            </a:r>
            <a:r>
              <a:rPr lang="nl-NL" b="1" dirty="0" smtClean="0"/>
              <a:t>   bootstrap: [</a:t>
            </a:r>
            <a:r>
              <a:rPr lang="nl-NL" b="1" dirty="0" err="1" smtClean="0">
                <a:solidFill>
                  <a:srgbClr val="C00000"/>
                </a:solidFill>
              </a:rPr>
              <a:t>AppComponent</a:t>
            </a:r>
            <a:r>
              <a:rPr lang="nl-NL" b="1" dirty="0" smtClean="0"/>
              <a:t>]        </a:t>
            </a:r>
            <a:r>
              <a:rPr lang="nl-NL" sz="1800" b="1" i="1" dirty="0" smtClean="0"/>
              <a:t>// </a:t>
            </a:r>
            <a:r>
              <a:rPr lang="nl-NL" sz="1800" b="1" i="1" dirty="0" err="1" smtClean="0"/>
              <a:t>main</a:t>
            </a:r>
            <a:r>
              <a:rPr lang="nl-NL" sz="1800" b="1" i="1" dirty="0" smtClean="0"/>
              <a:t> component </a:t>
            </a:r>
            <a:r>
              <a:rPr lang="nl-NL" sz="1800" b="1" i="1" dirty="0" err="1" smtClean="0"/>
              <a:t>you</a:t>
            </a:r>
            <a:r>
              <a:rPr lang="nl-NL" sz="1800" b="1" i="1" dirty="0" smtClean="0"/>
              <a:t> </a:t>
            </a:r>
            <a:r>
              <a:rPr lang="nl-NL" sz="1800" b="1" i="1" dirty="0" err="1" smtClean="0"/>
              <a:t>need</a:t>
            </a:r>
            <a:r>
              <a:rPr lang="nl-NL" sz="1800" b="1" i="1" dirty="0" smtClean="0"/>
              <a:t> </a:t>
            </a:r>
            <a:r>
              <a:rPr lang="nl-NL" sz="1800" b="1" i="1" dirty="0" err="1" smtClean="0"/>
              <a:t>to</a:t>
            </a:r>
            <a:r>
              <a:rPr lang="nl-NL" sz="1800" b="1" i="1" dirty="0" smtClean="0"/>
              <a:t> </a:t>
            </a:r>
            <a:r>
              <a:rPr lang="nl-NL" sz="2600" b="1" i="1" dirty="0" smtClean="0"/>
              <a:t>bootstrap</a:t>
            </a:r>
            <a:endParaRPr lang="nl-NL" sz="2600" b="1" i="1" dirty="0"/>
          </a:p>
          <a:p>
            <a:pPr marL="0" indent="0">
              <a:buNone/>
            </a:pPr>
            <a:r>
              <a:rPr lang="nl-NL" b="1" dirty="0" smtClean="0"/>
              <a:t>})</a:t>
            </a:r>
          </a:p>
          <a:p>
            <a:pPr marL="0" indent="0">
              <a:buNone/>
            </a:pPr>
            <a:endParaRPr lang="nl-NL" b="1" dirty="0" smtClean="0"/>
          </a:p>
          <a:p>
            <a:pPr marL="0" indent="0">
              <a:buNone/>
            </a:pPr>
            <a:r>
              <a:rPr lang="nl-NL" b="1" dirty="0"/>
              <a:t>e</a:t>
            </a:r>
            <a:r>
              <a:rPr lang="nl-NL" b="1" dirty="0" smtClean="0"/>
              <a:t>xport class </a:t>
            </a:r>
            <a:r>
              <a:rPr lang="nl-NL" b="1" dirty="0" err="1" smtClean="0"/>
              <a:t>AppModule</a:t>
            </a:r>
            <a:r>
              <a:rPr lang="nl-NL" b="1" dirty="0" smtClean="0"/>
              <a:t> { }</a:t>
            </a:r>
          </a:p>
          <a:p>
            <a:pPr marL="0" indent="0">
              <a:buNone/>
            </a:pPr>
            <a:endParaRPr lang="nl-NL" b="1" dirty="0" smtClean="0"/>
          </a:p>
          <a:p>
            <a:pPr marL="0" indent="0">
              <a:buNone/>
            </a:pPr>
            <a:endParaRPr lang="nl-NL" b="1" dirty="0" smtClean="0"/>
          </a:p>
          <a:p>
            <a:pPr marL="0" indent="0">
              <a:buNone/>
            </a:pPr>
            <a:endParaRPr lang="nl-NL" b="1" dirty="0" smtClean="0"/>
          </a:p>
          <a:p>
            <a:pPr marL="0" indent="0">
              <a:buNone/>
            </a:pPr>
            <a:endParaRPr lang="nl-NL" b="1" dirty="0"/>
          </a:p>
          <a:p>
            <a:pPr marL="0" indent="0">
              <a:buNone/>
            </a:pPr>
            <a:endParaRPr lang="nl-NL" b="1" dirty="0"/>
          </a:p>
          <a:p>
            <a:pPr marL="0" indent="0">
              <a:buNone/>
            </a:pPr>
            <a:endParaRPr lang="nl-NL" b="1" dirty="0"/>
          </a:p>
          <a:p>
            <a:pPr marL="0" indent="0">
              <a:buNone/>
            </a:pPr>
            <a:endParaRPr lang="nl-NL" dirty="0" smtClean="0"/>
          </a:p>
          <a:p>
            <a:pPr marL="0" indent="0">
              <a:buNone/>
            </a:pPr>
            <a:endParaRPr lang="nl-NL" dirty="0"/>
          </a:p>
        </p:txBody>
      </p:sp>
    </p:spTree>
    <p:extLst>
      <p:ext uri="{BB962C8B-B14F-4D97-AF65-F5344CB8AC3E}">
        <p14:creationId xmlns:p14="http://schemas.microsoft.com/office/powerpoint/2010/main" val="5476323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endParaRPr lang="nl-NL" b="1" dirty="0">
              <a:solidFill>
                <a:srgbClr val="FFC000"/>
              </a:solidFill>
            </a:endParaRPr>
          </a:p>
        </p:txBody>
      </p:sp>
      <p:sp>
        <p:nvSpPr>
          <p:cNvPr id="3" name="Tijdelijke aanduiding voor inhoud 2"/>
          <p:cNvSpPr>
            <a:spLocks noGrp="1"/>
          </p:cNvSpPr>
          <p:nvPr>
            <p:ph idx="1"/>
          </p:nvPr>
        </p:nvSpPr>
        <p:spPr/>
        <p:txBody>
          <a:bodyPr/>
          <a:lstStyle/>
          <a:p>
            <a:endParaRPr lang="nl-NL"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8856" y="1927625"/>
            <a:ext cx="4029516" cy="4147338"/>
          </a:xfrm>
          <a:prstGeom prst="rect">
            <a:avLst/>
          </a:prstGeom>
        </p:spPr>
      </p:pic>
    </p:spTree>
    <p:extLst>
      <p:ext uri="{BB962C8B-B14F-4D97-AF65-F5344CB8AC3E}">
        <p14:creationId xmlns:p14="http://schemas.microsoft.com/office/powerpoint/2010/main" val="37222961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C000"/>
                </a:solidFill>
              </a:rPr>
              <a:t>Architecture: Split your app into small components</a:t>
            </a:r>
            <a:endParaRPr lang="nl-NL" sz="4000" dirty="0"/>
          </a:p>
        </p:txBody>
      </p:sp>
      <p:sp>
        <p:nvSpPr>
          <p:cNvPr id="3" name="Content Placeholder 2"/>
          <p:cNvSpPr>
            <a:spLocks noGrp="1"/>
          </p:cNvSpPr>
          <p:nvPr>
            <p:ph idx="1"/>
          </p:nvPr>
        </p:nvSpPr>
        <p:spPr/>
        <p:txBody>
          <a:bodyPr>
            <a:normAutofit fontScale="85000" lnSpcReduction="20000"/>
          </a:bodyPr>
          <a:lstStyle/>
          <a:p>
            <a:endParaRPr lang="nl-NL" dirty="0" smtClean="0"/>
          </a:p>
          <a:p>
            <a:pPr marL="0" indent="0">
              <a:buNone/>
            </a:pPr>
            <a:r>
              <a:rPr lang="nl-NL" b="1" dirty="0" smtClean="0">
                <a:solidFill>
                  <a:srgbClr val="C00000"/>
                </a:solidFill>
              </a:rPr>
              <a:t>Steps </a:t>
            </a:r>
            <a:r>
              <a:rPr lang="nl-NL" b="1" dirty="0" err="1" smtClean="0">
                <a:solidFill>
                  <a:srgbClr val="C00000"/>
                </a:solidFill>
              </a:rPr>
              <a:t>todo</a:t>
            </a:r>
            <a:r>
              <a:rPr lang="nl-NL" b="1" dirty="0" smtClean="0">
                <a:solidFill>
                  <a:srgbClr val="C00000"/>
                </a:solidFill>
              </a:rPr>
              <a:t>:</a:t>
            </a:r>
          </a:p>
          <a:p>
            <a:pPr marL="0" indent="0">
              <a:buNone/>
            </a:pPr>
            <a:endParaRPr lang="nl-NL" dirty="0" smtClean="0"/>
          </a:p>
          <a:p>
            <a:r>
              <a:rPr lang="nl-NL" dirty="0" err="1" smtClean="0"/>
              <a:t>Implement</a:t>
            </a:r>
            <a:r>
              <a:rPr lang="nl-NL" dirty="0" smtClean="0"/>
              <a:t> </a:t>
            </a:r>
            <a:r>
              <a:rPr lang="nl-NL" dirty="0"/>
              <a:t>the </a:t>
            </a:r>
            <a:r>
              <a:rPr lang="nl-NL" b="1" i="1" dirty="0" err="1" smtClean="0"/>
              <a:t>BookListComponent</a:t>
            </a:r>
            <a:endParaRPr lang="nl-NL" b="1" i="1" dirty="0" smtClean="0"/>
          </a:p>
          <a:p>
            <a:r>
              <a:rPr lang="nl-NL" dirty="0" err="1"/>
              <a:t>Implement</a:t>
            </a:r>
            <a:r>
              <a:rPr lang="nl-NL" dirty="0"/>
              <a:t> the </a:t>
            </a:r>
            <a:r>
              <a:rPr lang="nl-NL" b="1" i="1" dirty="0" err="1" smtClean="0"/>
              <a:t>MenuComponent</a:t>
            </a:r>
            <a:endParaRPr lang="nl-NL" b="1" i="1" dirty="0" smtClean="0"/>
          </a:p>
          <a:p>
            <a:r>
              <a:rPr lang="nl-NL" dirty="0" err="1"/>
              <a:t>Implement</a:t>
            </a:r>
            <a:r>
              <a:rPr lang="nl-NL" dirty="0"/>
              <a:t> the </a:t>
            </a:r>
            <a:r>
              <a:rPr lang="nl-NL" b="1" i="1" dirty="0" err="1" smtClean="0"/>
              <a:t>HeaderComponent</a:t>
            </a:r>
            <a:r>
              <a:rPr lang="nl-NL" dirty="0" smtClean="0"/>
              <a:t> (the </a:t>
            </a:r>
            <a:r>
              <a:rPr lang="nl-NL" dirty="0" err="1" smtClean="0"/>
              <a:t>same</a:t>
            </a:r>
            <a:r>
              <a:rPr lang="nl-NL" dirty="0" smtClean="0"/>
              <a:t> as the </a:t>
            </a:r>
            <a:r>
              <a:rPr lang="nl-NL" dirty="0" err="1" smtClean="0"/>
              <a:t>BookListComponent</a:t>
            </a:r>
            <a:r>
              <a:rPr lang="nl-NL" dirty="0" smtClean="0"/>
              <a:t>)</a:t>
            </a:r>
          </a:p>
          <a:p>
            <a:r>
              <a:rPr lang="nl-NL" dirty="0" err="1"/>
              <a:t>Implement</a:t>
            </a:r>
            <a:r>
              <a:rPr lang="nl-NL" dirty="0"/>
              <a:t> the </a:t>
            </a:r>
            <a:r>
              <a:rPr lang="nl-NL" b="1" i="1" dirty="0" err="1" smtClean="0"/>
              <a:t>SideBarComponent</a:t>
            </a:r>
            <a:r>
              <a:rPr lang="nl-NL" dirty="0" smtClean="0"/>
              <a:t> (conform the </a:t>
            </a:r>
            <a:r>
              <a:rPr lang="nl-NL" dirty="0" err="1" smtClean="0"/>
              <a:t>MenuComponent</a:t>
            </a:r>
            <a:r>
              <a:rPr lang="nl-NL" dirty="0" smtClean="0"/>
              <a:t>)</a:t>
            </a:r>
          </a:p>
          <a:p>
            <a:endParaRPr lang="nl-NL" dirty="0"/>
          </a:p>
          <a:p>
            <a:pPr marL="0" indent="0" algn="ctr">
              <a:buNone/>
            </a:pPr>
            <a:r>
              <a:rPr lang="nl-NL" sz="4800" b="1" dirty="0" smtClean="0"/>
              <a:t>For </a:t>
            </a:r>
            <a:r>
              <a:rPr lang="nl-NL" sz="4800" b="1" dirty="0" err="1" smtClean="0"/>
              <a:t>suggestions</a:t>
            </a:r>
            <a:r>
              <a:rPr lang="nl-NL" sz="4800" b="1" dirty="0" smtClean="0"/>
              <a:t> </a:t>
            </a:r>
            <a:r>
              <a:rPr lang="nl-NL" sz="4800" b="1" dirty="0" err="1" smtClean="0"/>
              <a:t>clone</a:t>
            </a:r>
            <a:r>
              <a:rPr lang="nl-NL" sz="4800" b="1" dirty="0" smtClean="0"/>
              <a:t> </a:t>
            </a:r>
            <a:r>
              <a:rPr lang="nl-NL" sz="4800" b="1" dirty="0" err="1" smtClean="0"/>
              <a:t>this</a:t>
            </a:r>
            <a:r>
              <a:rPr lang="nl-NL" sz="4800" b="1" dirty="0" smtClean="0"/>
              <a:t>:</a:t>
            </a:r>
            <a:endParaRPr lang="nl-NL" sz="4800" b="1" dirty="0"/>
          </a:p>
          <a:p>
            <a:pPr marL="0" indent="0" algn="ctr">
              <a:buNone/>
            </a:pPr>
            <a:r>
              <a:rPr lang="nl-NL" b="1" dirty="0"/>
              <a:t>https://github.com/petereijgermans11/hackjam-angular-part1</a:t>
            </a:r>
          </a:p>
          <a:p>
            <a:endParaRPr lang="nl-NL" dirty="0"/>
          </a:p>
        </p:txBody>
      </p:sp>
    </p:spTree>
    <p:extLst>
      <p:ext uri="{BB962C8B-B14F-4D97-AF65-F5344CB8AC3E}">
        <p14:creationId xmlns:p14="http://schemas.microsoft.com/office/powerpoint/2010/main" val="7156944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r>
              <a:rPr lang="nl-NL" b="1" dirty="0" smtClean="0">
                <a:solidFill>
                  <a:srgbClr val="FFC000"/>
                </a:solidFill>
              </a:rPr>
              <a:t> Class</a:t>
            </a:r>
            <a:endParaRPr lang="nl-NL" b="1" dirty="0">
              <a:solidFill>
                <a:srgbClr val="FFC000"/>
              </a:solidFill>
            </a:endParaRPr>
          </a:p>
        </p:txBody>
      </p:sp>
      <p:sp>
        <p:nvSpPr>
          <p:cNvPr id="9" name="Tijdelijke aanduiding voor inhoud 8"/>
          <p:cNvSpPr>
            <a:spLocks noGrp="1"/>
          </p:cNvSpPr>
          <p:nvPr>
            <p:ph idx="1"/>
          </p:nvPr>
        </p:nvSpPr>
        <p:spPr>
          <a:xfrm>
            <a:off x="1967696" y="1825625"/>
            <a:ext cx="9386103" cy="4351338"/>
          </a:xfrm>
        </p:spPr>
        <p:txBody>
          <a:bodyPr>
            <a:normAutofit/>
          </a:bodyPr>
          <a:lstStyle/>
          <a:p>
            <a:pPr marL="0" indent="0">
              <a:buNone/>
            </a:pPr>
            <a:r>
              <a:rPr lang="nl-NL" sz="2600" b="1" dirty="0">
                <a:solidFill>
                  <a:srgbClr val="C00000"/>
                </a:solidFill>
              </a:rPr>
              <a:t>class</a:t>
            </a:r>
            <a:r>
              <a:rPr lang="nl-NL" sz="2600" b="1" dirty="0"/>
              <a:t> </a:t>
            </a:r>
            <a:r>
              <a:rPr lang="nl-NL" sz="2600" b="1" dirty="0" err="1" smtClean="0"/>
              <a:t>BookListComponent</a:t>
            </a:r>
            <a:r>
              <a:rPr lang="nl-NL" sz="2600" b="1" dirty="0" smtClean="0"/>
              <a:t> {</a:t>
            </a:r>
          </a:p>
          <a:p>
            <a:pPr marL="0" indent="0">
              <a:buNone/>
            </a:pPr>
            <a:r>
              <a:rPr lang="nl-NL" sz="2600" b="1" dirty="0" smtClean="0">
                <a:solidFill>
                  <a:srgbClr val="00B0F0"/>
                </a:solidFill>
              </a:rPr>
              <a:t>          </a:t>
            </a:r>
            <a:r>
              <a:rPr lang="nl-NL" sz="2600" b="1" dirty="0" err="1" smtClean="0">
                <a:solidFill>
                  <a:srgbClr val="FFC000"/>
                </a:solidFill>
              </a:rPr>
              <a:t>books</a:t>
            </a:r>
            <a:r>
              <a:rPr lang="nl-NL" sz="2600" b="1" dirty="0" smtClean="0"/>
              <a:t>:  String[];</a:t>
            </a:r>
          </a:p>
          <a:p>
            <a:pPr marL="0" indent="0">
              <a:buNone/>
            </a:pPr>
            <a:endParaRPr lang="nl-NL" sz="2600" b="1" dirty="0" smtClean="0"/>
          </a:p>
          <a:p>
            <a:pPr marL="0" indent="0">
              <a:buNone/>
            </a:pPr>
            <a:r>
              <a:rPr lang="nl-NL" sz="2600" b="1" dirty="0" smtClean="0"/>
              <a:t>          </a:t>
            </a:r>
            <a:r>
              <a:rPr lang="nl-NL" sz="2600" b="1" dirty="0" err="1">
                <a:solidFill>
                  <a:srgbClr val="C00000"/>
                </a:solidFill>
              </a:rPr>
              <a:t>constructor</a:t>
            </a:r>
            <a:r>
              <a:rPr lang="nl-NL" sz="2600" b="1" dirty="0"/>
              <a:t>() {</a:t>
            </a:r>
          </a:p>
          <a:p>
            <a:pPr marL="457200" lvl="1" indent="0">
              <a:buNone/>
            </a:pPr>
            <a:r>
              <a:rPr lang="nl-NL" sz="2600" b="1" dirty="0"/>
              <a:t>        </a:t>
            </a:r>
            <a:r>
              <a:rPr lang="nl-NL" sz="2600" b="1" dirty="0" smtClean="0"/>
              <a:t>      </a:t>
            </a:r>
            <a:r>
              <a:rPr lang="nl-NL" sz="2600" b="1" dirty="0" err="1" smtClean="0">
                <a:solidFill>
                  <a:schemeClr val="accent2"/>
                </a:solidFill>
              </a:rPr>
              <a:t>this.</a:t>
            </a:r>
            <a:r>
              <a:rPr lang="nl-NL" sz="2600" b="1" dirty="0" err="1" smtClean="0">
                <a:solidFill>
                  <a:srgbClr val="FFC000"/>
                </a:solidFill>
              </a:rPr>
              <a:t>books</a:t>
            </a:r>
            <a:r>
              <a:rPr lang="nl-NL" sz="2600" b="1" dirty="0" smtClean="0">
                <a:solidFill>
                  <a:srgbClr val="FFC000"/>
                </a:solidFill>
              </a:rPr>
              <a:t> </a:t>
            </a:r>
            <a:r>
              <a:rPr lang="nl-NL" sz="2600" b="1" dirty="0" smtClean="0"/>
              <a:t>=[‘book1’, ‘book2’]</a:t>
            </a:r>
          </a:p>
          <a:p>
            <a:pPr marL="457200" lvl="1" indent="0">
              <a:buNone/>
            </a:pPr>
            <a:r>
              <a:rPr lang="nl-NL" sz="2600" b="1" dirty="0" smtClean="0"/>
              <a:t>     }  </a:t>
            </a:r>
          </a:p>
          <a:p>
            <a:pPr marL="0" indent="0">
              <a:buNone/>
            </a:pPr>
            <a:r>
              <a:rPr lang="nl-NL" sz="2600" b="1" dirty="0" smtClean="0"/>
              <a:t>}</a:t>
            </a:r>
            <a:endParaRPr lang="nl-NL" sz="2600" b="1" dirty="0"/>
          </a:p>
          <a:p>
            <a:pPr marL="0" indent="0">
              <a:buNone/>
            </a:pPr>
            <a:endParaRPr lang="nl-NL" dirty="0"/>
          </a:p>
        </p:txBody>
      </p:sp>
    </p:spTree>
    <p:extLst>
      <p:ext uri="{BB962C8B-B14F-4D97-AF65-F5344CB8AC3E}">
        <p14:creationId xmlns:p14="http://schemas.microsoft.com/office/powerpoint/2010/main" val="24450033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a:solidFill>
                  <a:srgbClr val="FFC000"/>
                </a:solidFill>
              </a:rPr>
              <a:t>TypeScript</a:t>
            </a:r>
            <a:endParaRPr lang="nl-NL" b="1" dirty="0">
              <a:solidFill>
                <a:srgbClr val="C00000"/>
              </a:solidFill>
            </a:endParaRPr>
          </a:p>
        </p:txBody>
      </p:sp>
      <p:sp>
        <p:nvSpPr>
          <p:cNvPr id="3" name="Tijdelijke aanduiding voor inhoud 2"/>
          <p:cNvSpPr>
            <a:spLocks noGrp="1"/>
          </p:cNvSpPr>
          <p:nvPr>
            <p:ph idx="1"/>
          </p:nvPr>
        </p:nvSpPr>
        <p:spPr/>
        <p:txBody>
          <a:bodyPr>
            <a:normAutofit/>
          </a:bodyPr>
          <a:lstStyle/>
          <a:p>
            <a:pPr marL="0" indent="0">
              <a:buNone/>
            </a:pPr>
            <a:endParaRPr lang="nl-NL" b="1" dirty="0" smtClean="0">
              <a:solidFill>
                <a:srgbClr val="C00000"/>
              </a:solidFill>
            </a:endParaRPr>
          </a:p>
          <a:p>
            <a:pPr marL="0" indent="0">
              <a:buNone/>
            </a:pPr>
            <a:r>
              <a:rPr lang="nl-NL" b="1" dirty="0" smtClean="0">
                <a:solidFill>
                  <a:srgbClr val="C00000"/>
                </a:solidFill>
              </a:rPr>
              <a:t>Interface</a:t>
            </a:r>
          </a:p>
          <a:p>
            <a:pPr marL="0" indent="0">
              <a:buNone/>
            </a:pPr>
            <a:r>
              <a:rPr lang="nl-NL" b="1" dirty="0" smtClean="0"/>
              <a:t>		class </a:t>
            </a:r>
            <a:r>
              <a:rPr lang="nl-NL" b="1" dirty="0" err="1" smtClean="0"/>
              <a:t>BookListComponent</a:t>
            </a:r>
            <a:r>
              <a:rPr lang="nl-NL" b="1" dirty="0" smtClean="0"/>
              <a:t> </a:t>
            </a:r>
            <a:r>
              <a:rPr lang="nl-NL" b="1" i="1" dirty="0" err="1" smtClean="0">
                <a:solidFill>
                  <a:srgbClr val="FFC000"/>
                </a:solidFill>
              </a:rPr>
              <a:t>implements</a:t>
            </a:r>
            <a:r>
              <a:rPr lang="nl-NL" b="1" dirty="0" smtClean="0">
                <a:solidFill>
                  <a:srgbClr val="FFC000"/>
                </a:solidFill>
              </a:rPr>
              <a:t> </a:t>
            </a:r>
            <a:r>
              <a:rPr lang="nl-NL" b="1" dirty="0" err="1" smtClean="0"/>
              <a:t>IBookCmp</a:t>
            </a:r>
            <a:r>
              <a:rPr lang="nl-NL" b="1" dirty="0" smtClean="0"/>
              <a:t> </a:t>
            </a:r>
            <a:r>
              <a:rPr lang="nl-NL" b="1" dirty="0"/>
              <a:t>{</a:t>
            </a:r>
          </a:p>
          <a:p>
            <a:pPr marL="0" indent="0">
              <a:buNone/>
            </a:pPr>
            <a:r>
              <a:rPr lang="nl-NL" b="1" dirty="0"/>
              <a:t>                       </a:t>
            </a:r>
            <a:r>
              <a:rPr lang="nl-NL" b="1" dirty="0" smtClean="0"/>
              <a:t>}</a:t>
            </a:r>
            <a:endParaRPr lang="nl-NL" b="1" dirty="0"/>
          </a:p>
          <a:p>
            <a:pPr marL="0" indent="0">
              <a:buNone/>
            </a:pPr>
            <a:endParaRPr lang="nl-NL" b="1" dirty="0">
              <a:solidFill>
                <a:srgbClr val="C00000"/>
              </a:solidFill>
            </a:endParaRPr>
          </a:p>
          <a:p>
            <a:endParaRPr lang="nl-NL" dirty="0"/>
          </a:p>
        </p:txBody>
      </p:sp>
    </p:spTree>
    <p:extLst>
      <p:ext uri="{BB962C8B-B14F-4D97-AF65-F5344CB8AC3E}">
        <p14:creationId xmlns:p14="http://schemas.microsoft.com/office/powerpoint/2010/main" val="16941774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a:solidFill>
                  <a:srgbClr val="FFC000"/>
                </a:solidFill>
              </a:rPr>
              <a:t>TypeScript</a:t>
            </a:r>
            <a:endParaRPr lang="nl-NL" b="1" dirty="0">
              <a:solidFill>
                <a:srgbClr val="C00000"/>
              </a:solidFill>
            </a:endParaRPr>
          </a:p>
        </p:txBody>
      </p:sp>
      <p:sp>
        <p:nvSpPr>
          <p:cNvPr id="3" name="Tijdelijke aanduiding voor inhoud 2"/>
          <p:cNvSpPr>
            <a:spLocks noGrp="1"/>
          </p:cNvSpPr>
          <p:nvPr>
            <p:ph idx="1"/>
          </p:nvPr>
        </p:nvSpPr>
        <p:spPr/>
        <p:txBody>
          <a:bodyPr>
            <a:normAutofit/>
          </a:bodyPr>
          <a:lstStyle/>
          <a:p>
            <a:pPr marL="0" indent="0">
              <a:buNone/>
            </a:pPr>
            <a:r>
              <a:rPr lang="nl-NL" b="1" dirty="0" err="1" smtClean="0">
                <a:solidFill>
                  <a:srgbClr val="C00000"/>
                </a:solidFill>
              </a:rPr>
              <a:t>Generics</a:t>
            </a:r>
            <a:endParaRPr lang="nl-NL" b="1" dirty="0" smtClean="0">
              <a:solidFill>
                <a:srgbClr val="C00000"/>
              </a:solidFill>
            </a:endParaRPr>
          </a:p>
          <a:p>
            <a:pPr marL="0" indent="0" eaLnBrk="0" fontAlgn="base" hangingPunct="0">
              <a:lnSpc>
                <a:spcPct val="100000"/>
              </a:lnSpc>
              <a:spcBef>
                <a:spcPct val="0"/>
              </a:spcBef>
              <a:spcAft>
                <a:spcPct val="0"/>
              </a:spcAft>
              <a:buNone/>
            </a:pPr>
            <a:r>
              <a:rPr lang="nl-NL" b="1" dirty="0" smtClean="0"/>
              <a:t>			</a:t>
            </a:r>
            <a:r>
              <a:rPr lang="fr-FR" b="1" dirty="0" err="1"/>
              <a:t>function</a:t>
            </a:r>
            <a:r>
              <a:rPr lang="fr-FR" b="1" dirty="0"/>
              <a:t> </a:t>
            </a:r>
            <a:r>
              <a:rPr lang="fr-FR" b="1" dirty="0" err="1"/>
              <a:t>identity</a:t>
            </a:r>
            <a:r>
              <a:rPr lang="fr-FR" b="1" dirty="0"/>
              <a:t>&lt;</a:t>
            </a:r>
            <a:r>
              <a:rPr lang="fr-FR" b="1" dirty="0">
                <a:solidFill>
                  <a:srgbClr val="FFC000"/>
                </a:solidFill>
              </a:rPr>
              <a:t>T</a:t>
            </a:r>
            <a:r>
              <a:rPr lang="fr-FR" b="1" dirty="0"/>
              <a:t>&gt;(</a:t>
            </a:r>
            <a:r>
              <a:rPr lang="fr-FR" b="1" dirty="0" err="1"/>
              <a:t>arg</a:t>
            </a:r>
            <a:r>
              <a:rPr lang="fr-FR" b="1" dirty="0"/>
              <a:t>: </a:t>
            </a:r>
            <a:r>
              <a:rPr lang="fr-FR" b="1" dirty="0" smtClean="0"/>
              <a:t> </a:t>
            </a:r>
            <a:r>
              <a:rPr lang="fr-FR" b="1" dirty="0" smtClean="0">
                <a:solidFill>
                  <a:srgbClr val="FFC000"/>
                </a:solidFill>
              </a:rPr>
              <a:t>T</a:t>
            </a:r>
            <a:r>
              <a:rPr lang="fr-FR" b="1" dirty="0" smtClean="0"/>
              <a:t>):  </a:t>
            </a:r>
            <a:r>
              <a:rPr lang="fr-FR" b="1" dirty="0" smtClean="0">
                <a:solidFill>
                  <a:srgbClr val="FFC000"/>
                </a:solidFill>
              </a:rPr>
              <a:t>T  </a:t>
            </a:r>
            <a:r>
              <a:rPr lang="fr-FR" b="1" dirty="0" smtClean="0"/>
              <a:t> {</a:t>
            </a:r>
          </a:p>
          <a:p>
            <a:pPr marL="0" indent="0" eaLnBrk="0" fontAlgn="base" hangingPunct="0">
              <a:lnSpc>
                <a:spcPct val="100000"/>
              </a:lnSpc>
              <a:spcBef>
                <a:spcPct val="0"/>
              </a:spcBef>
              <a:spcAft>
                <a:spcPct val="0"/>
              </a:spcAft>
              <a:buNone/>
            </a:pPr>
            <a:r>
              <a:rPr lang="fr-FR" b="1" dirty="0"/>
              <a:t> </a:t>
            </a:r>
            <a:r>
              <a:rPr lang="fr-FR" b="1" dirty="0" smtClean="0"/>
              <a:t>                                      </a:t>
            </a:r>
            <a:r>
              <a:rPr lang="fr-FR" b="1" dirty="0" smtClean="0">
                <a:solidFill>
                  <a:schemeClr val="accent2"/>
                </a:solidFill>
              </a:rPr>
              <a:t>return </a:t>
            </a:r>
            <a:r>
              <a:rPr lang="fr-FR" b="1" dirty="0" err="1" smtClean="0"/>
              <a:t>arg</a:t>
            </a:r>
            <a:r>
              <a:rPr lang="fr-FR" b="1" dirty="0" smtClean="0"/>
              <a:t>;</a:t>
            </a:r>
          </a:p>
          <a:p>
            <a:pPr marL="0" indent="0" eaLnBrk="0" fontAlgn="base" hangingPunct="0">
              <a:lnSpc>
                <a:spcPct val="100000"/>
              </a:lnSpc>
              <a:spcBef>
                <a:spcPct val="0"/>
              </a:spcBef>
              <a:spcAft>
                <a:spcPct val="0"/>
              </a:spcAft>
              <a:buNone/>
            </a:pPr>
            <a:r>
              <a:rPr lang="fr-FR" b="1" dirty="0"/>
              <a:t> </a:t>
            </a:r>
            <a:r>
              <a:rPr lang="fr-FR" b="1" dirty="0" smtClean="0"/>
              <a:t>                                 }</a:t>
            </a:r>
            <a:endParaRPr lang="fr-FR" b="1" dirty="0"/>
          </a:p>
          <a:p>
            <a:pPr marL="0" lvl="0" indent="0" eaLnBrk="0" fontAlgn="base" hangingPunct="0">
              <a:lnSpc>
                <a:spcPct val="100000"/>
              </a:lnSpc>
              <a:spcBef>
                <a:spcPct val="0"/>
              </a:spcBef>
              <a:spcAft>
                <a:spcPct val="0"/>
              </a:spcAft>
              <a:buNone/>
            </a:pPr>
            <a:endParaRPr lang="nl-NL" b="1" dirty="0" smtClean="0"/>
          </a:p>
          <a:p>
            <a:pPr marL="0" indent="0">
              <a:buNone/>
            </a:pPr>
            <a:r>
              <a:rPr lang="nl-NL" b="1" dirty="0" err="1" smtClean="0">
                <a:solidFill>
                  <a:srgbClr val="C00000"/>
                </a:solidFill>
              </a:rPr>
              <a:t>Lambda</a:t>
            </a:r>
            <a:endParaRPr lang="nl-NL" b="1" dirty="0" smtClean="0">
              <a:solidFill>
                <a:srgbClr val="C00000"/>
              </a:solidFill>
            </a:endParaRPr>
          </a:p>
          <a:p>
            <a:pPr marL="0" indent="0">
              <a:buNone/>
            </a:pPr>
            <a:r>
              <a:rPr lang="nl-NL" b="1" dirty="0" smtClean="0"/>
              <a:t>			</a:t>
            </a:r>
            <a:r>
              <a:rPr lang="nl-NL" b="1" dirty="0" smtClean="0">
                <a:solidFill>
                  <a:schemeClr val="accent2"/>
                </a:solidFill>
              </a:rPr>
              <a:t>var</a:t>
            </a:r>
            <a:r>
              <a:rPr lang="nl-NL" dirty="0" smtClean="0"/>
              <a:t> </a:t>
            </a:r>
            <a:r>
              <a:rPr lang="nl-NL" b="1" dirty="0" err="1" smtClean="0"/>
              <a:t>calculateInterest</a:t>
            </a:r>
            <a:r>
              <a:rPr lang="nl-NL" b="1" dirty="0" smtClean="0"/>
              <a:t> </a:t>
            </a:r>
            <a:r>
              <a:rPr lang="nl-NL" b="1" dirty="0"/>
              <a:t>= (</a:t>
            </a:r>
            <a:r>
              <a:rPr lang="nl-NL" b="1" dirty="0" err="1"/>
              <a:t>amount</a:t>
            </a:r>
            <a:r>
              <a:rPr lang="nl-NL" b="1" dirty="0"/>
              <a:t>, </a:t>
            </a:r>
            <a:r>
              <a:rPr lang="nl-NL" b="1" dirty="0" err="1"/>
              <a:t>interestRate</a:t>
            </a:r>
            <a:r>
              <a:rPr lang="nl-NL" b="1" dirty="0" smtClean="0"/>
              <a:t>,</a:t>
            </a:r>
          </a:p>
          <a:p>
            <a:pPr marL="0" indent="0">
              <a:buNone/>
            </a:pPr>
            <a:r>
              <a:rPr lang="nl-NL" b="1" dirty="0"/>
              <a:t> </a:t>
            </a:r>
            <a:r>
              <a:rPr lang="nl-NL" b="1" dirty="0" smtClean="0"/>
              <a:t>                                 </a:t>
            </a:r>
            <a:r>
              <a:rPr lang="nl-NL" b="1" dirty="0" err="1" smtClean="0"/>
              <a:t>duration</a:t>
            </a:r>
            <a:r>
              <a:rPr lang="nl-NL" b="1" dirty="0"/>
              <a:t>) </a:t>
            </a:r>
            <a:r>
              <a:rPr lang="nl-NL" b="1" dirty="0">
                <a:solidFill>
                  <a:srgbClr val="FF0000"/>
                </a:solidFill>
              </a:rPr>
              <a:t>=&gt;</a:t>
            </a:r>
            <a:r>
              <a:rPr lang="nl-NL" b="1" dirty="0"/>
              <a:t> </a:t>
            </a:r>
            <a:r>
              <a:rPr lang="nl-NL" b="1" dirty="0" err="1"/>
              <a:t>amount</a:t>
            </a:r>
            <a:r>
              <a:rPr lang="nl-NL" b="1" dirty="0"/>
              <a:t> * </a:t>
            </a:r>
            <a:r>
              <a:rPr lang="nl-NL" b="1" dirty="0" err="1"/>
              <a:t>interestRate</a:t>
            </a:r>
            <a:r>
              <a:rPr lang="nl-NL" b="1" dirty="0"/>
              <a:t> * </a:t>
            </a:r>
            <a:r>
              <a:rPr lang="nl-NL" b="1" dirty="0" err="1"/>
              <a:t>duration</a:t>
            </a:r>
            <a:r>
              <a:rPr lang="nl-NL" b="1" dirty="0"/>
              <a:t> / </a:t>
            </a:r>
            <a:r>
              <a:rPr lang="nl-NL" b="1" dirty="0" smtClean="0"/>
              <a:t>12</a:t>
            </a:r>
            <a:endParaRPr lang="nl-NL" b="1" dirty="0"/>
          </a:p>
          <a:p>
            <a:pPr marL="0" indent="0">
              <a:buNone/>
            </a:pPr>
            <a:endParaRPr lang="nl-NL" b="1" dirty="0">
              <a:solidFill>
                <a:srgbClr val="C00000"/>
              </a:solidFill>
            </a:endParaRPr>
          </a:p>
          <a:p>
            <a:endParaRPr lang="nl-NL" dirty="0"/>
          </a:p>
        </p:txBody>
      </p:sp>
    </p:spTree>
    <p:extLst>
      <p:ext uri="{BB962C8B-B14F-4D97-AF65-F5344CB8AC3E}">
        <p14:creationId xmlns:p14="http://schemas.microsoft.com/office/powerpoint/2010/main" val="2834298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Forms</a:t>
            </a:r>
            <a:endParaRPr lang="nl-NL" dirty="0"/>
          </a:p>
        </p:txBody>
      </p:sp>
      <p:sp>
        <p:nvSpPr>
          <p:cNvPr id="3" name="Tijdelijke aanduiding voor inhoud 2"/>
          <p:cNvSpPr>
            <a:spLocks noGrp="1"/>
          </p:cNvSpPr>
          <p:nvPr>
            <p:ph idx="1"/>
          </p:nvPr>
        </p:nvSpPr>
        <p:spPr/>
        <p:txBody>
          <a:bodyPr>
            <a:normAutofit/>
          </a:bodyPr>
          <a:lstStyle/>
          <a:p>
            <a:endParaRPr lang="nl-NL" dirty="0" smtClean="0"/>
          </a:p>
          <a:p>
            <a:endParaRPr lang="nl-NL" dirty="0"/>
          </a:p>
          <a:p>
            <a:endParaRPr lang="nl-NL" dirty="0"/>
          </a:p>
        </p:txBody>
      </p:sp>
      <p:sp>
        <p:nvSpPr>
          <p:cNvPr id="4" name="Rechthoek 3"/>
          <p:cNvSpPr/>
          <p:nvPr/>
        </p:nvSpPr>
        <p:spPr>
          <a:xfrm>
            <a:off x="1261241" y="2154634"/>
            <a:ext cx="8229600" cy="2585323"/>
          </a:xfrm>
          <a:prstGeom prst="rect">
            <a:avLst/>
          </a:prstGeom>
        </p:spPr>
        <p:txBody>
          <a:bodyPr wrap="square">
            <a:spAutoFit/>
          </a:bodyPr>
          <a:lstStyle/>
          <a:p>
            <a:r>
              <a:rPr lang="en-US" dirty="0"/>
              <a:t>Implement the </a:t>
            </a:r>
            <a:r>
              <a:rPr lang="en-US" dirty="0" smtClean="0"/>
              <a:t>search in the side bar</a:t>
            </a:r>
            <a:endParaRPr lang="en-US" dirty="0"/>
          </a:p>
          <a:p>
            <a:pPr lvl="1"/>
            <a:r>
              <a:rPr lang="en-US" dirty="0"/>
              <a:t>Learn about Forms and </a:t>
            </a:r>
            <a:r>
              <a:rPr lang="en-US" dirty="0" err="1"/>
              <a:t>NgModel</a:t>
            </a:r>
            <a:endParaRPr lang="en-US" dirty="0"/>
          </a:p>
          <a:p>
            <a:pPr lvl="1"/>
            <a:r>
              <a:rPr lang="en-US" dirty="0"/>
              <a:t>The search should be applied to the title and the </a:t>
            </a:r>
            <a:r>
              <a:rPr lang="en-US" dirty="0" smtClean="0"/>
              <a:t>category</a:t>
            </a:r>
          </a:p>
          <a:p>
            <a:pPr lvl="1"/>
            <a:endParaRPr lang="en-US" dirty="0"/>
          </a:p>
          <a:p>
            <a:pPr lvl="1"/>
            <a:endParaRPr lang="en-US" dirty="0" smtClean="0"/>
          </a:p>
          <a:p>
            <a:pPr lvl="1"/>
            <a:endParaRPr lang="en-US" b="1" dirty="0" smtClean="0"/>
          </a:p>
          <a:p>
            <a:pPr lvl="1"/>
            <a:endParaRPr lang="en-US" b="1" dirty="0"/>
          </a:p>
          <a:p>
            <a:pPr lvl="1"/>
            <a:endParaRPr lang="nl-NL" dirty="0"/>
          </a:p>
          <a:p>
            <a:pPr lvl="1"/>
            <a:endParaRPr lang="en-US" dirty="0"/>
          </a:p>
        </p:txBody>
      </p:sp>
      <p:pic>
        <p:nvPicPr>
          <p:cNvPr id="5" name="Afbeelding 4"/>
          <p:cNvPicPr>
            <a:picLocks noChangeAspect="1"/>
          </p:cNvPicPr>
          <p:nvPr/>
        </p:nvPicPr>
        <p:blipFill>
          <a:blip r:embed="rId2"/>
          <a:stretch>
            <a:fillRect/>
          </a:stretch>
        </p:blipFill>
        <p:spPr>
          <a:xfrm>
            <a:off x="150471" y="-719076"/>
            <a:ext cx="15321022" cy="8618075"/>
          </a:xfrm>
          <a:prstGeom prst="rect">
            <a:avLst/>
          </a:prstGeom>
        </p:spPr>
      </p:pic>
    </p:spTree>
    <p:extLst>
      <p:ext uri="{BB962C8B-B14F-4D97-AF65-F5344CB8AC3E}">
        <p14:creationId xmlns:p14="http://schemas.microsoft.com/office/powerpoint/2010/main" val="885749374"/>
      </p:ext>
    </p:extLst>
  </p:cSld>
  <p:clrMapOvr>
    <a:masterClrMapping/>
  </p:clrMapOvr>
  <p:timing>
    <p:tnLst>
      <p:par>
        <p:cTn id="1" dur="indefinite" restart="never" nodeType="tmRoot"/>
      </p:par>
    </p:tnLst>
  </p:timing>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8530</TotalTime>
  <Words>2173</Words>
  <Application>Microsoft Office PowerPoint</Application>
  <PresentationFormat>Widescreen</PresentationFormat>
  <Paragraphs>618</Paragraphs>
  <Slides>50</Slides>
  <Notes>31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50</vt:i4>
      </vt:variant>
    </vt:vector>
  </HeadingPairs>
  <TitlesOfParts>
    <vt:vector size="63" baseType="lpstr">
      <vt:lpstr>ＭＳ 明朝</vt:lpstr>
      <vt:lpstr>Arial</vt:lpstr>
      <vt:lpstr>Calibri</vt:lpstr>
      <vt:lpstr>Calibri Light</vt:lpstr>
      <vt:lpstr>Cambria</vt:lpstr>
      <vt:lpstr>Courier</vt:lpstr>
      <vt:lpstr>Courier New</vt:lpstr>
      <vt:lpstr>Helvetica Neue Light</vt:lpstr>
      <vt:lpstr>Monaco</vt:lpstr>
      <vt:lpstr>Symbol</vt:lpstr>
      <vt:lpstr>Times New Roman</vt:lpstr>
      <vt:lpstr>Wingdings</vt:lpstr>
      <vt:lpstr>Kantoorthema</vt:lpstr>
      <vt:lpstr>337</vt:lpstr>
      <vt:lpstr>Goal</vt:lpstr>
      <vt:lpstr>Angular 2</vt:lpstr>
      <vt:lpstr>TypeScript</vt:lpstr>
      <vt:lpstr>TypeScript</vt:lpstr>
      <vt:lpstr>TypeScript Class</vt:lpstr>
      <vt:lpstr>TypeScript</vt:lpstr>
      <vt:lpstr>TypeScript</vt:lpstr>
      <vt:lpstr>Forms</vt:lpstr>
      <vt:lpstr>Component based</vt:lpstr>
      <vt:lpstr>Component based</vt:lpstr>
      <vt:lpstr>Syntax Component</vt:lpstr>
      <vt:lpstr>MetaData</vt:lpstr>
      <vt:lpstr>Syntax template booklist.template.html</vt:lpstr>
      <vt:lpstr>Example Simple App</vt:lpstr>
      <vt:lpstr>Module</vt:lpstr>
      <vt:lpstr>AppModule = entry point App</vt:lpstr>
      <vt:lpstr>Data binding</vt:lpstr>
      <vt:lpstr>Data binding</vt:lpstr>
      <vt:lpstr>Data binding</vt:lpstr>
      <vt:lpstr>Example two way databinding</vt:lpstr>
      <vt:lpstr>Show / Hide CSS Classes</vt:lpstr>
      <vt:lpstr>PowerPoint Presentation</vt:lpstr>
      <vt:lpstr>Forms</vt:lpstr>
      <vt:lpstr>Forms</vt:lpstr>
      <vt:lpstr>Forms  [(ngModel)]</vt:lpstr>
      <vt:lpstr>Forms  [(ngModel)]</vt:lpstr>
      <vt:lpstr>Getting started</vt:lpstr>
      <vt:lpstr>Links</vt:lpstr>
      <vt:lpstr>TODO: Features to implement in your app </vt:lpstr>
      <vt:lpstr>PowerPoint Presentation</vt:lpstr>
      <vt:lpstr>Service</vt:lpstr>
      <vt:lpstr>AppService</vt:lpstr>
      <vt:lpstr>Use the AppService in your AppComponent</vt:lpstr>
      <vt:lpstr>Inject service via the constructor of the AppComponent</vt:lpstr>
      <vt:lpstr>Exercise</vt:lpstr>
      <vt:lpstr>Architecture</vt:lpstr>
      <vt:lpstr>Architecture: Split your app into small components </vt:lpstr>
      <vt:lpstr>PowerPoint Presentation</vt:lpstr>
      <vt:lpstr>booklist.template.html</vt:lpstr>
      <vt:lpstr>bookList.component.ts</vt:lpstr>
      <vt:lpstr>app.template.html</vt:lpstr>
      <vt:lpstr>Add BookListComponent in app.module.js</vt:lpstr>
      <vt:lpstr>PowerPoint Presentation</vt:lpstr>
      <vt:lpstr>menu.template.html</vt:lpstr>
      <vt:lpstr>menu.component.ts</vt:lpstr>
      <vt:lpstr>app.template.html</vt:lpstr>
      <vt:lpstr>app.component.ts</vt:lpstr>
      <vt:lpstr>Add MenuComponent in app.module.js</vt:lpstr>
      <vt:lpstr>Architecture: Split your app into small components</vt:lpstr>
    </vt:vector>
  </TitlesOfParts>
  <Company>Ordina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Eijgermans, Peter</dc:creator>
  <cp:lastModifiedBy>Eijgermans, Peter</cp:lastModifiedBy>
  <cp:revision>1517</cp:revision>
  <dcterms:created xsi:type="dcterms:W3CDTF">2015-09-06T10:02:24Z</dcterms:created>
  <dcterms:modified xsi:type="dcterms:W3CDTF">2016-12-07T14:22:17Z</dcterms:modified>
</cp:coreProperties>
</file>