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9" r:id="rId5"/>
    <p:sldId id="260" r:id="rId6"/>
    <p:sldId id="271" r:id="rId7"/>
    <p:sldId id="262" r:id="rId8"/>
    <p:sldId id="274" r:id="rId9"/>
    <p:sldId id="263" r:id="rId10"/>
    <p:sldId id="276" r:id="rId11"/>
    <p:sldId id="275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87" d="100"/>
          <a:sy n="87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B5AAE-746B-6C4B-BD4E-0C139C931B19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5B28-C34A-E64E-A9DA-10CDE3E25F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80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38F75-F7D5-40C0-8F10-1733DE55F78E}" type="slidenum">
              <a:rPr lang="en-US" altLang="zh-TW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altLang="zh-TW">
              <a:latin typeface="Arial" pitchFamily="34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8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F1CFB-CE98-4E9E-B868-426B6BA055EE}" type="slidenum">
              <a:rPr lang="en-US" altLang="zh-TW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altLang="zh-TW">
              <a:latin typeface="Arial" pitchFamily="34" charset="0"/>
              <a:cs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5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8D966-010F-BD4D-9147-2786DED2B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EF8637-9462-5E42-8587-68445756C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FCB6E-EFF6-E344-A41A-3A35EAEE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5E8E4-5945-164F-A7F6-6CDF0122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C1711-C664-DD47-92A8-432F409A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17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27BD9-84C8-804E-9EF6-6DB7E6FC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1F103-2A74-304A-B862-B0FF6E6F2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5600F-85DD-4F48-BC92-763F28EA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0425E-BE08-8342-97C2-0E7A8648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09385-A49F-6A45-9C08-2B7C427F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46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3BCC59-AB7C-C04A-BD2A-04CC392E2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D6F87-7D88-8B43-A66C-EC5F7B16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EFE18-7535-B14C-805E-5408289B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BD336-C1E4-4F45-AEE7-D34C99A9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218A9-243F-4447-B2DE-0B3C54A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8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72C2-3416-4941-8CFB-28AEA03F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A09F0-1DA2-F94E-8C9A-B884B995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DB3BC-4F75-ED42-A3DC-C6376FFE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AB620-DBC3-FB46-865B-8AD656D9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A5A7D-B67B-554F-9F8E-51BD6A6D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772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9E598-4E86-CD4F-A728-AD3A33D3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E7211-E9C1-D248-85DE-ECAC3504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0D988-5B62-674B-AE49-1D980843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BD1F3-8419-DC48-BA00-8077492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63C99-1CA8-5149-854E-2AD1ED07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931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E3A60-D65F-8443-97CD-B80D341D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D1EA0-F344-1F43-A4FB-2CEF6F7BC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4E0BF-3D74-B547-BB07-C57831E99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3679-2647-C245-8C4C-6994D3C1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3AD6D-9DED-534D-9D12-1B6D9A35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A2D77-A329-7242-B0FC-A669320B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22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7B507-AEE5-3B41-B647-E52474A4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51C3B-3461-3846-8AA7-D4A66186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214542-0414-5B4B-92AF-BB796568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A4E4AC-CBB2-914E-8940-A9D4F804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49594C-AA4D-5C46-BF6E-1F7165DFF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209FB-7D63-F046-9501-56727353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FAE4B7-483E-A740-8A5F-DBFDCF40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7239DA-BA39-9048-A353-BC88CAF7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57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75D0F-479C-B848-AA8A-15D09C0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7EC1C-FE52-B54C-ACE8-51720642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B4F322-24F3-E946-A36B-970A368C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32AB9-3028-FD49-A1A5-2A5CAFCA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21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B8D40-44C4-1A49-8596-268A12A9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13E816-3005-9045-B218-44A612E4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767D0-32EA-3F44-B5B2-4700EB1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5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66FF4-FA52-C24E-BCB9-DC9D3A0C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FC809-BAE2-284D-A8FE-915DE951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A4A60-F906-0A4C-BD87-F44A6AF2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4A1D1-190B-544E-B1FD-0B330EB9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54DB7-E12C-AE42-A77A-08036243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2C5E0-C4BE-BD4C-875B-EB4BCF72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09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E23DD-04F9-6147-8248-0AEB2DD3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225DBD-9472-C544-9186-0BA2986D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289E2-BA11-6245-9A1A-CA4E1E92A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F9B9A2-A5C1-DD44-82AB-A5DB94E1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A58754-3F60-1D4C-B404-08A92FB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F988C-0162-E643-9E84-E8E8E461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99B2AF-48CE-3B45-B674-99CC723E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1D412-A27F-C647-81E8-3DA91824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578B8-E580-F749-8B3F-E7F397919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D7EB-D6F0-A647-B8A4-DE9809283E97}" type="datetimeFigureOut">
              <a:rPr kumimoji="1" lang="zh-CN" altLang="en-US" smtClean="0"/>
              <a:t>2019/5/26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59A85-1A88-3C4A-A10A-AE7B03A09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5FC9D-2E94-8243-91BB-13EC5C449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EF81C-B91F-844D-9194-FC4B756FBA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5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82FE5-E83C-3B44-AE26-6CDCAD018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分支预测实验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C0523-7753-6446-89AD-04E20B54E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705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Branch History Table </a:t>
            </a:r>
            <a:r>
              <a:rPr lang="en-GB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(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BHT)</a:t>
            </a:r>
            <a:endParaRPr kumimoji="1" lang="zh-CN" altLang="en-US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6B8F8A-F011-B84C-AAF9-8E70306F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2" y="1675154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上表前三列是输入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，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其余是输出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。</a:t>
            </a:r>
            <a:endParaRPr kumimoji="1" lang="en-US" altLang="zh-CN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BTB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表示</a:t>
            </a:r>
            <a:r>
              <a:rPr kumimoji="1" lang="en-US" altLang="ja-JP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BTB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的</a:t>
            </a:r>
            <a:r>
              <a:rPr kumimoji="1" lang="en-US" altLang="ja-JP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buffer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是否命中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；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表示当前指令地址对应</a:t>
            </a:r>
            <a:r>
              <a:rPr kumimoji="1" lang="en-US" altLang="ja-JP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中的状态是否是</a:t>
            </a:r>
            <a:r>
              <a:rPr kumimoji="1" lang="en-US" altLang="ja-JP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predict taken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状态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；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REAL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表示当前分支指令是否真正跳转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。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其中</a:t>
            </a:r>
            <a:r>
              <a:rPr kumimoji="1" lang="en-US" altLang="ja-JP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BTB</a:t>
            </a:r>
            <a:r>
              <a:rPr kumimoji="1" lang="ja-JP" altLang="en-US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和</a:t>
            </a:r>
            <a:r>
              <a:rPr kumimoji="1" lang="en-US" altLang="ja-JP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</a:t>
            </a:r>
            <a:r>
              <a:rPr kumimoji="1" lang="ja-JP" altLang="en-US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是否命中信号在</a:t>
            </a:r>
            <a:r>
              <a:rPr kumimoji="1" lang="en-US" altLang="ja-JP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IF</a:t>
            </a:r>
            <a:r>
              <a:rPr kumimoji="1" lang="ja-JP" altLang="en-US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阶段产生</a:t>
            </a:r>
            <a:r>
              <a:rPr kumimoji="1" lang="zh-CN" altLang="en-US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，</a:t>
            </a:r>
            <a:r>
              <a:rPr kumimoji="1" lang="ja-JP" altLang="en-US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随流水线段寄存器传递到</a:t>
            </a:r>
            <a:r>
              <a:rPr kumimoji="1" lang="en-US" altLang="ja-JP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EX</a:t>
            </a:r>
            <a:r>
              <a:rPr kumimoji="1" lang="ja-JP" altLang="en-US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阶段</a:t>
            </a:r>
            <a:r>
              <a:rPr kumimoji="1" lang="zh-CN" altLang="en-US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；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REAL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信号在</a:t>
            </a:r>
            <a:r>
              <a:rPr kumimoji="1" lang="en-US" altLang="ja-JP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EX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阶段产生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。</a:t>
            </a:r>
            <a:endParaRPr kumimoji="1" lang="en-US" altLang="zh-CN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NPC_PRED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表示预测下一条指令地址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，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BUF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表示从</a:t>
            </a:r>
            <a:r>
              <a:rPr kumimoji="1" lang="en-US" altLang="ja-JP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BTB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中取出的地址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；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flush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表示刷新流水线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；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NPC_REAL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表示</a:t>
            </a:r>
            <a:r>
              <a:rPr kumimoji="1" lang="en-US" altLang="ja-JP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EX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阶段正确判断出的</a:t>
            </a:r>
            <a:r>
              <a:rPr kumimoji="1" lang="en-US" altLang="ja-JP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NPC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。</a:t>
            </a:r>
            <a:endParaRPr kumimoji="1" lang="en-US" altLang="zh-CN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根据状态机更新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；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BTB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在</a:t>
            </a:r>
            <a:r>
              <a:rPr kumimoji="1" lang="en-US" altLang="ja-JP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cache</a:t>
            </a:r>
            <a:r>
              <a:rPr kumimoji="1" lang="ja-JP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冲突时更新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。</a:t>
            </a:r>
            <a:endParaRPr kumimoji="1" lang="en-US" altLang="zh-CN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动态分支预测根据</a:t>
            </a:r>
            <a:r>
              <a:rPr kumimoji="1" lang="en-US" altLang="ja-JP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</a:t>
            </a:r>
            <a:r>
              <a:rPr kumimoji="1" lang="ja-JP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的是否命中来确定</a:t>
            </a:r>
            <a:r>
              <a:rPr kumimoji="1" lang="zh-CN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（</a:t>
            </a:r>
            <a:r>
              <a:rPr kumimoji="1" lang="ja-JP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因为更精确</a:t>
            </a:r>
            <a:r>
              <a:rPr kumimoji="1" lang="zh-CN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）；</a:t>
            </a:r>
            <a:r>
              <a:rPr kumimoji="1" lang="ja-JP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但是如果</a:t>
            </a:r>
            <a:r>
              <a:rPr kumimoji="1" lang="en-US" altLang="ja-JP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BTB</a:t>
            </a:r>
            <a:r>
              <a:rPr kumimoji="1" lang="ja-JP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没命中</a:t>
            </a:r>
            <a:r>
              <a:rPr kumimoji="1" lang="zh-CN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，</a:t>
            </a:r>
            <a:r>
              <a:rPr kumimoji="1" lang="en-US" altLang="zh-CN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</a:t>
            </a:r>
            <a:r>
              <a:rPr kumimoji="1" lang="ja-JP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命中</a:t>
            </a:r>
            <a:r>
              <a:rPr kumimoji="1" lang="zh-CN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，</a:t>
            </a:r>
            <a:r>
              <a:rPr kumimoji="1" lang="ja-JP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那么</a:t>
            </a:r>
            <a:r>
              <a:rPr kumimoji="1" lang="en-US" altLang="ja-JP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NPC_PRED</a:t>
            </a:r>
            <a:r>
              <a:rPr kumimoji="1" lang="ja-JP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选择</a:t>
            </a:r>
            <a:r>
              <a:rPr kumimoji="1" lang="en-US" altLang="ja-JP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PC_IF+4</a:t>
            </a:r>
            <a:r>
              <a:rPr kumimoji="1" lang="zh-CN" altLang="en-US" dirty="0">
                <a:solidFill>
                  <a:srgbClr val="00B05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。</a:t>
            </a:r>
            <a:endParaRPr kumimoji="1" lang="en-US" altLang="zh-CN" dirty="0">
              <a:solidFill>
                <a:srgbClr val="00B050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kumimoji="1" lang="en-US" altLang="zh-CN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83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需要添加、修改的代码部分</a:t>
            </a:r>
            <a:endParaRPr kumimoji="1" lang="en-US" altLang="zh-CN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97B19C-7435-1343-8D3A-C6592BF8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32" y="167515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添加</a:t>
            </a:r>
            <a:r>
              <a:rPr kumimoji="1" lang="en-US" altLang="zh-CN" b="1" dirty="0" err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btb.v</a:t>
            </a:r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、</a:t>
            </a:r>
            <a:r>
              <a:rPr kumimoji="1" lang="en-US" altLang="zh-CN" b="1" dirty="0" err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bht.v</a:t>
            </a:r>
            <a:endParaRPr kumimoji="1" lang="en-US" altLang="zh-CN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RV32Core.v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 err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NPC.v</a:t>
            </a:r>
            <a:endParaRPr kumimoji="1" lang="en-US" altLang="zh-CN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 err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HazardUnit.v</a:t>
            </a:r>
            <a:endParaRPr kumimoji="1" lang="en-US" altLang="zh-CN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b="1" dirty="0" err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IDSegReg.v</a:t>
            </a:r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、</a:t>
            </a:r>
            <a:r>
              <a:rPr kumimoji="1" lang="en-US" altLang="zh-CN" b="1" dirty="0" err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EXSegReg.v</a:t>
            </a:r>
            <a:endParaRPr kumimoji="1" lang="en-US" altLang="zh-CN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47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检查、实验报告要求</a:t>
            </a:r>
            <a:endParaRPr kumimoji="1" lang="en-US" altLang="zh-CN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zh-CN" altLang="en-US" sz="32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检查、报告</a:t>
            </a:r>
            <a:endParaRPr kumimoji="1" lang="en-US" altLang="zh-CN" sz="3200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lvl="1"/>
            <a:r>
              <a:rPr kumimoji="1" lang="zh-CN" altLang="en-US" sz="28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分支收益和分支代价</a:t>
            </a:r>
            <a:endParaRPr kumimoji="1" lang="en-US" altLang="zh-CN" sz="2800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lvl="1"/>
            <a:r>
              <a:rPr kumimoji="1" lang="zh-CN" altLang="en-US" sz="28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统计未使用分支预测和使用分支预测的总周期数及差值</a:t>
            </a:r>
            <a:endParaRPr kumimoji="1" lang="en-US" altLang="zh-CN" sz="2800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lvl="1"/>
            <a:r>
              <a:rPr kumimoji="1" lang="zh-CN" altLang="en-US" sz="28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统计分支指令数目、</a:t>
            </a:r>
            <a:r>
              <a:rPr kumimoji="1" lang="ja-JP" altLang="en-US" sz="2800" b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动态</a:t>
            </a:r>
            <a:r>
              <a:rPr kumimoji="1" lang="zh-CN" altLang="en-US" sz="28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分支预测正确</a:t>
            </a:r>
            <a:r>
              <a:rPr kumimoji="1" lang="ja-JP" altLang="en-US" sz="2800" b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次数</a:t>
            </a:r>
            <a:r>
              <a:rPr kumimoji="1" lang="zh-CN" altLang="en-US" sz="28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和</a:t>
            </a:r>
            <a:r>
              <a:rPr kumimoji="1" lang="ja-JP" altLang="en-US" sz="2800" b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错误次数</a:t>
            </a:r>
            <a:endParaRPr kumimoji="1" lang="en-US" altLang="zh-CN" sz="2800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lvl="1"/>
            <a:r>
              <a:rPr kumimoji="1" lang="zh-CN" altLang="en-US" sz="28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对比不同策略并分析以上几点的关系</a:t>
            </a:r>
            <a:endParaRPr kumimoji="1" lang="en-US" altLang="zh-CN" sz="2800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marL="0" indent="0">
              <a:buNone/>
            </a:pPr>
            <a:endParaRPr kumimoji="1" lang="en-US" altLang="zh-CN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kumimoji="1" lang="zh-CN" altLang="en-US" sz="32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报告</a:t>
            </a:r>
            <a:endParaRPr kumimoji="1" lang="en-US" altLang="zh-CN" sz="3200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lvl="1"/>
            <a:r>
              <a:rPr kumimoji="1" lang="zh-CN" altLang="en-US" sz="28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计算整体</a:t>
            </a:r>
            <a:r>
              <a:rPr kumimoji="1" lang="en-US" altLang="zh-CN" sz="28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CPI</a:t>
            </a:r>
            <a:r>
              <a:rPr kumimoji="1" lang="zh-CN" altLang="en-US" sz="28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和加速比</a:t>
            </a:r>
            <a:endParaRPr kumimoji="1" lang="en-US" altLang="zh-CN" sz="2800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pPr marL="457200" lvl="1" indent="0">
              <a:buNone/>
            </a:pPr>
            <a:endParaRPr kumimoji="1" lang="en-US" altLang="zh-CN" sz="2800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endParaRPr kumimoji="1" lang="en-US" altLang="zh-CN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850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实验内容</a:t>
            </a:r>
            <a:endParaRPr kumimoji="1" lang="en-US" altLang="zh-CN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  <a:p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BTB</a:t>
            </a:r>
          </a:p>
          <a:p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BHT(2 bit)</a:t>
            </a:r>
          </a:p>
          <a:p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检查、实验报告要求</a:t>
            </a:r>
            <a:endParaRPr kumimoji="1" lang="en-US" altLang="zh-CN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66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EA410-9650-E64A-B7C0-44FEED9F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首先实现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BTB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在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BTB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的基础上添加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2bit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的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为了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降低实验难度，非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branch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指令就不考虑了，</a:t>
            </a:r>
            <a:r>
              <a:rPr kumimoji="1" lang="en-US" altLang="zh-CN" dirty="0" err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eg:jal</a:t>
            </a:r>
            <a:r>
              <a:rPr kumimoji="1" lang="zh-CN" altLang="en-US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等</a:t>
            </a:r>
            <a:endParaRPr kumimoji="1" lang="en-US" altLang="zh-CN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9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Branch Target Buffer </a:t>
            </a:r>
            <a:r>
              <a:rPr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（</a:t>
            </a:r>
            <a:r>
              <a:rPr kumimoji="1" lang="en-US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BTB</a:t>
            </a:r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）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5C7046-6BD1-1B42-A90F-3A51D2CC557A}"/>
              </a:ext>
            </a:extLst>
          </p:cNvPr>
          <p:cNvGrpSpPr>
            <a:grpSpLocks/>
          </p:cNvGrpSpPr>
          <p:nvPr/>
        </p:nvGrpSpPr>
        <p:grpSpPr bwMode="auto">
          <a:xfrm>
            <a:off x="1931807" y="1362446"/>
            <a:ext cx="7953375" cy="4144963"/>
            <a:chOff x="601" y="1403"/>
            <a:chExt cx="5010" cy="26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0F8296-3AEF-9647-BF26-23CCC31E9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403"/>
              <a:ext cx="3311" cy="1371"/>
              <a:chOff x="1740" y="1403"/>
              <a:chExt cx="3311" cy="1371"/>
            </a:xfrm>
          </p:grpSpPr>
          <p:grpSp>
            <p:nvGrpSpPr>
              <p:cNvPr id="17" name="Group 5">
                <a:extLst>
                  <a:ext uri="{FF2B5EF4-FFF2-40B4-BE49-F238E27FC236}">
                    <a16:creationId xmlns:a16="http://schemas.microsoft.com/office/drawing/2014/main" id="{1BDE3A93-D88F-9D48-B70B-E8B90C642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0" y="1623"/>
                <a:ext cx="3311" cy="1151"/>
                <a:chOff x="1740" y="1623"/>
                <a:chExt cx="3311" cy="1151"/>
              </a:xfrm>
            </p:grpSpPr>
            <p:sp>
              <p:nvSpPr>
                <p:cNvPr id="20" name="Rectangle 6">
                  <a:extLst>
                    <a:ext uri="{FF2B5EF4-FFF2-40B4-BE49-F238E27FC236}">
                      <a16:creationId xmlns:a16="http://schemas.microsoft.com/office/drawing/2014/main" id="{2D7E5F53-8485-6548-B611-55B420ED6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1623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21" name="Rectangle 7">
                  <a:extLst>
                    <a:ext uri="{FF2B5EF4-FFF2-40B4-BE49-F238E27FC236}">
                      <a16:creationId xmlns:a16="http://schemas.microsoft.com/office/drawing/2014/main" id="{360260D0-277B-D84E-85F5-5CC6A3686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1623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FF0F12E4-9D31-E94C-AED2-64F6AFC0A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1623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10DBD7A5-8646-B24B-B1EB-BF27934AF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1815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ECD89A25-84B6-6C40-B3E6-3399BAAB3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1815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25" name="Rectangle 11">
                  <a:extLst>
                    <a:ext uri="{FF2B5EF4-FFF2-40B4-BE49-F238E27FC236}">
                      <a16:creationId xmlns:a16="http://schemas.microsoft.com/office/drawing/2014/main" id="{A052614E-5131-0F49-8438-9B9EFF50B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1815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id="{E5E6022E-A5C8-BD48-95D6-51DF8C4A04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007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27" name="Rectangle 13">
                  <a:extLst>
                    <a:ext uri="{FF2B5EF4-FFF2-40B4-BE49-F238E27FC236}">
                      <a16:creationId xmlns:a16="http://schemas.microsoft.com/office/drawing/2014/main" id="{0A5B4CF8-05D7-B646-9256-B88E797AB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007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id="{B1FF165D-2046-3B49-95C9-59B5C0B369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007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29" name="Rectangle 15">
                  <a:extLst>
                    <a:ext uri="{FF2B5EF4-FFF2-40B4-BE49-F238E27FC236}">
                      <a16:creationId xmlns:a16="http://schemas.microsoft.com/office/drawing/2014/main" id="{1ED29D3F-3D00-4740-8B28-023CF8A136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199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30" name="Rectangle 16">
                  <a:extLst>
                    <a:ext uri="{FF2B5EF4-FFF2-40B4-BE49-F238E27FC236}">
                      <a16:creationId xmlns:a16="http://schemas.microsoft.com/office/drawing/2014/main" id="{84ABF716-6CCC-584D-B1A6-A80CB909C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199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31" name="Rectangle 17">
                  <a:extLst>
                    <a:ext uri="{FF2B5EF4-FFF2-40B4-BE49-F238E27FC236}">
                      <a16:creationId xmlns:a16="http://schemas.microsoft.com/office/drawing/2014/main" id="{8B5C59AA-D9AE-044F-8993-62E63BC0AD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199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32" name="Rectangle 18">
                  <a:extLst>
                    <a:ext uri="{FF2B5EF4-FFF2-40B4-BE49-F238E27FC236}">
                      <a16:creationId xmlns:a16="http://schemas.microsoft.com/office/drawing/2014/main" id="{AFD53B31-234B-E048-9329-95D1F5891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391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 dirty="0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33" name="Rectangle 19">
                  <a:extLst>
                    <a:ext uri="{FF2B5EF4-FFF2-40B4-BE49-F238E27FC236}">
                      <a16:creationId xmlns:a16="http://schemas.microsoft.com/office/drawing/2014/main" id="{44D665AF-EB58-2045-AFA9-ACE4F8624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391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7F4BCA3C-CB2B-4547-A22A-8D2B7B35A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391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35" name="Rectangle 21">
                  <a:extLst>
                    <a:ext uri="{FF2B5EF4-FFF2-40B4-BE49-F238E27FC236}">
                      <a16:creationId xmlns:a16="http://schemas.microsoft.com/office/drawing/2014/main" id="{00256B4B-20C5-1A47-B95A-EECABE3A1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583"/>
                  <a:ext cx="1535" cy="191"/>
                </a:xfrm>
                <a:prstGeom prst="rect">
                  <a:avLst/>
                </a:prstGeom>
                <a:solidFill>
                  <a:srgbClr val="A6F6E5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36" name="Rectangle 22">
                  <a:extLst>
                    <a:ext uri="{FF2B5EF4-FFF2-40B4-BE49-F238E27FC236}">
                      <a16:creationId xmlns:a16="http://schemas.microsoft.com/office/drawing/2014/main" id="{9EA91ABD-3B86-104B-A5EF-160E56E05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6" y="2583"/>
                  <a:ext cx="1535" cy="191"/>
                </a:xfrm>
                <a:prstGeom prst="rect">
                  <a:avLst/>
                </a:prstGeom>
                <a:solidFill>
                  <a:srgbClr val="FFFF66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  <p:sp>
              <p:nvSpPr>
                <p:cNvPr id="37" name="Rectangle 23">
                  <a:extLst>
                    <a:ext uri="{FF2B5EF4-FFF2-40B4-BE49-F238E27FC236}">
                      <a16:creationId xmlns:a16="http://schemas.microsoft.com/office/drawing/2014/main" id="{82CBA154-10AE-F24D-B9F8-1D757509A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2" y="2583"/>
                  <a:ext cx="239" cy="191"/>
                </a:xfrm>
                <a:prstGeom prst="rect">
                  <a:avLst/>
                </a:prstGeom>
                <a:solidFill>
                  <a:srgbClr val="0563C1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</a:pPr>
                  <a:endParaRPr lang="zh-CN" altLang="en-US" b="1">
                    <a:latin typeface="汉仪南宫体简" panose="02010609000101010101" pitchFamily="49" charset="-122"/>
                    <a:ea typeface="汉仪南宫体简" panose="02010609000101010101" pitchFamily="49" charset="-122"/>
                  </a:endParaRPr>
                </a:p>
              </p:txBody>
            </p:sp>
          </p:grpSp>
          <p:sp>
            <p:nvSpPr>
              <p:cNvPr id="18" name="Text Box 24">
                <a:extLst>
                  <a:ext uri="{FF2B5EF4-FFF2-40B4-BE49-F238E27FC236}">
                    <a16:creationId xmlns:a16="http://schemas.microsoft.com/office/drawing/2014/main" id="{72A169D5-D5A5-384E-BF1A-1127AA89FC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1" y="1403"/>
                <a:ext cx="804" cy="23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  <a:latin typeface="汉仪南宫体简" panose="02010609000101010101" pitchFamily="49" charset="-122"/>
                    <a:ea typeface="汉仪南宫体简" panose="02010609000101010101" pitchFamily="49" charset="-122"/>
                  </a:rPr>
                  <a:t>Branch PC</a:t>
                </a:r>
              </a:p>
            </p:txBody>
          </p:sp>
          <p:sp>
            <p:nvSpPr>
              <p:cNvPr id="19" name="Text Box 25">
                <a:extLst>
                  <a:ext uri="{FF2B5EF4-FFF2-40B4-BE49-F238E27FC236}">
                    <a16:creationId xmlns:a16="http://schemas.microsoft.com/office/drawing/2014/main" id="{62343F90-6C70-DF45-B695-7C2A2492F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1" y="1403"/>
                <a:ext cx="1002" cy="23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eaLnBrk="1" hangingPunct="1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b="1">
                    <a:solidFill>
                      <a:srgbClr val="000000"/>
                    </a:solidFill>
                    <a:latin typeface="汉仪南宫体简" panose="02010609000101010101" pitchFamily="49" charset="-122"/>
                    <a:ea typeface="汉仪南宫体简" panose="02010609000101010101" pitchFamily="49" charset="-122"/>
                  </a:rPr>
                  <a:t>Predicted PC</a:t>
                </a:r>
              </a:p>
            </p:txBody>
          </p:sp>
        </p:grpSp>
        <p:sp>
          <p:nvSpPr>
            <p:cNvPr id="6" name="Oval 26">
              <a:extLst>
                <a:ext uri="{FF2B5EF4-FFF2-40B4-BE49-F238E27FC236}">
                  <a16:creationId xmlns:a16="http://schemas.microsoft.com/office/drawing/2014/main" id="{F5040A7C-BA85-314D-B2D4-F78D27B2C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008"/>
              <a:ext cx="383" cy="383"/>
            </a:xfrm>
            <a:prstGeom prst="ellips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=?</a:t>
              </a:r>
            </a:p>
          </p:txBody>
        </p:sp>
        <p:sp>
          <p:nvSpPr>
            <p:cNvPr id="7" name="Line 27">
              <a:extLst>
                <a:ext uri="{FF2B5EF4-FFF2-40B4-BE49-F238E27FC236}">
                  <a16:creationId xmlns:a16="http://schemas.microsoft.com/office/drawing/2014/main" id="{5F9FB168-5235-7E4C-97A6-4F34A595E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2768"/>
              <a:ext cx="0" cy="239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8" name="Text Box 28">
              <a:extLst>
                <a:ext uri="{FF2B5EF4-FFF2-40B4-BE49-F238E27FC236}">
                  <a16:creationId xmlns:a16="http://schemas.microsoft.com/office/drawing/2014/main" id="{4712228A-2102-E044-A002-827E59974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80" y="2008"/>
              <a:ext cx="1307" cy="4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PC of instruction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FETCH</a:t>
              </a:r>
            </a:p>
          </p:txBody>
        </p:sp>
        <p:sp>
          <p:nvSpPr>
            <p:cNvPr id="9" name="AutoShape 29">
              <a:extLst>
                <a:ext uri="{FF2B5EF4-FFF2-40B4-BE49-F238E27FC236}">
                  <a16:creationId xmlns:a16="http://schemas.microsoft.com/office/drawing/2014/main" id="{CEA63034-53B5-324C-B38F-C229DEDF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" y="1616"/>
              <a:ext cx="287" cy="1199"/>
            </a:xfrm>
            <a:prstGeom prst="rightBrace">
              <a:avLst>
                <a:gd name="adj1" fmla="val 34814"/>
                <a:gd name="adj2" fmla="val 50000"/>
              </a:avLst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zh-CN" alt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EA9A1353-B0A2-F34C-9419-B82D3699A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3" y="2816"/>
              <a:ext cx="1007" cy="383"/>
            </a:xfrm>
            <a:custGeom>
              <a:avLst/>
              <a:gdLst>
                <a:gd name="T0" fmla="*/ 0 w 1008"/>
                <a:gd name="T1" fmla="*/ 0 h 432"/>
                <a:gd name="T2" fmla="*/ 0 w 1008"/>
                <a:gd name="T3" fmla="*/ 4 h 432"/>
                <a:gd name="T4" fmla="*/ 954 w 1008"/>
                <a:gd name="T5" fmla="*/ 4 h 432"/>
                <a:gd name="T6" fmla="*/ 0 60000 65536"/>
                <a:gd name="T7" fmla="*/ 0 60000 65536"/>
                <a:gd name="T8" fmla="*/ 0 60000 65536"/>
                <a:gd name="T9" fmla="*/ 0 w 1008"/>
                <a:gd name="T10" fmla="*/ 0 h 432"/>
                <a:gd name="T11" fmla="*/ 1008 w 100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432">
                  <a:moveTo>
                    <a:pt x="0" y="0"/>
                  </a:moveTo>
                  <a:lnTo>
                    <a:pt x="0" y="432"/>
                  </a:lnTo>
                  <a:lnTo>
                    <a:pt x="1008" y="432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1BBC9CC9-6998-054E-A954-8C0DAC86A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2768"/>
              <a:ext cx="0" cy="287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12" name="Text Box 32">
              <a:extLst>
                <a:ext uri="{FF2B5EF4-FFF2-40B4-BE49-F238E27FC236}">
                  <a16:creationId xmlns:a16="http://schemas.microsoft.com/office/drawing/2014/main" id="{66076B60-EC99-354B-9C1A-83DE3FC68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3047"/>
              <a:ext cx="1211" cy="5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Extra 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prediction state</a:t>
              </a:r>
            </a:p>
            <a:p>
              <a:pPr algn="ct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bits</a:t>
              </a:r>
            </a:p>
          </p:txBody>
        </p:sp>
        <p:sp>
          <p:nvSpPr>
            <p:cNvPr id="13" name="Line 33">
              <a:extLst>
                <a:ext uri="{FF2B5EF4-FFF2-40B4-BE49-F238E27FC236}">
                  <a16:creationId xmlns:a16="http://schemas.microsoft.com/office/drawing/2014/main" id="{B5AC6F34-4CE6-F14D-9296-A69DD1297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3200"/>
              <a:ext cx="335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DC5A69C4-9B34-B144-996A-48979228D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" y="3156"/>
              <a:ext cx="1391" cy="7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0000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Yes: instruction is branch and use predicted PC as next PC</a:t>
              </a:r>
            </a:p>
          </p:txBody>
        </p:sp>
        <p:sp>
          <p:nvSpPr>
            <p:cNvPr id="15" name="Text Box 35">
              <a:extLst>
                <a:ext uri="{FF2B5EF4-FFF2-40B4-BE49-F238E27FC236}">
                  <a16:creationId xmlns:a16="http://schemas.microsoft.com/office/drawing/2014/main" id="{7DF04790-8F8F-414A-80A0-5CECD958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" y="3431"/>
              <a:ext cx="1993" cy="5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No: branch not </a:t>
              </a:r>
            </a:p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predicted, proceed normally</a:t>
              </a:r>
            </a:p>
            <a:p>
              <a:pPr algn="r" eaLnBrk="1" hangingPunct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>
                  <a:solidFill>
                    <a:srgbClr val="000000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 (Next PC = PC+4)</a:t>
              </a:r>
            </a:p>
          </p:txBody>
        </p:sp>
        <p:sp>
          <p:nvSpPr>
            <p:cNvPr id="16" name="Line 36">
              <a:extLst>
                <a:ext uri="{FF2B5EF4-FFF2-40B4-BE49-F238E27FC236}">
                  <a16:creationId xmlns:a16="http://schemas.microsoft.com/office/drawing/2014/main" id="{EEDE022D-B383-6248-9CB6-641779EA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8" y="3348"/>
              <a:ext cx="0" cy="301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3757D09-B9B2-2D4D-AC04-867217B5002A}"/>
              </a:ext>
            </a:extLst>
          </p:cNvPr>
          <p:cNvSpPr/>
          <p:nvPr/>
        </p:nvSpPr>
        <p:spPr>
          <a:xfrm>
            <a:off x="1127569" y="5926807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4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The memory contains a bit that says whether the branch was </a:t>
            </a:r>
            <a:r>
              <a:rPr lang="en-GB" altLang="zh-CN" sz="2400" b="1" dirty="0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recently taken or not</a:t>
            </a:r>
            <a:r>
              <a:rPr lang="en-GB" altLang="zh-CN" sz="24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234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>
            <a:extLst>
              <a:ext uri="{FF2B5EF4-FFF2-40B4-BE49-F238E27FC236}">
                <a16:creationId xmlns:a16="http://schemas.microsoft.com/office/drawing/2014/main" id="{2529BC65-B188-2344-B122-D5FF648F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563" y="0"/>
            <a:ext cx="6990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49594" y="116772"/>
            <a:ext cx="10943598" cy="1325563"/>
          </a:xfrm>
        </p:spPr>
        <p:txBody>
          <a:bodyPr/>
          <a:lstStyle/>
          <a:p>
            <a:r>
              <a:rPr 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Example using 1-bit branch history table 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291171" y="1663701"/>
            <a:ext cx="31076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for (</a:t>
            </a:r>
            <a:r>
              <a:rPr lang="en-US" b="1" dirty="0" err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=0; </a:t>
            </a:r>
            <a:r>
              <a:rPr lang="en-US" b="1" dirty="0" err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&lt;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</a:t>
            </a: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; </a:t>
            </a:r>
            <a:r>
              <a:rPr lang="en-US" b="1" dirty="0" err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++) {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	….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}</a:t>
            </a:r>
          </a:p>
          <a:p>
            <a:pPr eaLnBrk="0" hangingPunct="0">
              <a:buFont typeface="Wingdings" pitchFamily="2" charset="2"/>
              <a:buNone/>
              <a:defRPr/>
            </a:pPr>
            <a:endParaRPr lang="en-US" b="1" dirty="0">
              <a:solidFill>
                <a:srgbClr val="0000FF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275464" name="Oval 8"/>
          <p:cNvSpPr>
            <a:spLocks noChangeArrowheads="1"/>
          </p:cNvSpPr>
          <p:nvPr/>
        </p:nvSpPr>
        <p:spPr bwMode="auto">
          <a:xfrm>
            <a:off x="2405190" y="3870325"/>
            <a:ext cx="317206" cy="3048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US" altLang="zh-TW" sz="1600" b="1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0</a:t>
            </a:r>
            <a:endParaRPr lang="en-US" altLang="zh-TW" sz="1600" b="1" baseline="-2500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1762424" y="3870325"/>
            <a:ext cx="6376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 b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Pred</a:t>
            </a:r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1756486" y="4665664"/>
            <a:ext cx="7894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 b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Actual</a:t>
            </a:r>
          </a:p>
        </p:txBody>
      </p:sp>
      <p:sp>
        <p:nvSpPr>
          <p:cNvPr id="275468" name="Text Box 12"/>
          <p:cNvSpPr txBox="1">
            <a:spLocks noChangeArrowheads="1"/>
          </p:cNvSpPr>
          <p:nvPr/>
        </p:nvSpPr>
        <p:spPr bwMode="auto">
          <a:xfrm>
            <a:off x="2702561" y="4616450"/>
            <a:ext cx="359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3312161" y="4616450"/>
            <a:ext cx="359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2994965" y="3473451"/>
            <a:ext cx="33703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935489" y="3870325"/>
            <a:ext cx="396507" cy="762000"/>
            <a:chOff x="768" y="2438"/>
            <a:chExt cx="240" cy="480"/>
          </a:xfrm>
        </p:grpSpPr>
        <p:sp>
          <p:nvSpPr>
            <p:cNvPr id="275465" name="Oval 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0545" name="Line 18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545089" y="3870325"/>
            <a:ext cx="396507" cy="762000"/>
            <a:chOff x="1152" y="2438"/>
            <a:chExt cx="240" cy="480"/>
          </a:xfrm>
        </p:grpSpPr>
        <p:sp>
          <p:nvSpPr>
            <p:cNvPr id="275471" name="Oval 1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0543" name="Line 19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5476" name="Text Box 20"/>
          <p:cNvSpPr txBox="1">
            <a:spLocks noChangeArrowheads="1"/>
          </p:cNvSpPr>
          <p:nvPr/>
        </p:nvSpPr>
        <p:spPr bwMode="auto">
          <a:xfrm>
            <a:off x="3604565" y="3489326"/>
            <a:ext cx="33703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sp>
        <p:nvSpPr>
          <p:cNvPr id="275478" name="Text Box 22"/>
          <p:cNvSpPr txBox="1">
            <a:spLocks noChangeArrowheads="1"/>
          </p:cNvSpPr>
          <p:nvPr/>
        </p:nvSpPr>
        <p:spPr bwMode="auto">
          <a:xfrm>
            <a:off x="3921761" y="4632325"/>
            <a:ext cx="359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5480" name="Text Box 24"/>
          <p:cNvSpPr txBox="1">
            <a:spLocks noChangeArrowheads="1"/>
          </p:cNvSpPr>
          <p:nvPr/>
        </p:nvSpPr>
        <p:spPr bwMode="auto">
          <a:xfrm>
            <a:off x="4531361" y="4632325"/>
            <a:ext cx="359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5481" name="Text Box 25"/>
          <p:cNvSpPr txBox="1">
            <a:spLocks noChangeArrowheads="1"/>
          </p:cNvSpPr>
          <p:nvPr/>
        </p:nvSpPr>
        <p:spPr bwMode="auto">
          <a:xfrm>
            <a:off x="4214165" y="3489326"/>
            <a:ext cx="33703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4154689" y="3886200"/>
            <a:ext cx="396507" cy="762000"/>
            <a:chOff x="1536" y="2448"/>
            <a:chExt cx="240" cy="480"/>
          </a:xfrm>
        </p:grpSpPr>
        <p:sp>
          <p:nvSpPr>
            <p:cNvPr id="275477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0541" name="Line 26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764289" y="3886200"/>
            <a:ext cx="396507" cy="762000"/>
            <a:chOff x="1920" y="2448"/>
            <a:chExt cx="240" cy="480"/>
          </a:xfrm>
        </p:grpSpPr>
        <p:sp>
          <p:nvSpPr>
            <p:cNvPr id="275479" name="Oval 23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0539" name="Line 27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0499" name="Text Box 29"/>
          <p:cNvSpPr txBox="1">
            <a:spLocks noChangeArrowheads="1"/>
          </p:cNvSpPr>
          <p:nvPr/>
        </p:nvSpPr>
        <p:spPr bwMode="auto">
          <a:xfrm>
            <a:off x="7057622" y="1224549"/>
            <a:ext cx="2522724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b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</a:t>
            </a:r>
            <a:r>
              <a:rPr lang="en-US" b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addi   r10, r0, 4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b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addi   r1,   r1, r0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b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L1: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b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… …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b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addi   r1, r1,   1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b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</a:t>
            </a:r>
            <a:r>
              <a:rPr lang="en-US" b="1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bne    r1, r10, L1</a:t>
            </a:r>
          </a:p>
        </p:txBody>
      </p:sp>
      <p:sp>
        <p:nvSpPr>
          <p:cNvPr id="275487" name="Text Box 31"/>
          <p:cNvSpPr txBox="1">
            <a:spLocks noChangeArrowheads="1"/>
          </p:cNvSpPr>
          <p:nvPr/>
        </p:nvSpPr>
        <p:spPr bwMode="auto">
          <a:xfrm>
            <a:off x="5063275" y="4616451"/>
            <a:ext cx="54519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NT</a:t>
            </a:r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5373889" y="3886201"/>
            <a:ext cx="396507" cy="746125"/>
            <a:chOff x="2304" y="2448"/>
            <a:chExt cx="240" cy="470"/>
          </a:xfrm>
        </p:grpSpPr>
        <p:sp>
          <p:nvSpPr>
            <p:cNvPr id="20536" name="Line 3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75502" name="Oval 4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solidFill>
                    <a:schemeClr val="bg1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0</a:t>
              </a:r>
              <a:endParaRPr lang="en-US" altLang="zh-TW" sz="1600" b="1" baseline="-2500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5503" name="Text Box 47"/>
          <p:cNvSpPr txBox="1">
            <a:spLocks noChangeArrowheads="1"/>
          </p:cNvSpPr>
          <p:nvPr/>
        </p:nvSpPr>
        <p:spPr bwMode="auto">
          <a:xfrm>
            <a:off x="2324338" y="3367088"/>
            <a:ext cx="43615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b="1">
                <a:latin typeface="汉仪南宫体简" panose="02010609000101010101" pitchFamily="49" charset="-122"/>
                <a:ea typeface="汉仪南宫体简" panose="02010609000101010101" pitchFamily="49" charset="-122"/>
                <a:sym typeface="Wingdings" pitchFamily="2" charset="2"/>
              </a:rPr>
              <a:t></a:t>
            </a:r>
          </a:p>
        </p:txBody>
      </p:sp>
      <p:sp>
        <p:nvSpPr>
          <p:cNvPr id="275504" name="Text Box 48"/>
          <p:cNvSpPr txBox="1">
            <a:spLocks noChangeArrowheads="1"/>
          </p:cNvSpPr>
          <p:nvPr/>
        </p:nvSpPr>
        <p:spPr bwMode="auto">
          <a:xfrm>
            <a:off x="4762738" y="3429001"/>
            <a:ext cx="43615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b="1" dirty="0">
                <a:latin typeface="汉仪南宫体简" panose="02010609000101010101" pitchFamily="49" charset="-122"/>
                <a:ea typeface="汉仪南宫体简" panose="02010609000101010101" pitchFamily="49" charset="-122"/>
                <a:sym typeface="Wingdings" pitchFamily="2" charset="2"/>
              </a:rPr>
              <a:t></a:t>
            </a:r>
          </a:p>
        </p:txBody>
      </p:sp>
      <p:sp>
        <p:nvSpPr>
          <p:cNvPr id="275523" name="Text Box 67"/>
          <p:cNvSpPr txBox="1">
            <a:spLocks noChangeArrowheads="1"/>
          </p:cNvSpPr>
          <p:nvPr/>
        </p:nvSpPr>
        <p:spPr bwMode="auto">
          <a:xfrm>
            <a:off x="5750561" y="4632325"/>
            <a:ext cx="359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5983489" y="3886200"/>
            <a:ext cx="396507" cy="762000"/>
            <a:chOff x="768" y="2438"/>
            <a:chExt cx="240" cy="480"/>
          </a:xfrm>
        </p:grpSpPr>
        <p:sp>
          <p:nvSpPr>
            <p:cNvPr id="275525" name="Oval 69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0535" name="Line 70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5527" name="Text Box 71"/>
          <p:cNvSpPr txBox="1">
            <a:spLocks noChangeArrowheads="1"/>
          </p:cNvSpPr>
          <p:nvPr/>
        </p:nvSpPr>
        <p:spPr bwMode="auto">
          <a:xfrm>
            <a:off x="5372338" y="3429001"/>
            <a:ext cx="43615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b="1" dirty="0">
                <a:latin typeface="汉仪南宫体简" panose="02010609000101010101" pitchFamily="49" charset="-122"/>
                <a:ea typeface="汉仪南宫体简" panose="02010609000101010101" pitchFamily="49" charset="-122"/>
                <a:sym typeface="Wingdings" pitchFamily="2" charset="2"/>
              </a:rPr>
              <a:t></a:t>
            </a:r>
          </a:p>
        </p:txBody>
      </p:sp>
      <p:sp>
        <p:nvSpPr>
          <p:cNvPr id="275528" name="Text Box 72"/>
          <p:cNvSpPr txBox="1">
            <a:spLocks noChangeArrowheads="1"/>
          </p:cNvSpPr>
          <p:nvPr/>
        </p:nvSpPr>
        <p:spPr bwMode="auto">
          <a:xfrm>
            <a:off x="6360161" y="4616450"/>
            <a:ext cx="359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5529" name="Text Box 73"/>
          <p:cNvSpPr txBox="1">
            <a:spLocks noChangeArrowheads="1"/>
          </p:cNvSpPr>
          <p:nvPr/>
        </p:nvSpPr>
        <p:spPr bwMode="auto">
          <a:xfrm>
            <a:off x="6042965" y="3473451"/>
            <a:ext cx="33703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6593089" y="3870325"/>
            <a:ext cx="396507" cy="762000"/>
            <a:chOff x="1152" y="2438"/>
            <a:chExt cx="240" cy="480"/>
          </a:xfrm>
        </p:grpSpPr>
        <p:sp>
          <p:nvSpPr>
            <p:cNvPr id="275531" name="Oval 75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0533" name="Line 76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5533" name="Text Box 77"/>
          <p:cNvSpPr txBox="1">
            <a:spLocks noChangeArrowheads="1"/>
          </p:cNvSpPr>
          <p:nvPr/>
        </p:nvSpPr>
        <p:spPr bwMode="auto">
          <a:xfrm>
            <a:off x="6652565" y="3489326"/>
            <a:ext cx="33703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sp>
        <p:nvSpPr>
          <p:cNvPr id="275534" name="Text Box 78"/>
          <p:cNvSpPr txBox="1">
            <a:spLocks noChangeArrowheads="1"/>
          </p:cNvSpPr>
          <p:nvPr/>
        </p:nvSpPr>
        <p:spPr bwMode="auto">
          <a:xfrm>
            <a:off x="6969761" y="4632325"/>
            <a:ext cx="359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5535" name="Text Box 79"/>
          <p:cNvSpPr txBox="1">
            <a:spLocks noChangeArrowheads="1"/>
          </p:cNvSpPr>
          <p:nvPr/>
        </p:nvSpPr>
        <p:spPr bwMode="auto">
          <a:xfrm>
            <a:off x="7579361" y="4632325"/>
            <a:ext cx="359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5536" name="Text Box 80"/>
          <p:cNvSpPr txBox="1">
            <a:spLocks noChangeArrowheads="1"/>
          </p:cNvSpPr>
          <p:nvPr/>
        </p:nvSpPr>
        <p:spPr bwMode="auto">
          <a:xfrm>
            <a:off x="7262165" y="3489326"/>
            <a:ext cx="33703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7202689" y="3886200"/>
            <a:ext cx="396507" cy="762000"/>
            <a:chOff x="1536" y="2448"/>
            <a:chExt cx="240" cy="480"/>
          </a:xfrm>
        </p:grpSpPr>
        <p:sp>
          <p:nvSpPr>
            <p:cNvPr id="275538" name="Oval 82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0531" name="Line 83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7812289" y="3886200"/>
            <a:ext cx="396507" cy="762000"/>
            <a:chOff x="1920" y="2448"/>
            <a:chExt cx="240" cy="480"/>
          </a:xfrm>
        </p:grpSpPr>
        <p:sp>
          <p:nvSpPr>
            <p:cNvPr id="275541" name="Oval 85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0529" name="Line 86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5543" name="Text Box 87"/>
          <p:cNvSpPr txBox="1">
            <a:spLocks noChangeArrowheads="1"/>
          </p:cNvSpPr>
          <p:nvPr/>
        </p:nvSpPr>
        <p:spPr bwMode="auto">
          <a:xfrm>
            <a:off x="8111275" y="4616451"/>
            <a:ext cx="54519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NT</a:t>
            </a:r>
          </a:p>
        </p:txBody>
      </p: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8421889" y="3886201"/>
            <a:ext cx="396507" cy="746125"/>
            <a:chOff x="2304" y="2448"/>
            <a:chExt cx="240" cy="470"/>
          </a:xfrm>
        </p:grpSpPr>
        <p:sp>
          <p:nvSpPr>
            <p:cNvPr id="20526" name="Line 8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75546" name="Oval 9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solidFill>
                    <a:schemeClr val="bg1"/>
                  </a:solidFill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0</a:t>
              </a:r>
              <a:endParaRPr lang="en-US" altLang="zh-TW" sz="1600" b="1" baseline="-2500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5547" name="Text Box 91"/>
          <p:cNvSpPr txBox="1">
            <a:spLocks noChangeArrowheads="1"/>
          </p:cNvSpPr>
          <p:nvPr/>
        </p:nvSpPr>
        <p:spPr bwMode="auto">
          <a:xfrm>
            <a:off x="7810738" y="3429001"/>
            <a:ext cx="43615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b="1">
                <a:latin typeface="汉仪南宫体简" panose="02010609000101010101" pitchFamily="49" charset="-122"/>
                <a:ea typeface="汉仪南宫体简" panose="02010609000101010101" pitchFamily="49" charset="-122"/>
                <a:sym typeface="Wingdings" pitchFamily="2" charset="2"/>
              </a:rPr>
              <a:t></a:t>
            </a:r>
          </a:p>
        </p:txBody>
      </p:sp>
      <p:sp>
        <p:nvSpPr>
          <p:cNvPr id="275548" name="Text Box 92"/>
          <p:cNvSpPr txBox="1">
            <a:spLocks noChangeArrowheads="1"/>
          </p:cNvSpPr>
          <p:nvPr/>
        </p:nvSpPr>
        <p:spPr bwMode="auto">
          <a:xfrm>
            <a:off x="8798561" y="4632325"/>
            <a:ext cx="3590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9031489" y="3886200"/>
            <a:ext cx="396507" cy="762000"/>
            <a:chOff x="768" y="2438"/>
            <a:chExt cx="240" cy="480"/>
          </a:xfrm>
        </p:grpSpPr>
        <p:sp>
          <p:nvSpPr>
            <p:cNvPr id="275550" name="Oval 94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 dirty="0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TW" sz="1600" b="1" baseline="-25000" dirty="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0525" name="Line 95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5552" name="Text Box 96"/>
          <p:cNvSpPr txBox="1">
            <a:spLocks noChangeArrowheads="1"/>
          </p:cNvSpPr>
          <p:nvPr/>
        </p:nvSpPr>
        <p:spPr bwMode="auto">
          <a:xfrm>
            <a:off x="8420338" y="3429001"/>
            <a:ext cx="43615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b="1">
                <a:latin typeface="汉仪南宫体简" panose="02010609000101010101" pitchFamily="49" charset="-122"/>
                <a:ea typeface="汉仪南宫体简" panose="02010609000101010101" pitchFamily="49" charset="-122"/>
                <a:sym typeface="Wingdings" pitchFamily="2" charset="2"/>
              </a:rPr>
              <a:t></a:t>
            </a:r>
          </a:p>
        </p:txBody>
      </p:sp>
      <p:sp>
        <p:nvSpPr>
          <p:cNvPr id="275553" name="Text Box 97"/>
          <p:cNvSpPr txBox="1">
            <a:spLocks noChangeArrowheads="1"/>
          </p:cNvSpPr>
          <p:nvPr/>
        </p:nvSpPr>
        <p:spPr bwMode="auto">
          <a:xfrm>
            <a:off x="8960534" y="5771366"/>
            <a:ext cx="22107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400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60% accuracy</a:t>
            </a:r>
          </a:p>
        </p:txBody>
      </p:sp>
    </p:spTree>
    <p:extLst>
      <p:ext uri="{BB962C8B-B14F-4D97-AF65-F5344CB8AC3E}">
        <p14:creationId xmlns:p14="http://schemas.microsoft.com/office/powerpoint/2010/main" val="2428839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8" grpId="0"/>
      <p:bldP spid="275472" grpId="0"/>
      <p:bldP spid="275473" grpId="0"/>
      <p:bldP spid="275476" grpId="0"/>
      <p:bldP spid="275478" grpId="0"/>
      <p:bldP spid="275480" grpId="0"/>
      <p:bldP spid="275481" grpId="0"/>
      <p:bldP spid="275487" grpId="0"/>
      <p:bldP spid="275503" grpId="0"/>
      <p:bldP spid="275504" grpId="0"/>
      <p:bldP spid="275523" grpId="0"/>
      <p:bldP spid="275527" grpId="0"/>
      <p:bldP spid="275528" grpId="0"/>
      <p:bldP spid="275529" grpId="0"/>
      <p:bldP spid="275533" grpId="0"/>
      <p:bldP spid="275534" grpId="0"/>
      <p:bldP spid="275535" grpId="0"/>
      <p:bldP spid="275536" grpId="0"/>
      <p:bldP spid="275543" grpId="0"/>
      <p:bldP spid="275547" grpId="0"/>
      <p:bldP spid="275548" grpId="0"/>
      <p:bldP spid="275552" grpId="0"/>
      <p:bldP spid="2755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Branch History Table (</a:t>
            </a:r>
            <a:r>
              <a:rPr kumimoji="1" lang="en-US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BHT)</a:t>
            </a:r>
            <a:endParaRPr kumimoji="1" lang="zh-CN" altLang="en-US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B579EA9B-E2C3-F24E-9A7B-EF3E84CD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251446"/>
            <a:ext cx="7391400" cy="4660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7FC0785-DF6C-1343-82B9-58D9A1A2C242}"/>
              </a:ext>
            </a:extLst>
          </p:cNvPr>
          <p:cNvSpPr/>
          <p:nvPr/>
        </p:nvSpPr>
        <p:spPr>
          <a:xfrm>
            <a:off x="4456253" y="3447165"/>
            <a:ext cx="7931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rPr>
              <a:t>ST</a:t>
            </a:r>
            <a:endParaRPr lang="zh-CN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A22FB4-247D-7847-9B17-2B9A52BA76F6}"/>
              </a:ext>
            </a:extLst>
          </p:cNvPr>
          <p:cNvSpPr/>
          <p:nvPr/>
        </p:nvSpPr>
        <p:spPr>
          <a:xfrm>
            <a:off x="8567196" y="3447165"/>
            <a:ext cx="9162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rPr>
              <a:t>W</a:t>
            </a:r>
            <a:r>
              <a:rPr lang="en-US" altLang="zh-CN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  <a:endParaRPr lang="zh-CN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F39F82-885E-E84C-BA95-C4E95AD25245}"/>
              </a:ext>
            </a:extLst>
          </p:cNvPr>
          <p:cNvSpPr/>
          <p:nvPr/>
        </p:nvSpPr>
        <p:spPr>
          <a:xfrm>
            <a:off x="4051139" y="5227659"/>
            <a:ext cx="9722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rPr>
              <a:t>WN</a:t>
            </a:r>
            <a:endParaRPr lang="zh-CN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925795-66FB-A645-AD4E-406C00CD0029}"/>
              </a:ext>
            </a:extLst>
          </p:cNvPr>
          <p:cNvSpPr/>
          <p:nvPr/>
        </p:nvSpPr>
        <p:spPr>
          <a:xfrm>
            <a:off x="8196805" y="5227659"/>
            <a:ext cx="9722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rPr>
              <a:t>SN</a:t>
            </a:r>
            <a:endParaRPr lang="zh-CN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3636275-D6A6-C64B-B43A-61AE08AC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36" y="1271496"/>
            <a:ext cx="10515600" cy="97995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* </a:t>
            </a:r>
            <a:r>
              <a:rPr kumimoji="1" lang="en-US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</a:t>
            </a:r>
            <a:r>
              <a:rPr kumimoji="1" lang="ja-JP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是一个</a:t>
            </a:r>
            <a:r>
              <a:rPr kumimoji="1" lang="en-US" altLang="ja-JP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N</a:t>
            </a:r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*</a:t>
            </a:r>
            <a:r>
              <a:rPr kumimoji="1" lang="en-US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</a:t>
            </a:r>
            <a:r>
              <a:rPr kumimoji="1" lang="ja-JP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的</a:t>
            </a:r>
            <a:r>
              <a:rPr kumimoji="1" lang="en-US" altLang="ja-JP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cache</a:t>
            </a:r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，</a:t>
            </a:r>
            <a:r>
              <a:rPr kumimoji="1" lang="en-US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N</a:t>
            </a:r>
            <a:r>
              <a:rPr kumimoji="1" lang="ja-JP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表示</a:t>
            </a:r>
            <a:r>
              <a:rPr kumimoji="1" lang="en-US" altLang="ja-JP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</a:t>
            </a:r>
            <a:r>
              <a:rPr kumimoji="1" lang="ja-JP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的行数</a:t>
            </a:r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，</a:t>
            </a:r>
            <a:r>
              <a:rPr kumimoji="1" lang="en-US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</a:t>
            </a:r>
            <a:r>
              <a:rPr kumimoji="1" lang="ja-JP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表示</a:t>
            </a:r>
            <a:r>
              <a:rPr kumimoji="1" lang="en-US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2bit</a:t>
            </a:r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；</a:t>
            </a:r>
            <a:r>
              <a:rPr kumimoji="1" lang="en-US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cache</a:t>
            </a:r>
            <a:r>
              <a:rPr kumimoji="1" lang="ja-JP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可以采用直接映射方式</a:t>
            </a:r>
            <a:r>
              <a:rPr kumimoji="1"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。</a:t>
            </a:r>
            <a:endParaRPr kumimoji="1" lang="en-US" altLang="zh-CN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74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997" y="76199"/>
            <a:ext cx="10069837" cy="92580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Example using 2-bit</a:t>
            </a:r>
            <a:r>
              <a:rPr lang="zh-CN" altLang="en-US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</a:t>
            </a:r>
            <a:r>
              <a:rPr lang="en-US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branch history table </a:t>
            </a:r>
            <a:endParaRPr lang="en-US" b="1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1897856" y="1420544"/>
            <a:ext cx="32402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for (</a:t>
            </a:r>
            <a:r>
              <a:rPr lang="en-US" b="1" dirty="0" err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=0; </a:t>
            </a:r>
            <a:r>
              <a:rPr lang="en-US" b="1" dirty="0" err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&lt;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汉仪南宫体简" panose="02010609000101010101" pitchFamily="49" charset="-122"/>
                <a:ea typeface="汉仪南宫体简" panose="02010609000101010101" pitchFamily="49" charset="-122"/>
              </a:rPr>
              <a:t>4</a:t>
            </a: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; </a:t>
            </a:r>
            <a:r>
              <a:rPr lang="en-US" b="1" dirty="0" err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i</a:t>
            </a: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++) {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	….</a:t>
            </a:r>
          </a:p>
          <a:p>
            <a:pPr eaLnBrk="0" hangingPunct="0"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}</a:t>
            </a:r>
          </a:p>
          <a:p>
            <a:pPr eaLnBrk="0" hangingPunct="0">
              <a:buFont typeface="Wingdings" pitchFamily="2" charset="2"/>
              <a:buNone/>
              <a:defRPr/>
            </a:pPr>
            <a:endParaRPr lang="en-US" b="1" dirty="0">
              <a:solidFill>
                <a:srgbClr val="0000FF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278532" name="Oval 4"/>
          <p:cNvSpPr>
            <a:spLocks noChangeArrowheads="1"/>
          </p:cNvSpPr>
          <p:nvPr/>
        </p:nvSpPr>
        <p:spPr bwMode="auto">
          <a:xfrm>
            <a:off x="2743200" y="4022724"/>
            <a:ext cx="330742" cy="336657"/>
          </a:xfrm>
          <a:prstGeom prst="ellipse">
            <a:avLst/>
          </a:prstGeom>
          <a:solidFill>
            <a:srgbClr val="FF3300"/>
          </a:solidFill>
          <a:ln w="127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pPr algn="ctr" eaLnBrk="0" hangingPunct="0">
              <a:buFont typeface="Wingdings" pitchFamily="2" charset="2"/>
              <a:buNone/>
              <a:defRPr/>
            </a:pPr>
            <a:r>
              <a:rPr lang="en-US" altLang="zh-TW" sz="1600" b="1" dirty="0">
                <a:solidFill>
                  <a:schemeClr val="bg1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01</a:t>
            </a:r>
            <a:endParaRPr lang="en-US" altLang="zh-TW" sz="1600" b="1" baseline="-25000" dirty="0">
              <a:solidFill>
                <a:schemeClr val="bg1"/>
              </a:solidFill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2083648" y="4022724"/>
            <a:ext cx="6648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buFont typeface="Wingdings" pitchFamily="2" charset="2"/>
              <a:buNone/>
            </a:pPr>
            <a:r>
              <a:rPr lang="en-US" sz="1600" b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Pred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2112964" y="4818063"/>
            <a:ext cx="8231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1600" b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Actual</a:t>
            </a: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3044824" y="4768849"/>
            <a:ext cx="37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8536" name="Text Box 8"/>
          <p:cNvSpPr txBox="1">
            <a:spLocks noChangeArrowheads="1"/>
          </p:cNvSpPr>
          <p:nvPr/>
        </p:nvSpPr>
        <p:spPr bwMode="auto">
          <a:xfrm>
            <a:off x="3654424" y="4768849"/>
            <a:ext cx="37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8537" name="Text Box 9"/>
          <p:cNvSpPr txBox="1">
            <a:spLocks noChangeArrowheads="1"/>
          </p:cNvSpPr>
          <p:nvPr/>
        </p:nvSpPr>
        <p:spPr bwMode="auto">
          <a:xfrm>
            <a:off x="3333749" y="3625851"/>
            <a:ext cx="351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6599" y="4022724"/>
            <a:ext cx="413427" cy="841643"/>
            <a:chOff x="768" y="2438"/>
            <a:chExt cx="240" cy="480"/>
          </a:xfrm>
        </p:grpSpPr>
        <p:sp>
          <p:nvSpPr>
            <p:cNvPr id="278539" name="Oval 11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 dirty="0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r>
                <a:rPr lang="en-US" altLang="zh-CN" sz="1600" b="1" dirty="0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TW" sz="1600" b="1" baseline="-25000" dirty="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3617" name="Line 12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886199" y="4022724"/>
            <a:ext cx="413427" cy="841643"/>
            <a:chOff x="1152" y="2438"/>
            <a:chExt cx="240" cy="480"/>
          </a:xfrm>
        </p:grpSpPr>
        <p:sp>
          <p:nvSpPr>
            <p:cNvPr id="278542" name="Oval 14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 dirty="0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11</a:t>
              </a:r>
              <a:endParaRPr lang="en-US" altLang="zh-TW" sz="1600" b="1" baseline="-25000" dirty="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3615" name="Line 15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8544" name="Text Box 16"/>
          <p:cNvSpPr txBox="1">
            <a:spLocks noChangeArrowheads="1"/>
          </p:cNvSpPr>
          <p:nvPr/>
        </p:nvSpPr>
        <p:spPr bwMode="auto">
          <a:xfrm>
            <a:off x="3943349" y="3641726"/>
            <a:ext cx="351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sp>
        <p:nvSpPr>
          <p:cNvPr id="278545" name="Text Box 17"/>
          <p:cNvSpPr txBox="1">
            <a:spLocks noChangeArrowheads="1"/>
          </p:cNvSpPr>
          <p:nvPr/>
        </p:nvSpPr>
        <p:spPr bwMode="auto">
          <a:xfrm>
            <a:off x="4264024" y="4784724"/>
            <a:ext cx="37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8546" name="Text Box 18"/>
          <p:cNvSpPr txBox="1">
            <a:spLocks noChangeArrowheads="1"/>
          </p:cNvSpPr>
          <p:nvPr/>
        </p:nvSpPr>
        <p:spPr bwMode="auto">
          <a:xfrm>
            <a:off x="4873624" y="4784724"/>
            <a:ext cx="37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8547" name="Text Box 19"/>
          <p:cNvSpPr txBox="1">
            <a:spLocks noChangeArrowheads="1"/>
          </p:cNvSpPr>
          <p:nvPr/>
        </p:nvSpPr>
        <p:spPr bwMode="auto">
          <a:xfrm>
            <a:off x="4552949" y="3641726"/>
            <a:ext cx="351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95799" y="4038599"/>
            <a:ext cx="413427" cy="841643"/>
            <a:chOff x="1536" y="2448"/>
            <a:chExt cx="240" cy="480"/>
          </a:xfrm>
        </p:grpSpPr>
        <p:sp>
          <p:nvSpPr>
            <p:cNvPr id="278549" name="Oval 21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105399" y="4038599"/>
            <a:ext cx="413427" cy="841643"/>
            <a:chOff x="1920" y="2448"/>
            <a:chExt cx="240" cy="480"/>
          </a:xfrm>
        </p:grpSpPr>
        <p:sp>
          <p:nvSpPr>
            <p:cNvPr id="278552" name="Oval 24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3611" name="Line 25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3571" name="Text Box 26"/>
          <p:cNvSpPr txBox="1">
            <a:spLocks noChangeArrowheads="1"/>
          </p:cNvSpPr>
          <p:nvPr/>
        </p:nvSpPr>
        <p:spPr bwMode="auto">
          <a:xfrm>
            <a:off x="6819525" y="1069111"/>
            <a:ext cx="2630377" cy="17543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b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</a:t>
            </a:r>
            <a:r>
              <a:rPr lang="en-US" b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addi   r10, r0, 4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b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addi   r1,   r1, r0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b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L1: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b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… …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b="1">
                <a:solidFill>
                  <a:srgbClr val="0000FF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addi   r1, r1,   1</a:t>
            </a:r>
          </a:p>
          <a:p>
            <a:pPr eaLnBrk="0" hangingPunct="0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 bne    r1, r10, L1</a:t>
            </a:r>
          </a:p>
        </p:txBody>
      </p:sp>
      <p:sp>
        <p:nvSpPr>
          <p:cNvPr id="278555" name="Text Box 27"/>
          <p:cNvSpPr txBox="1">
            <a:spLocks noChangeArrowheads="1"/>
          </p:cNvSpPr>
          <p:nvPr/>
        </p:nvSpPr>
        <p:spPr bwMode="auto">
          <a:xfrm>
            <a:off x="5410201" y="4768851"/>
            <a:ext cx="568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NT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714999" y="4038601"/>
            <a:ext cx="413427" cy="824109"/>
            <a:chOff x="2304" y="2448"/>
            <a:chExt cx="240" cy="470"/>
          </a:xfrm>
        </p:grpSpPr>
        <p:sp>
          <p:nvSpPr>
            <p:cNvPr id="23608" name="Line 29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78558" name="Oval 30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 dirty="0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10</a:t>
              </a:r>
              <a:endParaRPr lang="en-US" altLang="zh-TW" sz="1600" b="1" baseline="-25000" dirty="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8559" name="Text Box 31"/>
          <p:cNvSpPr txBox="1">
            <a:spLocks noChangeArrowheads="1"/>
          </p:cNvSpPr>
          <p:nvPr/>
        </p:nvSpPr>
        <p:spPr bwMode="auto">
          <a:xfrm>
            <a:off x="2667000" y="3519487"/>
            <a:ext cx="4547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b="1">
                <a:latin typeface="汉仪南宫体简" panose="02010609000101010101" pitchFamily="49" charset="-122"/>
                <a:ea typeface="汉仪南宫体简" panose="02010609000101010101" pitchFamily="49" charset="-122"/>
                <a:sym typeface="Wingdings" pitchFamily="2" charset="2"/>
              </a:rPr>
              <a:t></a:t>
            </a:r>
          </a:p>
        </p:txBody>
      </p:sp>
      <p:sp>
        <p:nvSpPr>
          <p:cNvPr id="278560" name="Text Box 32"/>
          <p:cNvSpPr txBox="1">
            <a:spLocks noChangeArrowheads="1"/>
          </p:cNvSpPr>
          <p:nvPr/>
        </p:nvSpPr>
        <p:spPr bwMode="auto">
          <a:xfrm>
            <a:off x="5105400" y="3581401"/>
            <a:ext cx="4547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b="1" dirty="0">
                <a:latin typeface="汉仪南宫体简" panose="02010609000101010101" pitchFamily="49" charset="-122"/>
                <a:ea typeface="汉仪南宫体简" panose="02010609000101010101" pitchFamily="49" charset="-122"/>
                <a:sym typeface="Wingdings" pitchFamily="2" charset="2"/>
              </a:rPr>
              <a:t></a:t>
            </a:r>
          </a:p>
        </p:txBody>
      </p:sp>
      <p:sp>
        <p:nvSpPr>
          <p:cNvPr id="278561" name="Text Box 33"/>
          <p:cNvSpPr txBox="1">
            <a:spLocks noChangeArrowheads="1"/>
          </p:cNvSpPr>
          <p:nvPr/>
        </p:nvSpPr>
        <p:spPr bwMode="auto">
          <a:xfrm>
            <a:off x="6092824" y="4784724"/>
            <a:ext cx="37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324599" y="4038599"/>
            <a:ext cx="413427" cy="841643"/>
            <a:chOff x="768" y="2438"/>
            <a:chExt cx="240" cy="480"/>
          </a:xfrm>
        </p:grpSpPr>
        <p:sp>
          <p:nvSpPr>
            <p:cNvPr id="278563" name="Oval 35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3607" name="Line 36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8565" name="Text Box 37"/>
          <p:cNvSpPr txBox="1">
            <a:spLocks noChangeArrowheads="1"/>
          </p:cNvSpPr>
          <p:nvPr/>
        </p:nvSpPr>
        <p:spPr bwMode="auto">
          <a:xfrm>
            <a:off x="5772149" y="3657601"/>
            <a:ext cx="351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  <a:endParaRPr lang="en-US" sz="2000" b="1">
              <a:latin typeface="汉仪南宫体简" panose="02010609000101010101" pitchFamily="49" charset="-122"/>
              <a:ea typeface="汉仪南宫体简" panose="02010609000101010101" pitchFamily="49" charset="-122"/>
              <a:sym typeface="Wingdings" pitchFamily="2" charset="2"/>
            </a:endParaRPr>
          </a:p>
        </p:txBody>
      </p:sp>
      <p:sp>
        <p:nvSpPr>
          <p:cNvPr id="278566" name="Text Box 38"/>
          <p:cNvSpPr txBox="1">
            <a:spLocks noChangeArrowheads="1"/>
          </p:cNvSpPr>
          <p:nvPr/>
        </p:nvSpPr>
        <p:spPr bwMode="auto">
          <a:xfrm>
            <a:off x="6702424" y="4768849"/>
            <a:ext cx="37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8567" name="Text Box 39"/>
          <p:cNvSpPr txBox="1">
            <a:spLocks noChangeArrowheads="1"/>
          </p:cNvSpPr>
          <p:nvPr/>
        </p:nvSpPr>
        <p:spPr bwMode="auto">
          <a:xfrm>
            <a:off x="6381749" y="3625851"/>
            <a:ext cx="351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6934199" y="4022724"/>
            <a:ext cx="413427" cy="841643"/>
            <a:chOff x="1152" y="2438"/>
            <a:chExt cx="240" cy="480"/>
          </a:xfrm>
        </p:grpSpPr>
        <p:sp>
          <p:nvSpPr>
            <p:cNvPr id="278569" name="Oval 41"/>
            <p:cNvSpPr>
              <a:spLocks noChangeArrowheads="1"/>
            </p:cNvSpPr>
            <p:nvPr/>
          </p:nvSpPr>
          <p:spPr bwMode="auto">
            <a:xfrm>
              <a:off x="1200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3605" name="Line 42"/>
            <p:cNvSpPr>
              <a:spLocks noChangeShapeType="1"/>
            </p:cNvSpPr>
            <p:nvPr/>
          </p:nvSpPr>
          <p:spPr bwMode="auto">
            <a:xfrm flipV="1">
              <a:off x="1152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6991349" y="3641726"/>
            <a:ext cx="351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sp>
        <p:nvSpPr>
          <p:cNvPr id="278572" name="Text Box 44"/>
          <p:cNvSpPr txBox="1">
            <a:spLocks noChangeArrowheads="1"/>
          </p:cNvSpPr>
          <p:nvPr/>
        </p:nvSpPr>
        <p:spPr bwMode="auto">
          <a:xfrm>
            <a:off x="7312024" y="4784724"/>
            <a:ext cx="37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8573" name="Text Box 45"/>
          <p:cNvSpPr txBox="1">
            <a:spLocks noChangeArrowheads="1"/>
          </p:cNvSpPr>
          <p:nvPr/>
        </p:nvSpPr>
        <p:spPr bwMode="auto">
          <a:xfrm>
            <a:off x="7921624" y="4784724"/>
            <a:ext cx="37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sp>
        <p:nvSpPr>
          <p:cNvPr id="278574" name="Text Box 46"/>
          <p:cNvSpPr txBox="1">
            <a:spLocks noChangeArrowheads="1"/>
          </p:cNvSpPr>
          <p:nvPr/>
        </p:nvSpPr>
        <p:spPr bwMode="auto">
          <a:xfrm>
            <a:off x="7600949" y="3641726"/>
            <a:ext cx="351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543799" y="4038599"/>
            <a:ext cx="413427" cy="841643"/>
            <a:chOff x="1536" y="2448"/>
            <a:chExt cx="240" cy="480"/>
          </a:xfrm>
        </p:grpSpPr>
        <p:sp>
          <p:nvSpPr>
            <p:cNvPr id="278576" name="Oval 48"/>
            <p:cNvSpPr>
              <a:spLocks noChangeArrowheads="1"/>
            </p:cNvSpPr>
            <p:nvPr/>
          </p:nvSpPr>
          <p:spPr bwMode="auto">
            <a:xfrm>
              <a:off x="1584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3603" name="Line 49"/>
            <p:cNvSpPr>
              <a:spLocks noChangeShapeType="1"/>
            </p:cNvSpPr>
            <p:nvPr/>
          </p:nvSpPr>
          <p:spPr bwMode="auto">
            <a:xfrm flipV="1">
              <a:off x="1536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8153399" y="4038599"/>
            <a:ext cx="413427" cy="841643"/>
            <a:chOff x="1920" y="2448"/>
            <a:chExt cx="240" cy="480"/>
          </a:xfrm>
        </p:grpSpPr>
        <p:sp>
          <p:nvSpPr>
            <p:cNvPr id="278579" name="Oval 51"/>
            <p:cNvSpPr>
              <a:spLocks noChangeArrowheads="1"/>
            </p:cNvSpPr>
            <p:nvPr/>
          </p:nvSpPr>
          <p:spPr bwMode="auto">
            <a:xfrm>
              <a:off x="1968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3601" name="Line 52"/>
            <p:cNvSpPr>
              <a:spLocks noChangeShapeType="1"/>
            </p:cNvSpPr>
            <p:nvPr/>
          </p:nvSpPr>
          <p:spPr bwMode="auto">
            <a:xfrm flipV="1">
              <a:off x="1920" y="268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8581" name="Text Box 53"/>
          <p:cNvSpPr txBox="1">
            <a:spLocks noChangeArrowheads="1"/>
          </p:cNvSpPr>
          <p:nvPr/>
        </p:nvSpPr>
        <p:spPr bwMode="auto">
          <a:xfrm>
            <a:off x="8458201" y="4768851"/>
            <a:ext cx="568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FF00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NT</a:t>
            </a:r>
          </a:p>
        </p:txBody>
      </p: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8762999" y="4038601"/>
            <a:ext cx="413427" cy="824109"/>
            <a:chOff x="2304" y="2448"/>
            <a:chExt cx="240" cy="470"/>
          </a:xfrm>
        </p:grpSpPr>
        <p:sp>
          <p:nvSpPr>
            <p:cNvPr id="23598" name="Line 55"/>
            <p:cNvSpPr>
              <a:spLocks noChangeShapeType="1"/>
            </p:cNvSpPr>
            <p:nvPr/>
          </p:nvSpPr>
          <p:spPr bwMode="auto">
            <a:xfrm flipV="1">
              <a:off x="2304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78584" name="Oval 56"/>
            <p:cNvSpPr>
              <a:spLocks noChangeArrowheads="1"/>
            </p:cNvSpPr>
            <p:nvPr/>
          </p:nvSpPr>
          <p:spPr bwMode="auto">
            <a:xfrm>
              <a:off x="2352" y="244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10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8585" name="Text Box 57"/>
          <p:cNvSpPr txBox="1">
            <a:spLocks noChangeArrowheads="1"/>
          </p:cNvSpPr>
          <p:nvPr/>
        </p:nvSpPr>
        <p:spPr bwMode="auto">
          <a:xfrm>
            <a:off x="8153400" y="3581401"/>
            <a:ext cx="4547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800" b="1">
                <a:latin typeface="汉仪南宫体简" panose="02010609000101010101" pitchFamily="49" charset="-122"/>
                <a:ea typeface="汉仪南宫体简" panose="02010609000101010101" pitchFamily="49" charset="-122"/>
                <a:sym typeface="Wingdings" pitchFamily="2" charset="2"/>
              </a:rPr>
              <a:t></a:t>
            </a:r>
          </a:p>
        </p:txBody>
      </p:sp>
      <p:sp>
        <p:nvSpPr>
          <p:cNvPr id="278586" name="Text Box 58"/>
          <p:cNvSpPr txBox="1">
            <a:spLocks noChangeArrowheads="1"/>
          </p:cNvSpPr>
          <p:nvPr/>
        </p:nvSpPr>
        <p:spPr bwMode="auto">
          <a:xfrm>
            <a:off x="9140824" y="4784724"/>
            <a:ext cx="37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solidFill>
                  <a:srgbClr val="006600"/>
                </a:solidFill>
                <a:latin typeface="汉仪南宫体简" panose="02010609000101010101" pitchFamily="49" charset="-122"/>
                <a:ea typeface="汉仪南宫体简" panose="02010609000101010101" pitchFamily="49" charset="-122"/>
              </a:rPr>
              <a:t>T</a:t>
            </a: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9372599" y="4038599"/>
            <a:ext cx="413427" cy="841643"/>
            <a:chOff x="768" y="2438"/>
            <a:chExt cx="240" cy="480"/>
          </a:xfrm>
        </p:grpSpPr>
        <p:sp>
          <p:nvSpPr>
            <p:cNvPr id="278588" name="Oval 60"/>
            <p:cNvSpPr>
              <a:spLocks noChangeArrowheads="1"/>
            </p:cNvSpPr>
            <p:nvPr/>
          </p:nvSpPr>
          <p:spPr bwMode="auto">
            <a:xfrm>
              <a:off x="816" y="2438"/>
              <a:ext cx="192" cy="192"/>
            </a:xfrm>
            <a:prstGeom prst="ellipse">
              <a:avLst/>
            </a:prstGeom>
            <a:solidFill>
              <a:srgbClr val="66FF66"/>
            </a:solidFill>
            <a:ln w="12700">
              <a:solidFill>
                <a:srgbClr val="66FF66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pPr algn="ctr" eaLnBrk="0" hangingPunct="0">
                <a:buFont typeface="Wingdings" pitchFamily="2" charset="2"/>
                <a:buNone/>
                <a:defRPr/>
              </a:pPr>
              <a:r>
                <a:rPr lang="en-US" altLang="zh-TW" sz="1600" b="1">
                  <a:latin typeface="汉仪南宫体简" panose="02010609000101010101" pitchFamily="49" charset="-122"/>
                  <a:ea typeface="汉仪南宫体简" panose="02010609000101010101" pitchFamily="49" charset="-122"/>
                </a:rPr>
                <a:t>1</a:t>
              </a:r>
              <a:endParaRPr lang="en-US" altLang="zh-TW" sz="1600" b="1" baseline="-25000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  <p:sp>
          <p:nvSpPr>
            <p:cNvPr id="23597" name="Line 61"/>
            <p:cNvSpPr>
              <a:spLocks noChangeShapeType="1"/>
            </p:cNvSpPr>
            <p:nvPr/>
          </p:nvSpPr>
          <p:spPr bwMode="auto">
            <a:xfrm flipV="1">
              <a:off x="768" y="267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latin typeface="汉仪南宫体简" panose="02010609000101010101" pitchFamily="49" charset="-122"/>
                <a:ea typeface="汉仪南宫体简" panose="02010609000101010101" pitchFamily="49" charset="-122"/>
              </a:endParaRPr>
            </a:p>
          </p:txBody>
        </p:sp>
      </p:grpSp>
      <p:sp>
        <p:nvSpPr>
          <p:cNvPr id="278590" name="Text Box 62"/>
          <p:cNvSpPr txBox="1">
            <a:spLocks noChangeArrowheads="1"/>
          </p:cNvSpPr>
          <p:nvPr/>
        </p:nvSpPr>
        <p:spPr bwMode="auto">
          <a:xfrm>
            <a:off x="8820149" y="3676651"/>
            <a:ext cx="351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000" b="1">
                <a:latin typeface="汉仪南宫体简" panose="02010609000101010101" pitchFamily="49" charset="-122"/>
                <a:ea typeface="汉仪南宫体简" panose="02010609000101010101" pitchFamily="49" charset="-122"/>
                <a:sym typeface="Symbol" pitchFamily="18" charset="2"/>
              </a:rPr>
              <a:t></a:t>
            </a:r>
          </a:p>
        </p:txBody>
      </p:sp>
      <p:sp>
        <p:nvSpPr>
          <p:cNvPr id="278591" name="Text Box 63"/>
          <p:cNvSpPr txBox="1">
            <a:spLocks noChangeArrowheads="1"/>
          </p:cNvSpPr>
          <p:nvPr/>
        </p:nvSpPr>
        <p:spPr bwMode="auto">
          <a:xfrm>
            <a:off x="7620001" y="5791201"/>
            <a:ext cx="2305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sz="2400" b="1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80% accuracy</a:t>
            </a:r>
          </a:p>
        </p:txBody>
      </p:sp>
    </p:spTree>
    <p:extLst>
      <p:ext uri="{BB962C8B-B14F-4D97-AF65-F5344CB8AC3E}">
        <p14:creationId xmlns:p14="http://schemas.microsoft.com/office/powerpoint/2010/main" val="3326905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  <p:bldP spid="278536" grpId="0"/>
      <p:bldP spid="278537" grpId="0"/>
      <p:bldP spid="278544" grpId="0"/>
      <p:bldP spid="278545" grpId="0"/>
      <p:bldP spid="278546" grpId="0"/>
      <p:bldP spid="278547" grpId="0"/>
      <p:bldP spid="278555" grpId="0"/>
      <p:bldP spid="278559" grpId="0"/>
      <p:bldP spid="278560" grpId="0"/>
      <p:bldP spid="278561" grpId="0"/>
      <p:bldP spid="278565" grpId="0"/>
      <p:bldP spid="278566" grpId="0"/>
      <p:bldP spid="278567" grpId="0"/>
      <p:bldP spid="278571" grpId="0"/>
      <p:bldP spid="278572" grpId="0"/>
      <p:bldP spid="278573" grpId="0"/>
      <p:bldP spid="278574" grpId="0"/>
      <p:bldP spid="278581" grpId="0"/>
      <p:bldP spid="278585" grpId="0"/>
      <p:bldP spid="278586" grpId="0"/>
      <p:bldP spid="278590" grpId="0"/>
      <p:bldP spid="2785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67E66-900D-D047-B9E4-09E3C81C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87193"/>
            <a:ext cx="10515600" cy="1325563"/>
          </a:xfrm>
        </p:spPr>
        <p:txBody>
          <a:bodyPr/>
          <a:lstStyle/>
          <a:p>
            <a:r>
              <a:rPr lang="en-GB" altLang="zh-CN" b="1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Branch History Table </a:t>
            </a:r>
            <a:r>
              <a:rPr lang="en-GB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(</a:t>
            </a:r>
            <a:r>
              <a:rPr kumimoji="1" lang="en-US" altLang="zh-CN" dirty="0">
                <a:latin typeface="汉仪南宫体简" panose="02010609000101010101" pitchFamily="49" charset="-122"/>
                <a:ea typeface="汉仪南宫体简" panose="02010609000101010101" pitchFamily="49" charset="-122"/>
              </a:rPr>
              <a:t>BHT)</a:t>
            </a:r>
            <a:endParaRPr kumimoji="1" lang="zh-CN" altLang="en-US" dirty="0">
              <a:latin typeface="汉仪南宫体简" panose="02010609000101010101" pitchFamily="49" charset="-122"/>
              <a:ea typeface="汉仪南宫体简" panose="02010609000101010101" pitchFamily="49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1D91B29-5FF0-974D-9F75-DD29BF03A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23733"/>
              </p:ext>
            </p:extLst>
          </p:nvPr>
        </p:nvGraphicFramePr>
        <p:xfrm>
          <a:off x="590309" y="1365813"/>
          <a:ext cx="9884777" cy="4911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2111">
                  <a:extLst>
                    <a:ext uri="{9D8B030D-6E8A-4147-A177-3AD203B41FA5}">
                      <a16:colId xmlns:a16="http://schemas.microsoft.com/office/drawing/2014/main" val="590418928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4066328914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3349585452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1772116658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2147444638"/>
                    </a:ext>
                  </a:extLst>
                </a:gridCol>
                <a:gridCol w="2095016">
                  <a:extLst>
                    <a:ext uri="{9D8B030D-6E8A-4147-A177-3AD203B41FA5}">
                      <a16:colId xmlns:a16="http://schemas.microsoft.com/office/drawing/2014/main" val="3792816167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3779319482"/>
                    </a:ext>
                  </a:extLst>
                </a:gridCol>
              </a:tblGrid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NPC_PRED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flush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NPC_REAL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BTB update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384863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BUF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224158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PC_EX+4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48758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PC_IF+4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93253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830769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98920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862678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869281"/>
                  </a:ext>
                </a:extLst>
              </a:tr>
              <a:tr h="54568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844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52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642</Words>
  <Application>Microsoft Office PowerPoint</Application>
  <PresentationFormat>宽屏</PresentationFormat>
  <Paragraphs>185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Courier</vt:lpstr>
      <vt:lpstr>等线</vt:lpstr>
      <vt:lpstr>等线 Light</vt:lpstr>
      <vt:lpstr>汉仪南宫体简</vt:lpstr>
      <vt:lpstr>Arial</vt:lpstr>
      <vt:lpstr>Times New Roman</vt:lpstr>
      <vt:lpstr>Wingdings</vt:lpstr>
      <vt:lpstr>Office 主题​​</vt:lpstr>
      <vt:lpstr>分支预测实验</vt:lpstr>
      <vt:lpstr>主要内容</vt:lpstr>
      <vt:lpstr>实验内容</vt:lpstr>
      <vt:lpstr>Branch Target Buffer （BTB）</vt:lpstr>
      <vt:lpstr>PowerPoint 演示文稿</vt:lpstr>
      <vt:lpstr>Example using 1-bit branch history table </vt:lpstr>
      <vt:lpstr>Branch History Table (BHT)</vt:lpstr>
      <vt:lpstr>Example using 2-bit branch history table </vt:lpstr>
      <vt:lpstr>Branch History Table (BHT)</vt:lpstr>
      <vt:lpstr>Branch History Table (BHT)</vt:lpstr>
      <vt:lpstr>需要添加、修改的代码部分</vt:lpstr>
      <vt:lpstr>检查、实验报告要求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分支预测实验</dc:title>
  <dc:creator>qi hao</dc:creator>
  <cp:lastModifiedBy>劲暾 张</cp:lastModifiedBy>
  <cp:revision>190</cp:revision>
  <dcterms:created xsi:type="dcterms:W3CDTF">2019-04-27T12:06:54Z</dcterms:created>
  <dcterms:modified xsi:type="dcterms:W3CDTF">2019-05-26T03:10:35Z</dcterms:modified>
</cp:coreProperties>
</file>