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535E01-6838-432D-A9C9-9E0DDAA9695A}">
  <a:tblStyle styleId="{4B535E01-6838-432D-A9C9-9E0DDAA969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00e9e4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00e9e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00e9e4e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00e9e4e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00e9e4e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00e9e4e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00e9e4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00e9e4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00e9e4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00e9e4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00e9e4e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00e9e4e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Rivulet Weekly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2019.7.26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91500" y="288250"/>
            <a:ext cx="1115100" cy="4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Frame</a:t>
            </a:r>
            <a:endParaRPr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1491500" y="1522390"/>
            <a:ext cx="1115100" cy="64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Non-key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Frame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3526600" y="288250"/>
            <a:ext cx="1003500" cy="647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6537400" y="288250"/>
            <a:ext cx="1115100" cy="647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Feat.</a:t>
            </a:r>
            <a:endParaRPr sz="1800"/>
          </a:p>
        </p:txBody>
      </p:sp>
      <p:cxnSp>
        <p:nvCxnSpPr>
          <p:cNvPr id="64" name="Google Shape;64;p14"/>
          <p:cNvCxnSpPr>
            <a:stCxn id="62" idx="3"/>
            <a:endCxn id="63" idx="1"/>
          </p:cNvCxnSpPr>
          <p:nvPr/>
        </p:nvCxnSpPr>
        <p:spPr>
          <a:xfrm>
            <a:off x="4530100" y="612100"/>
            <a:ext cx="20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3526600" y="1487394"/>
            <a:ext cx="1003500" cy="647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Vector</a:t>
            </a:r>
            <a:endParaRPr sz="1800"/>
          </a:p>
        </p:txBody>
      </p:sp>
      <p:sp>
        <p:nvSpPr>
          <p:cNvPr id="66" name="Google Shape;66;p14"/>
          <p:cNvSpPr txBox="1"/>
          <p:nvPr/>
        </p:nvSpPr>
        <p:spPr>
          <a:xfrm>
            <a:off x="5073850" y="360200"/>
            <a:ext cx="906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Res-101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537400" y="1487394"/>
            <a:ext cx="1115100" cy="647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Non-Key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Feat.</a:t>
            </a:r>
            <a:endParaRPr sz="1800"/>
          </a:p>
        </p:txBody>
      </p:sp>
      <p:cxnSp>
        <p:nvCxnSpPr>
          <p:cNvPr id="68" name="Google Shape;68;p14"/>
          <p:cNvCxnSpPr>
            <a:stCxn id="63" idx="2"/>
            <a:endCxn id="67" idx="0"/>
          </p:cNvCxnSpPr>
          <p:nvPr/>
        </p:nvCxnSpPr>
        <p:spPr>
          <a:xfrm>
            <a:off x="7094950" y="935950"/>
            <a:ext cx="0" cy="5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5" idx="3"/>
            <a:endCxn id="67" idx="1"/>
          </p:cNvCxnSpPr>
          <p:nvPr/>
        </p:nvCxnSpPr>
        <p:spPr>
          <a:xfrm>
            <a:off x="4530100" y="1811244"/>
            <a:ext cx="20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1491500" y="2686550"/>
            <a:ext cx="11151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Frame</a:t>
            </a:r>
            <a:endParaRPr sz="1800"/>
          </a:p>
        </p:txBody>
      </p:sp>
      <p:sp>
        <p:nvSpPr>
          <p:cNvPr id="71" name="Google Shape;71;p14"/>
          <p:cNvSpPr txBox="1"/>
          <p:nvPr/>
        </p:nvSpPr>
        <p:spPr>
          <a:xfrm>
            <a:off x="1491500" y="4120950"/>
            <a:ext cx="1115100" cy="75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Non-key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Frame</a:t>
            </a:r>
            <a:endParaRPr sz="1800"/>
          </a:p>
        </p:txBody>
      </p:sp>
      <p:sp>
        <p:nvSpPr>
          <p:cNvPr id="72" name="Google Shape;72;p14"/>
          <p:cNvSpPr txBox="1"/>
          <p:nvPr/>
        </p:nvSpPr>
        <p:spPr>
          <a:xfrm>
            <a:off x="3526600" y="2686550"/>
            <a:ext cx="1003500" cy="75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</a:t>
            </a:r>
            <a:endParaRPr sz="1800"/>
          </a:p>
        </p:txBody>
      </p:sp>
      <p:sp>
        <p:nvSpPr>
          <p:cNvPr id="73" name="Google Shape;73;p14"/>
          <p:cNvSpPr txBox="1"/>
          <p:nvPr/>
        </p:nvSpPr>
        <p:spPr>
          <a:xfrm>
            <a:off x="6537400" y="2686550"/>
            <a:ext cx="1115100" cy="75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Feat.</a:t>
            </a:r>
            <a:endParaRPr sz="1800"/>
          </a:p>
        </p:txBody>
      </p:sp>
      <p:cxnSp>
        <p:nvCxnSpPr>
          <p:cNvPr id="74" name="Google Shape;74;p14"/>
          <p:cNvCxnSpPr>
            <a:stCxn id="72" idx="3"/>
            <a:endCxn id="73" idx="1"/>
          </p:cNvCxnSpPr>
          <p:nvPr/>
        </p:nvCxnSpPr>
        <p:spPr>
          <a:xfrm>
            <a:off x="4530100" y="3062900"/>
            <a:ext cx="20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526600" y="4080275"/>
            <a:ext cx="1003500" cy="75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Vector</a:t>
            </a:r>
            <a:endParaRPr sz="1800"/>
          </a:p>
        </p:txBody>
      </p:sp>
      <p:sp>
        <p:nvSpPr>
          <p:cNvPr id="76" name="Google Shape;76;p14"/>
          <p:cNvSpPr txBox="1"/>
          <p:nvPr/>
        </p:nvSpPr>
        <p:spPr>
          <a:xfrm>
            <a:off x="5073850" y="2770175"/>
            <a:ext cx="906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Res-101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537400" y="4080275"/>
            <a:ext cx="1115100" cy="75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Non-Key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Feat.</a:t>
            </a:r>
            <a:endParaRPr sz="1800"/>
          </a:p>
        </p:txBody>
      </p:sp>
      <p:cxnSp>
        <p:nvCxnSpPr>
          <p:cNvPr id="78" name="Google Shape;78;p14"/>
          <p:cNvCxnSpPr>
            <a:stCxn id="73" idx="2"/>
            <a:endCxn id="77" idx="0"/>
          </p:cNvCxnSpPr>
          <p:nvPr/>
        </p:nvCxnSpPr>
        <p:spPr>
          <a:xfrm>
            <a:off x="7094950" y="3439250"/>
            <a:ext cx="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5" idx="3"/>
            <a:endCxn id="77" idx="1"/>
          </p:cNvCxnSpPr>
          <p:nvPr/>
        </p:nvCxnSpPr>
        <p:spPr>
          <a:xfrm>
            <a:off x="4530100" y="4456625"/>
            <a:ext cx="20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5032000" y="4080275"/>
            <a:ext cx="1003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1x1 Conv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463600" y="181200"/>
            <a:ext cx="6300300" cy="209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491500" y="2571750"/>
            <a:ext cx="6300300" cy="23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20600" y="1031500"/>
            <a:ext cx="9060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Version1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20600" y="3539100"/>
            <a:ext cx="9060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Version2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087750" y="4139900"/>
            <a:ext cx="822300" cy="26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MVFF Version2, Test Results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5"/>
          <p:cNvGraphicFramePr/>
          <p:nvPr/>
        </p:nvGraphicFramePr>
        <p:xfrm>
          <a:off x="952500" y="20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{4B535E01-6838-432D-A9C9-9E0DDAA9695A}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GPU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R-FCN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MVFF Version2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MVFF Version3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606600" y="1784200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606600" y="3093525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836800" y="1784200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A’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836800" y="3093525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B’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7067000" y="1784200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A”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7067000" y="3093525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B”</a:t>
            </a:r>
            <a:endParaRPr/>
          </a:p>
        </p:txBody>
      </p:sp>
      <p:cxnSp>
        <p:nvCxnSpPr>
          <p:cNvPr id="104" name="Google Shape;104;p16"/>
          <p:cNvCxnSpPr>
            <a:stCxn id="98" idx="3"/>
            <a:endCxn id="100" idx="1"/>
          </p:cNvCxnSpPr>
          <p:nvPr/>
        </p:nvCxnSpPr>
        <p:spPr>
          <a:xfrm>
            <a:off x="3108500" y="1986250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100" idx="3"/>
            <a:endCxn id="102" idx="1"/>
          </p:cNvCxnSpPr>
          <p:nvPr/>
        </p:nvCxnSpPr>
        <p:spPr>
          <a:xfrm>
            <a:off x="5338700" y="1986250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stCxn id="98" idx="2"/>
            <a:endCxn id="99" idx="0"/>
          </p:cNvCxnSpPr>
          <p:nvPr/>
        </p:nvCxnSpPr>
        <p:spPr>
          <a:xfrm>
            <a:off x="2857550" y="2188300"/>
            <a:ext cx="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99" idx="3"/>
            <a:endCxn id="101" idx="1"/>
          </p:cNvCxnSpPr>
          <p:nvPr/>
        </p:nvCxnSpPr>
        <p:spPr>
          <a:xfrm>
            <a:off x="3108500" y="3295575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1" idx="3"/>
            <a:endCxn id="103" idx="1"/>
          </p:cNvCxnSpPr>
          <p:nvPr/>
        </p:nvCxnSpPr>
        <p:spPr>
          <a:xfrm>
            <a:off x="5338700" y="3295575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0" idx="2"/>
            <a:endCxn id="101" idx="0"/>
          </p:cNvCxnSpPr>
          <p:nvPr/>
        </p:nvCxnSpPr>
        <p:spPr>
          <a:xfrm>
            <a:off x="5087750" y="2188300"/>
            <a:ext cx="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2509025" y="2438863"/>
            <a:ext cx="264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087750" y="2438850"/>
            <a:ext cx="264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324225" y="1477488"/>
            <a:ext cx="822300" cy="7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477550" y="1561113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324225" y="3037713"/>
            <a:ext cx="822300" cy="7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742450" y="3483763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554450" y="1644800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 sz="1000"/>
              <a:t>Feat</a:t>
            </a:r>
            <a:endParaRPr sz="1000"/>
          </a:p>
        </p:txBody>
      </p:sp>
      <p:cxnSp>
        <p:nvCxnSpPr>
          <p:cNvPr id="117" name="Google Shape;117;p16"/>
          <p:cNvCxnSpPr/>
          <p:nvPr/>
        </p:nvCxnSpPr>
        <p:spPr>
          <a:xfrm>
            <a:off x="3108500" y="3295575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 txBox="1"/>
          <p:nvPr/>
        </p:nvSpPr>
        <p:spPr>
          <a:xfrm>
            <a:off x="3554450" y="2954125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 sz="1000"/>
              <a:t>Feat</a:t>
            </a:r>
            <a:endParaRPr sz="1000"/>
          </a:p>
        </p:txBody>
      </p:sp>
      <p:sp>
        <p:nvSpPr>
          <p:cNvPr id="119" name="Google Shape;119;p16"/>
          <p:cNvSpPr txBox="1"/>
          <p:nvPr/>
        </p:nvSpPr>
        <p:spPr>
          <a:xfrm>
            <a:off x="5784663" y="1592413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 sz="1000"/>
              <a:t>Task</a:t>
            </a:r>
            <a:endParaRPr sz="1000"/>
          </a:p>
        </p:txBody>
      </p:sp>
      <p:sp>
        <p:nvSpPr>
          <p:cNvPr id="120" name="Google Shape;120;p16"/>
          <p:cNvSpPr txBox="1"/>
          <p:nvPr/>
        </p:nvSpPr>
        <p:spPr>
          <a:xfrm>
            <a:off x="5798600" y="2961500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 sz="1000"/>
              <a:t>Task</a:t>
            </a:r>
            <a:endParaRPr sz="1000"/>
          </a:p>
        </p:txBody>
      </p:sp>
      <p:sp>
        <p:nvSpPr>
          <p:cNvPr id="121" name="Google Shape;121;p16"/>
          <p:cNvSpPr txBox="1"/>
          <p:nvPr/>
        </p:nvSpPr>
        <p:spPr>
          <a:xfrm>
            <a:off x="1533425" y="2522363"/>
            <a:ext cx="9756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600x1000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352650" y="2522400"/>
            <a:ext cx="9756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36x60</a:t>
            </a:r>
            <a:endParaRPr/>
          </a:p>
        </p:txBody>
      </p:sp>
      <p:cxnSp>
        <p:nvCxnSpPr>
          <p:cNvPr id="123" name="Google Shape;123;p16"/>
          <p:cNvCxnSpPr>
            <a:stCxn id="110" idx="3"/>
            <a:endCxn id="111" idx="1"/>
          </p:cNvCxnSpPr>
          <p:nvPr/>
        </p:nvCxnSpPr>
        <p:spPr>
          <a:xfrm>
            <a:off x="2773925" y="2640913"/>
            <a:ext cx="23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6"/>
          <p:cNvSpPr txBox="1"/>
          <p:nvPr/>
        </p:nvSpPr>
        <p:spPr>
          <a:xfrm>
            <a:off x="3519688" y="2351688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315802" y="2522413"/>
            <a:ext cx="13137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Conv+Pooling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MVFF Version4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184488" y="1684500"/>
            <a:ext cx="1547400" cy="16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88" y="1705975"/>
            <a:ext cx="15525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3733825" y="1684488"/>
            <a:ext cx="1609800" cy="16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100" y="1696438"/>
            <a:ext cx="16192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6343013" y="1684525"/>
            <a:ext cx="1619100" cy="16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3000" y="1701250"/>
            <a:ext cx="16097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2954763" y="2299925"/>
            <a:ext cx="526500" cy="57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580375" y="2299925"/>
            <a:ext cx="5259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694938" y="3638100"/>
            <a:ext cx="526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275788" y="3686850"/>
            <a:ext cx="525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439163" y="3686850"/>
            <a:ext cx="1426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MV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349100" y="4558075"/>
            <a:ext cx="4794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DMC-Net: Generating Discriminative Motion Cues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Compressed Video Action Recognition (CVPR 2019)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Output Level Propagation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090850" y="1714500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090850" y="3023825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321050" y="1714500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A’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321050" y="3023825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B’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6551250" y="1714500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A”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551250" y="3023825"/>
            <a:ext cx="501900" cy="40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B”</a:t>
            </a:r>
            <a:endParaRPr/>
          </a:p>
        </p:txBody>
      </p:sp>
      <p:cxnSp>
        <p:nvCxnSpPr>
          <p:cNvPr id="154" name="Google Shape;154;p18"/>
          <p:cNvCxnSpPr>
            <a:stCxn id="148" idx="3"/>
            <a:endCxn id="150" idx="1"/>
          </p:cNvCxnSpPr>
          <p:nvPr/>
        </p:nvCxnSpPr>
        <p:spPr>
          <a:xfrm>
            <a:off x="2592750" y="1916550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50" idx="3"/>
            <a:endCxn id="152" idx="1"/>
          </p:cNvCxnSpPr>
          <p:nvPr/>
        </p:nvCxnSpPr>
        <p:spPr>
          <a:xfrm>
            <a:off x="4822950" y="1916550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48" idx="2"/>
            <a:endCxn id="149" idx="0"/>
          </p:cNvCxnSpPr>
          <p:nvPr/>
        </p:nvCxnSpPr>
        <p:spPr>
          <a:xfrm>
            <a:off x="2341800" y="2118600"/>
            <a:ext cx="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49" idx="3"/>
            <a:endCxn id="151" idx="1"/>
          </p:cNvCxnSpPr>
          <p:nvPr/>
        </p:nvCxnSpPr>
        <p:spPr>
          <a:xfrm>
            <a:off x="2592750" y="3225875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51" idx="3"/>
            <a:endCxn id="153" idx="1"/>
          </p:cNvCxnSpPr>
          <p:nvPr/>
        </p:nvCxnSpPr>
        <p:spPr>
          <a:xfrm>
            <a:off x="4822950" y="3225875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0" idx="2"/>
            <a:endCxn id="151" idx="0"/>
          </p:cNvCxnSpPr>
          <p:nvPr/>
        </p:nvCxnSpPr>
        <p:spPr>
          <a:xfrm>
            <a:off x="4572000" y="2118600"/>
            <a:ext cx="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2" idx="2"/>
            <a:endCxn id="153" idx="0"/>
          </p:cNvCxnSpPr>
          <p:nvPr/>
        </p:nvCxnSpPr>
        <p:spPr>
          <a:xfrm>
            <a:off x="6802200" y="2118600"/>
            <a:ext cx="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8"/>
          <p:cNvSpPr txBox="1"/>
          <p:nvPr/>
        </p:nvSpPr>
        <p:spPr>
          <a:xfrm>
            <a:off x="1993275" y="2369163"/>
            <a:ext cx="264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572000" y="2369150"/>
            <a:ext cx="264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6885825" y="2369150"/>
            <a:ext cx="418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M’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808475" y="1407788"/>
            <a:ext cx="822300" cy="7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961800" y="1491413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808475" y="2968013"/>
            <a:ext cx="822300" cy="7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1226700" y="3414063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7513225" y="1407775"/>
            <a:ext cx="822300" cy="7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7666550" y="1491400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513225" y="2968000"/>
            <a:ext cx="822300" cy="7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7931450" y="3414050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666550" y="1491425"/>
            <a:ext cx="264900" cy="2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7666550" y="1491400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7931450" y="3414038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7931450" y="3414063"/>
            <a:ext cx="264900" cy="2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931450" y="3414038"/>
            <a:ext cx="264900" cy="237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3038700" y="1575100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 sz="1000"/>
              <a:t>Feat</a:t>
            </a:r>
            <a:endParaRPr sz="1000"/>
          </a:p>
        </p:txBody>
      </p:sp>
      <p:cxnSp>
        <p:nvCxnSpPr>
          <p:cNvPr id="178" name="Google Shape;178;p18"/>
          <p:cNvCxnSpPr/>
          <p:nvPr/>
        </p:nvCxnSpPr>
        <p:spPr>
          <a:xfrm>
            <a:off x="2592750" y="3225875"/>
            <a:ext cx="17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8"/>
          <p:cNvSpPr txBox="1"/>
          <p:nvPr/>
        </p:nvSpPr>
        <p:spPr>
          <a:xfrm>
            <a:off x="3038700" y="2884425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 sz="1000"/>
              <a:t>Feat</a:t>
            </a:r>
            <a:endParaRPr sz="1000"/>
          </a:p>
        </p:txBody>
      </p:sp>
      <p:sp>
        <p:nvSpPr>
          <p:cNvPr id="180" name="Google Shape;180;p18"/>
          <p:cNvSpPr txBox="1"/>
          <p:nvPr/>
        </p:nvSpPr>
        <p:spPr>
          <a:xfrm>
            <a:off x="5268913" y="1522713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 sz="1000"/>
              <a:t>Task</a:t>
            </a:r>
            <a:endParaRPr sz="1000"/>
          </a:p>
        </p:txBody>
      </p:sp>
      <p:sp>
        <p:nvSpPr>
          <p:cNvPr id="181" name="Google Shape;181;p18"/>
          <p:cNvSpPr txBox="1"/>
          <p:nvPr/>
        </p:nvSpPr>
        <p:spPr>
          <a:xfrm>
            <a:off x="5282850" y="2891800"/>
            <a:ext cx="822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 sz="1000"/>
              <a:t>Task</a:t>
            </a:r>
            <a:endParaRPr sz="1000"/>
          </a:p>
        </p:txBody>
      </p:sp>
      <p:sp>
        <p:nvSpPr>
          <p:cNvPr id="182" name="Google Shape;182;p18"/>
          <p:cNvSpPr txBox="1"/>
          <p:nvPr/>
        </p:nvSpPr>
        <p:spPr>
          <a:xfrm>
            <a:off x="2662350" y="3972625"/>
            <a:ext cx="35964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M’ = op(M), op in {avg, median, mode}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Plan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Experiment: Identify an architecture that achieves state-of-the-art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Writing: Identify a list of desired experiment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