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5011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" y="5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5" y="1122363"/>
            <a:ext cx="1125855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112585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0CD2-9EA9-423A-A57C-8D49B3B57E0D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5EB6-65DD-48F8-A952-31F44010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72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0CD2-9EA9-423A-A57C-8D49B3B57E0D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5EB6-65DD-48F8-A952-31F44010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67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42533" y="365125"/>
            <a:ext cx="323683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2034" y="365125"/>
            <a:ext cx="952285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0CD2-9EA9-423A-A57C-8D49B3B57E0D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5EB6-65DD-48F8-A952-31F44010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5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0CD2-9EA9-423A-A57C-8D49B3B57E0D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5EB6-65DD-48F8-A952-31F44010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8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15" y="1709739"/>
            <a:ext cx="1294733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215" y="4589464"/>
            <a:ext cx="1294733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0CD2-9EA9-423A-A57C-8D49B3B57E0D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5EB6-65DD-48F8-A952-31F44010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69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2034" y="1825625"/>
            <a:ext cx="637984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9521" y="1825625"/>
            <a:ext cx="637984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0CD2-9EA9-423A-A57C-8D49B3B57E0D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5EB6-65DD-48F8-A952-31F44010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68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989" y="365126"/>
            <a:ext cx="12947333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3990" y="1681163"/>
            <a:ext cx="63505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3990" y="2505075"/>
            <a:ext cx="635052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99521" y="1681163"/>
            <a:ext cx="6381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99521" y="2505075"/>
            <a:ext cx="638180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0CD2-9EA9-423A-A57C-8D49B3B57E0D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5EB6-65DD-48F8-A952-31F44010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96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0CD2-9EA9-423A-A57C-8D49B3B57E0D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5EB6-65DD-48F8-A952-31F44010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6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0CD2-9EA9-423A-A57C-8D49B3B57E0D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5EB6-65DD-48F8-A952-31F44010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51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989" y="457200"/>
            <a:ext cx="48415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800" y="987426"/>
            <a:ext cx="759952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3989" y="2057400"/>
            <a:ext cx="48415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0CD2-9EA9-423A-A57C-8D49B3B57E0D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5EB6-65DD-48F8-A952-31F44010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56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989" y="457200"/>
            <a:ext cx="48415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81800" y="987426"/>
            <a:ext cx="759952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3989" y="2057400"/>
            <a:ext cx="48415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0CD2-9EA9-423A-A57C-8D49B3B57E0D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5EB6-65DD-48F8-A952-31F44010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08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2034" y="365126"/>
            <a:ext cx="129473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034" y="1825625"/>
            <a:ext cx="129473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2034" y="6356351"/>
            <a:ext cx="3377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60CD2-9EA9-423A-A57C-8D49B3B57E0D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72526" y="6356351"/>
            <a:ext cx="50663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01801" y="6356351"/>
            <a:ext cx="3377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F5EB6-65DD-48F8-A952-31F44010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04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8138305-5EFB-488D-A8F1-EC6536993DCA}"/>
                  </a:ext>
                </a:extLst>
              </p:cNvPr>
              <p:cNvSpPr/>
              <p:nvPr/>
            </p:nvSpPr>
            <p:spPr>
              <a:xfrm>
                <a:off x="902927" y="1937256"/>
                <a:ext cx="1228725" cy="2293144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>
                  <a:latin typeface="Courier +  BOLDITALIC" panose="0202E200000000000000" pitchFamily="18" charset="-122"/>
                  <a:ea typeface="Courier +  BOLDITALIC" panose="0202E200000000000000" pitchFamily="18" charset="-122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8138305-5EFB-488D-A8F1-EC6536993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27" y="1937256"/>
                <a:ext cx="1228725" cy="22931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CC1B410-3E7B-4CA2-9265-A779B25EEA66}"/>
                  </a:ext>
                </a:extLst>
              </p:cNvPr>
              <p:cNvSpPr/>
              <p:nvPr/>
            </p:nvSpPr>
            <p:spPr>
              <a:xfrm>
                <a:off x="902926" y="4230401"/>
                <a:ext cx="1228725" cy="894677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Courier +  BOLDITALIC" panose="0202E200000000000000" pitchFamily="18" charset="-122"/>
                  <a:ea typeface="Courier +  BOLDITALIC" panose="0202E200000000000000" pitchFamily="18" charset="-122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CC1B410-3E7B-4CA2-9265-A779B25EE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26" y="4230401"/>
                <a:ext cx="1228725" cy="8946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右大括号 21">
            <a:extLst>
              <a:ext uri="{FF2B5EF4-FFF2-40B4-BE49-F238E27FC236}">
                <a16:creationId xmlns:a16="http://schemas.microsoft.com/office/drawing/2014/main" id="{9DDE1FDE-EA00-468B-B40C-59FDA8178B42}"/>
              </a:ext>
            </a:extLst>
          </p:cNvPr>
          <p:cNvSpPr/>
          <p:nvPr/>
        </p:nvSpPr>
        <p:spPr>
          <a:xfrm>
            <a:off x="2131652" y="1937256"/>
            <a:ext cx="542246" cy="2293144"/>
          </a:xfrm>
          <a:prstGeom prst="rightBrace">
            <a:avLst>
              <a:gd name="adj1" fmla="val 8333"/>
              <a:gd name="adj2" fmla="val 47798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096A925A-793A-4E70-AEAA-D618FD5A0DF3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rot="10800000" flipV="1">
            <a:off x="2131652" y="3033332"/>
            <a:ext cx="542247" cy="1644407"/>
          </a:xfrm>
          <a:prstGeom prst="bentConnector3">
            <a:avLst>
              <a:gd name="adj1" fmla="val -112244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B857236-0154-4D2E-AA2F-687F1D6C6AFD}"/>
              </a:ext>
            </a:extLst>
          </p:cNvPr>
          <p:cNvSpPr txBox="1"/>
          <p:nvPr/>
        </p:nvSpPr>
        <p:spPr>
          <a:xfrm>
            <a:off x="2536367" y="4017758"/>
            <a:ext cx="1093914" cy="27699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aggregate</a:t>
            </a:r>
            <a:endParaRPr lang="zh-CN" altLang="en-US" sz="1100" b="1" dirty="0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8689F850-DE69-4E1E-8E49-1998656A87A6}"/>
              </a:ext>
            </a:extLst>
          </p:cNvPr>
          <p:cNvSpPr/>
          <p:nvPr/>
        </p:nvSpPr>
        <p:spPr>
          <a:xfrm>
            <a:off x="3677639" y="1987751"/>
            <a:ext cx="542246" cy="3187821"/>
          </a:xfrm>
          <a:prstGeom prst="rightBrace">
            <a:avLst>
              <a:gd name="adj1" fmla="val 8333"/>
              <a:gd name="adj2" fmla="val 35846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8502C09-37A1-42BC-9BEB-0D6527EDEE47}"/>
                  </a:ext>
                </a:extLst>
              </p:cNvPr>
              <p:cNvSpPr/>
              <p:nvPr/>
            </p:nvSpPr>
            <p:spPr>
              <a:xfrm>
                <a:off x="5765872" y="1937255"/>
                <a:ext cx="1228725" cy="2293144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Courier +  BOLDITALIC" panose="0202E200000000000000" pitchFamily="18" charset="-122"/>
                  <a:ea typeface="Courier +  BOLDITALIC" panose="0202E200000000000000" pitchFamily="18" charset="-122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8502C09-37A1-42BC-9BEB-0D6527EDE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872" y="1937255"/>
                <a:ext cx="1228725" cy="2293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A506EBB-CC45-4BB6-AED3-00726CB57415}"/>
                  </a:ext>
                </a:extLst>
              </p:cNvPr>
              <p:cNvSpPr/>
              <p:nvPr/>
            </p:nvSpPr>
            <p:spPr>
              <a:xfrm>
                <a:off x="5765871" y="4230400"/>
                <a:ext cx="1228725" cy="894677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Courier +  BOLDITALIC" panose="0202E200000000000000" pitchFamily="18" charset="-122"/>
                  <a:ea typeface="Courier +  BOLDITALIC" panose="0202E200000000000000" pitchFamily="18" charset="-122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A506EBB-CC45-4BB6-AED3-00726CB57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871" y="4230400"/>
                <a:ext cx="1228725" cy="8946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右大括号 32">
            <a:extLst>
              <a:ext uri="{FF2B5EF4-FFF2-40B4-BE49-F238E27FC236}">
                <a16:creationId xmlns:a16="http://schemas.microsoft.com/office/drawing/2014/main" id="{FFEB8132-93B4-4F0A-94B4-73A447276EFF}"/>
              </a:ext>
            </a:extLst>
          </p:cNvPr>
          <p:cNvSpPr/>
          <p:nvPr/>
        </p:nvSpPr>
        <p:spPr>
          <a:xfrm>
            <a:off x="8540583" y="1937255"/>
            <a:ext cx="726955" cy="3187821"/>
          </a:xfrm>
          <a:prstGeom prst="rightBrace">
            <a:avLst>
              <a:gd name="adj1" fmla="val 8333"/>
              <a:gd name="adj2" fmla="val 3801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2BB2613F-9FD4-42CD-BCEE-0D5B636F4B5E}"/>
              </a:ext>
            </a:extLst>
          </p:cNvPr>
          <p:cNvSpPr/>
          <p:nvPr/>
        </p:nvSpPr>
        <p:spPr>
          <a:xfrm rot="10800000">
            <a:off x="5313798" y="1937252"/>
            <a:ext cx="406033" cy="2293143"/>
          </a:xfrm>
          <a:prstGeom prst="rightBrace">
            <a:avLst>
              <a:gd name="adj1" fmla="val 8333"/>
              <a:gd name="adj2" fmla="val 47798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3C78030-C955-4982-BEFC-5561C8091245}"/>
              </a:ext>
            </a:extLst>
          </p:cNvPr>
          <p:cNvCxnSpPr>
            <a:cxnSpLocks/>
            <a:stCxn id="25" idx="1"/>
            <a:endCxn id="34" idx="1"/>
          </p:cNvCxnSpPr>
          <p:nvPr/>
        </p:nvCxnSpPr>
        <p:spPr>
          <a:xfrm>
            <a:off x="4219885" y="3130457"/>
            <a:ext cx="1093913" cy="38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44BCD62-7877-40F3-9717-63EB6F0C8365}"/>
              </a:ext>
            </a:extLst>
          </p:cNvPr>
          <p:cNvSpPr txBox="1"/>
          <p:nvPr/>
        </p:nvSpPr>
        <p:spPr>
          <a:xfrm>
            <a:off x="4330666" y="2991957"/>
            <a:ext cx="754566" cy="27699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update</a:t>
            </a:r>
            <a:endParaRPr lang="zh-CN" altLang="en-US" sz="1100" b="1" dirty="0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5DF973D-69F0-41B0-9D70-277D07D3FE10}"/>
              </a:ext>
            </a:extLst>
          </p:cNvPr>
          <p:cNvSpPr/>
          <p:nvPr/>
        </p:nvSpPr>
        <p:spPr>
          <a:xfrm>
            <a:off x="10719399" y="1962910"/>
            <a:ext cx="1228725" cy="229314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𝑜𝑢𝑡𝑝𝑢𝑡 </a:t>
            </a:r>
          </a:p>
          <a:p>
            <a:pPr algn="ctr"/>
            <a:r>
              <a:rPr lang="zh-CN" altLang="en-US" sz="1400" b="1" dirty="0"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𝐸𝑚𝑏𝑒𝑑𝑑𝑖𝑛𝑔</a:t>
            </a:r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E6439858-0C4A-4E0D-B530-746A3ECDDB13}"/>
              </a:ext>
            </a:extLst>
          </p:cNvPr>
          <p:cNvSpPr/>
          <p:nvPr/>
        </p:nvSpPr>
        <p:spPr>
          <a:xfrm rot="10800000">
            <a:off x="10271279" y="1962907"/>
            <a:ext cx="402079" cy="2293143"/>
          </a:xfrm>
          <a:prstGeom prst="rightBrace">
            <a:avLst>
              <a:gd name="adj1" fmla="val 8333"/>
              <a:gd name="adj2" fmla="val 47798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CDB4EBB-606A-4DA3-8031-87EF8342742B}"/>
              </a:ext>
            </a:extLst>
          </p:cNvPr>
          <p:cNvCxnSpPr>
            <a:cxnSpLocks/>
            <a:stCxn id="33" idx="1"/>
            <a:endCxn id="45" idx="1"/>
          </p:cNvCxnSpPr>
          <p:nvPr/>
        </p:nvCxnSpPr>
        <p:spPr>
          <a:xfrm>
            <a:off x="9267538" y="3149233"/>
            <a:ext cx="1003741" cy="1074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B873E47-C64B-48D0-A102-F0645DB61D37}"/>
              </a:ext>
            </a:extLst>
          </p:cNvPr>
          <p:cNvSpPr txBox="1"/>
          <p:nvPr/>
        </p:nvSpPr>
        <p:spPr>
          <a:xfrm>
            <a:off x="9118956" y="3033332"/>
            <a:ext cx="754566" cy="27699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update</a:t>
            </a:r>
            <a:endParaRPr lang="zh-CN" altLang="en-US" sz="1100" b="1" dirty="0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58" name="右大括号 57">
            <a:extLst>
              <a:ext uri="{FF2B5EF4-FFF2-40B4-BE49-F238E27FC236}">
                <a16:creationId xmlns:a16="http://schemas.microsoft.com/office/drawing/2014/main" id="{B8D554EE-672B-4E93-AB0A-DFE7261567E3}"/>
              </a:ext>
            </a:extLst>
          </p:cNvPr>
          <p:cNvSpPr/>
          <p:nvPr/>
        </p:nvSpPr>
        <p:spPr>
          <a:xfrm>
            <a:off x="6994594" y="1937256"/>
            <a:ext cx="542246" cy="2293144"/>
          </a:xfrm>
          <a:prstGeom prst="rightBrace">
            <a:avLst>
              <a:gd name="adj1" fmla="val 8333"/>
              <a:gd name="adj2" fmla="val 47798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55E2C898-5C21-4C6E-B885-7AF50B56B507}"/>
              </a:ext>
            </a:extLst>
          </p:cNvPr>
          <p:cNvCxnSpPr>
            <a:cxnSpLocks/>
            <a:stCxn id="58" idx="1"/>
          </p:cNvCxnSpPr>
          <p:nvPr/>
        </p:nvCxnSpPr>
        <p:spPr>
          <a:xfrm rot="10800000" flipV="1">
            <a:off x="6994594" y="3033332"/>
            <a:ext cx="542247" cy="1644407"/>
          </a:xfrm>
          <a:prstGeom prst="bentConnector3">
            <a:avLst>
              <a:gd name="adj1" fmla="val -112244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A41D351-DF3F-4A37-81A0-A43665178BDC}"/>
              </a:ext>
            </a:extLst>
          </p:cNvPr>
          <p:cNvSpPr txBox="1"/>
          <p:nvPr/>
        </p:nvSpPr>
        <p:spPr>
          <a:xfrm>
            <a:off x="7423649" y="4017758"/>
            <a:ext cx="1093914" cy="27699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aggregate</a:t>
            </a:r>
            <a:endParaRPr lang="zh-CN" altLang="en-US" sz="1100" b="1" dirty="0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22F8CBD-C0EE-45D0-BDF0-234541008D17}"/>
                  </a:ext>
                </a:extLst>
              </p:cNvPr>
              <p:cNvSpPr txBox="1"/>
              <p:nvPr/>
            </p:nvSpPr>
            <p:spPr>
              <a:xfrm>
                <a:off x="699318" y="441041"/>
                <a:ext cx="3949159" cy="1347292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𝑎𝑔𝑔𝑟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2800" b="0" dirty="0">
                  <a:solidFill>
                    <a:srgbClr val="FF0000"/>
                  </a:solidFill>
                  <a:latin typeface="Courier +  BOLDITALIC" panose="0202E200000000000000" pitchFamily="18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、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𝑎𝑔𝑔𝑟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𝐺𝑒𝑡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𝑇𝑜𝑝𝑜𝑙𝑜𝑔𝑦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𝑃𝑟𝑒𝑝𝑟𝑜𝑐𝑒𝑠𝑠𝑖𝑛𝑔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𝑠𝑡𝑎𝑔𝑒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𝑢𝑠𝑒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𝑙𝑎𝑦𝑒𝑟𝑠</m:t>
                      </m:r>
                    </m:oMath>
                  </m:oMathPara>
                </a14:m>
                <a:endParaRPr lang="zh-CN" altLang="en-US" dirty="0">
                  <a:latin typeface="Courier +  BOLDITALIC" panose="0202E200000000000000" pitchFamily="18" charset="-122"/>
                  <a:ea typeface="Courier +  BOLDITALIC" panose="0202E200000000000000" pitchFamily="18" charset="-122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22F8CBD-C0EE-45D0-BDF0-234541008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8" y="441041"/>
                <a:ext cx="3949159" cy="1347292"/>
              </a:xfrm>
              <a:prstGeom prst="rect">
                <a:avLst/>
              </a:prstGeom>
              <a:blipFill>
                <a:blip r:embed="rId6"/>
                <a:stretch>
                  <a:fillRect b="-5804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2D7B056-2524-4E52-B909-2F50D7121660}"/>
                  </a:ext>
                </a:extLst>
              </p:cNvPr>
              <p:cNvSpPr/>
              <p:nvPr/>
            </p:nvSpPr>
            <p:spPr>
              <a:xfrm>
                <a:off x="4861933" y="322571"/>
                <a:ext cx="9955503" cy="8352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𝑎𝑔𝑔𝑟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accent1"/>
                    </a:solidFill>
                    <a:latin typeface="Courier +  BOLDITALIC" panose="0202E200000000000000" pitchFamily="18" charset="-122"/>
                    <a:ea typeface="Courier +  BOLDITALIC" panose="0202E200000000000000" pitchFamily="18" charset="-122"/>
                  </a:rPr>
                  <a:t>:  First Phase</a:t>
                </a:r>
                <a:r>
                  <a:rPr lang="en-US" altLang="zh-CN" b="1" dirty="0">
                    <a:latin typeface="Courier +  BOLDITALIC" panose="0202E200000000000000" pitchFamily="18" charset="-122"/>
                    <a:ea typeface="Courier +  BOLDITALIC" panose="0202E200000000000000" pitchFamily="18" charset="-122"/>
                  </a:rPr>
                  <a:t>: </a:t>
                </a:r>
              </a:p>
              <a:p>
                <a:r>
                  <a:rPr lang="en-US" altLang="zh-CN" b="1" dirty="0">
                    <a:latin typeface="Courier +  BOLDITALIC" panose="0202E200000000000000" pitchFamily="18" charset="-122"/>
                    <a:ea typeface="Courier +  BOLDITALIC" panose="0202E200000000000000" pitchFamily="18" charset="-122"/>
                  </a:rPr>
                  <a:t>         compute embedding of aggregate node by Algorithm 2</a:t>
                </a:r>
                <a:endParaRPr lang="zh-CN" altLang="en-US" b="1" dirty="0">
                  <a:latin typeface="Courier +  BOLDITALIC" panose="0202E200000000000000" pitchFamily="18" charset="-122"/>
                  <a:ea typeface="Courier +  BOLDITALIC" panose="0202E200000000000000" pitchFamily="18" charset="-122"/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2D7B056-2524-4E52-B909-2F50D7121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933" y="322571"/>
                <a:ext cx="9955503" cy="835229"/>
              </a:xfrm>
              <a:prstGeom prst="rect">
                <a:avLst/>
              </a:prstGeom>
              <a:blipFill>
                <a:blip r:embed="rId7"/>
                <a:stretch>
                  <a:fillRect b="-10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9285B74-3A56-457B-A7EE-BA1D36B1FAE3}"/>
                  </a:ext>
                </a:extLst>
              </p:cNvPr>
              <p:cNvSpPr/>
              <p:nvPr/>
            </p:nvSpPr>
            <p:spPr>
              <a:xfrm>
                <a:off x="4861933" y="961152"/>
                <a:ext cx="10405776" cy="790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accent1"/>
                    </a:solidFill>
                    <a:latin typeface="Courier +  BOLDITALIC" panose="0202E200000000000000" pitchFamily="18" charset="-122"/>
                    <a:ea typeface="Courier +  BOLDITALIC" panose="0202E200000000000000" pitchFamily="18" charset="-122"/>
                  </a:rPr>
                  <a:t>: Second Phase: </a:t>
                </a:r>
              </a:p>
              <a:p>
                <a:r>
                  <a:rPr lang="en-US" altLang="zh-CN" b="1" dirty="0">
                    <a:solidFill>
                      <a:schemeClr val="accent1"/>
                    </a:solidFill>
                    <a:latin typeface="Courier +  BOLDITALIC" panose="0202E200000000000000" pitchFamily="18" charset="-122"/>
                    <a:ea typeface="Courier +  BOLDITALIC" panose="0202E200000000000000" pitchFamily="18" charset="-122"/>
                  </a:rPr>
                  <a:t>     </a:t>
                </a:r>
                <a:r>
                  <a:rPr lang="en-US" altLang="zh-CN" b="1" dirty="0">
                    <a:latin typeface="Courier +  BOLDITALIC" panose="0202E200000000000000" pitchFamily="18" charset="-122"/>
                    <a:ea typeface="Courier +  BOLDITALIC" panose="0202E200000000000000" pitchFamily="18" charset="-122"/>
                  </a:rPr>
                  <a:t>compute embedding of original node in GNN model method</a:t>
                </a:r>
                <a:endParaRPr lang="zh-CN" altLang="en-US" b="1" dirty="0">
                  <a:latin typeface="Courier +  BOLDITALIC" panose="0202E200000000000000" pitchFamily="18" charset="-122"/>
                  <a:ea typeface="Courier +  BOLDITALIC" panose="0202E200000000000000" pitchFamily="18" charset="-122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9285B74-3A56-457B-A7EE-BA1D36B1F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933" y="961152"/>
                <a:ext cx="10405776" cy="790281"/>
              </a:xfrm>
              <a:prstGeom prst="rect">
                <a:avLst/>
              </a:prstGeom>
              <a:blipFill>
                <a:blip r:embed="rId8"/>
                <a:stretch>
                  <a:fillRect b="-12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4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929248-4542-41D6-9F1A-D0167534266F}"/>
              </a:ext>
            </a:extLst>
          </p:cNvPr>
          <p:cNvSpPr txBox="1"/>
          <p:nvPr/>
        </p:nvSpPr>
        <p:spPr>
          <a:xfrm>
            <a:off x="471054" y="124691"/>
            <a:ext cx="14076219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KEY POINT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: computation graph (directed graph) is different from topology graph (directed or undirected graph) and our object is to eliminate redundancy in computation graph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B23B48D-0EE8-431F-90F2-825D59E30CA1}"/>
              </a:ext>
            </a:extLst>
          </p:cNvPr>
          <p:cNvSpPr/>
          <p:nvPr/>
        </p:nvSpPr>
        <p:spPr>
          <a:xfrm>
            <a:off x="630381" y="1918855"/>
            <a:ext cx="630382" cy="630382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0</a:t>
            </a:r>
            <a:endParaRPr lang="zh-CN" altLang="en-US" dirty="0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E876DED-B67C-455D-A3BD-096BE6564DC1}"/>
              </a:ext>
            </a:extLst>
          </p:cNvPr>
          <p:cNvSpPr/>
          <p:nvPr/>
        </p:nvSpPr>
        <p:spPr>
          <a:xfrm>
            <a:off x="630381" y="3496179"/>
            <a:ext cx="630382" cy="630382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2</a:t>
            </a:r>
            <a:endParaRPr lang="zh-CN" altLang="en-US" dirty="0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4391FF6-BEC8-4556-84A2-BCDBAF1D32B0}"/>
              </a:ext>
            </a:extLst>
          </p:cNvPr>
          <p:cNvSpPr/>
          <p:nvPr/>
        </p:nvSpPr>
        <p:spPr>
          <a:xfrm>
            <a:off x="2209799" y="2718955"/>
            <a:ext cx="630382" cy="630382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1</a:t>
            </a:r>
            <a:endParaRPr lang="zh-CN" altLang="en-US" dirty="0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E04CCCB-6D86-49D8-ACFE-D2121F4FB0F0}"/>
              </a:ext>
            </a:extLst>
          </p:cNvPr>
          <p:cNvCxnSpPr>
            <a:stCxn id="5" idx="6"/>
            <a:endCxn id="7" idx="1"/>
          </p:cNvCxnSpPr>
          <p:nvPr/>
        </p:nvCxnSpPr>
        <p:spPr>
          <a:xfrm>
            <a:off x="1260763" y="2234046"/>
            <a:ext cx="1041353" cy="5772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46C016C-FE54-4D6A-808E-DCAF3A57F685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1260763" y="3257020"/>
            <a:ext cx="1041353" cy="554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451DDEB0-50E0-4944-AA46-948C472C7ED9}"/>
              </a:ext>
            </a:extLst>
          </p:cNvPr>
          <p:cNvSpPr/>
          <p:nvPr/>
        </p:nvSpPr>
        <p:spPr>
          <a:xfrm>
            <a:off x="5198916" y="1938434"/>
            <a:ext cx="630382" cy="630382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0</a:t>
            </a:r>
            <a:endParaRPr lang="zh-CN" altLang="en-US" dirty="0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AC1C09C-7C5B-4D50-8102-2B55C4FF6528}"/>
              </a:ext>
            </a:extLst>
          </p:cNvPr>
          <p:cNvSpPr/>
          <p:nvPr/>
        </p:nvSpPr>
        <p:spPr>
          <a:xfrm>
            <a:off x="5198916" y="3515758"/>
            <a:ext cx="630382" cy="630382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2</a:t>
            </a:r>
            <a:endParaRPr lang="zh-CN" altLang="en-US" dirty="0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41769AC-883F-4B6B-959C-AF388D0B39F0}"/>
              </a:ext>
            </a:extLst>
          </p:cNvPr>
          <p:cNvSpPr/>
          <p:nvPr/>
        </p:nvSpPr>
        <p:spPr>
          <a:xfrm>
            <a:off x="6778334" y="2738534"/>
            <a:ext cx="630382" cy="630382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1</a:t>
            </a:r>
            <a:endParaRPr lang="zh-CN" altLang="en-US" dirty="0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B5B4218B-DFC2-4485-B709-F760EEC0C981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>
            <a:off x="5829298" y="2253625"/>
            <a:ext cx="1264227" cy="484909"/>
          </a:xfrm>
          <a:prstGeom prst="curvedConnector2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B6AC395-3326-441B-9E50-FC28B07AC78F}"/>
              </a:ext>
            </a:extLst>
          </p:cNvPr>
          <p:cNvCxnSpPr>
            <a:cxnSpLocks/>
            <a:stCxn id="14" idx="6"/>
            <a:endCxn id="15" idx="4"/>
          </p:cNvCxnSpPr>
          <p:nvPr/>
        </p:nvCxnSpPr>
        <p:spPr>
          <a:xfrm flipV="1">
            <a:off x="5829298" y="3368916"/>
            <a:ext cx="1264227" cy="462033"/>
          </a:xfrm>
          <a:prstGeom prst="curvedConnector2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77926C12-B481-49E5-933D-45DB02FED513}"/>
              </a:ext>
            </a:extLst>
          </p:cNvPr>
          <p:cNvCxnSpPr>
            <a:cxnSpLocks/>
            <a:stCxn id="15" idx="2"/>
            <a:endCxn id="13" idx="4"/>
          </p:cNvCxnSpPr>
          <p:nvPr/>
        </p:nvCxnSpPr>
        <p:spPr>
          <a:xfrm rot="10800000">
            <a:off x="5514108" y="2568817"/>
            <a:ext cx="1264227" cy="484909"/>
          </a:xfrm>
          <a:prstGeom prst="curvedConnector2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72C5D899-4439-4C3F-96F2-6E4A6F316579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rot="10800000" flipV="1">
            <a:off x="5514108" y="3053724"/>
            <a:ext cx="1264227" cy="462033"/>
          </a:xfrm>
          <a:prstGeom prst="curvedConnector2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95BEF3DA-8A0B-4EDA-8727-BA0593090503}"/>
              </a:ext>
            </a:extLst>
          </p:cNvPr>
          <p:cNvSpPr/>
          <p:nvPr/>
        </p:nvSpPr>
        <p:spPr>
          <a:xfrm>
            <a:off x="9268690" y="1918855"/>
            <a:ext cx="630382" cy="630382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0</a:t>
            </a:r>
            <a:endParaRPr lang="zh-CN" altLang="en-US" dirty="0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2562BF0-2D7C-436C-9912-F8755E93E840}"/>
              </a:ext>
            </a:extLst>
          </p:cNvPr>
          <p:cNvSpPr/>
          <p:nvPr/>
        </p:nvSpPr>
        <p:spPr>
          <a:xfrm>
            <a:off x="9268690" y="3496179"/>
            <a:ext cx="630382" cy="630382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2</a:t>
            </a:r>
            <a:endParaRPr lang="zh-CN" altLang="en-US" dirty="0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55AD9CB-22EB-4FEB-8AB5-98304B04F05D}"/>
              </a:ext>
            </a:extLst>
          </p:cNvPr>
          <p:cNvSpPr/>
          <p:nvPr/>
        </p:nvSpPr>
        <p:spPr>
          <a:xfrm>
            <a:off x="10848108" y="2718955"/>
            <a:ext cx="630382" cy="630382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3</a:t>
            </a:r>
            <a:endParaRPr lang="zh-CN" altLang="en-US" dirty="0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7EEAE6F1-3E0F-4CEF-B3AB-DC686A764A61}"/>
              </a:ext>
            </a:extLst>
          </p:cNvPr>
          <p:cNvCxnSpPr>
            <a:cxnSpLocks/>
            <a:stCxn id="35" idx="6"/>
            <a:endCxn id="46" idx="0"/>
          </p:cNvCxnSpPr>
          <p:nvPr/>
        </p:nvCxnSpPr>
        <p:spPr>
          <a:xfrm>
            <a:off x="9899072" y="2234046"/>
            <a:ext cx="2684318" cy="497547"/>
          </a:xfrm>
          <a:prstGeom prst="curvedConnector2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2BB26D20-2D0F-4BA8-9F0F-B0F4BA74A0C7}"/>
              </a:ext>
            </a:extLst>
          </p:cNvPr>
          <p:cNvCxnSpPr>
            <a:cxnSpLocks/>
            <a:stCxn id="36" idx="6"/>
            <a:endCxn id="46" idx="4"/>
          </p:cNvCxnSpPr>
          <p:nvPr/>
        </p:nvCxnSpPr>
        <p:spPr>
          <a:xfrm flipV="1">
            <a:off x="9899072" y="3361975"/>
            <a:ext cx="2684318" cy="449395"/>
          </a:xfrm>
          <a:prstGeom prst="curvedConnector2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D901A921-BAE6-4A29-825A-0DD664EFECB4}"/>
              </a:ext>
            </a:extLst>
          </p:cNvPr>
          <p:cNvCxnSpPr>
            <a:cxnSpLocks/>
            <a:stCxn id="37" idx="2"/>
            <a:endCxn id="35" idx="4"/>
          </p:cNvCxnSpPr>
          <p:nvPr/>
        </p:nvCxnSpPr>
        <p:spPr>
          <a:xfrm rot="10800000">
            <a:off x="9583882" y="2549238"/>
            <a:ext cx="1264227" cy="484909"/>
          </a:xfrm>
          <a:prstGeom prst="curvedConnector2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70F59044-6A73-4C40-8614-A3C0D07E71C3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rot="10800000" flipV="1">
            <a:off x="9583882" y="3034145"/>
            <a:ext cx="1264227" cy="462033"/>
          </a:xfrm>
          <a:prstGeom prst="curvedConnector2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920D461B-D285-45C1-830E-3E9F93EC07F2}"/>
              </a:ext>
            </a:extLst>
          </p:cNvPr>
          <p:cNvSpPr/>
          <p:nvPr/>
        </p:nvSpPr>
        <p:spPr>
          <a:xfrm>
            <a:off x="12268199" y="2731593"/>
            <a:ext cx="630382" cy="630382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1</a:t>
            </a:r>
            <a:endParaRPr lang="zh-CN" altLang="en-US" dirty="0"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388788D9-08C9-4CB4-A7E2-2FAED0884597}"/>
              </a:ext>
            </a:extLst>
          </p:cNvPr>
          <p:cNvCxnSpPr>
            <a:cxnSpLocks/>
            <a:stCxn id="46" idx="2"/>
            <a:endCxn id="37" idx="6"/>
          </p:cNvCxnSpPr>
          <p:nvPr/>
        </p:nvCxnSpPr>
        <p:spPr>
          <a:xfrm rot="10800000">
            <a:off x="11478491" y="3034146"/>
            <a:ext cx="789709" cy="12638"/>
          </a:xfrm>
          <a:prstGeom prst="curvedConnector3">
            <a:avLst>
              <a:gd name="adj1" fmla="val 50000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对话气泡: 圆角矩形 53">
            <a:extLst>
              <a:ext uri="{FF2B5EF4-FFF2-40B4-BE49-F238E27FC236}">
                <a16:creationId xmlns:a16="http://schemas.microsoft.com/office/drawing/2014/main" id="{3D1C93A3-D28F-4E63-B4F7-DDF6AE0C5A21}"/>
              </a:ext>
            </a:extLst>
          </p:cNvPr>
          <p:cNvSpPr/>
          <p:nvPr/>
        </p:nvSpPr>
        <p:spPr>
          <a:xfrm>
            <a:off x="2209798" y="1988128"/>
            <a:ext cx="1884220" cy="437480"/>
          </a:xfrm>
          <a:prstGeom prst="wedgeRoundRectCallout">
            <a:avLst>
              <a:gd name="adj1" fmla="val -31862"/>
              <a:gd name="adj2" fmla="val 118089"/>
              <a:gd name="adj3" fmla="val 16667"/>
            </a:avLst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Common neighbor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42E76F9-6B9A-4F85-A7E8-9CCFFE95430C}"/>
              </a:ext>
            </a:extLst>
          </p:cNvPr>
          <p:cNvSpPr txBox="1"/>
          <p:nvPr/>
        </p:nvSpPr>
        <p:spPr>
          <a:xfrm>
            <a:off x="1169507" y="1234748"/>
            <a:ext cx="226521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Topology Graph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9E53B82-00FA-4A1F-8E8B-45C7F937820E}"/>
              </a:ext>
            </a:extLst>
          </p:cNvPr>
          <p:cNvSpPr txBox="1"/>
          <p:nvPr/>
        </p:nvSpPr>
        <p:spPr>
          <a:xfrm>
            <a:off x="4923557" y="1231684"/>
            <a:ext cx="2682587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Computation Graph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2E99204-B1A9-4C27-8BC2-05C3B509B3E0}"/>
              </a:ext>
            </a:extLst>
          </p:cNvPr>
          <p:cNvSpPr txBox="1"/>
          <p:nvPr/>
        </p:nvSpPr>
        <p:spPr>
          <a:xfrm>
            <a:off x="9510278" y="1234748"/>
            <a:ext cx="2682587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HAG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59" name="对话气泡: 圆角矩形 58">
            <a:extLst>
              <a:ext uri="{FF2B5EF4-FFF2-40B4-BE49-F238E27FC236}">
                <a16:creationId xmlns:a16="http://schemas.microsoft.com/office/drawing/2014/main" id="{A44C4ECD-F250-42E6-B466-ADAADAA3CC78}"/>
              </a:ext>
            </a:extLst>
          </p:cNvPr>
          <p:cNvSpPr/>
          <p:nvPr/>
        </p:nvSpPr>
        <p:spPr>
          <a:xfrm>
            <a:off x="6934196" y="2045339"/>
            <a:ext cx="1884220" cy="437480"/>
          </a:xfrm>
          <a:prstGeom prst="wedgeRoundRectCallout">
            <a:avLst>
              <a:gd name="adj1" fmla="val -31862"/>
              <a:gd name="adj2" fmla="val 118089"/>
              <a:gd name="adj3" fmla="val 16667"/>
            </a:avLst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Common target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60" name="对话气泡: 圆角矩形 59">
            <a:extLst>
              <a:ext uri="{FF2B5EF4-FFF2-40B4-BE49-F238E27FC236}">
                <a16:creationId xmlns:a16="http://schemas.microsoft.com/office/drawing/2014/main" id="{B17F4418-0BA9-4CE3-A66F-B82CCE9C2101}"/>
              </a:ext>
            </a:extLst>
          </p:cNvPr>
          <p:cNvSpPr/>
          <p:nvPr/>
        </p:nvSpPr>
        <p:spPr>
          <a:xfrm>
            <a:off x="10917382" y="1978922"/>
            <a:ext cx="1884220" cy="437480"/>
          </a:xfrm>
          <a:prstGeom prst="wedgeRoundRectCallout">
            <a:avLst>
              <a:gd name="adj1" fmla="val -31862"/>
              <a:gd name="adj2" fmla="val 118089"/>
              <a:gd name="adj3" fmla="val 16667"/>
            </a:avLst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aggregated node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2E42481-169C-4CB9-93E7-795DD72EE5B2}"/>
                  </a:ext>
                </a:extLst>
              </p:cNvPr>
              <p:cNvSpPr txBox="1"/>
              <p:nvPr/>
            </p:nvSpPr>
            <p:spPr>
              <a:xfrm>
                <a:off x="1047158" y="4863422"/>
                <a:ext cx="1884220" cy="1139414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2E42481-169C-4CB9-93E7-795DD72EE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58" y="4863422"/>
                <a:ext cx="1884220" cy="113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291751E-6C37-4123-909B-FC74680CF268}"/>
                  </a:ext>
                </a:extLst>
              </p:cNvPr>
              <p:cNvSpPr txBox="1"/>
              <p:nvPr/>
            </p:nvSpPr>
            <p:spPr>
              <a:xfrm>
                <a:off x="5322740" y="4939312"/>
                <a:ext cx="1884220" cy="1139414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291751E-6C37-4123-909B-FC74680CF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740" y="4939312"/>
                <a:ext cx="1884220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36290349-E6DD-4855-A84A-644874659317}"/>
                  </a:ext>
                </a:extLst>
              </p:cNvPr>
              <p:cNvSpPr txBox="1"/>
              <p:nvPr/>
            </p:nvSpPr>
            <p:spPr>
              <a:xfrm>
                <a:off x="10017975" y="4641748"/>
                <a:ext cx="2684317" cy="1594732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36290349-E6DD-4855-A84A-644874659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975" y="4641748"/>
                <a:ext cx="2684317" cy="1594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本框 67">
            <a:extLst>
              <a:ext uri="{FF2B5EF4-FFF2-40B4-BE49-F238E27FC236}">
                <a16:creationId xmlns:a16="http://schemas.microsoft.com/office/drawing/2014/main" id="{1C01B19B-085C-4A2E-8CD3-4942C453D008}"/>
              </a:ext>
            </a:extLst>
          </p:cNvPr>
          <p:cNvSpPr txBox="1"/>
          <p:nvPr/>
        </p:nvSpPr>
        <p:spPr>
          <a:xfrm>
            <a:off x="5696516" y="4401539"/>
            <a:ext cx="113666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source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F79FF52-1DC2-4AD2-A2BD-D80DB6545D62}"/>
              </a:ext>
            </a:extLst>
          </p:cNvPr>
          <p:cNvSpPr txBox="1"/>
          <p:nvPr/>
        </p:nvSpPr>
        <p:spPr>
          <a:xfrm>
            <a:off x="4043196" y="5324353"/>
            <a:ext cx="113666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target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E9B4F38-4394-4EA1-BDB7-36B61CBFADCC}"/>
              </a:ext>
            </a:extLst>
          </p:cNvPr>
          <p:cNvSpPr txBox="1"/>
          <p:nvPr/>
        </p:nvSpPr>
        <p:spPr>
          <a:xfrm>
            <a:off x="10672897" y="4093552"/>
            <a:ext cx="113666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source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0AAB410-4E42-4D56-9D09-8979FD2919BE}"/>
              </a:ext>
            </a:extLst>
          </p:cNvPr>
          <p:cNvSpPr txBox="1"/>
          <p:nvPr/>
        </p:nvSpPr>
        <p:spPr>
          <a:xfrm>
            <a:off x="8700356" y="5243795"/>
            <a:ext cx="113666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+  BOLDITALIC" panose="0202E200000000000000" pitchFamily="18" charset="-122"/>
                <a:ea typeface="Courier +  BOLDITALIC" panose="0202E200000000000000" pitchFamily="18" charset="-122"/>
              </a:rPr>
              <a:t>target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+  BOLDITALIC" panose="0202E200000000000000" pitchFamily="18" charset="-122"/>
              <a:ea typeface="Courier +  BOLDITALIC" panose="0202E2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07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119</Words>
  <Application>Microsoft Office PowerPoint</Application>
  <PresentationFormat>自定义</PresentationFormat>
  <Paragraphs>42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Courier +  BOLDITALIC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劲暾 张</dc:creator>
  <cp:lastModifiedBy>劲暾 张</cp:lastModifiedBy>
  <cp:revision>7</cp:revision>
  <dcterms:created xsi:type="dcterms:W3CDTF">2019-07-29T17:26:08Z</dcterms:created>
  <dcterms:modified xsi:type="dcterms:W3CDTF">2019-08-05T16:40:11Z</dcterms:modified>
</cp:coreProperties>
</file>