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9" r:id="rId4"/>
    <p:sldId id="271" r:id="rId5"/>
    <p:sldId id="272" r:id="rId6"/>
    <p:sldId id="275" r:id="rId7"/>
    <p:sldId id="277" r:id="rId8"/>
    <p:sldId id="278" r:id="rId9"/>
    <p:sldId id="279" r:id="rId10"/>
    <p:sldId id="280" r:id="rId11"/>
    <p:sldId id="281" r:id="rId12"/>
    <p:sldId id="261" r:id="rId13"/>
    <p:sldId id="264" r:id="rId14"/>
    <p:sldId id="268" r:id="rId15"/>
    <p:sldId id="267" r:id="rId16"/>
    <p:sldId id="263" r:id="rId17"/>
  </p:sldIdLst>
  <p:sldSz cx="10058400" cy="56657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071"/>
    <a:srgbClr val="B6B6B6"/>
    <a:srgbClr val="009FE7"/>
    <a:srgbClr val="4DBDEF"/>
    <a:srgbClr val="4EBBF1"/>
    <a:srgbClr val="4FBCED"/>
    <a:srgbClr val="9BD8F3"/>
    <a:srgbClr val="717171"/>
    <a:srgbClr val="029FEB"/>
    <a:srgbClr val="4EB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413" y="1553150"/>
            <a:ext cx="8675370" cy="109512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6412" y="3192455"/>
            <a:ext cx="5442487" cy="90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dirty="0" smtClean="0"/>
              <a:t>正文文本</a:t>
            </a:r>
          </a:p>
        </p:txBody>
      </p:sp>
    </p:spTree>
    <p:extLst>
      <p:ext uri="{BB962C8B-B14F-4D97-AF65-F5344CB8AC3E}">
        <p14:creationId xmlns:p14="http://schemas.microsoft.com/office/powerpoint/2010/main" val="42787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719"/>
            <a:ext cx="3244096" cy="132201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5769"/>
            <a:ext cx="5092065" cy="402638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99736"/>
            <a:ext cx="3244096" cy="3148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1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508254"/>
            <a:ext cx="8675370" cy="35948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651"/>
            <a:ext cx="2168843" cy="480149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651"/>
            <a:ext cx="6380798" cy="48014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224079" y="102716"/>
            <a:ext cx="2588456" cy="64711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96413" y="1553150"/>
            <a:ext cx="8675370" cy="109512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6412" y="3192455"/>
            <a:ext cx="5442487" cy="90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dirty="0" smtClean="0"/>
              <a:t>正文文本</a:t>
            </a:r>
          </a:p>
        </p:txBody>
      </p:sp>
    </p:spTree>
    <p:extLst>
      <p:ext uri="{BB962C8B-B14F-4D97-AF65-F5344CB8AC3E}">
        <p14:creationId xmlns:p14="http://schemas.microsoft.com/office/powerpoint/2010/main" val="44686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22959" y="0"/>
            <a:ext cx="6874782" cy="99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标题 微软雅黑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6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" y="0"/>
            <a:ext cx="10055769" cy="5665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22959" y="0"/>
            <a:ext cx="6874782" cy="99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标题 微软雅黑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" y="0"/>
            <a:ext cx="10055769" cy="56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651"/>
            <a:ext cx="8675370" cy="1095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8905"/>
            <a:ext cx="4255174" cy="6806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69586"/>
            <a:ext cx="4255174" cy="304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8905"/>
            <a:ext cx="4276130" cy="6806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69586"/>
            <a:ext cx="4276130" cy="304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2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719"/>
            <a:ext cx="3244096" cy="132201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5769"/>
            <a:ext cx="5092065" cy="4026382"/>
          </a:xfrm>
          <a:prstGeom prst="rect">
            <a:avLst/>
          </a:prstGeo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99736"/>
            <a:ext cx="3244096" cy="3148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7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651"/>
            <a:ext cx="8675370" cy="109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1"/>
          <p:cNvSpPr txBox="1">
            <a:spLocks/>
          </p:cNvSpPr>
          <p:nvPr/>
        </p:nvSpPr>
        <p:spPr>
          <a:xfrm>
            <a:off x="3530063" y="1351353"/>
            <a:ext cx="5067300" cy="1265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转正总结及交流</a:t>
            </a: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0CE7AF65-E841-5591-BA9A-869EBB785496}"/>
              </a:ext>
            </a:extLst>
          </p:cNvPr>
          <p:cNvSpPr txBox="1"/>
          <p:nvPr/>
        </p:nvSpPr>
        <p:spPr>
          <a:xfrm>
            <a:off x="2254981" y="2392692"/>
            <a:ext cx="601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ea typeface="思源黑体 CN Regular" panose="020B0500000000000000" pitchFamily="34" charset="-122"/>
              </a:rPr>
              <a:t>王圣</a:t>
            </a:r>
            <a:r>
              <a:rPr lang="zh-CN" altLang="en-US" sz="2400" b="1" dirty="0" smtClean="0">
                <a:ea typeface="思源黑体 CN Regular" panose="020B0500000000000000" pitchFamily="34" charset="-122"/>
              </a:rPr>
              <a:t>钦</a:t>
            </a:r>
            <a:endParaRPr lang="en-US" altLang="zh-CN" sz="2400" b="1" dirty="0" smtClean="0">
              <a:ea typeface="思源黑体 CN Regular" panose="020B0500000000000000" pitchFamily="34" charset="-122"/>
            </a:endParaRPr>
          </a:p>
          <a:p>
            <a:pPr algn="ctr"/>
            <a:r>
              <a:rPr lang="zh-CN" altLang="en-US" sz="2400" dirty="0"/>
              <a:t>算法工程部</a:t>
            </a:r>
            <a:r>
              <a:rPr lang="en-US" altLang="zh-CN" sz="2400" dirty="0"/>
              <a:t>\</a:t>
            </a:r>
            <a:r>
              <a:rPr lang="zh-CN" altLang="en-US" sz="2400" dirty="0"/>
              <a:t>图像处理与分析组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1"/>
          <p:cNvSpPr txBox="1">
            <a:spLocks/>
          </p:cNvSpPr>
          <p:nvPr/>
        </p:nvSpPr>
        <p:spPr>
          <a:xfrm>
            <a:off x="8105890" y="2652651"/>
            <a:ext cx="683110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 smtClean="0">
                <a:solidFill>
                  <a:schemeClr val="bg1"/>
                </a:solidFill>
              </a:rPr>
              <a:t>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259" y="728422"/>
            <a:ext cx="85920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工作具体完成情况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知识整理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文本框 14"/>
          <p:cNvSpPr txBox="1"/>
          <p:nvPr/>
        </p:nvSpPr>
        <p:spPr>
          <a:xfrm>
            <a:off x="4838699" y="4202310"/>
            <a:ext cx="4780576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85" dirty="0" smtClean="0"/>
              <a:t>1</a:t>
            </a:r>
            <a:r>
              <a:rPr lang="zh-CN" altLang="en-US" sz="1485" dirty="0" smtClean="0"/>
              <a:t>，在知识整理算法中主要使用输出蒸馏，</a:t>
            </a:r>
            <a:r>
              <a:rPr lang="en-US" altLang="zh-CN" sz="1485" dirty="0" smtClean="0"/>
              <a:t>Mask</a:t>
            </a:r>
            <a:r>
              <a:rPr lang="zh-CN" altLang="en-US" sz="1485" dirty="0" smtClean="0"/>
              <a:t>蒸馏，关系双向蒸馏方法。</a:t>
            </a:r>
            <a:endParaRPr lang="en-US" altLang="zh-CN" sz="1485" dirty="0" smtClean="0"/>
          </a:p>
          <a:p>
            <a:r>
              <a:rPr lang="en-US" altLang="zh-CN" sz="1485" dirty="0" smtClean="0"/>
              <a:t>2</a:t>
            </a:r>
            <a:r>
              <a:rPr lang="zh-CN" altLang="en-US" sz="1485" dirty="0" smtClean="0"/>
              <a:t>，在优化过程中，发现教师模型训练时间较长，同时考虑</a:t>
            </a:r>
            <a:r>
              <a:rPr lang="en-US" altLang="zh-CN" sz="1485" dirty="0" smtClean="0"/>
              <a:t>Gap</a:t>
            </a:r>
            <a:r>
              <a:rPr lang="zh-CN" altLang="en-US" sz="1485" dirty="0" smtClean="0"/>
              <a:t>能力的问题，尝试使用</a:t>
            </a:r>
            <a:r>
              <a:rPr lang="en-US" altLang="zh-CN" sz="1485" dirty="0" smtClean="0"/>
              <a:t>Yolov5-M</a:t>
            </a:r>
            <a:r>
              <a:rPr lang="zh-CN" altLang="en-US" sz="1485" dirty="0" smtClean="0"/>
              <a:t>进行蒸馏，发现不具有劣势还能节省时间，因此后续采用此教师模型。</a:t>
            </a:r>
            <a:endParaRPr lang="en-US" altLang="zh-CN" sz="1485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6" y="1280020"/>
            <a:ext cx="4580934" cy="4115015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26625"/>
              </p:ext>
            </p:extLst>
          </p:nvPr>
        </p:nvGraphicFramePr>
        <p:xfrm>
          <a:off x="4673600" y="1459035"/>
          <a:ext cx="4945675" cy="264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381">
                  <a:extLst>
                    <a:ext uri="{9D8B030D-6E8A-4147-A177-3AD203B41FA5}">
                      <a16:colId xmlns:a16="http://schemas.microsoft.com/office/drawing/2014/main" val="817403523"/>
                    </a:ext>
                  </a:extLst>
                </a:gridCol>
                <a:gridCol w="907344">
                  <a:extLst>
                    <a:ext uri="{9D8B030D-6E8A-4147-A177-3AD203B41FA5}">
                      <a16:colId xmlns:a16="http://schemas.microsoft.com/office/drawing/2014/main" val="4288461942"/>
                    </a:ext>
                  </a:extLst>
                </a:gridCol>
                <a:gridCol w="795863">
                  <a:extLst>
                    <a:ext uri="{9D8B030D-6E8A-4147-A177-3AD203B41FA5}">
                      <a16:colId xmlns:a16="http://schemas.microsoft.com/office/drawing/2014/main" val="1978864770"/>
                    </a:ext>
                  </a:extLst>
                </a:gridCol>
                <a:gridCol w="798247">
                  <a:extLst>
                    <a:ext uri="{9D8B030D-6E8A-4147-A177-3AD203B41FA5}">
                      <a16:colId xmlns:a16="http://schemas.microsoft.com/office/drawing/2014/main" val="4188904567"/>
                    </a:ext>
                  </a:extLst>
                </a:gridCol>
                <a:gridCol w="797054">
                  <a:extLst>
                    <a:ext uri="{9D8B030D-6E8A-4147-A177-3AD203B41FA5}">
                      <a16:colId xmlns:a16="http://schemas.microsoft.com/office/drawing/2014/main" val="1949652020"/>
                    </a:ext>
                  </a:extLst>
                </a:gridCol>
                <a:gridCol w="807786">
                  <a:extLst>
                    <a:ext uri="{9D8B030D-6E8A-4147-A177-3AD203B41FA5}">
                      <a16:colId xmlns:a16="http://schemas.microsoft.com/office/drawing/2014/main" val="1676262081"/>
                    </a:ext>
                  </a:extLst>
                </a:gridCol>
              </a:tblGrid>
              <a:tr h="175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蒸馏改进</a:t>
                      </a:r>
                      <a:r>
                        <a:rPr lang="en-US" sz="1050" kern="100" dirty="0">
                          <a:effectLst/>
                        </a:rPr>
                        <a:t>(N)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mAP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GFLOPs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163128"/>
                  </a:ext>
                </a:extLst>
              </a:tr>
              <a:tr h="175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Baseline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078336"/>
                  </a:ext>
                </a:extLst>
              </a:tr>
              <a:tr h="175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Bl+300epochs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76.0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78.5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022873"/>
                  </a:ext>
                </a:extLst>
              </a:tr>
              <a:tr h="175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KD_mask_v1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962196"/>
                  </a:ext>
                </a:extLst>
              </a:tr>
              <a:tr h="175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KD_rela_v2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79.3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75.8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830316"/>
                  </a:ext>
                </a:extLst>
              </a:tr>
              <a:tr h="175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KD_mask_v2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79.5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78.7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83.1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230536"/>
                  </a:ext>
                </a:extLst>
              </a:tr>
              <a:tr h="346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KD_mask_M_v2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</a:rPr>
                        <a:t>81.0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</a:rPr>
                        <a:t>76.3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</a:rPr>
                        <a:t>83.3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</a:rPr>
                        <a:t>1.77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4.2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502697"/>
                  </a:ext>
                </a:extLst>
              </a:tr>
              <a:tr h="175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KD_out_M_v3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80.2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78.5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83.8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240573"/>
                  </a:ext>
                </a:extLst>
              </a:tr>
              <a:tr h="346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KD_mask_M_v3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81.4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78.5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83.9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07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1"/>
          <p:cNvSpPr txBox="1">
            <a:spLocks/>
          </p:cNvSpPr>
          <p:nvPr/>
        </p:nvSpPr>
        <p:spPr>
          <a:xfrm>
            <a:off x="8105890" y="2652651"/>
            <a:ext cx="683110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 smtClean="0">
                <a:solidFill>
                  <a:schemeClr val="bg1"/>
                </a:solidFill>
              </a:rPr>
              <a:t>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259" y="728422"/>
            <a:ext cx="85920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工作具体完成情况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实验结果总结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535658" y="1270648"/>
            <a:ext cx="9052841" cy="316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1485" dirty="0"/>
              <a:t>1</a:t>
            </a:r>
            <a:r>
              <a:rPr lang="zh-CN" altLang="zh-CN" sz="1485" dirty="0"/>
              <a:t>）学生模型：</a:t>
            </a:r>
            <a:r>
              <a:rPr lang="en-US" altLang="zh-CN" sz="1485" dirty="0"/>
              <a:t>Yolov5N</a:t>
            </a:r>
            <a:r>
              <a:rPr lang="zh-CN" altLang="zh-CN" sz="1485" dirty="0"/>
              <a:t>（</a:t>
            </a:r>
            <a:r>
              <a:rPr lang="en-US" altLang="zh-CN" sz="1485" dirty="0"/>
              <a:t>V</a:t>
            </a:r>
            <a:r>
              <a:rPr lang="en-US" altLang="zh-CN" sz="1485" dirty="0"/>
              <a:t>1</a:t>
            </a:r>
            <a:r>
              <a:rPr lang="zh-CN" altLang="zh-CN" sz="1485" dirty="0"/>
              <a:t>）（</a:t>
            </a:r>
            <a:r>
              <a:rPr lang="en-US" altLang="zh-CN" sz="1485" dirty="0"/>
              <a:t>Para:1.8M</a:t>
            </a:r>
            <a:r>
              <a:rPr lang="zh-CN" altLang="zh-CN" sz="1485" dirty="0"/>
              <a:t>，</a:t>
            </a:r>
            <a:r>
              <a:rPr lang="en-US" altLang="zh-CN" sz="1485" dirty="0"/>
              <a:t>GFLOPs</a:t>
            </a:r>
            <a:r>
              <a:rPr lang="zh-CN" altLang="zh-CN" sz="1485" dirty="0"/>
              <a:t>：</a:t>
            </a:r>
            <a:r>
              <a:rPr lang="en-US" altLang="zh-CN" sz="1485" dirty="0"/>
              <a:t>4.2G</a:t>
            </a:r>
            <a:r>
              <a:rPr lang="zh-CN" altLang="zh-CN" sz="1485" dirty="0"/>
              <a:t>）</a:t>
            </a:r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蒸馏</a:t>
            </a:r>
            <a:r>
              <a:rPr lang="zh-CN" altLang="zh-CN" sz="1485" dirty="0"/>
              <a:t>方法：特征</a:t>
            </a:r>
            <a:r>
              <a:rPr lang="en-US" altLang="zh-CN" sz="1485" dirty="0"/>
              <a:t>Mask</a:t>
            </a:r>
            <a:r>
              <a:rPr lang="zh-CN" altLang="zh-CN" sz="1485" dirty="0"/>
              <a:t>蒸馏方法</a:t>
            </a:r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教师模型：</a:t>
            </a:r>
            <a:r>
              <a:rPr lang="en-US" altLang="zh-CN" sz="1485" dirty="0"/>
              <a:t>Yolov5M-C3_CBAM</a:t>
            </a:r>
            <a:endParaRPr lang="zh-CN" altLang="zh-CN" sz="1485" dirty="0"/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蒸馏后的学生模型：</a:t>
            </a:r>
            <a:r>
              <a:rPr lang="en-US" altLang="zh-CN" sz="1485" dirty="0"/>
              <a:t>P</a:t>
            </a:r>
            <a:r>
              <a:rPr lang="zh-CN" altLang="zh-CN" sz="1485" dirty="0"/>
              <a:t>，</a:t>
            </a:r>
            <a:r>
              <a:rPr lang="en-US" altLang="zh-CN" sz="1485" dirty="0"/>
              <a:t>R</a:t>
            </a:r>
            <a:r>
              <a:rPr lang="zh-CN" altLang="zh-CN" sz="1485" dirty="0"/>
              <a:t>，</a:t>
            </a:r>
            <a:r>
              <a:rPr lang="en-US" altLang="zh-CN" sz="1485" dirty="0" err="1"/>
              <a:t>mAP</a:t>
            </a:r>
            <a:r>
              <a:rPr lang="zh-CN" altLang="zh-CN" sz="1485" dirty="0"/>
              <a:t>：</a:t>
            </a:r>
            <a:r>
              <a:rPr lang="en-US" altLang="zh-CN" sz="1485" dirty="0"/>
              <a:t>81.4%</a:t>
            </a:r>
            <a:r>
              <a:rPr lang="zh-CN" altLang="zh-CN" sz="1485" dirty="0"/>
              <a:t>，</a:t>
            </a:r>
            <a:r>
              <a:rPr lang="en-US" altLang="zh-CN" sz="1485" dirty="0"/>
              <a:t>78.5%</a:t>
            </a:r>
            <a:r>
              <a:rPr lang="zh-CN" altLang="zh-CN" sz="1485" dirty="0"/>
              <a:t>，</a:t>
            </a:r>
            <a:r>
              <a:rPr lang="en-US" altLang="zh-CN" sz="1485" dirty="0"/>
              <a:t>83.9%</a:t>
            </a:r>
            <a:endParaRPr lang="zh-CN" altLang="zh-CN" sz="1485" dirty="0"/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效果提升：</a:t>
            </a:r>
            <a:r>
              <a:rPr lang="en-US" altLang="zh-CN" sz="1485" dirty="0"/>
              <a:t>5.4%</a:t>
            </a:r>
            <a:r>
              <a:rPr lang="zh-CN" altLang="zh-CN" sz="1485" dirty="0"/>
              <a:t>，</a:t>
            </a:r>
            <a:r>
              <a:rPr lang="en-US" altLang="zh-CN" sz="1485" dirty="0"/>
              <a:t>3.6%</a:t>
            </a:r>
            <a:r>
              <a:rPr lang="zh-CN" altLang="zh-CN" sz="1485" dirty="0"/>
              <a:t>，</a:t>
            </a:r>
            <a:r>
              <a:rPr lang="en-US" altLang="zh-CN" sz="1485" dirty="0"/>
              <a:t>5.4%</a:t>
            </a:r>
            <a:endParaRPr lang="zh-CN" altLang="zh-CN" sz="1485" dirty="0"/>
          </a:p>
          <a:p>
            <a:pPr indent="-400050">
              <a:spcAft>
                <a:spcPts val="0"/>
              </a:spcAft>
            </a:pPr>
            <a:r>
              <a:rPr lang="en-US" altLang="zh-CN" sz="1485" dirty="0"/>
              <a:t> </a:t>
            </a:r>
            <a:endParaRPr lang="zh-CN" altLang="zh-CN" sz="1485" dirty="0"/>
          </a:p>
          <a:p>
            <a:pPr indent="266700">
              <a:spcAft>
                <a:spcPts val="0"/>
              </a:spcAft>
            </a:pPr>
            <a:r>
              <a:rPr lang="en-US" altLang="zh-CN" sz="1485" dirty="0"/>
              <a:t>2</a:t>
            </a:r>
            <a:r>
              <a:rPr lang="zh-CN" altLang="zh-CN" sz="1485" dirty="0"/>
              <a:t>）学生模型</a:t>
            </a:r>
            <a:r>
              <a:rPr lang="zh-CN" altLang="zh-CN" sz="1485" dirty="0"/>
              <a:t>：</a:t>
            </a:r>
            <a:r>
              <a:rPr lang="en-US" altLang="zh-CN" sz="1485" dirty="0"/>
              <a:t>Yolov5N</a:t>
            </a:r>
            <a:r>
              <a:rPr lang="zh-CN" altLang="zh-CN" sz="1485" dirty="0"/>
              <a:t>（</a:t>
            </a:r>
            <a:r>
              <a:rPr lang="en-US" altLang="zh-CN" sz="1485" dirty="0"/>
              <a:t>V3</a:t>
            </a:r>
            <a:r>
              <a:rPr lang="zh-CN" altLang="zh-CN" sz="1485" dirty="0"/>
              <a:t>）（</a:t>
            </a:r>
            <a:r>
              <a:rPr lang="en-US" altLang="zh-CN" sz="1485" dirty="0"/>
              <a:t>Para:1.8M</a:t>
            </a:r>
            <a:r>
              <a:rPr lang="zh-CN" altLang="zh-CN" sz="1485" dirty="0"/>
              <a:t>，</a:t>
            </a:r>
            <a:r>
              <a:rPr lang="en-US" altLang="zh-CN" sz="1485" dirty="0"/>
              <a:t>GFLOPs</a:t>
            </a:r>
            <a:r>
              <a:rPr lang="zh-CN" altLang="zh-CN" sz="1485" dirty="0"/>
              <a:t>：</a:t>
            </a:r>
            <a:r>
              <a:rPr lang="en-US" altLang="zh-CN" sz="1485" dirty="0"/>
              <a:t>4.2G</a:t>
            </a:r>
            <a:r>
              <a:rPr lang="zh-CN" altLang="zh-CN" sz="1485" dirty="0"/>
              <a:t>）</a:t>
            </a:r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蒸馏方法：特征</a:t>
            </a:r>
            <a:r>
              <a:rPr lang="en-US" altLang="zh-CN" sz="1485" dirty="0"/>
              <a:t>Mask</a:t>
            </a:r>
            <a:r>
              <a:rPr lang="zh-CN" altLang="zh-CN" sz="1485" dirty="0"/>
              <a:t>蒸馏方法</a:t>
            </a:r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教师模型：</a:t>
            </a:r>
            <a:r>
              <a:rPr lang="en-US" altLang="zh-CN" sz="1485" dirty="0"/>
              <a:t>Yolov5M-C3_CBAM</a:t>
            </a:r>
            <a:endParaRPr lang="zh-CN" altLang="zh-CN" sz="1485" dirty="0"/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蒸馏后的学生模型：</a:t>
            </a:r>
            <a:r>
              <a:rPr lang="en-US" altLang="zh-CN" sz="1485" dirty="0"/>
              <a:t>P</a:t>
            </a:r>
            <a:r>
              <a:rPr lang="zh-CN" altLang="zh-CN" sz="1485" dirty="0"/>
              <a:t>，</a:t>
            </a:r>
            <a:r>
              <a:rPr lang="en-US" altLang="zh-CN" sz="1485" dirty="0"/>
              <a:t>R</a:t>
            </a:r>
            <a:r>
              <a:rPr lang="zh-CN" altLang="zh-CN" sz="1485" dirty="0"/>
              <a:t>，</a:t>
            </a:r>
            <a:r>
              <a:rPr lang="en-US" altLang="zh-CN" sz="1485" dirty="0" err="1"/>
              <a:t>mAP</a:t>
            </a:r>
            <a:r>
              <a:rPr lang="zh-CN" altLang="zh-CN" sz="1485" dirty="0"/>
              <a:t>：</a:t>
            </a:r>
            <a:r>
              <a:rPr lang="en-US" altLang="zh-CN" sz="1485" dirty="0"/>
              <a:t>81.4%</a:t>
            </a:r>
            <a:r>
              <a:rPr lang="zh-CN" altLang="zh-CN" sz="1485" dirty="0"/>
              <a:t>，</a:t>
            </a:r>
            <a:r>
              <a:rPr lang="en-US" altLang="zh-CN" sz="1485" dirty="0"/>
              <a:t>78.5%</a:t>
            </a:r>
            <a:r>
              <a:rPr lang="zh-CN" altLang="zh-CN" sz="1485" dirty="0"/>
              <a:t>，</a:t>
            </a:r>
            <a:r>
              <a:rPr lang="en-US" altLang="zh-CN" sz="1485" dirty="0"/>
              <a:t>83.9%</a:t>
            </a:r>
            <a:endParaRPr lang="zh-CN" altLang="zh-CN" sz="1485" dirty="0"/>
          </a:p>
          <a:p>
            <a:pPr indent="266700">
              <a:spcAft>
                <a:spcPts val="0"/>
              </a:spcAft>
            </a:pPr>
            <a:r>
              <a:rPr lang="zh-CN" altLang="zh-CN" sz="1485" dirty="0"/>
              <a:t>效果提升：</a:t>
            </a:r>
            <a:r>
              <a:rPr lang="en-US" altLang="zh-CN" sz="1485" dirty="0"/>
              <a:t>2.2%</a:t>
            </a:r>
            <a:r>
              <a:rPr lang="zh-CN" altLang="zh-CN" sz="1485" dirty="0"/>
              <a:t>，</a:t>
            </a:r>
            <a:r>
              <a:rPr lang="en-US" altLang="zh-CN" sz="1485" dirty="0"/>
              <a:t>2.3%</a:t>
            </a:r>
            <a:r>
              <a:rPr lang="zh-CN" altLang="zh-CN" sz="1485" dirty="0"/>
              <a:t>，</a:t>
            </a:r>
            <a:r>
              <a:rPr lang="en-US" altLang="zh-CN" sz="1485" dirty="0"/>
              <a:t>1.1</a:t>
            </a:r>
            <a:r>
              <a:rPr lang="en-US" altLang="zh-CN" sz="1485" dirty="0"/>
              <a:t>%</a:t>
            </a:r>
          </a:p>
          <a:p>
            <a:pPr marL="457200"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4934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15"/>
          <p:cNvSpPr txBox="1"/>
          <p:nvPr/>
        </p:nvSpPr>
        <p:spPr>
          <a:xfrm>
            <a:off x="1259632" y="744386"/>
            <a:ext cx="362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亮点总结（不超过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点）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658" y="1451610"/>
            <a:ext cx="8116852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亮点</a:t>
            </a:r>
            <a:r>
              <a:rPr lang="en-US" altLang="zh-CN" dirty="0" smtClean="0"/>
              <a:t>1</a:t>
            </a:r>
            <a:r>
              <a:rPr lang="en-US" altLang="zh-CN" dirty="0" smtClean="0"/>
              <a:t>:</a:t>
            </a:r>
            <a:r>
              <a:rPr lang="zh-CN" altLang="en-US" dirty="0" smtClean="0"/>
              <a:t>合理与递进的优化流程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485" dirty="0" smtClean="0"/>
              <a:t>         1</a:t>
            </a:r>
            <a:r>
              <a:rPr lang="zh-CN" altLang="en-US" sz="1485" dirty="0"/>
              <a:t>）</a:t>
            </a:r>
            <a:r>
              <a:rPr lang="en-US" altLang="zh-CN" sz="1485" dirty="0"/>
              <a:t>Yolov5X-Yolov5X</a:t>
            </a:r>
            <a:r>
              <a:rPr lang="zh-CN" altLang="zh-CN" sz="1485" dirty="0"/>
              <a:t>优化提点</a:t>
            </a:r>
            <a:r>
              <a:rPr lang="en-US" altLang="zh-CN" sz="1485" dirty="0"/>
              <a:t>-</a:t>
            </a:r>
            <a:r>
              <a:rPr lang="zh-CN" altLang="zh-CN" sz="1485" dirty="0"/>
              <a:t>确定教师模型</a:t>
            </a:r>
            <a:r>
              <a:rPr lang="en-US" altLang="zh-CN" sz="1485" dirty="0"/>
              <a:t>-</a:t>
            </a:r>
            <a:r>
              <a:rPr lang="zh-CN" altLang="zh-CN" sz="1485" dirty="0"/>
              <a:t>考虑时间成本以及模型之间的</a:t>
            </a:r>
            <a:r>
              <a:rPr lang="en-US" altLang="zh-CN" sz="1485" dirty="0"/>
              <a:t>Gap</a:t>
            </a:r>
            <a:r>
              <a:rPr lang="zh-CN" altLang="zh-CN" sz="1485" dirty="0"/>
              <a:t>能力</a:t>
            </a:r>
            <a:r>
              <a:rPr lang="en-US" altLang="zh-CN" sz="1485" dirty="0"/>
              <a:t>-</a:t>
            </a:r>
            <a:r>
              <a:rPr lang="zh-CN" altLang="zh-CN" sz="1485" dirty="0"/>
              <a:t>确定</a:t>
            </a:r>
            <a:r>
              <a:rPr lang="en-US" altLang="zh-CN" sz="1485" dirty="0"/>
              <a:t>Yolov5M</a:t>
            </a:r>
            <a:r>
              <a:rPr lang="zh-CN" altLang="zh-CN" sz="1485" dirty="0"/>
              <a:t>优化模型为教师模型。</a:t>
            </a: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53769" y="2831988"/>
            <a:ext cx="7461531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1485" dirty="0" smtClean="0"/>
              <a:t>2</a:t>
            </a:r>
            <a:r>
              <a:rPr lang="zh-CN" altLang="en-US" sz="1485" dirty="0" smtClean="0"/>
              <a:t>）</a:t>
            </a:r>
            <a:r>
              <a:rPr lang="zh-CN" altLang="zh-CN" sz="1485" dirty="0" smtClean="0"/>
              <a:t>选定</a:t>
            </a:r>
            <a:r>
              <a:rPr lang="en-US" altLang="zh-CN" sz="1485" dirty="0"/>
              <a:t>Yolov5N</a:t>
            </a:r>
            <a:r>
              <a:rPr lang="zh-CN" altLang="zh-CN" sz="1485" dirty="0"/>
              <a:t>作为对照学生模型</a:t>
            </a:r>
            <a:r>
              <a:rPr lang="en-US" altLang="zh-CN" sz="1485" dirty="0"/>
              <a:t>-</a:t>
            </a:r>
            <a:r>
              <a:rPr lang="zh-CN" altLang="zh-CN" sz="1485" dirty="0"/>
              <a:t>补充鹅类数据</a:t>
            </a:r>
            <a:r>
              <a:rPr lang="en-US" altLang="zh-CN" sz="1485" dirty="0"/>
              <a:t>-</a:t>
            </a:r>
            <a:r>
              <a:rPr lang="zh-CN" altLang="zh-CN" sz="1485" dirty="0"/>
              <a:t>使用关系提取和特征</a:t>
            </a:r>
            <a:r>
              <a:rPr lang="en-US" altLang="zh-CN" sz="1485" dirty="0"/>
              <a:t>Mask</a:t>
            </a:r>
            <a:r>
              <a:rPr lang="zh-CN" altLang="zh-CN" sz="1485" dirty="0"/>
              <a:t>方法蒸馏</a:t>
            </a:r>
            <a:r>
              <a:rPr lang="en-US" altLang="zh-CN" sz="1485" dirty="0"/>
              <a:t> - </a:t>
            </a:r>
            <a:r>
              <a:rPr lang="zh-CN" altLang="zh-CN" sz="1485" dirty="0"/>
              <a:t>使用</a:t>
            </a:r>
            <a:r>
              <a:rPr lang="en-US" altLang="zh-CN" sz="1485" dirty="0"/>
              <a:t>output</a:t>
            </a:r>
            <a:r>
              <a:rPr lang="zh-CN" altLang="zh-CN" sz="1485" dirty="0" smtClean="0"/>
              <a:t>和</a:t>
            </a:r>
            <a:r>
              <a:rPr lang="en-US" altLang="zh-CN" sz="1485" dirty="0" smtClean="0"/>
              <a:t> </a:t>
            </a:r>
            <a:r>
              <a:rPr lang="zh-CN" altLang="zh-CN" sz="1485" dirty="0" smtClean="0"/>
              <a:t>特征</a:t>
            </a:r>
            <a:r>
              <a:rPr lang="en-US" altLang="zh-CN" sz="1485" dirty="0"/>
              <a:t>Mask</a:t>
            </a:r>
            <a:r>
              <a:rPr lang="zh-CN" altLang="zh-CN" sz="1485" dirty="0"/>
              <a:t>蒸馏方法</a:t>
            </a:r>
          </a:p>
        </p:txBody>
      </p:sp>
    </p:spTree>
    <p:extLst>
      <p:ext uri="{BB962C8B-B14F-4D97-AF65-F5344CB8AC3E}">
        <p14:creationId xmlns:p14="http://schemas.microsoft.com/office/powerpoint/2010/main" val="3172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605681" y="525123"/>
            <a:ext cx="762000" cy="618973"/>
            <a:chOff x="459459" y="210344"/>
            <a:chExt cx="762000" cy="618973"/>
          </a:xfrm>
        </p:grpSpPr>
        <p:pic>
          <p:nvPicPr>
            <p:cNvPr id="5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15"/>
          <p:cNvSpPr txBox="1"/>
          <p:nvPr/>
        </p:nvSpPr>
        <p:spPr>
          <a:xfrm>
            <a:off x="1482054" y="608462"/>
            <a:ext cx="191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总结反思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10028"/>
              </p:ext>
            </p:extLst>
          </p:nvPr>
        </p:nvGraphicFramePr>
        <p:xfrm>
          <a:off x="1062880" y="1153468"/>
          <a:ext cx="8655831" cy="393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2333">
                  <a:extLst>
                    <a:ext uri="{9D8B030D-6E8A-4147-A177-3AD203B41FA5}">
                      <a16:colId xmlns:a16="http://schemas.microsoft.com/office/drawing/2014/main" val="872590529"/>
                    </a:ext>
                  </a:extLst>
                </a:gridCol>
              </a:tblGrid>
              <a:tr h="40480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原因分析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改进举措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蒸馏精度待提升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数据量不够，数据类别均衡。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虽然在数据搜集期间，同步把鹅类数据送标处理后添加数据集进行实验，弥补了部分欠平衡问题，后续待送标完成后，结果可以获得进一步提升。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蒸馏精度待提升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训练配置问题。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可以增加</a:t>
                      </a:r>
                      <a:r>
                        <a:rPr lang="en-US" altLang="zh-CN" dirty="0" smtClean="0"/>
                        <a:t>epoch</a:t>
                      </a:r>
                      <a:r>
                        <a:rPr lang="zh-CN" altLang="en-US" dirty="0" smtClean="0"/>
                        <a:t>进行优化，结果可以获得进一步提升。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模型复杂度问题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蒸馏的学生模型复杂度没有增加，在部署时，仍可以进一步降低复杂度。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目前在学习系数学习与剪枝量化方法，还可使用</a:t>
                      </a:r>
                      <a:r>
                        <a:rPr lang="en-US" altLang="zh-CN" dirty="0" smtClean="0"/>
                        <a:t>INT8</a:t>
                      </a:r>
                      <a:r>
                        <a:rPr lang="zh-CN" altLang="en-US" dirty="0" smtClean="0"/>
                        <a:t>量化等。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7648" y="52782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下一步工作规划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03249" y="398321"/>
            <a:ext cx="762000" cy="618973"/>
            <a:chOff x="459459" y="210344"/>
            <a:chExt cx="762000" cy="618973"/>
          </a:xfrm>
        </p:grpSpPr>
        <p:pic>
          <p:nvPicPr>
            <p:cNvPr id="6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800100" y="1652452"/>
            <a:ext cx="830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，回校后继续学习尝试蒸馏，同时进行稀疏学习与剪枝的进一步实验。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，关注前沿，学习多模态以及其它领域，拓宽专业池。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00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5249" y="504064"/>
            <a:ext cx="764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转正后自我寄语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（最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想对自己说的一句话）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3249" y="398321"/>
            <a:ext cx="762000" cy="618973"/>
            <a:chOff x="459459" y="210344"/>
            <a:chExt cx="762000" cy="618973"/>
          </a:xfrm>
        </p:grpSpPr>
        <p:pic>
          <p:nvPicPr>
            <p:cNvPr id="5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3670300" y="2413000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心怀感激，努力前行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177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48870" y="1396127"/>
            <a:ext cx="4506954" cy="3373323"/>
            <a:chOff x="2740414" y="1934970"/>
            <a:chExt cx="4506954" cy="3373323"/>
          </a:xfrm>
        </p:grpSpPr>
        <p:sp>
          <p:nvSpPr>
            <p:cNvPr id="3" name="文本框 2"/>
            <p:cNvSpPr txBox="1"/>
            <p:nvPr/>
          </p:nvSpPr>
          <p:spPr>
            <a:xfrm>
              <a:off x="2740414" y="1934970"/>
              <a:ext cx="450695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27309" y="2651385"/>
              <a:ext cx="3760728" cy="355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160"/>
                </a:lnSpc>
              </a:pPr>
              <a:endParaRPr lang="zh-CN" altLang="en-US" sz="1700" kern="3000" spc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994413" y="4610813"/>
              <a:ext cx="1976846" cy="697480"/>
              <a:chOff x="4007352" y="4610813"/>
              <a:chExt cx="1976846" cy="69748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007352" y="4610813"/>
                <a:ext cx="1976846" cy="340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zh-CN" altLang="en-US" sz="1200" kern="30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杭州萤石网络有限公司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045244" y="4798043"/>
                <a:ext cx="1901063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zh-CN" altLang="en-US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浙江省杭州市滨江区阡陌路</a:t>
                </a:r>
                <a:r>
                  <a:rPr lang="en-US" altLang="zh-CN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555</a:t>
                </a:r>
                <a:r>
                  <a:rPr lang="zh-CN" altLang="en-US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27184" y="4976920"/>
                <a:ext cx="937182" cy="33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en-US" altLang="zh-CN" sz="900" kern="3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www.ys7.com</a:t>
                </a:r>
                <a:endParaRPr lang="zh-CN" altLang="en-US" sz="900" kern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3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1"/>
          <p:cNvSpPr txBox="1">
            <a:spLocks/>
          </p:cNvSpPr>
          <p:nvPr/>
        </p:nvSpPr>
        <p:spPr>
          <a:xfrm>
            <a:off x="1032734" y="789271"/>
            <a:ext cx="4927002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/>
              <a:t>Contents</a:t>
            </a:r>
            <a:endParaRPr lang="zh-CN" altLang="en-US" sz="29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994634" y="1819004"/>
            <a:ext cx="1731982" cy="1333948"/>
            <a:chOff x="1032734" y="2194560"/>
            <a:chExt cx="1731982" cy="133394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38734" r="72519" b="37722"/>
            <a:stretch/>
          </p:blipFill>
          <p:spPr>
            <a:xfrm>
              <a:off x="1032734" y="2194560"/>
              <a:ext cx="1731982" cy="1333948"/>
            </a:xfrm>
            <a:prstGeom prst="rect">
              <a:avLst/>
            </a:prstGeom>
          </p:spPr>
        </p:pic>
        <p:sp>
          <p:nvSpPr>
            <p:cNvPr id="11" name="文本占位符 11"/>
            <p:cNvSpPr txBox="1">
              <a:spLocks/>
            </p:cNvSpPr>
            <p:nvPr/>
          </p:nvSpPr>
          <p:spPr>
            <a:xfrm>
              <a:off x="1823422" y="2652651"/>
              <a:ext cx="683110" cy="63919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754380" rtl="0" eaLnBrk="1" latinLnBrk="0" hangingPunct="1">
                <a:lnSpc>
                  <a:spcPts val="3500"/>
                </a:lnSpc>
                <a:spcBef>
                  <a:spcPts val="825"/>
                </a:spcBef>
                <a:buFont typeface="Arial" panose="020B0604020202020204" pitchFamily="34" charset="0"/>
                <a:buNone/>
                <a:defRPr sz="3500" kern="1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900" dirty="0" smtClean="0">
                  <a:solidFill>
                    <a:schemeClr val="bg1"/>
                  </a:solidFill>
                </a:rPr>
                <a:t>01</a:t>
              </a:r>
              <a:endParaRPr lang="zh-CN" altLang="en-US" sz="2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092376" y="1808246"/>
            <a:ext cx="1667436" cy="1398494"/>
            <a:chOff x="3130476" y="2183802"/>
            <a:chExt cx="1667436" cy="139849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5" t="38544" r="52313" b="36773"/>
            <a:stretch/>
          </p:blipFill>
          <p:spPr>
            <a:xfrm>
              <a:off x="3130476" y="2183802"/>
              <a:ext cx="1667436" cy="1398494"/>
            </a:xfrm>
            <a:prstGeom prst="rect">
              <a:avLst/>
            </a:prstGeom>
          </p:spPr>
        </p:pic>
        <p:sp>
          <p:nvSpPr>
            <p:cNvPr id="12" name="文本占位符 11"/>
            <p:cNvSpPr txBox="1">
              <a:spLocks/>
            </p:cNvSpPr>
            <p:nvPr/>
          </p:nvSpPr>
          <p:spPr>
            <a:xfrm>
              <a:off x="3942678" y="2652651"/>
              <a:ext cx="683110" cy="63919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754380" rtl="0" eaLnBrk="1" latinLnBrk="0" hangingPunct="1">
                <a:lnSpc>
                  <a:spcPts val="3500"/>
                </a:lnSpc>
                <a:spcBef>
                  <a:spcPts val="825"/>
                </a:spcBef>
                <a:buFont typeface="Arial" panose="020B0604020202020204" pitchFamily="34" charset="0"/>
                <a:buNone/>
                <a:defRPr sz="3500" kern="1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900" dirty="0" smtClean="0">
                  <a:solidFill>
                    <a:schemeClr val="bg1"/>
                  </a:solidFill>
                </a:rPr>
                <a:t>02</a:t>
              </a:r>
              <a:endParaRPr lang="zh-CN" altLang="en-US" sz="2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68604" y="1819004"/>
            <a:ext cx="1731982" cy="1333948"/>
            <a:chOff x="5206704" y="2194560"/>
            <a:chExt cx="1731982" cy="133394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38734" r="72519" b="37722"/>
            <a:stretch/>
          </p:blipFill>
          <p:spPr>
            <a:xfrm>
              <a:off x="5206704" y="2194560"/>
              <a:ext cx="1731982" cy="1333948"/>
            </a:xfrm>
            <a:prstGeom prst="rect">
              <a:avLst/>
            </a:prstGeom>
          </p:spPr>
        </p:pic>
        <p:sp>
          <p:nvSpPr>
            <p:cNvPr id="13" name="文本占位符 11"/>
            <p:cNvSpPr txBox="1">
              <a:spLocks/>
            </p:cNvSpPr>
            <p:nvPr/>
          </p:nvSpPr>
          <p:spPr>
            <a:xfrm>
              <a:off x="6029663" y="2652651"/>
              <a:ext cx="683110" cy="63919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754380" rtl="0" eaLnBrk="1" latinLnBrk="0" hangingPunct="1">
                <a:lnSpc>
                  <a:spcPts val="3500"/>
                </a:lnSpc>
                <a:spcBef>
                  <a:spcPts val="825"/>
                </a:spcBef>
                <a:buFont typeface="Arial" panose="020B0604020202020204" pitchFamily="34" charset="0"/>
                <a:buNone/>
                <a:defRPr sz="3500" kern="1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900" dirty="0" smtClean="0">
                  <a:solidFill>
                    <a:schemeClr val="bg1"/>
                  </a:solidFill>
                </a:rPr>
                <a:t>03</a:t>
              </a:r>
              <a:endParaRPr lang="zh-CN" altLang="en-US" sz="2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34937" y="3329602"/>
            <a:ext cx="2032906" cy="929341"/>
            <a:chOff x="983795" y="3691363"/>
            <a:chExt cx="2032906" cy="929341"/>
          </a:xfrm>
        </p:grpSpPr>
        <p:sp>
          <p:nvSpPr>
            <p:cNvPr id="15" name="文本占位符 11"/>
            <p:cNvSpPr txBox="1">
              <a:spLocks/>
            </p:cNvSpPr>
            <p:nvPr/>
          </p:nvSpPr>
          <p:spPr>
            <a:xfrm>
              <a:off x="983795" y="3825234"/>
              <a:ext cx="2032906" cy="27342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marR="0" indent="0" algn="l" defTabSz="754380" rtl="0" eaLnBrk="1" fontAlgn="auto" latinLnBrk="0" hangingPunct="1">
                <a:lnSpc>
                  <a:spcPts val="1000"/>
                </a:lnSpc>
                <a:spcBef>
                  <a:spcPts val="8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kern="1000" cap="none" baseline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工作完成情况整体回顾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240716" y="3691363"/>
              <a:ext cx="1337534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240716" y="4620704"/>
              <a:ext cx="1337534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占位符 11"/>
            <p:cNvSpPr txBox="1">
              <a:spLocks/>
            </p:cNvSpPr>
            <p:nvPr/>
          </p:nvSpPr>
          <p:spPr>
            <a:xfrm>
              <a:off x="1108038" y="4077029"/>
              <a:ext cx="1602890" cy="4879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marR="0" indent="0" algn="l" defTabSz="754380" rtl="0" eaLnBrk="1" fontAlgn="auto" latinLnBrk="0" hangingPunct="1">
                <a:lnSpc>
                  <a:spcPts val="1000"/>
                </a:lnSpc>
                <a:spcBef>
                  <a:spcPts val="8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kern="1000" cap="none" baseline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dirty="0" smtClean="0">
                  <a:solidFill>
                    <a:schemeClr val="bg1">
                      <a:lumMod val="65000"/>
                    </a:schemeClr>
                  </a:solidFill>
                </a:rPr>
                <a:t>Security Video For Smart Life Security Video For Smart Life 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</a:rPr>
                <a:t>Security Video For Smart </a:t>
              </a:r>
              <a:r>
                <a:rPr lang="en-US" altLang="zh-CN" sz="600" dirty="0" smtClean="0">
                  <a:solidFill>
                    <a:schemeClr val="bg1">
                      <a:lumMod val="65000"/>
                    </a:schemeClr>
                  </a:solidFill>
                </a:rPr>
                <a:t>Life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</a:rPr>
                <a:t> Security Video For </a:t>
              </a:r>
              <a:endParaRPr lang="zh-CN" altLang="en-US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24649" y="3329602"/>
            <a:ext cx="1602890" cy="929341"/>
            <a:chOff x="1108038" y="3691363"/>
            <a:chExt cx="1602890" cy="929341"/>
          </a:xfrm>
        </p:grpSpPr>
        <p:sp>
          <p:nvSpPr>
            <p:cNvPr id="25" name="文本占位符 11"/>
            <p:cNvSpPr txBox="1">
              <a:spLocks/>
            </p:cNvSpPr>
            <p:nvPr/>
          </p:nvSpPr>
          <p:spPr>
            <a:xfrm>
              <a:off x="1161826" y="3825234"/>
              <a:ext cx="1549102" cy="27342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marR="0" indent="0" algn="l" defTabSz="754380" rtl="0" eaLnBrk="1" fontAlgn="auto" latinLnBrk="0" hangingPunct="1">
                <a:lnSpc>
                  <a:spcPts val="1000"/>
                </a:lnSpc>
                <a:spcBef>
                  <a:spcPts val="8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kern="1000" cap="none" baseline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亮点及差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距分析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40716" y="3691363"/>
              <a:ext cx="1337534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240716" y="4620704"/>
              <a:ext cx="1337534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占位符 11"/>
            <p:cNvSpPr txBox="1">
              <a:spLocks/>
            </p:cNvSpPr>
            <p:nvPr/>
          </p:nvSpPr>
          <p:spPr>
            <a:xfrm>
              <a:off x="1108038" y="4077029"/>
              <a:ext cx="1602890" cy="4879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marR="0" indent="0" algn="l" defTabSz="754380" rtl="0" eaLnBrk="1" fontAlgn="auto" latinLnBrk="0" hangingPunct="1">
                <a:lnSpc>
                  <a:spcPts val="1000"/>
                </a:lnSpc>
                <a:spcBef>
                  <a:spcPts val="8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kern="1000" cap="none" baseline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dirty="0" smtClean="0">
                  <a:solidFill>
                    <a:schemeClr val="bg1">
                      <a:lumMod val="65000"/>
                    </a:schemeClr>
                  </a:solidFill>
                </a:rPr>
                <a:t>Security Video For Smart Life Security Video For Smart Life 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</a:rPr>
                <a:t>Security Video For Smart </a:t>
              </a:r>
              <a:r>
                <a:rPr lang="en-US" altLang="zh-CN" sz="600" dirty="0" smtClean="0">
                  <a:solidFill>
                    <a:schemeClr val="bg1">
                      <a:lumMod val="65000"/>
                    </a:schemeClr>
                  </a:solidFill>
                </a:rPr>
                <a:t>Life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</a:rPr>
                <a:t> Security Video For </a:t>
              </a:r>
              <a:endParaRPr lang="zh-CN" altLang="en-US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33150" y="3329602"/>
            <a:ext cx="1602890" cy="929341"/>
            <a:chOff x="1108038" y="3691363"/>
            <a:chExt cx="1602890" cy="929341"/>
          </a:xfrm>
        </p:grpSpPr>
        <p:sp>
          <p:nvSpPr>
            <p:cNvPr id="30" name="文本占位符 11"/>
            <p:cNvSpPr txBox="1">
              <a:spLocks/>
            </p:cNvSpPr>
            <p:nvPr/>
          </p:nvSpPr>
          <p:spPr>
            <a:xfrm>
              <a:off x="1161826" y="3825234"/>
              <a:ext cx="1549102" cy="27342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marR="0" indent="0" algn="l" defTabSz="754380" rtl="0" eaLnBrk="1" fontAlgn="auto" latinLnBrk="0" hangingPunct="1">
                <a:lnSpc>
                  <a:spcPts val="1000"/>
                </a:lnSpc>
                <a:spcBef>
                  <a:spcPts val="8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kern="1000" cap="none" baseline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需求及建议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240716" y="3691363"/>
              <a:ext cx="1337534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240716" y="4620704"/>
              <a:ext cx="1337534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占位符 11"/>
            <p:cNvSpPr txBox="1">
              <a:spLocks/>
            </p:cNvSpPr>
            <p:nvPr/>
          </p:nvSpPr>
          <p:spPr>
            <a:xfrm>
              <a:off x="1108038" y="4077029"/>
              <a:ext cx="1602890" cy="4879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marR="0" indent="0" algn="l" defTabSz="754380" rtl="0" eaLnBrk="1" fontAlgn="auto" latinLnBrk="0" hangingPunct="1">
                <a:lnSpc>
                  <a:spcPts val="1000"/>
                </a:lnSpc>
                <a:spcBef>
                  <a:spcPts val="8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kern="1000" cap="none" baseline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6578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297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016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9735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454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173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2892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6115" indent="-188595" algn="l" defTabSz="754380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dirty="0" smtClean="0">
                  <a:solidFill>
                    <a:schemeClr val="bg1">
                      <a:lumMod val="65000"/>
                    </a:schemeClr>
                  </a:solidFill>
                </a:rPr>
                <a:t>Security Video For Smart Life Security Video For Smart Life 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</a:rPr>
                <a:t>Security Video For Smart </a:t>
              </a:r>
              <a:r>
                <a:rPr lang="en-US" altLang="zh-CN" sz="600" dirty="0" smtClean="0">
                  <a:solidFill>
                    <a:schemeClr val="bg1">
                      <a:lumMod val="65000"/>
                    </a:schemeClr>
                  </a:solidFill>
                </a:rPr>
                <a:t>Life</a:t>
              </a: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</a:rPr>
                <a:t> Security Video For </a:t>
              </a:r>
              <a:endParaRPr lang="zh-CN" altLang="en-US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3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2516" y="2083977"/>
            <a:ext cx="410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数据规范，信息安全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7320" y="781181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我的体会、感受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6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881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14545"/>
              </p:ext>
            </p:extLst>
          </p:nvPr>
        </p:nvGraphicFramePr>
        <p:xfrm>
          <a:off x="394606" y="1917260"/>
          <a:ext cx="9497787" cy="128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2">
                  <a:extLst>
                    <a:ext uri="{9D8B030D-6E8A-4147-A177-3AD203B41FA5}">
                      <a16:colId xmlns:a16="http://schemas.microsoft.com/office/drawing/2014/main" val="3595470218"/>
                    </a:ext>
                  </a:extLst>
                </a:gridCol>
                <a:gridCol w="2727252">
                  <a:extLst>
                    <a:ext uri="{9D8B030D-6E8A-4147-A177-3AD203B41FA5}">
                      <a16:colId xmlns:a16="http://schemas.microsoft.com/office/drawing/2014/main" val="3411791584"/>
                    </a:ext>
                  </a:extLst>
                </a:gridCol>
                <a:gridCol w="2798303">
                  <a:extLst>
                    <a:ext uri="{9D8B030D-6E8A-4147-A177-3AD203B41FA5}">
                      <a16:colId xmlns:a16="http://schemas.microsoft.com/office/drawing/2014/main" val="2690886964"/>
                    </a:ext>
                  </a:extLst>
                </a:gridCol>
                <a:gridCol w="3087490">
                  <a:extLst>
                    <a:ext uri="{9D8B030D-6E8A-4147-A177-3AD203B41FA5}">
                      <a16:colId xmlns:a16="http://schemas.microsoft.com/office/drawing/2014/main" val="1818189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实际达成情况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数据爬取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7class</a:t>
                      </a:r>
                      <a:r>
                        <a:rPr lang="zh-CN" altLang="en-US" dirty="0" smtClean="0"/>
                        <a:t>目标达到</a:t>
                      </a:r>
                      <a:r>
                        <a:rPr lang="en-US" altLang="zh-CN" dirty="0" smtClean="0"/>
                        <a:t>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图片加视频</a:t>
                      </a:r>
                      <a:r>
                        <a:rPr lang="en-US" altLang="zh-CN" dirty="0" smtClean="0"/>
                        <a:t>&gt;5w(</a:t>
                      </a:r>
                      <a:r>
                        <a:rPr lang="zh-CN" altLang="en-US" dirty="0" smtClean="0"/>
                        <a:t>送标三次）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5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知识蒸馏（包裹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动物）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召回率提升</a:t>
                      </a:r>
                      <a:r>
                        <a:rPr lang="en-US" altLang="zh-CN" dirty="0" smtClean="0"/>
                        <a:t>5%</a:t>
                      </a:r>
                      <a:r>
                        <a:rPr lang="zh-CN" altLang="en-US" dirty="0" smtClean="0"/>
                        <a:t>，精确率提升</a:t>
                      </a:r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mAP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5.4%</a:t>
                      </a:r>
                      <a:r>
                        <a:rPr lang="zh-CN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3.6%</a:t>
                      </a:r>
                      <a:r>
                        <a:rPr lang="zh-CN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5.4%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2.2%</a:t>
                      </a:r>
                      <a:r>
                        <a:rPr lang="zh-CN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2.3%</a:t>
                      </a:r>
                      <a:r>
                        <a:rPr lang="zh-CN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8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1.1%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1553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56606" y="49863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实习期</a:t>
            </a:r>
            <a:r>
              <a:rPr lang="zh-CN" altLang="en-US" sz="2000" b="1" dirty="0" smtClean="0">
                <a:latin typeface="+mj-ea"/>
                <a:ea typeface="+mj-ea"/>
              </a:rPr>
              <a:t>目标回顾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207" y="393889"/>
            <a:ext cx="762000" cy="618973"/>
            <a:chOff x="459459" y="210344"/>
            <a:chExt cx="762000" cy="618973"/>
          </a:xfrm>
        </p:grpSpPr>
        <p:pic>
          <p:nvPicPr>
            <p:cNvPr id="6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89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1"/>
          <p:cNvSpPr txBox="1">
            <a:spLocks/>
          </p:cNvSpPr>
          <p:nvPr/>
        </p:nvSpPr>
        <p:spPr>
          <a:xfrm>
            <a:off x="8105890" y="2652651"/>
            <a:ext cx="683110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 smtClean="0">
                <a:solidFill>
                  <a:schemeClr val="bg1"/>
                </a:solidFill>
              </a:rPr>
              <a:t>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259" y="728422"/>
            <a:ext cx="85920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工作具体完成情况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数据搜集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881" y="1465246"/>
            <a:ext cx="6025268" cy="27190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56881" y="4532140"/>
            <a:ext cx="2629853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85" dirty="0"/>
              <a:t>Note: </a:t>
            </a:r>
            <a:r>
              <a:rPr lang="zh-CN" altLang="en-US" sz="1485" dirty="0"/>
              <a:t>已完成去重。</a:t>
            </a:r>
          </a:p>
        </p:txBody>
      </p:sp>
    </p:spTree>
    <p:extLst>
      <p:ext uri="{BB962C8B-B14F-4D97-AF65-F5344CB8AC3E}">
        <p14:creationId xmlns:p14="http://schemas.microsoft.com/office/powerpoint/2010/main" val="13268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1"/>
          <p:cNvSpPr txBox="1">
            <a:spLocks/>
          </p:cNvSpPr>
          <p:nvPr/>
        </p:nvSpPr>
        <p:spPr>
          <a:xfrm>
            <a:off x="8105890" y="2652651"/>
            <a:ext cx="683110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 smtClean="0">
                <a:solidFill>
                  <a:schemeClr val="bg1"/>
                </a:solidFill>
              </a:rPr>
              <a:t>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259" y="728422"/>
            <a:ext cx="85920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工作具体完成情况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数据搜集与处理（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80" y="1374753"/>
            <a:ext cx="7828220" cy="2459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2860" y="3931613"/>
            <a:ext cx="72204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85" dirty="0"/>
              <a:t>Note:</a:t>
            </a:r>
            <a:r>
              <a:rPr lang="zh-CN" altLang="en-US" sz="1485" dirty="0"/>
              <a:t>主要针对鹅类平衡爬取，其它类别同理。</a:t>
            </a:r>
            <a:endParaRPr lang="en-US" altLang="zh-CN" sz="1485" dirty="0"/>
          </a:p>
          <a:p>
            <a:r>
              <a:rPr lang="zh-CN" altLang="en-US" sz="1485" dirty="0"/>
              <a:t>爬取方法主要为：</a:t>
            </a:r>
            <a:r>
              <a:rPr lang="en-US" altLang="zh-CN" sz="1485" dirty="0" err="1"/>
              <a:t>url</a:t>
            </a:r>
            <a:r>
              <a:rPr lang="zh-CN" altLang="en-US" sz="1485" dirty="0"/>
              <a:t>规律分析，大视频的</a:t>
            </a:r>
            <a:r>
              <a:rPr lang="en-US" altLang="zh-CN" sz="1485" dirty="0" err="1"/>
              <a:t>url</a:t>
            </a:r>
            <a:r>
              <a:rPr lang="zh-CN" altLang="en-US" sz="1485" dirty="0"/>
              <a:t>查找，</a:t>
            </a:r>
            <a:r>
              <a:rPr lang="en-US" altLang="zh-CN" sz="1485" dirty="0" err="1"/>
              <a:t>webdriver.Edge</a:t>
            </a:r>
            <a:r>
              <a:rPr lang="en-US" altLang="zh-CN" sz="1485" dirty="0"/>
              <a:t>()</a:t>
            </a:r>
            <a:r>
              <a:rPr lang="zh-CN" altLang="en-US" sz="1485" dirty="0"/>
              <a:t>。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960780" y="4577944"/>
            <a:ext cx="7581530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altLang="zh-CN" sz="1485" dirty="0"/>
              <a:t>1</a:t>
            </a:r>
            <a:r>
              <a:rPr lang="zh-CN" altLang="en-US" sz="1485" dirty="0"/>
              <a:t>，标注格式转换，指定标签</a:t>
            </a:r>
            <a:r>
              <a:rPr lang="zh-CN" altLang="en-US" sz="1485" dirty="0" smtClean="0"/>
              <a:t>抽取等</a:t>
            </a:r>
            <a:endParaRPr lang="en-US" altLang="zh-CN" sz="1485" dirty="0"/>
          </a:p>
          <a:p>
            <a:pPr defTabSz="457200"/>
            <a:r>
              <a:rPr lang="en-US" altLang="zh-CN" sz="1485" dirty="0"/>
              <a:t>2</a:t>
            </a:r>
            <a:r>
              <a:rPr lang="zh-CN" altLang="en-US" sz="1485" dirty="0"/>
              <a:t>，视频抽帧，</a:t>
            </a:r>
            <a:r>
              <a:rPr lang="en-US" altLang="zh-CN" sz="1485" dirty="0"/>
              <a:t>MD5</a:t>
            </a:r>
            <a:r>
              <a:rPr lang="zh-CN" altLang="en-US" sz="1485" dirty="0"/>
              <a:t>去</a:t>
            </a:r>
            <a:r>
              <a:rPr lang="zh-CN" altLang="en-US" sz="1485" dirty="0"/>
              <a:t>重（主要针对爬取的图片数据），预标注</a:t>
            </a:r>
            <a:r>
              <a:rPr lang="zh-CN" altLang="en-US" sz="1485" dirty="0" smtClean="0"/>
              <a:t>等</a:t>
            </a:r>
            <a:endParaRPr lang="en-US" altLang="zh-CN" sz="1485" dirty="0"/>
          </a:p>
          <a:p>
            <a:pPr defTabSz="457200"/>
            <a:r>
              <a:rPr lang="en-US" altLang="zh-CN" sz="1485" dirty="0"/>
              <a:t>3</a:t>
            </a:r>
            <a:r>
              <a:rPr lang="zh-CN" altLang="en-US" sz="1485" dirty="0"/>
              <a:t>，数据标注申请：完成送标整理，预标注</a:t>
            </a:r>
            <a:r>
              <a:rPr lang="en-US" altLang="zh-CN" sz="1485" dirty="0"/>
              <a:t>+</a:t>
            </a:r>
            <a:r>
              <a:rPr lang="zh-CN" altLang="en-US" sz="1485" dirty="0"/>
              <a:t>修正八百余张。</a:t>
            </a:r>
            <a:endParaRPr lang="en-US" altLang="zh-CN" sz="1485" dirty="0"/>
          </a:p>
        </p:txBody>
      </p:sp>
    </p:spTree>
    <p:extLst>
      <p:ext uri="{BB962C8B-B14F-4D97-AF65-F5344CB8AC3E}">
        <p14:creationId xmlns:p14="http://schemas.microsoft.com/office/powerpoint/2010/main" val="10000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1"/>
          <p:cNvSpPr txBox="1">
            <a:spLocks/>
          </p:cNvSpPr>
          <p:nvPr/>
        </p:nvSpPr>
        <p:spPr>
          <a:xfrm>
            <a:off x="8105890" y="2652651"/>
            <a:ext cx="683110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 smtClean="0">
                <a:solidFill>
                  <a:schemeClr val="bg1"/>
                </a:solidFill>
              </a:rPr>
              <a:t>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259" y="728422"/>
            <a:ext cx="85920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工作具体完成情况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蒸馏实验（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28906"/>
              </p:ext>
            </p:extLst>
          </p:nvPr>
        </p:nvGraphicFramePr>
        <p:xfrm>
          <a:off x="1495826" y="1386618"/>
          <a:ext cx="5775306" cy="783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400">
                  <a:extLst>
                    <a:ext uri="{9D8B030D-6E8A-4147-A177-3AD203B41FA5}">
                      <a16:colId xmlns:a16="http://schemas.microsoft.com/office/drawing/2014/main" val="4090769431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3582046680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621205901"/>
                    </a:ext>
                  </a:extLst>
                </a:gridCol>
                <a:gridCol w="791714">
                  <a:extLst>
                    <a:ext uri="{9D8B030D-6E8A-4147-A177-3AD203B41FA5}">
                      <a16:colId xmlns:a16="http://schemas.microsoft.com/office/drawing/2014/main" val="3297028926"/>
                    </a:ext>
                  </a:extLst>
                </a:gridCol>
                <a:gridCol w="573117">
                  <a:extLst>
                    <a:ext uri="{9D8B030D-6E8A-4147-A177-3AD203B41FA5}">
                      <a16:colId xmlns:a16="http://schemas.microsoft.com/office/drawing/2014/main" val="2916088611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3861806416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1369274049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4039057046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horse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cow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sheep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pig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chicken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duck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goose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3301696"/>
                  </a:ext>
                </a:extLst>
              </a:tr>
              <a:tr h="5224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numbers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8006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6649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12595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5783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25079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10523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77031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32226"/>
              </p:ext>
            </p:extLst>
          </p:nvPr>
        </p:nvGraphicFramePr>
        <p:xfrm>
          <a:off x="1495827" y="2583418"/>
          <a:ext cx="5775305" cy="708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401">
                  <a:extLst>
                    <a:ext uri="{9D8B030D-6E8A-4147-A177-3AD203B41FA5}">
                      <a16:colId xmlns:a16="http://schemas.microsoft.com/office/drawing/2014/main" val="675237945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2980782141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4099086576"/>
                    </a:ext>
                  </a:extLst>
                </a:gridCol>
                <a:gridCol w="791713">
                  <a:extLst>
                    <a:ext uri="{9D8B030D-6E8A-4147-A177-3AD203B41FA5}">
                      <a16:colId xmlns:a16="http://schemas.microsoft.com/office/drawing/2014/main" val="2722422548"/>
                    </a:ext>
                  </a:extLst>
                </a:gridCol>
                <a:gridCol w="573116">
                  <a:extLst>
                    <a:ext uri="{9D8B030D-6E8A-4147-A177-3AD203B41FA5}">
                      <a16:colId xmlns:a16="http://schemas.microsoft.com/office/drawing/2014/main" val="1088162360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3952281081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851609394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1863371822"/>
                    </a:ext>
                  </a:extLst>
                </a:gridCol>
              </a:tblGrid>
              <a:tr h="3542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horse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cow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sheep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pig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chicken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duck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goose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150947"/>
                  </a:ext>
                </a:extLst>
              </a:tr>
              <a:tr h="3542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标签个数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8006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6649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12595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5783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25079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10523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498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0744962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7472"/>
              </p:ext>
            </p:extLst>
          </p:nvPr>
        </p:nvGraphicFramePr>
        <p:xfrm>
          <a:off x="1495827" y="3731621"/>
          <a:ext cx="5775305" cy="778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400">
                  <a:extLst>
                    <a:ext uri="{9D8B030D-6E8A-4147-A177-3AD203B41FA5}">
                      <a16:colId xmlns:a16="http://schemas.microsoft.com/office/drawing/2014/main" val="1062030050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2744403572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306221077"/>
                    </a:ext>
                  </a:extLst>
                </a:gridCol>
                <a:gridCol w="791714">
                  <a:extLst>
                    <a:ext uri="{9D8B030D-6E8A-4147-A177-3AD203B41FA5}">
                      <a16:colId xmlns:a16="http://schemas.microsoft.com/office/drawing/2014/main" val="2914718949"/>
                    </a:ext>
                  </a:extLst>
                </a:gridCol>
                <a:gridCol w="573116">
                  <a:extLst>
                    <a:ext uri="{9D8B030D-6E8A-4147-A177-3AD203B41FA5}">
                      <a16:colId xmlns:a16="http://schemas.microsoft.com/office/drawing/2014/main" val="2769381037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3023545372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2733130964"/>
                    </a:ext>
                  </a:extLst>
                </a:gridCol>
                <a:gridCol w="682415">
                  <a:extLst>
                    <a:ext uri="{9D8B030D-6E8A-4147-A177-3AD203B41FA5}">
                      <a16:colId xmlns:a16="http://schemas.microsoft.com/office/drawing/2014/main" val="1790211022"/>
                    </a:ext>
                  </a:extLst>
                </a:gridCol>
              </a:tblGrid>
              <a:tr h="3852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horse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cow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sheep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pig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chicken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duck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goose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8720151"/>
                  </a:ext>
                </a:extLst>
              </a:tr>
              <a:tr h="3935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标签个数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8168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7087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13104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6142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25474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10859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1313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503093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00484" y="4950198"/>
            <a:ext cx="7220492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85" dirty="0" smtClean="0"/>
              <a:t>Note:</a:t>
            </a:r>
            <a:r>
              <a:rPr lang="zh-CN" altLang="en-US" sz="1485" dirty="0" smtClean="0"/>
              <a:t>在数据爬取的同时，针对鹅类数据送标，预标，转换数据集。</a:t>
            </a:r>
            <a:endParaRPr lang="zh-CN" altLang="en-US" sz="1485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208443" y="2170324"/>
            <a:ext cx="0" cy="4130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90999" y="3291842"/>
            <a:ext cx="0" cy="4130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1"/>
          <p:cNvSpPr txBox="1">
            <a:spLocks/>
          </p:cNvSpPr>
          <p:nvPr/>
        </p:nvSpPr>
        <p:spPr>
          <a:xfrm>
            <a:off x="8105890" y="2652651"/>
            <a:ext cx="683110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 smtClean="0">
                <a:solidFill>
                  <a:schemeClr val="bg1"/>
                </a:solidFill>
              </a:rPr>
              <a:t>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259" y="728422"/>
            <a:ext cx="85920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工作具体完成情况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初步实验（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文本框 15"/>
          <p:cNvSpPr txBox="1"/>
          <p:nvPr/>
        </p:nvSpPr>
        <p:spPr>
          <a:xfrm>
            <a:off x="840458" y="5125563"/>
            <a:ext cx="7220492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85" dirty="0" smtClean="0"/>
              <a:t>Note</a:t>
            </a:r>
            <a:r>
              <a:rPr lang="zh-CN" altLang="en-US" sz="1485" dirty="0" smtClean="0"/>
              <a:t>：经过初步实验，</a:t>
            </a:r>
            <a:r>
              <a:rPr lang="zh-CN" altLang="en-US" sz="1485" dirty="0"/>
              <a:t>暂定</a:t>
            </a:r>
            <a:r>
              <a:rPr lang="en-US" altLang="zh-CN" sz="1485" dirty="0" smtClean="0"/>
              <a:t>Yolov5-N</a:t>
            </a:r>
            <a:r>
              <a:rPr lang="zh-CN" altLang="en-US" sz="1485" dirty="0" smtClean="0"/>
              <a:t>为学生模型，</a:t>
            </a:r>
            <a:r>
              <a:rPr lang="en-US" altLang="zh-CN" sz="1485" dirty="0" smtClean="0"/>
              <a:t>Yolov5-X</a:t>
            </a:r>
            <a:r>
              <a:rPr lang="zh-CN" altLang="en-US" sz="1485" dirty="0" smtClean="0"/>
              <a:t>为大模型。</a:t>
            </a:r>
            <a:endParaRPr lang="zh-CN" altLang="en-US" sz="1485" dirty="0"/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87744" y="1209493"/>
            <a:ext cx="4123893" cy="26698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276" y="1209494"/>
            <a:ext cx="4095558" cy="2669801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00128"/>
              </p:ext>
            </p:extLst>
          </p:nvPr>
        </p:nvGraphicFramePr>
        <p:xfrm>
          <a:off x="2462666" y="4005628"/>
          <a:ext cx="5267960" cy="9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570">
                  <a:extLst>
                    <a:ext uri="{9D8B030D-6E8A-4147-A177-3AD203B41FA5}">
                      <a16:colId xmlns:a16="http://schemas.microsoft.com/office/drawing/2014/main" val="530282498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406151846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808123518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4077237402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102528481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3622642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Model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GFLOPs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32978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Yolov5-N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386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Yolov5-S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7.0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04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Yolov5-M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47.9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Yolov5-L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46.1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107.7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981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Yolov5-X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82.4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203.9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14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3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1"/>
          <p:cNvSpPr txBox="1">
            <a:spLocks/>
          </p:cNvSpPr>
          <p:nvPr/>
        </p:nvSpPr>
        <p:spPr>
          <a:xfrm>
            <a:off x="8105890" y="2652651"/>
            <a:ext cx="683110" cy="63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dirty="0" smtClean="0">
                <a:solidFill>
                  <a:schemeClr val="bg1"/>
                </a:solidFill>
              </a:rPr>
              <a:t>0</a:t>
            </a:r>
            <a:endParaRPr lang="zh-CN" altLang="en-US" sz="29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259" y="728422"/>
            <a:ext cx="85920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工作具体完成情况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教师模型优化（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259" y="661047"/>
            <a:ext cx="762000" cy="618973"/>
            <a:chOff x="459459" y="210344"/>
            <a:chExt cx="762000" cy="618973"/>
          </a:xfrm>
        </p:grpSpPr>
        <p:pic>
          <p:nvPicPr>
            <p:cNvPr id="8" name="Picture 3" descr="C:\Users\Administrator\Desktop\微立体创业计划\005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59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dministrator\Desktop\微立体创业计划\00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58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553477"/>
            <a:ext cx="4540895" cy="3907523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24918"/>
              </p:ext>
            </p:extLst>
          </p:nvPr>
        </p:nvGraphicFramePr>
        <p:xfrm>
          <a:off x="5564294" y="1606067"/>
          <a:ext cx="3797300" cy="1870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578">
                  <a:extLst>
                    <a:ext uri="{9D8B030D-6E8A-4147-A177-3AD203B41FA5}">
                      <a16:colId xmlns:a16="http://schemas.microsoft.com/office/drawing/2014/main" val="2050789285"/>
                    </a:ext>
                  </a:extLst>
                </a:gridCol>
                <a:gridCol w="632578">
                  <a:extLst>
                    <a:ext uri="{9D8B030D-6E8A-4147-A177-3AD203B41FA5}">
                      <a16:colId xmlns:a16="http://schemas.microsoft.com/office/drawing/2014/main" val="3485889186"/>
                    </a:ext>
                  </a:extLst>
                </a:gridCol>
                <a:gridCol w="633036">
                  <a:extLst>
                    <a:ext uri="{9D8B030D-6E8A-4147-A177-3AD203B41FA5}">
                      <a16:colId xmlns:a16="http://schemas.microsoft.com/office/drawing/2014/main" val="585039413"/>
                    </a:ext>
                  </a:extLst>
                </a:gridCol>
                <a:gridCol w="633036">
                  <a:extLst>
                    <a:ext uri="{9D8B030D-6E8A-4147-A177-3AD203B41FA5}">
                      <a16:colId xmlns:a16="http://schemas.microsoft.com/office/drawing/2014/main" val="2641371844"/>
                    </a:ext>
                  </a:extLst>
                </a:gridCol>
                <a:gridCol w="633036">
                  <a:extLst>
                    <a:ext uri="{9D8B030D-6E8A-4147-A177-3AD203B41FA5}">
                      <a16:colId xmlns:a16="http://schemas.microsoft.com/office/drawing/2014/main" val="1530593349"/>
                    </a:ext>
                  </a:extLst>
                </a:gridCol>
                <a:gridCol w="633036">
                  <a:extLst>
                    <a:ext uri="{9D8B030D-6E8A-4147-A177-3AD203B41FA5}">
                      <a16:colId xmlns:a16="http://schemas.microsoft.com/office/drawing/2014/main" val="3844768404"/>
                    </a:ext>
                  </a:extLst>
                </a:gridCol>
              </a:tblGrid>
              <a:tr h="1926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Model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GFLOPs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908697"/>
                  </a:ext>
                </a:extLst>
              </a:tr>
              <a:tr h="335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Yolov5-X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75.8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203.9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709246"/>
                  </a:ext>
                </a:extLst>
              </a:tr>
              <a:tr h="335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Yolov5-X1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84.4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75.8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204.0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830924"/>
                  </a:ext>
                </a:extLst>
              </a:tr>
              <a:tr h="335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Yolov5-X2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86.2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204.0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865348"/>
                  </a:ext>
                </a:extLst>
              </a:tr>
              <a:tr h="335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Yolov5-X3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87.6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96.9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213.1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298666"/>
                  </a:ext>
                </a:extLst>
              </a:tr>
              <a:tr h="335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Yolov5-M3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85.0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87.3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49.1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966956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556203" y="3540474"/>
            <a:ext cx="578248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85" dirty="0"/>
              <a:t>1</a:t>
            </a:r>
            <a:r>
              <a:rPr lang="zh-CN" altLang="en-US" sz="1485" dirty="0"/>
              <a:t>，考虑模型复杂度与精度问题：</a:t>
            </a:r>
            <a:endParaRPr lang="en-US" altLang="zh-CN" sz="1485" dirty="0"/>
          </a:p>
          <a:p>
            <a:r>
              <a:rPr lang="zh-CN" altLang="en-US" sz="1485" dirty="0"/>
              <a:t>选取</a:t>
            </a:r>
            <a:r>
              <a:rPr lang="en-US" altLang="zh-CN" sz="1485" dirty="0"/>
              <a:t>Yolov5-X3</a:t>
            </a:r>
            <a:r>
              <a:rPr lang="zh-CN" altLang="en-US" sz="1485" dirty="0"/>
              <a:t>作为教师模型。</a:t>
            </a:r>
            <a:endParaRPr lang="en-US" altLang="zh-CN" sz="1485" dirty="0"/>
          </a:p>
          <a:p>
            <a:r>
              <a:rPr lang="zh-CN" altLang="en-US" sz="1485" dirty="0"/>
              <a:t>改进结构：将</a:t>
            </a:r>
            <a:r>
              <a:rPr lang="en-US" altLang="zh-CN" sz="1485" dirty="0"/>
              <a:t>C3</a:t>
            </a:r>
            <a:r>
              <a:rPr lang="zh-CN" altLang="en-US" sz="1485" dirty="0"/>
              <a:t>结构替换为</a:t>
            </a:r>
            <a:r>
              <a:rPr lang="en-US" altLang="zh-CN" sz="1485" dirty="0"/>
              <a:t>C3_CBAM</a:t>
            </a:r>
            <a:r>
              <a:rPr lang="zh-CN" altLang="en-US" sz="1485" dirty="0"/>
              <a:t>。</a:t>
            </a:r>
            <a:endParaRPr lang="en-US" altLang="zh-CN" sz="1485" dirty="0"/>
          </a:p>
          <a:p>
            <a:r>
              <a:rPr lang="zh-CN" altLang="en-US" sz="1485" dirty="0"/>
              <a:t>模型复杂度：</a:t>
            </a:r>
            <a:r>
              <a:rPr lang="en-US" altLang="zh-CN" sz="1485" dirty="0"/>
              <a:t>Para: 96.9M</a:t>
            </a:r>
            <a:r>
              <a:rPr lang="zh-CN" altLang="en-US" sz="1485" dirty="0"/>
              <a:t>，</a:t>
            </a:r>
            <a:r>
              <a:rPr lang="en-US" altLang="zh-CN" sz="1485" dirty="0"/>
              <a:t>GFLOPs:213.1G</a:t>
            </a:r>
            <a:r>
              <a:rPr lang="zh-CN" altLang="en-US" sz="1485" dirty="0"/>
              <a:t>。</a:t>
            </a:r>
            <a:endParaRPr lang="en-US" altLang="zh-CN" sz="1485" dirty="0"/>
          </a:p>
          <a:p>
            <a:endParaRPr lang="en-US" altLang="zh-CN" sz="1485" dirty="0"/>
          </a:p>
          <a:p>
            <a:r>
              <a:rPr lang="en-US" altLang="zh-CN" sz="1485" dirty="0"/>
              <a:t>2</a:t>
            </a:r>
            <a:r>
              <a:rPr lang="zh-CN" altLang="en-US" sz="1485" dirty="0"/>
              <a:t>，考虑数据集完整性，时间成本以及</a:t>
            </a:r>
            <a:r>
              <a:rPr lang="en-US" altLang="zh-CN" sz="1485" dirty="0"/>
              <a:t>Gap</a:t>
            </a:r>
            <a:r>
              <a:rPr lang="zh-CN" altLang="en-US" sz="1485" dirty="0"/>
              <a:t>能力：</a:t>
            </a:r>
            <a:endParaRPr lang="en-US" altLang="zh-CN" sz="1485" dirty="0"/>
          </a:p>
          <a:p>
            <a:r>
              <a:rPr lang="zh-CN" altLang="en-US" sz="1485" dirty="0"/>
              <a:t>将教师模型更换为</a:t>
            </a:r>
            <a:r>
              <a:rPr lang="en-US" altLang="zh-CN" sz="1485" dirty="0"/>
              <a:t>Yolov5-M3</a:t>
            </a:r>
            <a:r>
              <a:rPr lang="zh-CN" altLang="en-US" sz="1485" dirty="0"/>
              <a:t>。</a:t>
            </a:r>
            <a:endParaRPr lang="en-US" altLang="zh-CN" sz="1485" dirty="0"/>
          </a:p>
          <a:p>
            <a:r>
              <a:rPr lang="zh-CN" altLang="en-US" sz="1485" dirty="0"/>
              <a:t>模型复杂度：</a:t>
            </a:r>
            <a:r>
              <a:rPr lang="en-US" altLang="zh-CN" sz="1485" dirty="0"/>
              <a:t>Para:22.2,GFLOPs</a:t>
            </a:r>
            <a:r>
              <a:rPr lang="zh-CN" altLang="en-US" sz="1485" dirty="0"/>
              <a:t>：</a:t>
            </a:r>
            <a:r>
              <a:rPr lang="en-US" altLang="zh-CN" sz="1485" dirty="0"/>
              <a:t>49.1</a:t>
            </a:r>
            <a:r>
              <a:rPr lang="zh-CN" altLang="en-US" sz="1485" dirty="0"/>
              <a:t>。</a:t>
            </a:r>
            <a:endParaRPr lang="zh-CN" altLang="en-US" sz="1485" dirty="0"/>
          </a:p>
        </p:txBody>
      </p:sp>
    </p:spTree>
    <p:extLst>
      <p:ext uri="{BB962C8B-B14F-4D97-AF65-F5344CB8AC3E}">
        <p14:creationId xmlns:p14="http://schemas.microsoft.com/office/powerpoint/2010/main" val="3886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1094</Words>
  <Application>Microsoft Office PowerPoint</Application>
  <PresentationFormat>自定义</PresentationFormat>
  <Paragraphs>299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思源黑体 CN Regular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王圣钦</cp:lastModifiedBy>
  <cp:revision>70</cp:revision>
  <dcterms:created xsi:type="dcterms:W3CDTF">2019-07-13T07:35:59Z</dcterms:created>
  <dcterms:modified xsi:type="dcterms:W3CDTF">2023-09-04T07:51:59Z</dcterms:modified>
</cp:coreProperties>
</file>