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8" r:id="rId5"/>
  </p:sldMasterIdLst>
  <p:notesMasterIdLst>
    <p:notesMasterId r:id="rId24"/>
  </p:notesMasterIdLst>
  <p:handoutMasterIdLst>
    <p:handoutMasterId r:id="rId25"/>
  </p:handoutMasterIdLst>
  <p:sldIdLst>
    <p:sldId id="3688" r:id="rId6"/>
    <p:sldId id="3689" r:id="rId7"/>
    <p:sldId id="3690" r:id="rId8"/>
    <p:sldId id="3691" r:id="rId9"/>
    <p:sldId id="3692" r:id="rId10"/>
    <p:sldId id="3703" r:id="rId11"/>
    <p:sldId id="3694" r:id="rId12"/>
    <p:sldId id="3696" r:id="rId13"/>
    <p:sldId id="3695" r:id="rId14"/>
    <p:sldId id="3704" r:id="rId15"/>
    <p:sldId id="3698" r:id="rId16"/>
    <p:sldId id="3699" r:id="rId17"/>
    <p:sldId id="3705" r:id="rId18"/>
    <p:sldId id="3708" r:id="rId19"/>
    <p:sldId id="3702" r:id="rId20"/>
    <p:sldId id="3707" r:id="rId21"/>
    <p:sldId id="3701" r:id="rId22"/>
    <p:sldId id="3706" r:id="rId23"/>
  </p:sldIdLst>
  <p:sldSz cx="12192000" cy="6858000"/>
  <p:notesSz cx="9810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15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pos="7680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  <p15:guide id="13" pos="5541" userDrawn="1">
          <p15:clr>
            <a:srgbClr val="A4A3A4"/>
          </p15:clr>
        </p15:guide>
        <p15:guide id="15" pos="6562" userDrawn="1">
          <p15:clr>
            <a:srgbClr val="A4A3A4"/>
          </p15:clr>
        </p15:guide>
        <p15:guide id="17" orient="horz" pos="2137" userDrawn="1">
          <p15:clr>
            <a:srgbClr val="A4A3A4"/>
          </p15:clr>
        </p15:guide>
        <p15:guide id="18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dy Wilson" initials="AW" lastIdx="9" clrIdx="6">
    <p:extLst>
      <p:ext uri="{19B8F6BF-5375-455C-9EA6-DF929625EA0E}">
        <p15:presenceInfo xmlns:p15="http://schemas.microsoft.com/office/powerpoint/2012/main" userId="S::Andy.Wilson@os.uk::8737c809-97d5-42ff-90db-f32d9437cfc8" providerId="AD"/>
      </p:ext>
    </p:extLst>
  </p:cmAuthor>
  <p:cmAuthor id="1" name="Derek Howland" initials="DH" lastIdx="10" clrIdx="0">
    <p:extLst>
      <p:ext uri="{19B8F6BF-5375-455C-9EA6-DF929625EA0E}">
        <p15:presenceInfo xmlns:p15="http://schemas.microsoft.com/office/powerpoint/2012/main" userId="S::Derek.Howland@os.uk::c253bb33-1eb8-4d8f-8c1e-694da39f8435" providerId="AD"/>
      </p:ext>
    </p:extLst>
  </p:cmAuthor>
  <p:cmAuthor id="2" name="Greg Davis" initials="GD" lastIdx="33" clrIdx="1">
    <p:extLst>
      <p:ext uri="{19B8F6BF-5375-455C-9EA6-DF929625EA0E}">
        <p15:presenceInfo xmlns:p15="http://schemas.microsoft.com/office/powerpoint/2012/main" userId="S::Greg.Davis@os.uk::709ab7a1-7c14-4ee9-a885-262c4c8fc2e7" providerId="AD"/>
      </p:ext>
    </p:extLst>
  </p:cmAuthor>
  <p:cmAuthor id="3" name="Chris Tagg" initials="CT" lastIdx="4" clrIdx="2">
    <p:extLst>
      <p:ext uri="{19B8F6BF-5375-455C-9EA6-DF929625EA0E}">
        <p15:presenceInfo xmlns:p15="http://schemas.microsoft.com/office/powerpoint/2012/main" userId="S::chris.tagg@os.uk::51218b8b-078e-4f1e-83b3-89632bca4451" providerId="AD"/>
      </p:ext>
    </p:extLst>
  </p:cmAuthor>
  <p:cmAuthor id="4" name="James Darvill" initials="JD" lastIdx="35" clrIdx="3">
    <p:extLst>
      <p:ext uri="{19B8F6BF-5375-455C-9EA6-DF929625EA0E}">
        <p15:presenceInfo xmlns:p15="http://schemas.microsoft.com/office/powerpoint/2012/main" userId="S::James.Darvill@os.uk::b995afeb-58ae-4dd7-a0d9-948266403a45" providerId="AD"/>
      </p:ext>
    </p:extLst>
  </p:cmAuthor>
  <p:cmAuthor id="5" name="Sally Pritchard" initials="SP" lastIdx="12" clrIdx="4">
    <p:extLst>
      <p:ext uri="{19B8F6BF-5375-455C-9EA6-DF929625EA0E}">
        <p15:presenceInfo xmlns:p15="http://schemas.microsoft.com/office/powerpoint/2012/main" userId="S::spritchard@os.uk::5af30add-9fb9-4857-8ac5-14a3d757bb41" providerId="AD"/>
      </p:ext>
    </p:extLst>
  </p:cmAuthor>
  <p:cmAuthor id="6" name="Mark Tabor" initials="MT" lastIdx="1" clrIdx="5">
    <p:extLst>
      <p:ext uri="{19B8F6BF-5375-455C-9EA6-DF929625EA0E}">
        <p15:presenceInfo xmlns:p15="http://schemas.microsoft.com/office/powerpoint/2012/main" userId="S::mark.tabor@os.uk::30219b44-05b8-4c87-be0f-88c36f6e68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3C90"/>
    <a:srgbClr val="000000"/>
    <a:srgbClr val="3C3C3B"/>
    <a:srgbClr val="29FD2F"/>
    <a:srgbClr val="EFFD36"/>
    <a:srgbClr val="2DFFFE"/>
    <a:srgbClr val="FFFFFF"/>
    <a:srgbClr val="FF3366"/>
    <a:srgbClr val="D4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365" y="96"/>
      </p:cViewPr>
      <p:guideLst>
        <p:guide orient="horz" pos="4315"/>
        <p:guide/>
        <p:guide pos="7680"/>
        <p:guide orient="horz" pos="5"/>
        <p:guide pos="5541"/>
        <p:guide pos="6562"/>
        <p:guide orient="horz" pos="2137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7104" y="38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5715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3449-06A5-44E0-8A98-9C86767E8322}" type="datetimeFigureOut">
              <a:rPr lang="en-GB" smtClean="0"/>
              <a:t>05/01/2025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715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750A-B53D-4EEC-A6B5-6BFF02AFA3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836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5715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24580-49DE-4F09-9CD7-C71D55E99769}" type="datetimeFigureOut">
              <a:rPr lang="en-GB" smtClean="0"/>
              <a:t>05/01/2025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684875" y="7989888"/>
            <a:ext cx="38350825" cy="21572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108" y="30761126"/>
            <a:ext cx="784860" cy="251681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5715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A417D-F72B-4E3A-9C79-D86D3FC375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bg1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7976" y="5894038"/>
            <a:ext cx="1977890" cy="61881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326" y="2111434"/>
            <a:ext cx="7371415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E458-100F-6441-B302-FF76BB5D4802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DB88689-A343-F543-9263-B14F7A87A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94023"/>
            <a:ext cx="7371415" cy="17344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23898-8002-2149-B4CE-0D83EE85F1B3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/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380759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4041459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96713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6713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49489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2837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02265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01664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755040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36864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2C26A-C8B2-8F44-8B0A-ED1C0D97C0E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4E17AA79-495F-7C42-92F1-48D7D3787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0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389296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6529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6530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9128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9128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1727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1726" y="3904652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4326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4325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0C868F9-7093-B64B-B6E2-13A70BB1E78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056925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D84334A-6D41-6341-B661-37197F0772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6924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56643-6D0E-5145-8A13-71BB303DF7A0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4C5D787-C6C6-4F42-8CB8-4EEC0C832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3375404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6536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6537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9135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9135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1734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1733" y="3387088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4333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4332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0C868F9-7093-B64B-B6E2-13A70BB1E78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056932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D84334A-6D41-6341-B661-37197F0772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6931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31C31C5D-4B8E-F14F-8157-CAA35E369A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3937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36023EE2-DCF1-514D-AB41-3AF54E6CB2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43937" y="5817874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EA619769-4DC0-6049-8CA5-068EAF05C19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06536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BCDE544-AB06-754E-B203-4CFAE7B01E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06537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1D9E0A56-2F79-C146-8D9A-2AFA559E5F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469135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623ABF2-1665-4541-8D59-8A145AD42D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69135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77116280-BB0A-CE4F-9A6A-F33387C011E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31734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8E193AAB-D70E-FA4D-B19B-DF3B753793D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31733" y="5829558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1E399DBA-50FE-3447-951B-DF2EEFC9F2E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194333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B3A13061-9473-554C-AC7D-3346C42050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4332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CFC23-1374-D04D-97B6-51ED2BCA534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1701157B-F0DC-8A46-B451-4AF6BB289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21971-BFC3-6646-A470-77EB3396F60D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3"/>
            <a:ext cx="7991473" cy="119056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FBD19-36F9-8C48-91EC-A9F7B95D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4" y="3429000"/>
            <a:ext cx="7991473" cy="245184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OS Gill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OS Gill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OS Gill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OS Gill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0313F-FFB2-3941-AA15-54DE83FAAEBC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/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5827C8B-81CB-4444-9D7C-BCBD810E5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121971-BFC3-6646-A470-77EB3396F60D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3"/>
            <a:ext cx="7991473" cy="119056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rgbClr val="453C90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FBD19-36F9-8C48-91EC-A9F7B95D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4" y="3429000"/>
            <a:ext cx="7991473" cy="245184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453C90"/>
                </a:solidFill>
                <a:latin typeface="OS Gill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OS Gill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OS Gill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OS Gill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8EAB2-2A4D-FE4E-A660-57A00EA223CC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EC1E74E-A218-2044-B643-69C2075B1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A3FAB-E079-4A49-B4E7-A9E16C39B9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3937" y="2112930"/>
            <a:ext cx="2880000" cy="288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3ACCB8-3B1E-654A-9138-229A8E34791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907854" y="2112930"/>
            <a:ext cx="7321243" cy="4838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 sz="2400" b="0" i="0">
                <a:solidFill>
                  <a:schemeClr val="tx1">
                    <a:lumMod val="75000"/>
                  </a:schemeClr>
                </a:solidFill>
                <a:latin typeface="OS Gill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E91B58-9014-1044-B2EE-E5E121D06B3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907853" y="2744099"/>
            <a:ext cx="7321243" cy="794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defRPr sz="1400" b="0" i="0">
                <a:solidFill>
                  <a:schemeClr val="tx1">
                    <a:lumMod val="75000"/>
                  </a:schemeClr>
                </a:solidFill>
                <a:latin typeface="OS Gill Light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job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019BC-1DB7-0645-B868-8CAE5811B057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9849EC3-361F-4045-9CC6-A9E9F1A61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4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D5B73C-3D4C-E245-9F17-20F67F6D238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59872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A2F7EF3-CE5C-D149-A270-C26EA037A03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3983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63AA598-E709-6D46-8C5F-E5FB36E4B2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08094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9D309-309E-4C48-ABE4-BDD73C6F0F8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AD2FB0-8725-E341-B626-68ECB1513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5998" y="1814864"/>
            <a:ext cx="4568681" cy="5115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  <a:lvl2pPr>
              <a:defRPr b="0" i="0">
                <a:latin typeface="OS Gill" pitchFamily="2" charset="77"/>
              </a:defRPr>
            </a:lvl2pPr>
            <a:lvl3pPr>
              <a:defRPr b="0" i="0">
                <a:latin typeface="OS Gill" pitchFamily="2" charset="77"/>
              </a:defRPr>
            </a:lvl3pPr>
            <a:lvl4pPr>
              <a:defRPr b="0" i="0">
                <a:latin typeface="OS Gill" pitchFamily="2" charset="77"/>
              </a:defRPr>
            </a:lvl4pPr>
            <a:lvl5pPr>
              <a:defRPr b="0" i="0"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88141E-4018-4641-B584-2EA25F3A56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6137" y="2474259"/>
            <a:ext cx="4568541" cy="33006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  <a:lvl2pPr>
              <a:defRPr sz="2000" b="0" i="0">
                <a:latin typeface="OS Gill Light" pitchFamily="2" charset="77"/>
              </a:defRPr>
            </a:lvl2pPr>
            <a:lvl3pPr>
              <a:defRPr sz="1800" b="0" i="0">
                <a:latin typeface="OS Gill Light" pitchFamily="2" charset="77"/>
              </a:defRPr>
            </a:lvl3pPr>
            <a:lvl4pPr>
              <a:defRPr sz="1800" b="0" i="0">
                <a:latin typeface="OS Gill Light" pitchFamily="2" charset="77"/>
              </a:defRPr>
            </a:lvl4pPr>
            <a:lvl5pPr>
              <a:defRPr sz="1800" b="0" i="0">
                <a:latin typeface="OS Gill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417FAB-973E-6B4C-B3AC-8072A2911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7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2F73-5E1E-3845-AAEB-083EC816CA7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BE2513-A627-EC4F-B86C-A486AB053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930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8AA63-4B4A-754B-B01B-0274290541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930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0B49CD0-EAFB-0243-9CE4-1407B44D5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954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A0B6853-DD4F-6248-BE9E-FB12C0E7B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3954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069B234-EAF7-9C4D-95D8-E203C969D8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413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1C9F008-4E06-D44D-9557-3EABF72C70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7413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EBE50A3-492F-254A-B68C-7A2EBB73E7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930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A4D626-F8E4-8843-9396-ABFBF0C5B9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930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739D29F-96F4-6C4E-A5E0-8F30AF58EB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3954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BE6C13C-A261-0443-BAE1-39245D69A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3954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07473ED-16DD-4A4D-B73D-791F161D70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87413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358F359-0974-9144-9A17-188B3441C5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87413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00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AA921-6A63-C74D-898F-6AB1C64EB71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3207896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bg1"/>
                </a:solidFill>
                <a:latin typeface="OS Gill" pitchFamily="2" charset="77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7976" y="5880665"/>
            <a:ext cx="1977890" cy="645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4EF6D9-0F45-5B42-9725-03AF3D8F735A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1B5BAAE-9E92-4547-AB60-E0F05BA345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4"/>
            <a:ext cx="8205133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8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B3D92D-315D-324E-81F7-A8BE95836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85058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A68F44-D3ED-4142-AF72-C6957A409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326" y="4406399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FB7B72-4832-9848-8888-38E7DECBF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6" y="4827741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9113D06-1150-B34C-A12F-E74A73F8A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326" y="5258048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5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17A6F9-2AD8-BE48-899B-6E344B952041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7976" y="5894038"/>
            <a:ext cx="1977890" cy="6188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EEE458-100F-6441-B302-FF76BB5D4802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1AF27B-38F4-4441-9B37-5B61C7E81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4"/>
            <a:ext cx="7371415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CCBBD9EA-3AFF-0F4C-B30B-9CBDB71BE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94023"/>
            <a:ext cx="7371415" cy="17344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F8C1-881F-C74F-BDCA-6F52150B858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2685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3FDD-69A6-B44D-B03D-C3B764F285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18E93-8FAD-0345-88C2-13E30D21F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765300"/>
            <a:ext cx="10712999" cy="41402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  <a:lvl2pPr>
              <a:defRPr sz="2000" b="0" i="0">
                <a:latin typeface="OS Gill Light" pitchFamily="2" charset="77"/>
              </a:defRPr>
            </a:lvl2pPr>
            <a:lvl3pPr>
              <a:defRPr sz="1800" b="0" i="0">
                <a:latin typeface="OS Gill Light" pitchFamily="2" charset="77"/>
              </a:defRPr>
            </a:lvl3pPr>
            <a:lvl4pPr>
              <a:defRPr sz="1800" b="0" i="0">
                <a:latin typeface="OS Gill Light" pitchFamily="2" charset="77"/>
              </a:defRPr>
            </a:lvl4pPr>
            <a:lvl5pPr>
              <a:defRPr sz="1800" b="0" i="0">
                <a:latin typeface="OS Gill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2F73-5E1E-3845-AAEB-083EC816CA7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23936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0C378-5F35-004C-B8B3-F6B4C2A5837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5AD7D0-351E-8640-BC81-D55EED56E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6825263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7801" y="0"/>
            <a:ext cx="4320209" cy="57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B182C6-656D-8F49-B31C-CEFCFE1B79C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43930" y="1800000"/>
            <a:ext cx="6825270" cy="39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2400" b="0" i="0">
                <a:solidFill>
                  <a:schemeClr val="tx1">
                    <a:lumMod val="75000"/>
                  </a:schemeClr>
                </a:solidFill>
                <a:latin typeface="OS Gill Light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62C59-9179-F64D-B0C3-3638C19BDC28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CE9273-E967-F44C-B3BB-A72009EF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565339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04511"/>
            <a:ext cx="4320000" cy="43200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ADA1E-046E-C64B-ADBA-AA171293E0D4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A9DBB7-EAD6-6C48-AFE8-73E0DE7587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4569" y="1604511"/>
            <a:ext cx="6410508" cy="432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  <a:ea typeface="Source Sans Pro" panose="020B0503030403020204" pitchFamily="34" charset="0"/>
              </a:defRPr>
            </a:lvl1pPr>
            <a:lvl2pPr>
              <a:defRPr b="0" i="0">
                <a:latin typeface="OS Gill Light" pitchFamily="2" charset="77"/>
                <a:ea typeface="Source Sans Pro" panose="020B0503030403020204" pitchFamily="34" charset="0"/>
              </a:defRPr>
            </a:lvl2pPr>
            <a:lvl3pPr>
              <a:defRPr b="0" i="0">
                <a:latin typeface="OS Gill Light" pitchFamily="2" charset="77"/>
                <a:ea typeface="Source Sans Pro" panose="020B0503030403020204" pitchFamily="34" charset="0"/>
              </a:defRPr>
            </a:lvl3pPr>
            <a:lvl4pPr>
              <a:defRPr b="0" i="0">
                <a:latin typeface="OS Gill Light" pitchFamily="2" charset="77"/>
                <a:ea typeface="Source Sans Pro" panose="020B0503030403020204" pitchFamily="34" charset="0"/>
              </a:defRPr>
            </a:lvl4pPr>
            <a:lvl5pPr>
              <a:defRPr b="0" i="0">
                <a:latin typeface="OS Gill Light" pitchFamily="2" charset="77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3D2BFE4-6DD0-6745-9A06-61CDD3D01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6" y="1604512"/>
            <a:ext cx="5303740" cy="3607568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5397212"/>
            <a:ext cx="53028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31337" y="1604512"/>
            <a:ext cx="5303740" cy="3607568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7989" y="5397212"/>
            <a:ext cx="53028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F2D38-17F2-5B46-A282-8F7E74AD60C8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A4449A4-0372-4249-B259-153BC3E1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0566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0566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40543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39942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57D-79C6-DF4C-BD09-3AB04299540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D63B857-D14D-2B4D-88BD-BFF24EC36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64775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64775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4239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39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15077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5077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BD455-AFFE-0C4C-8CA7-57092FB52C87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04A4296-0EE4-E542-A3EE-78B7A17E5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3486D-DBD6-A14C-9694-6867CA3C268E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6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9" r:id="rId2"/>
    <p:sldLayoutId id="2147483678" r:id="rId3"/>
    <p:sldLayoutId id="2147483789" r:id="rId4"/>
    <p:sldLayoutId id="2147483787" r:id="rId5"/>
    <p:sldLayoutId id="2147483802" r:id="rId6"/>
    <p:sldLayoutId id="2147483804" r:id="rId7"/>
    <p:sldLayoutId id="2147483807" r:id="rId8"/>
    <p:sldLayoutId id="2147483806" r:id="rId9"/>
    <p:sldLayoutId id="2147483803" r:id="rId10"/>
    <p:sldLayoutId id="2147483805" r:id="rId11"/>
    <p:sldLayoutId id="2147483808" r:id="rId12"/>
    <p:sldLayoutId id="2147483798" r:id="rId13"/>
    <p:sldLayoutId id="2147483799" r:id="rId14"/>
    <p:sldLayoutId id="2147483792" r:id="rId15"/>
    <p:sldLayoutId id="2147483793" r:id="rId16"/>
    <p:sldLayoutId id="2147483811" r:id="rId17"/>
    <p:sldLayoutId id="2147483683" r:id="rId18"/>
    <p:sldLayoutId id="2147483813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OS Gill" panose="000005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3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529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2523" userDrawn="1">
          <p15:clr>
            <a:srgbClr val="F26B43"/>
          </p15:clr>
        </p15:guide>
        <p15:guide id="7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2796DC-50D1-29DE-2204-85D854F7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69"/>
            <a:ext cx="10713600" cy="88902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Synchronised Traversal for RADIG Reference Matching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2B69E26-51A8-B8AE-16CE-395EF9DC0D7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34300" y="2112930"/>
            <a:ext cx="3494797" cy="483868"/>
          </a:xfrm>
        </p:spPr>
        <p:txBody>
          <a:bodyPr/>
          <a:lstStyle/>
          <a:p>
            <a:r>
              <a:rPr lang="en-US" dirty="0"/>
              <a:t>Sheng Zhou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3DC42B-4757-CE9B-AEF2-CB99919777BE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734300" y="2744099"/>
            <a:ext cx="3493516" cy="2741612"/>
          </a:xfrm>
        </p:spPr>
        <p:txBody>
          <a:bodyPr/>
          <a:lstStyle/>
          <a:p>
            <a:r>
              <a:rPr lang="en-US" dirty="0"/>
              <a:t>Senior Data Scientist</a:t>
            </a:r>
          </a:p>
          <a:p>
            <a:r>
              <a:rPr lang="en-US" dirty="0"/>
              <a:t>Data Science &amp; Analytics</a:t>
            </a:r>
          </a:p>
          <a:p>
            <a:r>
              <a:rPr lang="en-US" dirty="0"/>
              <a:t>Chief Geospatial Office</a:t>
            </a:r>
          </a:p>
          <a:p>
            <a:r>
              <a:rPr lang="en-US" dirty="0"/>
              <a:t>Ordnance Survey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EE89F462-BBAB-984E-A54F-C97BBEFEDFF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109" r="3109"/>
          <a:stretch/>
        </p:blipFill>
        <p:spPr>
          <a:xfrm>
            <a:off x="2038844" y="1748425"/>
            <a:ext cx="4837713" cy="4837713"/>
          </a:xfrm>
        </p:spPr>
      </p:pic>
    </p:spTree>
    <p:extLst>
      <p:ext uri="{BB962C8B-B14F-4D97-AF65-F5344CB8AC3E}">
        <p14:creationId xmlns:p14="http://schemas.microsoft.com/office/powerpoint/2010/main" val="111405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3263-9094-6AB8-6601-0EE83ED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Sub-stringing: Performance Issue in Reference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E601-4604-4516-FF87-AA2449F99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trouble with </a:t>
            </a:r>
            <a:r>
              <a:rPr lang="en-GB" b="1" dirty="0" err="1"/>
              <a:t>StartsWith</a:t>
            </a:r>
            <a:r>
              <a:rPr lang="en-GB" dirty="0"/>
              <a:t>() function:</a:t>
            </a:r>
          </a:p>
          <a:p>
            <a:pPr lvl="1"/>
            <a:r>
              <a:rPr lang="en-GB" dirty="0"/>
              <a:t>Some DBMS don’t have it</a:t>
            </a:r>
          </a:p>
          <a:p>
            <a:pPr lvl="1"/>
            <a:r>
              <a:rPr lang="en-GB" dirty="0"/>
              <a:t>Some have it, but not optimised</a:t>
            </a:r>
          </a:p>
          <a:p>
            <a:pPr lvl="2"/>
            <a:r>
              <a:rPr lang="en-GB" dirty="0"/>
              <a:t>In Spark SQL, the call is translated to a cross-join (M x N)</a:t>
            </a:r>
          </a:p>
          <a:p>
            <a:pPr lvl="1"/>
            <a:r>
              <a:rPr lang="en-GB" dirty="0"/>
              <a:t>We have to deal with it ourselves (for now…)</a:t>
            </a:r>
          </a:p>
        </p:txBody>
      </p:sp>
      <p:pic>
        <p:nvPicPr>
          <p:cNvPr id="5" name="Picture 4" descr="Scared Cat">
            <a:extLst>
              <a:ext uri="{FF2B5EF4-FFF2-40B4-BE49-F238E27FC236}">
                <a16:creationId xmlns:a16="http://schemas.microsoft.com/office/drawing/2014/main" id="{1D810777-615C-EA4F-930F-77E3EC063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47" y="3047965"/>
            <a:ext cx="1264154" cy="12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7AB4-2A91-5331-8007-A51CA857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8326981" cy="736300"/>
          </a:xfrm>
        </p:spPr>
        <p:txBody>
          <a:bodyPr/>
          <a:lstStyle/>
          <a:p>
            <a:r>
              <a:rPr lang="en-GB" dirty="0"/>
              <a:t>Multi-Way </a:t>
            </a:r>
            <a:r>
              <a:rPr lang="en-GB" dirty="0" err="1"/>
              <a:t>Trie</a:t>
            </a:r>
            <a:r>
              <a:rPr lang="en-GB" dirty="0"/>
              <a:t> for RADIG Reference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115E-E490-26E3-6AC8-8F692C38B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1175433"/>
            <a:ext cx="8411096" cy="2659449"/>
          </a:xfrm>
        </p:spPr>
        <p:txBody>
          <a:bodyPr/>
          <a:lstStyle/>
          <a:p>
            <a:r>
              <a:rPr lang="en-GB" dirty="0" err="1"/>
              <a:t>Trie</a:t>
            </a:r>
            <a:r>
              <a:rPr lang="en-GB" dirty="0"/>
              <a:t> (a.k.a. Prefix tree):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structure for sequence matching, common sequence, etc.</a:t>
            </a:r>
          </a:p>
          <a:p>
            <a:r>
              <a:rPr lang="en-GB" dirty="0"/>
              <a:t>RADIG Reference Matching</a:t>
            </a:r>
          </a:p>
          <a:p>
            <a:pPr marL="608013" lvl="1" indent="-342900"/>
            <a:r>
              <a:rPr lang="en-GB" dirty="0"/>
              <a:t>Example: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2</a:t>
            </a:r>
          </a:p>
          <a:p>
            <a:pPr marL="608013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87DB2B-95C7-26B2-ABFA-5F2E07B48D07}"/>
              </a:ext>
            </a:extLst>
          </p:cNvPr>
          <p:cNvGrpSpPr/>
          <p:nvPr/>
        </p:nvGrpSpPr>
        <p:grpSpPr>
          <a:xfrm>
            <a:off x="9436678" y="236229"/>
            <a:ext cx="1999552" cy="5780645"/>
            <a:chOff x="9436678" y="236229"/>
            <a:chExt cx="1999552" cy="57806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09BE05-2C72-D276-D38D-07B9F4EA3EC9}"/>
                </a:ext>
              </a:extLst>
            </p:cNvPr>
            <p:cNvGrpSpPr/>
            <p:nvPr/>
          </p:nvGrpSpPr>
          <p:grpSpPr>
            <a:xfrm>
              <a:off x="9436678" y="236229"/>
              <a:ext cx="1999552" cy="5780645"/>
              <a:chOff x="9436678" y="236229"/>
              <a:chExt cx="1999552" cy="5780645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A8DDA8F-FC71-3E3C-55D2-9C2CADB6E980}"/>
                  </a:ext>
                </a:extLst>
              </p:cNvPr>
              <p:cNvGrpSpPr/>
              <p:nvPr/>
            </p:nvGrpSpPr>
            <p:grpSpPr>
              <a:xfrm>
                <a:off x="9436678" y="248358"/>
                <a:ext cx="1999552" cy="5768516"/>
                <a:chOff x="7639683" y="248358"/>
                <a:chExt cx="1999552" cy="5768516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19C31823-8DAE-1C48-F852-8DC194FDEE95}"/>
                    </a:ext>
                  </a:extLst>
                </p:cNvPr>
                <p:cNvGrpSpPr/>
                <p:nvPr/>
              </p:nvGrpSpPr>
              <p:grpSpPr>
                <a:xfrm>
                  <a:off x="7639683" y="321198"/>
                  <a:ext cx="1999552" cy="5607652"/>
                  <a:chOff x="8448257" y="571542"/>
                  <a:chExt cx="1999552" cy="560765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F0E10BE-5240-A60B-348C-58DB58DCCC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266" y="57154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T</a:t>
                    </a:r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21E924F-5913-09FC-392A-C93148569274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172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29A1B7-D1FC-9219-638B-C7950636906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084" y="152611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6CD9EE7-93A7-9CBA-920B-61047DFC37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21" y="201926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3F5857D-1FAC-223C-AFCB-585B2AA97C1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7" y="247432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204F91C-6206-E0AE-717D-3E626E2DEA2F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6" y="296272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30C9F60-513A-3926-7C71-CB88CD9BAEBA}"/>
                      </a:ext>
                    </a:extLst>
                  </p:cNvPr>
                  <p:cNvSpPr txBox="1"/>
                  <p:nvPr/>
                </p:nvSpPr>
                <p:spPr>
                  <a:xfrm>
                    <a:off x="9301372" y="3433034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86AAFEA-AF5F-2A12-E8BF-87FAB914E872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389128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6DF631C-11BE-5EDC-44E3-349FEE4F074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326" y="4363654"/>
                    <a:ext cx="36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83152D7-B1E0-8497-9B93-8659E6D2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484177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6B0DFAE-C8BF-CAB0-56FA-DB49139F563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116" y="534737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C9FF3E2-468D-6DA8-A79E-144C8EDFCE0F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678" y="578040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DF2CDFD-DE7B-7597-A3C6-D0CA6F54C6A3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026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4754EE7-41E7-A57E-9796-7E65BDD3BF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848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7BE453A-02F1-B085-ABB2-8D4D632A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883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A55C698-BC00-2263-D331-42DD8B9BF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257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4CFBF56-DBFB-5E7B-CE15-0555CD9E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939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01DD12E-3ED0-52B3-767E-D75EE9351E4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761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C66C70-DC7A-2033-7ED1-B3D8EE9253CC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796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E1A9A68-F40A-1152-F506-BBF146B7469A}"/>
                      </a:ext>
                    </a:extLst>
                  </p:cNvPr>
                  <p:cNvSpPr txBox="1"/>
                  <p:nvPr/>
                </p:nvSpPr>
                <p:spPr>
                  <a:xfrm>
                    <a:off x="8456170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C84B7CF-1D9F-7067-E46D-98E64BC7CA96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76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43329AD-70BC-F466-C71A-D48D654DE04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998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64A8361-6897-72D2-1438-5B9A06FAD840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33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6382D22-5808-362D-44AB-D415C64A141B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407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A802713-6D11-3D4C-BD93-67369F0FA29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2E082A8-15FF-46D9-A680-FB194B91C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ECBB52A-B83F-C761-5151-C76A6262184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F1DEA72-5597-F0F0-C228-05C469E5DF1A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39540EE-D088-DF8B-C233-5F9C089E0CF4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DD97DC3-DE97-AA69-D2F9-C759BA79487E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0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F1EB56B-932C-78FE-FE5B-9AEACF4E492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BC80EF8-238A-CF3D-4090-0899758F3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6119510-4E93-B9D9-EDED-0B5AE3D402F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28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35F026-7608-50CB-39D9-41F596F2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050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F63CB80-A5BF-018C-D69E-545F2ABDB02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1085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05A48DD-5F32-910D-3CCA-D725BA575311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459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89CABD35-3961-257A-A530-100E2743180A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940874"/>
                    <a:ext cx="1594231" cy="256093"/>
                    <a:chOff x="8631137" y="940874"/>
                    <a:chExt cx="1594231" cy="256093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4F68C77-0603-9699-8301-C586E890A879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 flipH="1">
                      <a:off x="9438190" y="940874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B58DAEF-FE7C-C6C4-8DB4-34942A37466F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9438195" y="940874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ED6B9586-98A8-AF32-09E5-B96F8E018A86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 flipH="1">
                      <a:off x="8631137" y="940874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3C2D722-84FE-577E-B274-27E9B4777DA5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9438195" y="940874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FBEA6A7E-21A1-E5E5-A34F-7FB1E5E6DEFE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1349947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70DA1C49-002C-C052-C84C-A2D15AAB9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B579DD64-9603-5434-D96D-926E4DEED1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9855A12F-5B8E-EA80-B0CD-11E661C4AA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9DD88FFB-FD72-B11D-FA0E-A91CC6FF61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CD34A2A7-C69C-F04F-611B-BCDED9260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EE0755CC-CBF1-BE36-0FBC-6D7E2C8648CE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1837499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B3075089-3083-CE2D-26B7-2C7E520387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E200F8F3-FAF5-40DE-FF5F-9B526714B7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608B2134-8288-ADD2-CD5E-43E7CF28A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657A9309-D8D3-B471-3923-DC99C700B0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6BF4A483-BF30-4D60-5239-A3E9653EB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C4CCC808-B6AB-1BC1-F065-6A797052E305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2321245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2247AFA2-0DEC-BBE1-07C5-C8DD55FBB1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9E3586DA-11D3-F368-1A9B-957FE582B5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71B4D545-3C98-05E6-FA8E-3A8799EE55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3BE36809-07F6-6C38-59D5-F96727EC25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0B1EB730-3317-C8A4-C00B-E679071463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8923A64-A366-B174-673A-ED90BA185BD4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2797428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4B8FB170-A53B-5432-6DE2-AA4826BC09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7CEF5B1B-EED4-B904-2162-B305B38FA0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999404D2-11CD-C3ED-677E-AB5BAB0585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A78A2B9B-EBDD-E552-DB69-8D684634C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FC6C6134-E449-D029-EB53-5BED9AF6D9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346009C5-FB4A-3059-E7F7-57D10FFEFCE8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3259514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F3A5F18E-03BD-2C94-217A-68EAA7E22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EDB1D60E-654C-0B8D-F0A5-6DE8B0A75E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448FCEB5-910A-7334-2773-501D80AB0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EDDF4AF6-6D39-B0C3-3E85-735DF5A261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A19204EA-CE00-D2A5-7510-49FD472907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A8CC216D-4DAF-5224-4244-6A0F2ACF8367}"/>
                      </a:ext>
                    </a:extLst>
                  </p:cNvPr>
                  <p:cNvGrpSpPr/>
                  <p:nvPr/>
                </p:nvGrpSpPr>
                <p:grpSpPr>
                  <a:xfrm>
                    <a:off x="8631098" y="3737560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6B9A844A-D302-5E90-4F7A-FC3FFE43C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1688E8C-3E57-029D-DF42-424E6DF96D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8B999F42-E404-5AAD-5A56-7FBE939C5B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EB4B0362-B106-C2FF-3B6B-AA6F7D01FC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754C9B32-DEE2-8D73-EE40-344308DCE9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631FB41C-87F3-1EA2-EF0D-F3614572F066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417551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7A7925DC-B3E3-BD73-7577-4EC76641E3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818C3520-2AB4-06A2-7EE4-C9F40C5C84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BD6FF7A9-51B0-F3D2-2BC5-E2A58B0305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4D38A035-DBB4-8F52-E0BE-424794540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86C4B5BA-0E68-0F9B-4A26-51DA5ED045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8BB3909-7915-1427-92CF-DDB94D515FA2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470156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18E1EC6A-46B5-4BB9-ED01-87C619ADE0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981D40DE-5919-F8AE-058F-F9CFD2A10F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BC3D7ABC-2055-E962-FB93-70568D2B7C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5476931B-5F0B-1EC6-67F8-5C8D44D230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>
                      <a:extLst>
                        <a:ext uri="{FF2B5EF4-FFF2-40B4-BE49-F238E27FC236}">
                          <a16:creationId xmlns:a16="http://schemas.microsoft.com/office/drawing/2014/main" id="{2802A196-74DF-CB27-E821-9961E592D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390AF62-2532-BB30-457A-A7B80C19B1DF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517315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35" name="Straight Arrow Connector 134">
                      <a:extLst>
                        <a:ext uri="{FF2B5EF4-FFF2-40B4-BE49-F238E27FC236}">
                          <a16:creationId xmlns:a16="http://schemas.microsoft.com/office/drawing/2014/main" id="{4656363C-7A2C-5801-1A51-B78BA4C6E3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Arrow Connector 135">
                      <a:extLst>
                        <a:ext uri="{FF2B5EF4-FFF2-40B4-BE49-F238E27FC236}">
                          <a16:creationId xmlns:a16="http://schemas.microsoft.com/office/drawing/2014/main" id="{F557E1BB-C9E1-F592-D542-B9866736C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>
                      <a:extLst>
                        <a:ext uri="{FF2B5EF4-FFF2-40B4-BE49-F238E27FC236}">
                          <a16:creationId xmlns:a16="http://schemas.microsoft.com/office/drawing/2014/main" id="{A025A71D-B455-6D1D-A4FF-8F0EBC9E03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4FB9017C-8DC4-FDAC-5B5F-DBE30DE56D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Arrow Connector 138">
                      <a:extLst>
                        <a:ext uri="{FF2B5EF4-FFF2-40B4-BE49-F238E27FC236}">
                          <a16:creationId xmlns:a16="http://schemas.microsoft.com/office/drawing/2014/main" id="{6CB48DF9-DBA1-010B-3A80-B752E31787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A16A5DB-89A0-5B09-77F6-C44396E0CA67}"/>
                      </a:ext>
                    </a:extLst>
                  </p:cNvPr>
                  <p:cNvGrpSpPr/>
                  <p:nvPr/>
                </p:nvGrpSpPr>
                <p:grpSpPr>
                  <a:xfrm>
                    <a:off x="8641035" y="563744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74F1EC54-F1EC-618A-1496-F129A5059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Arrow Connector 141">
                      <a:extLst>
                        <a:ext uri="{FF2B5EF4-FFF2-40B4-BE49-F238E27FC236}">
                          <a16:creationId xmlns:a16="http://schemas.microsoft.com/office/drawing/2014/main" id="{8394849D-288A-5B23-FB76-539B6598E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99F85DFC-FC68-D69C-CA2E-79E03F5BAF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>
                      <a:extLst>
                        <a:ext uri="{FF2B5EF4-FFF2-40B4-BE49-F238E27FC236}">
                          <a16:creationId xmlns:a16="http://schemas.microsoft.com/office/drawing/2014/main" id="{32968EEE-15F2-496F-C97B-57E037DA18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>
                      <a:extLst>
                        <a:ext uri="{FF2B5EF4-FFF2-40B4-BE49-F238E27FC236}">
                          <a16:creationId xmlns:a16="http://schemas.microsoft.com/office/drawing/2014/main" id="{D27F3CF4-6AF0-BCDB-57B7-A1AF878EB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9969E41-D492-E953-93F0-1BCC7429C6D8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480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8</a:t>
                    </a: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F8201B8D-4B22-1590-3DC3-1645337C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02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3486BA7-E8D8-E6C0-C6F4-090E22DE68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337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2E171028-716E-2357-8999-EDC7036759A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711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8ACCA21-8679-F8D7-34AA-3496534D8240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75" y="43575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3E702713-E4D1-9B09-FAD3-AADB4A716F50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141" y="434273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0894DEAE-7A0D-A1EE-364C-BD4B8BC2A0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176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57A4ABE-032F-A121-9E28-A061B5932E5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50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E894BA4B-FFC6-C358-1487-6CC182ACF7CF}"/>
                      </a:ext>
                    </a:extLst>
                  </p:cNvPr>
                  <p:cNvSpPr txBox="1"/>
                  <p:nvPr/>
                </p:nvSpPr>
                <p:spPr>
                  <a:xfrm>
                    <a:off x="9738207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B8B700B-07E4-9645-82C0-E0CFE7B5B26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787BC723-5583-561C-131B-63582D1F7D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E05CCFD5-34F3-C8BC-12AB-4CEB6568B12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7C859E6B-4CC0-D887-F3EA-57AEDED824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14402" y="534309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5734E8E-42C3-FACC-2108-8722C565B9A8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531172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E769E33-F96C-DEFA-81A4-EA8B69081C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5E9FFF9-66E0-753E-7920-1E41E0016547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70A20885-D724-494E-C676-9135C60050B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8388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49336296-DEA7-E415-B2E0-36E49D21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917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DE0019EE-9963-84B9-6DA8-8F75582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7952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E9AFAE3-DEA2-B281-C09E-A830390736A7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326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</p:grp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D856EF7F-A2E3-7C19-13BE-8DFB391B4957}"/>
                    </a:ext>
                  </a:extLst>
                </p:cNvPr>
                <p:cNvSpPr/>
                <p:nvPr/>
              </p:nvSpPr>
              <p:spPr>
                <a:xfrm>
                  <a:off x="8456169" y="248358"/>
                  <a:ext cx="377237" cy="5768516"/>
                </a:xfrm>
                <a:prstGeom prst="rect">
                  <a:avLst/>
                </a:prstGeom>
                <a:solidFill>
                  <a:schemeClr val="accent1">
                    <a:alpha val="1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0E27C2-5A07-81F7-61DC-774CF3E6D471}"/>
                  </a:ext>
                </a:extLst>
              </p:cNvPr>
              <p:cNvGrpSpPr/>
              <p:nvPr/>
            </p:nvGrpSpPr>
            <p:grpSpPr>
              <a:xfrm>
                <a:off x="9445712" y="236229"/>
                <a:ext cx="1879356" cy="466298"/>
                <a:chOff x="9445712" y="236229"/>
                <a:chExt cx="1879356" cy="466298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7A8984D-58D4-5853-5E13-794545F91A26}"/>
                    </a:ext>
                  </a:extLst>
                </p:cNvPr>
                <p:cNvSpPr txBox="1"/>
                <p:nvPr/>
              </p:nvSpPr>
              <p:spPr>
                <a:xfrm>
                  <a:off x="10673061" y="333195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U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D89ACD0-2965-112A-DE09-95EABBD39AFF}"/>
                    </a:ext>
                  </a:extLst>
                </p:cNvPr>
                <p:cNvSpPr txBox="1"/>
                <p:nvPr/>
              </p:nvSpPr>
              <p:spPr>
                <a:xfrm>
                  <a:off x="9445712" y="242668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A77F601-60BC-2793-E0F3-E78144F698CB}"/>
                    </a:ext>
                  </a:extLst>
                </p:cNvPr>
                <p:cNvSpPr txBox="1"/>
                <p:nvPr/>
              </p:nvSpPr>
              <p:spPr>
                <a:xfrm>
                  <a:off x="10975211" y="236229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9A5AB24-EB02-2346-9C77-AD99E5FF2CBC}"/>
                    </a:ext>
                  </a:extLst>
                </p:cNvPr>
                <p:cNvSpPr txBox="1"/>
                <p:nvPr/>
              </p:nvSpPr>
              <p:spPr>
                <a:xfrm>
                  <a:off x="9839159" y="311066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</a:t>
                  </a:r>
                </a:p>
              </p:txBody>
            </p:sp>
          </p:grpSp>
        </p:grp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21A04CEF-F745-D26D-48D9-662D4E024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8932" y="716057"/>
              <a:ext cx="349855" cy="1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CDE4AFB-AB58-7D86-8B5B-3EFFB7CD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5" y="4037637"/>
            <a:ext cx="460121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D74C-C0EC-860F-118F-F7895860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a RADIG Match </a:t>
            </a:r>
            <a:r>
              <a:rPr lang="en-GB" dirty="0" err="1"/>
              <a:t>Trie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3FD8-552C-59F8-1B17-70B976857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306" y="1334045"/>
            <a:ext cx="7090157" cy="4910185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Given query reference TL6321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Drill down from top of the </a:t>
            </a:r>
            <a:r>
              <a:rPr lang="en-GB" dirty="0" err="1"/>
              <a:t>Trie</a:t>
            </a:r>
            <a:r>
              <a:rPr lang="en-GB" dirty="0"/>
              <a:t> per digit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First matching node (red cycle) and all its children (inside the dashed box) are the result</a:t>
            </a:r>
          </a:p>
          <a:p>
            <a:endParaRPr lang="en-GB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3BC131-CCDD-5C9F-078E-9DDAA4ADE4A6}"/>
              </a:ext>
            </a:extLst>
          </p:cNvPr>
          <p:cNvGrpSpPr/>
          <p:nvPr/>
        </p:nvGrpSpPr>
        <p:grpSpPr>
          <a:xfrm>
            <a:off x="9112892" y="287036"/>
            <a:ext cx="2191730" cy="5832445"/>
            <a:chOff x="9112892" y="287036"/>
            <a:chExt cx="2191730" cy="583244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57D3186-BD1B-DF78-CD94-0560DB679EE5}"/>
                </a:ext>
              </a:extLst>
            </p:cNvPr>
            <p:cNvGrpSpPr/>
            <p:nvPr/>
          </p:nvGrpSpPr>
          <p:grpSpPr>
            <a:xfrm>
              <a:off x="9112892" y="287036"/>
              <a:ext cx="2191730" cy="5832445"/>
              <a:chOff x="9112892" y="287036"/>
              <a:chExt cx="2191730" cy="583244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BCA7A84-17D9-4D2D-DFFD-E8BD67B4DBBC}"/>
                  </a:ext>
                </a:extLst>
              </p:cNvPr>
              <p:cNvGrpSpPr/>
              <p:nvPr/>
            </p:nvGrpSpPr>
            <p:grpSpPr>
              <a:xfrm>
                <a:off x="9112892" y="287036"/>
                <a:ext cx="2191730" cy="5832445"/>
                <a:chOff x="7594192" y="469915"/>
                <a:chExt cx="2191730" cy="583244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8D36A63-2F55-035D-5222-99B16D52B542}"/>
                    </a:ext>
                  </a:extLst>
                </p:cNvPr>
                <p:cNvGrpSpPr/>
                <p:nvPr/>
              </p:nvGrpSpPr>
              <p:grpSpPr>
                <a:xfrm>
                  <a:off x="7708786" y="555640"/>
                  <a:ext cx="1999552" cy="5607652"/>
                  <a:chOff x="8448257" y="571542"/>
                  <a:chExt cx="1999552" cy="560765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AF972CC-F1D0-B68E-BEB5-2A11295F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266" y="57154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T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FBFCA0A-8791-5C88-C6B5-F7EFE21EE696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172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7D5106-88B9-4678-184B-25546CBDB76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084" y="152611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42402A0-9F0B-6FE6-B02F-978B25EDE42C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21" y="201926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9271F1-6024-52E2-8328-66B335DFE3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7" y="247432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02D56E5-B8AD-817A-F759-77A0B8AD6F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6" y="296272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1F99F41-F4A2-355D-6D91-9625ED16B6A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1372" y="3433034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342D89-FFF3-9B31-E4D3-EAC04E41884B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389128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221EB8-AEAC-2CCF-3C67-80572FF1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326" y="4363654"/>
                    <a:ext cx="36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FC0A7F-AD03-7FB0-1730-651503C4922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484177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768D52-8F36-584A-BCDD-1AA6FC293D1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116" y="534737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939C8-0789-C12B-F828-51E1D4318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678" y="578040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C2587BE-FDDD-AE91-2E35-328D3BFFD19D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026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283769-4712-6309-DB1D-44054E55E517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848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8ABBC8B-C3AD-AE7A-74BA-E36F0CF5ADA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883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55D1698-9B7C-6CC3-41F5-BF2DC05A7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257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B36A585-E8AD-9678-B51A-8FB8D7838C69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939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32C02D8-D046-7D2C-7C33-B38EB9EA69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761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44CD659-A78A-11D2-C5BA-E6D2B0DD99C3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796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17A5421-C2CD-C1CE-68AF-8683A38A56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56170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356FE4-D2EB-D570-C942-29D7A063D1A5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76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C4991C1-2238-E08C-6CE0-E350F587B3A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998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EFF734-1CDC-6952-B987-EB4A8B4E83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33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2575096-90AE-4264-A7E5-6A66C8111FF7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407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544E9F4-6CEB-C7E2-DF0B-B49222C6686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F1212F-FAFD-8CCC-D39B-7E81423351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19CD96FE-E087-F4AE-B4FB-91A60ECC6B2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6BC6F2E-0963-3CDD-0ECA-3F0A6216E66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8F9EC2-37E4-58A0-774F-EA10BC70208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6B475B4-6DD1-9E7E-4F9B-DC4980039B1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E7213E-C0C1-D524-A14C-CDB5FD55D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37EB81D-C520-807E-8201-D6F8CE66AEE4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0BF996-2E6E-C4F5-2BD7-7A2C4B28BABB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28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DEEC54-A0A1-43E0-39A1-766E7EDC6546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050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6E6E965-7D70-E3B6-6AB0-9D4D33CC0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1085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155FD61-C008-7A0A-85B3-93CAD81B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459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3299BE0-0880-F1D7-35B1-882B8DD36A60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940874"/>
                    <a:ext cx="1594231" cy="256093"/>
                    <a:chOff x="8631137" y="940874"/>
                    <a:chExt cx="1594231" cy="256093"/>
                  </a:xfrm>
                </p:grpSpPr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68A7618E-3E02-40C7-7BB2-FBE78FEFFD5E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 flipH="1">
                      <a:off x="9438190" y="940874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2D6D76F1-9489-0422-DFDE-F3436A5328ED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>
                      <a:off x="9438195" y="940874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566101A3-DE11-34AD-127C-5BDC281D67EB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 flipH="1">
                      <a:off x="8631137" y="940874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E5467F1C-5282-756C-C52A-7CBCFCA55E79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>
                      <a:off x="9438195" y="940874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7CA5B3DE-9415-95BD-6325-4CBD0C994CA5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1349947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B525FA9A-D7F5-E7D1-3882-9DDC40F38E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Arrow Connector 117">
                      <a:extLst>
                        <a:ext uri="{FF2B5EF4-FFF2-40B4-BE49-F238E27FC236}">
                          <a16:creationId xmlns:a16="http://schemas.microsoft.com/office/drawing/2014/main" id="{40A4EB83-F805-D8EF-E76E-F160169CDF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371E38DD-B58F-32F5-6952-9E5FF2D3AF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Arrow Connector 119">
                      <a:extLst>
                        <a:ext uri="{FF2B5EF4-FFF2-40B4-BE49-F238E27FC236}">
                          <a16:creationId xmlns:a16="http://schemas.microsoft.com/office/drawing/2014/main" id="{973CECC3-B4D6-E29E-E574-16E8DFEDA9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28D4C7C5-602A-2AC7-8107-45FEC3F76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F898027C-E4E6-4C00-76FF-006C80F9A8CF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1837499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74E770D-43FC-306F-4CC3-814358848B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51A8DA62-9729-DD53-3454-1D8B72E029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FCD894D4-55B0-0476-BB1E-7AA1344E3A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003B55E0-BD46-D527-2998-2CEFCF446C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1C6C733F-01FC-8A42-EA50-6267AC9E2F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4DAC945-79D7-ED9D-8FE0-28F70EDBF79B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2321245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5528D28C-0DF5-56FD-F450-E15A5D05EC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BE538B60-EB6C-9569-D52A-8F1594D0D1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D37AC7BF-1760-5937-550B-28FF17F664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E0C7F881-B305-C47C-FEDC-58B2929F35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88A78D39-41B5-B234-9282-024BB5C9E4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5F625C2-720E-CB21-D2F1-879FCE120906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2797428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BC6C4657-A1EB-7411-C1C0-A023E71544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B7AC1F21-FCD3-CA62-4D37-4C90DB9061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9E7BFA1E-F2FC-5D0F-E7D4-0DFAC3BB81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4E4D54DE-B292-1829-0F41-7F921FD468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1789665B-56F8-8737-49FA-44805C54FA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65375A11-782A-318B-C918-3C719864AECA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3259514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E175E670-D5AD-A3FF-F535-FBEBA69CC4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250834EC-F9F5-4B82-FE80-FFD813484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D9FBFFB7-974D-B45C-6106-68A46750BE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36511D59-AE5C-B72E-3A71-147F72B131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C8E5B901-5FB4-E670-1B8F-8899AD0711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2EAD8BF-A26C-F07F-E393-B15B08F3F4AD}"/>
                      </a:ext>
                    </a:extLst>
                  </p:cNvPr>
                  <p:cNvGrpSpPr/>
                  <p:nvPr/>
                </p:nvGrpSpPr>
                <p:grpSpPr>
                  <a:xfrm>
                    <a:off x="8631098" y="3737560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E16BBA64-A963-65D7-CFEE-5A2913AC61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114EA730-CEC8-4000-5B65-0728B87AE5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618EDAFD-62CC-BB67-698D-C5DCE72D98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C69FEEC1-9153-A92E-40AB-ED93EADF8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438CE15A-2D77-A555-21A1-17FF19435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0FAF6DA-BE3A-4735-0982-3292BB59FCD6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417551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740C462C-B882-1D27-408F-22EB07E04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6DBA083E-8DB0-AA72-113C-BBD0DDE981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8B97460D-53E9-92FF-300B-FDF5C3A3D6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B196AF37-E6A2-80D2-6A7A-2B497A6FB3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B0249227-7A08-702D-2A5D-D006B20151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2E7A21A-91DC-0DD6-FDAB-4F6F2457E438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470156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7B5DECB9-EF66-0F3E-17BA-8E003864CE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6EC6B1BC-E88B-9385-7204-F2F4AA6E8A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8E4C3C30-734E-A0B5-3321-AFE658FC7C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085434A6-4DDE-FA74-D2E9-78861ED5DE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4F1B9AB5-E79A-FAAA-A2AD-6D045B253B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19838C0-107F-C538-E6B7-9F811DDC5143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517315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800E3917-93F6-292A-A0AB-CA94CE2139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47A0D5B3-F76B-5537-5CB4-C5B01FD0B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D52E2936-AC13-526C-A872-F11C509D3B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6577486A-BD3D-DF07-8B68-04AC91428E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37922EDB-AD3D-DBDB-09B9-F0B005FE39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E8062F5-A97B-CBB2-2A74-EA27D03C34BA}"/>
                      </a:ext>
                    </a:extLst>
                  </p:cNvPr>
                  <p:cNvGrpSpPr/>
                  <p:nvPr/>
                </p:nvGrpSpPr>
                <p:grpSpPr>
                  <a:xfrm>
                    <a:off x="8641035" y="563744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28231FC0-D29E-F10A-2FD8-06A77B4CDB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B1779303-06EA-018D-CD0F-34EBB443C4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E45ADB07-B258-1DB3-4E7D-8479A53A2F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E0CA62AA-97F0-5C3C-C39A-2C366632D0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4550436B-D97F-0D2B-610F-40EAF5A3E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F7B9321-2C8D-90E2-8245-CAC890DFF5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480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8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D3999D2-1E1D-72C6-90E1-387E85FDF44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02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5B73720-02B4-32BE-10A6-6363DE7912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337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503389F-1E7D-D083-5C2A-0A814C47D40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711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66026F8-77C3-FF08-E478-6EEA7C983B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75" y="43575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9940BA2-D3B5-3F3B-F534-B9588BAD11C2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141" y="434273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BFA79AF-1D7F-5A2D-41A2-A3CFEDB4EE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176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2386CDD-BF78-F00A-0161-E40BDD824D17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50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A27A309-925D-11DE-E07A-A8F0505BE2FE}"/>
                      </a:ext>
                    </a:extLst>
                  </p:cNvPr>
                  <p:cNvSpPr txBox="1"/>
                  <p:nvPr/>
                </p:nvSpPr>
                <p:spPr>
                  <a:xfrm>
                    <a:off x="9738207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CACA4F6-A297-D2FB-A960-02C520C9A6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B50DAAC-29EF-13F6-D479-D8E8E049EC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D71983-3BEB-2D0B-4B19-D805E9A9F2EB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26EE459-2EE7-8DCA-C57F-A79E0F09324A}"/>
                      </a:ext>
                    </a:extLst>
                  </p:cNvPr>
                  <p:cNvSpPr txBox="1"/>
                  <p:nvPr/>
                </p:nvSpPr>
                <p:spPr>
                  <a:xfrm>
                    <a:off x="9714402" y="534309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21BB653-9156-554E-C531-7C4F58BDCC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531172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8C3CCDF-35BF-A1E8-7F57-69E59E32C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F771BE4D-AFF0-C49D-7807-558F3838892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C06EE57-26AD-CA8D-2DD3-31A19D0B8929}"/>
                      </a:ext>
                    </a:extLst>
                  </p:cNvPr>
                  <p:cNvSpPr txBox="1"/>
                  <p:nvPr/>
                </p:nvSpPr>
                <p:spPr>
                  <a:xfrm>
                    <a:off x="9708388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58F1DE5-542F-53C7-92DB-A178F18380D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917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CD5CA29-3640-87CC-34A0-BD65E1B4C8F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7952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1646A65-9407-D34E-1BFE-D497183E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326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</p:grp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D1AF6140-D611-D35B-4EBE-E54829272921}"/>
                    </a:ext>
                  </a:extLst>
                </p:cNvPr>
                <p:cNvSpPr/>
                <p:nvPr/>
              </p:nvSpPr>
              <p:spPr>
                <a:xfrm>
                  <a:off x="8547613" y="3017474"/>
                  <a:ext cx="335970" cy="341774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AFC4AAD-069A-6B0B-05F3-02F4CF8A0A0F}"/>
                    </a:ext>
                  </a:extLst>
                </p:cNvPr>
                <p:cNvSpPr/>
                <p:nvPr/>
              </p:nvSpPr>
              <p:spPr>
                <a:xfrm>
                  <a:off x="8484953" y="469915"/>
                  <a:ext cx="410209" cy="2895085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DA6C6B6-5F12-AD62-06E9-A586E4FFF0AE}"/>
                    </a:ext>
                  </a:extLst>
                </p:cNvPr>
                <p:cNvSpPr/>
                <p:nvPr/>
              </p:nvSpPr>
              <p:spPr>
                <a:xfrm>
                  <a:off x="7594192" y="3243612"/>
                  <a:ext cx="2191730" cy="3058748"/>
                </a:xfrm>
                <a:prstGeom prst="rect">
                  <a:avLst/>
                </a:prstGeom>
                <a:noFill/>
                <a:ln w="1905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EC0ACB4-DC6A-9A53-D26C-ADFC4B3D630F}"/>
                  </a:ext>
                </a:extLst>
              </p:cNvPr>
              <p:cNvGrpSpPr/>
              <p:nvPr/>
            </p:nvGrpSpPr>
            <p:grpSpPr>
              <a:xfrm>
                <a:off x="9217880" y="291143"/>
                <a:ext cx="1879356" cy="466298"/>
                <a:chOff x="9445712" y="236229"/>
                <a:chExt cx="1879356" cy="46629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7D87872-80D4-B14C-4DE6-48B38E214D79}"/>
                    </a:ext>
                  </a:extLst>
                </p:cNvPr>
                <p:cNvSpPr txBox="1"/>
                <p:nvPr/>
              </p:nvSpPr>
              <p:spPr>
                <a:xfrm>
                  <a:off x="10673061" y="333195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U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2C7A775-22E2-82D7-CA11-DE7C8ED4B057}"/>
                    </a:ext>
                  </a:extLst>
                </p:cNvPr>
                <p:cNvSpPr txBox="1"/>
                <p:nvPr/>
              </p:nvSpPr>
              <p:spPr>
                <a:xfrm>
                  <a:off x="9445712" y="242668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D81E238-B506-6AA5-69F5-A787FB0908CA}"/>
                    </a:ext>
                  </a:extLst>
                </p:cNvPr>
                <p:cNvSpPr txBox="1"/>
                <p:nvPr/>
              </p:nvSpPr>
              <p:spPr>
                <a:xfrm>
                  <a:off x="10975211" y="236229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C7DEB9A-7CB7-AEE6-8277-BFEFC5EC7939}"/>
                    </a:ext>
                  </a:extLst>
                </p:cNvPr>
                <p:cNvSpPr txBox="1"/>
                <p:nvPr/>
              </p:nvSpPr>
              <p:spPr>
                <a:xfrm>
                  <a:off x="9839159" y="311066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</a:t>
                  </a:r>
                </a:p>
              </p:txBody>
            </p:sp>
          </p:grp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99E2088-0591-DE2F-4AE9-4C7C80250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8680" y="756849"/>
              <a:ext cx="349855" cy="1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8128BA8-6936-B3C0-C43B-A155DE6FAFBA}"/>
              </a:ext>
            </a:extLst>
          </p:cNvPr>
          <p:cNvSpPr/>
          <p:nvPr/>
        </p:nvSpPr>
        <p:spPr>
          <a:xfrm>
            <a:off x="10058678" y="5609329"/>
            <a:ext cx="357489" cy="33415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12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F37E-FC7A-CCDC-63F0-E6FE910D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68" y="258100"/>
            <a:ext cx="10713600" cy="736300"/>
          </a:xfrm>
        </p:spPr>
        <p:txBody>
          <a:bodyPr/>
          <a:lstStyle/>
          <a:p>
            <a:r>
              <a:rPr lang="en-GB" dirty="0"/>
              <a:t>Synchronised Traversal for Joining Two RADIG 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2CB3-D9E5-118B-BFA8-9F98615AE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1765300"/>
            <a:ext cx="3049573" cy="4140200"/>
          </a:xfrm>
        </p:spPr>
        <p:txBody>
          <a:bodyPr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Depth-first traverse on the left </a:t>
            </a:r>
            <a:r>
              <a:rPr lang="en-GB" dirty="0" err="1"/>
              <a:t>Trie</a:t>
            </a:r>
            <a:r>
              <a:rPr lang="en-GB" dirty="0"/>
              <a:t>, visit the corresponding node on the right </a:t>
            </a:r>
            <a:r>
              <a:rPr lang="en-GB" dirty="0" err="1"/>
              <a:t>trie</a:t>
            </a:r>
            <a:r>
              <a:rPr lang="en-GB" dirty="0"/>
              <a:t> simultaneously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Time complexity: O(</a:t>
            </a:r>
            <a:r>
              <a:rPr lang="en-GB" i="1" dirty="0"/>
              <a:t>a*m*N</a:t>
            </a:r>
            <a:r>
              <a:rPr lang="en-GB" dirty="0"/>
              <a:t>)  (</a:t>
            </a:r>
            <a:r>
              <a:rPr lang="en-GB" i="1" dirty="0"/>
              <a:t>a</a:t>
            </a:r>
            <a:r>
              <a:rPr lang="en-GB" dirty="0"/>
              <a:t>: the </a:t>
            </a:r>
            <a:r>
              <a:rPr lang="en-GB" dirty="0" err="1"/>
              <a:t>ave.</a:t>
            </a:r>
            <a:r>
              <a:rPr lang="en-GB" dirty="0"/>
              <a:t> key length; </a:t>
            </a:r>
            <a:r>
              <a:rPr lang="en-GB" i="1" dirty="0"/>
              <a:t>m</a:t>
            </a:r>
            <a:r>
              <a:rPr lang="en-GB" dirty="0"/>
              <a:t>: the alphabet size; </a:t>
            </a:r>
            <a:r>
              <a:rPr lang="en-GB" i="1" dirty="0"/>
              <a:t>N </a:t>
            </a:r>
            <a:r>
              <a:rPr lang="en-GB" dirty="0"/>
              <a:t>: the max </a:t>
            </a:r>
            <a:r>
              <a:rPr lang="en-GB" dirty="0" err="1"/>
              <a:t>Trie</a:t>
            </a:r>
            <a:r>
              <a:rPr lang="en-GB" dirty="0"/>
              <a:t> size)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7A3490-3A9C-1DD7-46E0-A611EA5FF6A0}"/>
              </a:ext>
            </a:extLst>
          </p:cNvPr>
          <p:cNvGrpSpPr/>
          <p:nvPr/>
        </p:nvGrpSpPr>
        <p:grpSpPr>
          <a:xfrm>
            <a:off x="4186989" y="1472370"/>
            <a:ext cx="7621447" cy="4833165"/>
            <a:chOff x="4186989" y="1472370"/>
            <a:chExt cx="7621447" cy="4833165"/>
          </a:xfrm>
        </p:grpSpPr>
        <p:sp>
          <p:nvSpPr>
            <p:cNvPr id="4" name="Flowchart: Preparation 3">
              <a:extLst>
                <a:ext uri="{FF2B5EF4-FFF2-40B4-BE49-F238E27FC236}">
                  <a16:creationId xmlns:a16="http://schemas.microsoft.com/office/drawing/2014/main" id="{993E23E7-D98E-2DAF-35FF-1B80D4CE00A0}"/>
                </a:ext>
              </a:extLst>
            </p:cNvPr>
            <p:cNvSpPr/>
            <p:nvPr/>
          </p:nvSpPr>
          <p:spPr>
            <a:xfrm>
              <a:off x="4186989" y="1501539"/>
              <a:ext cx="1386037" cy="866274"/>
            </a:xfrm>
            <a:prstGeom prst="flowChartPrepa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curL = rootL,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curR = rootR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579D957A-55B1-D84E-095F-226B8FD3F9E2}"/>
                </a:ext>
              </a:extLst>
            </p:cNvPr>
            <p:cNvSpPr/>
            <p:nvPr/>
          </p:nvSpPr>
          <p:spPr>
            <a:xfrm>
              <a:off x="5953619" y="1632427"/>
              <a:ext cx="2065180" cy="61387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8A71BB-8FDF-CFF5-7EF3-6AA7461F94F6}"/>
                </a:ext>
              </a:extLst>
            </p:cNvPr>
            <p:cNvSpPr txBox="1"/>
            <p:nvPr/>
          </p:nvSpPr>
          <p:spPr>
            <a:xfrm>
              <a:off x="6174245" y="1750009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curL is terminal?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6F2D5A-E4EF-5806-5809-ABCDBCC0AD93}"/>
                </a:ext>
              </a:extLst>
            </p:cNvPr>
            <p:cNvSpPr txBox="1"/>
            <p:nvPr/>
          </p:nvSpPr>
          <p:spPr>
            <a:xfrm>
              <a:off x="8537975" y="1472370"/>
              <a:ext cx="1491916" cy="9233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Retrieve matched ref from curR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2B70B2-970C-98D8-6CF2-F81D16DDEB9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8018799" y="1934035"/>
              <a:ext cx="519176" cy="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79EE-2A01-CF22-E9AB-9CA688CB3A0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5573026" y="1934676"/>
              <a:ext cx="380593" cy="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FC7C2C-51B3-32AE-A564-8B26F89E3B66}"/>
                </a:ext>
              </a:extLst>
            </p:cNvPr>
            <p:cNvSpPr txBox="1"/>
            <p:nvPr/>
          </p:nvSpPr>
          <p:spPr>
            <a:xfrm>
              <a:off x="8080048" y="1606209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44309E-9F37-0470-FC4B-99830A560C67}"/>
                </a:ext>
              </a:extLst>
            </p:cNvPr>
            <p:cNvSpPr txBox="1"/>
            <p:nvPr/>
          </p:nvSpPr>
          <p:spPr>
            <a:xfrm>
              <a:off x="8229409" y="3432054"/>
              <a:ext cx="2209238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childL = </a:t>
              </a:r>
              <a:r>
                <a:rPr lang="en-GB" sz="1400" dirty="0" err="1"/>
                <a:t>curL.getNextChild</a:t>
              </a:r>
              <a:endParaRPr lang="en-GB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F730C7-AF2F-1652-67DD-1C2C3ECA3AF3}"/>
                </a:ext>
              </a:extLst>
            </p:cNvPr>
            <p:cNvSpPr txBox="1"/>
            <p:nvPr/>
          </p:nvSpPr>
          <p:spPr>
            <a:xfrm>
              <a:off x="8278386" y="2705880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42B8D5-2F03-4BAE-D534-91A58C6397BF}"/>
                </a:ext>
              </a:extLst>
            </p:cNvPr>
            <p:cNvCxnSpPr>
              <a:cxnSpLocks/>
            </p:cNvCxnSpPr>
            <p:nvPr/>
          </p:nvCxnSpPr>
          <p:spPr>
            <a:xfrm>
              <a:off x="9295124" y="2442025"/>
              <a:ext cx="5838" cy="1038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151C2D02-CDB7-34BD-025D-836E7284FBBB}"/>
                </a:ext>
              </a:extLst>
            </p:cNvPr>
            <p:cNvSpPr/>
            <p:nvPr/>
          </p:nvSpPr>
          <p:spPr>
            <a:xfrm>
              <a:off x="8397891" y="4597858"/>
              <a:ext cx="1905803" cy="67535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242B92-98F4-BCBA-9D60-C12B059217EE}"/>
                </a:ext>
              </a:extLst>
            </p:cNvPr>
            <p:cNvSpPr txBox="1"/>
            <p:nvPr/>
          </p:nvSpPr>
          <p:spPr>
            <a:xfrm>
              <a:off x="8642892" y="4750868"/>
              <a:ext cx="1410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childL is null?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2FBF9-5A90-FCC8-7C29-72757967DF1D}"/>
                </a:ext>
              </a:extLst>
            </p:cNvPr>
            <p:cNvSpPr txBox="1"/>
            <p:nvPr/>
          </p:nvSpPr>
          <p:spPr>
            <a:xfrm>
              <a:off x="7837917" y="4600166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46DA39-0AB4-0D76-DE98-0494CBC93927}"/>
                </a:ext>
              </a:extLst>
            </p:cNvPr>
            <p:cNvSpPr txBox="1"/>
            <p:nvPr/>
          </p:nvSpPr>
          <p:spPr>
            <a:xfrm>
              <a:off x="4358514" y="4784832"/>
              <a:ext cx="3360896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childR = </a:t>
              </a:r>
              <a:r>
                <a:rPr lang="en-GB" sz="1400" dirty="0" err="1"/>
                <a:t>curR.parent.getNextChild</a:t>
              </a:r>
              <a:r>
                <a:rPr lang="en-GB" sz="1400" dirty="0"/>
                <a:t>(childL)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796C01C-9BAF-F718-23EE-AB235DEAAF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49411" y="2696971"/>
              <a:ext cx="145794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F4F0321-033D-5C17-712A-EEB97489571B}"/>
                </a:ext>
              </a:extLst>
            </p:cNvPr>
            <p:cNvCxnSpPr>
              <a:cxnSpLocks/>
              <a:stCxn id="23" idx="1"/>
              <a:endCxn id="34" idx="3"/>
            </p:cNvCxnSpPr>
            <p:nvPr/>
          </p:nvCxnSpPr>
          <p:spPr>
            <a:xfrm flipH="1">
              <a:off x="7719410" y="4935534"/>
              <a:ext cx="678481" cy="3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1073EA31-E50D-BC93-983C-89ACC3F5A9CC}"/>
                </a:ext>
              </a:extLst>
            </p:cNvPr>
            <p:cNvSpPr/>
            <p:nvPr/>
          </p:nvSpPr>
          <p:spPr>
            <a:xfrm>
              <a:off x="6632172" y="5334554"/>
              <a:ext cx="1905803" cy="43537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93581BA-3692-0E94-35EC-04713A921353}"/>
                </a:ext>
              </a:extLst>
            </p:cNvPr>
            <p:cNvSpPr txBox="1"/>
            <p:nvPr/>
          </p:nvSpPr>
          <p:spPr>
            <a:xfrm>
              <a:off x="6779884" y="5354320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curL == rootL?</a:t>
              </a:r>
            </a:p>
          </p:txBody>
        </p:sp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AAB3D0A7-5130-DDC7-4A13-1B51B1D15BC0}"/>
                </a:ext>
              </a:extLst>
            </p:cNvPr>
            <p:cNvSpPr/>
            <p:nvPr/>
          </p:nvSpPr>
          <p:spPr>
            <a:xfrm>
              <a:off x="5086060" y="3485592"/>
              <a:ext cx="1905803" cy="69961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40EF32-2465-9982-CAC5-745363CF2A87}"/>
                </a:ext>
              </a:extLst>
            </p:cNvPr>
            <p:cNvSpPr txBox="1"/>
            <p:nvPr/>
          </p:nvSpPr>
          <p:spPr>
            <a:xfrm>
              <a:off x="5456259" y="3672668"/>
              <a:ext cx="14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childR is null?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5D85E61-00AB-164F-AB4B-4FAFC89513CD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9334028" y="3739831"/>
              <a:ext cx="16765" cy="858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20BFD860-6879-CB21-12BE-BE4F07E76389}"/>
                </a:ext>
              </a:extLst>
            </p:cNvPr>
            <p:cNvCxnSpPr>
              <a:cxnSpLocks/>
              <a:stCxn id="23" idx="2"/>
              <a:endCxn id="70" idx="3"/>
            </p:cNvCxnSpPr>
            <p:nvPr/>
          </p:nvCxnSpPr>
          <p:spPr>
            <a:xfrm rot="5400000">
              <a:off x="8804868" y="5006316"/>
              <a:ext cx="279032" cy="8128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4020BA-70F3-0F9C-8CF9-C7E59B6E16A4}"/>
                </a:ext>
              </a:extLst>
            </p:cNvPr>
            <p:cNvSpPr txBox="1"/>
            <p:nvPr/>
          </p:nvSpPr>
          <p:spPr>
            <a:xfrm>
              <a:off x="8668372" y="5225328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DBFEF7-E298-8D51-0CDE-E71AB7458FC3}"/>
                </a:ext>
              </a:extLst>
            </p:cNvPr>
            <p:cNvSpPr txBox="1"/>
            <p:nvPr/>
          </p:nvSpPr>
          <p:spPr>
            <a:xfrm>
              <a:off x="5403649" y="5367575"/>
              <a:ext cx="532518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End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131348-3AA3-7D21-3234-E52F66D7AB3F}"/>
                </a:ext>
              </a:extLst>
            </p:cNvPr>
            <p:cNvSpPr txBox="1"/>
            <p:nvPr/>
          </p:nvSpPr>
          <p:spPr>
            <a:xfrm>
              <a:off x="6087781" y="5518837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A06F55-C818-3481-8569-772ED3DC7153}"/>
                </a:ext>
              </a:extLst>
            </p:cNvPr>
            <p:cNvSpPr txBox="1"/>
            <p:nvPr/>
          </p:nvSpPr>
          <p:spPr>
            <a:xfrm>
              <a:off x="10177329" y="5626559"/>
              <a:ext cx="1631107" cy="5232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curL = </a:t>
              </a:r>
              <a:r>
                <a:rPr lang="en-GB" sz="1400" dirty="0" err="1"/>
                <a:t>curL.parent</a:t>
              </a:r>
              <a:endParaRPr lang="en-GB" sz="1400" dirty="0"/>
            </a:p>
            <a:p>
              <a:r>
                <a:rPr lang="en-GB" sz="1400" dirty="0"/>
                <a:t>curR = </a:t>
              </a:r>
              <a:r>
                <a:rPr lang="en-GB" sz="1400" dirty="0" err="1"/>
                <a:t>curR.parent</a:t>
              </a:r>
              <a:endParaRPr lang="en-GB" sz="14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8C259F1-FD04-5A94-8AD1-14F699AFE999}"/>
                </a:ext>
              </a:extLst>
            </p:cNvPr>
            <p:cNvCxnSpPr>
              <a:stCxn id="70" idx="1"/>
              <a:endCxn id="100" idx="3"/>
            </p:cNvCxnSpPr>
            <p:nvPr/>
          </p:nvCxnSpPr>
          <p:spPr>
            <a:xfrm flipH="1">
              <a:off x="5936167" y="5552241"/>
              <a:ext cx="696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4E37CDE-125B-DB12-F87F-D015B991B3B9}"/>
                </a:ext>
              </a:extLst>
            </p:cNvPr>
            <p:cNvCxnSpPr>
              <a:stCxn id="70" idx="2"/>
            </p:cNvCxnSpPr>
            <p:nvPr/>
          </p:nvCxnSpPr>
          <p:spPr>
            <a:xfrm rot="16200000" flipH="1">
              <a:off x="8812263" y="4542738"/>
              <a:ext cx="135572" cy="25899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A65DCC1-AAAC-32D8-6737-D73744EAF18D}"/>
                </a:ext>
              </a:extLst>
            </p:cNvPr>
            <p:cNvCxnSpPr>
              <a:stCxn id="107" idx="0"/>
              <a:endCxn id="17" idx="3"/>
            </p:cNvCxnSpPr>
            <p:nvPr/>
          </p:nvCxnSpPr>
          <p:spPr>
            <a:xfrm rot="16200000" flipV="1">
              <a:off x="9695457" y="4329133"/>
              <a:ext cx="2040616" cy="554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772F7F9-F02F-177E-DB12-8CF0BCB2A8E2}"/>
                </a:ext>
              </a:extLst>
            </p:cNvPr>
            <p:cNvSpPr txBox="1"/>
            <p:nvPr/>
          </p:nvSpPr>
          <p:spPr>
            <a:xfrm>
              <a:off x="8058650" y="5936203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647AF9-2504-34E9-260A-D4BA81ADAC76}"/>
                </a:ext>
              </a:extLst>
            </p:cNvPr>
            <p:cNvSpPr txBox="1"/>
            <p:nvPr/>
          </p:nvSpPr>
          <p:spPr>
            <a:xfrm>
              <a:off x="5456259" y="2607224"/>
              <a:ext cx="1176850" cy="5232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curL = childL</a:t>
              </a:r>
            </a:p>
            <a:p>
              <a:r>
                <a:rPr lang="en-GB" sz="1400" dirty="0"/>
                <a:t>curR = childR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3EC795-EBDF-47D7-2D87-A985207E5D0C}"/>
                </a:ext>
              </a:extLst>
            </p:cNvPr>
            <p:cNvSpPr txBox="1"/>
            <p:nvPr/>
          </p:nvSpPr>
          <p:spPr>
            <a:xfrm flipH="1" flipV="1">
              <a:off x="5612857" y="3146232"/>
              <a:ext cx="29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C85E56C-F9C8-421D-5D35-CC88E1ABF206}"/>
                </a:ext>
              </a:extLst>
            </p:cNvPr>
            <p:cNvCxnSpPr>
              <a:stCxn id="34" idx="0"/>
              <a:endCxn id="72" idx="2"/>
            </p:cNvCxnSpPr>
            <p:nvPr/>
          </p:nvCxnSpPr>
          <p:spPr>
            <a:xfrm flipV="1">
              <a:off x="6038962" y="4185208"/>
              <a:ext cx="0" cy="5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B1ADDE3-AED5-FE62-9C24-6652D318BABA}"/>
                </a:ext>
              </a:extLst>
            </p:cNvPr>
            <p:cNvCxnSpPr>
              <a:stCxn id="72" idx="0"/>
              <a:endCxn id="124" idx="2"/>
            </p:cNvCxnSpPr>
            <p:nvPr/>
          </p:nvCxnSpPr>
          <p:spPr>
            <a:xfrm flipV="1">
              <a:off x="6038962" y="3130444"/>
              <a:ext cx="5722" cy="355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648F4E67-A5DE-09D1-6627-C5D67AEF5E27}"/>
                </a:ext>
              </a:extLst>
            </p:cNvPr>
            <p:cNvCxnSpPr>
              <a:cxnSpLocks/>
              <a:stCxn id="124" idx="3"/>
              <a:endCxn id="5" idx="2"/>
            </p:cNvCxnSpPr>
            <p:nvPr/>
          </p:nvCxnSpPr>
          <p:spPr>
            <a:xfrm flipV="1">
              <a:off x="6633109" y="2246297"/>
              <a:ext cx="353100" cy="62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B5B1C47D-611A-860A-569E-8CD1F43D5FE3}"/>
                </a:ext>
              </a:extLst>
            </p:cNvPr>
            <p:cNvCxnSpPr>
              <a:stCxn id="72" idx="3"/>
              <a:endCxn id="5" idx="2"/>
            </p:cNvCxnSpPr>
            <p:nvPr/>
          </p:nvCxnSpPr>
          <p:spPr>
            <a:xfrm flipH="1" flipV="1">
              <a:off x="6986209" y="2246297"/>
              <a:ext cx="5654" cy="1589103"/>
            </a:xfrm>
            <a:prstGeom prst="bentConnector4">
              <a:avLst>
                <a:gd name="adj1" fmla="val -4043155"/>
                <a:gd name="adj2" fmla="val 610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54EA02D-C780-19C6-AFB2-D2A78B6237B3}"/>
                </a:ext>
              </a:extLst>
            </p:cNvPr>
            <p:cNvSpPr txBox="1"/>
            <p:nvPr/>
          </p:nvSpPr>
          <p:spPr>
            <a:xfrm>
              <a:off x="7183442" y="3125813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27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ADD20805-D0CF-17A6-35F4-2FA7D183751A}"/>
              </a:ext>
            </a:extLst>
          </p:cNvPr>
          <p:cNvSpPr/>
          <p:nvPr/>
        </p:nvSpPr>
        <p:spPr>
          <a:xfrm>
            <a:off x="2552343" y="925341"/>
            <a:ext cx="1386037" cy="866274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curL = rootL,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curR = rootR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48BA90A-307F-AF19-2242-48EA97DB221E}"/>
              </a:ext>
            </a:extLst>
          </p:cNvPr>
          <p:cNvSpPr/>
          <p:nvPr/>
        </p:nvSpPr>
        <p:spPr>
          <a:xfrm>
            <a:off x="4318973" y="1056229"/>
            <a:ext cx="2065180" cy="6138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1AFE9-4548-6DE0-1DFF-A83ABA5F204F}"/>
              </a:ext>
            </a:extLst>
          </p:cNvPr>
          <p:cNvSpPr txBox="1"/>
          <p:nvPr/>
        </p:nvSpPr>
        <p:spPr>
          <a:xfrm>
            <a:off x="4539599" y="117381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curL is terminal?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6F007-4A65-2F82-40BF-E75FDA38AD52}"/>
              </a:ext>
            </a:extLst>
          </p:cNvPr>
          <p:cNvSpPr txBox="1"/>
          <p:nvPr/>
        </p:nvSpPr>
        <p:spPr>
          <a:xfrm>
            <a:off x="6903329" y="896172"/>
            <a:ext cx="1491916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Retrieve matched ref from curR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9F8F92-A32A-5A8E-73C2-4FA3B6ADD6C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84153" y="1357837"/>
            <a:ext cx="519176" cy="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AF4CC-EB69-B2D9-AADA-56DFC78608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8380" y="1358478"/>
            <a:ext cx="380593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B976FD-8044-42D3-9B2F-BC95C5A3F482}"/>
              </a:ext>
            </a:extLst>
          </p:cNvPr>
          <p:cNvSpPr txBox="1"/>
          <p:nvPr/>
        </p:nvSpPr>
        <p:spPr>
          <a:xfrm>
            <a:off x="6445402" y="1030011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F04A0-97C9-BACE-BB76-B3DFB5FCDB08}"/>
              </a:ext>
            </a:extLst>
          </p:cNvPr>
          <p:cNvSpPr txBox="1"/>
          <p:nvPr/>
        </p:nvSpPr>
        <p:spPr>
          <a:xfrm>
            <a:off x="6594763" y="2855856"/>
            <a:ext cx="220923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childL = curL.getNextChild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1B374-0E44-4776-EA6A-D906D5B042D7}"/>
              </a:ext>
            </a:extLst>
          </p:cNvPr>
          <p:cNvSpPr txBox="1"/>
          <p:nvPr/>
        </p:nvSpPr>
        <p:spPr>
          <a:xfrm>
            <a:off x="6643740" y="2129682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2347E4-67D7-D846-7C06-75ED88E7C69A}"/>
              </a:ext>
            </a:extLst>
          </p:cNvPr>
          <p:cNvCxnSpPr>
            <a:cxnSpLocks/>
          </p:cNvCxnSpPr>
          <p:nvPr/>
        </p:nvCxnSpPr>
        <p:spPr>
          <a:xfrm>
            <a:off x="7660478" y="1865827"/>
            <a:ext cx="5838" cy="103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F633263-A18E-B03F-6C34-770C964044E6}"/>
              </a:ext>
            </a:extLst>
          </p:cNvPr>
          <p:cNvSpPr/>
          <p:nvPr/>
        </p:nvSpPr>
        <p:spPr>
          <a:xfrm>
            <a:off x="6763245" y="4021660"/>
            <a:ext cx="1905803" cy="67535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9C616-20F9-8B87-6158-ED1E710A8358}"/>
              </a:ext>
            </a:extLst>
          </p:cNvPr>
          <p:cNvSpPr txBox="1"/>
          <p:nvPr/>
        </p:nvSpPr>
        <p:spPr>
          <a:xfrm>
            <a:off x="7008246" y="4174670"/>
            <a:ext cx="141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childL is null?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1969C-6D1E-2BA4-9922-96A8E8E1DCA2}"/>
              </a:ext>
            </a:extLst>
          </p:cNvPr>
          <p:cNvSpPr txBox="1"/>
          <p:nvPr/>
        </p:nvSpPr>
        <p:spPr>
          <a:xfrm>
            <a:off x="6203271" y="40239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F321E-F042-6109-AC29-EA4EE548AE41}"/>
              </a:ext>
            </a:extLst>
          </p:cNvPr>
          <p:cNvSpPr txBox="1"/>
          <p:nvPr/>
        </p:nvSpPr>
        <p:spPr>
          <a:xfrm>
            <a:off x="2723868" y="4208634"/>
            <a:ext cx="3360896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childR = curR.parent.getNextChild(childL)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D1E858-2862-5146-FE08-B460C0FCE4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4765" y="2120773"/>
            <a:ext cx="14579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A2584-545C-D545-EC9E-BB236AF645E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6084764" y="4359336"/>
            <a:ext cx="678481" cy="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79C5819E-580D-2611-DB5C-A588EFE05DFC}"/>
              </a:ext>
            </a:extLst>
          </p:cNvPr>
          <p:cNvSpPr/>
          <p:nvPr/>
        </p:nvSpPr>
        <p:spPr>
          <a:xfrm>
            <a:off x="4997526" y="4758356"/>
            <a:ext cx="1905803" cy="43537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C2C58-E855-371D-F29E-A9312B52E386}"/>
              </a:ext>
            </a:extLst>
          </p:cNvPr>
          <p:cNvSpPr txBox="1"/>
          <p:nvPr/>
        </p:nvSpPr>
        <p:spPr>
          <a:xfrm>
            <a:off x="5145238" y="477812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curL == rootL?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19C32E26-CD58-A591-1838-17A551876C83}"/>
              </a:ext>
            </a:extLst>
          </p:cNvPr>
          <p:cNvSpPr/>
          <p:nvPr/>
        </p:nvSpPr>
        <p:spPr>
          <a:xfrm>
            <a:off x="3451414" y="2909394"/>
            <a:ext cx="1905803" cy="69961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14FA4-7D3E-1494-E8AC-768230461AF3}"/>
              </a:ext>
            </a:extLst>
          </p:cNvPr>
          <p:cNvSpPr txBox="1"/>
          <p:nvPr/>
        </p:nvSpPr>
        <p:spPr>
          <a:xfrm>
            <a:off x="3821613" y="3096470"/>
            <a:ext cx="14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 is null?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28863C-C85D-4C22-B2DD-73B7257716E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699382" y="3163633"/>
            <a:ext cx="16765" cy="85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C3843A-6A7D-3483-8C2C-10AAE1788416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rot="5400000">
            <a:off x="7170222" y="4430118"/>
            <a:ext cx="279032" cy="812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6FE6A6-7A03-6B13-D2EE-F587EF5980BA}"/>
              </a:ext>
            </a:extLst>
          </p:cNvPr>
          <p:cNvSpPr txBox="1"/>
          <p:nvPr/>
        </p:nvSpPr>
        <p:spPr>
          <a:xfrm>
            <a:off x="7033726" y="4649130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B3322-1B6C-DE05-22DA-BFFAD6AE0956}"/>
              </a:ext>
            </a:extLst>
          </p:cNvPr>
          <p:cNvSpPr txBox="1"/>
          <p:nvPr/>
        </p:nvSpPr>
        <p:spPr>
          <a:xfrm>
            <a:off x="3769003" y="4791377"/>
            <a:ext cx="53251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F7545-FF23-BA1C-B4E7-05D1DBE40079}"/>
              </a:ext>
            </a:extLst>
          </p:cNvPr>
          <p:cNvSpPr txBox="1"/>
          <p:nvPr/>
        </p:nvSpPr>
        <p:spPr>
          <a:xfrm>
            <a:off x="4453135" y="4942639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70DF21-1B08-6568-978C-FF2A9A2D2A4E}"/>
              </a:ext>
            </a:extLst>
          </p:cNvPr>
          <p:cNvSpPr txBox="1"/>
          <p:nvPr/>
        </p:nvSpPr>
        <p:spPr>
          <a:xfrm>
            <a:off x="8542683" y="5050361"/>
            <a:ext cx="1631107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curL = curL.parent</a:t>
            </a:r>
          </a:p>
          <a:p>
            <a:r>
              <a:rPr lang="en-GB" sz="1400" dirty="0"/>
              <a:t>curR = curR.parent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6B88-2932-C1A6-7DEC-9E98A91B329A}"/>
              </a:ext>
            </a:extLst>
          </p:cNvPr>
          <p:cNvCxnSpPr>
            <a:stCxn id="20" idx="1"/>
            <a:endCxn id="27" idx="3"/>
          </p:cNvCxnSpPr>
          <p:nvPr/>
        </p:nvCxnSpPr>
        <p:spPr>
          <a:xfrm flipH="1">
            <a:off x="4301521" y="4976043"/>
            <a:ext cx="696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C4CE39-75CD-B368-CBFC-12394F0F8459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7177617" y="3966540"/>
            <a:ext cx="135572" cy="2589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BD8869-D9D8-28FE-845F-698BFAC92A96}"/>
              </a:ext>
            </a:extLst>
          </p:cNvPr>
          <p:cNvCxnSpPr>
            <a:stCxn id="29" idx="0"/>
            <a:endCxn id="11" idx="3"/>
          </p:cNvCxnSpPr>
          <p:nvPr/>
        </p:nvCxnSpPr>
        <p:spPr>
          <a:xfrm rot="16200000" flipV="1">
            <a:off x="8060811" y="3752935"/>
            <a:ext cx="2040616" cy="554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9C7A7A-C8A3-9A42-0750-07E3BE2BF10F}"/>
              </a:ext>
            </a:extLst>
          </p:cNvPr>
          <p:cNvSpPr txBox="1"/>
          <p:nvPr/>
        </p:nvSpPr>
        <p:spPr>
          <a:xfrm>
            <a:off x="6424004" y="5360005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974A6-EC1B-B205-A189-1A6A631F44D3}"/>
              </a:ext>
            </a:extLst>
          </p:cNvPr>
          <p:cNvSpPr txBox="1"/>
          <p:nvPr/>
        </p:nvSpPr>
        <p:spPr>
          <a:xfrm>
            <a:off x="3821613" y="2031026"/>
            <a:ext cx="117685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curL = childL</a:t>
            </a:r>
          </a:p>
          <a:p>
            <a:r>
              <a:rPr lang="en-GB" sz="1400" dirty="0"/>
              <a:t>curR = childR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BD869-BA5A-BF14-3651-7C319FCA6697}"/>
              </a:ext>
            </a:extLst>
          </p:cNvPr>
          <p:cNvSpPr txBox="1"/>
          <p:nvPr/>
        </p:nvSpPr>
        <p:spPr>
          <a:xfrm flipH="1" flipV="1">
            <a:off x="3978211" y="2570034"/>
            <a:ext cx="2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465C84-02D9-348B-5B18-9408A804F7A3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4404316" y="3609010"/>
            <a:ext cx="0" cy="59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128679-AAB0-075D-637A-B7ABA4135895}"/>
              </a:ext>
            </a:extLst>
          </p:cNvPr>
          <p:cNvCxnSpPr>
            <a:stCxn id="22" idx="0"/>
            <a:endCxn id="34" idx="2"/>
          </p:cNvCxnSpPr>
          <p:nvPr/>
        </p:nvCxnSpPr>
        <p:spPr>
          <a:xfrm flipV="1">
            <a:off x="4404316" y="2554246"/>
            <a:ext cx="5722" cy="35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EB71482-48E6-DF5D-7D81-494F80E98027}"/>
              </a:ext>
            </a:extLst>
          </p:cNvPr>
          <p:cNvCxnSpPr>
            <a:cxnSpLocks/>
            <a:stCxn id="34" idx="3"/>
            <a:endCxn id="5" idx="2"/>
          </p:cNvCxnSpPr>
          <p:nvPr/>
        </p:nvCxnSpPr>
        <p:spPr>
          <a:xfrm flipV="1">
            <a:off x="4998463" y="1670099"/>
            <a:ext cx="353100" cy="62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3CA8B2E-B125-2F7E-F9A8-C40C23E9A461}"/>
              </a:ext>
            </a:extLst>
          </p:cNvPr>
          <p:cNvCxnSpPr>
            <a:stCxn id="22" idx="3"/>
            <a:endCxn id="5" idx="2"/>
          </p:cNvCxnSpPr>
          <p:nvPr/>
        </p:nvCxnSpPr>
        <p:spPr>
          <a:xfrm flipH="1" flipV="1">
            <a:off x="5351563" y="1670099"/>
            <a:ext cx="5654" cy="1589103"/>
          </a:xfrm>
          <a:prstGeom prst="bentConnector4">
            <a:avLst>
              <a:gd name="adj1" fmla="val -4043155"/>
              <a:gd name="adj2" fmla="val 61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A27818-8F49-7B55-0D19-1C29EDB9A465}"/>
              </a:ext>
            </a:extLst>
          </p:cNvPr>
          <p:cNvSpPr txBox="1"/>
          <p:nvPr/>
        </p:nvSpPr>
        <p:spPr>
          <a:xfrm>
            <a:off x="5548796" y="2549615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1996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1554-22F3-FC5F-06F2-043BCC9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Scalable RADIG Match </a:t>
            </a:r>
            <a:r>
              <a:rPr lang="en-GB" dirty="0" err="1"/>
              <a:t>Trie</a:t>
            </a:r>
            <a:r>
              <a:rPr lang="en-GB" dirty="0"/>
              <a:t>  - The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5FDC-CD98-DA67-E8EA-8BFB862AA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434164"/>
            <a:ext cx="10805779" cy="4810066"/>
          </a:xfrm>
        </p:spPr>
        <p:txBody>
          <a:bodyPr/>
          <a:lstStyle/>
          <a:p>
            <a:r>
              <a:rPr lang="en-GB" sz="1800" dirty="0"/>
              <a:t>Two tries to be compared must cover the same key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Partition is required for large dataset</a:t>
            </a:r>
          </a:p>
          <a:p>
            <a:r>
              <a:rPr lang="en-GB" sz="1800" dirty="0"/>
              <a:t>Partition and Conquer: two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Object-based Partition (Think B-tree/R-tree/BSP)</a:t>
            </a:r>
          </a:p>
          <a:p>
            <a:pPr marL="608013" lvl="1" indent="-342900"/>
            <a:r>
              <a:rPr lang="en-GB" sz="1600" dirty="0"/>
              <a:t>Build </a:t>
            </a:r>
            <a:r>
              <a:rPr lang="en-GB" sz="1600" dirty="0" err="1"/>
              <a:t>trie</a:t>
            </a:r>
            <a:r>
              <a:rPr lang="en-GB" sz="1600" dirty="0"/>
              <a:t> on one dataset and generate even partitions of key space (complicated)</a:t>
            </a:r>
          </a:p>
          <a:p>
            <a:pPr marL="608013" lvl="1" indent="-342900"/>
            <a:r>
              <a:rPr lang="en-GB" sz="1600" dirty="0"/>
              <a:t>More adaptive to unbalanced data distribution but online partition computation may be required for one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Key space Partition (Think Grid/</a:t>
            </a:r>
            <a:r>
              <a:rPr lang="en-GB" sz="1800" dirty="0" err="1"/>
              <a:t>Quadtee</a:t>
            </a:r>
            <a:r>
              <a:rPr lang="en-GB" sz="1800" dirty="0"/>
              <a:t>) – the choice of our current implementation</a:t>
            </a:r>
          </a:p>
          <a:p>
            <a:pPr marL="608013" lvl="1" indent="-342900"/>
            <a:r>
              <a:rPr lang="en-GB" sz="1600" dirty="0"/>
              <a:t>Use regular grid cells as partition</a:t>
            </a:r>
          </a:p>
          <a:p>
            <a:pPr marL="608013" lvl="1" indent="-342900"/>
            <a:r>
              <a:rPr lang="en-GB" sz="1600" dirty="0"/>
              <a:t>Simple, easy to pre-compute partitions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135930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21F4-61B6-ADA4-D9DD-0B38C881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Scalable RADIG Match </a:t>
            </a:r>
            <a:r>
              <a:rPr lang="en-GB" dirty="0" err="1"/>
              <a:t>Trie</a:t>
            </a:r>
            <a:r>
              <a:rPr lang="en-GB" dirty="0"/>
              <a:t>  - The Process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66215-E2EF-8746-48B1-7D6E39C3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Select a partition scheme (e.g. 10k grid with unique ID for each cell)</a:t>
            </a:r>
          </a:p>
          <a:p>
            <a:r>
              <a:rPr lang="en-GB" dirty="0"/>
              <a:t>Assign partition IDs to features in both dataset (features may have multiple IDs)</a:t>
            </a:r>
          </a:p>
          <a:p>
            <a:r>
              <a:rPr lang="en-GB" dirty="0"/>
              <a:t>In both dataset, group features by partition ID</a:t>
            </a:r>
          </a:p>
          <a:p>
            <a:r>
              <a:rPr lang="en-GB" dirty="0"/>
              <a:t>Join two datasets by partition ID</a:t>
            </a:r>
          </a:p>
          <a:p>
            <a:r>
              <a:rPr lang="en-GB" dirty="0"/>
              <a:t>For each row in joined dataset, build RADIG match tires and match features</a:t>
            </a:r>
          </a:p>
          <a:p>
            <a:r>
              <a:rPr lang="en-GB" dirty="0"/>
              <a:t>De-duplicate and </a:t>
            </a:r>
            <a:r>
              <a:rPr lang="en-GB"/>
              <a:t>output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5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8B12-9270-6BA1-3C74-A90D4F5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Mosaic</a:t>
            </a:r>
            <a:r>
              <a:rPr lang="en-GB" sz="3200" dirty="0"/>
              <a:t> vs RADIG: Running Time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2BE6-8ADC-ADD0-4B52-C9C77FBFF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Dataset: 40298590 address points vs 14767492 building polygons (Z-Order optimised when applicable)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Mosaic: </a:t>
            </a:r>
            <a:r>
              <a:rPr lang="en-GB" dirty="0" err="1"/>
              <a:t>ave.</a:t>
            </a:r>
            <a:r>
              <a:rPr lang="en-GB" dirty="0"/>
              <a:t> 1.81min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RADIG Match </a:t>
            </a:r>
            <a:r>
              <a:rPr lang="en-GB" dirty="0" err="1"/>
              <a:t>Trie</a:t>
            </a:r>
            <a:r>
              <a:rPr lang="en-GB" dirty="0"/>
              <a:t>: </a:t>
            </a:r>
            <a:r>
              <a:rPr lang="en-GB" dirty="0" err="1"/>
              <a:t>ave.</a:t>
            </a:r>
            <a:r>
              <a:rPr lang="en-GB" dirty="0"/>
              <a:t> 4.51min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9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3F3-CE9D-D461-1D88-A4331A5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BC4DC-930B-6F74-56D0-EF4ECC371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RADIG is slower than Mosaic (understandable with all the data structure overheads) but still at the same magnitude </a:t>
            </a:r>
          </a:p>
          <a:p>
            <a:r>
              <a:rPr lang="en-GB" dirty="0"/>
              <a:t>With RADIG Match </a:t>
            </a:r>
            <a:r>
              <a:rPr lang="en-GB" dirty="0" err="1"/>
              <a:t>Trie</a:t>
            </a:r>
            <a:r>
              <a:rPr lang="en-GB" dirty="0"/>
              <a:t>, we can now claim RADIG is ready for practical use, especially for dataset of features with huge size variation</a:t>
            </a:r>
          </a:p>
        </p:txBody>
      </p:sp>
    </p:spTree>
    <p:extLst>
      <p:ext uri="{BB962C8B-B14F-4D97-AF65-F5344CB8AC3E}">
        <p14:creationId xmlns:p14="http://schemas.microsoft.com/office/powerpoint/2010/main" val="37817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86C6-CF2A-A461-8260-F2A0699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BNG grid reference as a spatial indexing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3DA1-CBE1-9E21-5D97-FCAA49E0F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Easy to interpret (by human) and efficient in matching (string comparison) </a:t>
            </a:r>
          </a:p>
          <a:p>
            <a:r>
              <a:rPr lang="en-GB" dirty="0"/>
              <a:t>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Fixed resolution for all features in a dataset, regardless of their sizes</a:t>
            </a:r>
          </a:p>
          <a:p>
            <a:pPr marL="608013" lvl="1" indent="-342900"/>
            <a:r>
              <a:rPr lang="en-GB" dirty="0"/>
              <a:t>Huge challenge in selecting an appropriate resolution for dataset with vast feature size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Two datasets to be joined have to be indexed at the same fixed resolution</a:t>
            </a:r>
          </a:p>
        </p:txBody>
      </p:sp>
    </p:spTree>
    <p:extLst>
      <p:ext uri="{BB962C8B-B14F-4D97-AF65-F5344CB8AC3E}">
        <p14:creationId xmlns:p14="http://schemas.microsoft.com/office/powerpoint/2010/main" val="84768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B2F8-1476-A873-066D-C8FB3B9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Resolution-Adaptive Digit Interleaving Grid (RADIG)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2E6F-64D7-3439-9ABE-9EF16B74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b="1" dirty="0"/>
              <a:t>Digit Interleaving</a:t>
            </a:r>
            <a:r>
              <a:rPr lang="en-GB" dirty="0"/>
              <a:t> encoding to represent resolution hierarchy in reference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well-known techniques rooted from quadtree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References at different resolutions in the same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Mixed resolution references for the same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Joining two datasets with references at mixed resolutions (provided they are indexed under the same RADIG)</a:t>
            </a:r>
          </a:p>
        </p:txBody>
      </p:sp>
    </p:spTree>
    <p:extLst>
      <p:ext uri="{BB962C8B-B14F-4D97-AF65-F5344CB8AC3E}">
        <p14:creationId xmlns:p14="http://schemas.microsoft.com/office/powerpoint/2010/main" val="289261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368E-CAB9-4E14-B0BD-2BD8C905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 Interleaving: BNG vs RADIG by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9FB9-2058-026D-88A3-39A99D32E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839" y="1765300"/>
            <a:ext cx="11409027" cy="4478930"/>
          </a:xfrm>
        </p:spPr>
        <p:txBody>
          <a:bodyPr/>
          <a:lstStyle/>
          <a:p>
            <a:r>
              <a:rPr lang="en-GB" dirty="0"/>
              <a:t>A sample BNG coordinate: </a:t>
            </a:r>
            <a:r>
              <a:rPr lang="en-GB" dirty="0">
                <a:solidFill>
                  <a:srgbClr val="0070C0"/>
                </a:solidFill>
              </a:rPr>
              <a:t>562356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231722</a:t>
            </a:r>
            <a:r>
              <a:rPr lang="en-GB" dirty="0"/>
              <a:t> </a:t>
            </a:r>
          </a:p>
          <a:p>
            <a:r>
              <a:rPr lang="en-GB" b="1" dirty="0"/>
              <a:t>BNG Grid references </a:t>
            </a:r>
            <a:r>
              <a:rPr lang="en-GB" dirty="0"/>
              <a:t>at different resolution (interleaving + concatenation) 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</a:t>
            </a:r>
            <a:r>
              <a:rPr lang="en-GB" dirty="0">
                <a:solidFill>
                  <a:srgbClr val="FFC000"/>
                </a:solidFill>
              </a:rPr>
              <a:t>31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</a:t>
            </a:r>
            <a:r>
              <a:rPr lang="en-GB" dirty="0">
                <a:solidFill>
                  <a:srgbClr val="FFC000"/>
                </a:solidFill>
              </a:rPr>
              <a:t>317</a:t>
            </a:r>
            <a:r>
              <a:rPr lang="en-GB" dirty="0"/>
              <a:t>-&gt;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6235</a:t>
            </a:r>
            <a:r>
              <a:rPr lang="en-GB" dirty="0">
                <a:solidFill>
                  <a:srgbClr val="FFC000"/>
                </a:solidFill>
              </a:rPr>
              <a:t>3172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62356</a:t>
            </a:r>
            <a:r>
              <a:rPr lang="en-GB" dirty="0">
                <a:solidFill>
                  <a:srgbClr val="FFC000"/>
                </a:solidFill>
              </a:rPr>
              <a:t>71322</a:t>
            </a:r>
            <a:endParaRPr lang="en-GB" dirty="0"/>
          </a:p>
          <a:p>
            <a:r>
              <a:rPr lang="en-GB" b="1" dirty="0"/>
              <a:t>RADIG</a:t>
            </a:r>
            <a:r>
              <a:rPr lang="en-GB" dirty="0"/>
              <a:t> aligned to BNG and using </a:t>
            </a:r>
            <a:r>
              <a:rPr lang="en-GB" b="1" dirty="0"/>
              <a:t>digit interleaving</a:t>
            </a:r>
            <a:r>
              <a:rPr lang="en-GB" dirty="0"/>
              <a:t> encoding: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2</a:t>
            </a:r>
          </a:p>
          <a:p>
            <a:r>
              <a:rPr lang="en-GB" dirty="0"/>
              <a:t>Digit Interleaving: 	</a:t>
            </a:r>
            <a:r>
              <a:rPr lang="en-GB" dirty="0">
                <a:solidFill>
                  <a:srgbClr val="0070C0"/>
                </a:solidFill>
              </a:rPr>
              <a:t>5 6 2 3 5 6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2 3 1 7 2 2 	</a:t>
            </a:r>
            <a:r>
              <a:rPr lang="en-GB" dirty="0"/>
              <a:t>Digit </a:t>
            </a:r>
            <a:r>
              <a:rPr lang="en-GB" dirty="0" err="1"/>
              <a:t>Concat</a:t>
            </a:r>
            <a:r>
              <a:rPr lang="en-GB" dirty="0"/>
              <a:t>:</a:t>
            </a:r>
            <a:r>
              <a:rPr lang="en-GB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5 6 2 3 5 6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2 3 1 7 2 2 </a:t>
            </a:r>
          </a:p>
          <a:p>
            <a:endParaRPr lang="en-GB" dirty="0"/>
          </a:p>
          <a:p>
            <a:r>
              <a:rPr lang="en-GB" dirty="0"/>
              <a:t>RADIG Ref:		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2		</a:t>
            </a:r>
            <a:r>
              <a:rPr lang="en-GB" dirty="0"/>
              <a:t>BNG Ref:</a:t>
            </a:r>
            <a:r>
              <a:rPr lang="en-GB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6 2 3 5 6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3 1 7 2 2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689F5-96B7-3252-BE23-87ACD2456E93}"/>
              </a:ext>
            </a:extLst>
          </p:cNvPr>
          <p:cNvCxnSpPr>
            <a:cxnSpLocks/>
          </p:cNvCxnSpPr>
          <p:nvPr/>
        </p:nvCxnSpPr>
        <p:spPr>
          <a:xfrm>
            <a:off x="3327824" y="4853307"/>
            <a:ext cx="23534" cy="102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DB9080-30A8-854F-22DB-6BF9467CB5FD}"/>
              </a:ext>
            </a:extLst>
          </p:cNvPr>
          <p:cNvCxnSpPr>
            <a:cxnSpLocks/>
          </p:cNvCxnSpPr>
          <p:nvPr/>
        </p:nvCxnSpPr>
        <p:spPr>
          <a:xfrm flipH="1">
            <a:off x="3577602" y="4853307"/>
            <a:ext cx="1192523" cy="102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DD618-F7B9-64B2-C65E-D774C1EC8DFF}"/>
              </a:ext>
            </a:extLst>
          </p:cNvPr>
          <p:cNvCxnSpPr>
            <a:cxnSpLocks/>
          </p:cNvCxnSpPr>
          <p:nvPr/>
        </p:nvCxnSpPr>
        <p:spPr>
          <a:xfrm>
            <a:off x="3556628" y="4862734"/>
            <a:ext cx="26607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DBE157-1B46-8AFE-1B76-3365D9FBBE6E}"/>
              </a:ext>
            </a:extLst>
          </p:cNvPr>
          <p:cNvCxnSpPr>
            <a:cxnSpLocks/>
          </p:cNvCxnSpPr>
          <p:nvPr/>
        </p:nvCxnSpPr>
        <p:spPr>
          <a:xfrm flipH="1">
            <a:off x="4048942" y="4853307"/>
            <a:ext cx="970961" cy="1037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7C9F7E-B846-B1C3-25C4-38132DB0176D}"/>
              </a:ext>
            </a:extLst>
          </p:cNvPr>
          <p:cNvCxnSpPr>
            <a:cxnSpLocks/>
          </p:cNvCxnSpPr>
          <p:nvPr/>
        </p:nvCxnSpPr>
        <p:spPr>
          <a:xfrm>
            <a:off x="3822698" y="4862734"/>
            <a:ext cx="49033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03BB2-5DE7-D589-6645-9F58A61584DA}"/>
              </a:ext>
            </a:extLst>
          </p:cNvPr>
          <p:cNvCxnSpPr>
            <a:cxnSpLocks/>
          </p:cNvCxnSpPr>
          <p:nvPr/>
        </p:nvCxnSpPr>
        <p:spPr>
          <a:xfrm flipH="1">
            <a:off x="4534422" y="4807014"/>
            <a:ext cx="672993" cy="107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654E86-FCF3-E0E6-C5E8-9695B701B0AA}"/>
              </a:ext>
            </a:extLst>
          </p:cNvPr>
          <p:cNvCxnSpPr>
            <a:cxnSpLocks/>
          </p:cNvCxnSpPr>
          <p:nvPr/>
        </p:nvCxnSpPr>
        <p:spPr>
          <a:xfrm>
            <a:off x="4067932" y="4798100"/>
            <a:ext cx="686994" cy="1084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25D598-82B1-19BB-F2E3-A1C51121F9FC}"/>
              </a:ext>
            </a:extLst>
          </p:cNvPr>
          <p:cNvCxnSpPr>
            <a:cxnSpLocks/>
          </p:cNvCxnSpPr>
          <p:nvPr/>
        </p:nvCxnSpPr>
        <p:spPr>
          <a:xfrm flipH="1">
            <a:off x="4976626" y="4853307"/>
            <a:ext cx="416316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7E373A-4D7A-386C-E55F-414CB1E85545}"/>
              </a:ext>
            </a:extLst>
          </p:cNvPr>
          <p:cNvCxnSpPr>
            <a:cxnSpLocks/>
          </p:cNvCxnSpPr>
          <p:nvPr/>
        </p:nvCxnSpPr>
        <p:spPr>
          <a:xfrm>
            <a:off x="4309272" y="4862734"/>
            <a:ext cx="858418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AC699-E125-D05A-514B-04110A8D626F}"/>
              </a:ext>
            </a:extLst>
          </p:cNvPr>
          <p:cNvCxnSpPr>
            <a:cxnSpLocks/>
          </p:cNvCxnSpPr>
          <p:nvPr/>
        </p:nvCxnSpPr>
        <p:spPr>
          <a:xfrm flipH="1">
            <a:off x="5413916" y="4862734"/>
            <a:ext cx="264839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2298F-F785-DB27-A22C-DDA7CD17EB15}"/>
              </a:ext>
            </a:extLst>
          </p:cNvPr>
          <p:cNvCxnSpPr>
            <a:cxnSpLocks/>
          </p:cNvCxnSpPr>
          <p:nvPr/>
        </p:nvCxnSpPr>
        <p:spPr>
          <a:xfrm>
            <a:off x="4494596" y="4807014"/>
            <a:ext cx="1148124" cy="107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B61F99-068C-E7A8-4780-F6C0B5093D95}"/>
              </a:ext>
            </a:extLst>
          </p:cNvPr>
          <p:cNvCxnSpPr>
            <a:cxnSpLocks/>
          </p:cNvCxnSpPr>
          <p:nvPr/>
        </p:nvCxnSpPr>
        <p:spPr>
          <a:xfrm>
            <a:off x="5928330" y="4862734"/>
            <a:ext cx="0" cy="102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C42BDA-C4AB-A9A1-E6CE-DD287A03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3" y="4817489"/>
            <a:ext cx="158510" cy="11095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5F1479-BD90-CCB9-2BE4-35F2BD423E9C}"/>
              </a:ext>
            </a:extLst>
          </p:cNvPr>
          <p:cNvCxnSpPr>
            <a:cxnSpLocks/>
          </p:cNvCxnSpPr>
          <p:nvPr/>
        </p:nvCxnSpPr>
        <p:spPr>
          <a:xfrm flipH="1">
            <a:off x="9115509" y="4862734"/>
            <a:ext cx="1154227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B6566-5EDE-9FA2-B294-F8C50E189A99}"/>
              </a:ext>
            </a:extLst>
          </p:cNvPr>
          <p:cNvCxnSpPr>
            <a:cxnSpLocks/>
          </p:cNvCxnSpPr>
          <p:nvPr/>
        </p:nvCxnSpPr>
        <p:spPr>
          <a:xfrm>
            <a:off x="9115509" y="4923793"/>
            <a:ext cx="203449" cy="91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76F379-C4E7-AF76-48D3-7456EFE375D1}"/>
              </a:ext>
            </a:extLst>
          </p:cNvPr>
          <p:cNvCxnSpPr>
            <a:cxnSpLocks/>
          </p:cNvCxnSpPr>
          <p:nvPr/>
        </p:nvCxnSpPr>
        <p:spPr>
          <a:xfrm>
            <a:off x="10519310" y="4862734"/>
            <a:ext cx="0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E9754F-04B9-19DB-E1E5-5EA0EC99055F}"/>
              </a:ext>
            </a:extLst>
          </p:cNvPr>
          <p:cNvCxnSpPr>
            <a:cxnSpLocks/>
          </p:cNvCxnSpPr>
          <p:nvPr/>
        </p:nvCxnSpPr>
        <p:spPr>
          <a:xfrm>
            <a:off x="9318958" y="4862734"/>
            <a:ext cx="230922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2754E-FEAB-120B-C4A6-CC76F68EEFE8}"/>
              </a:ext>
            </a:extLst>
          </p:cNvPr>
          <p:cNvCxnSpPr>
            <a:cxnSpLocks/>
          </p:cNvCxnSpPr>
          <p:nvPr/>
        </p:nvCxnSpPr>
        <p:spPr>
          <a:xfrm>
            <a:off x="10703675" y="4868073"/>
            <a:ext cx="0" cy="100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A43335-6D6F-4498-4AA0-B3FE5E07A0F3}"/>
              </a:ext>
            </a:extLst>
          </p:cNvPr>
          <p:cNvCxnSpPr>
            <a:cxnSpLocks/>
          </p:cNvCxnSpPr>
          <p:nvPr/>
        </p:nvCxnSpPr>
        <p:spPr>
          <a:xfrm>
            <a:off x="9564192" y="4859159"/>
            <a:ext cx="246018" cy="1013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138272-E5B0-3EB8-F01B-260F06362C4B}"/>
              </a:ext>
            </a:extLst>
          </p:cNvPr>
          <p:cNvCxnSpPr>
            <a:cxnSpLocks/>
          </p:cNvCxnSpPr>
          <p:nvPr/>
        </p:nvCxnSpPr>
        <p:spPr>
          <a:xfrm>
            <a:off x="10914954" y="4941970"/>
            <a:ext cx="20974" cy="940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9DEA7E-CC53-A5C0-89BA-EDADA6A80DD3}"/>
              </a:ext>
            </a:extLst>
          </p:cNvPr>
          <p:cNvCxnSpPr>
            <a:cxnSpLocks/>
          </p:cNvCxnSpPr>
          <p:nvPr/>
        </p:nvCxnSpPr>
        <p:spPr>
          <a:xfrm>
            <a:off x="9810210" y="4923793"/>
            <a:ext cx="222980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8B63B4-D8FE-88D4-A513-8D5F52C9FF2B}"/>
              </a:ext>
            </a:extLst>
          </p:cNvPr>
          <p:cNvCxnSpPr>
            <a:cxnSpLocks/>
          </p:cNvCxnSpPr>
          <p:nvPr/>
        </p:nvCxnSpPr>
        <p:spPr>
          <a:xfrm>
            <a:off x="11175015" y="4923793"/>
            <a:ext cx="0" cy="967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C14D3-9058-F991-005E-77B304EC36A5}"/>
              </a:ext>
            </a:extLst>
          </p:cNvPr>
          <p:cNvCxnSpPr>
            <a:cxnSpLocks/>
          </p:cNvCxnSpPr>
          <p:nvPr/>
        </p:nvCxnSpPr>
        <p:spPr>
          <a:xfrm>
            <a:off x="9990856" y="4868073"/>
            <a:ext cx="331488" cy="10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E817C6-6056-D2B7-50EB-481B76E99637}"/>
              </a:ext>
            </a:extLst>
          </p:cNvPr>
          <p:cNvCxnSpPr>
            <a:cxnSpLocks/>
          </p:cNvCxnSpPr>
          <p:nvPr/>
        </p:nvCxnSpPr>
        <p:spPr>
          <a:xfrm>
            <a:off x="11424590" y="4923793"/>
            <a:ext cx="0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A7A-A66D-9DCE-6ADF-8F1544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Digit Interleaved RADIG Reference for Multi-Resolution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DD01-7004-F3F0-A8DF-3615C948D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645920"/>
            <a:ext cx="5898859" cy="4259579"/>
          </a:xfrm>
        </p:spPr>
        <p:txBody>
          <a:bodyPr/>
          <a:lstStyle/>
          <a:p>
            <a:r>
              <a:rPr lang="en-GB" dirty="0"/>
              <a:t>Grid cell hierarchy represented by the order of digits in digit interleaving 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Ref Series for (</a:t>
            </a:r>
            <a:r>
              <a:rPr lang="en-GB" sz="1800" dirty="0">
                <a:solidFill>
                  <a:srgbClr val="0070C0"/>
                </a:solidFill>
              </a:rPr>
              <a:t>562356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FFC000"/>
                </a:solidFill>
              </a:rPr>
              <a:t>231722</a:t>
            </a:r>
            <a:r>
              <a:rPr lang="en-GB" sz="1800" dirty="0"/>
              <a:t>):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>
                <a:solidFill>
                  <a:srgbClr val="0070C0"/>
                </a:solidFill>
              </a:rPr>
              <a:t>5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>
                <a:solidFill>
                  <a:srgbClr val="0070C0"/>
                </a:solidFill>
              </a:rPr>
              <a:t>5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endParaRPr lang="en-GB" sz="1800" dirty="0"/>
          </a:p>
          <a:p>
            <a:pPr marL="608013" lvl="1" indent="-342900"/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/>
              <a:t>).contains(</a:t>
            </a:r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/>
              <a:t>)) 	&lt;=&gt;  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b="1" dirty="0"/>
              <a:t>”</a:t>
            </a:r>
            <a:r>
              <a:rPr lang="en-GB" sz="1400" dirty="0"/>
              <a:t>.</a:t>
            </a:r>
            <a:r>
              <a:rPr lang="en-GB" sz="1400" b="1" dirty="0">
                <a:solidFill>
                  <a:srgbClr val="FF0000"/>
                </a:solidFill>
              </a:rPr>
              <a:t>startsWith</a:t>
            </a:r>
            <a:r>
              <a:rPr lang="en-GB" sz="1400" dirty="0"/>
              <a:t>(“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b="1" dirty="0"/>
              <a:t>”</a:t>
            </a:r>
            <a:r>
              <a:rPr lang="en-GB" sz="1400" dirty="0"/>
              <a:t>) == True </a:t>
            </a:r>
          </a:p>
          <a:p>
            <a:pPr marL="608013" lvl="1" indent="-342900"/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/>
              <a:t>).contains(</a:t>
            </a:r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>
                <a:solidFill>
                  <a:srgbClr val="0070C0"/>
                </a:solidFill>
              </a:rPr>
              <a:t>2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dirty="0"/>
              <a:t>)   </a:t>
            </a:r>
            <a:r>
              <a:rPr lang="en-GB" sz="1400" dirty="0">
                <a:sym typeface="Wingdings" panose="05000000000000000000" pitchFamily="2" charset="2"/>
              </a:rPr>
              <a:t>&lt;=&gt;  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>
                <a:solidFill>
                  <a:srgbClr val="0070C0"/>
                </a:solidFill>
              </a:rPr>
              <a:t>2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b="1" dirty="0"/>
              <a:t>”</a:t>
            </a:r>
            <a:r>
              <a:rPr lang="en-GB" sz="1400" dirty="0"/>
              <a:t>.</a:t>
            </a:r>
            <a:r>
              <a:rPr lang="en-GB" sz="1400" dirty="0">
                <a:solidFill>
                  <a:srgbClr val="FF0000"/>
                </a:solidFill>
              </a:rPr>
              <a:t>startsWith</a:t>
            </a:r>
            <a:r>
              <a:rPr lang="en-GB" sz="1400" dirty="0"/>
              <a:t>(“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b="1" dirty="0"/>
              <a:t>”</a:t>
            </a:r>
            <a:r>
              <a:rPr lang="en-GB" sz="1400" dirty="0"/>
              <a:t>) == True</a:t>
            </a:r>
          </a:p>
          <a:p>
            <a:pPr marL="608013" lvl="1" indent="-342900"/>
            <a:r>
              <a:rPr lang="en-GB" sz="1400" dirty="0"/>
              <a:t>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Original BNG: </a:t>
            </a:r>
            <a:r>
              <a:rPr lang="en-GB" sz="1800" b="1" dirty="0"/>
              <a:t>TL63</a:t>
            </a:r>
            <a:r>
              <a:rPr lang="en-GB" sz="1800" dirty="0"/>
              <a:t> vs </a:t>
            </a:r>
            <a:r>
              <a:rPr lang="en-GB" sz="1800" b="1" dirty="0"/>
              <a:t>TL6231</a:t>
            </a:r>
            <a:r>
              <a:rPr lang="en-GB" sz="1800" dirty="0"/>
              <a:t> (</a:t>
            </a:r>
            <a:r>
              <a:rPr lang="en-GB" sz="1800" b="1" dirty="0"/>
              <a:t>not</a:t>
            </a:r>
            <a:r>
              <a:rPr lang="en-GB" sz="1800" dirty="0"/>
              <a:t> sub-stringing)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3E116-B07C-EB35-34BB-155FD730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32" y="1403689"/>
            <a:ext cx="4725313" cy="4744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A66FB-1929-520C-0CBB-2E9D8E346C00}"/>
              </a:ext>
            </a:extLst>
          </p:cNvPr>
          <p:cNvSpPr txBox="1"/>
          <p:nvPr/>
        </p:nvSpPr>
        <p:spPr>
          <a:xfrm>
            <a:off x="8369559" y="3406377"/>
            <a:ext cx="147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TL63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FED6C-12D8-C956-A816-A11938D40BFE}"/>
              </a:ext>
            </a:extLst>
          </p:cNvPr>
          <p:cNvSpPr txBox="1"/>
          <p:nvPr/>
        </p:nvSpPr>
        <p:spPr>
          <a:xfrm>
            <a:off x="7572591" y="5216596"/>
            <a:ext cx="89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TL6321</a:t>
            </a:r>
          </a:p>
        </p:txBody>
      </p:sp>
    </p:spTree>
    <p:extLst>
      <p:ext uri="{BB962C8B-B14F-4D97-AF65-F5344CB8AC3E}">
        <p14:creationId xmlns:p14="http://schemas.microsoft.com/office/powerpoint/2010/main" val="286504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8DF-9E70-C1FC-8ED8-B6F284AF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Cell Containment/Intersection by Substring Operations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2A6F-6E91-5AF9-2E8F-5F6FACEC1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containDF</a:t>
            </a:r>
            <a:r>
              <a:rPr lang="en-GB" sz="2400" dirty="0"/>
              <a:t> = </a:t>
            </a:r>
            <a:r>
              <a:rPr lang="en-GB" sz="2400" dirty="0" err="1"/>
              <a:t>dfFeat.join</a:t>
            </a:r>
            <a:r>
              <a:rPr lang="en-GB" sz="2400" dirty="0"/>
              <a:t>(</a:t>
            </a:r>
            <a:r>
              <a:rPr lang="en-GB" sz="2400" dirty="0" err="1"/>
              <a:t>dfQry</a:t>
            </a:r>
            <a:r>
              <a:rPr lang="en-GB" sz="2400" dirty="0"/>
              <a:t>, </a:t>
            </a:r>
            <a:r>
              <a:rPr lang="en-GB" sz="2400" dirty="0" err="1"/>
              <a:t>dfFeat.RadigRef.</a:t>
            </a:r>
            <a:r>
              <a:rPr lang="en-GB" sz="2400" b="1" dirty="0" err="1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</a:t>
            </a:r>
            <a:r>
              <a:rPr lang="en-GB" sz="2400" dirty="0" err="1"/>
              <a:t>dfQry.RadigRef</a:t>
            </a:r>
            <a:r>
              <a:rPr lang="en-GB" sz="2400" dirty="0"/>
              <a:t>))</a:t>
            </a:r>
          </a:p>
          <a:p>
            <a:r>
              <a:rPr lang="en-GB" sz="2400" b="1" dirty="0"/>
              <a:t>Intersection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interDF</a:t>
            </a:r>
            <a:r>
              <a:rPr lang="en-GB" sz="2400" dirty="0"/>
              <a:t> = df1.join(df2, df1.RadigRef.</a:t>
            </a:r>
            <a:r>
              <a:rPr lang="en-GB" sz="2400" b="1" dirty="0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(df2.RadigRef) | df2.RadigRef.</a:t>
            </a:r>
            <a:r>
              <a:rPr lang="en-GB" sz="2400" b="1" dirty="0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(df1.RadigRef))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19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35D-4D43-E756-DCF3-C9084CCE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Dynamic Generation of Grid References Adaptive to Feature Extent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1CF8-1BBD-56FF-239C-9C0C47340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781" y="1424539"/>
            <a:ext cx="10712999" cy="4471336"/>
          </a:xfrm>
        </p:spPr>
        <p:txBody>
          <a:bodyPr/>
          <a:lstStyle/>
          <a:p>
            <a:r>
              <a:rPr lang="en-GB" dirty="0"/>
              <a:t>Polygon feature as an example</a:t>
            </a:r>
          </a:p>
          <a:p>
            <a:r>
              <a:rPr lang="en-GB" dirty="0"/>
              <a:t>Start at a large initial resolution (equal or larger than the extent of the feature)</a:t>
            </a:r>
          </a:p>
          <a:p>
            <a:pPr lvl="1"/>
            <a:r>
              <a:rPr lang="en-GB" dirty="0"/>
              <a:t>May use the lower bound instead (the next resolution smaller than the extent)</a:t>
            </a:r>
          </a:p>
          <a:p>
            <a:r>
              <a:rPr lang="en-GB" dirty="0"/>
              <a:t>Test “effective area” value (proportion of cell intersecting the feature)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ratio higher than predefined threshold, return the reference of this grid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Otherwise, sub-divide the cell, goes to next finer resolution to repeat the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May also be controlled by a cut-off minimum resolution, and a maximum levels of sub-division</a:t>
            </a:r>
          </a:p>
        </p:txBody>
      </p:sp>
    </p:spTree>
    <p:extLst>
      <p:ext uri="{BB962C8B-B14F-4D97-AF65-F5344CB8AC3E}">
        <p14:creationId xmlns:p14="http://schemas.microsoft.com/office/powerpoint/2010/main" val="14926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8B44-B396-930D-8131-FDF438B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RADIG Outputs (I)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70D1-EA63-B347-FE0C-36E6237C2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930" y="5397212"/>
            <a:ext cx="2711539" cy="371505"/>
          </a:xfrm>
        </p:spPr>
        <p:txBody>
          <a:bodyPr/>
          <a:lstStyle/>
          <a:p>
            <a:r>
              <a:rPr lang="en-GB" dirty="0"/>
              <a:t>Base-10, max level 5, 2x5 divisor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1FF2D2-B4B7-0AA2-856D-0DE4F5827C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94845" y="5397212"/>
            <a:ext cx="3655943" cy="371505"/>
          </a:xfrm>
        </p:spPr>
        <p:txBody>
          <a:bodyPr/>
          <a:lstStyle/>
          <a:p>
            <a:r>
              <a:rPr lang="en-GB" dirty="0"/>
              <a:t>Base-16, max level 4, 4x4 divisors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144E277-D04C-4C85-3340-7AD2BE74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6" y="1350070"/>
            <a:ext cx="4151446" cy="395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istogram&#10;&#10;Description automatically generated">
            <a:extLst>
              <a:ext uri="{FF2B5EF4-FFF2-40B4-BE49-F238E27FC236}">
                <a16:creationId xmlns:a16="http://schemas.microsoft.com/office/drawing/2014/main" id="{6C1115C2-8ECC-A60B-6A0E-28E55A20D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81" y="1350070"/>
            <a:ext cx="4142670" cy="395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78BA93-D2D9-2D45-480A-8601198AB3DE}"/>
              </a:ext>
            </a:extLst>
          </p:cNvPr>
          <p:cNvSpPr txBox="1">
            <a:spLocks/>
          </p:cNvSpPr>
          <p:nvPr/>
        </p:nvSpPr>
        <p:spPr>
          <a:xfrm>
            <a:off x="4082292" y="5398792"/>
            <a:ext cx="2711539" cy="3715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OS Gill Light" pitchFamily="2" charset="77"/>
                <a:ea typeface="+mn-ea"/>
                <a:cs typeface="+mn-cs"/>
              </a:defRPr>
            </a:lvl2pPr>
            <a:lvl3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Base-2, max level 6</a:t>
            </a:r>
          </a:p>
        </p:txBody>
      </p:sp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A2190215-FBD3-A530-8711-A05053E37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76" y="1258801"/>
            <a:ext cx="4142670" cy="3929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89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BC01B-5180-A603-3862-DEB2953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RADIG Outputs (1I)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E443C-5BDE-F3CA-CC65-A9E6E0B09D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Base-10, 2 divisors (2X5), max level 4, area ratio 0.8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9377B1-1723-FBBF-4FEB-01AD99B56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Base-10, divisor 2x5, max level 4, area ratio 0.8, containing cells are separated</a:t>
            </a:r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82EAB6B-0A99-5CDB-EBF4-EBCF025B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72" y="1597504"/>
            <a:ext cx="3825877" cy="366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EA3430EC-248B-27F3-CEAC-843758CDD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26" y="1672651"/>
            <a:ext cx="3825877" cy="3647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75840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with title">
  <a:themeElements>
    <a:clrScheme name="Ordnance Survey v1.3 b">
      <a:dk1>
        <a:srgbClr val="3C3C3B"/>
      </a:dk1>
      <a:lt1>
        <a:sysClr val="window" lastClr="FFFFFF"/>
      </a:lt1>
      <a:dk2>
        <a:srgbClr val="453C90"/>
      </a:dk2>
      <a:lt2>
        <a:srgbClr val="D40058"/>
      </a:lt2>
      <a:accent1>
        <a:srgbClr val="453C90"/>
      </a:accent1>
      <a:accent2>
        <a:srgbClr val="A19ED9"/>
      </a:accent2>
      <a:accent3>
        <a:srgbClr val="443EC1"/>
      </a:accent3>
      <a:accent4>
        <a:srgbClr val="D1CDED"/>
      </a:accent4>
      <a:accent5>
        <a:srgbClr val="29286D"/>
      </a:accent5>
      <a:accent6>
        <a:srgbClr val="E9EBF6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56C55DA0-CBEB-344B-97BA-C01798287271}" vid="{EF719BA8-1B26-2344-9F75-107C92A801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D77DC06B5464B9767499D8571F6AD" ma:contentTypeVersion="161" ma:contentTypeDescription="Create a new document." ma:contentTypeScope="" ma:versionID="67e1d5fd2f57bb8599d95bb328edb059">
  <xsd:schema xmlns:xsd="http://www.w3.org/2001/XMLSchema" xmlns:xs="http://www.w3.org/2001/XMLSchema" xmlns:p="http://schemas.microsoft.com/office/2006/metadata/properties" xmlns:ns2="6e8c83ad-3fad-4e23-a1fa-2c31244bfe55" xmlns:ns3="248bb8b8-7abd-4279-9bec-8ee8bda97707" targetNamespace="http://schemas.microsoft.com/office/2006/metadata/properties" ma:root="true" ma:fieldsID="c0c12e188ef09958086cf0a58076f555" ns2:_="" ns3:_="">
    <xsd:import namespace="6e8c83ad-3fad-4e23-a1fa-2c31244bfe55"/>
    <xsd:import namespace="248bb8b8-7abd-4279-9bec-8ee8bda9770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c83ad-3fad-4e23-a1fa-2c31244bfe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bb8b8-7abd-4279-9bec-8ee8bda97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A2C86-13BB-488C-B64E-8D4F7C04C112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48bb8b8-7abd-4279-9bec-8ee8bda97707"/>
    <ds:schemaRef ds:uri="6e8c83ad-3fad-4e23-a1fa-2c31244bfe5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7AED3E6-9A9A-4367-AECD-3176B58B4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0B99A3-A269-47E8-B4C1-C0C220C3DA6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F23BE05-DD01-48FA-AB42-B4FE75FF8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c83ad-3fad-4e23-a1fa-2c31244bfe55"/>
    <ds:schemaRef ds:uri="248bb8b8-7abd-4279-9bec-8ee8bda97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 Master (16-9)</Template>
  <TotalTime>10813</TotalTime>
  <Words>1296</Words>
  <Application>Microsoft Office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OS Gill</vt:lpstr>
      <vt:lpstr>OS Gill Light</vt:lpstr>
      <vt:lpstr>Source Sans Pro Light</vt:lpstr>
      <vt:lpstr>Wingdings</vt:lpstr>
      <vt:lpstr>White with title</vt:lpstr>
      <vt:lpstr>Synchronised Traversal for RADIG Reference Matching</vt:lpstr>
      <vt:lpstr>BNG grid reference as a spatial indexing method</vt:lpstr>
      <vt:lpstr>Resolution-Adaptive Digit Interleaving Grid (RADIG)</vt:lpstr>
      <vt:lpstr>Digit Interleaving: BNG vs RADIG by example</vt:lpstr>
      <vt:lpstr>Digit Interleaved RADIG Reference for Multi-Resolution Process</vt:lpstr>
      <vt:lpstr>Grid Cell Containment/Intersection by Substring Operations </vt:lpstr>
      <vt:lpstr>Dynamic Generation of Grid References Adaptive to Feature Extent</vt:lpstr>
      <vt:lpstr>Sample RADIG Outputs (I)</vt:lpstr>
      <vt:lpstr>Sample RADIG Outputs (1I)</vt:lpstr>
      <vt:lpstr>Sub-stringing: Performance Issue in Reference Matching</vt:lpstr>
      <vt:lpstr>Multi-Way Trie for RADIG Reference Matching</vt:lpstr>
      <vt:lpstr>Querying a RADIG Match Trie</vt:lpstr>
      <vt:lpstr>Synchronised Traversal for Joining Two RADIG Tries</vt:lpstr>
      <vt:lpstr>PowerPoint Presentation</vt:lpstr>
      <vt:lpstr>Scalable RADIG Match Trie  - The Method </vt:lpstr>
      <vt:lpstr>Scalable RADIG Match Trie  - The Process </vt:lpstr>
      <vt:lpstr>Mosaic vs RADIG: Running Time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Interleaving for multi-resolution grid reference</dc:title>
  <dc:creator>Sheng Zhou</dc:creator>
  <cp:lastModifiedBy>Sheng Zhou</cp:lastModifiedBy>
  <cp:revision>24</cp:revision>
  <cp:lastPrinted>2020-07-15T20:08:23Z</cp:lastPrinted>
  <dcterms:created xsi:type="dcterms:W3CDTF">2022-07-19T22:32:49Z</dcterms:created>
  <dcterms:modified xsi:type="dcterms:W3CDTF">2025-01-06T10:19:56Z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0x010100CEFD77DC06B5464B9767499D8571F6AD</vt:lpwstr>
  </property>
  <property fmtid="{D5CDD505-2E9C-101B-9397-08002B2CF9AE}" pid="3" name="_dlc_DocIdItemGuid">
    <vt:lpwstr>66c98174-6757-41b5-9dc8-f24978a3b347</vt:lpwstr>
  </property>
  <property fmtid="{D5CDD505-2E9C-101B-9397-08002B2CF9AE}" pid="4" name="MSIP_Label_ddcc48dd-5a9b-44cb-83c5-6df51ed77cb7_Enabled">
    <vt:lpwstr>true</vt:lpwstr>
  </property>
  <property fmtid="{D5CDD505-2E9C-101B-9397-08002B2CF9AE}" pid="5" name="MSIP_Label_ddcc48dd-5a9b-44cb-83c5-6df51ed77cb7_SetDate">
    <vt:lpwstr>2022-05-10T08:31:29Z</vt:lpwstr>
  </property>
  <property fmtid="{D5CDD505-2E9C-101B-9397-08002B2CF9AE}" pid="6" name="MSIP_Label_ddcc48dd-5a9b-44cb-83c5-6df51ed77cb7_Method">
    <vt:lpwstr>Privileged</vt:lpwstr>
  </property>
  <property fmtid="{D5CDD505-2E9C-101B-9397-08002B2CF9AE}" pid="7" name="MSIP_Label_ddcc48dd-5a9b-44cb-83c5-6df51ed77cb7_Name">
    <vt:lpwstr>ddcc48dd-5a9b-44cb-83c5-6df51ed77cb7</vt:lpwstr>
  </property>
  <property fmtid="{D5CDD505-2E9C-101B-9397-08002B2CF9AE}" pid="8" name="MSIP_Label_ddcc48dd-5a9b-44cb-83c5-6df51ed77cb7_SiteId">
    <vt:lpwstr>7988742d-c543-4b9a-87a9-10a7b354d289</vt:lpwstr>
  </property>
  <property fmtid="{D5CDD505-2E9C-101B-9397-08002B2CF9AE}" pid="9" name="MSIP_Label_ddcc48dd-5a9b-44cb-83c5-6df51ed77cb7_ActionId">
    <vt:lpwstr>5ba6bc80-0a2a-4428-a045-c3a6f03d20a7</vt:lpwstr>
  </property>
  <property fmtid="{D5CDD505-2E9C-101B-9397-08002B2CF9AE}" pid="10" name="MSIP_Label_ddcc48dd-5a9b-44cb-83c5-6df51ed77cb7_ContentBits">
    <vt:lpwstr>0</vt:lpwstr>
  </property>
</Properties>
</file>