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DB4C7F-3816-4914-A7DA-8A05F9EAC926}">
  <a:tblStyle styleId="{87DB4C7F-3816-4914-A7DA-8A05F9EAC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Battery - We selected a well-reviewed USB power bank that we estimate should run our computers for 4-6 hours, and ordered a second battery in case we need more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Protect - We ordered a hard, bright yellow project case to protect the electronics.  We will have to see if it gets too hot and possibly add a fan or leave it open during use.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92242" y="4300538"/>
            <a:ext cx="6765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92242" y="3886200"/>
            <a:ext cx="6400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 sz="2400"/>
            </a:lvl1pPr>
            <a:lvl2pPr lvl="1" rtl="0">
              <a:spcBef>
                <a:spcPts val="0"/>
              </a:spcBef>
              <a:buSzPts val="1400"/>
              <a:buChar char="–"/>
              <a:defRPr sz="2000"/>
            </a:lvl2pPr>
            <a:lvl3pPr lvl="2" rtl="0">
              <a:spcBef>
                <a:spcPts val="0"/>
              </a:spcBef>
              <a:buSzPts val="1400"/>
              <a:buChar char="•"/>
              <a:defRPr sz="1800"/>
            </a:lvl3pPr>
            <a:lvl4pPr lvl="3" rtl="0">
              <a:spcBef>
                <a:spcPts val="0"/>
              </a:spcBef>
              <a:buSzPts val="1400"/>
              <a:buChar char="–"/>
              <a:defRPr sz="1600"/>
            </a:lvl4pPr>
            <a:lvl5pPr lvl="4" rtl="0">
              <a:spcBef>
                <a:spcPts val="0"/>
              </a:spcBef>
              <a:buSzPts val="1400"/>
              <a:buChar char="»"/>
              <a:defRPr sz="1600"/>
            </a:lvl5pPr>
            <a:lvl6pPr lvl="5" rtl="0">
              <a:spcBef>
                <a:spcPts val="0"/>
              </a:spcBef>
              <a:buSzPts val="1400"/>
              <a:buChar char="•"/>
              <a:defRPr sz="1600"/>
            </a:lvl6pPr>
            <a:lvl7pPr lvl="6" rtl="0">
              <a:spcBef>
                <a:spcPts val="0"/>
              </a:spcBef>
              <a:buSzPts val="1400"/>
              <a:buChar char="•"/>
              <a:defRPr sz="1600"/>
            </a:lvl7pPr>
            <a:lvl8pPr lvl="7" rtl="0">
              <a:spcBef>
                <a:spcPts val="0"/>
              </a:spcBef>
              <a:buSzPts val="1400"/>
              <a:buChar char="•"/>
              <a:defRPr sz="1600"/>
            </a:lvl8pPr>
            <a:lvl9pPr lvl="8" rtl="0">
              <a:spcBef>
                <a:spcPts val="0"/>
              </a:spcBef>
              <a:buSzPts val="1400"/>
              <a:buChar char="•"/>
              <a:defRPr sz="1600"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 sz="2400"/>
            </a:lvl1pPr>
            <a:lvl2pPr lvl="1" rtl="0">
              <a:spcBef>
                <a:spcPts val="0"/>
              </a:spcBef>
              <a:buSzPts val="1400"/>
              <a:buChar char="–"/>
              <a:defRPr sz="2000"/>
            </a:lvl2pPr>
            <a:lvl3pPr lvl="2" rtl="0">
              <a:spcBef>
                <a:spcPts val="0"/>
              </a:spcBef>
              <a:buSzPts val="1400"/>
              <a:buChar char="•"/>
              <a:defRPr sz="1800"/>
            </a:lvl3pPr>
            <a:lvl4pPr lvl="3" rtl="0">
              <a:spcBef>
                <a:spcPts val="0"/>
              </a:spcBef>
              <a:buSzPts val="1400"/>
              <a:buChar char="–"/>
              <a:defRPr sz="1600"/>
            </a:lvl4pPr>
            <a:lvl5pPr lvl="4" rtl="0">
              <a:spcBef>
                <a:spcPts val="0"/>
              </a:spcBef>
              <a:buSzPts val="1400"/>
              <a:buChar char="»"/>
              <a:defRPr sz="1600"/>
            </a:lvl5pPr>
            <a:lvl6pPr lvl="5" rtl="0">
              <a:spcBef>
                <a:spcPts val="0"/>
              </a:spcBef>
              <a:buSzPts val="1400"/>
              <a:buChar char="•"/>
              <a:defRPr sz="1600"/>
            </a:lvl6pPr>
            <a:lvl7pPr lvl="6" rtl="0">
              <a:spcBef>
                <a:spcPts val="0"/>
              </a:spcBef>
              <a:buSzPts val="1400"/>
              <a:buChar char="•"/>
              <a:defRPr sz="1600"/>
            </a:lvl7pPr>
            <a:lvl8pPr lvl="7" rtl="0">
              <a:spcBef>
                <a:spcPts val="0"/>
              </a:spcBef>
              <a:buSzPts val="1400"/>
              <a:buChar char="•"/>
              <a:defRPr sz="1600"/>
            </a:lvl8pPr>
            <a:lvl9pPr lvl="8" rtl="0">
              <a:spcBef>
                <a:spcPts val="0"/>
              </a:spcBef>
              <a:buSzPts val="1400"/>
              <a:buChar char="•"/>
              <a:defRPr sz="16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 sz="2800"/>
            </a:lvl1pPr>
            <a:lvl2pPr lvl="1" rtl="0">
              <a:spcBef>
                <a:spcPts val="0"/>
              </a:spcBef>
              <a:buSzPts val="1400"/>
              <a:buChar char="–"/>
              <a:defRPr sz="2400"/>
            </a:lvl2pPr>
            <a:lvl3pPr lvl="2" rtl="0">
              <a:spcBef>
                <a:spcPts val="0"/>
              </a:spcBef>
              <a:buSzPts val="1400"/>
              <a:buChar char="•"/>
              <a:defRPr sz="2000"/>
            </a:lvl3pPr>
            <a:lvl4pPr lvl="3" rtl="0">
              <a:spcBef>
                <a:spcPts val="0"/>
              </a:spcBef>
              <a:buSzPts val="1400"/>
              <a:buChar char="–"/>
              <a:defRPr sz="1800"/>
            </a:lvl4pPr>
            <a:lvl5pPr lvl="4" rtl="0">
              <a:spcBef>
                <a:spcPts val="0"/>
              </a:spcBef>
              <a:buSzPts val="1400"/>
              <a:buChar char="»"/>
              <a:defRPr sz="1800"/>
            </a:lvl5pPr>
            <a:lvl6pPr lvl="5" rtl="0">
              <a:spcBef>
                <a:spcPts val="0"/>
              </a:spcBef>
              <a:buSzPts val="1400"/>
              <a:buChar char="•"/>
              <a:defRPr sz="1800"/>
            </a:lvl6pPr>
            <a:lvl7pPr lvl="6" rtl="0">
              <a:spcBef>
                <a:spcPts val="0"/>
              </a:spcBef>
              <a:buSzPts val="1400"/>
              <a:buChar char="•"/>
              <a:defRPr sz="1800"/>
            </a:lvl7pPr>
            <a:lvl8pPr lvl="7" rtl="0">
              <a:spcBef>
                <a:spcPts val="0"/>
              </a:spcBef>
              <a:buSzPts val="1400"/>
              <a:buChar char="•"/>
              <a:defRPr sz="1800"/>
            </a:lvl8pPr>
            <a:lvl9pPr lvl="8" rtl="0">
              <a:spcBef>
                <a:spcPts val="0"/>
              </a:spcBef>
              <a:buSzPts val="1400"/>
              <a:buChar char="•"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 sz="2800"/>
            </a:lvl1pPr>
            <a:lvl2pPr lvl="1" rtl="0">
              <a:spcBef>
                <a:spcPts val="0"/>
              </a:spcBef>
              <a:buSzPts val="1400"/>
              <a:buChar char="–"/>
              <a:defRPr sz="2400"/>
            </a:lvl2pPr>
            <a:lvl3pPr lvl="2" rtl="0">
              <a:spcBef>
                <a:spcPts val="0"/>
              </a:spcBef>
              <a:buSzPts val="1400"/>
              <a:buChar char="•"/>
              <a:defRPr sz="2000"/>
            </a:lvl3pPr>
            <a:lvl4pPr lvl="3" rtl="0">
              <a:spcBef>
                <a:spcPts val="0"/>
              </a:spcBef>
              <a:buSzPts val="1400"/>
              <a:buChar char="–"/>
              <a:defRPr sz="1800"/>
            </a:lvl4pPr>
            <a:lvl5pPr lvl="4" rtl="0">
              <a:spcBef>
                <a:spcPts val="0"/>
              </a:spcBef>
              <a:buSzPts val="1400"/>
              <a:buChar char="»"/>
              <a:defRPr sz="1800"/>
            </a:lvl5pPr>
            <a:lvl6pPr lvl="5" rtl="0">
              <a:spcBef>
                <a:spcPts val="0"/>
              </a:spcBef>
              <a:buSzPts val="1400"/>
              <a:buChar char="•"/>
              <a:defRPr sz="1800"/>
            </a:lvl6pPr>
            <a:lvl7pPr lvl="6" rtl="0">
              <a:spcBef>
                <a:spcPts val="0"/>
              </a:spcBef>
              <a:buSzPts val="1400"/>
              <a:buChar char="•"/>
              <a:defRPr sz="1800"/>
            </a:lvl7pPr>
            <a:lvl8pPr lvl="7" rtl="0">
              <a:spcBef>
                <a:spcPts val="0"/>
              </a:spcBef>
              <a:buSzPts val="1400"/>
              <a:buChar char="•"/>
              <a:defRPr sz="1800"/>
            </a:lvl8pPr>
            <a:lvl9pPr lvl="8" rtl="0">
              <a:spcBef>
                <a:spcPts val="0"/>
              </a:spcBef>
              <a:buSzPts val="1400"/>
              <a:buChar char="•"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22313" y="15430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SzPts val="1400"/>
              <a:buNone/>
              <a:defRPr b="1" sz="4000" cap="none"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722313" y="259199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>
                <a:solidFill>
                  <a:schemeClr val="dk1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800">
                <a:solidFill>
                  <a:schemeClr val="dk1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600">
                <a:solidFill>
                  <a:schemeClr val="dk1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400">
                <a:solidFill>
                  <a:schemeClr val="dk1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400">
                <a:solidFill>
                  <a:schemeClr val="dk1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400">
                <a:solidFill>
                  <a:schemeClr val="dk1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400">
                <a:solidFill>
                  <a:schemeClr val="dk1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400">
                <a:solidFill>
                  <a:schemeClr val="dk1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575050" y="1076326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 sz="3200"/>
            </a:lvl1pPr>
            <a:lvl2pPr lvl="1" rtl="0">
              <a:spcBef>
                <a:spcPts val="0"/>
              </a:spcBef>
              <a:buSzPts val="1400"/>
              <a:buChar char="–"/>
              <a:defRPr sz="2800"/>
            </a:lvl2pPr>
            <a:lvl3pPr lvl="2" rtl="0">
              <a:spcBef>
                <a:spcPts val="0"/>
              </a:spcBef>
              <a:buSzPts val="1400"/>
              <a:buChar char="•"/>
              <a:defRPr sz="2400"/>
            </a:lvl3pPr>
            <a:lvl4pPr lvl="3" rtl="0">
              <a:spcBef>
                <a:spcPts val="0"/>
              </a:spcBef>
              <a:buSzPts val="1400"/>
              <a:buChar char="–"/>
              <a:defRPr sz="2000"/>
            </a:lvl4pPr>
            <a:lvl5pPr lvl="4" rtl="0">
              <a:spcBef>
                <a:spcPts val="0"/>
              </a:spcBef>
              <a:buSzPts val="1400"/>
              <a:buChar char="»"/>
              <a:defRPr sz="2000"/>
            </a:lvl5pPr>
            <a:lvl6pPr lvl="5" rtl="0">
              <a:spcBef>
                <a:spcPts val="0"/>
              </a:spcBef>
              <a:buSzPts val="1400"/>
              <a:buChar char="•"/>
              <a:defRPr sz="2000"/>
            </a:lvl6pPr>
            <a:lvl7pPr lvl="6" rtl="0">
              <a:spcBef>
                <a:spcPts val="0"/>
              </a:spcBef>
              <a:buSzPts val="1400"/>
              <a:buChar char="•"/>
              <a:defRPr sz="2000"/>
            </a:lvl7pPr>
            <a:lvl8pPr lvl="7" rtl="0">
              <a:spcBef>
                <a:spcPts val="0"/>
              </a:spcBef>
              <a:buSzPts val="1400"/>
              <a:buChar char="•"/>
              <a:defRPr sz="2000"/>
            </a:lvl8pPr>
            <a:lvl9pPr lvl="8" rtl="0">
              <a:spcBef>
                <a:spcPts val="0"/>
              </a:spcBef>
              <a:buSzPts val="1400"/>
              <a:buChar char="•"/>
              <a:defRPr sz="20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1400"/>
              <a:buNone/>
              <a:defRPr b="1" sz="2000"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1792288" y="1028701"/>
            <a:ext cx="5486400" cy="25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 rot="5400000">
            <a:off x="5829300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 rot="5400000">
            <a:off x="1638300" y="-152400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486965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6042" y="486965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986337" y="48603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5638800" y="55584"/>
            <a:ext cx="3481200" cy="630300"/>
          </a:xfrm>
          <a:prstGeom prst="rect">
            <a:avLst/>
          </a:prstGeom>
          <a:solidFill>
            <a:srgbClr val="F2742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324" y="-47550"/>
            <a:ext cx="836552" cy="8365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28620" l="15485" r="19989" t="16665"/>
          <a:stretch/>
        </p:blipFill>
        <p:spPr>
          <a:xfrm>
            <a:off x="7010400" y="1272069"/>
            <a:ext cx="1905000" cy="2556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2" name="Shape 122"/>
          <p:cNvSpPr/>
          <p:nvPr/>
        </p:nvSpPr>
        <p:spPr>
          <a:xfrm>
            <a:off x="391813" y="1576425"/>
            <a:ext cx="6074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Team 41 Progress Report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56" y="2531148"/>
            <a:ext cx="1285727" cy="149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211" y="2531156"/>
            <a:ext cx="1137065" cy="149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8152" y="2531150"/>
            <a:ext cx="1882022" cy="149275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med" w="med" type="none"/>
            <a:tailEnd len="med" w="med" type="none"/>
          </a:ln>
        </p:spPr>
      </p:pic>
      <p:sp>
        <p:nvSpPr>
          <p:cNvPr id="126" name="Shape 126"/>
          <p:cNvSpPr/>
          <p:nvPr/>
        </p:nvSpPr>
        <p:spPr>
          <a:xfrm>
            <a:off x="118750" y="4395825"/>
            <a:ext cx="6891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30k Spaceport America Cup 2017-18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from different sources will contain different fields.</a:t>
            </a:r>
            <a:br>
              <a:rPr lang="en" sz="2400"/>
            </a:br>
            <a:r>
              <a:rPr lang="en" sz="2400"/>
              <a:t>	Database will contain one table per source.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will we know which records are related?</a:t>
            </a:r>
            <a:br>
              <a:rPr lang="en" sz="2400"/>
            </a:br>
            <a:r>
              <a:rPr lang="en" sz="2400"/>
              <a:t>	New flights are created by parsers.</a:t>
            </a:r>
            <a:br>
              <a:rPr lang="en" sz="2400"/>
            </a:br>
            <a:r>
              <a:rPr lang="en" sz="2400"/>
              <a:t>	Assign a unique Flight_ID to each flight.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Data from different sources needs to be related.</a:t>
            </a:r>
            <a:br>
              <a:rPr lang="en" sz="2400"/>
            </a:br>
            <a:r>
              <a:rPr lang="en" sz="2400"/>
              <a:t>	Use Flight_ID as a foreign key in related tables.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8295" l="24014" r="2413" t="14100"/>
          <a:stretch/>
        </p:blipFill>
        <p:spPr>
          <a:xfrm>
            <a:off x="533412" y="961513"/>
            <a:ext cx="8041825" cy="38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Receive multiple radio signals for live telemetry.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Receive flight data stored on SD cards.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Make flight data available for display.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Each parser computer receives one radio signal as audio source.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Parse audio for text strings using Direwolf software.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Import files from SD cards and parse them for text strings.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Validate text string and insert into database on network.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Parsing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Parsing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Incoming radio packets may be from other senders.</a:t>
            </a:r>
            <a:br>
              <a:rPr lang="en" sz="2400"/>
            </a:br>
            <a:r>
              <a:rPr lang="en" sz="2400"/>
              <a:t>	Use a callsign field to verify source.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sources may be corrupt or contain invalid data.</a:t>
            </a:r>
            <a:br>
              <a:rPr lang="en" sz="2400"/>
            </a:br>
            <a:r>
              <a:rPr lang="en" sz="2400"/>
              <a:t>	Use checksums and validate fields before inserting into DB.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Data from one flight may be received several hours or days apart.</a:t>
            </a:r>
            <a:br>
              <a:rPr lang="en" sz="2400"/>
            </a:br>
            <a:r>
              <a:rPr lang="en" sz="2400"/>
              <a:t>	When importing from files, prompt for flight ID.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Payload</a:t>
            </a:r>
            <a:r>
              <a:rPr lang="en"/>
              <a:t> Avionics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Record flight data using several electronic sensors.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Control a propeller to reduce net acceleration.</a:t>
            </a:r>
            <a:br>
              <a:rPr lang="en" sz="24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Record from several sensors including acceleration, roll/pitch/yaw, temperature, humidity, air pressure, etc.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Detect and log moment of ejection.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Control propeller to create zero gravity environment.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Payload</a:t>
            </a:r>
            <a:r>
              <a:rPr lang="en"/>
              <a:t> Avionics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don’t have direct control over the sensor choices.</a:t>
            </a:r>
            <a:br>
              <a:rPr lang="en" sz="2400"/>
            </a:br>
            <a:r>
              <a:rPr lang="en" sz="2400"/>
              <a:t>	Do our best to work with the ECE team who does.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may not have early access to flight electronics.</a:t>
            </a:r>
            <a:br>
              <a:rPr lang="en" sz="2400"/>
            </a:br>
            <a:r>
              <a:rPr lang="en" sz="2400"/>
              <a:t>	We may have to build our own copy of their PCB.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fast should we spin the propeller?</a:t>
            </a:r>
            <a:br>
              <a:rPr lang="en" sz="2400"/>
            </a:br>
            <a:r>
              <a:rPr lang="en" sz="2400"/>
              <a:t>	We’ll use a closed PID loop to read acceleration, predict a new prop speed, and adjust over 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 - Client Side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Allow users to view both stored and live flight data.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Create a web browser GUI to organize and display flight data.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Supported by browsers on </a:t>
            </a:r>
            <a:r>
              <a:rPr lang="en" sz="2400"/>
              <a:t>cell phones, tablets, and laptops.</a:t>
            </a:r>
            <a:br>
              <a:rPr lang="en" sz="24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Query database for flight data.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Display flight data in interesting and useful ways.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Build dynamic graphs when live telemetry is available.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- Client Side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 we generate dynamic graphs from a database?</a:t>
            </a:r>
            <a:br>
              <a:rPr lang="en" sz="2400"/>
            </a:br>
            <a:r>
              <a:rPr lang="en" sz="2400"/>
              <a:t>	Using a javascript library called CanvasJS.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will the graphs look good on cell phones AND laptops?</a:t>
            </a:r>
            <a:br>
              <a:rPr lang="en" sz="2400"/>
            </a:br>
            <a:r>
              <a:rPr lang="en" sz="2400"/>
              <a:t>	We’re still working on this question.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Read from available flight sensors.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Reuse sensor code between Rocket and Payload Avionics.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Check sensor status / handle errors.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Write functions to read from each type of sensor.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Convert measurement unit if necessary.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228599" y="55575"/>
            <a:ext cx="81273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Avionics - Reading Sensors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28599" y="55575"/>
            <a:ext cx="81273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Avionics - Reading Sensors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Which sensors are available?</a:t>
            </a:r>
            <a:br>
              <a:rPr lang="en" sz="2400"/>
            </a:br>
            <a:r>
              <a:rPr lang="en" sz="2400"/>
              <a:t>	The ECE team has final say over sensor models.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sensors are available for testing?</a:t>
            </a:r>
            <a:br>
              <a:rPr lang="en" sz="2400"/>
            </a:br>
            <a:r>
              <a:rPr lang="en" sz="2400"/>
              <a:t>	We can borrow sensors from the ECE team or purchase.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do we read from the sensors?</a:t>
            </a:r>
            <a:br>
              <a:rPr lang="en" sz="2400"/>
            </a:br>
            <a:r>
              <a:rPr lang="en" sz="2400"/>
              <a:t>	All sensors will return digital values.</a:t>
            </a:r>
            <a:br>
              <a:rPr lang="en" sz="2400"/>
            </a:br>
            <a:r>
              <a:rPr lang="en" sz="2400"/>
              <a:t>	Most sensors will be I2C, but some may be SPI.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8600" y="961125"/>
            <a:ext cx="8708400" cy="381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Goals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Development Roadmap</a:t>
            </a:r>
          </a:p>
          <a:p>
            <a:pPr indent="-355600" lvl="0" marL="457200" rtl="0">
              <a:spcBef>
                <a:spcPts val="0"/>
              </a:spcBef>
              <a:buSzPts val="2000"/>
              <a:buAutoNum type="arabicPeriod"/>
            </a:pPr>
            <a:r>
              <a:rPr lang="en" sz="2000"/>
              <a:t>Progress and Problems</a:t>
            </a:r>
          </a:p>
          <a:p>
            <a:pPr indent="0" lvl="0" marL="457200" rtl="0">
              <a:spcBef>
                <a:spcPts val="0"/>
              </a:spcBef>
              <a:buNone/>
            </a:pP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</a:p>
        </p:txBody>
      </p:sp>
      <p:graphicFrame>
        <p:nvGraphicFramePr>
          <p:cNvPr id="134" name="Shape 13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{87DB4C7F-3816-4914-A7DA-8A05F9EAC926}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Ground Station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Parsing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Payload Avionics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Side Display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Avionics Testing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Rocket Avionics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Networking &amp; Hosting</a:t>
                      </a:r>
                    </a:p>
                    <a:p>
                      <a:pPr indent="-355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Testing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Avionics Testing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Create a test suite for avionics software.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Ensure flight events trigger on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Write unit tests for all functions.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Simulate launches using test data from previous flights.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Avionics Testing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898875"/>
            <a:ext cx="84303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can we introduce instrument failures?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/>
              <a:t>Use robustness testing.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can we simulate a flight from beginning to end?</a:t>
            </a:r>
            <a:br>
              <a:rPr lang="en" sz="2400"/>
            </a:br>
            <a:r>
              <a:rPr lang="en" sz="2400"/>
              <a:t>	Use flight data from last year’s team, or our test launch.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can we test hardware?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/>
              <a:t>	We will need to test ECE hardware, and can build our own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Rocket Avionics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Record flight data using several electronic sensors.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Use sensor data to detect and record flight events.</a:t>
            </a:r>
            <a:br>
              <a:rPr lang="en" sz="24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Record from several sensors including acceleration, roll/pitch/yaw, temperature, humidity, air pressure, etc.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Detect and log moment of apogee.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Detect and log separation and parachute deployments.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Rocket Avionics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</a:t>
            </a:r>
            <a:r>
              <a:rPr lang="en" sz="2400"/>
              <a:t>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don’t have direct control over the sensor choices.</a:t>
            </a:r>
            <a:br>
              <a:rPr lang="en" sz="2400"/>
            </a:br>
            <a:r>
              <a:rPr lang="en" sz="2400"/>
              <a:t>	Do our best to work with the ECE team who does.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We may not have early access to flight electronics.</a:t>
            </a:r>
            <a:br>
              <a:rPr lang="en" sz="2400"/>
            </a:br>
            <a:r>
              <a:rPr lang="en" sz="2400"/>
              <a:t>	We may have to build our own copy of their PCB.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228599" y="55575"/>
            <a:ext cx="8118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Networking &amp; Hosting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Connect parser computers to database.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Allow users to connect via WiFi and view Display page.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Create network between Pi Zeros and Pi 3 using USB OTG.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Create WiFi network from Pi 3.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Create web host on Pi 3 that serves Display page.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28599" y="55575"/>
            <a:ext cx="80580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Networking &amp; Hosting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898875"/>
            <a:ext cx="86562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 we create a network over USB?</a:t>
            </a:r>
            <a:br>
              <a:rPr lang="en" sz="2400"/>
            </a:br>
            <a:r>
              <a:rPr lang="en" sz="2400"/>
              <a:t>	The Pi Zero’s are capable and there are tutorials available.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 we serve WiFi from the Pi 3?</a:t>
            </a:r>
            <a:br>
              <a:rPr lang="en" sz="2400"/>
            </a:br>
            <a:r>
              <a:rPr lang="en" sz="2400"/>
              <a:t>	Possibly using the built-in WiFi card or external router.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do we serve a webpage from the Pi 3?</a:t>
            </a:r>
            <a:br>
              <a:rPr lang="en" sz="2400"/>
            </a:br>
            <a:r>
              <a:rPr lang="en" sz="2400"/>
              <a:t>	Using either Apache or NGINX.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Testing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Ensure the graphs and information is accurate.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Ensure the page is viewable on multiple platforms.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Write unit tests for all reasonable functions.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Simulate inputs using test and flight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Display Testing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898875"/>
            <a:ext cx="86562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 you test websites?</a:t>
            </a:r>
            <a:br>
              <a:rPr lang="en" sz="2400"/>
            </a:br>
            <a:r>
              <a:rPr lang="en" sz="2400"/>
              <a:t>	We’re not sure yet.</a:t>
            </a:r>
            <a:br>
              <a:rPr lang="en" sz="2400"/>
            </a:br>
            <a:r>
              <a:rPr lang="en" sz="2400"/>
              <a:t>	Learn about industry testing procedures.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can we ensure the page is viewable on target platforms?</a:t>
            </a:r>
            <a:br>
              <a:rPr lang="en" sz="2400"/>
            </a:br>
            <a:r>
              <a:rPr lang="en" sz="2400"/>
              <a:t>	Use a variety of devices to view the pages.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Week 2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Problem Statement Started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Met with Nancy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lang="en"/>
              <a:t>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Support the team and competition goals.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Write avionics software for the rocket.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lang="en"/>
              <a:t>Write software to display flight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Week 3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Met with TA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Met with ECE Team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lang="en"/>
              <a:t>Meeting with 100k Mentors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4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lang="en"/>
              <a:t>Looking for Code from Previous Year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5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Requirements Document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CanvasJS</a:t>
            </a:r>
          </a:p>
          <a:p>
            <a:pPr indent="-317500" lvl="0" marL="457200">
              <a:spcBef>
                <a:spcPts val="0"/>
              </a:spcBef>
              <a:buSzPts val="1400"/>
              <a:buChar char="•"/>
            </a:pPr>
            <a:r>
              <a:rPr lang="en"/>
              <a:t>ECE Telemetry Unit Choice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Weeks 6-7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•"/>
            </a:pPr>
            <a:r>
              <a:rPr lang="en"/>
              <a:t>Tech Review Started and Broken Up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8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CanvasJS Licensing Issue</a:t>
            </a:r>
          </a:p>
          <a:p>
            <a:pPr indent="-317500" lvl="0" marL="457200">
              <a:spcBef>
                <a:spcPts val="0"/>
              </a:spcBef>
              <a:buSzPts val="1400"/>
              <a:buChar char="•"/>
            </a:pPr>
            <a:r>
              <a:rPr lang="en"/>
              <a:t>Finishing Tech Review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9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ECE Team will Write their Own Code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Design Document Responsibilities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lang="en"/>
              <a:t>Problem with Triggering Flight Events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10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Design Document and Progress Report</a:t>
            </a:r>
          </a:p>
          <a:p>
            <a:pPr indent="-317500" lvl="0" marL="457200">
              <a:spcBef>
                <a:spcPts val="0"/>
              </a:spcBef>
              <a:buSzPts val="1400"/>
              <a:buChar char="•"/>
            </a:pPr>
            <a:r>
              <a:rPr lang="en"/>
              <a:t>Nancy Approved of Using Altus Metrum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28599" y="55575"/>
            <a:ext cx="82293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Roadmap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15860" l="0" r="5213" t="0"/>
          <a:stretch/>
        </p:blipFill>
        <p:spPr>
          <a:xfrm>
            <a:off x="1487088" y="803850"/>
            <a:ext cx="6169824" cy="41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28599" y="55575"/>
            <a:ext cx="82293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Roadmap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5860" l="0" r="5213" t="0"/>
          <a:stretch/>
        </p:blipFill>
        <p:spPr>
          <a:xfrm>
            <a:off x="1487088" y="803850"/>
            <a:ext cx="6169824" cy="41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 rot="5400000">
            <a:off x="1218100" y="2769150"/>
            <a:ext cx="3793500" cy="255900"/>
          </a:xfrm>
          <a:prstGeom prst="rect">
            <a:avLst/>
          </a:prstGeom>
          <a:solidFill>
            <a:srgbClr val="FC9912">
              <a:alpha val="4269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end of fall progress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28600" y="55575"/>
            <a:ext cx="7779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Ground Station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Work without external power or networking.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Portable, can function in a desert environment.</a:t>
            </a:r>
            <a:br>
              <a:rPr lang="en" sz="24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Receive four radio signals containing live telemetry.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Import flight data from onboard instruments using SD card.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Store flight data in a database.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Serve a WiFi network and web page to display flight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28600" y="55575"/>
            <a:ext cx="7779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Ground Station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Problems: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Which microcomputers should we use?</a:t>
            </a:r>
            <a:br>
              <a:rPr lang="en" sz="2400"/>
            </a:br>
            <a:r>
              <a:rPr lang="en" sz="2400"/>
              <a:t>	Decided on Raspberry Pi Zero’s for parsers,</a:t>
            </a:r>
            <a:br>
              <a:rPr lang="en" sz="2400"/>
            </a:br>
            <a:r>
              <a:rPr lang="en" sz="2400"/>
              <a:t>	and a Raspberry Pi 3 for the database/web host.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Which battery can support our computers, and for how long?</a:t>
            </a:r>
            <a:br>
              <a:rPr lang="en" sz="2400"/>
            </a:br>
            <a:r>
              <a:rPr lang="en" sz="2400"/>
              <a:t>	Decided to use a 22,000 mAh USB power bank.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How can we protect the electronics?</a:t>
            </a:r>
            <a:br>
              <a:rPr lang="en" sz="2400"/>
            </a:br>
            <a:r>
              <a:rPr lang="en" sz="2400"/>
              <a:t>	Decided to use a hardshell project 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28600" y="55575"/>
            <a:ext cx="7779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of Information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898875"/>
            <a:ext cx="82296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50" y="762075"/>
            <a:ext cx="5343900" cy="40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898875"/>
            <a:ext cx="8686800" cy="39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Design Goals: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Store flight data from multiple sources.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Allow queries from multiple clients.</a:t>
            </a:r>
            <a:br>
              <a:rPr lang="en" sz="24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Tasks: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Create a reasonable set of tables to store data.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Think about what information will be useful.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en" sz="2400"/>
              <a:t>Find a way to relate data between sources.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28601" y="55584"/>
            <a:ext cx="5343900" cy="63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FFFFFF"/>
      </a:dk1>
      <a:lt1>
        <a:srgbClr val="000000"/>
      </a:lt1>
      <a:dk2>
        <a:srgbClr val="F69616"/>
      </a:dk2>
      <a:lt2>
        <a:srgbClr val="FFFFFF"/>
      </a:lt2>
      <a:accent1>
        <a:srgbClr val="F79646"/>
      </a:accent1>
      <a:accent2>
        <a:srgbClr val="E36C09"/>
      </a:accent2>
      <a:accent3>
        <a:srgbClr val="FAC08F"/>
      </a:accent3>
      <a:accent4>
        <a:srgbClr val="7F7F7F"/>
      </a:accent4>
      <a:accent5>
        <a:srgbClr val="A5A5A5"/>
      </a:accent5>
      <a:accent6>
        <a:srgbClr val="BFBFBF"/>
      </a:accent6>
      <a:hlink>
        <a:srgbClr val="C95B09"/>
      </a:hlink>
      <a:folHlink>
        <a:srgbClr val="C95B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