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F82F2-DA5C-4804-9EDD-F1B78EC6C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8C797-67A4-48C6-BD8E-60F793032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BAFC1-F4C3-4BE7-A512-97C809BD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538C9-A5EA-4F48-AC3E-BA791AEE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44584-9416-4814-83F8-FB68BB24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8CA7-1A46-4EBD-8875-58090F60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3CC1C-2B87-4954-9529-B826C73F8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9F5E4-C327-45DE-AC8F-7C3A9E6A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A130B-F912-49D7-B8DB-9A1BE1EC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E2E01-C59A-43D9-B4F3-708BE2FF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2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C30141-848C-4009-963C-B5F2019E6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E0F38-AC47-4A33-8FEA-F9682DB9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8731C-27CB-4E45-A383-BA0F192D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7897E-8327-4876-8292-421C631C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DE866-9B68-405A-8FB0-66F93A3F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3892A-C94E-49E7-B9DF-3C611D07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5C55C-5C1A-4D32-8F25-2230DC63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5C064-2E31-4041-AE65-B4094417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6F06F-FC34-406D-B086-C2311E49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B5161-83DD-460E-BDCB-D0056F05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5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78CF-7059-4957-85B8-757F8174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0E822-AC50-45E7-9BFF-C38E5055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94A83-FCFA-417F-A94A-A39AB578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948C-780A-4621-96BB-5EC0E334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6A525-0BD0-4532-B84C-FA17F36B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3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8016F-857E-449D-BADD-8D3083CD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67691-2E45-484D-BE55-D7F7BC44A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20F8C-A0EE-48CA-8CF6-22BCDF2CE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9E9E4-27E8-486E-A19D-285C0B21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02E89-2E98-4FF8-BA0D-DEED0F89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A12CB-B842-4D79-9289-86678746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8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2F8-4A2D-4221-B5F2-782D596D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BD643-3572-4E6C-A474-DF8BDCAF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5E322-023B-474B-A27A-F66C84922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0C11E-778B-440F-8052-BEA5AFDD9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8F909-76C6-430D-B49D-D40EB161B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60303-57B4-4645-A41E-81F76F67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E9EF3-5734-4C56-9CC8-49C366D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312AA-9FA0-45A1-8EBA-A49CA5A9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3A0A-28D8-4759-9D4B-001A59B8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530053-177D-4450-9CE9-3E91A8AD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15DC8-EF2B-4957-8FA3-A96EBECB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C9A517-789B-42C9-A2E2-416D1E56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5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AF3597-14A3-491D-9C80-A5C4D57F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C8AE9C-1F18-44FC-90CF-CCCC2D8D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D7B68-267C-4305-AACE-A4B7EA5D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CC335-97A4-4A8C-B001-B0EAF53B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7BBE9-304A-4E0D-9861-7720C164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6DD575-AAF7-4D02-ABE6-F1BDF694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70200-17BC-436A-A628-739F02B8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A43AE-8FBF-4FFC-89A3-9D6C5086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151E6-C2B5-4496-BEB3-7750A183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1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41B8D-9F35-4B9C-819F-2CB3CBD5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B0C7FE-4A4C-4CCB-B912-2E11D6F9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2A634-6EDE-4CA4-B88B-54E32613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1F2CE-A4FD-41AF-A3AF-25A123D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CCAF1-DB35-4D07-BA91-1564F03A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59BE9-194C-414C-8316-C8D55434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2BBC19-B5C6-4E5E-8379-6590BA5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17AAA-2CD3-421D-B560-40FD6D32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14F9A-C9FE-4811-831A-369BC0B33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5140-9DD5-4CC2-AF3B-06AA286BD84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38E16-BF6B-41A0-A938-61BB2A937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99811-9208-4CFC-89E0-6B6165CD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602-8374-44CD-B524-A8601C88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1CF88-2C66-4CB1-8841-946577068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1" y="802298"/>
            <a:ext cx="10350002" cy="921727"/>
          </a:xfrm>
        </p:spPr>
        <p:txBody>
          <a:bodyPr>
            <a:normAutofit/>
          </a:bodyPr>
          <a:lstStyle/>
          <a:p>
            <a:r>
              <a:rPr lang="zh-CN" altLang="en-US" dirty="0"/>
              <a:t>算法设计与分析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E34558-1E54-495A-AB8B-BDFA7141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3229" y="2219327"/>
            <a:ext cx="4925995" cy="291464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一、绪论</a:t>
            </a:r>
            <a:endParaRPr lang="en-US" altLang="zh-CN" dirty="0"/>
          </a:p>
          <a:p>
            <a:pPr algn="l"/>
            <a:r>
              <a:rPr lang="zh-CN" altLang="en-US" dirty="0"/>
              <a:t>二、分治法</a:t>
            </a:r>
            <a:endParaRPr lang="en-US" altLang="zh-CN" dirty="0"/>
          </a:p>
          <a:p>
            <a:pPr algn="l"/>
            <a:r>
              <a:rPr lang="zh-CN" altLang="en-US" dirty="0"/>
              <a:t>三、动态规划法</a:t>
            </a:r>
            <a:endParaRPr lang="en-US" altLang="zh-CN" dirty="0"/>
          </a:p>
          <a:p>
            <a:pPr algn="l"/>
            <a:r>
              <a:rPr lang="zh-CN" altLang="en-US" dirty="0"/>
              <a:t>四、贪心法</a:t>
            </a:r>
            <a:endParaRPr lang="en-US" altLang="zh-CN" dirty="0"/>
          </a:p>
          <a:p>
            <a:pPr algn="l"/>
            <a:r>
              <a:rPr lang="zh-CN" altLang="en-US" dirty="0"/>
              <a:t>五、回溯法</a:t>
            </a:r>
            <a:endParaRPr lang="en-US" altLang="zh-CN" dirty="0"/>
          </a:p>
          <a:p>
            <a:pPr algn="l"/>
            <a:r>
              <a:rPr lang="zh-CN" altLang="en-US" dirty="0"/>
              <a:t>六、分支限界法</a:t>
            </a:r>
          </a:p>
        </p:txBody>
      </p:sp>
    </p:spTree>
    <p:extLst>
      <p:ext uri="{BB962C8B-B14F-4D97-AF65-F5344CB8AC3E}">
        <p14:creationId xmlns:p14="http://schemas.microsoft.com/office/powerpoint/2010/main" val="288893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8C6583D-8D77-4D39-9360-86D8EA84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递归方程解的渐进阶求法</a:t>
            </a:r>
            <a:endParaRPr lang="en-US" altLang="zh-CN" b="1" dirty="0"/>
          </a:p>
          <a:p>
            <a:r>
              <a:rPr lang="zh-CN" altLang="en-US" dirty="0">
                <a:highlight>
                  <a:srgbClr val="FFFF00"/>
                </a:highlight>
              </a:rPr>
              <a:t>套用公式法</a:t>
            </a:r>
            <a:r>
              <a:rPr lang="en-US" altLang="zh-CN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套用公式法给出求解如下形式的递归式的方法：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highlight>
                  <a:srgbClr val="FFFF00"/>
                </a:highlight>
              </a:rPr>
              <a:t>T(n) = </a:t>
            </a:r>
            <a:r>
              <a:rPr lang="en-US" altLang="zh-CN" dirty="0" err="1">
                <a:highlight>
                  <a:srgbClr val="FFFF00"/>
                </a:highlight>
              </a:rPr>
              <a:t>aT</a:t>
            </a:r>
            <a:r>
              <a:rPr lang="en-US" altLang="zh-CN" dirty="0">
                <a:highlight>
                  <a:srgbClr val="FFFF00"/>
                </a:highlight>
              </a:rPr>
              <a:t>(n/b) + f(n) </a:t>
            </a:r>
          </a:p>
          <a:p>
            <a:pPr marL="0" indent="0">
              <a:buNone/>
            </a:pP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此式是分治法的时间复杂性所满足的递归关系，即一个规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模为 </a:t>
            </a:r>
            <a:r>
              <a:rPr lang="en-US" altLang="zh-CN" dirty="0"/>
              <a:t>n </a:t>
            </a:r>
            <a:r>
              <a:rPr lang="zh-CN" altLang="en-US" dirty="0"/>
              <a:t>的问题被分为规模均为 </a:t>
            </a:r>
            <a:r>
              <a:rPr lang="en-US" altLang="zh-CN" dirty="0"/>
              <a:t>n/b </a:t>
            </a:r>
            <a:r>
              <a:rPr lang="zh-CN" altLang="en-US" dirty="0"/>
              <a:t>的 </a:t>
            </a:r>
            <a:r>
              <a:rPr lang="en-US" altLang="zh-CN" dirty="0"/>
              <a:t>a </a:t>
            </a:r>
            <a:r>
              <a:rPr lang="zh-CN" altLang="en-US" dirty="0"/>
              <a:t>个子问题，递归地求解这 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个子问题，然后通过对这 </a:t>
            </a:r>
            <a:r>
              <a:rPr lang="en-US" altLang="zh-CN" dirty="0"/>
              <a:t>a </a:t>
            </a:r>
            <a:r>
              <a:rPr lang="zh-CN" altLang="en-US" dirty="0"/>
              <a:t>个子问题的解的综合，得到原问题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57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8C6583D-8D77-4D39-9360-86D8EA84F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325"/>
                <a:ext cx="10515600" cy="58626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这里涉及的三类情况，都是将 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作比较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highlight>
                      <a:srgbClr val="FFFF00"/>
                    </a:highlight>
                  </a:rPr>
                  <a:t>(1)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CN" altLang="en-US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 &gt; f(n)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，</a:t>
                </a:r>
                <a:r>
                  <a:rPr lang="pt-BR" altLang="zh-CN" dirty="0">
                    <a:highlight>
                      <a:srgbClr val="FFFF00"/>
                    </a:highlight>
                  </a:rPr>
                  <a:t>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则</a:t>
                </a:r>
                <a:r>
                  <a:rPr lang="pt-BR" altLang="zh-CN" dirty="0">
                    <a:highlight>
                      <a:srgbClr val="FFFF00"/>
                    </a:highlight>
                  </a:rPr>
                  <a:t>T(n) = </a:t>
                </a:r>
                <a:r>
                  <a:rPr lang="el-GR" altLang="zh-CN" dirty="0">
                    <a:highlight>
                      <a:srgbClr val="FFFF00"/>
                    </a:highlight>
                  </a:rPr>
                  <a:t>Θ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CN" alt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highlight>
                      <a:srgbClr val="FFFF00"/>
                    </a:highlight>
                  </a:rPr>
                  <a:t>(2)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CN" altLang="en-US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 = f(n)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，则</a:t>
                </a:r>
                <a:r>
                  <a:rPr lang="pt-BR" altLang="zh-CN" dirty="0">
                    <a:highlight>
                      <a:srgbClr val="FFFF00"/>
                    </a:highlight>
                  </a:rPr>
                  <a:t>T(n) = </a:t>
                </a:r>
                <a:r>
                  <a:rPr lang="el-GR" altLang="zh-CN" dirty="0">
                    <a:highlight>
                      <a:srgbClr val="FFFF00"/>
                    </a:highlight>
                  </a:rPr>
                  <a:t>Θ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CN" alt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·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)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或 </a:t>
                </a:r>
                <a:r>
                  <a:rPr lang="pt-BR" altLang="zh-CN" dirty="0">
                    <a:highlight>
                      <a:srgbClr val="FFFF00"/>
                    </a:highlight>
                  </a:rPr>
                  <a:t>T(n) = </a:t>
                </a:r>
                <a:r>
                  <a:rPr lang="el-GR" altLang="zh-CN" dirty="0">
                    <a:highlight>
                      <a:srgbClr val="FFFF00"/>
                    </a:highlight>
                  </a:rPr>
                  <a:t>Θ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836967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(n)·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) </a:t>
                </a:r>
              </a:p>
              <a:p>
                <a:pPr marL="0" indent="0">
                  <a:buNone/>
                </a:pP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highlight>
                      <a:srgbClr val="FFFF00"/>
                    </a:highlight>
                  </a:rPr>
                  <a:t>(3)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CN" altLang="en-US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 &lt; f(n)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，则</a:t>
                </a:r>
                <a:r>
                  <a:rPr lang="pt-BR" altLang="zh-CN" dirty="0">
                    <a:highlight>
                      <a:srgbClr val="FFFF00"/>
                    </a:highlight>
                  </a:rPr>
                  <a:t>T(n) =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f(n)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pt-BR" dirty="0"/>
                  <a:t>例： </a:t>
                </a:r>
                <a:r>
                  <a:rPr lang="pt-BR" altLang="zh-CN" dirty="0"/>
                  <a:t>T(n)=9T(n/3)+n</a:t>
                </a:r>
              </a:p>
              <a:p>
                <a:pPr marL="0" indent="0">
                  <a:buNone/>
                </a:pPr>
                <a:r>
                  <a:rPr lang="pt-BR" altLang="zh-CN" dirty="0"/>
                  <a:t>	f(n)=n</a:t>
                </a:r>
                <a:r>
                  <a:rPr lang="zh-CN" altLang="pt-BR" dirty="0"/>
                  <a:t>，</a:t>
                </a:r>
                <a:r>
                  <a:rPr lang="pt-BR" altLang="zh-CN" dirty="0"/>
                  <a:t> a=9</a:t>
                </a:r>
                <a:r>
                  <a:rPr lang="zh-CN" altLang="pt-BR" dirty="0"/>
                  <a:t>，</a:t>
                </a:r>
                <a:r>
                  <a:rPr lang="pt-BR" altLang="zh-CN" dirty="0"/>
                  <a:t>b=3</a:t>
                </a:r>
                <a:r>
                  <a:rPr lang="zh-CN" altLang="pt-BR" dirty="0"/>
                  <a:t>，</a:t>
                </a:r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，此时</a:t>
                </a:r>
                <a:r>
                  <a:rPr lang="en-US" altLang="zh-CN" dirty="0"/>
                  <a:t>f(n)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:r>
                  <a:rPr lang="en-US" altLang="zh-CN" dirty="0"/>
                  <a:t>T(n) =</a:t>
                </a:r>
                <a:r>
                  <a:rPr lang="el-GR" altLang="zh-CN" dirty="0"/>
                  <a:t>Θ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)  = </a:t>
                </a:r>
                <a:r>
                  <a:rPr lang="el-GR" altLang="zh-CN" dirty="0"/>
                  <a:t>Θ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8C6583D-8D77-4D39-9360-86D8EA84F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325"/>
                <a:ext cx="10515600" cy="5862638"/>
              </a:xfrm>
              <a:blipFill>
                <a:blip r:embed="rId2"/>
                <a:stretch>
                  <a:fillRect l="-1043" t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8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55CF0-14E1-4EAA-9582-FDBDC945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F2813-7ED8-4108-98C6-0997A6DC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算法概述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算法复杂性分析</a:t>
            </a:r>
            <a:endParaRPr lang="en-US" altLang="zh-CN" b="1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渐进复杂性</a:t>
            </a:r>
            <a:endParaRPr lang="en-US" altLang="zh-CN" b="1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渐进记号</a:t>
            </a:r>
            <a:endParaRPr lang="en-US" altLang="zh-CN" b="1" dirty="0"/>
          </a:p>
          <a:p>
            <a:r>
              <a:rPr lang="en-US" altLang="zh-CN" b="1" dirty="0"/>
              <a:t>5.</a:t>
            </a:r>
            <a:r>
              <a:rPr lang="zh-CN" altLang="en-US" b="1" dirty="0"/>
              <a:t>递归方程解的渐进阶求法（套用公式法）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96340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F2813-7ED8-4108-98C6-0997A6DC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7813"/>
          </a:xfrm>
        </p:spPr>
        <p:txBody>
          <a:bodyPr>
            <a:norm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算法概述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通俗地讲， 算法是指解决问题的一种方法或一个过程。</a:t>
            </a:r>
          </a:p>
          <a:p>
            <a:pPr marL="0" indent="0">
              <a:buNone/>
            </a:pPr>
            <a:r>
              <a:rPr lang="zh-CN" altLang="en-US" dirty="0"/>
              <a:t>严格地讲， 算法是由若干条指令组成的有穷序列</a:t>
            </a:r>
            <a:r>
              <a:rPr lang="en-US" altLang="zh-CN" dirty="0"/>
              <a:t>,</a:t>
            </a:r>
            <a:r>
              <a:rPr lang="zh-CN" altLang="en-US" dirty="0"/>
              <a:t>且满足下述性质：</a:t>
            </a:r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>
                <a:highlight>
                  <a:srgbClr val="FFFF00"/>
                </a:highlight>
              </a:rPr>
              <a:t>输入</a:t>
            </a:r>
            <a:r>
              <a:rPr lang="en-US" altLang="zh-CN" dirty="0"/>
              <a:t>: </a:t>
            </a:r>
            <a:r>
              <a:rPr lang="zh-CN" altLang="en-US" dirty="0"/>
              <a:t>有零个或多个由外部提供的量作为算法的输入。</a:t>
            </a:r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>
                <a:highlight>
                  <a:srgbClr val="FFFF00"/>
                </a:highlight>
              </a:rPr>
              <a:t>输出</a:t>
            </a:r>
            <a:r>
              <a:rPr lang="en-US" altLang="zh-CN" dirty="0"/>
              <a:t>: </a:t>
            </a:r>
            <a:r>
              <a:rPr lang="zh-CN" altLang="en-US" dirty="0"/>
              <a:t>算法产生至少一个量作为输出。</a:t>
            </a:r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>
                <a:highlight>
                  <a:srgbClr val="FFFF00"/>
                </a:highlight>
              </a:rPr>
              <a:t>确定性</a:t>
            </a:r>
            <a:r>
              <a:rPr lang="en-US" altLang="zh-CN" dirty="0"/>
              <a:t>: </a:t>
            </a:r>
            <a:r>
              <a:rPr lang="zh-CN" altLang="en-US" dirty="0"/>
              <a:t>组成算法的每条指令是清晰的，无歧义的。</a:t>
            </a:r>
          </a:p>
          <a:p>
            <a:pPr marL="0" indent="0">
              <a:buNone/>
            </a:pPr>
            <a:r>
              <a:rPr lang="en-US" altLang="zh-CN" dirty="0"/>
              <a:t>(4) </a:t>
            </a:r>
            <a:r>
              <a:rPr lang="zh-CN" altLang="en-US" dirty="0">
                <a:highlight>
                  <a:srgbClr val="FFFF00"/>
                </a:highlight>
              </a:rPr>
              <a:t>有限性</a:t>
            </a:r>
            <a:r>
              <a:rPr lang="en-US" altLang="zh-CN" dirty="0"/>
              <a:t>: </a:t>
            </a:r>
            <a:r>
              <a:rPr lang="zh-CN" altLang="en-US" dirty="0"/>
              <a:t>算法中每条指令执行次数是有限的，执行每条指令的时间也是有限的。</a:t>
            </a:r>
          </a:p>
        </p:txBody>
      </p:sp>
    </p:spTree>
    <p:extLst>
      <p:ext uri="{BB962C8B-B14F-4D97-AF65-F5344CB8AC3E}">
        <p14:creationId xmlns:p14="http://schemas.microsoft.com/office/powerpoint/2010/main" val="101460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531D5-80EA-42AB-B443-9D850132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0"/>
            <a:ext cx="10515600" cy="6562725"/>
          </a:xfrm>
        </p:spPr>
        <p:txBody>
          <a:bodyPr>
            <a:norm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算法复杂性分析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一个算法的复杂性的高低体现在运行该算法所需的计算机资源（主要指时间和空间资源）的多少上。算法的复杂性分为：时间复杂性和空间复杂性。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~~</a:t>
            </a:r>
            <a:r>
              <a:rPr lang="zh-CN" altLang="en-US" dirty="0"/>
              <a:t>主要考虑如下三种情况下的时间复杂度：</a:t>
            </a:r>
          </a:p>
          <a:p>
            <a:pPr marL="0" indent="0">
              <a:buNone/>
            </a:pPr>
            <a:r>
              <a:rPr lang="zh-CN" altLang="en-US" dirty="0"/>
              <a:t>最坏情况；最好情况；平均情况。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时间复杂性的计算方法 </a:t>
            </a:r>
            <a:r>
              <a:rPr lang="en-US" altLang="zh-CN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zh-CN" altLang="en-US" dirty="0"/>
              <a:t>加、减、乘、除、比较、赋值等操作，一般被看作是基本操作，并约定所用的时间都是一个单位时间；通过计算这些操作分别执行了多少次来确定程序总的执行步数。一般地，一些关键操作执行的次数决定了算法的时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14243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531D5-80EA-42AB-B443-9D850132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0"/>
            <a:ext cx="10515600" cy="6562725"/>
          </a:xfrm>
        </p:spPr>
        <p:txBody>
          <a:bodyPr>
            <a:normAutofit/>
          </a:bodyPr>
          <a:lstStyle/>
          <a:p>
            <a:r>
              <a:rPr lang="zh-CN" altLang="en-US" dirty="0"/>
              <a:t>例：寻找最大元素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Max(T a[], int n){ 			//</a:t>
            </a:r>
            <a:r>
              <a:rPr lang="zh-CN" altLang="en-US" dirty="0"/>
              <a:t>寻找 </a:t>
            </a:r>
            <a:r>
              <a:rPr lang="en-US" altLang="zh-CN" dirty="0"/>
              <a:t>a[0:n-1]</a:t>
            </a:r>
            <a:r>
              <a:rPr lang="zh-CN" altLang="en-US" dirty="0"/>
              <a:t>中的最大元素</a:t>
            </a:r>
          </a:p>
          <a:p>
            <a:pPr marL="0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tmp</a:t>
            </a:r>
            <a:r>
              <a:rPr lang="en-US" altLang="zh-CN" dirty="0"/>
              <a:t> = 0; </a:t>
            </a:r>
          </a:p>
          <a:p>
            <a:pPr marL="0" indent="0">
              <a:buNone/>
            </a:pPr>
            <a:r>
              <a:rPr lang="en-US" altLang="zh-CN" dirty="0"/>
              <a:t>	for (int </a:t>
            </a:r>
            <a:r>
              <a:rPr lang="en-US" altLang="zh-CN" dirty="0" err="1"/>
              <a:t>i</a:t>
            </a:r>
            <a:r>
              <a:rPr lang="en-US" altLang="zh-CN" dirty="0"/>
              <a:t> =0;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 marL="0" indent="0">
              <a:buNone/>
            </a:pPr>
            <a:r>
              <a:rPr lang="en-US" altLang="zh-CN" dirty="0"/>
              <a:t>		if (</a:t>
            </a:r>
            <a:r>
              <a:rPr lang="en-US" altLang="zh-CN" dirty="0" err="1"/>
              <a:t>tmp</a:t>
            </a:r>
            <a:r>
              <a:rPr lang="en-US" altLang="zh-CN" dirty="0"/>
              <a:t> &lt; a[</a:t>
            </a:r>
            <a:r>
              <a:rPr lang="en-US" altLang="zh-CN" dirty="0" err="1"/>
              <a:t>i</a:t>
            </a:r>
            <a:r>
              <a:rPr lang="en-US" altLang="zh-CN" dirty="0"/>
              <a:t>])              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tmp</a:t>
            </a:r>
            <a:r>
              <a:rPr lang="en-US" altLang="zh-CN" dirty="0"/>
              <a:t> = a[</a:t>
            </a:r>
            <a:r>
              <a:rPr lang="en-US" altLang="zh-CN" dirty="0" err="1"/>
              <a:t>i</a:t>
            </a:r>
            <a:r>
              <a:rPr lang="en-US" altLang="zh-CN" dirty="0"/>
              <a:t>]; </a:t>
            </a:r>
          </a:p>
          <a:p>
            <a:pPr marL="0" indent="0"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 T(n)= O(n)</a:t>
            </a:r>
          </a:p>
        </p:txBody>
      </p:sp>
    </p:spTree>
    <p:extLst>
      <p:ext uri="{BB962C8B-B14F-4D97-AF65-F5344CB8AC3E}">
        <p14:creationId xmlns:p14="http://schemas.microsoft.com/office/powerpoint/2010/main" val="125956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D531D5-80EA-42AB-B443-9D8501328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550"/>
                <a:ext cx="10515600" cy="6562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3.</a:t>
                </a:r>
                <a:r>
                  <a:rPr lang="zh-CN" altLang="en-US" b="1" dirty="0"/>
                  <a:t>渐进复杂性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dirty="0"/>
                  <a:t>例如：</a:t>
                </a:r>
                <a:r>
                  <a:rPr lang="en-US" altLang="zh-CN" dirty="0"/>
                  <a:t>T(n) = 3</a:t>
                </a:r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+ n + 1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:r>
                  <a:rPr lang="zh-CN" altLang="en-US" dirty="0"/>
                  <a:t>则 </a:t>
                </a:r>
                <a:r>
                  <a:rPr lang="en-US" altLang="zh-CN" dirty="0"/>
                  <a:t>T~(n) = 3</a:t>
                </a:r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进一步简化</a:t>
                </a:r>
                <a:r>
                  <a:rPr lang="en-US" altLang="zh-CN" dirty="0"/>
                  <a:t>: T~(n)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概念：设 </a:t>
                </a:r>
                <a:r>
                  <a:rPr lang="en-US" altLang="zh-CN" dirty="0"/>
                  <a:t>T(n)</a:t>
                </a:r>
                <a:r>
                  <a:rPr lang="zh-CN" altLang="en-US" dirty="0"/>
                  <a:t>是算法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的复杂性函数。一般说来，当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单调增加趋于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时，</a:t>
                </a:r>
                <a:r>
                  <a:rPr lang="en-US" altLang="zh-CN" dirty="0"/>
                  <a:t>T(n)</a:t>
                </a:r>
                <a:r>
                  <a:rPr lang="zh-CN" altLang="en-US" dirty="0"/>
                  <a:t>也将单调增加趋于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zh-CN" altLang="en-US" dirty="0"/>
                  <a:t>。如果存在函数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，使得当 </a:t>
                </a:r>
                <a:r>
                  <a:rPr lang="en-US" altLang="zh-CN" dirty="0"/>
                  <a:t>n -&gt;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时有 </a:t>
                </a:r>
                <a:r>
                  <a:rPr lang="en-US" altLang="zh-CN" dirty="0"/>
                  <a:t>(T(n)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)/T(n)  -&gt; 0</a:t>
                </a:r>
                <a:r>
                  <a:rPr lang="zh-CN" altLang="en-US" dirty="0"/>
                  <a:t>，则称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T(n)</a:t>
                </a:r>
                <a:r>
                  <a:rPr lang="zh-CN" altLang="en-US" dirty="0"/>
                  <a:t>当 </a:t>
                </a:r>
                <a:r>
                  <a:rPr lang="en-US" altLang="zh-CN" dirty="0"/>
                  <a:t>n -&gt;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时的渐近性态，或称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是算法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当 </a:t>
                </a:r>
                <a:r>
                  <a:rPr lang="en-US" altLang="zh-CN" dirty="0"/>
                  <a:t>n -&gt;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的渐近复杂性（而与 </a:t>
                </a:r>
                <a:r>
                  <a:rPr lang="en-US" altLang="zh-CN" dirty="0"/>
                  <a:t>T(n)</a:t>
                </a:r>
                <a:r>
                  <a:rPr lang="zh-CN" altLang="en-US" dirty="0"/>
                  <a:t>相区别）。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D531D5-80EA-42AB-B443-9D8501328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550"/>
                <a:ext cx="10515600" cy="6562725"/>
              </a:xfrm>
              <a:blipFill>
                <a:blip r:embed="rId2"/>
                <a:stretch>
                  <a:fillRect l="-1217" t="-1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8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8C6583D-8D77-4D39-9360-86D8EA84F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325"/>
                <a:ext cx="10515600" cy="5862638"/>
              </a:xfrm>
            </p:spPr>
            <p:txBody>
              <a:bodyPr/>
              <a:lstStyle/>
              <a:p>
                <a:r>
                  <a:rPr lang="en-US" altLang="zh-CN" b="1" dirty="0"/>
                  <a:t>4.</a:t>
                </a:r>
                <a:r>
                  <a:rPr lang="zh-CN" altLang="en-US" b="1" dirty="0"/>
                  <a:t>渐进记号</a:t>
                </a:r>
                <a:endParaRPr lang="en-US" altLang="zh-CN" b="1" dirty="0"/>
              </a:p>
              <a:p>
                <a:r>
                  <a:rPr lang="en-US" altLang="zh-CN" dirty="0">
                    <a:highlight>
                      <a:srgbClr val="FFFF00"/>
                    </a:highlight>
                  </a:rPr>
                  <a:t>(1)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渐近记号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O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f(n)=O(g(n))</a:t>
                </a:r>
                <a:r>
                  <a:rPr lang="zh-CN" altLang="en-US" dirty="0"/>
                  <a:t>当且仅当存在正的常数 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n0 </a:t>
                </a:r>
                <a:r>
                  <a:rPr lang="zh-CN" altLang="en-US" dirty="0"/>
                  <a:t>，使得对于所有的 </a:t>
                </a:r>
                <a:r>
                  <a:rPr lang="en-US" altLang="zh-CN" dirty="0"/>
                  <a:t>n≥ n 0 </a:t>
                </a:r>
                <a:r>
                  <a:rPr lang="zh-CN" altLang="en-US" dirty="0"/>
                  <a:t>，有 </a:t>
                </a:r>
                <a:r>
                  <a:rPr lang="en-US" altLang="zh-CN" dirty="0"/>
                  <a:t>f(n)≤ Cg(n)</a:t>
                </a:r>
                <a:r>
                  <a:rPr lang="zh-CN" altLang="en-US" dirty="0"/>
                  <a:t>。此时，称 </a:t>
                </a:r>
                <a:r>
                  <a:rPr lang="en-US" altLang="zh-CN" dirty="0"/>
                  <a:t>g(n)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当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充分大时的一个上界。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例：</a:t>
                </a:r>
                <a:r>
                  <a:rPr lang="en-US" altLang="zh-CN" dirty="0"/>
                  <a:t> 	3n+2 = O(n) </a:t>
                </a:r>
                <a:r>
                  <a:rPr lang="zh-CN" altLang="en-US" dirty="0"/>
                  <a:t>可取 </a:t>
                </a:r>
                <a:r>
                  <a:rPr lang="en-US" altLang="zh-CN" dirty="0"/>
                  <a:t>C=4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n0 =2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100n+6 = O(n) </a:t>
                </a:r>
                <a:r>
                  <a:rPr lang="zh-CN" altLang="en-US" dirty="0"/>
                  <a:t>可取 </a:t>
                </a:r>
                <a:r>
                  <a:rPr lang="en-US" altLang="zh-CN" dirty="0"/>
                  <a:t>C=101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n0 =6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10</a:t>
                </a:r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+4n+3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) </a:t>
                </a:r>
                <a:r>
                  <a:rPr lang="zh-CN" altLang="en-US" dirty="0"/>
                  <a:t>可取 </a:t>
                </a:r>
                <a:r>
                  <a:rPr lang="en-US" altLang="zh-CN" dirty="0"/>
                  <a:t>C=17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n0 =3</a:t>
                </a:r>
                <a:r>
                  <a:rPr lang="zh-CN" altLang="en-US" dirty="0"/>
                  <a:t>（当取 </a:t>
                </a:r>
                <a:r>
                  <a:rPr lang="en-US" altLang="zh-CN" dirty="0"/>
                  <a:t>C=17 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									n 0 =1 </a:t>
                </a:r>
                <a:r>
                  <a:rPr lang="zh-CN" altLang="en-US" dirty="0"/>
                  <a:t>即可）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6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可取 </a:t>
                </a:r>
                <a:r>
                  <a:rPr lang="en-US" altLang="zh-CN" dirty="0"/>
                  <a:t>C=7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 0 =4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8C6583D-8D77-4D39-9360-86D8EA84F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325"/>
                <a:ext cx="10515600" cy="5862638"/>
              </a:xfrm>
              <a:blipFill>
                <a:blip r:embed="rId2"/>
                <a:stretch>
                  <a:fillRect l="-1217" t="-1977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17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8C6583D-8D77-4D39-9360-86D8EA84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</a:rPr>
              <a:t>(2) </a:t>
            </a:r>
            <a:r>
              <a:rPr lang="zh-CN" altLang="en-US" dirty="0">
                <a:highlight>
                  <a:srgbClr val="FFFF00"/>
                </a:highlight>
              </a:rPr>
              <a:t>渐近记号 </a:t>
            </a:r>
            <a:r>
              <a:rPr lang="el-GR" altLang="zh-CN" dirty="0">
                <a:highlight>
                  <a:srgbClr val="FFFF00"/>
                </a:highlight>
              </a:rPr>
              <a:t>Ω 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	 f(n)=</a:t>
            </a:r>
            <a:r>
              <a:rPr lang="el-GR" altLang="zh-CN" dirty="0"/>
              <a:t>Ω(</a:t>
            </a:r>
            <a:r>
              <a:rPr lang="en-US" altLang="zh-CN" dirty="0"/>
              <a:t>g(n)) </a:t>
            </a:r>
            <a:r>
              <a:rPr lang="zh-CN" altLang="en-US" dirty="0"/>
              <a:t>当且仅当存在正的常数 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n 0 </a:t>
            </a:r>
            <a:r>
              <a:rPr lang="zh-CN" altLang="en-US" dirty="0"/>
              <a:t>，使得对于所有的 </a:t>
            </a:r>
            <a:r>
              <a:rPr lang="en-US" altLang="zh-CN" dirty="0" err="1"/>
              <a:t>n≥n</a:t>
            </a:r>
            <a:r>
              <a:rPr lang="en-US" altLang="zh-CN" dirty="0"/>
              <a:t> 0 </a:t>
            </a:r>
            <a:r>
              <a:rPr lang="zh-CN" altLang="en-US" dirty="0"/>
              <a:t>，有 </a:t>
            </a:r>
            <a:r>
              <a:rPr lang="en-US" altLang="zh-CN" dirty="0"/>
              <a:t>f(n)≥ Cg(n)</a:t>
            </a:r>
            <a:r>
              <a:rPr lang="zh-CN" altLang="en-US" dirty="0"/>
              <a:t>。此时，称 </a:t>
            </a:r>
            <a:r>
              <a:rPr lang="en-US" altLang="zh-CN" dirty="0"/>
              <a:t>g(n)</a:t>
            </a:r>
            <a:r>
              <a:rPr lang="zh-CN" altLang="en-US" dirty="0"/>
              <a:t>是 </a:t>
            </a:r>
            <a:r>
              <a:rPr lang="en-US" altLang="zh-CN" dirty="0"/>
              <a:t>f(n)</a:t>
            </a:r>
            <a:r>
              <a:rPr lang="zh-CN" altLang="en-US" dirty="0"/>
              <a:t>当 </a:t>
            </a:r>
            <a:r>
              <a:rPr lang="en-US" altLang="zh-CN" dirty="0"/>
              <a:t>n </a:t>
            </a:r>
            <a:r>
              <a:rPr lang="zh-CN" altLang="en-US" dirty="0"/>
              <a:t>充分大时的一个下界。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(3)</a:t>
            </a:r>
            <a:r>
              <a:rPr lang="zh-CN" altLang="en-US" dirty="0">
                <a:highlight>
                  <a:srgbClr val="FFFF00"/>
                </a:highlight>
              </a:rPr>
              <a:t>渐近记号 </a:t>
            </a:r>
            <a:r>
              <a:rPr lang="en-US" altLang="zh-CN" dirty="0">
                <a:highlight>
                  <a:srgbClr val="FFFF00"/>
                </a:highlight>
              </a:rPr>
              <a:t>Θ :</a:t>
            </a:r>
          </a:p>
          <a:p>
            <a:pPr marL="0" indent="0">
              <a:buNone/>
            </a:pPr>
            <a:r>
              <a:rPr lang="en-US" altLang="zh-CN" dirty="0"/>
              <a:t>	f(n)= </a:t>
            </a:r>
            <a:r>
              <a:rPr lang="el-GR" altLang="zh-CN" dirty="0"/>
              <a:t>Θ(</a:t>
            </a:r>
            <a:r>
              <a:rPr lang="en-US" altLang="zh-CN" dirty="0"/>
              <a:t>g(n))</a:t>
            </a:r>
            <a:r>
              <a:rPr lang="zh-CN" altLang="en-US" dirty="0"/>
              <a:t>当且仅当存在正的常数 </a:t>
            </a:r>
            <a:r>
              <a:rPr lang="en-US" altLang="zh-CN" dirty="0"/>
              <a:t>C 1 </a:t>
            </a:r>
            <a:r>
              <a:rPr lang="zh-CN" altLang="en-US" dirty="0"/>
              <a:t>，</a:t>
            </a:r>
            <a:r>
              <a:rPr lang="en-US" altLang="zh-CN" dirty="0"/>
              <a:t>C 2 </a:t>
            </a:r>
            <a:r>
              <a:rPr lang="zh-CN" altLang="en-US" dirty="0"/>
              <a:t>和 </a:t>
            </a:r>
            <a:r>
              <a:rPr lang="en-US" altLang="zh-CN" dirty="0"/>
              <a:t>n 0 </a:t>
            </a:r>
            <a:r>
              <a:rPr lang="zh-CN" altLang="en-US" dirty="0"/>
              <a:t>，使得对于所有的 </a:t>
            </a:r>
            <a:r>
              <a:rPr lang="en-US" altLang="zh-CN" dirty="0" err="1"/>
              <a:t>n≥n</a:t>
            </a:r>
            <a:r>
              <a:rPr lang="en-US" altLang="zh-CN" dirty="0"/>
              <a:t> 0 </a:t>
            </a:r>
            <a:r>
              <a:rPr lang="zh-CN" altLang="en-US" dirty="0"/>
              <a:t>，有 </a:t>
            </a:r>
            <a:r>
              <a:rPr lang="en-US" altLang="zh-CN" dirty="0"/>
              <a:t>C 1 g(n)≤f(n) ≤ C 2 g(n)</a:t>
            </a:r>
            <a:r>
              <a:rPr lang="zh-CN" altLang="en-US" dirty="0"/>
              <a:t>。此时，称 </a:t>
            </a:r>
            <a:r>
              <a:rPr lang="en-US" altLang="zh-CN" dirty="0"/>
              <a:t>f(n)</a:t>
            </a:r>
            <a:r>
              <a:rPr lang="zh-CN" altLang="en-US" dirty="0"/>
              <a:t>与 </a:t>
            </a:r>
            <a:r>
              <a:rPr lang="en-US" altLang="zh-CN" dirty="0"/>
              <a:t>g(n)</a:t>
            </a:r>
            <a:r>
              <a:rPr lang="zh-CN" altLang="en-US" dirty="0"/>
              <a:t>同阶。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505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8C6583D-8D77-4D39-9360-86D8EA84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</a:rPr>
              <a:t>(4)</a:t>
            </a:r>
            <a:r>
              <a:rPr lang="zh-CN" altLang="en-US" dirty="0">
                <a:highlight>
                  <a:srgbClr val="FFFF00"/>
                </a:highlight>
              </a:rPr>
              <a:t>渐进记号小 </a:t>
            </a:r>
            <a:r>
              <a:rPr lang="en-US" altLang="zh-CN" dirty="0">
                <a:highlight>
                  <a:srgbClr val="FFFF00"/>
                </a:highlight>
              </a:rPr>
              <a:t>o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	 f(n)=o(g(n))</a:t>
            </a:r>
            <a:r>
              <a:rPr lang="zh-CN" altLang="en-US" dirty="0"/>
              <a:t>当且仅当 </a:t>
            </a:r>
            <a:r>
              <a:rPr lang="en-US" altLang="zh-CN" dirty="0"/>
              <a:t>f(n)=O(g(n))</a:t>
            </a:r>
            <a:r>
              <a:rPr lang="zh-CN" altLang="en-US" dirty="0"/>
              <a:t>和 </a:t>
            </a:r>
            <a:r>
              <a:rPr lang="en-US" altLang="zh-CN" dirty="0"/>
              <a:t>g(n) ≠O(f(n)) 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此时，</a:t>
            </a:r>
            <a:r>
              <a:rPr lang="en-US" altLang="zh-CN" dirty="0"/>
              <a:t>g(n)</a:t>
            </a:r>
            <a:r>
              <a:rPr lang="zh-CN" altLang="en-US" dirty="0"/>
              <a:t>是 </a:t>
            </a:r>
            <a:r>
              <a:rPr lang="en-US" altLang="zh-CN" dirty="0"/>
              <a:t>f(n)</a:t>
            </a:r>
            <a:r>
              <a:rPr lang="zh-CN" altLang="en-US" dirty="0"/>
              <a:t>的一个绝对上界。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(5)</a:t>
            </a:r>
            <a:r>
              <a:rPr lang="zh-CN" altLang="en-US" dirty="0">
                <a:highlight>
                  <a:srgbClr val="FFFF00"/>
                </a:highlight>
              </a:rPr>
              <a:t>渐进记号小 </a:t>
            </a:r>
            <a:r>
              <a:rPr lang="el-GR" altLang="zh-CN" dirty="0">
                <a:highlight>
                  <a:srgbClr val="FFFF00"/>
                </a:highlight>
              </a:rPr>
              <a:t>ω</a:t>
            </a:r>
            <a:r>
              <a:rPr lang="en-US" altLang="zh-CN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f(n)=</a:t>
            </a:r>
            <a:r>
              <a:rPr lang="el-GR" altLang="zh-CN" dirty="0"/>
              <a:t>ω(</a:t>
            </a:r>
            <a:r>
              <a:rPr lang="en-US" altLang="zh-CN" dirty="0"/>
              <a:t>g(n))</a:t>
            </a:r>
            <a:r>
              <a:rPr lang="zh-CN" altLang="en-US" dirty="0"/>
              <a:t>当且仅当 </a:t>
            </a:r>
            <a:r>
              <a:rPr lang="en-US" altLang="zh-CN" dirty="0"/>
              <a:t>f(n)= </a:t>
            </a:r>
            <a:r>
              <a:rPr lang="el-GR" altLang="zh-CN" dirty="0"/>
              <a:t>Ω(</a:t>
            </a:r>
            <a:r>
              <a:rPr lang="en-US" altLang="zh-CN" dirty="0"/>
              <a:t>g(n))</a:t>
            </a:r>
            <a:r>
              <a:rPr lang="zh-CN" altLang="en-US" dirty="0"/>
              <a:t>和 </a:t>
            </a:r>
            <a:r>
              <a:rPr lang="en-US" altLang="zh-CN" dirty="0"/>
              <a:t>g(n) ≠</a:t>
            </a:r>
            <a:r>
              <a:rPr lang="el-GR" altLang="zh-CN" dirty="0"/>
              <a:t>Ω(</a:t>
            </a:r>
            <a:r>
              <a:rPr lang="en-US" altLang="zh-CN" dirty="0"/>
              <a:t>f(n)) 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此时，</a:t>
            </a:r>
            <a:r>
              <a:rPr lang="en-US" altLang="zh-CN" dirty="0"/>
              <a:t>g(n)</a:t>
            </a:r>
            <a:r>
              <a:rPr lang="zh-CN" altLang="en-US" dirty="0"/>
              <a:t>是 </a:t>
            </a:r>
            <a:r>
              <a:rPr lang="en-US" altLang="zh-CN" dirty="0"/>
              <a:t>f(n)</a:t>
            </a:r>
            <a:r>
              <a:rPr lang="zh-CN" altLang="en-US" dirty="0"/>
              <a:t>的一个绝对下界。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680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1260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算法设计与分析</vt:lpstr>
      <vt:lpstr>一、绪论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乃强</dc:creator>
  <cp:lastModifiedBy>乃强</cp:lastModifiedBy>
  <cp:revision>4</cp:revision>
  <dcterms:created xsi:type="dcterms:W3CDTF">2022-06-15T05:04:13Z</dcterms:created>
  <dcterms:modified xsi:type="dcterms:W3CDTF">2022-06-16T17:31:37Z</dcterms:modified>
</cp:coreProperties>
</file>