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16T14:51:44.12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12927,'0'-12895,"0"12864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16T14:52:08.78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1,'16103'0,"-16074"0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16T14:52:11.67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1,'5'0,"10"0,7 0,9 0,3 0,6 0,0 0,-7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6T14:52:25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4ED28E-F7BB-4FCA-B0DA-090925272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77E1D3-EC51-4CD5-9210-788831BEA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A32923-04B0-442B-A470-DAA553805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4DD2-60EC-4B7A-9AA9-C3D2B38B2FD6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E9AEFD-E891-491D-A96A-564DAF322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30EAC1-A47B-4510-BE2C-5670DF29D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F496-3530-463B-B701-D0B28E219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287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1315B5-4F19-4FCA-82A0-7A40083B5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0BC486-D991-44B1-AA42-6D8E5EDD9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07D0A3-CCF9-46AC-AF1A-7A7DA946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4DD2-60EC-4B7A-9AA9-C3D2B38B2FD6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4B0D14-D244-4F97-9861-DD4E482F0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3B1F77-CB2C-4247-8863-B9CEB4973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F496-3530-463B-B701-D0B28E219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289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6CC859B-7BA2-49CD-9C18-5D5AE708A0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9BB7E6-329F-4436-90F3-272CE3D09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9DA279-37C0-46F1-94A6-94581BD37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4DD2-60EC-4B7A-9AA9-C3D2B38B2FD6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88FF11-47EC-446B-9BA1-D4F108F09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8511FC-0C66-475B-AA7A-5BF06084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F496-3530-463B-B701-D0B28E219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472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C9736C-88E9-42B5-B80E-95E6E774F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DE3B96-E434-44CA-8290-433CF4088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D015CD-289E-446A-A96A-08613E9A3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4DD2-60EC-4B7A-9AA9-C3D2B38B2FD6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CEDB93-FFF7-4085-A444-303DF2400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907035-DE74-42CF-A9F3-C559B2E6A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F496-3530-463B-B701-D0B28E219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116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7E5E1-A07A-4D9B-B5BD-20B798CEB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1EFEB3-F8DB-4156-B679-B44F272CB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C3FC67-BCC0-4829-AB14-47053C85A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4DD2-60EC-4B7A-9AA9-C3D2B38B2FD6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2DD4AB-39B4-4140-83D9-3A20CF6CA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958534-9ED9-424A-A494-C348F09C9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F496-3530-463B-B701-D0B28E219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687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615C6E-E8F3-4219-9236-DB83F08DE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A83A12-C752-46E6-9825-F174D51CB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5F847C-93D9-43BE-913D-FF9BCE684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DE2DFD-37F0-4AC4-8B46-B83304686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4DD2-60EC-4B7A-9AA9-C3D2B38B2FD6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A9FDC0-2C67-4024-8A72-6E76747E4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2FFB16-C79B-4F17-A7B4-1A3D9579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F496-3530-463B-B701-D0B28E219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055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7FBF4-2546-4ACC-8169-F44651656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064C89-2DA5-4EFC-A2CE-CBF823094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666D91-C229-4FC1-BDA8-6F23A8DFB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E769D3D-EE31-4BE0-8F31-AB696DB1A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B8BC530-C17B-4ECA-B733-0CD21EDADE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7D4AEED-99A0-4227-92D9-619A00E2B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4DD2-60EC-4B7A-9AA9-C3D2B38B2FD6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B46C14D-0A9B-4556-A0CD-A0BD0863F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74EED05-F4FC-4B97-8D0B-D9F724E18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F496-3530-463B-B701-D0B28E219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133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050FA5-F02D-4CDA-A53F-A6819A90F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F8E65A-4F63-4643-947E-3F4017B5C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4DD2-60EC-4B7A-9AA9-C3D2B38B2FD6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B4DE14A-BCAA-4300-8BAA-FB5DBF300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FB3E3F-69BF-42B9-9C83-4317AEA3A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F496-3530-463B-B701-D0B28E219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919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67F2DDE-20CA-4E74-9E72-092D4AA78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4DD2-60EC-4B7A-9AA9-C3D2B38B2FD6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E49AD8A-AE8C-431A-B3BC-712D90062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BA789A-FA5F-4D55-9A90-1F401EA22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F496-3530-463B-B701-D0B28E219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540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72447F-476F-4775-B6EF-DB55A2E07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E104B6-7ACD-466E-984F-A993F3A5A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E103E8-C22C-4367-B91A-A72DBDF7B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46AF0C-739F-4B5B-ADA0-872B1C2C9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4DD2-60EC-4B7A-9AA9-C3D2B38B2FD6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F61DAD-C62E-4B8E-BC60-B133572A8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3CCCF4-04AC-4BA2-8E82-7AC419AC1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F496-3530-463B-B701-D0B28E219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510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3E73C9-11C0-4AED-9B74-BE12100D0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D3B6A57-039B-4ECE-9164-7C3EE6AF35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7EB963-1217-43DC-80E3-E80712E4E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460246-4F26-4174-910B-6098172D2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4DD2-60EC-4B7A-9AA9-C3D2B38B2FD6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53DA49-A266-4CBD-B722-FE35A644E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30183A-5D77-49EC-9CD6-FDF06DC7C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F496-3530-463B-B701-D0B28E219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085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E49A58B-898D-4FF6-BED8-989427D97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17644D-4695-4B56-A900-C9E5C6844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27AD44-ACA1-436F-B5A4-C6CCC02629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14DD2-60EC-4B7A-9AA9-C3D2B38B2FD6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AC5749-055A-4A68-B670-E00CDD37FD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9625EC-CBD8-4E74-A38C-12DA36D518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EF496-3530-463B-B701-D0B28E219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262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8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12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6.png"/><Relationship Id="rId5" Type="http://schemas.openxmlformats.org/officeDocument/2006/relationships/image" Target="../media/image13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15.png"/><Relationship Id="rId1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DCB362-C6AB-40BF-B826-D07335EC7C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1001"/>
            <a:ext cx="9144000" cy="1219200"/>
          </a:xfrm>
        </p:spPr>
        <p:txBody>
          <a:bodyPr/>
          <a:lstStyle/>
          <a:p>
            <a:r>
              <a:rPr lang="zh-CN" altLang="en-US" b="1" dirty="0"/>
              <a:t>二、分治法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88D602-A168-4D67-A535-E2DEED6BCF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71950" y="1933575"/>
            <a:ext cx="6496050" cy="3324225"/>
          </a:xfrm>
        </p:spPr>
        <p:txBody>
          <a:bodyPr/>
          <a:lstStyle/>
          <a:p>
            <a:pPr algn="l"/>
            <a:r>
              <a:rPr lang="en-US" altLang="zh-CN" b="1" dirty="0"/>
              <a:t>1.</a:t>
            </a:r>
            <a:r>
              <a:rPr lang="zh-CN" altLang="en-US" b="1" dirty="0"/>
              <a:t>分治法基本思想</a:t>
            </a:r>
            <a:endParaRPr lang="en-US" altLang="zh-CN" b="1" dirty="0"/>
          </a:p>
          <a:p>
            <a:pPr algn="l"/>
            <a:r>
              <a:rPr lang="en-US" altLang="zh-CN" b="1" dirty="0"/>
              <a:t>2.</a:t>
            </a:r>
            <a:r>
              <a:rPr lang="zh-CN" altLang="en-US" b="1" dirty="0"/>
              <a:t>最大子段和问题</a:t>
            </a:r>
            <a:endParaRPr lang="en-US" altLang="zh-CN" b="1" dirty="0"/>
          </a:p>
          <a:p>
            <a:pPr algn="l"/>
            <a:r>
              <a:rPr lang="en-US" altLang="zh-CN" b="1" dirty="0"/>
              <a:t>3.Strassen </a:t>
            </a:r>
            <a:r>
              <a:rPr lang="zh-CN" altLang="en-US" b="1" dirty="0"/>
              <a:t>矩阵乘法</a:t>
            </a:r>
            <a:endParaRPr lang="en-US" altLang="zh-CN" b="1" dirty="0"/>
          </a:p>
          <a:p>
            <a:pPr algn="l"/>
            <a:r>
              <a:rPr lang="en-US" altLang="zh-CN" b="1" dirty="0"/>
              <a:t>4.</a:t>
            </a:r>
            <a:r>
              <a:rPr lang="zh-CN" altLang="en-US" b="1" dirty="0"/>
              <a:t>大整数的乘法</a:t>
            </a:r>
            <a:endParaRPr lang="en-US" altLang="zh-CN" b="1" dirty="0"/>
          </a:p>
          <a:p>
            <a:pPr algn="l"/>
            <a:r>
              <a:rPr lang="en-US" altLang="zh-CN" b="1" dirty="0"/>
              <a:t>5.</a:t>
            </a:r>
            <a:r>
              <a:rPr lang="zh-CN" altLang="en-US" b="1" dirty="0"/>
              <a:t>线性时间选择</a:t>
            </a:r>
            <a:endParaRPr lang="en-US" altLang="zh-CN" b="1" dirty="0"/>
          </a:p>
          <a:p>
            <a:pPr algn="l"/>
            <a:r>
              <a:rPr lang="en-US" altLang="zh-CN" b="1" dirty="0"/>
              <a:t>6.</a:t>
            </a:r>
            <a:r>
              <a:rPr lang="zh-CN" altLang="en-US" b="1" dirty="0"/>
              <a:t>循环赛日程表问题</a:t>
            </a:r>
          </a:p>
        </p:txBody>
      </p:sp>
    </p:spTree>
    <p:extLst>
      <p:ext uri="{BB962C8B-B14F-4D97-AF65-F5344CB8AC3E}">
        <p14:creationId xmlns:p14="http://schemas.microsoft.com/office/powerpoint/2010/main" val="3893831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FE73E56-12F0-4A25-88D9-B4712E52CD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95275"/>
                <a:ext cx="10515600" cy="588168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b="1" dirty="0"/>
                  <a:t>3.Strassen </a:t>
                </a:r>
                <a:r>
                  <a:rPr lang="zh-CN" altLang="en-US" b="1" dirty="0"/>
                  <a:t>矩阵乘法</a:t>
                </a:r>
                <a:endParaRPr lang="en-US" altLang="zh-CN" b="1" dirty="0"/>
              </a:p>
              <a:p>
                <a:pPr marL="0" indent="0">
                  <a:buNone/>
                </a:pPr>
                <a:r>
                  <a:rPr lang="en-US" altLang="zh-CN" b="1" dirty="0"/>
                  <a:t>	</a:t>
                </a:r>
                <a:r>
                  <a:rPr lang="zh-CN" altLang="en-US" dirty="0"/>
                  <a:t>设 </a:t>
                </a:r>
                <a:r>
                  <a:rPr lang="en-US" altLang="zh-CN" dirty="0"/>
                  <a:t>A </a:t>
                </a:r>
                <a:r>
                  <a:rPr lang="zh-CN" altLang="en-US" dirty="0"/>
                  <a:t>和 </a:t>
                </a:r>
                <a:r>
                  <a:rPr lang="en-US" altLang="zh-CN" dirty="0"/>
                  <a:t>B </a:t>
                </a:r>
                <a:r>
                  <a:rPr lang="zh-CN" altLang="en-US" dirty="0"/>
                  <a:t>是两个 </a:t>
                </a:r>
                <a:r>
                  <a:rPr lang="en-US" altLang="zh-CN" dirty="0"/>
                  <a:t>n*n </a:t>
                </a:r>
                <a:r>
                  <a:rPr lang="zh-CN" altLang="en-US" dirty="0"/>
                  <a:t>矩阵，现要计算 </a:t>
                </a:r>
                <a:r>
                  <a:rPr lang="en-US" altLang="zh-CN" dirty="0"/>
                  <a:t>A </a:t>
                </a:r>
                <a:r>
                  <a:rPr lang="zh-CN" altLang="en-US" dirty="0"/>
                  <a:t>和 </a:t>
                </a:r>
                <a:r>
                  <a:rPr lang="en-US" altLang="zh-CN" dirty="0"/>
                  <a:t>B </a:t>
                </a:r>
                <a:r>
                  <a:rPr lang="zh-CN" altLang="en-US" dirty="0"/>
                  <a:t>的乘积。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通常，计算 </a:t>
                </a:r>
                <a:r>
                  <a:rPr lang="en-US" altLang="zh-CN" dirty="0"/>
                  <a:t>A*B </a:t>
                </a:r>
                <a:r>
                  <a:rPr lang="zh-CN" altLang="en-US" dirty="0"/>
                  <a:t>的时间复杂性为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𝛩</m:t>
                    </m:r>
                  </m:oMath>
                </a14:m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。现在可以通过分治法给出一个复杂性为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𝛩</m:t>
                    </m:r>
                  </m:oMath>
                </a14:m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的算法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假设 </a:t>
                </a:r>
                <a:r>
                  <a:rPr lang="en-US" altLang="zh-CN" dirty="0"/>
                  <a:t>n </a:t>
                </a:r>
                <a:r>
                  <a:rPr lang="zh-CN" altLang="en-US" dirty="0"/>
                  <a:t>是 </a:t>
                </a:r>
                <a:r>
                  <a:rPr lang="en-US" altLang="zh-CN" dirty="0"/>
                  <a:t>2 </a:t>
                </a:r>
                <a:r>
                  <a:rPr lang="zh-CN" altLang="en-US" dirty="0"/>
                  <a:t>的幂</a:t>
                </a:r>
                <a:r>
                  <a:rPr lang="en-US" altLang="zh-CN" dirty="0"/>
                  <a:t>)</a:t>
                </a:r>
              </a:p>
              <a:p>
                <a:pPr marL="0" indent="0">
                  <a:buNone/>
                </a:pPr>
                <a:r>
                  <a:rPr lang="zh-CN" altLang="en-US" dirty="0">
                    <a:highlight>
                      <a:srgbClr val="FFFF00"/>
                    </a:highlight>
                  </a:rPr>
                  <a:t>一般情况：</a:t>
                </a:r>
                <a:endParaRPr lang="en-US" altLang="zh-CN" dirty="0">
                  <a:highlight>
                    <a:srgbClr val="FFFF00"/>
                  </a:highlight>
                </a:endParaRP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pt-BR" dirty="0"/>
                  <a:t>由此可得：</a:t>
                </a:r>
                <a:endParaRPr lang="en-US" altLang="zh-CN" dirty="0"/>
              </a:p>
              <a:p>
                <a:pPr marL="0" indent="0">
                  <a:buNone/>
                </a:pPr>
                <a:endParaRPr lang="zh-CN" altLang="pt-BR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FE73E56-12F0-4A25-88D9-B4712E52CD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95275"/>
                <a:ext cx="10515600" cy="5881688"/>
              </a:xfrm>
              <a:blipFill>
                <a:blip r:embed="rId2"/>
                <a:stretch>
                  <a:fillRect l="-1217" t="-18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B94818CB-D1AE-4149-80F4-7B35A7BB9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470" y="2892009"/>
            <a:ext cx="4819650" cy="895350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A4274876-643E-4676-BB11-2EF2113DA7CA}"/>
              </a:ext>
            </a:extLst>
          </p:cNvPr>
          <p:cNvSpPr txBox="1">
            <a:spLocks/>
          </p:cNvSpPr>
          <p:nvPr/>
        </p:nvSpPr>
        <p:spPr>
          <a:xfrm>
            <a:off x="6400799" y="2266949"/>
            <a:ext cx="5629275" cy="4438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400" dirty="0">
                <a:highlight>
                  <a:srgbClr val="FFFF00"/>
                </a:highlight>
              </a:rPr>
              <a:t>当 </a:t>
            </a:r>
            <a:r>
              <a:rPr lang="en-US" altLang="zh-CN" sz="2400" dirty="0">
                <a:highlight>
                  <a:srgbClr val="FFFF00"/>
                </a:highlight>
              </a:rPr>
              <a:t>n=2 </a:t>
            </a:r>
            <a:r>
              <a:rPr lang="zh-CN" altLang="en-US" sz="2400" dirty="0">
                <a:highlight>
                  <a:srgbClr val="FFFF00"/>
                </a:highlight>
              </a:rPr>
              <a:t>时，</a:t>
            </a:r>
            <a:r>
              <a:rPr lang="en-US" altLang="zh-CN" sz="2400" dirty="0">
                <a:highlight>
                  <a:srgbClr val="FFFF00"/>
                </a:highlight>
              </a:rPr>
              <a:t>2 </a:t>
            </a:r>
            <a:r>
              <a:rPr lang="zh-CN" altLang="en-US" sz="2400" dirty="0">
                <a:highlight>
                  <a:srgbClr val="FFFF00"/>
                </a:highlight>
              </a:rPr>
              <a:t>个 </a:t>
            </a:r>
            <a:r>
              <a:rPr lang="en-US" altLang="zh-CN" sz="2400" dirty="0">
                <a:highlight>
                  <a:srgbClr val="FFFF00"/>
                </a:highlight>
              </a:rPr>
              <a:t>2 </a:t>
            </a:r>
            <a:r>
              <a:rPr lang="zh-CN" altLang="en-US" sz="2400" dirty="0">
                <a:highlight>
                  <a:srgbClr val="FFFF00"/>
                </a:highlight>
              </a:rPr>
              <a:t>阶方阵的乘积可以直接计算出来，共需 </a:t>
            </a:r>
            <a:r>
              <a:rPr lang="en-US" altLang="zh-CN" sz="2400" dirty="0">
                <a:highlight>
                  <a:srgbClr val="FFFF00"/>
                </a:highlight>
              </a:rPr>
              <a:t>8 </a:t>
            </a:r>
            <a:r>
              <a:rPr lang="zh-CN" altLang="en-US" sz="2400" dirty="0">
                <a:highlight>
                  <a:srgbClr val="FFFF00"/>
                </a:highlight>
              </a:rPr>
              <a:t>次乘法和 </a:t>
            </a:r>
            <a:r>
              <a:rPr lang="en-US" altLang="zh-CN" sz="2400" dirty="0">
                <a:highlight>
                  <a:srgbClr val="FFFF00"/>
                </a:highlight>
              </a:rPr>
              <a:t>4 </a:t>
            </a:r>
            <a:r>
              <a:rPr lang="zh-CN" altLang="en-US" sz="2400" dirty="0">
                <a:highlight>
                  <a:srgbClr val="FFFF00"/>
                </a:highlight>
              </a:rPr>
              <a:t>次加法。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400" dirty="0">
                <a:highlight>
                  <a:srgbClr val="FFFF00"/>
                </a:highlight>
              </a:rPr>
              <a:t>当 </a:t>
            </a:r>
            <a:r>
              <a:rPr lang="en-US" altLang="zh-CN" sz="2400" dirty="0">
                <a:highlight>
                  <a:srgbClr val="FFFF00"/>
                </a:highlight>
              </a:rPr>
              <a:t>n&gt;2 </a:t>
            </a:r>
            <a:r>
              <a:rPr lang="zh-CN" altLang="en-US" sz="2400" dirty="0">
                <a:highlight>
                  <a:srgbClr val="FFFF00"/>
                </a:highlight>
              </a:rPr>
              <a:t>时，计算 </a:t>
            </a:r>
            <a:r>
              <a:rPr lang="en-US" altLang="zh-CN" sz="2400" dirty="0">
                <a:highlight>
                  <a:srgbClr val="FFFF00"/>
                </a:highlight>
              </a:rPr>
              <a:t>8 </a:t>
            </a:r>
            <a:r>
              <a:rPr lang="zh-CN" altLang="en-US" sz="2400" dirty="0">
                <a:highlight>
                  <a:srgbClr val="FFFF00"/>
                </a:highlight>
              </a:rPr>
              <a:t>个 </a:t>
            </a:r>
            <a:r>
              <a:rPr lang="en-US" altLang="zh-CN" sz="2400" dirty="0">
                <a:highlight>
                  <a:srgbClr val="FFFF00"/>
                </a:highlight>
              </a:rPr>
              <a:t>n/2 </a:t>
            </a:r>
            <a:r>
              <a:rPr lang="zh-CN" altLang="en-US" sz="2400" dirty="0">
                <a:highlight>
                  <a:srgbClr val="FFFF00"/>
                </a:highlight>
              </a:rPr>
              <a:t>阶方阵的乘积和 </a:t>
            </a:r>
            <a:r>
              <a:rPr lang="en-US" altLang="zh-CN" sz="2400" dirty="0">
                <a:highlight>
                  <a:srgbClr val="FFFF00"/>
                </a:highlight>
              </a:rPr>
              <a:t>4 </a:t>
            </a:r>
            <a:r>
              <a:rPr lang="zh-CN" altLang="en-US" sz="2400" dirty="0">
                <a:highlight>
                  <a:srgbClr val="FFFF00"/>
                </a:highlight>
              </a:rPr>
              <a:t>个 </a:t>
            </a:r>
            <a:r>
              <a:rPr lang="en-US" altLang="zh-CN" sz="2400" dirty="0">
                <a:highlight>
                  <a:srgbClr val="FFFF00"/>
                </a:highlight>
              </a:rPr>
              <a:t>n/2 </a:t>
            </a:r>
            <a:r>
              <a:rPr lang="zh-CN" altLang="en-US" sz="2400" dirty="0">
                <a:highlight>
                  <a:srgbClr val="FFFF00"/>
                </a:highlight>
              </a:rPr>
              <a:t>阶方阵的加法。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400" dirty="0">
                <a:highlight>
                  <a:srgbClr val="FFFF00"/>
                </a:highlight>
              </a:rPr>
              <a:t>上述分治法的计算时间 </a:t>
            </a:r>
            <a:r>
              <a:rPr lang="en-US" altLang="zh-CN" sz="2400" dirty="0">
                <a:highlight>
                  <a:srgbClr val="FFFF00"/>
                </a:highlight>
              </a:rPr>
              <a:t>T</a:t>
            </a:r>
            <a:r>
              <a:rPr lang="zh-CN" altLang="en-US" sz="2400" dirty="0">
                <a:highlight>
                  <a:srgbClr val="FFFF00"/>
                </a:highlight>
              </a:rPr>
              <a:t>（</a:t>
            </a:r>
            <a:r>
              <a:rPr lang="en-US" altLang="zh-CN" sz="2400" dirty="0">
                <a:highlight>
                  <a:srgbClr val="FFFF00"/>
                </a:highlight>
              </a:rPr>
              <a:t>n</a:t>
            </a:r>
            <a:r>
              <a:rPr lang="zh-CN" altLang="en-US" sz="2400" dirty="0">
                <a:highlight>
                  <a:srgbClr val="FFFF00"/>
                </a:highlight>
              </a:rPr>
              <a:t>）的递归方程为：</a:t>
            </a:r>
            <a:endParaRPr lang="en-US" altLang="zh-CN" sz="2400" dirty="0">
              <a:highlight>
                <a:srgbClr val="FFFF00"/>
              </a:highlight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2400" dirty="0">
              <a:highlight>
                <a:srgbClr val="FFFF00"/>
              </a:highlight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2400" dirty="0">
              <a:highlight>
                <a:srgbClr val="FFFF00"/>
              </a:highlight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400" dirty="0">
                <a:highlight>
                  <a:srgbClr val="FFFF00"/>
                </a:highlight>
              </a:rPr>
              <a:t>可用套用公式法求此递归方程解的渐进阶：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99D161D7-166D-4921-9D51-C9B31D0A6C07}"/>
                  </a:ext>
                </a:extLst>
              </p14:cNvPr>
              <p14:cNvContentPartPr/>
              <p14:nvPr/>
            </p14:nvContentPartPr>
            <p14:xfrm>
              <a:off x="6386055" y="2204130"/>
              <a:ext cx="360" cy="4653720"/>
            </p14:xfrm>
          </p:contentPart>
        </mc:Choice>
        <mc:Fallback xmlns=""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99D161D7-166D-4921-9D51-C9B31D0A6C0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77415" y="2195490"/>
                <a:ext cx="18000" cy="467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组合 13">
            <a:extLst>
              <a:ext uri="{FF2B5EF4-FFF2-40B4-BE49-F238E27FC236}">
                <a16:creationId xmlns:a16="http://schemas.microsoft.com/office/drawing/2014/main" id="{BCEB493C-E884-46E0-A233-6FFC67D3B336}"/>
              </a:ext>
            </a:extLst>
          </p:cNvPr>
          <p:cNvGrpSpPr/>
          <p:nvPr/>
        </p:nvGrpSpPr>
        <p:grpSpPr>
          <a:xfrm>
            <a:off x="6362295" y="2210055"/>
            <a:ext cx="5813640" cy="360"/>
            <a:chOff x="6362295" y="2210055"/>
            <a:chExt cx="581364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813BB269-98A1-44AA-9271-0A951B493A22}"/>
                    </a:ext>
                  </a:extLst>
                </p14:cNvPr>
                <p14:cNvContentPartPr/>
                <p14:nvPr/>
              </p14:nvContentPartPr>
              <p14:xfrm>
                <a:off x="6362295" y="2210055"/>
                <a:ext cx="5808240" cy="360"/>
              </p14:xfrm>
            </p:contentPart>
          </mc:Choice>
          <mc:Fallback xmlns=""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813BB269-98A1-44AA-9271-0A951B493A2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53655" y="2201415"/>
                  <a:ext cx="5825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C58373A3-D5D8-482C-8B83-5881B0F4E233}"/>
                    </a:ext>
                  </a:extLst>
                </p14:cNvPr>
                <p14:cNvContentPartPr/>
                <p14:nvPr/>
              </p14:nvContentPartPr>
              <p14:xfrm>
                <a:off x="12096735" y="2210055"/>
                <a:ext cx="79200" cy="360"/>
              </p14:xfrm>
            </p:contentPart>
          </mc:Choice>
          <mc:Fallback xmlns=""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C58373A3-D5D8-482C-8B83-5881B0F4E23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087735" y="2201415"/>
                  <a:ext cx="9684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D024B92C-EDD6-405A-98FB-16239016EBCB}"/>
                  </a:ext>
                </a:extLst>
              </p14:cNvPr>
              <p14:cNvContentPartPr/>
              <p14:nvPr/>
            </p14:nvContentPartPr>
            <p14:xfrm>
              <a:off x="8524455" y="4066935"/>
              <a:ext cx="360" cy="360"/>
            </p14:xfrm>
          </p:contentPart>
        </mc:Choice>
        <mc:Fallback xmlns=""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D024B92C-EDD6-405A-98FB-16239016EBC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515815" y="4057935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53B41E81-3901-4BC8-AE9E-A698EBEBC15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24625" y="4636354"/>
            <a:ext cx="5029200" cy="9715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B9FA5AC-8318-4CD4-ABDD-5AB7994F6A0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10500" y="6143011"/>
            <a:ext cx="1847850" cy="4953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BD2829F-635D-45AC-931E-5160A4362A8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8175" y="4460547"/>
            <a:ext cx="3133005" cy="180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212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0C611E-A4E7-4CFB-8956-D255C509F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650"/>
            <a:ext cx="10515600" cy="64817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改进上述算法，计算 </a:t>
            </a:r>
            <a:r>
              <a:rPr lang="en-US" altLang="zh-CN" dirty="0"/>
              <a:t>n/2 </a:t>
            </a:r>
            <a:r>
              <a:rPr lang="zh-CN" altLang="en-US" dirty="0"/>
              <a:t>阶矩阵的 </a:t>
            </a:r>
            <a:r>
              <a:rPr lang="en-US" altLang="zh-CN" dirty="0"/>
              <a:t>10 </a:t>
            </a:r>
            <a:r>
              <a:rPr lang="zh-CN" altLang="en-US" dirty="0"/>
              <a:t>个加减法和 </a:t>
            </a:r>
            <a:r>
              <a:rPr lang="en-US" altLang="zh-CN" dirty="0"/>
              <a:t>7 </a:t>
            </a:r>
            <a:r>
              <a:rPr lang="zh-CN" altLang="en-US" dirty="0"/>
              <a:t>个乘法：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计算 </a:t>
            </a:r>
            <a:r>
              <a:rPr lang="en-US" altLang="zh-CN" dirty="0"/>
              <a:t>n/2 </a:t>
            </a:r>
            <a:r>
              <a:rPr lang="zh-CN" altLang="en-US" dirty="0"/>
              <a:t>阶矩阵的 </a:t>
            </a:r>
            <a:r>
              <a:rPr lang="en-US" altLang="zh-CN" dirty="0"/>
              <a:t>8 </a:t>
            </a:r>
            <a:r>
              <a:rPr lang="zh-CN" altLang="en-US" dirty="0"/>
              <a:t>个加减法：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4219A5C-FD27-43C7-975C-17182B623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00100"/>
            <a:ext cx="3305175" cy="33147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59F85D0-AF79-452C-A786-13076D9D2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833938"/>
            <a:ext cx="303847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12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89C499E-6304-4D9B-88D1-71AC0885C3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09575"/>
                <a:ext cx="10515600" cy="576738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highlight>
                      <a:srgbClr val="FFFF00"/>
                    </a:highlight>
                  </a:rPr>
                  <a:t>算法分析：</a:t>
                </a:r>
                <a:endParaRPr lang="en-US" altLang="zh-CN" dirty="0">
                  <a:highlight>
                    <a:srgbClr val="FFFF00"/>
                  </a:highlight>
                </a:endParaRPr>
              </a:p>
              <a:p>
                <a:pPr marL="0" indent="0">
                  <a:buNone/>
                </a:pPr>
                <a:r>
                  <a:rPr lang="zh-CN" altLang="en-US" dirty="0"/>
                  <a:t>按上述方法设计的分治算法在划分阶段花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𝛩</m:t>
                    </m:r>
                  </m:oMath>
                </a14:m>
                <a:r>
                  <a:rPr lang="en-US" altLang="zh-CN" dirty="0"/>
                  <a:t>(1)</a:t>
                </a:r>
                <a:r>
                  <a:rPr lang="zh-CN" altLang="en-US" dirty="0"/>
                  <a:t>时间，递归求解子问题阶段花</a:t>
                </a:r>
                <a:r>
                  <a:rPr lang="en-US" altLang="zh-CN" dirty="0"/>
                  <a:t>7T(n/2)</a:t>
                </a:r>
                <a:r>
                  <a:rPr lang="zh-CN" altLang="en-US" dirty="0"/>
                  <a:t>时间，在合并阶段花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𝛩</m:t>
                    </m:r>
                  </m:oMath>
                </a14:m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。建立 </a:t>
                </a:r>
                <a:r>
                  <a:rPr lang="en-US" altLang="zh-CN" dirty="0"/>
                  <a:t>T(n)</a:t>
                </a:r>
                <a:r>
                  <a:rPr lang="zh-CN" altLang="en-US" dirty="0"/>
                  <a:t>的递归方程如下：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用套用公式法求此递归方程解的渐进阶得：</a:t>
                </a: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89C499E-6304-4D9B-88D1-71AC0885C3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09575"/>
                <a:ext cx="10515600" cy="5767388"/>
              </a:xfrm>
              <a:blipFill>
                <a:blip r:embed="rId2"/>
                <a:stretch>
                  <a:fillRect l="-1217" t="-1903" r="-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410332EE-7F5D-49F5-B645-2FCAE3F82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225" y="2416969"/>
            <a:ext cx="5067300" cy="8763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AD15A9A-AE10-4B57-B9BE-24C133F964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7700" y="4817270"/>
            <a:ext cx="32766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693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8F344D5-3A0C-42DF-BC77-20B1B57B07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38150"/>
                <a:ext cx="10515600" cy="573881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b="1" dirty="0"/>
                  <a:t>4.</a:t>
                </a:r>
                <a:r>
                  <a:rPr lang="zh-CN" altLang="en-US" b="1" dirty="0"/>
                  <a:t>大整数的乘法</a:t>
                </a:r>
                <a:endParaRPr lang="en-US" altLang="zh-CN" b="1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若 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X 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和 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Y 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是 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n 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位二进制大整数，现要计算它们的乘积。</a:t>
                </a:r>
                <a:endParaRPr lang="en-US" altLang="zh-CN" dirty="0">
                  <a:highlight>
                    <a:srgbClr val="FFFF00"/>
                  </a:highlight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highlight>
                      <a:srgbClr val="FFFF00"/>
                    </a:highlight>
                  </a:rPr>
                  <a:t>(1) 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分治算法设计</a:t>
                </a:r>
                <a:endParaRPr lang="en-US" altLang="zh-CN" dirty="0">
                  <a:highlight>
                    <a:srgbClr val="FFFF00"/>
                  </a:highlight>
                </a:endParaRPr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zh-CN" altLang="en-US" dirty="0"/>
                  <a:t>若将每两个一位数的乘法或加法看作一步运算，通常，计算 </a:t>
                </a:r>
                <a:r>
                  <a:rPr lang="en-US" altLang="zh-CN" dirty="0"/>
                  <a:t>X*Y </a:t>
                </a:r>
                <a:r>
                  <a:rPr lang="zh-CN" altLang="en-US" dirty="0"/>
                  <a:t>的时间复杂性为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𝛩</m:t>
                    </m:r>
                  </m:oMath>
                </a14:m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。现在可以通过分治法给出一个复杂性为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𝛩</m:t>
                    </m:r>
                  </m:oMath>
                </a14:m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的算法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为简单起见，假设 </a:t>
                </a:r>
                <a:r>
                  <a:rPr lang="en-US" altLang="zh-CN" dirty="0"/>
                  <a:t>n </a:t>
                </a:r>
                <a:r>
                  <a:rPr lang="zh-CN" altLang="en-US" dirty="0"/>
                  <a:t>是 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的幂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一般情况：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8F344D5-3A0C-42DF-BC77-20B1B57B07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38150"/>
                <a:ext cx="10515600" cy="5738813"/>
              </a:xfrm>
              <a:blipFill>
                <a:blip r:embed="rId2"/>
                <a:stretch>
                  <a:fillRect l="-1217" t="-20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772BF44C-902C-4FFF-9B2B-0EC3C8B22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925" y="3767137"/>
            <a:ext cx="76390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966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B756C9F-B7DB-424D-B85C-3B776E43D4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52425"/>
                <a:ext cx="10515600" cy="58245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按上述方法设计的分治算法在划分阶段花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𝛩</m:t>
                    </m:r>
                  </m:oMath>
                </a14:m>
                <a:r>
                  <a:rPr lang="en-US" altLang="zh-CN" dirty="0"/>
                  <a:t>(1)</a:t>
                </a:r>
                <a:r>
                  <a:rPr lang="zh-CN" altLang="en-US" dirty="0"/>
                  <a:t>时间，递归求解子问题阶段花</a:t>
                </a:r>
                <a:r>
                  <a:rPr lang="en-US" altLang="zh-CN" dirty="0"/>
                  <a:t>4T(n/2)</a:t>
                </a:r>
                <a:r>
                  <a:rPr lang="zh-CN" altLang="en-US" dirty="0"/>
                  <a:t>时间，在合并阶段花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𝛩</m:t>
                    </m:r>
                  </m:oMath>
                </a14:m>
                <a:r>
                  <a:rPr lang="el-GR" altLang="zh-CN" dirty="0"/>
                  <a:t>(</a:t>
                </a:r>
                <a:r>
                  <a:rPr lang="en-US" altLang="zh-CN" dirty="0"/>
                  <a:t>n) </a:t>
                </a:r>
                <a:r>
                  <a:rPr lang="zh-CN" altLang="en-US" dirty="0"/>
                  <a:t>，计算时间 </a:t>
                </a:r>
                <a:r>
                  <a:rPr lang="en-US" altLang="zh-CN" dirty="0"/>
                  <a:t>T(n)</a:t>
                </a:r>
                <a:r>
                  <a:rPr lang="zh-CN" altLang="en-US" dirty="0"/>
                  <a:t>的递归方程为：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可用套用公式法求此递归方程解的渐进阶得到：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B756C9F-B7DB-424D-B85C-3B776E43D4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52425"/>
                <a:ext cx="10515600" cy="5824538"/>
              </a:xfrm>
              <a:blipFill>
                <a:blip r:embed="rId2"/>
                <a:stretch>
                  <a:fillRect l="-1217" t="-1885" r="-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8FA1861C-A7F8-4DF5-99F1-97AA53EC5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641" y="1790700"/>
            <a:ext cx="7243172" cy="153352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B589746-9A6D-4FB5-B78E-065C966303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6262" y="4762501"/>
            <a:ext cx="2085974" cy="76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536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4C29D4-0997-46A6-91A7-BC3B6D689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225"/>
            <a:ext cx="10515600" cy="59007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改进上述计算公式：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算法：</a:t>
            </a:r>
          </a:p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计算 </a:t>
            </a:r>
            <a:r>
              <a:rPr lang="en-US" altLang="zh-CN" dirty="0"/>
              <a:t>A-B </a:t>
            </a:r>
            <a:r>
              <a:rPr lang="zh-CN" altLang="en-US" dirty="0"/>
              <a:t>和 </a:t>
            </a:r>
            <a:r>
              <a:rPr lang="en-US" altLang="zh-CN" dirty="0"/>
              <a:t>D-C;</a:t>
            </a:r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计算 </a:t>
            </a:r>
            <a:r>
              <a:rPr lang="en-US" altLang="zh-CN" dirty="0"/>
              <a:t>n/2 </a:t>
            </a:r>
            <a:r>
              <a:rPr lang="zh-CN" altLang="en-US" dirty="0"/>
              <a:t>位乘法 </a:t>
            </a:r>
            <a:r>
              <a:rPr lang="en-US" altLang="zh-CN" dirty="0"/>
              <a:t>AC</a:t>
            </a:r>
            <a:r>
              <a:rPr lang="zh-CN" altLang="en-US" dirty="0"/>
              <a:t>、</a:t>
            </a:r>
            <a:r>
              <a:rPr lang="en-US" altLang="zh-CN" dirty="0"/>
              <a:t>BD</a:t>
            </a:r>
            <a:r>
              <a:rPr lang="zh-CN" altLang="en-US" dirty="0"/>
              <a:t>、</a:t>
            </a:r>
            <a:r>
              <a:rPr lang="en-US" altLang="zh-CN" dirty="0"/>
              <a:t>(A-B)( D-C);</a:t>
            </a:r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计算</a:t>
            </a:r>
            <a:r>
              <a:rPr lang="en-US" altLang="zh-CN" dirty="0"/>
              <a:t>(A-B)( D-C)+AC+BD;</a:t>
            </a:r>
          </a:p>
          <a:p>
            <a:pPr marL="0" indent="0">
              <a:buNone/>
            </a:pPr>
            <a:r>
              <a:rPr lang="en-US" altLang="zh-CN" dirty="0"/>
              <a:t>4. AC </a:t>
            </a:r>
            <a:r>
              <a:rPr lang="zh-CN" altLang="en-US" dirty="0"/>
              <a:t>左移 </a:t>
            </a:r>
            <a:r>
              <a:rPr lang="en-US" altLang="zh-CN" dirty="0"/>
              <a:t>n </a:t>
            </a:r>
            <a:r>
              <a:rPr lang="zh-CN" altLang="en-US" dirty="0"/>
              <a:t>位，</a:t>
            </a:r>
            <a:r>
              <a:rPr lang="en-US" altLang="zh-CN" dirty="0"/>
              <a:t>((A-B)( D-C)+AC+BD)</a:t>
            </a:r>
            <a:r>
              <a:rPr lang="zh-CN" altLang="en-US" dirty="0"/>
              <a:t>左移 </a:t>
            </a:r>
            <a:r>
              <a:rPr lang="en-US" altLang="zh-CN" dirty="0"/>
              <a:t>n/2 </a:t>
            </a:r>
            <a:r>
              <a:rPr lang="zh-CN" altLang="en-US" dirty="0"/>
              <a:t>位，计算 </a:t>
            </a:r>
            <a:r>
              <a:rPr lang="en-US" altLang="zh-CN" dirty="0"/>
              <a:t>XY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CC32896-8C0B-4B13-A787-FF44C674B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00112"/>
            <a:ext cx="50768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642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E95661C-F744-41AD-A6C0-94A18CAB30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14326"/>
                <a:ext cx="10515600" cy="58626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>
                    <a:highlight>
                      <a:srgbClr val="FFFF00"/>
                    </a:highlight>
                  </a:rPr>
                  <a:t>(2) 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算法分析</a:t>
                </a:r>
                <a:endParaRPr lang="en-US" altLang="zh-CN" dirty="0">
                  <a:highlight>
                    <a:srgbClr val="FFFF00"/>
                  </a:highlight>
                </a:endParaRPr>
              </a:p>
              <a:p>
                <a:pPr marL="0" indent="0">
                  <a:buNone/>
                </a:pPr>
                <a:r>
                  <a:rPr lang="zh-CN" altLang="en-US" dirty="0"/>
                  <a:t>按上述方法设计的分治算法在划分阶段花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𝛩</m:t>
                    </m:r>
                  </m:oMath>
                </a14:m>
                <a:r>
                  <a:rPr lang="en-US" altLang="zh-CN" dirty="0"/>
                  <a:t>(1)</a:t>
                </a:r>
                <a:r>
                  <a:rPr lang="zh-CN" altLang="en-US" dirty="0"/>
                  <a:t>时间，递归求解子问题阶段花</a:t>
                </a:r>
                <a:r>
                  <a:rPr lang="en-US" altLang="zh-CN" dirty="0"/>
                  <a:t>3T(n/2)</a:t>
                </a:r>
                <a:r>
                  <a:rPr lang="zh-CN" altLang="en-US" dirty="0"/>
                  <a:t>时间，在合并阶段花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𝛩</m:t>
                    </m:r>
                  </m:oMath>
                </a14:m>
                <a:r>
                  <a:rPr lang="en-US" altLang="zh-CN" dirty="0"/>
                  <a:t>(n)</a:t>
                </a:r>
                <a:r>
                  <a:rPr lang="zh-CN" altLang="en-US" dirty="0"/>
                  <a:t>。建立分治法的计算时间 </a:t>
                </a:r>
                <a:r>
                  <a:rPr lang="en-US" altLang="zh-CN" dirty="0"/>
                  <a:t>T(n)</a:t>
                </a:r>
                <a:r>
                  <a:rPr lang="zh-CN" altLang="en-US" dirty="0"/>
                  <a:t>递归方程如下：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用套用公式法求此递归方程解的渐进阶得：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E95661C-F744-41AD-A6C0-94A18CAB30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14326"/>
                <a:ext cx="10515600" cy="5862638"/>
              </a:xfrm>
              <a:blipFill>
                <a:blip r:embed="rId2"/>
                <a:stretch>
                  <a:fillRect l="-1217" t="-1977" r="-4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51D7146A-67EA-4F94-939B-CF3D9BC2E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4174" y="2324100"/>
            <a:ext cx="6576373" cy="15906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DAE1DEA-F9D1-4369-9A12-C987ED3FE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7575" y="4933950"/>
            <a:ext cx="4904317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801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6D96E6-C169-4FAA-A6D6-1CA21F23E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5275"/>
            <a:ext cx="10515600" cy="5881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5.</a:t>
            </a:r>
            <a:r>
              <a:rPr lang="zh-CN" altLang="en-US" b="1" dirty="0"/>
              <a:t>线性时间选择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线性时间选择问题是给定线性序集中的 </a:t>
            </a:r>
            <a:r>
              <a:rPr lang="en-US" altLang="zh-CN" dirty="0"/>
              <a:t>n </a:t>
            </a:r>
            <a:r>
              <a:rPr lang="zh-CN" altLang="en-US" dirty="0"/>
              <a:t>个元素和一个整数 </a:t>
            </a:r>
            <a:r>
              <a:rPr lang="en-US" altLang="zh-CN" dirty="0"/>
              <a:t>k(1≤k≤n), </a:t>
            </a:r>
            <a:r>
              <a:rPr lang="zh-CN" altLang="en-US" dirty="0"/>
              <a:t>要求找出这 </a:t>
            </a:r>
            <a:r>
              <a:rPr lang="en-US" altLang="zh-CN" dirty="0"/>
              <a:t>n </a:t>
            </a:r>
            <a:r>
              <a:rPr lang="zh-CN" altLang="en-US" dirty="0"/>
              <a:t>个元素中第 </a:t>
            </a:r>
            <a:r>
              <a:rPr lang="en-US" altLang="zh-CN" dirty="0"/>
              <a:t>k </a:t>
            </a:r>
            <a:r>
              <a:rPr lang="zh-CN" altLang="en-US" dirty="0"/>
              <a:t>小的元素。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在最坏情况下用 </a:t>
            </a:r>
            <a:r>
              <a:rPr lang="en-US" altLang="zh-CN" dirty="0"/>
              <a:t>O(n)</a:t>
            </a:r>
            <a:r>
              <a:rPr lang="zh-CN" altLang="en-US" dirty="0"/>
              <a:t>时间就可以完成选择问题。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highlight>
                  <a:srgbClr val="FFFF00"/>
                </a:highlight>
              </a:rPr>
              <a:t>（</a:t>
            </a:r>
            <a:r>
              <a:rPr lang="en-US" altLang="zh-CN" dirty="0">
                <a:highlight>
                  <a:srgbClr val="FFFF00"/>
                </a:highlight>
              </a:rPr>
              <a:t>1</a:t>
            </a:r>
            <a:r>
              <a:rPr lang="zh-CN" altLang="en-US" dirty="0">
                <a:highlight>
                  <a:srgbClr val="FFFF00"/>
                </a:highlight>
              </a:rPr>
              <a:t>）分治算法设计</a:t>
            </a:r>
            <a:endParaRPr lang="en-US" altLang="zh-CN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zh-CN" altLang="en-US" dirty="0"/>
              <a:t>下面给出最坏情况下用 </a:t>
            </a:r>
            <a:r>
              <a:rPr lang="en-US" altLang="zh-CN" dirty="0"/>
              <a:t>O(n)</a:t>
            </a:r>
            <a:r>
              <a:rPr lang="zh-CN" altLang="en-US" dirty="0"/>
              <a:t>时间就完成选择任务的算法 </a:t>
            </a:r>
            <a:r>
              <a:rPr lang="en-US" altLang="zh-CN" dirty="0"/>
              <a:t>Select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Select </a:t>
            </a:r>
            <a:r>
              <a:rPr lang="zh-CN" altLang="en-US" dirty="0"/>
              <a:t>算法将 </a:t>
            </a:r>
            <a:r>
              <a:rPr lang="en-US" altLang="zh-CN" dirty="0"/>
              <a:t>n </a:t>
            </a:r>
            <a:r>
              <a:rPr lang="zh-CN" altLang="en-US" dirty="0"/>
              <a:t>个输入元素划分成 </a:t>
            </a:r>
            <a:r>
              <a:rPr lang="en-US" altLang="zh-CN" dirty="0"/>
              <a:t>n/5 </a:t>
            </a:r>
            <a:r>
              <a:rPr lang="zh-CN" altLang="en-US" dirty="0"/>
              <a:t>个组，每组 </a:t>
            </a:r>
            <a:r>
              <a:rPr lang="en-US" altLang="zh-CN" dirty="0"/>
              <a:t>5 </a:t>
            </a:r>
            <a:r>
              <a:rPr lang="zh-CN" altLang="en-US" dirty="0"/>
              <a:t>个元素，将每组中的元素排好序，并取出每组中的中位数。然后递归调用 </a:t>
            </a:r>
            <a:r>
              <a:rPr lang="en-US" altLang="zh-CN" dirty="0"/>
              <a:t>Select </a:t>
            </a:r>
            <a:r>
              <a:rPr lang="zh-CN" altLang="en-US" dirty="0"/>
              <a:t>来找出这 </a:t>
            </a:r>
            <a:r>
              <a:rPr lang="en-US" altLang="zh-CN" dirty="0"/>
              <a:t>n/5 </a:t>
            </a:r>
            <a:r>
              <a:rPr lang="zh-CN" altLang="en-US" dirty="0"/>
              <a:t>个中位数中的中位数 </a:t>
            </a:r>
            <a:r>
              <a:rPr lang="en-US" altLang="zh-CN" dirty="0"/>
              <a:t>x</a:t>
            </a:r>
            <a:r>
              <a:rPr lang="zh-CN" altLang="en-US" dirty="0"/>
              <a:t>，以 </a:t>
            </a:r>
            <a:r>
              <a:rPr lang="en-US" altLang="zh-CN" dirty="0"/>
              <a:t>x </a:t>
            </a:r>
            <a:r>
              <a:rPr lang="zh-CN" altLang="en-US" dirty="0"/>
              <a:t>为基准元素调用 </a:t>
            </a:r>
            <a:r>
              <a:rPr lang="en-US" altLang="zh-CN" dirty="0" err="1"/>
              <a:t>patition</a:t>
            </a:r>
            <a:r>
              <a:rPr lang="en-US" altLang="zh-CN" dirty="0"/>
              <a:t> </a:t>
            </a:r>
            <a:r>
              <a:rPr lang="zh-CN" altLang="en-US" dirty="0"/>
              <a:t>函数将所有数据划分为两个子集，然后根据 </a:t>
            </a:r>
            <a:r>
              <a:rPr lang="en-US" altLang="zh-CN" dirty="0"/>
              <a:t>k </a:t>
            </a:r>
            <a:r>
              <a:rPr lang="zh-CN" altLang="en-US" dirty="0"/>
              <a:t>值大小确定</a:t>
            </a:r>
          </a:p>
          <a:p>
            <a:pPr marL="0" indent="0">
              <a:buNone/>
            </a:pPr>
            <a:r>
              <a:rPr lang="zh-CN" altLang="en-US" dirty="0"/>
              <a:t>求解第一子问题还是第二个子问题。</a:t>
            </a:r>
          </a:p>
        </p:txBody>
      </p:sp>
    </p:spTree>
    <p:extLst>
      <p:ext uri="{BB962C8B-B14F-4D97-AF65-F5344CB8AC3E}">
        <p14:creationId xmlns:p14="http://schemas.microsoft.com/office/powerpoint/2010/main" val="3521436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78A169A-97C4-432D-A46D-F83457E38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47625"/>
            <a:ext cx="8343900" cy="33813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E780245-43A7-4E17-BF67-3806AD5C4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537" y="4100512"/>
            <a:ext cx="393382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186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25AFE3-16A8-4103-800B-56B8E3942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5750"/>
            <a:ext cx="10515600" cy="589121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/>
              <a:t>设数据在 </a:t>
            </a:r>
            <a:r>
              <a:rPr lang="en-US" altLang="zh-CN" dirty="0"/>
              <a:t>a </a:t>
            </a:r>
            <a:r>
              <a:rPr lang="zh-CN" altLang="en-US" dirty="0"/>
              <a:t>数组中，其左界为 </a:t>
            </a:r>
            <a:r>
              <a:rPr lang="en-US" altLang="zh-CN" dirty="0"/>
              <a:t>p</a:t>
            </a:r>
            <a:r>
              <a:rPr lang="zh-CN" altLang="en-US" dirty="0"/>
              <a:t>，右界为 </a:t>
            </a:r>
            <a:r>
              <a:rPr lang="en-US" altLang="zh-CN" dirty="0"/>
              <a:t>r</a:t>
            </a:r>
            <a:r>
              <a:rPr lang="zh-CN" altLang="en-US" dirty="0"/>
              <a:t>，</a:t>
            </a:r>
            <a:r>
              <a:rPr lang="en-US" altLang="zh-CN" dirty="0"/>
              <a:t>Select </a:t>
            </a:r>
            <a:r>
              <a:rPr lang="zh-CN" altLang="en-US" dirty="0"/>
              <a:t>算法如下：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Type Select (Type a[ ], int p, int r, int k) { </a:t>
            </a:r>
          </a:p>
          <a:p>
            <a:pPr marL="0" indent="0">
              <a:buNone/>
            </a:pPr>
            <a:r>
              <a:rPr lang="en-US" altLang="zh-CN" dirty="0"/>
              <a:t>	if (r-p &lt; 75) {</a:t>
            </a:r>
          </a:p>
          <a:p>
            <a:pPr marL="0" indent="0">
              <a:buNone/>
            </a:pPr>
            <a:r>
              <a:rPr lang="en-US" altLang="zh-CN" dirty="0"/>
              <a:t>		//</a:t>
            </a:r>
            <a:r>
              <a:rPr lang="zh-CN" altLang="en-US" dirty="0"/>
              <a:t>用某种简单排序算法对数组 </a:t>
            </a:r>
            <a:r>
              <a:rPr lang="en-US" altLang="zh-CN" dirty="0"/>
              <a:t>a[</a:t>
            </a:r>
            <a:r>
              <a:rPr lang="en-US" altLang="zh-CN" dirty="0" err="1"/>
              <a:t>p:r</a:t>
            </a:r>
            <a:r>
              <a:rPr lang="en-US" altLang="zh-CN" dirty="0"/>
              <a:t>]</a:t>
            </a:r>
            <a:r>
              <a:rPr lang="zh-CN" altLang="en-US" dirty="0"/>
              <a:t>排序；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return a[p+k-1];</a:t>
            </a:r>
          </a:p>
          <a:p>
            <a:pPr marL="0" indent="0">
              <a:buNone/>
            </a:pPr>
            <a:r>
              <a:rPr lang="en-US" altLang="zh-CN" dirty="0"/>
              <a:t>	}		</a:t>
            </a:r>
          </a:p>
          <a:p>
            <a:pPr marL="0" indent="0">
              <a:buNone/>
            </a:pPr>
            <a:r>
              <a:rPr lang="en-US" altLang="zh-CN" dirty="0"/>
              <a:t>for (int </a:t>
            </a:r>
            <a:r>
              <a:rPr lang="en-US" altLang="zh-CN" dirty="0" err="1"/>
              <a:t>i</a:t>
            </a:r>
            <a:r>
              <a:rPr lang="en-US" altLang="zh-CN" dirty="0"/>
              <a:t>=0;i&lt;=(r-p-4)/5; 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</a:p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将 </a:t>
            </a:r>
            <a:r>
              <a:rPr lang="en-US" altLang="zh-CN" dirty="0"/>
              <a:t>a[p+5*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至 </a:t>
            </a:r>
            <a:r>
              <a:rPr lang="en-US" altLang="zh-CN" dirty="0"/>
              <a:t>a[p+5*i+4]</a:t>
            </a:r>
            <a:r>
              <a:rPr lang="zh-CN" altLang="en-US" dirty="0"/>
              <a:t>的第 </a:t>
            </a:r>
            <a:r>
              <a:rPr lang="en-US" altLang="zh-CN" dirty="0"/>
              <a:t>3 </a:t>
            </a:r>
            <a:r>
              <a:rPr lang="zh-CN" altLang="en-US" dirty="0"/>
              <a:t>小元素与 </a:t>
            </a:r>
            <a:r>
              <a:rPr lang="en-US" altLang="zh-CN" dirty="0"/>
              <a:t>a[</a:t>
            </a:r>
            <a:r>
              <a:rPr lang="en-US" altLang="zh-CN" dirty="0" err="1"/>
              <a:t>p+i</a:t>
            </a:r>
            <a:r>
              <a:rPr lang="en-US" altLang="zh-CN" dirty="0"/>
              <a:t>]</a:t>
            </a:r>
            <a:r>
              <a:rPr lang="zh-CN" altLang="en-US" dirty="0"/>
              <a:t>交换；</a:t>
            </a:r>
          </a:p>
          <a:p>
            <a:pPr marL="0" indent="0">
              <a:buNone/>
            </a:pPr>
            <a:r>
              <a:rPr lang="en-US" altLang="zh-CN" dirty="0"/>
              <a:t>Type x= Select</a:t>
            </a:r>
            <a:r>
              <a:rPr lang="zh-CN" altLang="en-US" dirty="0"/>
              <a:t>（</a:t>
            </a:r>
            <a:r>
              <a:rPr lang="en-US" altLang="zh-CN" dirty="0"/>
              <a:t>a, p, p+(r-p-4)/5, (r-p-4)/10</a:t>
            </a:r>
            <a:r>
              <a:rPr lang="zh-CN" altLang="en-US" dirty="0"/>
              <a:t>）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int </a:t>
            </a:r>
            <a:r>
              <a:rPr lang="en-US" altLang="zh-CN" dirty="0" err="1"/>
              <a:t>i</a:t>
            </a:r>
            <a:r>
              <a:rPr lang="en-US" altLang="zh-CN" dirty="0"/>
              <a:t> = Partition(a, p, r, x);</a:t>
            </a:r>
          </a:p>
          <a:p>
            <a:pPr marL="0" indent="0">
              <a:buNone/>
            </a:pPr>
            <a:r>
              <a:rPr lang="en-US" altLang="zh-CN" dirty="0"/>
              <a:t>j= i-p+1;</a:t>
            </a:r>
          </a:p>
          <a:p>
            <a:pPr marL="0" indent="0">
              <a:buNone/>
            </a:pPr>
            <a:r>
              <a:rPr lang="en-US" altLang="zh-CN" dirty="0"/>
              <a:t>if (k&lt;=j) return Select(a, p, </a:t>
            </a:r>
            <a:r>
              <a:rPr lang="en-US" altLang="zh-CN" dirty="0" err="1"/>
              <a:t>i</a:t>
            </a:r>
            <a:r>
              <a:rPr lang="en-US" altLang="zh-CN" dirty="0"/>
              <a:t>, k);</a:t>
            </a:r>
          </a:p>
          <a:p>
            <a:pPr marL="0" indent="0">
              <a:buNone/>
            </a:pPr>
            <a:r>
              <a:rPr lang="en-US" altLang="zh-CN" dirty="0"/>
              <a:t>else return Select(a, i+1, r, k-j);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2372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446B36-488B-42CB-8485-AFEB1C9F4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6725"/>
            <a:ext cx="10515600" cy="5710238"/>
          </a:xfrm>
        </p:spPr>
        <p:txBody>
          <a:bodyPr/>
          <a:lstStyle/>
          <a:p>
            <a:r>
              <a:rPr lang="en-US" altLang="zh-CN" b="1" dirty="0"/>
              <a:t>1.</a:t>
            </a:r>
            <a:r>
              <a:rPr lang="zh-CN" altLang="en-US" b="1" dirty="0"/>
              <a:t>分治法基本思想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en-US" dirty="0"/>
              <a:t>分治法的基本思想是将一个规模为 </a:t>
            </a:r>
            <a:r>
              <a:rPr lang="en-US" altLang="zh-CN" dirty="0"/>
              <a:t>n </a:t>
            </a:r>
            <a:r>
              <a:rPr lang="zh-CN" altLang="en-US" dirty="0"/>
              <a:t>的问题分解为 </a:t>
            </a:r>
            <a:r>
              <a:rPr lang="en-US" altLang="zh-CN" dirty="0"/>
              <a:t>k </a:t>
            </a:r>
            <a:r>
              <a:rPr lang="zh-CN" altLang="en-US" dirty="0"/>
              <a:t>个规模为较小的子问题，这些子问题互相独立且与原问题相同。递归地求解这些子问题，然后利用子问题的解合并（构造）出原问题的解。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514350" indent="-514350">
              <a:buAutoNum type="arabicParenBoth"/>
            </a:pPr>
            <a:r>
              <a:rPr lang="zh-CN" altLang="en-US" dirty="0">
                <a:highlight>
                  <a:srgbClr val="FFFF00"/>
                </a:highlight>
              </a:rPr>
              <a:t>分治算法的设计</a:t>
            </a:r>
            <a:endParaRPr lang="en-US" altLang="zh-CN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zh-CN" altLang="en-US" dirty="0"/>
              <a:t>分治算法的设计过程分为三个阶段：</a:t>
            </a:r>
          </a:p>
          <a:p>
            <a:pPr marL="0" indent="0">
              <a:buNone/>
            </a:pPr>
            <a:r>
              <a:rPr lang="zh-CN" altLang="en-US" dirty="0">
                <a:highlight>
                  <a:srgbClr val="FFFF00"/>
                </a:highlight>
              </a:rPr>
              <a:t>分解（</a:t>
            </a:r>
            <a:r>
              <a:rPr lang="en-US" altLang="zh-CN" dirty="0">
                <a:highlight>
                  <a:srgbClr val="FFFF00"/>
                </a:highlight>
              </a:rPr>
              <a:t>Divide</a:t>
            </a:r>
            <a:r>
              <a:rPr lang="zh-CN" altLang="en-US" dirty="0">
                <a:highlight>
                  <a:srgbClr val="FFFF00"/>
                </a:highlight>
              </a:rPr>
              <a:t>）阶段</a:t>
            </a:r>
            <a:r>
              <a:rPr lang="zh-CN" altLang="en-US" dirty="0"/>
              <a:t>：将整个问题划分为多个子问题；</a:t>
            </a:r>
          </a:p>
          <a:p>
            <a:pPr marL="0" indent="0">
              <a:buNone/>
            </a:pPr>
            <a:r>
              <a:rPr lang="zh-CN" altLang="en-US" dirty="0">
                <a:highlight>
                  <a:srgbClr val="FFFF00"/>
                </a:highlight>
              </a:rPr>
              <a:t>递归求解（</a:t>
            </a:r>
            <a:r>
              <a:rPr lang="en-US" altLang="zh-CN" dirty="0">
                <a:highlight>
                  <a:srgbClr val="FFFF00"/>
                </a:highlight>
              </a:rPr>
              <a:t>Conquer</a:t>
            </a:r>
            <a:r>
              <a:rPr lang="zh-CN" altLang="en-US" dirty="0">
                <a:highlight>
                  <a:srgbClr val="FFFF00"/>
                </a:highlight>
              </a:rPr>
              <a:t>）阶段</a:t>
            </a:r>
            <a:r>
              <a:rPr lang="zh-CN" altLang="en-US" dirty="0"/>
              <a:t>：（递归调用正在设计的算法）求解每个子问题；</a:t>
            </a:r>
          </a:p>
          <a:p>
            <a:pPr marL="0" indent="0">
              <a:buNone/>
            </a:pPr>
            <a:r>
              <a:rPr lang="zh-CN" altLang="en-US" dirty="0">
                <a:highlight>
                  <a:srgbClr val="FFFF00"/>
                </a:highlight>
              </a:rPr>
              <a:t>合并（</a:t>
            </a:r>
            <a:r>
              <a:rPr lang="en-US" altLang="zh-CN" dirty="0">
                <a:highlight>
                  <a:srgbClr val="FFFF00"/>
                </a:highlight>
              </a:rPr>
              <a:t>Combine</a:t>
            </a:r>
            <a:r>
              <a:rPr lang="zh-CN" altLang="en-US" dirty="0">
                <a:highlight>
                  <a:srgbClr val="FFFF00"/>
                </a:highlight>
              </a:rPr>
              <a:t>）阶段</a:t>
            </a:r>
            <a:r>
              <a:rPr lang="zh-CN" altLang="en-US" dirty="0"/>
              <a:t>：合并子问题的解，形成原始问题的解。</a:t>
            </a:r>
          </a:p>
        </p:txBody>
      </p:sp>
    </p:spTree>
    <p:extLst>
      <p:ext uri="{BB962C8B-B14F-4D97-AF65-F5344CB8AC3E}">
        <p14:creationId xmlns:p14="http://schemas.microsoft.com/office/powerpoint/2010/main" val="22449757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2997B6-8192-46C2-85D9-DF36CA2FB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1475"/>
            <a:ext cx="10515600" cy="580548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highlight>
                  <a:srgbClr val="FFFF00"/>
                </a:highlight>
              </a:rPr>
              <a:t>（</a:t>
            </a:r>
            <a:r>
              <a:rPr lang="en-US" altLang="zh-CN" dirty="0">
                <a:highlight>
                  <a:srgbClr val="FFFF00"/>
                </a:highlight>
              </a:rPr>
              <a:t>2</a:t>
            </a:r>
            <a:r>
              <a:rPr lang="zh-CN" altLang="en-US" dirty="0">
                <a:highlight>
                  <a:srgbClr val="FFFF00"/>
                </a:highlight>
              </a:rPr>
              <a:t>） 算法复杂性分析</a:t>
            </a:r>
            <a:endParaRPr lang="en-US" altLang="zh-CN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zh-CN" altLang="en-US" dirty="0"/>
              <a:t>设 </a:t>
            </a:r>
            <a:r>
              <a:rPr lang="en-US" altLang="zh-CN" dirty="0"/>
              <a:t>n = r–p+1</a:t>
            </a:r>
            <a:r>
              <a:rPr lang="zh-CN" altLang="en-US" dirty="0"/>
              <a:t>，即 </a:t>
            </a:r>
            <a:r>
              <a:rPr lang="en-US" altLang="zh-CN" dirty="0"/>
              <a:t>n </a:t>
            </a:r>
            <a:r>
              <a:rPr lang="zh-CN" altLang="en-US" dirty="0"/>
              <a:t>为输入数组的长度。当 </a:t>
            </a:r>
            <a:r>
              <a:rPr lang="en-US" altLang="zh-CN" dirty="0"/>
              <a:t>n&lt;75 </a:t>
            </a:r>
            <a:r>
              <a:rPr lang="zh-CN" altLang="en-US" dirty="0"/>
              <a:t>时，算法 </a:t>
            </a:r>
            <a:r>
              <a:rPr lang="en-US" altLang="zh-CN" dirty="0"/>
              <a:t>Select </a:t>
            </a:r>
            <a:r>
              <a:rPr lang="zh-CN" altLang="en-US" dirty="0"/>
              <a:t>所用的计算时间不超过一个常数 </a:t>
            </a:r>
            <a:r>
              <a:rPr lang="en-US" altLang="zh-CN" dirty="0"/>
              <a:t>C 1 </a:t>
            </a:r>
            <a:r>
              <a:rPr lang="zh-CN" altLang="en-US" dirty="0"/>
              <a:t>。当 </a:t>
            </a:r>
            <a:r>
              <a:rPr lang="en-US" altLang="zh-CN" dirty="0"/>
              <a:t>n &gt;= 75 </a:t>
            </a:r>
            <a:r>
              <a:rPr lang="zh-CN" altLang="en-US" dirty="0"/>
              <a:t>时，找到中位数的中位数 </a:t>
            </a:r>
            <a:r>
              <a:rPr lang="en-US" altLang="zh-CN" dirty="0"/>
              <a:t>x </a:t>
            </a:r>
            <a:r>
              <a:rPr lang="zh-CN" altLang="en-US" dirty="0"/>
              <a:t>后，算法 </a:t>
            </a:r>
            <a:r>
              <a:rPr lang="en-US" altLang="zh-CN" dirty="0"/>
              <a:t>Select </a:t>
            </a:r>
            <a:r>
              <a:rPr lang="zh-CN" altLang="en-US" dirty="0"/>
              <a:t>以 </a:t>
            </a:r>
            <a:r>
              <a:rPr lang="en-US" altLang="zh-CN" dirty="0"/>
              <a:t>x </a:t>
            </a:r>
            <a:r>
              <a:rPr lang="zh-CN" altLang="en-US" dirty="0"/>
              <a:t>为划分基准调用 </a:t>
            </a:r>
            <a:r>
              <a:rPr lang="en-US" altLang="zh-CN" dirty="0"/>
              <a:t>Partition </a:t>
            </a:r>
            <a:r>
              <a:rPr lang="zh-CN" altLang="en-US" dirty="0"/>
              <a:t>对数组 </a:t>
            </a:r>
            <a:r>
              <a:rPr lang="en-US" altLang="zh-CN" dirty="0"/>
              <a:t>a[</a:t>
            </a:r>
            <a:r>
              <a:rPr lang="en-US" altLang="zh-CN" dirty="0" err="1"/>
              <a:t>p:r</a:t>
            </a:r>
            <a:r>
              <a:rPr lang="en-US" altLang="zh-CN" dirty="0"/>
              <a:t>]</a:t>
            </a:r>
            <a:r>
              <a:rPr lang="zh-CN" altLang="en-US" dirty="0"/>
              <a:t>进行划分，这需要 </a:t>
            </a:r>
            <a:r>
              <a:rPr lang="en-US" altLang="zh-CN" dirty="0"/>
              <a:t>O(n)</a:t>
            </a:r>
            <a:r>
              <a:rPr lang="zh-CN" altLang="en-US" dirty="0"/>
              <a:t>时间；算法 </a:t>
            </a:r>
            <a:r>
              <a:rPr lang="en-US" altLang="zh-CN" dirty="0"/>
              <a:t>Select </a:t>
            </a:r>
            <a:r>
              <a:rPr lang="zh-CN" altLang="en-US" dirty="0"/>
              <a:t>的 </a:t>
            </a:r>
            <a:r>
              <a:rPr lang="en-US" altLang="zh-CN" dirty="0"/>
              <a:t>for </a:t>
            </a:r>
            <a:r>
              <a:rPr lang="zh-CN" altLang="en-US" dirty="0"/>
              <a:t>循环体共执行</a:t>
            </a:r>
            <a:r>
              <a:rPr lang="en-US" altLang="zh-CN" dirty="0"/>
              <a:t>n/5</a:t>
            </a:r>
            <a:r>
              <a:rPr lang="zh-CN" altLang="en-US" dirty="0"/>
              <a:t>次，每一次需要 </a:t>
            </a:r>
            <a:r>
              <a:rPr lang="en-US" altLang="zh-CN" dirty="0"/>
              <a:t>O(1)</a:t>
            </a:r>
            <a:r>
              <a:rPr lang="zh-CN" altLang="en-US" dirty="0"/>
              <a:t>时间，因此执行 </a:t>
            </a:r>
            <a:r>
              <a:rPr lang="en-US" altLang="zh-CN" dirty="0"/>
              <a:t>for </a:t>
            </a:r>
            <a:r>
              <a:rPr lang="zh-CN" altLang="en-US" dirty="0"/>
              <a:t>循环共需 </a:t>
            </a:r>
            <a:r>
              <a:rPr lang="en-US" altLang="zh-CN" dirty="0"/>
              <a:t>O(n)</a:t>
            </a:r>
            <a:r>
              <a:rPr lang="zh-CN" altLang="en-US" dirty="0"/>
              <a:t>时间。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设对 </a:t>
            </a:r>
            <a:r>
              <a:rPr lang="en-US" altLang="zh-CN" dirty="0"/>
              <a:t>n </a:t>
            </a:r>
            <a:r>
              <a:rPr lang="zh-CN" altLang="en-US" dirty="0"/>
              <a:t>个元素的数组调用算法 </a:t>
            </a:r>
            <a:r>
              <a:rPr lang="en-US" altLang="zh-CN" dirty="0"/>
              <a:t>Select </a:t>
            </a:r>
            <a:r>
              <a:rPr lang="zh-CN" altLang="en-US" dirty="0"/>
              <a:t>需要 </a:t>
            </a:r>
            <a:r>
              <a:rPr lang="en-US" altLang="zh-CN" dirty="0"/>
              <a:t>T(n)</a:t>
            </a:r>
            <a:r>
              <a:rPr lang="zh-CN" altLang="en-US" dirty="0"/>
              <a:t>时间，那么找中位数的中位数 </a:t>
            </a:r>
            <a:r>
              <a:rPr lang="en-US" altLang="zh-CN" dirty="0"/>
              <a:t>x </a:t>
            </a:r>
            <a:r>
              <a:rPr lang="zh-CN" altLang="en-US" dirty="0"/>
              <a:t>至多用 </a:t>
            </a:r>
            <a:r>
              <a:rPr lang="en-US" altLang="zh-CN" dirty="0"/>
              <a:t>T(n/5)</a:t>
            </a:r>
            <a:r>
              <a:rPr lang="zh-CN" altLang="en-US" dirty="0"/>
              <a:t>的时间。已经证明了，按照算法所选的基准 </a:t>
            </a:r>
            <a:r>
              <a:rPr lang="en-US" altLang="zh-CN" dirty="0"/>
              <a:t>x </a:t>
            </a:r>
            <a:r>
              <a:rPr lang="zh-CN" altLang="en-US" dirty="0"/>
              <a:t>进行划分所得到的两个子数组分别至多有 </a:t>
            </a:r>
            <a:r>
              <a:rPr lang="en-US" altLang="zh-CN" dirty="0"/>
              <a:t>3n/4 </a:t>
            </a:r>
            <a:r>
              <a:rPr lang="zh-CN" altLang="en-US" dirty="0"/>
              <a:t>个元素。所以无论对那一个子数组调用 </a:t>
            </a:r>
            <a:r>
              <a:rPr lang="en-US" altLang="zh-CN" dirty="0"/>
              <a:t>Select </a:t>
            </a:r>
            <a:r>
              <a:rPr lang="zh-CN" altLang="en-US" dirty="0"/>
              <a:t>都至多用了 </a:t>
            </a:r>
            <a:r>
              <a:rPr lang="en-US" altLang="zh-CN" dirty="0"/>
              <a:t>T(3n/4)</a:t>
            </a:r>
            <a:r>
              <a:rPr lang="zh-CN" altLang="en-US" dirty="0"/>
              <a:t>的时间。</a:t>
            </a:r>
          </a:p>
          <a:p>
            <a:pPr marL="0" indent="0">
              <a:buNone/>
            </a:pPr>
            <a:r>
              <a:rPr lang="zh-CN" altLang="en-US" dirty="0"/>
              <a:t>总之，可以得到关于 </a:t>
            </a:r>
            <a:r>
              <a:rPr lang="en-US" altLang="zh-CN" dirty="0"/>
              <a:t>T(n)</a:t>
            </a:r>
            <a:r>
              <a:rPr lang="zh-CN" altLang="en-US" dirty="0"/>
              <a:t>的递归方程如下：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159482B-057C-4992-925B-8909EE8BE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5248275"/>
            <a:ext cx="5276850" cy="10477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81A7133-8CAD-4725-80EF-A8FC17C32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7112" y="5653087"/>
            <a:ext cx="355282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148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DF41B9-F066-4ECE-A886-267E569A2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6700"/>
            <a:ext cx="10515600" cy="59102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6.</a:t>
            </a:r>
            <a:r>
              <a:rPr lang="zh-CN" altLang="en-US" b="1" dirty="0"/>
              <a:t>循环赛日程表问题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设有 </a:t>
            </a:r>
            <a:r>
              <a:rPr lang="en-US" altLang="zh-CN" dirty="0"/>
              <a:t>n=2 k </a:t>
            </a:r>
            <a:r>
              <a:rPr lang="zh-CN" altLang="en-US" dirty="0"/>
              <a:t>个运动员要进行网球循环赛。现要设计一个满足以下要求的比赛日程表：</a:t>
            </a:r>
          </a:p>
          <a:p>
            <a:pPr marL="0" indent="0">
              <a:buNone/>
            </a:pPr>
            <a:r>
              <a:rPr lang="zh-CN" altLang="en-US" dirty="0"/>
              <a:t>① 每个选手必须与其它 </a:t>
            </a:r>
            <a:r>
              <a:rPr lang="en-US" altLang="zh-CN" dirty="0"/>
              <a:t>n-1 </a:t>
            </a:r>
            <a:r>
              <a:rPr lang="zh-CN" altLang="en-US" dirty="0"/>
              <a:t>个选手各赛一次。</a:t>
            </a:r>
          </a:p>
          <a:p>
            <a:pPr marL="0" indent="0">
              <a:buNone/>
            </a:pPr>
            <a:r>
              <a:rPr lang="zh-CN" altLang="en-US" dirty="0"/>
              <a:t>② 每个选手一天只能赛一次。</a:t>
            </a:r>
          </a:p>
          <a:p>
            <a:pPr marL="0" indent="0">
              <a:buNone/>
            </a:pPr>
            <a:r>
              <a:rPr lang="zh-CN" altLang="en-US" dirty="0"/>
              <a:t>③ 循环赛一共进行 </a:t>
            </a:r>
            <a:r>
              <a:rPr lang="en-US" altLang="zh-CN" dirty="0"/>
              <a:t>n-1 </a:t>
            </a:r>
            <a:r>
              <a:rPr lang="zh-CN" altLang="en-US" dirty="0"/>
              <a:t>天。</a:t>
            </a:r>
          </a:p>
          <a:p>
            <a:pPr marL="0" indent="0">
              <a:buNone/>
            </a:pPr>
            <a:r>
              <a:rPr lang="zh-CN" altLang="en-US" dirty="0"/>
              <a:t>按此要求，可将比赛日程表设计成有 </a:t>
            </a:r>
            <a:r>
              <a:rPr lang="en-US" altLang="zh-CN" dirty="0"/>
              <a:t>n </a:t>
            </a:r>
            <a:r>
              <a:rPr lang="zh-CN" altLang="en-US" dirty="0"/>
              <a:t>行和 </a:t>
            </a:r>
            <a:r>
              <a:rPr lang="en-US" altLang="zh-CN" dirty="0"/>
              <a:t>n-1 </a:t>
            </a:r>
            <a:r>
              <a:rPr lang="zh-CN" altLang="en-US" dirty="0"/>
              <a:t>列的一个表。在表中第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行和第 </a:t>
            </a:r>
            <a:r>
              <a:rPr lang="en-US" altLang="zh-CN" dirty="0"/>
              <a:t>j </a:t>
            </a:r>
            <a:r>
              <a:rPr lang="zh-CN" altLang="en-US" dirty="0"/>
              <a:t>列处填入第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个选手在第 </a:t>
            </a:r>
            <a:r>
              <a:rPr lang="en-US" altLang="zh-CN" dirty="0"/>
              <a:t>j </a:t>
            </a:r>
            <a:r>
              <a:rPr lang="zh-CN" altLang="en-US" dirty="0"/>
              <a:t>天所遇到的选手。</a:t>
            </a:r>
          </a:p>
        </p:txBody>
      </p:sp>
    </p:spTree>
    <p:extLst>
      <p:ext uri="{BB962C8B-B14F-4D97-AF65-F5344CB8AC3E}">
        <p14:creationId xmlns:p14="http://schemas.microsoft.com/office/powerpoint/2010/main" val="2835132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C64CF8-06F2-4096-B29A-359E696CC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0524"/>
            <a:ext cx="10515600" cy="64674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highlight>
                  <a:srgbClr val="FFFF00"/>
                </a:highlight>
              </a:rPr>
              <a:t>算法设计：</a:t>
            </a:r>
            <a:endParaRPr lang="en-US" altLang="zh-CN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zh-CN" altLang="en-US" dirty="0"/>
              <a:t>按分治策略，我们可将所有选手对分为两组，</a:t>
            </a:r>
            <a:r>
              <a:rPr lang="en-US" altLang="zh-CN" dirty="0"/>
              <a:t>n </a:t>
            </a:r>
            <a:r>
              <a:rPr lang="zh-CN" altLang="en-US" dirty="0"/>
              <a:t>个选手的比赛日程表就可通过为 </a:t>
            </a:r>
            <a:r>
              <a:rPr lang="en-US" altLang="zh-CN" dirty="0"/>
              <a:t>n/2</a:t>
            </a:r>
            <a:r>
              <a:rPr lang="zh-CN" altLang="en-US" dirty="0"/>
              <a:t>个选手设计的比赛日程表来决定。递归地用这种一分为二的策略对选手进行分割，直到只剩下 </a:t>
            </a:r>
            <a:r>
              <a:rPr lang="en-US" altLang="zh-CN" dirty="0"/>
              <a:t>2 </a:t>
            </a:r>
            <a:r>
              <a:rPr lang="zh-CN" altLang="en-US" dirty="0"/>
              <a:t>个选手时，只要让这两个选手进行比赛就可以了。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8 </a:t>
            </a:r>
            <a:r>
              <a:rPr lang="zh-CN" altLang="en-US" dirty="0"/>
              <a:t>个选手的比赛日程表：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C7C0FBE-6A2D-46F5-B96A-4E8A59B85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912" y="2662237"/>
            <a:ext cx="530542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0609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CF241C4-1DA9-4A38-8A86-122C45855A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0"/>
            <a:ext cx="7286625" cy="67722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int matrix[N][N] = {0};</a:t>
            </a:r>
          </a:p>
          <a:p>
            <a:pPr marL="0" indent="0">
              <a:buNone/>
            </a:pPr>
            <a:r>
              <a:rPr lang="en-US" altLang="zh-CN" dirty="0"/>
              <a:t>void fun(int n){ </a:t>
            </a:r>
          </a:p>
          <a:p>
            <a:pPr marL="0" indent="0">
              <a:buNone/>
            </a:pPr>
            <a:r>
              <a:rPr lang="en-US" altLang="zh-CN" dirty="0"/>
              <a:t>	int </a:t>
            </a:r>
            <a:r>
              <a:rPr lang="en-US" altLang="zh-CN" dirty="0" err="1"/>
              <a:t>i,j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	if (n&lt;=0) return;</a:t>
            </a:r>
          </a:p>
          <a:p>
            <a:pPr marL="0" indent="0">
              <a:buNone/>
            </a:pPr>
            <a:r>
              <a:rPr lang="en-US" altLang="zh-CN" dirty="0"/>
              <a:t>	if (n&gt;2){ </a:t>
            </a:r>
          </a:p>
          <a:p>
            <a:pPr marL="0" indent="0">
              <a:buNone/>
            </a:pPr>
            <a:r>
              <a:rPr lang="en-US" altLang="zh-CN" dirty="0"/>
              <a:t>		fun(n/2);</a:t>
            </a:r>
          </a:p>
          <a:p>
            <a:pPr marL="0" indent="0">
              <a:buNone/>
            </a:pPr>
            <a:r>
              <a:rPr lang="en-US" altLang="zh-CN" dirty="0"/>
              <a:t>		for (</a:t>
            </a:r>
            <a:r>
              <a:rPr lang="en-US" altLang="zh-CN" dirty="0" err="1"/>
              <a:t>i</a:t>
            </a:r>
            <a:r>
              <a:rPr lang="en-US" altLang="zh-CN" dirty="0"/>
              <a:t>=1;i&lt;=n/2;i++)</a:t>
            </a:r>
          </a:p>
          <a:p>
            <a:pPr marL="0" indent="0">
              <a:buNone/>
            </a:pPr>
            <a:r>
              <a:rPr lang="en-US" altLang="zh-CN" dirty="0"/>
              <a:t>			for (j=n/2+1;j&lt;=</a:t>
            </a:r>
            <a:r>
              <a:rPr lang="en-US" altLang="zh-CN" dirty="0" err="1"/>
              <a:t>n;j</a:t>
            </a:r>
            <a:r>
              <a:rPr lang="en-US" altLang="zh-CN" dirty="0"/>
              <a:t>++)</a:t>
            </a:r>
          </a:p>
          <a:p>
            <a:pPr marL="0" indent="0">
              <a:buNone/>
            </a:pPr>
            <a:r>
              <a:rPr lang="en-US" altLang="zh-CN" dirty="0"/>
              <a:t>				matrix[</a:t>
            </a:r>
            <a:r>
              <a:rPr lang="en-US" altLang="zh-CN" dirty="0" err="1"/>
              <a:t>i</a:t>
            </a:r>
            <a:r>
              <a:rPr lang="en-US" altLang="zh-CN" dirty="0"/>
              <a:t>][j] = matrix[</a:t>
            </a:r>
            <a:r>
              <a:rPr lang="en-US" altLang="zh-CN" dirty="0" err="1"/>
              <a:t>i</a:t>
            </a:r>
            <a:r>
              <a:rPr lang="en-US" altLang="zh-CN" dirty="0"/>
              <a:t>][j-n/2] + n/2;</a:t>
            </a:r>
          </a:p>
          <a:p>
            <a:pPr marL="0" indent="0">
              <a:buNone/>
            </a:pPr>
            <a:r>
              <a:rPr lang="en-US" altLang="zh-CN" dirty="0"/>
              <a:t>		for (</a:t>
            </a:r>
            <a:r>
              <a:rPr lang="en-US" altLang="zh-CN" dirty="0" err="1"/>
              <a:t>i</a:t>
            </a:r>
            <a:r>
              <a:rPr lang="en-US" altLang="zh-CN" dirty="0"/>
              <a:t>=n/2+1;i&lt;=</a:t>
            </a:r>
            <a:r>
              <a:rPr lang="en-US" altLang="zh-CN" dirty="0" err="1"/>
              <a:t>n;i</a:t>
            </a:r>
            <a:r>
              <a:rPr lang="en-US" altLang="zh-CN" dirty="0"/>
              <a:t>++)</a:t>
            </a:r>
          </a:p>
          <a:p>
            <a:pPr marL="0" indent="0">
              <a:buNone/>
            </a:pPr>
            <a:r>
              <a:rPr lang="en-US" altLang="zh-CN" dirty="0"/>
              <a:t>			for (j=1;j&lt;=n/2;j++)</a:t>
            </a:r>
          </a:p>
          <a:p>
            <a:pPr marL="0" indent="0">
              <a:buNone/>
            </a:pPr>
            <a:r>
              <a:rPr lang="en-US" altLang="zh-CN" dirty="0"/>
              <a:t>				matrix[</a:t>
            </a:r>
            <a:r>
              <a:rPr lang="en-US" altLang="zh-CN" dirty="0" err="1"/>
              <a:t>i</a:t>
            </a:r>
            <a:r>
              <a:rPr lang="en-US" altLang="zh-CN" dirty="0"/>
              <a:t>][j] = matrix[</a:t>
            </a:r>
            <a:r>
              <a:rPr lang="en-US" altLang="zh-CN" dirty="0" err="1"/>
              <a:t>i</a:t>
            </a:r>
            <a:r>
              <a:rPr lang="en-US" altLang="zh-CN" dirty="0"/>
              <a:t>-n/2][</a:t>
            </a:r>
            <a:r>
              <a:rPr lang="en-US" altLang="zh-CN" dirty="0" err="1"/>
              <a:t>j+n</a:t>
            </a:r>
            <a:r>
              <a:rPr lang="en-US" altLang="zh-CN" dirty="0"/>
              <a:t>/2];</a:t>
            </a:r>
          </a:p>
          <a:p>
            <a:pPr marL="0" indent="0">
              <a:buNone/>
            </a:pPr>
            <a:r>
              <a:rPr lang="en-US" altLang="zh-CN" dirty="0"/>
              <a:t>		for (</a:t>
            </a:r>
            <a:r>
              <a:rPr lang="en-US" altLang="zh-CN" dirty="0" err="1"/>
              <a:t>i</a:t>
            </a:r>
            <a:r>
              <a:rPr lang="en-US" altLang="zh-CN" dirty="0"/>
              <a:t>=n/2+1;i&lt;=</a:t>
            </a:r>
            <a:r>
              <a:rPr lang="en-US" altLang="zh-CN" dirty="0" err="1"/>
              <a:t>n;i</a:t>
            </a:r>
            <a:r>
              <a:rPr lang="en-US" altLang="zh-CN" dirty="0"/>
              <a:t>++)</a:t>
            </a:r>
          </a:p>
          <a:p>
            <a:pPr marL="0" indent="0">
              <a:buNone/>
            </a:pPr>
            <a:r>
              <a:rPr lang="en-US" altLang="zh-CN" dirty="0"/>
              <a:t>			for (j=n/2+1;j&lt;=</a:t>
            </a:r>
            <a:r>
              <a:rPr lang="en-US" altLang="zh-CN" dirty="0" err="1"/>
              <a:t>n;j</a:t>
            </a:r>
            <a:r>
              <a:rPr lang="en-US" altLang="zh-CN" dirty="0"/>
              <a:t>++)</a:t>
            </a:r>
          </a:p>
          <a:p>
            <a:pPr marL="0" indent="0">
              <a:buNone/>
            </a:pPr>
            <a:r>
              <a:rPr lang="en-US" altLang="zh-CN" dirty="0"/>
              <a:t>				matrix[</a:t>
            </a:r>
            <a:r>
              <a:rPr lang="en-US" altLang="zh-CN" dirty="0" err="1"/>
              <a:t>i</a:t>
            </a:r>
            <a:r>
              <a:rPr lang="en-US" altLang="zh-CN" dirty="0"/>
              <a:t>][j] = matrix[</a:t>
            </a:r>
            <a:r>
              <a:rPr lang="en-US" altLang="zh-CN" dirty="0" err="1"/>
              <a:t>i</a:t>
            </a:r>
            <a:r>
              <a:rPr lang="en-US" altLang="zh-CN" dirty="0"/>
              <a:t>-n/2][j-n/2];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</a:p>
          <a:p>
            <a:pPr marL="0" indent="0">
              <a:buNone/>
            </a:pPr>
            <a:r>
              <a:rPr lang="en-US" altLang="zh-CN" dirty="0"/>
              <a:t>	else{</a:t>
            </a:r>
          </a:p>
          <a:p>
            <a:pPr marL="0" indent="0">
              <a:buNone/>
            </a:pPr>
            <a:r>
              <a:rPr lang="en-US" altLang="zh-CN" dirty="0"/>
              <a:t>		matrix[1][1] = 1; matrix[1][2] = 2;</a:t>
            </a:r>
          </a:p>
          <a:p>
            <a:pPr marL="0" indent="0">
              <a:buNone/>
            </a:pPr>
            <a:r>
              <a:rPr lang="en-US" altLang="zh-CN" dirty="0"/>
              <a:t>		matrix[2][1] = 2; matrix[2][2] = 1;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7" name="内容占位符 4">
            <a:extLst>
              <a:ext uri="{FF2B5EF4-FFF2-40B4-BE49-F238E27FC236}">
                <a16:creationId xmlns:a16="http://schemas.microsoft.com/office/drawing/2014/main" id="{1B419B6B-2F43-4D8E-987B-11EF0229E786}"/>
              </a:ext>
            </a:extLst>
          </p:cNvPr>
          <p:cNvSpPr txBox="1">
            <a:spLocks/>
          </p:cNvSpPr>
          <p:nvPr/>
        </p:nvSpPr>
        <p:spPr>
          <a:xfrm>
            <a:off x="8448675" y="3276600"/>
            <a:ext cx="3095625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4">
                <a:extLst>
                  <a:ext uri="{FF2B5EF4-FFF2-40B4-BE49-F238E27FC236}">
                    <a16:creationId xmlns:a16="http://schemas.microsoft.com/office/drawing/2014/main" id="{19F7573E-6E18-417E-AB26-139784834B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58150" y="2752725"/>
                <a:ext cx="4229100" cy="29432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pt-BR" altLang="zh-CN" dirty="0"/>
                  <a:t>T(n)=T(n/2)+θ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altLang="zh-CN" dirty="0"/>
                  <a:t>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zh-CN" altLang="en-US" dirty="0"/>
                  <a:t>套用公式法：</a:t>
                </a:r>
                <a:endParaRPr lang="pt-BR" altLang="zh-CN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pt-BR" altLang="zh-CN" dirty="0"/>
                  <a:t>T(n)= θ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altLang="zh-CN" dirty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8" name="内容占位符 4">
                <a:extLst>
                  <a:ext uri="{FF2B5EF4-FFF2-40B4-BE49-F238E27FC236}">
                    <a16:creationId xmlns:a16="http://schemas.microsoft.com/office/drawing/2014/main" id="{19F7573E-6E18-417E-AB26-139784834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8150" y="2752725"/>
                <a:ext cx="4229100" cy="2943225"/>
              </a:xfrm>
              <a:prstGeom prst="rect">
                <a:avLst/>
              </a:prstGeom>
              <a:blipFill>
                <a:blip r:embed="rId2"/>
                <a:stretch>
                  <a:fillRect l="-3026" t="-3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6279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AEE0BF-4905-462A-B649-E1E9D00A7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3374"/>
            <a:ext cx="10515600" cy="63150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>
                <a:highlight>
                  <a:srgbClr val="FFFF00"/>
                </a:highlight>
              </a:rPr>
              <a:t>（</a:t>
            </a:r>
            <a:r>
              <a:rPr lang="en-US" altLang="zh-CN" dirty="0">
                <a:highlight>
                  <a:srgbClr val="FFFF00"/>
                </a:highlight>
              </a:rPr>
              <a:t>2</a:t>
            </a:r>
            <a:r>
              <a:rPr lang="zh-CN" altLang="en-US" dirty="0">
                <a:highlight>
                  <a:srgbClr val="FFFF00"/>
                </a:highlight>
              </a:rPr>
              <a:t>）分治算法的分析：</a:t>
            </a:r>
          </a:p>
          <a:p>
            <a:pPr marL="0" indent="0">
              <a:buNone/>
            </a:pPr>
            <a:r>
              <a:rPr lang="zh-CN" altLang="en-US" dirty="0"/>
              <a:t>分析过程分为二个阶段：</a:t>
            </a:r>
          </a:p>
          <a:p>
            <a:pPr marL="0" indent="0">
              <a:buNone/>
            </a:pPr>
            <a:r>
              <a:rPr lang="zh-CN" altLang="en-US" dirty="0"/>
              <a:t>①建立递归方程 </a:t>
            </a:r>
            <a:r>
              <a:rPr lang="en-US" altLang="zh-CN" dirty="0"/>
              <a:t>T(n)</a:t>
            </a:r>
            <a:r>
              <a:rPr lang="zh-CN" altLang="en-US" dirty="0"/>
              <a:t>；</a:t>
            </a:r>
          </a:p>
          <a:p>
            <a:pPr marL="0" indent="0">
              <a:buNone/>
            </a:pPr>
            <a:r>
              <a:rPr lang="zh-CN" altLang="en-US" dirty="0"/>
              <a:t>②求解递归方程 </a:t>
            </a:r>
            <a:r>
              <a:rPr lang="en-US" altLang="zh-CN" dirty="0"/>
              <a:t>T(n)</a:t>
            </a:r>
            <a:r>
              <a:rPr lang="zh-CN" altLang="en-US" dirty="0"/>
              <a:t>。               </a:t>
            </a:r>
            <a:r>
              <a:rPr lang="en-US" altLang="zh-CN" dirty="0">
                <a:highlight>
                  <a:srgbClr val="FFFF00"/>
                </a:highlight>
              </a:rPr>
              <a:t>T(n) = </a:t>
            </a:r>
            <a:r>
              <a:rPr lang="en-US" altLang="zh-CN" dirty="0" err="1">
                <a:highlight>
                  <a:srgbClr val="FFFF00"/>
                </a:highlight>
              </a:rPr>
              <a:t>aT</a:t>
            </a:r>
            <a:r>
              <a:rPr lang="en-US" altLang="zh-CN" dirty="0">
                <a:highlight>
                  <a:srgbClr val="FFFF00"/>
                </a:highlight>
              </a:rPr>
              <a:t>(n/b) + f(n)</a:t>
            </a:r>
          </a:p>
          <a:p>
            <a:pPr marL="0" indent="0">
              <a:buNone/>
            </a:pPr>
            <a:r>
              <a:rPr lang="zh-CN" altLang="en-US" dirty="0"/>
              <a:t>例 ：求一个非空集合中的最大数算法 ：</a:t>
            </a:r>
          </a:p>
          <a:p>
            <a:pPr marL="0" indent="0">
              <a:buNone/>
            </a:pPr>
            <a:r>
              <a:rPr lang="en-US" altLang="zh-CN" dirty="0"/>
              <a:t>int MAX(A[], l, h){</a:t>
            </a:r>
          </a:p>
          <a:p>
            <a:pPr marL="0" indent="0">
              <a:buNone/>
            </a:pPr>
            <a:r>
              <a:rPr lang="en-US" altLang="zh-CN" dirty="0"/>
              <a:t>	if (l==h) return A[l];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</a:t>
            </a:r>
            <a:r>
              <a:rPr lang="en-US" altLang="zh-CN" dirty="0"/>
              <a:t>=(</a:t>
            </a:r>
            <a:r>
              <a:rPr lang="en-US" altLang="zh-CN" dirty="0" err="1"/>
              <a:t>l+h</a:t>
            </a:r>
            <a:r>
              <a:rPr lang="en-US" altLang="zh-CN" dirty="0"/>
              <a:t>)/2;                                                </a:t>
            </a:r>
            <a:r>
              <a:rPr lang="zh-CN" altLang="en-US" dirty="0"/>
              <a:t>化简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	n1=MAX(A, l, </a:t>
            </a:r>
            <a:r>
              <a:rPr lang="en-US" altLang="zh-CN" dirty="0" err="1"/>
              <a:t>i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	n2=MAX(A, i+1, h);                       </a:t>
            </a:r>
          </a:p>
          <a:p>
            <a:pPr marL="0" indent="0">
              <a:buNone/>
            </a:pPr>
            <a:r>
              <a:rPr lang="en-US" altLang="zh-CN" dirty="0"/>
              <a:t>	if (n1&gt;n2) return n1;</a:t>
            </a:r>
          </a:p>
          <a:p>
            <a:pPr marL="0" indent="0">
              <a:buNone/>
            </a:pPr>
            <a:r>
              <a:rPr lang="en-US" altLang="zh-CN" dirty="0"/>
              <a:t>	else return n2;                                 </a:t>
            </a:r>
            <a:r>
              <a:rPr lang="zh-CN" altLang="en-US" dirty="0"/>
              <a:t>套用公式法求得：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                                                                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4713AD0-90F3-4057-90BD-66BCEDB9B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242" y="2674520"/>
            <a:ext cx="4099915" cy="90685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5303A0B-AFB8-4A61-AF05-0863CA2EF1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242" y="4159493"/>
            <a:ext cx="3612193" cy="84589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F164EA2-9F67-46EF-BF1D-A6C28516DD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370" y="6036929"/>
            <a:ext cx="906859" cy="36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140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422C73-859D-41D9-ACB8-6CBB4FFA0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550"/>
            <a:ext cx="10515600" cy="5967414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2.</a:t>
            </a:r>
            <a:r>
              <a:rPr lang="zh-CN" altLang="en-US" b="1" dirty="0"/>
              <a:t>最大子段和问题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给定由 </a:t>
            </a:r>
            <a:r>
              <a:rPr lang="en-US" altLang="zh-CN" dirty="0"/>
              <a:t>n </a:t>
            </a:r>
            <a:r>
              <a:rPr lang="zh-CN" altLang="en-US" dirty="0"/>
              <a:t>个整数（可能为负整数）组成的序列 </a:t>
            </a:r>
            <a:r>
              <a:rPr lang="en-US" altLang="zh-CN" dirty="0"/>
              <a:t>a1 , a2 , …, an </a:t>
            </a:r>
            <a:r>
              <a:rPr lang="zh-CN" altLang="en-US" dirty="0"/>
              <a:t>，求该序列的子段和的最大值。当所有整数均为负整数时定义其最大子段和为 </a:t>
            </a:r>
            <a:r>
              <a:rPr lang="en-US" altLang="zh-CN" dirty="0"/>
              <a:t>0</a:t>
            </a:r>
            <a:r>
              <a:rPr lang="zh-CN" altLang="en-US" dirty="0"/>
              <a:t>。  </a:t>
            </a:r>
            <a:r>
              <a:rPr lang="zh-CN" altLang="en-US" dirty="0">
                <a:highlight>
                  <a:srgbClr val="FFFF00"/>
                </a:highlight>
              </a:rPr>
              <a:t>（注意：子段是连续的）</a:t>
            </a:r>
            <a:endParaRPr lang="en-US" altLang="zh-CN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altLang="zh-CN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zh-CN" altLang="en-US" dirty="0"/>
              <a:t>例如</a:t>
            </a:r>
            <a:r>
              <a:rPr lang="en-US" altLang="zh-CN" dirty="0"/>
              <a:t>, </a:t>
            </a:r>
            <a:r>
              <a:rPr lang="zh-CN" altLang="en-US" dirty="0"/>
              <a:t>当（</a:t>
            </a:r>
            <a:r>
              <a:rPr lang="en-US" altLang="zh-CN" dirty="0"/>
              <a:t>a1 , a2 , a3 , a4 , a5 , a6 ) =</a:t>
            </a:r>
            <a:r>
              <a:rPr lang="zh-CN" altLang="en-US" dirty="0"/>
              <a:t>（</a:t>
            </a:r>
            <a:r>
              <a:rPr lang="en-US" altLang="zh-CN" dirty="0"/>
              <a:t>-2, 11, -4, 13, -5, -2</a:t>
            </a:r>
            <a:r>
              <a:rPr lang="zh-CN" altLang="en-US" dirty="0"/>
              <a:t>）时，最大子段和为：</a:t>
            </a:r>
            <a:r>
              <a:rPr lang="en-US" altLang="zh-CN" dirty="0"/>
              <a:t>20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下面将分别给出用简单的穷举法和分治法求解最大子问题的算法。</a:t>
            </a:r>
          </a:p>
        </p:txBody>
      </p:sp>
    </p:spTree>
    <p:extLst>
      <p:ext uri="{BB962C8B-B14F-4D97-AF65-F5344CB8AC3E}">
        <p14:creationId xmlns:p14="http://schemas.microsoft.com/office/powerpoint/2010/main" val="4061784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9E6E2CD-F1CF-4F0F-82F4-C8237995D8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00050"/>
                <a:ext cx="10515600" cy="5776913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zh-CN" altLang="en-US" dirty="0"/>
                  <a:t>最大子段和问题的简单算法 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int </a:t>
                </a:r>
                <a:r>
                  <a:rPr lang="en-US" altLang="zh-CN" dirty="0" err="1"/>
                  <a:t>MaxSum</a:t>
                </a:r>
                <a:r>
                  <a:rPr lang="en-US" altLang="zh-CN" dirty="0"/>
                  <a:t>(int n, int *a, int &amp;</a:t>
                </a:r>
                <a:r>
                  <a:rPr lang="en-US" altLang="zh-CN" dirty="0" err="1"/>
                  <a:t>besti</a:t>
                </a:r>
                <a:r>
                  <a:rPr lang="en-US" altLang="zh-CN" dirty="0"/>
                  <a:t>, int &amp;</a:t>
                </a:r>
                <a:r>
                  <a:rPr lang="en-US" altLang="zh-CN" dirty="0" err="1"/>
                  <a:t>bestj</a:t>
                </a:r>
                <a:r>
                  <a:rPr lang="en-US" altLang="zh-CN" dirty="0"/>
                  <a:t>){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	int sum=0;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	for (int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=1;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&lt;=n;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++)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		for (int j=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; j&lt;=n; </a:t>
                </a:r>
                <a:r>
                  <a:rPr lang="en-US" altLang="zh-CN" dirty="0" err="1"/>
                  <a:t>j++</a:t>
                </a:r>
                <a:r>
                  <a:rPr lang="en-US" altLang="zh-CN" dirty="0"/>
                  <a:t>){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			int </a:t>
                </a:r>
                <a:r>
                  <a:rPr lang="en-US" altLang="zh-CN" dirty="0" err="1"/>
                  <a:t>thissum</a:t>
                </a:r>
                <a:r>
                  <a:rPr lang="en-US" altLang="zh-CN" dirty="0"/>
                  <a:t>=0;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			for (int k=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; k&lt;=j; k++)                     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T(n)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 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=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 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rgbClr val="836967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dirty="0">
                    <a:highlight>
                      <a:srgbClr val="FFFF00"/>
                    </a:highlight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				</a:t>
                </a:r>
                <a:r>
                  <a:rPr lang="en-US" altLang="zh-CN" dirty="0" err="1"/>
                  <a:t>thissum</a:t>
                </a:r>
                <a:r>
                  <a:rPr lang="en-US" altLang="zh-CN" dirty="0"/>
                  <a:t>+=a[k];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			if (</a:t>
                </a:r>
                <a:r>
                  <a:rPr lang="en-US" altLang="zh-CN" dirty="0" err="1"/>
                  <a:t>thissum</a:t>
                </a:r>
                <a:r>
                  <a:rPr lang="en-US" altLang="zh-CN" dirty="0"/>
                  <a:t>&gt;sum){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				sum= </a:t>
                </a:r>
                <a:r>
                  <a:rPr lang="en-US" altLang="zh-CN" dirty="0" err="1"/>
                  <a:t>thissum</a:t>
                </a:r>
                <a:r>
                  <a:rPr lang="en-US" altLang="zh-CN" dirty="0"/>
                  <a:t>;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				</a:t>
                </a:r>
                <a:r>
                  <a:rPr lang="en-US" altLang="zh-CN" dirty="0" err="1"/>
                  <a:t>besti</a:t>
                </a:r>
                <a:r>
                  <a:rPr lang="en-US" altLang="zh-CN" dirty="0"/>
                  <a:t>=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;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				</a:t>
                </a:r>
                <a:r>
                  <a:rPr lang="en-US" altLang="zh-CN" dirty="0" err="1"/>
                  <a:t>bestj</a:t>
                </a:r>
                <a:r>
                  <a:rPr lang="en-US" altLang="zh-CN" dirty="0"/>
                  <a:t>=j;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			}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		}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	return sum;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}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9E6E2CD-F1CF-4F0F-82F4-C8237995D8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00050"/>
                <a:ext cx="10515600" cy="5776913"/>
              </a:xfrm>
              <a:blipFill>
                <a:blip r:embed="rId2"/>
                <a:stretch>
                  <a:fillRect l="-754" t="-2112" b="-21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4884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9E6E2CD-F1CF-4F0F-82F4-C8237995D8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00050"/>
                <a:ext cx="10515600" cy="5776913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zh-CN" altLang="en-US" dirty="0"/>
                  <a:t>最大子段和问题的改进算法：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int </a:t>
                </a:r>
                <a:r>
                  <a:rPr lang="en-US" altLang="zh-CN" dirty="0" err="1"/>
                  <a:t>MaxSum</a:t>
                </a:r>
                <a:r>
                  <a:rPr lang="en-US" altLang="zh-CN" dirty="0"/>
                  <a:t>(int n, int *a, int &amp;</a:t>
                </a:r>
                <a:r>
                  <a:rPr lang="en-US" altLang="zh-CN" dirty="0" err="1"/>
                  <a:t>besti</a:t>
                </a:r>
                <a:r>
                  <a:rPr lang="en-US" altLang="zh-CN" dirty="0"/>
                  <a:t>, int &amp;</a:t>
                </a:r>
                <a:r>
                  <a:rPr lang="en-US" altLang="zh-CN" dirty="0" err="1"/>
                  <a:t>bestj</a:t>
                </a:r>
                <a:r>
                  <a:rPr lang="en-US" altLang="zh-CN" dirty="0"/>
                  <a:t>){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	int sum=0;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	for (int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=1;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&lt;=n;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++){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		int </a:t>
                </a:r>
                <a:r>
                  <a:rPr lang="en-US" altLang="zh-CN" dirty="0" err="1"/>
                  <a:t>thissum</a:t>
                </a:r>
                <a:r>
                  <a:rPr lang="en-US" altLang="zh-CN" dirty="0"/>
                  <a:t>=0;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		for (int j=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; j&lt;=n; </a:t>
                </a:r>
                <a:r>
                  <a:rPr lang="en-US" altLang="zh-CN" dirty="0" err="1"/>
                  <a:t>j++</a:t>
                </a:r>
                <a:r>
                  <a:rPr lang="en-US" altLang="zh-CN" dirty="0"/>
                  <a:t>){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			</a:t>
                </a:r>
                <a:r>
                  <a:rPr lang="en-US" altLang="zh-CN" dirty="0" err="1"/>
                  <a:t>thissum</a:t>
                </a:r>
                <a:r>
                  <a:rPr lang="en-US" altLang="zh-CN" dirty="0"/>
                  <a:t> += a[j];                                    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T(n)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 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=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 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rgbClr val="836967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i="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highlight>
                      <a:srgbClr val="FFFF00"/>
                    </a:highlight>
                  </a:rPr>
                  <a:t>)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		if (</a:t>
                </a:r>
                <a:r>
                  <a:rPr lang="en-US" altLang="zh-CN" dirty="0" err="1"/>
                  <a:t>thissum</a:t>
                </a:r>
                <a:r>
                  <a:rPr lang="en-US" altLang="zh-CN" dirty="0"/>
                  <a:t>&gt;sum){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				sum = </a:t>
                </a:r>
                <a:r>
                  <a:rPr lang="en-US" altLang="zh-CN" dirty="0" err="1"/>
                  <a:t>thissum</a:t>
                </a:r>
                <a:r>
                  <a:rPr lang="en-US" altLang="zh-CN" dirty="0"/>
                  <a:t>;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				</a:t>
                </a:r>
                <a:r>
                  <a:rPr lang="en-US" altLang="zh-CN" dirty="0" err="1"/>
                  <a:t>besti</a:t>
                </a:r>
                <a:r>
                  <a:rPr lang="en-US" altLang="zh-CN" dirty="0"/>
                  <a:t> =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;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				</a:t>
                </a:r>
                <a:r>
                  <a:rPr lang="en-US" altLang="zh-CN" dirty="0" err="1"/>
                  <a:t>bestj</a:t>
                </a:r>
                <a:r>
                  <a:rPr lang="en-US" altLang="zh-CN" dirty="0"/>
                  <a:t> = j;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			}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		}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	}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	return sum;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}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9E6E2CD-F1CF-4F0F-82F4-C8237995D8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00050"/>
                <a:ext cx="10515600" cy="5776913"/>
              </a:xfrm>
              <a:blipFill>
                <a:blip r:embed="rId2"/>
                <a:stretch>
                  <a:fillRect l="-754" t="-2112" b="-21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2900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9E6E2CD-F1CF-4F0F-82F4-C8237995D8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00050"/>
                <a:ext cx="10515600" cy="6191250"/>
              </a:xfrm>
            </p:spPr>
            <p:txBody>
              <a:bodyPr>
                <a:normAutofit fontScale="92500"/>
              </a:bodyPr>
              <a:lstStyle/>
              <a:p>
                <a:r>
                  <a:rPr lang="zh-CN" altLang="en-US" dirty="0"/>
                  <a:t>最大子段和的分治算法：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>
                    <a:highlight>
                      <a:srgbClr val="FFFF00"/>
                    </a:highlight>
                  </a:rPr>
                  <a:t>⑴ 分治算法设计：</a:t>
                </a:r>
                <a:endParaRPr lang="en-US" altLang="zh-CN" dirty="0">
                  <a:highlight>
                    <a:srgbClr val="FFFF00"/>
                  </a:highlight>
                </a:endParaRPr>
              </a:p>
              <a:p>
                <a:pPr marL="0" indent="0">
                  <a:buNone/>
                </a:pPr>
                <a:r>
                  <a:rPr lang="zh-CN" altLang="en-US" dirty="0"/>
                  <a:t>如果将所给的序列 </a:t>
                </a:r>
                <a:r>
                  <a:rPr lang="en-US" altLang="zh-CN" dirty="0"/>
                  <a:t>a[1:n]</a:t>
                </a:r>
                <a:r>
                  <a:rPr lang="zh-CN" altLang="en-US" dirty="0"/>
                  <a:t>分为长度相等的两段 </a:t>
                </a:r>
                <a:r>
                  <a:rPr lang="en-US" altLang="zh-CN" dirty="0"/>
                  <a:t>a[1:n/2]</a:t>
                </a:r>
                <a:r>
                  <a:rPr lang="zh-CN" altLang="en-US" dirty="0"/>
                  <a:t>和 </a:t>
                </a:r>
                <a:r>
                  <a:rPr lang="en-US" altLang="zh-CN" dirty="0"/>
                  <a:t>a[n/2+1:n]</a:t>
                </a:r>
                <a:r>
                  <a:rPr lang="zh-CN" altLang="en-US" dirty="0"/>
                  <a:t>，分别求出这两段的最大子段和。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a[1:n]</a:t>
                </a:r>
                <a:r>
                  <a:rPr lang="zh-CN" altLang="en-US" dirty="0"/>
                  <a:t>的最大子段和有三种情形：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① </a:t>
                </a:r>
                <a:r>
                  <a:rPr lang="en-US" altLang="zh-CN" dirty="0"/>
                  <a:t>a[1:n]</a:t>
                </a:r>
                <a:r>
                  <a:rPr lang="zh-CN" altLang="en-US" dirty="0"/>
                  <a:t>的最大子段和与 </a:t>
                </a:r>
                <a:r>
                  <a:rPr lang="en-US" altLang="zh-CN" dirty="0"/>
                  <a:t>a[1:n/2]</a:t>
                </a:r>
                <a:r>
                  <a:rPr lang="zh-CN" altLang="en-US" dirty="0"/>
                  <a:t>的最大子段和相同。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② </a:t>
                </a:r>
                <a:r>
                  <a:rPr lang="en-US" altLang="zh-CN" dirty="0"/>
                  <a:t>a[1:n]</a:t>
                </a:r>
                <a:r>
                  <a:rPr lang="zh-CN" altLang="en-US" dirty="0"/>
                  <a:t>的最大子段和与 </a:t>
                </a:r>
                <a:r>
                  <a:rPr lang="en-US" altLang="zh-CN" dirty="0"/>
                  <a:t>a[n/2+1:n]</a:t>
                </a:r>
                <a:r>
                  <a:rPr lang="zh-CN" altLang="en-US" dirty="0"/>
                  <a:t>的最大子段和相同。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③ </a:t>
                </a:r>
                <a:r>
                  <a:rPr lang="en-US" altLang="zh-CN" dirty="0"/>
                  <a:t>a[1:n]</a:t>
                </a:r>
                <a:r>
                  <a:rPr lang="zh-CN" altLang="en-US" dirty="0"/>
                  <a:t>的最大子段和为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i="0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  <m:e>
                        <m:sSub>
                          <m:sSubPr>
                            <m:ctrlPr>
                              <a:rPr lang="zh-CN" altLang="en-US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且 </a:t>
                </a:r>
                <a:r>
                  <a:rPr lang="en-US" altLang="zh-CN" dirty="0"/>
                  <a:t>1≤i≤n/2</a:t>
                </a:r>
                <a:r>
                  <a:rPr lang="zh-CN" altLang="en-US" dirty="0"/>
                  <a:t>， </a:t>
                </a:r>
                <a:r>
                  <a:rPr lang="en-US" altLang="zh-CN" dirty="0"/>
                  <a:t>n/2+1≤j≤n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其中①和②这两种情形可递归求得。对于情形③，</a:t>
                </a:r>
                <a:r>
                  <a:rPr lang="en-US" altLang="zh-CN" dirty="0"/>
                  <a:t>a[n/2]</a:t>
                </a:r>
                <a:r>
                  <a:rPr lang="zh-CN" altLang="en-US" dirty="0"/>
                  <a:t>与 </a:t>
                </a:r>
                <a:r>
                  <a:rPr lang="en-US" altLang="zh-CN" dirty="0"/>
                  <a:t>a[n/2+1]</a:t>
                </a:r>
                <a:r>
                  <a:rPr lang="zh-CN" altLang="en-US" dirty="0"/>
                  <a:t>在最优子序列中。因 此 ，可 以 在 </a:t>
                </a:r>
                <a:r>
                  <a:rPr lang="en-US" altLang="zh-CN" dirty="0"/>
                  <a:t>a[1:n/2] </a:t>
                </a:r>
                <a:r>
                  <a:rPr lang="zh-CN" altLang="en-US" dirty="0"/>
                  <a:t>中计算出                 ，并 在 </a:t>
                </a:r>
                <a:r>
                  <a:rPr lang="en-US" altLang="zh-CN" dirty="0"/>
                  <a:t>a[n/2+1:n] </a:t>
                </a:r>
                <a:r>
                  <a:rPr lang="zh-CN" altLang="en-US" dirty="0"/>
                  <a:t>中 计 算 出                    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则</a:t>
                </a:r>
                <a:r>
                  <a:rPr lang="en-US" altLang="zh-CN" dirty="0"/>
                  <a:t>s1 + s2 </a:t>
                </a:r>
                <a:r>
                  <a:rPr lang="zh-CN" altLang="en-US" dirty="0"/>
                  <a:t>为出现情形③时的最优解。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9E6E2CD-F1CF-4F0F-82F4-C8237995D8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00050"/>
                <a:ext cx="10515600" cy="6191250"/>
              </a:xfrm>
              <a:blipFill>
                <a:blip r:embed="rId2"/>
                <a:stretch>
                  <a:fillRect l="-1043" t="-1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23A4719F-3371-42F5-8BA2-48604C69A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539" y="4648198"/>
            <a:ext cx="1487861" cy="59055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74B813B-A84D-44DF-BC38-224AA4E606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496" y="4981575"/>
            <a:ext cx="1727903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93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558260F-155C-4F9A-8E61-024792FD3D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" y="200025"/>
            <a:ext cx="5943600" cy="6400800"/>
          </a:xfrm>
        </p:spPr>
        <p:txBody>
          <a:bodyPr>
            <a:normAutofit/>
          </a:bodyPr>
          <a:lstStyle/>
          <a:p>
            <a:r>
              <a:rPr lang="zh-CN" altLang="en-US" dirty="0"/>
              <a:t>最大子段和的分治算法描述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sz="2000" dirty="0"/>
              <a:t>int </a:t>
            </a:r>
            <a:r>
              <a:rPr lang="en-US" altLang="zh-CN" sz="2000" dirty="0" err="1"/>
              <a:t>MaxSubSum</a:t>
            </a:r>
            <a:r>
              <a:rPr lang="en-US" altLang="zh-CN" sz="2000" dirty="0"/>
              <a:t>(int *a, int left, int right){</a:t>
            </a:r>
          </a:p>
          <a:p>
            <a:pPr marL="0" indent="0">
              <a:buNone/>
            </a:pPr>
            <a:r>
              <a:rPr lang="en-US" altLang="zh-CN" sz="2000" dirty="0"/>
              <a:t>	int sum=0;</a:t>
            </a:r>
          </a:p>
          <a:p>
            <a:pPr marL="0" indent="0">
              <a:buNone/>
            </a:pPr>
            <a:r>
              <a:rPr lang="en-US" altLang="zh-CN" sz="2000" dirty="0"/>
              <a:t>	if (left==right) </a:t>
            </a:r>
          </a:p>
          <a:p>
            <a:pPr marL="0" indent="0">
              <a:buNone/>
            </a:pPr>
            <a:r>
              <a:rPr lang="en-US" altLang="zh-CN" sz="2000" dirty="0"/>
              <a:t>		sum=a[left] &gt;0?a[left]:0;</a:t>
            </a:r>
          </a:p>
          <a:p>
            <a:pPr marL="0" indent="0">
              <a:buNone/>
            </a:pPr>
            <a:r>
              <a:rPr lang="en-US" altLang="zh-CN" sz="2000" dirty="0"/>
              <a:t>	int center=(</a:t>
            </a:r>
            <a:r>
              <a:rPr lang="en-US" altLang="zh-CN" sz="2000" dirty="0" err="1"/>
              <a:t>left+right</a:t>
            </a:r>
            <a:r>
              <a:rPr lang="en-US" altLang="zh-CN" sz="2000" dirty="0"/>
              <a:t>)/2;</a:t>
            </a:r>
          </a:p>
          <a:p>
            <a:pPr marL="0" indent="0">
              <a:buNone/>
            </a:pPr>
            <a:r>
              <a:rPr lang="en-US" altLang="zh-CN" sz="2000" dirty="0"/>
              <a:t>	int </a:t>
            </a:r>
            <a:r>
              <a:rPr lang="en-US" altLang="zh-CN" sz="2000" dirty="0" err="1"/>
              <a:t>leftsum</a:t>
            </a:r>
            <a:r>
              <a:rPr lang="en-US" altLang="zh-CN" sz="2000" dirty="0"/>
              <a:t>=</a:t>
            </a:r>
            <a:r>
              <a:rPr lang="en-US" altLang="zh-CN" sz="2000" dirty="0" err="1"/>
              <a:t>MaxSubSum</a:t>
            </a:r>
            <a:r>
              <a:rPr lang="en-US" altLang="zh-CN" sz="2000" dirty="0"/>
              <a:t>(a, left, center);</a:t>
            </a:r>
          </a:p>
          <a:p>
            <a:pPr marL="0" indent="0">
              <a:buNone/>
            </a:pPr>
            <a:r>
              <a:rPr lang="en-US" altLang="zh-CN" sz="2000" dirty="0"/>
              <a:t>	int </a:t>
            </a:r>
            <a:r>
              <a:rPr lang="en-US" altLang="zh-CN" sz="2000" dirty="0" err="1"/>
              <a:t>rightsum</a:t>
            </a:r>
            <a:r>
              <a:rPr lang="en-US" altLang="zh-CN" sz="2000" dirty="0"/>
              <a:t>=</a:t>
            </a:r>
            <a:r>
              <a:rPr lang="en-US" altLang="zh-CN" sz="2000" dirty="0" err="1"/>
              <a:t>MaxSubSum</a:t>
            </a:r>
            <a:r>
              <a:rPr lang="en-US" altLang="zh-CN" sz="2000" dirty="0"/>
              <a:t>(a,center+1,right );</a:t>
            </a:r>
          </a:p>
          <a:p>
            <a:pPr marL="0" indent="0">
              <a:buNone/>
            </a:pPr>
            <a:r>
              <a:rPr lang="en-US" altLang="zh-CN" sz="2000" dirty="0"/>
              <a:t>	int s1=0; int lefts=0;</a:t>
            </a:r>
          </a:p>
          <a:p>
            <a:pPr marL="0" indent="0">
              <a:buNone/>
            </a:pPr>
            <a:r>
              <a:rPr lang="en-US" altLang="zh-CN" sz="2000" dirty="0"/>
              <a:t>	for(int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=center;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&gt;=left;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--){</a:t>
            </a:r>
          </a:p>
          <a:p>
            <a:pPr marL="0" indent="0">
              <a:buNone/>
            </a:pPr>
            <a:r>
              <a:rPr lang="en-US" altLang="zh-CN" sz="2000" dirty="0"/>
              <a:t>		lefts+=a[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]; </a:t>
            </a:r>
          </a:p>
          <a:p>
            <a:pPr marL="0" indent="0">
              <a:buNone/>
            </a:pPr>
            <a:r>
              <a:rPr lang="en-US" altLang="zh-CN" sz="2000" dirty="0"/>
              <a:t>		if (lefts&gt;s1) </a:t>
            </a:r>
          </a:p>
          <a:p>
            <a:pPr marL="0" indent="0">
              <a:buNone/>
            </a:pPr>
            <a:r>
              <a:rPr lang="en-US" altLang="zh-CN" sz="2000" dirty="0"/>
              <a:t>			s1=lefts; </a:t>
            </a:r>
          </a:p>
          <a:p>
            <a:pPr marL="0" indent="0">
              <a:buNone/>
            </a:pPr>
            <a:r>
              <a:rPr lang="en-US" altLang="zh-CN" sz="2000" dirty="0"/>
              <a:t>	}</a:t>
            </a:r>
          </a:p>
          <a:p>
            <a:pPr marL="0" indent="0">
              <a:buNone/>
            </a:pPr>
            <a:r>
              <a:rPr lang="en-US" altLang="zh-CN" sz="2000" dirty="0"/>
              <a:t>	int s2=0; int rights=0;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E3C3618-F952-4401-84C2-DAD80F3C7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00025"/>
            <a:ext cx="6019800" cy="640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	for(int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=center+1;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&lt;=right;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++){</a:t>
            </a:r>
          </a:p>
          <a:p>
            <a:pPr marL="0" indent="0">
              <a:buNone/>
            </a:pPr>
            <a:r>
              <a:rPr lang="en-US" altLang="zh-CN" sz="2000" dirty="0"/>
              <a:t>		rights+=a[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];</a:t>
            </a:r>
          </a:p>
          <a:p>
            <a:pPr marL="0" indent="0">
              <a:buNone/>
            </a:pPr>
            <a:r>
              <a:rPr lang="en-US" altLang="zh-CN" sz="2000" dirty="0"/>
              <a:t>	 	if (rights&gt;s2)</a:t>
            </a:r>
          </a:p>
          <a:p>
            <a:pPr marL="0" indent="0">
              <a:buNone/>
            </a:pPr>
            <a:r>
              <a:rPr lang="en-US" altLang="zh-CN" sz="2000" dirty="0"/>
              <a:t>			s2= rights;</a:t>
            </a:r>
          </a:p>
          <a:p>
            <a:pPr marL="0" indent="0">
              <a:buNone/>
            </a:pPr>
            <a:r>
              <a:rPr lang="en-US" altLang="zh-CN" sz="2000" dirty="0"/>
              <a:t>	}</a:t>
            </a:r>
          </a:p>
          <a:p>
            <a:pPr marL="0" indent="0">
              <a:buNone/>
            </a:pPr>
            <a:r>
              <a:rPr lang="en-US" altLang="zh-CN" sz="2000" dirty="0"/>
              <a:t>	sum=s1+s2;</a:t>
            </a:r>
          </a:p>
          <a:p>
            <a:pPr marL="0" indent="0">
              <a:buNone/>
            </a:pPr>
            <a:r>
              <a:rPr lang="en-US" altLang="zh-CN" sz="2000" dirty="0"/>
              <a:t>	if(sum&lt;</a:t>
            </a:r>
            <a:r>
              <a:rPr lang="en-US" altLang="zh-CN" sz="2000" dirty="0" err="1"/>
              <a:t>leftsum</a:t>
            </a:r>
            <a:r>
              <a:rPr lang="en-US" altLang="zh-CN" sz="2000" dirty="0"/>
              <a:t>) sum=</a:t>
            </a:r>
            <a:r>
              <a:rPr lang="en-US" altLang="zh-CN" sz="2000" dirty="0" err="1"/>
              <a:t>leftsum</a:t>
            </a:r>
            <a:r>
              <a:rPr lang="en-US" altLang="zh-CN" sz="2000" dirty="0"/>
              <a:t>;</a:t>
            </a:r>
          </a:p>
          <a:p>
            <a:pPr marL="0" indent="0">
              <a:buNone/>
            </a:pPr>
            <a:r>
              <a:rPr lang="en-US" altLang="zh-CN" sz="2000" dirty="0"/>
              <a:t>	if (sum&lt; </a:t>
            </a:r>
            <a:r>
              <a:rPr lang="en-US" altLang="zh-CN" sz="2000" dirty="0" err="1"/>
              <a:t>rightsum</a:t>
            </a:r>
            <a:r>
              <a:rPr lang="en-US" altLang="zh-CN" sz="2000" dirty="0"/>
              <a:t>) sum=</a:t>
            </a:r>
            <a:r>
              <a:rPr lang="en-US" altLang="zh-CN" sz="2000" dirty="0" err="1"/>
              <a:t>rightsum</a:t>
            </a:r>
            <a:r>
              <a:rPr lang="en-US" altLang="zh-CN" sz="2000" dirty="0"/>
              <a:t>;</a:t>
            </a:r>
          </a:p>
          <a:p>
            <a:pPr marL="0" indent="0">
              <a:buNone/>
            </a:pPr>
            <a:r>
              <a:rPr lang="en-US" altLang="zh-CN" sz="2000" dirty="0"/>
              <a:t>	return sum;</a:t>
            </a:r>
          </a:p>
          <a:p>
            <a:pPr marL="0" indent="0">
              <a:buNone/>
            </a:pPr>
            <a:r>
              <a:rPr lang="en-US" altLang="zh-CN" sz="2000" dirty="0"/>
              <a:t>}</a:t>
            </a:r>
          </a:p>
          <a:p>
            <a:pPr marL="0" indent="0">
              <a:buNone/>
            </a:pPr>
            <a:endParaRPr lang="en-US" altLang="zh-CN" sz="2000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92A6751-9AA8-404B-918C-B74B33FF6272}"/>
              </a:ext>
            </a:extLst>
          </p:cNvPr>
          <p:cNvCxnSpPr/>
          <p:nvPr/>
        </p:nvCxnSpPr>
        <p:spPr>
          <a:xfrm>
            <a:off x="5924550" y="0"/>
            <a:ext cx="9525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623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6C6A4421-295F-4127-9B03-D3D93223AF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38125"/>
                <a:ext cx="10515600" cy="59388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highlight>
                      <a:srgbClr val="FFFF00"/>
                    </a:highlight>
                  </a:rPr>
                  <a:t>⑵算法时间复杂性分析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: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用分治法设计的算法，在分析其时间复杂性时，首先要三个阶段所花费的时间。本算法 </a:t>
                </a:r>
                <a:r>
                  <a:rPr lang="en-US" altLang="zh-CN" dirty="0"/>
                  <a:t>Divide </a:t>
                </a:r>
                <a:r>
                  <a:rPr lang="zh-CN" altLang="en-US" dirty="0"/>
                  <a:t>阶段所花的时间为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𝛩</m:t>
                    </m:r>
                  </m:oMath>
                </a14:m>
                <a:r>
                  <a:rPr lang="en-US" altLang="zh-CN" dirty="0"/>
                  <a:t>(1)</a:t>
                </a:r>
                <a:r>
                  <a:rPr lang="zh-CN" altLang="en-US" dirty="0"/>
                  <a:t>； </a:t>
                </a:r>
                <a:r>
                  <a:rPr lang="en-US" altLang="zh-CN" dirty="0"/>
                  <a:t>Conquer </a:t>
                </a:r>
                <a:r>
                  <a:rPr lang="zh-CN" altLang="en-US" dirty="0"/>
                  <a:t>阶段所花的时间为 </a:t>
                </a:r>
                <a:r>
                  <a:rPr lang="en-US" altLang="zh-CN" dirty="0"/>
                  <a:t>2T(n/2)</a:t>
                </a:r>
                <a:r>
                  <a:rPr lang="zh-CN" altLang="en-US" dirty="0"/>
                  <a:t>；</a:t>
                </a:r>
                <a:r>
                  <a:rPr lang="en-US" altLang="zh-CN" dirty="0"/>
                  <a:t>Combine </a:t>
                </a:r>
                <a:r>
                  <a:rPr lang="zh-CN" altLang="en-US" dirty="0"/>
                  <a:t>阶段所花的时间为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𝛩</m:t>
                    </m:r>
                  </m:oMath>
                </a14:m>
                <a:r>
                  <a:rPr lang="en-US" altLang="zh-CN" dirty="0"/>
                  <a:t>(n) 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建立 </a:t>
                </a:r>
                <a:r>
                  <a:rPr lang="en-US" altLang="zh-CN" dirty="0"/>
                  <a:t>T (n)</a:t>
                </a:r>
                <a:r>
                  <a:rPr lang="zh-CN" altLang="en-US" dirty="0"/>
                  <a:t>的递归方程：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用套用公式法求此递归方程解的渐进阶得：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T(n) =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𝛩</m:t>
                    </m:r>
                  </m:oMath>
                </a14:m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mc:Choice>
        <mc:Fallback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6C6A4421-295F-4127-9B03-D3D93223AF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38125"/>
                <a:ext cx="10515600" cy="5938838"/>
              </a:xfrm>
              <a:blipFill>
                <a:blip r:embed="rId2"/>
                <a:stretch>
                  <a:fillRect l="-1217" t="-1848" r="-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CF11F246-BFFB-466A-A580-ACF18B5BD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575" y="2197894"/>
            <a:ext cx="51435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568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2921</Words>
  <Application>Microsoft Office PowerPoint</Application>
  <PresentationFormat>宽屏</PresentationFormat>
  <Paragraphs>226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等线</vt:lpstr>
      <vt:lpstr>等线 Light</vt:lpstr>
      <vt:lpstr>Arial</vt:lpstr>
      <vt:lpstr>Cambria Math</vt:lpstr>
      <vt:lpstr>Office 主题​​</vt:lpstr>
      <vt:lpstr>二、分治法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二、分治法</dc:title>
  <dc:creator>乃强</dc:creator>
  <cp:lastModifiedBy>乃强</cp:lastModifiedBy>
  <cp:revision>6</cp:revision>
  <dcterms:created xsi:type="dcterms:W3CDTF">2022-06-15T14:03:28Z</dcterms:created>
  <dcterms:modified xsi:type="dcterms:W3CDTF">2022-06-25T14:01:24Z</dcterms:modified>
</cp:coreProperties>
</file>