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3C7FD-9223-4467-BA73-72C07FCE1C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D04991-53C4-47E0-8F7B-85E87B7B6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466161-06E5-4418-83DF-7A83EF70D9FB}"/>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14639B21-4856-4671-9A26-3DFB0B3AAC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753311-4280-415C-95C3-0D78F7E75AA0}"/>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319867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0E4A3-55B3-44F9-8658-8DE49784F7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AFBAFAD-0DCA-429A-97ED-1F886E3AF7C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9A3587-DA27-45B4-BC1C-BF03D7E2F42C}"/>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8811E075-11F6-432B-8462-8E4B9864F9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24F015-AA42-44CA-A8A2-C43FC557669E}"/>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277532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0E6EA7-F5A0-41B5-87E9-80496F98EB4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4993EB-EF87-427B-B5C6-2DF7F38C3C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C227B5-E0C3-484D-BD61-ACD9698F4AF8}"/>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D3BD4A79-88D7-4CC7-977C-8A5F90C55D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F1E794-E273-4311-86F8-097FE9F56B40}"/>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346341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1C710-B188-4163-B8B3-7131B82036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4BEBFD-5C7D-4D8B-890E-2A1658F450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96B0F6-AA67-47BC-AFB3-C2701A053D79}"/>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CD2E66D7-55F7-4F8D-93BA-8F8FA31772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04CE8C-73B8-4492-A730-D91FE02A8BB3}"/>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383935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359198-BAE3-4249-8D85-37EDCC54D11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280BDC-531C-401A-87BE-B1B23A087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E752DC-ECB2-4992-9BD2-D085701EAB89}"/>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29B47BA5-3F60-4C52-987E-6E17785255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8E1586-DE83-46EB-8730-E7F3D7F01B08}"/>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61410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D4422-5960-4FD4-AD79-0F9B26F97C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792CC1-15C4-41F4-807C-4800F1733C6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770E08-8F79-4A45-AC77-0E589DCAF7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835DD8-4731-41FC-9100-5F71A71CE9D3}"/>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6" name="页脚占位符 5">
            <a:extLst>
              <a:ext uri="{FF2B5EF4-FFF2-40B4-BE49-F238E27FC236}">
                <a16:creationId xmlns:a16="http://schemas.microsoft.com/office/drawing/2014/main" id="{7FBAB21B-DD26-4CDC-AD6D-ADCD6CBB5D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66F560-0203-4C94-8589-0BB82C88F2E7}"/>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305241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C6F55-01CE-4702-81C5-4765B30F429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3DCFD6-2388-47B5-82D9-486066EC5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73B9F16-F8EF-4B36-87D9-476F82500F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C68F25-4921-4E16-96B7-98BD43134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420E41-B9A5-4829-BC6A-D373DC5D04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E9DE0B-C123-4735-953F-1F98DD698745}"/>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8" name="页脚占位符 7">
            <a:extLst>
              <a:ext uri="{FF2B5EF4-FFF2-40B4-BE49-F238E27FC236}">
                <a16:creationId xmlns:a16="http://schemas.microsoft.com/office/drawing/2014/main" id="{F9059185-FE27-430F-A719-3E49783A1F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47487A-5671-42F2-9C9C-23358510BC6C}"/>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246955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6F34-F772-4F5D-B0F7-3DC785062E8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D89985-4D72-4B59-982C-449465F5CA40}"/>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4" name="页脚占位符 3">
            <a:extLst>
              <a:ext uri="{FF2B5EF4-FFF2-40B4-BE49-F238E27FC236}">
                <a16:creationId xmlns:a16="http://schemas.microsoft.com/office/drawing/2014/main" id="{24B7E14F-90B7-4CEE-A682-682BF022B2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A4128D-639A-401F-953C-A8FFF26B713E}"/>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149893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44CF2E-DFF6-4B39-A025-D3F6A76324D0}"/>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3" name="页脚占位符 2">
            <a:extLst>
              <a:ext uri="{FF2B5EF4-FFF2-40B4-BE49-F238E27FC236}">
                <a16:creationId xmlns:a16="http://schemas.microsoft.com/office/drawing/2014/main" id="{8755DDEB-4E3C-4CCC-A7C8-904694AD948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847DBE-B6CB-4A0B-98D6-D343AA30DA01}"/>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141058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401E2-B92B-4457-AEE8-D77228DF09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AD973B-95C9-4199-A818-45E9CF87C0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37AE627-6A05-4C8D-AB74-E76EE89D2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2780CD-DBF0-4C76-A86E-888C287952B5}"/>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6" name="页脚占位符 5">
            <a:extLst>
              <a:ext uri="{FF2B5EF4-FFF2-40B4-BE49-F238E27FC236}">
                <a16:creationId xmlns:a16="http://schemas.microsoft.com/office/drawing/2014/main" id="{BFA62338-E989-47B7-9547-038D588B83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BA62E3-18B2-4174-8F53-73F1F938332D}"/>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41762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9F2CFE-C82F-4623-A2A7-B17D96219C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7389B4-9663-48C0-907E-8DE8027D36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3FB2040-CB1D-4B79-8D29-7E25E7E15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749C3B-5AC3-4C45-9CBC-470DCB523698}"/>
              </a:ext>
            </a:extLst>
          </p:cNvPr>
          <p:cNvSpPr>
            <a:spLocks noGrp="1"/>
          </p:cNvSpPr>
          <p:nvPr>
            <p:ph type="dt" sz="half" idx="10"/>
          </p:nvPr>
        </p:nvSpPr>
        <p:spPr/>
        <p:txBody>
          <a:bodyPr/>
          <a:lstStyle/>
          <a:p>
            <a:fld id="{3201E6A7-2CD0-4561-8D1B-1B1FCD8AC826}" type="datetimeFigureOut">
              <a:rPr lang="zh-CN" altLang="en-US" smtClean="0"/>
              <a:t>2022/6/17</a:t>
            </a:fld>
            <a:endParaRPr lang="zh-CN" altLang="en-US"/>
          </a:p>
        </p:txBody>
      </p:sp>
      <p:sp>
        <p:nvSpPr>
          <p:cNvPr id="6" name="页脚占位符 5">
            <a:extLst>
              <a:ext uri="{FF2B5EF4-FFF2-40B4-BE49-F238E27FC236}">
                <a16:creationId xmlns:a16="http://schemas.microsoft.com/office/drawing/2014/main" id="{1012EE60-5A60-4F97-82B2-1A095C74D1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2006C4-F303-4FC9-8B85-79F6BDD5A6F3}"/>
              </a:ext>
            </a:extLst>
          </p:cNvPr>
          <p:cNvSpPr>
            <a:spLocks noGrp="1"/>
          </p:cNvSpPr>
          <p:nvPr>
            <p:ph type="sldNum" sz="quarter" idx="12"/>
          </p:nvPr>
        </p:nvSpPr>
        <p:spPr/>
        <p:txBody>
          <a:body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28332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149C4F3-2170-44E9-B7D0-AF2B32F34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F9047F-D5E3-436F-A7F1-B820E5A60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DB9823-A2E6-4988-AAD1-EE8F68B2C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E6A7-2CD0-4561-8D1B-1B1FCD8AC826}" type="datetimeFigureOut">
              <a:rPr lang="zh-CN" altLang="en-US" smtClean="0"/>
              <a:t>2022/6/17</a:t>
            </a:fld>
            <a:endParaRPr lang="zh-CN" altLang="en-US"/>
          </a:p>
        </p:txBody>
      </p:sp>
      <p:sp>
        <p:nvSpPr>
          <p:cNvPr id="5" name="页脚占位符 4">
            <a:extLst>
              <a:ext uri="{FF2B5EF4-FFF2-40B4-BE49-F238E27FC236}">
                <a16:creationId xmlns:a16="http://schemas.microsoft.com/office/drawing/2014/main" id="{B486B2DF-FFAC-4DEA-BCED-90F8E619B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00619A-F822-4C07-A043-79F31BE3E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939C2-D7B3-4AC0-AA7F-10640752F5B0}" type="slidenum">
              <a:rPr lang="zh-CN" altLang="en-US" smtClean="0"/>
              <a:t>‹#›</a:t>
            </a:fld>
            <a:endParaRPr lang="zh-CN" altLang="en-US"/>
          </a:p>
        </p:txBody>
      </p:sp>
    </p:spTree>
    <p:extLst>
      <p:ext uri="{BB962C8B-B14F-4D97-AF65-F5344CB8AC3E}">
        <p14:creationId xmlns:p14="http://schemas.microsoft.com/office/powerpoint/2010/main" val="3017997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929B2-C9CD-455C-8FEB-7AD885A445E8}"/>
              </a:ext>
            </a:extLst>
          </p:cNvPr>
          <p:cNvSpPr>
            <a:spLocks noGrp="1"/>
          </p:cNvSpPr>
          <p:nvPr>
            <p:ph type="ctrTitle"/>
          </p:nvPr>
        </p:nvSpPr>
        <p:spPr>
          <a:xfrm>
            <a:off x="1524000" y="1122363"/>
            <a:ext cx="9144000" cy="963612"/>
          </a:xfrm>
        </p:spPr>
        <p:txBody>
          <a:bodyPr/>
          <a:lstStyle/>
          <a:p>
            <a:r>
              <a:rPr lang="zh-CN" altLang="en-US" b="1" dirty="0"/>
              <a:t> 三、动态规划法</a:t>
            </a:r>
          </a:p>
        </p:txBody>
      </p:sp>
      <p:sp>
        <p:nvSpPr>
          <p:cNvPr id="3" name="副标题 2">
            <a:extLst>
              <a:ext uri="{FF2B5EF4-FFF2-40B4-BE49-F238E27FC236}">
                <a16:creationId xmlns:a16="http://schemas.microsoft.com/office/drawing/2014/main" id="{44BE3C11-9608-47C5-9EF7-E210F7A3267A}"/>
              </a:ext>
            </a:extLst>
          </p:cNvPr>
          <p:cNvSpPr>
            <a:spLocks noGrp="1"/>
          </p:cNvSpPr>
          <p:nvPr>
            <p:ph type="subTitle" idx="1"/>
          </p:nvPr>
        </p:nvSpPr>
        <p:spPr>
          <a:xfrm>
            <a:off x="3457575" y="2085975"/>
            <a:ext cx="7210425" cy="3171825"/>
          </a:xfrm>
        </p:spPr>
        <p:txBody>
          <a:bodyPr/>
          <a:lstStyle/>
          <a:p>
            <a:pPr algn="l"/>
            <a:r>
              <a:rPr lang="en-US" altLang="zh-CN" b="1" dirty="0"/>
              <a:t>1 </a:t>
            </a:r>
            <a:r>
              <a:rPr lang="zh-CN" altLang="en-US" b="1" dirty="0"/>
              <a:t>基本思想</a:t>
            </a:r>
            <a:endParaRPr lang="en-US" altLang="zh-CN" b="1" dirty="0"/>
          </a:p>
          <a:p>
            <a:pPr algn="l"/>
            <a:r>
              <a:rPr lang="en-US" altLang="zh-CN" b="1" dirty="0"/>
              <a:t>2 </a:t>
            </a:r>
            <a:r>
              <a:rPr lang="zh-CN" altLang="en-US" b="1" dirty="0"/>
              <a:t>最长公共子序列问题 </a:t>
            </a:r>
            <a:endParaRPr lang="en-US" altLang="zh-CN" b="1" dirty="0"/>
          </a:p>
          <a:p>
            <a:pPr algn="l"/>
            <a:r>
              <a:rPr lang="en-US" altLang="zh-CN" b="1" dirty="0"/>
              <a:t>3 </a:t>
            </a:r>
            <a:r>
              <a:rPr lang="zh-CN" altLang="en-US" b="1" dirty="0"/>
              <a:t>矩阵连乘最佳计算次序问题</a:t>
            </a:r>
            <a:endParaRPr lang="en-US" altLang="zh-CN" b="1" dirty="0"/>
          </a:p>
          <a:p>
            <a:pPr algn="l"/>
            <a:r>
              <a:rPr lang="en-US" altLang="zh-CN" b="1" dirty="0"/>
              <a:t>4 </a:t>
            </a:r>
            <a:r>
              <a:rPr lang="zh-CN" altLang="en-US" b="1" dirty="0"/>
              <a:t>最大子段和问题</a:t>
            </a:r>
            <a:endParaRPr lang="en-US" altLang="zh-CN" b="1" dirty="0"/>
          </a:p>
          <a:p>
            <a:pPr algn="l"/>
            <a:r>
              <a:rPr lang="en-US" altLang="zh-CN" b="1" dirty="0"/>
              <a:t>5 0-1 </a:t>
            </a:r>
            <a:r>
              <a:rPr lang="zh-CN" altLang="en-US" b="1" dirty="0"/>
              <a:t>背包问题</a:t>
            </a:r>
          </a:p>
        </p:txBody>
      </p:sp>
    </p:spTree>
    <p:extLst>
      <p:ext uri="{BB962C8B-B14F-4D97-AF65-F5344CB8AC3E}">
        <p14:creationId xmlns:p14="http://schemas.microsoft.com/office/powerpoint/2010/main" val="173986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F8D822-9F93-435C-A0EB-EB5EB7FECE6B}"/>
              </a:ext>
            </a:extLst>
          </p:cNvPr>
          <p:cNvSpPr>
            <a:spLocks noGrp="1"/>
          </p:cNvSpPr>
          <p:nvPr>
            <p:ph idx="1"/>
          </p:nvPr>
        </p:nvSpPr>
        <p:spPr>
          <a:xfrm>
            <a:off x="838200" y="371474"/>
            <a:ext cx="3851787" cy="6410325"/>
          </a:xfrm>
        </p:spPr>
        <p:txBody>
          <a:bodyPr>
            <a:normAutofit/>
          </a:bodyPr>
          <a:lstStyle/>
          <a:p>
            <a:pPr marL="0" indent="0">
              <a:buNone/>
            </a:pPr>
            <a:r>
              <a:rPr lang="en-US" altLang="zh-CN" dirty="0">
                <a:highlight>
                  <a:srgbClr val="FFFF00"/>
                </a:highlight>
              </a:rPr>
              <a:t>(5) </a:t>
            </a:r>
            <a:r>
              <a:rPr lang="zh-CN" altLang="en-US" dirty="0">
                <a:highlight>
                  <a:srgbClr val="FFFF00"/>
                </a:highlight>
              </a:rPr>
              <a:t>构造 </a:t>
            </a:r>
            <a:r>
              <a:rPr lang="en-US" altLang="zh-CN" dirty="0">
                <a:highlight>
                  <a:srgbClr val="FFFF00"/>
                </a:highlight>
              </a:rPr>
              <a:t>LCS </a:t>
            </a:r>
          </a:p>
          <a:p>
            <a:pPr marL="0" indent="0">
              <a:buNone/>
            </a:pPr>
            <a:r>
              <a:rPr lang="zh-CN" altLang="en-US" sz="2400" dirty="0"/>
              <a:t>基本思想：</a:t>
            </a:r>
          </a:p>
          <a:p>
            <a:pPr marL="0" indent="0">
              <a:buNone/>
            </a:pPr>
            <a:r>
              <a:rPr lang="en-US" altLang="zh-CN" sz="2400" dirty="0"/>
              <a:t>1.</a:t>
            </a:r>
            <a:r>
              <a:rPr lang="zh-CN" altLang="en-US" sz="2400" dirty="0"/>
              <a:t>从 </a:t>
            </a:r>
            <a:r>
              <a:rPr lang="en-US" altLang="zh-CN" sz="2400" dirty="0"/>
              <a:t>b[m][n]</a:t>
            </a:r>
            <a:r>
              <a:rPr lang="zh-CN" altLang="en-US" sz="2400" dirty="0"/>
              <a:t>开始按指针搜索；</a:t>
            </a:r>
          </a:p>
          <a:p>
            <a:pPr marL="0" indent="0">
              <a:buNone/>
            </a:pPr>
            <a:r>
              <a:rPr lang="en-US" altLang="zh-CN" sz="2400" dirty="0"/>
              <a:t>2.</a:t>
            </a:r>
            <a:r>
              <a:rPr lang="zh-CN" altLang="en-US" sz="2400" dirty="0"/>
              <a:t>若 </a:t>
            </a:r>
            <a:r>
              <a:rPr lang="en-US" altLang="zh-CN" sz="2400" dirty="0"/>
              <a:t>b[</a:t>
            </a:r>
            <a:r>
              <a:rPr lang="en-US" altLang="zh-CN" sz="2400" dirty="0" err="1"/>
              <a:t>i</a:t>
            </a:r>
            <a:r>
              <a:rPr lang="en-US" altLang="zh-CN" sz="2400" dirty="0"/>
              <a:t>][j]</a:t>
            </a:r>
            <a:r>
              <a:rPr lang="zh-CN" altLang="en-US" sz="2400" dirty="0"/>
              <a:t>＝“↖”，则 </a:t>
            </a:r>
            <a:r>
              <a:rPr lang="en-US" altLang="zh-CN" sz="2400" dirty="0"/>
              <a:t>x </a:t>
            </a:r>
            <a:r>
              <a:rPr lang="en-US" altLang="zh-CN" sz="2400" dirty="0" err="1"/>
              <a:t>i</a:t>
            </a:r>
            <a:r>
              <a:rPr lang="en-US" altLang="zh-CN" sz="2400" dirty="0"/>
              <a:t> = y j </a:t>
            </a:r>
            <a:r>
              <a:rPr lang="zh-CN" altLang="en-US" sz="2400" dirty="0"/>
              <a:t>是 </a:t>
            </a:r>
            <a:r>
              <a:rPr lang="en-US" altLang="zh-CN" sz="2400" dirty="0"/>
              <a:t>LCS </a:t>
            </a:r>
            <a:r>
              <a:rPr lang="zh-CN" altLang="en-US" sz="2400" dirty="0"/>
              <a:t>的一个元素；</a:t>
            </a:r>
            <a:endParaRPr lang="en-US" altLang="zh-CN" sz="2400" dirty="0"/>
          </a:p>
          <a:p>
            <a:pPr marL="0" indent="0">
              <a:buNone/>
            </a:pPr>
            <a:r>
              <a:rPr lang="en-US" altLang="zh-CN" sz="2400" dirty="0"/>
              <a:t>3.</a:t>
            </a:r>
            <a:r>
              <a:rPr lang="zh-CN" altLang="en-US" sz="2400" dirty="0"/>
              <a:t> 如此找到的序列是 </a:t>
            </a:r>
            <a:r>
              <a:rPr lang="en-US" altLang="zh-CN" sz="2400" dirty="0"/>
              <a:t>X </a:t>
            </a:r>
            <a:r>
              <a:rPr lang="zh-CN" altLang="en-US" sz="2400" dirty="0"/>
              <a:t>与 </a:t>
            </a:r>
            <a:r>
              <a:rPr lang="en-US" altLang="zh-CN" sz="2400" dirty="0"/>
              <a:t>Y </a:t>
            </a:r>
            <a:r>
              <a:rPr lang="zh-CN" altLang="en-US" sz="2400" dirty="0"/>
              <a:t>的 </a:t>
            </a:r>
            <a:r>
              <a:rPr lang="en-US" altLang="zh-CN" sz="2400" dirty="0"/>
              <a:t>LCS </a:t>
            </a:r>
            <a:r>
              <a:rPr lang="zh-CN" altLang="en-US" sz="2400" dirty="0"/>
              <a:t>的反序。</a:t>
            </a:r>
            <a:endParaRPr lang="en-US" altLang="zh-CN" sz="2400" dirty="0"/>
          </a:p>
          <a:p>
            <a:pPr marL="0" indent="0">
              <a:buNone/>
            </a:pPr>
            <a:r>
              <a:rPr lang="zh-CN" altLang="en-US" sz="2400" dirty="0">
                <a:highlight>
                  <a:srgbClr val="FFFF00"/>
                </a:highlight>
              </a:rPr>
              <a:t>例：设 </a:t>
            </a:r>
            <a:r>
              <a:rPr lang="en-US" altLang="zh-CN" sz="2400" dirty="0">
                <a:highlight>
                  <a:srgbClr val="FFFF00"/>
                </a:highlight>
              </a:rPr>
              <a:t>X=&lt;A,B,C,B,D,A,B&gt;, Y=&lt;B,D,C,A,B,A&gt;</a:t>
            </a:r>
            <a:endParaRPr lang="zh-CN" altLang="en-US" sz="2400" dirty="0">
              <a:highlight>
                <a:srgbClr val="FFFF00"/>
              </a:highlight>
            </a:endParaRPr>
          </a:p>
        </p:txBody>
      </p:sp>
      <p:pic>
        <p:nvPicPr>
          <p:cNvPr id="5" name="图片 4">
            <a:extLst>
              <a:ext uri="{FF2B5EF4-FFF2-40B4-BE49-F238E27FC236}">
                <a16:creationId xmlns:a16="http://schemas.microsoft.com/office/drawing/2014/main" id="{BAD327EA-946E-4E9C-AB71-79A03CA34B4C}"/>
              </a:ext>
            </a:extLst>
          </p:cNvPr>
          <p:cNvPicPr>
            <a:picLocks noChangeAspect="1"/>
          </p:cNvPicPr>
          <p:nvPr/>
        </p:nvPicPr>
        <p:blipFill>
          <a:blip r:embed="rId2"/>
          <a:stretch>
            <a:fillRect/>
          </a:stretch>
        </p:blipFill>
        <p:spPr>
          <a:xfrm>
            <a:off x="4952232" y="195722"/>
            <a:ext cx="7096125" cy="4981575"/>
          </a:xfrm>
          <a:prstGeom prst="rect">
            <a:avLst/>
          </a:prstGeom>
        </p:spPr>
      </p:pic>
      <p:sp>
        <p:nvSpPr>
          <p:cNvPr id="6" name="内容占位符 2">
            <a:extLst>
              <a:ext uri="{FF2B5EF4-FFF2-40B4-BE49-F238E27FC236}">
                <a16:creationId xmlns:a16="http://schemas.microsoft.com/office/drawing/2014/main" id="{13E13AEB-B26B-436D-B34A-A71395AA6B7E}"/>
              </a:ext>
            </a:extLst>
          </p:cNvPr>
          <p:cNvSpPr txBox="1">
            <a:spLocks/>
          </p:cNvSpPr>
          <p:nvPr/>
        </p:nvSpPr>
        <p:spPr>
          <a:xfrm>
            <a:off x="5210175" y="5267325"/>
            <a:ext cx="6838182" cy="1514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依据 </a:t>
            </a:r>
            <a:r>
              <a:rPr lang="en-US" altLang="zh-CN" sz="2000" dirty="0"/>
              <a:t>LCS </a:t>
            </a:r>
            <a:r>
              <a:rPr lang="zh-CN" altLang="en-US" sz="2000" dirty="0"/>
              <a:t>算法，从 </a:t>
            </a:r>
            <a:r>
              <a:rPr lang="en-US" altLang="zh-CN" sz="2000" dirty="0"/>
              <a:t>b[7][6]</a:t>
            </a:r>
            <a:r>
              <a:rPr lang="zh-CN" altLang="en-US" sz="2000" dirty="0"/>
              <a:t>开始按指针搜索；得到 </a:t>
            </a:r>
            <a:r>
              <a:rPr lang="en-US" altLang="zh-CN" sz="2000" dirty="0"/>
              <a:t>X </a:t>
            </a:r>
            <a:r>
              <a:rPr lang="zh-CN" altLang="en-US" sz="2000" dirty="0"/>
              <a:t>与 </a:t>
            </a:r>
            <a:r>
              <a:rPr lang="en-US" altLang="zh-CN" sz="2000" dirty="0"/>
              <a:t>Y </a:t>
            </a:r>
            <a:r>
              <a:rPr lang="zh-CN" altLang="en-US" sz="2000" dirty="0"/>
              <a:t>的最长公共子序列</a:t>
            </a:r>
            <a:r>
              <a:rPr lang="en-US" altLang="zh-CN" sz="2000" dirty="0"/>
              <a:t>&lt;B</a:t>
            </a:r>
            <a:r>
              <a:rPr lang="zh-CN" altLang="en-US" sz="2000" dirty="0"/>
              <a:t>，</a:t>
            </a:r>
            <a:r>
              <a:rPr lang="en-US" altLang="zh-CN" sz="2000" dirty="0"/>
              <a:t>C</a:t>
            </a:r>
            <a:r>
              <a:rPr lang="zh-CN" altLang="en-US" sz="2000" dirty="0"/>
              <a:t>，</a:t>
            </a:r>
            <a:r>
              <a:rPr lang="en-US" altLang="zh-CN" sz="2000" dirty="0"/>
              <a:t>B</a:t>
            </a:r>
            <a:r>
              <a:rPr lang="zh-CN" altLang="en-US" sz="2000" dirty="0"/>
              <a:t>，</a:t>
            </a:r>
            <a:r>
              <a:rPr lang="en-US" altLang="zh-CN" sz="2000" dirty="0"/>
              <a:t>A&gt;</a:t>
            </a:r>
            <a:r>
              <a:rPr lang="zh-CN" altLang="en-US" sz="2000" dirty="0"/>
              <a:t>。</a:t>
            </a:r>
            <a:endParaRPr lang="zh-CN" altLang="en-US" sz="2000" dirty="0">
              <a:highlight>
                <a:srgbClr val="FFFF00"/>
              </a:highlight>
            </a:endParaRPr>
          </a:p>
        </p:txBody>
      </p:sp>
    </p:spTree>
    <p:extLst>
      <p:ext uri="{BB962C8B-B14F-4D97-AF65-F5344CB8AC3E}">
        <p14:creationId xmlns:p14="http://schemas.microsoft.com/office/powerpoint/2010/main" val="327315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85D7BC-B28B-42AE-89D3-A5C982D86E4E}"/>
              </a:ext>
            </a:extLst>
          </p:cNvPr>
          <p:cNvSpPr>
            <a:spLocks noGrp="1"/>
          </p:cNvSpPr>
          <p:nvPr>
            <p:ph idx="1"/>
          </p:nvPr>
        </p:nvSpPr>
        <p:spPr>
          <a:xfrm>
            <a:off x="838200" y="295275"/>
            <a:ext cx="5553075" cy="5881688"/>
          </a:xfrm>
        </p:spPr>
        <p:txBody>
          <a:bodyPr>
            <a:normAutofit fontScale="55000" lnSpcReduction="20000"/>
          </a:bodyPr>
          <a:lstStyle/>
          <a:p>
            <a:pPr marL="0" indent="0">
              <a:buNone/>
            </a:pPr>
            <a:r>
              <a:rPr lang="zh-CN" altLang="en-US" dirty="0"/>
              <a:t>计算 </a:t>
            </a:r>
            <a:r>
              <a:rPr lang="en-US" altLang="zh-CN" dirty="0"/>
              <a:t>LCS </a:t>
            </a:r>
            <a:r>
              <a:rPr lang="zh-CN" altLang="en-US" dirty="0"/>
              <a:t>长度的算法</a:t>
            </a:r>
            <a:r>
              <a:rPr lang="en-US" altLang="zh-CN" dirty="0"/>
              <a:t>:</a:t>
            </a:r>
          </a:p>
          <a:p>
            <a:pPr marL="0" indent="0">
              <a:buNone/>
            </a:pPr>
            <a:r>
              <a:rPr lang="en-US" altLang="zh-CN" dirty="0"/>
              <a:t>void </a:t>
            </a:r>
            <a:r>
              <a:rPr lang="en-US" altLang="zh-CN" dirty="0" err="1"/>
              <a:t>LCSLength</a:t>
            </a:r>
            <a:r>
              <a:rPr lang="en-US" altLang="zh-CN" dirty="0"/>
              <a:t>(int m, int n, char *x, char *y, int **c, Type **b){ </a:t>
            </a:r>
          </a:p>
          <a:p>
            <a:pPr marL="0" indent="0">
              <a:buNone/>
            </a:pPr>
            <a:r>
              <a:rPr lang="en-US" altLang="zh-CN" dirty="0"/>
              <a:t>	int </a:t>
            </a:r>
            <a:r>
              <a:rPr lang="en-US" altLang="zh-CN" dirty="0" err="1"/>
              <a:t>i</a:t>
            </a:r>
            <a:r>
              <a:rPr lang="en-US" altLang="zh-CN" dirty="0"/>
              <a:t>, j;</a:t>
            </a:r>
          </a:p>
          <a:p>
            <a:pPr marL="0" indent="0">
              <a:buNone/>
            </a:pPr>
            <a:r>
              <a:rPr lang="en-US" altLang="zh-CN" dirty="0"/>
              <a:t>	for(</a:t>
            </a:r>
            <a:r>
              <a:rPr lang="en-US" altLang="zh-CN" dirty="0" err="1"/>
              <a:t>i</a:t>
            </a:r>
            <a:r>
              <a:rPr lang="en-US" altLang="zh-CN" dirty="0"/>
              <a:t>=0; </a:t>
            </a:r>
            <a:r>
              <a:rPr lang="en-US" altLang="zh-CN" dirty="0" err="1"/>
              <a:t>i</a:t>
            </a:r>
            <a:r>
              <a:rPr lang="en-US" altLang="zh-CN" dirty="0"/>
              <a:t>&lt;=m; </a:t>
            </a:r>
            <a:r>
              <a:rPr lang="en-US" altLang="zh-CN" dirty="0" err="1"/>
              <a:t>i</a:t>
            </a:r>
            <a:r>
              <a:rPr lang="en-US" altLang="zh-CN" dirty="0"/>
              <a:t>++) c[</a:t>
            </a:r>
            <a:r>
              <a:rPr lang="en-US" altLang="zh-CN" dirty="0" err="1"/>
              <a:t>i</a:t>
            </a:r>
            <a:r>
              <a:rPr lang="en-US" altLang="zh-CN" dirty="0"/>
              <a:t>][0]=0;</a:t>
            </a:r>
          </a:p>
          <a:p>
            <a:pPr marL="0" indent="0">
              <a:buNone/>
            </a:pPr>
            <a:r>
              <a:rPr lang="en-US" altLang="zh-CN" dirty="0"/>
              <a:t>	for(j=0; j&lt;=n; </a:t>
            </a:r>
            <a:r>
              <a:rPr lang="en-US" altLang="zh-CN" dirty="0" err="1"/>
              <a:t>j++</a:t>
            </a:r>
            <a:r>
              <a:rPr lang="en-US" altLang="zh-CN" dirty="0"/>
              <a:t>) c[0][j]=0;</a:t>
            </a:r>
          </a:p>
          <a:p>
            <a:pPr marL="0" indent="0">
              <a:buNone/>
            </a:pPr>
            <a:r>
              <a:rPr lang="en-US" altLang="zh-CN" dirty="0"/>
              <a:t>	for(</a:t>
            </a:r>
            <a:r>
              <a:rPr lang="en-US" altLang="zh-CN" dirty="0" err="1"/>
              <a:t>i</a:t>
            </a:r>
            <a:r>
              <a:rPr lang="en-US" altLang="zh-CN" dirty="0"/>
              <a:t>=1; </a:t>
            </a:r>
            <a:r>
              <a:rPr lang="en-US" altLang="zh-CN" dirty="0" err="1"/>
              <a:t>i</a:t>
            </a:r>
            <a:r>
              <a:rPr lang="en-US" altLang="zh-CN" dirty="0"/>
              <a:t>&lt;=m; </a:t>
            </a:r>
            <a:r>
              <a:rPr lang="en-US" altLang="zh-CN" dirty="0" err="1"/>
              <a:t>i</a:t>
            </a:r>
            <a:r>
              <a:rPr lang="en-US" altLang="zh-CN" dirty="0"/>
              <a:t>++)</a:t>
            </a:r>
          </a:p>
          <a:p>
            <a:pPr marL="0" indent="0">
              <a:buNone/>
            </a:pPr>
            <a:r>
              <a:rPr lang="en-US" altLang="zh-CN" dirty="0"/>
              <a:t>		for(j=1; j&lt;=n; </a:t>
            </a:r>
            <a:r>
              <a:rPr lang="en-US" altLang="zh-CN" dirty="0" err="1"/>
              <a:t>j++</a:t>
            </a:r>
            <a:r>
              <a:rPr lang="en-US" altLang="zh-CN" dirty="0"/>
              <a:t>){ </a:t>
            </a:r>
          </a:p>
          <a:p>
            <a:pPr marL="0" indent="0">
              <a:buNone/>
            </a:pPr>
            <a:r>
              <a:rPr lang="en-US" altLang="zh-CN" dirty="0"/>
              <a:t>			if (x[</a:t>
            </a:r>
            <a:r>
              <a:rPr lang="en-US" altLang="zh-CN" dirty="0" err="1"/>
              <a:t>i</a:t>
            </a:r>
            <a:r>
              <a:rPr lang="en-US" altLang="zh-CN" dirty="0"/>
              <a:t>]==y[j]){ </a:t>
            </a:r>
          </a:p>
          <a:p>
            <a:pPr marL="0" indent="0">
              <a:buNone/>
            </a:pPr>
            <a:r>
              <a:rPr lang="en-US" altLang="zh-CN" dirty="0"/>
              <a:t>				c[</a:t>
            </a:r>
            <a:r>
              <a:rPr lang="en-US" altLang="zh-CN" dirty="0" err="1"/>
              <a:t>i</a:t>
            </a:r>
            <a:r>
              <a:rPr lang="en-US" altLang="zh-CN" dirty="0"/>
              <a:t>][j]= c[i-1][ j-1]+1; </a:t>
            </a:r>
          </a:p>
          <a:p>
            <a:pPr marL="0" indent="0">
              <a:buNone/>
            </a:pPr>
            <a:r>
              <a:rPr lang="en-US" altLang="zh-CN" dirty="0"/>
              <a:t>				b[</a:t>
            </a:r>
            <a:r>
              <a:rPr lang="en-US" altLang="zh-CN" dirty="0" err="1"/>
              <a:t>i</a:t>
            </a:r>
            <a:r>
              <a:rPr lang="en-US" altLang="zh-CN" dirty="0"/>
              <a:t>][j]=„↖‟;</a:t>
            </a:r>
          </a:p>
          <a:p>
            <a:pPr marL="0" indent="0">
              <a:buNone/>
            </a:pPr>
            <a:r>
              <a:rPr lang="en-US" altLang="zh-CN" dirty="0"/>
              <a:t>			}</a:t>
            </a:r>
          </a:p>
          <a:p>
            <a:pPr marL="0" indent="0">
              <a:buNone/>
            </a:pPr>
            <a:r>
              <a:rPr lang="en-US" altLang="zh-CN" dirty="0"/>
              <a:t>			else if (c[i-1][ j]&gt;= c[</a:t>
            </a:r>
            <a:r>
              <a:rPr lang="en-US" altLang="zh-CN" dirty="0" err="1"/>
              <a:t>i</a:t>
            </a:r>
            <a:r>
              <a:rPr lang="en-US" altLang="zh-CN" dirty="0"/>
              <a:t>][j-1]){ </a:t>
            </a:r>
          </a:p>
          <a:p>
            <a:pPr marL="0" indent="0">
              <a:buNone/>
            </a:pPr>
            <a:r>
              <a:rPr lang="en-US" altLang="zh-CN" dirty="0"/>
              <a:t>				c[</a:t>
            </a:r>
            <a:r>
              <a:rPr lang="en-US" altLang="zh-CN" dirty="0" err="1"/>
              <a:t>i</a:t>
            </a:r>
            <a:r>
              <a:rPr lang="en-US" altLang="zh-CN" dirty="0"/>
              <a:t>][j]= c[i-1][j]; </a:t>
            </a:r>
          </a:p>
          <a:p>
            <a:pPr marL="0" indent="0">
              <a:buNone/>
            </a:pPr>
            <a:r>
              <a:rPr lang="en-US" altLang="zh-CN" dirty="0"/>
              <a:t>				b[</a:t>
            </a:r>
            <a:r>
              <a:rPr lang="en-US" altLang="zh-CN" dirty="0" err="1"/>
              <a:t>i</a:t>
            </a:r>
            <a:r>
              <a:rPr lang="en-US" altLang="zh-CN" dirty="0"/>
              <a:t>][j]=„↑‟;</a:t>
            </a:r>
          </a:p>
          <a:p>
            <a:pPr marL="0" indent="0">
              <a:buNone/>
            </a:pPr>
            <a:r>
              <a:rPr lang="en-US" altLang="zh-CN" dirty="0"/>
              <a:t>			}</a:t>
            </a:r>
          </a:p>
          <a:p>
            <a:pPr marL="0" indent="0">
              <a:buNone/>
            </a:pPr>
            <a:r>
              <a:rPr lang="en-US" altLang="zh-CN" dirty="0"/>
              <a:t>			else {</a:t>
            </a:r>
          </a:p>
          <a:p>
            <a:pPr marL="0" indent="0">
              <a:buNone/>
            </a:pPr>
            <a:r>
              <a:rPr lang="en-US" altLang="zh-CN" dirty="0"/>
              <a:t>				c[</a:t>
            </a:r>
            <a:r>
              <a:rPr lang="en-US" altLang="zh-CN" dirty="0" err="1"/>
              <a:t>i</a:t>
            </a:r>
            <a:r>
              <a:rPr lang="en-US" altLang="zh-CN" dirty="0"/>
              <a:t>][j]= c[</a:t>
            </a:r>
            <a:r>
              <a:rPr lang="en-US" altLang="zh-CN" dirty="0" err="1"/>
              <a:t>i</a:t>
            </a:r>
            <a:r>
              <a:rPr lang="en-US" altLang="zh-CN" dirty="0"/>
              <a:t>][j-1]; </a:t>
            </a:r>
          </a:p>
          <a:p>
            <a:pPr marL="0" indent="0">
              <a:buNone/>
            </a:pPr>
            <a:r>
              <a:rPr lang="en-US" altLang="zh-CN" dirty="0"/>
              <a:t>				b[</a:t>
            </a:r>
            <a:r>
              <a:rPr lang="en-US" altLang="zh-CN" dirty="0" err="1"/>
              <a:t>i</a:t>
            </a:r>
            <a:r>
              <a:rPr lang="en-US" altLang="zh-CN" dirty="0"/>
              <a:t>][j]=„←‟;</a:t>
            </a:r>
          </a:p>
          <a:p>
            <a:pPr marL="0" indent="0">
              <a:buNone/>
            </a:pPr>
            <a:r>
              <a:rPr lang="en-US" altLang="zh-CN" dirty="0"/>
              <a:t>			}</a:t>
            </a:r>
          </a:p>
          <a:p>
            <a:pPr marL="0" indent="0">
              <a:buNone/>
            </a:pPr>
            <a:r>
              <a:rPr lang="en-US" altLang="zh-CN" dirty="0"/>
              <a:t>}</a:t>
            </a:r>
            <a:endParaRPr lang="zh-CN" altLang="en-US" dirty="0"/>
          </a:p>
        </p:txBody>
      </p:sp>
      <p:sp>
        <p:nvSpPr>
          <p:cNvPr id="4" name="内容占位符 2">
            <a:extLst>
              <a:ext uri="{FF2B5EF4-FFF2-40B4-BE49-F238E27FC236}">
                <a16:creationId xmlns:a16="http://schemas.microsoft.com/office/drawing/2014/main" id="{A829EC5B-8583-4662-A9F4-A10F7E3EEB4E}"/>
              </a:ext>
            </a:extLst>
          </p:cNvPr>
          <p:cNvSpPr txBox="1">
            <a:spLocks/>
          </p:cNvSpPr>
          <p:nvPr/>
        </p:nvSpPr>
        <p:spPr>
          <a:xfrm>
            <a:off x="6505574" y="295275"/>
            <a:ext cx="5000625" cy="6034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构造最长公共子序列算法：</a:t>
            </a:r>
            <a:endParaRPr lang="en-US" altLang="zh-CN" dirty="0"/>
          </a:p>
          <a:p>
            <a:pPr marL="0" indent="0">
              <a:buFont typeface="Arial" panose="020B0604020202020204" pitchFamily="34" charset="0"/>
              <a:buNone/>
            </a:pPr>
            <a:r>
              <a:rPr lang="en-US" altLang="zh-CN" sz="2000" dirty="0"/>
              <a:t>void LCS(int </a:t>
            </a:r>
            <a:r>
              <a:rPr lang="en-US" altLang="zh-CN" sz="2000" dirty="0" err="1"/>
              <a:t>i</a:t>
            </a:r>
            <a:r>
              <a:rPr lang="en-US" altLang="zh-CN" sz="2000" dirty="0"/>
              <a:t>, int j, char *x, Type **b){ </a:t>
            </a:r>
          </a:p>
          <a:p>
            <a:pPr marL="0" indent="0">
              <a:buFont typeface="Arial" panose="020B0604020202020204" pitchFamily="34" charset="0"/>
              <a:buNone/>
            </a:pPr>
            <a:r>
              <a:rPr lang="en-US" altLang="zh-CN" sz="2000" dirty="0"/>
              <a:t>	if( (</a:t>
            </a:r>
            <a:r>
              <a:rPr lang="en-US" altLang="zh-CN" sz="2000" dirty="0" err="1"/>
              <a:t>i</a:t>
            </a:r>
            <a:r>
              <a:rPr lang="en-US" altLang="zh-CN" sz="2000" dirty="0"/>
              <a:t>==0) || (j==0) ) return ;</a:t>
            </a:r>
          </a:p>
          <a:p>
            <a:pPr marL="0" indent="0">
              <a:buFont typeface="Arial" panose="020B0604020202020204" pitchFamily="34" charset="0"/>
              <a:buNone/>
            </a:pPr>
            <a:r>
              <a:rPr lang="en-US" altLang="zh-CN" sz="2000" dirty="0"/>
              <a:t>	if (b[</a:t>
            </a:r>
            <a:r>
              <a:rPr lang="en-US" altLang="zh-CN" sz="2000" dirty="0" err="1"/>
              <a:t>i</a:t>
            </a:r>
            <a:r>
              <a:rPr lang="en-US" altLang="zh-CN" sz="2000" dirty="0"/>
              <a:t>][j]==„↖‟){ </a:t>
            </a:r>
          </a:p>
          <a:p>
            <a:pPr marL="0" indent="0">
              <a:buFont typeface="Arial" panose="020B0604020202020204" pitchFamily="34" charset="0"/>
              <a:buNone/>
            </a:pPr>
            <a:r>
              <a:rPr lang="en-US" altLang="zh-CN" sz="2000" dirty="0"/>
              <a:t>		LCS(i-1, j-1, x, b); </a:t>
            </a:r>
          </a:p>
          <a:p>
            <a:pPr marL="0" indent="0">
              <a:buFont typeface="Arial" panose="020B0604020202020204" pitchFamily="34" charset="0"/>
              <a:buNone/>
            </a:pPr>
            <a:r>
              <a:rPr lang="en-US" altLang="zh-CN" sz="2000" dirty="0"/>
              <a:t>		</a:t>
            </a:r>
            <a:r>
              <a:rPr lang="en-US" altLang="zh-CN" sz="2000" dirty="0" err="1"/>
              <a:t>cout</a:t>
            </a:r>
            <a:r>
              <a:rPr lang="en-US" altLang="zh-CN" sz="2000" dirty="0"/>
              <a:t>&lt;&lt; x[</a:t>
            </a:r>
            <a:r>
              <a:rPr lang="en-US" altLang="zh-CN" sz="2000" dirty="0" err="1"/>
              <a:t>i</a:t>
            </a:r>
            <a:r>
              <a:rPr lang="en-US" altLang="zh-CN" sz="2000" dirty="0"/>
              <a:t>];</a:t>
            </a:r>
          </a:p>
          <a:p>
            <a:pPr marL="0" indent="0">
              <a:buFont typeface="Arial" panose="020B0604020202020204" pitchFamily="34" charset="0"/>
              <a:buNone/>
            </a:pPr>
            <a:r>
              <a:rPr lang="en-US" altLang="zh-CN" sz="2000" dirty="0"/>
              <a:t>	}</a:t>
            </a:r>
          </a:p>
          <a:p>
            <a:pPr marL="0" indent="0">
              <a:buFont typeface="Arial" panose="020B0604020202020204" pitchFamily="34" charset="0"/>
              <a:buNone/>
            </a:pPr>
            <a:r>
              <a:rPr lang="en-US" altLang="zh-CN" sz="2000" dirty="0"/>
              <a:t>	else if (b[</a:t>
            </a:r>
            <a:r>
              <a:rPr lang="en-US" altLang="zh-CN" sz="2000" dirty="0" err="1"/>
              <a:t>i</a:t>
            </a:r>
            <a:r>
              <a:rPr lang="en-US" altLang="zh-CN" sz="2000" dirty="0"/>
              <a:t>][j]==„↑‟) </a:t>
            </a:r>
          </a:p>
          <a:p>
            <a:pPr marL="0" indent="0">
              <a:buFont typeface="Arial" panose="020B0604020202020204" pitchFamily="34" charset="0"/>
              <a:buNone/>
            </a:pPr>
            <a:r>
              <a:rPr lang="en-US" altLang="zh-CN" sz="2000" dirty="0"/>
              <a:t>		LCS(i-1, j, x, b);</a:t>
            </a:r>
          </a:p>
          <a:p>
            <a:pPr marL="0" indent="0">
              <a:buFont typeface="Arial" panose="020B0604020202020204" pitchFamily="34" charset="0"/>
              <a:buNone/>
            </a:pPr>
            <a:r>
              <a:rPr lang="en-US" altLang="zh-CN" sz="2000" dirty="0"/>
              <a:t>	else </a:t>
            </a:r>
          </a:p>
          <a:p>
            <a:pPr marL="0" indent="0">
              <a:buFont typeface="Arial" panose="020B0604020202020204" pitchFamily="34" charset="0"/>
              <a:buNone/>
            </a:pPr>
            <a:r>
              <a:rPr lang="en-US" altLang="zh-CN" sz="2000" dirty="0"/>
              <a:t>		LCS(</a:t>
            </a:r>
            <a:r>
              <a:rPr lang="en-US" altLang="zh-CN" sz="2000" dirty="0" err="1"/>
              <a:t>i</a:t>
            </a:r>
            <a:r>
              <a:rPr lang="en-US" altLang="zh-CN" sz="2000" dirty="0"/>
              <a:t>, j-1, x, b);</a:t>
            </a:r>
          </a:p>
          <a:p>
            <a:pPr marL="0" indent="0">
              <a:buFont typeface="Arial" panose="020B0604020202020204" pitchFamily="34" charset="0"/>
              <a:buNone/>
            </a:pPr>
            <a:r>
              <a:rPr lang="en-US" altLang="zh-CN" sz="2000" dirty="0"/>
              <a:t>}</a:t>
            </a:r>
            <a:endParaRPr lang="zh-CN" altLang="en-US" sz="2000" dirty="0"/>
          </a:p>
        </p:txBody>
      </p:sp>
      <p:cxnSp>
        <p:nvCxnSpPr>
          <p:cNvPr id="6" name="直接连接符 5">
            <a:extLst>
              <a:ext uri="{FF2B5EF4-FFF2-40B4-BE49-F238E27FC236}">
                <a16:creationId xmlns:a16="http://schemas.microsoft.com/office/drawing/2014/main" id="{5E8C3F06-05D5-4DE2-9EE2-1551626DB973}"/>
              </a:ext>
            </a:extLst>
          </p:cNvPr>
          <p:cNvCxnSpPr/>
          <p:nvPr/>
        </p:nvCxnSpPr>
        <p:spPr>
          <a:xfrm>
            <a:off x="6324600" y="0"/>
            <a:ext cx="180974"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0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B1BC75-0C97-4635-B6FB-06D3B4A901FD}"/>
              </a:ext>
            </a:extLst>
          </p:cNvPr>
          <p:cNvSpPr>
            <a:spLocks noGrp="1"/>
          </p:cNvSpPr>
          <p:nvPr>
            <p:ph idx="1"/>
          </p:nvPr>
        </p:nvSpPr>
        <p:spPr>
          <a:xfrm>
            <a:off x="838200" y="295275"/>
            <a:ext cx="10515600" cy="5881688"/>
          </a:xfrm>
        </p:spPr>
        <p:txBody>
          <a:bodyPr/>
          <a:lstStyle/>
          <a:p>
            <a:pPr marL="0" indent="0">
              <a:buNone/>
            </a:pPr>
            <a:r>
              <a:rPr lang="zh-CN" altLang="en-US" dirty="0"/>
              <a:t> </a:t>
            </a:r>
            <a:r>
              <a:rPr lang="zh-CN" altLang="en-US" dirty="0">
                <a:highlight>
                  <a:srgbClr val="FFFF00"/>
                </a:highlight>
              </a:rPr>
              <a:t>（</a:t>
            </a:r>
            <a:r>
              <a:rPr lang="en-US" altLang="zh-CN" dirty="0">
                <a:highlight>
                  <a:srgbClr val="FFFF00"/>
                </a:highlight>
              </a:rPr>
              <a:t>6 </a:t>
            </a:r>
            <a:r>
              <a:rPr lang="zh-CN" altLang="en-US" dirty="0">
                <a:highlight>
                  <a:srgbClr val="FFFF00"/>
                </a:highlight>
              </a:rPr>
              <a:t>）算法复杂性分析</a:t>
            </a:r>
            <a:endParaRPr lang="en-US" altLang="zh-CN" dirty="0">
              <a:highlight>
                <a:srgbClr val="FFFF00"/>
              </a:highlight>
            </a:endParaRPr>
          </a:p>
          <a:p>
            <a:pPr marL="0" indent="0">
              <a:buNone/>
            </a:pPr>
            <a:r>
              <a:rPr lang="zh-CN" altLang="en-US">
                <a:highlight>
                  <a:srgbClr val="FFFF00"/>
                </a:highlight>
              </a:rPr>
              <a:t>时间复杂性：</a:t>
            </a:r>
            <a:endParaRPr lang="en-US" altLang="zh-CN" dirty="0">
              <a:highlight>
                <a:srgbClr val="FFFF00"/>
              </a:highlight>
            </a:endParaRPr>
          </a:p>
          <a:p>
            <a:pPr marL="0" indent="0">
              <a:buNone/>
            </a:pPr>
            <a:r>
              <a:rPr lang="en-US" altLang="zh-CN" dirty="0"/>
              <a:t>	</a:t>
            </a:r>
            <a:r>
              <a:rPr lang="zh-CN" altLang="en-US" dirty="0"/>
              <a:t>算代价的时间：</a:t>
            </a:r>
            <a:r>
              <a:rPr lang="en-US" altLang="zh-CN" dirty="0" err="1"/>
              <a:t>i</a:t>
            </a:r>
            <a:r>
              <a:rPr lang="en-US" altLang="zh-CN" dirty="0"/>
              <a:t>, j </a:t>
            </a:r>
            <a:r>
              <a:rPr lang="zh-CN" altLang="en-US" dirty="0"/>
              <a:t>两层循环，</a:t>
            </a:r>
            <a:r>
              <a:rPr lang="en-US" altLang="zh-CN" dirty="0" err="1"/>
              <a:t>i</a:t>
            </a:r>
            <a:r>
              <a:rPr lang="en-US" altLang="zh-CN" dirty="0"/>
              <a:t> </a:t>
            </a:r>
            <a:r>
              <a:rPr lang="zh-CN" altLang="en-US" dirty="0"/>
              <a:t>循环 </a:t>
            </a:r>
            <a:r>
              <a:rPr lang="en-US" altLang="zh-CN" dirty="0"/>
              <a:t>m </a:t>
            </a:r>
            <a:r>
              <a:rPr lang="zh-CN" altLang="en-US" dirty="0"/>
              <a:t>步，</a:t>
            </a:r>
            <a:r>
              <a:rPr lang="en-US" altLang="zh-CN" dirty="0"/>
              <a:t>j </a:t>
            </a:r>
            <a:r>
              <a:rPr lang="zh-CN" altLang="en-US" dirty="0"/>
              <a:t>循环 </a:t>
            </a:r>
            <a:r>
              <a:rPr lang="en-US" altLang="zh-CN" dirty="0"/>
              <a:t>n </a:t>
            </a:r>
            <a:r>
              <a:rPr lang="zh-CN" altLang="en-US" dirty="0"/>
              <a:t>步。由于每个数组单元的计算耗费 </a:t>
            </a:r>
            <a:r>
              <a:rPr lang="en-US" altLang="zh-CN" dirty="0"/>
              <a:t>O(1) </a:t>
            </a:r>
            <a:r>
              <a:rPr lang="zh-CN" altLang="en-US" dirty="0"/>
              <a:t>时间，算法 </a:t>
            </a:r>
            <a:r>
              <a:rPr lang="en-US" altLang="zh-CN" dirty="0" err="1"/>
              <a:t>LCSLength</a:t>
            </a:r>
            <a:r>
              <a:rPr lang="en-US" altLang="zh-CN" dirty="0"/>
              <a:t> </a:t>
            </a:r>
            <a:r>
              <a:rPr lang="zh-CN" altLang="en-US" dirty="0"/>
              <a:t>耗时 </a:t>
            </a:r>
            <a:r>
              <a:rPr lang="en-US" altLang="zh-CN" dirty="0"/>
              <a:t>O(</a:t>
            </a:r>
            <a:r>
              <a:rPr lang="en-US" altLang="zh-CN" dirty="0" err="1"/>
              <a:t>mn</a:t>
            </a:r>
            <a:r>
              <a:rPr lang="en-US" altLang="zh-CN" dirty="0"/>
              <a:t>)</a:t>
            </a:r>
            <a:r>
              <a:rPr lang="zh-CN" altLang="en-US" dirty="0"/>
              <a:t>。</a:t>
            </a:r>
            <a:endParaRPr lang="en-US" altLang="zh-CN" dirty="0"/>
          </a:p>
          <a:p>
            <a:pPr marL="0" indent="0">
              <a:buNone/>
            </a:pPr>
            <a:r>
              <a:rPr lang="en-US" altLang="zh-CN" dirty="0"/>
              <a:t>	</a:t>
            </a:r>
            <a:r>
              <a:rPr lang="zh-CN" altLang="en-US" dirty="0"/>
              <a:t>构造最优解的时间：算法 </a:t>
            </a:r>
            <a:r>
              <a:rPr lang="en-US" altLang="zh-CN" dirty="0"/>
              <a:t>LCS </a:t>
            </a:r>
            <a:r>
              <a:rPr lang="zh-CN" altLang="en-US" dirty="0"/>
              <a:t>中，每一次递归调用使 </a:t>
            </a:r>
            <a:r>
              <a:rPr lang="en-US" altLang="zh-CN" dirty="0" err="1"/>
              <a:t>i</a:t>
            </a:r>
            <a:r>
              <a:rPr lang="en-US" altLang="zh-CN" dirty="0"/>
              <a:t> </a:t>
            </a:r>
            <a:r>
              <a:rPr lang="zh-CN" altLang="en-US" dirty="0"/>
              <a:t>或 </a:t>
            </a:r>
            <a:r>
              <a:rPr lang="en-US" altLang="zh-CN" dirty="0"/>
              <a:t>j </a:t>
            </a:r>
            <a:r>
              <a:rPr lang="zh-CN" altLang="en-US" dirty="0"/>
              <a:t>减 </a:t>
            </a:r>
            <a:r>
              <a:rPr lang="en-US" altLang="zh-CN" dirty="0"/>
              <a:t>1</a:t>
            </a:r>
            <a:r>
              <a:rPr lang="zh-CN" altLang="en-US" dirty="0"/>
              <a:t>，因此算法的计算时间为 </a:t>
            </a:r>
            <a:r>
              <a:rPr lang="en-US" altLang="zh-CN" dirty="0"/>
              <a:t>O(</a:t>
            </a:r>
            <a:r>
              <a:rPr lang="en-US" altLang="zh-CN" dirty="0" err="1"/>
              <a:t>m+n</a:t>
            </a:r>
            <a:r>
              <a:rPr lang="en-US" altLang="zh-CN" dirty="0"/>
              <a:t>)</a:t>
            </a:r>
            <a:r>
              <a:rPr lang="zh-CN" altLang="en-US" dirty="0"/>
              <a:t>。</a:t>
            </a:r>
          </a:p>
          <a:p>
            <a:pPr marL="0" indent="0">
              <a:buNone/>
            </a:pPr>
            <a:r>
              <a:rPr lang="zh-CN" altLang="en-US" dirty="0">
                <a:highlight>
                  <a:srgbClr val="FFFF00"/>
                </a:highlight>
              </a:rPr>
              <a:t>∴</a:t>
            </a:r>
            <a:r>
              <a:rPr lang="en-US" altLang="zh-CN" dirty="0">
                <a:highlight>
                  <a:srgbClr val="FFFF00"/>
                </a:highlight>
              </a:rPr>
              <a:t>T(n)= O(</a:t>
            </a:r>
            <a:r>
              <a:rPr lang="en-US" altLang="zh-CN" dirty="0" err="1">
                <a:highlight>
                  <a:srgbClr val="FFFF00"/>
                </a:highlight>
              </a:rPr>
              <a:t>mn</a:t>
            </a:r>
            <a:r>
              <a:rPr lang="en-US" altLang="zh-CN" dirty="0">
                <a:highlight>
                  <a:srgbClr val="FFFF00"/>
                </a:highlight>
              </a:rPr>
              <a:t>)</a:t>
            </a:r>
            <a:r>
              <a:rPr lang="zh-CN" altLang="en-US" dirty="0"/>
              <a:t>。</a:t>
            </a:r>
            <a:endParaRPr lang="en-US" altLang="zh-CN" dirty="0"/>
          </a:p>
          <a:p>
            <a:pPr marL="0" indent="0">
              <a:buNone/>
            </a:pPr>
            <a:r>
              <a:rPr lang="zh-CN" altLang="en-US" dirty="0">
                <a:highlight>
                  <a:srgbClr val="FFFF00"/>
                </a:highlight>
              </a:rPr>
              <a:t>空间复杂性</a:t>
            </a:r>
            <a:r>
              <a:rPr lang="en-US" altLang="zh-CN" dirty="0">
                <a:highlight>
                  <a:srgbClr val="FFFF00"/>
                </a:highlight>
              </a:rPr>
              <a:t>:</a:t>
            </a:r>
            <a:endParaRPr lang="zh-CN" altLang="en-US" dirty="0">
              <a:highlight>
                <a:srgbClr val="FFFF00"/>
              </a:highlight>
            </a:endParaRPr>
          </a:p>
          <a:p>
            <a:pPr marL="0" indent="0">
              <a:buNone/>
            </a:pPr>
            <a:r>
              <a:rPr lang="zh-CN" altLang="en-US" dirty="0"/>
              <a:t>使用了二维数组 </a:t>
            </a:r>
            <a:r>
              <a:rPr lang="en-US" altLang="zh-CN" dirty="0"/>
              <a:t>b </a:t>
            </a:r>
            <a:r>
              <a:rPr lang="zh-CN" altLang="en-US" dirty="0"/>
              <a:t>和 </a:t>
            </a:r>
            <a:r>
              <a:rPr lang="en-US" altLang="zh-CN" dirty="0"/>
              <a:t>c</a:t>
            </a:r>
            <a:r>
              <a:rPr lang="zh-CN" altLang="en-US" dirty="0"/>
              <a:t>，</a:t>
            </a:r>
            <a:endParaRPr lang="en-US" altLang="zh-CN" dirty="0"/>
          </a:p>
          <a:p>
            <a:pPr marL="0" indent="0">
              <a:buNone/>
            </a:pPr>
            <a:r>
              <a:rPr lang="zh-CN" altLang="en-US" dirty="0"/>
              <a:t>∴</a:t>
            </a:r>
            <a:r>
              <a:rPr lang="en-US" altLang="zh-CN" dirty="0"/>
              <a:t>S(n)= O(</a:t>
            </a:r>
            <a:r>
              <a:rPr lang="en-US" altLang="zh-CN" dirty="0" err="1"/>
              <a:t>mn</a:t>
            </a:r>
            <a:r>
              <a:rPr lang="en-US" altLang="zh-CN" dirty="0"/>
              <a:t>)</a:t>
            </a:r>
            <a:r>
              <a:rPr lang="zh-CN" altLang="en-US" dirty="0"/>
              <a:t>。</a:t>
            </a:r>
          </a:p>
        </p:txBody>
      </p:sp>
    </p:spTree>
    <p:extLst>
      <p:ext uri="{BB962C8B-B14F-4D97-AF65-F5344CB8AC3E}">
        <p14:creationId xmlns:p14="http://schemas.microsoft.com/office/powerpoint/2010/main" val="9589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2C734C7-92E8-4EC8-93B3-FDD6C3FEC4A2}"/>
              </a:ext>
            </a:extLst>
          </p:cNvPr>
          <p:cNvSpPr>
            <a:spLocks noGrp="1"/>
          </p:cNvSpPr>
          <p:nvPr>
            <p:ph idx="1"/>
          </p:nvPr>
        </p:nvSpPr>
        <p:spPr>
          <a:xfrm>
            <a:off x="838200" y="466725"/>
            <a:ext cx="10515600" cy="5710238"/>
          </a:xfrm>
        </p:spPr>
        <p:txBody>
          <a:bodyPr/>
          <a:lstStyle/>
          <a:p>
            <a:pPr marL="0" indent="0">
              <a:buNone/>
            </a:pPr>
            <a:r>
              <a:rPr lang="en-US" altLang="zh-CN" b="1" dirty="0"/>
              <a:t>3 </a:t>
            </a:r>
            <a:r>
              <a:rPr lang="zh-CN" altLang="en-US" b="1" dirty="0"/>
              <a:t>矩阵连乘最佳计算次序问题</a:t>
            </a:r>
            <a:endParaRPr lang="en-US" altLang="zh-CN" b="1" dirty="0"/>
          </a:p>
          <a:p>
            <a:pPr marL="0" indent="0">
              <a:buNone/>
            </a:pPr>
            <a:r>
              <a:rPr lang="zh-CN" altLang="en-US" dirty="0"/>
              <a:t>矩阵连乘积问题是给定 </a:t>
            </a:r>
            <a:r>
              <a:rPr lang="en-US" altLang="zh-CN" dirty="0"/>
              <a:t>n </a:t>
            </a:r>
            <a:r>
              <a:rPr lang="zh-CN" altLang="en-US" dirty="0"/>
              <a:t>个矩阵</a:t>
            </a:r>
            <a:r>
              <a:rPr lang="en-US" altLang="zh-CN" dirty="0"/>
              <a:t>{A 1 </a:t>
            </a:r>
            <a:r>
              <a:rPr lang="zh-CN" altLang="en-US" dirty="0"/>
              <a:t>，</a:t>
            </a:r>
            <a:r>
              <a:rPr lang="en-US" altLang="zh-CN" dirty="0"/>
              <a:t>A 2 </a:t>
            </a:r>
            <a:r>
              <a:rPr lang="zh-CN" altLang="en-US" dirty="0"/>
              <a:t>，</a:t>
            </a:r>
            <a:r>
              <a:rPr lang="en-US" altLang="zh-CN" dirty="0"/>
              <a:t>…</a:t>
            </a:r>
            <a:r>
              <a:rPr lang="zh-CN" altLang="en-US" dirty="0"/>
              <a:t>，</a:t>
            </a:r>
            <a:r>
              <a:rPr lang="en-US" altLang="zh-CN" dirty="0"/>
              <a:t>A n }</a:t>
            </a:r>
            <a:r>
              <a:rPr lang="zh-CN" altLang="en-US" dirty="0"/>
              <a:t>。其中 </a:t>
            </a:r>
            <a:r>
              <a:rPr lang="en-US" altLang="zh-CN" dirty="0"/>
              <a:t>A </a:t>
            </a:r>
            <a:r>
              <a:rPr lang="en-US" altLang="zh-CN" dirty="0" err="1"/>
              <a:t>i</a:t>
            </a:r>
            <a:r>
              <a:rPr lang="en-US" altLang="zh-CN" dirty="0"/>
              <a:t> </a:t>
            </a:r>
            <a:r>
              <a:rPr lang="zh-CN" altLang="en-US" dirty="0"/>
              <a:t>和 </a:t>
            </a:r>
            <a:r>
              <a:rPr lang="en-US" altLang="zh-CN" dirty="0"/>
              <a:t>A i+1 </a:t>
            </a:r>
            <a:r>
              <a:rPr lang="zh-CN" altLang="en-US" dirty="0"/>
              <a:t>是可乘的，</a:t>
            </a:r>
            <a:r>
              <a:rPr lang="en-US" altLang="zh-CN" dirty="0" err="1"/>
              <a:t>i</a:t>
            </a:r>
            <a:r>
              <a:rPr lang="en-US" altLang="zh-CN" dirty="0"/>
              <a:t> =1</a:t>
            </a:r>
            <a:r>
              <a:rPr lang="zh-CN" altLang="en-US" dirty="0"/>
              <a:t>，</a:t>
            </a:r>
            <a:r>
              <a:rPr lang="en-US" altLang="zh-CN" dirty="0"/>
              <a:t>2</a:t>
            </a:r>
            <a:r>
              <a:rPr lang="zh-CN" altLang="en-US" dirty="0"/>
              <a:t>，</a:t>
            </a:r>
            <a:r>
              <a:rPr lang="en-US" altLang="zh-CN" dirty="0"/>
              <a:t>…</a:t>
            </a:r>
            <a:r>
              <a:rPr lang="zh-CN" altLang="en-US" dirty="0"/>
              <a:t>，</a:t>
            </a:r>
            <a:r>
              <a:rPr lang="en-US" altLang="zh-CN" dirty="0"/>
              <a:t>n-1</a:t>
            </a:r>
            <a:r>
              <a:rPr lang="zh-CN" altLang="en-US" dirty="0"/>
              <a:t>。要求这 </a:t>
            </a:r>
            <a:r>
              <a:rPr lang="en-US" altLang="zh-CN" dirty="0"/>
              <a:t>n </a:t>
            </a:r>
            <a:r>
              <a:rPr lang="zh-CN" altLang="en-US" dirty="0"/>
              <a:t>个矩阵连乘积 </a:t>
            </a:r>
            <a:r>
              <a:rPr lang="en-US" altLang="zh-CN" dirty="0"/>
              <a:t>A 1 A 2 …A n </a:t>
            </a:r>
            <a:r>
              <a:rPr lang="zh-CN" altLang="en-US" dirty="0"/>
              <a:t>具有最小代价的计算次序</a:t>
            </a:r>
            <a:endParaRPr lang="en-US" altLang="zh-CN" dirty="0"/>
          </a:p>
          <a:p>
            <a:pPr marL="0" indent="0">
              <a:buNone/>
            </a:pPr>
            <a:r>
              <a:rPr lang="zh-CN" altLang="en-US" dirty="0"/>
              <a:t>矩阵连乘积 </a:t>
            </a:r>
            <a:r>
              <a:rPr lang="en-US" altLang="zh-CN" dirty="0"/>
              <a:t>A 1 A 2 A 3 A 4 </a:t>
            </a:r>
            <a:r>
              <a:rPr lang="zh-CN" altLang="en-US" dirty="0"/>
              <a:t>可以有以下 </a:t>
            </a:r>
            <a:r>
              <a:rPr lang="en-US" altLang="zh-CN" dirty="0"/>
              <a:t>5 </a:t>
            </a:r>
            <a:r>
              <a:rPr lang="zh-CN" altLang="en-US" dirty="0"/>
              <a:t>种不同的完全加括号方式：</a:t>
            </a:r>
          </a:p>
          <a:p>
            <a:pPr marL="0" indent="0">
              <a:buNone/>
            </a:pPr>
            <a:r>
              <a:rPr lang="zh-CN" altLang="en-US" dirty="0"/>
              <a:t>（</a:t>
            </a:r>
            <a:r>
              <a:rPr lang="en-US" altLang="zh-CN" dirty="0"/>
              <a:t>A 1 </a:t>
            </a:r>
            <a:r>
              <a:rPr lang="zh-CN" altLang="en-US" dirty="0"/>
              <a:t>（</a:t>
            </a:r>
            <a:r>
              <a:rPr lang="en-US" altLang="zh-CN" dirty="0"/>
              <a:t>A 2 </a:t>
            </a:r>
            <a:r>
              <a:rPr lang="zh-CN" altLang="en-US" dirty="0"/>
              <a:t>（</a:t>
            </a:r>
            <a:r>
              <a:rPr lang="en-US" altLang="zh-CN" dirty="0"/>
              <a:t>A 3 A 4 </a:t>
            </a:r>
            <a:r>
              <a:rPr lang="zh-CN" altLang="en-US" dirty="0"/>
              <a:t>））），</a:t>
            </a:r>
          </a:p>
          <a:p>
            <a:pPr marL="0" indent="0">
              <a:buNone/>
            </a:pPr>
            <a:r>
              <a:rPr lang="zh-CN" altLang="en-US" dirty="0"/>
              <a:t>（</a:t>
            </a:r>
            <a:r>
              <a:rPr lang="en-US" altLang="zh-CN" dirty="0"/>
              <a:t>A 1 </a:t>
            </a:r>
            <a:r>
              <a:rPr lang="zh-CN" altLang="en-US" dirty="0"/>
              <a:t>（（</a:t>
            </a:r>
            <a:r>
              <a:rPr lang="en-US" altLang="zh-CN" dirty="0"/>
              <a:t>A 2 A 3 </a:t>
            </a:r>
            <a:r>
              <a:rPr lang="zh-CN" altLang="en-US" dirty="0"/>
              <a:t>）</a:t>
            </a:r>
            <a:r>
              <a:rPr lang="en-US" altLang="zh-CN" dirty="0"/>
              <a:t>A 4 </a:t>
            </a:r>
            <a:r>
              <a:rPr lang="zh-CN" altLang="en-US" dirty="0"/>
              <a:t>）），</a:t>
            </a:r>
          </a:p>
          <a:p>
            <a:pPr marL="0" indent="0">
              <a:buNone/>
            </a:pPr>
            <a:r>
              <a:rPr lang="zh-CN" altLang="en-US" dirty="0"/>
              <a:t>（（</a:t>
            </a:r>
            <a:r>
              <a:rPr lang="en-US" altLang="zh-CN" dirty="0"/>
              <a:t>A 1 A 2 </a:t>
            </a:r>
            <a:r>
              <a:rPr lang="zh-CN" altLang="en-US" dirty="0"/>
              <a:t>）（</a:t>
            </a:r>
            <a:r>
              <a:rPr lang="en-US" altLang="zh-CN" dirty="0"/>
              <a:t>A 3 A 4 </a:t>
            </a:r>
            <a:r>
              <a:rPr lang="zh-CN" altLang="en-US" dirty="0"/>
              <a:t>）），</a:t>
            </a:r>
          </a:p>
          <a:p>
            <a:pPr marL="0" indent="0">
              <a:buNone/>
            </a:pPr>
            <a:r>
              <a:rPr lang="zh-CN" altLang="en-US" dirty="0"/>
              <a:t>（（</a:t>
            </a:r>
            <a:r>
              <a:rPr lang="en-US" altLang="zh-CN" dirty="0"/>
              <a:t>A 1 </a:t>
            </a:r>
            <a:r>
              <a:rPr lang="zh-CN" altLang="en-US" dirty="0"/>
              <a:t>（</a:t>
            </a:r>
            <a:r>
              <a:rPr lang="en-US" altLang="zh-CN" dirty="0"/>
              <a:t>A 2 A 3 </a:t>
            </a:r>
            <a:r>
              <a:rPr lang="zh-CN" altLang="en-US" dirty="0"/>
              <a:t>））</a:t>
            </a:r>
            <a:r>
              <a:rPr lang="en-US" altLang="zh-CN" dirty="0"/>
              <a:t>A 4 </a:t>
            </a:r>
            <a:r>
              <a:rPr lang="zh-CN" altLang="en-US" dirty="0"/>
              <a:t>），</a:t>
            </a:r>
          </a:p>
          <a:p>
            <a:pPr marL="0" indent="0">
              <a:buNone/>
            </a:pPr>
            <a:r>
              <a:rPr lang="zh-CN" altLang="en-US" dirty="0"/>
              <a:t>（（（</a:t>
            </a:r>
            <a:r>
              <a:rPr lang="en-US" altLang="zh-CN" dirty="0"/>
              <a:t>A 1 A 2 </a:t>
            </a:r>
            <a:r>
              <a:rPr lang="zh-CN" altLang="en-US" dirty="0"/>
              <a:t>）</a:t>
            </a:r>
            <a:r>
              <a:rPr lang="en-US" altLang="zh-CN" dirty="0"/>
              <a:t>A 3 </a:t>
            </a:r>
            <a:r>
              <a:rPr lang="zh-CN" altLang="en-US" dirty="0"/>
              <a:t>）</a:t>
            </a:r>
            <a:r>
              <a:rPr lang="en-US" altLang="zh-CN" dirty="0"/>
              <a:t>A 4 </a:t>
            </a:r>
            <a:r>
              <a:rPr lang="zh-CN" altLang="en-US" dirty="0"/>
              <a:t>）。</a:t>
            </a:r>
          </a:p>
        </p:txBody>
      </p:sp>
    </p:spTree>
    <p:extLst>
      <p:ext uri="{BB962C8B-B14F-4D97-AF65-F5344CB8AC3E}">
        <p14:creationId xmlns:p14="http://schemas.microsoft.com/office/powerpoint/2010/main" val="2286737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69B660C-F981-4795-B7CC-1CD8C0BBC3D2}"/>
              </a:ext>
            </a:extLst>
          </p:cNvPr>
          <p:cNvSpPr>
            <a:spLocks noGrp="1"/>
          </p:cNvSpPr>
          <p:nvPr>
            <p:ph idx="1"/>
          </p:nvPr>
        </p:nvSpPr>
        <p:spPr>
          <a:xfrm>
            <a:off x="838200" y="285750"/>
            <a:ext cx="10515600" cy="5891213"/>
          </a:xfrm>
        </p:spPr>
        <p:txBody>
          <a:bodyPr/>
          <a:lstStyle/>
          <a:p>
            <a:pPr marL="0" indent="0">
              <a:buNone/>
            </a:pPr>
            <a:r>
              <a:rPr lang="en-US" altLang="zh-CN" dirty="0"/>
              <a:t>	</a:t>
            </a:r>
            <a:r>
              <a:rPr lang="zh-CN" altLang="en-US" dirty="0"/>
              <a:t>我们来看一个计算</a:t>
            </a:r>
            <a:r>
              <a:rPr lang="en-US" altLang="zh-CN" dirty="0"/>
              <a:t>3 </a:t>
            </a:r>
            <a:r>
              <a:rPr lang="zh-CN" altLang="en-US" dirty="0"/>
              <a:t>个矩阵</a:t>
            </a:r>
            <a:r>
              <a:rPr lang="en-US" altLang="zh-CN" dirty="0"/>
              <a:t>{A 1 </a:t>
            </a:r>
            <a:r>
              <a:rPr lang="zh-CN" altLang="en-US" dirty="0"/>
              <a:t>，</a:t>
            </a:r>
            <a:r>
              <a:rPr lang="en-US" altLang="zh-CN" dirty="0"/>
              <a:t>A 2 </a:t>
            </a:r>
            <a:r>
              <a:rPr lang="zh-CN" altLang="en-US" dirty="0"/>
              <a:t>，</a:t>
            </a:r>
            <a:r>
              <a:rPr lang="en-US" altLang="zh-CN" dirty="0"/>
              <a:t>A 3 }</a:t>
            </a:r>
            <a:r>
              <a:rPr lang="zh-CN" altLang="en-US" dirty="0"/>
              <a:t>的连乘积的例子。设这 </a:t>
            </a:r>
            <a:r>
              <a:rPr lang="en-US" altLang="zh-CN" dirty="0"/>
              <a:t>3 </a:t>
            </a:r>
            <a:r>
              <a:rPr lang="zh-CN" altLang="en-US" dirty="0"/>
              <a:t>个矩阵的维数分别为 </a:t>
            </a:r>
            <a:r>
              <a:rPr lang="en-US" altLang="zh-CN" dirty="0"/>
              <a:t>100 * 10 </a:t>
            </a:r>
            <a:r>
              <a:rPr lang="zh-CN" altLang="en-US" dirty="0"/>
              <a:t>， </a:t>
            </a:r>
            <a:r>
              <a:rPr lang="en-US" altLang="zh-CN" dirty="0"/>
              <a:t>5 * 100 </a:t>
            </a:r>
            <a:r>
              <a:rPr lang="zh-CN" altLang="en-US" dirty="0"/>
              <a:t>，和 </a:t>
            </a:r>
            <a:r>
              <a:rPr lang="en-US" altLang="zh-CN" dirty="0"/>
              <a:t>50 * 5 </a:t>
            </a:r>
            <a:r>
              <a:rPr lang="zh-CN" altLang="en-US" dirty="0"/>
              <a:t>。 若 按 第 一 种 加 括 号 方 式 </a:t>
            </a:r>
            <a:r>
              <a:rPr lang="en-US" altLang="zh-CN" dirty="0"/>
              <a:t>((A1A2)A3)</a:t>
            </a:r>
            <a:r>
              <a:rPr lang="zh-CN" altLang="en-US" dirty="0"/>
              <a:t>来 计 算 ， 总 共 需 要</a:t>
            </a:r>
            <a:r>
              <a:rPr lang="en-US" altLang="zh-CN" dirty="0"/>
              <a:t>10*100*5+10*5*50=7500</a:t>
            </a:r>
            <a:r>
              <a:rPr lang="zh-CN" altLang="en-US" dirty="0"/>
              <a:t>次的数乘。若按第二种加括号</a:t>
            </a:r>
            <a:r>
              <a:rPr lang="en-US" altLang="zh-CN" dirty="0"/>
              <a:t>(A1(A2A3))</a:t>
            </a:r>
          </a:p>
          <a:p>
            <a:pPr marL="0" indent="0">
              <a:buNone/>
            </a:pPr>
            <a:r>
              <a:rPr lang="zh-CN" altLang="en-US" dirty="0"/>
              <a:t>来计算，则需要的数乘次数为</a:t>
            </a:r>
            <a:r>
              <a:rPr lang="en-US" altLang="zh-CN" dirty="0"/>
              <a:t>100*5*50+10*100*50=75000</a:t>
            </a:r>
            <a:r>
              <a:rPr lang="zh-CN" altLang="en-US" dirty="0"/>
              <a:t> 。第二种加括号的方式是第一种加括号方式的计算量的 </a:t>
            </a:r>
            <a:r>
              <a:rPr lang="en-US" altLang="zh-CN" dirty="0"/>
              <a:t>10 </a:t>
            </a:r>
            <a:r>
              <a:rPr lang="zh-CN" altLang="en-US" dirty="0"/>
              <a:t>倍。由此可见，在计算矩阵连乘积时，加括号方式，即计算次序对计算量有很大影响。</a:t>
            </a:r>
            <a:endParaRPr lang="en-US" altLang="zh-CN" dirty="0"/>
          </a:p>
          <a:p>
            <a:pPr marL="0" indent="0">
              <a:buNone/>
            </a:pPr>
            <a:r>
              <a:rPr lang="en-US" altLang="zh-CN" dirty="0"/>
              <a:t>	</a:t>
            </a:r>
            <a:r>
              <a:rPr lang="zh-CN" altLang="en-US" dirty="0"/>
              <a:t>解矩阵连乘积的最优计算次序问题最容易想到的方法是穷举搜索法。也就是列出所有可能的计算次序，并计算出每一种计算次序相应需要的计算量，然后找出较小者。然而，这样做计算量太大。</a:t>
            </a:r>
            <a:endParaRPr lang="en-US" altLang="zh-CN" dirty="0"/>
          </a:p>
          <a:p>
            <a:pPr marL="0" indent="0">
              <a:buNone/>
            </a:pPr>
            <a:r>
              <a:rPr lang="zh-CN" altLang="en-US" dirty="0"/>
              <a:t>因此，穷举搜索法不是有效算法。</a:t>
            </a:r>
            <a:endParaRPr lang="en-US" altLang="zh-CN" dirty="0"/>
          </a:p>
          <a:p>
            <a:pPr marL="0" indent="0">
              <a:buNone/>
            </a:pPr>
            <a:r>
              <a:rPr lang="zh-CN" altLang="en-US" dirty="0"/>
              <a:t>下面用动态规划方法解矩阵连乘积的最优计算次序问题。</a:t>
            </a:r>
          </a:p>
        </p:txBody>
      </p:sp>
    </p:spTree>
    <p:extLst>
      <p:ext uri="{BB962C8B-B14F-4D97-AF65-F5344CB8AC3E}">
        <p14:creationId xmlns:p14="http://schemas.microsoft.com/office/powerpoint/2010/main" val="3058750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34681C-DB56-481B-97E6-8088ABA508DD}"/>
              </a:ext>
            </a:extLst>
          </p:cNvPr>
          <p:cNvSpPr>
            <a:spLocks noGrp="1"/>
          </p:cNvSpPr>
          <p:nvPr>
            <p:ph idx="1"/>
          </p:nvPr>
        </p:nvSpPr>
        <p:spPr>
          <a:xfrm>
            <a:off x="838200" y="238125"/>
            <a:ext cx="10515600" cy="5938838"/>
          </a:xfrm>
        </p:spPr>
        <p:txBody>
          <a:bodyPr/>
          <a:lstStyle/>
          <a:p>
            <a:pPr marL="0" indent="0">
              <a:buNone/>
            </a:pPr>
            <a:r>
              <a:rPr lang="en-US" altLang="zh-CN" dirty="0">
                <a:highlight>
                  <a:srgbClr val="FFFF00"/>
                </a:highlight>
              </a:rPr>
              <a:t>(1)</a:t>
            </a:r>
            <a:r>
              <a:rPr lang="zh-CN" altLang="en-US" dirty="0">
                <a:highlight>
                  <a:srgbClr val="FFFF00"/>
                </a:highlight>
              </a:rPr>
              <a:t>分析最优解的结构</a:t>
            </a:r>
            <a:endParaRPr lang="en-US" altLang="zh-CN" dirty="0">
              <a:highlight>
                <a:srgbClr val="FFFF00"/>
              </a:highlight>
            </a:endParaRPr>
          </a:p>
          <a:p>
            <a:pPr marL="0" indent="0">
              <a:buNone/>
            </a:pPr>
            <a:r>
              <a:rPr lang="en-US" altLang="zh-CN" dirty="0"/>
              <a:t>	</a:t>
            </a:r>
            <a:r>
              <a:rPr lang="zh-CN" altLang="en-US" dirty="0"/>
              <a:t>首先，为方便起见，将矩阵连乘积 </a:t>
            </a:r>
            <a:r>
              <a:rPr lang="en-US" altLang="zh-CN" dirty="0"/>
              <a:t>A </a:t>
            </a:r>
            <a:r>
              <a:rPr lang="en-US" altLang="zh-CN" dirty="0" err="1"/>
              <a:t>i</a:t>
            </a:r>
            <a:r>
              <a:rPr lang="en-US" altLang="zh-CN" dirty="0"/>
              <a:t> , (A i+1) …A j</a:t>
            </a:r>
            <a:r>
              <a:rPr lang="zh-CN" altLang="en-US" dirty="0"/>
              <a:t>简记为 </a:t>
            </a:r>
            <a:r>
              <a:rPr lang="en-US" altLang="zh-CN" dirty="0"/>
              <a:t>A[</a:t>
            </a:r>
            <a:r>
              <a:rPr lang="en-US" altLang="zh-CN" dirty="0" err="1"/>
              <a:t>i:j</a:t>
            </a:r>
            <a:r>
              <a:rPr lang="en-US" altLang="zh-CN" dirty="0"/>
              <a:t>]</a:t>
            </a:r>
            <a:r>
              <a:rPr lang="zh-CN" altLang="en-US" dirty="0"/>
              <a:t>。我们来看计算 </a:t>
            </a:r>
            <a:r>
              <a:rPr lang="en-US" altLang="zh-CN" dirty="0"/>
              <a:t>A[1:n]</a:t>
            </a:r>
            <a:r>
              <a:rPr lang="zh-CN" altLang="en-US" dirty="0"/>
              <a:t>的一个最优次序。设这个计算次序在矩阵 </a:t>
            </a:r>
            <a:r>
              <a:rPr lang="en-US" altLang="zh-CN" dirty="0"/>
              <a:t>A k </a:t>
            </a:r>
            <a:r>
              <a:rPr lang="zh-CN" altLang="en-US" dirty="0"/>
              <a:t>和 </a:t>
            </a:r>
            <a:r>
              <a:rPr lang="en-US" altLang="zh-CN" dirty="0"/>
              <a:t>A k+1</a:t>
            </a:r>
            <a:r>
              <a:rPr lang="zh-CN" altLang="en-US" dirty="0"/>
              <a:t>之间将矩阵链断开，</a:t>
            </a:r>
            <a:r>
              <a:rPr lang="en-US" altLang="zh-CN" dirty="0"/>
              <a:t>1≤k&lt;n</a:t>
            </a:r>
            <a:r>
              <a:rPr lang="zh-CN" altLang="en-US" dirty="0"/>
              <a:t>，则完全加括号方式为（（</a:t>
            </a:r>
            <a:r>
              <a:rPr lang="en-US" altLang="zh-CN" dirty="0"/>
              <a:t>A 1 ‥A k </a:t>
            </a:r>
            <a:r>
              <a:rPr lang="zh-CN" altLang="en-US" dirty="0"/>
              <a:t>）（</a:t>
            </a:r>
            <a:r>
              <a:rPr lang="en-US" altLang="zh-CN" dirty="0"/>
              <a:t>A k+1 ‥A n </a:t>
            </a:r>
            <a:r>
              <a:rPr lang="zh-CN" altLang="en-US" dirty="0"/>
              <a:t>））。照此，我要先计算 </a:t>
            </a:r>
            <a:r>
              <a:rPr lang="en-US" altLang="zh-CN" dirty="0"/>
              <a:t>A[1:k]</a:t>
            </a:r>
            <a:r>
              <a:rPr lang="zh-CN" altLang="en-US" dirty="0"/>
              <a:t>和 </a:t>
            </a:r>
            <a:r>
              <a:rPr lang="en-US" altLang="zh-CN" dirty="0"/>
              <a:t>A[k+1:n]</a:t>
            </a:r>
            <a:r>
              <a:rPr lang="zh-CN" altLang="en-US" dirty="0"/>
              <a:t>，然后，将所得的结果相乘才得到 </a:t>
            </a:r>
            <a:r>
              <a:rPr lang="en-US" altLang="zh-CN" dirty="0"/>
              <a:t>A[1:n]</a:t>
            </a:r>
            <a:r>
              <a:rPr lang="zh-CN" altLang="en-US" dirty="0"/>
              <a:t>。显然其总计算量为计算 </a:t>
            </a:r>
            <a:r>
              <a:rPr lang="en-US" altLang="zh-CN" dirty="0"/>
              <a:t>A[1:k]</a:t>
            </a:r>
            <a:r>
              <a:rPr lang="zh-CN" altLang="en-US" dirty="0"/>
              <a:t>的计算量加上计算 </a:t>
            </a:r>
            <a:r>
              <a:rPr lang="en-US" altLang="zh-CN" dirty="0"/>
              <a:t>A[k+1:n]</a:t>
            </a:r>
            <a:r>
              <a:rPr lang="zh-CN" altLang="en-US" dirty="0"/>
              <a:t>的计算量，再加上 </a:t>
            </a:r>
            <a:r>
              <a:rPr lang="en-US" altLang="zh-CN" dirty="0"/>
              <a:t>A[1:k]</a:t>
            </a:r>
            <a:r>
              <a:rPr lang="zh-CN" altLang="en-US" dirty="0"/>
              <a:t>和 </a:t>
            </a:r>
            <a:r>
              <a:rPr lang="en-US" altLang="zh-CN" dirty="0"/>
              <a:t>A[k+1:n]</a:t>
            </a:r>
            <a:r>
              <a:rPr lang="zh-CN" altLang="en-US" dirty="0"/>
              <a:t>相乘的计算量。</a:t>
            </a:r>
            <a:endParaRPr lang="en-US" altLang="zh-CN" dirty="0"/>
          </a:p>
          <a:p>
            <a:pPr marL="0" indent="0">
              <a:buNone/>
            </a:pPr>
            <a:r>
              <a:rPr lang="en-US" altLang="zh-CN" dirty="0"/>
              <a:t>	</a:t>
            </a:r>
            <a:r>
              <a:rPr lang="zh-CN" altLang="en-US" dirty="0"/>
              <a:t>这个问题的一个关键特征是：计算 </a:t>
            </a:r>
            <a:r>
              <a:rPr lang="en-US" altLang="zh-CN" dirty="0"/>
              <a:t>A[1:n]</a:t>
            </a:r>
            <a:r>
              <a:rPr lang="zh-CN" altLang="en-US" dirty="0"/>
              <a:t>的一个最优次序所包含的计算 </a:t>
            </a:r>
            <a:r>
              <a:rPr lang="en-US" altLang="zh-CN" dirty="0"/>
              <a:t>A[1:k]</a:t>
            </a:r>
            <a:r>
              <a:rPr lang="zh-CN" altLang="en-US" dirty="0"/>
              <a:t>和</a:t>
            </a:r>
            <a:r>
              <a:rPr lang="en-US" altLang="zh-CN" dirty="0"/>
              <a:t>A[k+1:n]</a:t>
            </a:r>
            <a:r>
              <a:rPr lang="zh-CN" altLang="en-US" dirty="0"/>
              <a:t>的次序也是最优的。</a:t>
            </a:r>
            <a:endParaRPr lang="en-US" altLang="zh-CN" dirty="0"/>
          </a:p>
          <a:p>
            <a:pPr marL="0" indent="0">
              <a:buNone/>
            </a:pPr>
            <a:r>
              <a:rPr lang="en-US" altLang="zh-CN" dirty="0"/>
              <a:t>	</a:t>
            </a:r>
            <a:r>
              <a:rPr lang="zh-CN" altLang="en-US" dirty="0"/>
              <a:t>因此， 矩阵连乘积计算次序问题的最优解包含着其子问题的最优解。这种性质称为</a:t>
            </a:r>
            <a:r>
              <a:rPr lang="zh-CN" altLang="en-US" dirty="0">
                <a:highlight>
                  <a:srgbClr val="FFFF00"/>
                </a:highlight>
              </a:rPr>
              <a:t>最优子结构性质</a:t>
            </a:r>
            <a:r>
              <a:rPr lang="zh-CN" altLang="en-US" dirty="0"/>
              <a:t>。</a:t>
            </a:r>
          </a:p>
        </p:txBody>
      </p:sp>
    </p:spTree>
    <p:extLst>
      <p:ext uri="{BB962C8B-B14F-4D97-AF65-F5344CB8AC3E}">
        <p14:creationId xmlns:p14="http://schemas.microsoft.com/office/powerpoint/2010/main" val="710322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BE559E-C6B4-4C9A-AC52-C497B396F668}"/>
              </a:ext>
            </a:extLst>
          </p:cNvPr>
          <p:cNvSpPr>
            <a:spLocks noGrp="1"/>
          </p:cNvSpPr>
          <p:nvPr>
            <p:ph idx="1"/>
          </p:nvPr>
        </p:nvSpPr>
        <p:spPr>
          <a:xfrm>
            <a:off x="838200" y="323850"/>
            <a:ext cx="10515600" cy="6391275"/>
          </a:xfrm>
        </p:spPr>
        <p:txBody>
          <a:bodyPr/>
          <a:lstStyle/>
          <a:p>
            <a:pPr marL="0" indent="0">
              <a:buNone/>
            </a:pPr>
            <a:r>
              <a:rPr lang="en-US" altLang="zh-CN" dirty="0">
                <a:highlight>
                  <a:srgbClr val="FFFF00"/>
                </a:highlight>
              </a:rPr>
              <a:t>(2)</a:t>
            </a:r>
            <a:r>
              <a:rPr lang="zh-CN" altLang="en-US" dirty="0">
                <a:highlight>
                  <a:srgbClr val="FFFF00"/>
                </a:highlight>
              </a:rPr>
              <a:t>建立递归关系</a:t>
            </a:r>
            <a:endParaRPr lang="en-US" altLang="zh-CN" dirty="0">
              <a:highlight>
                <a:srgbClr val="FFFF00"/>
              </a:highlight>
            </a:endParaRPr>
          </a:p>
          <a:p>
            <a:pPr marL="0" indent="0">
              <a:buNone/>
            </a:pPr>
            <a:r>
              <a:rPr lang="en-US" altLang="zh-CN" dirty="0"/>
              <a:t>	</a:t>
            </a:r>
            <a:r>
              <a:rPr lang="zh-CN" altLang="en-US" sz="2400" dirty="0"/>
              <a:t>对于矩阵连乘积的最优计算次序问题，设计算 </a:t>
            </a:r>
            <a:r>
              <a:rPr lang="en-US" altLang="zh-CN" sz="2400" dirty="0"/>
              <a:t>A[</a:t>
            </a:r>
            <a:r>
              <a:rPr lang="en-US" altLang="zh-CN" sz="2400" dirty="0" err="1"/>
              <a:t>i</a:t>
            </a:r>
            <a:r>
              <a:rPr lang="en-US" altLang="zh-CN" sz="2400" dirty="0"/>
              <a:t>: j]</a:t>
            </a:r>
            <a:r>
              <a:rPr lang="zh-CN" altLang="en-US" sz="2400" dirty="0"/>
              <a:t>，</a:t>
            </a:r>
            <a:r>
              <a:rPr lang="en-US" altLang="zh-CN" sz="2400" dirty="0"/>
              <a:t>1≤i≤j≤n</a:t>
            </a:r>
            <a:r>
              <a:rPr lang="zh-CN" altLang="en-US" sz="2400" dirty="0"/>
              <a:t>，所需的最少数乘次数为 </a:t>
            </a:r>
            <a:r>
              <a:rPr lang="en-US" altLang="zh-CN" sz="2400" dirty="0"/>
              <a:t>m[</a:t>
            </a:r>
            <a:r>
              <a:rPr lang="en-US" altLang="zh-CN" sz="2400" dirty="0" err="1"/>
              <a:t>i</a:t>
            </a:r>
            <a:r>
              <a:rPr lang="en-US" altLang="zh-CN" sz="2400" dirty="0"/>
              <a:t>][j]</a:t>
            </a:r>
            <a:r>
              <a:rPr lang="zh-CN" altLang="en-US" sz="2400" dirty="0"/>
              <a:t>，则原问题的最优值为 </a:t>
            </a:r>
            <a:r>
              <a:rPr lang="en-US" altLang="zh-CN" sz="2400" dirty="0"/>
              <a:t>m[1][n]</a:t>
            </a:r>
            <a:r>
              <a:rPr lang="zh-CN" altLang="en-US" sz="2400" dirty="0"/>
              <a:t>。</a:t>
            </a:r>
            <a:endParaRPr lang="en-US" altLang="zh-CN" sz="2400" dirty="0"/>
          </a:p>
          <a:p>
            <a:pPr marL="0" indent="0">
              <a:buNone/>
            </a:pPr>
            <a:r>
              <a:rPr lang="en-US" altLang="zh-CN" sz="2400" dirty="0"/>
              <a:t>	</a:t>
            </a:r>
            <a:r>
              <a:rPr lang="zh-CN" altLang="en-US" sz="2400" dirty="0"/>
              <a:t>当 </a:t>
            </a:r>
            <a:r>
              <a:rPr lang="en-US" altLang="zh-CN" sz="2400" dirty="0" err="1"/>
              <a:t>i</a:t>
            </a:r>
            <a:r>
              <a:rPr lang="en-US" altLang="zh-CN" sz="2400" dirty="0"/>
              <a:t>=j </a:t>
            </a:r>
            <a:r>
              <a:rPr lang="zh-CN" altLang="en-US" sz="2400" dirty="0"/>
              <a:t>时，</a:t>
            </a:r>
            <a:r>
              <a:rPr lang="en-US" altLang="zh-CN" sz="2400" dirty="0"/>
              <a:t>A [</a:t>
            </a:r>
            <a:r>
              <a:rPr lang="en-US" altLang="zh-CN" sz="2400" dirty="0" err="1"/>
              <a:t>i:j</a:t>
            </a:r>
            <a:r>
              <a:rPr lang="en-US" altLang="zh-CN" sz="2400" dirty="0"/>
              <a:t>]=A </a:t>
            </a:r>
            <a:r>
              <a:rPr lang="en-US" altLang="zh-CN" sz="2400" dirty="0" err="1"/>
              <a:t>i</a:t>
            </a:r>
            <a:r>
              <a:rPr lang="en-US" altLang="zh-CN" sz="2400" dirty="0"/>
              <a:t> </a:t>
            </a:r>
            <a:r>
              <a:rPr lang="zh-CN" altLang="en-US" sz="2400" dirty="0"/>
              <a:t>为单一矩阵，无需计算，因此 </a:t>
            </a:r>
            <a:r>
              <a:rPr lang="en-US" altLang="zh-CN" sz="2400" dirty="0"/>
              <a:t>m[</a:t>
            </a:r>
            <a:r>
              <a:rPr lang="en-US" altLang="zh-CN" sz="2400" dirty="0" err="1"/>
              <a:t>i</a:t>
            </a:r>
            <a:r>
              <a:rPr lang="en-US" altLang="zh-CN" sz="2400" dirty="0"/>
              <a:t>][</a:t>
            </a:r>
            <a:r>
              <a:rPr lang="en-US" altLang="zh-CN" sz="2400" dirty="0" err="1"/>
              <a:t>i</a:t>
            </a:r>
            <a:r>
              <a:rPr lang="en-US" altLang="zh-CN" sz="2400" dirty="0"/>
              <a:t>]=0</a:t>
            </a:r>
            <a:r>
              <a:rPr lang="zh-CN" altLang="en-US" sz="2400" dirty="0"/>
              <a:t>，</a:t>
            </a:r>
            <a:r>
              <a:rPr lang="en-US" altLang="zh-CN" sz="2400" dirty="0" err="1"/>
              <a:t>i</a:t>
            </a:r>
            <a:r>
              <a:rPr lang="en-US" altLang="zh-CN" sz="2400" dirty="0"/>
              <a:t>=1,2,…,n</a:t>
            </a:r>
            <a:r>
              <a:rPr lang="zh-CN" altLang="en-US" sz="2400" dirty="0"/>
              <a:t>。</a:t>
            </a:r>
          </a:p>
          <a:p>
            <a:pPr marL="0" indent="0">
              <a:buNone/>
            </a:pPr>
            <a:r>
              <a:rPr lang="en-US" altLang="zh-CN" sz="2400" dirty="0"/>
              <a:t>        </a:t>
            </a:r>
            <a:r>
              <a:rPr lang="zh-CN" altLang="en-US" sz="2400" dirty="0"/>
              <a:t>当 </a:t>
            </a:r>
            <a:r>
              <a:rPr lang="en-US" altLang="zh-CN" sz="2400" dirty="0" err="1"/>
              <a:t>i</a:t>
            </a:r>
            <a:r>
              <a:rPr lang="en-US" altLang="zh-CN" sz="2400" dirty="0"/>
              <a:t>&lt;j </a:t>
            </a:r>
            <a:r>
              <a:rPr lang="zh-CN" altLang="en-US" sz="2400" dirty="0"/>
              <a:t>时，可利用最优子结构性质来计算 </a:t>
            </a:r>
            <a:r>
              <a:rPr lang="en-US" altLang="zh-CN" sz="2400" dirty="0"/>
              <a:t>m[</a:t>
            </a:r>
            <a:r>
              <a:rPr lang="en-US" altLang="zh-CN" sz="2400" dirty="0" err="1"/>
              <a:t>i</a:t>
            </a:r>
            <a:r>
              <a:rPr lang="en-US" altLang="zh-CN" sz="2400" dirty="0"/>
              <a:t>][j]</a:t>
            </a:r>
            <a:r>
              <a:rPr lang="zh-CN" altLang="en-US" sz="2400" dirty="0"/>
              <a:t>。事实上，若计算 </a:t>
            </a:r>
            <a:r>
              <a:rPr lang="en-US" altLang="zh-CN" sz="2400" dirty="0"/>
              <a:t>A[</a:t>
            </a:r>
            <a:r>
              <a:rPr lang="en-US" altLang="zh-CN" sz="2400" dirty="0" err="1"/>
              <a:t>i:j</a:t>
            </a:r>
            <a:r>
              <a:rPr lang="en-US" altLang="zh-CN" sz="2400" dirty="0"/>
              <a:t>]</a:t>
            </a:r>
            <a:r>
              <a:rPr lang="zh-CN" altLang="en-US" sz="2400" dirty="0"/>
              <a:t>的最优次序在 </a:t>
            </a:r>
            <a:r>
              <a:rPr lang="en-US" altLang="zh-CN" sz="2400" dirty="0"/>
              <a:t>A k </a:t>
            </a:r>
            <a:r>
              <a:rPr lang="zh-CN" altLang="en-US" sz="2400" dirty="0"/>
              <a:t>和 </a:t>
            </a:r>
            <a:r>
              <a:rPr lang="en-US" altLang="zh-CN" sz="2400" dirty="0"/>
              <a:t>A k+1 </a:t>
            </a:r>
            <a:r>
              <a:rPr lang="zh-CN" altLang="en-US" sz="2400" dirty="0"/>
              <a:t>之间断开，</a:t>
            </a:r>
            <a:r>
              <a:rPr lang="en-US" altLang="zh-CN" sz="2400" dirty="0" err="1"/>
              <a:t>i≤k</a:t>
            </a:r>
            <a:r>
              <a:rPr lang="en-US" altLang="zh-CN" sz="2400" dirty="0"/>
              <a:t>&lt;j</a:t>
            </a:r>
            <a:r>
              <a:rPr lang="zh-CN" altLang="en-US" sz="2400" dirty="0"/>
              <a:t>，则 </a:t>
            </a:r>
            <a:r>
              <a:rPr lang="en-US" altLang="zh-CN" sz="2400" dirty="0"/>
              <a:t>m[</a:t>
            </a:r>
            <a:r>
              <a:rPr lang="en-US" altLang="zh-CN" sz="2400" dirty="0" err="1"/>
              <a:t>i</a:t>
            </a:r>
            <a:r>
              <a:rPr lang="en-US" altLang="zh-CN" sz="2400" dirty="0"/>
              <a:t>][j]= m[</a:t>
            </a:r>
            <a:r>
              <a:rPr lang="en-US" altLang="zh-CN" sz="2400" dirty="0" err="1"/>
              <a:t>i</a:t>
            </a:r>
            <a:r>
              <a:rPr lang="en-US" altLang="zh-CN" sz="2400" dirty="0"/>
              <a:t>][k]+ m[k+1][j]+ p i-1 p k p j </a:t>
            </a:r>
            <a:r>
              <a:rPr lang="zh-CN" altLang="en-US" sz="2400" dirty="0"/>
              <a:t>。</a:t>
            </a:r>
            <a:endParaRPr lang="en-US" altLang="zh-CN" sz="2400" dirty="0"/>
          </a:p>
          <a:p>
            <a:pPr marL="0" indent="0">
              <a:buNone/>
            </a:pPr>
            <a:r>
              <a:rPr lang="en-US" altLang="zh-CN" sz="2400" dirty="0"/>
              <a:t>	</a:t>
            </a:r>
            <a:r>
              <a:rPr lang="zh-CN" altLang="en-US" sz="2400" dirty="0"/>
              <a:t>由于在计算时并不知道断开点 </a:t>
            </a:r>
            <a:r>
              <a:rPr lang="en-US" altLang="zh-CN" sz="2400" dirty="0"/>
              <a:t>k </a:t>
            </a:r>
            <a:r>
              <a:rPr lang="zh-CN" altLang="en-US" sz="2400" dirty="0"/>
              <a:t>的位置，所以 </a:t>
            </a:r>
            <a:r>
              <a:rPr lang="en-US" altLang="zh-CN" sz="2400" dirty="0"/>
              <a:t>k </a:t>
            </a:r>
            <a:r>
              <a:rPr lang="zh-CN" altLang="en-US" sz="2400" dirty="0"/>
              <a:t>还未定。不过，</a:t>
            </a:r>
            <a:r>
              <a:rPr lang="en-US" altLang="zh-CN" sz="2400" dirty="0"/>
              <a:t>k </a:t>
            </a:r>
            <a:r>
              <a:rPr lang="zh-CN" altLang="en-US" sz="2400" dirty="0"/>
              <a:t>的位置只有 </a:t>
            </a:r>
            <a:r>
              <a:rPr lang="en-US" altLang="zh-CN" sz="2400" dirty="0"/>
              <a:t>j-</a:t>
            </a:r>
            <a:r>
              <a:rPr lang="en-US" altLang="zh-CN" sz="2400" dirty="0" err="1"/>
              <a:t>i</a:t>
            </a:r>
            <a:r>
              <a:rPr lang="en-US" altLang="zh-CN" sz="2400" dirty="0"/>
              <a:t> </a:t>
            </a:r>
            <a:r>
              <a:rPr lang="zh-CN" altLang="en-US" sz="2400" dirty="0"/>
              <a:t>个可能，即 </a:t>
            </a:r>
            <a:r>
              <a:rPr lang="en-US" altLang="zh-CN" sz="2400" dirty="0"/>
              <a:t>k∈{i,i+1,…,j-1}</a:t>
            </a:r>
            <a:r>
              <a:rPr lang="zh-CN" altLang="en-US" sz="2400" dirty="0"/>
              <a:t>。因此，</a:t>
            </a:r>
            <a:r>
              <a:rPr lang="en-US" altLang="zh-CN" sz="2400" dirty="0"/>
              <a:t>k </a:t>
            </a:r>
            <a:r>
              <a:rPr lang="zh-CN" altLang="en-US" sz="2400" dirty="0"/>
              <a:t>是这 </a:t>
            </a:r>
            <a:r>
              <a:rPr lang="en-US" altLang="zh-CN" sz="2400" dirty="0"/>
              <a:t>j-</a:t>
            </a:r>
            <a:r>
              <a:rPr lang="en-US" altLang="zh-CN" sz="2400" dirty="0" err="1"/>
              <a:t>i</a:t>
            </a:r>
            <a:r>
              <a:rPr lang="en-US" altLang="zh-CN" sz="2400" dirty="0"/>
              <a:t> </a:t>
            </a:r>
            <a:r>
              <a:rPr lang="zh-CN" altLang="en-US" sz="2400" dirty="0"/>
              <a:t>个位置中计算量达到最小的那一个位置。</a:t>
            </a:r>
          </a:p>
          <a:p>
            <a:pPr marL="0" indent="0">
              <a:buNone/>
            </a:pPr>
            <a:r>
              <a:rPr lang="zh-CN" altLang="en-US" sz="2400" dirty="0"/>
              <a:t>从而，</a:t>
            </a:r>
            <a:r>
              <a:rPr lang="en-US" altLang="zh-CN" sz="2400" dirty="0"/>
              <a:t>m[</a:t>
            </a:r>
            <a:r>
              <a:rPr lang="en-US" altLang="zh-CN" sz="2400" dirty="0" err="1"/>
              <a:t>i</a:t>
            </a:r>
            <a:r>
              <a:rPr lang="en-US" altLang="zh-CN" sz="2400" dirty="0"/>
              <a:t>][j]</a:t>
            </a:r>
            <a:r>
              <a:rPr lang="zh-CN" altLang="en-US" sz="2400" dirty="0"/>
              <a:t>可以递归地定义为：</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m[</a:t>
            </a:r>
            <a:r>
              <a:rPr lang="en-US" altLang="zh-CN" sz="2400" dirty="0" err="1"/>
              <a:t>i</a:t>
            </a:r>
            <a:r>
              <a:rPr lang="en-US" altLang="zh-CN" sz="2400" dirty="0"/>
              <a:t>][j]</a:t>
            </a:r>
            <a:r>
              <a:rPr lang="zh-CN" altLang="en-US" sz="2400" dirty="0"/>
              <a:t>记录计算 </a:t>
            </a:r>
            <a:r>
              <a:rPr lang="en-US" altLang="zh-CN" sz="2400" dirty="0"/>
              <a:t>A [</a:t>
            </a:r>
            <a:r>
              <a:rPr lang="en-US" altLang="zh-CN" sz="2400" dirty="0" err="1"/>
              <a:t>i:j</a:t>
            </a:r>
            <a:r>
              <a:rPr lang="en-US" altLang="zh-CN" sz="2400" dirty="0"/>
              <a:t>]</a:t>
            </a:r>
            <a:r>
              <a:rPr lang="zh-CN" altLang="en-US" sz="2400" dirty="0"/>
              <a:t>所需的最少数乘次数，即最优值。</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pic>
        <p:nvPicPr>
          <p:cNvPr id="5" name="图片 4">
            <a:extLst>
              <a:ext uri="{FF2B5EF4-FFF2-40B4-BE49-F238E27FC236}">
                <a16:creationId xmlns:a16="http://schemas.microsoft.com/office/drawing/2014/main" id="{FE8A5F1F-CE46-4CE1-A4F9-5C6520397A86}"/>
              </a:ext>
            </a:extLst>
          </p:cNvPr>
          <p:cNvPicPr>
            <a:picLocks noChangeAspect="1"/>
          </p:cNvPicPr>
          <p:nvPr/>
        </p:nvPicPr>
        <p:blipFill>
          <a:blip r:embed="rId2"/>
          <a:stretch>
            <a:fillRect/>
          </a:stretch>
        </p:blipFill>
        <p:spPr>
          <a:xfrm>
            <a:off x="3228975" y="5224462"/>
            <a:ext cx="5295900" cy="752475"/>
          </a:xfrm>
          <a:prstGeom prst="rect">
            <a:avLst/>
          </a:prstGeom>
        </p:spPr>
      </p:pic>
    </p:spTree>
    <p:extLst>
      <p:ext uri="{BB962C8B-B14F-4D97-AF65-F5344CB8AC3E}">
        <p14:creationId xmlns:p14="http://schemas.microsoft.com/office/powerpoint/2010/main" val="1916473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2A074A-84D7-4C6D-90B2-FBF70F89E680}"/>
              </a:ext>
            </a:extLst>
          </p:cNvPr>
          <p:cNvSpPr>
            <a:spLocks noGrp="1"/>
          </p:cNvSpPr>
          <p:nvPr>
            <p:ph idx="1"/>
          </p:nvPr>
        </p:nvSpPr>
        <p:spPr>
          <a:xfrm>
            <a:off x="838200" y="361950"/>
            <a:ext cx="10515600" cy="5815013"/>
          </a:xfrm>
        </p:spPr>
        <p:txBody>
          <a:bodyPr/>
          <a:lstStyle/>
          <a:p>
            <a:pPr marL="0" indent="0">
              <a:buNone/>
            </a:pPr>
            <a:r>
              <a:rPr lang="en-US" altLang="zh-CN" dirty="0">
                <a:highlight>
                  <a:srgbClr val="FFFF00"/>
                </a:highlight>
              </a:rPr>
              <a:t>(3)</a:t>
            </a:r>
            <a:r>
              <a:rPr lang="zh-CN" altLang="en-US" dirty="0">
                <a:highlight>
                  <a:srgbClr val="FFFF00"/>
                </a:highlight>
              </a:rPr>
              <a:t>分解子问题</a:t>
            </a:r>
            <a:endParaRPr lang="en-US" altLang="zh-CN" dirty="0">
              <a:highlight>
                <a:srgbClr val="FFFF00"/>
              </a:highlight>
            </a:endParaRPr>
          </a:p>
          <a:p>
            <a:pPr marL="0" indent="0">
              <a:buNone/>
            </a:pPr>
            <a:r>
              <a:rPr lang="en-US" altLang="zh-CN" dirty="0"/>
              <a:t>	</a:t>
            </a:r>
            <a:r>
              <a:rPr lang="zh-CN" altLang="en-US" dirty="0"/>
              <a:t>在分解子问题时，根据 </a:t>
            </a:r>
            <a:r>
              <a:rPr lang="en-US" altLang="zh-CN" dirty="0"/>
              <a:t>m[</a:t>
            </a:r>
            <a:r>
              <a:rPr lang="en-US" altLang="zh-CN" dirty="0" err="1"/>
              <a:t>i</a:t>
            </a:r>
            <a:r>
              <a:rPr lang="en-US" altLang="zh-CN" dirty="0"/>
              <a:t>][j]</a:t>
            </a:r>
            <a:r>
              <a:rPr lang="zh-CN" altLang="en-US" dirty="0"/>
              <a:t>的递归方程自顶向下分解子问题，直到不可分为止。</a:t>
            </a:r>
            <a:endParaRPr lang="en-US" altLang="zh-CN" dirty="0"/>
          </a:p>
          <a:p>
            <a:pPr marL="0" indent="0">
              <a:buNone/>
            </a:pPr>
            <a:r>
              <a:rPr lang="en-US" altLang="zh-CN" dirty="0"/>
              <a:t>	</a:t>
            </a:r>
            <a:r>
              <a:rPr lang="zh-CN" altLang="en-US" dirty="0"/>
              <a:t>例如，对于计算矩阵连乘积 </a:t>
            </a:r>
            <a:r>
              <a:rPr lang="en-US" altLang="zh-CN" dirty="0"/>
              <a:t>A 1 A 2 …A 5 </a:t>
            </a:r>
            <a:r>
              <a:rPr lang="zh-CN" altLang="en-US" dirty="0"/>
              <a:t>的最佳计算次序</a:t>
            </a:r>
            <a:r>
              <a:rPr lang="en-US" altLang="zh-CN" dirty="0"/>
              <a:t>:</a:t>
            </a:r>
          </a:p>
          <a:p>
            <a:pPr marL="0" indent="0">
              <a:buNone/>
            </a:pPr>
            <a:endParaRPr lang="zh-CN" altLang="en-US" dirty="0"/>
          </a:p>
        </p:txBody>
      </p:sp>
      <p:pic>
        <p:nvPicPr>
          <p:cNvPr id="5" name="图片 4">
            <a:extLst>
              <a:ext uri="{FF2B5EF4-FFF2-40B4-BE49-F238E27FC236}">
                <a16:creationId xmlns:a16="http://schemas.microsoft.com/office/drawing/2014/main" id="{953A6C99-1B1D-4994-9CF6-9519B9396F8C}"/>
              </a:ext>
            </a:extLst>
          </p:cNvPr>
          <p:cNvPicPr>
            <a:picLocks noChangeAspect="1"/>
          </p:cNvPicPr>
          <p:nvPr/>
        </p:nvPicPr>
        <p:blipFill>
          <a:blip r:embed="rId2"/>
          <a:stretch>
            <a:fillRect/>
          </a:stretch>
        </p:blipFill>
        <p:spPr>
          <a:xfrm>
            <a:off x="2836068" y="2852189"/>
            <a:ext cx="6519863" cy="2588968"/>
          </a:xfrm>
          <a:prstGeom prst="rect">
            <a:avLst/>
          </a:prstGeom>
        </p:spPr>
      </p:pic>
    </p:spTree>
    <p:extLst>
      <p:ext uri="{BB962C8B-B14F-4D97-AF65-F5344CB8AC3E}">
        <p14:creationId xmlns:p14="http://schemas.microsoft.com/office/powerpoint/2010/main" val="158144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CC0DF4-B1F8-4870-9AD9-5DE88E1979CA}"/>
              </a:ext>
            </a:extLst>
          </p:cNvPr>
          <p:cNvSpPr>
            <a:spLocks noGrp="1"/>
          </p:cNvSpPr>
          <p:nvPr>
            <p:ph idx="1"/>
          </p:nvPr>
        </p:nvSpPr>
        <p:spPr>
          <a:xfrm>
            <a:off x="742950" y="381000"/>
            <a:ext cx="10515600" cy="5757863"/>
          </a:xfrm>
        </p:spPr>
        <p:txBody>
          <a:bodyPr/>
          <a:lstStyle/>
          <a:p>
            <a:pPr marL="0" indent="0">
              <a:buNone/>
            </a:pPr>
            <a:r>
              <a:rPr lang="en-US" altLang="zh-CN" dirty="0">
                <a:highlight>
                  <a:srgbClr val="FFFF00"/>
                </a:highlight>
              </a:rPr>
              <a:t>(4)</a:t>
            </a:r>
            <a:r>
              <a:rPr lang="zh-CN" altLang="en-US" dirty="0">
                <a:highlight>
                  <a:srgbClr val="FFFF00"/>
                </a:highlight>
              </a:rPr>
              <a:t>计算最优值</a:t>
            </a:r>
            <a:endParaRPr lang="en-US" altLang="zh-CN" dirty="0">
              <a:highlight>
                <a:srgbClr val="FFFF00"/>
              </a:highlight>
            </a:endParaRPr>
          </a:p>
          <a:p>
            <a:pPr marL="0" indent="0">
              <a:buNone/>
            </a:pPr>
            <a:r>
              <a:rPr lang="en-US" altLang="zh-CN" dirty="0"/>
              <a:t>	</a:t>
            </a:r>
            <a:r>
              <a:rPr lang="zh-CN" altLang="en-US" dirty="0"/>
              <a:t>根据 </a:t>
            </a:r>
            <a:r>
              <a:rPr lang="en-US" altLang="zh-CN" dirty="0"/>
              <a:t>m[</a:t>
            </a:r>
            <a:r>
              <a:rPr lang="en-US" altLang="zh-CN" dirty="0" err="1"/>
              <a:t>i</a:t>
            </a:r>
            <a:r>
              <a:rPr lang="en-US" altLang="zh-CN" dirty="0"/>
              <a:t>][j]</a:t>
            </a:r>
            <a:r>
              <a:rPr lang="zh-CN" altLang="en-US" dirty="0"/>
              <a:t>的递归定义式，容易写一个递归程序来计算 </a:t>
            </a:r>
            <a:r>
              <a:rPr lang="en-US" altLang="zh-CN" dirty="0"/>
              <a:t>m[1][n]</a:t>
            </a:r>
            <a:r>
              <a:rPr lang="zh-CN" altLang="en-US" dirty="0"/>
              <a:t>。在递归计算时，许多子问题被重复计算多次。这也是该问题可用动态规划算法求解的又一显著特征。</a:t>
            </a:r>
            <a:endParaRPr lang="en-US" altLang="zh-CN" dirty="0"/>
          </a:p>
          <a:p>
            <a:pPr marL="0" indent="0">
              <a:buNone/>
            </a:pPr>
            <a:r>
              <a:rPr lang="en-US" altLang="zh-CN" dirty="0"/>
              <a:t>	</a:t>
            </a:r>
            <a:r>
              <a:rPr lang="zh-CN" altLang="en-US" dirty="0"/>
              <a:t>用动态规划算法解此问题，可依据递归式以自底向上的方式进行计算，在计算过程中，保存已解决的子问题答案，每个子问题只计算一次，而在后面需要时只要简单查一下，从而避免大量的重复计算，最终得到多项式时间的算法。下面将给出计算 </a:t>
            </a:r>
            <a:r>
              <a:rPr lang="en-US" altLang="zh-CN" dirty="0"/>
              <a:t>m[</a:t>
            </a:r>
            <a:r>
              <a:rPr lang="en-US" altLang="zh-CN" dirty="0" err="1"/>
              <a:t>i</a:t>
            </a:r>
            <a:r>
              <a:rPr lang="en-US" altLang="zh-CN" dirty="0"/>
              <a:t>][j]</a:t>
            </a:r>
            <a:r>
              <a:rPr lang="zh-CN" altLang="en-US" dirty="0"/>
              <a:t>的</a:t>
            </a:r>
          </a:p>
          <a:p>
            <a:pPr marL="0" indent="0">
              <a:buNone/>
            </a:pPr>
            <a:r>
              <a:rPr lang="zh-CN" altLang="en-US" dirty="0"/>
              <a:t>动态规划算法 </a:t>
            </a:r>
            <a:r>
              <a:rPr lang="en-US" altLang="zh-CN" dirty="0" err="1"/>
              <a:t>MatrixChain</a:t>
            </a:r>
            <a:r>
              <a:rPr lang="zh-CN" altLang="en-US" dirty="0"/>
              <a:t>。</a:t>
            </a:r>
          </a:p>
        </p:txBody>
      </p:sp>
    </p:spTree>
    <p:extLst>
      <p:ext uri="{BB962C8B-B14F-4D97-AF65-F5344CB8AC3E}">
        <p14:creationId xmlns:p14="http://schemas.microsoft.com/office/powerpoint/2010/main" val="930296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06D6F5-B016-4D58-AD45-788760974B42}"/>
              </a:ext>
            </a:extLst>
          </p:cNvPr>
          <p:cNvSpPr>
            <a:spLocks noGrp="1"/>
          </p:cNvSpPr>
          <p:nvPr>
            <p:ph idx="1"/>
          </p:nvPr>
        </p:nvSpPr>
        <p:spPr>
          <a:xfrm>
            <a:off x="838200" y="495300"/>
            <a:ext cx="10515600" cy="5681663"/>
          </a:xfrm>
        </p:spPr>
        <p:txBody>
          <a:bodyPr>
            <a:normAutofit fontScale="77500" lnSpcReduction="20000"/>
          </a:bodyPr>
          <a:lstStyle/>
          <a:p>
            <a:pPr marL="0" indent="0">
              <a:buNone/>
            </a:pPr>
            <a:r>
              <a:rPr lang="en-US" altLang="zh-CN" sz="2400" dirty="0"/>
              <a:t>void </a:t>
            </a:r>
            <a:r>
              <a:rPr lang="en-US" altLang="zh-CN" sz="2400" dirty="0" err="1"/>
              <a:t>MatrixChain</a:t>
            </a:r>
            <a:r>
              <a:rPr lang="en-US" altLang="zh-CN" sz="2400" dirty="0"/>
              <a:t>(int *p, int n, int **m, int **s){ </a:t>
            </a:r>
          </a:p>
          <a:p>
            <a:pPr marL="0" indent="0">
              <a:buNone/>
            </a:pPr>
            <a:r>
              <a:rPr lang="en-US" altLang="zh-CN" sz="2400" dirty="0"/>
              <a:t>	for (int </a:t>
            </a:r>
            <a:r>
              <a:rPr lang="en-US" altLang="zh-CN" sz="2400" dirty="0" err="1"/>
              <a:t>i</a:t>
            </a:r>
            <a:r>
              <a:rPr lang="en-US" altLang="zh-CN" sz="2400" dirty="0"/>
              <a:t>=1; </a:t>
            </a:r>
            <a:r>
              <a:rPr lang="en-US" altLang="zh-CN" sz="2400" dirty="0" err="1"/>
              <a:t>i</a:t>
            </a:r>
            <a:r>
              <a:rPr lang="en-US" altLang="zh-CN" sz="2400" dirty="0"/>
              <a:t>&lt;=n; </a:t>
            </a:r>
            <a:r>
              <a:rPr lang="en-US" altLang="zh-CN" sz="2400" dirty="0" err="1"/>
              <a:t>i</a:t>
            </a:r>
            <a:r>
              <a:rPr lang="en-US" altLang="zh-CN" sz="2400" dirty="0"/>
              <a:t>++) </a:t>
            </a:r>
          </a:p>
          <a:p>
            <a:pPr marL="0" indent="0">
              <a:buNone/>
            </a:pPr>
            <a:r>
              <a:rPr lang="en-US" altLang="zh-CN" sz="2400" dirty="0"/>
              <a:t>		m[</a:t>
            </a:r>
            <a:r>
              <a:rPr lang="en-US" altLang="zh-CN" sz="2400" dirty="0" err="1"/>
              <a:t>i</a:t>
            </a:r>
            <a:r>
              <a:rPr lang="en-US" altLang="zh-CN" sz="2400" dirty="0"/>
              <a:t>][</a:t>
            </a:r>
            <a:r>
              <a:rPr lang="en-US" altLang="zh-CN" sz="2400" dirty="0" err="1"/>
              <a:t>i</a:t>
            </a:r>
            <a:r>
              <a:rPr lang="en-US" altLang="zh-CN" sz="2400" dirty="0"/>
              <a:t>]=0; 	//</a:t>
            </a:r>
            <a:r>
              <a:rPr lang="zh-CN" altLang="en-US" sz="2400" dirty="0"/>
              <a:t>长度为 </a:t>
            </a:r>
            <a:r>
              <a:rPr lang="en-US" altLang="zh-CN" sz="2400" dirty="0"/>
              <a:t>1 </a:t>
            </a:r>
            <a:r>
              <a:rPr lang="zh-CN" altLang="en-US" sz="2400" dirty="0"/>
              <a:t>的链的最小代价</a:t>
            </a:r>
          </a:p>
          <a:p>
            <a:pPr marL="0" indent="0">
              <a:buNone/>
            </a:pPr>
            <a:r>
              <a:rPr lang="en-US" altLang="zh-CN" sz="2400" dirty="0"/>
              <a:t>	for(int r=2; r&lt;=n; r++) 	//</a:t>
            </a:r>
            <a:r>
              <a:rPr lang="zh-CN" altLang="en-US" sz="2400" dirty="0"/>
              <a:t>长度为 </a:t>
            </a:r>
            <a:r>
              <a:rPr lang="en-US" altLang="zh-CN" sz="2400" dirty="0"/>
              <a:t>r </a:t>
            </a:r>
            <a:r>
              <a:rPr lang="zh-CN" altLang="en-US" sz="2400" dirty="0"/>
              <a:t>的链的最小代价</a:t>
            </a:r>
          </a:p>
          <a:p>
            <a:pPr marL="0" indent="0">
              <a:buNone/>
            </a:pPr>
            <a:r>
              <a:rPr lang="en-US" altLang="zh-CN" sz="2400" dirty="0"/>
              <a:t>		for( int </a:t>
            </a:r>
            <a:r>
              <a:rPr lang="en-US" altLang="zh-CN" sz="2400" dirty="0" err="1"/>
              <a:t>i</a:t>
            </a:r>
            <a:r>
              <a:rPr lang="en-US" altLang="zh-CN" sz="2400" dirty="0"/>
              <a:t>=1; </a:t>
            </a:r>
            <a:r>
              <a:rPr lang="en-US" altLang="zh-CN" sz="2400" dirty="0" err="1"/>
              <a:t>i</a:t>
            </a:r>
            <a:r>
              <a:rPr lang="en-US" altLang="zh-CN" sz="2400" dirty="0"/>
              <a:t>&lt;=n-r+1; </a:t>
            </a:r>
            <a:r>
              <a:rPr lang="en-US" altLang="zh-CN" sz="2400" dirty="0" err="1"/>
              <a:t>i</a:t>
            </a:r>
            <a:r>
              <a:rPr lang="en-US" altLang="zh-CN" sz="2400" dirty="0"/>
              <a:t>++){	// n-r+1 </a:t>
            </a:r>
            <a:r>
              <a:rPr lang="zh-CN" altLang="en-US" sz="2400" dirty="0"/>
              <a:t>为对角线的长度</a:t>
            </a:r>
            <a:endParaRPr lang="en-US" altLang="zh-CN" sz="2400" dirty="0"/>
          </a:p>
          <a:p>
            <a:pPr marL="0" indent="0">
              <a:buNone/>
            </a:pPr>
            <a:r>
              <a:rPr lang="en-US" altLang="zh-CN" sz="2400" dirty="0"/>
              <a:t>			int j=i+r-1; 		//</a:t>
            </a:r>
            <a:r>
              <a:rPr lang="zh-CN" altLang="en-US" sz="2400" dirty="0"/>
              <a:t>长度为 </a:t>
            </a:r>
            <a:r>
              <a:rPr lang="en-US" altLang="zh-CN" sz="2400" dirty="0"/>
              <a:t>r </a:t>
            </a:r>
            <a:r>
              <a:rPr lang="zh-CN" altLang="en-US" sz="2400" dirty="0"/>
              <a:t>的链上第一个最优值 </a:t>
            </a:r>
            <a:r>
              <a:rPr lang="en-US" altLang="zh-CN" sz="2400" dirty="0"/>
              <a:t>m[</a:t>
            </a:r>
            <a:r>
              <a:rPr lang="en-US" altLang="zh-CN" sz="2400" dirty="0" err="1"/>
              <a:t>i</a:t>
            </a:r>
            <a:r>
              <a:rPr lang="en-US" altLang="zh-CN" sz="2400" dirty="0"/>
              <a:t>][j]</a:t>
            </a:r>
            <a:r>
              <a:rPr lang="zh-CN" altLang="en-US" sz="2400" dirty="0"/>
              <a:t>的列标</a:t>
            </a:r>
          </a:p>
          <a:p>
            <a:pPr marL="0" indent="0">
              <a:buNone/>
            </a:pPr>
            <a:r>
              <a:rPr lang="en-US" altLang="zh-CN" sz="2400" dirty="0"/>
              <a:t>			m[</a:t>
            </a:r>
            <a:r>
              <a:rPr lang="en-US" altLang="zh-CN" sz="2400" dirty="0" err="1"/>
              <a:t>i</a:t>
            </a:r>
            <a:r>
              <a:rPr lang="en-US" altLang="zh-CN" sz="2400" dirty="0"/>
              <a:t>][j] = m[i+1][j]+p[i-1]*p[</a:t>
            </a:r>
            <a:r>
              <a:rPr lang="en-US" altLang="zh-CN" sz="2400" dirty="0" err="1"/>
              <a:t>i</a:t>
            </a:r>
            <a:r>
              <a:rPr lang="en-US" altLang="zh-CN" sz="2400" dirty="0"/>
              <a:t>]*p[j]; 	//</a:t>
            </a:r>
            <a:r>
              <a:rPr lang="zh-CN" altLang="en-US" sz="2400" dirty="0"/>
              <a:t>省略了 </a:t>
            </a:r>
            <a:r>
              <a:rPr lang="en-US" altLang="zh-CN" sz="2400" dirty="0"/>
              <a:t>m[</a:t>
            </a:r>
            <a:r>
              <a:rPr lang="en-US" altLang="zh-CN" sz="2400" dirty="0" err="1"/>
              <a:t>i</a:t>
            </a:r>
            <a:r>
              <a:rPr lang="en-US" altLang="zh-CN" sz="2400" dirty="0"/>
              <a:t>][</a:t>
            </a:r>
            <a:r>
              <a:rPr lang="en-US" altLang="zh-CN" sz="2400" dirty="0" err="1"/>
              <a:t>i</a:t>
            </a:r>
            <a:r>
              <a:rPr lang="en-US" altLang="zh-CN" sz="2400" dirty="0"/>
              <a:t>]</a:t>
            </a:r>
          </a:p>
          <a:p>
            <a:pPr marL="0" indent="0">
              <a:buNone/>
            </a:pPr>
            <a:r>
              <a:rPr lang="en-US" altLang="zh-CN" sz="2400" dirty="0"/>
              <a:t>			s[</a:t>
            </a:r>
            <a:r>
              <a:rPr lang="en-US" altLang="zh-CN" sz="2400" dirty="0" err="1"/>
              <a:t>i</a:t>
            </a:r>
            <a:r>
              <a:rPr lang="en-US" altLang="zh-CN" sz="2400" dirty="0"/>
              <a:t>][j] = </a:t>
            </a:r>
            <a:r>
              <a:rPr lang="en-US" altLang="zh-CN" sz="2400" dirty="0" err="1"/>
              <a:t>i</a:t>
            </a:r>
            <a:r>
              <a:rPr lang="en-US" altLang="zh-CN" sz="2400" dirty="0"/>
              <a:t>;</a:t>
            </a:r>
          </a:p>
          <a:p>
            <a:pPr marL="0" indent="0">
              <a:buNone/>
            </a:pPr>
            <a:r>
              <a:rPr lang="en-US" altLang="zh-CN" sz="2400" dirty="0"/>
              <a:t>			for (int k=i+1; k&lt;j; k++){ </a:t>
            </a:r>
          </a:p>
          <a:p>
            <a:pPr marL="0" indent="0">
              <a:buNone/>
            </a:pPr>
            <a:r>
              <a:rPr lang="en-US" altLang="zh-CN" sz="2400" dirty="0"/>
              <a:t>				int t = m[</a:t>
            </a:r>
            <a:r>
              <a:rPr lang="en-US" altLang="zh-CN" sz="2400" dirty="0" err="1"/>
              <a:t>i</a:t>
            </a:r>
            <a:r>
              <a:rPr lang="en-US" altLang="zh-CN" sz="2400" dirty="0"/>
              <a:t>][k]+m[k+1][j]+ p[i-1]*p[k]*p[j];</a:t>
            </a:r>
          </a:p>
          <a:p>
            <a:pPr marL="0" indent="0">
              <a:buNone/>
            </a:pPr>
            <a:r>
              <a:rPr lang="en-US" altLang="zh-CN" sz="2400" dirty="0"/>
              <a:t>				if (t&lt;m[</a:t>
            </a:r>
            <a:r>
              <a:rPr lang="en-US" altLang="zh-CN" sz="2400" dirty="0" err="1"/>
              <a:t>i</a:t>
            </a:r>
            <a:r>
              <a:rPr lang="en-US" altLang="zh-CN" sz="2400" dirty="0"/>
              <a:t>][j]){ </a:t>
            </a:r>
          </a:p>
          <a:p>
            <a:pPr marL="0" indent="0">
              <a:buNone/>
            </a:pPr>
            <a:r>
              <a:rPr lang="en-US" altLang="zh-CN" sz="2400" dirty="0"/>
              <a:t>					m[</a:t>
            </a:r>
            <a:r>
              <a:rPr lang="en-US" altLang="zh-CN" sz="2400" dirty="0" err="1"/>
              <a:t>i</a:t>
            </a:r>
            <a:r>
              <a:rPr lang="en-US" altLang="zh-CN" sz="2400" dirty="0"/>
              <a:t>][j] = t;</a:t>
            </a:r>
          </a:p>
          <a:p>
            <a:pPr marL="0" indent="0">
              <a:buNone/>
            </a:pPr>
            <a:r>
              <a:rPr lang="en-US" altLang="zh-CN" sz="2400" dirty="0"/>
              <a:t>					 s[</a:t>
            </a:r>
            <a:r>
              <a:rPr lang="en-US" altLang="zh-CN" sz="2400" dirty="0" err="1"/>
              <a:t>i</a:t>
            </a:r>
            <a:r>
              <a:rPr lang="en-US" altLang="zh-CN" sz="2400" dirty="0"/>
              <a:t>][j]= k; </a:t>
            </a:r>
          </a:p>
          <a:p>
            <a:pPr marL="0" indent="0">
              <a:buNone/>
            </a:pPr>
            <a:r>
              <a:rPr lang="en-US" altLang="zh-CN" sz="2400" dirty="0"/>
              <a:t>				}</a:t>
            </a:r>
          </a:p>
          <a:p>
            <a:pPr marL="0" indent="0">
              <a:buNone/>
            </a:pPr>
            <a:r>
              <a:rPr lang="en-US" altLang="zh-CN" sz="2400" dirty="0"/>
              <a:t>			}</a:t>
            </a:r>
          </a:p>
          <a:p>
            <a:pPr marL="0" indent="0">
              <a:buNone/>
            </a:pPr>
            <a:r>
              <a:rPr lang="en-US" altLang="zh-CN" sz="2400" dirty="0"/>
              <a:t>		}</a:t>
            </a:r>
          </a:p>
          <a:p>
            <a:pPr marL="0" indent="0">
              <a:buNone/>
            </a:pPr>
            <a:r>
              <a:rPr lang="en-US" altLang="zh-CN" sz="2400" dirty="0"/>
              <a:t>}</a:t>
            </a:r>
            <a:endParaRPr lang="zh-CN" altLang="en-US" sz="2400" dirty="0"/>
          </a:p>
        </p:txBody>
      </p:sp>
    </p:spTree>
    <p:extLst>
      <p:ext uri="{BB962C8B-B14F-4D97-AF65-F5344CB8AC3E}">
        <p14:creationId xmlns:p14="http://schemas.microsoft.com/office/powerpoint/2010/main" val="162002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E514CB-0B3E-48CD-B889-CBB3A8355519}"/>
              </a:ext>
            </a:extLst>
          </p:cNvPr>
          <p:cNvSpPr>
            <a:spLocks noGrp="1"/>
          </p:cNvSpPr>
          <p:nvPr>
            <p:ph idx="1"/>
          </p:nvPr>
        </p:nvSpPr>
        <p:spPr>
          <a:xfrm>
            <a:off x="838200" y="447675"/>
            <a:ext cx="10515600" cy="6324600"/>
          </a:xfrm>
        </p:spPr>
        <p:txBody>
          <a:bodyPr>
            <a:normAutofit fontScale="92500" lnSpcReduction="10000"/>
          </a:bodyPr>
          <a:lstStyle/>
          <a:p>
            <a:pPr marL="0" indent="0">
              <a:buNone/>
            </a:pPr>
            <a:r>
              <a:rPr lang="en-US" altLang="zh-CN" b="1" dirty="0"/>
              <a:t>1 </a:t>
            </a:r>
            <a:r>
              <a:rPr lang="zh-CN" altLang="en-US" b="1" dirty="0"/>
              <a:t>基本思想</a:t>
            </a:r>
            <a:endParaRPr lang="en-US" altLang="zh-CN" dirty="0"/>
          </a:p>
          <a:p>
            <a:pPr marL="0" indent="0">
              <a:buNone/>
            </a:pPr>
            <a:r>
              <a:rPr lang="en-US" altLang="zh-CN" dirty="0"/>
              <a:t>	</a:t>
            </a:r>
            <a:r>
              <a:rPr lang="zh-CN" altLang="en-US" dirty="0"/>
              <a:t>动态规划法与分治法类似，也是将要求解的问题一层一层地分解成一级一级、规模逐步缩小的子问题，直到可以直接求解其解的子问题为止。所有子问题按层次关系构成一棵子问题树。树根是原问题。原问题的解依赖于子问题树中所有子问题的解。</a:t>
            </a:r>
            <a:endParaRPr lang="en-US" altLang="zh-CN" dirty="0"/>
          </a:p>
          <a:p>
            <a:pPr marL="0" indent="0">
              <a:buNone/>
            </a:pPr>
            <a:r>
              <a:rPr lang="en-US" altLang="zh-CN" dirty="0"/>
              <a:t>	</a:t>
            </a:r>
            <a:r>
              <a:rPr lang="zh-CN" altLang="en-US" dirty="0"/>
              <a:t>与分治法不同的是，子问题往往不是相互独立的。动态规划法所针对的问题有一个显著的特征，即它所对应的子问题树中的子问题呈现大量的重复。因此动态规划法的相应特征是，对于重复出现的子问题，只在第一次遇到时加以求解，并把答案保存起来，让以后再遇到时直接引用，不必重新求解。</a:t>
            </a:r>
            <a:endParaRPr lang="en-US" altLang="zh-CN" dirty="0"/>
          </a:p>
          <a:p>
            <a:pPr marL="0" indent="0">
              <a:buNone/>
            </a:pPr>
            <a:r>
              <a:rPr lang="en-US" altLang="zh-CN" dirty="0"/>
              <a:t>	</a:t>
            </a:r>
            <a:r>
              <a:rPr lang="zh-CN" altLang="en-US" dirty="0"/>
              <a:t>动态规划法通常用于求一个问题在某种意义下的最优解。适合采用动态规划方法的优化问题必须具备最优子结构性质和子问题重叠性质。</a:t>
            </a:r>
            <a:endParaRPr lang="en-US" altLang="zh-CN" dirty="0"/>
          </a:p>
          <a:p>
            <a:pPr marL="0" indent="0">
              <a:buNone/>
            </a:pPr>
            <a:r>
              <a:rPr lang="zh-CN" altLang="en-US" dirty="0"/>
              <a:t>当一个问题的优化解包含了子问题的优化解时，则称该问题具有优化子结构性质。</a:t>
            </a:r>
          </a:p>
          <a:p>
            <a:pPr marL="0" indent="0">
              <a:buNone/>
            </a:pPr>
            <a:r>
              <a:rPr lang="en-US" altLang="zh-CN" dirty="0"/>
              <a:t>	</a:t>
            </a:r>
            <a:r>
              <a:rPr lang="zh-CN" altLang="en-US" dirty="0"/>
              <a:t>在求解一个问题的过程中，很多子问题的解被多次调用，则称该问题具有子问题的重叠性质。</a:t>
            </a:r>
          </a:p>
        </p:txBody>
      </p:sp>
    </p:spTree>
    <p:extLst>
      <p:ext uri="{BB962C8B-B14F-4D97-AF65-F5344CB8AC3E}">
        <p14:creationId xmlns:p14="http://schemas.microsoft.com/office/powerpoint/2010/main" val="247138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FC0C4BF-3DE8-4E7B-9FC3-7AAD550DF929}"/>
              </a:ext>
            </a:extLst>
          </p:cNvPr>
          <p:cNvSpPr>
            <a:spLocks noGrp="1"/>
          </p:cNvSpPr>
          <p:nvPr>
            <p:ph idx="1"/>
          </p:nvPr>
        </p:nvSpPr>
        <p:spPr>
          <a:xfrm>
            <a:off x="838200" y="419100"/>
            <a:ext cx="10515600" cy="5757863"/>
          </a:xfrm>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AAE02AA0-C6CE-4A84-9A40-C590A0DC690E}"/>
              </a:ext>
            </a:extLst>
          </p:cNvPr>
          <p:cNvPicPr>
            <a:picLocks noChangeAspect="1"/>
          </p:cNvPicPr>
          <p:nvPr/>
        </p:nvPicPr>
        <p:blipFill>
          <a:blip r:embed="rId2"/>
          <a:stretch>
            <a:fillRect/>
          </a:stretch>
        </p:blipFill>
        <p:spPr>
          <a:xfrm>
            <a:off x="700087" y="419100"/>
            <a:ext cx="7362825" cy="1228725"/>
          </a:xfrm>
          <a:prstGeom prst="rect">
            <a:avLst/>
          </a:prstGeom>
        </p:spPr>
      </p:pic>
      <p:pic>
        <p:nvPicPr>
          <p:cNvPr id="9" name="图片 8">
            <a:extLst>
              <a:ext uri="{FF2B5EF4-FFF2-40B4-BE49-F238E27FC236}">
                <a16:creationId xmlns:a16="http://schemas.microsoft.com/office/drawing/2014/main" id="{099269DE-F7A9-429A-802F-115E05BE3DF4}"/>
              </a:ext>
            </a:extLst>
          </p:cNvPr>
          <p:cNvPicPr>
            <a:picLocks noChangeAspect="1"/>
          </p:cNvPicPr>
          <p:nvPr/>
        </p:nvPicPr>
        <p:blipFill>
          <a:blip r:embed="rId3"/>
          <a:stretch>
            <a:fillRect/>
          </a:stretch>
        </p:blipFill>
        <p:spPr>
          <a:xfrm>
            <a:off x="700087" y="2081212"/>
            <a:ext cx="6924675" cy="2085975"/>
          </a:xfrm>
          <a:prstGeom prst="rect">
            <a:avLst/>
          </a:prstGeom>
        </p:spPr>
      </p:pic>
      <p:pic>
        <p:nvPicPr>
          <p:cNvPr id="11" name="图片 10">
            <a:extLst>
              <a:ext uri="{FF2B5EF4-FFF2-40B4-BE49-F238E27FC236}">
                <a16:creationId xmlns:a16="http://schemas.microsoft.com/office/drawing/2014/main" id="{A06A04B2-0F3B-41F9-AD7F-CD6AB2194833}"/>
              </a:ext>
            </a:extLst>
          </p:cNvPr>
          <p:cNvPicPr>
            <a:picLocks noChangeAspect="1"/>
          </p:cNvPicPr>
          <p:nvPr/>
        </p:nvPicPr>
        <p:blipFill>
          <a:blip r:embed="rId4"/>
          <a:stretch>
            <a:fillRect/>
          </a:stretch>
        </p:blipFill>
        <p:spPr>
          <a:xfrm>
            <a:off x="8046244" y="790574"/>
            <a:ext cx="3762375" cy="2333625"/>
          </a:xfrm>
          <a:prstGeom prst="rect">
            <a:avLst/>
          </a:prstGeom>
        </p:spPr>
      </p:pic>
      <p:pic>
        <p:nvPicPr>
          <p:cNvPr id="13" name="图片 12">
            <a:extLst>
              <a:ext uri="{FF2B5EF4-FFF2-40B4-BE49-F238E27FC236}">
                <a16:creationId xmlns:a16="http://schemas.microsoft.com/office/drawing/2014/main" id="{4979D99D-DECB-4E43-9602-E37631D33984}"/>
              </a:ext>
            </a:extLst>
          </p:cNvPr>
          <p:cNvPicPr>
            <a:picLocks noChangeAspect="1"/>
          </p:cNvPicPr>
          <p:nvPr/>
        </p:nvPicPr>
        <p:blipFill>
          <a:blip r:embed="rId5"/>
          <a:stretch>
            <a:fillRect/>
          </a:stretch>
        </p:blipFill>
        <p:spPr>
          <a:xfrm>
            <a:off x="838200" y="4314825"/>
            <a:ext cx="4181475" cy="2419350"/>
          </a:xfrm>
          <a:prstGeom prst="rect">
            <a:avLst/>
          </a:prstGeom>
        </p:spPr>
      </p:pic>
      <p:pic>
        <p:nvPicPr>
          <p:cNvPr id="15" name="图片 14">
            <a:extLst>
              <a:ext uri="{FF2B5EF4-FFF2-40B4-BE49-F238E27FC236}">
                <a16:creationId xmlns:a16="http://schemas.microsoft.com/office/drawing/2014/main" id="{63FC8BE7-7655-4E1C-B936-4FAA5191E539}"/>
              </a:ext>
            </a:extLst>
          </p:cNvPr>
          <p:cNvPicPr>
            <a:picLocks noChangeAspect="1"/>
          </p:cNvPicPr>
          <p:nvPr/>
        </p:nvPicPr>
        <p:blipFill>
          <a:blip r:embed="rId6"/>
          <a:stretch>
            <a:fillRect/>
          </a:stretch>
        </p:blipFill>
        <p:spPr>
          <a:xfrm>
            <a:off x="5862637" y="4400548"/>
            <a:ext cx="4648200" cy="2152650"/>
          </a:xfrm>
          <a:prstGeom prst="rect">
            <a:avLst/>
          </a:prstGeom>
        </p:spPr>
      </p:pic>
    </p:spTree>
    <p:extLst>
      <p:ext uri="{BB962C8B-B14F-4D97-AF65-F5344CB8AC3E}">
        <p14:creationId xmlns:p14="http://schemas.microsoft.com/office/powerpoint/2010/main" val="1687069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ECF083-FDD8-46BA-A8B0-6C0D1616C010}"/>
              </a:ext>
            </a:extLst>
          </p:cNvPr>
          <p:cNvSpPr>
            <a:spLocks noGrp="1"/>
          </p:cNvSpPr>
          <p:nvPr>
            <p:ph idx="1"/>
          </p:nvPr>
        </p:nvSpPr>
        <p:spPr>
          <a:xfrm>
            <a:off x="838200" y="495300"/>
            <a:ext cx="10515600" cy="5681663"/>
          </a:xfrm>
        </p:spPr>
        <p:txBody>
          <a:bodyPr/>
          <a:lstStyle/>
          <a:p>
            <a:pPr marL="0" indent="0">
              <a:buNone/>
            </a:pPr>
            <a:r>
              <a:rPr lang="en-US" altLang="zh-CN" dirty="0"/>
              <a:t>(5)</a:t>
            </a:r>
            <a:r>
              <a:rPr lang="zh-CN" altLang="en-US" dirty="0"/>
              <a:t>构造最优解</a:t>
            </a:r>
            <a:endParaRPr lang="en-US" altLang="zh-CN" dirty="0"/>
          </a:p>
          <a:p>
            <a:pPr marL="0" indent="0">
              <a:buNone/>
            </a:pPr>
            <a:r>
              <a:rPr lang="zh-CN" altLang="en-US" dirty="0"/>
              <a:t>最优计算次序（（</a:t>
            </a:r>
            <a:r>
              <a:rPr lang="en-US" altLang="zh-CN" dirty="0"/>
              <a:t>A 1 </a:t>
            </a:r>
            <a:r>
              <a:rPr lang="zh-CN" altLang="en-US" dirty="0"/>
              <a:t>（</a:t>
            </a:r>
            <a:r>
              <a:rPr lang="en-US" altLang="zh-CN" dirty="0"/>
              <a:t>A 2 A 3 </a:t>
            </a:r>
            <a:r>
              <a:rPr lang="zh-CN" altLang="en-US" dirty="0"/>
              <a:t>））（（</a:t>
            </a:r>
            <a:r>
              <a:rPr lang="en-US" altLang="zh-CN" dirty="0"/>
              <a:t>A 4 A 5 </a:t>
            </a:r>
            <a:r>
              <a:rPr lang="zh-CN" altLang="en-US" dirty="0"/>
              <a:t>）</a:t>
            </a:r>
            <a:r>
              <a:rPr lang="en-US" altLang="zh-CN" dirty="0"/>
              <a:t>A 6 </a:t>
            </a:r>
            <a:r>
              <a:rPr lang="zh-CN" altLang="en-US" dirty="0"/>
              <a:t>））</a:t>
            </a:r>
          </a:p>
          <a:p>
            <a:pPr marL="0" indent="0">
              <a:buNone/>
            </a:pPr>
            <a:r>
              <a:rPr lang="zh-CN" altLang="en-US" dirty="0"/>
              <a:t>计算出所要求的连乘积 </a:t>
            </a:r>
            <a:r>
              <a:rPr lang="en-US" altLang="zh-CN" dirty="0"/>
              <a:t>A 1 A 2 A 3 A 4 A 5 A 6 </a:t>
            </a:r>
            <a:r>
              <a:rPr lang="zh-CN" altLang="en-US" dirty="0"/>
              <a:t>。</a:t>
            </a:r>
            <a:endParaRPr lang="en-US" altLang="zh-CN" dirty="0"/>
          </a:p>
          <a:p>
            <a:pPr marL="0" indent="0">
              <a:buNone/>
            </a:pPr>
            <a:r>
              <a:rPr lang="zh-CN" altLang="en-US" dirty="0"/>
              <a:t>构造最优解的时间为 </a:t>
            </a:r>
            <a:r>
              <a:rPr lang="en-US" altLang="zh-CN" dirty="0"/>
              <a:t>O(n)</a:t>
            </a:r>
            <a:r>
              <a:rPr lang="zh-CN" altLang="en-US" dirty="0"/>
              <a:t>。</a:t>
            </a:r>
          </a:p>
        </p:txBody>
      </p:sp>
    </p:spTree>
    <p:extLst>
      <p:ext uri="{BB962C8B-B14F-4D97-AF65-F5344CB8AC3E}">
        <p14:creationId xmlns:p14="http://schemas.microsoft.com/office/powerpoint/2010/main" val="231488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DEAD65-6BD0-4ECE-807D-1FFC8FC5C296}"/>
              </a:ext>
            </a:extLst>
          </p:cNvPr>
          <p:cNvSpPr>
            <a:spLocks noGrp="1"/>
          </p:cNvSpPr>
          <p:nvPr>
            <p:ph idx="1"/>
          </p:nvPr>
        </p:nvSpPr>
        <p:spPr>
          <a:xfrm>
            <a:off x="838200" y="400050"/>
            <a:ext cx="10515600" cy="5776913"/>
          </a:xfrm>
        </p:spPr>
        <p:txBody>
          <a:bodyPr/>
          <a:lstStyle/>
          <a:p>
            <a:pPr marL="0" indent="0">
              <a:buNone/>
            </a:pPr>
            <a:r>
              <a:rPr lang="en-US" altLang="zh-CN" b="1" dirty="0"/>
              <a:t>4 </a:t>
            </a:r>
            <a:r>
              <a:rPr lang="zh-CN" altLang="en-US" b="1" dirty="0"/>
              <a:t>最大子段和问题</a:t>
            </a:r>
            <a:endParaRPr lang="en-US" altLang="zh-CN" b="1" dirty="0"/>
          </a:p>
          <a:p>
            <a:pPr marL="0" indent="0">
              <a:buNone/>
            </a:pPr>
            <a:r>
              <a:rPr lang="zh-CN" altLang="en-US" dirty="0"/>
              <a:t>在第 </a:t>
            </a:r>
            <a:r>
              <a:rPr lang="en-US" altLang="zh-CN" dirty="0"/>
              <a:t>2 </a:t>
            </a:r>
            <a:r>
              <a:rPr lang="zh-CN" altLang="en-US" dirty="0"/>
              <a:t>章我们用分治法求解了最大子段和问题，因此对最大子段和问题就不在这里赘述了。下面将按动态规划法求解最大子段和问题。</a:t>
            </a:r>
            <a:endParaRPr lang="en-US" altLang="zh-CN" dirty="0"/>
          </a:p>
          <a:p>
            <a:pPr marL="0" indent="0">
              <a:buNone/>
            </a:pPr>
            <a:r>
              <a:rPr lang="en-US" altLang="zh-CN" dirty="0">
                <a:highlight>
                  <a:srgbClr val="FFFF00"/>
                </a:highlight>
              </a:rPr>
              <a:t>(1)</a:t>
            </a:r>
            <a:r>
              <a:rPr lang="zh-CN" altLang="en-US" dirty="0">
                <a:highlight>
                  <a:srgbClr val="FFFF00"/>
                </a:highlight>
              </a:rPr>
              <a:t>分析问题最优解的结构</a:t>
            </a:r>
            <a:endParaRPr lang="en-US" altLang="zh-CN" dirty="0">
              <a:highlight>
                <a:srgbClr val="FFFF00"/>
              </a:highlight>
            </a:endParaRPr>
          </a:p>
          <a:p>
            <a:pPr marL="0" indent="0">
              <a:buNone/>
            </a:pPr>
            <a:endParaRPr lang="zh-CN" altLang="en-US" dirty="0"/>
          </a:p>
        </p:txBody>
      </p:sp>
      <p:pic>
        <p:nvPicPr>
          <p:cNvPr id="5" name="图片 4">
            <a:extLst>
              <a:ext uri="{FF2B5EF4-FFF2-40B4-BE49-F238E27FC236}">
                <a16:creationId xmlns:a16="http://schemas.microsoft.com/office/drawing/2014/main" id="{5C74B2E0-6442-49F1-BAD9-DA829216A95A}"/>
              </a:ext>
            </a:extLst>
          </p:cNvPr>
          <p:cNvPicPr>
            <a:picLocks noChangeAspect="1"/>
          </p:cNvPicPr>
          <p:nvPr/>
        </p:nvPicPr>
        <p:blipFill>
          <a:blip r:embed="rId2"/>
          <a:stretch>
            <a:fillRect/>
          </a:stretch>
        </p:blipFill>
        <p:spPr>
          <a:xfrm>
            <a:off x="742949" y="2912406"/>
            <a:ext cx="8562975" cy="2869269"/>
          </a:xfrm>
          <a:prstGeom prst="rect">
            <a:avLst/>
          </a:prstGeom>
        </p:spPr>
      </p:pic>
    </p:spTree>
    <p:extLst>
      <p:ext uri="{BB962C8B-B14F-4D97-AF65-F5344CB8AC3E}">
        <p14:creationId xmlns:p14="http://schemas.microsoft.com/office/powerpoint/2010/main" val="364849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8F76EE-9C02-41F0-9210-8FB487291B11}"/>
              </a:ext>
            </a:extLst>
          </p:cNvPr>
          <p:cNvSpPr>
            <a:spLocks noGrp="1"/>
          </p:cNvSpPr>
          <p:nvPr>
            <p:ph idx="1"/>
          </p:nvPr>
        </p:nvSpPr>
        <p:spPr>
          <a:xfrm>
            <a:off x="838200" y="438150"/>
            <a:ext cx="10515600" cy="6286500"/>
          </a:xfrm>
        </p:spPr>
        <p:txBody>
          <a:bodyPr/>
          <a:lstStyle/>
          <a:p>
            <a:pPr marL="0" indent="0">
              <a:buNone/>
            </a:pPr>
            <a:r>
              <a:rPr lang="en-US" altLang="zh-CN" dirty="0">
                <a:highlight>
                  <a:srgbClr val="FFFF00"/>
                </a:highlight>
              </a:rPr>
              <a:t>(2)</a:t>
            </a:r>
            <a:r>
              <a:rPr lang="zh-CN" altLang="en-US" dirty="0">
                <a:highlight>
                  <a:srgbClr val="FFFF00"/>
                </a:highlight>
              </a:rPr>
              <a:t>建立递归方程</a:t>
            </a:r>
            <a:endParaRPr lang="en-US" altLang="zh-CN" dirty="0">
              <a:highlight>
                <a:srgbClr val="FFFF00"/>
              </a:highlight>
            </a:endParaRPr>
          </a:p>
          <a:p>
            <a:pPr marL="0" indent="0">
              <a:buNone/>
            </a:pPr>
            <a:r>
              <a:rPr lang="en-US" altLang="zh-CN" dirty="0"/>
              <a:t>	</a:t>
            </a:r>
            <a:r>
              <a:rPr lang="zh-CN" altLang="en-US" dirty="0"/>
              <a:t>根据以上分析可得到下列递归方程：</a:t>
            </a:r>
            <a:endParaRPr lang="en-US" altLang="zh-CN" dirty="0"/>
          </a:p>
          <a:p>
            <a:pPr marL="0" indent="0">
              <a:buNone/>
            </a:pPr>
            <a:r>
              <a:rPr lang="en-US" altLang="zh-CN" dirty="0"/>
              <a:t>(3)</a:t>
            </a:r>
            <a:r>
              <a:rPr lang="zh-CN" altLang="en-US" dirty="0"/>
              <a:t>计算最优值</a:t>
            </a:r>
            <a:endParaRPr lang="en-US" altLang="zh-CN" dirty="0"/>
          </a:p>
          <a:p>
            <a:pPr marL="0" indent="0">
              <a:buNone/>
            </a:pPr>
            <a:r>
              <a:rPr lang="zh-CN" altLang="en-US" dirty="0"/>
              <a:t>根据上述递归方程，可设计出 求最大子段和的动态规划算法如下</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上述算法的时间复杂性 </a:t>
            </a:r>
            <a:r>
              <a:rPr lang="en-US" altLang="zh-CN" dirty="0"/>
              <a:t>T(n)=O(n)</a:t>
            </a:r>
            <a:r>
              <a:rPr lang="zh-CN" altLang="en-US" dirty="0"/>
              <a:t>，空间复杂性 </a:t>
            </a:r>
            <a:r>
              <a:rPr lang="en-US" altLang="zh-CN" dirty="0"/>
              <a:t>S(n)=O(1)</a:t>
            </a:r>
            <a:r>
              <a:rPr lang="zh-CN" altLang="en-US" dirty="0"/>
              <a:t>。</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691AF883-1243-4D10-B64C-1136E8D0BAF3}"/>
              </a:ext>
            </a:extLst>
          </p:cNvPr>
          <p:cNvPicPr>
            <a:picLocks noChangeAspect="1"/>
          </p:cNvPicPr>
          <p:nvPr/>
        </p:nvPicPr>
        <p:blipFill>
          <a:blip r:embed="rId2"/>
          <a:stretch>
            <a:fillRect/>
          </a:stretch>
        </p:blipFill>
        <p:spPr>
          <a:xfrm>
            <a:off x="7548562" y="814387"/>
            <a:ext cx="4010025" cy="733425"/>
          </a:xfrm>
          <a:prstGeom prst="rect">
            <a:avLst/>
          </a:prstGeom>
        </p:spPr>
      </p:pic>
      <p:pic>
        <p:nvPicPr>
          <p:cNvPr id="7" name="图片 6">
            <a:extLst>
              <a:ext uri="{FF2B5EF4-FFF2-40B4-BE49-F238E27FC236}">
                <a16:creationId xmlns:a16="http://schemas.microsoft.com/office/drawing/2014/main" id="{F81369AD-36A6-4663-82BB-16105A08D52C}"/>
              </a:ext>
            </a:extLst>
          </p:cNvPr>
          <p:cNvPicPr>
            <a:picLocks noChangeAspect="1"/>
          </p:cNvPicPr>
          <p:nvPr/>
        </p:nvPicPr>
        <p:blipFill>
          <a:blip r:embed="rId3"/>
          <a:stretch>
            <a:fillRect/>
          </a:stretch>
        </p:blipFill>
        <p:spPr>
          <a:xfrm>
            <a:off x="838200" y="2524125"/>
            <a:ext cx="5124450" cy="2000250"/>
          </a:xfrm>
          <a:prstGeom prst="rect">
            <a:avLst/>
          </a:prstGeom>
        </p:spPr>
      </p:pic>
      <p:pic>
        <p:nvPicPr>
          <p:cNvPr id="9" name="图片 8">
            <a:extLst>
              <a:ext uri="{FF2B5EF4-FFF2-40B4-BE49-F238E27FC236}">
                <a16:creationId xmlns:a16="http://schemas.microsoft.com/office/drawing/2014/main" id="{8EB83DD8-8D68-4F89-A596-DB3392E993E6}"/>
              </a:ext>
            </a:extLst>
          </p:cNvPr>
          <p:cNvPicPr>
            <a:picLocks noChangeAspect="1"/>
          </p:cNvPicPr>
          <p:nvPr/>
        </p:nvPicPr>
        <p:blipFill>
          <a:blip r:embed="rId4"/>
          <a:stretch>
            <a:fillRect/>
          </a:stretch>
        </p:blipFill>
        <p:spPr>
          <a:xfrm>
            <a:off x="923925" y="4524375"/>
            <a:ext cx="3181350" cy="1181100"/>
          </a:xfrm>
          <a:prstGeom prst="rect">
            <a:avLst/>
          </a:prstGeom>
        </p:spPr>
      </p:pic>
    </p:spTree>
    <p:extLst>
      <p:ext uri="{BB962C8B-B14F-4D97-AF65-F5344CB8AC3E}">
        <p14:creationId xmlns:p14="http://schemas.microsoft.com/office/powerpoint/2010/main" val="136341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DDC79B-C0AD-40DA-9053-FBD3B952A663}"/>
              </a:ext>
            </a:extLst>
          </p:cNvPr>
          <p:cNvSpPr>
            <a:spLocks noGrp="1"/>
          </p:cNvSpPr>
          <p:nvPr>
            <p:ph idx="1"/>
          </p:nvPr>
        </p:nvSpPr>
        <p:spPr>
          <a:xfrm>
            <a:off x="838200" y="361950"/>
            <a:ext cx="10515600" cy="5815013"/>
          </a:xfrm>
        </p:spPr>
        <p:txBody>
          <a:bodyPr/>
          <a:lstStyle/>
          <a:p>
            <a:pPr marL="0" indent="0">
              <a:buNone/>
            </a:pPr>
            <a:r>
              <a:rPr lang="zh-CN" altLang="en-US" dirty="0"/>
              <a:t>例</a:t>
            </a:r>
            <a:r>
              <a:rPr lang="en-US" altLang="zh-CN" dirty="0"/>
              <a:t>:</a:t>
            </a:r>
            <a:r>
              <a:rPr lang="zh-CN" altLang="en-US" dirty="0"/>
              <a:t>用动态规划法求 </a:t>
            </a:r>
            <a:r>
              <a:rPr lang="en-US" altLang="zh-CN" dirty="0"/>
              <a:t>a=</a:t>
            </a:r>
            <a:r>
              <a:rPr lang="zh-CN" altLang="en-US" dirty="0"/>
              <a:t>（</a:t>
            </a:r>
            <a:r>
              <a:rPr lang="en-US" altLang="zh-CN" dirty="0"/>
              <a:t>-2</a:t>
            </a:r>
            <a:r>
              <a:rPr lang="zh-CN" altLang="en-US" dirty="0"/>
              <a:t>，</a:t>
            </a:r>
            <a:r>
              <a:rPr lang="en-US" altLang="zh-CN" dirty="0"/>
              <a:t>11</a:t>
            </a:r>
            <a:r>
              <a:rPr lang="zh-CN" altLang="en-US" dirty="0"/>
              <a:t>，</a:t>
            </a:r>
            <a:r>
              <a:rPr lang="en-US" altLang="zh-CN" dirty="0"/>
              <a:t>-4</a:t>
            </a:r>
            <a:r>
              <a:rPr lang="zh-CN" altLang="en-US" dirty="0"/>
              <a:t>，</a:t>
            </a:r>
            <a:r>
              <a:rPr lang="en-US" altLang="zh-CN" dirty="0"/>
              <a:t>13</a:t>
            </a:r>
            <a:r>
              <a:rPr lang="zh-CN" altLang="en-US" dirty="0"/>
              <a:t>，</a:t>
            </a:r>
            <a:r>
              <a:rPr lang="en-US" altLang="zh-CN" dirty="0"/>
              <a:t>-5</a:t>
            </a:r>
            <a:r>
              <a:rPr lang="zh-CN" altLang="en-US" dirty="0"/>
              <a:t>，</a:t>
            </a:r>
            <a:r>
              <a:rPr lang="en-US" altLang="zh-CN" dirty="0"/>
              <a:t>-2</a:t>
            </a:r>
            <a:r>
              <a:rPr lang="zh-CN" altLang="en-US" dirty="0"/>
              <a:t>）的最大子段和。</a:t>
            </a:r>
            <a:endParaRPr lang="en-US" altLang="zh-CN" dirty="0"/>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EBD03FD1-4EAC-4DDC-BB6E-8DFB68283A84}"/>
              </a:ext>
            </a:extLst>
          </p:cNvPr>
          <p:cNvPicPr>
            <a:picLocks noChangeAspect="1"/>
          </p:cNvPicPr>
          <p:nvPr/>
        </p:nvPicPr>
        <p:blipFill>
          <a:blip r:embed="rId2"/>
          <a:stretch>
            <a:fillRect/>
          </a:stretch>
        </p:blipFill>
        <p:spPr>
          <a:xfrm>
            <a:off x="4429125" y="361950"/>
            <a:ext cx="4524375" cy="457200"/>
          </a:xfrm>
          <a:prstGeom prst="rect">
            <a:avLst/>
          </a:prstGeom>
        </p:spPr>
      </p:pic>
      <p:pic>
        <p:nvPicPr>
          <p:cNvPr id="7" name="图片 6">
            <a:extLst>
              <a:ext uri="{FF2B5EF4-FFF2-40B4-BE49-F238E27FC236}">
                <a16:creationId xmlns:a16="http://schemas.microsoft.com/office/drawing/2014/main" id="{462767C9-84FF-460A-A3A3-666EE01599E9}"/>
              </a:ext>
            </a:extLst>
          </p:cNvPr>
          <p:cNvPicPr>
            <a:picLocks noChangeAspect="1"/>
          </p:cNvPicPr>
          <p:nvPr/>
        </p:nvPicPr>
        <p:blipFill>
          <a:blip r:embed="rId3"/>
          <a:stretch>
            <a:fillRect/>
          </a:stretch>
        </p:blipFill>
        <p:spPr>
          <a:xfrm>
            <a:off x="3114674" y="1047194"/>
            <a:ext cx="6238875" cy="3539093"/>
          </a:xfrm>
          <a:prstGeom prst="rect">
            <a:avLst/>
          </a:prstGeom>
        </p:spPr>
      </p:pic>
    </p:spTree>
    <p:extLst>
      <p:ext uri="{BB962C8B-B14F-4D97-AF65-F5344CB8AC3E}">
        <p14:creationId xmlns:p14="http://schemas.microsoft.com/office/powerpoint/2010/main" val="1312369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EA16E58-118C-4D57-A50E-AFFA4025728F}"/>
              </a:ext>
            </a:extLst>
          </p:cNvPr>
          <p:cNvSpPr>
            <a:spLocks noGrp="1"/>
          </p:cNvSpPr>
          <p:nvPr>
            <p:ph idx="1"/>
          </p:nvPr>
        </p:nvSpPr>
        <p:spPr>
          <a:xfrm>
            <a:off x="838200" y="371475"/>
            <a:ext cx="10515600" cy="5805488"/>
          </a:xfrm>
        </p:spPr>
        <p:txBody>
          <a:bodyPr/>
          <a:lstStyle/>
          <a:p>
            <a:pPr marL="0" indent="0">
              <a:buNone/>
            </a:pPr>
            <a:r>
              <a:rPr lang="en-US" altLang="zh-CN" b="1" dirty="0"/>
              <a:t>5.0-1</a:t>
            </a:r>
            <a:r>
              <a:rPr lang="zh-CN" altLang="en-US" b="1" dirty="0"/>
              <a:t>背包问题</a:t>
            </a:r>
            <a:endParaRPr lang="en-US" altLang="zh-CN" b="1" dirty="0"/>
          </a:p>
          <a:p>
            <a:pPr marL="0" indent="0">
              <a:buNone/>
            </a:pPr>
            <a:r>
              <a:rPr lang="en-US" altLang="zh-CN" b="1" dirty="0"/>
              <a:t>	</a:t>
            </a:r>
            <a:r>
              <a:rPr lang="zh-CN" altLang="en-US" dirty="0"/>
              <a:t>给定 </a:t>
            </a:r>
            <a:r>
              <a:rPr lang="en-US" altLang="zh-CN" dirty="0"/>
              <a:t>n </a:t>
            </a:r>
            <a:r>
              <a:rPr lang="zh-CN" altLang="en-US" dirty="0"/>
              <a:t>种物品和一个背包，物品 </a:t>
            </a:r>
            <a:r>
              <a:rPr lang="en-US" altLang="zh-CN" dirty="0" err="1"/>
              <a:t>i</a:t>
            </a:r>
            <a:r>
              <a:rPr lang="en-US" altLang="zh-CN" dirty="0"/>
              <a:t> </a:t>
            </a:r>
            <a:r>
              <a:rPr lang="zh-CN" altLang="en-US" dirty="0"/>
              <a:t>的重量是 </a:t>
            </a:r>
            <a:r>
              <a:rPr lang="en-US" altLang="zh-CN" dirty="0"/>
              <a:t>w </a:t>
            </a:r>
            <a:r>
              <a:rPr lang="en-US" altLang="zh-CN" dirty="0" err="1"/>
              <a:t>i</a:t>
            </a:r>
            <a:r>
              <a:rPr lang="en-US" altLang="zh-CN" dirty="0"/>
              <a:t> </a:t>
            </a:r>
            <a:r>
              <a:rPr lang="zh-CN" altLang="en-US" dirty="0"/>
              <a:t>，价值 </a:t>
            </a:r>
            <a:r>
              <a:rPr lang="en-US" altLang="zh-CN" dirty="0"/>
              <a:t>v </a:t>
            </a:r>
            <a:r>
              <a:rPr lang="en-US" altLang="zh-CN" dirty="0" err="1"/>
              <a:t>i</a:t>
            </a:r>
            <a:r>
              <a:rPr lang="en-US" altLang="zh-CN" dirty="0"/>
              <a:t> , </a:t>
            </a:r>
            <a:r>
              <a:rPr lang="zh-CN" altLang="en-US" dirty="0"/>
              <a:t>背包承重为 </a:t>
            </a:r>
            <a:r>
              <a:rPr lang="en-US" altLang="zh-CN" dirty="0"/>
              <a:t>C </a:t>
            </a:r>
            <a:r>
              <a:rPr lang="zh-CN" altLang="en-US" dirty="0"/>
              <a:t>。 每种物品只能选择完全装入背包或不装入，一个物品至多装入一次，因此该问题称为 </a:t>
            </a:r>
            <a:r>
              <a:rPr lang="en-US" altLang="zh-CN" dirty="0"/>
              <a:t>0-1 </a:t>
            </a:r>
            <a:r>
              <a:rPr lang="zh-CN" altLang="en-US" dirty="0"/>
              <a:t>背包问题。问如何选择装入背包的物品，使装入背包中的物品的总价值最大。</a:t>
            </a:r>
            <a:endParaRPr lang="en-US" altLang="zh-CN" dirty="0"/>
          </a:p>
          <a:p>
            <a:pPr marL="0" indent="0">
              <a:buNone/>
            </a:pPr>
            <a:r>
              <a:rPr lang="zh-CN" altLang="en-US" dirty="0">
                <a:highlight>
                  <a:srgbClr val="FFFF00"/>
                </a:highlight>
              </a:rPr>
              <a:t>优化解的结构分析</a:t>
            </a:r>
            <a:r>
              <a:rPr lang="en-US" altLang="zh-CN" dirty="0">
                <a:highlight>
                  <a:srgbClr val="FFFF00"/>
                </a:highlight>
              </a:rPr>
              <a:t>:</a:t>
            </a:r>
          </a:p>
          <a:p>
            <a:pPr marL="0" indent="0">
              <a:buNone/>
            </a:pP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B809F3E3-434A-4281-B90E-99F64BB1158B}"/>
              </a:ext>
            </a:extLst>
          </p:cNvPr>
          <p:cNvPicPr>
            <a:picLocks noChangeAspect="1"/>
          </p:cNvPicPr>
          <p:nvPr/>
        </p:nvPicPr>
        <p:blipFill>
          <a:blip r:embed="rId2"/>
          <a:stretch>
            <a:fillRect/>
          </a:stretch>
        </p:blipFill>
        <p:spPr>
          <a:xfrm>
            <a:off x="2909887" y="3429000"/>
            <a:ext cx="6372225" cy="2476500"/>
          </a:xfrm>
          <a:prstGeom prst="rect">
            <a:avLst/>
          </a:prstGeom>
        </p:spPr>
      </p:pic>
    </p:spTree>
    <p:extLst>
      <p:ext uri="{BB962C8B-B14F-4D97-AF65-F5344CB8AC3E}">
        <p14:creationId xmlns:p14="http://schemas.microsoft.com/office/powerpoint/2010/main" val="2045761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4D66E7-DB95-417B-BEA9-ADBB3B460A89}"/>
              </a:ext>
            </a:extLst>
          </p:cNvPr>
          <p:cNvSpPr>
            <a:spLocks noGrp="1"/>
          </p:cNvSpPr>
          <p:nvPr>
            <p:ph idx="1"/>
          </p:nvPr>
        </p:nvSpPr>
        <p:spPr>
          <a:xfrm>
            <a:off x="838200" y="292894"/>
            <a:ext cx="5781675" cy="5853113"/>
          </a:xfrm>
        </p:spPr>
        <p:txBody>
          <a:bodyPr/>
          <a:lstStyle/>
          <a:p>
            <a:pPr marL="0" indent="0">
              <a:buNone/>
            </a:pPr>
            <a:r>
              <a:rPr lang="zh-CN" altLang="en-US" dirty="0">
                <a:highlight>
                  <a:srgbClr val="FFFF00"/>
                </a:highlight>
              </a:rPr>
              <a:t>建立优化解代价的递归方程</a:t>
            </a:r>
            <a:r>
              <a:rPr lang="en-US" altLang="zh-CN" dirty="0">
                <a:highlight>
                  <a:srgbClr val="FFFF00"/>
                </a:highlight>
              </a:rPr>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highlight>
                  <a:srgbClr val="FFFF00"/>
                </a:highlight>
              </a:rPr>
              <a:t>递归地划分子问题</a:t>
            </a:r>
            <a:r>
              <a:rPr lang="en-US" altLang="zh-CN" dirty="0">
                <a:highlight>
                  <a:srgbClr val="FFFF00"/>
                </a:highlight>
              </a:rPr>
              <a:t>:</a:t>
            </a:r>
            <a:endParaRPr lang="zh-CN" altLang="en-US" dirty="0">
              <a:highlight>
                <a:srgbClr val="FFFF00"/>
              </a:highlight>
            </a:endParaRPr>
          </a:p>
        </p:txBody>
      </p:sp>
      <p:pic>
        <p:nvPicPr>
          <p:cNvPr id="5" name="图片 4">
            <a:extLst>
              <a:ext uri="{FF2B5EF4-FFF2-40B4-BE49-F238E27FC236}">
                <a16:creationId xmlns:a16="http://schemas.microsoft.com/office/drawing/2014/main" id="{50CB4F29-8BB4-472A-BDC4-6B48D0965643}"/>
              </a:ext>
            </a:extLst>
          </p:cNvPr>
          <p:cNvPicPr>
            <a:picLocks noChangeAspect="1"/>
          </p:cNvPicPr>
          <p:nvPr/>
        </p:nvPicPr>
        <p:blipFill>
          <a:blip r:embed="rId2"/>
          <a:stretch>
            <a:fillRect/>
          </a:stretch>
        </p:blipFill>
        <p:spPr>
          <a:xfrm>
            <a:off x="838200" y="1233487"/>
            <a:ext cx="4991100" cy="1495425"/>
          </a:xfrm>
          <a:prstGeom prst="rect">
            <a:avLst/>
          </a:prstGeom>
        </p:spPr>
      </p:pic>
      <p:pic>
        <p:nvPicPr>
          <p:cNvPr id="7" name="图片 6">
            <a:extLst>
              <a:ext uri="{FF2B5EF4-FFF2-40B4-BE49-F238E27FC236}">
                <a16:creationId xmlns:a16="http://schemas.microsoft.com/office/drawing/2014/main" id="{D6BD00C5-97CD-44A1-B94A-51CEEE1D3E65}"/>
              </a:ext>
            </a:extLst>
          </p:cNvPr>
          <p:cNvPicPr>
            <a:picLocks noChangeAspect="1"/>
          </p:cNvPicPr>
          <p:nvPr/>
        </p:nvPicPr>
        <p:blipFill>
          <a:blip r:embed="rId3"/>
          <a:stretch>
            <a:fillRect/>
          </a:stretch>
        </p:blipFill>
        <p:spPr>
          <a:xfrm>
            <a:off x="576262" y="3638549"/>
            <a:ext cx="6505575" cy="2543175"/>
          </a:xfrm>
          <a:prstGeom prst="rect">
            <a:avLst/>
          </a:prstGeom>
        </p:spPr>
      </p:pic>
      <p:sp>
        <p:nvSpPr>
          <p:cNvPr id="8" name="内容占位符 2">
            <a:extLst>
              <a:ext uri="{FF2B5EF4-FFF2-40B4-BE49-F238E27FC236}">
                <a16:creationId xmlns:a16="http://schemas.microsoft.com/office/drawing/2014/main" id="{D6CD596D-A565-49B4-8D13-C861F618F068}"/>
              </a:ext>
            </a:extLst>
          </p:cNvPr>
          <p:cNvSpPr txBox="1">
            <a:spLocks/>
          </p:cNvSpPr>
          <p:nvPr/>
        </p:nvSpPr>
        <p:spPr>
          <a:xfrm>
            <a:off x="6553200" y="328611"/>
            <a:ext cx="5110165" cy="5853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highlight>
                  <a:srgbClr val="FFFF00"/>
                </a:highlight>
              </a:rPr>
              <a:t>自底向上 计算优化解的代价</a:t>
            </a:r>
            <a:r>
              <a:rPr lang="en-US" altLang="zh-CN" dirty="0">
                <a:highlight>
                  <a:srgbClr val="FFFF00"/>
                </a:highlight>
              </a:rPr>
              <a:t>, </a:t>
            </a:r>
            <a:r>
              <a:rPr lang="zh-CN" altLang="en-US" dirty="0">
                <a:highlight>
                  <a:srgbClr val="FFFF00"/>
                </a:highlight>
              </a:rPr>
              <a:t>记录优化解的构造信息</a:t>
            </a:r>
            <a:r>
              <a:rPr lang="en-US" altLang="zh-CN" dirty="0">
                <a:highlight>
                  <a:srgbClr val="FFFF00"/>
                </a:highlight>
              </a:rPr>
              <a:t>:</a:t>
            </a:r>
          </a:p>
          <a:p>
            <a:pPr marL="0" indent="0">
              <a:buFont typeface="Arial" panose="020B0604020202020204" pitchFamily="34" charset="0"/>
              <a:buNone/>
            </a:pPr>
            <a:r>
              <a:rPr lang="en-US" altLang="zh-CN" dirty="0"/>
              <a:t>	</a:t>
            </a:r>
            <a:r>
              <a:rPr lang="zh-CN" altLang="en-US" dirty="0"/>
              <a:t>根据递归方程，自底向上从规模最小的子问题的最优解的代价开始计算，然后不断利用子问题的最优解代价构造更大问题最优解代价，直到计算出 </a:t>
            </a:r>
            <a:r>
              <a:rPr lang="en-US" altLang="zh-CN" dirty="0"/>
              <a:t>m(1,c)</a:t>
            </a:r>
            <a:r>
              <a:rPr lang="zh-CN" altLang="en-US" dirty="0"/>
              <a:t>为止</a:t>
            </a:r>
          </a:p>
        </p:txBody>
      </p:sp>
      <p:pic>
        <p:nvPicPr>
          <p:cNvPr id="10" name="图片 9">
            <a:extLst>
              <a:ext uri="{FF2B5EF4-FFF2-40B4-BE49-F238E27FC236}">
                <a16:creationId xmlns:a16="http://schemas.microsoft.com/office/drawing/2014/main" id="{26388ACA-605C-4748-9642-F2087ED67DDB}"/>
              </a:ext>
            </a:extLst>
          </p:cNvPr>
          <p:cNvPicPr>
            <a:picLocks noChangeAspect="1"/>
          </p:cNvPicPr>
          <p:nvPr/>
        </p:nvPicPr>
        <p:blipFill>
          <a:blip r:embed="rId4"/>
          <a:stretch>
            <a:fillRect/>
          </a:stretch>
        </p:blipFill>
        <p:spPr>
          <a:xfrm>
            <a:off x="6696076" y="4298156"/>
            <a:ext cx="5353050" cy="1866900"/>
          </a:xfrm>
          <a:prstGeom prst="rect">
            <a:avLst/>
          </a:prstGeom>
        </p:spPr>
      </p:pic>
      <p:cxnSp>
        <p:nvCxnSpPr>
          <p:cNvPr id="12" name="直接连接符 11">
            <a:extLst>
              <a:ext uri="{FF2B5EF4-FFF2-40B4-BE49-F238E27FC236}">
                <a16:creationId xmlns:a16="http://schemas.microsoft.com/office/drawing/2014/main" id="{46DDD53F-E115-404A-B3E5-DF84BE4D15DE}"/>
              </a:ext>
            </a:extLst>
          </p:cNvPr>
          <p:cNvCxnSpPr/>
          <p:nvPr/>
        </p:nvCxnSpPr>
        <p:spPr>
          <a:xfrm flipV="1">
            <a:off x="6553200" y="-428625"/>
            <a:ext cx="0" cy="72866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77FFE76-D9EF-4317-925C-97C249D9C75B}"/>
              </a:ext>
            </a:extLst>
          </p:cNvPr>
          <p:cNvPicPr>
            <a:picLocks noGrp="1" noChangeAspect="1"/>
          </p:cNvPicPr>
          <p:nvPr>
            <p:ph idx="1"/>
          </p:nvPr>
        </p:nvPicPr>
        <p:blipFill>
          <a:blip r:embed="rId2"/>
          <a:stretch>
            <a:fillRect/>
          </a:stretch>
        </p:blipFill>
        <p:spPr>
          <a:xfrm>
            <a:off x="1042987" y="287539"/>
            <a:ext cx="7586663" cy="6282922"/>
          </a:xfrm>
        </p:spPr>
      </p:pic>
    </p:spTree>
    <p:extLst>
      <p:ext uri="{BB962C8B-B14F-4D97-AF65-F5344CB8AC3E}">
        <p14:creationId xmlns:p14="http://schemas.microsoft.com/office/powerpoint/2010/main" val="4291838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318762-064B-48CE-B7BE-890BE56D77F7}"/>
              </a:ext>
            </a:extLst>
          </p:cNvPr>
          <p:cNvSpPr>
            <a:spLocks noGrp="1"/>
          </p:cNvSpPr>
          <p:nvPr>
            <p:ph idx="1"/>
          </p:nvPr>
        </p:nvSpPr>
        <p:spPr>
          <a:xfrm>
            <a:off x="838200" y="285750"/>
            <a:ext cx="10515600" cy="5891213"/>
          </a:xfrm>
        </p:spPr>
        <p:txBody>
          <a:bodyPr/>
          <a:lstStyle/>
          <a:p>
            <a:r>
              <a:rPr lang="zh-CN" altLang="en-US" dirty="0"/>
              <a:t>构造优化解</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0D539826-D7EF-451C-881A-708F9DA51CBF}"/>
              </a:ext>
            </a:extLst>
          </p:cNvPr>
          <p:cNvPicPr>
            <a:picLocks noChangeAspect="1"/>
          </p:cNvPicPr>
          <p:nvPr/>
        </p:nvPicPr>
        <p:blipFill>
          <a:blip r:embed="rId2"/>
          <a:stretch>
            <a:fillRect/>
          </a:stretch>
        </p:blipFill>
        <p:spPr>
          <a:xfrm>
            <a:off x="838200" y="1004060"/>
            <a:ext cx="4824413" cy="5172903"/>
          </a:xfrm>
          <a:prstGeom prst="rect">
            <a:avLst/>
          </a:prstGeom>
        </p:spPr>
      </p:pic>
      <p:pic>
        <p:nvPicPr>
          <p:cNvPr id="7" name="图片 6">
            <a:extLst>
              <a:ext uri="{FF2B5EF4-FFF2-40B4-BE49-F238E27FC236}">
                <a16:creationId xmlns:a16="http://schemas.microsoft.com/office/drawing/2014/main" id="{06246B47-8009-4604-918C-6F0A5B089F36}"/>
              </a:ext>
            </a:extLst>
          </p:cNvPr>
          <p:cNvPicPr>
            <a:picLocks noChangeAspect="1"/>
          </p:cNvPicPr>
          <p:nvPr/>
        </p:nvPicPr>
        <p:blipFill>
          <a:blip r:embed="rId3"/>
          <a:stretch>
            <a:fillRect/>
          </a:stretch>
        </p:blipFill>
        <p:spPr>
          <a:xfrm>
            <a:off x="6231095" y="681037"/>
            <a:ext cx="5722800" cy="5372099"/>
          </a:xfrm>
          <a:prstGeom prst="rect">
            <a:avLst/>
          </a:prstGeom>
        </p:spPr>
      </p:pic>
    </p:spTree>
    <p:extLst>
      <p:ext uri="{BB962C8B-B14F-4D97-AF65-F5344CB8AC3E}">
        <p14:creationId xmlns:p14="http://schemas.microsoft.com/office/powerpoint/2010/main" val="390679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8F1382-5FD6-472F-9163-395C99537AD6}"/>
              </a:ext>
            </a:extLst>
          </p:cNvPr>
          <p:cNvSpPr>
            <a:spLocks noGrp="1"/>
          </p:cNvSpPr>
          <p:nvPr>
            <p:ph idx="1"/>
          </p:nvPr>
        </p:nvSpPr>
        <p:spPr/>
        <p:txBody>
          <a:bodyPr/>
          <a:lstStyle/>
          <a:p>
            <a:r>
              <a:rPr lang="zh-CN" altLang="en-US" dirty="0"/>
              <a:t>设计一个动态规划算法，通常可按以下几个步骤进行：</a:t>
            </a:r>
          </a:p>
          <a:p>
            <a:r>
              <a:rPr lang="en-US" altLang="zh-CN" dirty="0"/>
              <a:t>(1) </a:t>
            </a:r>
            <a:r>
              <a:rPr lang="zh-CN" altLang="en-US" dirty="0"/>
              <a:t>分析最优解的性质，并刻画其结构特征。</a:t>
            </a:r>
          </a:p>
          <a:p>
            <a:r>
              <a:rPr lang="en-US" altLang="zh-CN" dirty="0"/>
              <a:t>(2) </a:t>
            </a:r>
            <a:r>
              <a:rPr lang="zh-CN" altLang="en-US" dirty="0"/>
              <a:t>递归地定义最优值</a:t>
            </a:r>
            <a:r>
              <a:rPr lang="en-US" altLang="zh-CN" dirty="0"/>
              <a:t>(</a:t>
            </a:r>
            <a:r>
              <a:rPr lang="zh-CN" altLang="en-US" dirty="0"/>
              <a:t>每个解都有一个值，代价</a:t>
            </a:r>
            <a:r>
              <a:rPr lang="en-US" altLang="zh-CN" dirty="0"/>
              <a:t>)</a:t>
            </a:r>
            <a:r>
              <a:rPr lang="zh-CN" altLang="en-US" dirty="0"/>
              <a:t>。</a:t>
            </a:r>
          </a:p>
          <a:p>
            <a:r>
              <a:rPr lang="en-US" altLang="zh-CN" dirty="0"/>
              <a:t>(3) </a:t>
            </a:r>
            <a:r>
              <a:rPr lang="zh-CN" altLang="en-US" dirty="0"/>
              <a:t>根据递归方程分解子问题，直到不能分为止。</a:t>
            </a:r>
          </a:p>
          <a:p>
            <a:r>
              <a:rPr lang="en-US" altLang="zh-CN" dirty="0"/>
              <a:t>(4) </a:t>
            </a:r>
            <a:r>
              <a:rPr lang="zh-CN" altLang="en-US" dirty="0"/>
              <a:t>自底向上的方式计算最优值，并记录构造最优解所需的信息。</a:t>
            </a:r>
          </a:p>
          <a:p>
            <a:r>
              <a:rPr lang="en-US" altLang="zh-CN" dirty="0"/>
              <a:t>(5) </a:t>
            </a:r>
            <a:r>
              <a:rPr lang="zh-CN" altLang="en-US" dirty="0"/>
              <a:t>根据计算最优值时得到的信息，构造一个最优解。</a:t>
            </a:r>
          </a:p>
        </p:txBody>
      </p:sp>
    </p:spTree>
    <p:extLst>
      <p:ext uri="{BB962C8B-B14F-4D97-AF65-F5344CB8AC3E}">
        <p14:creationId xmlns:p14="http://schemas.microsoft.com/office/powerpoint/2010/main" val="17941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6E0790-5C52-48F1-807D-97860D470751}"/>
              </a:ext>
            </a:extLst>
          </p:cNvPr>
          <p:cNvSpPr>
            <a:spLocks noGrp="1"/>
          </p:cNvSpPr>
          <p:nvPr>
            <p:ph idx="1"/>
          </p:nvPr>
        </p:nvSpPr>
        <p:spPr>
          <a:xfrm>
            <a:off x="838200" y="390525"/>
            <a:ext cx="10515600" cy="5786438"/>
          </a:xfrm>
        </p:spPr>
        <p:txBody>
          <a:bodyPr/>
          <a:lstStyle/>
          <a:p>
            <a:pPr marL="0" indent="0">
              <a:buNone/>
            </a:pPr>
            <a:r>
              <a:rPr lang="en-US" altLang="zh-CN" b="1" dirty="0"/>
              <a:t>2 </a:t>
            </a:r>
            <a:r>
              <a:rPr lang="zh-CN" altLang="en-US" b="1" dirty="0"/>
              <a:t>最长公共子序列问题</a:t>
            </a:r>
            <a:endParaRPr lang="en-US" altLang="zh-CN" b="1" dirty="0"/>
          </a:p>
          <a:p>
            <a:pPr marL="0" indent="0">
              <a:buNone/>
            </a:pPr>
            <a:r>
              <a:rPr lang="zh-CN" altLang="en-US" dirty="0">
                <a:highlight>
                  <a:srgbClr val="FFFF00"/>
                </a:highlight>
              </a:rPr>
              <a:t>什么是子序列？</a:t>
            </a:r>
            <a:endParaRPr lang="en-US" altLang="zh-CN" dirty="0">
              <a:highlight>
                <a:srgbClr val="FFFF00"/>
              </a:highlight>
            </a:endParaRPr>
          </a:p>
          <a:p>
            <a:pPr marL="0" indent="0">
              <a:buNone/>
            </a:pPr>
            <a:r>
              <a:rPr lang="zh-CN" altLang="en-US" dirty="0"/>
              <a:t>例：</a:t>
            </a:r>
            <a:r>
              <a:rPr lang="en-US" altLang="zh-CN" dirty="0"/>
              <a:t>	X=&lt;A,B,C,B,D,B&gt;</a:t>
            </a:r>
          </a:p>
          <a:p>
            <a:pPr marL="0" indent="0">
              <a:buNone/>
            </a:pPr>
            <a:r>
              <a:rPr lang="en-US" altLang="zh-CN" dirty="0"/>
              <a:t>	Z=&lt;B,C,D,B&gt;</a:t>
            </a:r>
            <a:r>
              <a:rPr lang="zh-CN" altLang="en-US" dirty="0"/>
              <a:t>是 </a:t>
            </a:r>
            <a:r>
              <a:rPr lang="en-US" altLang="zh-CN" dirty="0"/>
              <a:t>X </a:t>
            </a:r>
            <a:r>
              <a:rPr lang="zh-CN" altLang="en-US" dirty="0"/>
              <a:t>的子序列。</a:t>
            </a:r>
          </a:p>
          <a:p>
            <a:pPr marL="0" indent="0">
              <a:buNone/>
            </a:pPr>
            <a:r>
              <a:rPr lang="en-US" altLang="zh-CN" dirty="0"/>
              <a:t>	W=&lt;B,D,A&gt;</a:t>
            </a:r>
            <a:r>
              <a:rPr lang="zh-CN" altLang="en-US" dirty="0"/>
              <a:t>不是 </a:t>
            </a:r>
            <a:r>
              <a:rPr lang="en-US" altLang="zh-CN" dirty="0"/>
              <a:t>X </a:t>
            </a:r>
            <a:r>
              <a:rPr lang="zh-CN" altLang="en-US" dirty="0"/>
              <a:t>的子序列。</a:t>
            </a:r>
            <a:endParaRPr lang="en-US" altLang="zh-CN" dirty="0"/>
          </a:p>
          <a:p>
            <a:pPr marL="0" indent="0">
              <a:buNone/>
            </a:pPr>
            <a:r>
              <a:rPr lang="zh-CN" altLang="en-US" dirty="0">
                <a:highlight>
                  <a:srgbClr val="FFFF00"/>
                </a:highlight>
              </a:rPr>
              <a:t>什么是最长公共子序列？</a:t>
            </a:r>
            <a:endParaRPr lang="en-US" altLang="zh-CN" dirty="0">
              <a:highlight>
                <a:srgbClr val="FFFF00"/>
              </a:highlight>
            </a:endParaRPr>
          </a:p>
          <a:p>
            <a:pPr marL="0" indent="0">
              <a:buNone/>
            </a:pPr>
            <a:r>
              <a:rPr lang="zh-CN" altLang="en-US" dirty="0"/>
              <a:t>例：</a:t>
            </a:r>
            <a:r>
              <a:rPr lang="en-US" altLang="zh-CN" dirty="0"/>
              <a:t>	X=&lt;A,B,C,B,D,A,B&gt;</a:t>
            </a:r>
          </a:p>
          <a:p>
            <a:pPr marL="0" indent="0">
              <a:buNone/>
            </a:pPr>
            <a:r>
              <a:rPr lang="en-US" altLang="zh-CN" dirty="0"/>
              <a:t>	Y=&lt;B,D,C,A,B,A&gt;</a:t>
            </a:r>
          </a:p>
          <a:p>
            <a:pPr marL="0" indent="0">
              <a:buNone/>
            </a:pPr>
            <a:r>
              <a:rPr lang="en-US" altLang="zh-CN" dirty="0"/>
              <a:t>	Z=&lt;B,C,A&gt;</a:t>
            </a:r>
            <a:r>
              <a:rPr lang="zh-CN" altLang="en-US" dirty="0"/>
              <a:t>是 </a:t>
            </a:r>
            <a:r>
              <a:rPr lang="en-US" altLang="zh-CN" dirty="0"/>
              <a:t>X </a:t>
            </a:r>
            <a:r>
              <a:rPr lang="zh-CN" altLang="en-US" dirty="0"/>
              <a:t>与 </a:t>
            </a:r>
            <a:r>
              <a:rPr lang="en-US" altLang="zh-CN" dirty="0"/>
              <a:t>Y </a:t>
            </a:r>
            <a:r>
              <a:rPr lang="zh-CN" altLang="en-US" dirty="0"/>
              <a:t>的一个公共子序列。</a:t>
            </a:r>
          </a:p>
          <a:p>
            <a:pPr marL="0" indent="0">
              <a:buNone/>
            </a:pPr>
            <a:r>
              <a:rPr lang="en-US" altLang="zh-CN" dirty="0"/>
              <a:t>	L=&lt;B,C,B,A&gt;</a:t>
            </a:r>
            <a:r>
              <a:rPr lang="zh-CN" altLang="en-US" dirty="0"/>
              <a:t>是 </a:t>
            </a:r>
            <a:r>
              <a:rPr lang="en-US" altLang="zh-CN" dirty="0"/>
              <a:t>X </a:t>
            </a:r>
            <a:r>
              <a:rPr lang="zh-CN" altLang="en-US" dirty="0"/>
              <a:t>与 </a:t>
            </a:r>
            <a:r>
              <a:rPr lang="en-US" altLang="zh-CN" dirty="0"/>
              <a:t>Y </a:t>
            </a:r>
            <a:r>
              <a:rPr lang="zh-CN" altLang="en-US" dirty="0"/>
              <a:t>的一个最长公共子序列。</a:t>
            </a:r>
          </a:p>
        </p:txBody>
      </p:sp>
    </p:spTree>
    <p:extLst>
      <p:ext uri="{BB962C8B-B14F-4D97-AF65-F5344CB8AC3E}">
        <p14:creationId xmlns:p14="http://schemas.microsoft.com/office/powerpoint/2010/main" val="293715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20400B-8AA6-4A87-BD32-6443C2368FC7}"/>
              </a:ext>
            </a:extLst>
          </p:cNvPr>
          <p:cNvSpPr>
            <a:spLocks noGrp="1"/>
          </p:cNvSpPr>
          <p:nvPr>
            <p:ph idx="1"/>
          </p:nvPr>
        </p:nvSpPr>
        <p:spPr>
          <a:xfrm>
            <a:off x="838200" y="371475"/>
            <a:ext cx="10515600" cy="5805488"/>
          </a:xfrm>
        </p:spPr>
        <p:txBody>
          <a:bodyPr/>
          <a:lstStyle/>
          <a:p>
            <a:pPr marL="0" indent="0">
              <a:buNone/>
            </a:pPr>
            <a:r>
              <a:rPr lang="en-US" altLang="zh-CN" dirty="0">
                <a:highlight>
                  <a:srgbClr val="FFFF00"/>
                </a:highlight>
              </a:rPr>
              <a:t>(1)</a:t>
            </a:r>
            <a:r>
              <a:rPr lang="zh-CN" altLang="en-US" dirty="0">
                <a:highlight>
                  <a:srgbClr val="FFFF00"/>
                </a:highlight>
              </a:rPr>
              <a:t>最长公共子序列</a:t>
            </a:r>
            <a:r>
              <a:rPr lang="en-US" altLang="zh-CN" dirty="0">
                <a:highlight>
                  <a:srgbClr val="FFFF00"/>
                </a:highlight>
              </a:rPr>
              <a:t>(LCS )</a:t>
            </a:r>
            <a:r>
              <a:rPr lang="zh-CN" altLang="en-US" dirty="0">
                <a:highlight>
                  <a:srgbClr val="FFFF00"/>
                </a:highlight>
              </a:rPr>
              <a:t>结构分析</a:t>
            </a:r>
          </a:p>
          <a:p>
            <a:pPr marL="0" indent="0">
              <a:buNone/>
            </a:pPr>
            <a:r>
              <a:rPr lang="zh-CN" altLang="en-US" dirty="0"/>
              <a:t>第 </a:t>
            </a:r>
            <a:r>
              <a:rPr lang="en-US" altLang="zh-CN" dirty="0" err="1"/>
              <a:t>i</a:t>
            </a:r>
            <a:r>
              <a:rPr lang="en-US" altLang="zh-CN" dirty="0"/>
              <a:t> </a:t>
            </a:r>
            <a:r>
              <a:rPr lang="zh-CN" altLang="en-US" dirty="0"/>
              <a:t>前缀：设 </a:t>
            </a:r>
            <a:r>
              <a:rPr lang="en-US" altLang="zh-CN" dirty="0"/>
              <a:t>X</a:t>
            </a:r>
            <a:r>
              <a:rPr lang="zh-CN" altLang="en-US" dirty="0"/>
              <a:t>＝</a:t>
            </a:r>
            <a:r>
              <a:rPr lang="en-US" altLang="zh-CN" dirty="0"/>
              <a:t>&lt;x 1 ,x 2 ,…,x m &gt;</a:t>
            </a:r>
            <a:r>
              <a:rPr lang="zh-CN" altLang="en-US" dirty="0"/>
              <a:t>是一个序列，</a:t>
            </a:r>
            <a:r>
              <a:rPr lang="en-US" altLang="zh-CN" dirty="0"/>
              <a:t>X </a:t>
            </a:r>
            <a:r>
              <a:rPr lang="zh-CN" altLang="en-US" dirty="0"/>
              <a:t>的第 </a:t>
            </a:r>
            <a:r>
              <a:rPr lang="en-US" altLang="zh-CN" dirty="0" err="1"/>
              <a:t>i</a:t>
            </a:r>
            <a:r>
              <a:rPr lang="en-US" altLang="zh-CN" dirty="0"/>
              <a:t> </a:t>
            </a:r>
            <a:r>
              <a:rPr lang="zh-CN" altLang="en-US" dirty="0"/>
              <a:t>前缀 </a:t>
            </a:r>
            <a:r>
              <a:rPr lang="en-US" altLang="zh-CN" dirty="0"/>
              <a:t>X </a:t>
            </a:r>
            <a:r>
              <a:rPr lang="en-US" altLang="zh-CN" dirty="0" err="1"/>
              <a:t>i</a:t>
            </a:r>
            <a:r>
              <a:rPr lang="en-US" altLang="zh-CN" dirty="0"/>
              <a:t> </a:t>
            </a:r>
            <a:r>
              <a:rPr lang="zh-CN" altLang="en-US" dirty="0"/>
              <a:t>是一个序列，定义为</a:t>
            </a:r>
            <a:r>
              <a:rPr lang="en-US" altLang="zh-CN" dirty="0"/>
              <a:t>X </a:t>
            </a:r>
            <a:r>
              <a:rPr lang="en-US" altLang="zh-CN" dirty="0" err="1"/>
              <a:t>i</a:t>
            </a:r>
            <a:r>
              <a:rPr lang="en-US" altLang="zh-CN" dirty="0"/>
              <a:t> </a:t>
            </a:r>
            <a:r>
              <a:rPr lang="zh-CN" altLang="en-US" dirty="0"/>
              <a:t>＝</a:t>
            </a:r>
            <a:r>
              <a:rPr lang="en-US" altLang="zh-CN" dirty="0"/>
              <a:t>&lt;x 1 ,x 2 ,…,x </a:t>
            </a:r>
            <a:r>
              <a:rPr lang="en-US" altLang="zh-CN" dirty="0" err="1"/>
              <a:t>i</a:t>
            </a:r>
            <a:r>
              <a:rPr lang="en-US" altLang="zh-CN" dirty="0"/>
              <a:t> &gt;</a:t>
            </a:r>
            <a:r>
              <a:rPr lang="zh-CN" altLang="en-US" dirty="0"/>
              <a:t>。约定 </a:t>
            </a:r>
            <a:r>
              <a:rPr lang="en-US" altLang="zh-CN" dirty="0"/>
              <a:t>X 0 </a:t>
            </a:r>
            <a:r>
              <a:rPr lang="zh-CN" altLang="en-US" dirty="0"/>
              <a:t>是个空序列。</a:t>
            </a:r>
          </a:p>
          <a:p>
            <a:pPr marL="0" indent="0">
              <a:buNone/>
            </a:pPr>
            <a:r>
              <a:rPr lang="zh-CN" altLang="en-US" dirty="0"/>
              <a:t>定理（</a:t>
            </a:r>
            <a:r>
              <a:rPr lang="en-US" altLang="zh-CN" dirty="0"/>
              <a:t>LCS </a:t>
            </a:r>
            <a:r>
              <a:rPr lang="zh-CN" altLang="en-US" dirty="0"/>
              <a:t>的最优子结构性质）：</a:t>
            </a:r>
          </a:p>
          <a:p>
            <a:pPr marL="0" indent="0">
              <a:buNone/>
            </a:pPr>
            <a:r>
              <a:rPr lang="zh-CN" altLang="en-US" dirty="0"/>
              <a:t>设 </a:t>
            </a:r>
            <a:r>
              <a:rPr lang="en-US" altLang="zh-CN" dirty="0"/>
              <a:t>X</a:t>
            </a:r>
            <a:r>
              <a:rPr lang="zh-CN" altLang="en-US" dirty="0"/>
              <a:t>＝</a:t>
            </a:r>
            <a:r>
              <a:rPr lang="en-US" altLang="zh-CN" dirty="0"/>
              <a:t>&lt;x 1 ,x 2 ,…,x m &gt;</a:t>
            </a:r>
            <a:r>
              <a:rPr lang="zh-CN" altLang="en-US" dirty="0"/>
              <a:t>和 </a:t>
            </a:r>
            <a:r>
              <a:rPr lang="en-US" altLang="zh-CN" dirty="0"/>
              <a:t>Y</a:t>
            </a:r>
            <a:r>
              <a:rPr lang="zh-CN" altLang="en-US" dirty="0"/>
              <a:t>＝</a:t>
            </a:r>
            <a:r>
              <a:rPr lang="en-US" altLang="zh-CN" dirty="0"/>
              <a:t>&lt;y 1 ,y 2 ,…,y n &gt;</a:t>
            </a:r>
            <a:r>
              <a:rPr lang="zh-CN" altLang="en-US" dirty="0"/>
              <a:t>是两个序列，</a:t>
            </a:r>
            <a:r>
              <a:rPr lang="en-US" altLang="zh-CN" dirty="0"/>
              <a:t>Z</a:t>
            </a:r>
            <a:r>
              <a:rPr lang="zh-CN" altLang="en-US" dirty="0"/>
              <a:t>＝</a:t>
            </a:r>
            <a:r>
              <a:rPr lang="en-US" altLang="zh-CN" dirty="0"/>
              <a:t>&lt;z 1 ,z 2 ,…,z k &gt;</a:t>
            </a:r>
            <a:r>
              <a:rPr lang="zh-CN" altLang="en-US" dirty="0"/>
              <a:t>是 </a:t>
            </a:r>
            <a:r>
              <a:rPr lang="en-US" altLang="zh-CN" dirty="0"/>
              <a:t>X </a:t>
            </a:r>
            <a:r>
              <a:rPr lang="zh-CN" altLang="en-US" dirty="0"/>
              <a:t>与 </a:t>
            </a:r>
            <a:r>
              <a:rPr lang="en-US" altLang="zh-CN" dirty="0"/>
              <a:t>Y </a:t>
            </a:r>
            <a:r>
              <a:rPr lang="zh-CN" altLang="en-US" dirty="0"/>
              <a:t>的</a:t>
            </a:r>
            <a:r>
              <a:rPr lang="en-US" altLang="zh-CN" dirty="0"/>
              <a:t>LCS</a:t>
            </a:r>
            <a:r>
              <a:rPr lang="zh-CN" altLang="en-US" dirty="0"/>
              <a:t>，则</a:t>
            </a:r>
          </a:p>
          <a:p>
            <a:pPr marL="0" indent="0">
              <a:buNone/>
            </a:pPr>
            <a:r>
              <a:rPr lang="en-US" altLang="zh-CN" dirty="0"/>
              <a:t>1</a:t>
            </a:r>
            <a:r>
              <a:rPr lang="zh-CN" altLang="en-US" dirty="0"/>
              <a:t>）若 </a:t>
            </a:r>
            <a:r>
              <a:rPr lang="en-US" altLang="zh-CN" dirty="0"/>
              <a:t>x m </a:t>
            </a:r>
            <a:r>
              <a:rPr lang="zh-CN" altLang="en-US" dirty="0"/>
              <a:t>＝</a:t>
            </a:r>
            <a:r>
              <a:rPr lang="en-US" altLang="zh-CN" dirty="0"/>
              <a:t>y n </a:t>
            </a:r>
            <a:r>
              <a:rPr lang="zh-CN" altLang="en-US" dirty="0"/>
              <a:t>，则 </a:t>
            </a:r>
            <a:r>
              <a:rPr lang="en-US" altLang="zh-CN" dirty="0"/>
              <a:t>z k </a:t>
            </a:r>
            <a:r>
              <a:rPr lang="zh-CN" altLang="en-US" dirty="0"/>
              <a:t>＝</a:t>
            </a:r>
            <a:r>
              <a:rPr lang="en-US" altLang="zh-CN" dirty="0"/>
              <a:t>x m </a:t>
            </a:r>
            <a:r>
              <a:rPr lang="zh-CN" altLang="en-US" dirty="0"/>
              <a:t>＝</a:t>
            </a:r>
            <a:r>
              <a:rPr lang="en-US" altLang="zh-CN" dirty="0"/>
              <a:t>y n </a:t>
            </a:r>
            <a:r>
              <a:rPr lang="zh-CN" altLang="en-US" dirty="0"/>
              <a:t>，且 </a:t>
            </a:r>
            <a:r>
              <a:rPr lang="en-US" altLang="zh-CN" dirty="0"/>
              <a:t>Z k-1 </a:t>
            </a:r>
            <a:r>
              <a:rPr lang="zh-CN" altLang="en-US" dirty="0"/>
              <a:t>是 </a:t>
            </a:r>
            <a:r>
              <a:rPr lang="en-US" altLang="zh-CN" dirty="0"/>
              <a:t>X m-1 </a:t>
            </a:r>
            <a:r>
              <a:rPr lang="zh-CN" altLang="en-US" dirty="0"/>
              <a:t>是 </a:t>
            </a:r>
            <a:r>
              <a:rPr lang="en-US" altLang="zh-CN" dirty="0"/>
              <a:t>Y n-1 </a:t>
            </a:r>
            <a:r>
              <a:rPr lang="zh-CN" altLang="en-US" dirty="0"/>
              <a:t>的 </a:t>
            </a:r>
            <a:r>
              <a:rPr lang="en-US" altLang="zh-CN" dirty="0"/>
              <a:t>LCS</a:t>
            </a:r>
            <a:r>
              <a:rPr lang="zh-CN" altLang="en-US" dirty="0"/>
              <a:t>。</a:t>
            </a:r>
          </a:p>
          <a:p>
            <a:pPr marL="0" indent="0">
              <a:buNone/>
            </a:pPr>
            <a:r>
              <a:rPr lang="en-US" altLang="zh-CN" dirty="0"/>
              <a:t>2</a:t>
            </a:r>
            <a:r>
              <a:rPr lang="zh-CN" altLang="en-US" dirty="0"/>
              <a:t>）若 </a:t>
            </a:r>
            <a:r>
              <a:rPr lang="en-US" altLang="zh-CN" dirty="0"/>
              <a:t>x m ≠y n </a:t>
            </a:r>
            <a:r>
              <a:rPr lang="zh-CN" altLang="en-US" dirty="0"/>
              <a:t>，且 </a:t>
            </a:r>
            <a:r>
              <a:rPr lang="en-US" altLang="zh-CN" dirty="0"/>
              <a:t>z k ≠x m </a:t>
            </a:r>
            <a:r>
              <a:rPr lang="zh-CN" altLang="en-US" dirty="0"/>
              <a:t>，则 </a:t>
            </a:r>
            <a:r>
              <a:rPr lang="en-US" altLang="zh-CN" dirty="0"/>
              <a:t>Z </a:t>
            </a:r>
            <a:r>
              <a:rPr lang="zh-CN" altLang="en-US" dirty="0"/>
              <a:t>是 </a:t>
            </a:r>
            <a:r>
              <a:rPr lang="en-US" altLang="zh-CN" dirty="0"/>
              <a:t>X m-1 </a:t>
            </a:r>
            <a:r>
              <a:rPr lang="zh-CN" altLang="en-US" dirty="0"/>
              <a:t>和 </a:t>
            </a:r>
            <a:r>
              <a:rPr lang="en-US" altLang="zh-CN" dirty="0"/>
              <a:t>Y </a:t>
            </a:r>
            <a:r>
              <a:rPr lang="zh-CN" altLang="en-US" dirty="0"/>
              <a:t>的 </a:t>
            </a:r>
            <a:r>
              <a:rPr lang="en-US" altLang="zh-CN" dirty="0"/>
              <a:t>LCS</a:t>
            </a:r>
            <a:r>
              <a:rPr lang="zh-CN" altLang="en-US" dirty="0"/>
              <a:t>。</a:t>
            </a:r>
          </a:p>
          <a:p>
            <a:pPr marL="0" indent="0">
              <a:buNone/>
            </a:pPr>
            <a:r>
              <a:rPr lang="en-US" altLang="zh-CN" dirty="0"/>
              <a:t>3</a:t>
            </a:r>
            <a:r>
              <a:rPr lang="zh-CN" altLang="en-US" dirty="0"/>
              <a:t>）若 </a:t>
            </a:r>
            <a:r>
              <a:rPr lang="en-US" altLang="zh-CN" dirty="0"/>
              <a:t>x m ≠y n </a:t>
            </a:r>
            <a:r>
              <a:rPr lang="zh-CN" altLang="en-US" dirty="0"/>
              <a:t>，且 </a:t>
            </a:r>
            <a:r>
              <a:rPr lang="en-US" altLang="zh-CN" dirty="0"/>
              <a:t>z k ≠y n </a:t>
            </a:r>
            <a:r>
              <a:rPr lang="zh-CN" altLang="en-US" dirty="0"/>
              <a:t>，则 </a:t>
            </a:r>
            <a:r>
              <a:rPr lang="en-US" altLang="zh-CN" dirty="0"/>
              <a:t>Z </a:t>
            </a:r>
            <a:r>
              <a:rPr lang="zh-CN" altLang="en-US" dirty="0"/>
              <a:t>是 </a:t>
            </a:r>
            <a:r>
              <a:rPr lang="en-US" altLang="zh-CN" dirty="0"/>
              <a:t>X </a:t>
            </a:r>
            <a:r>
              <a:rPr lang="zh-CN" altLang="en-US" dirty="0"/>
              <a:t>和 </a:t>
            </a:r>
            <a:r>
              <a:rPr lang="en-US" altLang="zh-CN" dirty="0"/>
              <a:t>Y n-1 </a:t>
            </a:r>
            <a:r>
              <a:rPr lang="zh-CN" altLang="en-US" dirty="0"/>
              <a:t>的 </a:t>
            </a:r>
            <a:r>
              <a:rPr lang="en-US" altLang="zh-CN" dirty="0"/>
              <a:t>LCS</a:t>
            </a:r>
            <a:r>
              <a:rPr lang="zh-CN" altLang="en-US" dirty="0"/>
              <a:t>。</a:t>
            </a:r>
          </a:p>
        </p:txBody>
      </p:sp>
    </p:spTree>
    <p:extLst>
      <p:ext uri="{BB962C8B-B14F-4D97-AF65-F5344CB8AC3E}">
        <p14:creationId xmlns:p14="http://schemas.microsoft.com/office/powerpoint/2010/main" val="127927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F75C52-22C4-4706-A153-1F60433337C1}"/>
              </a:ext>
            </a:extLst>
          </p:cNvPr>
          <p:cNvSpPr>
            <a:spLocks noGrp="1"/>
          </p:cNvSpPr>
          <p:nvPr>
            <p:ph idx="1"/>
          </p:nvPr>
        </p:nvSpPr>
        <p:spPr>
          <a:xfrm>
            <a:off x="838200" y="419100"/>
            <a:ext cx="10515600" cy="5767388"/>
          </a:xfrm>
        </p:spPr>
        <p:txBody>
          <a:bodyPr/>
          <a:lstStyle/>
          <a:p>
            <a:pPr marL="0" indent="0">
              <a:buNone/>
            </a:pPr>
            <a:r>
              <a:rPr lang="en-US" altLang="zh-CN" dirty="0"/>
              <a:t>	</a:t>
            </a:r>
            <a:r>
              <a:rPr lang="zh-CN" altLang="en-US" dirty="0"/>
              <a:t>这个定理告诉我们，两个序列的最长公共子序列包含了这两个序列的前缀的最长公共子序列。因此，最长公共子序列问题具有最优子结构性质。</a:t>
            </a:r>
            <a:endParaRPr lang="en-US" altLang="zh-CN" dirty="0"/>
          </a:p>
          <a:p>
            <a:pPr marL="0" indent="0">
              <a:buNone/>
            </a:pPr>
            <a:r>
              <a:rPr lang="en-US" altLang="zh-CN" dirty="0"/>
              <a:t>	</a:t>
            </a:r>
            <a:r>
              <a:rPr lang="zh-CN" altLang="en-US" dirty="0"/>
              <a:t>由递归结构容易看出 </a:t>
            </a:r>
            <a:r>
              <a:rPr lang="en-US" altLang="zh-CN" dirty="0"/>
              <a:t>LCS </a:t>
            </a:r>
            <a:r>
              <a:rPr lang="zh-CN" altLang="en-US" dirty="0"/>
              <a:t>问题具有子问题的重叠性</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因此可用动态规划算法解此问题</a:t>
            </a:r>
          </a:p>
        </p:txBody>
      </p:sp>
      <p:pic>
        <p:nvPicPr>
          <p:cNvPr id="5" name="图片 4">
            <a:extLst>
              <a:ext uri="{FF2B5EF4-FFF2-40B4-BE49-F238E27FC236}">
                <a16:creationId xmlns:a16="http://schemas.microsoft.com/office/drawing/2014/main" id="{D427C722-9F3B-47D4-9668-9B3C52A6A661}"/>
              </a:ext>
            </a:extLst>
          </p:cNvPr>
          <p:cNvPicPr>
            <a:picLocks noChangeAspect="1"/>
          </p:cNvPicPr>
          <p:nvPr/>
        </p:nvPicPr>
        <p:blipFill>
          <a:blip r:embed="rId2"/>
          <a:stretch>
            <a:fillRect/>
          </a:stretch>
        </p:blipFill>
        <p:spPr>
          <a:xfrm>
            <a:off x="2562225" y="2286000"/>
            <a:ext cx="7067550" cy="2286000"/>
          </a:xfrm>
          <a:prstGeom prst="rect">
            <a:avLst/>
          </a:prstGeom>
        </p:spPr>
      </p:pic>
    </p:spTree>
    <p:extLst>
      <p:ext uri="{BB962C8B-B14F-4D97-AF65-F5344CB8AC3E}">
        <p14:creationId xmlns:p14="http://schemas.microsoft.com/office/powerpoint/2010/main" val="331773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A853B9-32AC-4FDE-B1C2-B50FDB21AB9A}"/>
              </a:ext>
            </a:extLst>
          </p:cNvPr>
          <p:cNvSpPr>
            <a:spLocks noGrp="1"/>
          </p:cNvSpPr>
          <p:nvPr>
            <p:ph idx="1"/>
          </p:nvPr>
        </p:nvSpPr>
        <p:spPr>
          <a:xfrm>
            <a:off x="838200" y="381000"/>
            <a:ext cx="10515600" cy="5795963"/>
          </a:xfrm>
        </p:spPr>
        <p:txBody>
          <a:bodyPr/>
          <a:lstStyle/>
          <a:p>
            <a:pPr marL="0" indent="0">
              <a:buNone/>
            </a:pPr>
            <a:r>
              <a:rPr lang="en-US" altLang="zh-CN" dirty="0">
                <a:highlight>
                  <a:srgbClr val="FFFF00"/>
                </a:highlight>
              </a:rPr>
              <a:t>(2)</a:t>
            </a:r>
            <a:r>
              <a:rPr lang="zh-CN" altLang="en-US" dirty="0">
                <a:highlight>
                  <a:srgbClr val="FFFF00"/>
                </a:highlight>
              </a:rPr>
              <a:t>建立求解 </a:t>
            </a:r>
            <a:r>
              <a:rPr lang="en-US" altLang="zh-CN" dirty="0">
                <a:highlight>
                  <a:srgbClr val="FFFF00"/>
                </a:highlight>
              </a:rPr>
              <a:t>LCS </a:t>
            </a:r>
            <a:r>
              <a:rPr lang="zh-CN" altLang="en-US" dirty="0">
                <a:highlight>
                  <a:srgbClr val="FFFF00"/>
                </a:highlight>
              </a:rPr>
              <a:t>长度的递归方程</a:t>
            </a:r>
            <a:endParaRPr lang="en-US" altLang="zh-CN" dirty="0">
              <a:highlight>
                <a:srgbClr val="FFFF00"/>
              </a:highlight>
            </a:endParaRPr>
          </a:p>
          <a:p>
            <a:pPr marL="0" indent="0">
              <a:buNone/>
            </a:pPr>
            <a:r>
              <a:rPr lang="zh-CN" altLang="en-US" dirty="0"/>
              <a:t>令 </a:t>
            </a:r>
            <a:r>
              <a:rPr lang="en-US" altLang="zh-CN" dirty="0"/>
              <a:t>c[</a:t>
            </a:r>
            <a:r>
              <a:rPr lang="en-US" altLang="zh-CN" dirty="0" err="1"/>
              <a:t>i</a:t>
            </a:r>
            <a:r>
              <a:rPr lang="en-US" altLang="zh-CN" dirty="0"/>
              <a:t>][j]=X </a:t>
            </a:r>
            <a:r>
              <a:rPr lang="en-US" altLang="zh-CN" dirty="0" err="1"/>
              <a:t>i</a:t>
            </a:r>
            <a:r>
              <a:rPr lang="en-US" altLang="zh-CN" dirty="0"/>
              <a:t> </a:t>
            </a:r>
            <a:r>
              <a:rPr lang="zh-CN" altLang="en-US" dirty="0"/>
              <a:t>与 </a:t>
            </a:r>
            <a:r>
              <a:rPr lang="en-US" altLang="zh-CN" dirty="0"/>
              <a:t>Y j </a:t>
            </a:r>
            <a:r>
              <a:rPr lang="zh-CN" altLang="en-US" dirty="0"/>
              <a:t>的 </a:t>
            </a:r>
            <a:r>
              <a:rPr lang="en-US" altLang="zh-CN" dirty="0"/>
              <a:t>LCS </a:t>
            </a:r>
            <a:r>
              <a:rPr lang="zh-CN" altLang="en-US" dirty="0"/>
              <a:t>的长度。</a:t>
            </a:r>
          </a:p>
          <a:p>
            <a:pPr marL="0" indent="0">
              <a:buNone/>
            </a:pPr>
            <a:r>
              <a:rPr lang="en-US" altLang="zh-CN" dirty="0"/>
              <a:t>LCS </a:t>
            </a:r>
            <a:r>
              <a:rPr lang="zh-CN" altLang="en-US" dirty="0"/>
              <a:t>长度的递归方程如下：</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13D8AFAE-A567-43FD-B9AC-02AE5EF6C916}"/>
              </a:ext>
            </a:extLst>
          </p:cNvPr>
          <p:cNvPicPr>
            <a:picLocks noChangeAspect="1"/>
          </p:cNvPicPr>
          <p:nvPr/>
        </p:nvPicPr>
        <p:blipFill>
          <a:blip r:embed="rId2"/>
          <a:stretch>
            <a:fillRect/>
          </a:stretch>
        </p:blipFill>
        <p:spPr>
          <a:xfrm>
            <a:off x="2571750" y="2085975"/>
            <a:ext cx="5753100" cy="990600"/>
          </a:xfrm>
          <a:prstGeom prst="rect">
            <a:avLst/>
          </a:prstGeom>
        </p:spPr>
      </p:pic>
    </p:spTree>
    <p:extLst>
      <p:ext uri="{BB962C8B-B14F-4D97-AF65-F5344CB8AC3E}">
        <p14:creationId xmlns:p14="http://schemas.microsoft.com/office/powerpoint/2010/main" val="347736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CFEB0E-3C05-4C50-9946-1DF2531B534D}"/>
              </a:ext>
            </a:extLst>
          </p:cNvPr>
          <p:cNvSpPr>
            <a:spLocks noGrp="1"/>
          </p:cNvSpPr>
          <p:nvPr>
            <p:ph idx="1"/>
          </p:nvPr>
        </p:nvSpPr>
        <p:spPr>
          <a:xfrm>
            <a:off x="838200" y="285750"/>
            <a:ext cx="10515600" cy="5872163"/>
          </a:xfrm>
        </p:spPr>
        <p:txBody>
          <a:bodyPr/>
          <a:lstStyle/>
          <a:p>
            <a:pPr marL="0" indent="0">
              <a:buNone/>
            </a:pPr>
            <a:r>
              <a:rPr lang="en-US" altLang="zh-CN" dirty="0">
                <a:highlight>
                  <a:srgbClr val="FFFF00"/>
                </a:highlight>
              </a:rPr>
              <a:t>(3)</a:t>
            </a:r>
            <a:r>
              <a:rPr lang="zh-CN" altLang="en-US" dirty="0">
                <a:highlight>
                  <a:srgbClr val="FFFF00"/>
                </a:highlight>
              </a:rPr>
              <a:t>分解子问题</a:t>
            </a:r>
          </a:p>
          <a:p>
            <a:pPr marL="0" indent="0">
              <a:buNone/>
            </a:pPr>
            <a:r>
              <a:rPr lang="en-US" altLang="zh-CN" dirty="0"/>
              <a:t>	</a:t>
            </a:r>
            <a:r>
              <a:rPr lang="zh-CN" altLang="en-US" dirty="0"/>
              <a:t>在分解子问题时，根据 </a:t>
            </a:r>
            <a:r>
              <a:rPr lang="en-US" altLang="zh-CN" dirty="0"/>
              <a:t>c[</a:t>
            </a:r>
            <a:r>
              <a:rPr lang="en-US" altLang="zh-CN" dirty="0" err="1"/>
              <a:t>i</a:t>
            </a:r>
            <a:r>
              <a:rPr lang="en-US" altLang="zh-CN" dirty="0"/>
              <a:t>][j]</a:t>
            </a:r>
            <a:r>
              <a:rPr lang="zh-CN" altLang="en-US" dirty="0"/>
              <a:t>的递归方程自顶向下分解子问题，直到不可分为止。</a:t>
            </a:r>
          </a:p>
          <a:p>
            <a:pPr marL="0" indent="0">
              <a:buNone/>
            </a:pPr>
            <a:r>
              <a:rPr lang="en-US" altLang="zh-CN" dirty="0"/>
              <a:t>	</a:t>
            </a:r>
            <a:r>
              <a:rPr lang="zh-CN" altLang="en-US" dirty="0"/>
              <a:t>例如，对于计算 </a:t>
            </a:r>
            <a:r>
              <a:rPr lang="en-US" altLang="zh-CN" dirty="0"/>
              <a:t>X 3 </a:t>
            </a:r>
            <a:r>
              <a:rPr lang="zh-CN" altLang="en-US" dirty="0"/>
              <a:t>与 </a:t>
            </a:r>
            <a:r>
              <a:rPr lang="en-US" altLang="zh-CN" dirty="0"/>
              <a:t>Y 4 </a:t>
            </a:r>
            <a:r>
              <a:rPr lang="zh-CN" altLang="en-US" dirty="0"/>
              <a:t>的最长公共子序列问题，根据上述原则分解出的子问题空间</a:t>
            </a:r>
            <a:r>
              <a:rPr lang="en-US" altLang="zh-CN" dirty="0"/>
              <a:t>:</a:t>
            </a:r>
          </a:p>
          <a:p>
            <a:pPr marL="0" indent="0">
              <a:buNone/>
            </a:pPr>
            <a:r>
              <a:rPr lang="en-US" altLang="zh-CN" dirty="0"/>
              <a:t>	</a:t>
            </a:r>
            <a:endParaRPr lang="zh-CN" altLang="en-US" dirty="0"/>
          </a:p>
        </p:txBody>
      </p:sp>
      <p:pic>
        <p:nvPicPr>
          <p:cNvPr id="7" name="图片 6">
            <a:extLst>
              <a:ext uri="{FF2B5EF4-FFF2-40B4-BE49-F238E27FC236}">
                <a16:creationId xmlns:a16="http://schemas.microsoft.com/office/drawing/2014/main" id="{FF8DB4A4-45C7-4073-94D9-4AC5B7B7E343}"/>
              </a:ext>
            </a:extLst>
          </p:cNvPr>
          <p:cNvPicPr>
            <a:picLocks noChangeAspect="1"/>
          </p:cNvPicPr>
          <p:nvPr/>
        </p:nvPicPr>
        <p:blipFill>
          <a:blip r:embed="rId2"/>
          <a:stretch>
            <a:fillRect/>
          </a:stretch>
        </p:blipFill>
        <p:spPr>
          <a:xfrm>
            <a:off x="3333750" y="2905125"/>
            <a:ext cx="6019800" cy="2505075"/>
          </a:xfrm>
          <a:prstGeom prst="rect">
            <a:avLst/>
          </a:prstGeom>
        </p:spPr>
      </p:pic>
    </p:spTree>
    <p:extLst>
      <p:ext uri="{BB962C8B-B14F-4D97-AF65-F5344CB8AC3E}">
        <p14:creationId xmlns:p14="http://schemas.microsoft.com/office/powerpoint/2010/main" val="217381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A0D3EB-1DA4-4A40-9B77-2A507FE645AB}"/>
              </a:ext>
            </a:extLst>
          </p:cNvPr>
          <p:cNvSpPr>
            <a:spLocks noGrp="1"/>
          </p:cNvSpPr>
          <p:nvPr>
            <p:ph idx="1"/>
          </p:nvPr>
        </p:nvSpPr>
        <p:spPr>
          <a:xfrm>
            <a:off x="838200" y="400050"/>
            <a:ext cx="10515600" cy="5776913"/>
          </a:xfrm>
        </p:spPr>
        <p:txBody>
          <a:bodyPr/>
          <a:lstStyle/>
          <a:p>
            <a:pPr marL="0" indent="0">
              <a:buNone/>
            </a:pPr>
            <a:r>
              <a:rPr lang="en-US" altLang="zh-CN" dirty="0">
                <a:highlight>
                  <a:srgbClr val="FFFF00"/>
                </a:highlight>
              </a:rPr>
              <a:t>(4)</a:t>
            </a:r>
            <a:r>
              <a:rPr lang="zh-CN" altLang="en-US" dirty="0">
                <a:highlight>
                  <a:srgbClr val="FFFF00"/>
                </a:highlight>
              </a:rPr>
              <a:t>自底向上计算 </a:t>
            </a:r>
            <a:r>
              <a:rPr lang="en-US" altLang="zh-CN" dirty="0">
                <a:highlight>
                  <a:srgbClr val="FFFF00"/>
                </a:highlight>
              </a:rPr>
              <a:t>LCS </a:t>
            </a:r>
            <a:r>
              <a:rPr lang="zh-CN" altLang="en-US" dirty="0">
                <a:highlight>
                  <a:srgbClr val="FFFF00"/>
                </a:highlight>
              </a:rPr>
              <a:t>长度</a:t>
            </a:r>
            <a:endParaRPr lang="en-US" altLang="zh-CN" dirty="0">
              <a:highlight>
                <a:srgbClr val="FFFF00"/>
              </a:highlight>
            </a:endParaRPr>
          </a:p>
          <a:p>
            <a:pPr marL="0" indent="0">
              <a:buNone/>
            </a:pPr>
            <a:endParaRPr lang="zh-CN" altLang="en-US" dirty="0">
              <a:highlight>
                <a:srgbClr val="FFFF00"/>
              </a:highlight>
            </a:endParaRPr>
          </a:p>
        </p:txBody>
      </p:sp>
      <p:pic>
        <p:nvPicPr>
          <p:cNvPr id="5" name="图片 4">
            <a:extLst>
              <a:ext uri="{FF2B5EF4-FFF2-40B4-BE49-F238E27FC236}">
                <a16:creationId xmlns:a16="http://schemas.microsoft.com/office/drawing/2014/main" id="{11F25B5B-F715-44DC-9D1F-D223BDF8D323}"/>
              </a:ext>
            </a:extLst>
          </p:cNvPr>
          <p:cNvPicPr>
            <a:picLocks noChangeAspect="1"/>
          </p:cNvPicPr>
          <p:nvPr/>
        </p:nvPicPr>
        <p:blipFill>
          <a:blip r:embed="rId2"/>
          <a:stretch>
            <a:fillRect/>
          </a:stretch>
        </p:blipFill>
        <p:spPr>
          <a:xfrm>
            <a:off x="762000" y="1038224"/>
            <a:ext cx="9296400" cy="5324475"/>
          </a:xfrm>
          <a:prstGeom prst="rect">
            <a:avLst/>
          </a:prstGeom>
        </p:spPr>
      </p:pic>
    </p:spTree>
    <p:extLst>
      <p:ext uri="{BB962C8B-B14F-4D97-AF65-F5344CB8AC3E}">
        <p14:creationId xmlns:p14="http://schemas.microsoft.com/office/powerpoint/2010/main" val="41347032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3272</Words>
  <Application>Microsoft Office PowerPoint</Application>
  <PresentationFormat>宽屏</PresentationFormat>
  <Paragraphs>192</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 三、动态规划法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三、动态规划法</dc:title>
  <dc:creator>乃强</dc:creator>
  <cp:lastModifiedBy>乃强</cp:lastModifiedBy>
  <cp:revision>3</cp:revision>
  <dcterms:created xsi:type="dcterms:W3CDTF">2022-06-16T17:13:20Z</dcterms:created>
  <dcterms:modified xsi:type="dcterms:W3CDTF">2022-06-17T01:47:42Z</dcterms:modified>
</cp:coreProperties>
</file>