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2F158-62CF-4BD3-89A7-F7E7D3ED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F5D199-65F1-4FDB-A45F-BB06D10E4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92B96-9BE6-4EFC-BD95-9A53A9FD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EF0B3-126A-4F91-827C-50292AE9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6684B-DB7E-45DB-A93B-2FCF4F79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8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01477-0332-4A5F-95D9-C7E6134E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E7E70-6FA8-49B1-A97A-5AFE13AD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6C87C-8417-4FDB-8D77-9A716685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9332B-D21C-4D47-B643-EA382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D78A8-5231-430B-AB69-A2332AFD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2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DF30E2-BB1A-4FE3-882A-71D5A1AE7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732EA-C601-4198-88D4-33F62283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44245-5F53-4CFA-A838-6263F78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34BC0-C958-4932-878F-CC1B7074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A568F-0D97-483D-B55E-54625BAF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7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4770-96D9-42C5-A7EF-1AE5593D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B637-BD4F-4621-9BA2-AD36F627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3D213-5852-464A-8065-DA019361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4D117-2199-4E33-8795-0A98DB0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F73D4-76C3-488B-B5F3-38ECEAA1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D965E-2D66-4DAF-901A-815AFF31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99A04-D1D6-4EF2-9DC6-9D525759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240C7-B5F1-4AAE-B281-36AB63BE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D7449-B4B3-4643-8938-DCC08A4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752BA-55CC-44D3-9D28-716B46A7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1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9B102-BAF5-44D8-8985-862C15BA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91642-238E-489B-882E-94A5E5376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063D1-B8D1-4030-81D8-83208E04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C8AC2-8FA5-4D16-9FAF-BF348DBB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AF972-37A8-4A10-AB73-46711492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2B592-142A-484E-9661-45CDA687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BAAC0-A0CF-44F8-B9C5-608994E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EB42C-4B7D-483E-9795-B43C03BE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3E991-AB61-46A9-9384-936E4E2E3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C4DE4-B2AF-4F50-A9EB-E0E400A7F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A6B45-009F-4E89-AD4F-9FFBD3663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2AA0E-B89B-450F-A021-66F5CB3F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28E3B2-FD6E-44FB-BB6B-23D529A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5E94A-C71E-4B82-ABFC-10E79E48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9BC32-448C-4BA7-9CDD-43E1A4B6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59C17-C45C-424E-B9B4-2ADCD66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EECEB-4216-4154-B0B1-907AC3CC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688554-AA36-4BDD-9EDF-EAACC30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2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F7BAEF-D88F-4104-8C1E-BD799013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56C38D-6F71-4F6C-AEDC-BA71797F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AD838-B683-4DCA-A7CC-C748EF70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1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E3B58-A575-4995-BECC-E1CF746D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1A78C-8713-482F-BAF1-BFDDDB06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7FE8F-3372-4937-8591-B5B2FE80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5A758-102F-4514-8FD8-138B7E42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54263-20A9-4431-AF5D-FFB036D0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EDFF3-EA57-437C-B53E-3C1F6DA4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BD28A-1245-4BA1-9151-4D8AAED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AA36C-4958-4EF2-B9AC-06554ECD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08F58-922D-466E-A4AD-454BFEB4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D8ADA-D03B-40B8-943E-599FD1C6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39049-5B81-4C9E-B459-75591D8A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4EE21-2628-4260-9420-17EB697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626D7B-3D19-41B6-92DC-3EE3E5B8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7BFE4-54AC-4DD7-B84F-95A0EED9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BDF2C-741C-45B3-8774-83DB98CCC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43C1-8463-4201-A7DC-99DC3EBDF32D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8BD38-935C-4972-807F-6608F1549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F7820-831D-4659-9304-292B17B20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786F-02D6-40EE-8A78-865155C0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B82C3A-3FBF-4312-8CD4-8A3CC025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				</a:t>
            </a:r>
            <a:r>
              <a:rPr lang="zh-CN" altLang="en-US" b="1" dirty="0"/>
              <a:t>四、贪心法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D0CA261-9857-4EDF-AA51-5F894BEA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266951"/>
            <a:ext cx="6705599" cy="39100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贪心法基本思想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活动安排问题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最优装载问题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4.</a:t>
            </a:r>
            <a:r>
              <a:rPr lang="zh-CN" altLang="en-US" b="1" dirty="0"/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90327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DC67A1-F810-4B21-938B-55ACDC69E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6720"/>
                <a:ext cx="10515600" cy="57502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⑵ 算法复杂性分析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当集装箱已依其重量从小到大排序，</a:t>
                </a:r>
                <a:r>
                  <a:rPr lang="en-US" altLang="zh-CN" dirty="0"/>
                  <a:t>T(n)=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(n)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当集装箱未排序：</a:t>
                </a:r>
                <a:r>
                  <a:rPr lang="en-US" altLang="zh-CN" dirty="0"/>
                  <a:t>T(n)=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(n)+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altLang="zh-CN" dirty="0"/>
                  <a:t>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⑶ 算法正确性证明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① 证明问题具有优化子结构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② 证明问题具有贪心选择性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③ 活动安排问题的贪心算法是按选择性进行局部优化选择的。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DC67A1-F810-4B21-938B-55ACDC69E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6720"/>
                <a:ext cx="10515600" cy="5750243"/>
              </a:xfrm>
              <a:blipFill>
                <a:blip r:embed="rId2"/>
                <a:stretch>
                  <a:fillRect l="-1217" t="-1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18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2B8D1-9BD9-42A7-98F4-96142B53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4.</a:t>
            </a:r>
            <a:r>
              <a:rPr lang="zh-CN" altLang="en-US" b="1" dirty="0"/>
              <a:t>背包问题</a:t>
            </a:r>
          </a:p>
          <a:p>
            <a:pPr marL="0" indent="0">
              <a:buNone/>
            </a:pPr>
            <a:r>
              <a:rPr lang="zh-CN" altLang="en-US" dirty="0"/>
              <a:t>：前面讲过背包问题是什么了，这里不再赘述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贪心策略：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选择单位重量价值 </a:t>
            </a:r>
            <a:r>
              <a:rPr lang="en-US" altLang="zh-CN" dirty="0"/>
              <a:t>v </a:t>
            </a:r>
            <a:r>
              <a:rPr lang="en-US" altLang="zh-CN" dirty="0" err="1"/>
              <a:t>i</a:t>
            </a:r>
            <a:r>
              <a:rPr lang="en-US" altLang="zh-CN" dirty="0"/>
              <a:t> / w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最大的物品。每次从物品集合中选择单位重量价值最大的物品，如果其重量小于背包容量，就可以把它装入，并将背包价值增加该物品的价值，同时背包容量减去该物品的重量，然后就面临了一个最优子问题</a:t>
            </a:r>
            <a:r>
              <a:rPr lang="en-US" altLang="zh-CN" dirty="0"/>
              <a:t>——</a:t>
            </a:r>
            <a:r>
              <a:rPr lang="zh-CN" altLang="en-US" dirty="0"/>
              <a:t>它同样是背包问题，只不过背包容量减少了，物品集合减少了。因此可以证明背包问题具有最优子结构性质。</a:t>
            </a:r>
          </a:p>
        </p:txBody>
      </p:sp>
    </p:spTree>
    <p:extLst>
      <p:ext uri="{BB962C8B-B14F-4D97-AF65-F5344CB8AC3E}">
        <p14:creationId xmlns:p14="http://schemas.microsoft.com/office/powerpoint/2010/main" val="50087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C5994-7188-4FDC-9CD6-1AFA9FF5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算法描述：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Knapsack(int n, float c, float v[], float w[], float x[], float &amp;value){</a:t>
            </a:r>
          </a:p>
          <a:p>
            <a:pPr marL="0" indent="0">
              <a:buNone/>
            </a:pPr>
            <a:r>
              <a:rPr lang="en-US" altLang="zh-CN" dirty="0"/>
              <a:t>	 //</a:t>
            </a:r>
            <a:r>
              <a:rPr lang="zh-CN" altLang="en-US" dirty="0"/>
              <a:t>假设已将各种物品依其单位重量的价值 </a:t>
            </a:r>
            <a:r>
              <a:rPr lang="en-US" altLang="zh-CN" dirty="0"/>
              <a:t>v </a:t>
            </a:r>
            <a:r>
              <a:rPr lang="en-US" altLang="zh-CN" dirty="0" err="1"/>
              <a:t>i</a:t>
            </a:r>
            <a:r>
              <a:rPr lang="en-US" altLang="zh-CN" dirty="0"/>
              <a:t> /w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从大到小排序了</a:t>
            </a:r>
          </a:p>
          <a:p>
            <a:pPr marL="0" indent="0">
              <a:buNone/>
            </a:pPr>
            <a:r>
              <a:rPr lang="en-US" altLang="zh-CN" dirty="0"/>
              <a:t>	float value=0; 			//</a:t>
            </a:r>
            <a:r>
              <a:rPr lang="zh-CN" altLang="en-US" dirty="0"/>
              <a:t>最大价值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++)  x[</a:t>
            </a:r>
            <a:r>
              <a:rPr lang="en-US" altLang="zh-CN" dirty="0" err="1"/>
              <a:t>i</a:t>
            </a:r>
            <a:r>
              <a:rPr lang="en-US" altLang="zh-CN" dirty="0"/>
              <a:t>]=0; 	//</a:t>
            </a:r>
            <a:r>
              <a:rPr lang="zh-CN" altLang="en-US" dirty="0"/>
              <a:t>初始化 </a:t>
            </a:r>
            <a:r>
              <a:rPr lang="en-US" altLang="zh-CN" dirty="0"/>
              <a:t>x </a:t>
            </a:r>
            <a:r>
              <a:rPr lang="zh-CN" altLang="en-US" dirty="0"/>
              <a:t>为零向量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 &amp;&amp; w[</a:t>
            </a:r>
            <a:r>
              <a:rPr lang="en-US" altLang="zh-CN" dirty="0" err="1"/>
              <a:t>i</a:t>
            </a:r>
            <a:r>
              <a:rPr lang="en-US" altLang="zh-CN" dirty="0"/>
              <a:t>]&lt;=c; </a:t>
            </a:r>
            <a:r>
              <a:rPr lang="en-US" altLang="zh-CN" dirty="0" err="1"/>
              <a:t>i</a:t>
            </a:r>
            <a:r>
              <a:rPr lang="en-US" altLang="zh-CN" dirty="0"/>
              <a:t>++){//</a:t>
            </a:r>
            <a:r>
              <a:rPr lang="zh-CN" altLang="en-US" dirty="0"/>
              <a:t>物品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能够全部装入时循环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]=1; 				//</a:t>
            </a:r>
            <a:r>
              <a:rPr lang="zh-CN" altLang="en-US" dirty="0"/>
              <a:t>装入物品 </a:t>
            </a:r>
            <a:r>
              <a:rPr lang="en-US" altLang="zh-CN" dirty="0"/>
              <a:t>I</a:t>
            </a:r>
          </a:p>
          <a:p>
            <a:pPr marL="0" indent="0">
              <a:buNone/>
            </a:pPr>
            <a:r>
              <a:rPr lang="en-US" altLang="zh-CN" dirty="0"/>
              <a:t>		c-=w[</a:t>
            </a:r>
            <a:r>
              <a:rPr lang="en-US" altLang="zh-CN" dirty="0" err="1"/>
              <a:t>i</a:t>
            </a:r>
            <a:r>
              <a:rPr lang="en-US" altLang="zh-CN" dirty="0"/>
              <a:t>]; 			//</a:t>
            </a:r>
            <a:r>
              <a:rPr lang="zh-CN" altLang="en-US" dirty="0"/>
              <a:t>减少背包中能装入的余下重量</a:t>
            </a:r>
          </a:p>
          <a:p>
            <a:pPr marL="0" indent="0">
              <a:buNone/>
            </a:pPr>
            <a:r>
              <a:rPr lang="en-US" altLang="zh-CN" dirty="0"/>
              <a:t>		value+=v[</a:t>
            </a:r>
            <a:r>
              <a:rPr lang="en-US" altLang="zh-CN" dirty="0" err="1"/>
              <a:t>i</a:t>
            </a:r>
            <a:r>
              <a:rPr lang="en-US" altLang="zh-CN" dirty="0"/>
              <a:t>];			 //</a:t>
            </a:r>
            <a:r>
              <a:rPr lang="zh-CN" altLang="en-US" dirty="0"/>
              <a:t>累计总价值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&lt;=n) {				//</a:t>
            </a:r>
            <a:r>
              <a:rPr lang="zh-CN" altLang="en-US" dirty="0"/>
              <a:t>或 </a:t>
            </a:r>
            <a:r>
              <a:rPr lang="en-US" altLang="zh-CN" dirty="0" err="1"/>
              <a:t>i</a:t>
            </a:r>
            <a:r>
              <a:rPr lang="en-US" altLang="zh-CN" dirty="0"/>
              <a:t>&lt;=n &amp;&amp; c&gt;0</a:t>
            </a:r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]=c/w[</a:t>
            </a:r>
            <a:r>
              <a:rPr lang="en-US" altLang="zh-CN" dirty="0" err="1"/>
              <a:t>i</a:t>
            </a:r>
            <a:r>
              <a:rPr lang="en-US" altLang="zh-CN" dirty="0"/>
              <a:t>]; 			//</a:t>
            </a:r>
            <a:r>
              <a:rPr lang="zh-CN" altLang="en-US" dirty="0"/>
              <a:t>将物品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的一部分装入</a:t>
            </a:r>
          </a:p>
          <a:p>
            <a:pPr marL="0" indent="0">
              <a:buNone/>
            </a:pPr>
            <a:r>
              <a:rPr lang="en-US" altLang="zh-CN" dirty="0"/>
              <a:t>		value+=x[</a:t>
            </a:r>
            <a:r>
              <a:rPr lang="en-US" altLang="zh-CN" dirty="0" err="1"/>
              <a:t>i</a:t>
            </a:r>
            <a:r>
              <a:rPr lang="en-US" altLang="zh-CN" dirty="0"/>
              <a:t>]*v[</a:t>
            </a:r>
            <a:r>
              <a:rPr lang="en-US" altLang="zh-CN" dirty="0" err="1"/>
              <a:t>i</a:t>
            </a:r>
            <a:r>
              <a:rPr lang="en-US" altLang="zh-CN" dirty="0"/>
              <a:t>];		 //</a:t>
            </a:r>
            <a:r>
              <a:rPr lang="zh-CN" altLang="en-US" dirty="0"/>
              <a:t>累计总价值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84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33F36-AE24-4284-B1DD-2AEB43C13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4480"/>
                <a:ext cx="10515600" cy="58924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算法复杂性分析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已排序：</a:t>
                </a:r>
                <a:r>
                  <a:rPr lang="en-US" altLang="zh-CN" dirty="0"/>
                  <a:t>T(n)=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(n)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未排序：</a:t>
                </a:r>
                <a:r>
                  <a:rPr lang="en-US" altLang="zh-CN" dirty="0"/>
                  <a:t>T(n)=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(n)+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altLang="zh-CN" dirty="0"/>
                  <a:t>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算法正确性证明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① 证明问题具有优化子结构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② 证明问题具有贪心选择性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③ 活动安排问题的贪心算法是按选择性进行局部优化选择的。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33F36-AE24-4284-B1DD-2AEB43C13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4480"/>
                <a:ext cx="10515600" cy="5892483"/>
              </a:xfrm>
              <a:blipFill>
                <a:blip r:embed="rId2"/>
                <a:stretch>
                  <a:fillRect l="-1217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8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DABE8-6018-4BC3-863C-CD3489E8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贪心法基本思想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求解组合（最）优化问题的贪心算法包含一系列步骤。每一步都在一组选择中做出在当前看来最好的选择，希望通过做出局部优化选择达到全局优化选择。但贪心算法不一定总产生优化解，所以一个贪心算法是否产生优化解，需要严格证明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接下来我将用背包问题和</a:t>
            </a:r>
            <a:r>
              <a:rPr lang="en-US" altLang="zh-CN" dirty="0">
                <a:highlight>
                  <a:srgbClr val="FFFF00"/>
                </a:highlight>
              </a:rPr>
              <a:t>01</a:t>
            </a:r>
            <a:r>
              <a:rPr lang="zh-CN" altLang="en-US" dirty="0">
                <a:highlight>
                  <a:srgbClr val="FFFF00"/>
                </a:highlight>
              </a:rPr>
              <a:t>背包问题来说明贪心法和动态规划法的区别：</a:t>
            </a:r>
          </a:p>
        </p:txBody>
      </p:sp>
    </p:spTree>
    <p:extLst>
      <p:ext uri="{BB962C8B-B14F-4D97-AF65-F5344CB8AC3E}">
        <p14:creationId xmlns:p14="http://schemas.microsoft.com/office/powerpoint/2010/main" val="28516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20F18-A5ED-4438-BCA6-E42AF379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highlight>
                  <a:srgbClr val="FFFF00"/>
                </a:highlight>
              </a:rPr>
              <a:t>背包问题：</a:t>
            </a:r>
          </a:p>
          <a:p>
            <a:pPr marL="0" indent="0">
              <a:buNone/>
            </a:pPr>
            <a:r>
              <a:rPr lang="zh-CN" altLang="en-US" sz="2000" dirty="0"/>
              <a:t>给定 </a:t>
            </a:r>
            <a:r>
              <a:rPr lang="en-US" altLang="zh-CN" sz="2000" dirty="0"/>
              <a:t>n </a:t>
            </a:r>
            <a:r>
              <a:rPr lang="zh-CN" altLang="en-US" sz="2000" dirty="0"/>
              <a:t>种物品和一个背包。物品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的重量是 </a:t>
            </a:r>
            <a:r>
              <a:rPr lang="en-US" altLang="zh-CN" sz="2000" dirty="0"/>
              <a:t>w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，其价值为 </a:t>
            </a:r>
            <a:r>
              <a:rPr lang="en-US" altLang="zh-CN" sz="2000" dirty="0"/>
              <a:t>v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，背包的容量为 </a:t>
            </a:r>
            <a:r>
              <a:rPr lang="en-US" altLang="zh-CN" sz="2000" dirty="0"/>
              <a:t>c</a:t>
            </a:r>
            <a:r>
              <a:rPr lang="zh-CN" altLang="en-US" sz="2000" dirty="0"/>
              <a:t>。问应如何选择物品装入背包，使得装入背包中的物品的总价值最大？在选择物品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装入背包时，可以选择物品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的一部分，而不一定要全部。用贪心算法，每次选单位重量价值 </a:t>
            </a:r>
            <a:r>
              <a:rPr lang="en-US" altLang="zh-CN" sz="2000" dirty="0"/>
              <a:t>v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/ w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最大的物品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放进包中。背包问题具有最优子结构性质，它可以用动态规划算法来解。但用贪心算法更简单，解题效率更高。贪心算法总是做出在当前看来是最好的选择。也就是说贪心算法并不从整体最优上加以考虑，所以贪心算法不是对所有问题都能得到整体最优解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0-1 </a:t>
            </a:r>
            <a:r>
              <a:rPr lang="zh-CN" altLang="en-US" sz="2000" dirty="0">
                <a:highlight>
                  <a:srgbClr val="FFFF00"/>
                </a:highlight>
              </a:rPr>
              <a:t>背包问题：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给定 </a:t>
            </a:r>
            <a:r>
              <a:rPr lang="en-US" altLang="zh-CN" sz="2000" dirty="0"/>
              <a:t>n </a:t>
            </a:r>
            <a:r>
              <a:rPr lang="zh-CN" altLang="en-US" sz="2000" dirty="0"/>
              <a:t>种物品和一个背包。物品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的重量是 </a:t>
            </a:r>
            <a:r>
              <a:rPr lang="en-US" altLang="zh-CN" sz="2000" dirty="0"/>
              <a:t>w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，其价值为 </a:t>
            </a:r>
            <a:r>
              <a:rPr lang="en-US" altLang="zh-CN" sz="2000" dirty="0"/>
              <a:t>v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，背包的容量为 </a:t>
            </a:r>
            <a:r>
              <a:rPr lang="en-US" altLang="zh-CN" sz="2000" dirty="0"/>
              <a:t>c</a:t>
            </a:r>
            <a:r>
              <a:rPr lang="zh-CN" altLang="en-US" sz="2000" dirty="0"/>
              <a:t>。问应如何选择物品装入背包，使得装入背包中的物品的总价值最大？在选择物品装入背包时，对每种物品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只有两种选择，要么装入，要么不装入，不能将物品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装入背包多次，也不能只装入物品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的一部分。因此，该问题称为 </a:t>
            </a:r>
            <a:r>
              <a:rPr lang="en-US" altLang="zh-CN" sz="2000" dirty="0"/>
              <a:t>0-1 </a:t>
            </a:r>
            <a:r>
              <a:rPr lang="zh-CN" altLang="en-US" sz="2000" dirty="0"/>
              <a:t>背包问题。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设有 </a:t>
            </a:r>
            <a:r>
              <a:rPr lang="en-US" altLang="zh-CN" sz="2000" dirty="0"/>
              <a:t>3 </a:t>
            </a:r>
            <a:r>
              <a:rPr lang="zh-CN" altLang="en-US" sz="2000" dirty="0"/>
              <a:t>物品，这 </a:t>
            </a:r>
            <a:r>
              <a:rPr lang="en-US" altLang="zh-CN" sz="2000" dirty="0"/>
              <a:t>3 </a:t>
            </a:r>
            <a:r>
              <a:rPr lang="zh-CN" altLang="en-US" sz="2000" dirty="0"/>
              <a:t>个物品的重量</a:t>
            </a:r>
            <a:r>
              <a:rPr lang="en-US" altLang="zh-CN" sz="2000" dirty="0"/>
              <a:t>W={3,5,7}</a:t>
            </a:r>
            <a:r>
              <a:rPr lang="zh-CN" altLang="en-US" sz="2000" dirty="0"/>
              <a:t>，价值为 </a:t>
            </a:r>
            <a:r>
              <a:rPr lang="en-US" altLang="zh-CN" sz="2000" dirty="0"/>
              <a:t>V={9,10,12}</a:t>
            </a:r>
            <a:r>
              <a:rPr lang="zh-CN" altLang="en-US" sz="2000" dirty="0"/>
              <a:t>，背包容量 </a:t>
            </a:r>
            <a:r>
              <a:rPr lang="en-US" altLang="zh-CN" sz="2000" dirty="0"/>
              <a:t>c=10</a:t>
            </a:r>
            <a:r>
              <a:rPr lang="zh-CN" altLang="en-US" sz="2000" dirty="0"/>
              <a:t>。用贪心法会将物品 </a:t>
            </a:r>
            <a:r>
              <a:rPr lang="en-US" altLang="zh-CN" sz="2000" dirty="0"/>
              <a:t>1 </a:t>
            </a:r>
            <a:r>
              <a:rPr lang="zh-CN" altLang="en-US" sz="2000" dirty="0"/>
              <a:t>和 </a:t>
            </a:r>
            <a:r>
              <a:rPr lang="en-US" altLang="zh-CN" sz="2000" dirty="0"/>
              <a:t>2 </a:t>
            </a:r>
            <a:r>
              <a:rPr lang="zh-CN" altLang="en-US" sz="2000" dirty="0"/>
              <a:t>装包，获得的价值为 </a:t>
            </a:r>
            <a:r>
              <a:rPr lang="en-US" altLang="zh-CN" sz="2000" dirty="0"/>
              <a:t>19</a:t>
            </a:r>
            <a:r>
              <a:rPr lang="zh-CN" altLang="en-US" sz="2000" dirty="0"/>
              <a:t>，但最优解是将物品 </a:t>
            </a:r>
            <a:r>
              <a:rPr lang="en-US" altLang="zh-CN" sz="2000" dirty="0"/>
              <a:t>1 </a:t>
            </a:r>
            <a:r>
              <a:rPr lang="zh-CN" altLang="en-US" sz="2000" dirty="0"/>
              <a:t>和 </a:t>
            </a:r>
            <a:r>
              <a:rPr lang="en-US" altLang="zh-CN" sz="2000" dirty="0"/>
              <a:t>3 </a:t>
            </a:r>
            <a:r>
              <a:rPr lang="zh-CN" altLang="en-US" sz="2000" dirty="0"/>
              <a:t>装包，获得的价值为 </a:t>
            </a:r>
            <a:r>
              <a:rPr lang="en-US" altLang="zh-CN" sz="2000" dirty="0"/>
              <a:t>21</a:t>
            </a:r>
            <a:r>
              <a:rPr lang="zh-CN" altLang="en-US" sz="2000" dirty="0"/>
              <a:t>。</a:t>
            </a: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0-1 </a:t>
            </a:r>
            <a:r>
              <a:rPr lang="zh-CN" altLang="en-US" sz="2000" dirty="0"/>
              <a:t>背包问题也具有最优子结构性质。但是 </a:t>
            </a:r>
            <a:r>
              <a:rPr lang="en-US" altLang="zh-CN" sz="2000" dirty="0"/>
              <a:t>0-1 </a:t>
            </a:r>
            <a:r>
              <a:rPr lang="zh-CN" altLang="en-US" sz="2000" dirty="0"/>
              <a:t>背包问题却不能用贪心算法求解。对于 </a:t>
            </a:r>
            <a:r>
              <a:rPr lang="en-US" altLang="zh-CN" sz="2000" dirty="0"/>
              <a:t>0-1 </a:t>
            </a:r>
            <a:r>
              <a:rPr lang="zh-CN" altLang="en-US" sz="2000" dirty="0"/>
              <a:t>背包问题，贪心选择之所以不能得到最优解是因为在这种情况下，它无法保证最终将背包装满，背包部分空间的闲置使每单位重量背包空间所具有的价值降低了</a:t>
            </a:r>
            <a:r>
              <a:rPr lang="en-US" altLang="zh-CN" sz="2000" dirty="0"/>
              <a:t>(</a:t>
            </a:r>
            <a:r>
              <a:rPr lang="zh-CN" altLang="en-US" sz="2000" dirty="0"/>
              <a:t>该问题不具有贪心选择性</a:t>
            </a:r>
            <a:r>
              <a:rPr lang="en-US" altLang="zh-CN" sz="2000" dirty="0"/>
              <a:t>) </a:t>
            </a:r>
            <a:r>
              <a:rPr lang="zh-CN" altLang="en-US" sz="2000" dirty="0"/>
              <a:t>。事实上，在考虑 </a:t>
            </a:r>
            <a:r>
              <a:rPr lang="en-US" altLang="zh-CN" sz="2000" dirty="0"/>
              <a:t>0-1 </a:t>
            </a:r>
            <a:r>
              <a:rPr lang="zh-CN" altLang="en-US" sz="2000" dirty="0"/>
              <a:t>背包问题的物品选择时，应比较选择该物品和不选择该物品所导致的最终结果，然后再做出最好的选择。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highlight>
                  <a:srgbClr val="FFFF00"/>
                </a:highlight>
              </a:rPr>
              <a:t>贪心法求解的问题必须具有最优质子结构和贪心选择性</a:t>
            </a:r>
            <a:endParaRPr lang="en-US" altLang="zh-C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858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AD708-A8FB-4E45-A803-358C3A04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 </a:t>
            </a:r>
            <a:r>
              <a:rPr lang="zh-CN" altLang="en-US" b="1" dirty="0"/>
              <a:t>活动安排问题（选择、调度问题）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设有 </a:t>
            </a:r>
            <a:r>
              <a:rPr lang="en-US" altLang="zh-CN" dirty="0"/>
              <a:t>n </a:t>
            </a:r>
            <a:r>
              <a:rPr lang="zh-CN" altLang="en-US" dirty="0"/>
              <a:t>个活动的集合 </a:t>
            </a:r>
            <a:r>
              <a:rPr lang="en-US" altLang="zh-CN" dirty="0"/>
              <a:t>S</a:t>
            </a:r>
            <a:r>
              <a:rPr lang="zh-CN" altLang="en-US" dirty="0"/>
              <a:t>＝｛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｝，其中每个活动都要求以独占的方式使用同一资源，如演讲会场等，而在同一时间内只允许一个活动使用这一资源。每个活动 </a:t>
            </a:r>
            <a:r>
              <a:rPr lang="en-US" altLang="zh-CN" dirty="0" err="1"/>
              <a:t>i</a:t>
            </a:r>
            <a:r>
              <a:rPr lang="zh-CN" altLang="en-US" dirty="0"/>
              <a:t>都有一个要求使用该资源的起始时间 </a:t>
            </a:r>
            <a:r>
              <a:rPr lang="en-US" altLang="zh-CN" dirty="0"/>
              <a:t>s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和一个结束时间 </a:t>
            </a:r>
            <a:r>
              <a:rPr lang="en-US" altLang="zh-CN" dirty="0"/>
              <a:t>f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，且 </a:t>
            </a:r>
            <a:r>
              <a:rPr lang="en-US" altLang="zh-CN" dirty="0"/>
              <a:t>s </a:t>
            </a:r>
            <a:r>
              <a:rPr lang="en-US" altLang="zh-CN" dirty="0" err="1"/>
              <a:t>i</a:t>
            </a:r>
            <a:r>
              <a:rPr lang="en-US" altLang="zh-CN" dirty="0"/>
              <a:t> &lt; f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。如果选择了活动 </a:t>
            </a:r>
            <a:r>
              <a:rPr lang="en-US" altLang="zh-CN" dirty="0" err="1"/>
              <a:t>i</a:t>
            </a:r>
            <a:r>
              <a:rPr lang="zh-CN" altLang="en-US" dirty="0"/>
              <a:t>，则它在半开的时间区间</a:t>
            </a:r>
            <a:r>
              <a:rPr lang="en-US" altLang="zh-CN" dirty="0"/>
              <a:t>[s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f </a:t>
            </a:r>
            <a:r>
              <a:rPr lang="en-US" altLang="zh-CN" dirty="0" err="1"/>
              <a:t>i</a:t>
            </a:r>
            <a:r>
              <a:rPr lang="en-US" altLang="zh-CN" dirty="0"/>
              <a:t> )</a:t>
            </a:r>
            <a:r>
              <a:rPr lang="zh-CN" altLang="en-US" dirty="0"/>
              <a:t>内占用资源。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若区间</a:t>
            </a:r>
            <a:r>
              <a:rPr lang="en-US" altLang="zh-CN" dirty="0"/>
              <a:t>[s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f </a:t>
            </a:r>
            <a:r>
              <a:rPr lang="en-US" altLang="zh-CN" dirty="0" err="1"/>
              <a:t>i</a:t>
            </a:r>
            <a:r>
              <a:rPr lang="en-US" altLang="zh-CN" dirty="0"/>
              <a:t> )</a:t>
            </a:r>
            <a:r>
              <a:rPr lang="zh-CN" altLang="en-US" dirty="0"/>
              <a:t>与区间</a:t>
            </a:r>
            <a:r>
              <a:rPr lang="en-US" altLang="zh-CN" dirty="0"/>
              <a:t>[s j </a:t>
            </a:r>
            <a:r>
              <a:rPr lang="zh-CN" altLang="en-US" dirty="0"/>
              <a:t>，</a:t>
            </a:r>
            <a:r>
              <a:rPr lang="en-US" altLang="zh-CN" dirty="0"/>
              <a:t>f j )</a:t>
            </a:r>
            <a:r>
              <a:rPr lang="zh-CN" altLang="en-US" dirty="0"/>
              <a:t>不相交，则称活动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与活动 </a:t>
            </a:r>
            <a:r>
              <a:rPr lang="en-US" altLang="zh-CN" dirty="0"/>
              <a:t>j </a:t>
            </a:r>
            <a:r>
              <a:rPr lang="zh-CN" altLang="en-US" dirty="0"/>
              <a:t>是相容的。也就是说，当 </a:t>
            </a:r>
            <a:r>
              <a:rPr lang="en-US" altLang="zh-CN" dirty="0"/>
              <a:t>s </a:t>
            </a:r>
            <a:r>
              <a:rPr lang="en-US" altLang="zh-CN" dirty="0" err="1"/>
              <a:t>i≥f</a:t>
            </a:r>
            <a:r>
              <a:rPr lang="en-US" altLang="zh-CN" dirty="0"/>
              <a:t> j </a:t>
            </a:r>
            <a:r>
              <a:rPr lang="zh-CN" altLang="en-US" dirty="0"/>
              <a:t>或 </a:t>
            </a:r>
            <a:r>
              <a:rPr lang="en-US" altLang="zh-CN" dirty="0"/>
              <a:t>s j ≥f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时，活动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与活动 </a:t>
            </a:r>
            <a:r>
              <a:rPr lang="en-US" altLang="zh-CN" dirty="0"/>
              <a:t>j </a:t>
            </a:r>
            <a:r>
              <a:rPr lang="zh-CN" altLang="en-US" dirty="0"/>
              <a:t>是相容。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活动安排问题是要在所给的活动集合中选出最大的（两两）相容活动子集合。</a:t>
            </a:r>
          </a:p>
        </p:txBody>
      </p:sp>
    </p:spTree>
    <p:extLst>
      <p:ext uri="{BB962C8B-B14F-4D97-AF65-F5344CB8AC3E}">
        <p14:creationId xmlns:p14="http://schemas.microsoft.com/office/powerpoint/2010/main" val="73452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F1472-ACD2-441D-9575-D3EF3034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⑴ 算法设计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b="1" dirty="0"/>
              <a:t>贪心思想 </a:t>
            </a:r>
            <a:r>
              <a:rPr lang="zh-CN" altLang="en-US" dirty="0"/>
              <a:t>：为了选择最多的相容活动，每次选 </a:t>
            </a:r>
            <a:r>
              <a:rPr lang="en-US" altLang="zh-CN" dirty="0"/>
              <a:t>f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最小的活动，使剩余的可安排时间段极大化，以便接待尽可能多的相容活动。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zh-CN" altLang="en-US" dirty="0"/>
              <a:t>：设活动集 </a:t>
            </a:r>
            <a:r>
              <a:rPr lang="en-US" altLang="zh-CN" dirty="0"/>
              <a:t>S={1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11}</a:t>
            </a:r>
            <a:r>
              <a:rPr lang="zh-CN" altLang="en-US" dirty="0"/>
              <a:t>中的活动已按结束时间非减序排列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第 </a:t>
            </a:r>
            <a:r>
              <a:rPr lang="en-US" altLang="zh-CN" sz="2400" dirty="0"/>
              <a:t>1 </a:t>
            </a:r>
            <a:r>
              <a:rPr lang="zh-CN" altLang="en-US" sz="2400" dirty="0"/>
              <a:t>步，选活动 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第 </a:t>
            </a:r>
            <a:r>
              <a:rPr lang="en-US" altLang="zh-CN" sz="2400" dirty="0"/>
              <a:t>2 </a:t>
            </a:r>
            <a:r>
              <a:rPr lang="zh-CN" altLang="en-US" sz="2400" dirty="0"/>
              <a:t>步，在剩余相容活动子集</a:t>
            </a:r>
            <a:r>
              <a:rPr lang="en-US" altLang="zh-CN" sz="2400" dirty="0"/>
              <a:t>{4,6,7,8,9,11}</a:t>
            </a:r>
            <a:r>
              <a:rPr lang="zh-CN" altLang="en-US" sz="2400" dirty="0"/>
              <a:t>中选结束时间最早的活动 </a:t>
            </a:r>
            <a:r>
              <a:rPr lang="en-US" altLang="zh-CN" sz="2400" dirty="0"/>
              <a:t>4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第 </a:t>
            </a:r>
            <a:r>
              <a:rPr lang="en-US" altLang="zh-CN" sz="2400" dirty="0"/>
              <a:t>3 </a:t>
            </a:r>
            <a:r>
              <a:rPr lang="zh-CN" altLang="en-US" sz="2400" dirty="0"/>
              <a:t>步，在剩余相容活动子集</a:t>
            </a:r>
            <a:r>
              <a:rPr lang="en-US" altLang="zh-CN" sz="2400" dirty="0"/>
              <a:t>{8,9,11}</a:t>
            </a:r>
            <a:r>
              <a:rPr lang="zh-CN" altLang="en-US" sz="2400" dirty="0"/>
              <a:t>中选结束时间最早的活动 </a:t>
            </a:r>
            <a:r>
              <a:rPr lang="en-US" altLang="zh-CN" sz="2400" dirty="0"/>
              <a:t>8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第 </a:t>
            </a:r>
            <a:r>
              <a:rPr lang="en-US" altLang="zh-CN" sz="2400" dirty="0"/>
              <a:t>4 </a:t>
            </a:r>
            <a:r>
              <a:rPr lang="zh-CN" altLang="en-US" sz="2400" dirty="0"/>
              <a:t>步，在剩余相容活动子集</a:t>
            </a:r>
            <a:r>
              <a:rPr lang="en-US" altLang="zh-CN" sz="2400" dirty="0"/>
              <a:t>{11}</a:t>
            </a:r>
            <a:r>
              <a:rPr lang="zh-CN" altLang="en-US" sz="2400" dirty="0"/>
              <a:t>中选结束时间最早的活动 </a:t>
            </a:r>
            <a:r>
              <a:rPr lang="en-US" altLang="zh-CN" sz="2400" dirty="0"/>
              <a:t>11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这时，剩余相容活动子集</a:t>
            </a:r>
            <a:r>
              <a:rPr lang="en-US" altLang="zh-CN" sz="2400" dirty="0"/>
              <a:t>{}</a:t>
            </a:r>
            <a:r>
              <a:rPr lang="zh-CN" altLang="en-US" sz="2400" dirty="0"/>
              <a:t>变为空集，从而得 </a:t>
            </a:r>
            <a:r>
              <a:rPr lang="en-US" altLang="zh-CN" sz="2400" dirty="0"/>
              <a:t>S </a:t>
            </a:r>
            <a:r>
              <a:rPr lang="zh-CN" altLang="en-US" sz="2400" dirty="0"/>
              <a:t>的一个最优解 </a:t>
            </a:r>
            <a:r>
              <a:rPr lang="en-US" altLang="zh-CN" sz="2400" dirty="0"/>
              <a:t>A={1,4,8,11}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E5D442-8662-4225-B3C3-38CB9DFD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466975"/>
            <a:ext cx="7210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162DA-741B-4E60-A204-CEBD19C3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805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算法描述：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GreedySelector</a:t>
            </a:r>
            <a:r>
              <a:rPr lang="en-US" altLang="zh-CN" dirty="0"/>
              <a:t> (int n, Type s[ ], Type f[ ], bool A[ ]){ </a:t>
            </a:r>
          </a:p>
          <a:p>
            <a:pPr marL="0" indent="0">
              <a:buNone/>
            </a:pPr>
            <a:r>
              <a:rPr lang="en-US" altLang="zh-CN" dirty="0"/>
              <a:t>	A[1] = true;                //</a:t>
            </a:r>
            <a:r>
              <a:rPr lang="zh-CN" altLang="en-US" dirty="0"/>
              <a:t>选择活动 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	int j=1;                      // j</a:t>
            </a:r>
            <a:r>
              <a:rPr lang="zh-CN" altLang="en-US" dirty="0"/>
              <a:t>用以记录最近一次加入到 </a:t>
            </a:r>
            <a:r>
              <a:rPr lang="en-US" altLang="zh-CN" dirty="0"/>
              <a:t>A </a:t>
            </a:r>
            <a:r>
              <a:rPr lang="zh-CN" altLang="en-US" dirty="0"/>
              <a:t>中的活动</a:t>
            </a:r>
          </a:p>
          <a:p>
            <a:pPr marL="0" indent="0">
              <a:buNone/>
            </a:pPr>
            <a:r>
              <a:rPr lang="en-US" altLang="zh-CN" dirty="0"/>
              <a:t>	for (int 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	if (s[</a:t>
            </a:r>
            <a:r>
              <a:rPr lang="en-US" altLang="zh-CN" dirty="0" err="1"/>
              <a:t>i</a:t>
            </a:r>
            <a:r>
              <a:rPr lang="en-US" altLang="zh-CN" dirty="0"/>
              <a:t>] &gt;= f[j]) {      //</a:t>
            </a:r>
            <a:r>
              <a:rPr lang="zh-CN" altLang="en-US" dirty="0"/>
              <a:t>找到一个相容活动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A[</a:t>
            </a:r>
            <a:r>
              <a:rPr lang="en-US" altLang="zh-CN" dirty="0" err="1"/>
              <a:t>i</a:t>
            </a:r>
            <a:r>
              <a:rPr lang="en-US" altLang="zh-CN" dirty="0"/>
              <a:t>]=true;     //</a:t>
            </a:r>
            <a:r>
              <a:rPr lang="zh-CN" altLang="en-US" dirty="0"/>
              <a:t>选择活动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j=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	else A[</a:t>
            </a:r>
            <a:r>
              <a:rPr lang="en-US" altLang="zh-CN" dirty="0" err="1"/>
              <a:t>i</a:t>
            </a:r>
            <a:r>
              <a:rPr lang="en-US" altLang="zh-CN" dirty="0"/>
              <a:t>]= false;     //</a:t>
            </a:r>
            <a:r>
              <a:rPr lang="zh-CN" altLang="en-US" dirty="0"/>
              <a:t>活动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不相容，不选择活动 </a:t>
            </a:r>
            <a:r>
              <a:rPr lang="en-US" altLang="zh-CN" dirty="0"/>
              <a:t>I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1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A32AD-46E0-486E-9052-EE36E72E4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500"/>
                <a:ext cx="10515600" cy="5986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⑵ 算法复杂性分析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当活动按结束时间已排序：</a:t>
                </a:r>
                <a:r>
                  <a:rPr lang="en-US" altLang="zh-CN" dirty="0"/>
                  <a:t>T(n)=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(n)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当活动按结束时间未排序：</a:t>
                </a:r>
                <a:r>
                  <a:rPr lang="en-US" altLang="zh-CN" dirty="0"/>
                  <a:t>T(n)=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(n)+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altLang="zh-CN" dirty="0"/>
                  <a:t>)=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⑶ 算法正确性证明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① 证明问题具有优化子结构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② 证明问题具有贪心选择性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③ 活动安排问题的贪心算法是按选择性进行局部优化选择的。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A32AD-46E0-486E-9052-EE36E72E4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500"/>
                <a:ext cx="10515600" cy="5986463"/>
              </a:xfrm>
              <a:blipFill>
                <a:blip r:embed="rId2"/>
                <a:stretch>
                  <a:fillRect l="-1217" t="-1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9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E0A77-BB3B-4093-948E-4FE1B535C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5120"/>
                <a:ext cx="10515600" cy="585184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3 </a:t>
                </a:r>
                <a:r>
                  <a:rPr lang="zh-CN" altLang="en-US" b="1" dirty="0"/>
                  <a:t>最优装载问题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有一批集装箱要装上一艘载重量为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的轮船。其中，集装箱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的重量为 </a:t>
                </a:r>
                <a:r>
                  <a:rPr lang="en-US" altLang="zh-CN" dirty="0"/>
                  <a:t>w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。最优装载问题要求确定，在装载体积不受限制的情况下，应如何装载才能将尽可能多的集装箱装上轮船。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设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是集装箱总数。该问题可形式化地描述为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求一个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维的 </a:t>
                </a:r>
                <a:r>
                  <a:rPr lang="en-US" altLang="zh-CN" dirty="0"/>
                  <a:t>0-1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向量</a:t>
                </a:r>
                <a:r>
                  <a:rPr lang="en-US" altLang="zh-CN" dirty="0"/>
                  <a:t>(X1, X2, … , </a:t>
                </a:r>
                <a:r>
                  <a:rPr lang="en-US" altLang="zh-CN" dirty="0" err="1"/>
                  <a:t>Xn</a:t>
                </a:r>
                <a:r>
                  <a:rPr lang="en-US" altLang="zh-CN" dirty="0"/>
                  <a:t>)		       </a:t>
                </a:r>
                <a:r>
                  <a:rPr lang="zh-CN" altLang="en-US" dirty="0"/>
                  <a:t>在满足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最大， 其中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E0A77-BB3B-4093-948E-4FE1B535C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5120"/>
                <a:ext cx="10515600" cy="5851843"/>
              </a:xfrm>
              <a:blipFill>
                <a:blip r:embed="rId2"/>
                <a:stretch>
                  <a:fillRect l="-1043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571FA3-73A3-45FF-A903-22313B46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59735"/>
            <a:ext cx="2133600" cy="469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86FC98-73A4-4515-A7E9-B4359CB21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842" y="4269581"/>
            <a:ext cx="3648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9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56349-CF55-493A-BC50-744DEA3C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⑴ 算法设计</a:t>
            </a:r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贪心思想：</a:t>
            </a:r>
            <a:r>
              <a:rPr lang="zh-CN" altLang="en-US" dirty="0"/>
              <a:t>用重量最轻者先装的贪心选择策略。由此可产生装载问题的最优解。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算法描述：（假设集装箱已按重量递增的次序排序）。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void Loading(int x[ ], Type w[ ], Type c, int n){ </a:t>
            </a:r>
          </a:p>
          <a:p>
            <a:pPr marL="0" indent="0">
              <a:buNone/>
            </a:pPr>
            <a:r>
              <a:rPr lang="en-US" altLang="zh-CN" dirty="0"/>
              <a:t>	for ( int </a:t>
            </a:r>
            <a:r>
              <a:rPr lang="en-US" altLang="zh-CN" dirty="0" err="1"/>
              <a:t>i</a:t>
            </a:r>
            <a:r>
              <a:rPr lang="en-US" altLang="zh-CN" dirty="0"/>
              <a:t>=1;i&lt;=n;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]=0; 		// </a:t>
            </a:r>
            <a:r>
              <a:rPr lang="zh-CN" altLang="en-US" dirty="0"/>
              <a:t>数组元素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]=0 </a:t>
            </a:r>
            <a:r>
              <a:rPr lang="zh-CN" altLang="en-US" dirty="0"/>
              <a:t>表示不装入集装箱 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	for ( int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 &amp;&amp;w[</a:t>
            </a:r>
            <a:r>
              <a:rPr lang="en-US" altLang="zh-CN" dirty="0" err="1"/>
              <a:t>i</a:t>
            </a:r>
            <a:r>
              <a:rPr lang="en-US" altLang="zh-CN" dirty="0"/>
              <a:t>]&lt;= c; </a:t>
            </a:r>
            <a:r>
              <a:rPr lang="en-US" altLang="zh-CN" dirty="0" err="1"/>
              <a:t>i</a:t>
            </a:r>
            <a:r>
              <a:rPr lang="en-US" altLang="zh-CN" dirty="0"/>
              <a:t>++){ </a:t>
            </a:r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=1;</a:t>
            </a:r>
          </a:p>
          <a:p>
            <a:pPr marL="0" indent="0">
              <a:buNone/>
            </a:pPr>
            <a:r>
              <a:rPr lang="en-US" altLang="zh-CN" dirty="0"/>
              <a:t>		c- =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09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1859</Words>
  <Application>Microsoft Office PowerPoint</Application>
  <PresentationFormat>宽屏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     四、贪心法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四、贪心法</dc:title>
  <dc:creator>乃强</dc:creator>
  <cp:lastModifiedBy>乃强</cp:lastModifiedBy>
  <cp:revision>1</cp:revision>
  <dcterms:created xsi:type="dcterms:W3CDTF">2022-06-22T08:11:41Z</dcterms:created>
  <dcterms:modified xsi:type="dcterms:W3CDTF">2022-06-22T09:03:17Z</dcterms:modified>
</cp:coreProperties>
</file>