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7BB86-A564-46A1-A2E7-3CE3D1C1F4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9CE7358-33A1-45F8-83ED-47A370B54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7190E9-387B-4422-816E-A1729DA56634}"/>
              </a:ext>
            </a:extLst>
          </p:cNvPr>
          <p:cNvSpPr>
            <a:spLocks noGrp="1"/>
          </p:cNvSpPr>
          <p:nvPr>
            <p:ph type="dt" sz="half" idx="10"/>
          </p:nvPr>
        </p:nvSpPr>
        <p:spPr/>
        <p:txBody>
          <a:bodyPr/>
          <a:lstStyle/>
          <a:p>
            <a:fld id="{13ABF5D2-A06A-4F35-BAF4-BD69867232EF}" type="datetimeFigureOut">
              <a:rPr lang="zh-CN" altLang="en-US" smtClean="0"/>
              <a:t>2022/6/26</a:t>
            </a:fld>
            <a:endParaRPr lang="zh-CN" altLang="en-US"/>
          </a:p>
        </p:txBody>
      </p:sp>
      <p:sp>
        <p:nvSpPr>
          <p:cNvPr id="5" name="页脚占位符 4">
            <a:extLst>
              <a:ext uri="{FF2B5EF4-FFF2-40B4-BE49-F238E27FC236}">
                <a16:creationId xmlns:a16="http://schemas.microsoft.com/office/drawing/2014/main" id="{794CD097-A14A-4445-B4D2-B218AD8596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E55070-CDF8-4CE0-AC6F-76BE7DE8B517}"/>
              </a:ext>
            </a:extLst>
          </p:cNvPr>
          <p:cNvSpPr>
            <a:spLocks noGrp="1"/>
          </p:cNvSpPr>
          <p:nvPr>
            <p:ph type="sldNum" sz="quarter" idx="12"/>
          </p:nvPr>
        </p:nvSpPr>
        <p:spPr/>
        <p:txBody>
          <a:bodyPr/>
          <a:lstStyle/>
          <a:p>
            <a:fld id="{BE5D6D4D-E367-4CDC-90D0-F4170EC2D862}" type="slidenum">
              <a:rPr lang="zh-CN" altLang="en-US" smtClean="0"/>
              <a:t>‹#›</a:t>
            </a:fld>
            <a:endParaRPr lang="zh-CN" altLang="en-US"/>
          </a:p>
        </p:txBody>
      </p:sp>
    </p:spTree>
    <p:extLst>
      <p:ext uri="{BB962C8B-B14F-4D97-AF65-F5344CB8AC3E}">
        <p14:creationId xmlns:p14="http://schemas.microsoft.com/office/powerpoint/2010/main" val="159614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F3DDA-91C7-4F85-AFA4-4448DBF406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A6DC68-00B7-4099-8A53-CAB6DB2EB9C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1A803D-B84C-4F3F-B097-42C34F62F2B5}"/>
              </a:ext>
            </a:extLst>
          </p:cNvPr>
          <p:cNvSpPr>
            <a:spLocks noGrp="1"/>
          </p:cNvSpPr>
          <p:nvPr>
            <p:ph type="dt" sz="half" idx="10"/>
          </p:nvPr>
        </p:nvSpPr>
        <p:spPr/>
        <p:txBody>
          <a:bodyPr/>
          <a:lstStyle/>
          <a:p>
            <a:fld id="{13ABF5D2-A06A-4F35-BAF4-BD69867232EF}" type="datetimeFigureOut">
              <a:rPr lang="zh-CN" altLang="en-US" smtClean="0"/>
              <a:t>2022/6/26</a:t>
            </a:fld>
            <a:endParaRPr lang="zh-CN" altLang="en-US"/>
          </a:p>
        </p:txBody>
      </p:sp>
      <p:sp>
        <p:nvSpPr>
          <p:cNvPr id="5" name="页脚占位符 4">
            <a:extLst>
              <a:ext uri="{FF2B5EF4-FFF2-40B4-BE49-F238E27FC236}">
                <a16:creationId xmlns:a16="http://schemas.microsoft.com/office/drawing/2014/main" id="{0800A5BA-73E7-4EFB-B745-E86AFFD9FB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FFB1AB-B3D3-4A5B-A783-BCE0BE97E0BE}"/>
              </a:ext>
            </a:extLst>
          </p:cNvPr>
          <p:cNvSpPr>
            <a:spLocks noGrp="1"/>
          </p:cNvSpPr>
          <p:nvPr>
            <p:ph type="sldNum" sz="quarter" idx="12"/>
          </p:nvPr>
        </p:nvSpPr>
        <p:spPr/>
        <p:txBody>
          <a:bodyPr/>
          <a:lstStyle/>
          <a:p>
            <a:fld id="{BE5D6D4D-E367-4CDC-90D0-F4170EC2D862}" type="slidenum">
              <a:rPr lang="zh-CN" altLang="en-US" smtClean="0"/>
              <a:t>‹#›</a:t>
            </a:fld>
            <a:endParaRPr lang="zh-CN" altLang="en-US"/>
          </a:p>
        </p:txBody>
      </p:sp>
    </p:spTree>
    <p:extLst>
      <p:ext uri="{BB962C8B-B14F-4D97-AF65-F5344CB8AC3E}">
        <p14:creationId xmlns:p14="http://schemas.microsoft.com/office/powerpoint/2010/main" val="142213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E4FD6F-F18A-40C8-9811-2B41455A98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3CDB709-9F18-4D70-B5A5-3900A89C4C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7F1B9F-E606-465D-BD98-ED4F92382749}"/>
              </a:ext>
            </a:extLst>
          </p:cNvPr>
          <p:cNvSpPr>
            <a:spLocks noGrp="1"/>
          </p:cNvSpPr>
          <p:nvPr>
            <p:ph type="dt" sz="half" idx="10"/>
          </p:nvPr>
        </p:nvSpPr>
        <p:spPr/>
        <p:txBody>
          <a:bodyPr/>
          <a:lstStyle/>
          <a:p>
            <a:fld id="{13ABF5D2-A06A-4F35-BAF4-BD69867232EF}" type="datetimeFigureOut">
              <a:rPr lang="zh-CN" altLang="en-US" smtClean="0"/>
              <a:t>2022/6/26</a:t>
            </a:fld>
            <a:endParaRPr lang="zh-CN" altLang="en-US"/>
          </a:p>
        </p:txBody>
      </p:sp>
      <p:sp>
        <p:nvSpPr>
          <p:cNvPr id="5" name="页脚占位符 4">
            <a:extLst>
              <a:ext uri="{FF2B5EF4-FFF2-40B4-BE49-F238E27FC236}">
                <a16:creationId xmlns:a16="http://schemas.microsoft.com/office/drawing/2014/main" id="{AF7BF67A-9C60-4DBE-8939-E1E6D24C97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947A5E-3D9F-44F1-8FEA-B51F7ACF0F18}"/>
              </a:ext>
            </a:extLst>
          </p:cNvPr>
          <p:cNvSpPr>
            <a:spLocks noGrp="1"/>
          </p:cNvSpPr>
          <p:nvPr>
            <p:ph type="sldNum" sz="quarter" idx="12"/>
          </p:nvPr>
        </p:nvSpPr>
        <p:spPr/>
        <p:txBody>
          <a:bodyPr/>
          <a:lstStyle/>
          <a:p>
            <a:fld id="{BE5D6D4D-E367-4CDC-90D0-F4170EC2D862}" type="slidenum">
              <a:rPr lang="zh-CN" altLang="en-US" smtClean="0"/>
              <a:t>‹#›</a:t>
            </a:fld>
            <a:endParaRPr lang="zh-CN" altLang="en-US"/>
          </a:p>
        </p:txBody>
      </p:sp>
    </p:spTree>
    <p:extLst>
      <p:ext uri="{BB962C8B-B14F-4D97-AF65-F5344CB8AC3E}">
        <p14:creationId xmlns:p14="http://schemas.microsoft.com/office/powerpoint/2010/main" val="226058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90C12-BC5C-4FE8-A898-F9DE5ABFA6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BA1703-5645-45D5-94E0-EDFFA91DC4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86A540-BECB-4D95-9A9B-CD078A797E4A}"/>
              </a:ext>
            </a:extLst>
          </p:cNvPr>
          <p:cNvSpPr>
            <a:spLocks noGrp="1"/>
          </p:cNvSpPr>
          <p:nvPr>
            <p:ph type="dt" sz="half" idx="10"/>
          </p:nvPr>
        </p:nvSpPr>
        <p:spPr/>
        <p:txBody>
          <a:bodyPr/>
          <a:lstStyle/>
          <a:p>
            <a:fld id="{13ABF5D2-A06A-4F35-BAF4-BD69867232EF}" type="datetimeFigureOut">
              <a:rPr lang="zh-CN" altLang="en-US" smtClean="0"/>
              <a:t>2022/6/26</a:t>
            </a:fld>
            <a:endParaRPr lang="zh-CN" altLang="en-US"/>
          </a:p>
        </p:txBody>
      </p:sp>
      <p:sp>
        <p:nvSpPr>
          <p:cNvPr id="5" name="页脚占位符 4">
            <a:extLst>
              <a:ext uri="{FF2B5EF4-FFF2-40B4-BE49-F238E27FC236}">
                <a16:creationId xmlns:a16="http://schemas.microsoft.com/office/drawing/2014/main" id="{71D7B070-9DCB-4B8F-8572-69A2292FD2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4E640B-B6A2-4F25-A5CA-8DFF1D04BA6C}"/>
              </a:ext>
            </a:extLst>
          </p:cNvPr>
          <p:cNvSpPr>
            <a:spLocks noGrp="1"/>
          </p:cNvSpPr>
          <p:nvPr>
            <p:ph type="sldNum" sz="quarter" idx="12"/>
          </p:nvPr>
        </p:nvSpPr>
        <p:spPr/>
        <p:txBody>
          <a:bodyPr/>
          <a:lstStyle/>
          <a:p>
            <a:fld id="{BE5D6D4D-E367-4CDC-90D0-F4170EC2D862}" type="slidenum">
              <a:rPr lang="zh-CN" altLang="en-US" smtClean="0"/>
              <a:t>‹#›</a:t>
            </a:fld>
            <a:endParaRPr lang="zh-CN" altLang="en-US"/>
          </a:p>
        </p:txBody>
      </p:sp>
    </p:spTree>
    <p:extLst>
      <p:ext uri="{BB962C8B-B14F-4D97-AF65-F5344CB8AC3E}">
        <p14:creationId xmlns:p14="http://schemas.microsoft.com/office/powerpoint/2010/main" val="171390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52595-8DD8-4FAB-BA11-4AABDFFC80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A8BCCF-5D85-4DA2-B9CE-EF8FAFD172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83B8C00-D93E-49FA-8E03-182A355000A5}"/>
              </a:ext>
            </a:extLst>
          </p:cNvPr>
          <p:cNvSpPr>
            <a:spLocks noGrp="1"/>
          </p:cNvSpPr>
          <p:nvPr>
            <p:ph type="dt" sz="half" idx="10"/>
          </p:nvPr>
        </p:nvSpPr>
        <p:spPr/>
        <p:txBody>
          <a:bodyPr/>
          <a:lstStyle/>
          <a:p>
            <a:fld id="{13ABF5D2-A06A-4F35-BAF4-BD69867232EF}" type="datetimeFigureOut">
              <a:rPr lang="zh-CN" altLang="en-US" smtClean="0"/>
              <a:t>2022/6/26</a:t>
            </a:fld>
            <a:endParaRPr lang="zh-CN" altLang="en-US"/>
          </a:p>
        </p:txBody>
      </p:sp>
      <p:sp>
        <p:nvSpPr>
          <p:cNvPr id="5" name="页脚占位符 4">
            <a:extLst>
              <a:ext uri="{FF2B5EF4-FFF2-40B4-BE49-F238E27FC236}">
                <a16:creationId xmlns:a16="http://schemas.microsoft.com/office/drawing/2014/main" id="{6DEB0C1C-2F52-4F98-8421-E4DFDD05B2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821458-CC4E-40CC-978E-4651EDB3649B}"/>
              </a:ext>
            </a:extLst>
          </p:cNvPr>
          <p:cNvSpPr>
            <a:spLocks noGrp="1"/>
          </p:cNvSpPr>
          <p:nvPr>
            <p:ph type="sldNum" sz="quarter" idx="12"/>
          </p:nvPr>
        </p:nvSpPr>
        <p:spPr/>
        <p:txBody>
          <a:bodyPr/>
          <a:lstStyle/>
          <a:p>
            <a:fld id="{BE5D6D4D-E367-4CDC-90D0-F4170EC2D862}" type="slidenum">
              <a:rPr lang="zh-CN" altLang="en-US" smtClean="0"/>
              <a:t>‹#›</a:t>
            </a:fld>
            <a:endParaRPr lang="zh-CN" altLang="en-US"/>
          </a:p>
        </p:txBody>
      </p:sp>
    </p:spTree>
    <p:extLst>
      <p:ext uri="{BB962C8B-B14F-4D97-AF65-F5344CB8AC3E}">
        <p14:creationId xmlns:p14="http://schemas.microsoft.com/office/powerpoint/2010/main" val="171669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4186E-FBB6-45A0-894A-19B0E4DD30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81CEFD-B158-4FDC-B322-1949A2CD8AF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64A7B5-2AFD-420B-8767-EEDC3CFD4A6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3C56C19-BEE7-4839-8C00-7EA1EEA1821B}"/>
              </a:ext>
            </a:extLst>
          </p:cNvPr>
          <p:cNvSpPr>
            <a:spLocks noGrp="1"/>
          </p:cNvSpPr>
          <p:nvPr>
            <p:ph type="dt" sz="half" idx="10"/>
          </p:nvPr>
        </p:nvSpPr>
        <p:spPr/>
        <p:txBody>
          <a:bodyPr/>
          <a:lstStyle/>
          <a:p>
            <a:fld id="{13ABF5D2-A06A-4F35-BAF4-BD69867232EF}" type="datetimeFigureOut">
              <a:rPr lang="zh-CN" altLang="en-US" smtClean="0"/>
              <a:t>2022/6/26</a:t>
            </a:fld>
            <a:endParaRPr lang="zh-CN" altLang="en-US"/>
          </a:p>
        </p:txBody>
      </p:sp>
      <p:sp>
        <p:nvSpPr>
          <p:cNvPr id="6" name="页脚占位符 5">
            <a:extLst>
              <a:ext uri="{FF2B5EF4-FFF2-40B4-BE49-F238E27FC236}">
                <a16:creationId xmlns:a16="http://schemas.microsoft.com/office/drawing/2014/main" id="{45FB9DE9-3323-4155-B4A2-0A7FC10E78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11D24F-6D61-41C7-A66D-ABCF19391EAE}"/>
              </a:ext>
            </a:extLst>
          </p:cNvPr>
          <p:cNvSpPr>
            <a:spLocks noGrp="1"/>
          </p:cNvSpPr>
          <p:nvPr>
            <p:ph type="sldNum" sz="quarter" idx="12"/>
          </p:nvPr>
        </p:nvSpPr>
        <p:spPr/>
        <p:txBody>
          <a:bodyPr/>
          <a:lstStyle/>
          <a:p>
            <a:fld id="{BE5D6D4D-E367-4CDC-90D0-F4170EC2D862}" type="slidenum">
              <a:rPr lang="zh-CN" altLang="en-US" smtClean="0"/>
              <a:t>‹#›</a:t>
            </a:fld>
            <a:endParaRPr lang="zh-CN" altLang="en-US"/>
          </a:p>
        </p:txBody>
      </p:sp>
    </p:spTree>
    <p:extLst>
      <p:ext uri="{BB962C8B-B14F-4D97-AF65-F5344CB8AC3E}">
        <p14:creationId xmlns:p14="http://schemas.microsoft.com/office/powerpoint/2010/main" val="1185294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85A10-5A9B-4E78-A152-9BA748CE5F7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295642D-A0D4-4165-A9D5-D4E20AFDF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0096C95-F0B9-4A44-A660-0CD51BD6B2C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D2B7D89-02D1-43E0-ACE8-1C51B13FD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85BCAF7-D07C-461A-AD60-DB9E96E230D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4F4643-0E9C-45E1-A00E-F8E40614A13C}"/>
              </a:ext>
            </a:extLst>
          </p:cNvPr>
          <p:cNvSpPr>
            <a:spLocks noGrp="1"/>
          </p:cNvSpPr>
          <p:nvPr>
            <p:ph type="dt" sz="half" idx="10"/>
          </p:nvPr>
        </p:nvSpPr>
        <p:spPr/>
        <p:txBody>
          <a:bodyPr/>
          <a:lstStyle/>
          <a:p>
            <a:fld id="{13ABF5D2-A06A-4F35-BAF4-BD69867232EF}" type="datetimeFigureOut">
              <a:rPr lang="zh-CN" altLang="en-US" smtClean="0"/>
              <a:t>2022/6/26</a:t>
            </a:fld>
            <a:endParaRPr lang="zh-CN" altLang="en-US"/>
          </a:p>
        </p:txBody>
      </p:sp>
      <p:sp>
        <p:nvSpPr>
          <p:cNvPr id="8" name="页脚占位符 7">
            <a:extLst>
              <a:ext uri="{FF2B5EF4-FFF2-40B4-BE49-F238E27FC236}">
                <a16:creationId xmlns:a16="http://schemas.microsoft.com/office/drawing/2014/main" id="{64ADC635-D42E-4203-935D-E7A0B9C985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252BEE-601A-4A87-96D6-485870773334}"/>
              </a:ext>
            </a:extLst>
          </p:cNvPr>
          <p:cNvSpPr>
            <a:spLocks noGrp="1"/>
          </p:cNvSpPr>
          <p:nvPr>
            <p:ph type="sldNum" sz="quarter" idx="12"/>
          </p:nvPr>
        </p:nvSpPr>
        <p:spPr/>
        <p:txBody>
          <a:bodyPr/>
          <a:lstStyle/>
          <a:p>
            <a:fld id="{BE5D6D4D-E367-4CDC-90D0-F4170EC2D862}" type="slidenum">
              <a:rPr lang="zh-CN" altLang="en-US" smtClean="0"/>
              <a:t>‹#›</a:t>
            </a:fld>
            <a:endParaRPr lang="zh-CN" altLang="en-US"/>
          </a:p>
        </p:txBody>
      </p:sp>
    </p:spTree>
    <p:extLst>
      <p:ext uri="{BB962C8B-B14F-4D97-AF65-F5344CB8AC3E}">
        <p14:creationId xmlns:p14="http://schemas.microsoft.com/office/powerpoint/2010/main" val="73137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C12BB-8EB5-4DAF-A230-C44F28311C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DA36BF-1D10-4CB1-92B6-A4AE5A0C2E32}"/>
              </a:ext>
            </a:extLst>
          </p:cNvPr>
          <p:cNvSpPr>
            <a:spLocks noGrp="1"/>
          </p:cNvSpPr>
          <p:nvPr>
            <p:ph type="dt" sz="half" idx="10"/>
          </p:nvPr>
        </p:nvSpPr>
        <p:spPr/>
        <p:txBody>
          <a:bodyPr/>
          <a:lstStyle/>
          <a:p>
            <a:fld id="{13ABF5D2-A06A-4F35-BAF4-BD69867232EF}" type="datetimeFigureOut">
              <a:rPr lang="zh-CN" altLang="en-US" smtClean="0"/>
              <a:t>2022/6/26</a:t>
            </a:fld>
            <a:endParaRPr lang="zh-CN" altLang="en-US"/>
          </a:p>
        </p:txBody>
      </p:sp>
      <p:sp>
        <p:nvSpPr>
          <p:cNvPr id="4" name="页脚占位符 3">
            <a:extLst>
              <a:ext uri="{FF2B5EF4-FFF2-40B4-BE49-F238E27FC236}">
                <a16:creationId xmlns:a16="http://schemas.microsoft.com/office/drawing/2014/main" id="{3E44D185-CC79-46E9-9193-FF101ED311D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140014-914E-4509-9BFD-4AD21BC669FB}"/>
              </a:ext>
            </a:extLst>
          </p:cNvPr>
          <p:cNvSpPr>
            <a:spLocks noGrp="1"/>
          </p:cNvSpPr>
          <p:nvPr>
            <p:ph type="sldNum" sz="quarter" idx="12"/>
          </p:nvPr>
        </p:nvSpPr>
        <p:spPr/>
        <p:txBody>
          <a:bodyPr/>
          <a:lstStyle/>
          <a:p>
            <a:fld id="{BE5D6D4D-E367-4CDC-90D0-F4170EC2D862}" type="slidenum">
              <a:rPr lang="zh-CN" altLang="en-US" smtClean="0"/>
              <a:t>‹#›</a:t>
            </a:fld>
            <a:endParaRPr lang="zh-CN" altLang="en-US"/>
          </a:p>
        </p:txBody>
      </p:sp>
    </p:spTree>
    <p:extLst>
      <p:ext uri="{BB962C8B-B14F-4D97-AF65-F5344CB8AC3E}">
        <p14:creationId xmlns:p14="http://schemas.microsoft.com/office/powerpoint/2010/main" val="351491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49D370-45AF-49D5-8690-AD12235713B7}"/>
              </a:ext>
            </a:extLst>
          </p:cNvPr>
          <p:cNvSpPr>
            <a:spLocks noGrp="1"/>
          </p:cNvSpPr>
          <p:nvPr>
            <p:ph type="dt" sz="half" idx="10"/>
          </p:nvPr>
        </p:nvSpPr>
        <p:spPr/>
        <p:txBody>
          <a:bodyPr/>
          <a:lstStyle/>
          <a:p>
            <a:fld id="{13ABF5D2-A06A-4F35-BAF4-BD69867232EF}" type="datetimeFigureOut">
              <a:rPr lang="zh-CN" altLang="en-US" smtClean="0"/>
              <a:t>2022/6/26</a:t>
            </a:fld>
            <a:endParaRPr lang="zh-CN" altLang="en-US"/>
          </a:p>
        </p:txBody>
      </p:sp>
      <p:sp>
        <p:nvSpPr>
          <p:cNvPr id="3" name="页脚占位符 2">
            <a:extLst>
              <a:ext uri="{FF2B5EF4-FFF2-40B4-BE49-F238E27FC236}">
                <a16:creationId xmlns:a16="http://schemas.microsoft.com/office/drawing/2014/main" id="{494FE96B-C993-45A1-8634-9B9B08304A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9AB096-79C9-4FEA-B28E-40E4B434AC98}"/>
              </a:ext>
            </a:extLst>
          </p:cNvPr>
          <p:cNvSpPr>
            <a:spLocks noGrp="1"/>
          </p:cNvSpPr>
          <p:nvPr>
            <p:ph type="sldNum" sz="quarter" idx="12"/>
          </p:nvPr>
        </p:nvSpPr>
        <p:spPr/>
        <p:txBody>
          <a:bodyPr/>
          <a:lstStyle/>
          <a:p>
            <a:fld id="{BE5D6D4D-E367-4CDC-90D0-F4170EC2D862}" type="slidenum">
              <a:rPr lang="zh-CN" altLang="en-US" smtClean="0"/>
              <a:t>‹#›</a:t>
            </a:fld>
            <a:endParaRPr lang="zh-CN" altLang="en-US"/>
          </a:p>
        </p:txBody>
      </p:sp>
    </p:spTree>
    <p:extLst>
      <p:ext uri="{BB962C8B-B14F-4D97-AF65-F5344CB8AC3E}">
        <p14:creationId xmlns:p14="http://schemas.microsoft.com/office/powerpoint/2010/main" val="757424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A1B50-1AB2-4176-9E11-3B2D51B469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E8682C5-2AF3-4CBD-8C50-0C562402D0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C09680F-1867-43CA-8461-F3EB5CCAC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A24D8A8-15B1-4F77-B1DE-691759D4CF0A}"/>
              </a:ext>
            </a:extLst>
          </p:cNvPr>
          <p:cNvSpPr>
            <a:spLocks noGrp="1"/>
          </p:cNvSpPr>
          <p:nvPr>
            <p:ph type="dt" sz="half" idx="10"/>
          </p:nvPr>
        </p:nvSpPr>
        <p:spPr/>
        <p:txBody>
          <a:bodyPr/>
          <a:lstStyle/>
          <a:p>
            <a:fld id="{13ABF5D2-A06A-4F35-BAF4-BD69867232EF}" type="datetimeFigureOut">
              <a:rPr lang="zh-CN" altLang="en-US" smtClean="0"/>
              <a:t>2022/6/26</a:t>
            </a:fld>
            <a:endParaRPr lang="zh-CN" altLang="en-US"/>
          </a:p>
        </p:txBody>
      </p:sp>
      <p:sp>
        <p:nvSpPr>
          <p:cNvPr id="6" name="页脚占位符 5">
            <a:extLst>
              <a:ext uri="{FF2B5EF4-FFF2-40B4-BE49-F238E27FC236}">
                <a16:creationId xmlns:a16="http://schemas.microsoft.com/office/drawing/2014/main" id="{F643FF90-29C3-4D34-9318-90487F0322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60F77B-B42B-428D-8F3D-E411E3ABA394}"/>
              </a:ext>
            </a:extLst>
          </p:cNvPr>
          <p:cNvSpPr>
            <a:spLocks noGrp="1"/>
          </p:cNvSpPr>
          <p:nvPr>
            <p:ph type="sldNum" sz="quarter" idx="12"/>
          </p:nvPr>
        </p:nvSpPr>
        <p:spPr/>
        <p:txBody>
          <a:bodyPr/>
          <a:lstStyle/>
          <a:p>
            <a:fld id="{BE5D6D4D-E367-4CDC-90D0-F4170EC2D862}" type="slidenum">
              <a:rPr lang="zh-CN" altLang="en-US" smtClean="0"/>
              <a:t>‹#›</a:t>
            </a:fld>
            <a:endParaRPr lang="zh-CN" altLang="en-US"/>
          </a:p>
        </p:txBody>
      </p:sp>
    </p:spTree>
    <p:extLst>
      <p:ext uri="{BB962C8B-B14F-4D97-AF65-F5344CB8AC3E}">
        <p14:creationId xmlns:p14="http://schemas.microsoft.com/office/powerpoint/2010/main" val="342409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20AD8-1636-496B-B702-2AC9662B1E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7FE442C-8FCC-4762-B4DD-71CBA9FBF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E3E67B0-05CC-498E-93E0-D0D9806D6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0D13D4-6CA4-4211-81B3-B722F8E8CC70}"/>
              </a:ext>
            </a:extLst>
          </p:cNvPr>
          <p:cNvSpPr>
            <a:spLocks noGrp="1"/>
          </p:cNvSpPr>
          <p:nvPr>
            <p:ph type="dt" sz="half" idx="10"/>
          </p:nvPr>
        </p:nvSpPr>
        <p:spPr/>
        <p:txBody>
          <a:bodyPr/>
          <a:lstStyle/>
          <a:p>
            <a:fld id="{13ABF5D2-A06A-4F35-BAF4-BD69867232EF}" type="datetimeFigureOut">
              <a:rPr lang="zh-CN" altLang="en-US" smtClean="0"/>
              <a:t>2022/6/26</a:t>
            </a:fld>
            <a:endParaRPr lang="zh-CN" altLang="en-US"/>
          </a:p>
        </p:txBody>
      </p:sp>
      <p:sp>
        <p:nvSpPr>
          <p:cNvPr id="6" name="页脚占位符 5">
            <a:extLst>
              <a:ext uri="{FF2B5EF4-FFF2-40B4-BE49-F238E27FC236}">
                <a16:creationId xmlns:a16="http://schemas.microsoft.com/office/drawing/2014/main" id="{A7AB4797-B8CD-4290-97B0-5F2B1A3F5F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256B67-7398-46F0-B6A2-EA681B861962}"/>
              </a:ext>
            </a:extLst>
          </p:cNvPr>
          <p:cNvSpPr>
            <a:spLocks noGrp="1"/>
          </p:cNvSpPr>
          <p:nvPr>
            <p:ph type="sldNum" sz="quarter" idx="12"/>
          </p:nvPr>
        </p:nvSpPr>
        <p:spPr/>
        <p:txBody>
          <a:bodyPr/>
          <a:lstStyle/>
          <a:p>
            <a:fld id="{BE5D6D4D-E367-4CDC-90D0-F4170EC2D862}" type="slidenum">
              <a:rPr lang="zh-CN" altLang="en-US" smtClean="0"/>
              <a:t>‹#›</a:t>
            </a:fld>
            <a:endParaRPr lang="zh-CN" altLang="en-US"/>
          </a:p>
        </p:txBody>
      </p:sp>
    </p:spTree>
    <p:extLst>
      <p:ext uri="{BB962C8B-B14F-4D97-AF65-F5344CB8AC3E}">
        <p14:creationId xmlns:p14="http://schemas.microsoft.com/office/powerpoint/2010/main" val="217213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132FBD-0EC7-4397-BA74-45F33F01A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258F9A9-E3B8-454F-98BB-4D1D45566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04A994-2221-4D93-B78A-E8EF8CEE83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ABF5D2-A06A-4F35-BAF4-BD69867232EF}" type="datetimeFigureOut">
              <a:rPr lang="zh-CN" altLang="en-US" smtClean="0"/>
              <a:t>2022/6/26</a:t>
            </a:fld>
            <a:endParaRPr lang="zh-CN" altLang="en-US"/>
          </a:p>
        </p:txBody>
      </p:sp>
      <p:sp>
        <p:nvSpPr>
          <p:cNvPr id="5" name="页脚占位符 4">
            <a:extLst>
              <a:ext uri="{FF2B5EF4-FFF2-40B4-BE49-F238E27FC236}">
                <a16:creationId xmlns:a16="http://schemas.microsoft.com/office/drawing/2014/main" id="{E8B1C04A-A568-46B8-A8F5-17AF10B75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D695869-4305-4A32-B061-E3DB40B28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D6D4D-E367-4CDC-90D0-F4170EC2D862}" type="slidenum">
              <a:rPr lang="zh-CN" altLang="en-US" smtClean="0"/>
              <a:t>‹#›</a:t>
            </a:fld>
            <a:endParaRPr lang="zh-CN" altLang="en-US"/>
          </a:p>
        </p:txBody>
      </p:sp>
    </p:spTree>
    <p:extLst>
      <p:ext uri="{BB962C8B-B14F-4D97-AF65-F5344CB8AC3E}">
        <p14:creationId xmlns:p14="http://schemas.microsoft.com/office/powerpoint/2010/main" val="3915431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CD9AF98-639E-40D5-9ADA-6EB4CC8F7B42}"/>
              </a:ext>
            </a:extLst>
          </p:cNvPr>
          <p:cNvSpPr>
            <a:spLocks noGrp="1"/>
          </p:cNvSpPr>
          <p:nvPr>
            <p:ph type="title"/>
          </p:nvPr>
        </p:nvSpPr>
        <p:spPr/>
        <p:txBody>
          <a:bodyPr/>
          <a:lstStyle/>
          <a:p>
            <a:r>
              <a:rPr lang="en-US" altLang="zh-CN" dirty="0"/>
              <a:t>				</a:t>
            </a:r>
            <a:r>
              <a:rPr lang="zh-CN" altLang="en-US" b="1" dirty="0"/>
              <a:t>五、回溯法</a:t>
            </a:r>
          </a:p>
        </p:txBody>
      </p:sp>
      <p:sp>
        <p:nvSpPr>
          <p:cNvPr id="5" name="内容占位符 4">
            <a:extLst>
              <a:ext uri="{FF2B5EF4-FFF2-40B4-BE49-F238E27FC236}">
                <a16:creationId xmlns:a16="http://schemas.microsoft.com/office/drawing/2014/main" id="{CCDD43AB-961C-4227-9DED-5A8FA208CBFE}"/>
              </a:ext>
            </a:extLst>
          </p:cNvPr>
          <p:cNvSpPr>
            <a:spLocks noGrp="1"/>
          </p:cNvSpPr>
          <p:nvPr>
            <p:ph idx="1"/>
          </p:nvPr>
        </p:nvSpPr>
        <p:spPr>
          <a:xfrm>
            <a:off x="4495800" y="1825625"/>
            <a:ext cx="6858000" cy="4351338"/>
          </a:xfrm>
        </p:spPr>
        <p:txBody>
          <a:bodyPr/>
          <a:lstStyle/>
          <a:p>
            <a:pPr marL="0" indent="0">
              <a:buNone/>
            </a:pPr>
            <a:endParaRPr lang="en-US" altLang="zh-CN" b="1" dirty="0"/>
          </a:p>
          <a:p>
            <a:pPr marL="0" indent="0">
              <a:buNone/>
            </a:pPr>
            <a:r>
              <a:rPr lang="en-US" altLang="zh-CN" b="1" dirty="0"/>
              <a:t>1.</a:t>
            </a:r>
            <a:r>
              <a:rPr lang="zh-CN" altLang="en-US" b="1" dirty="0"/>
              <a:t>基本思想</a:t>
            </a:r>
            <a:endParaRPr lang="en-US" altLang="zh-CN" b="1" dirty="0"/>
          </a:p>
          <a:p>
            <a:pPr marL="0" indent="0">
              <a:buNone/>
            </a:pPr>
            <a:r>
              <a:rPr lang="en-US" altLang="zh-CN" b="1" dirty="0"/>
              <a:t>2.N </a:t>
            </a:r>
            <a:r>
              <a:rPr lang="zh-CN" altLang="en-US" b="1" dirty="0"/>
              <a:t>后问题</a:t>
            </a:r>
            <a:endParaRPr lang="en-US" altLang="zh-CN" b="1" dirty="0"/>
          </a:p>
          <a:p>
            <a:pPr marL="0" indent="0">
              <a:buNone/>
            </a:pPr>
            <a:r>
              <a:rPr lang="en-US" altLang="zh-CN" b="1" dirty="0"/>
              <a:t>3.</a:t>
            </a:r>
            <a:r>
              <a:rPr lang="zh-CN" altLang="en-US" b="1" dirty="0"/>
              <a:t>图的 </a:t>
            </a:r>
            <a:r>
              <a:rPr lang="en-US" altLang="zh-CN" b="1" dirty="0"/>
              <a:t>M </a:t>
            </a:r>
            <a:r>
              <a:rPr lang="zh-CN" altLang="en-US" b="1" dirty="0"/>
              <a:t>着色问题</a:t>
            </a:r>
            <a:endParaRPr lang="en-US" altLang="zh-CN" b="1" dirty="0"/>
          </a:p>
          <a:p>
            <a:pPr marL="0" indent="0">
              <a:buNone/>
            </a:pPr>
            <a:r>
              <a:rPr lang="en-US" altLang="zh-CN" b="1" dirty="0"/>
              <a:t>4.</a:t>
            </a:r>
            <a:r>
              <a:rPr lang="zh-CN" altLang="en-US" b="1" dirty="0"/>
              <a:t>批处理作业调度 </a:t>
            </a:r>
          </a:p>
        </p:txBody>
      </p:sp>
    </p:spTree>
    <p:extLst>
      <p:ext uri="{BB962C8B-B14F-4D97-AF65-F5344CB8AC3E}">
        <p14:creationId xmlns:p14="http://schemas.microsoft.com/office/powerpoint/2010/main" val="159811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9EB2551-1AB0-496B-9F60-70117923E320}"/>
              </a:ext>
            </a:extLst>
          </p:cNvPr>
          <p:cNvSpPr>
            <a:spLocks noGrp="1"/>
          </p:cNvSpPr>
          <p:nvPr>
            <p:ph idx="1"/>
          </p:nvPr>
        </p:nvSpPr>
        <p:spPr>
          <a:xfrm>
            <a:off x="838200" y="438150"/>
            <a:ext cx="10515600" cy="5738813"/>
          </a:xfrm>
        </p:spPr>
        <p:txBody>
          <a:bodyPr/>
          <a:lstStyle/>
          <a:p>
            <a:pPr marL="0" indent="0">
              <a:buNone/>
            </a:pPr>
            <a:r>
              <a:rPr lang="en-US" altLang="zh-CN" b="1" dirty="0"/>
              <a:t>3.</a:t>
            </a:r>
            <a:r>
              <a:rPr lang="zh-CN" altLang="en-US" b="1" dirty="0"/>
              <a:t>图的 </a:t>
            </a:r>
            <a:r>
              <a:rPr lang="en-US" altLang="zh-CN" b="1" dirty="0"/>
              <a:t>M </a:t>
            </a:r>
            <a:r>
              <a:rPr lang="zh-CN" altLang="en-US" b="1" dirty="0"/>
              <a:t>着色问题</a:t>
            </a:r>
            <a:endParaRPr lang="en-US" altLang="zh-CN" b="1" dirty="0"/>
          </a:p>
          <a:p>
            <a:pPr marL="0" indent="0">
              <a:buNone/>
            </a:pPr>
            <a:r>
              <a:rPr lang="en-US" altLang="zh-CN" dirty="0"/>
              <a:t>	</a:t>
            </a:r>
            <a:r>
              <a:rPr lang="zh-CN" altLang="en-US" dirty="0"/>
              <a:t>若一个图最少需要 </a:t>
            </a:r>
            <a:r>
              <a:rPr lang="en-US" altLang="zh-CN" dirty="0"/>
              <a:t>m </a:t>
            </a:r>
            <a:r>
              <a:rPr lang="zh-CN" altLang="en-US" dirty="0"/>
              <a:t>种颜色才能使图中任何一条边连接的 </a:t>
            </a:r>
            <a:r>
              <a:rPr lang="en-US" altLang="zh-CN" dirty="0"/>
              <a:t>2 </a:t>
            </a:r>
            <a:r>
              <a:rPr lang="zh-CN" altLang="en-US" dirty="0"/>
              <a:t>个顶点着有不同颜色，则称这个数 </a:t>
            </a:r>
            <a:r>
              <a:rPr lang="en-US" altLang="zh-CN" dirty="0"/>
              <a:t>m </a:t>
            </a:r>
            <a:r>
              <a:rPr lang="zh-CN" altLang="en-US" dirty="0"/>
              <a:t>为该图的色数。求一个图的色数 </a:t>
            </a:r>
            <a:r>
              <a:rPr lang="en-US" altLang="zh-CN" dirty="0"/>
              <a:t>m </a:t>
            </a:r>
            <a:r>
              <a:rPr lang="zh-CN" altLang="en-US" dirty="0"/>
              <a:t>的问题称为图的 </a:t>
            </a:r>
            <a:r>
              <a:rPr lang="en-US" altLang="zh-CN" dirty="0"/>
              <a:t>m </a:t>
            </a:r>
            <a:r>
              <a:rPr lang="zh-CN" altLang="en-US" dirty="0"/>
              <a:t>可着色优化问题。</a:t>
            </a:r>
            <a:endParaRPr lang="en-US" altLang="zh-CN" dirty="0"/>
          </a:p>
          <a:p>
            <a:pPr marL="0" indent="0">
              <a:buNone/>
            </a:pPr>
            <a:endParaRPr lang="en-US" altLang="zh-CN" dirty="0"/>
          </a:p>
          <a:p>
            <a:pPr marL="0" indent="0">
              <a:buNone/>
            </a:pPr>
            <a:r>
              <a:rPr lang="en-US" altLang="zh-CN" dirty="0"/>
              <a:t>	</a:t>
            </a:r>
            <a:r>
              <a:rPr lang="zh-CN" altLang="en-US" sz="2000" dirty="0"/>
              <a:t>题外话：</a:t>
            </a:r>
            <a:r>
              <a:rPr lang="en-US" altLang="zh-CN" sz="2000" dirty="0"/>
              <a:t>4 </a:t>
            </a:r>
            <a:r>
              <a:rPr lang="zh-CN" altLang="en-US" sz="2000" dirty="0"/>
              <a:t>色定理 </a:t>
            </a:r>
            <a:r>
              <a:rPr lang="en-US" altLang="zh-CN" sz="2000" dirty="0"/>
              <a:t>----- </a:t>
            </a:r>
            <a:r>
              <a:rPr lang="zh-CN" altLang="en-US" sz="2000" dirty="0"/>
              <a:t>四色猜想于 </a:t>
            </a:r>
            <a:r>
              <a:rPr lang="en-US" altLang="zh-CN" sz="2000" dirty="0"/>
              <a:t>1976 </a:t>
            </a:r>
            <a:r>
              <a:rPr lang="zh-CN" altLang="en-US" sz="2000" dirty="0"/>
              <a:t>年由三个美国人依靠计算机做出了证明。</a:t>
            </a:r>
            <a:endParaRPr lang="en-US" altLang="zh-CN" sz="2000" dirty="0"/>
          </a:p>
          <a:p>
            <a:pPr marL="0" indent="0">
              <a:buNone/>
            </a:pPr>
            <a:endParaRPr lang="en-US" altLang="zh-CN" sz="2000" dirty="0"/>
          </a:p>
          <a:p>
            <a:pPr marL="0" indent="0">
              <a:buNone/>
            </a:pPr>
            <a:r>
              <a:rPr lang="en-US" altLang="zh-CN" dirty="0"/>
              <a:t>	</a:t>
            </a:r>
            <a:r>
              <a:rPr lang="zh-CN" altLang="en-US" dirty="0"/>
              <a:t>给定一个图 </a:t>
            </a:r>
            <a:r>
              <a:rPr lang="en-US" altLang="zh-CN" dirty="0"/>
              <a:t>G=(V,E)</a:t>
            </a:r>
            <a:r>
              <a:rPr lang="zh-CN" altLang="en-US" dirty="0"/>
              <a:t>和</a:t>
            </a:r>
            <a:r>
              <a:rPr lang="en-US" altLang="zh-CN" dirty="0"/>
              <a:t>m </a:t>
            </a:r>
            <a:r>
              <a:rPr lang="zh-CN" altLang="en-US" dirty="0"/>
              <a:t>种颜色，如果这个图不是 </a:t>
            </a:r>
            <a:r>
              <a:rPr lang="en-US" altLang="zh-CN" dirty="0"/>
              <a:t>m </a:t>
            </a:r>
            <a:r>
              <a:rPr lang="zh-CN" altLang="en-US" dirty="0"/>
              <a:t>可着色的，就回答“</a:t>
            </a:r>
            <a:r>
              <a:rPr lang="en-US" altLang="zh-CN" dirty="0"/>
              <a:t>no”,</a:t>
            </a:r>
            <a:r>
              <a:rPr lang="zh-CN" altLang="en-US" dirty="0"/>
              <a:t>如果这个图是 </a:t>
            </a:r>
            <a:r>
              <a:rPr lang="en-US" altLang="zh-CN" dirty="0"/>
              <a:t>m </a:t>
            </a:r>
            <a:r>
              <a:rPr lang="zh-CN" altLang="en-US" dirty="0"/>
              <a:t>可着色的，则要找出所有不同的着色方法。本问题除了回溯法外，目前还没什么更好的方法。</a:t>
            </a:r>
          </a:p>
        </p:txBody>
      </p:sp>
    </p:spTree>
    <p:extLst>
      <p:ext uri="{BB962C8B-B14F-4D97-AF65-F5344CB8AC3E}">
        <p14:creationId xmlns:p14="http://schemas.microsoft.com/office/powerpoint/2010/main" val="7526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183658B-004E-4E4C-B542-B27EA48594D0}"/>
              </a:ext>
            </a:extLst>
          </p:cNvPr>
          <p:cNvSpPr>
            <a:spLocks noGrp="1"/>
          </p:cNvSpPr>
          <p:nvPr>
            <p:ph idx="1"/>
          </p:nvPr>
        </p:nvSpPr>
        <p:spPr>
          <a:xfrm>
            <a:off x="838200" y="333375"/>
            <a:ext cx="10515600" cy="5843588"/>
          </a:xfrm>
        </p:spPr>
        <p:txBody>
          <a:bodyPr/>
          <a:lstStyle/>
          <a:p>
            <a:pPr marL="0" indent="0">
              <a:buNone/>
            </a:pPr>
            <a:r>
              <a:rPr lang="zh-CN" altLang="en-US" dirty="0">
                <a:highlight>
                  <a:srgbClr val="FFFF00"/>
                </a:highlight>
              </a:rPr>
              <a:t>（</a:t>
            </a:r>
            <a:r>
              <a:rPr lang="en-US" altLang="zh-CN" dirty="0">
                <a:highlight>
                  <a:srgbClr val="FFFF00"/>
                </a:highlight>
              </a:rPr>
              <a:t>1</a:t>
            </a:r>
            <a:r>
              <a:rPr lang="zh-CN" altLang="en-US" dirty="0">
                <a:highlight>
                  <a:srgbClr val="FFFF00"/>
                </a:highlight>
              </a:rPr>
              <a:t>）算法设计：</a:t>
            </a:r>
            <a:endParaRPr lang="en-US" altLang="zh-CN" dirty="0">
              <a:highlight>
                <a:srgbClr val="FFFF00"/>
              </a:highlight>
            </a:endParaRPr>
          </a:p>
          <a:p>
            <a:pPr marL="0" indent="0">
              <a:buNone/>
            </a:pPr>
            <a:endParaRPr lang="zh-CN" altLang="en-US" dirty="0"/>
          </a:p>
        </p:txBody>
      </p:sp>
      <p:pic>
        <p:nvPicPr>
          <p:cNvPr id="5" name="图片 4">
            <a:extLst>
              <a:ext uri="{FF2B5EF4-FFF2-40B4-BE49-F238E27FC236}">
                <a16:creationId xmlns:a16="http://schemas.microsoft.com/office/drawing/2014/main" id="{2ACEA78E-7282-4F41-9192-31C98D1C92ED}"/>
              </a:ext>
            </a:extLst>
          </p:cNvPr>
          <p:cNvPicPr>
            <a:picLocks noChangeAspect="1"/>
          </p:cNvPicPr>
          <p:nvPr/>
        </p:nvPicPr>
        <p:blipFill>
          <a:blip r:embed="rId2"/>
          <a:stretch>
            <a:fillRect/>
          </a:stretch>
        </p:blipFill>
        <p:spPr>
          <a:xfrm>
            <a:off x="747712" y="919162"/>
            <a:ext cx="9553575" cy="5800725"/>
          </a:xfrm>
          <a:prstGeom prst="rect">
            <a:avLst/>
          </a:prstGeom>
        </p:spPr>
      </p:pic>
      <p:pic>
        <p:nvPicPr>
          <p:cNvPr id="7" name="图片 6">
            <a:extLst>
              <a:ext uri="{FF2B5EF4-FFF2-40B4-BE49-F238E27FC236}">
                <a16:creationId xmlns:a16="http://schemas.microsoft.com/office/drawing/2014/main" id="{5CA4466F-B2FD-445B-B795-F5F56E548C94}"/>
              </a:ext>
            </a:extLst>
          </p:cNvPr>
          <p:cNvPicPr>
            <a:picLocks noChangeAspect="1"/>
          </p:cNvPicPr>
          <p:nvPr/>
        </p:nvPicPr>
        <p:blipFill>
          <a:blip r:embed="rId3"/>
          <a:stretch>
            <a:fillRect/>
          </a:stretch>
        </p:blipFill>
        <p:spPr>
          <a:xfrm>
            <a:off x="8986837" y="4438650"/>
            <a:ext cx="2085975" cy="1847850"/>
          </a:xfrm>
          <a:prstGeom prst="rect">
            <a:avLst/>
          </a:prstGeom>
        </p:spPr>
      </p:pic>
    </p:spTree>
    <p:extLst>
      <p:ext uri="{BB962C8B-B14F-4D97-AF65-F5344CB8AC3E}">
        <p14:creationId xmlns:p14="http://schemas.microsoft.com/office/powerpoint/2010/main" val="76243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1DE861-F38F-4943-9F01-A34059CEE9C6}"/>
              </a:ext>
            </a:extLst>
          </p:cNvPr>
          <p:cNvSpPr>
            <a:spLocks noGrp="1"/>
          </p:cNvSpPr>
          <p:nvPr>
            <p:ph idx="1"/>
          </p:nvPr>
        </p:nvSpPr>
        <p:spPr>
          <a:xfrm>
            <a:off x="838200" y="304800"/>
            <a:ext cx="10515600" cy="5872163"/>
          </a:xfrm>
        </p:spPr>
        <p:txBody>
          <a:bodyPr>
            <a:normAutofit fontScale="47500" lnSpcReduction="20000"/>
          </a:bodyPr>
          <a:lstStyle/>
          <a:p>
            <a:pPr marL="0" indent="0">
              <a:buNone/>
            </a:pPr>
            <a:r>
              <a:rPr lang="zh-CN" altLang="en-US" dirty="0">
                <a:highlight>
                  <a:srgbClr val="FFFF00"/>
                </a:highlight>
              </a:rPr>
              <a:t>算法描述：</a:t>
            </a:r>
            <a:endParaRPr lang="en-US" altLang="zh-CN" dirty="0">
              <a:highlight>
                <a:srgbClr val="FFFF00"/>
              </a:highlight>
            </a:endParaRPr>
          </a:p>
          <a:p>
            <a:pPr marL="0" indent="0">
              <a:buNone/>
            </a:pPr>
            <a:r>
              <a:rPr lang="en-US" altLang="zh-CN" dirty="0"/>
              <a:t>void Backtrack (int t){</a:t>
            </a:r>
          </a:p>
          <a:p>
            <a:pPr marL="0" indent="0">
              <a:buNone/>
            </a:pPr>
            <a:r>
              <a:rPr lang="en-US" altLang="zh-CN" dirty="0"/>
              <a:t>	if (t &gt; n){</a:t>
            </a:r>
          </a:p>
          <a:p>
            <a:pPr marL="0" indent="0">
              <a:buNone/>
            </a:pPr>
            <a:r>
              <a:rPr lang="en-US" altLang="zh-CN" dirty="0"/>
              <a:t>		sum ++ ;</a:t>
            </a:r>
          </a:p>
          <a:p>
            <a:pPr marL="0" indent="0">
              <a:buNone/>
            </a:pPr>
            <a:r>
              <a:rPr lang="en-US" altLang="zh-CN" dirty="0"/>
              <a:t>		for ( int </a:t>
            </a:r>
            <a:r>
              <a:rPr lang="en-US" altLang="zh-CN" dirty="0" err="1"/>
              <a:t>i</a:t>
            </a:r>
            <a:r>
              <a:rPr lang="en-US" altLang="zh-CN" dirty="0"/>
              <a:t> = 1 ; </a:t>
            </a:r>
            <a:r>
              <a:rPr lang="en-US" altLang="zh-CN" dirty="0" err="1"/>
              <a:t>i</a:t>
            </a:r>
            <a:r>
              <a:rPr lang="en-US" altLang="zh-CN" dirty="0"/>
              <a:t> &lt;= n ; </a:t>
            </a:r>
            <a:r>
              <a:rPr lang="en-US" altLang="zh-CN" dirty="0" err="1"/>
              <a:t>i</a:t>
            </a:r>
            <a:r>
              <a:rPr lang="en-US" altLang="zh-CN" dirty="0"/>
              <a:t>++ )</a:t>
            </a:r>
          </a:p>
          <a:p>
            <a:pPr marL="0" indent="0">
              <a:buNone/>
            </a:pPr>
            <a:r>
              <a:rPr lang="en-US" altLang="zh-CN" dirty="0"/>
              <a:t>			</a:t>
            </a:r>
            <a:r>
              <a:rPr lang="en-US" altLang="zh-CN" dirty="0" err="1"/>
              <a:t>cout</a:t>
            </a:r>
            <a:r>
              <a:rPr lang="en-US" altLang="zh-CN" dirty="0"/>
              <a:t> &lt;&lt; x[</a:t>
            </a:r>
            <a:r>
              <a:rPr lang="en-US" altLang="zh-CN" dirty="0" err="1"/>
              <a:t>i</a:t>
            </a:r>
            <a:r>
              <a:rPr lang="en-US" altLang="zh-CN" dirty="0"/>
              <a:t>]&lt;&lt; ‘ ’ ;</a:t>
            </a:r>
          </a:p>
          <a:p>
            <a:pPr marL="0" indent="0">
              <a:buNone/>
            </a:pPr>
            <a:r>
              <a:rPr lang="en-US" altLang="zh-CN" dirty="0"/>
              <a:t>		</a:t>
            </a:r>
            <a:r>
              <a:rPr lang="en-US" altLang="zh-CN" dirty="0" err="1"/>
              <a:t>cout</a:t>
            </a:r>
            <a:r>
              <a:rPr lang="en-US" altLang="zh-CN" dirty="0"/>
              <a:t> &lt;&lt; </a:t>
            </a:r>
            <a:r>
              <a:rPr lang="en-US" altLang="zh-CN" dirty="0" err="1"/>
              <a:t>endl</a:t>
            </a:r>
            <a:r>
              <a:rPr lang="en-US" altLang="zh-CN" dirty="0"/>
              <a:t>;</a:t>
            </a:r>
          </a:p>
          <a:p>
            <a:pPr marL="0" indent="0">
              <a:buNone/>
            </a:pPr>
            <a:r>
              <a:rPr lang="en-US" altLang="zh-CN" dirty="0"/>
              <a:t>	}</a:t>
            </a:r>
          </a:p>
          <a:p>
            <a:pPr marL="0" indent="0">
              <a:buNone/>
            </a:pPr>
            <a:r>
              <a:rPr lang="en-US" altLang="zh-CN" dirty="0"/>
              <a:t>	else</a:t>
            </a:r>
          </a:p>
          <a:p>
            <a:pPr marL="0" indent="0">
              <a:buNone/>
            </a:pPr>
            <a:r>
              <a:rPr lang="en-US" altLang="zh-CN" dirty="0"/>
              <a:t>		for ( int </a:t>
            </a:r>
            <a:r>
              <a:rPr lang="en-US" altLang="zh-CN" dirty="0" err="1"/>
              <a:t>i</a:t>
            </a:r>
            <a:r>
              <a:rPr lang="en-US" altLang="zh-CN" dirty="0"/>
              <a:t> = 1 ; </a:t>
            </a:r>
            <a:r>
              <a:rPr lang="en-US" altLang="zh-CN" dirty="0" err="1"/>
              <a:t>i</a:t>
            </a:r>
            <a:r>
              <a:rPr lang="en-US" altLang="zh-CN" dirty="0"/>
              <a:t> &lt;= m ; </a:t>
            </a:r>
            <a:r>
              <a:rPr lang="en-US" altLang="zh-CN" dirty="0" err="1"/>
              <a:t>i</a:t>
            </a:r>
            <a:r>
              <a:rPr lang="en-US" altLang="zh-CN" dirty="0"/>
              <a:t>++ ){</a:t>
            </a:r>
          </a:p>
          <a:p>
            <a:pPr marL="0" indent="0">
              <a:buNone/>
            </a:pPr>
            <a:r>
              <a:rPr lang="en-US" altLang="zh-CN" dirty="0"/>
              <a:t>			x[t] = </a:t>
            </a:r>
            <a:r>
              <a:rPr lang="en-US" altLang="zh-CN" dirty="0" err="1"/>
              <a:t>i</a:t>
            </a:r>
            <a:r>
              <a:rPr lang="en-US" altLang="zh-CN" dirty="0"/>
              <a:t> ;</a:t>
            </a:r>
          </a:p>
          <a:p>
            <a:pPr marL="0" indent="0">
              <a:buNone/>
            </a:pPr>
            <a:r>
              <a:rPr lang="en-US" altLang="zh-CN" dirty="0"/>
              <a:t>			if ( Ok( t ) )</a:t>
            </a:r>
          </a:p>
          <a:p>
            <a:pPr marL="0" indent="0">
              <a:buNone/>
            </a:pPr>
            <a:r>
              <a:rPr lang="en-US" altLang="zh-CN" dirty="0"/>
              <a:t>				Backtrack( t + 1) ;</a:t>
            </a:r>
          </a:p>
          <a:p>
            <a:pPr marL="0" indent="0">
              <a:buNone/>
            </a:pPr>
            <a:r>
              <a:rPr lang="en-US" altLang="zh-CN" dirty="0"/>
              <a:t>	}</a:t>
            </a:r>
          </a:p>
          <a:p>
            <a:pPr marL="0" indent="0">
              <a:buNone/>
            </a:pPr>
            <a:r>
              <a:rPr lang="en-US" altLang="zh-CN" dirty="0"/>
              <a:t>}</a:t>
            </a:r>
          </a:p>
          <a:p>
            <a:pPr marL="0" indent="0">
              <a:buNone/>
            </a:pPr>
            <a:r>
              <a:rPr lang="en-US" altLang="zh-CN" dirty="0" err="1"/>
              <a:t>boolean</a:t>
            </a:r>
            <a:r>
              <a:rPr lang="en-US" altLang="zh-CN" dirty="0"/>
              <a:t> Ok (int k){	 // </a:t>
            </a:r>
            <a:r>
              <a:rPr lang="zh-CN" altLang="en-US" dirty="0"/>
              <a:t>检查颜色可用性</a:t>
            </a:r>
          </a:p>
          <a:p>
            <a:pPr marL="0" indent="0">
              <a:buNone/>
            </a:pPr>
            <a:r>
              <a:rPr lang="en-US" altLang="zh-CN" dirty="0"/>
              <a:t>	for (int j = 1 ; j &lt; k ; </a:t>
            </a:r>
            <a:r>
              <a:rPr lang="en-US" altLang="zh-CN" dirty="0" err="1"/>
              <a:t>j++</a:t>
            </a:r>
            <a:r>
              <a:rPr lang="en-US" altLang="zh-CN" dirty="0"/>
              <a:t>)</a:t>
            </a:r>
          </a:p>
          <a:p>
            <a:pPr marL="0" indent="0">
              <a:buNone/>
            </a:pPr>
            <a:r>
              <a:rPr lang="en-US" altLang="zh-CN" dirty="0"/>
              <a:t>		if ( (a[k][j] == 1) &amp;&amp; (x[j] == x[k]) )</a:t>
            </a:r>
          </a:p>
          <a:p>
            <a:pPr marL="0" indent="0">
              <a:buNone/>
            </a:pPr>
            <a:r>
              <a:rPr lang="en-US" altLang="zh-CN" dirty="0"/>
              <a:t>			return false;</a:t>
            </a:r>
          </a:p>
          <a:p>
            <a:pPr marL="0" indent="0">
              <a:buNone/>
            </a:pPr>
            <a:r>
              <a:rPr lang="en-US" altLang="zh-CN" dirty="0"/>
              <a:t>	return true;</a:t>
            </a:r>
          </a:p>
          <a:p>
            <a:pPr marL="0" indent="0">
              <a:buNone/>
            </a:pPr>
            <a:r>
              <a:rPr lang="en-US" altLang="zh-CN" dirty="0"/>
              <a:t>}</a:t>
            </a:r>
            <a:endParaRPr lang="zh-CN" altLang="en-US" dirty="0"/>
          </a:p>
        </p:txBody>
      </p:sp>
    </p:spTree>
    <p:extLst>
      <p:ext uri="{BB962C8B-B14F-4D97-AF65-F5344CB8AC3E}">
        <p14:creationId xmlns:p14="http://schemas.microsoft.com/office/powerpoint/2010/main" val="1809220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F8502F-3486-40F3-AE4D-A4861C480F11}"/>
              </a:ext>
            </a:extLst>
          </p:cNvPr>
          <p:cNvSpPr>
            <a:spLocks noGrp="1"/>
          </p:cNvSpPr>
          <p:nvPr>
            <p:ph idx="1"/>
          </p:nvPr>
        </p:nvSpPr>
        <p:spPr>
          <a:xfrm>
            <a:off x="838200" y="333375"/>
            <a:ext cx="10515600" cy="5843588"/>
          </a:xfrm>
        </p:spPr>
        <p:txBody>
          <a:bodyPr/>
          <a:lstStyle/>
          <a:p>
            <a:pPr marL="0" indent="0">
              <a:buNone/>
            </a:pPr>
            <a:r>
              <a:rPr lang="zh-CN" altLang="en-US" dirty="0">
                <a:highlight>
                  <a:srgbClr val="FFFF00"/>
                </a:highlight>
              </a:rPr>
              <a:t>（</a:t>
            </a:r>
            <a:r>
              <a:rPr lang="en-US" altLang="zh-CN" dirty="0">
                <a:highlight>
                  <a:srgbClr val="FFFF00"/>
                </a:highlight>
              </a:rPr>
              <a:t>2</a:t>
            </a:r>
            <a:r>
              <a:rPr lang="zh-CN" altLang="en-US" dirty="0">
                <a:highlight>
                  <a:srgbClr val="FFFF00"/>
                </a:highlight>
              </a:rPr>
              <a:t>）算法复杂性分析：</a:t>
            </a:r>
            <a:endParaRPr lang="en-US" altLang="zh-CN" dirty="0">
              <a:highlight>
                <a:srgbClr val="FFFF00"/>
              </a:highlight>
            </a:endParaRPr>
          </a:p>
          <a:p>
            <a:pPr marL="0" indent="0">
              <a:buNone/>
            </a:pPr>
            <a:endParaRPr lang="zh-CN" altLang="en-US" dirty="0"/>
          </a:p>
        </p:txBody>
      </p:sp>
      <p:pic>
        <p:nvPicPr>
          <p:cNvPr id="5" name="图片 4">
            <a:extLst>
              <a:ext uri="{FF2B5EF4-FFF2-40B4-BE49-F238E27FC236}">
                <a16:creationId xmlns:a16="http://schemas.microsoft.com/office/drawing/2014/main" id="{C4280948-CA47-4609-96AB-669599AB801D}"/>
              </a:ext>
            </a:extLst>
          </p:cNvPr>
          <p:cNvPicPr>
            <a:picLocks noChangeAspect="1"/>
          </p:cNvPicPr>
          <p:nvPr/>
        </p:nvPicPr>
        <p:blipFill>
          <a:blip r:embed="rId2"/>
          <a:stretch>
            <a:fillRect/>
          </a:stretch>
        </p:blipFill>
        <p:spPr>
          <a:xfrm>
            <a:off x="838200" y="1433512"/>
            <a:ext cx="10020300" cy="2447925"/>
          </a:xfrm>
          <a:prstGeom prst="rect">
            <a:avLst/>
          </a:prstGeom>
        </p:spPr>
      </p:pic>
    </p:spTree>
    <p:extLst>
      <p:ext uri="{BB962C8B-B14F-4D97-AF65-F5344CB8AC3E}">
        <p14:creationId xmlns:p14="http://schemas.microsoft.com/office/powerpoint/2010/main" val="231834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A821F7-AE56-4804-84FA-ABA83E6862C0}"/>
                  </a:ext>
                </a:extLst>
              </p:cNvPr>
              <p:cNvSpPr>
                <a:spLocks noGrp="1"/>
              </p:cNvSpPr>
              <p:nvPr>
                <p:ph idx="1"/>
              </p:nvPr>
            </p:nvSpPr>
            <p:spPr>
              <a:xfrm>
                <a:off x="838200" y="247650"/>
                <a:ext cx="10515600" cy="5929313"/>
              </a:xfrm>
            </p:spPr>
            <p:txBody>
              <a:bodyPr>
                <a:normAutofit/>
              </a:bodyPr>
              <a:lstStyle/>
              <a:p>
                <a:pPr marL="0" indent="0">
                  <a:buNone/>
                </a:pPr>
                <a:r>
                  <a:rPr lang="en-US" altLang="zh-CN" b="1" dirty="0"/>
                  <a:t>4.</a:t>
                </a:r>
                <a:r>
                  <a:rPr lang="zh-CN" altLang="en-US" b="1" dirty="0"/>
                  <a:t>批处理作业调度 </a:t>
                </a:r>
                <a:endParaRPr lang="en-US" altLang="zh-CN" b="1" dirty="0"/>
              </a:p>
              <a:p>
                <a:pPr marL="0" indent="0">
                  <a:buNone/>
                </a:pPr>
                <a:r>
                  <a:rPr lang="en-US" altLang="zh-CN" dirty="0"/>
                  <a:t>	</a:t>
                </a:r>
                <a:r>
                  <a:rPr lang="zh-CN" altLang="en-US" dirty="0"/>
                  <a:t>给定 </a:t>
                </a:r>
                <a:r>
                  <a:rPr lang="en-US" altLang="zh-CN" dirty="0"/>
                  <a:t>n </a:t>
                </a:r>
                <a:r>
                  <a:rPr lang="zh-CN" altLang="en-US" dirty="0"/>
                  <a:t>个作业的集合 </a:t>
                </a:r>
                <a:r>
                  <a:rPr lang="en-US" altLang="zh-CN" dirty="0"/>
                  <a:t>J= (J 1 ,J 2 ,…,J n )</a:t>
                </a:r>
                <a:r>
                  <a:rPr lang="zh-CN" altLang="en-US" dirty="0"/>
                  <a:t>。每个作业 </a:t>
                </a:r>
                <a:r>
                  <a:rPr lang="en-US" altLang="zh-CN" dirty="0"/>
                  <a:t>J </a:t>
                </a:r>
                <a:r>
                  <a:rPr lang="en-US" altLang="zh-CN" dirty="0" err="1"/>
                  <a:t>i</a:t>
                </a:r>
                <a:r>
                  <a:rPr lang="en-US" altLang="zh-CN" dirty="0"/>
                  <a:t> </a:t>
                </a:r>
                <a:r>
                  <a:rPr lang="zh-CN" altLang="en-US" dirty="0"/>
                  <a:t>都有两项任务要分别在 </a:t>
                </a:r>
                <a:r>
                  <a:rPr lang="en-US" altLang="zh-CN" dirty="0"/>
                  <a:t>2 </a:t>
                </a:r>
                <a:r>
                  <a:rPr lang="zh-CN" altLang="en-US" dirty="0"/>
                  <a:t>台机器上完成。每个作业 </a:t>
                </a:r>
                <a:r>
                  <a:rPr lang="en-US" altLang="zh-CN" dirty="0"/>
                  <a:t>J </a:t>
                </a:r>
                <a:r>
                  <a:rPr lang="en-US" altLang="zh-CN" dirty="0" err="1"/>
                  <a:t>i</a:t>
                </a:r>
                <a:r>
                  <a:rPr lang="en-US" altLang="zh-CN" dirty="0"/>
                  <a:t> </a:t>
                </a:r>
                <a:r>
                  <a:rPr lang="zh-CN" altLang="en-US" dirty="0"/>
                  <a:t>必须先由机器 </a:t>
                </a:r>
                <a:r>
                  <a:rPr lang="en-US" altLang="zh-CN" dirty="0"/>
                  <a:t>1 </a:t>
                </a:r>
                <a:r>
                  <a:rPr lang="zh-CN" altLang="en-US" dirty="0"/>
                  <a:t>处理，然后再由机器 </a:t>
                </a:r>
                <a:r>
                  <a:rPr lang="en-US" altLang="zh-CN" dirty="0"/>
                  <a:t>2 </a:t>
                </a:r>
                <a:r>
                  <a:rPr lang="zh-CN" altLang="en-US" dirty="0"/>
                  <a:t>处理。作业 </a:t>
                </a:r>
                <a:r>
                  <a:rPr lang="en-US" altLang="zh-CN" dirty="0"/>
                  <a:t>J </a:t>
                </a:r>
                <a:r>
                  <a:rPr lang="en-US" altLang="zh-CN" dirty="0" err="1"/>
                  <a:t>i</a:t>
                </a:r>
                <a:r>
                  <a:rPr lang="en-US" altLang="zh-CN" dirty="0"/>
                  <a:t> </a:t>
                </a:r>
                <a:r>
                  <a:rPr lang="zh-CN" altLang="en-US" dirty="0"/>
                  <a:t>需要机器 </a:t>
                </a:r>
                <a:r>
                  <a:rPr lang="en-US" altLang="zh-CN" dirty="0"/>
                  <a:t>j </a:t>
                </a:r>
                <a:r>
                  <a:rPr lang="zh-CN" altLang="en-US" dirty="0"/>
                  <a:t>的处理时间为 </a:t>
                </a:r>
                <a:r>
                  <a:rPr lang="en-US" altLang="zh-CN" dirty="0"/>
                  <a:t>t ji </a:t>
                </a:r>
                <a:r>
                  <a:rPr lang="zh-CN" altLang="en-US" dirty="0"/>
                  <a:t>，</a:t>
                </a:r>
                <a:r>
                  <a:rPr lang="en-US" altLang="zh-CN" dirty="0" err="1"/>
                  <a:t>i</a:t>
                </a:r>
                <a:r>
                  <a:rPr lang="en-US" altLang="zh-CN" dirty="0"/>
                  <a:t>=1,2,…,n</a:t>
                </a:r>
                <a:r>
                  <a:rPr lang="zh-CN" altLang="en-US" dirty="0"/>
                  <a:t>；</a:t>
                </a:r>
                <a:r>
                  <a:rPr lang="en-US" altLang="zh-CN" dirty="0"/>
                  <a:t>j=1,2</a:t>
                </a:r>
                <a:r>
                  <a:rPr lang="zh-CN" altLang="en-US" dirty="0"/>
                  <a:t>。对于一个 确定的作业调度，设 </a:t>
                </a:r>
                <a:r>
                  <a:rPr lang="en-US" altLang="zh-CN" dirty="0"/>
                  <a:t>F ji </a:t>
                </a:r>
                <a:r>
                  <a:rPr lang="zh-CN" altLang="en-US" dirty="0"/>
                  <a:t>是作业 </a:t>
                </a:r>
                <a:r>
                  <a:rPr lang="en-US" altLang="zh-CN" dirty="0"/>
                  <a:t>J </a:t>
                </a:r>
                <a:r>
                  <a:rPr lang="en-US" altLang="zh-CN" dirty="0" err="1"/>
                  <a:t>i</a:t>
                </a:r>
                <a:r>
                  <a:rPr lang="en-US" altLang="zh-CN" dirty="0"/>
                  <a:t> </a:t>
                </a:r>
                <a:r>
                  <a:rPr lang="zh-CN" altLang="en-US" dirty="0"/>
                  <a:t>在机器 </a:t>
                </a:r>
                <a:r>
                  <a:rPr lang="en-US" altLang="zh-CN" dirty="0"/>
                  <a:t>j </a:t>
                </a:r>
                <a:r>
                  <a:rPr lang="zh-CN" altLang="en-US" dirty="0"/>
                  <a:t>上完成处理的时间。所有作业在机器 </a:t>
                </a:r>
                <a:r>
                  <a:rPr lang="en-US" altLang="zh-CN" dirty="0"/>
                  <a:t>2 </a:t>
                </a:r>
                <a:r>
                  <a:rPr lang="zh-CN" altLang="en-US" dirty="0"/>
                  <a:t>上完成处理的时间和</a:t>
                </a:r>
              </a:p>
              <a:p>
                <a:pPr marL="0" indent="0">
                  <a:buNone/>
                </a:pPr>
                <a:r>
                  <a:rPr lang="en-US" altLang="zh-CN" dirty="0"/>
                  <a:t>f=</a:t>
                </a:r>
                <a14:m>
                  <m:oMath xmlns:m="http://schemas.openxmlformats.org/officeDocument/2006/math">
                    <m:nary>
                      <m:naryPr>
                        <m:chr m:val="∑"/>
                        <m:limLoc m:val="undOvr"/>
                        <m:grow m:val="on"/>
                        <m:ctrlPr>
                          <a:rPr lang="en-US" altLang="zh-CN" i="1" smtClean="0">
                            <a:latin typeface="Cambria Math" panose="02040503050406030204" pitchFamily="18" charset="0"/>
                          </a:rPr>
                        </m:ctrlPr>
                      </m:naryPr>
                      <m:sub>
                        <m:r>
                          <a:rPr lang="en-US" altLang="zh-CN" i="1" smtClean="0">
                            <a:latin typeface="Cambria Math" panose="02040503050406030204" pitchFamily="18" charset="0"/>
                          </a:rPr>
                          <m:t>𝑖</m:t>
                        </m:r>
                        <m:r>
                          <a:rPr lang="en-US" altLang="zh-CN" i="1" smtClean="0">
                            <a:latin typeface="Cambria Math" panose="02040503050406030204" pitchFamily="18" charset="0"/>
                          </a:rPr>
                          <m:t>=1</m:t>
                        </m:r>
                      </m:sub>
                      <m:sup>
                        <m:r>
                          <a:rPr lang="en-US" altLang="zh-CN" i="1" smtClean="0">
                            <a:latin typeface="Cambria Math" panose="02040503050406030204" pitchFamily="18" charset="0"/>
                          </a:rPr>
                          <m:t>𝑛</m:t>
                        </m:r>
                      </m:sup>
                      <m:e>
                        <m:sSub>
                          <m:sSubPr>
                            <m:ctrlPr>
                              <a:rPr lang="en-US" altLang="zh-CN" i="1" smtClean="0">
                                <a:solidFill>
                                  <a:srgbClr val="836967"/>
                                </a:solidFill>
                                <a:latin typeface="Cambria Math" panose="02040503050406030204" pitchFamily="18" charset="0"/>
                              </a:rPr>
                            </m:ctrlPr>
                          </m:sSubPr>
                          <m:e>
                            <m:r>
                              <a:rPr lang="en-US" altLang="zh-CN" i="1" smtClean="0">
                                <a:latin typeface="Cambria Math" panose="02040503050406030204" pitchFamily="18" charset="0"/>
                              </a:rPr>
                              <m:t>𝐹</m:t>
                            </m:r>
                          </m:e>
                          <m:sub>
                            <m:r>
                              <a:rPr lang="en-US" altLang="zh-CN" i="1" smtClean="0">
                                <a:latin typeface="Cambria Math" panose="02040503050406030204" pitchFamily="18" charset="0"/>
                              </a:rPr>
                              <m:t>2</m:t>
                            </m:r>
                            <m:r>
                              <a:rPr lang="en-US" altLang="zh-CN" i="1" smtClean="0">
                                <a:latin typeface="Cambria Math" panose="02040503050406030204" pitchFamily="18" charset="0"/>
                              </a:rPr>
                              <m:t>𝑖</m:t>
                            </m:r>
                          </m:sub>
                        </m:sSub>
                      </m:e>
                    </m:nary>
                  </m:oMath>
                </a14:m>
                <a:r>
                  <a:rPr lang="zh-CN" altLang="en-US" dirty="0"/>
                  <a:t>称为该作业调度的完成时间和。</a:t>
                </a:r>
              </a:p>
              <a:p>
                <a:pPr marL="0" indent="0">
                  <a:buNone/>
                </a:pPr>
                <a:r>
                  <a:rPr lang="en-US" altLang="zh-CN" dirty="0"/>
                  <a:t>	</a:t>
                </a:r>
                <a:r>
                  <a:rPr lang="zh-CN" altLang="en-US" dirty="0"/>
                  <a:t>批处理作业调度问题的目标：对于给定的 </a:t>
                </a:r>
                <a:r>
                  <a:rPr lang="en-US" altLang="zh-CN" dirty="0"/>
                  <a:t>n </a:t>
                </a:r>
                <a:r>
                  <a:rPr lang="zh-CN" altLang="en-US" dirty="0"/>
                  <a:t>个作业，制定一个最佳作业调度方案，使其完成时间和达到最小。</a:t>
                </a:r>
              </a:p>
            </p:txBody>
          </p:sp>
        </mc:Choice>
        <mc:Fallback xmlns="">
          <p:sp>
            <p:nvSpPr>
              <p:cNvPr id="3" name="内容占位符 2">
                <a:extLst>
                  <a:ext uri="{FF2B5EF4-FFF2-40B4-BE49-F238E27FC236}">
                    <a16:creationId xmlns:a16="http://schemas.microsoft.com/office/drawing/2014/main" id="{CAA821F7-AE56-4804-84FA-ABA83E6862C0}"/>
                  </a:ext>
                </a:extLst>
              </p:cNvPr>
              <p:cNvSpPr>
                <a:spLocks noGrp="1" noRot="1" noChangeAspect="1" noMove="1" noResize="1" noEditPoints="1" noAdjustHandles="1" noChangeArrowheads="1" noChangeShapeType="1" noTextEdit="1"/>
              </p:cNvSpPr>
              <p:nvPr>
                <p:ph idx="1"/>
              </p:nvPr>
            </p:nvSpPr>
            <p:spPr>
              <a:xfrm>
                <a:off x="838200" y="247650"/>
                <a:ext cx="10515600" cy="5929313"/>
              </a:xfrm>
              <a:blipFill>
                <a:blip r:embed="rId2"/>
                <a:stretch>
                  <a:fillRect l="-1217" t="-1955"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393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7FEED2-554C-418C-9C14-890B6D3F0AB9}"/>
              </a:ext>
            </a:extLst>
          </p:cNvPr>
          <p:cNvSpPr>
            <a:spLocks noGrp="1"/>
          </p:cNvSpPr>
          <p:nvPr>
            <p:ph idx="1"/>
          </p:nvPr>
        </p:nvSpPr>
        <p:spPr>
          <a:xfrm>
            <a:off x="838200" y="304800"/>
            <a:ext cx="10515600" cy="5872163"/>
          </a:xfrm>
        </p:spPr>
        <p:txBody>
          <a:bodyPr/>
          <a:lstStyle/>
          <a:p>
            <a:pPr marL="0" indent="0">
              <a:buNone/>
            </a:pPr>
            <a:r>
              <a:rPr lang="zh-CN" altLang="en-US" dirty="0"/>
              <a:t>例：作业数 </a:t>
            </a:r>
            <a:r>
              <a:rPr lang="en-US" altLang="zh-CN" dirty="0"/>
              <a:t>n=3 </a:t>
            </a:r>
            <a:r>
              <a:rPr lang="zh-CN" altLang="en-US" dirty="0"/>
              <a:t>的批处理调度问题，这 </a:t>
            </a:r>
            <a:r>
              <a:rPr lang="en-US" altLang="zh-CN" dirty="0"/>
              <a:t>3 </a:t>
            </a:r>
            <a:r>
              <a:rPr lang="zh-CN" altLang="en-US" dirty="0"/>
              <a:t>个作业在各机器上需要花费的时间如表所示。</a:t>
            </a:r>
            <a:endParaRPr lang="en-US" altLang="zh-CN" dirty="0"/>
          </a:p>
          <a:p>
            <a:pPr marL="0" indent="0">
              <a:buNone/>
            </a:pPr>
            <a:endParaRPr lang="zh-CN" altLang="en-US" dirty="0"/>
          </a:p>
        </p:txBody>
      </p:sp>
      <p:pic>
        <p:nvPicPr>
          <p:cNvPr id="7" name="图片 6">
            <a:extLst>
              <a:ext uri="{FF2B5EF4-FFF2-40B4-BE49-F238E27FC236}">
                <a16:creationId xmlns:a16="http://schemas.microsoft.com/office/drawing/2014/main" id="{41ED640F-43B6-4259-A919-E61812C09CE6}"/>
              </a:ext>
            </a:extLst>
          </p:cNvPr>
          <p:cNvPicPr>
            <a:picLocks noChangeAspect="1"/>
          </p:cNvPicPr>
          <p:nvPr/>
        </p:nvPicPr>
        <p:blipFill>
          <a:blip r:embed="rId2"/>
          <a:stretch>
            <a:fillRect/>
          </a:stretch>
        </p:blipFill>
        <p:spPr>
          <a:xfrm>
            <a:off x="411956" y="1743075"/>
            <a:ext cx="4791075" cy="1524000"/>
          </a:xfrm>
          <a:prstGeom prst="rect">
            <a:avLst/>
          </a:prstGeom>
        </p:spPr>
      </p:pic>
      <p:pic>
        <p:nvPicPr>
          <p:cNvPr id="11" name="图片 10">
            <a:extLst>
              <a:ext uri="{FF2B5EF4-FFF2-40B4-BE49-F238E27FC236}">
                <a16:creationId xmlns:a16="http://schemas.microsoft.com/office/drawing/2014/main" id="{770CF5FC-7A9D-4FA5-A965-ED48A9895D7D}"/>
              </a:ext>
            </a:extLst>
          </p:cNvPr>
          <p:cNvPicPr>
            <a:picLocks noChangeAspect="1"/>
          </p:cNvPicPr>
          <p:nvPr/>
        </p:nvPicPr>
        <p:blipFill>
          <a:blip r:embed="rId3"/>
          <a:stretch>
            <a:fillRect/>
          </a:stretch>
        </p:blipFill>
        <p:spPr>
          <a:xfrm>
            <a:off x="5388769" y="1652588"/>
            <a:ext cx="6391275" cy="4524375"/>
          </a:xfrm>
          <a:prstGeom prst="rect">
            <a:avLst/>
          </a:prstGeom>
        </p:spPr>
      </p:pic>
      <p:pic>
        <p:nvPicPr>
          <p:cNvPr id="13" name="图片 12">
            <a:extLst>
              <a:ext uri="{FF2B5EF4-FFF2-40B4-BE49-F238E27FC236}">
                <a16:creationId xmlns:a16="http://schemas.microsoft.com/office/drawing/2014/main" id="{E3A94C75-48FF-4C2D-93FE-FBF119FA229B}"/>
              </a:ext>
            </a:extLst>
          </p:cNvPr>
          <p:cNvPicPr>
            <a:picLocks noChangeAspect="1"/>
          </p:cNvPicPr>
          <p:nvPr/>
        </p:nvPicPr>
        <p:blipFill>
          <a:blip r:embed="rId4"/>
          <a:stretch>
            <a:fillRect/>
          </a:stretch>
        </p:blipFill>
        <p:spPr>
          <a:xfrm>
            <a:off x="0" y="4019550"/>
            <a:ext cx="5795802" cy="1647826"/>
          </a:xfrm>
          <a:prstGeom prst="rect">
            <a:avLst/>
          </a:prstGeom>
        </p:spPr>
      </p:pic>
    </p:spTree>
    <p:extLst>
      <p:ext uri="{BB962C8B-B14F-4D97-AF65-F5344CB8AC3E}">
        <p14:creationId xmlns:p14="http://schemas.microsoft.com/office/powerpoint/2010/main" val="3260035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119B58-B548-43C0-8309-65A104AADF02}"/>
              </a:ext>
            </a:extLst>
          </p:cNvPr>
          <p:cNvSpPr>
            <a:spLocks noGrp="1"/>
          </p:cNvSpPr>
          <p:nvPr>
            <p:ph idx="1"/>
          </p:nvPr>
        </p:nvSpPr>
        <p:spPr>
          <a:xfrm>
            <a:off x="838200" y="323850"/>
            <a:ext cx="10515600" cy="5853113"/>
          </a:xfrm>
        </p:spPr>
        <p:txBody>
          <a:bodyPr>
            <a:normAutofit fontScale="47500" lnSpcReduction="20000"/>
          </a:bodyPr>
          <a:lstStyle/>
          <a:p>
            <a:pPr marL="0" indent="0">
              <a:buNone/>
            </a:pPr>
            <a:r>
              <a:rPr lang="zh-CN" altLang="en-US" dirty="0">
                <a:highlight>
                  <a:srgbClr val="FFFF00"/>
                </a:highlight>
              </a:rPr>
              <a:t>算法描述：</a:t>
            </a:r>
            <a:endParaRPr lang="en-US" altLang="zh-CN" dirty="0">
              <a:highlight>
                <a:srgbClr val="FFFF00"/>
              </a:highlight>
            </a:endParaRPr>
          </a:p>
          <a:p>
            <a:pPr marL="0" indent="0">
              <a:buNone/>
            </a:pPr>
            <a:r>
              <a:rPr lang="en-US" altLang="zh-CN" dirty="0"/>
              <a:t>void Backtrack(int </a:t>
            </a:r>
            <a:r>
              <a:rPr lang="en-US" altLang="zh-CN" dirty="0" err="1"/>
              <a:t>i</a:t>
            </a:r>
            <a:r>
              <a:rPr lang="en-US" altLang="zh-CN" dirty="0"/>
              <a:t>){ </a:t>
            </a:r>
          </a:p>
          <a:p>
            <a:pPr marL="0" indent="0">
              <a:buNone/>
            </a:pPr>
            <a:r>
              <a:rPr lang="en-US" altLang="zh-CN" dirty="0"/>
              <a:t>	if (</a:t>
            </a:r>
            <a:r>
              <a:rPr lang="en-US" altLang="zh-CN" dirty="0" err="1"/>
              <a:t>i</a:t>
            </a:r>
            <a:r>
              <a:rPr lang="en-US" altLang="zh-CN" dirty="0"/>
              <a:t>&gt;n){						// </a:t>
            </a:r>
            <a:r>
              <a:rPr lang="zh-CN" altLang="en-US" dirty="0"/>
              <a:t>算法搜索至叶结点 得到一个可行解</a:t>
            </a:r>
            <a:endParaRPr lang="en-US" altLang="zh-CN" dirty="0"/>
          </a:p>
          <a:p>
            <a:pPr marL="0" indent="0">
              <a:buNone/>
            </a:pPr>
            <a:r>
              <a:rPr lang="en-US" altLang="zh-CN" dirty="0"/>
              <a:t>		for (int j=1; j&lt;=n; </a:t>
            </a:r>
            <a:r>
              <a:rPr lang="en-US" altLang="zh-CN" dirty="0" err="1"/>
              <a:t>j++</a:t>
            </a:r>
            <a:r>
              <a:rPr lang="en-US" altLang="zh-CN" dirty="0"/>
              <a:t>)</a:t>
            </a:r>
          </a:p>
          <a:p>
            <a:pPr marL="0" indent="0">
              <a:buNone/>
            </a:pPr>
            <a:r>
              <a:rPr lang="en-US" altLang="zh-CN" dirty="0"/>
              <a:t>			</a:t>
            </a:r>
            <a:r>
              <a:rPr lang="en-US" altLang="zh-CN" dirty="0" err="1"/>
              <a:t>bestx</a:t>
            </a:r>
            <a:r>
              <a:rPr lang="en-US" altLang="zh-CN" dirty="0"/>
              <a:t>[j] = x[j];			 //x[</a:t>
            </a:r>
            <a:r>
              <a:rPr lang="en-US" altLang="zh-CN" dirty="0" err="1"/>
              <a:t>i</a:t>
            </a:r>
            <a:r>
              <a:rPr lang="en-US" altLang="zh-CN" dirty="0"/>
              <a:t>] </a:t>
            </a:r>
            <a:r>
              <a:rPr lang="zh-CN" altLang="en-US" dirty="0"/>
              <a:t>的初值为 </a:t>
            </a:r>
            <a:r>
              <a:rPr lang="en-US" altLang="zh-CN" dirty="0" err="1"/>
              <a:t>i</a:t>
            </a:r>
            <a:endParaRPr lang="en-US" altLang="zh-CN" dirty="0"/>
          </a:p>
          <a:p>
            <a:pPr marL="0" indent="0">
              <a:buNone/>
            </a:pPr>
            <a:r>
              <a:rPr lang="en-US" altLang="zh-CN" dirty="0"/>
              <a:t>		</a:t>
            </a:r>
            <a:r>
              <a:rPr lang="en-US" altLang="zh-CN" dirty="0" err="1"/>
              <a:t>bestf</a:t>
            </a:r>
            <a:r>
              <a:rPr lang="en-US" altLang="zh-CN" dirty="0"/>
              <a:t> =f ; 					//</a:t>
            </a:r>
            <a:r>
              <a:rPr lang="en-US" altLang="zh-CN" dirty="0" err="1"/>
              <a:t>bestf</a:t>
            </a:r>
            <a:r>
              <a:rPr lang="en-US" altLang="zh-CN" dirty="0"/>
              <a:t> </a:t>
            </a:r>
            <a:r>
              <a:rPr lang="zh-CN" altLang="en-US" dirty="0"/>
              <a:t>的初值为 </a:t>
            </a:r>
            <a:r>
              <a:rPr lang="en-US" altLang="zh-CN" dirty="0"/>
              <a:t>32767</a:t>
            </a:r>
          </a:p>
          <a:p>
            <a:pPr marL="0" indent="0">
              <a:buNone/>
            </a:pPr>
            <a:r>
              <a:rPr lang="en-US" altLang="zh-CN" dirty="0"/>
              <a:t>}</a:t>
            </a:r>
          </a:p>
          <a:p>
            <a:pPr marL="0" indent="0">
              <a:buNone/>
            </a:pPr>
            <a:r>
              <a:rPr lang="en-US" altLang="zh-CN" dirty="0"/>
              <a:t>	else 						//</a:t>
            </a:r>
            <a:r>
              <a:rPr lang="zh-CN" altLang="en-US" dirty="0"/>
              <a:t>当 </a:t>
            </a:r>
            <a:r>
              <a:rPr lang="en-US" altLang="zh-CN" dirty="0" err="1"/>
              <a:t>i</a:t>
            </a:r>
            <a:r>
              <a:rPr lang="en-US" altLang="zh-CN" dirty="0"/>
              <a:t>  n </a:t>
            </a:r>
            <a:r>
              <a:rPr lang="zh-CN" altLang="en-US" dirty="0"/>
              <a:t>时，当前扩展结点位于排列树的第 </a:t>
            </a:r>
            <a:r>
              <a:rPr lang="en-US" altLang="zh-CN" dirty="0"/>
              <a:t>i-1 </a:t>
            </a:r>
            <a:r>
              <a:rPr lang="zh-CN" altLang="en-US" dirty="0"/>
              <a:t>层</a:t>
            </a:r>
          </a:p>
          <a:p>
            <a:pPr marL="0" indent="0">
              <a:buNone/>
            </a:pPr>
            <a:r>
              <a:rPr lang="en-US" altLang="zh-CN" dirty="0"/>
              <a:t>		for (int j=</a:t>
            </a:r>
            <a:r>
              <a:rPr lang="en-US" altLang="zh-CN" dirty="0" err="1"/>
              <a:t>i</a:t>
            </a:r>
            <a:r>
              <a:rPr lang="en-US" altLang="zh-CN" dirty="0"/>
              <a:t>; j&lt;=n; </a:t>
            </a:r>
            <a:r>
              <a:rPr lang="en-US" altLang="zh-CN" dirty="0" err="1"/>
              <a:t>j++</a:t>
            </a:r>
            <a:r>
              <a:rPr lang="en-US" altLang="zh-CN" dirty="0"/>
              <a:t>){ </a:t>
            </a:r>
          </a:p>
          <a:p>
            <a:pPr marL="0" indent="0">
              <a:buNone/>
            </a:pPr>
            <a:r>
              <a:rPr lang="en-US" altLang="zh-CN" dirty="0"/>
              <a:t>			f1+= M[x[j]][1];			 //</a:t>
            </a:r>
            <a:r>
              <a:rPr lang="zh-CN" altLang="en-US" dirty="0"/>
              <a:t>前 </a:t>
            </a:r>
            <a:r>
              <a:rPr lang="en-US" altLang="zh-CN" dirty="0" err="1"/>
              <a:t>i</a:t>
            </a:r>
            <a:r>
              <a:rPr lang="en-US" altLang="zh-CN" dirty="0"/>
              <a:t> </a:t>
            </a:r>
            <a:r>
              <a:rPr lang="zh-CN" altLang="en-US" dirty="0"/>
              <a:t>个被调度作业需要机器 </a:t>
            </a:r>
            <a:r>
              <a:rPr lang="en-US" altLang="zh-CN" dirty="0"/>
              <a:t>1 </a:t>
            </a:r>
            <a:r>
              <a:rPr lang="zh-CN" altLang="en-US" dirty="0"/>
              <a:t>的处理时间和</a:t>
            </a:r>
          </a:p>
          <a:p>
            <a:pPr marL="0" indent="0">
              <a:buNone/>
            </a:pPr>
            <a:r>
              <a:rPr lang="en-US" altLang="zh-CN" dirty="0"/>
              <a:t>			f2[</a:t>
            </a:r>
            <a:r>
              <a:rPr lang="en-US" altLang="zh-CN" dirty="0" err="1"/>
              <a:t>i</a:t>
            </a:r>
            <a:r>
              <a:rPr lang="en-US" altLang="zh-CN" dirty="0"/>
              <a:t>]= ((f2[i-1] &gt; f1) ? f2[i-1]:f1) + M[x[j]][2];     	 //</a:t>
            </a:r>
            <a:r>
              <a:rPr lang="zh-CN" altLang="en-US" dirty="0"/>
              <a:t>第 </a:t>
            </a:r>
            <a:r>
              <a:rPr lang="en-US" altLang="zh-CN" dirty="0" err="1"/>
              <a:t>i</a:t>
            </a:r>
            <a:r>
              <a:rPr lang="en-US" altLang="zh-CN" dirty="0"/>
              <a:t> </a:t>
            </a:r>
            <a:r>
              <a:rPr lang="zh-CN" altLang="en-US" dirty="0"/>
              <a:t>个作业在第 </a:t>
            </a:r>
            <a:r>
              <a:rPr lang="en-US" altLang="zh-CN" dirty="0"/>
              <a:t>2 </a:t>
            </a:r>
            <a:r>
              <a:rPr lang="zh-CN" altLang="en-US" dirty="0"/>
              <a:t>个机器上完成处理的时间</a:t>
            </a:r>
          </a:p>
          <a:p>
            <a:pPr marL="0" indent="0">
              <a:buNone/>
            </a:pPr>
            <a:r>
              <a:rPr lang="en-US" altLang="zh-CN" dirty="0"/>
              <a:t>			f+= f2[</a:t>
            </a:r>
            <a:r>
              <a:rPr lang="en-US" altLang="zh-CN" dirty="0" err="1"/>
              <a:t>i</a:t>
            </a:r>
            <a:r>
              <a:rPr lang="en-US" altLang="zh-CN" dirty="0"/>
              <a:t>]; 				//</a:t>
            </a:r>
            <a:r>
              <a:rPr lang="zh-CN" altLang="en-US" dirty="0"/>
              <a:t>前 </a:t>
            </a:r>
            <a:r>
              <a:rPr lang="en-US" altLang="zh-CN" dirty="0" err="1"/>
              <a:t>i</a:t>
            </a:r>
            <a:r>
              <a:rPr lang="en-US" altLang="zh-CN" dirty="0"/>
              <a:t> </a:t>
            </a:r>
            <a:r>
              <a:rPr lang="zh-CN" altLang="en-US" dirty="0"/>
              <a:t>个被调度作业在第 </a:t>
            </a:r>
            <a:r>
              <a:rPr lang="en-US" altLang="zh-CN" dirty="0"/>
              <a:t>2 </a:t>
            </a:r>
            <a:r>
              <a:rPr lang="zh-CN" altLang="en-US" dirty="0"/>
              <a:t>个机器上完成处理的时间和</a:t>
            </a:r>
          </a:p>
          <a:p>
            <a:pPr marL="0" indent="0">
              <a:buNone/>
            </a:pPr>
            <a:r>
              <a:rPr lang="en-US" altLang="zh-CN" dirty="0"/>
              <a:t>			if (f &lt; </a:t>
            </a:r>
            <a:r>
              <a:rPr lang="en-US" altLang="zh-CN" dirty="0" err="1"/>
              <a:t>bestf</a:t>
            </a:r>
            <a:r>
              <a:rPr lang="en-US" altLang="zh-CN" dirty="0"/>
              <a:t>){</a:t>
            </a:r>
          </a:p>
          <a:p>
            <a:pPr marL="0" indent="0">
              <a:buNone/>
            </a:pPr>
            <a:r>
              <a:rPr lang="en-US" altLang="zh-CN" dirty="0"/>
              <a:t>				 Swap(x[</a:t>
            </a:r>
            <a:r>
              <a:rPr lang="en-US" altLang="zh-CN" dirty="0" err="1"/>
              <a:t>i</a:t>
            </a:r>
            <a:r>
              <a:rPr lang="en-US" altLang="zh-CN" dirty="0"/>
              <a:t>], x[j]);</a:t>
            </a:r>
          </a:p>
          <a:p>
            <a:pPr marL="0" indent="0">
              <a:buNone/>
            </a:pPr>
            <a:r>
              <a:rPr lang="en-US" altLang="zh-CN" dirty="0"/>
              <a:t>				Backtrack(</a:t>
            </a:r>
            <a:r>
              <a:rPr lang="en-US" altLang="zh-CN" dirty="0" err="1"/>
              <a:t>i</a:t>
            </a:r>
            <a:r>
              <a:rPr lang="en-US" altLang="zh-CN" dirty="0"/>
              <a:t> + 1);</a:t>
            </a:r>
          </a:p>
          <a:p>
            <a:pPr marL="0" indent="0">
              <a:buNone/>
            </a:pPr>
            <a:r>
              <a:rPr lang="en-US" altLang="zh-CN" dirty="0"/>
              <a:t>				Swap(x[</a:t>
            </a:r>
            <a:r>
              <a:rPr lang="en-US" altLang="zh-CN" dirty="0" err="1"/>
              <a:t>i</a:t>
            </a:r>
            <a:r>
              <a:rPr lang="en-US" altLang="zh-CN" dirty="0"/>
              <a:t>], x[j]);</a:t>
            </a:r>
          </a:p>
          <a:p>
            <a:pPr marL="0" indent="0">
              <a:buNone/>
            </a:pPr>
            <a:r>
              <a:rPr lang="en-US" altLang="zh-CN" dirty="0"/>
              <a:t>			}</a:t>
            </a:r>
          </a:p>
          <a:p>
            <a:pPr marL="0" indent="0">
              <a:buNone/>
            </a:pPr>
            <a:r>
              <a:rPr lang="en-US" altLang="zh-CN" dirty="0"/>
              <a:t>			f1 -= M[x[j]][1];</a:t>
            </a:r>
          </a:p>
          <a:p>
            <a:pPr marL="0" indent="0">
              <a:buNone/>
            </a:pPr>
            <a:r>
              <a:rPr lang="en-US" altLang="zh-CN" dirty="0"/>
              <a:t>			f -= f2[</a:t>
            </a:r>
            <a:r>
              <a:rPr lang="en-US" altLang="zh-CN" dirty="0" err="1"/>
              <a:t>i</a:t>
            </a:r>
            <a:r>
              <a:rPr lang="en-US" altLang="zh-CN" dirty="0"/>
              <a:t>];</a:t>
            </a:r>
          </a:p>
          <a:p>
            <a:pPr marL="0" indent="0">
              <a:buNone/>
            </a:pPr>
            <a:r>
              <a:rPr lang="en-US" altLang="zh-CN" dirty="0"/>
              <a:t>		}</a:t>
            </a:r>
          </a:p>
          <a:p>
            <a:pPr marL="0" indent="0">
              <a:buNone/>
            </a:pPr>
            <a:r>
              <a:rPr lang="en-US" altLang="zh-CN" dirty="0"/>
              <a:t>}</a:t>
            </a:r>
            <a:endParaRPr lang="zh-CN" altLang="en-US" dirty="0"/>
          </a:p>
        </p:txBody>
      </p:sp>
    </p:spTree>
    <p:extLst>
      <p:ext uri="{BB962C8B-B14F-4D97-AF65-F5344CB8AC3E}">
        <p14:creationId xmlns:p14="http://schemas.microsoft.com/office/powerpoint/2010/main" val="3277943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717F5F-5326-424A-9915-3E592E97548A}"/>
              </a:ext>
            </a:extLst>
          </p:cNvPr>
          <p:cNvSpPr>
            <a:spLocks noGrp="1"/>
          </p:cNvSpPr>
          <p:nvPr>
            <p:ph idx="1"/>
          </p:nvPr>
        </p:nvSpPr>
        <p:spPr>
          <a:xfrm>
            <a:off x="838200" y="371475"/>
            <a:ext cx="10515600" cy="5805488"/>
          </a:xfrm>
        </p:spPr>
        <p:txBody>
          <a:bodyPr/>
          <a:lstStyle/>
          <a:p>
            <a:pPr marL="0" indent="0">
              <a:buNone/>
            </a:pPr>
            <a:r>
              <a:rPr lang="zh-CN" altLang="en-US" dirty="0"/>
              <a:t>算法复杂性分析：</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65500A19-26D4-414B-8911-483663B68A01}"/>
              </a:ext>
            </a:extLst>
          </p:cNvPr>
          <p:cNvPicPr>
            <a:picLocks noChangeAspect="1"/>
          </p:cNvPicPr>
          <p:nvPr/>
        </p:nvPicPr>
        <p:blipFill>
          <a:blip r:embed="rId2"/>
          <a:stretch>
            <a:fillRect/>
          </a:stretch>
        </p:blipFill>
        <p:spPr>
          <a:xfrm>
            <a:off x="1414462" y="1581150"/>
            <a:ext cx="9363075" cy="933450"/>
          </a:xfrm>
          <a:prstGeom prst="rect">
            <a:avLst/>
          </a:prstGeom>
        </p:spPr>
      </p:pic>
    </p:spTree>
    <p:extLst>
      <p:ext uri="{BB962C8B-B14F-4D97-AF65-F5344CB8AC3E}">
        <p14:creationId xmlns:p14="http://schemas.microsoft.com/office/powerpoint/2010/main" val="357015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243DDD-F116-4603-836E-38713593F64E}"/>
              </a:ext>
            </a:extLst>
          </p:cNvPr>
          <p:cNvSpPr>
            <a:spLocks noGrp="1"/>
          </p:cNvSpPr>
          <p:nvPr>
            <p:ph idx="1"/>
          </p:nvPr>
        </p:nvSpPr>
        <p:spPr>
          <a:xfrm>
            <a:off x="838200" y="457200"/>
            <a:ext cx="10515600" cy="5719763"/>
          </a:xfrm>
        </p:spPr>
        <p:txBody>
          <a:bodyPr>
            <a:normAutofit/>
          </a:bodyPr>
          <a:lstStyle/>
          <a:p>
            <a:pPr marL="0" indent="0">
              <a:buNone/>
            </a:pPr>
            <a:r>
              <a:rPr lang="en-US" altLang="zh-CN" b="1" dirty="0"/>
              <a:t>1.</a:t>
            </a:r>
            <a:r>
              <a:rPr lang="zh-CN" altLang="en-US" b="1" dirty="0"/>
              <a:t>基本思想</a:t>
            </a:r>
            <a:endParaRPr lang="en-US" altLang="zh-CN" b="1" dirty="0"/>
          </a:p>
          <a:p>
            <a:pPr marL="0" indent="0">
              <a:buNone/>
            </a:pPr>
            <a:r>
              <a:rPr lang="en-US" altLang="zh-CN" sz="2600" dirty="0"/>
              <a:t>	</a:t>
            </a:r>
            <a:r>
              <a:rPr lang="zh-CN" altLang="en-US" sz="2600" dirty="0"/>
              <a:t>回溯法有“通用的解题法”之称。用它可以求出问题的所有解（全部可行解或一个最优解）或任一解（可行解</a:t>
            </a:r>
            <a:r>
              <a:rPr lang="en-US" altLang="zh-CN" sz="2600" dirty="0"/>
              <a:t>—</a:t>
            </a:r>
            <a:r>
              <a:rPr lang="zh-CN" altLang="en-US" sz="2600" dirty="0"/>
              <a:t>解空间中满足约束条件的解）。</a:t>
            </a:r>
            <a:endParaRPr lang="en-US" altLang="zh-CN" sz="2600" dirty="0"/>
          </a:p>
          <a:p>
            <a:pPr marL="0" indent="0">
              <a:buNone/>
            </a:pPr>
            <a:r>
              <a:rPr lang="en-US" altLang="zh-CN" sz="2600" dirty="0"/>
              <a:t>	</a:t>
            </a:r>
            <a:r>
              <a:rPr lang="zh-CN" altLang="en-US" sz="2600" dirty="0"/>
              <a:t>回溯法是一个既带有系统性又带有跳跃性的搜索法。它在包含问题所有解的解空间树中，按照深度优先的策略，从根出发进行搜索。搜索每到达解空间树的一个结点，总是先判断以该结点为根的子树（或结点）是否肯定不包含问题的解。如果肯定不包含，则跳过对该子树的系统搜索，一层一层地向它的祖先回溯，直到遇上一个还有未被搜索过的儿子的结点，才转向该结点的一个未曾搜索过的儿子结点，继续搜索；否则，进入该子树，继续按深优先的策略进行搜索。</a:t>
            </a:r>
            <a:endParaRPr lang="en-US" altLang="zh-CN" sz="2600" dirty="0"/>
          </a:p>
          <a:p>
            <a:pPr marL="0" indent="0">
              <a:buNone/>
            </a:pPr>
            <a:r>
              <a:rPr lang="en-US" altLang="zh-CN" sz="2600" dirty="0"/>
              <a:t>	</a:t>
            </a:r>
            <a:r>
              <a:rPr lang="zh-CN" altLang="en-US" sz="2600" dirty="0"/>
              <a:t>回溯法在用来求问题的所有解（或最优解）时，要回溯到根，且根的所有儿子都已被搜索过才结束；而在用来求问题的任一解时，只要搜索到问题的一个解就可结束。</a:t>
            </a:r>
          </a:p>
        </p:txBody>
      </p:sp>
    </p:spTree>
    <p:extLst>
      <p:ext uri="{BB962C8B-B14F-4D97-AF65-F5344CB8AC3E}">
        <p14:creationId xmlns:p14="http://schemas.microsoft.com/office/powerpoint/2010/main" val="239250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D9B07E0-3C98-4CF5-86E8-1B1AB57E1C7A}"/>
              </a:ext>
            </a:extLst>
          </p:cNvPr>
          <p:cNvSpPr>
            <a:spLocks noGrp="1"/>
          </p:cNvSpPr>
          <p:nvPr>
            <p:ph idx="1"/>
          </p:nvPr>
        </p:nvSpPr>
        <p:spPr>
          <a:xfrm>
            <a:off x="838200" y="285750"/>
            <a:ext cx="10515600" cy="6572250"/>
          </a:xfrm>
        </p:spPr>
        <p:txBody>
          <a:bodyPr/>
          <a:lstStyle/>
          <a:p>
            <a:pPr marL="0" indent="0">
              <a:buNone/>
            </a:pPr>
            <a:r>
              <a:rPr lang="en-US" altLang="zh-CN" dirty="0">
                <a:highlight>
                  <a:srgbClr val="FFFF00"/>
                </a:highlight>
              </a:rPr>
              <a:t>(1) </a:t>
            </a:r>
            <a:r>
              <a:rPr lang="zh-CN" altLang="en-US" dirty="0">
                <a:highlight>
                  <a:srgbClr val="FFFF00"/>
                </a:highlight>
              </a:rPr>
              <a:t>问题的解空间</a:t>
            </a:r>
            <a:endParaRPr lang="en-US" altLang="zh-CN" dirty="0">
              <a:highlight>
                <a:srgbClr val="FFFF00"/>
              </a:highlight>
            </a:endParaRPr>
          </a:p>
          <a:p>
            <a:pPr marL="0" indent="0">
              <a:buNone/>
            </a:pPr>
            <a:r>
              <a:rPr lang="zh-CN" altLang="en-US" dirty="0">
                <a:highlight>
                  <a:srgbClr val="FFFF00"/>
                </a:highlight>
              </a:rPr>
              <a:t>例</a:t>
            </a:r>
            <a:r>
              <a:rPr lang="en-US" altLang="zh-CN" dirty="0">
                <a:highlight>
                  <a:srgbClr val="FFFF00"/>
                </a:highlight>
              </a:rPr>
              <a:t>:</a:t>
            </a:r>
            <a:r>
              <a:rPr lang="zh-CN" altLang="en-US" dirty="0"/>
              <a:t>对于有 </a:t>
            </a:r>
            <a:r>
              <a:rPr lang="en-US" altLang="zh-CN" dirty="0"/>
              <a:t>n </a:t>
            </a:r>
            <a:r>
              <a:rPr lang="zh-CN" altLang="en-US" dirty="0"/>
              <a:t>种可选物品的 </a:t>
            </a:r>
            <a:r>
              <a:rPr lang="en-US" altLang="zh-CN" dirty="0"/>
              <a:t>0-1 </a:t>
            </a:r>
            <a:r>
              <a:rPr lang="zh-CN" altLang="en-US" dirty="0"/>
              <a:t>背包问题，其解空间由长度为 </a:t>
            </a:r>
            <a:r>
              <a:rPr lang="en-US" altLang="zh-CN" dirty="0"/>
              <a:t>n </a:t>
            </a:r>
            <a:r>
              <a:rPr lang="zh-CN" altLang="en-US" dirty="0"/>
              <a:t>的 </a:t>
            </a:r>
            <a:r>
              <a:rPr lang="en-US" altLang="zh-CN" dirty="0"/>
              <a:t>0-1 </a:t>
            </a:r>
            <a:r>
              <a:rPr lang="zh-CN" altLang="en-US" dirty="0"/>
              <a:t>向量组成。该解空间包含了对变量的所有可能的 </a:t>
            </a:r>
            <a:r>
              <a:rPr lang="en-US" altLang="zh-CN" dirty="0"/>
              <a:t>0-1 </a:t>
            </a:r>
            <a:r>
              <a:rPr lang="zh-CN" altLang="en-US" dirty="0"/>
              <a:t>赋值。当 </a:t>
            </a:r>
            <a:r>
              <a:rPr lang="en-US" altLang="zh-CN" dirty="0"/>
              <a:t>n=3 </a:t>
            </a:r>
            <a:r>
              <a:rPr lang="zh-CN" altLang="en-US" dirty="0"/>
              <a:t>时，其解空间是：</a:t>
            </a:r>
            <a:endParaRPr lang="en-US" altLang="zh-CN" dirty="0"/>
          </a:p>
          <a:p>
            <a:pPr marL="0" indent="0">
              <a:buNone/>
            </a:pPr>
            <a:r>
              <a:rPr lang="en-US" altLang="zh-CN" dirty="0"/>
              <a:t>{(0,0,0), (0,1,0), (0,0,1), (1,0,0), (0,1,1), (1,0,1), (1,1,0), (1,1,1)}</a:t>
            </a:r>
          </a:p>
          <a:p>
            <a:pPr marL="0" indent="0">
              <a:buNone/>
            </a:pPr>
            <a:r>
              <a:rPr lang="en-US" altLang="zh-CN" dirty="0">
                <a:highlight>
                  <a:srgbClr val="FFFF00"/>
                </a:highlight>
              </a:rPr>
              <a:t>(2)</a:t>
            </a:r>
            <a:r>
              <a:rPr lang="zh-CN" altLang="en-US" dirty="0">
                <a:highlight>
                  <a:srgbClr val="FFFF00"/>
                </a:highlight>
              </a:rPr>
              <a:t>问题的解空间树</a:t>
            </a:r>
            <a:endParaRPr lang="en-US" altLang="zh-CN" dirty="0">
              <a:highlight>
                <a:srgbClr val="FFFF00"/>
              </a:highlight>
            </a:endParaRPr>
          </a:p>
          <a:p>
            <a:pPr marL="0" indent="0">
              <a:buNone/>
            </a:pPr>
            <a:r>
              <a:rPr lang="zh-CN" altLang="en-US" dirty="0">
                <a:highlight>
                  <a:srgbClr val="FFFF00"/>
                </a:highlight>
              </a:rPr>
              <a:t>例</a:t>
            </a:r>
            <a:r>
              <a:rPr lang="en-US" altLang="zh-CN" dirty="0">
                <a:highlight>
                  <a:srgbClr val="FFFF00"/>
                </a:highlight>
              </a:rPr>
              <a:t>:</a:t>
            </a:r>
            <a:r>
              <a:rPr lang="zh-CN" altLang="en-US" dirty="0"/>
              <a:t>对于 </a:t>
            </a:r>
            <a:r>
              <a:rPr lang="en-US" altLang="zh-CN" dirty="0"/>
              <a:t>n=3 </a:t>
            </a:r>
            <a:r>
              <a:rPr lang="zh-CN" altLang="en-US" dirty="0"/>
              <a:t>时的 </a:t>
            </a:r>
            <a:r>
              <a:rPr lang="en-US" altLang="zh-CN" dirty="0"/>
              <a:t>0-1 </a:t>
            </a:r>
            <a:r>
              <a:rPr lang="zh-CN" altLang="en-US" dirty="0"/>
              <a:t>背包问题，其解空间用一棵完全二叉树表示</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65825137-EFB6-4A7A-810D-4E7ABCA7EDCB}"/>
              </a:ext>
            </a:extLst>
          </p:cNvPr>
          <p:cNvPicPr>
            <a:picLocks noChangeAspect="1"/>
          </p:cNvPicPr>
          <p:nvPr/>
        </p:nvPicPr>
        <p:blipFill>
          <a:blip r:embed="rId2"/>
          <a:stretch>
            <a:fillRect/>
          </a:stretch>
        </p:blipFill>
        <p:spPr>
          <a:xfrm>
            <a:off x="2652712" y="3662362"/>
            <a:ext cx="7096125" cy="2981325"/>
          </a:xfrm>
          <a:prstGeom prst="rect">
            <a:avLst/>
          </a:prstGeom>
        </p:spPr>
      </p:pic>
    </p:spTree>
    <p:extLst>
      <p:ext uri="{BB962C8B-B14F-4D97-AF65-F5344CB8AC3E}">
        <p14:creationId xmlns:p14="http://schemas.microsoft.com/office/powerpoint/2010/main" val="2600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298EBE-17FF-4796-8B74-07CEA53E90BC}"/>
              </a:ext>
            </a:extLst>
          </p:cNvPr>
          <p:cNvSpPr>
            <a:spLocks noGrp="1"/>
          </p:cNvSpPr>
          <p:nvPr>
            <p:ph idx="1"/>
          </p:nvPr>
        </p:nvSpPr>
        <p:spPr>
          <a:xfrm>
            <a:off x="838200" y="304800"/>
            <a:ext cx="10515600" cy="6238875"/>
          </a:xfrm>
        </p:spPr>
        <p:txBody>
          <a:bodyPr>
            <a:normAutofit/>
          </a:bodyPr>
          <a:lstStyle/>
          <a:p>
            <a:pPr marL="0" indent="0">
              <a:buNone/>
            </a:pPr>
            <a:r>
              <a:rPr lang="en-US" altLang="zh-CN" dirty="0">
                <a:highlight>
                  <a:srgbClr val="FFFF00"/>
                </a:highlight>
              </a:rPr>
              <a:t>(3)</a:t>
            </a:r>
            <a:r>
              <a:rPr lang="zh-CN" altLang="en-US" dirty="0">
                <a:highlight>
                  <a:srgbClr val="FFFF00"/>
                </a:highlight>
              </a:rPr>
              <a:t>搜索解空间树</a:t>
            </a:r>
            <a:r>
              <a:rPr lang="en-US" altLang="zh-CN" dirty="0">
                <a:highlight>
                  <a:srgbClr val="FFFF00"/>
                </a:highlight>
              </a:rPr>
              <a:t>(</a:t>
            </a:r>
            <a:r>
              <a:rPr lang="zh-CN" altLang="en-US" dirty="0">
                <a:highlight>
                  <a:srgbClr val="FFFF00"/>
                </a:highlight>
              </a:rPr>
              <a:t>回溯法的基本思想</a:t>
            </a:r>
            <a:r>
              <a:rPr lang="en-US" altLang="zh-CN" dirty="0">
                <a:highlight>
                  <a:srgbClr val="FFFF00"/>
                </a:highlight>
              </a:rPr>
              <a:t>)</a:t>
            </a:r>
          </a:p>
          <a:p>
            <a:pPr marL="0" indent="0">
              <a:buNone/>
            </a:pPr>
            <a:r>
              <a:rPr lang="en-US" altLang="zh-CN" sz="2600" dirty="0"/>
              <a:t>	</a:t>
            </a:r>
            <a:r>
              <a:rPr lang="zh-CN" altLang="en-US" sz="2600" dirty="0"/>
              <a:t>确定了解空间的组织结构后，回溯法就从开始结点（根结点）出发，以深度优先的方式搜索整个解空间。这个开始结点就成为一个活结点，同时也成为当前的扩展结点。在当前的扩展结点处，搜索向纵深方向移至一个新结点。这个新结点就成为一个新的活结点，并成为当前的扩展结点。如果当前的扩展结点处不能再向纵深方向移动，则当前的扩展结点就成为死结点。此时应回溯到最近的一个活结点处，并使这个活结点成为当前的扩展结点。回溯法即以这种工作方式递归地在解空间中搜索，直至找到所要求的解或解空间中已无活结点时为止。</a:t>
            </a:r>
            <a:endParaRPr lang="en-US" altLang="zh-CN" sz="2600" dirty="0"/>
          </a:p>
          <a:p>
            <a:pPr marL="0" indent="0">
              <a:buNone/>
            </a:pPr>
            <a:r>
              <a:rPr lang="en-US" altLang="zh-CN" sz="2600" dirty="0"/>
              <a:t>	</a:t>
            </a:r>
            <a:r>
              <a:rPr lang="zh-CN" altLang="en-US" sz="2600" dirty="0">
                <a:highlight>
                  <a:srgbClr val="FFFF00"/>
                </a:highlight>
              </a:rPr>
              <a:t>例 </a:t>
            </a:r>
            <a:r>
              <a:rPr lang="en-US" altLang="zh-CN" sz="2600" dirty="0">
                <a:highlight>
                  <a:srgbClr val="FFFF00"/>
                </a:highlight>
              </a:rPr>
              <a:t>: </a:t>
            </a:r>
            <a:r>
              <a:rPr lang="zh-CN" altLang="en-US" sz="2600" dirty="0">
                <a:highlight>
                  <a:srgbClr val="FFFF00"/>
                </a:highlight>
              </a:rPr>
              <a:t>物品个数 </a:t>
            </a:r>
            <a:r>
              <a:rPr lang="en-US" altLang="zh-CN" sz="2600" dirty="0">
                <a:highlight>
                  <a:srgbClr val="FFFF00"/>
                </a:highlight>
              </a:rPr>
              <a:t>n=3 </a:t>
            </a:r>
            <a:r>
              <a:rPr lang="zh-CN" altLang="en-US" sz="2600" dirty="0">
                <a:highlight>
                  <a:srgbClr val="FFFF00"/>
                </a:highlight>
              </a:rPr>
              <a:t>的 </a:t>
            </a:r>
            <a:r>
              <a:rPr lang="en-US" altLang="zh-CN" sz="2600" dirty="0">
                <a:highlight>
                  <a:srgbClr val="FFFF00"/>
                </a:highlight>
              </a:rPr>
              <a:t>0-1 </a:t>
            </a:r>
            <a:r>
              <a:rPr lang="zh-CN" altLang="en-US" sz="2600" dirty="0">
                <a:highlight>
                  <a:srgbClr val="FFFF00"/>
                </a:highlight>
              </a:rPr>
              <a:t>背包问题。</a:t>
            </a:r>
            <a:r>
              <a:rPr lang="en-US" altLang="zh-CN" sz="2600" dirty="0">
                <a:highlight>
                  <a:srgbClr val="FFFF00"/>
                </a:highlight>
              </a:rPr>
              <a:t>W=[16,15,15]</a:t>
            </a:r>
            <a:r>
              <a:rPr lang="zh-CN" altLang="en-US" sz="2600" dirty="0">
                <a:highlight>
                  <a:srgbClr val="FFFF00"/>
                </a:highlight>
              </a:rPr>
              <a:t>，</a:t>
            </a:r>
            <a:r>
              <a:rPr lang="en-US" altLang="zh-CN" sz="2600" dirty="0">
                <a:highlight>
                  <a:srgbClr val="FFFF00"/>
                </a:highlight>
              </a:rPr>
              <a:t>V=[45,25,25]</a:t>
            </a:r>
            <a:r>
              <a:rPr lang="zh-CN" altLang="en-US" sz="2600" dirty="0">
                <a:highlight>
                  <a:srgbClr val="FFFF00"/>
                </a:highlight>
              </a:rPr>
              <a:t>，</a:t>
            </a:r>
            <a:r>
              <a:rPr lang="en-US" altLang="zh-CN" sz="2600" dirty="0">
                <a:highlight>
                  <a:srgbClr val="FFFF00"/>
                </a:highlight>
              </a:rPr>
              <a:t>c=30</a:t>
            </a:r>
            <a:r>
              <a:rPr lang="zh-CN" altLang="en-US" sz="2600" dirty="0">
                <a:highlight>
                  <a:srgbClr val="FFFF00"/>
                </a:highlight>
              </a:rPr>
              <a:t>。</a:t>
            </a:r>
          </a:p>
          <a:p>
            <a:pPr marL="0" indent="0">
              <a:buNone/>
            </a:pPr>
            <a:r>
              <a:rPr lang="en-US" altLang="zh-CN" sz="2600" dirty="0"/>
              <a:t>	</a:t>
            </a:r>
            <a:r>
              <a:rPr lang="zh-CN" altLang="en-US" sz="2600" dirty="0"/>
              <a:t>对本例来说，图中的结点 </a:t>
            </a:r>
            <a:r>
              <a:rPr lang="en-US" altLang="zh-CN" sz="2600" dirty="0"/>
              <a:t>K</a:t>
            </a:r>
            <a:r>
              <a:rPr lang="zh-CN" altLang="en-US" sz="2600" dirty="0"/>
              <a:t>、</a:t>
            </a:r>
            <a:r>
              <a:rPr lang="en-US" altLang="zh-CN" sz="2600" dirty="0"/>
              <a:t>L</a:t>
            </a:r>
            <a:r>
              <a:rPr lang="zh-CN" altLang="en-US" sz="2600" dirty="0"/>
              <a:t>、</a:t>
            </a:r>
            <a:r>
              <a:rPr lang="en-US" altLang="zh-CN" sz="2600" dirty="0"/>
              <a:t>M</a:t>
            </a:r>
            <a:r>
              <a:rPr lang="zh-CN" altLang="en-US" sz="2600" dirty="0"/>
              <a:t>、</a:t>
            </a:r>
            <a:r>
              <a:rPr lang="en-US" altLang="zh-CN" sz="2600" dirty="0"/>
              <a:t>N</a:t>
            </a:r>
            <a:r>
              <a:rPr lang="zh-CN" altLang="en-US" sz="2600" dirty="0"/>
              <a:t>、</a:t>
            </a:r>
            <a:r>
              <a:rPr lang="en-US" altLang="zh-CN" sz="2600" dirty="0"/>
              <a:t>O </a:t>
            </a:r>
            <a:r>
              <a:rPr lang="zh-CN" altLang="en-US" sz="2600" dirty="0"/>
              <a:t>分别对应一个可行解，结点 </a:t>
            </a:r>
            <a:r>
              <a:rPr lang="en-US" altLang="zh-CN" sz="2600" dirty="0"/>
              <a:t>K </a:t>
            </a:r>
            <a:r>
              <a:rPr lang="zh-CN" altLang="en-US" sz="2600" dirty="0"/>
              <a:t>相应的解的价值是 </a:t>
            </a:r>
            <a:r>
              <a:rPr lang="en-US" altLang="zh-CN" sz="2600" dirty="0"/>
              <a:t>45</a:t>
            </a:r>
            <a:r>
              <a:rPr lang="zh-CN" altLang="en-US" sz="2600" dirty="0"/>
              <a:t>，结点 </a:t>
            </a:r>
            <a:r>
              <a:rPr lang="en-US" altLang="zh-CN" sz="2600" dirty="0"/>
              <a:t>L </a:t>
            </a:r>
            <a:r>
              <a:rPr lang="zh-CN" altLang="en-US" sz="2600" dirty="0"/>
              <a:t>相应的解价值是 </a:t>
            </a:r>
            <a:r>
              <a:rPr lang="en-US" altLang="zh-CN" sz="2600" dirty="0"/>
              <a:t>50</a:t>
            </a:r>
            <a:r>
              <a:rPr lang="zh-CN" altLang="en-US" sz="2600" dirty="0"/>
              <a:t>，结点 </a:t>
            </a:r>
            <a:r>
              <a:rPr lang="en-US" altLang="zh-CN" sz="2600" dirty="0"/>
              <a:t>M </a:t>
            </a:r>
            <a:r>
              <a:rPr lang="zh-CN" altLang="en-US" sz="2600" dirty="0"/>
              <a:t>相应的解价值是 </a:t>
            </a:r>
            <a:r>
              <a:rPr lang="en-US" altLang="zh-CN" sz="2600" dirty="0"/>
              <a:t>25</a:t>
            </a:r>
            <a:r>
              <a:rPr lang="zh-CN" altLang="en-US" sz="2600" dirty="0"/>
              <a:t>，结点 </a:t>
            </a:r>
            <a:r>
              <a:rPr lang="en-US" altLang="zh-CN" sz="2600" dirty="0"/>
              <a:t>N </a:t>
            </a:r>
            <a:r>
              <a:rPr lang="zh-CN" altLang="en-US" sz="2600" dirty="0"/>
              <a:t>相应的解价值是 </a:t>
            </a:r>
            <a:r>
              <a:rPr lang="en-US" altLang="zh-CN" sz="2600" dirty="0"/>
              <a:t>25</a:t>
            </a:r>
            <a:r>
              <a:rPr lang="zh-CN" altLang="en-US" sz="2600" dirty="0"/>
              <a:t>，结点 </a:t>
            </a:r>
            <a:r>
              <a:rPr lang="en-US" altLang="zh-CN" sz="2600" dirty="0"/>
              <a:t>O </a:t>
            </a:r>
            <a:r>
              <a:rPr lang="zh-CN" altLang="en-US" sz="2600" dirty="0"/>
              <a:t>相应的解价值是 </a:t>
            </a:r>
            <a:r>
              <a:rPr lang="en-US" altLang="zh-CN" sz="2600" dirty="0"/>
              <a:t>0</a:t>
            </a:r>
            <a:r>
              <a:rPr lang="zh-CN" altLang="en-US" sz="2600" dirty="0"/>
              <a:t>；结点 </a:t>
            </a:r>
            <a:r>
              <a:rPr lang="en-US" altLang="zh-CN" sz="2600" dirty="0"/>
              <a:t>L </a:t>
            </a:r>
            <a:r>
              <a:rPr lang="zh-CN" altLang="en-US" sz="2600" dirty="0"/>
              <a:t>对应一个最优解；结点 </a:t>
            </a:r>
            <a:r>
              <a:rPr lang="en-US" altLang="zh-CN" sz="2600" dirty="0"/>
              <a:t>D</a:t>
            </a:r>
            <a:r>
              <a:rPr lang="zh-CN" altLang="en-US" sz="2600" dirty="0"/>
              <a:t>、</a:t>
            </a:r>
            <a:r>
              <a:rPr lang="en-US" altLang="zh-CN" sz="2600" dirty="0"/>
              <a:t>J </a:t>
            </a:r>
            <a:r>
              <a:rPr lang="zh-CN" altLang="en-US" sz="2600" dirty="0"/>
              <a:t>是死结点，导致一个不可行解。</a:t>
            </a:r>
          </a:p>
        </p:txBody>
      </p:sp>
    </p:spTree>
    <p:extLst>
      <p:ext uri="{BB962C8B-B14F-4D97-AF65-F5344CB8AC3E}">
        <p14:creationId xmlns:p14="http://schemas.microsoft.com/office/powerpoint/2010/main" val="43335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B74310-6443-4BFE-B646-7EDF8A39972E}"/>
              </a:ext>
            </a:extLst>
          </p:cNvPr>
          <p:cNvSpPr>
            <a:spLocks noGrp="1"/>
          </p:cNvSpPr>
          <p:nvPr>
            <p:ph idx="1"/>
          </p:nvPr>
        </p:nvSpPr>
        <p:spPr>
          <a:xfrm>
            <a:off x="838200" y="200025"/>
            <a:ext cx="10515600" cy="5976938"/>
          </a:xfrm>
        </p:spPr>
        <p:txBody>
          <a:bodyPr/>
          <a:lstStyle/>
          <a:p>
            <a:pPr marL="0" indent="0">
              <a:buNone/>
            </a:pPr>
            <a:r>
              <a:rPr lang="en-US" altLang="zh-CN" dirty="0">
                <a:highlight>
                  <a:srgbClr val="FFFF00"/>
                </a:highlight>
              </a:rPr>
              <a:t>(4)</a:t>
            </a:r>
            <a:r>
              <a:rPr lang="zh-CN" altLang="en-US" dirty="0">
                <a:highlight>
                  <a:srgbClr val="FFFF00"/>
                </a:highlight>
              </a:rPr>
              <a:t>子集树与排列树</a:t>
            </a:r>
            <a:endParaRPr lang="en-US" altLang="zh-CN" dirty="0">
              <a:highlight>
                <a:srgbClr val="FFFF00"/>
              </a:highlight>
            </a:endParaRPr>
          </a:p>
          <a:p>
            <a:pPr marL="0" indent="0">
              <a:buNone/>
            </a:pPr>
            <a:r>
              <a:rPr lang="en-US" altLang="zh-CN" dirty="0"/>
              <a:t>	</a:t>
            </a:r>
            <a:r>
              <a:rPr lang="zh-CN" altLang="en-US" dirty="0"/>
              <a:t>当所给的问题是从 </a:t>
            </a:r>
            <a:r>
              <a:rPr lang="en-US" altLang="zh-CN" dirty="0"/>
              <a:t>n </a:t>
            </a:r>
            <a:r>
              <a:rPr lang="zh-CN" altLang="en-US" dirty="0"/>
              <a:t>个元素的集合 </a:t>
            </a:r>
            <a:r>
              <a:rPr lang="en-US" altLang="zh-CN" dirty="0"/>
              <a:t>S </a:t>
            </a:r>
            <a:r>
              <a:rPr lang="zh-CN" altLang="en-US" dirty="0"/>
              <a:t>中找出满足某种性质的子集时，相应的解空间树称为子集树。</a:t>
            </a:r>
          </a:p>
        </p:txBody>
      </p:sp>
      <p:pic>
        <p:nvPicPr>
          <p:cNvPr id="5" name="图片 4">
            <a:extLst>
              <a:ext uri="{FF2B5EF4-FFF2-40B4-BE49-F238E27FC236}">
                <a16:creationId xmlns:a16="http://schemas.microsoft.com/office/drawing/2014/main" id="{23117E69-3E2B-4199-8B10-A3DAE25E033C}"/>
              </a:ext>
            </a:extLst>
          </p:cNvPr>
          <p:cNvPicPr>
            <a:picLocks noChangeAspect="1"/>
          </p:cNvPicPr>
          <p:nvPr/>
        </p:nvPicPr>
        <p:blipFill>
          <a:blip r:embed="rId2"/>
          <a:stretch>
            <a:fillRect/>
          </a:stretch>
        </p:blipFill>
        <p:spPr>
          <a:xfrm>
            <a:off x="1066800" y="2071687"/>
            <a:ext cx="6362700" cy="3762375"/>
          </a:xfrm>
          <a:prstGeom prst="rect">
            <a:avLst/>
          </a:prstGeom>
        </p:spPr>
      </p:pic>
    </p:spTree>
    <p:extLst>
      <p:ext uri="{BB962C8B-B14F-4D97-AF65-F5344CB8AC3E}">
        <p14:creationId xmlns:p14="http://schemas.microsoft.com/office/powerpoint/2010/main" val="411710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404331-1C3F-4925-BAC1-E89AEBA84F7C}"/>
              </a:ext>
            </a:extLst>
          </p:cNvPr>
          <p:cNvSpPr>
            <a:spLocks noGrp="1"/>
          </p:cNvSpPr>
          <p:nvPr>
            <p:ph idx="1"/>
          </p:nvPr>
        </p:nvSpPr>
        <p:spPr>
          <a:xfrm>
            <a:off x="838200" y="295275"/>
            <a:ext cx="10515600" cy="5881688"/>
          </a:xfrm>
        </p:spPr>
        <p:txBody>
          <a:bodyPr/>
          <a:lstStyle/>
          <a:p>
            <a:pPr marL="0" indent="0">
              <a:buNone/>
            </a:pPr>
            <a:r>
              <a:rPr lang="en-US" altLang="zh-CN" dirty="0"/>
              <a:t>	</a:t>
            </a:r>
            <a:r>
              <a:rPr lang="zh-CN" altLang="en-US" dirty="0"/>
              <a:t>当所给的问题是确定 </a:t>
            </a:r>
            <a:r>
              <a:rPr lang="en-US" altLang="zh-CN" dirty="0"/>
              <a:t>n </a:t>
            </a:r>
            <a:r>
              <a:rPr lang="zh-CN" altLang="en-US" dirty="0"/>
              <a:t>个元素的满足某种性质的排列时，相应的解空间树称为排列树。</a:t>
            </a:r>
          </a:p>
        </p:txBody>
      </p:sp>
      <p:pic>
        <p:nvPicPr>
          <p:cNvPr id="5" name="图片 4">
            <a:extLst>
              <a:ext uri="{FF2B5EF4-FFF2-40B4-BE49-F238E27FC236}">
                <a16:creationId xmlns:a16="http://schemas.microsoft.com/office/drawing/2014/main" id="{041E99F5-8BFD-4FFB-9A68-D31BBEA60C3F}"/>
              </a:ext>
            </a:extLst>
          </p:cNvPr>
          <p:cNvPicPr>
            <a:picLocks noChangeAspect="1"/>
          </p:cNvPicPr>
          <p:nvPr/>
        </p:nvPicPr>
        <p:blipFill>
          <a:blip r:embed="rId2"/>
          <a:stretch>
            <a:fillRect/>
          </a:stretch>
        </p:blipFill>
        <p:spPr>
          <a:xfrm>
            <a:off x="1243012" y="1685925"/>
            <a:ext cx="6143625" cy="3733800"/>
          </a:xfrm>
          <a:prstGeom prst="rect">
            <a:avLst/>
          </a:prstGeom>
        </p:spPr>
      </p:pic>
    </p:spTree>
    <p:extLst>
      <p:ext uri="{BB962C8B-B14F-4D97-AF65-F5344CB8AC3E}">
        <p14:creationId xmlns:p14="http://schemas.microsoft.com/office/powerpoint/2010/main" val="390774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3B5C8E9-8EA3-4F60-9F3D-8C4DFF4F5D1A}"/>
              </a:ext>
            </a:extLst>
          </p:cNvPr>
          <p:cNvSpPr>
            <a:spLocks noGrp="1"/>
          </p:cNvSpPr>
          <p:nvPr>
            <p:ph idx="1"/>
          </p:nvPr>
        </p:nvSpPr>
        <p:spPr>
          <a:xfrm>
            <a:off x="838200" y="457200"/>
            <a:ext cx="10515600" cy="6219825"/>
          </a:xfrm>
        </p:spPr>
        <p:txBody>
          <a:bodyPr/>
          <a:lstStyle/>
          <a:p>
            <a:pPr marL="0" indent="0">
              <a:buNone/>
            </a:pPr>
            <a:r>
              <a:rPr lang="en-US" altLang="zh-CN" dirty="0">
                <a:highlight>
                  <a:srgbClr val="FFFF00"/>
                </a:highlight>
              </a:rPr>
              <a:t>2.N </a:t>
            </a:r>
            <a:r>
              <a:rPr lang="zh-CN" altLang="en-US" dirty="0">
                <a:highlight>
                  <a:srgbClr val="FFFF00"/>
                </a:highlight>
              </a:rPr>
              <a:t>后问题</a:t>
            </a:r>
            <a:endParaRPr lang="en-US" altLang="zh-CN" dirty="0">
              <a:highlight>
                <a:srgbClr val="FFFF00"/>
              </a:highlight>
            </a:endParaRPr>
          </a:p>
          <a:p>
            <a:pPr marL="0" indent="0">
              <a:buNone/>
            </a:pPr>
            <a:r>
              <a:rPr lang="en-US" altLang="zh-CN" dirty="0"/>
              <a:t>	</a:t>
            </a:r>
            <a:r>
              <a:rPr lang="en-US" altLang="zh-CN" sz="1800" dirty="0"/>
              <a:t>n </a:t>
            </a:r>
            <a:r>
              <a:rPr lang="zh-CN" altLang="en-US" sz="1800" dirty="0"/>
              <a:t>后问题要求在一个 </a:t>
            </a:r>
            <a:r>
              <a:rPr lang="en-US" altLang="zh-CN" sz="1800" dirty="0" err="1"/>
              <a:t>nn</a:t>
            </a:r>
            <a:r>
              <a:rPr lang="en-US" altLang="zh-CN" sz="1800" dirty="0"/>
              <a:t> </a:t>
            </a:r>
            <a:r>
              <a:rPr lang="zh-CN" altLang="en-US" sz="1800" dirty="0"/>
              <a:t>格的棋盘上放置 </a:t>
            </a:r>
            <a:r>
              <a:rPr lang="en-US" altLang="zh-CN" sz="1800" dirty="0"/>
              <a:t>n </a:t>
            </a:r>
            <a:r>
              <a:rPr lang="zh-CN" altLang="en-US" sz="1800" dirty="0"/>
              <a:t>个皇后，使得她们彼此不受攻击。一个皇后可以攻击与之在同一行或同一列或同一斜线上的其他任何棋子。因此，</a:t>
            </a:r>
            <a:r>
              <a:rPr lang="en-US" altLang="zh-CN" sz="1800" dirty="0"/>
              <a:t>n </a:t>
            </a:r>
            <a:r>
              <a:rPr lang="zh-CN" altLang="en-US" sz="1800" dirty="0"/>
              <a:t>后问题等价于：任何两个皇后不能在同行、同列、同一斜线上。</a:t>
            </a:r>
            <a:endParaRPr lang="en-US" altLang="zh-CN" sz="1800" dirty="0"/>
          </a:p>
          <a:p>
            <a:pPr marL="514350" indent="-514350">
              <a:buAutoNum type="arabicParenBoth"/>
            </a:pPr>
            <a:r>
              <a:rPr lang="zh-CN" altLang="en-US" sz="1800" dirty="0"/>
              <a:t>算法设计</a:t>
            </a:r>
            <a:r>
              <a:rPr lang="en-US" altLang="zh-CN" sz="1800" dirty="0"/>
              <a:t>:</a:t>
            </a:r>
          </a:p>
          <a:p>
            <a:pPr marL="0" indent="0">
              <a:buNone/>
            </a:pPr>
            <a:endParaRPr lang="zh-CN" altLang="en-US" dirty="0"/>
          </a:p>
        </p:txBody>
      </p:sp>
      <p:pic>
        <p:nvPicPr>
          <p:cNvPr id="5" name="图片 4">
            <a:extLst>
              <a:ext uri="{FF2B5EF4-FFF2-40B4-BE49-F238E27FC236}">
                <a16:creationId xmlns:a16="http://schemas.microsoft.com/office/drawing/2014/main" id="{538381C1-6441-475D-A5ED-0C106CB0748B}"/>
              </a:ext>
            </a:extLst>
          </p:cNvPr>
          <p:cNvPicPr>
            <a:picLocks noChangeAspect="1"/>
          </p:cNvPicPr>
          <p:nvPr/>
        </p:nvPicPr>
        <p:blipFill>
          <a:blip r:embed="rId2"/>
          <a:stretch>
            <a:fillRect/>
          </a:stretch>
        </p:blipFill>
        <p:spPr>
          <a:xfrm>
            <a:off x="981075" y="2479961"/>
            <a:ext cx="7362825" cy="4063713"/>
          </a:xfrm>
          <a:prstGeom prst="rect">
            <a:avLst/>
          </a:prstGeom>
        </p:spPr>
      </p:pic>
    </p:spTree>
    <p:extLst>
      <p:ext uri="{BB962C8B-B14F-4D97-AF65-F5344CB8AC3E}">
        <p14:creationId xmlns:p14="http://schemas.microsoft.com/office/powerpoint/2010/main" val="313294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BD986A1-85AE-4BC0-9F51-6E9CBF565F68}"/>
              </a:ext>
            </a:extLst>
          </p:cNvPr>
          <p:cNvSpPr>
            <a:spLocks noGrp="1"/>
          </p:cNvSpPr>
          <p:nvPr>
            <p:ph idx="1"/>
          </p:nvPr>
        </p:nvSpPr>
        <p:spPr>
          <a:xfrm>
            <a:off x="838200" y="133350"/>
            <a:ext cx="10515600" cy="6619875"/>
          </a:xfrm>
        </p:spPr>
        <p:txBody>
          <a:bodyPr>
            <a:noAutofit/>
          </a:bodyPr>
          <a:lstStyle/>
          <a:p>
            <a:pPr marL="0" indent="0">
              <a:buNone/>
            </a:pPr>
            <a:r>
              <a:rPr lang="zh-CN" altLang="en-US" sz="1400" dirty="0">
                <a:highlight>
                  <a:srgbClr val="FFFF00"/>
                </a:highlight>
              </a:rPr>
              <a:t>算法描述</a:t>
            </a:r>
            <a:r>
              <a:rPr lang="zh-CN" altLang="en-US" sz="1400" dirty="0"/>
              <a:t>：</a:t>
            </a:r>
            <a:endParaRPr lang="en-US" altLang="zh-CN" sz="1400" dirty="0"/>
          </a:p>
          <a:p>
            <a:pPr marL="0" indent="0">
              <a:buNone/>
            </a:pPr>
            <a:r>
              <a:rPr lang="en-US" altLang="zh-CN" sz="1200" dirty="0"/>
              <a:t>int n, x[N+1], sum=0; 				//n </a:t>
            </a:r>
            <a:r>
              <a:rPr lang="zh-CN" altLang="en-US" sz="1200" dirty="0"/>
              <a:t>是皇后个数，</a:t>
            </a:r>
            <a:r>
              <a:rPr lang="en-US" altLang="zh-CN" sz="1200" dirty="0"/>
              <a:t>x </a:t>
            </a:r>
            <a:r>
              <a:rPr lang="zh-CN" altLang="en-US" sz="1200" dirty="0"/>
              <a:t>数组记当前解，</a:t>
            </a:r>
            <a:r>
              <a:rPr lang="en-US" altLang="zh-CN" sz="1200" dirty="0"/>
              <a:t>sum </a:t>
            </a:r>
            <a:r>
              <a:rPr lang="zh-CN" altLang="en-US" sz="1200" dirty="0"/>
              <a:t>可行解的个数</a:t>
            </a:r>
          </a:p>
          <a:p>
            <a:pPr marL="0" indent="0">
              <a:buNone/>
            </a:pPr>
            <a:r>
              <a:rPr lang="en-US" altLang="zh-CN" sz="1200" dirty="0" err="1"/>
              <a:t>boolean</a:t>
            </a:r>
            <a:r>
              <a:rPr lang="en-US" altLang="zh-CN" sz="1200" dirty="0"/>
              <a:t> Place(int k){				// </a:t>
            </a:r>
            <a:r>
              <a:rPr lang="zh-CN" altLang="en-US" sz="1200" dirty="0"/>
              <a:t>可行性约束函数</a:t>
            </a:r>
            <a:endParaRPr lang="en-US" altLang="zh-CN" sz="1200" dirty="0"/>
          </a:p>
          <a:p>
            <a:pPr marL="0" indent="0">
              <a:buNone/>
            </a:pPr>
            <a:r>
              <a:rPr lang="en-US" altLang="zh-CN" sz="1200" dirty="0"/>
              <a:t>	for (int j=1; j&lt;k; </a:t>
            </a:r>
            <a:r>
              <a:rPr lang="en-US" altLang="zh-CN" sz="1200" dirty="0" err="1"/>
              <a:t>j++</a:t>
            </a:r>
            <a:r>
              <a:rPr lang="en-US" altLang="zh-CN" sz="1200" dirty="0"/>
              <a:t>)</a:t>
            </a:r>
          </a:p>
          <a:p>
            <a:pPr marL="0" indent="0">
              <a:buNone/>
            </a:pPr>
            <a:r>
              <a:rPr lang="en-US" altLang="zh-CN" sz="1200" dirty="0"/>
              <a:t>		if ( (abs(k-j)==abs(x[j]-x[k])) || (x[j]==x[k]) ) // </a:t>
            </a:r>
            <a:r>
              <a:rPr lang="zh-CN" altLang="en-US" sz="1200" dirty="0"/>
              <a:t>不满足约束条件</a:t>
            </a:r>
          </a:p>
          <a:p>
            <a:pPr marL="0" indent="0">
              <a:buNone/>
            </a:pPr>
            <a:r>
              <a:rPr lang="en-US" altLang="zh-CN" sz="1200" dirty="0"/>
              <a:t>			return FALSE;</a:t>
            </a:r>
          </a:p>
          <a:p>
            <a:pPr marL="0" indent="0">
              <a:buNone/>
            </a:pPr>
            <a:r>
              <a:rPr lang="en-US" altLang="zh-CN" sz="1200" dirty="0"/>
              <a:t>	return TRUE;</a:t>
            </a:r>
          </a:p>
          <a:p>
            <a:pPr marL="0" indent="0">
              <a:buNone/>
            </a:pPr>
            <a:r>
              <a:rPr lang="en-US" altLang="zh-CN" sz="1200" dirty="0"/>
              <a:t>}</a:t>
            </a:r>
          </a:p>
          <a:p>
            <a:pPr marL="0" indent="0">
              <a:buNone/>
            </a:pPr>
            <a:r>
              <a:rPr lang="en-US" altLang="zh-CN" sz="1200" dirty="0"/>
              <a:t>void Backtrack(int t) {				// </a:t>
            </a:r>
            <a:r>
              <a:rPr lang="zh-CN" altLang="en-US" sz="1200" dirty="0"/>
              <a:t>深度优先搜索第 解空间中第 </a:t>
            </a:r>
            <a:r>
              <a:rPr lang="en-US" altLang="zh-CN" sz="1200" dirty="0"/>
              <a:t>t </a:t>
            </a:r>
            <a:r>
              <a:rPr lang="zh-CN" altLang="en-US" sz="1200" dirty="0"/>
              <a:t>层子树</a:t>
            </a:r>
            <a:endParaRPr lang="en-US" altLang="zh-CN" sz="1200" dirty="0"/>
          </a:p>
          <a:p>
            <a:pPr marL="0" indent="0">
              <a:buNone/>
            </a:pPr>
            <a:r>
              <a:rPr lang="en-US" altLang="zh-CN" sz="1200" dirty="0"/>
              <a:t>	 if (t &gt; n){				// </a:t>
            </a:r>
            <a:r>
              <a:rPr lang="zh-CN" altLang="en-US" sz="1200" dirty="0"/>
              <a:t>已搜索到一叶结点，得到一个互不攻击的放置方案</a:t>
            </a:r>
            <a:endParaRPr lang="en-US" altLang="zh-CN" sz="1200" dirty="0"/>
          </a:p>
          <a:p>
            <a:pPr marL="0" indent="0">
              <a:buNone/>
            </a:pPr>
            <a:r>
              <a:rPr lang="en-US" altLang="zh-CN" sz="1200" dirty="0"/>
              <a:t>		sum++;</a:t>
            </a:r>
          </a:p>
          <a:p>
            <a:pPr marL="0" indent="0">
              <a:buNone/>
            </a:pPr>
            <a:r>
              <a:rPr lang="en-US" altLang="zh-CN" sz="1200" dirty="0"/>
              <a:t>		for (int </a:t>
            </a:r>
            <a:r>
              <a:rPr lang="en-US" altLang="zh-CN" sz="1200" dirty="0" err="1"/>
              <a:t>i</a:t>
            </a:r>
            <a:r>
              <a:rPr lang="en-US" altLang="zh-CN" sz="1200" dirty="0"/>
              <a:t>=1;i&lt;=</a:t>
            </a:r>
            <a:r>
              <a:rPr lang="en-US" altLang="zh-CN" sz="1200" dirty="0" err="1"/>
              <a:t>n;i</a:t>
            </a:r>
            <a:r>
              <a:rPr lang="en-US" altLang="zh-CN" sz="1200" dirty="0"/>
              <a:t>++)</a:t>
            </a:r>
          </a:p>
          <a:p>
            <a:pPr marL="0" indent="0">
              <a:buNone/>
            </a:pPr>
            <a:r>
              <a:rPr lang="en-US" altLang="zh-CN" sz="1200" dirty="0"/>
              <a:t>			</a:t>
            </a:r>
            <a:r>
              <a:rPr lang="en-US" altLang="zh-CN" sz="1200" dirty="0" err="1"/>
              <a:t>cout</a:t>
            </a:r>
            <a:r>
              <a:rPr lang="en-US" altLang="zh-CN" sz="1200" dirty="0"/>
              <a:t> &lt;&lt; x[</a:t>
            </a:r>
            <a:r>
              <a:rPr lang="en-US" altLang="zh-CN" sz="1200" dirty="0" err="1"/>
              <a:t>i</a:t>
            </a:r>
            <a:r>
              <a:rPr lang="en-US" altLang="zh-CN" sz="1200" dirty="0"/>
              <a:t>]&lt;&lt; " " ;</a:t>
            </a:r>
          </a:p>
          <a:p>
            <a:pPr marL="0" indent="0">
              <a:buNone/>
            </a:pPr>
            <a:r>
              <a:rPr lang="en-US" altLang="zh-CN" sz="1200" dirty="0"/>
              <a:t>		</a:t>
            </a:r>
            <a:r>
              <a:rPr lang="en-US" altLang="zh-CN" sz="1200" dirty="0" err="1"/>
              <a:t>cout</a:t>
            </a:r>
            <a:r>
              <a:rPr lang="en-US" altLang="zh-CN" sz="1200" dirty="0"/>
              <a:t> &lt;&lt; </a:t>
            </a:r>
            <a:r>
              <a:rPr lang="en-US" altLang="zh-CN" sz="1200" dirty="0" err="1"/>
              <a:t>endl</a:t>
            </a:r>
            <a:r>
              <a:rPr lang="en-US" altLang="zh-CN" sz="1200" dirty="0"/>
              <a:t>;</a:t>
            </a:r>
          </a:p>
          <a:p>
            <a:pPr marL="0" indent="0">
              <a:buNone/>
            </a:pPr>
            <a:r>
              <a:rPr lang="en-US" altLang="zh-CN" sz="1200" dirty="0"/>
              <a:t>	}</a:t>
            </a:r>
          </a:p>
          <a:p>
            <a:pPr marL="0" indent="0">
              <a:buNone/>
            </a:pPr>
            <a:r>
              <a:rPr lang="en-US" altLang="zh-CN" sz="1200" dirty="0"/>
              <a:t>	else				 // </a:t>
            </a:r>
            <a:r>
              <a:rPr lang="zh-CN" altLang="en-US" sz="1200" dirty="0"/>
              <a:t>结点 </a:t>
            </a:r>
            <a:r>
              <a:rPr lang="en-US" altLang="zh-CN" sz="1200" dirty="0"/>
              <a:t>x[t]</a:t>
            </a:r>
            <a:r>
              <a:rPr lang="zh-CN" altLang="en-US" sz="1200" dirty="0"/>
              <a:t>是 是有 内部结点，他有 </a:t>
            </a:r>
            <a:r>
              <a:rPr lang="en-US" altLang="zh-CN" sz="1200" dirty="0"/>
              <a:t>n </a:t>
            </a:r>
            <a:r>
              <a:rPr lang="zh-CN" altLang="en-US" sz="1200" dirty="0"/>
              <a:t>个儿子 </a:t>
            </a:r>
            <a:r>
              <a:rPr lang="en-US" altLang="zh-CN" sz="1200" dirty="0"/>
              <a:t>1 </a:t>
            </a:r>
            <a:r>
              <a:rPr lang="zh-CN" altLang="en-US" sz="1200" dirty="0"/>
              <a:t>，</a:t>
            </a:r>
            <a:r>
              <a:rPr lang="en-US" altLang="zh-CN" sz="1200" dirty="0"/>
              <a:t>2 </a:t>
            </a:r>
            <a:r>
              <a:rPr lang="zh-CN" altLang="en-US" sz="1200" dirty="0"/>
              <a:t>，</a:t>
            </a:r>
            <a:r>
              <a:rPr lang="en-US" altLang="zh-CN" sz="1200" dirty="0"/>
              <a:t>… </a:t>
            </a:r>
            <a:r>
              <a:rPr lang="zh-CN" altLang="en-US" sz="1200" dirty="0"/>
              <a:t>，</a:t>
            </a:r>
            <a:r>
              <a:rPr lang="en-US" altLang="zh-CN" sz="1200" dirty="0"/>
              <a:t>n</a:t>
            </a:r>
          </a:p>
          <a:p>
            <a:pPr marL="0" indent="0">
              <a:buNone/>
            </a:pPr>
            <a:r>
              <a:rPr lang="en-US" altLang="zh-CN" sz="1200" dirty="0"/>
              <a:t>		for (int </a:t>
            </a:r>
            <a:r>
              <a:rPr lang="en-US" altLang="zh-CN" sz="1200" dirty="0" err="1"/>
              <a:t>i</a:t>
            </a:r>
            <a:r>
              <a:rPr lang="en-US" altLang="zh-CN" sz="1200" dirty="0"/>
              <a:t>=1;i&lt;=</a:t>
            </a:r>
            <a:r>
              <a:rPr lang="en-US" altLang="zh-CN" sz="1200" dirty="0" err="1"/>
              <a:t>n;i</a:t>
            </a:r>
            <a:r>
              <a:rPr lang="en-US" altLang="zh-CN" sz="1200" dirty="0"/>
              <a:t>++){ </a:t>
            </a:r>
          </a:p>
          <a:p>
            <a:pPr marL="0" indent="0">
              <a:buNone/>
            </a:pPr>
            <a:r>
              <a:rPr lang="en-US" altLang="zh-CN" sz="1200" dirty="0"/>
              <a:t>			x[t]=</a:t>
            </a:r>
            <a:r>
              <a:rPr lang="en-US" altLang="zh-CN" sz="1200" dirty="0" err="1"/>
              <a:t>i</a:t>
            </a:r>
            <a:r>
              <a:rPr lang="en-US" altLang="zh-CN" sz="1200" dirty="0"/>
              <a:t>;</a:t>
            </a:r>
          </a:p>
          <a:p>
            <a:pPr marL="0" indent="0">
              <a:buNone/>
            </a:pPr>
            <a:r>
              <a:rPr lang="en-US" altLang="zh-CN" sz="1200" dirty="0"/>
              <a:t>			if ( Place(t) ) 		// </a:t>
            </a:r>
            <a:r>
              <a:rPr lang="zh-CN" altLang="en-US" sz="1200" dirty="0"/>
              <a:t>检查当前扩展结点的可行性，否则剪去相应的子数</a:t>
            </a:r>
          </a:p>
          <a:p>
            <a:pPr marL="0" indent="0">
              <a:buNone/>
            </a:pPr>
            <a:r>
              <a:rPr lang="en-US" altLang="zh-CN" sz="1200" dirty="0"/>
              <a:t>				Backtrack(t+1) ; // </a:t>
            </a:r>
            <a:r>
              <a:rPr lang="zh-CN" altLang="en-US" sz="1200" dirty="0"/>
              <a:t>以深度优先方式递归地对可行子树搜索</a:t>
            </a:r>
          </a:p>
          <a:p>
            <a:pPr marL="0" indent="0">
              <a:buNone/>
            </a:pPr>
            <a:r>
              <a:rPr lang="en-US" altLang="zh-CN" sz="1200" dirty="0"/>
              <a:t>	}</a:t>
            </a:r>
          </a:p>
          <a:p>
            <a:pPr marL="0" indent="0">
              <a:buNone/>
            </a:pPr>
            <a:r>
              <a:rPr lang="en-US" altLang="zh-CN" sz="1200" dirty="0"/>
              <a:t>}</a:t>
            </a:r>
            <a:endParaRPr lang="zh-CN" altLang="en-US" sz="1200" dirty="0"/>
          </a:p>
        </p:txBody>
      </p:sp>
    </p:spTree>
    <p:extLst>
      <p:ext uri="{BB962C8B-B14F-4D97-AF65-F5344CB8AC3E}">
        <p14:creationId xmlns:p14="http://schemas.microsoft.com/office/powerpoint/2010/main" val="51222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BD65C8-D773-44AD-B145-77C8D6220689}"/>
              </a:ext>
            </a:extLst>
          </p:cNvPr>
          <p:cNvSpPr>
            <a:spLocks noGrp="1"/>
          </p:cNvSpPr>
          <p:nvPr>
            <p:ph idx="1"/>
          </p:nvPr>
        </p:nvSpPr>
        <p:spPr>
          <a:xfrm>
            <a:off x="838200" y="409575"/>
            <a:ext cx="10515600" cy="5767388"/>
          </a:xfrm>
        </p:spPr>
        <p:txBody>
          <a:bodyPr/>
          <a:lstStyle/>
          <a:p>
            <a:pPr marL="0" indent="0">
              <a:buNone/>
            </a:pPr>
            <a:r>
              <a:rPr lang="en-US" altLang="zh-CN" dirty="0"/>
              <a:t>(2)</a:t>
            </a:r>
            <a:r>
              <a:rPr lang="zh-CN" altLang="en-US" dirty="0"/>
              <a:t>算法分析：</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8FD04C95-9621-4357-9CB2-CBF6004A602A}"/>
              </a:ext>
            </a:extLst>
          </p:cNvPr>
          <p:cNvPicPr>
            <a:picLocks noChangeAspect="1"/>
          </p:cNvPicPr>
          <p:nvPr/>
        </p:nvPicPr>
        <p:blipFill>
          <a:blip r:embed="rId2"/>
          <a:stretch>
            <a:fillRect/>
          </a:stretch>
        </p:blipFill>
        <p:spPr>
          <a:xfrm>
            <a:off x="1081087" y="1712119"/>
            <a:ext cx="9591675" cy="1581150"/>
          </a:xfrm>
          <a:prstGeom prst="rect">
            <a:avLst/>
          </a:prstGeom>
        </p:spPr>
      </p:pic>
    </p:spTree>
    <p:extLst>
      <p:ext uri="{BB962C8B-B14F-4D97-AF65-F5344CB8AC3E}">
        <p14:creationId xmlns:p14="http://schemas.microsoft.com/office/powerpoint/2010/main" val="3191706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1988</Words>
  <Application>Microsoft Office PowerPoint</Application>
  <PresentationFormat>宽屏</PresentationFormat>
  <Paragraphs>104</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Cambria Math</vt:lpstr>
      <vt:lpstr>Office 主题​​</vt:lpstr>
      <vt:lpstr>    五、回溯法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五、回溯法</dc:title>
  <dc:creator>乃强</dc:creator>
  <cp:lastModifiedBy>乃强</cp:lastModifiedBy>
  <cp:revision>2</cp:revision>
  <dcterms:created xsi:type="dcterms:W3CDTF">2022-06-22T09:03:47Z</dcterms:created>
  <dcterms:modified xsi:type="dcterms:W3CDTF">2022-06-26T12:38:52Z</dcterms:modified>
</cp:coreProperties>
</file>