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279D0-867C-4E2E-B1E2-926B015708D3}" type="datetimeFigureOut">
              <a:rPr lang="zh-CN" altLang="en-US" smtClean="0"/>
              <a:t>2022/6/22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EE3F16-A2AA-4AA9-9610-3FA762EC825F}" type="slidenum">
              <a:rPr lang="zh-CN" altLang="en-US" smtClean="0"/>
              <a:t>‹#›</a:t>
            </a:fld>
            <a:endParaRPr lang="zh-CN" altLang="en-US"/>
          </a:p>
        </p:txBody>
      </p:sp>
    </p:spTree>
    <p:extLst>
      <p:ext uri="{BB962C8B-B14F-4D97-AF65-F5344CB8AC3E}">
        <p14:creationId xmlns:p14="http://schemas.microsoft.com/office/powerpoint/2010/main" val="1254942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EE3F16-A2AA-4AA9-9610-3FA762EC825F}" type="slidenum">
              <a:rPr lang="zh-CN" altLang="en-US" smtClean="0"/>
              <a:t>5</a:t>
            </a:fld>
            <a:endParaRPr lang="zh-CN" altLang="en-US"/>
          </a:p>
        </p:txBody>
      </p:sp>
    </p:spTree>
    <p:extLst>
      <p:ext uri="{BB962C8B-B14F-4D97-AF65-F5344CB8AC3E}">
        <p14:creationId xmlns:p14="http://schemas.microsoft.com/office/powerpoint/2010/main" val="367522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92B9D-CAEB-47A7-BB57-AC93145E3B1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DED75C0-29E6-40E1-9A57-9056E6084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AB0D113-FEDD-47B1-A812-B915460C6664}"/>
              </a:ext>
            </a:extLst>
          </p:cNvPr>
          <p:cNvSpPr>
            <a:spLocks noGrp="1"/>
          </p:cNvSpPr>
          <p:nvPr>
            <p:ph type="dt" sz="half" idx="10"/>
          </p:nvPr>
        </p:nvSpPr>
        <p:spPr/>
        <p:txBody>
          <a:bodyPr/>
          <a:lstStyle/>
          <a:p>
            <a:fld id="{AB8E4ED4-4638-4327-AB69-8BA1D1EAC41C}" type="datetimeFigureOut">
              <a:rPr lang="zh-CN" altLang="en-US" smtClean="0"/>
              <a:t>2022/6/22</a:t>
            </a:fld>
            <a:endParaRPr lang="zh-CN" altLang="en-US"/>
          </a:p>
        </p:txBody>
      </p:sp>
      <p:sp>
        <p:nvSpPr>
          <p:cNvPr id="5" name="页脚占位符 4">
            <a:extLst>
              <a:ext uri="{FF2B5EF4-FFF2-40B4-BE49-F238E27FC236}">
                <a16:creationId xmlns:a16="http://schemas.microsoft.com/office/drawing/2014/main" id="{0363632C-31F2-4F1C-A2C6-918E444273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9BA4FD-C3C4-4466-9F23-2D9C4F316423}"/>
              </a:ext>
            </a:extLst>
          </p:cNvPr>
          <p:cNvSpPr>
            <a:spLocks noGrp="1"/>
          </p:cNvSpPr>
          <p:nvPr>
            <p:ph type="sldNum" sz="quarter" idx="12"/>
          </p:nvPr>
        </p:nvSpPr>
        <p:spPr/>
        <p:txBody>
          <a:bodyPr/>
          <a:lstStyle/>
          <a:p>
            <a:fld id="{A0C54A67-33F8-4F1B-A31A-8C7965B3F054}" type="slidenum">
              <a:rPr lang="zh-CN" altLang="en-US" smtClean="0"/>
              <a:t>‹#›</a:t>
            </a:fld>
            <a:endParaRPr lang="zh-CN" altLang="en-US"/>
          </a:p>
        </p:txBody>
      </p:sp>
    </p:spTree>
    <p:extLst>
      <p:ext uri="{BB962C8B-B14F-4D97-AF65-F5344CB8AC3E}">
        <p14:creationId xmlns:p14="http://schemas.microsoft.com/office/powerpoint/2010/main" val="2357132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BAA90-025F-49C4-AB7E-321B547D5BA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CD42B6B-AD89-43F6-AEFA-F6B7B9CFBC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46786-80EB-4787-89BC-FF4D9CE559BD}"/>
              </a:ext>
            </a:extLst>
          </p:cNvPr>
          <p:cNvSpPr>
            <a:spLocks noGrp="1"/>
          </p:cNvSpPr>
          <p:nvPr>
            <p:ph type="dt" sz="half" idx="10"/>
          </p:nvPr>
        </p:nvSpPr>
        <p:spPr/>
        <p:txBody>
          <a:bodyPr/>
          <a:lstStyle/>
          <a:p>
            <a:fld id="{AB8E4ED4-4638-4327-AB69-8BA1D1EAC41C}" type="datetimeFigureOut">
              <a:rPr lang="zh-CN" altLang="en-US" smtClean="0"/>
              <a:t>2022/6/22</a:t>
            </a:fld>
            <a:endParaRPr lang="zh-CN" altLang="en-US"/>
          </a:p>
        </p:txBody>
      </p:sp>
      <p:sp>
        <p:nvSpPr>
          <p:cNvPr id="5" name="页脚占位符 4">
            <a:extLst>
              <a:ext uri="{FF2B5EF4-FFF2-40B4-BE49-F238E27FC236}">
                <a16:creationId xmlns:a16="http://schemas.microsoft.com/office/drawing/2014/main" id="{46B0E820-A057-4C05-AC51-9115B6D9C6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7D743C-434D-4879-96E8-5CB9599E16FB}"/>
              </a:ext>
            </a:extLst>
          </p:cNvPr>
          <p:cNvSpPr>
            <a:spLocks noGrp="1"/>
          </p:cNvSpPr>
          <p:nvPr>
            <p:ph type="sldNum" sz="quarter" idx="12"/>
          </p:nvPr>
        </p:nvSpPr>
        <p:spPr/>
        <p:txBody>
          <a:bodyPr/>
          <a:lstStyle/>
          <a:p>
            <a:fld id="{A0C54A67-33F8-4F1B-A31A-8C7965B3F054}" type="slidenum">
              <a:rPr lang="zh-CN" altLang="en-US" smtClean="0"/>
              <a:t>‹#›</a:t>
            </a:fld>
            <a:endParaRPr lang="zh-CN" altLang="en-US"/>
          </a:p>
        </p:txBody>
      </p:sp>
    </p:spTree>
    <p:extLst>
      <p:ext uri="{BB962C8B-B14F-4D97-AF65-F5344CB8AC3E}">
        <p14:creationId xmlns:p14="http://schemas.microsoft.com/office/powerpoint/2010/main" val="3955856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C7D0E1D-A6C7-446C-96CE-6EE73F23EB4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B1871FF-FB9F-4095-925C-464BB823965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6AC6EA-42F5-4229-BEB8-6BF85359EE0C}"/>
              </a:ext>
            </a:extLst>
          </p:cNvPr>
          <p:cNvSpPr>
            <a:spLocks noGrp="1"/>
          </p:cNvSpPr>
          <p:nvPr>
            <p:ph type="dt" sz="half" idx="10"/>
          </p:nvPr>
        </p:nvSpPr>
        <p:spPr/>
        <p:txBody>
          <a:bodyPr/>
          <a:lstStyle/>
          <a:p>
            <a:fld id="{AB8E4ED4-4638-4327-AB69-8BA1D1EAC41C}" type="datetimeFigureOut">
              <a:rPr lang="zh-CN" altLang="en-US" smtClean="0"/>
              <a:t>2022/6/22</a:t>
            </a:fld>
            <a:endParaRPr lang="zh-CN" altLang="en-US"/>
          </a:p>
        </p:txBody>
      </p:sp>
      <p:sp>
        <p:nvSpPr>
          <p:cNvPr id="5" name="页脚占位符 4">
            <a:extLst>
              <a:ext uri="{FF2B5EF4-FFF2-40B4-BE49-F238E27FC236}">
                <a16:creationId xmlns:a16="http://schemas.microsoft.com/office/drawing/2014/main" id="{7024A36A-562E-4A8B-9EED-7BA40E8580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3C0F13-A319-4AA9-B3D1-3E3ACF40F56D}"/>
              </a:ext>
            </a:extLst>
          </p:cNvPr>
          <p:cNvSpPr>
            <a:spLocks noGrp="1"/>
          </p:cNvSpPr>
          <p:nvPr>
            <p:ph type="sldNum" sz="quarter" idx="12"/>
          </p:nvPr>
        </p:nvSpPr>
        <p:spPr/>
        <p:txBody>
          <a:bodyPr/>
          <a:lstStyle/>
          <a:p>
            <a:fld id="{A0C54A67-33F8-4F1B-A31A-8C7965B3F054}" type="slidenum">
              <a:rPr lang="zh-CN" altLang="en-US" smtClean="0"/>
              <a:t>‹#›</a:t>
            </a:fld>
            <a:endParaRPr lang="zh-CN" altLang="en-US"/>
          </a:p>
        </p:txBody>
      </p:sp>
    </p:spTree>
    <p:extLst>
      <p:ext uri="{BB962C8B-B14F-4D97-AF65-F5344CB8AC3E}">
        <p14:creationId xmlns:p14="http://schemas.microsoft.com/office/powerpoint/2010/main" val="3643961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D3FDC-F916-4332-8763-230BCFE611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AE42A83-F8C7-4B57-B5D1-43038DA4AC0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472D46-5A2E-457A-B17A-6F0192E94337}"/>
              </a:ext>
            </a:extLst>
          </p:cNvPr>
          <p:cNvSpPr>
            <a:spLocks noGrp="1"/>
          </p:cNvSpPr>
          <p:nvPr>
            <p:ph type="dt" sz="half" idx="10"/>
          </p:nvPr>
        </p:nvSpPr>
        <p:spPr/>
        <p:txBody>
          <a:bodyPr/>
          <a:lstStyle/>
          <a:p>
            <a:fld id="{AB8E4ED4-4638-4327-AB69-8BA1D1EAC41C}" type="datetimeFigureOut">
              <a:rPr lang="zh-CN" altLang="en-US" smtClean="0"/>
              <a:t>2022/6/22</a:t>
            </a:fld>
            <a:endParaRPr lang="zh-CN" altLang="en-US"/>
          </a:p>
        </p:txBody>
      </p:sp>
      <p:sp>
        <p:nvSpPr>
          <p:cNvPr id="5" name="页脚占位符 4">
            <a:extLst>
              <a:ext uri="{FF2B5EF4-FFF2-40B4-BE49-F238E27FC236}">
                <a16:creationId xmlns:a16="http://schemas.microsoft.com/office/drawing/2014/main" id="{8077B980-7777-4B4C-8F3A-6A3F210091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35707D-C3CE-48F2-B3EF-EB6F7C9A2843}"/>
              </a:ext>
            </a:extLst>
          </p:cNvPr>
          <p:cNvSpPr>
            <a:spLocks noGrp="1"/>
          </p:cNvSpPr>
          <p:nvPr>
            <p:ph type="sldNum" sz="quarter" idx="12"/>
          </p:nvPr>
        </p:nvSpPr>
        <p:spPr/>
        <p:txBody>
          <a:bodyPr/>
          <a:lstStyle/>
          <a:p>
            <a:fld id="{A0C54A67-33F8-4F1B-A31A-8C7965B3F054}" type="slidenum">
              <a:rPr lang="zh-CN" altLang="en-US" smtClean="0"/>
              <a:t>‹#›</a:t>
            </a:fld>
            <a:endParaRPr lang="zh-CN" altLang="en-US"/>
          </a:p>
        </p:txBody>
      </p:sp>
    </p:spTree>
    <p:extLst>
      <p:ext uri="{BB962C8B-B14F-4D97-AF65-F5344CB8AC3E}">
        <p14:creationId xmlns:p14="http://schemas.microsoft.com/office/powerpoint/2010/main" val="26455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B8B63-6DEB-475F-AA6E-BE281CB0EC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AB9A1EB-0741-4825-B113-1406D22783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37E14F8-0721-4459-AA7D-2840F0D6CD13}"/>
              </a:ext>
            </a:extLst>
          </p:cNvPr>
          <p:cNvSpPr>
            <a:spLocks noGrp="1"/>
          </p:cNvSpPr>
          <p:nvPr>
            <p:ph type="dt" sz="half" idx="10"/>
          </p:nvPr>
        </p:nvSpPr>
        <p:spPr/>
        <p:txBody>
          <a:bodyPr/>
          <a:lstStyle/>
          <a:p>
            <a:fld id="{AB8E4ED4-4638-4327-AB69-8BA1D1EAC41C}" type="datetimeFigureOut">
              <a:rPr lang="zh-CN" altLang="en-US" smtClean="0"/>
              <a:t>2022/6/22</a:t>
            </a:fld>
            <a:endParaRPr lang="zh-CN" altLang="en-US"/>
          </a:p>
        </p:txBody>
      </p:sp>
      <p:sp>
        <p:nvSpPr>
          <p:cNvPr id="5" name="页脚占位符 4">
            <a:extLst>
              <a:ext uri="{FF2B5EF4-FFF2-40B4-BE49-F238E27FC236}">
                <a16:creationId xmlns:a16="http://schemas.microsoft.com/office/drawing/2014/main" id="{56B45188-5B1C-4E01-984E-1B58295B84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D23799-C66F-4717-AFB1-C2D154B153FB}"/>
              </a:ext>
            </a:extLst>
          </p:cNvPr>
          <p:cNvSpPr>
            <a:spLocks noGrp="1"/>
          </p:cNvSpPr>
          <p:nvPr>
            <p:ph type="sldNum" sz="quarter" idx="12"/>
          </p:nvPr>
        </p:nvSpPr>
        <p:spPr/>
        <p:txBody>
          <a:bodyPr/>
          <a:lstStyle/>
          <a:p>
            <a:fld id="{A0C54A67-33F8-4F1B-A31A-8C7965B3F054}" type="slidenum">
              <a:rPr lang="zh-CN" altLang="en-US" smtClean="0"/>
              <a:t>‹#›</a:t>
            </a:fld>
            <a:endParaRPr lang="zh-CN" altLang="en-US"/>
          </a:p>
        </p:txBody>
      </p:sp>
    </p:spTree>
    <p:extLst>
      <p:ext uri="{BB962C8B-B14F-4D97-AF65-F5344CB8AC3E}">
        <p14:creationId xmlns:p14="http://schemas.microsoft.com/office/powerpoint/2010/main" val="181997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4CAFB-1863-4C7F-96D8-644017A8C7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732697-3163-43B0-BEFC-8FA95695154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82B36EE-E2FE-400D-AB9E-45BAF3C7058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4D81849-083C-4BFB-A2AB-E84A0822C55A}"/>
              </a:ext>
            </a:extLst>
          </p:cNvPr>
          <p:cNvSpPr>
            <a:spLocks noGrp="1"/>
          </p:cNvSpPr>
          <p:nvPr>
            <p:ph type="dt" sz="half" idx="10"/>
          </p:nvPr>
        </p:nvSpPr>
        <p:spPr/>
        <p:txBody>
          <a:bodyPr/>
          <a:lstStyle/>
          <a:p>
            <a:fld id="{AB8E4ED4-4638-4327-AB69-8BA1D1EAC41C}" type="datetimeFigureOut">
              <a:rPr lang="zh-CN" altLang="en-US" smtClean="0"/>
              <a:t>2022/6/22</a:t>
            </a:fld>
            <a:endParaRPr lang="zh-CN" altLang="en-US"/>
          </a:p>
        </p:txBody>
      </p:sp>
      <p:sp>
        <p:nvSpPr>
          <p:cNvPr id="6" name="页脚占位符 5">
            <a:extLst>
              <a:ext uri="{FF2B5EF4-FFF2-40B4-BE49-F238E27FC236}">
                <a16:creationId xmlns:a16="http://schemas.microsoft.com/office/drawing/2014/main" id="{5429FC29-C6DD-466E-A7E7-4886C07084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95BC6F-B1C8-48E3-BC18-582E087F1EE6}"/>
              </a:ext>
            </a:extLst>
          </p:cNvPr>
          <p:cNvSpPr>
            <a:spLocks noGrp="1"/>
          </p:cNvSpPr>
          <p:nvPr>
            <p:ph type="sldNum" sz="quarter" idx="12"/>
          </p:nvPr>
        </p:nvSpPr>
        <p:spPr/>
        <p:txBody>
          <a:bodyPr/>
          <a:lstStyle/>
          <a:p>
            <a:fld id="{A0C54A67-33F8-4F1B-A31A-8C7965B3F054}" type="slidenum">
              <a:rPr lang="zh-CN" altLang="en-US" smtClean="0"/>
              <a:t>‹#›</a:t>
            </a:fld>
            <a:endParaRPr lang="zh-CN" altLang="en-US"/>
          </a:p>
        </p:txBody>
      </p:sp>
    </p:spTree>
    <p:extLst>
      <p:ext uri="{BB962C8B-B14F-4D97-AF65-F5344CB8AC3E}">
        <p14:creationId xmlns:p14="http://schemas.microsoft.com/office/powerpoint/2010/main" val="3116675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C8A64-2F45-4394-A61F-82209F2D8D8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88B8B32-0090-4504-9E8D-90F78A7C4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65BB789-EC71-4314-89DE-1819E884367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53D15AF-88C0-439E-A664-23EF0FE3F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DF790D7-A776-4A58-BCEF-1AF8889B37C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D4E4892-F3FD-4A63-980B-13E0E523C973}"/>
              </a:ext>
            </a:extLst>
          </p:cNvPr>
          <p:cNvSpPr>
            <a:spLocks noGrp="1"/>
          </p:cNvSpPr>
          <p:nvPr>
            <p:ph type="dt" sz="half" idx="10"/>
          </p:nvPr>
        </p:nvSpPr>
        <p:spPr/>
        <p:txBody>
          <a:bodyPr/>
          <a:lstStyle/>
          <a:p>
            <a:fld id="{AB8E4ED4-4638-4327-AB69-8BA1D1EAC41C}" type="datetimeFigureOut">
              <a:rPr lang="zh-CN" altLang="en-US" smtClean="0"/>
              <a:t>2022/6/22</a:t>
            </a:fld>
            <a:endParaRPr lang="zh-CN" altLang="en-US"/>
          </a:p>
        </p:txBody>
      </p:sp>
      <p:sp>
        <p:nvSpPr>
          <p:cNvPr id="8" name="页脚占位符 7">
            <a:extLst>
              <a:ext uri="{FF2B5EF4-FFF2-40B4-BE49-F238E27FC236}">
                <a16:creationId xmlns:a16="http://schemas.microsoft.com/office/drawing/2014/main" id="{79C61767-DBEB-4D99-87A9-866E43F1B2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DB0B71-7A6B-4546-97AD-B9F8CA95D6F9}"/>
              </a:ext>
            </a:extLst>
          </p:cNvPr>
          <p:cNvSpPr>
            <a:spLocks noGrp="1"/>
          </p:cNvSpPr>
          <p:nvPr>
            <p:ph type="sldNum" sz="quarter" idx="12"/>
          </p:nvPr>
        </p:nvSpPr>
        <p:spPr/>
        <p:txBody>
          <a:bodyPr/>
          <a:lstStyle/>
          <a:p>
            <a:fld id="{A0C54A67-33F8-4F1B-A31A-8C7965B3F054}" type="slidenum">
              <a:rPr lang="zh-CN" altLang="en-US" smtClean="0"/>
              <a:t>‹#›</a:t>
            </a:fld>
            <a:endParaRPr lang="zh-CN" altLang="en-US"/>
          </a:p>
        </p:txBody>
      </p:sp>
    </p:spTree>
    <p:extLst>
      <p:ext uri="{BB962C8B-B14F-4D97-AF65-F5344CB8AC3E}">
        <p14:creationId xmlns:p14="http://schemas.microsoft.com/office/powerpoint/2010/main" val="332499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04272-D527-4E0C-996E-71C15172ABA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506B9A0-F32E-48FE-A5CD-989B2D2708F6}"/>
              </a:ext>
            </a:extLst>
          </p:cNvPr>
          <p:cNvSpPr>
            <a:spLocks noGrp="1"/>
          </p:cNvSpPr>
          <p:nvPr>
            <p:ph type="dt" sz="half" idx="10"/>
          </p:nvPr>
        </p:nvSpPr>
        <p:spPr/>
        <p:txBody>
          <a:bodyPr/>
          <a:lstStyle/>
          <a:p>
            <a:fld id="{AB8E4ED4-4638-4327-AB69-8BA1D1EAC41C}" type="datetimeFigureOut">
              <a:rPr lang="zh-CN" altLang="en-US" smtClean="0"/>
              <a:t>2022/6/22</a:t>
            </a:fld>
            <a:endParaRPr lang="zh-CN" altLang="en-US"/>
          </a:p>
        </p:txBody>
      </p:sp>
      <p:sp>
        <p:nvSpPr>
          <p:cNvPr id="4" name="页脚占位符 3">
            <a:extLst>
              <a:ext uri="{FF2B5EF4-FFF2-40B4-BE49-F238E27FC236}">
                <a16:creationId xmlns:a16="http://schemas.microsoft.com/office/drawing/2014/main" id="{83B28724-404B-4DA2-9B0D-A47F4C64767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7EEC83B-E162-4250-A2F3-959D14671E8C}"/>
              </a:ext>
            </a:extLst>
          </p:cNvPr>
          <p:cNvSpPr>
            <a:spLocks noGrp="1"/>
          </p:cNvSpPr>
          <p:nvPr>
            <p:ph type="sldNum" sz="quarter" idx="12"/>
          </p:nvPr>
        </p:nvSpPr>
        <p:spPr/>
        <p:txBody>
          <a:bodyPr/>
          <a:lstStyle/>
          <a:p>
            <a:fld id="{A0C54A67-33F8-4F1B-A31A-8C7965B3F054}" type="slidenum">
              <a:rPr lang="zh-CN" altLang="en-US" smtClean="0"/>
              <a:t>‹#›</a:t>
            </a:fld>
            <a:endParaRPr lang="zh-CN" altLang="en-US"/>
          </a:p>
        </p:txBody>
      </p:sp>
    </p:spTree>
    <p:extLst>
      <p:ext uri="{BB962C8B-B14F-4D97-AF65-F5344CB8AC3E}">
        <p14:creationId xmlns:p14="http://schemas.microsoft.com/office/powerpoint/2010/main" val="278173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5542B19-EFE1-46EB-810E-B809557DA919}"/>
              </a:ext>
            </a:extLst>
          </p:cNvPr>
          <p:cNvSpPr>
            <a:spLocks noGrp="1"/>
          </p:cNvSpPr>
          <p:nvPr>
            <p:ph type="dt" sz="half" idx="10"/>
          </p:nvPr>
        </p:nvSpPr>
        <p:spPr/>
        <p:txBody>
          <a:bodyPr/>
          <a:lstStyle/>
          <a:p>
            <a:fld id="{AB8E4ED4-4638-4327-AB69-8BA1D1EAC41C}" type="datetimeFigureOut">
              <a:rPr lang="zh-CN" altLang="en-US" smtClean="0"/>
              <a:t>2022/6/22</a:t>
            </a:fld>
            <a:endParaRPr lang="zh-CN" altLang="en-US"/>
          </a:p>
        </p:txBody>
      </p:sp>
      <p:sp>
        <p:nvSpPr>
          <p:cNvPr id="3" name="页脚占位符 2">
            <a:extLst>
              <a:ext uri="{FF2B5EF4-FFF2-40B4-BE49-F238E27FC236}">
                <a16:creationId xmlns:a16="http://schemas.microsoft.com/office/drawing/2014/main" id="{53B08529-51D4-481C-88E7-E30470992F2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8E0CC33-51B0-49F1-B88A-CAE2AC753632}"/>
              </a:ext>
            </a:extLst>
          </p:cNvPr>
          <p:cNvSpPr>
            <a:spLocks noGrp="1"/>
          </p:cNvSpPr>
          <p:nvPr>
            <p:ph type="sldNum" sz="quarter" idx="12"/>
          </p:nvPr>
        </p:nvSpPr>
        <p:spPr/>
        <p:txBody>
          <a:bodyPr/>
          <a:lstStyle/>
          <a:p>
            <a:fld id="{A0C54A67-33F8-4F1B-A31A-8C7965B3F054}" type="slidenum">
              <a:rPr lang="zh-CN" altLang="en-US" smtClean="0"/>
              <a:t>‹#›</a:t>
            </a:fld>
            <a:endParaRPr lang="zh-CN" altLang="en-US"/>
          </a:p>
        </p:txBody>
      </p:sp>
    </p:spTree>
    <p:extLst>
      <p:ext uri="{BB962C8B-B14F-4D97-AF65-F5344CB8AC3E}">
        <p14:creationId xmlns:p14="http://schemas.microsoft.com/office/powerpoint/2010/main" val="2064721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4251EC-8E6B-46EC-96E1-F8831630203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E32259F-ED21-4729-BCB8-F48BC64EB7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E7DF069-8382-409C-824B-C76BB7868A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ED7C230-BADC-4B5D-AA10-64C2927CF5D2}"/>
              </a:ext>
            </a:extLst>
          </p:cNvPr>
          <p:cNvSpPr>
            <a:spLocks noGrp="1"/>
          </p:cNvSpPr>
          <p:nvPr>
            <p:ph type="dt" sz="half" idx="10"/>
          </p:nvPr>
        </p:nvSpPr>
        <p:spPr/>
        <p:txBody>
          <a:bodyPr/>
          <a:lstStyle/>
          <a:p>
            <a:fld id="{AB8E4ED4-4638-4327-AB69-8BA1D1EAC41C}" type="datetimeFigureOut">
              <a:rPr lang="zh-CN" altLang="en-US" smtClean="0"/>
              <a:t>2022/6/22</a:t>
            </a:fld>
            <a:endParaRPr lang="zh-CN" altLang="en-US"/>
          </a:p>
        </p:txBody>
      </p:sp>
      <p:sp>
        <p:nvSpPr>
          <p:cNvPr id="6" name="页脚占位符 5">
            <a:extLst>
              <a:ext uri="{FF2B5EF4-FFF2-40B4-BE49-F238E27FC236}">
                <a16:creationId xmlns:a16="http://schemas.microsoft.com/office/drawing/2014/main" id="{7915D579-DC5A-4ECB-AE15-F96C8C157A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39DA08-6D11-46AE-9ADE-70027518E295}"/>
              </a:ext>
            </a:extLst>
          </p:cNvPr>
          <p:cNvSpPr>
            <a:spLocks noGrp="1"/>
          </p:cNvSpPr>
          <p:nvPr>
            <p:ph type="sldNum" sz="quarter" idx="12"/>
          </p:nvPr>
        </p:nvSpPr>
        <p:spPr/>
        <p:txBody>
          <a:bodyPr/>
          <a:lstStyle/>
          <a:p>
            <a:fld id="{A0C54A67-33F8-4F1B-A31A-8C7965B3F054}" type="slidenum">
              <a:rPr lang="zh-CN" altLang="en-US" smtClean="0"/>
              <a:t>‹#›</a:t>
            </a:fld>
            <a:endParaRPr lang="zh-CN" altLang="en-US"/>
          </a:p>
        </p:txBody>
      </p:sp>
    </p:spTree>
    <p:extLst>
      <p:ext uri="{BB962C8B-B14F-4D97-AF65-F5344CB8AC3E}">
        <p14:creationId xmlns:p14="http://schemas.microsoft.com/office/powerpoint/2010/main" val="289236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CB7CCF-C43C-4CDB-9856-A28149ECB25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B90948E-9347-4156-A19A-ABFEB10205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4BFDEAB-5DCF-4239-A458-9B02BD496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01521A-26B4-4217-B5D7-3DD617DE7E9C}"/>
              </a:ext>
            </a:extLst>
          </p:cNvPr>
          <p:cNvSpPr>
            <a:spLocks noGrp="1"/>
          </p:cNvSpPr>
          <p:nvPr>
            <p:ph type="dt" sz="half" idx="10"/>
          </p:nvPr>
        </p:nvSpPr>
        <p:spPr/>
        <p:txBody>
          <a:bodyPr/>
          <a:lstStyle/>
          <a:p>
            <a:fld id="{AB8E4ED4-4638-4327-AB69-8BA1D1EAC41C}" type="datetimeFigureOut">
              <a:rPr lang="zh-CN" altLang="en-US" smtClean="0"/>
              <a:t>2022/6/22</a:t>
            </a:fld>
            <a:endParaRPr lang="zh-CN" altLang="en-US"/>
          </a:p>
        </p:txBody>
      </p:sp>
      <p:sp>
        <p:nvSpPr>
          <p:cNvPr id="6" name="页脚占位符 5">
            <a:extLst>
              <a:ext uri="{FF2B5EF4-FFF2-40B4-BE49-F238E27FC236}">
                <a16:creationId xmlns:a16="http://schemas.microsoft.com/office/drawing/2014/main" id="{9EFCC99B-D961-459C-AC18-F45446AB2E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17B3AD-8A5D-45E9-B3DE-633A0E8DD9BF}"/>
              </a:ext>
            </a:extLst>
          </p:cNvPr>
          <p:cNvSpPr>
            <a:spLocks noGrp="1"/>
          </p:cNvSpPr>
          <p:nvPr>
            <p:ph type="sldNum" sz="quarter" idx="12"/>
          </p:nvPr>
        </p:nvSpPr>
        <p:spPr/>
        <p:txBody>
          <a:bodyPr/>
          <a:lstStyle/>
          <a:p>
            <a:fld id="{A0C54A67-33F8-4F1B-A31A-8C7965B3F054}" type="slidenum">
              <a:rPr lang="zh-CN" altLang="en-US" smtClean="0"/>
              <a:t>‹#›</a:t>
            </a:fld>
            <a:endParaRPr lang="zh-CN" altLang="en-US"/>
          </a:p>
        </p:txBody>
      </p:sp>
    </p:spTree>
    <p:extLst>
      <p:ext uri="{BB962C8B-B14F-4D97-AF65-F5344CB8AC3E}">
        <p14:creationId xmlns:p14="http://schemas.microsoft.com/office/powerpoint/2010/main" val="2607837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DE66E4D-51EE-4E1E-BCEA-C83411F88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DD1743C-8850-47B9-B72C-D1806BF28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B32DDD-B67C-40F4-84B9-E1F0E1E512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E4ED4-4638-4327-AB69-8BA1D1EAC41C}" type="datetimeFigureOut">
              <a:rPr lang="zh-CN" altLang="en-US" smtClean="0"/>
              <a:t>2022/6/22</a:t>
            </a:fld>
            <a:endParaRPr lang="zh-CN" altLang="en-US"/>
          </a:p>
        </p:txBody>
      </p:sp>
      <p:sp>
        <p:nvSpPr>
          <p:cNvPr id="5" name="页脚占位符 4">
            <a:extLst>
              <a:ext uri="{FF2B5EF4-FFF2-40B4-BE49-F238E27FC236}">
                <a16:creationId xmlns:a16="http://schemas.microsoft.com/office/drawing/2014/main" id="{1422DE6A-1E9F-46D7-95AB-903E4D2389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174E572-7D3D-456D-AADC-B83841DB60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C54A67-33F8-4F1B-A31A-8C7965B3F054}" type="slidenum">
              <a:rPr lang="zh-CN" altLang="en-US" smtClean="0"/>
              <a:t>‹#›</a:t>
            </a:fld>
            <a:endParaRPr lang="zh-CN" altLang="en-US"/>
          </a:p>
        </p:txBody>
      </p:sp>
    </p:spTree>
    <p:extLst>
      <p:ext uri="{BB962C8B-B14F-4D97-AF65-F5344CB8AC3E}">
        <p14:creationId xmlns:p14="http://schemas.microsoft.com/office/powerpoint/2010/main" val="2113363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D3F4481-513F-4FEE-83DF-A5AC735AA905}"/>
              </a:ext>
            </a:extLst>
          </p:cNvPr>
          <p:cNvSpPr>
            <a:spLocks noGrp="1"/>
          </p:cNvSpPr>
          <p:nvPr>
            <p:ph type="title"/>
          </p:nvPr>
        </p:nvSpPr>
        <p:spPr/>
        <p:txBody>
          <a:bodyPr/>
          <a:lstStyle/>
          <a:p>
            <a:r>
              <a:rPr lang="en-US" altLang="zh-CN" dirty="0"/>
              <a:t>			</a:t>
            </a:r>
            <a:r>
              <a:rPr lang="en-US" altLang="zh-CN" b="1" dirty="0"/>
              <a:t>    </a:t>
            </a:r>
            <a:r>
              <a:rPr lang="zh-CN" altLang="en-US" b="1" dirty="0"/>
              <a:t>六、分支限界法</a:t>
            </a:r>
          </a:p>
        </p:txBody>
      </p:sp>
      <p:sp>
        <p:nvSpPr>
          <p:cNvPr id="5" name="内容占位符 4">
            <a:extLst>
              <a:ext uri="{FF2B5EF4-FFF2-40B4-BE49-F238E27FC236}">
                <a16:creationId xmlns:a16="http://schemas.microsoft.com/office/drawing/2014/main" id="{E26C7307-0259-457E-86F3-A8B3612CE97F}"/>
              </a:ext>
            </a:extLst>
          </p:cNvPr>
          <p:cNvSpPr>
            <a:spLocks noGrp="1"/>
          </p:cNvSpPr>
          <p:nvPr>
            <p:ph idx="1"/>
          </p:nvPr>
        </p:nvSpPr>
        <p:spPr>
          <a:xfrm>
            <a:off x="4371974" y="2628899"/>
            <a:ext cx="6981825" cy="3548063"/>
          </a:xfrm>
        </p:spPr>
        <p:txBody>
          <a:bodyPr/>
          <a:lstStyle/>
          <a:p>
            <a:r>
              <a:rPr lang="en-US" altLang="zh-CN" b="1" dirty="0"/>
              <a:t>1 </a:t>
            </a:r>
            <a:r>
              <a:rPr lang="zh-CN" altLang="en-US" b="1" dirty="0"/>
              <a:t>分支限界法概述</a:t>
            </a:r>
            <a:endParaRPr lang="en-US" altLang="zh-CN" b="1" dirty="0"/>
          </a:p>
          <a:p>
            <a:r>
              <a:rPr lang="en-US" altLang="zh-CN" b="1" dirty="0"/>
              <a:t>2 </a:t>
            </a:r>
            <a:r>
              <a:rPr lang="zh-CN" altLang="en-US" b="1" dirty="0"/>
              <a:t>单源最短路径问题</a:t>
            </a:r>
          </a:p>
        </p:txBody>
      </p:sp>
    </p:spTree>
    <p:extLst>
      <p:ext uri="{BB962C8B-B14F-4D97-AF65-F5344CB8AC3E}">
        <p14:creationId xmlns:p14="http://schemas.microsoft.com/office/powerpoint/2010/main" val="3564460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55ED4E6-E6D1-49A2-AFCA-0A66499B60D2}"/>
              </a:ext>
            </a:extLst>
          </p:cNvPr>
          <p:cNvSpPr>
            <a:spLocks noGrp="1"/>
          </p:cNvSpPr>
          <p:nvPr>
            <p:ph idx="1"/>
          </p:nvPr>
        </p:nvSpPr>
        <p:spPr>
          <a:xfrm>
            <a:off x="838200" y="342900"/>
            <a:ext cx="10515600" cy="6353175"/>
          </a:xfrm>
        </p:spPr>
        <p:txBody>
          <a:bodyPr>
            <a:normAutofit/>
          </a:bodyPr>
          <a:lstStyle/>
          <a:p>
            <a:pPr marL="0" indent="0">
              <a:buNone/>
            </a:pPr>
            <a:r>
              <a:rPr lang="en-US" altLang="zh-CN" b="1" dirty="0"/>
              <a:t>1 </a:t>
            </a:r>
            <a:r>
              <a:rPr lang="zh-CN" altLang="en-US" b="1" dirty="0"/>
              <a:t>分支限界法概述</a:t>
            </a:r>
            <a:endParaRPr lang="en-US" altLang="zh-CN" dirty="0"/>
          </a:p>
          <a:p>
            <a:pPr marL="0" indent="0">
              <a:buNone/>
            </a:pPr>
            <a:r>
              <a:rPr lang="en-US" altLang="zh-CN" dirty="0"/>
              <a:t>	</a:t>
            </a:r>
            <a:r>
              <a:rPr lang="zh-CN" altLang="en-US" dirty="0"/>
              <a:t>分支限界法类似于回溯法，也是一种在问题的解空间树 </a:t>
            </a:r>
            <a:r>
              <a:rPr lang="en-US" altLang="zh-CN" dirty="0"/>
              <a:t>T </a:t>
            </a:r>
            <a:r>
              <a:rPr lang="zh-CN" altLang="en-US" dirty="0"/>
              <a:t>上搜索解的算法。但分支限界法与回溯法有不同的求解目标。</a:t>
            </a:r>
          </a:p>
          <a:p>
            <a:pPr marL="0" indent="0">
              <a:buNone/>
            </a:pPr>
            <a:r>
              <a:rPr lang="en-US" altLang="zh-CN" dirty="0"/>
              <a:t>	</a:t>
            </a:r>
            <a:r>
              <a:rPr lang="zh-CN" altLang="en-US" dirty="0"/>
              <a:t>回溯法的求解目标是找出 </a:t>
            </a:r>
            <a:r>
              <a:rPr lang="en-US" altLang="zh-CN" dirty="0"/>
              <a:t>T </a:t>
            </a:r>
            <a:r>
              <a:rPr lang="zh-CN" altLang="en-US" dirty="0"/>
              <a:t>中满足约束条件的所有解，或任意一个解。分支限界法的求解目标则是找出 </a:t>
            </a:r>
            <a:r>
              <a:rPr lang="en-US" altLang="zh-CN" dirty="0"/>
              <a:t>T </a:t>
            </a:r>
            <a:r>
              <a:rPr lang="zh-CN" altLang="en-US" dirty="0"/>
              <a:t>中使得某一目标函数值达到极小或极大的解，即问题在某种意义下的最优解。</a:t>
            </a:r>
          </a:p>
          <a:p>
            <a:pPr marL="0" indent="0">
              <a:buNone/>
            </a:pPr>
            <a:r>
              <a:rPr lang="en-US" altLang="zh-CN" dirty="0"/>
              <a:t>	</a:t>
            </a:r>
            <a:r>
              <a:rPr lang="zh-CN" altLang="en-US" dirty="0"/>
              <a:t>由于求解目标不同，导致分支限界法与回溯法对解空间树 </a:t>
            </a:r>
            <a:r>
              <a:rPr lang="en-US" altLang="zh-CN" dirty="0"/>
              <a:t>T </a:t>
            </a:r>
            <a:r>
              <a:rPr lang="zh-CN" altLang="en-US" dirty="0"/>
              <a:t>的搜索方式有两点不同：</a:t>
            </a:r>
          </a:p>
          <a:p>
            <a:pPr marL="0" indent="0">
              <a:buNone/>
            </a:pPr>
            <a:r>
              <a:rPr lang="zh-CN" altLang="en-US" dirty="0"/>
              <a:t>⑴ 回溯法以深度优先的方式搜索解空间树 </a:t>
            </a:r>
            <a:r>
              <a:rPr lang="en-US" altLang="zh-CN" dirty="0"/>
              <a:t>T; </a:t>
            </a:r>
            <a:r>
              <a:rPr lang="zh-CN" altLang="en-US" dirty="0"/>
              <a:t>分支限界法以广度优先或以最小耗费（最大效益）优先的方式搜索解空间树 </a:t>
            </a:r>
            <a:r>
              <a:rPr lang="en-US" altLang="zh-CN" dirty="0"/>
              <a:t>T</a:t>
            </a:r>
            <a:r>
              <a:rPr lang="zh-CN" altLang="en-US" dirty="0"/>
              <a:t>。</a:t>
            </a:r>
          </a:p>
          <a:p>
            <a:pPr marL="0" indent="0">
              <a:buNone/>
            </a:pPr>
            <a:r>
              <a:rPr lang="zh-CN" altLang="en-US" dirty="0"/>
              <a:t>⑵ 回溯法一般只通过约束条件，而分支限界法不仅通过约束条件，而且通过目标函数的限界来减少无效搜索，提高求解效率。</a:t>
            </a:r>
          </a:p>
        </p:txBody>
      </p:sp>
    </p:spTree>
    <p:extLst>
      <p:ext uri="{BB962C8B-B14F-4D97-AF65-F5344CB8AC3E}">
        <p14:creationId xmlns:p14="http://schemas.microsoft.com/office/powerpoint/2010/main" val="2336092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8CD241-1035-4F15-8F99-77753F1412CF}"/>
              </a:ext>
            </a:extLst>
          </p:cNvPr>
          <p:cNvSpPr>
            <a:spLocks noGrp="1"/>
          </p:cNvSpPr>
          <p:nvPr>
            <p:ph idx="1"/>
          </p:nvPr>
        </p:nvSpPr>
        <p:spPr>
          <a:xfrm>
            <a:off x="838200" y="257175"/>
            <a:ext cx="10515600" cy="5919788"/>
          </a:xfrm>
        </p:spPr>
        <p:txBody>
          <a:bodyPr>
            <a:normAutofit/>
          </a:bodyPr>
          <a:lstStyle/>
          <a:p>
            <a:pPr marL="0" indent="0">
              <a:buNone/>
            </a:pPr>
            <a:r>
              <a:rPr lang="zh-CN" altLang="en-US" dirty="0">
                <a:highlight>
                  <a:srgbClr val="FFFF00"/>
                </a:highlight>
              </a:rPr>
              <a:t>基本思想</a:t>
            </a:r>
            <a:r>
              <a:rPr lang="en-US" altLang="zh-CN" dirty="0">
                <a:highlight>
                  <a:srgbClr val="FFFF00"/>
                </a:highlight>
              </a:rPr>
              <a:t>:</a:t>
            </a:r>
          </a:p>
          <a:p>
            <a:pPr marL="0" indent="0">
              <a:buNone/>
            </a:pPr>
            <a:r>
              <a:rPr lang="en-US" altLang="zh-CN" dirty="0"/>
              <a:t>	</a:t>
            </a:r>
            <a:r>
              <a:rPr lang="zh-CN" altLang="en-US" dirty="0"/>
              <a:t>分支限界法的搜索策略是，在扩展结点处，先生成其所有的儿子结点（分支）（使其变为活结点），然后再从当前的活结点表中选择下一个扩展结点。为了有效地选择下一个扩展结点，以加速搜索的进程，在每一活结点处，计算一个函数值（限界），并根据这些已计算出的函数值（作为优先级），从当前活结点表中选择一个最有利的结点作为扩展结点，使搜索朝着解空间树上有最优解的分支推进，以便尽快地找出一个最优解。</a:t>
            </a:r>
            <a:endParaRPr lang="en-US" altLang="zh-CN" dirty="0"/>
          </a:p>
          <a:p>
            <a:pPr marL="0" indent="0">
              <a:buNone/>
            </a:pPr>
            <a:r>
              <a:rPr lang="en-US" altLang="zh-CN" dirty="0"/>
              <a:t>	</a:t>
            </a:r>
            <a:r>
              <a:rPr lang="zh-CN" altLang="en-US" dirty="0"/>
              <a:t>在搜索解空间树时，每个活结点可能有很多孩子结点（子树的根），其中有些子树搜索下去是不可能产生问题解或最优解的。可以设计好的限界函数在扩展时删除这些不必要的孩子结点，从而提高搜索效率。</a:t>
            </a:r>
          </a:p>
        </p:txBody>
      </p:sp>
    </p:spTree>
    <p:extLst>
      <p:ext uri="{BB962C8B-B14F-4D97-AF65-F5344CB8AC3E}">
        <p14:creationId xmlns:p14="http://schemas.microsoft.com/office/powerpoint/2010/main" val="275257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B0926EE-95D4-424F-BA03-E5E0DFDDA0F2}"/>
              </a:ext>
            </a:extLst>
          </p:cNvPr>
          <p:cNvSpPr>
            <a:spLocks noGrp="1"/>
          </p:cNvSpPr>
          <p:nvPr>
            <p:ph idx="1"/>
          </p:nvPr>
        </p:nvSpPr>
        <p:spPr>
          <a:xfrm>
            <a:off x="838200" y="190500"/>
            <a:ext cx="10515600" cy="6667500"/>
          </a:xfrm>
        </p:spPr>
        <p:txBody>
          <a:bodyPr>
            <a:normAutofit fontScale="92500"/>
          </a:bodyPr>
          <a:lstStyle/>
          <a:p>
            <a:pPr marL="0" indent="0">
              <a:buNone/>
            </a:pPr>
            <a:r>
              <a:rPr lang="en-US" altLang="zh-CN" dirty="0"/>
              <a:t>	</a:t>
            </a:r>
            <a:r>
              <a:rPr lang="zh-CN" altLang="en-US" dirty="0"/>
              <a:t>从活结点表选择下一个扩展结点的原则体现在对活结点表的组织方式（即，数据结构）之中。常见的活结点表的组织方式有以下两种：</a:t>
            </a:r>
          </a:p>
          <a:p>
            <a:pPr marL="0" indent="0">
              <a:buNone/>
            </a:pPr>
            <a:r>
              <a:rPr lang="zh-CN" altLang="en-US" dirty="0"/>
              <a:t>① 队列式 </a:t>
            </a:r>
            <a:r>
              <a:rPr lang="en-US" altLang="zh-CN" dirty="0"/>
              <a:t>(FIFO)</a:t>
            </a:r>
          </a:p>
          <a:p>
            <a:pPr marL="0" indent="0">
              <a:buNone/>
            </a:pPr>
            <a:r>
              <a:rPr lang="en-US" altLang="zh-CN" dirty="0"/>
              <a:t>② </a:t>
            </a:r>
            <a:r>
              <a:rPr lang="zh-CN" altLang="en-US" dirty="0"/>
              <a:t>优先队列式 </a:t>
            </a:r>
            <a:r>
              <a:rPr lang="en-US" altLang="zh-CN" dirty="0"/>
              <a:t>(PQ, </a:t>
            </a:r>
            <a:r>
              <a:rPr lang="en-US" altLang="zh-CN" dirty="0" err="1"/>
              <a:t>Prioroty</a:t>
            </a:r>
            <a:r>
              <a:rPr lang="en-US" altLang="zh-CN" dirty="0"/>
              <a:t> Queue)</a:t>
            </a:r>
            <a:r>
              <a:rPr lang="zh-CN" altLang="en-US" dirty="0"/>
              <a:t>（最小优先队列和最大优先队列）</a:t>
            </a:r>
            <a:endParaRPr lang="en-US" altLang="zh-CN" dirty="0"/>
          </a:p>
          <a:p>
            <a:pPr marL="0" indent="0">
              <a:buNone/>
            </a:pPr>
            <a:r>
              <a:rPr lang="zh-CN" altLang="en-US" dirty="0"/>
              <a:t>所以，常见的分支限界法分为：</a:t>
            </a:r>
          </a:p>
          <a:p>
            <a:pPr marL="0" indent="0">
              <a:buNone/>
            </a:pPr>
            <a:r>
              <a:rPr lang="zh-CN" altLang="en-US" dirty="0"/>
              <a:t>① 队列式（</a:t>
            </a:r>
            <a:r>
              <a:rPr lang="en-US" altLang="zh-CN" dirty="0"/>
              <a:t>FIFO</a:t>
            </a:r>
            <a:r>
              <a:rPr lang="zh-CN" altLang="en-US" dirty="0"/>
              <a:t>）分支限界法</a:t>
            </a:r>
          </a:p>
          <a:p>
            <a:pPr marL="0" indent="0">
              <a:buNone/>
            </a:pPr>
            <a:r>
              <a:rPr lang="zh-CN" altLang="en-US" dirty="0"/>
              <a:t>② 优先队列式（</a:t>
            </a:r>
            <a:r>
              <a:rPr lang="en-US" altLang="zh-CN" dirty="0"/>
              <a:t>PQ</a:t>
            </a:r>
            <a:r>
              <a:rPr lang="zh-CN" altLang="en-US" dirty="0"/>
              <a:t>）分支限界法</a:t>
            </a:r>
            <a:endParaRPr lang="en-US" altLang="zh-CN" dirty="0"/>
          </a:p>
          <a:p>
            <a:pPr marL="0" indent="0">
              <a:buNone/>
            </a:pPr>
            <a:r>
              <a:rPr lang="zh-CN" altLang="en-US" dirty="0">
                <a:highlight>
                  <a:srgbClr val="FFFF00"/>
                </a:highlight>
              </a:rPr>
              <a:t>⑴ 队列式分支限界法</a:t>
            </a:r>
            <a:endParaRPr lang="en-US" altLang="zh-CN" dirty="0">
              <a:highlight>
                <a:srgbClr val="FFFF00"/>
              </a:highlight>
            </a:endParaRPr>
          </a:p>
          <a:p>
            <a:pPr marL="0" indent="0">
              <a:buNone/>
            </a:pPr>
            <a:r>
              <a:rPr lang="en-US" altLang="zh-CN" dirty="0"/>
              <a:t>	</a:t>
            </a:r>
            <a:r>
              <a:rPr lang="zh-CN" altLang="en-US" dirty="0"/>
              <a:t>队列式分支限界法将活结点表组织成一个队列，并按照队列先进先出（</a:t>
            </a:r>
            <a:r>
              <a:rPr lang="en-US" altLang="zh-CN" dirty="0"/>
              <a:t>FIFO</a:t>
            </a:r>
            <a:r>
              <a:rPr lang="zh-CN" altLang="en-US" dirty="0"/>
              <a:t>）原则选取下一个结点为扩展结点。</a:t>
            </a:r>
            <a:endParaRPr lang="en-US" altLang="zh-CN" dirty="0"/>
          </a:p>
          <a:p>
            <a:pPr marL="0" indent="0">
              <a:buNone/>
            </a:pPr>
            <a:r>
              <a:rPr lang="zh-CN" altLang="en-US" dirty="0">
                <a:highlight>
                  <a:srgbClr val="FFFF00"/>
                </a:highlight>
              </a:rPr>
              <a:t>⑵ 优先队列式分支限界法</a:t>
            </a:r>
          </a:p>
          <a:p>
            <a:pPr marL="0" indent="0">
              <a:buNone/>
            </a:pPr>
            <a:r>
              <a:rPr lang="en-US" altLang="zh-CN" dirty="0"/>
              <a:t>	</a:t>
            </a:r>
            <a:r>
              <a:rPr lang="zh-CN" altLang="en-US" dirty="0"/>
              <a:t>优先队列式分支限界法的主要特点是将活结点表组组成一个优先队列（用堆实现），并选取优先级最高的活结点成为当前扩展结点。</a:t>
            </a:r>
            <a:endParaRPr lang="en-US" altLang="zh-CN" dirty="0"/>
          </a:p>
          <a:p>
            <a:pPr marL="0" indent="0">
              <a:buNone/>
            </a:pPr>
            <a:endParaRPr lang="zh-CN" altLang="en-US" dirty="0"/>
          </a:p>
        </p:txBody>
      </p:sp>
    </p:spTree>
    <p:extLst>
      <p:ext uri="{BB962C8B-B14F-4D97-AF65-F5344CB8AC3E}">
        <p14:creationId xmlns:p14="http://schemas.microsoft.com/office/powerpoint/2010/main" val="1182948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4C4F816-B90E-455F-A95B-D5D7B3DBDDD0}"/>
              </a:ext>
            </a:extLst>
          </p:cNvPr>
          <p:cNvSpPr>
            <a:spLocks noGrp="1"/>
          </p:cNvSpPr>
          <p:nvPr>
            <p:ph idx="1"/>
          </p:nvPr>
        </p:nvSpPr>
        <p:spPr>
          <a:xfrm>
            <a:off x="838200" y="133350"/>
            <a:ext cx="11258550" cy="6600825"/>
          </a:xfrm>
        </p:spPr>
        <p:txBody>
          <a:bodyPr>
            <a:normAutofit/>
          </a:bodyPr>
          <a:lstStyle/>
          <a:p>
            <a:pPr marL="0" indent="0">
              <a:buNone/>
            </a:pPr>
            <a:r>
              <a:rPr lang="en-US" altLang="zh-CN" b="1" dirty="0"/>
              <a:t>2.</a:t>
            </a:r>
            <a:r>
              <a:rPr lang="zh-CN" altLang="en-US" b="1" dirty="0"/>
              <a:t>单源最短路径问题</a:t>
            </a:r>
          </a:p>
          <a:p>
            <a:pPr marL="0" indent="0">
              <a:buNone/>
            </a:pPr>
            <a:r>
              <a:rPr lang="zh-CN" altLang="en-US" dirty="0"/>
              <a:t>例：</a:t>
            </a:r>
            <a:endParaRPr lang="en-US" altLang="zh-CN" dirty="0"/>
          </a:p>
          <a:p>
            <a:pPr marL="0" indent="0">
              <a:buNone/>
            </a:pPr>
            <a:endParaRPr lang="en-US" altLang="zh-CN" dirty="0"/>
          </a:p>
          <a:p>
            <a:pPr marL="0" indent="0">
              <a:buNone/>
            </a:pPr>
            <a:endParaRPr lang="en-US" altLang="zh-CN" dirty="0"/>
          </a:p>
          <a:p>
            <a:pPr marL="0" indent="0">
              <a:buNone/>
            </a:pPr>
            <a:r>
              <a:rPr lang="en-US" altLang="zh-CN" b="1" dirty="0"/>
              <a:t>(1)</a:t>
            </a:r>
            <a:r>
              <a:rPr lang="zh-CN" altLang="en-US" b="1" dirty="0"/>
              <a:t>用队列式分支限界法求解</a:t>
            </a:r>
            <a:endParaRPr lang="en-US" altLang="zh-CN" b="1" dirty="0"/>
          </a:p>
          <a:p>
            <a:pPr marL="0" indent="0">
              <a:buNone/>
            </a:pPr>
            <a:r>
              <a:rPr lang="zh-CN" altLang="en-US" sz="2400" dirty="0"/>
              <a:t>在图所示的解空间树中，</a:t>
            </a:r>
            <a:endParaRPr lang="en-US" altLang="zh-CN" sz="2400" dirty="0"/>
          </a:p>
          <a:p>
            <a:pPr marL="0" indent="0">
              <a:buNone/>
            </a:pPr>
            <a:r>
              <a:rPr lang="zh-CN" altLang="en-US" sz="2400" dirty="0"/>
              <a:t>灰色结点是死结点。</a:t>
            </a:r>
            <a:endParaRPr lang="en-US" altLang="zh-CN" sz="2400" dirty="0"/>
          </a:p>
          <a:p>
            <a:pPr marL="0" indent="0">
              <a:buNone/>
            </a:pPr>
            <a:r>
              <a:rPr lang="zh-CN" altLang="en-US" sz="2400" dirty="0"/>
              <a:t>得到的结果：</a:t>
            </a:r>
            <a:endParaRPr lang="en-US" altLang="zh-CN" sz="2400" dirty="0"/>
          </a:p>
          <a:p>
            <a:pPr marL="0" indent="0">
              <a:buNone/>
            </a:pPr>
            <a:r>
              <a:rPr lang="zh-CN" altLang="en-US" sz="2400" dirty="0">
                <a:highlight>
                  <a:srgbClr val="FFFF00"/>
                </a:highlight>
              </a:rPr>
              <a:t>最短路径</a:t>
            </a:r>
            <a:r>
              <a:rPr lang="zh-CN" altLang="en-US" sz="2400" dirty="0"/>
              <a:t>              </a:t>
            </a:r>
            <a:r>
              <a:rPr lang="zh-CN" altLang="en-US" sz="2400" dirty="0">
                <a:highlight>
                  <a:srgbClr val="FFFF00"/>
                </a:highlight>
              </a:rPr>
              <a:t>最短路径长度</a:t>
            </a:r>
          </a:p>
          <a:p>
            <a:pPr marL="0" indent="0">
              <a:buNone/>
            </a:pPr>
            <a:r>
              <a:rPr lang="en-US" altLang="zh-CN" sz="2400" dirty="0"/>
              <a:t>v1—&gt;v1 		    0</a:t>
            </a:r>
          </a:p>
          <a:p>
            <a:pPr marL="0" indent="0">
              <a:buNone/>
            </a:pPr>
            <a:r>
              <a:rPr lang="en-US" altLang="zh-CN" sz="2400" dirty="0"/>
              <a:t>v1—&gt;v3—&gt;v2 	    11</a:t>
            </a:r>
          </a:p>
          <a:p>
            <a:pPr marL="0" indent="0">
              <a:buNone/>
            </a:pPr>
            <a:r>
              <a:rPr lang="en-US" altLang="zh-CN" sz="2400" dirty="0"/>
              <a:t>v1—&gt; v3 		    6</a:t>
            </a:r>
          </a:p>
          <a:p>
            <a:pPr marL="0" indent="0">
              <a:buNone/>
            </a:pPr>
            <a:r>
              <a:rPr lang="en-US" altLang="zh-CN" sz="2400" dirty="0"/>
              <a:t>v1—&gt; v4                       4</a:t>
            </a:r>
            <a:endParaRPr lang="zh-CN" altLang="en-US" sz="2400" dirty="0"/>
          </a:p>
        </p:txBody>
      </p:sp>
      <p:pic>
        <p:nvPicPr>
          <p:cNvPr id="5" name="图片 4">
            <a:extLst>
              <a:ext uri="{FF2B5EF4-FFF2-40B4-BE49-F238E27FC236}">
                <a16:creationId xmlns:a16="http://schemas.microsoft.com/office/drawing/2014/main" id="{E8F351CE-9CAA-444A-BAE0-88F527885761}"/>
              </a:ext>
            </a:extLst>
          </p:cNvPr>
          <p:cNvPicPr>
            <a:picLocks noChangeAspect="1"/>
          </p:cNvPicPr>
          <p:nvPr/>
        </p:nvPicPr>
        <p:blipFill>
          <a:blip r:embed="rId3"/>
          <a:stretch>
            <a:fillRect/>
          </a:stretch>
        </p:blipFill>
        <p:spPr>
          <a:xfrm>
            <a:off x="2081212" y="557212"/>
            <a:ext cx="2962275" cy="1600200"/>
          </a:xfrm>
          <a:prstGeom prst="rect">
            <a:avLst/>
          </a:prstGeom>
        </p:spPr>
      </p:pic>
      <p:pic>
        <p:nvPicPr>
          <p:cNvPr id="7" name="图片 6">
            <a:extLst>
              <a:ext uri="{FF2B5EF4-FFF2-40B4-BE49-F238E27FC236}">
                <a16:creationId xmlns:a16="http://schemas.microsoft.com/office/drawing/2014/main" id="{78F9B3F4-D6CE-4667-9F09-B8F4D3DDB6FF}"/>
              </a:ext>
            </a:extLst>
          </p:cNvPr>
          <p:cNvPicPr>
            <a:picLocks noChangeAspect="1"/>
          </p:cNvPicPr>
          <p:nvPr/>
        </p:nvPicPr>
        <p:blipFill>
          <a:blip r:embed="rId4"/>
          <a:stretch>
            <a:fillRect/>
          </a:stretch>
        </p:blipFill>
        <p:spPr>
          <a:xfrm>
            <a:off x="5495925" y="2157412"/>
            <a:ext cx="6696075" cy="3057525"/>
          </a:xfrm>
          <a:prstGeom prst="rect">
            <a:avLst/>
          </a:prstGeom>
        </p:spPr>
      </p:pic>
    </p:spTree>
    <p:extLst>
      <p:ext uri="{BB962C8B-B14F-4D97-AF65-F5344CB8AC3E}">
        <p14:creationId xmlns:p14="http://schemas.microsoft.com/office/powerpoint/2010/main" val="3008401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2401658-D60A-4F60-AF63-51209EA77E9C}"/>
              </a:ext>
            </a:extLst>
          </p:cNvPr>
          <p:cNvSpPr>
            <a:spLocks noGrp="1"/>
          </p:cNvSpPr>
          <p:nvPr>
            <p:ph idx="1"/>
          </p:nvPr>
        </p:nvSpPr>
        <p:spPr>
          <a:xfrm>
            <a:off x="838200" y="257175"/>
            <a:ext cx="10515600" cy="5919788"/>
          </a:xfrm>
        </p:spPr>
        <p:txBody>
          <a:bodyPr/>
          <a:lstStyle/>
          <a:p>
            <a:pPr marL="0" indent="0">
              <a:buNone/>
            </a:pPr>
            <a:r>
              <a:rPr lang="en-US" altLang="zh-CN" b="1" dirty="0"/>
              <a:t>(2)</a:t>
            </a:r>
            <a:r>
              <a:rPr lang="zh-CN" altLang="en-US" b="1" dirty="0"/>
              <a:t>用优先队列式分支限界法求解</a:t>
            </a:r>
            <a:endParaRPr lang="en-US" altLang="zh-CN" b="1" dirty="0"/>
          </a:p>
          <a:p>
            <a:pPr marL="0" indent="0">
              <a:buNone/>
            </a:pPr>
            <a:r>
              <a:rPr lang="en-US" altLang="zh-CN" dirty="0"/>
              <a:t>	</a:t>
            </a:r>
            <a:r>
              <a:rPr lang="zh-CN" altLang="en-US" sz="2400" dirty="0"/>
              <a:t>解单源最短路径问题的优先队列式分支限界法用一小根堆（即为优先队列）来存储活结点表，其优先级是结点所对应的当前最短路长。在算法中，还利用结点间的控制关系进行剪枝。在一般情况下，如果解空间树中以结点 </a:t>
            </a:r>
            <a:r>
              <a:rPr lang="en-US" altLang="zh-CN" sz="2400" dirty="0"/>
              <a:t>y </a:t>
            </a:r>
            <a:r>
              <a:rPr lang="zh-CN" altLang="en-US" sz="2400" dirty="0"/>
              <a:t>为根的子树中所包含的解优于以结点 </a:t>
            </a:r>
            <a:r>
              <a:rPr lang="en-US" altLang="zh-CN" sz="2400" dirty="0"/>
              <a:t>x </a:t>
            </a:r>
            <a:r>
              <a:rPr lang="zh-CN" altLang="en-US" sz="2400" dirty="0"/>
              <a:t>为根的子树中所包含的解，则结点 </a:t>
            </a:r>
            <a:r>
              <a:rPr lang="en-US" altLang="zh-CN" sz="2400" dirty="0"/>
              <a:t>y </a:t>
            </a:r>
            <a:r>
              <a:rPr lang="zh-CN" altLang="en-US" sz="2400" dirty="0"/>
              <a:t>控制了结点 </a:t>
            </a:r>
            <a:r>
              <a:rPr lang="en-US" altLang="zh-CN" sz="2400" dirty="0"/>
              <a:t>x</a:t>
            </a:r>
            <a:r>
              <a:rPr lang="zh-CN" altLang="en-US" sz="2400" dirty="0"/>
              <a:t>，以被控制的结点 </a:t>
            </a:r>
            <a:r>
              <a:rPr lang="en-US" altLang="zh-CN" sz="2400" dirty="0"/>
              <a:t>x </a:t>
            </a:r>
            <a:r>
              <a:rPr lang="zh-CN" altLang="en-US" sz="2400" dirty="0"/>
              <a:t>为根的子树可以剪去。</a:t>
            </a:r>
          </a:p>
        </p:txBody>
      </p:sp>
      <p:pic>
        <p:nvPicPr>
          <p:cNvPr id="5" name="图片 4">
            <a:extLst>
              <a:ext uri="{FF2B5EF4-FFF2-40B4-BE49-F238E27FC236}">
                <a16:creationId xmlns:a16="http://schemas.microsoft.com/office/drawing/2014/main" id="{FFEB27CF-2410-47F7-9186-57A224D10CE6}"/>
              </a:ext>
            </a:extLst>
          </p:cNvPr>
          <p:cNvPicPr>
            <a:picLocks noChangeAspect="1"/>
          </p:cNvPicPr>
          <p:nvPr/>
        </p:nvPicPr>
        <p:blipFill>
          <a:blip r:embed="rId2"/>
          <a:stretch>
            <a:fillRect/>
          </a:stretch>
        </p:blipFill>
        <p:spPr>
          <a:xfrm>
            <a:off x="2143125" y="2786063"/>
            <a:ext cx="7562850" cy="3390900"/>
          </a:xfrm>
          <a:prstGeom prst="rect">
            <a:avLst/>
          </a:prstGeom>
        </p:spPr>
      </p:pic>
    </p:spTree>
    <p:extLst>
      <p:ext uri="{BB962C8B-B14F-4D97-AF65-F5344CB8AC3E}">
        <p14:creationId xmlns:p14="http://schemas.microsoft.com/office/powerpoint/2010/main" val="33335761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770</Words>
  <Application>Microsoft Office PowerPoint</Application>
  <PresentationFormat>宽屏</PresentationFormat>
  <Paragraphs>38</Paragraphs>
  <Slides>6</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       六、分支限界法</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六、分支限界法</dc:title>
  <dc:creator>乃强</dc:creator>
  <cp:lastModifiedBy>乃强</cp:lastModifiedBy>
  <cp:revision>1</cp:revision>
  <dcterms:created xsi:type="dcterms:W3CDTF">2022-06-22T10:29:26Z</dcterms:created>
  <dcterms:modified xsi:type="dcterms:W3CDTF">2022-06-22T11:25:15Z</dcterms:modified>
</cp:coreProperties>
</file>