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4"/>
    <p:sldMasterId id="2147483675" r:id="rId5"/>
  </p:sldMasterIdLst>
  <p:notesMasterIdLst>
    <p:notesMasterId r:id="rId35"/>
  </p:notesMasterIdLst>
  <p:handoutMasterIdLst>
    <p:handoutMasterId r:id="rId36"/>
  </p:handoutMasterIdLst>
  <p:sldIdLst>
    <p:sldId id="342" r:id="rId6"/>
    <p:sldId id="343" r:id="rId7"/>
    <p:sldId id="344" r:id="rId8"/>
    <p:sldId id="345" r:id="rId9"/>
    <p:sldId id="350" r:id="rId10"/>
    <p:sldId id="406" r:id="rId11"/>
    <p:sldId id="407" r:id="rId12"/>
    <p:sldId id="422" r:id="rId13"/>
    <p:sldId id="423" r:id="rId14"/>
    <p:sldId id="424" r:id="rId15"/>
    <p:sldId id="425" r:id="rId16"/>
    <p:sldId id="426" r:id="rId17"/>
    <p:sldId id="427" r:id="rId18"/>
    <p:sldId id="428" r:id="rId19"/>
    <p:sldId id="429" r:id="rId20"/>
    <p:sldId id="430" r:id="rId21"/>
    <p:sldId id="451" r:id="rId22"/>
    <p:sldId id="432" r:id="rId23"/>
    <p:sldId id="431" r:id="rId24"/>
    <p:sldId id="433" r:id="rId25"/>
    <p:sldId id="434" r:id="rId26"/>
    <p:sldId id="435" r:id="rId27"/>
    <p:sldId id="437" r:id="rId28"/>
    <p:sldId id="438" r:id="rId29"/>
    <p:sldId id="446" r:id="rId30"/>
    <p:sldId id="447" r:id="rId31"/>
    <p:sldId id="448" r:id="rId32"/>
    <p:sldId id="452" r:id="rId33"/>
    <p:sldId id="450" r:id="rId3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2" userDrawn="1">
          <p15:clr>
            <a:srgbClr val="A4A3A4"/>
          </p15:clr>
        </p15:guide>
        <p15:guide id="2" pos="59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254C"/>
    <a:srgbClr val="A0A0A0"/>
    <a:srgbClr val="B52804"/>
    <a:srgbClr val="C82D5A"/>
    <a:srgbClr val="FF4B6E"/>
    <a:srgbClr val="2DC89B"/>
    <a:srgbClr val="3CA0A0"/>
    <a:srgbClr val="2DD29A"/>
    <a:srgbClr val="6E6E73"/>
    <a:srgbClr val="FF2D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83607" autoAdjust="0"/>
  </p:normalViewPr>
  <p:slideViewPr>
    <p:cSldViewPr snapToGrid="0" snapToObjects="1" showGuides="1">
      <p:cViewPr varScale="1">
        <p:scale>
          <a:sx n="95" d="100"/>
          <a:sy n="95" d="100"/>
        </p:scale>
        <p:origin x="918" y="66"/>
      </p:cViewPr>
      <p:guideLst>
        <p:guide orient="horz" pos="132"/>
        <p:guide pos="59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D072CE-E66B-4048-9F61-FE7C4FB84926}" type="datetimeFigureOut">
              <a:rPr lang="fr-FR" smtClean="0"/>
              <a:pPr/>
              <a:t>15/10/2018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1D9CA-5865-2841-887B-DA20CDA8F4A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86059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D3CA38-E6FB-DA4F-87C7-6BC47AEFFCED}" type="datetimeFigureOut">
              <a:rPr lang="fr-FR" smtClean="0"/>
              <a:pPr/>
              <a:t>15/10/2018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A3CBF-A165-A043-A432-3F41C557035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8117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A3CBF-A165-A043-A432-3F41C557035D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6905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A3CBF-A165-A043-A432-3F41C557035D}" type="slidenum">
              <a:rPr lang="fr-FR" smtClean="0"/>
              <a:pPr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93798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A3CBF-A165-A043-A432-3F41C557035D}" type="slidenum">
              <a:rPr lang="fr-FR" smtClean="0"/>
              <a:pPr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29271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A3CBF-A165-A043-A432-3F41C557035D}" type="slidenum">
              <a:rPr lang="fr-FR" smtClean="0"/>
              <a:pPr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7438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A3CBF-A165-A043-A432-3F41C557035D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2943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A3CBF-A165-A043-A432-3F41C557035D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973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A3CBF-A165-A043-A432-3F41C557035D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7051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A3CBF-A165-A043-A432-3F41C557035D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9721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A3CBF-A165-A043-A432-3F41C557035D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082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A3CBF-A165-A043-A432-3F41C557035D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7438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A3CBF-A165-A043-A432-3F41C557035D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52924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A3CBF-A165-A043-A432-3F41C557035D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566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svg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8B29-9D5B-B948-8972-1CB0BABD8DEF}" type="datetimeFigureOut">
              <a:rPr lang="fr-FR" smtClean="0"/>
              <a:pPr/>
              <a:t>15/10/2018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8E55-BB74-D24F-9F94-E19A1D2F003A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202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53C9873-3A0F-4136-9B29-395F527CDD09}"/>
              </a:ext>
            </a:extLst>
          </p:cNvPr>
          <p:cNvSpPr/>
          <p:nvPr/>
        </p:nvSpPr>
        <p:spPr>
          <a:xfrm>
            <a:off x="227863" y="282633"/>
            <a:ext cx="11736279" cy="6284422"/>
          </a:xfrm>
          <a:prstGeom prst="rect">
            <a:avLst/>
          </a:prstGeom>
          <a:solidFill>
            <a:srgbClr val="E53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066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8B29-9D5B-B948-8972-1CB0BABD8DEF}" type="datetimeFigureOut">
              <a:rPr lang="fr-FR" smtClean="0"/>
              <a:pPr/>
              <a:t>15/10/2018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8E55-BB74-D24F-9F94-E19A1D2F003A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AA8CF96-EB2C-4748-8805-4C33FB8518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1" y="6176356"/>
            <a:ext cx="670891" cy="681644"/>
          </a:xfrm>
          <a:prstGeom prst="rect">
            <a:avLst/>
          </a:prstGeom>
        </p:spPr>
      </p:pic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99A31FEE-5BF5-450D-A39C-62771CC2B7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4230688"/>
            <a:ext cx="10515600" cy="449262"/>
          </a:xfrm>
        </p:spPr>
        <p:txBody>
          <a:bodyPr/>
          <a:lstStyle>
            <a:lvl1pPr marL="0" indent="0" algn="ctr">
              <a:buNone/>
              <a:defRPr>
                <a:solidFill>
                  <a:srgbClr val="40BFF0"/>
                </a:solidFill>
                <a:latin typeface="+mj-lt"/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89355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8B29-9D5B-B948-8972-1CB0BABD8DEF}" type="datetimeFigureOut">
              <a:rPr lang="fr-FR" smtClean="0"/>
              <a:pPr/>
              <a:t>15/10/2018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8E55-BB74-D24F-9F94-E19A1D2F003A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4ACFA66-C6EF-4742-B728-D058061574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1" y="6176356"/>
            <a:ext cx="670891" cy="68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963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8B29-9D5B-B948-8972-1CB0BABD8DEF}" type="datetimeFigureOut">
              <a:rPr lang="fr-FR" smtClean="0"/>
              <a:pPr/>
              <a:t>15/10/2018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8E55-BB74-D24F-9F94-E19A1D2F003A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9647954-D5C0-4117-A04E-F87546E714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1" y="6176356"/>
            <a:ext cx="670891" cy="68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6530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rniè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16480" y="2185001"/>
            <a:ext cx="7559040" cy="1027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25" dirty="0">
                <a:solidFill>
                  <a:schemeClr val="bg1"/>
                </a:solidFill>
                <a:latin typeface="Zona  Black" panose="020B0A03090500020004" pitchFamily="34" charset="0"/>
              </a:rPr>
              <a:t>IMIE RENNES</a:t>
            </a:r>
          </a:p>
          <a:p>
            <a:r>
              <a:rPr lang="fr-FR" sz="2025" b="0" i="0" kern="1200" dirty="0">
                <a:solidFill>
                  <a:schemeClr val="bg1"/>
                </a:solidFill>
                <a:effectLst/>
                <a:latin typeface="HelveticaNeueLT Std" panose="020B0604020202020204" pitchFamily="34" charset="0"/>
                <a:ea typeface="+mn-ea"/>
                <a:cs typeface="+mn-cs"/>
              </a:rPr>
              <a:t>Rue Pierre de Maupertuis</a:t>
            </a:r>
          </a:p>
          <a:p>
            <a:r>
              <a:rPr lang="fr-FR" sz="2025" b="0" i="0" kern="1200" baseline="0" dirty="0">
                <a:solidFill>
                  <a:schemeClr val="bg1"/>
                </a:solidFill>
                <a:effectLst/>
                <a:latin typeface="HelveticaNeueLT Std" panose="020B0604020202020204" pitchFamily="34" charset="0"/>
                <a:ea typeface="+mn-ea"/>
                <a:cs typeface="+mn-cs"/>
              </a:rPr>
              <a:t>35170 BRUZ</a:t>
            </a:r>
            <a:endParaRPr lang="fr-FR" sz="2025" dirty="0">
              <a:solidFill>
                <a:schemeClr val="bg1"/>
              </a:solidFill>
              <a:latin typeface="HelveticaNeueLT Std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32080" y="6124330"/>
            <a:ext cx="3229528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13" dirty="0">
                <a:solidFill>
                  <a:schemeClr val="bg1"/>
                </a:solidFill>
                <a:latin typeface="HelveticaNeueLT Std" panose="020B0604020202020204" pitchFamily="34" charset="0"/>
              </a:rPr>
              <a:t>Benjamin-maas@imie.fr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5430" y="6124330"/>
            <a:ext cx="1881052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13" dirty="0">
                <a:solidFill>
                  <a:schemeClr val="bg1"/>
                </a:solidFill>
                <a:latin typeface="HelveticaNeueLT Std" panose="020B0604020202020204" pitchFamily="34" charset="0"/>
              </a:rPr>
              <a:t>02 23 44 69 00</a:t>
            </a:r>
          </a:p>
        </p:txBody>
      </p:sp>
    </p:spTree>
    <p:extLst>
      <p:ext uri="{BB962C8B-B14F-4D97-AF65-F5344CB8AC3E}">
        <p14:creationId xmlns:p14="http://schemas.microsoft.com/office/powerpoint/2010/main" val="31560820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a-Titre, sous-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597644"/>
          </a:xfrm>
          <a:solidFill>
            <a:schemeClr val="accent2"/>
          </a:solidFill>
        </p:spPr>
        <p:txBody>
          <a:bodyPr>
            <a:noAutofit/>
          </a:bodyPr>
          <a:lstStyle>
            <a:lvl1pPr algn="l">
              <a:tabLst>
                <a:tab pos="8047038" algn="r"/>
              </a:tabLst>
              <a:defRPr sz="3400" b="1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2" y="1603460"/>
            <a:ext cx="10972799" cy="4611380"/>
          </a:xfrm>
        </p:spPr>
        <p:txBody>
          <a:bodyPr>
            <a:normAutofit/>
          </a:bodyPr>
          <a:lstStyle>
            <a:lvl1pPr marL="342900" indent="-342900"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Lucida Grande"/>
              <a:buChar char="▶"/>
              <a:defRPr sz="2600">
                <a:solidFill>
                  <a:srgbClr val="6E6E73"/>
                </a:solidFill>
                <a:latin typeface="Arial"/>
                <a:cs typeface="Arial"/>
              </a:defRPr>
            </a:lvl1pPr>
            <a:lvl2pPr marL="742950" indent="-285750"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Lucida Grande"/>
              <a:buChar char="-"/>
              <a:defRPr sz="2400">
                <a:solidFill>
                  <a:srgbClr val="6E6E73"/>
                </a:solidFill>
                <a:latin typeface="Arial"/>
                <a:cs typeface="Arial"/>
              </a:defRPr>
            </a:lvl2pPr>
            <a:lvl3pPr marL="1143000" indent="-228600">
              <a:buClr>
                <a:schemeClr val="accent2"/>
              </a:buClr>
              <a:buSzPct val="100000"/>
              <a:buFont typeface="Lucida Grande"/>
              <a:buChar char="›"/>
              <a:defRPr sz="2200">
                <a:solidFill>
                  <a:srgbClr val="6E6E73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solidFill>
                  <a:srgbClr val="6E6E73"/>
                </a:solidFill>
                <a:latin typeface="Times"/>
                <a:cs typeface="Times"/>
              </a:defRPr>
            </a:lvl4pPr>
            <a:lvl5pPr>
              <a:defRPr>
                <a:solidFill>
                  <a:srgbClr val="6E6E73"/>
                </a:solidFill>
                <a:latin typeface="Times"/>
                <a:cs typeface="Times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1" y="871539"/>
            <a:ext cx="10972800" cy="731837"/>
          </a:xfrm>
        </p:spPr>
        <p:txBody>
          <a:bodyPr>
            <a:noAutofit/>
          </a:bodyPr>
          <a:lstStyle>
            <a:lvl1pPr marL="0" indent="0">
              <a:buNone/>
              <a:defRPr sz="2400" i="1">
                <a:solidFill>
                  <a:srgbClr val="6E6E73"/>
                </a:solidFill>
                <a:latin typeface="Verdana"/>
                <a:cs typeface="Verdana"/>
              </a:defRPr>
            </a:lvl1pPr>
            <a:lvl2pPr>
              <a:defRPr i="1">
                <a:solidFill>
                  <a:srgbClr val="6E6E73"/>
                </a:solidFill>
                <a:latin typeface="Times"/>
                <a:cs typeface="Times"/>
              </a:defRPr>
            </a:lvl2pPr>
            <a:lvl3pPr>
              <a:defRPr i="1">
                <a:solidFill>
                  <a:srgbClr val="6E6E73"/>
                </a:solidFill>
                <a:latin typeface="Times"/>
                <a:cs typeface="Times"/>
              </a:defRPr>
            </a:lvl3pPr>
            <a:lvl4pPr>
              <a:defRPr i="1">
                <a:solidFill>
                  <a:srgbClr val="6E6E73"/>
                </a:solidFill>
                <a:latin typeface="Times"/>
                <a:cs typeface="Times"/>
              </a:defRPr>
            </a:lvl4pPr>
            <a:lvl5pPr>
              <a:defRPr i="1">
                <a:solidFill>
                  <a:srgbClr val="6E6E73"/>
                </a:solidFill>
                <a:latin typeface="Times"/>
                <a:cs typeface="Times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pic>
        <p:nvPicPr>
          <p:cNvPr id="6" name="Image 5" descr="Languettes-Ynov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37093" y="6214841"/>
            <a:ext cx="477452" cy="64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812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b-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597644"/>
          </a:xfrm>
          <a:solidFill>
            <a:schemeClr val="accent2"/>
          </a:solidFill>
        </p:spPr>
        <p:txBody>
          <a:bodyPr>
            <a:noAutofit/>
          </a:bodyPr>
          <a:lstStyle>
            <a:lvl1pPr algn="l">
              <a:tabLst>
                <a:tab pos="8047038" algn="r"/>
              </a:tabLst>
              <a:defRPr sz="3400" b="1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2" y="1603460"/>
            <a:ext cx="10972799" cy="4611380"/>
          </a:xfrm>
        </p:spPr>
        <p:txBody>
          <a:bodyPr/>
          <a:lstStyle>
            <a:lvl1pPr marL="342900" indent="-342900">
              <a:buClr>
                <a:schemeClr val="accent2"/>
              </a:buClr>
              <a:buSzPct val="70000"/>
              <a:buFont typeface="Lucida Grande"/>
              <a:buChar char="▶"/>
              <a:defRPr sz="2600">
                <a:solidFill>
                  <a:srgbClr val="6E6E73"/>
                </a:solidFill>
                <a:latin typeface="Arial"/>
                <a:cs typeface="Arial"/>
              </a:defRPr>
            </a:lvl1pPr>
            <a:lvl2pPr marL="742950" indent="-285750">
              <a:buClr>
                <a:schemeClr val="accent2"/>
              </a:buClr>
              <a:buSzPct val="100000"/>
              <a:buFont typeface="Lucida Grande"/>
              <a:buChar char="-"/>
              <a:defRPr sz="2400">
                <a:solidFill>
                  <a:srgbClr val="6E6E73"/>
                </a:solidFill>
                <a:latin typeface="Arial"/>
                <a:cs typeface="Arial"/>
              </a:defRPr>
            </a:lvl2pPr>
            <a:lvl3pPr marL="1143000" indent="-228600">
              <a:buClr>
                <a:schemeClr val="accent2"/>
              </a:buClr>
              <a:buSzPct val="100000"/>
              <a:buFont typeface="Lucida Grande"/>
              <a:buChar char="›"/>
              <a:defRPr sz="2200">
                <a:solidFill>
                  <a:srgbClr val="6E6E73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solidFill>
                  <a:srgbClr val="6E6E73"/>
                </a:solidFill>
                <a:latin typeface="Times"/>
                <a:cs typeface="Times"/>
              </a:defRPr>
            </a:lvl4pPr>
            <a:lvl5pPr>
              <a:defRPr>
                <a:solidFill>
                  <a:srgbClr val="6E6E73"/>
                </a:solidFill>
                <a:latin typeface="Times"/>
                <a:cs typeface="Times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pic>
        <p:nvPicPr>
          <p:cNvPr id="6" name="Image 5" descr="Languettes-Ynov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37093" y="6214841"/>
            <a:ext cx="477452" cy="64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3350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-Titre, sous-titre et contenu - 1 camp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597644"/>
          </a:xfrm>
          <a:solidFill>
            <a:schemeClr val="accent2"/>
          </a:solidFill>
        </p:spPr>
        <p:txBody>
          <a:bodyPr>
            <a:noAutofit/>
          </a:bodyPr>
          <a:lstStyle>
            <a:lvl1pPr algn="l">
              <a:tabLst>
                <a:tab pos="8047038" algn="r"/>
              </a:tabLst>
              <a:defRPr sz="3400" b="1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2" y="2662297"/>
            <a:ext cx="10972799" cy="3552543"/>
          </a:xfrm>
        </p:spPr>
        <p:txBody>
          <a:bodyPr>
            <a:normAutofit/>
          </a:bodyPr>
          <a:lstStyle>
            <a:lvl1pPr marL="342900" indent="-342900"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Lucida Grande"/>
              <a:buChar char="▶"/>
              <a:defRPr sz="2600">
                <a:solidFill>
                  <a:srgbClr val="6E6E73"/>
                </a:solidFill>
                <a:latin typeface="Arial"/>
                <a:cs typeface="Arial"/>
              </a:defRPr>
            </a:lvl1pPr>
            <a:lvl2pPr marL="742950" indent="-285750"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Lucida Grande"/>
              <a:buChar char="-"/>
              <a:defRPr sz="2400">
                <a:solidFill>
                  <a:srgbClr val="6E6E73"/>
                </a:solidFill>
                <a:latin typeface="Arial"/>
                <a:cs typeface="Arial"/>
              </a:defRPr>
            </a:lvl2pPr>
            <a:lvl3pPr marL="1143000" indent="-228600">
              <a:buClr>
                <a:schemeClr val="accent2"/>
              </a:buClr>
              <a:buSzPct val="100000"/>
              <a:buFont typeface="Lucida Grande"/>
              <a:buChar char="›"/>
              <a:defRPr sz="2200">
                <a:solidFill>
                  <a:srgbClr val="6E6E73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solidFill>
                  <a:srgbClr val="6E6E73"/>
                </a:solidFill>
                <a:latin typeface="Times"/>
                <a:cs typeface="Times"/>
              </a:defRPr>
            </a:lvl4pPr>
            <a:lvl5pPr>
              <a:defRPr>
                <a:solidFill>
                  <a:srgbClr val="6E6E73"/>
                </a:solidFill>
                <a:latin typeface="Times"/>
                <a:cs typeface="Times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1" y="871539"/>
            <a:ext cx="10972800" cy="731837"/>
          </a:xfrm>
        </p:spPr>
        <p:txBody>
          <a:bodyPr>
            <a:noAutofit/>
          </a:bodyPr>
          <a:lstStyle>
            <a:lvl1pPr marL="0" indent="0">
              <a:buNone/>
              <a:defRPr sz="2400" i="1">
                <a:solidFill>
                  <a:srgbClr val="6E6E73"/>
                </a:solidFill>
                <a:latin typeface="Verdana"/>
                <a:cs typeface="Verdana"/>
              </a:defRPr>
            </a:lvl1pPr>
            <a:lvl2pPr>
              <a:defRPr i="1">
                <a:solidFill>
                  <a:srgbClr val="6E6E73"/>
                </a:solidFill>
                <a:latin typeface="Times"/>
                <a:cs typeface="Times"/>
              </a:defRPr>
            </a:lvl2pPr>
            <a:lvl3pPr>
              <a:defRPr i="1">
                <a:solidFill>
                  <a:srgbClr val="6E6E73"/>
                </a:solidFill>
                <a:latin typeface="Times"/>
                <a:cs typeface="Times"/>
              </a:defRPr>
            </a:lvl3pPr>
            <a:lvl4pPr>
              <a:defRPr i="1">
                <a:solidFill>
                  <a:srgbClr val="6E6E73"/>
                </a:solidFill>
                <a:latin typeface="Times"/>
                <a:cs typeface="Times"/>
              </a:defRPr>
            </a:lvl4pPr>
            <a:lvl5pPr>
              <a:defRPr i="1">
                <a:solidFill>
                  <a:srgbClr val="6E6E73"/>
                </a:solidFill>
                <a:latin typeface="Times"/>
                <a:cs typeface="Times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pic>
        <p:nvPicPr>
          <p:cNvPr id="6" name="Image 5" descr="Languettes-Ynov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37093" y="6214841"/>
            <a:ext cx="477452" cy="64986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" y="1622642"/>
            <a:ext cx="3750420" cy="864096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pic>
        <p:nvPicPr>
          <p:cNvPr id="9" name="Image 8" descr="Sans-titre-4.png"/>
          <p:cNvPicPr>
            <a:picLocks noChangeAspect="1"/>
          </p:cNvPicPr>
          <p:nvPr userDrawn="1"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2326" y="2101425"/>
            <a:ext cx="397629" cy="279281"/>
          </a:xfrm>
          <a:prstGeom prst="rect">
            <a:avLst/>
          </a:prstGeom>
        </p:spPr>
      </p:pic>
      <p:pic>
        <p:nvPicPr>
          <p:cNvPr id="10" name="Image 9" descr="Sans-titre-3.png"/>
          <p:cNvPicPr>
            <a:picLocks noChangeAspect="1"/>
          </p:cNvPicPr>
          <p:nvPr userDrawn="1"/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2326" y="1686231"/>
            <a:ext cx="397629" cy="30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7102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-Titre, sous-titre et contenu - 6 camp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597644"/>
          </a:xfrm>
          <a:solidFill>
            <a:schemeClr val="accent2"/>
          </a:solidFill>
        </p:spPr>
        <p:txBody>
          <a:bodyPr>
            <a:noAutofit/>
          </a:bodyPr>
          <a:lstStyle>
            <a:lvl1pPr algn="l">
              <a:tabLst>
                <a:tab pos="8047038" algn="r"/>
              </a:tabLst>
              <a:defRPr sz="3400" b="1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2" y="2662297"/>
            <a:ext cx="10972799" cy="3552543"/>
          </a:xfrm>
        </p:spPr>
        <p:txBody>
          <a:bodyPr>
            <a:normAutofit/>
          </a:bodyPr>
          <a:lstStyle>
            <a:lvl1pPr marL="342900" indent="-342900"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Lucida Grande"/>
              <a:buChar char="▶"/>
              <a:defRPr sz="2600">
                <a:solidFill>
                  <a:srgbClr val="6E6E73"/>
                </a:solidFill>
                <a:latin typeface="Arial"/>
                <a:cs typeface="Arial"/>
              </a:defRPr>
            </a:lvl1pPr>
            <a:lvl2pPr marL="742950" indent="-285750"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Lucida Grande"/>
              <a:buChar char="-"/>
              <a:defRPr sz="2400">
                <a:solidFill>
                  <a:srgbClr val="6E6E73"/>
                </a:solidFill>
                <a:latin typeface="Arial"/>
                <a:cs typeface="Arial"/>
              </a:defRPr>
            </a:lvl2pPr>
            <a:lvl3pPr marL="1143000" indent="-228600">
              <a:buClr>
                <a:schemeClr val="accent2"/>
              </a:buClr>
              <a:buSzPct val="100000"/>
              <a:buFont typeface="Lucida Grande"/>
              <a:buChar char="›"/>
              <a:defRPr sz="2200">
                <a:solidFill>
                  <a:srgbClr val="6E6E73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solidFill>
                  <a:srgbClr val="6E6E73"/>
                </a:solidFill>
                <a:latin typeface="Times"/>
                <a:cs typeface="Times"/>
              </a:defRPr>
            </a:lvl4pPr>
            <a:lvl5pPr>
              <a:defRPr>
                <a:solidFill>
                  <a:srgbClr val="6E6E73"/>
                </a:solidFill>
                <a:latin typeface="Times"/>
                <a:cs typeface="Times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1" y="871539"/>
            <a:ext cx="10972800" cy="731837"/>
          </a:xfrm>
        </p:spPr>
        <p:txBody>
          <a:bodyPr>
            <a:noAutofit/>
          </a:bodyPr>
          <a:lstStyle>
            <a:lvl1pPr marL="0" indent="0">
              <a:buNone/>
              <a:defRPr sz="2400" i="1">
                <a:solidFill>
                  <a:srgbClr val="6E6E73"/>
                </a:solidFill>
                <a:latin typeface="Verdana"/>
                <a:cs typeface="Verdana"/>
              </a:defRPr>
            </a:lvl1pPr>
            <a:lvl2pPr>
              <a:defRPr i="1">
                <a:solidFill>
                  <a:srgbClr val="6E6E73"/>
                </a:solidFill>
                <a:latin typeface="Times"/>
                <a:cs typeface="Times"/>
              </a:defRPr>
            </a:lvl2pPr>
            <a:lvl3pPr>
              <a:defRPr i="1">
                <a:solidFill>
                  <a:srgbClr val="6E6E73"/>
                </a:solidFill>
                <a:latin typeface="Times"/>
                <a:cs typeface="Times"/>
              </a:defRPr>
            </a:lvl3pPr>
            <a:lvl4pPr>
              <a:defRPr i="1">
                <a:solidFill>
                  <a:srgbClr val="6E6E73"/>
                </a:solidFill>
                <a:latin typeface="Times"/>
                <a:cs typeface="Times"/>
              </a:defRPr>
            </a:lvl4pPr>
            <a:lvl5pPr>
              <a:defRPr i="1">
                <a:solidFill>
                  <a:srgbClr val="6E6E73"/>
                </a:solidFill>
                <a:latin typeface="Times"/>
                <a:cs typeface="Times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pic>
        <p:nvPicPr>
          <p:cNvPr id="6" name="Image 5" descr="Languettes-Ynov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37093" y="6214841"/>
            <a:ext cx="477452" cy="64986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" y="1622642"/>
            <a:ext cx="3750420" cy="864096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pic>
        <p:nvPicPr>
          <p:cNvPr id="9" name="Image 8" descr="Sans-titre-4.png"/>
          <p:cNvPicPr>
            <a:picLocks noChangeAspect="1"/>
          </p:cNvPicPr>
          <p:nvPr userDrawn="1"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2326" y="2101425"/>
            <a:ext cx="397629" cy="279281"/>
          </a:xfrm>
          <a:prstGeom prst="rect">
            <a:avLst/>
          </a:prstGeom>
        </p:spPr>
      </p:pic>
      <p:pic>
        <p:nvPicPr>
          <p:cNvPr id="10" name="Image 9" descr="Sans-titre-3.png"/>
          <p:cNvPicPr>
            <a:picLocks noChangeAspect="1"/>
          </p:cNvPicPr>
          <p:nvPr userDrawn="1"/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2326" y="1686231"/>
            <a:ext cx="397629" cy="301639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1622642"/>
            <a:ext cx="9771160" cy="86409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pic>
        <p:nvPicPr>
          <p:cNvPr id="15" name="Image 14" descr="Sans-titre-4.png"/>
          <p:cNvPicPr>
            <a:picLocks noChangeAspect="1"/>
          </p:cNvPicPr>
          <p:nvPr userDrawn="1"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2326" y="2101425"/>
            <a:ext cx="397629" cy="279281"/>
          </a:xfrm>
          <a:prstGeom prst="rect">
            <a:avLst/>
          </a:prstGeom>
        </p:spPr>
      </p:pic>
      <p:pic>
        <p:nvPicPr>
          <p:cNvPr id="16" name="Image 15" descr="Sans-titre-3.png"/>
          <p:cNvPicPr>
            <a:picLocks noChangeAspect="1"/>
          </p:cNvPicPr>
          <p:nvPr userDrawn="1"/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2326" y="1686231"/>
            <a:ext cx="397629" cy="30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037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Languettes-Ynov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37093" y="6214841"/>
            <a:ext cx="477452" cy="64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6355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Fiche prof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08771" y="274639"/>
            <a:ext cx="8473628" cy="597644"/>
          </a:xfrm>
          <a:solidFill>
            <a:srgbClr val="FFFFFF"/>
          </a:solidFill>
        </p:spPr>
        <p:txBody>
          <a:bodyPr anchor="b">
            <a:normAutofit/>
          </a:bodyPr>
          <a:lstStyle>
            <a:lvl1pPr algn="l">
              <a:defRPr sz="3400" b="1">
                <a:solidFill>
                  <a:schemeClr val="tx2"/>
                </a:solidFill>
                <a:latin typeface="Verdana"/>
                <a:cs typeface="Verdana"/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2" y="1934626"/>
            <a:ext cx="10972799" cy="4280214"/>
          </a:xfrm>
        </p:spPr>
        <p:txBody>
          <a:bodyPr/>
          <a:lstStyle>
            <a:lvl1pPr marL="342900" indent="-342900">
              <a:buClr>
                <a:schemeClr val="accent2"/>
              </a:buClr>
              <a:buSzPct val="70000"/>
              <a:buFont typeface="Lucida Grande"/>
              <a:buChar char="▶"/>
              <a:defRPr sz="2600">
                <a:solidFill>
                  <a:srgbClr val="6E6E73"/>
                </a:solidFill>
                <a:latin typeface="Arial"/>
                <a:cs typeface="Arial"/>
              </a:defRPr>
            </a:lvl1pPr>
            <a:lvl2pPr marL="742950" indent="-285750">
              <a:buClr>
                <a:schemeClr val="accent2"/>
              </a:buClr>
              <a:buSzPct val="100000"/>
              <a:buFont typeface="Lucida Grande"/>
              <a:buChar char="-"/>
              <a:defRPr sz="2400">
                <a:solidFill>
                  <a:srgbClr val="6E6E73"/>
                </a:solidFill>
                <a:latin typeface="Arial"/>
                <a:cs typeface="Arial"/>
              </a:defRPr>
            </a:lvl2pPr>
            <a:lvl3pPr marL="1143000" indent="-228600">
              <a:buClr>
                <a:schemeClr val="accent2"/>
              </a:buClr>
              <a:buSzPct val="100000"/>
              <a:buFont typeface="Lucida Grande"/>
              <a:buChar char="›"/>
              <a:defRPr sz="2200">
                <a:solidFill>
                  <a:srgbClr val="6E6E73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solidFill>
                  <a:srgbClr val="6E6E73"/>
                </a:solidFill>
                <a:latin typeface="Times"/>
                <a:cs typeface="Times"/>
              </a:defRPr>
            </a:lvl4pPr>
            <a:lvl5pPr>
              <a:defRPr>
                <a:solidFill>
                  <a:srgbClr val="6E6E73"/>
                </a:solidFill>
                <a:latin typeface="Times"/>
                <a:cs typeface="Times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quarter" idx="10" hasCustomPrompt="1"/>
          </p:nvPr>
        </p:nvSpPr>
        <p:spPr>
          <a:xfrm>
            <a:off x="3108770" y="871539"/>
            <a:ext cx="8473631" cy="731837"/>
          </a:xfrm>
        </p:spPr>
        <p:txBody>
          <a:bodyPr anchor="t">
            <a:noAutofit/>
          </a:bodyPr>
          <a:lstStyle>
            <a:lvl1pPr marL="0" indent="0">
              <a:buNone/>
              <a:defRPr sz="2400" i="1">
                <a:solidFill>
                  <a:srgbClr val="6E6E73"/>
                </a:solidFill>
                <a:latin typeface="Verdana"/>
                <a:cs typeface="Verdana"/>
              </a:defRPr>
            </a:lvl1pPr>
            <a:lvl2pPr>
              <a:defRPr i="1">
                <a:solidFill>
                  <a:srgbClr val="6E6E73"/>
                </a:solidFill>
                <a:latin typeface="Times"/>
                <a:cs typeface="Times"/>
              </a:defRPr>
            </a:lvl2pPr>
            <a:lvl3pPr>
              <a:defRPr i="1">
                <a:solidFill>
                  <a:srgbClr val="6E6E73"/>
                </a:solidFill>
                <a:latin typeface="Times"/>
                <a:cs typeface="Times"/>
              </a:defRPr>
            </a:lvl3pPr>
            <a:lvl4pPr>
              <a:defRPr i="1">
                <a:solidFill>
                  <a:srgbClr val="6E6E73"/>
                </a:solidFill>
                <a:latin typeface="Times"/>
                <a:cs typeface="Times"/>
              </a:defRPr>
            </a:lvl4pPr>
            <a:lvl5pPr>
              <a:defRPr i="1">
                <a:solidFill>
                  <a:srgbClr val="6E6E73"/>
                </a:solidFill>
                <a:latin typeface="Times"/>
                <a:cs typeface="Times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pic>
        <p:nvPicPr>
          <p:cNvPr id="6" name="Image 5" descr="Languettes-Ynov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37093" y="6214841"/>
            <a:ext cx="477452" cy="64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40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1993AF-7D21-4EDB-80B1-5CFDC09D6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7104"/>
            <a:ext cx="5419725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6DA2B46-4C66-4B2C-BA11-DDC4E25E9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8B29-9D5B-B948-8972-1CB0BABD8DEF}" type="datetimeFigureOut">
              <a:rPr lang="fr-FR" smtClean="0"/>
              <a:pPr/>
              <a:t>15/10/2018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E76E4B7-3F48-4A26-B22F-1CD8933E9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C604E39-4C6C-45BD-BDE8-41CEBA793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8E55-BB74-D24F-9F94-E19A1D2F003A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EB1F0DEA-DBE2-4E0D-8C89-4475831E9E03}"/>
              </a:ext>
            </a:extLst>
          </p:cNvPr>
          <p:cNvCxnSpPr/>
          <p:nvPr/>
        </p:nvCxnSpPr>
        <p:spPr>
          <a:xfrm>
            <a:off x="838199" y="819150"/>
            <a:ext cx="1800000" cy="0"/>
          </a:xfrm>
          <a:prstGeom prst="line">
            <a:avLst/>
          </a:prstGeom>
          <a:ln w="635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4E0D26F9-4401-46B9-B690-2FEE4B21F4CA}"/>
              </a:ext>
            </a:extLst>
          </p:cNvPr>
          <p:cNvCxnSpPr/>
          <p:nvPr/>
        </p:nvCxnSpPr>
        <p:spPr>
          <a:xfrm>
            <a:off x="838200" y="2371725"/>
            <a:ext cx="3600000" cy="0"/>
          </a:xfrm>
          <a:prstGeom prst="line">
            <a:avLst/>
          </a:prstGeom>
          <a:ln w="635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rapèze 11">
            <a:extLst>
              <a:ext uri="{FF2B5EF4-FFF2-40B4-BE49-F238E27FC236}">
                <a16:creationId xmlns:a16="http://schemas.microsoft.com/office/drawing/2014/main" id="{A0342250-50BD-4933-BAF6-DB67DB98D10D}"/>
              </a:ext>
            </a:extLst>
          </p:cNvPr>
          <p:cNvSpPr/>
          <p:nvPr/>
        </p:nvSpPr>
        <p:spPr>
          <a:xfrm>
            <a:off x="3667125" y="0"/>
            <a:ext cx="8524875" cy="6858000"/>
          </a:xfrm>
          <a:custGeom>
            <a:avLst/>
            <a:gdLst>
              <a:gd name="connsiteX0" fmla="*/ 0 w 7372350"/>
              <a:gd name="connsiteY0" fmla="*/ 6858000 h 6858000"/>
              <a:gd name="connsiteX1" fmla="*/ 1714500 w 7372350"/>
              <a:gd name="connsiteY1" fmla="*/ 0 h 6858000"/>
              <a:gd name="connsiteX2" fmla="*/ 5657850 w 7372350"/>
              <a:gd name="connsiteY2" fmla="*/ 0 h 6858000"/>
              <a:gd name="connsiteX3" fmla="*/ 7372350 w 7372350"/>
              <a:gd name="connsiteY3" fmla="*/ 6858000 h 6858000"/>
              <a:gd name="connsiteX4" fmla="*/ 0 w 7372350"/>
              <a:gd name="connsiteY4" fmla="*/ 6858000 h 6858000"/>
              <a:gd name="connsiteX0" fmla="*/ 0 w 7372350"/>
              <a:gd name="connsiteY0" fmla="*/ 6867525 h 6867525"/>
              <a:gd name="connsiteX1" fmla="*/ 1714500 w 7372350"/>
              <a:gd name="connsiteY1" fmla="*/ 9525 h 6867525"/>
              <a:gd name="connsiteX2" fmla="*/ 7353300 w 7372350"/>
              <a:gd name="connsiteY2" fmla="*/ 0 h 6867525"/>
              <a:gd name="connsiteX3" fmla="*/ 7372350 w 7372350"/>
              <a:gd name="connsiteY3" fmla="*/ 6867525 h 6867525"/>
              <a:gd name="connsiteX4" fmla="*/ 0 w 7372350"/>
              <a:gd name="connsiteY4" fmla="*/ 6867525 h 6867525"/>
              <a:gd name="connsiteX0" fmla="*/ 0 w 7372350"/>
              <a:gd name="connsiteY0" fmla="*/ 6858000 h 6858000"/>
              <a:gd name="connsiteX1" fmla="*/ 1714500 w 7372350"/>
              <a:gd name="connsiteY1" fmla="*/ 0 h 6858000"/>
              <a:gd name="connsiteX2" fmla="*/ 7353300 w 7372350"/>
              <a:gd name="connsiteY2" fmla="*/ 0 h 6858000"/>
              <a:gd name="connsiteX3" fmla="*/ 7372350 w 7372350"/>
              <a:gd name="connsiteY3" fmla="*/ 6858000 h 6858000"/>
              <a:gd name="connsiteX4" fmla="*/ 0 w 7372350"/>
              <a:gd name="connsiteY4" fmla="*/ 6858000 h 6858000"/>
              <a:gd name="connsiteX0" fmla="*/ 0 w 7372350"/>
              <a:gd name="connsiteY0" fmla="*/ 6858000 h 6858000"/>
              <a:gd name="connsiteX1" fmla="*/ 3800475 w 7372350"/>
              <a:gd name="connsiteY1" fmla="*/ 9525 h 6858000"/>
              <a:gd name="connsiteX2" fmla="*/ 7353300 w 7372350"/>
              <a:gd name="connsiteY2" fmla="*/ 0 h 6858000"/>
              <a:gd name="connsiteX3" fmla="*/ 7372350 w 7372350"/>
              <a:gd name="connsiteY3" fmla="*/ 6858000 h 6858000"/>
              <a:gd name="connsiteX4" fmla="*/ 0 w 7372350"/>
              <a:gd name="connsiteY4" fmla="*/ 6858000 h 6858000"/>
              <a:gd name="connsiteX0" fmla="*/ 0 w 8524875"/>
              <a:gd name="connsiteY0" fmla="*/ 6858000 h 6858000"/>
              <a:gd name="connsiteX1" fmla="*/ 4953000 w 8524875"/>
              <a:gd name="connsiteY1" fmla="*/ 9525 h 6858000"/>
              <a:gd name="connsiteX2" fmla="*/ 8505825 w 8524875"/>
              <a:gd name="connsiteY2" fmla="*/ 0 h 6858000"/>
              <a:gd name="connsiteX3" fmla="*/ 8524875 w 8524875"/>
              <a:gd name="connsiteY3" fmla="*/ 6858000 h 6858000"/>
              <a:gd name="connsiteX4" fmla="*/ 0 w 8524875"/>
              <a:gd name="connsiteY4" fmla="*/ 6858000 h 6858000"/>
              <a:gd name="connsiteX0" fmla="*/ 0 w 8524875"/>
              <a:gd name="connsiteY0" fmla="*/ 6858000 h 6858000"/>
              <a:gd name="connsiteX1" fmla="*/ 4946650 w 8524875"/>
              <a:gd name="connsiteY1" fmla="*/ 0 h 6858000"/>
              <a:gd name="connsiteX2" fmla="*/ 8505825 w 8524875"/>
              <a:gd name="connsiteY2" fmla="*/ 0 h 6858000"/>
              <a:gd name="connsiteX3" fmla="*/ 8524875 w 8524875"/>
              <a:gd name="connsiteY3" fmla="*/ 6858000 h 6858000"/>
              <a:gd name="connsiteX4" fmla="*/ 0 w 8524875"/>
              <a:gd name="connsiteY4" fmla="*/ 6858000 h 6858000"/>
              <a:gd name="connsiteX0" fmla="*/ 0 w 8524875"/>
              <a:gd name="connsiteY0" fmla="*/ 6858000 h 6858000"/>
              <a:gd name="connsiteX1" fmla="*/ 4946650 w 8524875"/>
              <a:gd name="connsiteY1" fmla="*/ 0 h 6858000"/>
              <a:gd name="connsiteX2" fmla="*/ 8521700 w 8524875"/>
              <a:gd name="connsiteY2" fmla="*/ 0 h 6858000"/>
              <a:gd name="connsiteX3" fmla="*/ 8524875 w 8524875"/>
              <a:gd name="connsiteY3" fmla="*/ 6858000 h 6858000"/>
              <a:gd name="connsiteX4" fmla="*/ 0 w 8524875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24875" h="6858000">
                <a:moveTo>
                  <a:pt x="0" y="6858000"/>
                </a:moveTo>
                <a:lnTo>
                  <a:pt x="4946650" y="0"/>
                </a:lnTo>
                <a:lnTo>
                  <a:pt x="8521700" y="0"/>
                </a:lnTo>
                <a:cubicBezTo>
                  <a:pt x="8522758" y="2286000"/>
                  <a:pt x="8523817" y="4572000"/>
                  <a:pt x="8524875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rgbClr val="E633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C087FA0C-1EDE-48F0-8D91-1E1DC5D39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4834" y="5093008"/>
            <a:ext cx="5419725" cy="159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5237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ntenu indi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960000" y="6312626"/>
            <a:ext cx="8339277" cy="214237"/>
          </a:xfrm>
          <a:solidFill>
            <a:srgbClr val="495DA3"/>
          </a:solidFill>
        </p:spPr>
        <p:txBody>
          <a:bodyPr wrap="none" lIns="108000" tIns="0" rIns="0" bIns="0"/>
          <a:lstStyle>
            <a:lvl1pPr algn="l">
              <a:defRPr sz="750" b="0" i="0" cap="all">
                <a:solidFill>
                  <a:schemeClr val="bg1"/>
                </a:solidFill>
                <a:latin typeface="Neo Tech Std Light"/>
                <a:cs typeface="Neo Tech Std Light"/>
              </a:defRPr>
            </a:lvl1pPr>
          </a:lstStyle>
          <a:p>
            <a:r>
              <a:rPr lang="fr-FR"/>
              <a:t>Titre de la présentation / de la sous partie</a:t>
            </a:r>
            <a:endParaRPr lang="fr-FR" dirty="0"/>
          </a:p>
        </p:txBody>
      </p:sp>
      <p:sp>
        <p:nvSpPr>
          <p:cNvPr id="7" name="Espace réservé du contenu 5"/>
          <p:cNvSpPr>
            <a:spLocks noGrp="1"/>
          </p:cNvSpPr>
          <p:nvPr>
            <p:ph sz="quarter" idx="12"/>
          </p:nvPr>
        </p:nvSpPr>
        <p:spPr>
          <a:xfrm>
            <a:off x="960969" y="1574800"/>
            <a:ext cx="10521951" cy="4361882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9" name="Titre 8"/>
          <p:cNvSpPr>
            <a:spLocks noGrp="1"/>
          </p:cNvSpPr>
          <p:nvPr>
            <p:ph type="title"/>
          </p:nvPr>
        </p:nvSpPr>
        <p:spPr>
          <a:xfrm>
            <a:off x="960003" y="901700"/>
            <a:ext cx="10522917" cy="673100"/>
          </a:xfrm>
        </p:spPr>
        <p:txBody>
          <a:bodyPr>
            <a:noAutofit/>
          </a:bodyPr>
          <a:lstStyle>
            <a:lvl1pPr algn="l">
              <a:defRPr lang="fr-FR" sz="2700" b="1" kern="1200" dirty="0" smtClean="0">
                <a:solidFill>
                  <a:schemeClr val="tx1"/>
                </a:solidFill>
                <a:latin typeface="Neo Tech Std"/>
                <a:ea typeface="+mj-ea"/>
                <a:cs typeface="Neo Tech Std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918502651"/>
      </p:ext>
    </p:extLst>
  </p:cSld>
  <p:clrMapOvr>
    <a:masterClrMapping/>
  </p:clrMapOvr>
  <p:hf sldNum="0"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8B29-9D5B-B948-8972-1CB0BABD8DEF}" type="datetimeFigureOut">
              <a:rPr lang="fr-FR" smtClean="0"/>
              <a:pPr/>
              <a:t>15/10/2018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8E55-BB74-D24F-9F94-E19A1D2F003A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6152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1993AF-7D21-4EDB-80B1-5CFDC09D6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7102"/>
            <a:ext cx="5419725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6DA2B46-4C66-4B2C-BA11-DDC4E25E9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8B29-9D5B-B948-8972-1CB0BABD8DEF}" type="datetimeFigureOut">
              <a:rPr lang="fr-FR" smtClean="0"/>
              <a:pPr/>
              <a:t>15/10/2018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E76E4B7-3F48-4A26-B22F-1CD8933E9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C604E39-4C6C-45BD-BDE8-41CEBA793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8E55-BB74-D24F-9F94-E19A1D2F003A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EB1F0DEA-DBE2-4E0D-8C89-4475831E9E03}"/>
              </a:ext>
            </a:extLst>
          </p:cNvPr>
          <p:cNvCxnSpPr/>
          <p:nvPr/>
        </p:nvCxnSpPr>
        <p:spPr>
          <a:xfrm>
            <a:off x="838199" y="819150"/>
            <a:ext cx="1800000" cy="0"/>
          </a:xfrm>
          <a:prstGeom prst="line">
            <a:avLst/>
          </a:prstGeom>
          <a:ln w="635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4E0D26F9-4401-46B9-B690-2FEE4B21F4CA}"/>
              </a:ext>
            </a:extLst>
          </p:cNvPr>
          <p:cNvCxnSpPr/>
          <p:nvPr/>
        </p:nvCxnSpPr>
        <p:spPr>
          <a:xfrm>
            <a:off x="838200" y="2371725"/>
            <a:ext cx="3600000" cy="0"/>
          </a:xfrm>
          <a:prstGeom prst="line">
            <a:avLst/>
          </a:prstGeom>
          <a:ln w="635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rapèze 11">
            <a:extLst>
              <a:ext uri="{FF2B5EF4-FFF2-40B4-BE49-F238E27FC236}">
                <a16:creationId xmlns:a16="http://schemas.microsoft.com/office/drawing/2014/main" id="{A0342250-50BD-4933-BAF6-DB67DB98D10D}"/>
              </a:ext>
            </a:extLst>
          </p:cNvPr>
          <p:cNvSpPr/>
          <p:nvPr/>
        </p:nvSpPr>
        <p:spPr>
          <a:xfrm>
            <a:off x="3667124" y="0"/>
            <a:ext cx="8524875" cy="6858000"/>
          </a:xfrm>
          <a:custGeom>
            <a:avLst/>
            <a:gdLst>
              <a:gd name="connsiteX0" fmla="*/ 0 w 7372350"/>
              <a:gd name="connsiteY0" fmla="*/ 6858000 h 6858000"/>
              <a:gd name="connsiteX1" fmla="*/ 1714500 w 7372350"/>
              <a:gd name="connsiteY1" fmla="*/ 0 h 6858000"/>
              <a:gd name="connsiteX2" fmla="*/ 5657850 w 7372350"/>
              <a:gd name="connsiteY2" fmla="*/ 0 h 6858000"/>
              <a:gd name="connsiteX3" fmla="*/ 7372350 w 7372350"/>
              <a:gd name="connsiteY3" fmla="*/ 6858000 h 6858000"/>
              <a:gd name="connsiteX4" fmla="*/ 0 w 7372350"/>
              <a:gd name="connsiteY4" fmla="*/ 6858000 h 6858000"/>
              <a:gd name="connsiteX0" fmla="*/ 0 w 7372350"/>
              <a:gd name="connsiteY0" fmla="*/ 6867525 h 6867525"/>
              <a:gd name="connsiteX1" fmla="*/ 1714500 w 7372350"/>
              <a:gd name="connsiteY1" fmla="*/ 9525 h 6867525"/>
              <a:gd name="connsiteX2" fmla="*/ 7353300 w 7372350"/>
              <a:gd name="connsiteY2" fmla="*/ 0 h 6867525"/>
              <a:gd name="connsiteX3" fmla="*/ 7372350 w 7372350"/>
              <a:gd name="connsiteY3" fmla="*/ 6867525 h 6867525"/>
              <a:gd name="connsiteX4" fmla="*/ 0 w 7372350"/>
              <a:gd name="connsiteY4" fmla="*/ 6867525 h 6867525"/>
              <a:gd name="connsiteX0" fmla="*/ 0 w 7372350"/>
              <a:gd name="connsiteY0" fmla="*/ 6858000 h 6858000"/>
              <a:gd name="connsiteX1" fmla="*/ 1714500 w 7372350"/>
              <a:gd name="connsiteY1" fmla="*/ 0 h 6858000"/>
              <a:gd name="connsiteX2" fmla="*/ 7353300 w 7372350"/>
              <a:gd name="connsiteY2" fmla="*/ 0 h 6858000"/>
              <a:gd name="connsiteX3" fmla="*/ 7372350 w 7372350"/>
              <a:gd name="connsiteY3" fmla="*/ 6858000 h 6858000"/>
              <a:gd name="connsiteX4" fmla="*/ 0 w 7372350"/>
              <a:gd name="connsiteY4" fmla="*/ 6858000 h 6858000"/>
              <a:gd name="connsiteX0" fmla="*/ 0 w 7372350"/>
              <a:gd name="connsiteY0" fmla="*/ 6858000 h 6858000"/>
              <a:gd name="connsiteX1" fmla="*/ 3800475 w 7372350"/>
              <a:gd name="connsiteY1" fmla="*/ 9525 h 6858000"/>
              <a:gd name="connsiteX2" fmla="*/ 7353300 w 7372350"/>
              <a:gd name="connsiteY2" fmla="*/ 0 h 6858000"/>
              <a:gd name="connsiteX3" fmla="*/ 7372350 w 7372350"/>
              <a:gd name="connsiteY3" fmla="*/ 6858000 h 6858000"/>
              <a:gd name="connsiteX4" fmla="*/ 0 w 7372350"/>
              <a:gd name="connsiteY4" fmla="*/ 6858000 h 6858000"/>
              <a:gd name="connsiteX0" fmla="*/ 0 w 8524875"/>
              <a:gd name="connsiteY0" fmla="*/ 6858000 h 6858000"/>
              <a:gd name="connsiteX1" fmla="*/ 4953000 w 8524875"/>
              <a:gd name="connsiteY1" fmla="*/ 9525 h 6858000"/>
              <a:gd name="connsiteX2" fmla="*/ 8505825 w 8524875"/>
              <a:gd name="connsiteY2" fmla="*/ 0 h 6858000"/>
              <a:gd name="connsiteX3" fmla="*/ 8524875 w 8524875"/>
              <a:gd name="connsiteY3" fmla="*/ 6858000 h 6858000"/>
              <a:gd name="connsiteX4" fmla="*/ 0 w 8524875"/>
              <a:gd name="connsiteY4" fmla="*/ 6858000 h 6858000"/>
              <a:gd name="connsiteX0" fmla="*/ 0 w 8524875"/>
              <a:gd name="connsiteY0" fmla="*/ 6858000 h 6858000"/>
              <a:gd name="connsiteX1" fmla="*/ 4946650 w 8524875"/>
              <a:gd name="connsiteY1" fmla="*/ 0 h 6858000"/>
              <a:gd name="connsiteX2" fmla="*/ 8505825 w 8524875"/>
              <a:gd name="connsiteY2" fmla="*/ 0 h 6858000"/>
              <a:gd name="connsiteX3" fmla="*/ 8524875 w 8524875"/>
              <a:gd name="connsiteY3" fmla="*/ 6858000 h 6858000"/>
              <a:gd name="connsiteX4" fmla="*/ 0 w 8524875"/>
              <a:gd name="connsiteY4" fmla="*/ 6858000 h 6858000"/>
              <a:gd name="connsiteX0" fmla="*/ 0 w 8524875"/>
              <a:gd name="connsiteY0" fmla="*/ 6858000 h 6858000"/>
              <a:gd name="connsiteX1" fmla="*/ 4946650 w 8524875"/>
              <a:gd name="connsiteY1" fmla="*/ 0 h 6858000"/>
              <a:gd name="connsiteX2" fmla="*/ 8521700 w 8524875"/>
              <a:gd name="connsiteY2" fmla="*/ 0 h 6858000"/>
              <a:gd name="connsiteX3" fmla="*/ 8524875 w 8524875"/>
              <a:gd name="connsiteY3" fmla="*/ 6858000 h 6858000"/>
              <a:gd name="connsiteX4" fmla="*/ 0 w 8524875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24875" h="6858000">
                <a:moveTo>
                  <a:pt x="0" y="6858000"/>
                </a:moveTo>
                <a:lnTo>
                  <a:pt x="4946650" y="0"/>
                </a:lnTo>
                <a:lnTo>
                  <a:pt x="8521700" y="0"/>
                </a:lnTo>
                <a:cubicBezTo>
                  <a:pt x="8522758" y="2286000"/>
                  <a:pt x="8523817" y="4572000"/>
                  <a:pt x="8524875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rgbClr val="E633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C087FA0C-1EDE-48F0-8D91-1E1DC5D39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4833" y="5093008"/>
            <a:ext cx="5419725" cy="159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9006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12193200" cy="1270125"/>
          </a:xfrm>
          <a:prstGeom prst="rect">
            <a:avLst/>
          </a:prstGeom>
        </p:spPr>
      </p:pic>
      <p:sp>
        <p:nvSpPr>
          <p:cNvPr id="9" name="Freeform: Shape 9">
            <a:extLst>
              <a:ext uri="{FF2B5EF4-FFF2-40B4-BE49-F238E27FC236}">
                <a16:creationId xmlns:a16="http://schemas.microsoft.com/office/drawing/2014/main" id="{26C5ADC1-E5C8-4F8E-8DD5-085A20B115B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0D337A16-302D-4365-83F0-B265E2B6BF0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0818" y="1498537"/>
            <a:ext cx="4514849" cy="1270126"/>
          </a:xfrm>
        </p:spPr>
        <p:txBody>
          <a:bodyPr anchor="b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8551" y="2133600"/>
            <a:ext cx="5759449" cy="3543300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5EDCF83-6F62-4516-9212-6C5A26544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8B29-9D5B-B948-8972-1CB0BABD8DEF}" type="datetimeFigureOut">
              <a:rPr lang="fr-FR" smtClean="0"/>
              <a:pPr/>
              <a:t>15/10/2018</a:t>
            </a:fld>
            <a:endParaRPr lang="fr-FR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CF51D20C-95DD-4D1C-A664-15E15C663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459F348F-9F5C-4730-B7FD-59C75E3BF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8E55-BB74-D24F-9F94-E19A1D2F003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58472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1D8B29-9D5B-B948-8972-1CB0BABD8DEF}" type="datetimeFigureOut">
              <a:rPr lang="fr-FR" smtClean="0"/>
              <a:pPr/>
              <a:t>15/10/2018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8E55-BB74-D24F-9F94-E19A1D2F003A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12193200" cy="127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199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49512"/>
            <a:ext cx="10515600" cy="763496"/>
          </a:xfrm>
        </p:spPr>
        <p:txBody>
          <a:bodyPr anchor="b">
            <a:normAutofit/>
          </a:bodyPr>
          <a:lstStyle>
            <a:lvl1pPr>
              <a:defRPr sz="3300"/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1D8B29-9D5B-B948-8972-1CB0BABD8DEF}" type="datetimeFigureOut">
              <a:rPr lang="fr-FR" smtClean="0"/>
              <a:pPr/>
              <a:t>15/10/2018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8E55-BB74-D24F-9F94-E19A1D2F003A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12193200" cy="1270125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92395"/>
            <a:ext cx="5181600" cy="378456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92395"/>
            <a:ext cx="5181600" cy="378456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24504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49512"/>
            <a:ext cx="10515600" cy="763496"/>
          </a:xfrm>
        </p:spPr>
        <p:txBody>
          <a:bodyPr anchor="b">
            <a:normAutofit/>
          </a:bodyPr>
          <a:lstStyle>
            <a:lvl1pPr>
              <a:defRPr sz="3300"/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1D8B29-9D5B-B948-8972-1CB0BABD8DEF}" type="datetimeFigureOut">
              <a:rPr lang="fr-FR" smtClean="0"/>
              <a:pPr/>
              <a:t>15/10/2018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8E55-BB74-D24F-9F94-E19A1D2F003A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12193200" cy="1270125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2768599"/>
            <a:ext cx="10515600" cy="3408363"/>
          </a:xfrm>
        </p:spPr>
        <p:txBody>
          <a:bodyPr/>
          <a:lstStyle>
            <a:lvl1pPr marL="171450" indent="-171450"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/>
            </a:lvl1pPr>
            <a:lvl2pPr marL="514350" indent="-171450"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/>
            </a:lvl2pPr>
            <a:lvl3pPr marL="857250" indent="-171450"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/>
            </a:lvl3pPr>
            <a:lvl4pPr marL="1200150" indent="-171450"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/>
            </a:lvl4pPr>
            <a:lvl5pPr marL="1543050" indent="-171450"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/>
            </a:lvl5pPr>
          </a:lstStyle>
          <a:p>
            <a:pPr lvl="0"/>
            <a:r>
              <a:rPr lang="fr-FR" dirty="0"/>
              <a:t>  Modifier les styles du texte du masque</a:t>
            </a:r>
          </a:p>
          <a:p>
            <a:pPr lvl="1"/>
            <a:r>
              <a:rPr lang="fr-FR" dirty="0"/>
              <a:t>  Deuxième niveau</a:t>
            </a:r>
          </a:p>
          <a:p>
            <a:pPr lvl="2"/>
            <a:r>
              <a:rPr lang="fr-FR" dirty="0"/>
              <a:t>  Troisième niveau</a:t>
            </a:r>
          </a:p>
          <a:p>
            <a:pPr lvl="3"/>
            <a:r>
              <a:rPr lang="fr-FR" dirty="0"/>
              <a:t>  Quatrième niveau</a:t>
            </a:r>
          </a:p>
          <a:p>
            <a:pPr lvl="4"/>
            <a:r>
              <a:rPr lang="fr-FR" dirty="0"/>
              <a:t>  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738898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1D8B29-9D5B-B948-8972-1CB0BABD8DEF}" type="datetimeFigureOut">
              <a:rPr lang="fr-FR" smtClean="0"/>
              <a:pPr/>
              <a:t>15/10/2018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8E55-BB74-D24F-9F94-E19A1D2F003A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C240C61-8290-4A5A-9B24-E6C944836B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1" y="6176356"/>
            <a:ext cx="670891" cy="68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271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8B29-9D5B-B948-8972-1CB0BABD8DEF}" type="datetimeFigureOut">
              <a:rPr lang="fr-FR" smtClean="0"/>
              <a:pPr/>
              <a:t>15/10/2018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8E55-BB74-D24F-9F94-E19A1D2F003A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D46A18E-DC1B-4E62-AA3B-60B304BFCD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1" y="6176356"/>
            <a:ext cx="670891" cy="68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0519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8B29-9D5B-B948-8972-1CB0BABD8DEF}" type="datetimeFigureOut">
              <a:rPr lang="fr-FR" smtClean="0"/>
              <a:pPr/>
              <a:t>15/10/2018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8E55-BB74-D24F-9F94-E19A1D2F003A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4C96D55-38F4-4CFD-9565-AF0079E7F8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1" y="6176356"/>
            <a:ext cx="670891" cy="68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163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"/>
            <a:ext cx="12193200" cy="1270125"/>
          </a:xfrm>
          <a:prstGeom prst="rect">
            <a:avLst/>
          </a:prstGeom>
        </p:spPr>
      </p:pic>
      <p:sp>
        <p:nvSpPr>
          <p:cNvPr id="9" name="Freeform: Shape 9">
            <a:extLst>
              <a:ext uri="{FF2B5EF4-FFF2-40B4-BE49-F238E27FC236}">
                <a16:creationId xmlns:a16="http://schemas.microsoft.com/office/drawing/2014/main" id="{26C5ADC1-E5C8-4F8E-8DD5-085A20B115B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6172783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0D337A16-302D-4365-83F0-B265E2B6BF0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5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0820" y="1498537"/>
            <a:ext cx="4514849" cy="1270126"/>
          </a:xfrm>
        </p:spPr>
        <p:txBody>
          <a:bodyPr anchor="b">
            <a:no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8553" y="2133600"/>
            <a:ext cx="5759449" cy="3543300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Ø"/>
              <a:defRPr sz="210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5EDCF83-6F62-4516-9212-6C5A26544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8B29-9D5B-B948-8972-1CB0BABD8DEF}" type="datetimeFigureOut">
              <a:rPr lang="fr-FR" smtClean="0"/>
              <a:pPr/>
              <a:t>15/10/2018</a:t>
            </a:fld>
            <a:endParaRPr lang="fr-FR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CF51D20C-95DD-4D1C-A664-15E15C663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459F348F-9F5C-4730-B7FD-59C75E3BF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8E55-BB74-D24F-9F94-E19A1D2F003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43721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53C9873-3A0F-4136-9B29-395F527CDD09}"/>
              </a:ext>
            </a:extLst>
          </p:cNvPr>
          <p:cNvSpPr/>
          <p:nvPr/>
        </p:nvSpPr>
        <p:spPr>
          <a:xfrm>
            <a:off x="227862" y="282633"/>
            <a:ext cx="11736279" cy="6284422"/>
          </a:xfrm>
          <a:prstGeom prst="rect">
            <a:avLst/>
          </a:prstGeom>
          <a:solidFill>
            <a:srgbClr val="E53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064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8B29-9D5B-B948-8972-1CB0BABD8DEF}" type="datetimeFigureOut">
              <a:rPr lang="fr-FR" smtClean="0"/>
              <a:pPr/>
              <a:t>15/10/2018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8E55-BB74-D24F-9F94-E19A1D2F003A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AA8CF96-EB2C-4748-8805-4C33FB8518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1" y="6176356"/>
            <a:ext cx="670891" cy="681644"/>
          </a:xfrm>
          <a:prstGeom prst="rect">
            <a:avLst/>
          </a:prstGeom>
        </p:spPr>
      </p:pic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99A31FEE-5BF5-450D-A39C-62771CC2B7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4230688"/>
            <a:ext cx="10515600" cy="449262"/>
          </a:xfrm>
        </p:spPr>
        <p:txBody>
          <a:bodyPr/>
          <a:lstStyle>
            <a:lvl1pPr marL="0" indent="0" algn="ctr">
              <a:buNone/>
              <a:defRPr>
                <a:solidFill>
                  <a:srgbClr val="40BFF0"/>
                </a:solidFill>
                <a:latin typeface="+mj-lt"/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7678217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8B29-9D5B-B948-8972-1CB0BABD8DEF}" type="datetimeFigureOut">
              <a:rPr lang="fr-FR" smtClean="0"/>
              <a:pPr/>
              <a:t>15/10/2018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8E55-BB74-D24F-9F94-E19A1D2F003A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4ACFA66-C6EF-4742-B728-D058061574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1" y="6176356"/>
            <a:ext cx="670891" cy="68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2086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8B29-9D5B-B948-8972-1CB0BABD8DEF}" type="datetimeFigureOut">
              <a:rPr lang="fr-FR" smtClean="0"/>
              <a:pPr/>
              <a:t>15/10/2018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8E55-BB74-D24F-9F94-E19A1D2F003A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9647954-D5C0-4117-A04E-F87546E714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1" y="6176356"/>
            <a:ext cx="670891" cy="68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2348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rniè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16480" y="2185001"/>
            <a:ext cx="755904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700" dirty="0">
                <a:solidFill>
                  <a:schemeClr val="bg1"/>
                </a:solidFill>
                <a:latin typeface="Zona  Black" panose="020B0A03090500020004" pitchFamily="34" charset="0"/>
              </a:rPr>
              <a:t>IMIE RENNES</a:t>
            </a:r>
          </a:p>
          <a:p>
            <a:r>
              <a:rPr lang="fr-FR" sz="2700" b="0" i="0" kern="1200" dirty="0">
                <a:solidFill>
                  <a:schemeClr val="bg1"/>
                </a:solidFill>
                <a:effectLst/>
                <a:latin typeface="HelveticaNeueLT Std" panose="020B0604020202020204" pitchFamily="34" charset="0"/>
                <a:ea typeface="+mn-ea"/>
                <a:cs typeface="+mn-cs"/>
              </a:rPr>
              <a:t>Rue Pierre de Maupertuis</a:t>
            </a:r>
          </a:p>
          <a:p>
            <a:r>
              <a:rPr lang="fr-FR" sz="2700" b="0" i="0" kern="1200" baseline="0" dirty="0">
                <a:solidFill>
                  <a:schemeClr val="bg1"/>
                </a:solidFill>
                <a:effectLst/>
                <a:latin typeface="HelveticaNeueLT Std" panose="020B0604020202020204" pitchFamily="34" charset="0"/>
                <a:ea typeface="+mn-ea"/>
                <a:cs typeface="+mn-cs"/>
              </a:rPr>
              <a:t>35170 BRUZ</a:t>
            </a:r>
            <a:endParaRPr lang="fr-FR" sz="2700" dirty="0">
              <a:solidFill>
                <a:schemeClr val="bg1"/>
              </a:solidFill>
              <a:latin typeface="HelveticaNeueLT Std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32080" y="6124328"/>
            <a:ext cx="322952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>
                <a:solidFill>
                  <a:schemeClr val="bg1"/>
                </a:solidFill>
                <a:latin typeface="HelveticaNeueLT Std" panose="020B0604020202020204" pitchFamily="34" charset="0"/>
              </a:rPr>
              <a:t>Benjamin.maas@imie.fr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5429" y="6124328"/>
            <a:ext cx="188105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>
                <a:solidFill>
                  <a:schemeClr val="bg1"/>
                </a:solidFill>
                <a:latin typeface="HelveticaNeueLT Std" panose="020B0604020202020204" pitchFamily="34" charset="0"/>
              </a:rPr>
              <a:t>02 23 44 69 00</a:t>
            </a:r>
          </a:p>
        </p:txBody>
      </p:sp>
    </p:spTree>
    <p:extLst>
      <p:ext uri="{BB962C8B-B14F-4D97-AF65-F5344CB8AC3E}">
        <p14:creationId xmlns:p14="http://schemas.microsoft.com/office/powerpoint/2010/main" val="4080474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a-Titre, sous-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597644"/>
          </a:xfrm>
          <a:solidFill>
            <a:schemeClr val="accent2"/>
          </a:solidFill>
        </p:spPr>
        <p:txBody>
          <a:bodyPr>
            <a:noAutofit/>
          </a:bodyPr>
          <a:lstStyle>
            <a:lvl1pPr algn="l">
              <a:tabLst>
                <a:tab pos="8047038" algn="r"/>
              </a:tabLst>
              <a:defRPr sz="3400" b="1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2" y="1603460"/>
            <a:ext cx="10972799" cy="4611380"/>
          </a:xfrm>
        </p:spPr>
        <p:txBody>
          <a:bodyPr>
            <a:normAutofit/>
          </a:bodyPr>
          <a:lstStyle>
            <a:lvl1pPr marL="342900" indent="-342900"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Lucida Grande"/>
              <a:buChar char="▶"/>
              <a:defRPr sz="2600">
                <a:solidFill>
                  <a:srgbClr val="6E6E73"/>
                </a:solidFill>
                <a:latin typeface="Arial"/>
                <a:cs typeface="Arial"/>
              </a:defRPr>
            </a:lvl1pPr>
            <a:lvl2pPr marL="742950" indent="-285750"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Lucida Grande"/>
              <a:buChar char="-"/>
              <a:defRPr sz="2400">
                <a:solidFill>
                  <a:srgbClr val="6E6E73"/>
                </a:solidFill>
                <a:latin typeface="Arial"/>
                <a:cs typeface="Arial"/>
              </a:defRPr>
            </a:lvl2pPr>
            <a:lvl3pPr marL="1143000" indent="-228600">
              <a:buClr>
                <a:schemeClr val="accent2"/>
              </a:buClr>
              <a:buSzPct val="100000"/>
              <a:buFont typeface="Lucida Grande"/>
              <a:buChar char="›"/>
              <a:defRPr sz="2200">
                <a:solidFill>
                  <a:srgbClr val="6E6E73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solidFill>
                  <a:srgbClr val="6E6E73"/>
                </a:solidFill>
                <a:latin typeface="Times"/>
                <a:cs typeface="Times"/>
              </a:defRPr>
            </a:lvl4pPr>
            <a:lvl5pPr>
              <a:defRPr>
                <a:solidFill>
                  <a:srgbClr val="6E6E73"/>
                </a:solidFill>
                <a:latin typeface="Times"/>
                <a:cs typeface="Times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1" y="871539"/>
            <a:ext cx="10972800" cy="731837"/>
          </a:xfrm>
        </p:spPr>
        <p:txBody>
          <a:bodyPr>
            <a:noAutofit/>
          </a:bodyPr>
          <a:lstStyle>
            <a:lvl1pPr marL="0" indent="0">
              <a:buNone/>
              <a:defRPr sz="2400" i="1">
                <a:solidFill>
                  <a:srgbClr val="6E6E73"/>
                </a:solidFill>
                <a:latin typeface="Verdana"/>
                <a:cs typeface="Verdana"/>
              </a:defRPr>
            </a:lvl1pPr>
            <a:lvl2pPr>
              <a:defRPr i="1">
                <a:solidFill>
                  <a:srgbClr val="6E6E73"/>
                </a:solidFill>
                <a:latin typeface="Times"/>
                <a:cs typeface="Times"/>
              </a:defRPr>
            </a:lvl2pPr>
            <a:lvl3pPr>
              <a:defRPr i="1">
                <a:solidFill>
                  <a:srgbClr val="6E6E73"/>
                </a:solidFill>
                <a:latin typeface="Times"/>
                <a:cs typeface="Times"/>
              </a:defRPr>
            </a:lvl3pPr>
            <a:lvl4pPr>
              <a:defRPr i="1">
                <a:solidFill>
                  <a:srgbClr val="6E6E73"/>
                </a:solidFill>
                <a:latin typeface="Times"/>
                <a:cs typeface="Times"/>
              </a:defRPr>
            </a:lvl4pPr>
            <a:lvl5pPr>
              <a:defRPr i="1">
                <a:solidFill>
                  <a:srgbClr val="6E6E73"/>
                </a:solidFill>
                <a:latin typeface="Times"/>
                <a:cs typeface="Times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pic>
        <p:nvPicPr>
          <p:cNvPr id="6" name="Image 5" descr="Languettes-Ynov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37093" y="6214841"/>
            <a:ext cx="477452" cy="64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75926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8B29-9D5B-B948-8972-1CB0BABD8DEF}" type="datetimeFigureOut">
              <a:rPr lang="fr-FR" smtClean="0"/>
              <a:pPr/>
              <a:t>15/10/2018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8E55-BB74-D24F-9F94-E19A1D2F003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6426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1D8B29-9D5B-B948-8972-1CB0BABD8DEF}" type="datetimeFigureOut">
              <a:rPr lang="fr-FR" smtClean="0"/>
              <a:pPr/>
              <a:t>15/10/2018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8E55-BB74-D24F-9F94-E19A1D2F003A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"/>
            <a:ext cx="12193200" cy="127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782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49512"/>
            <a:ext cx="10515600" cy="763496"/>
          </a:xfrm>
        </p:spPr>
        <p:txBody>
          <a:bodyPr anchor="b">
            <a:normAutofit/>
          </a:bodyPr>
          <a:lstStyle>
            <a:lvl1pPr>
              <a:defRPr sz="2475"/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1D8B29-9D5B-B948-8972-1CB0BABD8DEF}" type="datetimeFigureOut">
              <a:rPr lang="fr-FR" smtClean="0"/>
              <a:pPr/>
              <a:t>15/10/2018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8E55-BB74-D24F-9F94-E19A1D2F003A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"/>
            <a:ext cx="12193200" cy="1270125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92395"/>
            <a:ext cx="5181600" cy="378456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92395"/>
            <a:ext cx="5181600" cy="378456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0527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49512"/>
            <a:ext cx="10515600" cy="763496"/>
          </a:xfrm>
        </p:spPr>
        <p:txBody>
          <a:bodyPr anchor="b">
            <a:normAutofit/>
          </a:bodyPr>
          <a:lstStyle>
            <a:lvl1pPr>
              <a:defRPr sz="2475"/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1D8B29-9D5B-B948-8972-1CB0BABD8DEF}" type="datetimeFigureOut">
              <a:rPr lang="fr-FR" smtClean="0"/>
              <a:pPr/>
              <a:t>15/10/2018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8E55-BB74-D24F-9F94-E19A1D2F003A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"/>
            <a:ext cx="12193200" cy="1270125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2768601"/>
            <a:ext cx="10515600" cy="3408363"/>
          </a:xfrm>
        </p:spPr>
        <p:txBody>
          <a:bodyPr/>
          <a:lstStyle>
            <a:lvl1pPr marL="128588" indent="-128588"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/>
            </a:lvl1pPr>
            <a:lvl2pPr marL="385763" indent="-128588"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/>
            </a:lvl2pPr>
            <a:lvl3pPr marL="642938" indent="-128588"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/>
            </a:lvl3pPr>
            <a:lvl4pPr marL="900113" indent="-128588"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/>
            </a:lvl4pPr>
            <a:lvl5pPr marL="1157288" indent="-128588"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/>
            </a:lvl5pPr>
          </a:lstStyle>
          <a:p>
            <a:pPr lvl="0"/>
            <a:r>
              <a:rPr lang="fr-FR" dirty="0"/>
              <a:t>  Modifier les styles du texte du masque</a:t>
            </a:r>
          </a:p>
          <a:p>
            <a:pPr lvl="1"/>
            <a:r>
              <a:rPr lang="fr-FR" dirty="0"/>
              <a:t>  Deuxième niveau</a:t>
            </a:r>
          </a:p>
          <a:p>
            <a:pPr lvl="2"/>
            <a:r>
              <a:rPr lang="fr-FR" dirty="0"/>
              <a:t>  Troisième niveau</a:t>
            </a:r>
          </a:p>
          <a:p>
            <a:pPr lvl="3"/>
            <a:r>
              <a:rPr lang="fr-FR" dirty="0"/>
              <a:t>  Quatrième niveau</a:t>
            </a:r>
          </a:p>
          <a:p>
            <a:pPr lvl="4"/>
            <a:r>
              <a:rPr lang="fr-FR" dirty="0"/>
              <a:t>  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66648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1D8B29-9D5B-B948-8972-1CB0BABD8DEF}" type="datetimeFigureOut">
              <a:rPr lang="fr-FR" smtClean="0"/>
              <a:pPr/>
              <a:t>15/10/2018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8E55-BB74-D24F-9F94-E19A1D2F003A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C240C61-8290-4A5A-9B24-E6C944836B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1" y="6176356"/>
            <a:ext cx="670891" cy="68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004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8B29-9D5B-B948-8972-1CB0BABD8DEF}" type="datetimeFigureOut">
              <a:rPr lang="fr-FR" smtClean="0"/>
              <a:pPr/>
              <a:t>15/10/2018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8E55-BB74-D24F-9F94-E19A1D2F003A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D46A18E-DC1B-4E62-AA3B-60B304BFCD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1" y="6176356"/>
            <a:ext cx="670891" cy="68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959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8B29-9D5B-B948-8972-1CB0BABD8DEF}" type="datetimeFigureOut">
              <a:rPr lang="fr-FR" smtClean="0"/>
              <a:pPr/>
              <a:t>15/10/2018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8E55-BB74-D24F-9F94-E19A1D2F003A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4C96D55-38F4-4CFD-9565-AF0079E7F8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1" y="6176356"/>
            <a:ext cx="670891" cy="68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630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2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  <a:latin typeface="HelveticaNeueLT Std" panose="020B0604020202020204" pitchFamily="34" charset="0"/>
              </a:defRPr>
            </a:lvl1pPr>
          </a:lstStyle>
          <a:p>
            <a:fld id="{741D8B29-9D5B-B948-8972-1CB0BABD8DEF}" type="datetimeFigureOut">
              <a:rPr lang="fr-FR" smtClean="0"/>
              <a:pPr/>
              <a:t>15/10/2018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  <a:latin typeface="HelveticaNeueLT Std" panose="020B0604020202020204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HelveticaNeueLT Std" panose="020B0604020202020204" pitchFamily="34" charset="0"/>
              </a:defRPr>
            </a:lvl1pPr>
          </a:lstStyle>
          <a:p>
            <a:fld id="{3CEF8E55-BB74-D24F-9F94-E19A1D2F003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902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50" r:id="rId14"/>
    <p:sldLayoutId id="2147483654" r:id="rId15"/>
    <p:sldLayoutId id="2147483658" r:id="rId16"/>
    <p:sldLayoutId id="2147483659" r:id="rId17"/>
    <p:sldLayoutId id="2147483653" r:id="rId18"/>
    <p:sldLayoutId id="2147483656" r:id="rId19"/>
    <p:sldLayoutId id="2147483660" r:id="rId20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Zona  Black" panose="020B0A03090500020004" pitchFamily="34" charset="0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HelveticaNeueLT Std" panose="020B0604020202020204" pitchFamily="34" charset="0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HelveticaNeueLT Std" panose="020B0604020202020204" pitchFamily="34" charset="0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HelveticaNeueLT Std" panose="020B0604020202020204" pitchFamily="34" charset="0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HelveticaNeueLT Std" panose="020B0604020202020204" pitchFamily="34" charset="0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HelveticaNeueLT Std" panose="020B0604020202020204" pitchFamily="34" charset="0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HelveticaNeueLT Std" panose="020B0604020202020204" pitchFamily="34" charset="0"/>
              </a:defRPr>
            </a:lvl1pPr>
          </a:lstStyle>
          <a:p>
            <a:fld id="{741D8B29-9D5B-B948-8972-1CB0BABD8DEF}" type="datetimeFigureOut">
              <a:rPr lang="fr-FR" smtClean="0"/>
              <a:pPr/>
              <a:t>15/10/2018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HelveticaNeueLT Std" panose="020B0604020202020204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HelveticaNeueLT Std" panose="020B0604020202020204" pitchFamily="34" charset="0"/>
              </a:defRPr>
            </a:lvl1pPr>
          </a:lstStyle>
          <a:p>
            <a:fld id="{3CEF8E55-BB74-D24F-9F94-E19A1D2F003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627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Zona  Black" panose="020B0A030905000200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HelveticaNeueLT Std" panose="020B0604020202020204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NeueLT Std" panose="020B060402020202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HelveticaNeueLT Std" panose="020B060402020202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HelveticaNeueLT Std" panose="020B0604020202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HelveticaNeueLT Std" panose="020B06040202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8TXgCzxEnw" TargetMode="Externa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454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L’UX mobile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538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/>
              <a:t>L’</a:t>
            </a:r>
            <a:r>
              <a:rPr lang="fr-FR" sz="3200" dirty="0" err="1"/>
              <a:t>experience</a:t>
            </a:r>
            <a:r>
              <a:rPr lang="fr-FR" sz="3200" dirty="0"/>
              <a:t> utilisateur est mobile</a:t>
            </a:r>
            <a:endParaRPr lang="en-US" sz="32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fr-FR" sz="28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 L’évolution de l’UX coïncide avec l’évolution technologique du mobile.</a:t>
            </a:r>
          </a:p>
          <a:p>
            <a:pPr lvl="1" fontAlgn="base"/>
            <a:r>
              <a:rPr lang="fr-FR" sz="24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 Apparition de l’iPhone en 2007</a:t>
            </a:r>
          </a:p>
          <a:p>
            <a:pPr lvl="1" fontAlgn="base"/>
            <a:r>
              <a:rPr lang="fr-FR" sz="24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 Une Audience en mouvance du PC au smartphone (et d’autre objets mobiles connectés).</a:t>
            </a:r>
          </a:p>
        </p:txBody>
      </p:sp>
    </p:spTree>
    <p:extLst>
      <p:ext uri="{BB962C8B-B14F-4D97-AF65-F5344CB8AC3E}">
        <p14:creationId xmlns:p14="http://schemas.microsoft.com/office/powerpoint/2010/main" val="3250286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/>
              <a:t>La différence avec « Avant »</a:t>
            </a:r>
            <a:endParaRPr lang="en-US" sz="32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fr-FR" sz="28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 L’UX s’appuyait plutôt sur l’utilisation d’ordinateurs avec des contenus non adaptables à différentes résolutions et la navigation avec une souris et un clavier physique.</a:t>
            </a:r>
          </a:p>
        </p:txBody>
      </p:sp>
    </p:spTree>
    <p:extLst>
      <p:ext uri="{BB962C8B-B14F-4D97-AF65-F5344CB8AC3E}">
        <p14:creationId xmlns:p14="http://schemas.microsoft.com/office/powerpoint/2010/main" val="3937364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/>
              <a:t>La différence avec « Avant »</a:t>
            </a:r>
            <a:endParaRPr lang="en-US" sz="32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1"/>
          </p:nvPr>
        </p:nvSpPr>
        <p:spPr>
          <a:xfrm>
            <a:off x="838200" y="2768601"/>
            <a:ext cx="10515600" cy="3230265"/>
          </a:xfrm>
        </p:spPr>
        <p:txBody>
          <a:bodyPr>
            <a:normAutofit lnSpcReduction="10000"/>
          </a:bodyPr>
          <a:lstStyle/>
          <a:p>
            <a:pPr fontAlgn="base"/>
            <a:r>
              <a:rPr lang="fr-FR" sz="2800" dirty="0">
                <a:latin typeface="+mn-lt"/>
              </a:rPr>
              <a:t>  La mobilité amène divers éléments, notamment des contraintes, qui différencient l’UX mobile d’une UX classique desktop.</a:t>
            </a:r>
          </a:p>
          <a:p>
            <a:pPr fontAlgn="base"/>
            <a:endParaRPr lang="fr-FR" sz="2800" dirty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 fontAlgn="base"/>
            <a:r>
              <a:rPr lang="fr-FR" sz="2400" dirty="0">
                <a:latin typeface="+mn-lt"/>
              </a:rPr>
              <a:t>  Avec la prise en compte de la taille de l’écran, le contenu d’un mobile doit être priorisé</a:t>
            </a:r>
          </a:p>
          <a:p>
            <a:pPr lvl="1" fontAlgn="base"/>
            <a:endParaRPr lang="fr-FR" sz="2400" dirty="0">
              <a:latin typeface="+mn-lt"/>
            </a:endParaRPr>
          </a:p>
          <a:p>
            <a:pPr lvl="1" fontAlgn="base"/>
            <a:r>
              <a:rPr lang="fr-FR" sz="2400" dirty="0">
                <a:latin typeface="+mn-lt"/>
              </a:rPr>
              <a:t>  De façon à capter l’utilisateur, le design doit être le plus simple possible</a:t>
            </a:r>
            <a:endParaRPr lang="fr-FR" sz="2400" dirty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517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/>
              <a:t>La différence avec « Avant »</a:t>
            </a:r>
            <a:endParaRPr lang="en-US" sz="32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lvl="1" fontAlgn="base"/>
            <a:r>
              <a:rPr lang="fr-FR" sz="2800" dirty="0"/>
              <a:t>  Le changement des interactions avec les interfaces tactiles et les gestes associés (</a:t>
            </a:r>
            <a:r>
              <a:rPr lang="fr-FR" sz="2800" dirty="0" err="1"/>
              <a:t>tap</a:t>
            </a:r>
            <a:r>
              <a:rPr lang="fr-FR" sz="2800" dirty="0"/>
              <a:t> vs clic)</a:t>
            </a:r>
            <a:br>
              <a:rPr lang="fr-FR" sz="2800" dirty="0"/>
            </a:br>
            <a:endParaRPr lang="fr-FR" sz="2800" dirty="0"/>
          </a:p>
          <a:p>
            <a:pPr lvl="1" fontAlgn="base"/>
            <a:r>
              <a:rPr lang="fr-FR" sz="2800" dirty="0"/>
              <a:t>  Les navigations sous différentes formes : Stack, hamburger menu…</a:t>
            </a:r>
            <a:br>
              <a:rPr lang="fr-FR" sz="2800" dirty="0"/>
            </a:br>
            <a:endParaRPr lang="fr-FR" sz="2800" dirty="0"/>
          </a:p>
          <a:p>
            <a:pPr lvl="1" fontAlgn="base"/>
            <a:r>
              <a:rPr lang="fr-FR" sz="2800" dirty="0"/>
              <a:t>  La prise en compte des mouvements dans l’espace avec l’accéléromètre et la géolocalisation</a:t>
            </a:r>
            <a:br>
              <a:rPr lang="fr-FR" sz="2800" dirty="0"/>
            </a:br>
            <a:endParaRPr lang="fr-FR" sz="2800" dirty="0"/>
          </a:p>
          <a:p>
            <a:pPr lvl="1" fontAlgn="base"/>
            <a:r>
              <a:rPr lang="fr-FR" sz="2800" dirty="0"/>
              <a:t>  De nouveaux paramètres limitants : batterie, réseau (2g/3g/4g), mémoire</a:t>
            </a:r>
          </a:p>
          <a:p>
            <a:pPr lvl="1" fontAlgn="base"/>
            <a:endParaRPr lang="fr-FR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432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/>
              <a:t>Les enjeux</a:t>
            </a:r>
            <a:endParaRPr lang="en-US" sz="32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fr-FR" sz="2800" dirty="0"/>
              <a:t>  Pour bien comprendre les enjeux d’une bonne UX mobile :</a:t>
            </a:r>
          </a:p>
          <a:p>
            <a:pPr lvl="1" fontAlgn="base"/>
            <a:r>
              <a:rPr lang="fr-FR" sz="2400" dirty="0"/>
              <a:t>  il faut comprendre les nouveaux besoins de l’utilisateur. </a:t>
            </a:r>
          </a:p>
          <a:p>
            <a:pPr lvl="1" fontAlgn="base"/>
            <a:endParaRPr lang="fr-FR" sz="2400" dirty="0"/>
          </a:p>
          <a:p>
            <a:pPr fontAlgn="base"/>
            <a:r>
              <a:rPr lang="fr-FR" sz="2800" dirty="0"/>
              <a:t>  Il veut pouvoir naviguer sur son mobile au même titre que sur son ordinateur :</a:t>
            </a:r>
          </a:p>
          <a:p>
            <a:pPr lvl="1" fontAlgn="base"/>
            <a:r>
              <a:rPr lang="fr-FR" sz="2400" dirty="0"/>
              <a:t>  c’est à dire de matière fluide, intuitive et naturelle, mais aussi passer d’un système à l’autre facilement.</a:t>
            </a:r>
            <a:endParaRPr lang="fr-FR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028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/>
              <a:t>Les enjeux</a:t>
            </a:r>
            <a:endParaRPr lang="en-US" sz="32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fr-FR" sz="28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 Un défi constant à relever pour les développeurs</a:t>
            </a:r>
          </a:p>
          <a:p>
            <a:pPr lvl="1" fontAlgn="base"/>
            <a:r>
              <a:rPr lang="fr-FR" sz="24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 retranscrire les besoins utilisateur sur des appareils toujours plus petits et plus limités</a:t>
            </a:r>
          </a:p>
          <a:p>
            <a:pPr lvl="1" fontAlgn="base"/>
            <a:r>
              <a:rPr lang="fr-FR" sz="24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 un maximum de fonctionnalités et de clarté</a:t>
            </a:r>
          </a:p>
          <a:p>
            <a:pPr fontAlgn="base"/>
            <a:endParaRPr lang="fr-FR" sz="2800" dirty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fontAlgn="base"/>
            <a:r>
              <a:rPr lang="fr-FR" sz="28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 Exemple : l’écriture d’un mail repris d’un mobile vers le PC.</a:t>
            </a:r>
          </a:p>
        </p:txBody>
      </p:sp>
    </p:spTree>
    <p:extLst>
      <p:ext uri="{BB962C8B-B14F-4D97-AF65-F5344CB8AC3E}">
        <p14:creationId xmlns:p14="http://schemas.microsoft.com/office/powerpoint/2010/main" val="4230787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 questions ?</a:t>
            </a:r>
          </a:p>
        </p:txBody>
      </p:sp>
      <p:pic>
        <p:nvPicPr>
          <p:cNvPr id="3" name="Espace réservé du contenu 2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335" y="1877925"/>
            <a:ext cx="3832225" cy="383381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520677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grands principes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101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/>
              <a:t>Le contenu</a:t>
            </a:r>
            <a:endParaRPr lang="en-US" sz="32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fr-FR" sz="28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 L’œil de l’utilisateur :</a:t>
            </a:r>
          </a:p>
          <a:p>
            <a:pPr lvl="1" fontAlgn="base"/>
            <a:r>
              <a:rPr lang="fr-FR" sz="2400" dirty="0">
                <a:latin typeface="+mn-lt"/>
              </a:rPr>
              <a:t>  Concentré </a:t>
            </a:r>
            <a:r>
              <a:rPr lang="fr-FR" sz="2400" b="1" dirty="0">
                <a:latin typeface="+mn-lt"/>
              </a:rPr>
              <a:t>en majorité sur 2/3 de l’écran, au centre et en haut</a:t>
            </a:r>
            <a:r>
              <a:rPr lang="fr-FR" sz="2400" dirty="0">
                <a:latin typeface="+mn-lt"/>
              </a:rPr>
              <a:t>. </a:t>
            </a:r>
          </a:p>
          <a:p>
            <a:pPr fontAlgn="base"/>
            <a:endParaRPr lang="fr-FR" sz="2800" dirty="0">
              <a:latin typeface="+mn-lt"/>
            </a:endParaRPr>
          </a:p>
          <a:p>
            <a:pPr fontAlgn="base"/>
            <a:r>
              <a:rPr lang="fr-FR" sz="2800" dirty="0">
                <a:latin typeface="+mn-lt"/>
              </a:rPr>
              <a:t>  Il est donc important de prendre en compte cet aspect et mettre vos messages important dans cette zone.</a:t>
            </a:r>
            <a:endParaRPr lang="fr-FR" sz="2800" dirty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510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Ecosystem</a:t>
            </a:r>
          </a:p>
        </p:txBody>
      </p:sp>
    </p:spTree>
    <p:extLst>
      <p:ext uri="{BB962C8B-B14F-4D97-AF65-F5344CB8AC3E}">
        <p14:creationId xmlns:p14="http://schemas.microsoft.com/office/powerpoint/2010/main" val="516676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/>
              <a:t>Le contenu</a:t>
            </a:r>
            <a:endParaRPr lang="en-US" sz="32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fr-FR" sz="28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 L’écran peut avoir plusieurs taille (jusqu’à tout petit)</a:t>
            </a:r>
          </a:p>
          <a:p>
            <a:pPr lvl="1" fontAlgn="base"/>
            <a:r>
              <a:rPr lang="fr-FR" sz="24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 par conséquent privilégiez un </a:t>
            </a:r>
            <a:r>
              <a:rPr lang="fr-FR" sz="2400" b="1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contenu clair et concis</a:t>
            </a:r>
            <a:r>
              <a:rPr lang="fr-FR" sz="24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lvl="1" fontAlgn="base"/>
            <a:endParaRPr lang="fr-FR" sz="2400" dirty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fontAlgn="base"/>
            <a:r>
              <a:rPr lang="fr-FR" sz="28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 Trouvez un bon compromis entre texte images et vidéos.</a:t>
            </a:r>
          </a:p>
          <a:p>
            <a:pPr lvl="1" fontAlgn="base"/>
            <a:r>
              <a:rPr lang="fr-FR" sz="24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 Image réduites</a:t>
            </a:r>
          </a:p>
          <a:p>
            <a:pPr lvl="1" fontAlgn="base"/>
            <a:r>
              <a:rPr lang="fr-FR" sz="24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 Titre courts et percutants</a:t>
            </a:r>
          </a:p>
          <a:p>
            <a:pPr lvl="1" fontAlgn="base"/>
            <a:r>
              <a:rPr lang="fr-FR" sz="24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 Contenu multimédia s’il est indispensable</a:t>
            </a:r>
          </a:p>
        </p:txBody>
      </p:sp>
    </p:spTree>
    <p:extLst>
      <p:ext uri="{BB962C8B-B14F-4D97-AF65-F5344CB8AC3E}">
        <p14:creationId xmlns:p14="http://schemas.microsoft.com/office/powerpoint/2010/main" val="1160742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/>
              <a:t>Le contenu</a:t>
            </a:r>
            <a:endParaRPr lang="en-US" sz="32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fr-FR" sz="2800" b="1" dirty="0">
                <a:latin typeface="+mn-lt"/>
              </a:rPr>
              <a:t>  Le contrôle à l’utilisateur</a:t>
            </a:r>
            <a:r>
              <a:rPr lang="fr-FR" sz="2800" dirty="0">
                <a:latin typeface="+mn-lt"/>
              </a:rPr>
              <a:t> </a:t>
            </a:r>
          </a:p>
          <a:p>
            <a:pPr lvl="1" fontAlgn="base"/>
            <a:r>
              <a:rPr lang="fr-FR" sz="2400" dirty="0">
                <a:latin typeface="+mn-lt"/>
              </a:rPr>
              <a:t>  Sur le contenu multimédia : </a:t>
            </a:r>
            <a:r>
              <a:rPr lang="fr-FR" sz="2400" dirty="0">
                <a:solidFill>
                  <a:srgbClr val="D1254C"/>
                </a:solidFill>
                <a:latin typeface="+mn-lt"/>
              </a:rPr>
              <a:t>évitez l’auto-lecture</a:t>
            </a:r>
            <a:r>
              <a:rPr lang="fr-FR" sz="2400" dirty="0">
                <a:latin typeface="+mn-lt"/>
              </a:rPr>
              <a:t> de vidéo</a:t>
            </a:r>
          </a:p>
          <a:p>
            <a:pPr lvl="1" fontAlgn="base"/>
            <a:r>
              <a:rPr lang="fr-FR" sz="2400" dirty="0">
                <a:latin typeface="+mn-lt"/>
              </a:rPr>
              <a:t>  Donnez-lui la possibilité de passer ou d’arrêter.</a:t>
            </a:r>
          </a:p>
          <a:p>
            <a:pPr marL="0" indent="0" fontAlgn="base">
              <a:buNone/>
            </a:pPr>
            <a:endParaRPr lang="fr-FR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4441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/>
              <a:t>Le contenu</a:t>
            </a:r>
            <a:endParaRPr lang="en-US" sz="32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fr-FR" sz="3200" b="1" dirty="0"/>
              <a:t>  Principe KISS.</a:t>
            </a:r>
          </a:p>
          <a:p>
            <a:pPr lvl="1" algn="ctr" fontAlgn="base"/>
            <a:endParaRPr lang="fr-FR" sz="3600" b="1" dirty="0"/>
          </a:p>
          <a:p>
            <a:pPr marL="400050" lvl="1" indent="0" algn="ctr" fontAlgn="base">
              <a:buNone/>
            </a:pPr>
            <a:r>
              <a:rPr lang="fr-FR" sz="4000" b="1" dirty="0" err="1">
                <a:solidFill>
                  <a:srgbClr val="D1254C"/>
                </a:solidFill>
              </a:rPr>
              <a:t>K</a:t>
            </a:r>
            <a:r>
              <a:rPr lang="fr-FR" sz="4000" dirty="0" err="1">
                <a:solidFill>
                  <a:srgbClr val="D1254C"/>
                </a:solidFill>
              </a:rPr>
              <a:t>eep</a:t>
            </a:r>
            <a:endParaRPr lang="fr-FR" sz="4000" dirty="0">
              <a:solidFill>
                <a:srgbClr val="D1254C"/>
              </a:solidFill>
            </a:endParaRPr>
          </a:p>
          <a:p>
            <a:pPr marL="400050" lvl="1" indent="0" algn="ctr" fontAlgn="base">
              <a:buNone/>
            </a:pPr>
            <a:r>
              <a:rPr lang="fr-FR" sz="4000" b="1" dirty="0">
                <a:solidFill>
                  <a:srgbClr val="D1254C"/>
                </a:solidFill>
              </a:rPr>
              <a:t>I</a:t>
            </a:r>
            <a:r>
              <a:rPr lang="fr-FR" sz="4000" dirty="0">
                <a:solidFill>
                  <a:srgbClr val="D1254C"/>
                </a:solidFill>
              </a:rPr>
              <a:t>t</a:t>
            </a:r>
          </a:p>
          <a:p>
            <a:pPr marL="400050" lvl="1" indent="0" algn="ctr" fontAlgn="base">
              <a:buNone/>
            </a:pPr>
            <a:r>
              <a:rPr lang="fr-FR" sz="4000" b="1" dirty="0">
                <a:solidFill>
                  <a:srgbClr val="D1254C"/>
                </a:solidFill>
              </a:rPr>
              <a:t>S</a:t>
            </a:r>
            <a:r>
              <a:rPr lang="fr-FR" sz="4000" dirty="0">
                <a:solidFill>
                  <a:srgbClr val="D1254C"/>
                </a:solidFill>
              </a:rPr>
              <a:t>imple,</a:t>
            </a:r>
            <a:endParaRPr lang="fr-FR" sz="4000" b="1" dirty="0">
              <a:solidFill>
                <a:srgbClr val="D1254C"/>
              </a:solidFill>
            </a:endParaRPr>
          </a:p>
          <a:p>
            <a:pPr marL="400050" lvl="1" indent="0" algn="ctr" fontAlgn="base">
              <a:buNone/>
            </a:pPr>
            <a:r>
              <a:rPr lang="fr-FR" sz="4000" b="1" dirty="0" err="1">
                <a:solidFill>
                  <a:srgbClr val="D1254C"/>
                </a:solidFill>
              </a:rPr>
              <a:t>S</a:t>
            </a:r>
            <a:r>
              <a:rPr lang="fr-FR" sz="4000" dirty="0" err="1">
                <a:solidFill>
                  <a:srgbClr val="D1254C"/>
                </a:solidFill>
              </a:rPr>
              <a:t>tupid</a:t>
            </a:r>
            <a:endParaRPr lang="fr-FR" sz="4000" b="1" dirty="0">
              <a:solidFill>
                <a:srgbClr val="D125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0716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/>
              <a:t>Les gestes</a:t>
            </a:r>
            <a:endParaRPr lang="en-US" sz="32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fr-FR" sz="2800" b="1" dirty="0"/>
              <a:t>  Gestuelle d’</a:t>
            </a:r>
            <a:r>
              <a:rPr lang="fr-FR" sz="2800" b="1" dirty="0" err="1"/>
              <a:t>intéraction</a:t>
            </a:r>
            <a:endParaRPr lang="fr-FR" sz="2800" b="1" dirty="0"/>
          </a:p>
          <a:p>
            <a:pPr lvl="1" fontAlgn="base"/>
            <a:r>
              <a:rPr lang="fr-FR" sz="2400" dirty="0"/>
              <a:t>  Simple</a:t>
            </a:r>
          </a:p>
          <a:p>
            <a:pPr lvl="1" fontAlgn="base"/>
            <a:r>
              <a:rPr lang="fr-FR" sz="2400" dirty="0"/>
              <a:t>  Naturelle</a:t>
            </a:r>
            <a:br>
              <a:rPr lang="fr-FR" sz="2400" dirty="0"/>
            </a:br>
            <a:endParaRPr lang="fr-FR" sz="2400" dirty="0"/>
          </a:p>
          <a:p>
            <a:pPr fontAlgn="base"/>
            <a:r>
              <a:rPr lang="fr-FR" sz="2800" dirty="0"/>
              <a:t>  Une mauvais usage et c’est le ressenti de l’utilisateur qui flanche.</a:t>
            </a:r>
            <a:br>
              <a:rPr lang="fr-FR" sz="2800" dirty="0"/>
            </a:br>
            <a:endParaRPr lang="fr-FR" sz="2800" dirty="0"/>
          </a:p>
          <a:p>
            <a:pPr fontAlgn="base"/>
            <a:r>
              <a:rPr lang="fr-FR" sz="2800" dirty="0"/>
              <a:t>  La gestuelle est invisible</a:t>
            </a:r>
          </a:p>
          <a:p>
            <a:pPr lvl="1" fontAlgn="base"/>
            <a:r>
              <a:rPr lang="fr-FR" sz="2400" dirty="0"/>
              <a:t>  Indiquer les actions possibles</a:t>
            </a:r>
          </a:p>
          <a:p>
            <a:pPr lvl="1" fontAlgn="base"/>
            <a:r>
              <a:rPr lang="fr-FR" sz="2400" dirty="0"/>
              <a:t>  Limiter le clavier</a:t>
            </a:r>
          </a:p>
        </p:txBody>
      </p:sp>
    </p:spTree>
    <p:extLst>
      <p:ext uri="{BB962C8B-B14F-4D97-AF65-F5344CB8AC3E}">
        <p14:creationId xmlns:p14="http://schemas.microsoft.com/office/powerpoint/2010/main" val="10753315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/>
              <a:t>Les gestes</a:t>
            </a:r>
            <a:endParaRPr lang="en-US" sz="32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fr-FR" sz="2000" b="1" dirty="0"/>
              <a:t>  Pensez à la taille du doigt (44px en moyenne).</a:t>
            </a:r>
            <a:br>
              <a:rPr lang="fr-FR" sz="2000" b="1" dirty="0"/>
            </a:br>
            <a:endParaRPr lang="fr-FR" sz="2000" b="1" dirty="0"/>
          </a:p>
          <a:p>
            <a:pPr fontAlgn="base"/>
            <a:r>
              <a:rPr lang="fr-FR" sz="2000" b="1" dirty="0"/>
              <a:t>  Et les gestes à disposition.</a:t>
            </a:r>
            <a:endParaRPr lang="fr-FR" sz="20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453" y="1803053"/>
            <a:ext cx="4951598" cy="437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3781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/>
              <a:t>Attention</a:t>
            </a:r>
            <a:endParaRPr lang="en-US" sz="32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fr-FR" sz="2800" b="1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 Pour les mobiles</a:t>
            </a:r>
          </a:p>
          <a:p>
            <a:pPr lvl="1" fontAlgn="base"/>
            <a:r>
              <a:rPr lang="fr-FR" sz="24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 Prenez en compte le fait que l’utilisateur soit souvent interrompu (musique, appels, sms…).</a:t>
            </a:r>
          </a:p>
          <a:p>
            <a:pPr fontAlgn="base"/>
            <a:endParaRPr lang="fr-FR" sz="2800" dirty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fontAlgn="base"/>
            <a:r>
              <a:rPr lang="fr-FR" sz="28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 L’utilisateur est impatient, donc essayez de lui </a:t>
            </a:r>
            <a:r>
              <a:rPr lang="fr-FR" sz="2800" b="1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donner accès rapidement</a:t>
            </a:r>
            <a:r>
              <a:rPr lang="fr-FR" sz="28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 à l’information.</a:t>
            </a:r>
          </a:p>
        </p:txBody>
      </p:sp>
    </p:spTree>
    <p:extLst>
      <p:ext uri="{BB962C8B-B14F-4D97-AF65-F5344CB8AC3E}">
        <p14:creationId xmlns:p14="http://schemas.microsoft.com/office/powerpoint/2010/main" val="34974093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/>
              <a:t>En communs</a:t>
            </a:r>
            <a:endParaRPr lang="en-US" sz="32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fr-FR" sz="2800" dirty="0"/>
              <a:t>  Le respect d’une charte graphique définie au préalable.</a:t>
            </a:r>
            <a:br>
              <a:rPr lang="fr-FR" sz="2800" dirty="0"/>
            </a:br>
            <a:endParaRPr lang="fr-FR" sz="2800" dirty="0"/>
          </a:p>
          <a:p>
            <a:pPr fontAlgn="base"/>
            <a:r>
              <a:rPr lang="fr-FR" sz="2800" dirty="0"/>
              <a:t>  L’optimisation du temps de chargement autant que possible</a:t>
            </a:r>
            <a:br>
              <a:rPr lang="fr-FR" sz="2800" dirty="0"/>
            </a:br>
            <a:endParaRPr lang="fr-FR" sz="2800" dirty="0"/>
          </a:p>
          <a:p>
            <a:pPr fontAlgn="base"/>
            <a:r>
              <a:rPr lang="fr-FR" sz="2800" dirty="0"/>
              <a:t>  La gestion dynamique des erreurs, notamment sur les formulaires.</a:t>
            </a:r>
            <a:br>
              <a:rPr lang="fr-FR" sz="2800" dirty="0"/>
            </a:br>
            <a:endParaRPr lang="fr-FR" sz="2800" dirty="0"/>
          </a:p>
          <a:p>
            <a:pPr fontAlgn="base"/>
            <a:r>
              <a:rPr lang="fr-FR" sz="2800" dirty="0"/>
              <a:t>  Le fait de tester l’application sur les différents </a:t>
            </a:r>
            <a:r>
              <a:rPr lang="fr-FR" sz="2800" dirty="0" err="1"/>
              <a:t>devices</a:t>
            </a:r>
            <a:r>
              <a:rPr lang="fr-FR" sz="2800" dirty="0"/>
              <a:t> supportés (Tablettes, </a:t>
            </a:r>
            <a:r>
              <a:rPr lang="fr-FR" sz="2800" dirty="0" err="1"/>
              <a:t>smartwatchs</a:t>
            </a:r>
            <a:r>
              <a:rPr lang="fr-FR" sz="2800" dirty="0"/>
              <a:t>, smartphones, </a:t>
            </a:r>
            <a:r>
              <a:rPr lang="fr-FR" sz="2800" dirty="0" err="1"/>
              <a:t>etc</a:t>
            </a:r>
            <a:r>
              <a:rPr lang="fr-FR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912194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220" y="1295471"/>
            <a:ext cx="7753559" cy="2366168"/>
          </a:xfrm>
          <a:prstGeom prst="rect">
            <a:avLst/>
          </a:prstGeom>
        </p:spPr>
      </p:pic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/>
              <a:t>Attention</a:t>
            </a:r>
            <a:endParaRPr lang="en-US" sz="32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987" y="3794588"/>
            <a:ext cx="6870023" cy="267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6526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 questions ?</a:t>
            </a:r>
          </a:p>
        </p:txBody>
      </p:sp>
      <p:pic>
        <p:nvPicPr>
          <p:cNvPr id="3" name="Espace réservé du contenu 2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335" y="1877925"/>
            <a:ext cx="3832225" cy="383381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8112146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7631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925" y="3703297"/>
            <a:ext cx="2724150" cy="2857500"/>
          </a:xfrm>
          <a:prstGeom prst="rect">
            <a:avLst/>
          </a:prstGeom>
        </p:spPr>
      </p:pic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Objectifs</a:t>
            </a:r>
            <a:r>
              <a:rPr lang="en-US" dirty="0"/>
              <a:t> de </a:t>
            </a:r>
            <a:r>
              <a:rPr lang="en-US" dirty="0" err="1"/>
              <a:t>ce</a:t>
            </a:r>
            <a:r>
              <a:rPr lang="en-US" dirty="0"/>
              <a:t> module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3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Comprendre comment l’UX évolue</a:t>
            </a:r>
          </a:p>
          <a:p>
            <a:r>
              <a:rPr lang="fr-FR" sz="3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Aborder les principes de base d’une ergonomie.</a:t>
            </a:r>
            <a:endParaRPr lang="en-US" sz="3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29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du module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La tendance de l’UX de nos jours</a:t>
            </a:r>
          </a:p>
          <a:p>
            <a:r>
              <a:rPr lang="fr-FR" sz="2800" dirty="0"/>
              <a:t>L’UX Mobile</a:t>
            </a:r>
          </a:p>
          <a:p>
            <a:r>
              <a:rPr lang="fr-FR" sz="2800" dirty="0"/>
              <a:t>Les grands principes</a:t>
            </a:r>
            <a:endParaRPr lang="en-US" sz="28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4233" y="3552446"/>
            <a:ext cx="39116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986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tendance de l’UX de nos jours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581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Actuellement</a:t>
            </a:r>
            <a:endParaRPr lang="en-US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fr-FR" sz="2800" b="1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 Apple</a:t>
            </a:r>
            <a:r>
              <a:rPr lang="fr-FR" sz="28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, précurseur avec l’iPhone et iOS, préfère la</a:t>
            </a:r>
            <a:r>
              <a:rPr lang="fr-FR" sz="2800" b="1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 transparence du détail</a:t>
            </a:r>
            <a:r>
              <a:rPr lang="fr-FR" sz="28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 appréciée par ses utilisateurs.</a:t>
            </a:r>
          </a:p>
          <a:p>
            <a:pPr fontAlgn="base"/>
            <a:endParaRPr lang="fr-FR" sz="2800" dirty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fontAlgn="base"/>
            <a:r>
              <a:rPr lang="fr-FR" sz="2800" b="1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 Google</a:t>
            </a:r>
            <a:r>
              <a:rPr lang="fr-FR" sz="28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, avec Android, penche plutôt vers l’</a:t>
            </a:r>
            <a:r>
              <a:rPr lang="fr-FR" sz="2800" b="1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humanisation de l’interface</a:t>
            </a:r>
            <a:r>
              <a:rPr lang="fr-FR" sz="28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. C’est à dire essayer d’établir une relation simple entre les hommes et la machine.</a:t>
            </a:r>
          </a:p>
        </p:txBody>
      </p:sp>
    </p:spTree>
    <p:extLst>
      <p:ext uri="{BB962C8B-B14F-4D97-AF65-F5344CB8AC3E}">
        <p14:creationId xmlns:p14="http://schemas.microsoft.com/office/powerpoint/2010/main" val="2950982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Actuellement</a:t>
            </a:r>
            <a:endParaRPr lang="en-US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fontAlgn="base"/>
            <a:r>
              <a:rPr lang="fr-FR" sz="2800" b="1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 Microsoft</a:t>
            </a:r>
            <a:r>
              <a:rPr lang="fr-FR" sz="28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, avec Windows Phone, adopte la carte de </a:t>
            </a:r>
            <a:r>
              <a:rPr lang="fr-FR" sz="2800" b="1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l’universalité et la convergence</a:t>
            </a:r>
            <a:r>
              <a:rPr lang="fr-FR" sz="28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 avec l’arrivée de W10.</a:t>
            </a:r>
          </a:p>
          <a:p>
            <a:pPr fontAlgn="base"/>
            <a:endParaRPr lang="fr-FR" sz="2800" dirty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fontAlgn="base"/>
            <a:r>
              <a:rPr lang="fr-FR" sz="28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 Une divergence selon l’OS.</a:t>
            </a:r>
          </a:p>
          <a:p>
            <a:pPr lvl="1" fontAlgn="base"/>
            <a:r>
              <a:rPr lang="fr-FR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fr-FR" sz="16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Néanmoins chaque acteur pousse vers une expérience unique pour fidéliser le client et se démarquer.</a:t>
            </a:r>
            <a:endParaRPr lang="fr-FR" dirty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383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Une approche : deux explications</a:t>
            </a:r>
            <a:endParaRPr lang="en-US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fontAlgn="base"/>
            <a:r>
              <a:rPr lang="fr-FR" sz="2800" b="1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 Le Flat Design</a:t>
            </a:r>
          </a:p>
          <a:p>
            <a:pPr lvl="1" fontAlgn="base"/>
            <a:r>
              <a:rPr lang="fr-FR" sz="16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 Design graphique minimaliste sans relief</a:t>
            </a:r>
          </a:p>
          <a:p>
            <a:pPr lvl="1" fontAlgn="base"/>
            <a:r>
              <a:rPr lang="fr-FR" sz="16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 Un seul but la lisibilité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631" y="2768601"/>
            <a:ext cx="5257800" cy="394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334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Une approche : deux explications</a:t>
            </a:r>
            <a:endParaRPr lang="en-US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fontAlgn="base"/>
            <a:r>
              <a:rPr lang="fr-FR" sz="2800" b="1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 Le </a:t>
            </a:r>
            <a:r>
              <a:rPr lang="fr-FR" sz="2800" b="1" dirty="0" err="1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Material</a:t>
            </a:r>
            <a:r>
              <a:rPr lang="fr-FR" sz="2800" b="1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design</a:t>
            </a:r>
          </a:p>
          <a:p>
            <a:pPr lvl="1" fontAlgn="base"/>
            <a:r>
              <a:rPr lang="fr-FR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fr-FR" sz="16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Ensemble de règles de design proposé par Google</a:t>
            </a:r>
          </a:p>
          <a:p>
            <a:pPr lvl="1" fontAlgn="base"/>
            <a:r>
              <a:rPr lang="fr-FR" sz="16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 Basé sur 3 éléments principaux : réalisme des ombres, interactivité et mouvement.</a:t>
            </a:r>
          </a:p>
          <a:p>
            <a:pPr lvl="1" fontAlgn="base"/>
            <a:endParaRPr lang="fr-FR" sz="1600" b="1" dirty="0">
              <a:latin typeface="+mn-lt"/>
              <a:ea typeface="Verdana" panose="020B0604030504040204" pitchFamily="34" charset="0"/>
              <a:cs typeface="Verdana" panose="020B0604030504040204" pitchFamily="34" charset="0"/>
              <a:hlinkClick r:id="rId2"/>
            </a:endParaRPr>
          </a:p>
          <a:p>
            <a:pPr marL="257175" lvl="1" indent="0" algn="ctr" fontAlgn="base">
              <a:buNone/>
            </a:pPr>
            <a:endParaRPr lang="fr-FR" sz="1600" b="1" dirty="0">
              <a:latin typeface="+mn-lt"/>
              <a:ea typeface="Verdana" panose="020B0604030504040204" pitchFamily="34" charset="0"/>
              <a:cs typeface="Verdana" panose="020B0604030504040204" pitchFamily="34" charset="0"/>
              <a:hlinkClick r:id="rId2"/>
            </a:endParaRPr>
          </a:p>
          <a:p>
            <a:pPr marL="257175" lvl="1" indent="0" algn="ctr" fontAlgn="base">
              <a:buNone/>
            </a:pPr>
            <a:endParaRPr lang="fr-FR" sz="2400" b="1" dirty="0">
              <a:latin typeface="+mn-lt"/>
              <a:ea typeface="Verdana" panose="020B0604030504040204" pitchFamily="34" charset="0"/>
              <a:cs typeface="Verdana" panose="020B0604030504040204" pitchFamily="34" charset="0"/>
              <a:hlinkClick r:id="rId2"/>
            </a:endParaRPr>
          </a:p>
          <a:p>
            <a:pPr marL="257175" lvl="1" indent="0" algn="ctr" fontAlgn="base">
              <a:buNone/>
            </a:pPr>
            <a:endParaRPr lang="fr-FR" sz="2400" b="1" dirty="0">
              <a:latin typeface="+mn-lt"/>
              <a:ea typeface="Verdana" panose="020B0604030504040204" pitchFamily="34" charset="0"/>
              <a:cs typeface="Verdana" panose="020B0604030504040204" pitchFamily="34" charset="0"/>
              <a:hlinkClick r:id="rId2"/>
            </a:endParaRPr>
          </a:p>
          <a:p>
            <a:pPr marL="257175" lvl="1" indent="0" algn="ctr" fontAlgn="base">
              <a:buNone/>
            </a:pPr>
            <a:r>
              <a:rPr lang="fr-FR" sz="2400" b="1" dirty="0">
                <a:latin typeface="+mn-lt"/>
                <a:ea typeface="Verdana" panose="020B0604030504040204" pitchFamily="34" charset="0"/>
                <a:cs typeface="Verdana" panose="020B0604030504040204" pitchFamily="34" charset="0"/>
                <a:hlinkClick r:id="rId2"/>
              </a:rPr>
              <a:t>Explication</a:t>
            </a:r>
            <a:endParaRPr lang="fr-FR" sz="2400" b="1" dirty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667001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PT - IMIE">
  <a:themeElements>
    <a:clrScheme name="Custom 3">
      <a:dk1>
        <a:sysClr val="windowText" lastClr="000000"/>
      </a:dk1>
      <a:lt1>
        <a:sysClr val="window" lastClr="FFFFFF"/>
      </a:lt1>
      <a:dk2>
        <a:srgbClr val="EB3D50"/>
      </a:dk2>
      <a:lt2>
        <a:srgbClr val="E7E6E6"/>
      </a:lt2>
      <a:accent1>
        <a:srgbClr val="6CC2E3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0563C1"/>
      </a:folHlink>
    </a:clrScheme>
    <a:fontScheme name="Custom 2">
      <a:majorFont>
        <a:latin typeface="Zona  Black"/>
        <a:ea typeface=""/>
        <a:cs typeface=""/>
      </a:majorFont>
      <a:minorFont>
        <a:latin typeface="HelveticaNeueLT St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dirty="0">
            <a:solidFill>
              <a:srgbClr val="40BFF0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01 - Introduction - 3h + 1h30TP.pptx" id="{090C319F-0148-41D0-A55D-47951AB8504F}" vid="{B1D87C86-ED36-49B9-8B79-719B93C9E090}"/>
    </a:ext>
  </a:extLst>
</a:theme>
</file>

<file path=ppt/theme/theme2.xml><?xml version="1.0" encoding="utf-8"?>
<a:theme xmlns:a="http://schemas.openxmlformats.org/drawingml/2006/main" name="1_TEMPLATE PPT - IMIE">
  <a:themeElements>
    <a:clrScheme name="Custom 3">
      <a:dk1>
        <a:sysClr val="windowText" lastClr="000000"/>
      </a:dk1>
      <a:lt1>
        <a:sysClr val="window" lastClr="FFFFFF"/>
      </a:lt1>
      <a:dk2>
        <a:srgbClr val="EB3D50"/>
      </a:dk2>
      <a:lt2>
        <a:srgbClr val="E7E6E6"/>
      </a:lt2>
      <a:accent1>
        <a:srgbClr val="6CC2E3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0563C1"/>
      </a:folHlink>
    </a:clrScheme>
    <a:fontScheme name="Custom 2">
      <a:majorFont>
        <a:latin typeface="Zona  Black"/>
        <a:ea typeface=""/>
        <a:cs typeface=""/>
      </a:majorFont>
      <a:minorFont>
        <a:latin typeface="HelveticaNeueLT St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dirty="0">
            <a:solidFill>
              <a:srgbClr val="40BFF0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01 - JavasScript.pptx" id="{EF048CD9-1382-4B30-8521-BD5080BCB2F5}" vid="{58587226-2821-4AF0-950C-105865CCAE95}"/>
    </a:ext>
  </a:extLst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8A2194F6D70140B38AB767F8EB220F" ma:contentTypeVersion="2" ma:contentTypeDescription="Crée un document." ma:contentTypeScope="" ma:versionID="5b87dc0c82a6357fb44543b64ec4cf80">
  <xsd:schema xmlns:xsd="http://www.w3.org/2001/XMLSchema" xmlns:xs="http://www.w3.org/2001/XMLSchema" xmlns:p="http://schemas.microsoft.com/office/2006/metadata/properties" xmlns:ns2="5d69a498-e8f9-416f-8323-167cdf790f10" targetNamespace="http://schemas.microsoft.com/office/2006/metadata/properties" ma:root="true" ma:fieldsID="8fc70633b68e9fae44106895e885f82f" ns2:_="">
    <xsd:import namespace="5d69a498-e8f9-416f-8323-167cdf790f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69a498-e8f9-416f-8323-167cdf790f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95BA37-7F5B-492F-B651-D37BDDBCA322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92895351-755a-4386-881e-fa77b874283b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E19B079-0AF6-4E94-9462-6C3CD242D98F}"/>
</file>

<file path=customXml/itemProps3.xml><?xml version="1.0" encoding="utf-8"?>
<ds:datastoreItem xmlns:ds="http://schemas.openxmlformats.org/officeDocument/2006/customXml" ds:itemID="{88357E3B-E2D5-4231-94E0-E9A312101E9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 PPT - IMIE</Template>
  <TotalTime>4610</TotalTime>
  <Words>459</Words>
  <Application>Microsoft Office PowerPoint</Application>
  <PresentationFormat>Grand écran</PresentationFormat>
  <Paragraphs>122</Paragraphs>
  <Slides>29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29</vt:i4>
      </vt:variant>
    </vt:vector>
  </HeadingPairs>
  <TitlesOfParts>
    <vt:vector size="42" baseType="lpstr">
      <vt:lpstr>Arial</vt:lpstr>
      <vt:lpstr>Calibri</vt:lpstr>
      <vt:lpstr>HelveticaNeueLT Std</vt:lpstr>
      <vt:lpstr>Lucida Grande</vt:lpstr>
      <vt:lpstr>Neo Tech Std</vt:lpstr>
      <vt:lpstr>Neo Tech Std Light</vt:lpstr>
      <vt:lpstr>Segoe UI</vt:lpstr>
      <vt:lpstr>Times</vt:lpstr>
      <vt:lpstr>Verdana</vt:lpstr>
      <vt:lpstr>Wingdings</vt:lpstr>
      <vt:lpstr>Zona  Black</vt:lpstr>
      <vt:lpstr>TEMPLATE PPT - IMIE</vt:lpstr>
      <vt:lpstr>1_TEMPLATE PPT - IMIE</vt:lpstr>
      <vt:lpstr>Présentation PowerPoint</vt:lpstr>
      <vt:lpstr>Ecosystem</vt:lpstr>
      <vt:lpstr>Objectifs de ce module</vt:lpstr>
      <vt:lpstr>Plan du module</vt:lpstr>
      <vt:lpstr>La tendance de l’UX de nos jours</vt:lpstr>
      <vt:lpstr>Actuellement</vt:lpstr>
      <vt:lpstr>Actuellement</vt:lpstr>
      <vt:lpstr>Une approche : deux explications</vt:lpstr>
      <vt:lpstr>Une approche : deux explications</vt:lpstr>
      <vt:lpstr>L’UX mobile</vt:lpstr>
      <vt:lpstr>L’experience utilisateur est mobile</vt:lpstr>
      <vt:lpstr>La différence avec « Avant »</vt:lpstr>
      <vt:lpstr>La différence avec « Avant »</vt:lpstr>
      <vt:lpstr>La différence avec « Avant »</vt:lpstr>
      <vt:lpstr>Les enjeux</vt:lpstr>
      <vt:lpstr>Les enjeux</vt:lpstr>
      <vt:lpstr>Des questions ?</vt:lpstr>
      <vt:lpstr>Les grands principes</vt:lpstr>
      <vt:lpstr>Le contenu</vt:lpstr>
      <vt:lpstr>Le contenu</vt:lpstr>
      <vt:lpstr>Le contenu</vt:lpstr>
      <vt:lpstr>Le contenu</vt:lpstr>
      <vt:lpstr>Les gestes</vt:lpstr>
      <vt:lpstr>Les gestes</vt:lpstr>
      <vt:lpstr>Attention</vt:lpstr>
      <vt:lpstr>En communs</vt:lpstr>
      <vt:lpstr>Attention</vt:lpstr>
      <vt:lpstr>Des questions ?</vt:lpstr>
      <vt:lpstr>Présentation PowerPoint</vt:lpstr>
    </vt:vector>
  </TitlesOfParts>
  <Company>Auvence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benjamin.maas@imie.fr</dc:creator>
  <cp:lastModifiedBy>Benjamin MAAS</cp:lastModifiedBy>
  <cp:revision>433</cp:revision>
  <dcterms:created xsi:type="dcterms:W3CDTF">2013-09-27T15:06:02Z</dcterms:created>
  <dcterms:modified xsi:type="dcterms:W3CDTF">2018-10-15T10:28:44Z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0x0101006C8A2194F6D70140B38AB767F8EB220F</vt:lpwstr>
  </property>
</Properties>
</file>