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  <p:sldMasterId id="2147483676" r:id="rId5"/>
  </p:sldMasterIdLst>
  <p:notesMasterIdLst>
    <p:notesMasterId r:id="rId86"/>
  </p:notesMasterIdLst>
  <p:handoutMasterIdLst>
    <p:handoutMasterId r:id="rId87"/>
  </p:handoutMasterIdLst>
  <p:sldIdLst>
    <p:sldId id="342" r:id="rId6"/>
    <p:sldId id="489" r:id="rId7"/>
    <p:sldId id="344" r:id="rId8"/>
    <p:sldId id="345" r:id="rId9"/>
    <p:sldId id="492" r:id="rId10"/>
    <p:sldId id="500" r:id="rId11"/>
    <p:sldId id="520" r:id="rId12"/>
    <p:sldId id="503" r:id="rId13"/>
    <p:sldId id="493" r:id="rId14"/>
    <p:sldId id="501" r:id="rId15"/>
    <p:sldId id="504" r:id="rId16"/>
    <p:sldId id="505" r:id="rId17"/>
    <p:sldId id="506" r:id="rId18"/>
    <p:sldId id="507" r:id="rId19"/>
    <p:sldId id="494" r:id="rId20"/>
    <p:sldId id="502" r:id="rId21"/>
    <p:sldId id="508" r:id="rId22"/>
    <p:sldId id="509" r:id="rId23"/>
    <p:sldId id="510" r:id="rId24"/>
    <p:sldId id="511" r:id="rId25"/>
    <p:sldId id="498" r:id="rId26"/>
    <p:sldId id="521" r:id="rId27"/>
    <p:sldId id="350" r:id="rId28"/>
    <p:sldId id="428" r:id="rId29"/>
    <p:sldId id="429" r:id="rId30"/>
    <p:sldId id="430" r:id="rId31"/>
    <p:sldId id="431" r:id="rId32"/>
    <p:sldId id="432" r:id="rId33"/>
    <p:sldId id="439" r:id="rId34"/>
    <p:sldId id="440" r:id="rId35"/>
    <p:sldId id="438" r:id="rId36"/>
    <p:sldId id="448" r:id="rId37"/>
    <p:sldId id="447" r:id="rId38"/>
    <p:sldId id="487" r:id="rId39"/>
    <p:sldId id="460" r:id="rId40"/>
    <p:sldId id="461" r:id="rId41"/>
    <p:sldId id="464" r:id="rId42"/>
    <p:sldId id="469" r:id="rId43"/>
    <p:sldId id="470" r:id="rId44"/>
    <p:sldId id="471" r:id="rId45"/>
    <p:sldId id="463" r:id="rId46"/>
    <p:sldId id="483" r:id="rId47"/>
    <p:sldId id="484" r:id="rId48"/>
    <p:sldId id="468" r:id="rId49"/>
    <p:sldId id="476" r:id="rId50"/>
    <p:sldId id="477" r:id="rId51"/>
    <p:sldId id="485" r:id="rId52"/>
    <p:sldId id="474" r:id="rId53"/>
    <p:sldId id="480" r:id="rId54"/>
    <p:sldId id="467" r:id="rId55"/>
    <p:sldId id="465" r:id="rId56"/>
    <p:sldId id="481" r:id="rId57"/>
    <p:sldId id="486" r:id="rId58"/>
    <p:sldId id="462" r:id="rId59"/>
    <p:sldId id="472" r:id="rId60"/>
    <p:sldId id="475" r:id="rId61"/>
    <p:sldId id="479" r:id="rId62"/>
    <p:sldId id="478" r:id="rId63"/>
    <p:sldId id="473" r:id="rId64"/>
    <p:sldId id="466" r:id="rId65"/>
    <p:sldId id="482" r:id="rId66"/>
    <p:sldId id="499" r:id="rId67"/>
    <p:sldId id="512" r:id="rId68"/>
    <p:sldId id="513" r:id="rId69"/>
    <p:sldId id="514" r:id="rId70"/>
    <p:sldId id="518" r:id="rId71"/>
    <p:sldId id="519" r:id="rId72"/>
    <p:sldId id="515" r:id="rId73"/>
    <p:sldId id="516" r:id="rId74"/>
    <p:sldId id="424" r:id="rId75"/>
    <p:sldId id="443" r:id="rId76"/>
    <p:sldId id="450" r:id="rId77"/>
    <p:sldId id="451" r:id="rId78"/>
    <p:sldId id="452" r:id="rId79"/>
    <p:sldId id="453" r:id="rId80"/>
    <p:sldId id="454" r:id="rId81"/>
    <p:sldId id="459" r:id="rId82"/>
    <p:sldId id="426" r:id="rId83"/>
    <p:sldId id="427" r:id="rId84"/>
    <p:sldId id="497" r:id="rId8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" userDrawn="1">
          <p15:clr>
            <a:srgbClr val="A4A3A4"/>
          </p15:clr>
        </p15:guide>
        <p15:guide id="2" pos="5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254C"/>
    <a:srgbClr val="A0A0A0"/>
    <a:srgbClr val="B52804"/>
    <a:srgbClr val="C82D5A"/>
    <a:srgbClr val="FF4B6E"/>
    <a:srgbClr val="2DC89B"/>
    <a:srgbClr val="3CA0A0"/>
    <a:srgbClr val="2DD29A"/>
    <a:srgbClr val="6E6E73"/>
    <a:srgbClr val="FF2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56" autoAdjust="0"/>
    <p:restoredTop sz="83483" autoAdjust="0"/>
  </p:normalViewPr>
  <p:slideViewPr>
    <p:cSldViewPr snapToGrid="0" snapToObjects="1" showGuides="1">
      <p:cViewPr varScale="1">
        <p:scale>
          <a:sx n="95" d="100"/>
          <a:sy n="95" d="100"/>
        </p:scale>
        <p:origin x="828" y="84"/>
      </p:cViewPr>
      <p:guideLst>
        <p:guide orient="horz" pos="132"/>
        <p:guide pos="597"/>
      </p:guideLst>
    </p:cSldViewPr>
  </p:slideViewPr>
  <p:outlineViewPr>
    <p:cViewPr>
      <p:scale>
        <a:sx n="33" d="100"/>
        <a:sy n="33" d="100"/>
      </p:scale>
      <p:origin x="0" y="-142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19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84" Type="http://schemas.openxmlformats.org/officeDocument/2006/relationships/slide" Target="slides/slide79.xml"/><Relationship Id="rId89" Type="http://schemas.openxmlformats.org/officeDocument/2006/relationships/viewProps" Target="view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theme" Target="theme/theme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072CE-E66B-4048-9F61-FE7C4FB84926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1D9CA-5865-2841-887B-DA20CDA8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605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3CA38-E6FB-DA4F-87C7-6BC47AEFFCED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A3CBF-A165-A043-A432-3F41C5570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1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247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550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366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315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654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091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999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796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95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967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07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438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804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560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839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208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7360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0791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0876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2456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4749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815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3384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1680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2329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737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142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0965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5108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8035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pPr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4386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9721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280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823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82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194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421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438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GOOD UI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64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5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53C9873-3A0F-4136-9B29-395F527CDD09}"/>
              </a:ext>
            </a:extLst>
          </p:cNvPr>
          <p:cNvSpPr/>
          <p:nvPr/>
        </p:nvSpPr>
        <p:spPr>
          <a:xfrm>
            <a:off x="227863" y="282633"/>
            <a:ext cx="11736279" cy="6284422"/>
          </a:xfrm>
          <a:prstGeom prst="rect">
            <a:avLst/>
          </a:prstGeom>
          <a:solidFill>
            <a:srgbClr val="E53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06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t>‹N°›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AA8CF96-EB2C-4748-8805-4C33FB8518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176356"/>
            <a:ext cx="670891" cy="681644"/>
          </a:xfrm>
          <a:prstGeom prst="rect">
            <a:avLst/>
          </a:prstGeom>
        </p:spPr>
      </p:pic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99A31FEE-5BF5-450D-A39C-62771CC2B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230688"/>
            <a:ext cx="10515600" cy="449262"/>
          </a:xfrm>
        </p:spPr>
        <p:txBody>
          <a:bodyPr/>
          <a:lstStyle>
            <a:lvl1pPr marL="0" indent="0" algn="ctr">
              <a:buNone/>
              <a:defRPr>
                <a:solidFill>
                  <a:srgbClr val="40BFF0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9940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4ACFA66-C6EF-4742-B728-D058061574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176356"/>
            <a:ext cx="670891" cy="6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73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9647954-D5C0-4117-A04E-F87546E714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176356"/>
            <a:ext cx="670891" cy="6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35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rniè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16480" y="2185001"/>
            <a:ext cx="7559040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25" dirty="0">
                <a:solidFill>
                  <a:schemeClr val="bg1"/>
                </a:solidFill>
                <a:latin typeface="Zona  Black" panose="020B0A03090500020004" pitchFamily="34" charset="0"/>
              </a:rPr>
              <a:t>IMIE RENNES</a:t>
            </a:r>
          </a:p>
          <a:p>
            <a:r>
              <a:rPr lang="fr-FR" sz="2025" b="0" i="0" kern="1200" dirty="0">
                <a:solidFill>
                  <a:schemeClr val="bg1"/>
                </a:solidFill>
                <a:effectLst/>
                <a:latin typeface="HelveticaNeueLT Std" panose="020B0604020202020204" pitchFamily="34" charset="0"/>
                <a:ea typeface="+mn-ea"/>
                <a:cs typeface="+mn-cs"/>
              </a:rPr>
              <a:t>Rue Pierre de Maupertuis</a:t>
            </a:r>
          </a:p>
          <a:p>
            <a:r>
              <a:rPr lang="fr-FR" sz="2025" b="0" i="0" kern="1200" baseline="0" dirty="0">
                <a:solidFill>
                  <a:schemeClr val="bg1"/>
                </a:solidFill>
                <a:effectLst/>
                <a:latin typeface="HelveticaNeueLT Std" panose="020B0604020202020204" pitchFamily="34" charset="0"/>
                <a:ea typeface="+mn-ea"/>
                <a:cs typeface="+mn-cs"/>
              </a:rPr>
              <a:t>35170 BRUZ</a:t>
            </a:r>
            <a:endParaRPr lang="fr-FR" sz="2025" dirty="0">
              <a:solidFill>
                <a:schemeClr val="bg1"/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2080" y="6124330"/>
            <a:ext cx="322952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13" dirty="0">
                <a:solidFill>
                  <a:schemeClr val="bg1"/>
                </a:solidFill>
                <a:latin typeface="HelveticaNeueLT Std" panose="020B0604020202020204" pitchFamily="34" charset="0"/>
              </a:rPr>
              <a:t>Benjamin-maas@imie.fr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5430" y="6124330"/>
            <a:ext cx="188105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13" dirty="0">
                <a:solidFill>
                  <a:schemeClr val="bg1"/>
                </a:solidFill>
                <a:latin typeface="HelveticaNeueLT Std" panose="020B0604020202020204" pitchFamily="34" charset="0"/>
              </a:rPr>
              <a:t>02 23 44 69 00</a:t>
            </a:r>
          </a:p>
        </p:txBody>
      </p:sp>
    </p:spTree>
    <p:extLst>
      <p:ext uri="{BB962C8B-B14F-4D97-AF65-F5344CB8AC3E}">
        <p14:creationId xmlns:p14="http://schemas.microsoft.com/office/powerpoint/2010/main" val="3487617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a-Titre, sous-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97644"/>
          </a:xfrm>
          <a:solidFill>
            <a:schemeClr val="accent2"/>
          </a:solidFill>
        </p:spPr>
        <p:txBody>
          <a:bodyPr>
            <a:noAutofit/>
          </a:bodyPr>
          <a:lstStyle>
            <a:lvl1pPr algn="l">
              <a:tabLst>
                <a:tab pos="6035279" algn="r"/>
              </a:tabLst>
              <a:defRPr sz="2550" b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3" y="1603460"/>
            <a:ext cx="10972799" cy="4611380"/>
          </a:xfrm>
        </p:spPr>
        <p:txBody>
          <a:bodyPr>
            <a:normAutofit/>
          </a:bodyPr>
          <a:lstStyle>
            <a:lvl1pPr marL="257175" indent="-257175"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Lucida Grande"/>
              <a:buChar char="▶"/>
              <a:defRPr sz="1950">
                <a:solidFill>
                  <a:srgbClr val="6E6E73"/>
                </a:solidFill>
                <a:latin typeface="Arial"/>
                <a:cs typeface="Arial"/>
              </a:defRPr>
            </a:lvl1pPr>
            <a:lvl2pPr marL="557213" indent="-214313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defRPr sz="1800">
                <a:solidFill>
                  <a:srgbClr val="6E6E73"/>
                </a:solidFill>
                <a:latin typeface="Arial"/>
                <a:cs typeface="Arial"/>
              </a:defRPr>
            </a:lvl2pPr>
            <a:lvl3pPr marL="857250" indent="-171450">
              <a:buClr>
                <a:schemeClr val="accent2"/>
              </a:buClr>
              <a:buSzPct val="100000"/>
              <a:buFont typeface="Lucida Grande"/>
              <a:buChar char="›"/>
              <a:defRPr sz="1650">
                <a:solidFill>
                  <a:srgbClr val="6E6E73"/>
                </a:solidFill>
                <a:latin typeface="Arial"/>
                <a:cs typeface="Arial"/>
              </a:defRPr>
            </a:lvl3pPr>
            <a:lvl4pPr marL="1028700" indent="0">
              <a:buNone/>
              <a:defRPr>
                <a:solidFill>
                  <a:srgbClr val="6E6E73"/>
                </a:solidFill>
                <a:latin typeface="Times"/>
                <a:cs typeface="Times"/>
              </a:defRPr>
            </a:lvl4pPr>
            <a:lvl5pPr>
              <a:defRPr>
                <a:solidFill>
                  <a:srgbClr val="6E6E73"/>
                </a:solidFill>
                <a:latin typeface="Times"/>
                <a:cs typeface="Times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871541"/>
            <a:ext cx="10972800" cy="731837"/>
          </a:xfrm>
        </p:spPr>
        <p:txBody>
          <a:bodyPr>
            <a:noAutofit/>
          </a:bodyPr>
          <a:lstStyle>
            <a:lvl1pPr marL="0" indent="0">
              <a:buNone/>
              <a:defRPr sz="1800" i="1">
                <a:solidFill>
                  <a:srgbClr val="6E6E73"/>
                </a:solidFill>
                <a:latin typeface="Verdana"/>
                <a:cs typeface="Verdana"/>
              </a:defRPr>
            </a:lvl1pPr>
            <a:lvl2pPr>
              <a:defRPr i="1">
                <a:solidFill>
                  <a:srgbClr val="6E6E73"/>
                </a:solidFill>
                <a:latin typeface="Times"/>
                <a:cs typeface="Times"/>
              </a:defRPr>
            </a:lvl2pPr>
            <a:lvl3pPr>
              <a:defRPr i="1">
                <a:solidFill>
                  <a:srgbClr val="6E6E73"/>
                </a:solidFill>
                <a:latin typeface="Times"/>
                <a:cs typeface="Times"/>
              </a:defRPr>
            </a:lvl3pPr>
            <a:lvl4pPr>
              <a:defRPr i="1">
                <a:solidFill>
                  <a:srgbClr val="6E6E73"/>
                </a:solidFill>
                <a:latin typeface="Times"/>
                <a:cs typeface="Times"/>
              </a:defRPr>
            </a:lvl4pPr>
            <a:lvl5pPr>
              <a:defRPr i="1">
                <a:solidFill>
                  <a:srgbClr val="6E6E73"/>
                </a:solidFill>
                <a:latin typeface="Times"/>
                <a:cs typeface="Time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pic>
        <p:nvPicPr>
          <p:cNvPr id="6" name="Image 5" descr="Languettes-Yno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7094" y="6214843"/>
            <a:ext cx="477452" cy="649865"/>
          </a:xfrm>
          <a:prstGeom prst="rect">
            <a:avLst/>
          </a:prstGeom>
        </p:spPr>
      </p:pic>
      <p:pic>
        <p:nvPicPr>
          <p:cNvPr id="7" name="Image 6" descr="Languettes-Ynov.png">
            <a:extLst>
              <a:ext uri="{FF2B5EF4-FFF2-40B4-BE49-F238E27FC236}">
                <a16:creationId xmlns:a16="http://schemas.microsoft.com/office/drawing/2014/main" id="{D5FF58B4-7896-4DAC-B605-4C2C24A2F3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7093" y="6214841"/>
            <a:ext cx="477452" cy="64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98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a-Titre, sous-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97644"/>
          </a:xfrm>
          <a:solidFill>
            <a:schemeClr val="accent2"/>
          </a:solidFill>
        </p:spPr>
        <p:txBody>
          <a:bodyPr>
            <a:noAutofit/>
          </a:bodyPr>
          <a:lstStyle>
            <a:lvl1pPr algn="l">
              <a:tabLst>
                <a:tab pos="8047038" algn="r"/>
              </a:tabLst>
              <a:defRPr sz="3400" b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2" y="1603460"/>
            <a:ext cx="10972799" cy="4611380"/>
          </a:xfrm>
        </p:spPr>
        <p:txBody>
          <a:bodyPr>
            <a:normAutofit/>
          </a:bodyPr>
          <a:lstStyle>
            <a:lvl1pPr marL="342900" indent="-342900"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Lucida Grande"/>
              <a:buChar char="▶"/>
              <a:defRPr sz="2600">
                <a:solidFill>
                  <a:srgbClr val="6E6E73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defRPr sz="2400">
                <a:solidFill>
                  <a:srgbClr val="6E6E73"/>
                </a:solidFill>
                <a:latin typeface="Arial"/>
                <a:cs typeface="Arial"/>
              </a:defRPr>
            </a:lvl2pPr>
            <a:lvl3pPr marL="1143000" indent="-228600">
              <a:buClr>
                <a:schemeClr val="accent2"/>
              </a:buClr>
              <a:buSzPct val="100000"/>
              <a:buFont typeface="Lucida Grande"/>
              <a:buChar char="›"/>
              <a:defRPr sz="2200">
                <a:solidFill>
                  <a:srgbClr val="6E6E73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solidFill>
                  <a:srgbClr val="6E6E73"/>
                </a:solidFill>
                <a:latin typeface="Times"/>
                <a:cs typeface="Times"/>
              </a:defRPr>
            </a:lvl4pPr>
            <a:lvl5pPr>
              <a:defRPr>
                <a:solidFill>
                  <a:srgbClr val="6E6E73"/>
                </a:solidFill>
                <a:latin typeface="Times"/>
                <a:cs typeface="Time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871539"/>
            <a:ext cx="10972800" cy="731837"/>
          </a:xfrm>
        </p:spPr>
        <p:txBody>
          <a:bodyPr>
            <a:noAutofit/>
          </a:bodyPr>
          <a:lstStyle>
            <a:lvl1pPr marL="0" indent="0">
              <a:buNone/>
              <a:defRPr sz="2400" i="1">
                <a:solidFill>
                  <a:srgbClr val="6E6E73"/>
                </a:solidFill>
                <a:latin typeface="Verdana"/>
                <a:cs typeface="Verdana"/>
              </a:defRPr>
            </a:lvl1pPr>
            <a:lvl2pPr>
              <a:defRPr i="1">
                <a:solidFill>
                  <a:srgbClr val="6E6E73"/>
                </a:solidFill>
                <a:latin typeface="Times"/>
                <a:cs typeface="Times"/>
              </a:defRPr>
            </a:lvl2pPr>
            <a:lvl3pPr>
              <a:defRPr i="1">
                <a:solidFill>
                  <a:srgbClr val="6E6E73"/>
                </a:solidFill>
                <a:latin typeface="Times"/>
                <a:cs typeface="Times"/>
              </a:defRPr>
            </a:lvl3pPr>
            <a:lvl4pPr>
              <a:defRPr i="1">
                <a:solidFill>
                  <a:srgbClr val="6E6E73"/>
                </a:solidFill>
                <a:latin typeface="Times"/>
                <a:cs typeface="Times"/>
              </a:defRPr>
            </a:lvl4pPr>
            <a:lvl5pPr>
              <a:defRPr i="1">
                <a:solidFill>
                  <a:srgbClr val="6E6E73"/>
                </a:solidFill>
                <a:latin typeface="Times"/>
                <a:cs typeface="Time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pic>
        <p:nvPicPr>
          <p:cNvPr id="6" name="Image 5" descr="Languettes-Ynov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7093" y="6214841"/>
            <a:ext cx="477452" cy="64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12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b-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97644"/>
          </a:xfrm>
          <a:solidFill>
            <a:schemeClr val="accent2"/>
          </a:solidFill>
        </p:spPr>
        <p:txBody>
          <a:bodyPr>
            <a:noAutofit/>
          </a:bodyPr>
          <a:lstStyle>
            <a:lvl1pPr algn="l">
              <a:tabLst>
                <a:tab pos="8047038" algn="r"/>
              </a:tabLst>
              <a:defRPr sz="3400" b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2" y="1603460"/>
            <a:ext cx="10972799" cy="4611380"/>
          </a:xfrm>
        </p:spPr>
        <p:txBody>
          <a:bodyPr/>
          <a:lstStyle>
            <a:lvl1pPr marL="342900" indent="-342900">
              <a:buClr>
                <a:schemeClr val="accent2"/>
              </a:buClr>
              <a:buSzPct val="70000"/>
              <a:buFont typeface="Lucida Grande"/>
              <a:buChar char="▶"/>
              <a:defRPr sz="2600">
                <a:solidFill>
                  <a:srgbClr val="6E6E73"/>
                </a:solidFill>
                <a:latin typeface="Arial"/>
                <a:cs typeface="Arial"/>
              </a:defRPr>
            </a:lvl1pPr>
            <a:lvl2pPr marL="742950" indent="-285750">
              <a:buClr>
                <a:schemeClr val="accent2"/>
              </a:buClr>
              <a:buSzPct val="100000"/>
              <a:buFont typeface="Lucida Grande"/>
              <a:buChar char="-"/>
              <a:defRPr sz="2400">
                <a:solidFill>
                  <a:srgbClr val="6E6E73"/>
                </a:solidFill>
                <a:latin typeface="Arial"/>
                <a:cs typeface="Arial"/>
              </a:defRPr>
            </a:lvl2pPr>
            <a:lvl3pPr marL="1143000" indent="-228600">
              <a:buClr>
                <a:schemeClr val="accent2"/>
              </a:buClr>
              <a:buSzPct val="100000"/>
              <a:buFont typeface="Lucida Grande"/>
              <a:buChar char="›"/>
              <a:defRPr sz="2200">
                <a:solidFill>
                  <a:srgbClr val="6E6E73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solidFill>
                  <a:srgbClr val="6E6E73"/>
                </a:solidFill>
                <a:latin typeface="Times"/>
                <a:cs typeface="Times"/>
              </a:defRPr>
            </a:lvl4pPr>
            <a:lvl5pPr>
              <a:defRPr>
                <a:solidFill>
                  <a:srgbClr val="6E6E73"/>
                </a:solidFill>
                <a:latin typeface="Times"/>
                <a:cs typeface="Time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6" name="Image 5" descr="Languettes-Ynov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7093" y="6214841"/>
            <a:ext cx="477452" cy="64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35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-Titre, sous-titre et contenu - 1 camp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97644"/>
          </a:xfrm>
          <a:solidFill>
            <a:schemeClr val="accent2"/>
          </a:solidFill>
        </p:spPr>
        <p:txBody>
          <a:bodyPr>
            <a:noAutofit/>
          </a:bodyPr>
          <a:lstStyle>
            <a:lvl1pPr algn="l">
              <a:tabLst>
                <a:tab pos="8047038" algn="r"/>
              </a:tabLst>
              <a:defRPr sz="3400" b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2" y="2662297"/>
            <a:ext cx="10972799" cy="3552543"/>
          </a:xfrm>
        </p:spPr>
        <p:txBody>
          <a:bodyPr>
            <a:normAutofit/>
          </a:bodyPr>
          <a:lstStyle>
            <a:lvl1pPr marL="342900" indent="-342900"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Lucida Grande"/>
              <a:buChar char="▶"/>
              <a:defRPr sz="2600">
                <a:solidFill>
                  <a:srgbClr val="6E6E73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defRPr sz="2400">
                <a:solidFill>
                  <a:srgbClr val="6E6E73"/>
                </a:solidFill>
                <a:latin typeface="Arial"/>
                <a:cs typeface="Arial"/>
              </a:defRPr>
            </a:lvl2pPr>
            <a:lvl3pPr marL="1143000" indent="-228600">
              <a:buClr>
                <a:schemeClr val="accent2"/>
              </a:buClr>
              <a:buSzPct val="100000"/>
              <a:buFont typeface="Lucida Grande"/>
              <a:buChar char="›"/>
              <a:defRPr sz="2200">
                <a:solidFill>
                  <a:srgbClr val="6E6E73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solidFill>
                  <a:srgbClr val="6E6E73"/>
                </a:solidFill>
                <a:latin typeface="Times"/>
                <a:cs typeface="Times"/>
              </a:defRPr>
            </a:lvl4pPr>
            <a:lvl5pPr>
              <a:defRPr>
                <a:solidFill>
                  <a:srgbClr val="6E6E73"/>
                </a:solidFill>
                <a:latin typeface="Times"/>
                <a:cs typeface="Time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871539"/>
            <a:ext cx="10972800" cy="731837"/>
          </a:xfrm>
        </p:spPr>
        <p:txBody>
          <a:bodyPr>
            <a:noAutofit/>
          </a:bodyPr>
          <a:lstStyle>
            <a:lvl1pPr marL="0" indent="0">
              <a:buNone/>
              <a:defRPr sz="2400" i="1">
                <a:solidFill>
                  <a:srgbClr val="6E6E73"/>
                </a:solidFill>
                <a:latin typeface="Verdana"/>
                <a:cs typeface="Verdana"/>
              </a:defRPr>
            </a:lvl1pPr>
            <a:lvl2pPr>
              <a:defRPr i="1">
                <a:solidFill>
                  <a:srgbClr val="6E6E73"/>
                </a:solidFill>
                <a:latin typeface="Times"/>
                <a:cs typeface="Times"/>
              </a:defRPr>
            </a:lvl2pPr>
            <a:lvl3pPr>
              <a:defRPr i="1">
                <a:solidFill>
                  <a:srgbClr val="6E6E73"/>
                </a:solidFill>
                <a:latin typeface="Times"/>
                <a:cs typeface="Times"/>
              </a:defRPr>
            </a:lvl3pPr>
            <a:lvl4pPr>
              <a:defRPr i="1">
                <a:solidFill>
                  <a:srgbClr val="6E6E73"/>
                </a:solidFill>
                <a:latin typeface="Times"/>
                <a:cs typeface="Times"/>
              </a:defRPr>
            </a:lvl4pPr>
            <a:lvl5pPr>
              <a:defRPr i="1">
                <a:solidFill>
                  <a:srgbClr val="6E6E73"/>
                </a:solidFill>
                <a:latin typeface="Times"/>
                <a:cs typeface="Time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pic>
        <p:nvPicPr>
          <p:cNvPr id="6" name="Image 5" descr="Languettes-Ynov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7093" y="6214841"/>
            <a:ext cx="477452" cy="6498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" y="1622642"/>
            <a:ext cx="3750420" cy="864096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9" name="Image 8" descr="Sans-titre-4.png"/>
          <p:cNvPicPr>
            <a:picLocks noChangeAspect="1"/>
          </p:cNvPicPr>
          <p:nvPr userDrawn="1"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326" y="2101425"/>
            <a:ext cx="397629" cy="279281"/>
          </a:xfrm>
          <a:prstGeom prst="rect">
            <a:avLst/>
          </a:prstGeom>
        </p:spPr>
      </p:pic>
      <p:pic>
        <p:nvPicPr>
          <p:cNvPr id="10" name="Image 9" descr="Sans-titre-3.png"/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326" y="1686231"/>
            <a:ext cx="397629" cy="30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10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-Titre, sous-titre et contenu - 6 camp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97644"/>
          </a:xfrm>
          <a:solidFill>
            <a:schemeClr val="accent2"/>
          </a:solidFill>
        </p:spPr>
        <p:txBody>
          <a:bodyPr>
            <a:noAutofit/>
          </a:bodyPr>
          <a:lstStyle>
            <a:lvl1pPr algn="l">
              <a:tabLst>
                <a:tab pos="8047038" algn="r"/>
              </a:tabLst>
              <a:defRPr sz="3400" b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2" y="2662297"/>
            <a:ext cx="10972799" cy="3552543"/>
          </a:xfrm>
        </p:spPr>
        <p:txBody>
          <a:bodyPr>
            <a:normAutofit/>
          </a:bodyPr>
          <a:lstStyle>
            <a:lvl1pPr marL="342900" indent="-342900"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Lucida Grande"/>
              <a:buChar char="▶"/>
              <a:defRPr sz="2600">
                <a:solidFill>
                  <a:srgbClr val="6E6E73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defRPr sz="2400">
                <a:solidFill>
                  <a:srgbClr val="6E6E73"/>
                </a:solidFill>
                <a:latin typeface="Arial"/>
                <a:cs typeface="Arial"/>
              </a:defRPr>
            </a:lvl2pPr>
            <a:lvl3pPr marL="1143000" indent="-228600">
              <a:buClr>
                <a:schemeClr val="accent2"/>
              </a:buClr>
              <a:buSzPct val="100000"/>
              <a:buFont typeface="Lucida Grande"/>
              <a:buChar char="›"/>
              <a:defRPr sz="2200">
                <a:solidFill>
                  <a:srgbClr val="6E6E73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solidFill>
                  <a:srgbClr val="6E6E73"/>
                </a:solidFill>
                <a:latin typeface="Times"/>
                <a:cs typeface="Times"/>
              </a:defRPr>
            </a:lvl4pPr>
            <a:lvl5pPr>
              <a:defRPr>
                <a:solidFill>
                  <a:srgbClr val="6E6E73"/>
                </a:solidFill>
                <a:latin typeface="Times"/>
                <a:cs typeface="Time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871539"/>
            <a:ext cx="10972800" cy="731837"/>
          </a:xfrm>
        </p:spPr>
        <p:txBody>
          <a:bodyPr>
            <a:noAutofit/>
          </a:bodyPr>
          <a:lstStyle>
            <a:lvl1pPr marL="0" indent="0">
              <a:buNone/>
              <a:defRPr sz="2400" i="1">
                <a:solidFill>
                  <a:srgbClr val="6E6E73"/>
                </a:solidFill>
                <a:latin typeface="Verdana"/>
                <a:cs typeface="Verdana"/>
              </a:defRPr>
            </a:lvl1pPr>
            <a:lvl2pPr>
              <a:defRPr i="1">
                <a:solidFill>
                  <a:srgbClr val="6E6E73"/>
                </a:solidFill>
                <a:latin typeface="Times"/>
                <a:cs typeface="Times"/>
              </a:defRPr>
            </a:lvl2pPr>
            <a:lvl3pPr>
              <a:defRPr i="1">
                <a:solidFill>
                  <a:srgbClr val="6E6E73"/>
                </a:solidFill>
                <a:latin typeface="Times"/>
                <a:cs typeface="Times"/>
              </a:defRPr>
            </a:lvl3pPr>
            <a:lvl4pPr>
              <a:defRPr i="1">
                <a:solidFill>
                  <a:srgbClr val="6E6E73"/>
                </a:solidFill>
                <a:latin typeface="Times"/>
                <a:cs typeface="Times"/>
              </a:defRPr>
            </a:lvl4pPr>
            <a:lvl5pPr>
              <a:defRPr i="1">
                <a:solidFill>
                  <a:srgbClr val="6E6E73"/>
                </a:solidFill>
                <a:latin typeface="Times"/>
                <a:cs typeface="Time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pic>
        <p:nvPicPr>
          <p:cNvPr id="6" name="Image 5" descr="Languettes-Ynov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7093" y="6214841"/>
            <a:ext cx="477452" cy="6498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" y="1622642"/>
            <a:ext cx="3750420" cy="864096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9" name="Image 8" descr="Sans-titre-4.png"/>
          <p:cNvPicPr>
            <a:picLocks noChangeAspect="1"/>
          </p:cNvPicPr>
          <p:nvPr userDrawn="1"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326" y="2101425"/>
            <a:ext cx="397629" cy="279281"/>
          </a:xfrm>
          <a:prstGeom prst="rect">
            <a:avLst/>
          </a:prstGeom>
        </p:spPr>
      </p:pic>
      <p:pic>
        <p:nvPicPr>
          <p:cNvPr id="10" name="Image 9" descr="Sans-titre-3.png"/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326" y="1686231"/>
            <a:ext cx="397629" cy="30163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1622642"/>
            <a:ext cx="9771160" cy="8640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5" name="Image 14" descr="Sans-titre-4.png"/>
          <p:cNvPicPr>
            <a:picLocks noChangeAspect="1"/>
          </p:cNvPicPr>
          <p:nvPr userDrawn="1"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326" y="2101425"/>
            <a:ext cx="397629" cy="279281"/>
          </a:xfrm>
          <a:prstGeom prst="rect">
            <a:avLst/>
          </a:prstGeom>
        </p:spPr>
      </p:pic>
      <p:pic>
        <p:nvPicPr>
          <p:cNvPr id="16" name="Image 15" descr="Sans-titre-3.png"/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326" y="1686231"/>
            <a:ext cx="397629" cy="30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37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Languettes-Ynov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7093" y="6214841"/>
            <a:ext cx="477452" cy="64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3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993AF-7D21-4EDB-80B1-5CFDC09D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104"/>
            <a:ext cx="54197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DA2B46-4C66-4B2C-BA11-DDC4E25E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76E4B7-3F48-4A26-B22F-1CD8933E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604E39-4C6C-45BD-BDE8-41CEBA79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B1F0DEA-DBE2-4E0D-8C89-4475831E9E03}"/>
              </a:ext>
            </a:extLst>
          </p:cNvPr>
          <p:cNvCxnSpPr/>
          <p:nvPr/>
        </p:nvCxnSpPr>
        <p:spPr>
          <a:xfrm>
            <a:off x="838199" y="819150"/>
            <a:ext cx="1800000" cy="0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E0D26F9-4401-46B9-B690-2FEE4B21F4CA}"/>
              </a:ext>
            </a:extLst>
          </p:cNvPr>
          <p:cNvCxnSpPr/>
          <p:nvPr/>
        </p:nvCxnSpPr>
        <p:spPr>
          <a:xfrm>
            <a:off x="838200" y="2371725"/>
            <a:ext cx="3600000" cy="0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rapèze 11">
            <a:extLst>
              <a:ext uri="{FF2B5EF4-FFF2-40B4-BE49-F238E27FC236}">
                <a16:creationId xmlns:a16="http://schemas.microsoft.com/office/drawing/2014/main" id="{A0342250-50BD-4933-BAF6-DB67DB98D10D}"/>
              </a:ext>
            </a:extLst>
          </p:cNvPr>
          <p:cNvSpPr/>
          <p:nvPr/>
        </p:nvSpPr>
        <p:spPr>
          <a:xfrm>
            <a:off x="3667125" y="0"/>
            <a:ext cx="8524875" cy="6858000"/>
          </a:xfrm>
          <a:custGeom>
            <a:avLst/>
            <a:gdLst>
              <a:gd name="connsiteX0" fmla="*/ 0 w 7372350"/>
              <a:gd name="connsiteY0" fmla="*/ 6858000 h 6858000"/>
              <a:gd name="connsiteX1" fmla="*/ 1714500 w 7372350"/>
              <a:gd name="connsiteY1" fmla="*/ 0 h 6858000"/>
              <a:gd name="connsiteX2" fmla="*/ 5657850 w 7372350"/>
              <a:gd name="connsiteY2" fmla="*/ 0 h 6858000"/>
              <a:gd name="connsiteX3" fmla="*/ 7372350 w 7372350"/>
              <a:gd name="connsiteY3" fmla="*/ 6858000 h 6858000"/>
              <a:gd name="connsiteX4" fmla="*/ 0 w 7372350"/>
              <a:gd name="connsiteY4" fmla="*/ 6858000 h 6858000"/>
              <a:gd name="connsiteX0" fmla="*/ 0 w 7372350"/>
              <a:gd name="connsiteY0" fmla="*/ 6867525 h 6867525"/>
              <a:gd name="connsiteX1" fmla="*/ 1714500 w 7372350"/>
              <a:gd name="connsiteY1" fmla="*/ 9525 h 6867525"/>
              <a:gd name="connsiteX2" fmla="*/ 7353300 w 7372350"/>
              <a:gd name="connsiteY2" fmla="*/ 0 h 6867525"/>
              <a:gd name="connsiteX3" fmla="*/ 7372350 w 7372350"/>
              <a:gd name="connsiteY3" fmla="*/ 6867525 h 6867525"/>
              <a:gd name="connsiteX4" fmla="*/ 0 w 7372350"/>
              <a:gd name="connsiteY4" fmla="*/ 6867525 h 6867525"/>
              <a:gd name="connsiteX0" fmla="*/ 0 w 7372350"/>
              <a:gd name="connsiteY0" fmla="*/ 6858000 h 6858000"/>
              <a:gd name="connsiteX1" fmla="*/ 1714500 w 7372350"/>
              <a:gd name="connsiteY1" fmla="*/ 0 h 6858000"/>
              <a:gd name="connsiteX2" fmla="*/ 7353300 w 7372350"/>
              <a:gd name="connsiteY2" fmla="*/ 0 h 6858000"/>
              <a:gd name="connsiteX3" fmla="*/ 7372350 w 7372350"/>
              <a:gd name="connsiteY3" fmla="*/ 6858000 h 6858000"/>
              <a:gd name="connsiteX4" fmla="*/ 0 w 7372350"/>
              <a:gd name="connsiteY4" fmla="*/ 6858000 h 6858000"/>
              <a:gd name="connsiteX0" fmla="*/ 0 w 7372350"/>
              <a:gd name="connsiteY0" fmla="*/ 6858000 h 6858000"/>
              <a:gd name="connsiteX1" fmla="*/ 3800475 w 7372350"/>
              <a:gd name="connsiteY1" fmla="*/ 9525 h 6858000"/>
              <a:gd name="connsiteX2" fmla="*/ 7353300 w 7372350"/>
              <a:gd name="connsiteY2" fmla="*/ 0 h 6858000"/>
              <a:gd name="connsiteX3" fmla="*/ 7372350 w 7372350"/>
              <a:gd name="connsiteY3" fmla="*/ 6858000 h 6858000"/>
              <a:gd name="connsiteX4" fmla="*/ 0 w 7372350"/>
              <a:gd name="connsiteY4" fmla="*/ 6858000 h 6858000"/>
              <a:gd name="connsiteX0" fmla="*/ 0 w 8524875"/>
              <a:gd name="connsiteY0" fmla="*/ 6858000 h 6858000"/>
              <a:gd name="connsiteX1" fmla="*/ 4953000 w 8524875"/>
              <a:gd name="connsiteY1" fmla="*/ 9525 h 6858000"/>
              <a:gd name="connsiteX2" fmla="*/ 8505825 w 8524875"/>
              <a:gd name="connsiteY2" fmla="*/ 0 h 6858000"/>
              <a:gd name="connsiteX3" fmla="*/ 8524875 w 8524875"/>
              <a:gd name="connsiteY3" fmla="*/ 6858000 h 6858000"/>
              <a:gd name="connsiteX4" fmla="*/ 0 w 8524875"/>
              <a:gd name="connsiteY4" fmla="*/ 6858000 h 6858000"/>
              <a:gd name="connsiteX0" fmla="*/ 0 w 8524875"/>
              <a:gd name="connsiteY0" fmla="*/ 6858000 h 6858000"/>
              <a:gd name="connsiteX1" fmla="*/ 4946650 w 8524875"/>
              <a:gd name="connsiteY1" fmla="*/ 0 h 6858000"/>
              <a:gd name="connsiteX2" fmla="*/ 8505825 w 8524875"/>
              <a:gd name="connsiteY2" fmla="*/ 0 h 6858000"/>
              <a:gd name="connsiteX3" fmla="*/ 8524875 w 8524875"/>
              <a:gd name="connsiteY3" fmla="*/ 6858000 h 6858000"/>
              <a:gd name="connsiteX4" fmla="*/ 0 w 8524875"/>
              <a:gd name="connsiteY4" fmla="*/ 6858000 h 6858000"/>
              <a:gd name="connsiteX0" fmla="*/ 0 w 8524875"/>
              <a:gd name="connsiteY0" fmla="*/ 6858000 h 6858000"/>
              <a:gd name="connsiteX1" fmla="*/ 4946650 w 8524875"/>
              <a:gd name="connsiteY1" fmla="*/ 0 h 6858000"/>
              <a:gd name="connsiteX2" fmla="*/ 8521700 w 8524875"/>
              <a:gd name="connsiteY2" fmla="*/ 0 h 6858000"/>
              <a:gd name="connsiteX3" fmla="*/ 8524875 w 8524875"/>
              <a:gd name="connsiteY3" fmla="*/ 6858000 h 6858000"/>
              <a:gd name="connsiteX4" fmla="*/ 0 w 852487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4875" h="6858000">
                <a:moveTo>
                  <a:pt x="0" y="6858000"/>
                </a:moveTo>
                <a:lnTo>
                  <a:pt x="4946650" y="0"/>
                </a:lnTo>
                <a:lnTo>
                  <a:pt x="8521700" y="0"/>
                </a:lnTo>
                <a:cubicBezTo>
                  <a:pt x="8522758" y="2286000"/>
                  <a:pt x="8523817" y="4572000"/>
                  <a:pt x="8524875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E6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087FA0C-1EDE-48F0-8D91-1E1DC5D3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834" y="5093008"/>
            <a:ext cx="5419725" cy="159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57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Fiche 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08771" y="274639"/>
            <a:ext cx="8473628" cy="597644"/>
          </a:xfrm>
          <a:solidFill>
            <a:srgbClr val="FFFFFF"/>
          </a:solidFill>
        </p:spPr>
        <p:txBody>
          <a:bodyPr anchor="b">
            <a:normAutofit/>
          </a:bodyPr>
          <a:lstStyle>
            <a:lvl1pPr algn="l">
              <a:defRPr sz="3400" b="1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2" y="1934626"/>
            <a:ext cx="10972799" cy="4280214"/>
          </a:xfrm>
        </p:spPr>
        <p:txBody>
          <a:bodyPr/>
          <a:lstStyle>
            <a:lvl1pPr marL="342900" indent="-342900">
              <a:buClr>
                <a:schemeClr val="accent2"/>
              </a:buClr>
              <a:buSzPct val="70000"/>
              <a:buFont typeface="Lucida Grande"/>
              <a:buChar char="▶"/>
              <a:defRPr sz="2600">
                <a:solidFill>
                  <a:srgbClr val="6E6E73"/>
                </a:solidFill>
                <a:latin typeface="Arial"/>
                <a:cs typeface="Arial"/>
              </a:defRPr>
            </a:lvl1pPr>
            <a:lvl2pPr marL="742950" indent="-285750">
              <a:buClr>
                <a:schemeClr val="accent2"/>
              </a:buClr>
              <a:buSzPct val="100000"/>
              <a:buFont typeface="Lucida Grande"/>
              <a:buChar char="-"/>
              <a:defRPr sz="2400">
                <a:solidFill>
                  <a:srgbClr val="6E6E73"/>
                </a:solidFill>
                <a:latin typeface="Arial"/>
                <a:cs typeface="Arial"/>
              </a:defRPr>
            </a:lvl2pPr>
            <a:lvl3pPr marL="1143000" indent="-228600">
              <a:buClr>
                <a:schemeClr val="accent2"/>
              </a:buClr>
              <a:buSzPct val="100000"/>
              <a:buFont typeface="Lucida Grande"/>
              <a:buChar char="›"/>
              <a:defRPr sz="2200">
                <a:solidFill>
                  <a:srgbClr val="6E6E73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solidFill>
                  <a:srgbClr val="6E6E73"/>
                </a:solidFill>
                <a:latin typeface="Times"/>
                <a:cs typeface="Times"/>
              </a:defRPr>
            </a:lvl4pPr>
            <a:lvl5pPr>
              <a:defRPr>
                <a:solidFill>
                  <a:srgbClr val="6E6E73"/>
                </a:solidFill>
                <a:latin typeface="Times"/>
                <a:cs typeface="Time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770" y="871539"/>
            <a:ext cx="8473631" cy="731837"/>
          </a:xfrm>
        </p:spPr>
        <p:txBody>
          <a:bodyPr anchor="t">
            <a:noAutofit/>
          </a:bodyPr>
          <a:lstStyle>
            <a:lvl1pPr marL="0" indent="0">
              <a:buNone/>
              <a:defRPr sz="2400" i="1">
                <a:solidFill>
                  <a:srgbClr val="6E6E73"/>
                </a:solidFill>
                <a:latin typeface="Verdana"/>
                <a:cs typeface="Verdana"/>
              </a:defRPr>
            </a:lvl1pPr>
            <a:lvl2pPr>
              <a:defRPr i="1">
                <a:solidFill>
                  <a:srgbClr val="6E6E73"/>
                </a:solidFill>
                <a:latin typeface="Times"/>
                <a:cs typeface="Times"/>
              </a:defRPr>
            </a:lvl2pPr>
            <a:lvl3pPr>
              <a:defRPr i="1">
                <a:solidFill>
                  <a:srgbClr val="6E6E73"/>
                </a:solidFill>
                <a:latin typeface="Times"/>
                <a:cs typeface="Times"/>
              </a:defRPr>
            </a:lvl3pPr>
            <a:lvl4pPr>
              <a:defRPr i="1">
                <a:solidFill>
                  <a:srgbClr val="6E6E73"/>
                </a:solidFill>
                <a:latin typeface="Times"/>
                <a:cs typeface="Times"/>
              </a:defRPr>
            </a:lvl4pPr>
            <a:lvl5pPr>
              <a:defRPr i="1">
                <a:solidFill>
                  <a:srgbClr val="6E6E73"/>
                </a:solidFill>
                <a:latin typeface="Times"/>
                <a:cs typeface="Time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pic>
        <p:nvPicPr>
          <p:cNvPr id="6" name="Image 5" descr="Languettes-Ynov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7093" y="6214841"/>
            <a:ext cx="477452" cy="64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0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u 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60000" y="6312626"/>
            <a:ext cx="8339277" cy="214237"/>
          </a:xfrm>
          <a:solidFill>
            <a:srgbClr val="495DA3"/>
          </a:solidFill>
        </p:spPr>
        <p:txBody>
          <a:bodyPr wrap="none" lIns="108000" tIns="0" rIns="0" bIns="0"/>
          <a:lstStyle>
            <a:lvl1pPr algn="l">
              <a:defRPr sz="750" b="0" i="0" cap="all">
                <a:solidFill>
                  <a:schemeClr val="bg1"/>
                </a:solidFill>
                <a:latin typeface="Neo Tech Std Light"/>
                <a:cs typeface="Neo Tech Std Light"/>
              </a:defRPr>
            </a:lvl1pPr>
          </a:lstStyle>
          <a:p>
            <a:r>
              <a:rPr lang="fr-FR"/>
              <a:t>Titre de la présentation / de la sous partie</a:t>
            </a:r>
            <a:endParaRPr lang="fr-FR" dirty="0"/>
          </a:p>
        </p:txBody>
      </p:sp>
      <p:sp>
        <p:nvSpPr>
          <p:cNvPr id="7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960969" y="1574800"/>
            <a:ext cx="10521951" cy="436188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960003" y="901700"/>
            <a:ext cx="10522917" cy="673100"/>
          </a:xfrm>
        </p:spPr>
        <p:txBody>
          <a:bodyPr>
            <a:noAutofit/>
          </a:bodyPr>
          <a:lstStyle>
            <a:lvl1pPr algn="l">
              <a:defRPr lang="fr-FR" sz="2700" b="1" kern="1200" dirty="0" smtClean="0">
                <a:solidFill>
                  <a:schemeClr val="tx1"/>
                </a:solidFill>
                <a:latin typeface="Neo Tech Std"/>
                <a:ea typeface="+mj-ea"/>
                <a:cs typeface="Neo Tech St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9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993AF-7D21-4EDB-80B1-5CFDC09D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102"/>
            <a:ext cx="54197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DA2B46-4C66-4B2C-BA11-DDC4E25E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76E4B7-3F48-4A26-B22F-1CD8933E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604E39-4C6C-45BD-BDE8-41CEBA79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B1F0DEA-DBE2-4E0D-8C89-4475831E9E03}"/>
              </a:ext>
            </a:extLst>
          </p:cNvPr>
          <p:cNvCxnSpPr/>
          <p:nvPr/>
        </p:nvCxnSpPr>
        <p:spPr>
          <a:xfrm>
            <a:off x="838199" y="819150"/>
            <a:ext cx="1800000" cy="0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E0D26F9-4401-46B9-B690-2FEE4B21F4CA}"/>
              </a:ext>
            </a:extLst>
          </p:cNvPr>
          <p:cNvCxnSpPr/>
          <p:nvPr/>
        </p:nvCxnSpPr>
        <p:spPr>
          <a:xfrm>
            <a:off x="838200" y="2371725"/>
            <a:ext cx="3600000" cy="0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rapèze 11">
            <a:extLst>
              <a:ext uri="{FF2B5EF4-FFF2-40B4-BE49-F238E27FC236}">
                <a16:creationId xmlns:a16="http://schemas.microsoft.com/office/drawing/2014/main" id="{A0342250-50BD-4933-BAF6-DB67DB98D10D}"/>
              </a:ext>
            </a:extLst>
          </p:cNvPr>
          <p:cNvSpPr/>
          <p:nvPr/>
        </p:nvSpPr>
        <p:spPr>
          <a:xfrm>
            <a:off x="3667124" y="0"/>
            <a:ext cx="8524875" cy="6858000"/>
          </a:xfrm>
          <a:custGeom>
            <a:avLst/>
            <a:gdLst>
              <a:gd name="connsiteX0" fmla="*/ 0 w 7372350"/>
              <a:gd name="connsiteY0" fmla="*/ 6858000 h 6858000"/>
              <a:gd name="connsiteX1" fmla="*/ 1714500 w 7372350"/>
              <a:gd name="connsiteY1" fmla="*/ 0 h 6858000"/>
              <a:gd name="connsiteX2" fmla="*/ 5657850 w 7372350"/>
              <a:gd name="connsiteY2" fmla="*/ 0 h 6858000"/>
              <a:gd name="connsiteX3" fmla="*/ 7372350 w 7372350"/>
              <a:gd name="connsiteY3" fmla="*/ 6858000 h 6858000"/>
              <a:gd name="connsiteX4" fmla="*/ 0 w 7372350"/>
              <a:gd name="connsiteY4" fmla="*/ 6858000 h 6858000"/>
              <a:gd name="connsiteX0" fmla="*/ 0 w 7372350"/>
              <a:gd name="connsiteY0" fmla="*/ 6867525 h 6867525"/>
              <a:gd name="connsiteX1" fmla="*/ 1714500 w 7372350"/>
              <a:gd name="connsiteY1" fmla="*/ 9525 h 6867525"/>
              <a:gd name="connsiteX2" fmla="*/ 7353300 w 7372350"/>
              <a:gd name="connsiteY2" fmla="*/ 0 h 6867525"/>
              <a:gd name="connsiteX3" fmla="*/ 7372350 w 7372350"/>
              <a:gd name="connsiteY3" fmla="*/ 6867525 h 6867525"/>
              <a:gd name="connsiteX4" fmla="*/ 0 w 7372350"/>
              <a:gd name="connsiteY4" fmla="*/ 6867525 h 6867525"/>
              <a:gd name="connsiteX0" fmla="*/ 0 w 7372350"/>
              <a:gd name="connsiteY0" fmla="*/ 6858000 h 6858000"/>
              <a:gd name="connsiteX1" fmla="*/ 1714500 w 7372350"/>
              <a:gd name="connsiteY1" fmla="*/ 0 h 6858000"/>
              <a:gd name="connsiteX2" fmla="*/ 7353300 w 7372350"/>
              <a:gd name="connsiteY2" fmla="*/ 0 h 6858000"/>
              <a:gd name="connsiteX3" fmla="*/ 7372350 w 7372350"/>
              <a:gd name="connsiteY3" fmla="*/ 6858000 h 6858000"/>
              <a:gd name="connsiteX4" fmla="*/ 0 w 7372350"/>
              <a:gd name="connsiteY4" fmla="*/ 6858000 h 6858000"/>
              <a:gd name="connsiteX0" fmla="*/ 0 w 7372350"/>
              <a:gd name="connsiteY0" fmla="*/ 6858000 h 6858000"/>
              <a:gd name="connsiteX1" fmla="*/ 3800475 w 7372350"/>
              <a:gd name="connsiteY1" fmla="*/ 9525 h 6858000"/>
              <a:gd name="connsiteX2" fmla="*/ 7353300 w 7372350"/>
              <a:gd name="connsiteY2" fmla="*/ 0 h 6858000"/>
              <a:gd name="connsiteX3" fmla="*/ 7372350 w 7372350"/>
              <a:gd name="connsiteY3" fmla="*/ 6858000 h 6858000"/>
              <a:gd name="connsiteX4" fmla="*/ 0 w 7372350"/>
              <a:gd name="connsiteY4" fmla="*/ 6858000 h 6858000"/>
              <a:gd name="connsiteX0" fmla="*/ 0 w 8524875"/>
              <a:gd name="connsiteY0" fmla="*/ 6858000 h 6858000"/>
              <a:gd name="connsiteX1" fmla="*/ 4953000 w 8524875"/>
              <a:gd name="connsiteY1" fmla="*/ 9525 h 6858000"/>
              <a:gd name="connsiteX2" fmla="*/ 8505825 w 8524875"/>
              <a:gd name="connsiteY2" fmla="*/ 0 h 6858000"/>
              <a:gd name="connsiteX3" fmla="*/ 8524875 w 8524875"/>
              <a:gd name="connsiteY3" fmla="*/ 6858000 h 6858000"/>
              <a:gd name="connsiteX4" fmla="*/ 0 w 8524875"/>
              <a:gd name="connsiteY4" fmla="*/ 6858000 h 6858000"/>
              <a:gd name="connsiteX0" fmla="*/ 0 w 8524875"/>
              <a:gd name="connsiteY0" fmla="*/ 6858000 h 6858000"/>
              <a:gd name="connsiteX1" fmla="*/ 4946650 w 8524875"/>
              <a:gd name="connsiteY1" fmla="*/ 0 h 6858000"/>
              <a:gd name="connsiteX2" fmla="*/ 8505825 w 8524875"/>
              <a:gd name="connsiteY2" fmla="*/ 0 h 6858000"/>
              <a:gd name="connsiteX3" fmla="*/ 8524875 w 8524875"/>
              <a:gd name="connsiteY3" fmla="*/ 6858000 h 6858000"/>
              <a:gd name="connsiteX4" fmla="*/ 0 w 8524875"/>
              <a:gd name="connsiteY4" fmla="*/ 6858000 h 6858000"/>
              <a:gd name="connsiteX0" fmla="*/ 0 w 8524875"/>
              <a:gd name="connsiteY0" fmla="*/ 6858000 h 6858000"/>
              <a:gd name="connsiteX1" fmla="*/ 4946650 w 8524875"/>
              <a:gd name="connsiteY1" fmla="*/ 0 h 6858000"/>
              <a:gd name="connsiteX2" fmla="*/ 8521700 w 8524875"/>
              <a:gd name="connsiteY2" fmla="*/ 0 h 6858000"/>
              <a:gd name="connsiteX3" fmla="*/ 8524875 w 8524875"/>
              <a:gd name="connsiteY3" fmla="*/ 6858000 h 6858000"/>
              <a:gd name="connsiteX4" fmla="*/ 0 w 852487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4875" h="6858000">
                <a:moveTo>
                  <a:pt x="0" y="6858000"/>
                </a:moveTo>
                <a:lnTo>
                  <a:pt x="4946650" y="0"/>
                </a:lnTo>
                <a:lnTo>
                  <a:pt x="8521700" y="0"/>
                </a:lnTo>
                <a:cubicBezTo>
                  <a:pt x="8522758" y="2286000"/>
                  <a:pt x="8523817" y="4572000"/>
                  <a:pt x="8524875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E6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087FA0C-1EDE-48F0-8D91-1E1DC5D3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833" y="5093008"/>
            <a:ext cx="5419725" cy="159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953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3200" cy="1270125"/>
          </a:xfrm>
          <a:prstGeom prst="rect">
            <a:avLst/>
          </a:prstGeom>
        </p:spPr>
      </p:pic>
      <p:sp>
        <p:nvSpPr>
          <p:cNvPr id="9" name="Freeform: Shape 9">
            <a:extLst>
              <a:ext uri="{FF2B5EF4-FFF2-40B4-BE49-F238E27FC236}">
                <a16:creationId xmlns:a16="http://schemas.microsoft.com/office/drawing/2014/main" id="{26C5ADC1-E5C8-4F8E-8DD5-085A20B115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D337A16-302D-4365-83F0-B265E2B6BF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0818" y="1498537"/>
            <a:ext cx="4514849" cy="1270126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8551" y="2133600"/>
            <a:ext cx="5759449" cy="3543300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5EDCF83-6F62-4516-9212-6C5A2654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F51D20C-95DD-4D1C-A664-15E15C66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459F348F-9F5C-4730-B7FD-59C75E3B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2813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1D8B29-9D5B-B948-8972-1CB0BABD8DEF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3200" cy="12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942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9512"/>
            <a:ext cx="10515600" cy="763496"/>
          </a:xfrm>
        </p:spPr>
        <p:txBody>
          <a:bodyPr anchor="b">
            <a:normAutofit/>
          </a:bodyPr>
          <a:lstStyle>
            <a:lvl1pPr>
              <a:defRPr sz="33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1D8B29-9D5B-B948-8972-1CB0BABD8DEF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3200" cy="127012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2395"/>
            <a:ext cx="5181600" cy="378456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2395"/>
            <a:ext cx="5181600" cy="378456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88367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9512"/>
            <a:ext cx="10515600" cy="763496"/>
          </a:xfrm>
        </p:spPr>
        <p:txBody>
          <a:bodyPr anchor="b">
            <a:normAutofit/>
          </a:bodyPr>
          <a:lstStyle>
            <a:lvl1pPr>
              <a:defRPr sz="33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1D8B29-9D5B-B948-8972-1CB0BABD8DEF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3200" cy="127012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768599"/>
            <a:ext cx="10515600" cy="3408363"/>
          </a:xfrm>
        </p:spPr>
        <p:txBody>
          <a:bodyPr/>
          <a:lstStyle>
            <a:lvl1pPr marL="171450" indent="-17145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/>
            </a:lvl1pPr>
            <a:lvl2pPr marL="514350" indent="-17145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/>
            </a:lvl2pPr>
            <a:lvl3pPr marL="857250" indent="-17145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/>
            </a:lvl3pPr>
            <a:lvl4pPr marL="1200150" indent="-17145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/>
            </a:lvl4pPr>
            <a:lvl5pPr marL="1543050" indent="-17145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fr-FR" dirty="0"/>
              <a:t>  Modifier les styles du texte du masque</a:t>
            </a:r>
          </a:p>
          <a:p>
            <a:pPr lvl="1"/>
            <a:r>
              <a:rPr lang="fr-FR" dirty="0"/>
              <a:t>  Deuxième niveau</a:t>
            </a:r>
          </a:p>
          <a:p>
            <a:pPr lvl="2"/>
            <a:r>
              <a:rPr lang="fr-FR" dirty="0"/>
              <a:t>  Troisième niveau</a:t>
            </a:r>
          </a:p>
          <a:p>
            <a:pPr lvl="3"/>
            <a:r>
              <a:rPr lang="fr-FR" dirty="0"/>
              <a:t>  Quatrième niveau</a:t>
            </a:r>
          </a:p>
          <a:p>
            <a:pPr lvl="4"/>
            <a:r>
              <a:rPr lang="fr-FR" dirty="0"/>
              <a:t>  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330907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1D8B29-9D5B-B948-8972-1CB0BABD8DEF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t>‹N°›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240C61-8290-4A5A-9B24-E6C944836B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176356"/>
            <a:ext cx="670891" cy="6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579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D46A18E-DC1B-4E62-AA3B-60B304BFCD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176356"/>
            <a:ext cx="670891" cy="6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3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12193200" cy="1270125"/>
          </a:xfrm>
          <a:prstGeom prst="rect">
            <a:avLst/>
          </a:prstGeom>
        </p:spPr>
      </p:pic>
      <p:sp>
        <p:nvSpPr>
          <p:cNvPr id="9" name="Freeform: Shape 9">
            <a:extLst>
              <a:ext uri="{FF2B5EF4-FFF2-40B4-BE49-F238E27FC236}">
                <a16:creationId xmlns:a16="http://schemas.microsoft.com/office/drawing/2014/main" id="{26C5ADC1-E5C8-4F8E-8DD5-085A20B115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6172783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D337A16-302D-4365-83F0-B265E2B6BF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5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0820" y="1498537"/>
            <a:ext cx="4514849" cy="1270126"/>
          </a:xfrm>
        </p:spPr>
        <p:txBody>
          <a:bodyPr anchor="b"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8553" y="2133600"/>
            <a:ext cx="5759449" cy="3543300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5EDCF83-6F62-4516-9212-6C5A2654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F51D20C-95DD-4D1C-A664-15E15C66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459F348F-9F5C-4730-B7FD-59C75E3B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747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4C96D55-38F4-4CFD-9565-AF0079E7F8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176356"/>
            <a:ext cx="670891" cy="6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094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53C9873-3A0F-4136-9B29-395F527CDD09}"/>
              </a:ext>
            </a:extLst>
          </p:cNvPr>
          <p:cNvSpPr/>
          <p:nvPr/>
        </p:nvSpPr>
        <p:spPr>
          <a:xfrm>
            <a:off x="227862" y="282633"/>
            <a:ext cx="11736279" cy="6284422"/>
          </a:xfrm>
          <a:prstGeom prst="rect">
            <a:avLst/>
          </a:prstGeom>
          <a:solidFill>
            <a:srgbClr val="E53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064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t>‹N°›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AA8CF96-EB2C-4748-8805-4C33FB8518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176356"/>
            <a:ext cx="670891" cy="681644"/>
          </a:xfrm>
          <a:prstGeom prst="rect">
            <a:avLst/>
          </a:prstGeom>
        </p:spPr>
      </p:pic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99A31FEE-5BF5-450D-A39C-62771CC2B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230688"/>
            <a:ext cx="10515600" cy="449262"/>
          </a:xfrm>
        </p:spPr>
        <p:txBody>
          <a:bodyPr/>
          <a:lstStyle>
            <a:lvl1pPr marL="0" indent="0" algn="ctr">
              <a:buNone/>
              <a:defRPr>
                <a:solidFill>
                  <a:srgbClr val="40BFF0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033223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4ACFA66-C6EF-4742-B728-D058061574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176356"/>
            <a:ext cx="670891" cy="6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439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9647954-D5C0-4117-A04E-F87546E714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176356"/>
            <a:ext cx="670891" cy="6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741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rniè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16480" y="2185001"/>
            <a:ext cx="75590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>
                <a:solidFill>
                  <a:schemeClr val="bg1"/>
                </a:solidFill>
                <a:latin typeface="Zona  Black" panose="020B0A03090500020004" pitchFamily="34" charset="0"/>
              </a:rPr>
              <a:t>IMIE RENNES</a:t>
            </a:r>
          </a:p>
          <a:p>
            <a:r>
              <a:rPr lang="fr-FR" sz="2700" b="0" i="0" kern="1200" dirty="0">
                <a:solidFill>
                  <a:schemeClr val="bg1"/>
                </a:solidFill>
                <a:effectLst/>
                <a:latin typeface="HelveticaNeueLT Std" panose="020B0604020202020204" pitchFamily="34" charset="0"/>
                <a:ea typeface="+mn-ea"/>
                <a:cs typeface="+mn-cs"/>
              </a:rPr>
              <a:t>Rue Pierre de Maupertuis</a:t>
            </a:r>
          </a:p>
          <a:p>
            <a:r>
              <a:rPr lang="fr-FR" sz="2700" b="0" i="0" kern="1200" baseline="0" dirty="0">
                <a:solidFill>
                  <a:schemeClr val="bg1"/>
                </a:solidFill>
                <a:effectLst/>
                <a:latin typeface="HelveticaNeueLT Std" panose="020B0604020202020204" pitchFamily="34" charset="0"/>
                <a:ea typeface="+mn-ea"/>
                <a:cs typeface="+mn-cs"/>
              </a:rPr>
              <a:t>35170 BRUZ</a:t>
            </a:r>
            <a:endParaRPr lang="fr-FR" sz="2700" dirty="0">
              <a:solidFill>
                <a:schemeClr val="bg1"/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2080" y="6124328"/>
            <a:ext cx="32295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chemeClr val="bg1"/>
                </a:solidFill>
                <a:latin typeface="HelveticaNeueLT Std" panose="020B0604020202020204" pitchFamily="34" charset="0"/>
              </a:rPr>
              <a:t>Benjamin.maas@imie.fr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5429" y="6124328"/>
            <a:ext cx="18810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chemeClr val="bg1"/>
                </a:solidFill>
                <a:latin typeface="HelveticaNeueLT Std" panose="020B0604020202020204" pitchFamily="34" charset="0"/>
              </a:rPr>
              <a:t>02 23 44 69 00</a:t>
            </a:r>
          </a:p>
        </p:txBody>
      </p:sp>
    </p:spTree>
    <p:extLst>
      <p:ext uri="{BB962C8B-B14F-4D97-AF65-F5344CB8AC3E}">
        <p14:creationId xmlns:p14="http://schemas.microsoft.com/office/powerpoint/2010/main" val="9182840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a-Titre, sous-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97644"/>
          </a:xfrm>
          <a:solidFill>
            <a:schemeClr val="accent2"/>
          </a:solidFill>
        </p:spPr>
        <p:txBody>
          <a:bodyPr>
            <a:noAutofit/>
          </a:bodyPr>
          <a:lstStyle>
            <a:lvl1pPr algn="l">
              <a:tabLst>
                <a:tab pos="8047038" algn="r"/>
              </a:tabLst>
              <a:defRPr sz="3400" b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2" y="1603460"/>
            <a:ext cx="10972799" cy="4611380"/>
          </a:xfrm>
        </p:spPr>
        <p:txBody>
          <a:bodyPr>
            <a:normAutofit/>
          </a:bodyPr>
          <a:lstStyle>
            <a:lvl1pPr marL="342900" indent="-342900"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Lucida Grande"/>
              <a:buChar char="▶"/>
              <a:defRPr sz="2600">
                <a:solidFill>
                  <a:srgbClr val="6E6E73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defRPr sz="2400">
                <a:solidFill>
                  <a:srgbClr val="6E6E73"/>
                </a:solidFill>
                <a:latin typeface="Arial"/>
                <a:cs typeface="Arial"/>
              </a:defRPr>
            </a:lvl2pPr>
            <a:lvl3pPr marL="1143000" indent="-228600">
              <a:buClr>
                <a:schemeClr val="accent2"/>
              </a:buClr>
              <a:buSzPct val="100000"/>
              <a:buFont typeface="Lucida Grande"/>
              <a:buChar char="›"/>
              <a:defRPr sz="2200">
                <a:solidFill>
                  <a:srgbClr val="6E6E73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solidFill>
                  <a:srgbClr val="6E6E73"/>
                </a:solidFill>
                <a:latin typeface="Times"/>
                <a:cs typeface="Times"/>
              </a:defRPr>
            </a:lvl4pPr>
            <a:lvl5pPr>
              <a:defRPr>
                <a:solidFill>
                  <a:srgbClr val="6E6E73"/>
                </a:solidFill>
                <a:latin typeface="Times"/>
                <a:cs typeface="Times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871539"/>
            <a:ext cx="10972800" cy="731837"/>
          </a:xfrm>
        </p:spPr>
        <p:txBody>
          <a:bodyPr>
            <a:noAutofit/>
          </a:bodyPr>
          <a:lstStyle>
            <a:lvl1pPr marL="0" indent="0">
              <a:buNone/>
              <a:defRPr sz="2400" i="1">
                <a:solidFill>
                  <a:srgbClr val="6E6E73"/>
                </a:solidFill>
                <a:latin typeface="Verdana"/>
                <a:cs typeface="Verdana"/>
              </a:defRPr>
            </a:lvl1pPr>
            <a:lvl2pPr>
              <a:defRPr i="1">
                <a:solidFill>
                  <a:srgbClr val="6E6E73"/>
                </a:solidFill>
                <a:latin typeface="Times"/>
                <a:cs typeface="Times"/>
              </a:defRPr>
            </a:lvl2pPr>
            <a:lvl3pPr>
              <a:defRPr i="1">
                <a:solidFill>
                  <a:srgbClr val="6E6E73"/>
                </a:solidFill>
                <a:latin typeface="Times"/>
                <a:cs typeface="Times"/>
              </a:defRPr>
            </a:lvl3pPr>
            <a:lvl4pPr>
              <a:defRPr i="1">
                <a:solidFill>
                  <a:srgbClr val="6E6E73"/>
                </a:solidFill>
                <a:latin typeface="Times"/>
                <a:cs typeface="Times"/>
              </a:defRPr>
            </a:lvl4pPr>
            <a:lvl5pPr>
              <a:defRPr i="1">
                <a:solidFill>
                  <a:srgbClr val="6E6E73"/>
                </a:solidFill>
                <a:latin typeface="Times"/>
                <a:cs typeface="Time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pic>
        <p:nvPicPr>
          <p:cNvPr id="6" name="Image 5" descr="Languettes-Yno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7093" y="6214841"/>
            <a:ext cx="477452" cy="649865"/>
          </a:xfrm>
          <a:prstGeom prst="rect">
            <a:avLst/>
          </a:prstGeom>
        </p:spPr>
      </p:pic>
      <p:pic>
        <p:nvPicPr>
          <p:cNvPr id="7" name="Image 6" descr="Languettes-Ynov.png">
            <a:extLst>
              <a:ext uri="{FF2B5EF4-FFF2-40B4-BE49-F238E27FC236}">
                <a16:creationId xmlns:a16="http://schemas.microsoft.com/office/drawing/2014/main" id="{45DC44DC-2F9C-4F76-8C11-EA373A156D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7093" y="6214841"/>
            <a:ext cx="477452" cy="64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024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88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1D8B29-9D5B-B948-8972-1CB0BABD8DEF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12193200" cy="12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6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9512"/>
            <a:ext cx="10515600" cy="763496"/>
          </a:xfrm>
        </p:spPr>
        <p:txBody>
          <a:bodyPr anchor="b">
            <a:normAutofit/>
          </a:bodyPr>
          <a:lstStyle>
            <a:lvl1pPr>
              <a:defRPr sz="2475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1D8B29-9D5B-B948-8972-1CB0BABD8DEF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12193200" cy="127012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2395"/>
            <a:ext cx="5181600" cy="378456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2395"/>
            <a:ext cx="5181600" cy="378456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939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9512"/>
            <a:ext cx="10515600" cy="763496"/>
          </a:xfrm>
        </p:spPr>
        <p:txBody>
          <a:bodyPr anchor="b">
            <a:normAutofit/>
          </a:bodyPr>
          <a:lstStyle>
            <a:lvl1pPr>
              <a:defRPr sz="2475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1D8B29-9D5B-B948-8972-1CB0BABD8DEF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12193200" cy="127012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768601"/>
            <a:ext cx="10515600" cy="3408363"/>
          </a:xfrm>
        </p:spPr>
        <p:txBody>
          <a:bodyPr/>
          <a:lstStyle>
            <a:lvl1pPr marL="128588" indent="-128588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/>
            </a:lvl1pPr>
            <a:lvl2pPr marL="385763" indent="-128588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/>
            </a:lvl2pPr>
            <a:lvl3pPr marL="642938" indent="-128588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/>
            </a:lvl3pPr>
            <a:lvl4pPr marL="900113" indent="-128588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/>
            </a:lvl4pPr>
            <a:lvl5pPr marL="1157288" indent="-128588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fr-FR" dirty="0"/>
              <a:t>  Modifier les styles du texte du masque</a:t>
            </a:r>
          </a:p>
          <a:p>
            <a:pPr lvl="1"/>
            <a:r>
              <a:rPr lang="fr-FR" dirty="0"/>
              <a:t>  Deuxième niveau</a:t>
            </a:r>
          </a:p>
          <a:p>
            <a:pPr lvl="2"/>
            <a:r>
              <a:rPr lang="fr-FR" dirty="0"/>
              <a:t>  Troisième niveau</a:t>
            </a:r>
          </a:p>
          <a:p>
            <a:pPr lvl="3"/>
            <a:r>
              <a:rPr lang="fr-FR" dirty="0"/>
              <a:t>  Quatrième niveau</a:t>
            </a:r>
          </a:p>
          <a:p>
            <a:pPr lvl="4"/>
            <a:r>
              <a:rPr lang="fr-FR" dirty="0"/>
              <a:t>  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51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1D8B29-9D5B-B948-8972-1CB0BABD8DEF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t>‹N°›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240C61-8290-4A5A-9B24-E6C944836B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176356"/>
            <a:ext cx="670891" cy="6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0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D46A18E-DC1B-4E62-AA3B-60B304BFCD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176356"/>
            <a:ext cx="670891" cy="6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7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4C96D55-38F4-4CFD-9565-AF0079E7F8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176356"/>
            <a:ext cx="670891" cy="6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2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HelveticaNeueLT Std" panose="020B0604020202020204" pitchFamily="34" charset="0"/>
              </a:defRPr>
            </a:lvl1pPr>
          </a:lstStyle>
          <a:p>
            <a:fld id="{741D8B29-9D5B-B948-8972-1CB0BABD8DEF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  <a:latin typeface="HelveticaNeueLT Std" panose="020B0604020202020204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HelveticaNeueLT Std" panose="020B0604020202020204" pitchFamily="34" charset="0"/>
              </a:defRPr>
            </a:lvl1pPr>
          </a:lstStyle>
          <a:p>
            <a:fld id="{3CEF8E55-BB74-D24F-9F94-E19A1D2F00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81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50" r:id="rId15"/>
    <p:sldLayoutId id="2147483654" r:id="rId16"/>
    <p:sldLayoutId id="2147483658" r:id="rId17"/>
    <p:sldLayoutId id="2147483659" r:id="rId18"/>
    <p:sldLayoutId id="2147483653" r:id="rId19"/>
    <p:sldLayoutId id="2147483656" r:id="rId20"/>
    <p:sldLayoutId id="2147483660" r:id="rId2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Zona  Black" panose="020B0A03090500020004" pitchFamily="34" charset="0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NeueLT Std" panose="020B0604020202020204" pitchFamily="34" charset="0"/>
              </a:defRPr>
            </a:lvl1pPr>
          </a:lstStyle>
          <a:p>
            <a:fld id="{741D8B29-9D5B-B948-8972-1CB0BABD8DEF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HelveticaNeueLT Std" panose="020B0604020202020204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NeueLT Std" panose="020B0604020202020204" pitchFamily="34" charset="0"/>
              </a:defRPr>
            </a:lvl1pPr>
          </a:lstStyle>
          <a:p>
            <a:fld id="{3CEF8E55-BB74-D24F-9F94-E19A1D2F00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09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Zona  Black" panose="020B0A030905000200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staruml.io/" TargetMode="External"/><Relationship Id="rId1" Type="http://schemas.openxmlformats.org/officeDocument/2006/relationships/slideLayout" Target="../slideLayouts/slideLayout2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gscars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sy.com.au/home.php" TargetMode="External"/><Relationship Id="rId1" Type="http://schemas.openxmlformats.org/officeDocument/2006/relationships/slideLayout" Target="../slideLayouts/slideLayout2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mouth-view.co.uk/" TargetMode="External"/><Relationship Id="rId1" Type="http://schemas.openxmlformats.org/officeDocument/2006/relationships/slideLayout" Target="../slideLayouts/slideLayout2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dokimos.org/ajff/" TargetMode="External"/><Relationship Id="rId1" Type="http://schemas.openxmlformats.org/officeDocument/2006/relationships/slideLayout" Target="../slideLayouts/slideLayout2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lthread.com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www.tesla.com/fr_FR/?redirect=no" TargetMode="External"/><Relationship Id="rId5" Type="http://schemas.openxmlformats.org/officeDocument/2006/relationships/hyperlink" Target="http://mahno.com.ua/en" TargetMode="External"/><Relationship Id="rId4" Type="http://schemas.openxmlformats.org/officeDocument/2006/relationships/hyperlink" Target="http://inspirationvoyage.hellotrip.fr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5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B322996-6936-41B4-B3C6-825C6076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(</a:t>
            </a:r>
            <a:r>
              <a:rPr lang="fr-FR" dirty="0" err="1"/>
              <a:t>wikipédia</a:t>
            </a:r>
            <a:r>
              <a:rPr lang="fr-FR" dirty="0"/>
              <a:t>)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B13C95-F049-4E3D-AEF8-D79DB1606F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Les </a:t>
            </a:r>
            <a:r>
              <a:rPr lang="fr-FR" sz="2400" b="1" dirty="0"/>
              <a:t>diagrammes de cas d'utilisation</a:t>
            </a:r>
            <a:r>
              <a:rPr lang="fr-FR" sz="2400" dirty="0"/>
              <a:t> sont des diagrammes UML utilisés pour donner une vision globale du comportement fonctionnel d'un système logiciel.</a:t>
            </a:r>
            <a:br>
              <a:rPr lang="fr-FR" sz="2400" dirty="0"/>
            </a:br>
            <a:endParaRPr lang="fr-FR" sz="2400" dirty="0"/>
          </a:p>
          <a:p>
            <a:pPr marL="0" indent="0">
              <a:buNone/>
            </a:pPr>
            <a:r>
              <a:rPr lang="fr-FR" sz="2400" dirty="0"/>
              <a:t>Un cas d'utilisation représente une unité discrète d'interaction entre un </a:t>
            </a:r>
            <a:r>
              <a:rPr lang="fr-FR" sz="2400" b="1" dirty="0"/>
              <a:t>utilisateur</a:t>
            </a:r>
            <a:r>
              <a:rPr lang="fr-FR" sz="2400" dirty="0"/>
              <a:t> (humain ou machine) et un </a:t>
            </a:r>
            <a:r>
              <a:rPr lang="fr-FR" sz="2400" b="1" dirty="0"/>
              <a:t>système</a:t>
            </a:r>
            <a:r>
              <a:rPr lang="fr-FR" sz="2400" dirty="0"/>
              <a:t>. Il est une unité significative de travail. </a:t>
            </a:r>
          </a:p>
          <a:p>
            <a:pPr marL="0" indent="0">
              <a:buNone/>
            </a:pPr>
            <a:r>
              <a:rPr lang="fr-FR" sz="2400" dirty="0"/>
              <a:t>Dans un diagramme de cas d'utilisation, les utilisateurs sont appelés acteurs (</a:t>
            </a:r>
            <a:r>
              <a:rPr lang="fr-FR" sz="2400" dirty="0" err="1"/>
              <a:t>actors</a:t>
            </a:r>
            <a:r>
              <a:rPr lang="fr-FR" sz="2400" dirty="0"/>
              <a:t>), ils interagissent avec les cas d'utilisation (</a:t>
            </a:r>
            <a:r>
              <a:rPr lang="fr-FR" sz="2400" b="1" dirty="0"/>
              <a:t>use cases</a:t>
            </a:r>
            <a:r>
              <a:rPr lang="fr-FR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23460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0C972A3-E6F3-4130-B5E0-0D57DACA1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399" y="3976165"/>
            <a:ext cx="4381500" cy="26860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9E8E830-9D2F-47AD-AA69-B6797FCA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Quand faire un diagramme de cas d’utilisation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0B5BFA-3C43-430D-AEBA-CF1E54D586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  Représenter les objectifs des interactions entre les utilisateurs et le système.</a:t>
            </a:r>
          </a:p>
          <a:p>
            <a:r>
              <a:rPr lang="fr-FR" sz="2400" dirty="0"/>
              <a:t>  Définir et organiser les besoins fonctionnels du système</a:t>
            </a:r>
          </a:p>
          <a:p>
            <a:r>
              <a:rPr lang="fr-FR" sz="2400" dirty="0"/>
              <a:t>  Spécifier le contexte et les exigences du système</a:t>
            </a:r>
          </a:p>
        </p:txBody>
      </p:sp>
    </p:spTree>
    <p:extLst>
      <p:ext uri="{BB962C8B-B14F-4D97-AF65-F5344CB8AC3E}">
        <p14:creationId xmlns:p14="http://schemas.microsoft.com/office/powerpoint/2010/main" val="46378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558BEC21-A353-44F9-8B91-17655ACC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C51E4F93-AF94-444D-A67C-8143176AF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768599"/>
            <a:ext cx="9551796" cy="3408363"/>
          </a:xfrm>
        </p:spPr>
        <p:txBody>
          <a:bodyPr>
            <a:normAutofit/>
          </a:bodyPr>
          <a:lstStyle/>
          <a:p>
            <a:r>
              <a:rPr lang="fr-FR" dirty="0"/>
              <a:t>  Actors (acteurs) :</a:t>
            </a:r>
          </a:p>
          <a:p>
            <a:pPr lvl="1"/>
            <a:r>
              <a:rPr lang="fr-FR" dirty="0"/>
              <a:t>  Personnage qui représente un vrai groupe de personnes qui va utiliser ce Use Case</a:t>
            </a:r>
          </a:p>
          <a:p>
            <a:pPr lvl="1"/>
            <a:endParaRPr lang="fr-FR" dirty="0"/>
          </a:p>
          <a:p>
            <a:r>
              <a:rPr lang="fr-FR" dirty="0"/>
              <a:t>  Use case (cas d’utilisation) :</a:t>
            </a:r>
          </a:p>
          <a:p>
            <a:pPr lvl="1"/>
            <a:r>
              <a:rPr lang="fr-FR" dirty="0"/>
              <a:t>  Ovales horizontaux qui représentent les différents cas qu’on peut avoir</a:t>
            </a:r>
          </a:p>
          <a:p>
            <a:pPr lvl="1"/>
            <a:endParaRPr lang="fr-FR" dirty="0"/>
          </a:p>
          <a:p>
            <a:endParaRPr lang="fr-FR" dirty="0"/>
          </a:p>
          <a:p>
            <a:r>
              <a:rPr lang="fr-FR" dirty="0"/>
              <a:t>  Associations : </a:t>
            </a:r>
          </a:p>
          <a:p>
            <a:pPr lvl="1"/>
            <a:r>
              <a:rPr lang="fr-FR" dirty="0"/>
              <a:t>  Une ligne entre les acteurs et les cas d’utilisation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80AC49F-8067-4066-9DD6-9985444CB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361" y="2700773"/>
            <a:ext cx="609600" cy="11049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658B77A-C572-44D8-B039-7956491A3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312" y="4595984"/>
            <a:ext cx="3381375" cy="6000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43B54AD-5AF6-4570-800B-3994C5D99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649" y="5509270"/>
            <a:ext cx="44672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1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30458A-B1DF-47EE-B808-E8266689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7A876C-05D0-46D0-8C73-71B41B927A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  </a:t>
            </a:r>
            <a:r>
              <a:rPr lang="fr-FR" dirty="0" err="1"/>
              <a:t>Generalization</a:t>
            </a:r>
            <a:r>
              <a:rPr lang="fr-FR" dirty="0"/>
              <a:t> (généralisation) :</a:t>
            </a:r>
          </a:p>
          <a:p>
            <a:pPr lvl="1"/>
            <a:r>
              <a:rPr lang="fr-FR" dirty="0"/>
              <a:t>  Principe d’héritage – Un acteur ou un Use Case hérite d’un autre</a:t>
            </a:r>
          </a:p>
          <a:p>
            <a:pPr lvl="1"/>
            <a:r>
              <a:rPr lang="fr-FR" dirty="0"/>
              <a:t>  Flèche avec une pointe « vide »</a:t>
            </a:r>
          </a:p>
          <a:p>
            <a:pPr lvl="1"/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Include</a:t>
            </a:r>
            <a:r>
              <a:rPr lang="fr-FR" dirty="0"/>
              <a:t> (inclusion)</a:t>
            </a:r>
          </a:p>
          <a:p>
            <a:pPr lvl="1"/>
            <a:r>
              <a:rPr lang="fr-FR" dirty="0"/>
              <a:t>  Élément « B » est obligatoire pour réaliser l’élément « A »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Extend</a:t>
            </a:r>
            <a:r>
              <a:rPr lang="fr-FR" dirty="0"/>
              <a:t> (extension)</a:t>
            </a:r>
          </a:p>
          <a:p>
            <a:pPr lvl="1"/>
            <a:r>
              <a:rPr lang="fr-FR" dirty="0"/>
              <a:t>  Une fois que j’ai fais « A » je peux aussi faire « B » mais je ne suis pas obligé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8D6CC2-78A4-4810-8B76-43F3AFC3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419" y="2213008"/>
            <a:ext cx="5905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DE98140-4B15-466B-8EAB-5F22CD4BFE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97948" y="1537397"/>
            <a:ext cx="8996103" cy="480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55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62E956-7818-4FA3-9751-2D44B0DB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Activity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5B1229-1E3E-4472-9704-705EF2ACA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Diagramme d’activité (variante du diagramme d’état)</a:t>
            </a:r>
          </a:p>
        </p:txBody>
      </p:sp>
    </p:spTree>
    <p:extLst>
      <p:ext uri="{BB962C8B-B14F-4D97-AF65-F5344CB8AC3E}">
        <p14:creationId xmlns:p14="http://schemas.microsoft.com/office/powerpoint/2010/main" val="2519485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F3C48C4-0838-471A-B2EA-F867D139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(</a:t>
            </a:r>
            <a:r>
              <a:rPr lang="fr-FR" dirty="0" err="1"/>
              <a:t>wikipédia</a:t>
            </a:r>
            <a:r>
              <a:rPr lang="fr-FR" dirty="0"/>
              <a:t>)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99E087E-8F37-42C4-8EB1-0A5E7289DF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dirty="0"/>
              <a:t>Un </a:t>
            </a:r>
            <a:r>
              <a:rPr lang="fr-FR" sz="2400" b="1" dirty="0"/>
              <a:t>diagramme d'activité </a:t>
            </a:r>
            <a:r>
              <a:rPr lang="fr-FR" sz="2400" dirty="0"/>
              <a:t>permet de modéliser un processus interactif, global ou partiel pour un système donné (logiciel, système d'information). </a:t>
            </a:r>
          </a:p>
          <a:p>
            <a:pPr marL="0" indent="0">
              <a:buNone/>
            </a:pPr>
            <a:r>
              <a:rPr lang="fr-FR" sz="2400" dirty="0"/>
              <a:t>Il est recommandable pour exprimer une dimension temporelle sur une partie du modèle, à partir de </a:t>
            </a:r>
            <a:r>
              <a:rPr lang="fr-FR" sz="2400" b="1" dirty="0"/>
              <a:t>diagrammes de classes </a:t>
            </a:r>
            <a:r>
              <a:rPr lang="fr-FR" sz="2400" dirty="0"/>
              <a:t>ou de </a:t>
            </a:r>
            <a:r>
              <a:rPr lang="fr-FR" sz="2400" b="1" dirty="0"/>
              <a:t>cas d'utilisation</a:t>
            </a:r>
            <a:r>
              <a:rPr lang="fr-FR" sz="2400" dirty="0"/>
              <a:t>, par exemple.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Le </a:t>
            </a:r>
            <a:r>
              <a:rPr lang="fr-FR" sz="2400" b="1" dirty="0"/>
              <a:t>diagramme d'activité</a:t>
            </a:r>
            <a:r>
              <a:rPr lang="fr-FR" sz="2400" dirty="0"/>
              <a:t> est une représentation proche de l'organigramme ; la description d'un </a:t>
            </a:r>
            <a:r>
              <a:rPr lang="fr-FR" sz="2400" b="1" dirty="0"/>
              <a:t>cas d'utilisation</a:t>
            </a:r>
            <a:r>
              <a:rPr lang="fr-FR" sz="2400" dirty="0"/>
              <a:t> par un diagramme d'activité correspond à sa traduction </a:t>
            </a:r>
            <a:r>
              <a:rPr lang="fr-FR" sz="2400" b="1" dirty="0"/>
              <a:t>algorithmique</a:t>
            </a:r>
            <a:r>
              <a:rPr lang="fr-FR" sz="2400" dirty="0"/>
              <a:t>. </a:t>
            </a:r>
          </a:p>
          <a:p>
            <a:pPr marL="0" indent="0">
              <a:buNone/>
            </a:pPr>
            <a:r>
              <a:rPr lang="fr-FR" sz="2400" dirty="0"/>
              <a:t>Une activité est l'exécution d'une partie du cas d'utilisation, elle est représentée par un rectangle aux bords arrondis.</a:t>
            </a:r>
          </a:p>
        </p:txBody>
      </p:sp>
    </p:spTree>
    <p:extLst>
      <p:ext uri="{BB962C8B-B14F-4D97-AF65-F5344CB8AC3E}">
        <p14:creationId xmlns:p14="http://schemas.microsoft.com/office/powerpoint/2010/main" val="1064938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20919-C38A-49DA-A145-C6C17C832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EBD6E-6645-448B-92EA-6290F946A8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  Symbole de départ :</a:t>
            </a:r>
          </a:p>
          <a:p>
            <a:pPr lvl="1"/>
            <a:r>
              <a:rPr lang="fr-FR" dirty="0"/>
              <a:t>  Début du flux</a:t>
            </a:r>
          </a:p>
          <a:p>
            <a:pPr lvl="1"/>
            <a:endParaRPr lang="fr-FR" dirty="0"/>
          </a:p>
          <a:p>
            <a:r>
              <a:rPr lang="fr-FR" dirty="0"/>
              <a:t>  Activités :</a:t>
            </a:r>
          </a:p>
          <a:p>
            <a:pPr lvl="1"/>
            <a:r>
              <a:rPr lang="fr-FR" dirty="0"/>
              <a:t>  Intitulé de l’activité</a:t>
            </a:r>
            <a:br>
              <a:rPr lang="fr-FR" dirty="0"/>
            </a:br>
            <a:endParaRPr lang="fr-FR" dirty="0"/>
          </a:p>
          <a:p>
            <a:r>
              <a:rPr lang="fr-FR" dirty="0"/>
              <a:t>  Connecteurs </a:t>
            </a:r>
          </a:p>
          <a:p>
            <a:pPr lvl="1"/>
            <a:r>
              <a:rPr lang="fr-FR" dirty="0"/>
              <a:t>  Flèche reliant le départ à une activité, puis d’une activité finie à une nouvelle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4FB8E9E-B994-4C80-A6F5-20D6F5E8E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649" y="2828924"/>
            <a:ext cx="628650" cy="6000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EBEEB4-97B9-4494-92CC-134B46151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577" y="3759578"/>
            <a:ext cx="1204599" cy="69063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1516996-9C32-4733-B050-7E0293C80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348" y="5645887"/>
            <a:ext cx="1435303" cy="43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9B4006-F93A-4E59-B46E-44768C3A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2B2079-2F11-47A0-802D-9537E5ED44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  Jointure :</a:t>
            </a:r>
          </a:p>
          <a:p>
            <a:pPr lvl="1"/>
            <a:r>
              <a:rPr lang="fr-FR" dirty="0"/>
              <a:t>  Combine deux activités pour repartir dans un flux unique</a:t>
            </a:r>
            <a:br>
              <a:rPr lang="fr-FR" dirty="0"/>
            </a:b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  Séparation (fork) :</a:t>
            </a:r>
          </a:p>
          <a:p>
            <a:pPr lvl="1"/>
            <a:r>
              <a:rPr lang="fr-FR" dirty="0"/>
              <a:t>  Divise le flux en deux activités</a:t>
            </a:r>
            <a:br>
              <a:rPr lang="fr-FR" dirty="0"/>
            </a:b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  Décision :</a:t>
            </a:r>
          </a:p>
          <a:p>
            <a:pPr lvl="1"/>
            <a:r>
              <a:rPr lang="fr-FR" dirty="0"/>
              <a:t>  Représente une décision avec choix qui pointent vers des activités différentes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D4C9A2B-7372-44F1-8E4E-4C679267E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792" y="2859031"/>
            <a:ext cx="1011063" cy="8683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ACBED0B-F993-4E77-9036-8BFAE7375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738" y="3897602"/>
            <a:ext cx="879179" cy="8683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8A68EA1-CB6A-4645-B94B-A4F68E955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7396" y="5408488"/>
            <a:ext cx="6762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0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A86FD-5232-49BF-957B-98CCF461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F77780-55E7-4A5F-8283-A839304221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  Notes :</a:t>
            </a:r>
          </a:p>
          <a:p>
            <a:pPr lvl="1"/>
            <a:r>
              <a:rPr lang="fr-FR" dirty="0"/>
              <a:t>  Permet de laisser un commentaire pour clarifier certains points</a:t>
            </a:r>
          </a:p>
          <a:p>
            <a:pPr lvl="1"/>
            <a:endParaRPr lang="fr-FR" dirty="0"/>
          </a:p>
          <a:p>
            <a:r>
              <a:rPr lang="fr-FR" dirty="0"/>
              <a:t>  Conditions :</a:t>
            </a:r>
          </a:p>
          <a:p>
            <a:pPr lvl="1"/>
            <a:r>
              <a:rPr lang="fr-FR" dirty="0"/>
              <a:t>  Défini la condition</a:t>
            </a:r>
          </a:p>
          <a:p>
            <a:pPr lvl="1"/>
            <a:endParaRPr lang="fr-FR" dirty="0"/>
          </a:p>
          <a:p>
            <a:r>
              <a:rPr lang="fr-FR" dirty="0"/>
              <a:t>  Symbole de fin de flux :</a:t>
            </a:r>
          </a:p>
          <a:p>
            <a:pPr lvl="1"/>
            <a:r>
              <a:rPr lang="fr-FR" dirty="0"/>
              <a:t>  Fin du flux</a:t>
            </a:r>
          </a:p>
          <a:p>
            <a:endParaRPr lang="fr-FR" dirty="0"/>
          </a:p>
          <a:p>
            <a:r>
              <a:rPr lang="fr-FR" dirty="0"/>
              <a:t>  Symbole de fin d’activité :</a:t>
            </a:r>
          </a:p>
          <a:p>
            <a:pPr lvl="1"/>
            <a:r>
              <a:rPr lang="fr-FR" dirty="0"/>
              <a:t>  Fin de l’activité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1DF50FA-003E-4E23-A202-BDABD0635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272" y="2728305"/>
            <a:ext cx="862954" cy="69036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AAD4866-6AD5-46B0-A5A5-71F2D1B5E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144" y="3646563"/>
            <a:ext cx="1011929" cy="48330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2098B63-6BF2-423E-9BAD-658644C45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20" y="4439519"/>
            <a:ext cx="723900" cy="6572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FF13FDE-B524-4FF6-9335-78323C109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1520" y="5334293"/>
            <a:ext cx="6953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6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BEE85-48EC-4EFB-9A3C-3205DE00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Ergonomie WEB</a:t>
            </a:r>
          </a:p>
        </p:txBody>
      </p:sp>
    </p:spTree>
    <p:extLst>
      <p:ext uri="{BB962C8B-B14F-4D97-AF65-F5344CB8AC3E}">
        <p14:creationId xmlns:p14="http://schemas.microsoft.com/office/powerpoint/2010/main" val="1792623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0C55E4-F528-48A9-A624-289DCC274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492" y="2768599"/>
            <a:ext cx="4601308" cy="3408363"/>
          </a:xfrm>
        </p:spPr>
        <p:txBody>
          <a:bodyPr/>
          <a:lstStyle/>
          <a:p>
            <a:r>
              <a:rPr lang="fr-FR" dirty="0"/>
              <a:t>  </a:t>
            </a:r>
            <a:r>
              <a:rPr lang="fr-FR" b="1" dirty="0"/>
              <a:t>Objectif</a:t>
            </a:r>
            <a:r>
              <a:rPr lang="fr-FR" dirty="0"/>
              <a:t> : Poster un commentaire sur un site web (ex : </a:t>
            </a:r>
            <a:r>
              <a:rPr lang="fr-FR" dirty="0" err="1"/>
              <a:t>FaceBook</a:t>
            </a:r>
            <a:r>
              <a:rPr lang="fr-FR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DB8CF33-E1CD-4AB2-BA48-CB2E0B8EA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58" y="95250"/>
            <a:ext cx="486727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30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questions ?</a:t>
            </a: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335" y="1877925"/>
            <a:ext cx="3832225" cy="38338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4692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492A8CA-3690-4381-877E-5E56F23E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4CCF13B-8243-4628-A487-18CD37199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Réalisez les diagrammes de cas d’utilisation et d’activité de vos utilisateurs du site de covoiturage</a:t>
            </a:r>
          </a:p>
        </p:txBody>
      </p:sp>
    </p:spTree>
    <p:extLst>
      <p:ext uri="{BB962C8B-B14F-4D97-AF65-F5344CB8AC3E}">
        <p14:creationId xmlns:p14="http://schemas.microsoft.com/office/powerpoint/2010/main" val="1762418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Conseils de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81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Définition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/>
              <a:t>  Lorsqu’on parle d’ergonomie Web, on parle souvent, </a:t>
            </a:r>
            <a:r>
              <a:rPr lang="fr-FR" sz="2800" b="1" dirty="0"/>
              <a:t>d’utilisabilité</a:t>
            </a:r>
            <a:r>
              <a:rPr lang="fr-FR" sz="2800" dirty="0"/>
              <a:t>. </a:t>
            </a:r>
            <a:br>
              <a:rPr lang="fr-FR" sz="2800" dirty="0"/>
            </a:br>
            <a:endParaRPr lang="fr-FR" sz="2800" dirty="0"/>
          </a:p>
          <a:p>
            <a:r>
              <a:rPr lang="fr-FR" sz="2800" dirty="0"/>
              <a:t>  Son évaluation se base sur trois aspects ;</a:t>
            </a:r>
          </a:p>
          <a:p>
            <a:pPr lvl="1"/>
            <a:r>
              <a:rPr lang="fr-FR" sz="2400" dirty="0"/>
              <a:t>  l’</a:t>
            </a:r>
            <a:r>
              <a:rPr lang="fr-FR" sz="2400" b="1" dirty="0"/>
              <a:t>efficacité</a:t>
            </a:r>
            <a:r>
              <a:rPr lang="fr-FR" sz="2400" dirty="0"/>
              <a:t>, c’est-à-dire la possibilité par l’utilisateur d’atteindre ses buts, </a:t>
            </a:r>
          </a:p>
          <a:p>
            <a:pPr lvl="1"/>
            <a:r>
              <a:rPr lang="fr-FR" sz="2400" dirty="0"/>
              <a:t>  l’</a:t>
            </a:r>
            <a:r>
              <a:rPr lang="fr-FR" sz="2400" b="1" dirty="0"/>
              <a:t>efficience</a:t>
            </a:r>
            <a:r>
              <a:rPr lang="fr-FR" sz="2400" dirty="0"/>
              <a:t>, qui prend en compte les efforts nécessaires à l’atteinte de ces buts </a:t>
            </a:r>
          </a:p>
          <a:p>
            <a:pPr lvl="1"/>
            <a:r>
              <a:rPr lang="fr-FR" sz="2400" dirty="0"/>
              <a:t>  la </a:t>
            </a:r>
            <a:r>
              <a:rPr lang="fr-FR" sz="2400" b="1" dirty="0"/>
              <a:t>satisfaction</a:t>
            </a:r>
            <a:r>
              <a:rPr lang="fr-FR" sz="2400" dirty="0"/>
              <a:t>, la fidélisation des visiteurs.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4905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Page </a:t>
            </a:r>
            <a:r>
              <a:rPr lang="en-US" sz="3200" dirty="0" err="1"/>
              <a:t>d’accueil</a:t>
            </a:r>
            <a:endParaRPr lang="en-US" sz="32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  Malgré l’avènement des moteurs de recherches, c’est encore souvent la porte d’entrée principale des sites Internet.</a:t>
            </a:r>
            <a:br>
              <a:rPr lang="fr-FR" sz="2800" dirty="0"/>
            </a:br>
            <a:endParaRPr lang="fr-FR" sz="2800" dirty="0"/>
          </a:p>
          <a:p>
            <a:r>
              <a:rPr lang="fr-FR" sz="2800" dirty="0"/>
              <a:t>  C’est donc une des pages les plus importantes qui va souvent déterminer le succès ou l’échec d’une visite.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1904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Page d’accueil</a:t>
            </a:r>
            <a:endParaRPr lang="en-US" sz="32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838199" y="2768601"/>
            <a:ext cx="10606873" cy="3408363"/>
          </a:xfrm>
        </p:spPr>
        <p:txBody>
          <a:bodyPr>
            <a:normAutofit/>
          </a:bodyPr>
          <a:lstStyle/>
          <a:p>
            <a:r>
              <a:rPr lang="fr-FR" sz="2800" dirty="0"/>
              <a:t>  Choisir et afficher un </a:t>
            </a:r>
            <a:r>
              <a:rPr lang="fr-FR" sz="2800" dirty="0" err="1"/>
              <a:t>tagline</a:t>
            </a:r>
            <a:r>
              <a:rPr lang="fr-FR" sz="2800" dirty="0"/>
              <a:t> explicite</a:t>
            </a:r>
          </a:p>
          <a:p>
            <a:r>
              <a:rPr lang="fr-FR" sz="2800" dirty="0"/>
              <a:t>  Présenter des exemples de contenus récents</a:t>
            </a:r>
          </a:p>
          <a:p>
            <a:r>
              <a:rPr lang="fr-FR" sz="2800" dirty="0"/>
              <a:t>  Orienter la page d’accueil sur les options ou tâches principales</a:t>
            </a:r>
          </a:p>
          <a:p>
            <a:r>
              <a:rPr lang="fr-FR" sz="2800" dirty="0"/>
              <a:t>  Ne pas surcharger la page d’accueil sans raison</a:t>
            </a:r>
          </a:p>
        </p:txBody>
      </p:sp>
    </p:spTree>
    <p:extLst>
      <p:ext uri="{BB962C8B-B14F-4D97-AF65-F5344CB8AC3E}">
        <p14:creationId xmlns:p14="http://schemas.microsoft.com/office/powerpoint/2010/main" val="3890521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Navigation intuitive</a:t>
            </a:r>
            <a:endParaRPr lang="en-US" sz="32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  Les menus par exemple ont un impact important sur la facilité d’accès au contenu. </a:t>
            </a:r>
            <a:br>
              <a:rPr lang="fr-FR" sz="2800" dirty="0"/>
            </a:br>
            <a:endParaRPr lang="fr-FR" sz="2800" dirty="0"/>
          </a:p>
          <a:p>
            <a:r>
              <a:rPr lang="fr-FR" sz="2800" dirty="0"/>
              <a:t>  Si les utilisateurs ne comprennent pas ou ne voient pas clairement les sections auxquelles ils ont accès, il est évident que la navigation sera pénalisée.</a:t>
            </a:r>
          </a:p>
        </p:txBody>
      </p:sp>
    </p:spTree>
    <p:extLst>
      <p:ext uri="{BB962C8B-B14F-4D97-AF65-F5344CB8AC3E}">
        <p14:creationId xmlns:p14="http://schemas.microsoft.com/office/powerpoint/2010/main" val="3873490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Navigation intuitive</a:t>
            </a:r>
            <a:endParaRPr lang="en-US" sz="36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  Suivre les standards du Web pour les menus.</a:t>
            </a:r>
          </a:p>
          <a:p>
            <a:r>
              <a:rPr lang="fr-FR" sz="2800" dirty="0"/>
              <a:t>  Créer un menu clair / simple</a:t>
            </a:r>
          </a:p>
          <a:p>
            <a:r>
              <a:rPr lang="fr-FR" sz="2800" dirty="0"/>
              <a:t>  Mettre en évidence les éléments cliquables dans le menu</a:t>
            </a:r>
          </a:p>
          <a:p>
            <a:r>
              <a:rPr lang="fr-FR" sz="2800" dirty="0"/>
              <a:t>  Fil d’Ariane pour les visiteurs</a:t>
            </a:r>
          </a:p>
          <a:p>
            <a:r>
              <a:rPr lang="fr-FR" sz="2800" dirty="0"/>
              <a:t>  Faire du netlinking interne pour relier les pages</a:t>
            </a:r>
          </a:p>
        </p:txBody>
      </p:sp>
    </p:spTree>
    <p:extLst>
      <p:ext uri="{BB962C8B-B14F-4D97-AF65-F5344CB8AC3E}">
        <p14:creationId xmlns:p14="http://schemas.microsoft.com/office/powerpoint/2010/main" val="2292801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Aspects </a:t>
            </a:r>
            <a:r>
              <a:rPr lang="en-US" sz="3200" dirty="0" err="1"/>
              <a:t>visuels</a:t>
            </a:r>
            <a:r>
              <a:rPr lang="en-US" sz="3200" dirty="0"/>
              <a:t> et </a:t>
            </a:r>
            <a:r>
              <a:rPr lang="en-US" sz="3200" dirty="0" err="1"/>
              <a:t>lisibilité</a:t>
            </a:r>
            <a:endParaRPr lang="en-US" sz="3200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  La lisibilité des informations présentes sur le site.</a:t>
            </a:r>
          </a:p>
          <a:p>
            <a:pPr lvl="1"/>
            <a:r>
              <a:rPr lang="fr-FR" sz="2400" dirty="0"/>
              <a:t>  L’accès à l’information</a:t>
            </a:r>
          </a:p>
          <a:p>
            <a:pPr lvl="1"/>
            <a:r>
              <a:rPr lang="fr-FR" sz="2400" dirty="0"/>
              <a:t>  La présentation de ces informations a également un rôle important dans l’utilisabilité d’un site. </a:t>
            </a:r>
            <a:br>
              <a:rPr lang="fr-FR" sz="2400" dirty="0"/>
            </a:br>
            <a:endParaRPr lang="fr-FR" sz="2400" dirty="0"/>
          </a:p>
          <a:p>
            <a:r>
              <a:rPr lang="fr-FR" sz="2800" dirty="0"/>
              <a:t>  Les utilisateurs doivent être capables de lire facilement et d’identifier visuellement les différents composants d’une page web.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214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0" y="3819564"/>
            <a:ext cx="2724150" cy="2857500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module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Découvrir les diagrammes UML</a:t>
            </a:r>
          </a:p>
          <a:p>
            <a:r>
              <a:rPr lang="fr-FR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Comprendre les règles ergonomique du web.</a:t>
            </a:r>
          </a:p>
          <a:p>
            <a:endParaRPr lang="en-US" sz="3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9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Aspects </a:t>
            </a:r>
            <a:r>
              <a:rPr lang="en-US" sz="3200" dirty="0" err="1"/>
              <a:t>visuels</a:t>
            </a:r>
            <a:r>
              <a:rPr lang="en-US" sz="3200" dirty="0"/>
              <a:t> et </a:t>
            </a:r>
            <a:r>
              <a:rPr lang="en-US" sz="3200" dirty="0" err="1"/>
              <a:t>lisibilité</a:t>
            </a:r>
            <a:endParaRPr lang="en-US" sz="3200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  Permettre l’impression facile du contenu dans les pages</a:t>
            </a:r>
          </a:p>
          <a:p>
            <a:r>
              <a:rPr lang="fr-FR" sz="2800" dirty="0"/>
              <a:t>  Limiter la longueur des lignes de texte</a:t>
            </a:r>
          </a:p>
          <a:p>
            <a:r>
              <a:rPr lang="fr-FR" sz="2800" dirty="0"/>
              <a:t>  Un contraste fort maximise la lisibilité</a:t>
            </a:r>
          </a:p>
          <a:p>
            <a:r>
              <a:rPr lang="fr-FR" sz="2800" dirty="0"/>
              <a:t>  Éviter les animations superflues</a:t>
            </a:r>
          </a:p>
          <a:p>
            <a:r>
              <a:rPr lang="fr-FR" sz="2800" dirty="0"/>
              <a:t>  Ajouter un favicon</a:t>
            </a:r>
          </a:p>
          <a:p>
            <a:r>
              <a:rPr lang="fr-FR" sz="2800" dirty="0"/>
              <a:t>  Penser responsive Design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0710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Gestion</a:t>
            </a:r>
            <a:r>
              <a:rPr lang="en-US" sz="3200" dirty="0"/>
              <a:t> des </a:t>
            </a:r>
            <a:r>
              <a:rPr lang="en-US" sz="3200" dirty="0" err="1"/>
              <a:t>erreurs</a:t>
            </a:r>
            <a:endParaRPr lang="en-US" sz="3200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/>
              <a:t>  Un site qui présente des erreurs perdra énormément en termes de fréquentation et de crédibilité. </a:t>
            </a:r>
            <a:br>
              <a:rPr lang="fr-FR" sz="2800" dirty="0"/>
            </a:br>
            <a:endParaRPr lang="fr-FR" sz="2800" dirty="0"/>
          </a:p>
          <a:p>
            <a:r>
              <a:rPr lang="fr-FR" sz="2800" dirty="0"/>
              <a:t>  Un des points très important concerne la récupération et la prévention d’erreurs lors du remplissage de formulaire. </a:t>
            </a:r>
            <a:br>
              <a:rPr lang="fr-FR" sz="2800" dirty="0"/>
            </a:br>
            <a:endParaRPr lang="fr-FR" sz="2800" dirty="0"/>
          </a:p>
          <a:p>
            <a:r>
              <a:rPr lang="fr-FR" sz="2800" dirty="0"/>
              <a:t>  Ceci est en effet un point clé de tout site voulant interagir avec des utilisateurs que se soit pour des inscriptions à des listes d’envois ou pour le remplissage d’une commande en ligne.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7110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Gestion</a:t>
            </a:r>
            <a:r>
              <a:rPr lang="en-US" sz="3200" dirty="0"/>
              <a:t> des </a:t>
            </a:r>
            <a:r>
              <a:rPr lang="en-US" sz="3200" dirty="0" err="1"/>
              <a:t>erreurs</a:t>
            </a:r>
            <a:endParaRPr lang="en-US" sz="3200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  Attention à l’utilisation des « plug-ins »</a:t>
            </a:r>
          </a:p>
          <a:p>
            <a:r>
              <a:rPr lang="fr-FR" sz="2800" dirty="0"/>
              <a:t>  Avoir une page d’erreur 404 personnalisée</a:t>
            </a:r>
          </a:p>
          <a:p>
            <a:r>
              <a:rPr lang="fr-FR" sz="2800" dirty="0"/>
              <a:t>  Gérer les erreurs possibles dans les formulaires</a:t>
            </a:r>
          </a:p>
          <a:p>
            <a:r>
              <a:rPr lang="fr-FR" sz="2800" dirty="0"/>
              <a:t>  S’assurer que le site est multiplateforme</a:t>
            </a:r>
          </a:p>
        </p:txBody>
      </p:sp>
    </p:spTree>
    <p:extLst>
      <p:ext uri="{BB962C8B-B14F-4D97-AF65-F5344CB8AC3E}">
        <p14:creationId xmlns:p14="http://schemas.microsoft.com/office/powerpoint/2010/main" val="587061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questions ?</a:t>
            </a: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335" y="1877925"/>
            <a:ext cx="3832225" cy="38338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20677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Bonnes pratiques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50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31260"/>
            <a:ext cx="10515600" cy="626496"/>
          </a:xfrm>
        </p:spPr>
        <p:txBody>
          <a:bodyPr>
            <a:normAutofit/>
          </a:bodyPr>
          <a:lstStyle/>
          <a:p>
            <a:r>
              <a:rPr lang="fr-FR" sz="2600" dirty="0"/>
              <a:t>  Privilégier le « One </a:t>
            </a:r>
            <a:r>
              <a:rPr lang="fr-FR" sz="2600" dirty="0" err="1"/>
              <a:t>Column</a:t>
            </a:r>
            <a:r>
              <a:rPr lang="fr-FR" sz="2600" dirty="0"/>
              <a:t> </a:t>
            </a:r>
            <a:r>
              <a:rPr lang="fr-FR" sz="2600" dirty="0" err="1"/>
              <a:t>Layout</a:t>
            </a:r>
            <a:r>
              <a:rPr lang="fr-FR" sz="2600" dirty="0"/>
              <a:t> »</a:t>
            </a:r>
          </a:p>
        </p:txBody>
      </p:sp>
      <p:pic>
        <p:nvPicPr>
          <p:cNvPr id="1026" name="Picture 2" descr="https://www.goodui.org/images/idea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1215"/>
            <a:ext cx="10516677" cy="433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288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199" y="1814350"/>
            <a:ext cx="10515600" cy="627400"/>
          </a:xfrm>
        </p:spPr>
        <p:txBody>
          <a:bodyPr>
            <a:normAutofit/>
          </a:bodyPr>
          <a:lstStyle/>
          <a:p>
            <a:r>
              <a:rPr lang="fr-FR" sz="2600" dirty="0"/>
              <a:t>  Regroupez les informations similaires. L’objectif est de rester clair !</a:t>
            </a:r>
          </a:p>
        </p:txBody>
      </p:sp>
      <p:pic>
        <p:nvPicPr>
          <p:cNvPr id="5124" name="Picture 4" descr="https://www.goodui.org/images/idea0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270927"/>
            <a:ext cx="10515599" cy="432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960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31260"/>
            <a:ext cx="10515600" cy="763496"/>
          </a:xfrm>
        </p:spPr>
        <p:txBody>
          <a:bodyPr>
            <a:normAutofit fontScale="92500" lnSpcReduction="10000"/>
          </a:bodyPr>
          <a:lstStyle/>
          <a:p>
            <a:r>
              <a:rPr lang="fr-FR" sz="2800" dirty="0"/>
              <a:t>  Mettre en place des styles distinct et compréhensible pour ne pas perdre l’utilisateur.</a:t>
            </a:r>
          </a:p>
        </p:txBody>
      </p:sp>
      <p:pic>
        <p:nvPicPr>
          <p:cNvPr id="2050" name="Picture 2" descr="https://www.goodui.org/images/idea0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3212"/>
            <a:ext cx="10515600" cy="432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549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31260"/>
            <a:ext cx="10515600" cy="3408363"/>
          </a:xfrm>
        </p:spPr>
        <p:txBody>
          <a:bodyPr>
            <a:normAutofit/>
          </a:bodyPr>
          <a:lstStyle/>
          <a:p>
            <a:r>
              <a:rPr lang="fr-FR" sz="2600" dirty="0"/>
              <a:t>  Montrer les options disponibles au lieu de les cacher.</a:t>
            </a:r>
          </a:p>
        </p:txBody>
      </p:sp>
      <p:pic>
        <p:nvPicPr>
          <p:cNvPr id="8194" name="Picture 2" descr="https://www.goodui.org/images/idea0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21172"/>
            <a:ext cx="10515600" cy="432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7793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16468"/>
            <a:ext cx="10515600" cy="3408363"/>
          </a:xfrm>
        </p:spPr>
        <p:txBody>
          <a:bodyPr>
            <a:normAutofit/>
          </a:bodyPr>
          <a:lstStyle/>
          <a:p>
            <a:r>
              <a:rPr lang="fr-FR" sz="2600" dirty="0"/>
              <a:t>  Limiter les nombres de liens. L’objectif est de garder l’utilisateur sur notre page.</a:t>
            </a:r>
          </a:p>
        </p:txBody>
      </p:sp>
      <p:pic>
        <p:nvPicPr>
          <p:cNvPr id="13314" name="Picture 2" descr="https://www.goodui.org/images/idea0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21175"/>
            <a:ext cx="10518167" cy="433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08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du module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831432"/>
          </a:xfrm>
        </p:spPr>
        <p:txBody>
          <a:bodyPr numCol="1">
            <a:normAutofit fontScale="62500" lnSpcReduction="20000"/>
          </a:bodyPr>
          <a:lstStyle/>
          <a:p>
            <a:r>
              <a:rPr lang="fr-FR" sz="2800" dirty="0"/>
              <a:t>  Diagrammes UML : Use case - Activity  </a:t>
            </a:r>
          </a:p>
          <a:p>
            <a:r>
              <a:rPr lang="fr-FR" sz="2800" dirty="0"/>
              <a:t>  Conseils de base</a:t>
            </a:r>
          </a:p>
          <a:p>
            <a:r>
              <a:rPr lang="fr-FR" sz="2800" dirty="0"/>
              <a:t>  Bonnes pratiques</a:t>
            </a:r>
          </a:p>
          <a:p>
            <a:r>
              <a:rPr lang="fr-FR" sz="2800" dirty="0"/>
              <a:t>  Biais cognitifs</a:t>
            </a:r>
          </a:p>
          <a:p>
            <a:r>
              <a:rPr lang="fr-FR" sz="2800" dirty="0"/>
              <a:t>  Erreurs et mauvaises idées.</a:t>
            </a:r>
            <a:endParaRPr lang="fr-FR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fr-FR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Réussite et bonnes pratiques.</a:t>
            </a:r>
            <a:endParaRPr lang="en-US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813" y="3681408"/>
            <a:ext cx="39116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864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31260"/>
            <a:ext cx="10515600" cy="3408363"/>
          </a:xfrm>
        </p:spPr>
        <p:txBody>
          <a:bodyPr>
            <a:normAutofit/>
          </a:bodyPr>
          <a:lstStyle/>
          <a:p>
            <a:r>
              <a:rPr lang="fr-FR" sz="2600" dirty="0"/>
              <a:t>  Ajouter des transitions au lieu de faire des changements d’état instantané. </a:t>
            </a:r>
            <a:r>
              <a:rPr lang="fr-FR" sz="2000" i="1" dirty="0"/>
              <a:t>(moins de 0,5sec)</a:t>
            </a:r>
            <a:endParaRPr lang="fr-FR" sz="2600" i="1" dirty="0"/>
          </a:p>
        </p:txBody>
      </p:sp>
      <p:pic>
        <p:nvPicPr>
          <p:cNvPr id="12290" name="Picture 2" descr="https://www.goodui.org/images/idea0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5" y="2321174"/>
            <a:ext cx="10515600" cy="432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784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06419"/>
            <a:ext cx="10515600" cy="3408363"/>
          </a:xfrm>
        </p:spPr>
        <p:txBody>
          <a:bodyPr>
            <a:normAutofit/>
          </a:bodyPr>
          <a:lstStyle/>
          <a:p>
            <a:r>
              <a:rPr lang="fr-FR" sz="2600" dirty="0"/>
              <a:t>  Montrer ce que les autres pensent de vous plutôt que le dire vous-même.</a:t>
            </a:r>
          </a:p>
        </p:txBody>
      </p:sp>
      <p:pic>
        <p:nvPicPr>
          <p:cNvPr id="3074" name="Picture 2" descr="https://www.goodui.org/images/idea0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5" y="2270935"/>
            <a:ext cx="10515600" cy="432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8863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31260"/>
            <a:ext cx="10515600" cy="3408363"/>
          </a:xfrm>
        </p:spPr>
        <p:txBody>
          <a:bodyPr>
            <a:normAutofit/>
          </a:bodyPr>
          <a:lstStyle/>
          <a:p>
            <a:r>
              <a:rPr lang="fr-FR" sz="2600" dirty="0"/>
              <a:t>  Rester authentique.</a:t>
            </a:r>
          </a:p>
        </p:txBody>
      </p:sp>
      <p:pic>
        <p:nvPicPr>
          <p:cNvPr id="24578" name="Picture 2" descr="https://www.goodui.org/images/idea06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4" y="2315629"/>
            <a:ext cx="11031469" cy="45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08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31260"/>
            <a:ext cx="10515600" cy="3408363"/>
          </a:xfrm>
        </p:spPr>
        <p:txBody>
          <a:bodyPr>
            <a:normAutofit/>
          </a:bodyPr>
          <a:lstStyle/>
          <a:p>
            <a:r>
              <a:rPr lang="fr-FR" sz="2600" dirty="0"/>
              <a:t>  Expliquer ce qu’on attend de l’utilisateur.</a:t>
            </a:r>
          </a:p>
        </p:txBody>
      </p:sp>
      <p:pic>
        <p:nvPicPr>
          <p:cNvPr id="23554" name="Picture 2" descr="https://www.goodui.org/images/idea06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5" y="2270931"/>
            <a:ext cx="10515600" cy="432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4595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16468"/>
            <a:ext cx="10515600" cy="3408363"/>
          </a:xfrm>
        </p:spPr>
        <p:txBody>
          <a:bodyPr>
            <a:normAutofit/>
          </a:bodyPr>
          <a:lstStyle/>
          <a:p>
            <a:r>
              <a:rPr lang="fr-FR" sz="2600" dirty="0"/>
              <a:t>  Limiter le nombre de champs dans un formulaire.</a:t>
            </a:r>
          </a:p>
        </p:txBody>
      </p:sp>
      <p:pic>
        <p:nvPicPr>
          <p:cNvPr id="9218" name="Picture 2" descr="https://www.goodui.org/images/idea0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4" y="2270935"/>
            <a:ext cx="10518166" cy="433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6618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31260"/>
            <a:ext cx="10515600" cy="3408363"/>
          </a:xfrm>
        </p:spPr>
        <p:txBody>
          <a:bodyPr>
            <a:normAutofit/>
          </a:bodyPr>
          <a:lstStyle/>
          <a:p>
            <a:r>
              <a:rPr lang="fr-FR" sz="2600" dirty="0"/>
              <a:t>  Validation des erreurs par ligne plutôt qu’une fois qu’on a soumis le formulaire.</a:t>
            </a:r>
          </a:p>
        </p:txBody>
      </p:sp>
      <p:pic>
        <p:nvPicPr>
          <p:cNvPr id="19458" name="Picture 2" descr="https://www.goodui.org/images/idea0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5" y="2331222"/>
            <a:ext cx="10515600" cy="432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5898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31260"/>
            <a:ext cx="10515600" cy="3408363"/>
          </a:xfrm>
        </p:spPr>
        <p:txBody>
          <a:bodyPr>
            <a:normAutofit/>
          </a:bodyPr>
          <a:lstStyle/>
          <a:p>
            <a:r>
              <a:rPr lang="fr-FR" sz="2600" dirty="0"/>
              <a:t>  Optimiser le temps de chargement.</a:t>
            </a:r>
          </a:p>
        </p:txBody>
      </p:sp>
      <p:pic>
        <p:nvPicPr>
          <p:cNvPr id="18434" name="Picture 2" descr="https://www.goodui.org/images/idea0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5" y="2270929"/>
            <a:ext cx="10515600" cy="432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476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16468"/>
            <a:ext cx="10515600" cy="3408363"/>
          </a:xfrm>
        </p:spPr>
        <p:txBody>
          <a:bodyPr>
            <a:normAutofit/>
          </a:bodyPr>
          <a:lstStyle/>
          <a:p>
            <a:r>
              <a:rPr lang="fr-FR" sz="2600" dirty="0"/>
              <a:t>  </a:t>
            </a:r>
            <a:r>
              <a:rPr lang="fr-FR" sz="2600" dirty="0" err="1"/>
              <a:t>Reponsive</a:t>
            </a:r>
            <a:r>
              <a:rPr lang="fr-FR" sz="2600" dirty="0"/>
              <a:t> !</a:t>
            </a:r>
          </a:p>
        </p:txBody>
      </p:sp>
      <p:pic>
        <p:nvPicPr>
          <p:cNvPr id="27650" name="Picture 2" descr="https://www.goodui.org/images/idea07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4" y="2260879"/>
            <a:ext cx="10518165" cy="433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0144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31260"/>
            <a:ext cx="10515600" cy="3408363"/>
          </a:xfrm>
        </p:spPr>
        <p:txBody>
          <a:bodyPr>
            <a:normAutofit/>
          </a:bodyPr>
          <a:lstStyle/>
          <a:p>
            <a:r>
              <a:rPr lang="fr-FR" sz="2600" dirty="0"/>
              <a:t>  Ne pas réinventer la roue !!</a:t>
            </a:r>
          </a:p>
        </p:txBody>
      </p:sp>
      <p:pic>
        <p:nvPicPr>
          <p:cNvPr id="15362" name="Picture 2" descr="https://www.goodui.org/images/idea0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4" y="2270927"/>
            <a:ext cx="10518165" cy="433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1448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31260"/>
            <a:ext cx="10515600" cy="3408363"/>
          </a:xfrm>
        </p:spPr>
        <p:txBody>
          <a:bodyPr>
            <a:normAutofit/>
          </a:bodyPr>
          <a:lstStyle/>
          <a:p>
            <a:r>
              <a:rPr lang="fr-FR" sz="2600" dirty="0"/>
              <a:t>  Penser à associer un texte à une icone.</a:t>
            </a:r>
          </a:p>
        </p:txBody>
      </p:sp>
      <p:pic>
        <p:nvPicPr>
          <p:cNvPr id="21506" name="Picture 2" descr="https://www.goodui.org/images/idea04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5" y="2260887"/>
            <a:ext cx="10515600" cy="432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67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A6EA3C0-3D29-41EA-8D75-9BFED408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9035614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16468"/>
            <a:ext cx="10515600" cy="3408363"/>
          </a:xfrm>
        </p:spPr>
        <p:txBody>
          <a:bodyPr>
            <a:normAutofit/>
          </a:bodyPr>
          <a:lstStyle/>
          <a:p>
            <a:r>
              <a:rPr lang="fr-FR" sz="2600" dirty="0"/>
              <a:t>  Jouer sur les contrastes pour mettre en valeur votre « call to action »</a:t>
            </a:r>
          </a:p>
        </p:txBody>
      </p:sp>
      <p:pic>
        <p:nvPicPr>
          <p:cNvPr id="10242" name="Picture 2" descr="https://www.goodui.org/images/idea0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5" y="2220690"/>
            <a:ext cx="10515600" cy="432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7152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31260"/>
            <a:ext cx="10515600" cy="3408363"/>
          </a:xfrm>
        </p:spPr>
        <p:txBody>
          <a:bodyPr>
            <a:normAutofit/>
          </a:bodyPr>
          <a:lstStyle/>
          <a:p>
            <a:r>
              <a:rPr lang="fr-FR" sz="2600" dirty="0"/>
              <a:t>  Recommander un produit en particulier plutôt que de tous les présentez au même niveau.</a:t>
            </a:r>
          </a:p>
        </p:txBody>
      </p:sp>
      <p:pic>
        <p:nvPicPr>
          <p:cNvPr id="7170" name="Picture 2" descr="https://www.goodui.org/images/idea0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4" y="2230735"/>
            <a:ext cx="10518165" cy="433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9848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31260"/>
            <a:ext cx="10515600" cy="3408363"/>
          </a:xfrm>
        </p:spPr>
        <p:txBody>
          <a:bodyPr>
            <a:normAutofit/>
          </a:bodyPr>
          <a:lstStyle/>
          <a:p>
            <a:r>
              <a:rPr lang="fr-FR" sz="2600" dirty="0"/>
              <a:t>  Piquer la curiosité de l’utilisateur.</a:t>
            </a:r>
          </a:p>
        </p:txBody>
      </p:sp>
      <p:pic>
        <p:nvPicPr>
          <p:cNvPr id="20482" name="Picture 2" descr="https://www.goodui.org/images/idea0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4" y="2280976"/>
            <a:ext cx="10518165" cy="433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7846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16468"/>
            <a:ext cx="10515600" cy="3408363"/>
          </a:xfrm>
        </p:spPr>
        <p:txBody>
          <a:bodyPr>
            <a:normAutofit/>
          </a:bodyPr>
          <a:lstStyle/>
          <a:p>
            <a:r>
              <a:rPr lang="fr-FR" sz="2600" dirty="0"/>
              <a:t>  Limiter les options.</a:t>
            </a:r>
          </a:p>
        </p:txBody>
      </p:sp>
      <p:pic>
        <p:nvPicPr>
          <p:cNvPr id="26626" name="Picture 2" descr="https://www.goodui.org/images/idea07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99" y="2431703"/>
            <a:ext cx="10518165" cy="433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6441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31260"/>
            <a:ext cx="10515600" cy="3408363"/>
          </a:xfrm>
        </p:spPr>
        <p:txBody>
          <a:bodyPr>
            <a:normAutofit/>
          </a:bodyPr>
          <a:lstStyle/>
          <a:p>
            <a:r>
              <a:rPr lang="fr-FR" sz="2600" dirty="0"/>
              <a:t>  Offrir un cadeau</a:t>
            </a:r>
          </a:p>
        </p:txBody>
      </p:sp>
      <p:pic>
        <p:nvPicPr>
          <p:cNvPr id="4098" name="Picture 2" descr="https://www.goodui.org/images/idea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5" y="2230742"/>
            <a:ext cx="10515600" cy="432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713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31260"/>
            <a:ext cx="10515600" cy="3408363"/>
          </a:xfrm>
        </p:spPr>
        <p:txBody>
          <a:bodyPr>
            <a:normAutofit/>
          </a:bodyPr>
          <a:lstStyle/>
          <a:p>
            <a:r>
              <a:rPr lang="fr-FR" sz="2600" dirty="0"/>
              <a:t>  Essayer de vendre des bénéfices plutôt que des fonctionnalités.</a:t>
            </a:r>
          </a:p>
        </p:txBody>
      </p:sp>
      <p:pic>
        <p:nvPicPr>
          <p:cNvPr id="11266" name="Picture 2" descr="https://www.goodui.org/images/idea0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4" y="2291029"/>
            <a:ext cx="10518165" cy="433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0285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16468"/>
            <a:ext cx="10515600" cy="3408363"/>
          </a:xfrm>
        </p:spPr>
        <p:txBody>
          <a:bodyPr>
            <a:normAutofit/>
          </a:bodyPr>
          <a:lstStyle/>
          <a:p>
            <a:r>
              <a:rPr lang="fr-FR" sz="2600" dirty="0"/>
              <a:t>  Montrer ce qu’on peut éviter de perdre plutôt que montrer ce qu’on peut gagner.</a:t>
            </a:r>
          </a:p>
        </p:txBody>
      </p:sp>
      <p:pic>
        <p:nvPicPr>
          <p:cNvPr id="14338" name="Picture 2" descr="https://www.goodui.org/images/idea0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302128"/>
            <a:ext cx="10515600" cy="432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0249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31260"/>
            <a:ext cx="10515600" cy="3408363"/>
          </a:xfrm>
        </p:spPr>
        <p:txBody>
          <a:bodyPr>
            <a:normAutofit/>
          </a:bodyPr>
          <a:lstStyle/>
          <a:p>
            <a:r>
              <a:rPr lang="fr-FR" sz="2600" dirty="0"/>
              <a:t>  Commencer par des petits engagements.</a:t>
            </a:r>
          </a:p>
        </p:txBody>
      </p:sp>
      <p:pic>
        <p:nvPicPr>
          <p:cNvPr id="22530" name="Picture 2" descr="https://www.goodui.org/images/idea0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4" y="2291026"/>
            <a:ext cx="10518165" cy="433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8897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26516"/>
            <a:ext cx="10515600" cy="3408363"/>
          </a:xfrm>
        </p:spPr>
        <p:txBody>
          <a:bodyPr>
            <a:normAutofit/>
          </a:bodyPr>
          <a:lstStyle/>
          <a:p>
            <a:r>
              <a:rPr lang="fr-FR" sz="2600" dirty="0"/>
              <a:t>  Commencer par des données avant d’annoncer le prix.</a:t>
            </a:r>
          </a:p>
        </p:txBody>
      </p:sp>
      <p:pic>
        <p:nvPicPr>
          <p:cNvPr id="17410" name="Picture 2" descr="https://www.goodui.org/images/idea04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4" y="2291022"/>
            <a:ext cx="10518165" cy="433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5973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31260"/>
            <a:ext cx="10515600" cy="3408363"/>
          </a:xfrm>
        </p:spPr>
        <p:txBody>
          <a:bodyPr>
            <a:normAutofit/>
          </a:bodyPr>
          <a:lstStyle/>
          <a:p>
            <a:r>
              <a:rPr lang="fr-FR" sz="2600" dirty="0"/>
              <a:t>  Inciter l’utilisateur a prendre une décision sans le forcer.</a:t>
            </a:r>
          </a:p>
        </p:txBody>
      </p:sp>
      <p:pic>
        <p:nvPicPr>
          <p:cNvPr id="16386" name="Picture 2" descr="https://www.goodui.org/images/idea0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4" y="2291024"/>
            <a:ext cx="10518165" cy="433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06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63997D8-F74F-4D82-834B-E01277D1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(</a:t>
            </a:r>
            <a:r>
              <a:rPr lang="fr-FR" dirty="0" err="1"/>
              <a:t>wikipédia</a:t>
            </a:r>
            <a:r>
              <a:rPr lang="fr-FR" dirty="0"/>
              <a:t>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95E6E3-270D-4D46-9FC4-9C2097E7C5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Le </a:t>
            </a:r>
            <a:r>
              <a:rPr lang="fr-FR" sz="2400" b="1" dirty="0"/>
              <a:t>Langage de Modélisation Unifié</a:t>
            </a:r>
            <a:r>
              <a:rPr lang="fr-FR" sz="2400" dirty="0"/>
              <a:t>, de l'anglais </a:t>
            </a:r>
            <a:r>
              <a:rPr lang="fr-FR" sz="2400" b="1" dirty="0" err="1"/>
              <a:t>Unified</a:t>
            </a:r>
            <a:r>
              <a:rPr lang="fr-FR" sz="2400" b="1" dirty="0"/>
              <a:t> Modeling </a:t>
            </a:r>
            <a:r>
              <a:rPr lang="fr-FR" sz="2400" b="1" dirty="0" err="1"/>
              <a:t>Language</a:t>
            </a:r>
            <a:r>
              <a:rPr lang="fr-FR" sz="2400" b="1" dirty="0"/>
              <a:t> (UML)</a:t>
            </a:r>
            <a:r>
              <a:rPr lang="fr-FR" sz="2400" dirty="0"/>
              <a:t>, est un langage de modélisation graphique à base de pictogrammes conçu pour fournir une méthode normalisée pour visualiser la conception d'un système. </a:t>
            </a:r>
          </a:p>
          <a:p>
            <a:pPr marL="0" indent="0">
              <a:buNone/>
            </a:pPr>
            <a:r>
              <a:rPr lang="fr-FR" sz="2400" dirty="0"/>
              <a:t>Il est couramment utilisé en développement logiciel et en conception orientée objet.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Pour résumer : </a:t>
            </a:r>
            <a:r>
              <a:rPr lang="fr-FR" sz="2400" b="1" dirty="0"/>
              <a:t>Une image vaut mieux que 1000 mots…</a:t>
            </a:r>
          </a:p>
        </p:txBody>
      </p:sp>
    </p:spTree>
    <p:extLst>
      <p:ext uri="{BB962C8B-B14F-4D97-AF65-F5344CB8AC3E}">
        <p14:creationId xmlns:p14="http://schemas.microsoft.com/office/powerpoint/2010/main" val="5027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31260"/>
            <a:ext cx="10515600" cy="3408363"/>
          </a:xfrm>
        </p:spPr>
        <p:txBody>
          <a:bodyPr>
            <a:normAutofit/>
          </a:bodyPr>
          <a:lstStyle/>
          <a:p>
            <a:r>
              <a:rPr lang="fr-FR" sz="2600" dirty="0"/>
              <a:t>  Lors d’un changement, utiliser le principe d’annulation plutôt que demander confirmation.</a:t>
            </a:r>
          </a:p>
        </p:txBody>
      </p:sp>
      <p:pic>
        <p:nvPicPr>
          <p:cNvPr id="6146" name="Picture 2" descr="https://www.goodui.org/images/idea0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5" y="2240791"/>
            <a:ext cx="10515600" cy="432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2375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16468"/>
            <a:ext cx="10515600" cy="3408363"/>
          </a:xfrm>
        </p:spPr>
        <p:txBody>
          <a:bodyPr>
            <a:normAutofit/>
          </a:bodyPr>
          <a:lstStyle/>
          <a:p>
            <a:r>
              <a:rPr lang="fr-FR" sz="2600" dirty="0"/>
              <a:t>  Essayer de mettre en place un système d’items à collectionner.</a:t>
            </a:r>
          </a:p>
        </p:txBody>
      </p:sp>
      <p:pic>
        <p:nvPicPr>
          <p:cNvPr id="25602" name="Picture 2" descr="https://www.goodui.org/images/idea0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5" y="2291029"/>
            <a:ext cx="10860646" cy="447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3799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questions ?</a:t>
            </a: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335" y="1877925"/>
            <a:ext cx="3832225" cy="38338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511673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3DAA506-2ECD-47DA-8177-33547EFA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Biais cognitifs</a:t>
            </a:r>
          </a:p>
        </p:txBody>
      </p:sp>
    </p:spTree>
    <p:extLst>
      <p:ext uri="{BB962C8B-B14F-4D97-AF65-F5344CB8AC3E}">
        <p14:creationId xmlns:p14="http://schemas.microsoft.com/office/powerpoint/2010/main" val="34013240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03D5583-6267-4388-9864-C96138F3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biais d’ancrage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80966D-4D8B-4AE9-A4ED-E256458F06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  Afin d’estimer un nombre, on a besoin d’un point de comparaison</a:t>
            </a:r>
            <a:br>
              <a:rPr lang="fr-FR" dirty="0"/>
            </a:br>
            <a:endParaRPr lang="fr-FR" dirty="0"/>
          </a:p>
          <a:p>
            <a:r>
              <a:rPr lang="fr-FR" dirty="0"/>
              <a:t>  Nous allons donc prendre le 1</a:t>
            </a:r>
            <a:r>
              <a:rPr lang="fr-FR" baseline="30000" dirty="0"/>
              <a:t>er</a:t>
            </a:r>
            <a:r>
              <a:rPr lang="fr-FR" dirty="0"/>
              <a:t> prix afin de le comparer à celui d’après</a:t>
            </a:r>
            <a:br>
              <a:rPr lang="fr-FR" dirty="0"/>
            </a:br>
            <a:endParaRPr lang="fr-FR" dirty="0"/>
          </a:p>
          <a:p>
            <a:r>
              <a:rPr lang="fr-FR" dirty="0"/>
              <a:t>  99€ =&gt; Prix promo ! 72€ !</a:t>
            </a:r>
          </a:p>
        </p:txBody>
      </p:sp>
    </p:spTree>
    <p:extLst>
      <p:ext uri="{BB962C8B-B14F-4D97-AF65-F5344CB8AC3E}">
        <p14:creationId xmlns:p14="http://schemas.microsoft.com/office/powerpoint/2010/main" val="5763966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35BA3-A86E-4CDE-AE9A-953F1768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Effet </a:t>
            </a:r>
            <a:r>
              <a:rPr lang="fr-FR" dirty="0" err="1"/>
              <a:t>leure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CD754-1DA0-4644-AA21-5BB3D53E6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768599"/>
            <a:ext cx="4788877" cy="3408363"/>
          </a:xfrm>
        </p:spPr>
        <p:txBody>
          <a:bodyPr/>
          <a:lstStyle/>
          <a:p>
            <a:r>
              <a:rPr lang="fr-FR" dirty="0"/>
              <a:t>  Je propose un choix entre un produit A et un produit B.</a:t>
            </a:r>
            <a:br>
              <a:rPr lang="fr-FR" dirty="0"/>
            </a:br>
            <a:endParaRPr lang="fr-FR" dirty="0"/>
          </a:p>
          <a:p>
            <a:r>
              <a:rPr lang="fr-FR" dirty="0"/>
              <a:t>  J’aimerais que les utilisateurs prennent le produit A.</a:t>
            </a:r>
            <a:br>
              <a:rPr lang="fr-FR" dirty="0"/>
            </a:br>
            <a:endParaRPr lang="fr-FR" dirty="0"/>
          </a:p>
          <a:p>
            <a:r>
              <a:rPr lang="fr-FR" dirty="0"/>
              <a:t>  J’ajoute un produit C qui va servir de leurre en renforçant l’attrait du produit A !</a:t>
            </a:r>
          </a:p>
        </p:txBody>
      </p:sp>
      <p:pic>
        <p:nvPicPr>
          <p:cNvPr id="3074" name="Picture 2" descr="biais cognitifs ecommerce effet leurre">
            <a:extLst>
              <a:ext uri="{FF2B5EF4-FFF2-40B4-BE49-F238E27FC236}">
                <a16:creationId xmlns:a16="http://schemas.microsoft.com/office/drawing/2014/main" id="{EAFE9FDB-5133-425E-BB3F-E069CD5CF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509" y="2336519"/>
            <a:ext cx="5864315" cy="408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84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118D4-E930-471C-9B8D-69D3FCAE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tien vaut mieux que deux tu l’auras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AC457C-0B0C-4E3F-9E92-2AD044D37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768599"/>
            <a:ext cx="4949651" cy="3408363"/>
          </a:xfrm>
        </p:spPr>
        <p:txBody>
          <a:bodyPr/>
          <a:lstStyle/>
          <a:p>
            <a:r>
              <a:rPr lang="fr-FR" dirty="0"/>
              <a:t>  Les personnes préfères une récompense immédiate même si elle est moins bien.</a:t>
            </a:r>
          </a:p>
          <a:p>
            <a:endParaRPr lang="fr-FR" dirty="0"/>
          </a:p>
          <a:p>
            <a:r>
              <a:rPr lang="fr-FR" dirty="0"/>
              <a:t>  Ex : Bon de réduction immédiat de 20€ sera préféré à un bon de réduction de 30€ à partir de « x jours »</a:t>
            </a:r>
          </a:p>
        </p:txBody>
      </p:sp>
      <p:pic>
        <p:nvPicPr>
          <p:cNvPr id="4102" name="Picture 6" descr="https://www.nirandfar.com/wp-content/uploads/2017/08/image2.png">
            <a:extLst>
              <a:ext uri="{FF2B5EF4-FFF2-40B4-BE49-F238E27FC236}">
                <a16:creationId xmlns:a16="http://schemas.microsoft.com/office/drawing/2014/main" id="{F15AC595-F6FA-4BBC-9422-40170E6DA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57" y="4413159"/>
            <a:ext cx="5529942" cy="26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www.nirandfar.com/wp-content/uploads/2017/08/image5.png">
            <a:extLst>
              <a:ext uri="{FF2B5EF4-FFF2-40B4-BE49-F238E27FC236}">
                <a16:creationId xmlns:a16="http://schemas.microsoft.com/office/drawing/2014/main" id="{E4D46018-4BEC-4706-B66D-AE4C333F8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45" y="2086144"/>
            <a:ext cx="6256355" cy="255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89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17D93-E1DC-4FB6-97BA-81AC05FD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Effet « rime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6F99B7-B84B-4334-AA42-8DE3116C25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  Une phrase qui rime aura plus d’impact !</a:t>
            </a:r>
          </a:p>
          <a:p>
            <a:endParaRPr lang="fr-FR" dirty="0"/>
          </a:p>
          <a:p>
            <a:r>
              <a:rPr lang="fr-FR" dirty="0"/>
              <a:t>  Une étude a été menée notamment avec cette phrase :</a:t>
            </a:r>
          </a:p>
          <a:p>
            <a:endParaRPr lang="fr-FR" dirty="0"/>
          </a:p>
          <a:p>
            <a:pPr lvl="1"/>
            <a:r>
              <a:rPr lang="fr-FR" dirty="0"/>
              <a:t> </a:t>
            </a:r>
            <a:r>
              <a:rPr lang="fr-FR" b="1" dirty="0"/>
              <a:t> « </a:t>
            </a:r>
            <a:r>
              <a:rPr lang="fr-FR" b="1" dirty="0" err="1"/>
              <a:t>What</a:t>
            </a:r>
            <a:r>
              <a:rPr lang="fr-FR" b="1" dirty="0"/>
              <a:t> </a:t>
            </a:r>
            <a:r>
              <a:rPr lang="fr-FR" b="1" dirty="0" err="1"/>
              <a:t>sobriety</a:t>
            </a:r>
            <a:r>
              <a:rPr lang="fr-FR" b="1" dirty="0"/>
              <a:t> </a:t>
            </a:r>
            <a:r>
              <a:rPr lang="fr-FR" b="1" dirty="0" err="1"/>
              <a:t>conceals</a:t>
            </a:r>
            <a:r>
              <a:rPr lang="fr-FR" b="1" dirty="0"/>
              <a:t>, </a:t>
            </a:r>
            <a:r>
              <a:rPr lang="fr-FR" b="1" dirty="0" err="1"/>
              <a:t>alcohol</a:t>
            </a:r>
            <a:r>
              <a:rPr lang="fr-FR" b="1" dirty="0"/>
              <a:t> </a:t>
            </a:r>
            <a:r>
              <a:rPr lang="fr-FR" b="1" dirty="0" err="1"/>
              <a:t>reveals</a:t>
            </a:r>
            <a:r>
              <a:rPr lang="fr-FR" b="1" dirty="0"/>
              <a:t> »</a:t>
            </a:r>
          </a:p>
          <a:p>
            <a:pPr lvl="1"/>
            <a:r>
              <a:rPr lang="fr-FR" dirty="0"/>
              <a:t>  « 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sobriety</a:t>
            </a:r>
            <a:r>
              <a:rPr lang="fr-FR" dirty="0"/>
              <a:t> </a:t>
            </a:r>
            <a:r>
              <a:rPr lang="fr-FR" dirty="0" err="1"/>
              <a:t>conceals</a:t>
            </a:r>
            <a:r>
              <a:rPr lang="fr-FR" dirty="0"/>
              <a:t>, </a:t>
            </a:r>
            <a:r>
              <a:rPr lang="fr-FR" dirty="0" err="1"/>
              <a:t>alcohol</a:t>
            </a:r>
            <a:r>
              <a:rPr lang="fr-FR" dirty="0"/>
              <a:t> </a:t>
            </a:r>
            <a:r>
              <a:rPr lang="fr-FR" dirty="0" err="1"/>
              <a:t>unmask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2471077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29F44-4BDD-451E-B598-D9E02A5E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Effet d’urgence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230C16-63DB-4553-ABF3-FF68FD57F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768599"/>
            <a:ext cx="5391778" cy="3408363"/>
          </a:xfrm>
        </p:spPr>
        <p:txBody>
          <a:bodyPr/>
          <a:lstStyle/>
          <a:p>
            <a:r>
              <a:rPr lang="fr-FR" dirty="0"/>
              <a:t>  Création d’un sentiment d’urgence via une notification dynamique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E8A4A37-4E25-4536-B5C5-EEF29D7DE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921" y="2081840"/>
            <a:ext cx="50292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643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DA6AE-A9CC-48B1-A09C-F2AA9577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Effet de rareté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DE197A-6CB2-41E2-9B4C-4A023745E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768599"/>
            <a:ext cx="4839119" cy="3408363"/>
          </a:xfrm>
        </p:spPr>
        <p:txBody>
          <a:bodyPr/>
          <a:lstStyle/>
          <a:p>
            <a:r>
              <a:rPr lang="fr-FR" dirty="0"/>
              <a:t>  Créer artificiellement de la rareté</a:t>
            </a:r>
            <a:br>
              <a:rPr lang="fr-FR" dirty="0"/>
            </a:br>
            <a:endParaRPr lang="fr-FR" dirty="0"/>
          </a:p>
          <a:p>
            <a:r>
              <a:rPr lang="fr-FR" dirty="0"/>
              <a:t>  </a:t>
            </a:r>
            <a:r>
              <a:rPr lang="fr-FR" b="1" dirty="0"/>
              <a:t>Objectif 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  Prix &amp; marges plus élevés</a:t>
            </a:r>
          </a:p>
          <a:p>
            <a:pPr lvl="1"/>
            <a:r>
              <a:rPr lang="fr-FR" dirty="0"/>
              <a:t>  Favoriser l’image et l’aspect sélectif de la marque</a:t>
            </a:r>
          </a:p>
          <a:p>
            <a:pPr lvl="1"/>
            <a:r>
              <a:rPr lang="fr-FR" dirty="0"/>
              <a:t>  Favoriser l’achat impulsif ou précommande</a:t>
            </a:r>
          </a:p>
          <a:p>
            <a:pPr lvl="1"/>
            <a:r>
              <a:rPr lang="fr-FR" dirty="0"/>
              <a:t>  …</a:t>
            </a:r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CD30368-BE0F-437E-8842-18BAEC1FC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4006"/>
            <a:ext cx="55626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5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F8280-99E1-4A97-82B8-1EBDEF06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 pour faire de l’UML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47CB46-545D-42D7-8D07-FD86FA37CC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  </a:t>
            </a:r>
            <a:r>
              <a:rPr lang="fr-FR" dirty="0" err="1">
                <a:hlinkClick r:id="rId2"/>
              </a:rPr>
              <a:t>StarUML</a:t>
            </a:r>
            <a:endParaRPr lang="fr-FR" dirty="0"/>
          </a:p>
        </p:txBody>
      </p:sp>
      <p:pic>
        <p:nvPicPr>
          <p:cNvPr id="5122" name="Picture 2" descr="RÃ©sultat de recherche d'images pour &quot;staruml&quot;">
            <a:extLst>
              <a:ext uri="{FF2B5EF4-FFF2-40B4-BE49-F238E27FC236}">
                <a16:creationId xmlns:a16="http://schemas.microsoft.com/office/drawing/2014/main" id="{C2B5FBDC-97F1-4D1F-BA32-70AB018BE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442" y="2474432"/>
            <a:ext cx="8715270" cy="414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8634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Erreurs et mauvaises idées.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505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Confusion </a:t>
            </a:r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  Le système de connexion se confond avec le système d’inscription. Inversion d’un sens commun.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811" y="3429000"/>
            <a:ext cx="7554379" cy="26673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014473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Frustration</a:t>
            </a:r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  Un clic sur un élément doit se faire facilement.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12" y="3277977"/>
            <a:ext cx="6972777" cy="2973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2632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Frustration</a:t>
            </a:r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  Lors d’une création de compte, l’utilisation de règles abusives ou contraignantes.</a:t>
            </a:r>
          </a:p>
          <a:p>
            <a:r>
              <a:rPr lang="fr-FR" dirty="0"/>
              <a:t>  L’utilisation de CAPTCHA.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078" y="3969100"/>
            <a:ext cx="7597843" cy="160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441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  </a:t>
            </a:r>
            <a:r>
              <a:rPr lang="fr-FR" sz="2800" dirty="0">
                <a:hlinkClick r:id="rId3"/>
              </a:rPr>
              <a:t>Location de voiture</a:t>
            </a:r>
            <a:endParaRPr lang="fr-FR" sz="2800" dirty="0"/>
          </a:p>
          <a:p>
            <a:pPr lvl="1"/>
            <a:r>
              <a:rPr lang="fr-FR" sz="2400" dirty="0"/>
              <a:t>  Trop d’animation</a:t>
            </a:r>
          </a:p>
          <a:p>
            <a:pPr lvl="1"/>
            <a:r>
              <a:rPr lang="fr-FR" sz="2400" dirty="0"/>
              <a:t>  Trop d’information</a:t>
            </a:r>
          </a:p>
          <a:p>
            <a:pPr lvl="1"/>
            <a:r>
              <a:rPr lang="fr-FR" sz="2400" dirty="0"/>
              <a:t>  Une mauvaise maitrise du contenu</a:t>
            </a:r>
          </a:p>
          <a:p>
            <a:pPr lvl="1"/>
            <a:r>
              <a:rPr lang="fr-FR" sz="2400" dirty="0"/>
              <a:t>  Une surcharge d’idée</a:t>
            </a:r>
          </a:p>
          <a:p>
            <a:pPr lvl="1"/>
            <a:r>
              <a:rPr lang="fr-FR" sz="2400" dirty="0"/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2432916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  </a:t>
            </a:r>
            <a:r>
              <a:rPr lang="fr-FR" sz="2800" dirty="0">
                <a:hlinkClick r:id="rId2"/>
              </a:rPr>
              <a:t>Achat informatique</a:t>
            </a:r>
            <a:endParaRPr lang="fr-FR" sz="2800" dirty="0"/>
          </a:p>
          <a:p>
            <a:pPr lvl="1"/>
            <a:r>
              <a:rPr lang="fr-FR" sz="2400" dirty="0"/>
              <a:t>  Un contenu mal agencé.</a:t>
            </a:r>
          </a:p>
          <a:p>
            <a:pPr lvl="1"/>
            <a:r>
              <a:rPr lang="fr-FR" sz="2400" dirty="0"/>
              <a:t>  Un système de commande obsolète. </a:t>
            </a:r>
          </a:p>
          <a:p>
            <a:pPr lvl="1"/>
            <a:r>
              <a:rPr lang="fr-FR" sz="2400" dirty="0"/>
              <a:t>  Double carrousel.</a:t>
            </a:r>
          </a:p>
          <a:p>
            <a:pPr lvl="1"/>
            <a:r>
              <a:rPr lang="fr-FR" sz="2400" dirty="0"/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41394911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  </a:t>
            </a:r>
            <a:r>
              <a:rPr lang="fr-FR" sz="2800" dirty="0">
                <a:hlinkClick r:id="rId2"/>
              </a:rPr>
              <a:t>Complexe hôtelier.</a:t>
            </a:r>
            <a:endParaRPr lang="fr-FR" sz="2800" dirty="0"/>
          </a:p>
          <a:p>
            <a:pPr lvl="1"/>
            <a:r>
              <a:rPr lang="fr-FR" sz="2400" dirty="0"/>
              <a:t>  Contenu linéaire / Système de navigation</a:t>
            </a:r>
          </a:p>
          <a:p>
            <a:pPr lvl="1"/>
            <a:r>
              <a:rPr lang="fr-FR" sz="2400" dirty="0"/>
              <a:t>  Pas d’identité visuelle (distinction des parties du site web).</a:t>
            </a:r>
          </a:p>
          <a:p>
            <a:pPr lvl="1"/>
            <a:r>
              <a:rPr lang="fr-FR" sz="2400" dirty="0"/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16930126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  </a:t>
            </a:r>
            <a:r>
              <a:rPr lang="fr-FR" sz="2800" dirty="0">
                <a:hlinkClick r:id="rId2"/>
              </a:rPr>
              <a:t>Inspiration divine</a:t>
            </a:r>
            <a:endParaRPr lang="fr-FR" sz="2800" dirty="0"/>
          </a:p>
          <a:p>
            <a:pPr lvl="1"/>
            <a:r>
              <a:rPr lang="fr-FR" sz="2400" dirty="0"/>
              <a:t>  Trop de couleurs</a:t>
            </a:r>
          </a:p>
          <a:p>
            <a:pPr lvl="1"/>
            <a:r>
              <a:rPr lang="fr-FR" sz="2400" dirty="0"/>
              <a:t>  Trop d’animations</a:t>
            </a:r>
          </a:p>
          <a:p>
            <a:pPr lvl="1"/>
            <a:r>
              <a:rPr lang="fr-FR" sz="2400" dirty="0"/>
              <a:t>  Trop d’incompréhensions…</a:t>
            </a:r>
          </a:p>
          <a:p>
            <a:pPr lvl="1"/>
            <a:r>
              <a:rPr lang="fr-FR" sz="2400" dirty="0"/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2526662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Réussite et bonnes pratiques.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658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Exemples</a:t>
            </a:r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  </a:t>
            </a:r>
            <a:r>
              <a:rPr lang="fr-FR" sz="2800" dirty="0">
                <a:hlinkClick r:id="rId3"/>
              </a:rPr>
              <a:t>E – Commerce</a:t>
            </a:r>
            <a:endParaRPr lang="fr-FR" sz="2800" dirty="0"/>
          </a:p>
          <a:p>
            <a:r>
              <a:rPr lang="fr-FR" sz="2800" dirty="0"/>
              <a:t>  </a:t>
            </a:r>
            <a:r>
              <a:rPr lang="fr-FR" sz="2800" dirty="0">
                <a:hlinkClick r:id="rId4"/>
              </a:rPr>
              <a:t>Voyage</a:t>
            </a:r>
            <a:endParaRPr lang="fr-FR" sz="2800" dirty="0"/>
          </a:p>
          <a:p>
            <a:r>
              <a:rPr lang="fr-FR" sz="2800" dirty="0"/>
              <a:t>  </a:t>
            </a:r>
            <a:r>
              <a:rPr lang="fr-FR" sz="2800" dirty="0">
                <a:hlinkClick r:id="rId5"/>
              </a:rPr>
              <a:t>Architecte</a:t>
            </a:r>
            <a:endParaRPr lang="fr-FR" sz="2800" dirty="0"/>
          </a:p>
          <a:p>
            <a:r>
              <a:rPr lang="fr-FR" sz="2800" dirty="0"/>
              <a:t>  </a:t>
            </a:r>
            <a:r>
              <a:rPr lang="fr-FR" sz="2800" dirty="0">
                <a:hlinkClick r:id="rId6"/>
              </a:rPr>
              <a:t>Tesla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80770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Ã©sultat de recherche d'images pour &quot;uml diagram&quot;">
            <a:extLst>
              <a:ext uri="{FF2B5EF4-FFF2-40B4-BE49-F238E27FC236}">
                <a16:creationId xmlns:a16="http://schemas.microsoft.com/office/drawing/2014/main" id="{D5A6B408-0D20-4071-B68C-040EDD494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393" y="2537487"/>
            <a:ext cx="7505640" cy="351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C7A2419-85CC-49DD-93C2-E47FF3DA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diagrammes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9AEE3-72B6-4C15-B601-6F06831599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  Classes (class)</a:t>
            </a:r>
          </a:p>
          <a:p>
            <a:r>
              <a:rPr lang="fr-FR" dirty="0"/>
              <a:t>  Composants (component)</a:t>
            </a:r>
          </a:p>
          <a:p>
            <a:r>
              <a:rPr lang="fr-FR" dirty="0"/>
              <a:t>  Déploiement (</a:t>
            </a:r>
            <a:r>
              <a:rPr lang="fr-FR" dirty="0" err="1"/>
              <a:t>deployment</a:t>
            </a:r>
            <a:r>
              <a:rPr lang="fr-FR" dirty="0"/>
              <a:t>)</a:t>
            </a:r>
          </a:p>
          <a:p>
            <a:r>
              <a:rPr lang="fr-FR" dirty="0"/>
              <a:t>  Paquets (package)</a:t>
            </a:r>
          </a:p>
          <a:p>
            <a:r>
              <a:rPr lang="fr-FR" dirty="0"/>
              <a:t>  </a:t>
            </a:r>
            <a:r>
              <a:rPr lang="fr-FR" b="1" dirty="0"/>
              <a:t>Activité (</a:t>
            </a:r>
            <a:r>
              <a:rPr lang="fr-FR" b="1" dirty="0" err="1"/>
              <a:t>activity</a:t>
            </a:r>
            <a:r>
              <a:rPr lang="fr-FR" b="1" dirty="0"/>
              <a:t>)</a:t>
            </a:r>
          </a:p>
          <a:p>
            <a:r>
              <a:rPr lang="fr-FR" dirty="0"/>
              <a:t>  Séquence (</a:t>
            </a:r>
            <a:r>
              <a:rPr lang="fr-FR" dirty="0" err="1"/>
              <a:t>sequence</a:t>
            </a:r>
            <a:r>
              <a:rPr lang="fr-FR" dirty="0"/>
              <a:t>)</a:t>
            </a:r>
          </a:p>
          <a:p>
            <a:r>
              <a:rPr lang="fr-FR" dirty="0"/>
              <a:t>  Communication</a:t>
            </a:r>
          </a:p>
          <a:p>
            <a:r>
              <a:rPr lang="fr-FR" dirty="0"/>
              <a:t>  </a:t>
            </a:r>
            <a:r>
              <a:rPr lang="fr-FR" b="1" dirty="0"/>
              <a:t>Cas d’utilisation (use case)</a:t>
            </a:r>
          </a:p>
          <a:p>
            <a:r>
              <a:rPr lang="fr-FR" dirty="0"/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36441567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7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9135E25-C286-40B6-828B-AEE251B9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Case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85F9BE-88AA-4690-92DD-0F61DDECC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173080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- IMIE">
  <a:themeElements>
    <a:clrScheme name="Custom 3">
      <a:dk1>
        <a:sysClr val="windowText" lastClr="000000"/>
      </a:dk1>
      <a:lt1>
        <a:sysClr val="window" lastClr="FFFFFF"/>
      </a:lt1>
      <a:dk2>
        <a:srgbClr val="EB3D50"/>
      </a:dk2>
      <a:lt2>
        <a:srgbClr val="E7E6E6"/>
      </a:lt2>
      <a:accent1>
        <a:srgbClr val="6CC2E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563C1"/>
      </a:folHlink>
    </a:clrScheme>
    <a:fontScheme name="Custom 2">
      <a:majorFont>
        <a:latin typeface="Zona  Black"/>
        <a:ea typeface=""/>
        <a:cs typeface=""/>
      </a:majorFont>
      <a:minorFont>
        <a:latin typeface="HelveticaNeue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dirty="0">
            <a:solidFill>
              <a:srgbClr val="40BFF0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1 - Introduction - 3h + 1h30TP.pptx" id="{090C319F-0148-41D0-A55D-47951AB8504F}" vid="{B1D87C86-ED36-49B9-8B79-719B93C9E090}"/>
    </a:ext>
  </a:extLst>
</a:theme>
</file>

<file path=ppt/theme/theme2.xml><?xml version="1.0" encoding="utf-8"?>
<a:theme xmlns:a="http://schemas.openxmlformats.org/drawingml/2006/main" name="1_TEMPLATE PPT - IMIE">
  <a:themeElements>
    <a:clrScheme name="Custom 3">
      <a:dk1>
        <a:sysClr val="windowText" lastClr="000000"/>
      </a:dk1>
      <a:lt1>
        <a:sysClr val="window" lastClr="FFFFFF"/>
      </a:lt1>
      <a:dk2>
        <a:srgbClr val="EB3D50"/>
      </a:dk2>
      <a:lt2>
        <a:srgbClr val="E7E6E6"/>
      </a:lt2>
      <a:accent1>
        <a:srgbClr val="6CC2E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563C1"/>
      </a:folHlink>
    </a:clrScheme>
    <a:fontScheme name="Custom 2">
      <a:majorFont>
        <a:latin typeface="Zona  Black"/>
        <a:ea typeface=""/>
        <a:cs typeface=""/>
      </a:majorFont>
      <a:minorFont>
        <a:latin typeface="HelveticaNeue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dirty="0">
            <a:solidFill>
              <a:srgbClr val="40BFF0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1 - JavasScript.pptx" id="{EF048CD9-1382-4B30-8521-BD5080BCB2F5}" vid="{58587226-2821-4AF0-950C-105865CCAE95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8A2194F6D70140B38AB767F8EB220F" ma:contentTypeVersion="2" ma:contentTypeDescription="Crée un document." ma:contentTypeScope="" ma:versionID="5b87dc0c82a6357fb44543b64ec4cf80">
  <xsd:schema xmlns:xsd="http://www.w3.org/2001/XMLSchema" xmlns:xs="http://www.w3.org/2001/XMLSchema" xmlns:p="http://schemas.microsoft.com/office/2006/metadata/properties" xmlns:ns2="5d69a498-e8f9-416f-8323-167cdf790f10" targetNamespace="http://schemas.microsoft.com/office/2006/metadata/properties" ma:root="true" ma:fieldsID="8fc70633b68e9fae44106895e885f82f" ns2:_="">
    <xsd:import namespace="5d69a498-e8f9-416f-8323-167cdf790f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9a498-e8f9-416f-8323-167cdf790f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C57B29-D248-44C7-A38A-54A2317154A6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2895351-755a-4386-881e-fa77b874283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169C66-26CF-440C-8564-71B5AAD86C4A}"/>
</file>

<file path=customXml/itemProps3.xml><?xml version="1.0" encoding="utf-8"?>
<ds:datastoreItem xmlns:ds="http://schemas.openxmlformats.org/officeDocument/2006/customXml" ds:itemID="{439AF898-2979-46B8-80BE-C843C0D2AF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PPT - IMIE</Template>
  <TotalTime>13450</TotalTime>
  <Words>1378</Words>
  <Application>Microsoft Office PowerPoint</Application>
  <PresentationFormat>Grand écran</PresentationFormat>
  <Paragraphs>282</Paragraphs>
  <Slides>80</Slides>
  <Notes>39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80</vt:i4>
      </vt:variant>
    </vt:vector>
  </HeadingPairs>
  <TitlesOfParts>
    <vt:vector size="93" baseType="lpstr">
      <vt:lpstr>Arial</vt:lpstr>
      <vt:lpstr>Calibri</vt:lpstr>
      <vt:lpstr>HelveticaNeueLT Std</vt:lpstr>
      <vt:lpstr>Lucida Grande</vt:lpstr>
      <vt:lpstr>Neo Tech Std</vt:lpstr>
      <vt:lpstr>Neo Tech Std Light</vt:lpstr>
      <vt:lpstr>Segoe UI</vt:lpstr>
      <vt:lpstr>Times</vt:lpstr>
      <vt:lpstr>Verdana</vt:lpstr>
      <vt:lpstr>Wingdings</vt:lpstr>
      <vt:lpstr>Zona  Black</vt:lpstr>
      <vt:lpstr>TEMPLATE PPT - IMIE</vt:lpstr>
      <vt:lpstr>1_TEMPLATE PPT - IMIE</vt:lpstr>
      <vt:lpstr>Présentation PowerPoint</vt:lpstr>
      <vt:lpstr>Ergonomie WEB</vt:lpstr>
      <vt:lpstr>Objectifs de ce module</vt:lpstr>
      <vt:lpstr>Plan du module</vt:lpstr>
      <vt:lpstr>UML</vt:lpstr>
      <vt:lpstr>Définition (wikipédia)</vt:lpstr>
      <vt:lpstr>Outil pour faire de l’UML</vt:lpstr>
      <vt:lpstr>Types de diagrammes :</vt:lpstr>
      <vt:lpstr>Use Case</vt:lpstr>
      <vt:lpstr>Définition (wikipédia)</vt:lpstr>
      <vt:lpstr>Quand faire un diagramme de cas d’utilisation ?</vt:lpstr>
      <vt:lpstr>Vocabulaire</vt:lpstr>
      <vt:lpstr>Vocabulaire</vt:lpstr>
      <vt:lpstr>Présentation PowerPoint</vt:lpstr>
      <vt:lpstr>Activity</vt:lpstr>
      <vt:lpstr>Définition (wikipédia)</vt:lpstr>
      <vt:lpstr>Vocabulaire</vt:lpstr>
      <vt:lpstr>Vocabulaire</vt:lpstr>
      <vt:lpstr>Vocabulaire</vt:lpstr>
      <vt:lpstr>Présentation PowerPoint</vt:lpstr>
      <vt:lpstr>Des questions ?</vt:lpstr>
      <vt:lpstr>Exercice</vt:lpstr>
      <vt:lpstr>Conseils de base</vt:lpstr>
      <vt:lpstr>Définition</vt:lpstr>
      <vt:lpstr>Page d’accueil</vt:lpstr>
      <vt:lpstr>Page d’accueil</vt:lpstr>
      <vt:lpstr>Navigation intuitive</vt:lpstr>
      <vt:lpstr>Navigation intuitive</vt:lpstr>
      <vt:lpstr>Aspects visuels et lisibilité</vt:lpstr>
      <vt:lpstr>Aspects visuels et lisibilité</vt:lpstr>
      <vt:lpstr>Gestion des erreurs</vt:lpstr>
      <vt:lpstr>Gestion des erreurs</vt:lpstr>
      <vt:lpstr>Des questions ?</vt:lpstr>
      <vt:lpstr>Bonnes pratiques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Des questions ?</vt:lpstr>
      <vt:lpstr>Biais cognitifs</vt:lpstr>
      <vt:lpstr>Le biais d’ancrage</vt:lpstr>
      <vt:lpstr>Effet leure</vt:lpstr>
      <vt:lpstr>Un tien vaut mieux que deux tu l’auras !</vt:lpstr>
      <vt:lpstr>Effet « rime »</vt:lpstr>
      <vt:lpstr>Effet d’urgence</vt:lpstr>
      <vt:lpstr>Effet de rareté</vt:lpstr>
      <vt:lpstr>Erreurs et mauvaises idées.</vt:lpstr>
      <vt:lpstr>Confusion </vt:lpstr>
      <vt:lpstr>Frustration</vt:lpstr>
      <vt:lpstr>Frustration</vt:lpstr>
      <vt:lpstr>Exemples</vt:lpstr>
      <vt:lpstr>Exemples</vt:lpstr>
      <vt:lpstr>Exemples</vt:lpstr>
      <vt:lpstr>Exemples</vt:lpstr>
      <vt:lpstr>Réussite et bonnes pratiques.</vt:lpstr>
      <vt:lpstr>Exemples</vt:lpstr>
      <vt:lpstr>Présentation PowerPoint</vt:lpstr>
    </vt:vector>
  </TitlesOfParts>
  <Company>Auvence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benjamin.maas@imie.fr</dc:creator>
  <cp:lastModifiedBy>Benjamin MAAS</cp:lastModifiedBy>
  <cp:revision>644</cp:revision>
  <dcterms:created xsi:type="dcterms:W3CDTF">2013-09-27T15:06:02Z</dcterms:created>
  <dcterms:modified xsi:type="dcterms:W3CDTF">2018-10-18T09:16:58Z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0x0101006C8A2194F6D70140B38AB767F8EB220F</vt:lpwstr>
  </property>
</Properties>
</file>