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customXml/itemProps1.xml" ContentType="application/vnd.openxmlformats-officedocument.customXmlProperties+xml"/>
  <Default Extension="jpeg" ContentType="image/jpeg"/>
  <Default Extension="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Default Extension="png" ContentType="image/png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צורה חופשית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צורה חופשית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כותרת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7" name="כותרת משנה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 smtClean="0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30" name="מציין מיקום של תאריך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5420-48EB-4932-B139-FD844FB5755A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19" name="מציין מיקום של כותרת תחתונה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מציין מיקום של מספר שקופית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8645-582A-4340-9DB1-E9526758F75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5420-48EB-4932-B139-FD844FB5755A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8645-582A-4340-9DB1-E9526758F7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5420-48EB-4932-B139-FD844FB5755A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8645-582A-4340-9DB1-E9526758F7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5420-48EB-4932-B139-FD844FB5755A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8645-582A-4340-9DB1-E9526758F7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צורה חופשית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צורה חופשית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5420-48EB-4932-B139-FD844FB5755A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8645-582A-4340-9DB1-E9526758F75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5420-48EB-4932-B139-FD844FB5755A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8645-582A-4340-9DB1-E9526758F7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5420-48EB-4932-B139-FD844FB5755A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8645-582A-4340-9DB1-E9526758F7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5420-48EB-4932-B139-FD844FB5755A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8" name="מציין מיקום של מספר שקופית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828645-582A-4340-9DB1-E9526758F75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מציין מיקום של כותרת תחתונה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5420-48EB-4932-B139-FD844FB5755A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8645-582A-4340-9DB1-E9526758F7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5420-48EB-4932-B139-FD844FB5755A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32828645-582A-4340-9DB1-E9526758F7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 smtClean="0"/>
              <a:t>לחץ על הסמל כדי להוסיף תמונה</a:t>
            </a:r>
            <a:endParaRPr kumimoji="0" lang="en-US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C5245420-48EB-4932-B139-FD844FB5755A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8645-582A-4340-9DB1-E9526758F7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צורה חופשית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צורה חופשית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מציין מיקום של כותרת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0" name="מציין מיקום טקסט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 smtClean="0"/>
              <a:t>רמה שנייה</a:t>
            </a:r>
          </a:p>
          <a:p>
            <a:pPr lvl="2" eaLnBrk="1" latinLnBrk="0" hangingPunct="1"/>
            <a:r>
              <a:rPr kumimoji="0" lang="he-IL" smtClean="0"/>
              <a:t>רמה שלישית</a:t>
            </a:r>
          </a:p>
          <a:p>
            <a:pPr lvl="3" eaLnBrk="1" latinLnBrk="0" hangingPunct="1"/>
            <a:r>
              <a:rPr kumimoji="0" lang="he-IL" smtClean="0"/>
              <a:t>רמה רביעית</a:t>
            </a:r>
          </a:p>
          <a:p>
            <a:pPr lvl="4" eaLnBrk="1" latinLnBrk="0" hangingPunct="1"/>
            <a:r>
              <a:rPr kumimoji="0" lang="he-IL" smtClean="0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5245420-48EB-4932-B139-FD844FB5755A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22" name="מציין מיקום של כותרת תחתונה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מציין מיקום של מספר שקופית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2828645-582A-4340-9DB1-E9526758F75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 smtClean="0"/>
              <a:t>Kalman Filter</a:t>
            </a:r>
            <a:endParaRPr lang="en-US" b="0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>
                <a:cs typeface="+mj-cs"/>
              </a:rPr>
              <a:t>אלירן שמילה</a:t>
            </a:r>
            <a:endParaRPr lang="en-US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92034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 smtClean="0"/>
              <a:t>תוכן עניינים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698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 smtClean="0">
                <a:latin typeface="Arial" pitchFamily="34" charset="0"/>
                <a:cs typeface="Arial" pitchFamily="34" charset="0"/>
              </a:rPr>
              <a:t>רקע ומוטיבציה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algn="r" rtl="1"/>
            <a:r>
              <a:rPr lang="he-IL" sz="1800" b="1" dirty="0" smtClean="0">
                <a:latin typeface="Arial" pitchFamily="34" charset="0"/>
                <a:cs typeface="Arial" pitchFamily="34" charset="0"/>
              </a:rPr>
              <a:t>רעש</a:t>
            </a:r>
            <a:r>
              <a:rPr lang="he-IL" sz="1800" dirty="0" smtClean="0">
                <a:latin typeface="Arial" pitchFamily="34" charset="0"/>
                <a:cs typeface="Arial" pitchFamily="34" charset="0"/>
              </a:rPr>
              <a:t> – תוספת כלשהי לקואורדינטות של דגימה שמרחיקה אותה מהערך האמיתי שלה</a:t>
            </a:r>
          </a:p>
          <a:p>
            <a:pPr algn="r" rtl="1"/>
            <a:endParaRPr lang="he-IL" sz="1800" dirty="0" smtClean="0">
              <a:latin typeface="Arial" pitchFamily="34" charset="0"/>
              <a:cs typeface="Arial" pitchFamily="34" charset="0"/>
            </a:endParaRPr>
          </a:p>
          <a:p>
            <a:pPr algn="r" rtl="1"/>
            <a:r>
              <a:rPr lang="he-IL" sz="1800" dirty="0" smtClean="0">
                <a:latin typeface="Arial" pitchFamily="34" charset="0"/>
                <a:cs typeface="Arial" pitchFamily="34" charset="0"/>
              </a:rPr>
              <a:t>בהינתן אות רועש כקלט, נרצה לסנן את הרעש ולקבל אות נקי יותר.</a:t>
            </a:r>
          </a:p>
          <a:p>
            <a:pPr lvl="1" algn="r" rtl="1"/>
            <a:r>
              <a:rPr lang="he-IL" sz="1400" dirty="0" smtClean="0">
                <a:latin typeface="Arial" pitchFamily="34" charset="0"/>
                <a:cs typeface="Arial" pitchFamily="34" charset="0"/>
              </a:rPr>
              <a:t>עבור אות בדיד – נרצה בכל נקודת זמן לקבל ערך נקי לפחות כמו שהיה בנקודת הזמן הקודמת</a:t>
            </a:r>
          </a:p>
          <a:p>
            <a:pPr algn="r" rtl="1"/>
            <a:endParaRPr lang="he-IL" sz="1800" dirty="0" smtClean="0">
              <a:latin typeface="Arial" pitchFamily="34" charset="0"/>
              <a:cs typeface="Arial" pitchFamily="34" charset="0"/>
            </a:endParaRPr>
          </a:p>
          <a:p>
            <a:pPr algn="r" rtl="1"/>
            <a:r>
              <a:rPr lang="he-IL" sz="1800" dirty="0" smtClean="0">
                <a:latin typeface="Arial" pitchFamily="34" charset="0"/>
                <a:cs typeface="Arial" pitchFamily="34" charset="0"/>
              </a:rPr>
              <a:t>באופן ספציפי יותר - בהינתן תהליך איטרטיבי שמקבל בכל איטרציה </a:t>
            </a:r>
            <a:r>
              <a:rPr lang="he-IL" sz="1800" b="1" dirty="0" smtClean="0">
                <a:latin typeface="Arial" pitchFamily="34" charset="0"/>
                <a:cs typeface="Arial" pitchFamily="34" charset="0"/>
              </a:rPr>
              <a:t>דגימות רועשות </a:t>
            </a:r>
            <a:r>
              <a:rPr lang="he-IL" sz="1800" dirty="0" smtClean="0">
                <a:latin typeface="Arial" pitchFamily="34" charset="0"/>
                <a:cs typeface="Arial" pitchFamily="34" charset="0"/>
              </a:rPr>
              <a:t>(אין אף פעם וודאות לגבי דיוק הדגימה, אבל יודעים עד כמה הדגימה יכולה להיות רחוקה מהאמת), נרצה אלגוריתם אשר בכל איטרציה פולט </a:t>
            </a:r>
            <a:r>
              <a:rPr lang="he-IL" sz="1800" b="1" dirty="0" smtClean="0">
                <a:latin typeface="Arial" pitchFamily="34" charset="0"/>
                <a:cs typeface="Arial" pitchFamily="34" charset="0"/>
              </a:rPr>
              <a:t>הערכה</a:t>
            </a:r>
            <a:r>
              <a:rPr lang="he-IL" sz="1800" dirty="0" smtClean="0">
                <a:latin typeface="Arial" pitchFamily="34" charset="0"/>
                <a:cs typeface="Arial" pitchFamily="34" charset="0"/>
              </a:rPr>
              <a:t> לדגימה הבאה</a:t>
            </a:r>
          </a:p>
          <a:p>
            <a:pPr lvl="1" algn="r" rtl="1"/>
            <a:r>
              <a:rPr lang="he-IL" sz="1400" dirty="0" smtClean="0">
                <a:latin typeface="Arial" pitchFamily="34" charset="0"/>
                <a:cs typeface="Arial" pitchFamily="34" charset="0"/>
              </a:rPr>
              <a:t>בהינתן דגימה באיטרציה ה-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i-1</a:t>
            </a:r>
            <a:r>
              <a:rPr lang="he-IL" sz="1400" dirty="0" smtClean="0">
                <a:latin typeface="Arial" pitchFamily="34" charset="0"/>
                <a:cs typeface="Arial" pitchFamily="34" charset="0"/>
              </a:rPr>
              <a:t>, ובהינתן הערכה לערכי דגימה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i-1</a:t>
            </a:r>
            <a:r>
              <a:rPr lang="he-IL" sz="1400" dirty="0" smtClean="0">
                <a:latin typeface="Arial" pitchFamily="34" charset="0"/>
                <a:cs typeface="Arial" pitchFamily="34" charset="0"/>
              </a:rPr>
              <a:t> שחושבו באיטרציה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i-2</a:t>
            </a:r>
            <a:r>
              <a:rPr lang="he-IL" sz="1400" dirty="0" smtClean="0">
                <a:latin typeface="Arial" pitchFamily="34" charset="0"/>
                <a:cs typeface="Arial" pitchFamily="34" charset="0"/>
              </a:rPr>
              <a:t>, נרצה הערכה לערכי הדגימה שתגיע באיטרציה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he-IL" sz="1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 algn="r" rtl="1"/>
            <a:endParaRPr lang="he-IL" sz="1400" dirty="0" smtClean="0">
              <a:latin typeface="Arial" pitchFamily="34" charset="0"/>
              <a:cs typeface="Arial" pitchFamily="34" charset="0"/>
            </a:endParaRPr>
          </a:p>
          <a:p>
            <a:pPr algn="r" rtl="1"/>
            <a:r>
              <a:rPr lang="he-IL" sz="1800" b="1" dirty="0" smtClean="0">
                <a:latin typeface="Arial" pitchFamily="34" charset="0"/>
                <a:cs typeface="Arial" pitchFamily="34" charset="0"/>
              </a:rPr>
              <a:t>המטרה שלנו היא להקטין את אי הודאות בהערכה בכל איטרציה.</a:t>
            </a:r>
          </a:p>
          <a:p>
            <a:pPr lvl="1" algn="r" rtl="1"/>
            <a:r>
              <a:rPr lang="he-IL" sz="1400" dirty="0" smtClean="0">
                <a:latin typeface="Arial" pitchFamily="34" charset="0"/>
                <a:cs typeface="Arial" pitchFamily="34" charset="0"/>
              </a:rPr>
              <a:t>קלמן פילטר מבטיח לנו שבכל איטרציה שבה נקבל דגימה, נוכל להבטיח שאי הודאות שלנו לגבי ההערכה תהיה טובה לפחות כמו (כלומר קטנה או שווה ל-) אי הוודאות באיטרציה הקודמת.</a:t>
            </a:r>
          </a:p>
          <a:p>
            <a:pPr lvl="1" algn="r" rtl="1"/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479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143000"/>
          </a:xfrm>
        </p:spPr>
        <p:txBody>
          <a:bodyPr/>
          <a:lstStyle/>
          <a:p>
            <a:pPr algn="ctr" rtl="1"/>
            <a:r>
              <a:rPr lang="he-IL" dirty="0" smtClean="0">
                <a:latin typeface="Arial" pitchFamily="34" charset="0"/>
                <a:cs typeface="Arial" pitchFamily="34" charset="0"/>
              </a:rPr>
              <a:t>מבנה האלגוריתם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153400" cy="4525963"/>
              </a:xfrm>
            </p:spPr>
            <p:txBody>
              <a:bodyPr>
                <a:normAutofit/>
              </a:bodyPr>
              <a:lstStyle/>
              <a:p>
                <a:pPr algn="r" rtl="1"/>
                <a:r>
                  <a:rPr lang="he-IL" sz="1800" dirty="0" smtClean="0">
                    <a:latin typeface="Arial" pitchFamily="34" charset="0"/>
                    <a:cs typeface="Arial" pitchFamily="34" charset="0"/>
                  </a:rPr>
                  <a:t>לקלמן פילטר שני שלבים עיקריים בכל איטרציה:</a:t>
                </a:r>
              </a:p>
              <a:p>
                <a:pPr algn="r" rtl="1"/>
                <a:r>
                  <a:rPr lang="en-US" sz="1800" dirty="0" smtClean="0">
                    <a:latin typeface="Arial" pitchFamily="34" charset="0"/>
                    <a:cs typeface="Arial" pitchFamily="34" charset="0"/>
                  </a:rPr>
                  <a:t>Predict </a:t>
                </a:r>
                <a:r>
                  <a:rPr lang="he-IL" sz="1800" dirty="0" smtClean="0">
                    <a:latin typeface="Arial" pitchFamily="34" charset="0"/>
                    <a:cs typeface="Arial" pitchFamily="34" charset="0"/>
                  </a:rPr>
                  <a:t> - בשלב זה מחשבים את וקטור המצב הבא, ואת מטריצת ה-</a:t>
                </a:r>
                <a:r>
                  <a:rPr lang="en-US" sz="1800" dirty="0" smtClean="0">
                    <a:latin typeface="Arial" pitchFamily="34" charset="0"/>
                    <a:cs typeface="Arial" pitchFamily="34" charset="0"/>
                  </a:rPr>
                  <a:t>covariance</a:t>
                </a:r>
                <a:r>
                  <a:rPr lang="he-IL" sz="1800" dirty="0" smtClean="0">
                    <a:latin typeface="Arial" pitchFamily="34" charset="0"/>
                    <a:cs typeface="Arial" pitchFamily="34" charset="0"/>
                  </a:rPr>
                  <a:t>: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sz="1800" i="1">
                                <a:latin typeface="Cambria Math"/>
                                <a:cs typeface="Arial" pitchFamily="34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/>
                                <a:cs typeface="Arial" pitchFamily="34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/>
                            <a:cs typeface="Arial" pitchFamily="34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/>
                            <a:cs typeface="Arial" pitchFamily="34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/>
                            <a:cs typeface="Arial" pitchFamily="34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/>
                            <a:cs typeface="Arial" pitchFamily="34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  <a:cs typeface="Arial" pitchFamily="34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  <a:cs typeface="Arial" pitchFamily="34" charset="0"/>
                          </a:rPr>
                          <m:t>𝐹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sz="1800" b="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sz="1800" i="1">
                                <a:latin typeface="Cambria Math"/>
                                <a:cs typeface="Arial" pitchFamily="34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/>
                                <a:cs typeface="Arial" pitchFamily="34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/>
                            <a:cs typeface="Arial" pitchFamily="34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/>
                            <a:cs typeface="Arial" pitchFamily="34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/>
                            <a:cs typeface="Arial" pitchFamily="34" charset="0"/>
                          </a:rPr>
                          <m:t>1</m:t>
                        </m:r>
                        <m:r>
                          <a:rPr lang="en-US" sz="1800" b="0" i="1" smtClean="0">
                            <a:latin typeface="Cambria Math"/>
                            <a:cs typeface="Arial" pitchFamily="34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/>
                            <a:cs typeface="Arial" pitchFamily="34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/>
                            <a:cs typeface="Arial" pitchFamily="34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/>
                            <a:cs typeface="Arial" pitchFamily="34" charset="0"/>
                          </a:rPr>
                          <m:t>1</m:t>
                        </m:r>
                        <m:r>
                          <a:rPr lang="en-US" sz="1800" b="0" i="1" smtClean="0">
                            <a:latin typeface="Cambria Math"/>
                            <a:cs typeface="Arial" pitchFamily="34" charset="0"/>
                          </a:rPr>
                          <m:t> 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  <a:cs typeface="Arial" pitchFamily="34" charset="0"/>
                      </a:rPr>
                      <m:t>+ </m:t>
                    </m:r>
                    <m:sSub>
                      <m:sSubPr>
                        <m:ctrlPr>
                          <a:rPr lang="en-US" sz="1800" b="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  <a:cs typeface="Arial" pitchFamily="34" charset="0"/>
                          </a:rPr>
                          <m:t>𝐵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sz="1800" b="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  <a:cs typeface="Arial" pitchFamily="34" charset="0"/>
                          </a:rPr>
                          <m:t>𝑈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800" dirty="0" smtClean="0">
                  <a:latin typeface="Arial" pitchFamily="34" charset="0"/>
                  <a:cs typeface="Arial" pitchFamily="34" charset="0"/>
                </a:endParaRP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  <a:cs typeface="Arial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  <a:cs typeface="Arial" pitchFamily="34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/>
                            <a:cs typeface="Arial" pitchFamily="34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/>
                            <a:cs typeface="Arial" pitchFamily="34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/>
                            <a:cs typeface="Arial" pitchFamily="34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  <a:cs typeface="Arial" pitchFamily="34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  <a:cs typeface="Arial" pitchFamily="34" charset="0"/>
                          </a:rPr>
                          <m:t>𝐹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sz="1800" b="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  <a:cs typeface="Arial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  <a:cs typeface="Arial" pitchFamily="34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/>
                            <a:cs typeface="Arial" pitchFamily="34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/>
                            <a:cs typeface="Arial" pitchFamily="34" charset="0"/>
                          </a:rPr>
                          <m:t>1</m:t>
                        </m:r>
                        <m:r>
                          <a:rPr lang="en-US" sz="1800" b="0" i="1" smtClean="0">
                            <a:latin typeface="Cambria Math"/>
                            <a:cs typeface="Arial" pitchFamily="34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/>
                            <a:cs typeface="Arial" pitchFamily="34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/>
                            <a:cs typeface="Arial" pitchFamily="34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sz="1800" b="0" i="1" smtClean="0">
                            <a:latin typeface="Cambria Math"/>
                            <a:cs typeface="Arial" pitchFamily="34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/>
                            <a:cs typeface="Arial" pitchFamily="34" charset="0"/>
                          </a:rPr>
                          <m:t>𝐹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sub>
                      <m:sup>
                        <m:r>
                          <a:rPr lang="en-US" sz="1800" b="0" i="1" smtClean="0">
                            <a:latin typeface="Cambria Math"/>
                            <a:cs typeface="Arial" pitchFamily="34" charset="0"/>
                          </a:rPr>
                          <m:t>𝑇</m:t>
                        </m:r>
                      </m:sup>
                    </m:sSubSup>
                    <m:r>
                      <a:rPr lang="en-US" sz="1800" b="0" i="1" smtClean="0">
                        <a:latin typeface="Cambria Math"/>
                        <a:cs typeface="Arial" pitchFamily="34" charset="0"/>
                      </a:rPr>
                      <m:t>+</m:t>
                    </m:r>
                    <m:sSub>
                      <m:sSubPr>
                        <m:ctrlPr>
                          <a:rPr lang="en-US" sz="1800" b="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  <a:cs typeface="Arial" pitchFamily="34" charset="0"/>
                          </a:rPr>
                          <m:t>𝑄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800" dirty="0" smtClean="0">
                  <a:latin typeface="Arial" pitchFamily="34" charset="0"/>
                  <a:cs typeface="Arial" pitchFamily="34" charset="0"/>
                </a:endParaRPr>
              </a:p>
              <a:p>
                <a:pPr algn="r" rtl="1"/>
                <a:r>
                  <a:rPr lang="he-IL" sz="1800" dirty="0" smtClean="0">
                    <a:latin typeface="Arial" pitchFamily="34" charset="0"/>
                    <a:cs typeface="Arial" pitchFamily="34" charset="0"/>
                  </a:rPr>
                  <a:t>כאשר </a:t>
                </a:r>
                <a:endParaRPr lang="en-US" sz="1800" dirty="0" smtClean="0">
                  <a:latin typeface="Arial" pitchFamily="34" charset="0"/>
                  <a:cs typeface="Arial" pitchFamily="34" charset="0"/>
                </a:endParaRPr>
              </a:p>
              <a:p>
                <a:pPr lvl="1" algn="r" rtl="1"/>
                <a:r>
                  <a:rPr lang="he-IL" sz="1400" dirty="0" smtClean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sz="1400" i="1">
                                <a:latin typeface="Cambria Math"/>
                                <a:cs typeface="Arial" pitchFamily="34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/>
                                <a:cs typeface="Arial" pitchFamily="34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sz="14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  <m:r>
                          <a:rPr lang="en-US" sz="1400" i="1">
                            <a:latin typeface="Cambria Math"/>
                            <a:cs typeface="Arial" pitchFamily="34" charset="0"/>
                          </a:rPr>
                          <m:t>|</m:t>
                        </m:r>
                        <m:r>
                          <a:rPr lang="en-US" sz="14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  <m:r>
                          <a:rPr lang="en-US" sz="1400" i="1">
                            <a:latin typeface="Cambria Math"/>
                            <a:cs typeface="Arial" pitchFamily="34" charset="0"/>
                          </a:rPr>
                          <m:t>−</m:t>
                        </m:r>
                        <m:r>
                          <a:rPr lang="en-US" sz="1400" i="1">
                            <a:latin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e-IL" sz="1400" dirty="0" smtClean="0">
                    <a:latin typeface="Arial" pitchFamily="34" charset="0"/>
                    <a:cs typeface="Arial" pitchFamily="34" charset="0"/>
                  </a:rPr>
                  <a:t> - חיזוי וקטור המצב בנק' זמן </a:t>
                </a:r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t</a:t>
                </a:r>
                <a:r>
                  <a:rPr lang="he-IL" sz="1400" dirty="0" smtClean="0">
                    <a:latin typeface="Arial" pitchFamily="34" charset="0"/>
                    <a:cs typeface="Arial" pitchFamily="34" charset="0"/>
                  </a:rPr>
                  <a:t> בהינתן המידע הקיים בנק' זמן </a:t>
                </a:r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t-1</a:t>
                </a:r>
                <a:endParaRPr lang="he-IL" sz="1400" dirty="0" smtClean="0">
                  <a:latin typeface="Arial" pitchFamily="34" charset="0"/>
                  <a:cs typeface="Arial" pitchFamily="34" charset="0"/>
                </a:endParaRPr>
              </a:p>
              <a:p>
                <a:pPr lvl="1" algn="r" rt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  <a:cs typeface="Arial" pitchFamily="34" charset="0"/>
                          </a:rPr>
                          <m:t>𝐹</m:t>
                        </m:r>
                      </m:e>
                      <m:sub>
                        <m:r>
                          <a:rPr lang="en-US" sz="14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he-IL" sz="1400" dirty="0" smtClean="0">
                    <a:latin typeface="Arial" pitchFamily="34" charset="0"/>
                    <a:cs typeface="Arial" pitchFamily="34" charset="0"/>
                  </a:rPr>
                  <a:t> - מטריצת המעבר</a:t>
                </a:r>
              </a:p>
              <a:p>
                <a:pPr lvl="1" algn="r" rt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sz="1400" i="1">
                                <a:latin typeface="Cambria Math"/>
                                <a:cs typeface="Arial" pitchFamily="34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/>
                                <a:cs typeface="Arial" pitchFamily="34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sz="14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  <m:r>
                          <a:rPr lang="en-US" sz="1400" i="1">
                            <a:latin typeface="Cambria Math"/>
                            <a:cs typeface="Arial" pitchFamily="34" charset="0"/>
                          </a:rPr>
                          <m:t>−</m:t>
                        </m:r>
                        <m:r>
                          <a:rPr lang="en-US" sz="1400" i="1">
                            <a:latin typeface="Cambria Math"/>
                            <a:cs typeface="Arial" pitchFamily="34" charset="0"/>
                          </a:rPr>
                          <m:t>1</m:t>
                        </m:r>
                        <m:r>
                          <a:rPr lang="en-US" sz="1400" i="1">
                            <a:latin typeface="Cambria Math"/>
                            <a:cs typeface="Arial" pitchFamily="34" charset="0"/>
                          </a:rPr>
                          <m:t>|</m:t>
                        </m:r>
                        <m:r>
                          <a:rPr lang="en-US" sz="14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  <m:r>
                          <a:rPr lang="en-US" sz="1400" i="1">
                            <a:latin typeface="Cambria Math"/>
                            <a:cs typeface="Arial" pitchFamily="34" charset="0"/>
                          </a:rPr>
                          <m:t>−</m:t>
                        </m:r>
                        <m:r>
                          <a:rPr lang="en-US" sz="1400" i="1">
                            <a:latin typeface="Cambria Math"/>
                            <a:cs typeface="Arial" pitchFamily="34" charset="0"/>
                          </a:rPr>
                          <m:t>1</m:t>
                        </m:r>
                        <m:r>
                          <a:rPr lang="en-US" sz="1400" i="1">
                            <a:latin typeface="Cambria Math"/>
                            <a:cs typeface="Arial" pitchFamily="34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he-IL" sz="1400" dirty="0" smtClean="0">
                    <a:latin typeface="Arial" pitchFamily="34" charset="0"/>
                    <a:cs typeface="Arial" pitchFamily="34" charset="0"/>
                  </a:rPr>
                  <a:t> - וקטור המצב המעודכן בנק' זמן </a:t>
                </a:r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t-1</a:t>
                </a:r>
                <a:r>
                  <a:rPr lang="he-IL" sz="1400" dirty="0" smtClean="0">
                    <a:latin typeface="Arial" pitchFamily="34" charset="0"/>
                    <a:cs typeface="Arial" pitchFamily="34" charset="0"/>
                  </a:rPr>
                  <a:t>. הוא עודכן על-סמך הדגימה שהגיעה בנק' זמן </a:t>
                </a:r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t-1</a:t>
                </a:r>
                <a:r>
                  <a:rPr lang="he-IL" sz="1400" dirty="0" smtClean="0">
                    <a:latin typeface="Arial" pitchFamily="34" charset="0"/>
                    <a:cs typeface="Arial" pitchFamily="34" charset="0"/>
                  </a:rPr>
                  <a:t> (ועל סמך משקול הערך של הדגימה וערך הפרדיקציה של נק' זמן </a:t>
                </a:r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t-1</a:t>
                </a:r>
                <a:r>
                  <a:rPr lang="he-IL" sz="1400" dirty="0" smtClean="0">
                    <a:latin typeface="Arial" pitchFamily="34" charset="0"/>
                    <a:cs typeface="Arial" pitchFamily="34" charset="0"/>
                  </a:rPr>
                  <a:t>).</a:t>
                </a:r>
              </a:p>
              <a:p>
                <a:pPr lvl="1" algn="r" rt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  <a:cs typeface="Arial" pitchFamily="34" charset="0"/>
                          </a:rPr>
                          <m:t>𝐵</m:t>
                        </m:r>
                      </m:e>
                      <m:sub>
                        <m:r>
                          <a:rPr lang="en-US" sz="14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he-IL" sz="1400" dirty="0">
                    <a:latin typeface="Arial" pitchFamily="34" charset="0"/>
                    <a:cs typeface="Arial" pitchFamily="34" charset="0"/>
                  </a:rPr>
                  <a:t>	- מטריצת </a:t>
                </a:r>
                <a:r>
                  <a:rPr lang="he-IL" sz="1400" dirty="0" smtClean="0">
                    <a:latin typeface="Arial" pitchFamily="34" charset="0"/>
                    <a:cs typeface="Arial" pitchFamily="34" charset="0"/>
                  </a:rPr>
                  <a:t>שליטה (מפורט במסמך)</a:t>
                </a:r>
                <a:endParaRPr lang="he-IL" sz="1400" dirty="0">
                  <a:latin typeface="Arial" pitchFamily="34" charset="0"/>
                  <a:cs typeface="Arial" pitchFamily="34" charset="0"/>
                </a:endParaRPr>
              </a:p>
              <a:p>
                <a:pPr lvl="1" algn="r" rt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  <a:cs typeface="Arial" pitchFamily="34" charset="0"/>
                          </a:rPr>
                          <m:t>𝑈</m:t>
                        </m:r>
                      </m:e>
                      <m:sub>
                        <m:r>
                          <a:rPr lang="en-US" sz="14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he-IL" sz="1400" dirty="0" smtClean="0">
                    <a:latin typeface="Arial" pitchFamily="34" charset="0"/>
                    <a:cs typeface="Arial" pitchFamily="34" charset="0"/>
                  </a:rPr>
                  <a:t> - וקטור שליטה (מפורט במסמך)</a:t>
                </a:r>
              </a:p>
              <a:p>
                <a:pPr lvl="1" algn="r" rt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  <a:cs typeface="Arial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14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  <m:r>
                          <a:rPr lang="en-US" sz="1400" i="1">
                            <a:latin typeface="Cambria Math"/>
                            <a:cs typeface="Arial" pitchFamily="34" charset="0"/>
                          </a:rPr>
                          <m:t>|</m:t>
                        </m:r>
                        <m:r>
                          <a:rPr lang="en-US" sz="14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  <m:r>
                          <a:rPr lang="en-US" sz="1400" i="1">
                            <a:latin typeface="Cambria Math"/>
                            <a:cs typeface="Arial" pitchFamily="34" charset="0"/>
                          </a:rPr>
                          <m:t>−</m:t>
                        </m:r>
                        <m:r>
                          <a:rPr lang="en-US" sz="1400" i="1">
                            <a:latin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e-IL" sz="1400" dirty="0" smtClean="0">
                    <a:latin typeface="Arial" pitchFamily="34" charset="0"/>
                    <a:cs typeface="Arial" pitchFamily="34" charset="0"/>
                  </a:rPr>
                  <a:t> - מטריצת אי הודאות (מט' </a:t>
                </a:r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Covariance</a:t>
                </a:r>
                <a:r>
                  <a:rPr lang="he-IL" sz="1400" dirty="0" smtClean="0">
                    <a:latin typeface="Arial" pitchFamily="34" charset="0"/>
                    <a:cs typeface="Arial" pitchFamily="34" charset="0"/>
                  </a:rPr>
                  <a:t>) בנק' זמן </a:t>
                </a:r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t</a:t>
                </a:r>
                <a:r>
                  <a:rPr lang="he-IL" sz="1400" dirty="0" smtClean="0">
                    <a:latin typeface="Arial" pitchFamily="34" charset="0"/>
                    <a:cs typeface="Arial" pitchFamily="34" charset="0"/>
                  </a:rPr>
                  <a:t>, שמחושבת על סמך המידע שקיים בנק' זמן </a:t>
                </a:r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t-1</a:t>
                </a:r>
                <a:r>
                  <a:rPr lang="he-IL" sz="1400" dirty="0" smtClean="0"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:pPr lvl="1" algn="r" rt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  <a:cs typeface="Arial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14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  <m:r>
                          <a:rPr lang="en-US" sz="1400" i="1">
                            <a:latin typeface="Cambria Math"/>
                            <a:cs typeface="Arial" pitchFamily="34" charset="0"/>
                          </a:rPr>
                          <m:t>−</m:t>
                        </m:r>
                        <m:r>
                          <a:rPr lang="en-US" sz="1400" i="1">
                            <a:latin typeface="Cambria Math"/>
                            <a:cs typeface="Arial" pitchFamily="34" charset="0"/>
                          </a:rPr>
                          <m:t>1</m:t>
                        </m:r>
                        <m:r>
                          <a:rPr lang="en-US" sz="1400" i="1">
                            <a:latin typeface="Cambria Math"/>
                            <a:cs typeface="Arial" pitchFamily="34" charset="0"/>
                          </a:rPr>
                          <m:t>|</m:t>
                        </m:r>
                        <m:r>
                          <a:rPr lang="en-US" sz="14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  <m:r>
                          <a:rPr lang="en-US" sz="1400" i="1">
                            <a:latin typeface="Cambria Math"/>
                            <a:cs typeface="Arial" pitchFamily="34" charset="0"/>
                          </a:rPr>
                          <m:t>−</m:t>
                        </m:r>
                        <m:r>
                          <a:rPr lang="en-US" sz="1400" i="1">
                            <a:latin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e-IL" sz="1400" dirty="0" smtClean="0">
                    <a:latin typeface="Arial" pitchFamily="34" charset="0"/>
                    <a:cs typeface="Arial" pitchFamily="34" charset="0"/>
                  </a:rPr>
                  <a:t> - מטריצת </a:t>
                </a:r>
                <a:r>
                  <a:rPr lang="en-US" sz="1400" dirty="0" err="1" smtClean="0">
                    <a:latin typeface="Arial" pitchFamily="34" charset="0"/>
                    <a:cs typeface="Arial" pitchFamily="34" charset="0"/>
                  </a:rPr>
                  <a:t>Covaraince</a:t>
                </a:r>
                <a:r>
                  <a:rPr lang="he-IL" sz="1400" dirty="0" smtClean="0">
                    <a:latin typeface="Arial" pitchFamily="34" charset="0"/>
                    <a:cs typeface="Arial" pitchFamily="34" charset="0"/>
                  </a:rPr>
                  <a:t> של נק' זמן </a:t>
                </a:r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t-1</a:t>
                </a:r>
                <a:r>
                  <a:rPr lang="he-IL" sz="1400" dirty="0" smtClean="0">
                    <a:latin typeface="Arial" pitchFamily="34" charset="0"/>
                    <a:cs typeface="Arial" pitchFamily="34" charset="0"/>
                  </a:rPr>
                  <a:t>, שמחושבת על-סמך המידע בנק' זמן </a:t>
                </a:r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t-1</a:t>
                </a:r>
                <a:endParaRPr lang="he-IL" sz="1400" dirty="0" smtClean="0">
                  <a:latin typeface="Arial" pitchFamily="34" charset="0"/>
                  <a:cs typeface="Arial" pitchFamily="34" charset="0"/>
                </a:endParaRPr>
              </a:p>
              <a:p>
                <a:pPr lvl="1" algn="r" rt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  <a:cs typeface="Arial" pitchFamily="34" charset="0"/>
                          </a:rPr>
                          <m:t>𝑄</m:t>
                        </m:r>
                      </m:e>
                      <m:sub>
                        <m:r>
                          <a:rPr lang="en-US" sz="14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he-IL" sz="1400" dirty="0" smtClean="0">
                    <a:latin typeface="Arial" pitchFamily="34" charset="0"/>
                    <a:cs typeface="Arial" pitchFamily="34" charset="0"/>
                  </a:rPr>
                  <a:t> - מטריצת </a:t>
                </a:r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Covariance</a:t>
                </a:r>
                <a:r>
                  <a:rPr lang="he-IL" sz="1400" dirty="0" smtClean="0">
                    <a:latin typeface="Arial" pitchFamily="34" charset="0"/>
                    <a:cs typeface="Arial" pitchFamily="34" charset="0"/>
                  </a:rPr>
                  <a:t> של הרעש בשלב </a:t>
                </a:r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t</a:t>
                </a:r>
                <a:r>
                  <a:rPr lang="he-IL" sz="1400" dirty="0" smtClean="0">
                    <a:latin typeface="Arial" pitchFamily="34" charset="0"/>
                    <a:cs typeface="Arial" pitchFamily="34" charset="0"/>
                  </a:rPr>
                  <a:t> –תלוי במודל (ראה בהמשך).</a:t>
                </a:r>
                <a:endParaRPr lang="en-US" sz="14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153400" cy="4525963"/>
              </a:xfrm>
              <a:blipFill rotWithShape="1">
                <a:blip r:embed="rId2"/>
                <a:stretch>
                  <a:fillRect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4240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>
                <a:latin typeface="Arial" pitchFamily="34" charset="0"/>
                <a:cs typeface="Arial" pitchFamily="34" charset="0"/>
              </a:rPr>
              <a:t>מבנה האלגוריתם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algn="r" rtl="1"/>
                <a:r>
                  <a:rPr lang="he-IL" sz="2000" dirty="0" smtClean="0">
                    <a:latin typeface="Arial" pitchFamily="34" charset="0"/>
                    <a:cs typeface="Arial" pitchFamily="34" charset="0"/>
                  </a:rPr>
                  <a:t>שלב ה-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Update</a:t>
                </a:r>
                <a:r>
                  <a:rPr lang="he-IL" sz="20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he-IL" sz="2000" dirty="0" smtClean="0">
                    <a:latin typeface="Arial" pitchFamily="34" charset="0"/>
                    <a:cs typeface="Arial" pitchFamily="34" charset="0"/>
                  </a:rPr>
                  <a:t>– השלב בו מקבלים דגימה עבור האיטרציה הנוכחית, מחשבים את וקטור המדידה השיורי -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he-IL" sz="2000" i="1" smtClean="0">
                            <a:latin typeface="Cambria Math"/>
                            <a:cs typeface="Arial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he-IL" sz="2000" i="1" smtClean="0">
                                <a:latin typeface="Cambria Math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  <a:cs typeface="Arial" pitchFamily="34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  <a:cs typeface="Arial" pitchFamily="34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he-IL" sz="2000" dirty="0" smtClean="0">
                    <a:latin typeface="Arial" pitchFamily="34" charset="0"/>
                    <a:cs typeface="Arial" pitchFamily="34" charset="0"/>
                  </a:rPr>
                  <a:t> - (וקטור אשר מגלם את הפער בין הדגימה הנוכחית לבין ההערכה לערך הדגימה הנוכחית שחושב באיטרציה הקודמת), את הגבר קלמן 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(Kalman Gain)</a:t>
                </a:r>
                <a:r>
                  <a:rPr lang="he-IL" sz="2000" dirty="0" smtClean="0">
                    <a:latin typeface="Arial" pitchFamily="34" charset="0"/>
                    <a:cs typeface="Arial" pitchFamily="34" charset="0"/>
                  </a:rPr>
                  <a:t> של האיטרציה הנוכחית, ובהסתמך על שני אלו </a:t>
                </a:r>
                <a:r>
                  <a:rPr lang="he-IL" sz="2000" b="1" dirty="0" smtClean="0">
                    <a:latin typeface="Arial" pitchFamily="34" charset="0"/>
                    <a:cs typeface="Arial" pitchFamily="34" charset="0"/>
                  </a:rPr>
                  <a:t>מעדכנים את וקטור המצב</a:t>
                </a:r>
                <a:r>
                  <a:rPr lang="he-IL" sz="2000" dirty="0" smtClean="0"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:pPr algn="r" rtl="1"/>
                <a:endParaRPr lang="he-IL" sz="2000" dirty="0" smtClean="0">
                  <a:latin typeface="Arial" pitchFamily="34" charset="0"/>
                  <a:cs typeface="Arial" pitchFamily="34" charset="0"/>
                </a:endParaRPr>
              </a:p>
              <a:p>
                <a:pPr algn="r" rtl="1"/>
                <a:r>
                  <a:rPr lang="he-IL" sz="2000" dirty="0" smtClean="0">
                    <a:latin typeface="Arial" pitchFamily="34" charset="0"/>
                    <a:cs typeface="Arial" pitchFamily="34" charset="0"/>
                  </a:rPr>
                  <a:t>בנוסף מעדכנים גם את מטריצת אי הודאות של האיטרציה הנוכחית על סמך מטריצת אי הודאות השיורית של האיטרציה הנוכחית.</a:t>
                </a:r>
              </a:p>
            </p:txBody>
          </p:sp>
        </mc:Choice>
        <mc:Fallback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98" t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9751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 smtClean="0"/>
              <a:t>מבנה האלגוריתם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he-IL" sz="1800" i="1" smtClean="0">
                            <a:cs typeface="Arial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he-IL" sz="1800" i="1"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cs typeface="Arial" pitchFamily="34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800" i="1">
                                <a:cs typeface="Arial" pitchFamily="34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800" dirty="0">
                    <a:latin typeface="Arial" pitchFamily="34" charset="0"/>
                    <a:cs typeface="Arial" pitchFamily="34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cs typeface="Arial" pitchFamily="34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cs typeface="Arial" pitchFamily="34" charset="0"/>
                          </a:rPr>
                          <m:t>𝑡</m:t>
                        </m:r>
                      </m:sub>
                    </m:sSub>
                    <m:r>
                      <a:rPr lang="en-US" sz="1800" i="1">
                        <a:cs typeface="Arial" pitchFamily="34" charset="0"/>
                      </a:rPr>
                      <m:t>−</m:t>
                    </m:r>
                    <m:sSub>
                      <m:sSubPr>
                        <m:ctrlPr>
                          <a:rPr lang="en-US" sz="1800" i="1"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cs typeface="Arial" pitchFamily="34" charset="0"/>
                          </a:rPr>
                          <m:t>𝐻</m:t>
                        </m:r>
                      </m:e>
                      <m:sub>
                        <m:r>
                          <a:rPr lang="en-US" sz="1800" i="1">
                            <a:cs typeface="Arial" pitchFamily="34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cs typeface="Arial" pitchFamily="34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sz="1800" i="1">
                                <a:cs typeface="Arial" pitchFamily="34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cs typeface="Arial" pitchFamily="34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cs typeface="Arial" pitchFamily="34" charset="0"/>
                          </a:rPr>
                          <m:t>𝑡</m:t>
                        </m:r>
                        <m:r>
                          <a:rPr lang="en-US" sz="1800" i="1">
                            <a:cs typeface="Arial" pitchFamily="34" charset="0"/>
                          </a:rPr>
                          <m:t>|</m:t>
                        </m:r>
                        <m:r>
                          <a:rPr lang="en-US" sz="1800" i="1">
                            <a:cs typeface="Arial" pitchFamily="34" charset="0"/>
                          </a:rPr>
                          <m:t>𝑡</m:t>
                        </m:r>
                        <m:r>
                          <a:rPr lang="en-US" sz="1800" i="1">
                            <a:cs typeface="Arial" pitchFamily="34" charset="0"/>
                          </a:rPr>
                          <m:t>−</m:t>
                        </m:r>
                        <m:r>
                          <a:rPr lang="en-US" sz="1800" i="1">
                            <a:cs typeface="Arial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800" dirty="0">
                  <a:latin typeface="Arial" pitchFamily="34" charset="0"/>
                  <a:cs typeface="Arial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cs typeface="Arial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cs typeface="Arial" pitchFamily="34" charset="0"/>
                          </a:rPr>
                          <m:t>𝑡</m:t>
                        </m:r>
                      </m:sub>
                    </m:sSub>
                    <m:r>
                      <a:rPr lang="en-US" sz="1800" i="1">
                        <a:cs typeface="Arial" pitchFamily="34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cs typeface="Arial" pitchFamily="34" charset="0"/>
                          </a:rPr>
                          <m:t>𝐻</m:t>
                        </m:r>
                      </m:e>
                      <m:sub>
                        <m:r>
                          <a:rPr lang="en-US" sz="1800" i="1">
                            <a:cs typeface="Arial" pitchFamily="34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cs typeface="Arial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cs typeface="Arial" pitchFamily="34" charset="0"/>
                          </a:rPr>
                          <m:t>𝑡</m:t>
                        </m:r>
                        <m:r>
                          <a:rPr lang="he-IL" sz="1800" b="0" i="1" smtClean="0">
                            <a:latin typeface="Cambria Math"/>
                            <a:cs typeface="Arial" pitchFamily="34" charset="0"/>
                          </a:rPr>
                          <m:t>|</m:t>
                        </m:r>
                        <m:r>
                          <a:rPr lang="en-US" sz="1800" i="1">
                            <a:cs typeface="Arial" pitchFamily="34" charset="0"/>
                          </a:rPr>
                          <m:t>𝑡</m:t>
                        </m:r>
                        <m:r>
                          <a:rPr lang="en-US" sz="1800" i="1">
                            <a:cs typeface="Arial" pitchFamily="34" charset="0"/>
                          </a:rPr>
                          <m:t>−</m:t>
                        </m:r>
                        <m:r>
                          <a:rPr lang="en-US" sz="1800" i="1">
                            <a:cs typeface="Arial" pitchFamily="34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sz="1800" i="1">
                            <a:cs typeface="Arial" pitchFamily="34" charset="0"/>
                          </a:rPr>
                        </m:ctrlPr>
                      </m:sSubSupPr>
                      <m:e>
                        <m:r>
                          <a:rPr lang="en-US" sz="1800" i="1">
                            <a:cs typeface="Arial" pitchFamily="34" charset="0"/>
                          </a:rPr>
                          <m:t>𝐻</m:t>
                        </m:r>
                      </m:e>
                      <m:sub>
                        <m:r>
                          <a:rPr lang="en-US" sz="1800" i="1">
                            <a:cs typeface="Arial" pitchFamily="34" charset="0"/>
                          </a:rPr>
                          <m:t>𝑡</m:t>
                        </m:r>
                      </m:sub>
                      <m:sup>
                        <m:r>
                          <a:rPr lang="en-US" sz="1800" i="1">
                            <a:cs typeface="Arial" pitchFamily="34" charset="0"/>
                          </a:rPr>
                          <m:t>𝑇</m:t>
                        </m:r>
                      </m:sup>
                    </m:sSubSup>
                    <m:r>
                      <a:rPr lang="en-US" sz="1800" i="1">
                        <a:cs typeface="Arial" pitchFamily="34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cs typeface="Arial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cs typeface="Arial" pitchFamily="34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800" dirty="0">
                  <a:latin typeface="Arial" pitchFamily="34" charset="0"/>
                  <a:cs typeface="Arial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cs typeface="Arial" pitchFamily="34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sz="1800" i="1">
                                <a:cs typeface="Arial" pitchFamily="34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cs typeface="Arial" pitchFamily="34" charset="0"/>
                              </a:rPr>
                              <m:t>𝑋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sz="1800" dirty="0">
                            <a:latin typeface="Arial" pitchFamily="34" charset="0"/>
                            <a:cs typeface="Arial" pitchFamily="34" charset="0"/>
                          </a:rPr>
                          <m:t> </m:t>
                        </m:r>
                      </m:e>
                      <m:sub>
                        <m:r>
                          <a:rPr lang="en-US" sz="1800" i="1">
                            <a:cs typeface="Arial" pitchFamily="34" charset="0"/>
                          </a:rPr>
                          <m:t>𝑡</m:t>
                        </m:r>
                        <m:r>
                          <a:rPr lang="en-US" sz="1800" i="1">
                            <a:cs typeface="Arial" pitchFamily="34" charset="0"/>
                          </a:rPr>
                          <m:t>|</m:t>
                        </m:r>
                        <m:r>
                          <a:rPr lang="en-US" sz="1800" i="1">
                            <a:cs typeface="Arial" pitchFamily="34" charset="0"/>
                          </a:rPr>
                          <m:t>𝑡</m:t>
                        </m:r>
                      </m:sub>
                    </m:sSub>
                    <m:r>
                      <a:rPr lang="en-US" sz="1800" i="1">
                        <a:cs typeface="Arial" pitchFamily="34" charset="0"/>
                      </a:rPr>
                      <m:t>= </m:t>
                    </m:r>
                    <m:sSub>
                      <m:sSubPr>
                        <m:ctrlPr>
                          <a:rPr lang="en-US" sz="1800" i="1">
                            <a:cs typeface="Arial" pitchFamily="34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sz="1800" i="1">
                                <a:cs typeface="Arial" pitchFamily="34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cs typeface="Arial" pitchFamily="34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cs typeface="Arial" pitchFamily="34" charset="0"/>
                          </a:rPr>
                          <m:t>𝑡</m:t>
                        </m:r>
                        <m:r>
                          <a:rPr lang="en-US" sz="1800" i="1">
                            <a:cs typeface="Arial" pitchFamily="34" charset="0"/>
                          </a:rPr>
                          <m:t>|</m:t>
                        </m:r>
                        <m:r>
                          <a:rPr lang="en-US" sz="1800" i="1">
                            <a:cs typeface="Arial" pitchFamily="34" charset="0"/>
                          </a:rPr>
                          <m:t>𝑡</m:t>
                        </m:r>
                        <m:r>
                          <a:rPr lang="en-US" sz="1800" i="1">
                            <a:cs typeface="Arial" pitchFamily="34" charset="0"/>
                          </a:rPr>
                          <m:t>−</m:t>
                        </m:r>
                        <m:r>
                          <a:rPr lang="en-US" sz="1800" i="1">
                            <a:cs typeface="Arial" pitchFamily="34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cs typeface="Arial" pitchFamily="34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cs typeface="Arial" pitchFamily="34" charset="0"/>
                          </a:rPr>
                          <m:t>𝐾</m:t>
                        </m:r>
                      </m:e>
                      <m:sub>
                        <m:r>
                          <a:rPr lang="en-US" sz="1800" i="1">
                            <a:cs typeface="Arial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he-IL" sz="1800" dirty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he-IL" sz="1800" i="1">
                            <a:cs typeface="Arial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he-IL" sz="1800" i="1"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cs typeface="Arial" pitchFamily="34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800" i="1">
                                <a:cs typeface="Arial" pitchFamily="34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endParaRPr lang="en-US" sz="1800" dirty="0">
                  <a:latin typeface="Arial" pitchFamily="34" charset="0"/>
                  <a:cs typeface="Arial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cs typeface="Arial" pitchFamily="34" charset="0"/>
                          </a:rPr>
                          <m:t>𝐾</m:t>
                        </m:r>
                      </m:e>
                      <m:sub>
                        <m:r>
                          <a:rPr lang="en-US" sz="1800" i="1">
                            <a:cs typeface="Arial" pitchFamily="34" charset="0"/>
                          </a:rPr>
                          <m:t>𝑡</m:t>
                        </m:r>
                      </m:sub>
                    </m:sSub>
                    <m:r>
                      <a:rPr lang="en-US" sz="1800" i="1">
                        <a:cs typeface="Arial" pitchFamily="34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cs typeface="Arial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cs typeface="Arial" pitchFamily="34" charset="0"/>
                          </a:rPr>
                          <m:t>𝑡</m:t>
                        </m:r>
                        <m:r>
                          <a:rPr lang="en-US" sz="1800" i="1">
                            <a:cs typeface="Arial" pitchFamily="34" charset="0"/>
                          </a:rPr>
                          <m:t>|</m:t>
                        </m:r>
                        <m:r>
                          <a:rPr lang="en-US" sz="1800" i="1">
                            <a:cs typeface="Arial" pitchFamily="34" charset="0"/>
                          </a:rPr>
                          <m:t>𝑡</m:t>
                        </m:r>
                        <m:r>
                          <a:rPr lang="en-US" sz="1800" i="1">
                            <a:cs typeface="Arial" pitchFamily="34" charset="0"/>
                          </a:rPr>
                          <m:t>−</m:t>
                        </m:r>
                        <m:r>
                          <a:rPr lang="en-US" sz="1800" i="1">
                            <a:cs typeface="Arial" pitchFamily="34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sz="1800" i="1">
                            <a:cs typeface="Arial" pitchFamily="34" charset="0"/>
                          </a:rPr>
                        </m:ctrlPr>
                      </m:sSubSupPr>
                      <m:e>
                        <m:r>
                          <a:rPr lang="en-US" sz="1800" i="1">
                            <a:cs typeface="Arial" pitchFamily="34" charset="0"/>
                          </a:rPr>
                          <m:t>𝐻</m:t>
                        </m:r>
                      </m:e>
                      <m:sub>
                        <m:r>
                          <a:rPr lang="en-US" sz="1800" i="1">
                            <a:cs typeface="Arial" pitchFamily="34" charset="0"/>
                          </a:rPr>
                          <m:t>𝑡</m:t>
                        </m:r>
                      </m:sub>
                      <m:sup>
                        <m:r>
                          <a:rPr lang="en-US" sz="1800" i="1">
                            <a:cs typeface="Arial" pitchFamily="34" charset="0"/>
                          </a:rPr>
                          <m:t>𝑇</m:t>
                        </m:r>
                      </m:sup>
                    </m:sSubSup>
                    <m:sSubSup>
                      <m:sSubSupPr>
                        <m:ctrlPr>
                          <a:rPr lang="en-US" sz="1800" i="1">
                            <a:cs typeface="Arial" pitchFamily="34" charset="0"/>
                          </a:rPr>
                        </m:ctrlPr>
                      </m:sSubSupPr>
                      <m:e>
                        <m:r>
                          <a:rPr lang="en-US" sz="1800" i="1">
                            <a:cs typeface="Arial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cs typeface="Arial" pitchFamily="34" charset="0"/>
                          </a:rPr>
                          <m:t>𝑡</m:t>
                        </m:r>
                      </m:sub>
                      <m:sup>
                        <m:r>
                          <a:rPr lang="en-US" sz="1800" i="1">
                            <a:cs typeface="Arial" pitchFamily="34" charset="0"/>
                          </a:rPr>
                          <m:t>−</m:t>
                        </m:r>
                        <m:r>
                          <a:rPr lang="en-US" sz="1800" i="1">
                            <a:cs typeface="Arial" pitchFamily="34" charset="0"/>
                          </a:rPr>
                          <m:t>1</m:t>
                        </m:r>
                      </m:sup>
                    </m:sSubSup>
                  </m:oMath>
                </a14:m>
                <a:endParaRPr lang="en-US" sz="1800" dirty="0">
                  <a:latin typeface="Arial" pitchFamily="34" charset="0"/>
                  <a:cs typeface="Arial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cs typeface="Arial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cs typeface="Arial" pitchFamily="34" charset="0"/>
                          </a:rPr>
                          <m:t>𝑡</m:t>
                        </m:r>
                        <m:r>
                          <a:rPr lang="en-US" sz="1800" i="1">
                            <a:cs typeface="Arial" pitchFamily="34" charset="0"/>
                          </a:rPr>
                          <m:t>|</m:t>
                        </m:r>
                        <m:r>
                          <a:rPr lang="en-US" sz="1800" i="1">
                            <a:cs typeface="Arial" pitchFamily="34" charset="0"/>
                          </a:rPr>
                          <m:t>𝑡</m:t>
                        </m:r>
                      </m:sub>
                    </m:sSub>
                    <m:r>
                      <a:rPr lang="en-US" sz="1800" i="1">
                        <a:cs typeface="Arial" pitchFamily="34" charset="0"/>
                      </a:rPr>
                      <m:t>=(</m:t>
                    </m:r>
                    <m:r>
                      <a:rPr lang="en-US" sz="1800" i="1">
                        <a:cs typeface="Arial" pitchFamily="34" charset="0"/>
                      </a:rPr>
                      <m:t>𝐼</m:t>
                    </m:r>
                    <m:r>
                      <a:rPr lang="en-US" sz="1800" i="1">
                        <a:cs typeface="Arial" pitchFamily="34" charset="0"/>
                      </a:rPr>
                      <m:t>−</m:t>
                    </m:r>
                    <m:sSub>
                      <m:sSubPr>
                        <m:ctrlPr>
                          <a:rPr lang="en-US" sz="1800" i="1"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cs typeface="Arial" pitchFamily="34" charset="0"/>
                          </a:rPr>
                          <m:t>𝐾</m:t>
                        </m:r>
                      </m:e>
                      <m:sub>
                        <m:r>
                          <a:rPr lang="en-US" sz="1800" i="1">
                            <a:cs typeface="Arial" pitchFamily="34" charset="0"/>
                          </a:rPr>
                          <m:t>𝑡</m:t>
                        </m:r>
                      </m:sub>
                    </m:sSub>
                    <m:sSubSup>
                      <m:sSubSupPr>
                        <m:ctrlPr>
                          <a:rPr lang="en-US" sz="1800" i="1">
                            <a:cs typeface="Arial" pitchFamily="34" charset="0"/>
                          </a:rPr>
                        </m:ctrlPr>
                      </m:sSubSupPr>
                      <m:e>
                        <m:r>
                          <a:rPr lang="en-US" sz="1800" i="1">
                            <a:cs typeface="Arial" pitchFamily="34" charset="0"/>
                          </a:rPr>
                          <m:t>𝐻</m:t>
                        </m:r>
                      </m:e>
                      <m:sub>
                        <m:r>
                          <a:rPr lang="en-US" sz="1800" i="1">
                            <a:cs typeface="Arial" pitchFamily="34" charset="0"/>
                          </a:rPr>
                          <m:t>𝑡</m:t>
                        </m:r>
                      </m:sub>
                      <m:sup>
                        <m:r>
                          <a:rPr lang="en-US" sz="1800" i="1">
                            <a:cs typeface="Arial" pitchFamily="34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sz="1800" dirty="0">
                    <a:latin typeface="Arial" pitchFamily="34" charset="0"/>
                    <a:cs typeface="Arial" pitchFamily="34" charset="0"/>
                  </a:rPr>
                  <a:t>)</a:t>
                </a:r>
                <a:r>
                  <a:rPr lang="en-US" sz="1800" dirty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cs typeface="Arial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cs typeface="Arial" pitchFamily="34" charset="0"/>
                          </a:rPr>
                          <m:t>𝑡</m:t>
                        </m:r>
                        <m:r>
                          <a:rPr lang="en-US" sz="1800" i="1">
                            <a:cs typeface="Arial" pitchFamily="34" charset="0"/>
                          </a:rPr>
                          <m:t>|</m:t>
                        </m:r>
                        <m:r>
                          <a:rPr lang="en-US" sz="1800" i="1">
                            <a:cs typeface="Arial" pitchFamily="34" charset="0"/>
                          </a:rPr>
                          <m:t>𝑡</m:t>
                        </m:r>
                        <m:r>
                          <a:rPr lang="en-US" sz="1800" i="1">
                            <a:cs typeface="Arial" pitchFamily="34" charset="0"/>
                          </a:rPr>
                          <m:t>−</m:t>
                        </m:r>
                        <m:r>
                          <a:rPr lang="en-US" sz="1800" i="1">
                            <a:cs typeface="Arial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800" dirty="0">
                  <a:latin typeface="Arial" pitchFamily="34" charset="0"/>
                  <a:cs typeface="Arial" pitchFamily="34" charset="0"/>
                </a:endParaRPr>
              </a:p>
              <a:p>
                <a:pPr algn="r" rtl="1"/>
                <a:r>
                  <a:rPr lang="he-IL" sz="1800" dirty="0" smtClean="0">
                    <a:latin typeface="Arial" pitchFamily="34" charset="0"/>
                    <a:cs typeface="Arial" pitchFamily="34" charset="0"/>
                  </a:rPr>
                  <a:t>כאשר:</a:t>
                </a:r>
              </a:p>
              <a:p>
                <a:pPr lvl="1" algn="r" rtl="1"/>
                <a:r>
                  <a:rPr lang="en-US" sz="1400" dirty="0" err="1" smtClean="0">
                    <a:latin typeface="Arial" pitchFamily="34" charset="0"/>
                    <a:cs typeface="Arial" pitchFamily="34" charset="0"/>
                  </a:rPr>
                  <a:t>Y</a:t>
                </a:r>
                <a:r>
                  <a:rPr lang="en-US" sz="1400" baseline="-25000" dirty="0" err="1" smtClean="0">
                    <a:latin typeface="Arial" pitchFamily="34" charset="0"/>
                    <a:cs typeface="Arial" pitchFamily="34" charset="0"/>
                  </a:rPr>
                  <a:t>t</a:t>
                </a:r>
                <a:r>
                  <a:rPr lang="he-IL" sz="1400" baseline="-25000" dirty="0" smtClean="0">
                    <a:latin typeface="Arial" pitchFamily="34" charset="0"/>
                    <a:cs typeface="Arial" pitchFamily="34" charset="0"/>
                  </a:rPr>
                  <a:t> – </a:t>
                </a:r>
                <a:r>
                  <a:rPr lang="he-IL" sz="1400" dirty="0" smtClean="0">
                    <a:latin typeface="Arial" pitchFamily="34" charset="0"/>
                    <a:cs typeface="Arial" pitchFamily="34" charset="0"/>
                  </a:rPr>
                  <a:t>וקטור הדגימה בזמן </a:t>
                </a:r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t</a:t>
                </a:r>
                <a:r>
                  <a:rPr lang="he-IL" sz="1400" dirty="0" smtClean="0">
                    <a:latin typeface="Arial" pitchFamily="34" charset="0"/>
                    <a:cs typeface="Arial" pitchFamily="34" charset="0"/>
                  </a:rPr>
                  <a:t> (כמו כל הדגימות, היא רועשת!)</a:t>
                </a:r>
              </a:p>
              <a:p>
                <a:pPr lvl="1" algn="r" rtl="1"/>
                <a:r>
                  <a:rPr lang="he-IL" sz="1400" dirty="0" smtClean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he-IL" sz="1400" i="1">
                            <a:latin typeface="Cambria Math"/>
                            <a:cs typeface="Arial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he-IL" sz="1400" i="1">
                                <a:latin typeface="Cambria Math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  <a:cs typeface="Arial" pitchFamily="34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  <a:cs typeface="Arial" pitchFamily="34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he-IL" sz="1400" dirty="0" smtClean="0">
                    <a:latin typeface="Arial" pitchFamily="34" charset="0"/>
                    <a:cs typeface="Arial" pitchFamily="34" charset="0"/>
                  </a:rPr>
                  <a:t> - וקטור המדידה השיורי – מגלם את היחס בין </a:t>
                </a:r>
                <a:r>
                  <a:rPr lang="he-IL" sz="1400" dirty="0" err="1" smtClean="0">
                    <a:latin typeface="Arial" pitchFamily="34" charset="0"/>
                    <a:cs typeface="Arial" pitchFamily="34" charset="0"/>
                  </a:rPr>
                  <a:t>האסטימציה</a:t>
                </a:r>
                <a:r>
                  <a:rPr lang="he-IL" sz="1400" dirty="0" smtClean="0">
                    <a:latin typeface="Arial" pitchFamily="34" charset="0"/>
                    <a:cs typeface="Arial" pitchFamily="34" charset="0"/>
                  </a:rPr>
                  <a:t> לבין ההפרש בין </a:t>
                </a:r>
                <a:r>
                  <a:rPr lang="he-IL" sz="1400" dirty="0" err="1" smtClean="0">
                    <a:latin typeface="Arial" pitchFamily="34" charset="0"/>
                    <a:cs typeface="Arial" pitchFamily="34" charset="0"/>
                  </a:rPr>
                  <a:t>האסטימציה</a:t>
                </a:r>
                <a:r>
                  <a:rPr lang="he-IL" sz="14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he-IL" sz="1400" dirty="0">
                    <a:latin typeface="Arial" pitchFamily="34" charset="0"/>
                    <a:cs typeface="Arial" pitchFamily="34" charset="0"/>
                  </a:rPr>
                  <a:t>ו</a:t>
                </a:r>
                <a:r>
                  <a:rPr lang="he-IL" sz="1400" dirty="0" smtClean="0">
                    <a:latin typeface="Arial" pitchFamily="34" charset="0"/>
                    <a:cs typeface="Arial" pitchFamily="34" charset="0"/>
                  </a:rPr>
                  <a:t>המדידה</a:t>
                </a:r>
              </a:p>
              <a:p>
                <a:pPr lvl="1" algn="r" rt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  <a:cs typeface="Arial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14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he-IL" sz="1400" dirty="0" smtClean="0">
                    <a:latin typeface="Arial" pitchFamily="34" charset="0"/>
                    <a:cs typeface="Arial" pitchFamily="34" charset="0"/>
                  </a:rPr>
                  <a:t> - מטריצת אי הודאות השיורית – מגלמת את אי הודאות בנק' זמן </a:t>
                </a:r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t</a:t>
                </a:r>
                <a:r>
                  <a:rPr lang="he-IL" sz="1400" dirty="0" smtClean="0">
                    <a:latin typeface="Arial" pitchFamily="34" charset="0"/>
                    <a:cs typeface="Arial" pitchFamily="34" charset="0"/>
                  </a:rPr>
                  <a:t> בהתחשב באי הודאות שחושבה עבור נק' זמן </a:t>
                </a:r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t</a:t>
                </a:r>
                <a:r>
                  <a:rPr lang="he-IL" sz="1400" dirty="0" smtClean="0">
                    <a:latin typeface="Arial" pitchFamily="34" charset="0"/>
                    <a:cs typeface="Arial" pitchFamily="34" charset="0"/>
                  </a:rPr>
                  <a:t> בנק' זמן </a:t>
                </a:r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t-1</a:t>
                </a:r>
                <a:r>
                  <a:rPr lang="he-IL" sz="1400" dirty="0" smtClean="0">
                    <a:latin typeface="Arial" pitchFamily="34" charset="0"/>
                    <a:cs typeface="Arial" pitchFamily="34" charset="0"/>
                  </a:rPr>
                  <a:t> ובהתחשב ברעש בזמן </a:t>
                </a:r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t</a:t>
                </a:r>
                <a:r>
                  <a:rPr lang="he-IL" sz="1400" dirty="0" smtClean="0"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:pPr lvl="1" algn="r" rt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sz="1400" i="1">
                                <a:latin typeface="Cambria Math"/>
                                <a:cs typeface="Arial" pitchFamily="34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/>
                                <a:cs typeface="Arial" pitchFamily="34" charset="0"/>
                              </a:rPr>
                              <m:t>𝑋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sz="1400" dirty="0">
                            <a:latin typeface="Arial" pitchFamily="34" charset="0"/>
                            <a:cs typeface="Arial" pitchFamily="34" charset="0"/>
                          </a:rPr>
                          <m:t> </m:t>
                        </m:r>
                      </m:e>
                      <m:sub>
                        <m:r>
                          <a:rPr lang="en-US" sz="14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  <m:r>
                          <a:rPr lang="en-US" sz="1400" i="1">
                            <a:latin typeface="Cambria Math"/>
                            <a:cs typeface="Arial" pitchFamily="34" charset="0"/>
                          </a:rPr>
                          <m:t>|</m:t>
                        </m:r>
                        <m:r>
                          <a:rPr lang="en-US" sz="14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he-IL" sz="1400" dirty="0" smtClean="0">
                    <a:latin typeface="Arial" pitchFamily="34" charset="0"/>
                    <a:cs typeface="Arial" pitchFamily="34" charset="0"/>
                  </a:rPr>
                  <a:t> - וקטור המצב המעודכן בשלב </a:t>
                </a:r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t</a:t>
                </a:r>
                <a:endParaRPr lang="he-IL" sz="1400" dirty="0" smtClean="0">
                  <a:latin typeface="Arial" pitchFamily="34" charset="0"/>
                  <a:cs typeface="Arial" pitchFamily="34" charset="0"/>
                </a:endParaRPr>
              </a:p>
              <a:p>
                <a:pPr lvl="1" algn="r" rt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  <a:cs typeface="Arial" pitchFamily="34" charset="0"/>
                          </a:rPr>
                          <m:t>𝐾</m:t>
                        </m:r>
                      </m:e>
                      <m:sub>
                        <m:r>
                          <a:rPr lang="en-US" sz="14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he-IL" sz="1400" dirty="0" smtClean="0">
                    <a:latin typeface="Arial" pitchFamily="34" charset="0"/>
                    <a:cs typeface="Arial" pitchFamily="34" charset="0"/>
                  </a:rPr>
                  <a:t> - הגבר קלמן (</a:t>
                </a:r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Kalman Gain</a:t>
                </a:r>
                <a:r>
                  <a:rPr lang="he-IL" sz="1400" dirty="0" smtClean="0">
                    <a:latin typeface="Arial" pitchFamily="34" charset="0"/>
                    <a:cs typeface="Arial" pitchFamily="34" charset="0"/>
                  </a:rPr>
                  <a:t>) בשלב </a:t>
                </a:r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t</a:t>
                </a:r>
                <a:r>
                  <a:rPr lang="he-IL" sz="1400" dirty="0" smtClean="0">
                    <a:latin typeface="Arial" pitchFamily="34" charset="0"/>
                    <a:cs typeface="Arial" pitchFamily="34" charset="0"/>
                  </a:rPr>
                  <a:t>, הוא קובע כמה חשיבות ניתן לדגימה שהתקבלה בזמן </a:t>
                </a:r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t</a:t>
                </a:r>
                <a:r>
                  <a:rPr lang="he-IL" sz="1400" dirty="0" smtClean="0">
                    <a:latin typeface="Arial" pitchFamily="34" charset="0"/>
                    <a:cs typeface="Arial" pitchFamily="34" charset="0"/>
                  </a:rPr>
                  <a:t>, וכמה חשיבות ניתן </a:t>
                </a:r>
                <a:r>
                  <a:rPr lang="he-IL" sz="1400" dirty="0" err="1" smtClean="0">
                    <a:latin typeface="Arial" pitchFamily="34" charset="0"/>
                    <a:cs typeface="Arial" pitchFamily="34" charset="0"/>
                  </a:rPr>
                  <a:t>לאסטימציה</a:t>
                </a:r>
                <a:r>
                  <a:rPr lang="he-IL" sz="1400" dirty="0" smtClean="0">
                    <a:latin typeface="Arial" pitchFamily="34" charset="0"/>
                    <a:cs typeface="Arial" pitchFamily="34" charset="0"/>
                  </a:rPr>
                  <a:t> שחושבה בשלב </a:t>
                </a:r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t-1</a:t>
                </a:r>
                <a:r>
                  <a:rPr lang="he-IL" sz="1400" dirty="0" smtClean="0">
                    <a:latin typeface="Arial" pitchFamily="34" charset="0"/>
                    <a:cs typeface="Arial" pitchFamily="34" charset="0"/>
                  </a:rPr>
                  <a:t>. </a:t>
                </a:r>
              </a:p>
              <a:p>
                <a:pPr lvl="1" algn="r" rt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  <a:cs typeface="Arial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14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  <m:r>
                          <a:rPr lang="en-US" sz="1400" i="1">
                            <a:latin typeface="Cambria Math"/>
                            <a:cs typeface="Arial" pitchFamily="34" charset="0"/>
                          </a:rPr>
                          <m:t>|</m:t>
                        </m:r>
                        <m:r>
                          <a:rPr lang="en-US" sz="14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he-IL" sz="1400" dirty="0" smtClean="0">
                    <a:latin typeface="Arial" pitchFamily="34" charset="0"/>
                    <a:cs typeface="Arial" pitchFamily="34" charset="0"/>
                  </a:rPr>
                  <a:t> - מטריצת ה-</a:t>
                </a:r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covariance</a:t>
                </a:r>
                <a:r>
                  <a:rPr lang="he-IL" sz="1400" dirty="0" smtClean="0">
                    <a:latin typeface="Arial" pitchFamily="34" charset="0"/>
                    <a:cs typeface="Arial" pitchFamily="34" charset="0"/>
                  </a:rPr>
                  <a:t> בשלב </a:t>
                </a:r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t</a:t>
                </a:r>
                <a:r>
                  <a:rPr lang="he-IL" sz="1400" dirty="0" smtClean="0">
                    <a:latin typeface="Arial" pitchFamily="34" charset="0"/>
                    <a:cs typeface="Arial" pitchFamily="34" charset="0"/>
                  </a:rPr>
                  <a:t>, בהינתן הדגימה שהתקבלה בזמן </a:t>
                </a:r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t</a:t>
                </a:r>
                <a:r>
                  <a:rPr lang="he-IL" sz="1400" dirty="0" smtClean="0"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:pPr lvl="2" algn="r" rtl="1"/>
                <a:r>
                  <a:rPr lang="he-IL" sz="1200" dirty="0" smtClean="0">
                    <a:latin typeface="Arial" pitchFamily="34" charset="0"/>
                    <a:cs typeface="Arial" pitchFamily="34" charset="0"/>
                  </a:rPr>
                  <a:t>נשים לב שאי הודאות בשלב </a:t>
                </a:r>
                <a:r>
                  <a:rPr lang="en-US" sz="1200" dirty="0" smtClean="0">
                    <a:latin typeface="Arial" pitchFamily="34" charset="0"/>
                    <a:cs typeface="Arial" pitchFamily="34" charset="0"/>
                  </a:rPr>
                  <a:t>t</a:t>
                </a:r>
                <a:r>
                  <a:rPr lang="he-IL" sz="1200" dirty="0" smtClean="0">
                    <a:latin typeface="Arial" pitchFamily="34" charset="0"/>
                    <a:cs typeface="Arial" pitchFamily="34" charset="0"/>
                  </a:rPr>
                  <a:t> היא טובה לפחות כמו אי הודאות בשלב </a:t>
                </a:r>
                <a:r>
                  <a:rPr lang="en-US" sz="1200" dirty="0" smtClean="0">
                    <a:latin typeface="Arial" pitchFamily="34" charset="0"/>
                    <a:cs typeface="Arial" pitchFamily="34" charset="0"/>
                  </a:rPr>
                  <a:t>t-1</a:t>
                </a:r>
                <a:r>
                  <a:rPr lang="he-IL" sz="1200" dirty="0" smtClean="0">
                    <a:latin typeface="Arial" pitchFamily="34" charset="0"/>
                    <a:cs typeface="Arial" pitchFamily="34" charset="0"/>
                  </a:rPr>
                  <a:t>.</a:t>
                </a:r>
                <a:endParaRPr lang="en-US" sz="1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973323"/>
      </p:ext>
    </p:extLst>
  </p:cSld>
  <p:clrMapOvr>
    <a:masterClrMapping/>
  </p:clrMapOvr>
</p:sld>
</file>

<file path=ppt/theme/theme1.xml><?xml version="1.0" encoding="utf-8"?>
<a:theme xmlns:a="http://schemas.openxmlformats.org/drawingml/2006/main" name="טכני">
  <a:themeElements>
    <a:clrScheme name="טכני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טכני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טכני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_x05e1__x05d8__x05d0__x05d8__x05d5__x05e1_ xmlns="70624ea7-175a-4cec-946e-852464f3c0da">טיוטה</_x05e1__x05d8__x05d0__x05d8__x05d5__x05e1_>
    <_x05de__x05d9__x05dc__x05d5__x05ea__x0020__x05de__x05e4__x05ea__x05d7__x0020__x0028__x05e4__x05e1__x05d9__x05e7__x05d9__x05dd__x0020__x05d1__x05d9__x05df__x0020__x05de__x05d9__x05dc__x05d4__x0020__x05d5__x05de__x05d9__x05dc__x05d4__x0029_ xmlns="70624ea7-175a-4cec-946e-852464f3c0da" xsi:nil="true"/>
    <_x05e0__x05d5__x05e9__x05d0_ xmlns="70624ea7-175a-4cec-946e-852464f3c0da">הכשרות צוות לב - מסמכי הכשרה</_x05e0__x05d5__x05e9__x05d0_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מסמך" ma:contentTypeID="0x010100AB5C71384DC56D4BA2093DA90D939D1D" ma:contentTypeVersion="5" ma:contentTypeDescription="צור מסמך חדש." ma:contentTypeScope="" ma:versionID="3253b7b5e366a11439d9c1cc97e15db1">
  <xsd:schema xmlns:xsd="http://www.w3.org/2001/XMLSchema" xmlns:p="http://schemas.microsoft.com/office/2006/metadata/properties" xmlns:ns2="70624ea7-175a-4cec-946e-852464f3c0da" targetNamespace="http://schemas.microsoft.com/office/2006/metadata/properties" ma:root="true" ma:fieldsID="5bcacd76e35dcdb9d9d21c3597ce566a" ns2:_="">
    <xsd:import namespace="70624ea7-175a-4cec-946e-852464f3c0da"/>
    <xsd:element name="properties">
      <xsd:complexType>
        <xsd:sequence>
          <xsd:element name="documentManagement">
            <xsd:complexType>
              <xsd:all>
                <xsd:element ref="ns2:_x05e0__x05d5__x05e9__x05d0_" minOccurs="0"/>
                <xsd:element ref="ns2:_x05e1__x05d8__x05d0__x05d8__x05d5__x05e1_" minOccurs="0"/>
                <xsd:element ref="ns2:_x05de__x05d9__x05dc__x05d5__x05ea__x0020__x05de__x05e4__x05ea__x05d7__x0020__x0028__x05e4__x05e1__x05d9__x05e7__x05d9__x05dd__x0020__x05d1__x05d9__x05df__x0020__x05de__x05d9__x05dc__x05d4__x0020__x05d5__x05de__x05d9__x05dc__x05d4__x0029_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0624ea7-175a-4cec-946e-852464f3c0da" elementFormDefault="qualified">
    <xsd:import namespace="http://schemas.microsoft.com/office/2006/documentManagement/types"/>
    <xsd:element name="_x05e0__x05d5__x05e9__x05d0_" ma:index="8" nillable="true" ma:displayName="נושא - תת נושא" ma:default="--------------- בחר שלב מתאים---------------" ma:format="Dropdown" ma:internalName="_x05e0__x05d5__x05e9__x05d0_">
      <xsd:simpleType>
        <xsd:restriction base="dms:Choice">
          <xsd:enumeration value="--------------- בחר שלב מתאים---------------"/>
          <xsd:enumeration value="בדה&quot;ת ו-POC - כללי"/>
          <xsd:enumeration value="מסמכי הנדסה כלליים - משערך גנרי"/>
          <xsd:enumeration value="מסמכי הנדסה כלליים - מקבצים"/>
          <xsd:enumeration value="מסמכי הנדסה כלליים - מל&quot;מ"/>
          <xsd:enumeration value="מסמכי הנדסה כלליים - ICD"/>
          <xsd:enumeration value="מסמכי הנדסה כלליים - ארכיטקטורה לרכיבים"/>
          <xsd:enumeration value="מסמכי הנדסה כלליים - אפיוני על"/>
          <xsd:enumeration value="מסמכי הנדסה כלליים - הגדרות"/>
          <xsd:enumeration value="מסמכי הנדסה כלליים - אפיוני תצוגה"/>
          <xsd:enumeration value="מסמכי הנדסה כלליים - אפיונים מבצעיים"/>
          <xsd:enumeration value="מסמכי הנדסה כלליים - BI"/>
          <xsd:enumeration value="מסמכי הנדסה כלליים - מאמן"/>
          <xsd:enumeration value="מסמכי הנדסה כלליים - חק&quot;ב"/>
          <xsd:enumeration value="מסמכי הנדסה כלליים - עוקב"/>
          <xsd:enumeration value="מסמכי הנדסה כלליים - ארכיון"/>
          <xsd:enumeration value="מסמכי הנדסה כלליים - תצוגות"/>
          <xsd:enumeration value="מסמכי הנדסה כלליים - טק&quot;א"/>
          <xsd:enumeration value="מסמכי הנדסה כלליים - עוקב טק&quot;ק"/>
          <xsd:enumeration value="מסמכי הנדסה כלליים - מאמין גולמי"/>
          <xsd:enumeration value="מסמכי הנדסה כלליים - מופ ונושאים עתידיים"/>
          <xsd:enumeration value="מדריכים - כללי"/>
          <xsd:enumeration value="נהלים - סטנדרטים"/>
          <xsd:enumeration value="נהלים - הוראות עבודה"/>
          <xsd:enumeration value="ניהול ידע – כללי"/>
          <xsd:enumeration value="במ&quot;מ - כללי"/>
          <xsd:enumeration value="מסמכים כלליים - כללי"/>
          <xsd:enumeration value="מצגות - כללי"/>
          <xsd:enumeration value="לב - ת&quot;ע"/>
          <xsd:enumeration value="תצוגות - ת&quot;ע"/>
          <xsd:enumeration value="ממשקים - ת&quot;ע"/>
          <xsd:enumeration value="ממשקים - הדרכות"/>
          <xsd:enumeration value="ממשקים - בדיקות ביצועים"/>
          <xsd:enumeration value="ממשקים - מסמכים כלליים"/>
          <xsd:enumeration value="סביבות ושרתים - מיפוי"/>
          <xsd:enumeration value="אינטגרציות - כללי"/>
          <xsd:enumeration value="הכשרות צוות לב - מסמכי הכשרה"/>
          <xsd:enumeration value="הכשרות צוות לב - חומר עזר"/>
          <xsd:enumeration value="הכשרות צוות ממשקים - מסמכי הכשרה"/>
          <xsd:enumeration value="הכשרות צוות ממשקים - חומר עזר"/>
          <xsd:enumeration value="הכשרות צוות תצוגות - מסמכי הכשרה"/>
          <xsd:enumeration value="הכשרות צוות תצוגות - חומר עזר"/>
          <xsd:enumeration value="דרישות - דרישות מתשתיות"/>
          <xsd:enumeration value="תהליך הפיתוח - devops"/>
        </xsd:restriction>
      </xsd:simpleType>
    </xsd:element>
    <xsd:element name="_x05e1__x05d8__x05d0__x05d8__x05d5__x05e1_" ma:index="9" nillable="true" ma:displayName="סטאטוס" ma:default="טיוטה" ma:format="Dropdown" ma:internalName="_x05e1__x05d8__x05d0__x05d8__x05d5__x05e1_">
      <xsd:simpleType>
        <xsd:restriction base="dms:Choice">
          <xsd:enumeration value="טיוטה"/>
          <xsd:enumeration value="בעבודה"/>
          <xsd:enumeration value="ממתין לאישור"/>
          <xsd:enumeration value="סופי"/>
        </xsd:restriction>
      </xsd:simpleType>
    </xsd:element>
    <xsd:element name="_x05de__x05d9__x05dc__x05d5__x05ea__x0020__x05de__x05e4__x05ea__x05d7__x0020__x0028__x05e4__x05e1__x05d9__x05e7__x05d9__x05dd__x0020__x05d1__x05d9__x05df__x0020__x05de__x05d9__x05dc__x05d4__x0020__x05d5__x05de__x05d9__x05dc__x05d4__x0029_" ma:index="10" nillable="true" ma:displayName="מילות מפתח (פסיקים בין מילה ומילה)" ma:internalName="_x05de__x05d9__x05dc__x05d5__x05ea__x0020__x05de__x05e4__x05ea__x05d7__x0020__x0028__x05e4__x05e1__x05d9__x05e7__x05d9__x05dd__x0020__x05d1__x05d9__x05df__x0020__x05de__x05d9__x05dc__x05d4__x0020__x05d5__x05de__x05d9__x05dc__x05d4__x0029_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סוג תוכן" ma:readOnly="true"/>
        <xsd:element ref="dc:title" minOccurs="0" maxOccurs="1" ma:index="4" ma:displayName="כותרת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CA44B60F-2281-4750-A44C-FB09445B972E}"/>
</file>

<file path=customXml/itemProps2.xml><?xml version="1.0" encoding="utf-8"?>
<ds:datastoreItem xmlns:ds="http://schemas.openxmlformats.org/officeDocument/2006/customXml" ds:itemID="{AEFE1C7A-1106-4D5B-BEFD-156326F4444B}"/>
</file>

<file path=customXml/itemProps3.xml><?xml version="1.0" encoding="utf-8"?>
<ds:datastoreItem xmlns:ds="http://schemas.openxmlformats.org/officeDocument/2006/customXml" ds:itemID="{6FDBA57E-75C5-4E95-806F-960A52495334}"/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233</TotalTime>
  <Words>706</Words>
  <Application>Microsoft Office PowerPoint</Application>
  <PresentationFormat>‫הצגה על המסך (4:3)</PresentationFormat>
  <Paragraphs>46</Paragraphs>
  <Slides>6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7" baseType="lpstr">
      <vt:lpstr>טכני</vt:lpstr>
      <vt:lpstr>Kalman Filter</vt:lpstr>
      <vt:lpstr>תוכן עניינים</vt:lpstr>
      <vt:lpstr>רקע ומוטיבציה</vt:lpstr>
      <vt:lpstr>מבנה האלגוריתם</vt:lpstr>
      <vt:lpstr>מבנה האלגוריתם</vt:lpstr>
      <vt:lpstr>מבנה האלגוריתם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Kalman Filter</dc:title>
  <dc:creator>eliran shmila</dc:creator>
  <cp:lastModifiedBy>eliran shmila</cp:lastModifiedBy>
  <cp:revision>24</cp:revision>
  <dcterms:created xsi:type="dcterms:W3CDTF">2016-12-14T07:37:57Z</dcterms:created>
  <dcterms:modified xsi:type="dcterms:W3CDTF">2016-12-14T11:31:53Z</dcterms:modified>
  <cp:contentType>מסמך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0x010100AB5C71384DC56D4BA2093DA90D939D1D</vt:lpwstr>
  </property>
</Properties>
</file>