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8080"/>
    <a:srgbClr val="D29289"/>
    <a:srgbClr val="94F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0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3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C1B9-CD75-C7B6-5589-7A8A86566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629" y="359229"/>
            <a:ext cx="9418320" cy="1052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אלגוריתמי</a:t>
            </a:r>
            <a:r>
              <a:rPr lang="en-US" sz="5600" dirty="0">
                <a:solidFill>
                  <a:schemeClr val="tx1">
                    <a:lumMod val="95000"/>
                    <a:lumOff val="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600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תזמון</a:t>
            </a:r>
            <a:r>
              <a:rPr lang="en-US" sz="5600" dirty="0">
                <a:solidFill>
                  <a:schemeClr val="tx1">
                    <a:lumMod val="95000"/>
                    <a:lumOff val="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600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במעבד</a:t>
            </a:r>
            <a:r>
              <a:rPr lang="en-US" sz="5600" dirty="0">
                <a:solidFill>
                  <a:schemeClr val="tx1">
                    <a:lumMod val="95000"/>
                    <a:lumOff val="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B54F7-CB63-88B8-CA16-87085CCAA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558" y="2986695"/>
            <a:ext cx="9690463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ctr" rt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שם:אוראל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בריאנצב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228600" algn="ctr" rt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סמסטר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2024ג</a:t>
            </a:r>
          </a:p>
          <a:p>
            <a:pPr indent="-228600" algn="ctr" rt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סמינר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בנושא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מיוחד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במדעי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המחשב20375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C2F8A-049E-6BA7-2A4B-CD1D7E58FDE1}"/>
              </a:ext>
            </a:extLst>
          </p:cNvPr>
          <p:cNvSpPr txBox="1"/>
          <p:nvPr/>
        </p:nvSpPr>
        <p:spPr>
          <a:xfrm>
            <a:off x="2083690" y="1411352"/>
            <a:ext cx="752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SJF,Round</a:t>
            </a:r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Robin,Priority</a:t>
            </a:r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68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757D8-FE1C-04A5-3B64-73DE7D668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235" y="227536"/>
            <a:ext cx="6849823" cy="4157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D969C-8255-105A-1085-8CB6620E42C8}"/>
              </a:ext>
            </a:extLst>
          </p:cNvPr>
          <p:cNvSpPr txBox="1"/>
          <p:nvPr/>
        </p:nvSpPr>
        <p:spPr>
          <a:xfrm>
            <a:off x="1219200" y="4662802"/>
            <a:ext cx="10199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אלגוריתם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SJF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הציג את השימוש הגבוה ביותר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במעבד,ייתכן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כי ניהול התור לפי זמן הביצוע הקצר ביותר הוא סיבה לכך.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אלגוריתם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NPP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הציג את השימוש הנמוך ביותר במעבד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ובזכרון,מה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שמעיד על פשטות יחסית בניהול המשאבים.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אלגוריתם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הציג את השימוש הגבוה ביותר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בזכרון,ייתכן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כי ניהול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תעדוף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התהליכים גרם לכך.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8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E336E-9083-AB31-6557-26A5D548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32" y="577623"/>
            <a:ext cx="6877050" cy="4048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F58CC1-0FA9-CB90-3FBF-E75345EA3543}"/>
              </a:ext>
            </a:extLst>
          </p:cNvPr>
          <p:cNvSpPr txBox="1"/>
          <p:nvPr/>
        </p:nvSpPr>
        <p:spPr>
          <a:xfrm>
            <a:off x="981307" y="4962293"/>
            <a:ext cx="9679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למרות הצפייה שאלגוריתם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RR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יציג את ההוגנות הנמוכה ביותר (כלומר השוני בין זמני ההמתנה של התהליכים קטן יחסית)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דווקא אלגוריתם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הציג את ההגינות הנמוכה ביותר.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ייתכן כי תוצאות אלו נגרמו בעקבות בחירת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quantum 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קצר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מידי,קצב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הגעת התהליכים אינו אחיד ועוד.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9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405D-5A4F-750D-19C9-9DB9F71A3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98325"/>
            <a:ext cx="10782300" cy="927704"/>
          </a:xfrm>
        </p:spPr>
        <p:txBody>
          <a:bodyPr/>
          <a:lstStyle/>
          <a:p>
            <a:pPr algn="ctr" rtl="1"/>
            <a:r>
              <a:rPr lang="he-IL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סיכום 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A6789-FDB0-A1C6-0486-597A700F90F0}"/>
              </a:ext>
            </a:extLst>
          </p:cNvPr>
          <p:cNvSpPr txBox="1"/>
          <p:nvPr/>
        </p:nvSpPr>
        <p:spPr>
          <a:xfrm>
            <a:off x="791609" y="1687286"/>
            <a:ext cx="10608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אלגוריתם העדיפות בגרסה המפקיעה שלו ,כלומר אלגוריתם 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Priority Preemptive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הראה את הביצועים הטובים ביותר מכלל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האלגוריתמים,תוצאות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אלו נובעת מהיכולת של האלגוריתם להפקיע את המעבד לתהליכים חשובים ביותר.</a:t>
            </a:r>
          </a:p>
          <a:p>
            <a:pPr algn="r" rtl="1"/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מנגד,אלגוריתם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Robin Round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הראה ביצועים יוצאי דופן מבחינת זמני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תגובה,עם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זמן תגובה ממוצע של 2.53 שניות אך הפגין תוצאות סבירות בשאר המדדים.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אלגוריתם 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SJF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סיפק ביצועים טובים במיוחד בזמני ההמתנה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וההשלמה.היתרון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האלגוריתם נובע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מהתעדוף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תהליכים עם זמן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ביצוע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קצר,מה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שמפחית את זמני ההמתנה הכוללים.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בנוגע לניצולת המעבד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והזכרון,אלגוריתם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SJF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הראה את השימוש הגבוה ביותר במעבד ,זה עלול לקרות עקב ניהול התור לפי זמן הביצוע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הנמוך ביותר. 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לעומת זאת אלגוריתם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Priority preemptive-Non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הראה זמני המתנה והשהייה דומים לאלו של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SJF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אך עם ניצול נמוך יותר של המעבד והזיכרון.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מבחינת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הגינות,ה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NPP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הציג את השונות הגבוהה ביותר בין זמני ההמתנה של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התהליכים,בעוד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הראה את ההגינות הנמוכה ביותר עם זמני ההמתנה קרובים זה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לזה.הדבר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נובע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מתעדוף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התהליכים באלגוריתם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שמוביל להפחתת השונות ביניהם.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8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346F-57C4-8E79-58E8-CAB0656E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95" y="2599901"/>
            <a:ext cx="10772775" cy="1658198"/>
          </a:xfrm>
        </p:spPr>
        <p:txBody>
          <a:bodyPr/>
          <a:lstStyle/>
          <a:p>
            <a:pPr algn="ctr" rtl="1"/>
            <a:r>
              <a:rPr lang="he-IL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שאלות 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8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63CC-0CF3-6AB1-6AB2-BC0ACFE1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87507"/>
            <a:ext cx="10772775" cy="1077596"/>
          </a:xfrm>
        </p:spPr>
        <p:txBody>
          <a:bodyPr>
            <a:normAutofit/>
          </a:bodyPr>
          <a:lstStyle/>
          <a:p>
            <a:pPr algn="ctr"/>
            <a:r>
              <a:rPr lang="he-IL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C5560-A380-8777-18C4-39FFC50C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במצגת זו נסקור ונשווה בין שלושה אלגוריתמי תזמון: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Priority (Non-preemptive and preemptive) </a:t>
            </a: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Round Robin 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Shortest Job First</a:t>
            </a:r>
          </a:p>
          <a:p>
            <a:pPr marL="0" indent="0" algn="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מדדי הביצועים העיקריים שנבדוק הם זמני סיום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(CT)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,זמני המתנה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(WT)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,זמני השהייה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(TT)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,זמני תגובה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(RT)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,ניצולת מעבד וזיכרון והוגנות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כמו כן גם קצב העבודה והתקורה של כל אלגוריתם תיבחן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343C-5DA3-9CFA-632B-6249ADC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381001"/>
            <a:ext cx="10772775" cy="97118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Priority (Non-preemptive and Preemptive)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14E7-2C00-EA73-0F7B-8F344C7B6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58686"/>
            <a:ext cx="10753725" cy="5018313"/>
          </a:xfrm>
        </p:spPr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האלגוריתם בוחר תהליכים לפי עדיפות שנקבעת מראש.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בעבודה נבחן ונסקור את שתי הגרסאות של האלגוריתם:</a:t>
            </a: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Preemptive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בגרסה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זו,האלגוריתם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יכול להפקיע את המעבד מתהליך לטובת </a:t>
            </a:r>
          </a:p>
          <a:p>
            <a:pPr marL="0" indent="0" algn="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תהליכים חדשים שמגיעים כאשר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התעדוף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שלהם גבוה יותר משל התהליך </a:t>
            </a:r>
          </a:p>
          <a:p>
            <a:pPr marL="0" indent="0" algn="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הנוכחי</a:t>
            </a: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Non-preemptive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-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בגרסה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זו,תהליך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שיקבל זמן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ימשיך את ריצתו עד</a:t>
            </a:r>
          </a:p>
          <a:p>
            <a:pPr marL="0" indent="0" algn="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לסיום.</a:t>
            </a:r>
          </a:p>
          <a:p>
            <a:pPr marL="0" indent="0" algn="r" rtl="1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 ניתן להפקיע את המעבד גם כאשר מגיעים תהליכים חשובים יותר לתור.</a:t>
            </a:r>
          </a:p>
          <a:p>
            <a:pPr algn="r" rt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1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9747-0D3F-62D3-448C-CAD3B032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840619"/>
          </a:xfrm>
        </p:spPr>
        <p:txBody>
          <a:bodyPr/>
          <a:lstStyle/>
          <a:p>
            <a:pPr algn="ctr" rtl="1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Round robin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077CC-7BB9-5AA2-3EFE-92D22EC4F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69" y="2013857"/>
            <a:ext cx="10860460" cy="3838939"/>
          </a:xfrm>
        </p:spPr>
        <p:txBody>
          <a:bodyPr/>
          <a:lstStyle/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באלגוריתם </a:t>
            </a:r>
            <a:r>
              <a:rPr lang="he-IL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זה,התהליכים</a:t>
            </a: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מסודרים בסדר מעגלי לפי סדר הגעתם.</a:t>
            </a:r>
          </a:p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כל תהליך מקבל נתח מזמן המעבד בשם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quantum</a:t>
            </a: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המוגדר בהתאם לצרכי</a:t>
            </a:r>
          </a:p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המערכת.</a:t>
            </a:r>
          </a:p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כל תהליך מקבל זמן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quantum </a:t>
            </a: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בתורו,כאשר</a:t>
            </a: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תהליך מסיים את ריצתו הוא יוצא</a:t>
            </a:r>
          </a:p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מהתור אך אם סיים את זמן המעבד שהוקצב לו ועדיין לא סיים את </a:t>
            </a:r>
            <a:r>
              <a:rPr lang="he-IL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ריצתו,יעבור</a:t>
            </a:r>
            <a:endParaRPr lang="he-IL" sz="24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לסוף התור.</a:t>
            </a:r>
          </a:p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האלגוריתם מבטיח הוגנות בין התהליכים אך תגזיר את זמני ההמתנה הכללים.</a:t>
            </a:r>
          </a:p>
          <a:p>
            <a:pPr algn="r" rt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6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04B2-2809-8B35-355C-9A6D43CAA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075" y="535909"/>
            <a:ext cx="10782300" cy="938590"/>
          </a:xfrm>
        </p:spPr>
        <p:txBody>
          <a:bodyPr/>
          <a:lstStyle/>
          <a:p>
            <a:pPr algn="ctr" rtl="1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Shortest Job First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B7E0F-C52D-C2DB-71DF-067578658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828800"/>
            <a:ext cx="10969317" cy="4023996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האלגוריתם בוחר את העבודה בעלת הזמן ביצוע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(BT)</a:t>
            </a: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הקצר ביותר.</a:t>
            </a:r>
          </a:p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קיימת גרסה נוספת שמפקיעה את </a:t>
            </a:r>
            <a:r>
              <a:rPr lang="he-IL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המעבד,בשם</a:t>
            </a: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SRTF</a:t>
            </a: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האלגוריתם צריך לתחזק ולמיין את תור התהליכים הממתינים לפי זמן הביצוע</a:t>
            </a:r>
          </a:p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המינימלי ולכן עלול לצרוך יותר משאבי מערכת.</a:t>
            </a:r>
          </a:p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האלגוריתם מקטין את זמני ההמתנה של התהליכים אך עלול לגרום להרעבה של </a:t>
            </a:r>
          </a:p>
          <a:p>
            <a:pPr algn="r" rtl="1"/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תהליכים אורכים יותר </a:t>
            </a:r>
          </a:p>
          <a:p>
            <a:pPr algn="r" rtl="1"/>
            <a:endParaRPr lang="he-IL" sz="24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endParaRPr lang="he-IL" sz="24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DE1B-6989-4255-AFD5-ECFE9DB9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33324"/>
          </a:xfrm>
        </p:spPr>
        <p:txBody>
          <a:bodyPr>
            <a:normAutofit/>
          </a:bodyPr>
          <a:lstStyle/>
          <a:p>
            <a:pPr algn="ctr" rtl="1"/>
            <a:r>
              <a:rPr lang="he-IL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מדדי ביצועים עיקריים 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E1AF-2BA3-B589-A40D-B0D17C3B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נסביר את המדדים העיקריים בהם השתמשנו להשוואת האלגוריתמים:</a:t>
            </a:r>
          </a:p>
          <a:p>
            <a:pPr marL="182880" algn="r" rtl="1">
              <a:spcBef>
                <a:spcPts val="1800"/>
              </a:spcBef>
              <a:spcAft>
                <a:spcPts val="600"/>
              </a:spcAft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זמני המתנה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(WT)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הזמן שהתהליך ממתין בתור לפני קבלת זמן מעבד.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זמני השהייה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(TT)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הזמן הכולל מרגע הכניסה לתור ועד להשלמת התהליך.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זמני השלמה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(CT)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מתי התהליך הושלם.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זמני תגובה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(RT)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הזמן מרגע בקשת המשאב עד קבלת התגובה הראשונה.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ניצולת מעבד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עד כמה המעבד מנוצל באופן יעיל.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ניצולת זיכרון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עד כמה המשאבים מנוצלים בצורה מיטבית.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הוגנות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מדד לשוויון בחלוקת המשאבים בין כל התהליכים,</a:t>
            </a:r>
          </a:p>
          <a:p>
            <a:pPr marL="182880" algn="r" rtl="1">
              <a:spcBef>
                <a:spcPts val="1800"/>
              </a:spcBef>
              <a:spcAft>
                <a:spcPts val="600"/>
              </a:spcAft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*בעבודה זו נמדוד </a:t>
            </a:r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הוגנות על פי חישוב השונות של זמני ההמתנה של כל </a:t>
            </a:r>
            <a:r>
              <a:rPr lang="he-I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התהליכים.ככל</a:t>
            </a:r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שההגינות גבוהה יותר כך השונות בין זמני התהליכים גדולה יותר.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1CA0-E559-3177-B02B-4A832449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הגדרת הסימולציה 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856D-FF01-6EC4-3C52-AC586500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נשתמש בסימולטורים שנבנו לטובת עבודה זו.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הסימולטורים נכתבו בשפת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בסביבת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WSL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על מנת שהסימולטורים ידמו 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את ריצות האלגוריתמים בסביבת לינוקס.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 מנת לאפשר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אינטרקציה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נוחה נשתמש 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VCXSRV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 מנת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לנטר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אחרי ניצולת המעבד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והזכרון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נשתמש בספריית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psutil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כל הסימולטורים יצרו 100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תהליכים,כאשר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זמן ביצוע מקסימלי הוגדר כ150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מילישניות,זמן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quantum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הוגדר ל55 מילישניות וטווח עדיפות הוא בין 1 ל50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017D-52B8-37F7-BD3B-2575EA0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תוצאות ריצות האלגוריתמים 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F891D-3C5F-DCF8-581C-C633F8F79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06" b="2437"/>
          <a:stretch/>
        </p:blipFill>
        <p:spPr>
          <a:xfrm>
            <a:off x="1755322" y="2157731"/>
            <a:ext cx="8827186" cy="1756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84AB4-BC9A-A348-9237-1638A219CA1E}"/>
              </a:ext>
            </a:extLst>
          </p:cNvPr>
          <p:cNvSpPr txBox="1"/>
          <p:nvPr/>
        </p:nvSpPr>
        <p:spPr>
          <a:xfrm>
            <a:off x="1973766" y="4153860"/>
            <a:ext cx="87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 סמך תוצאות אלו נסיק את המסקנות הבאות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8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">
              <a:srgbClr val="FFB9B9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B798-BE5A-2836-F290-07393094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83" y="4759925"/>
            <a:ext cx="10370634" cy="1950720"/>
          </a:xfrm>
        </p:spPr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נשים לב כי אלגוריתם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Non-Preemptive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מספק את זמני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ההשלמה,ההשהייה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וההמתנה הטובים ביותר. תוצאות אלו נובעות מיכולת האלגוריתם להפקיע את המעבד לטובת תהליכים חשובים יותר.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כמו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כן,אלגוריתם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RR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מספק זמני תגובה נמוכים משמעותית משאר האלגוריתם – זהו בדיוק כוחו של האלגוריתם.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3C9C0-C837-657B-BD53-AE28AFAC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09" y="338002"/>
            <a:ext cx="6981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912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97</TotalTime>
  <Words>856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Courier New</vt:lpstr>
      <vt:lpstr>Tahoma</vt:lpstr>
      <vt:lpstr>Metropolitan</vt:lpstr>
      <vt:lpstr>אלגוריתמי תזמון במעבד </vt:lpstr>
      <vt:lpstr>מבוא </vt:lpstr>
      <vt:lpstr>Priority (Non-preemptive and Preemptive)</vt:lpstr>
      <vt:lpstr>Round robin </vt:lpstr>
      <vt:lpstr>Shortest Job First</vt:lpstr>
      <vt:lpstr>מדדי ביצועים עיקריים </vt:lpstr>
      <vt:lpstr>הגדרת הסימולציה </vt:lpstr>
      <vt:lpstr>תוצאות ריצות האלגוריתמים </vt:lpstr>
      <vt:lpstr>PowerPoint Presentation</vt:lpstr>
      <vt:lpstr>PowerPoint Presentation</vt:lpstr>
      <vt:lpstr>PowerPoint Presentation</vt:lpstr>
      <vt:lpstr>סיכום </vt:lpstr>
      <vt:lpstr>שאלות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Orel Briantsev</dc:creator>
  <cp:lastModifiedBy>Orel Briantsev</cp:lastModifiedBy>
  <cp:revision>4</cp:revision>
  <dcterms:created xsi:type="dcterms:W3CDTF">2024-09-17T08:49:11Z</dcterms:created>
  <dcterms:modified xsi:type="dcterms:W3CDTF">2024-09-17T10:26:14Z</dcterms:modified>
</cp:coreProperties>
</file>