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tl="1" removePersonalInfoOnSave="1" saveSubsetFonts="1">
  <p:sldMasterIdLst>
    <p:sldMasterId id="2147483648" r:id="rId1"/>
  </p:sldMasterIdLst>
  <p:notesMasterIdLst>
    <p:notesMasterId r:id="rId23"/>
  </p:notesMasterIdLst>
  <p:handoutMasterIdLst>
    <p:handoutMasterId r:id="rId24"/>
  </p:handoutMasterIdLst>
  <p:sldIdLst>
    <p:sldId id="256" r:id="rId2"/>
    <p:sldId id="257" r:id="rId3"/>
    <p:sldId id="261" r:id="rId4"/>
    <p:sldId id="262" r:id="rId5"/>
    <p:sldId id="263" r:id="rId6"/>
    <p:sldId id="276" r:id="rId7"/>
    <p:sldId id="277" r:id="rId8"/>
    <p:sldId id="278" r:id="rId9"/>
    <p:sldId id="279" r:id="rId10"/>
    <p:sldId id="264" r:id="rId11"/>
    <p:sldId id="280" r:id="rId12"/>
    <p:sldId id="281" r:id="rId13"/>
    <p:sldId id="283" r:id="rId14"/>
    <p:sldId id="284" r:id="rId15"/>
    <p:sldId id="285" r:id="rId16"/>
    <p:sldId id="286" r:id="rId17"/>
    <p:sldId id="287" r:id="rId18"/>
    <p:sldId id="288" r:id="rId19"/>
    <p:sldId id="289" r:id="rId20"/>
    <p:sldId id="290" r:id="rId21"/>
    <p:sldId id="260"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FF29"/>
    <a:srgbClr val="FF2549"/>
    <a:srgbClr val="003635"/>
    <a:srgbClr val="005856"/>
    <a:srgbClr val="007033"/>
    <a:srgbClr val="5EEC3C"/>
    <a:srgbClr val="F1C88B"/>
    <a:srgbClr val="FE9202"/>
    <a:srgbClr val="1D3A00"/>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274" autoAdjust="0"/>
    <p:restoredTop sz="93792" autoAdjust="0"/>
  </p:normalViewPr>
  <p:slideViewPr>
    <p:cSldViewPr snapToGrid="0">
      <p:cViewPr varScale="1">
        <p:scale>
          <a:sx n="83" d="100"/>
          <a:sy n="83" d="100"/>
        </p:scale>
        <p:origin x="796" y="4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2692" y="28"/>
      </p:cViewPr>
      <p:guideLst/>
    </p:cSldViewPr>
  </p:notes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a:extLst>
              <a:ext uri="{FF2B5EF4-FFF2-40B4-BE49-F238E27FC236}">
                <a16:creationId xmlns:a16="http://schemas.microsoft.com/office/drawing/2014/main" id="{F2ADE60A-6100-417E-BE08-283E09423851}"/>
              </a:ext>
            </a:extLst>
          </p:cNvPr>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a:extLst>
              <a:ext uri="{FF2B5EF4-FFF2-40B4-BE49-F238E27FC236}">
                <a16:creationId xmlns:a16="http://schemas.microsoft.com/office/drawing/2014/main" id="{436A098D-645A-426E-86F0-3B8AFD2FE826}"/>
              </a:ext>
            </a:extLst>
          </p:cNvPr>
          <p:cNvSpPr>
            <a:spLocks noGrp="1"/>
          </p:cNvSpPr>
          <p:nvPr>
            <p:ph type="dt" sz="quarter" idx="1"/>
          </p:nvPr>
        </p:nvSpPr>
        <p:spPr>
          <a:xfrm>
            <a:off x="1588" y="0"/>
            <a:ext cx="2971800" cy="458788"/>
          </a:xfrm>
          <a:prstGeom prst="rect">
            <a:avLst/>
          </a:prstGeom>
        </p:spPr>
        <p:txBody>
          <a:bodyPr vert="horz" lIns="91440" tIns="45720" rIns="91440" bIns="45720" rtlCol="1"/>
          <a:lstStyle>
            <a:lvl1pPr algn="l">
              <a:defRPr sz="1200"/>
            </a:lvl1pPr>
          </a:lstStyle>
          <a:p>
            <a:fld id="{1788F11E-C362-40FC-B4A5-5EF443B9FDDC}" type="datetimeFigureOut">
              <a:rPr lang="he-IL" smtClean="0"/>
              <a:t>ט'/אייר/תשפ"ב</a:t>
            </a:fld>
            <a:endParaRPr lang="he-IL"/>
          </a:p>
        </p:txBody>
      </p:sp>
      <p:sp>
        <p:nvSpPr>
          <p:cNvPr id="4" name="מציין מיקום של כותרת תחתונה 3">
            <a:extLst>
              <a:ext uri="{FF2B5EF4-FFF2-40B4-BE49-F238E27FC236}">
                <a16:creationId xmlns:a16="http://schemas.microsoft.com/office/drawing/2014/main" id="{31FD58DB-EDB3-43BA-8902-A44CB7828DA7}"/>
              </a:ext>
            </a:extLst>
          </p:cNvPr>
          <p:cNvSpPr>
            <a:spLocks noGrp="1"/>
          </p:cNvSpPr>
          <p:nvPr>
            <p:ph type="ftr" sz="quarter" idx="2"/>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5" name="מציין מיקום של מספר שקופית 4">
            <a:extLst>
              <a:ext uri="{FF2B5EF4-FFF2-40B4-BE49-F238E27FC236}">
                <a16:creationId xmlns:a16="http://schemas.microsoft.com/office/drawing/2014/main" id="{D890F048-109C-4846-AA0D-4D072AF436D5}"/>
              </a:ext>
            </a:extLst>
          </p:cNvPr>
          <p:cNvSpPr>
            <a:spLocks noGrp="1"/>
          </p:cNvSpPr>
          <p:nvPr>
            <p:ph type="sldNum" sz="quarter" idx="3"/>
          </p:nvPr>
        </p:nvSpPr>
        <p:spPr>
          <a:xfrm>
            <a:off x="1588" y="8685213"/>
            <a:ext cx="2971800" cy="458787"/>
          </a:xfrm>
          <a:prstGeom prst="rect">
            <a:avLst/>
          </a:prstGeom>
        </p:spPr>
        <p:txBody>
          <a:bodyPr vert="horz" lIns="91440" tIns="45720" rIns="91440" bIns="45720" rtlCol="1" anchor="b"/>
          <a:lstStyle>
            <a:lvl1pPr algn="l">
              <a:defRPr sz="1200"/>
            </a:lvl1pPr>
          </a:lstStyle>
          <a:p>
            <a:fld id="{6D011214-204A-464B-99DA-B60CC6E5574E}" type="slidenum">
              <a:rPr lang="he-IL" smtClean="0"/>
              <a:t>‹#›</a:t>
            </a:fld>
            <a:endParaRPr lang="he-IL"/>
          </a:p>
        </p:txBody>
      </p:sp>
    </p:spTree>
    <p:extLst>
      <p:ext uri="{BB962C8B-B14F-4D97-AF65-F5344CB8AC3E}">
        <p14:creationId xmlns:p14="http://schemas.microsoft.com/office/powerpoint/2010/main" val="26356161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5/10/2022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21</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3224" y="2964426"/>
            <a:ext cx="8203575" cy="1688689"/>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68477" y="376085"/>
            <a:ext cx="8188953" cy="671052"/>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20F60C6B-AE6E-4A41-B9A6-4E2D4880D42F}" type="datetime1">
              <a:rPr lang="en-US" smtClean="0"/>
              <a:t>5/10/2022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E31542-7B12-4D12-BB2E-3D05316B4247}" type="datetime1">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D19A38-0671-47C7-A023-309CF9BAB05B}" type="datetime1">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486A0F-012D-43A9-B4E8-1612BD1D8B0F}" type="datetime1">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895386"/>
            <a:ext cx="8246070" cy="763526"/>
          </a:xfrm>
        </p:spPr>
        <p:txBody>
          <a:bodyPr>
            <a:normAutofit/>
          </a:bodyPr>
          <a:lstStyle>
            <a:lvl1pPr algn="ctr">
              <a:defRPr sz="3600" baseline="0">
                <a:solidFill>
                  <a:srgbClr val="FF2549"/>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629696"/>
            <a:ext cx="8246070" cy="3232625"/>
          </a:xfrm>
        </p:spPr>
        <p:txBody>
          <a:bodyPr/>
          <a:lstStyle>
            <a:lvl1pPr algn="ctr">
              <a:defRPr sz="2800">
                <a:solidFill>
                  <a:srgbClr val="002060"/>
                </a:solidFill>
              </a:defRPr>
            </a:lvl1pPr>
            <a:lvl2pPr algn="ctr">
              <a:defRPr>
                <a:solidFill>
                  <a:srgbClr val="002060"/>
                </a:solidFill>
              </a:defRPr>
            </a:lvl2pPr>
            <a:lvl3pPr algn="ctr">
              <a:defRPr>
                <a:solidFill>
                  <a:srgbClr val="002060"/>
                </a:solidFill>
              </a:defRPr>
            </a:lvl3pPr>
            <a:lvl4pPr algn="ctr">
              <a:defRPr>
                <a:solidFill>
                  <a:srgbClr val="002060"/>
                </a:solidFill>
              </a:defRPr>
            </a:lvl4pPr>
            <a:lvl5pPr algn="ct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32CF5DE-D727-40B5-A717-547A5B50848F}" type="datetime1">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66219" y="391788"/>
            <a:ext cx="6164825" cy="725349"/>
          </a:xfrm>
        </p:spPr>
        <p:txBody>
          <a:bodyPr>
            <a:normAutofit/>
          </a:bodyPr>
          <a:lstStyle>
            <a:lvl1pPr algn="l">
              <a:defRPr sz="3600">
                <a:solidFill>
                  <a:srgbClr val="FF2549"/>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566219" y="1155313"/>
            <a:ext cx="6164825" cy="3511061"/>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423DD80-06F3-409F-8F56-BDA846095FE7}" type="datetime1">
              <a:rPr lang="en-US" smtClean="0"/>
              <a:t>5/10/2022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19703E-C8C6-4135-A53A-AB7A5FF08191}" type="datetime1">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5D246D1-9669-4754-82E6-274AB10FD355}" type="datetime1">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1075435"/>
            <a:ext cx="8093365" cy="763525"/>
          </a:xfrm>
        </p:spPr>
        <p:txBody>
          <a:bodyPr>
            <a:normAutofit/>
          </a:bodyPr>
          <a:lstStyle>
            <a:lvl1pPr algn="ctr">
              <a:defRPr sz="3600" baseline="0">
                <a:solidFill>
                  <a:srgbClr val="FF2549"/>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854619"/>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327016"/>
            <a:ext cx="4040188"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54619"/>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327016"/>
            <a:ext cx="4041775"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8A115E7-2FAA-48D2-8948-C644E291BA48}" type="datetime1">
              <a:rPr lang="en-US" smtClean="0"/>
              <a:t>5/10/2022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657BD89-7AB7-4BE8-B9BC-68F997F62AF5}" type="datetime1">
              <a:rPr lang="en-US" smtClean="0"/>
              <a:t>5/10/2022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4A8EEE-B24D-493A-99A2-4F188CB2C3B8}" type="datetime1">
              <a:rPr lang="en-US" smtClean="0"/>
              <a:t>5/10/2022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B36D8D-A41F-4CED-BA99-B9C5FCB8046B}" type="datetime1">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09B1DD5-3C29-42F6-98AB-0CD00D750933}" type="datetime1">
              <a:rPr lang="en-US" smtClean="0"/>
              <a:t>5/10/2022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2.xml"/><Relationship Id="rId4" Type="http://schemas.openxmlformats.org/officeDocument/2006/relationships/image" Target="../media/image42.jpe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4.sv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1" y="3707784"/>
            <a:ext cx="8203575" cy="1637071"/>
          </a:xfrm>
        </p:spPr>
        <p:txBody>
          <a:bodyPr>
            <a:normAutofit/>
          </a:bodyPr>
          <a:lstStyle/>
          <a:p>
            <a:r>
              <a:rPr lang="en-US" sz="4000" b="1" dirty="0">
                <a:latin typeface="David" panose="020E0502060401010101" pitchFamily="34" charset="-79"/>
                <a:cs typeface="David" panose="020E0502060401010101" pitchFamily="34" charset="-79"/>
              </a:rPr>
              <a:t>DL Project – </a:t>
            </a:r>
            <a:r>
              <a:rPr lang="he-IL" sz="4000" b="1" dirty="0">
                <a:latin typeface="David" panose="020E0502060401010101" pitchFamily="34" charset="-79"/>
                <a:cs typeface="David" panose="020E0502060401010101" pitchFamily="34" charset="-79"/>
              </a:rPr>
              <a:t>חיזוי התנסות בקוקאין</a:t>
            </a:r>
            <a:endParaRPr lang="en-US" sz="4000" b="1" dirty="0">
              <a:latin typeface="David" panose="020E0502060401010101" pitchFamily="34" charset="-79"/>
              <a:cs typeface="David" panose="020E0502060401010101" pitchFamily="34" charset="-79"/>
            </a:endParaRPr>
          </a:p>
        </p:txBody>
      </p:sp>
      <p:sp>
        <p:nvSpPr>
          <p:cNvPr id="5" name="כותרת משנה 4">
            <a:extLst>
              <a:ext uri="{FF2B5EF4-FFF2-40B4-BE49-F238E27FC236}">
                <a16:creationId xmlns:a16="http://schemas.microsoft.com/office/drawing/2014/main" id="{1B30F3FC-C9B6-4FBB-8FBA-42FE273ED0B4}"/>
              </a:ext>
            </a:extLst>
          </p:cNvPr>
          <p:cNvSpPr>
            <a:spLocks noGrp="1"/>
          </p:cNvSpPr>
          <p:nvPr>
            <p:ph type="subTitle" idx="1"/>
          </p:nvPr>
        </p:nvSpPr>
        <p:spPr>
          <a:xfrm>
            <a:off x="402109" y="376084"/>
            <a:ext cx="1844417" cy="1043837"/>
          </a:xfrm>
        </p:spPr>
        <p:txBody>
          <a:bodyPr>
            <a:normAutofit fontScale="85000" lnSpcReduction="20000"/>
          </a:bodyPr>
          <a:lstStyle/>
          <a:p>
            <a:pPr algn="r" rtl="1"/>
            <a:r>
              <a:rPr lang="he-IL" sz="1800" b="1" u="sng" dirty="0">
                <a:latin typeface="David" panose="020E0502060401010101" pitchFamily="34" charset="-79"/>
                <a:ea typeface="+mj-ea"/>
                <a:cs typeface="David" panose="020E0502060401010101" pitchFamily="34" charset="-79"/>
              </a:rPr>
              <a:t>מגישים:</a:t>
            </a:r>
          </a:p>
          <a:p>
            <a:pPr algn="r" rtl="1"/>
            <a:r>
              <a:rPr lang="he-IL" sz="1800" b="1" dirty="0">
                <a:latin typeface="David" panose="020E0502060401010101" pitchFamily="34" charset="-79"/>
                <a:ea typeface="+mj-ea"/>
                <a:cs typeface="David" panose="020E0502060401010101" pitchFamily="34" charset="-79"/>
              </a:rPr>
              <a:t>נועה מור</a:t>
            </a:r>
          </a:p>
          <a:p>
            <a:pPr algn="r" rtl="1"/>
            <a:r>
              <a:rPr lang="he-IL" sz="1800" b="1" dirty="0">
                <a:latin typeface="David" panose="020E0502060401010101" pitchFamily="34" charset="-79"/>
                <a:ea typeface="+mj-ea"/>
                <a:cs typeface="David" panose="020E0502060401010101" pitchFamily="34" charset="-79"/>
              </a:rPr>
              <a:t>אוראל נגר</a:t>
            </a:r>
          </a:p>
          <a:p>
            <a:pPr algn="r" rtl="1"/>
            <a:r>
              <a:rPr lang="he-IL" sz="1800" b="1" dirty="0">
                <a:latin typeface="David" panose="020E0502060401010101" pitchFamily="34" charset="-79"/>
                <a:ea typeface="+mj-ea"/>
                <a:cs typeface="David" panose="020E0502060401010101" pitchFamily="34" charset="-79"/>
              </a:rPr>
              <a:t>אור בן טובים</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6" y="770866"/>
            <a:ext cx="8246070" cy="763526"/>
          </a:xfrm>
        </p:spPr>
        <p:txBody>
          <a:bodyPr>
            <a:normAutofit/>
          </a:bodyPr>
          <a:lstStyle/>
          <a:p>
            <a:pPr marL="0" marR="0" rtl="1">
              <a:lnSpc>
                <a:spcPct val="150000"/>
              </a:lnSpc>
              <a:spcBef>
                <a:spcPts val="0"/>
              </a:spcBef>
              <a:spcAft>
                <a:spcPts val="800"/>
              </a:spcAft>
            </a:pPr>
            <a:r>
              <a:rPr lang="en-US" sz="1800" b="1" dirty="0">
                <a:effectLst/>
                <a:latin typeface="David" panose="020E0502060401010101" pitchFamily="34" charset="-79"/>
                <a:ea typeface="Calibri" panose="020F0502020204030204" pitchFamily="34" charset="0"/>
                <a:cs typeface="Arial" panose="020B0604020202020204" pitchFamily="34" charset="0"/>
              </a:rPr>
              <a:t>Clustering and Binning</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marR="0" algn="r" rtl="1">
              <a:lnSpc>
                <a:spcPct val="150000"/>
              </a:lnSpc>
              <a:spcBef>
                <a:spcPts val="0"/>
              </a:spcBef>
              <a:spcAft>
                <a:spcPts val="800"/>
              </a:spcAft>
            </a:pPr>
            <a:r>
              <a:rPr lang="he-IL" sz="1800" dirty="0">
                <a:effectLst/>
                <a:latin typeface="David" panose="020E0502060401010101" pitchFamily="34" charset="-79"/>
                <a:ea typeface="Calibri" panose="020F0502020204030204" pitchFamily="34" charset="0"/>
                <a:cs typeface="David" panose="020E0502060401010101" pitchFamily="34" charset="-79"/>
              </a:rPr>
              <a:t>רצינו לבחון יצירת פיצ'רים חדשים ע"י שימוש באלגוריתמי </a:t>
            </a:r>
            <a:r>
              <a:rPr lang="en-US" sz="1800" dirty="0">
                <a:effectLst/>
                <a:latin typeface="David" panose="020E0502060401010101" pitchFamily="34" charset="-79"/>
                <a:ea typeface="Calibri" panose="020F0502020204030204" pitchFamily="34" charset="0"/>
                <a:cs typeface="David" panose="020E0502060401010101" pitchFamily="34" charset="-79"/>
              </a:rPr>
              <a:t>Clustering</a:t>
            </a:r>
            <a:r>
              <a:rPr lang="he-IL" sz="1800" dirty="0">
                <a:effectLst/>
                <a:latin typeface="David" panose="020E0502060401010101" pitchFamily="34" charset="-79"/>
                <a:ea typeface="Calibri" panose="020F0502020204030204" pitchFamily="34" charset="0"/>
                <a:cs typeface="David" panose="020E0502060401010101" pitchFamily="34" charset="-79"/>
              </a:rPr>
              <a:t> וביצירת </a:t>
            </a:r>
            <a:r>
              <a:rPr lang="en-US" sz="1800" dirty="0">
                <a:effectLst/>
                <a:latin typeface="David" panose="020E0502060401010101" pitchFamily="34" charset="-79"/>
                <a:ea typeface="Calibri" panose="020F0502020204030204" pitchFamily="34" charset="0"/>
                <a:cs typeface="David" panose="020E0502060401010101" pitchFamily="34" charset="-79"/>
              </a:rPr>
              <a:t>Binning</a:t>
            </a:r>
            <a:r>
              <a:rPr lang="he-IL" sz="1800" dirty="0">
                <a:effectLst/>
                <a:latin typeface="David" panose="020E0502060401010101" pitchFamily="34" charset="-79"/>
                <a:ea typeface="Calibri" panose="020F0502020204030204" pitchFamily="34" charset="0"/>
                <a:cs typeface="David" panose="020E0502060401010101" pitchFamily="34" charset="-79"/>
              </a:rPr>
              <a:t>.</a:t>
            </a:r>
          </a:p>
          <a:p>
            <a:pPr marL="0" marR="0" algn="r" rtl="1">
              <a:lnSpc>
                <a:spcPct val="150000"/>
              </a:lnSpc>
              <a:spcBef>
                <a:spcPts val="0"/>
              </a:spcBef>
              <a:spcAft>
                <a:spcPts val="800"/>
              </a:spcAft>
            </a:pPr>
            <a:r>
              <a:rPr lang="he-IL" sz="1800" dirty="0">
                <a:effectLst/>
                <a:latin typeface="David" panose="020E0502060401010101" pitchFamily="34" charset="-79"/>
                <a:ea typeface="Calibri" panose="020F0502020204030204" pitchFamily="34" charset="0"/>
                <a:cs typeface="David" panose="020E0502060401010101" pitchFamily="34" charset="-79"/>
              </a:rPr>
              <a:t> בחנו 2 אלגוריתמי </a:t>
            </a:r>
            <a:r>
              <a:rPr lang="en-US" sz="1800" dirty="0">
                <a:effectLst/>
                <a:latin typeface="David" panose="020E0502060401010101" pitchFamily="34" charset="-79"/>
                <a:ea typeface="Calibri" panose="020F0502020204030204" pitchFamily="34" charset="0"/>
                <a:cs typeface="David" panose="020E0502060401010101" pitchFamily="34" charset="-79"/>
              </a:rPr>
              <a:t>Clustering </a:t>
            </a:r>
            <a:r>
              <a:rPr lang="he-IL" sz="1800" dirty="0">
                <a:effectLst/>
                <a:latin typeface="David" panose="020E0502060401010101" pitchFamily="34" charset="-79"/>
                <a:ea typeface="Calibri" panose="020F0502020204030204" pitchFamily="34" charset="0"/>
                <a:cs typeface="David" panose="020E0502060401010101" pitchFamily="34" charset="-79"/>
              </a:rPr>
              <a:t> עבור "חמשת התכונות הגדולות": </a:t>
            </a:r>
            <a:r>
              <a:rPr lang="en-US" sz="1800" dirty="0">
                <a:effectLst/>
                <a:latin typeface="David" panose="020E0502060401010101" pitchFamily="34" charset="-79"/>
                <a:ea typeface="Calibri" panose="020F0502020204030204" pitchFamily="34" charset="0"/>
                <a:cs typeface="David" panose="020E0502060401010101" pitchFamily="34" charset="-79"/>
              </a:rPr>
              <a:t> K-means</a:t>
            </a:r>
            <a:r>
              <a:rPr lang="he-IL" sz="1800" dirty="0">
                <a:effectLst/>
                <a:latin typeface="David" panose="020E0502060401010101" pitchFamily="34" charset="-79"/>
                <a:ea typeface="Calibri" panose="020F0502020204030204" pitchFamily="34" charset="0"/>
                <a:cs typeface="David" panose="020E0502060401010101" pitchFamily="34" charset="-79"/>
              </a:rPr>
              <a:t> ו- </a:t>
            </a:r>
            <a:r>
              <a:rPr lang="en-US" sz="1800" dirty="0">
                <a:effectLst/>
                <a:latin typeface="David" panose="020E0502060401010101" pitchFamily="34" charset="-79"/>
                <a:ea typeface="Calibri" panose="020F0502020204030204" pitchFamily="34" charset="0"/>
                <a:cs typeface="David" panose="020E0502060401010101" pitchFamily="34" charset="-79"/>
              </a:rPr>
              <a:t>DBSCAN</a:t>
            </a:r>
            <a:r>
              <a:rPr lang="he-IL" sz="1800" dirty="0">
                <a:effectLst/>
                <a:latin typeface="David" panose="020E0502060401010101" pitchFamily="34" charset="-79"/>
                <a:ea typeface="Calibri" panose="020F0502020204030204" pitchFamily="34" charset="0"/>
                <a:cs typeface="David" panose="020E0502060401010101" pitchFamily="34" charset="-79"/>
              </a:rPr>
              <a:t>.</a:t>
            </a:r>
          </a:p>
          <a:p>
            <a:pPr marL="0" marR="0" algn="r" rtl="1">
              <a:lnSpc>
                <a:spcPct val="150000"/>
              </a:lnSpc>
              <a:spcBef>
                <a:spcPts val="0"/>
              </a:spcBef>
              <a:spcAft>
                <a:spcPts val="800"/>
              </a:spcAft>
            </a:pPr>
            <a:r>
              <a:rPr lang="he-IL" sz="1800" dirty="0">
                <a:effectLst/>
                <a:latin typeface="David" panose="020E0502060401010101" pitchFamily="34" charset="-79"/>
                <a:ea typeface="Calibri" panose="020F0502020204030204" pitchFamily="34" charset="0"/>
                <a:cs typeface="David" panose="020E0502060401010101" pitchFamily="34" charset="-79"/>
              </a:rPr>
              <a:t> יש לציין שבשני האלגוריתמים ביצענו </a:t>
            </a:r>
            <a:r>
              <a:rPr lang="en-US" sz="1800" dirty="0">
                <a:effectLst/>
                <a:latin typeface="David" panose="020E0502060401010101" pitchFamily="34" charset="-79"/>
                <a:ea typeface="Calibri" panose="020F0502020204030204" pitchFamily="34" charset="0"/>
                <a:cs typeface="David" panose="020E0502060401010101" pitchFamily="34" charset="-79"/>
              </a:rPr>
              <a:t>Scaling</a:t>
            </a:r>
            <a:r>
              <a:rPr lang="he-IL" sz="1800" dirty="0">
                <a:effectLst/>
                <a:latin typeface="David" panose="020E0502060401010101" pitchFamily="34" charset="-79"/>
                <a:ea typeface="Calibri" panose="020F0502020204030204" pitchFamily="34" charset="0"/>
                <a:cs typeface="David" panose="020E0502060401010101" pitchFamily="34" charset="-79"/>
              </a:rPr>
              <a:t> בכדי לוודא שכל המשתנים באותו הטווח.</a:t>
            </a:r>
            <a:endParaRPr lang="en-US" sz="1800" dirty="0">
              <a:effectLst/>
              <a:latin typeface="David" panose="020E0502060401010101" pitchFamily="34" charset="-79"/>
              <a:ea typeface="Calibri" panose="020F0502020204030204" pitchFamily="34" charset="0"/>
              <a:cs typeface="David" panose="020E0502060401010101" pitchFamily="34" charset="-79"/>
            </a:endParaRPr>
          </a:p>
        </p:txBody>
      </p:sp>
      <p:sp>
        <p:nvSpPr>
          <p:cNvPr id="10" name="מציין מיקום של מספר שקופית 9">
            <a:extLst>
              <a:ext uri="{FF2B5EF4-FFF2-40B4-BE49-F238E27FC236}">
                <a16:creationId xmlns:a16="http://schemas.microsoft.com/office/drawing/2014/main" id="{1E1FC001-076F-4ECA-9218-690D480D1EA8}"/>
              </a:ext>
            </a:extLst>
          </p:cNvPr>
          <p:cNvSpPr>
            <a:spLocks noGrp="1"/>
          </p:cNvSpPr>
          <p:nvPr>
            <p:ph type="sldNum" sz="quarter" idx="12"/>
          </p:nvPr>
        </p:nvSpPr>
        <p:spPr/>
        <p:txBody>
          <a:bodyPr/>
          <a:lstStyle/>
          <a:p>
            <a:fld id="{B82CCC60-E8CD-4174-8B1A-7DF615B22EEF}" type="slidenum">
              <a:rPr lang="en-US" smtClean="0"/>
              <a:pPr/>
              <a:t>10</a:t>
            </a:fld>
            <a:endParaRPr lang="en-US"/>
          </a:p>
        </p:txBody>
      </p:sp>
      <p:pic>
        <p:nvPicPr>
          <p:cNvPr id="5122" name="Picture 2" descr="Clustering Algorithms and their Significance in Machine Learning — DATA  SCIENCE">
            <a:extLst>
              <a:ext uri="{FF2B5EF4-FFF2-40B4-BE49-F238E27FC236}">
                <a16:creationId xmlns:a16="http://schemas.microsoft.com/office/drawing/2014/main" id="{E6A87386-D45E-E591-23B6-1EEE291D532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4296" y="3253189"/>
            <a:ext cx="2735069" cy="182338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ML | Binning or Discretization - GeeksforGeeks">
            <a:extLst>
              <a:ext uri="{FF2B5EF4-FFF2-40B4-BE49-F238E27FC236}">
                <a16:creationId xmlns:a16="http://schemas.microsoft.com/office/drawing/2014/main" id="{CEF1722F-57C8-1192-D629-24BE32909C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4695" y="3334270"/>
            <a:ext cx="2268805" cy="1512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53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6" y="770866"/>
            <a:ext cx="8246070" cy="763526"/>
          </a:xfrm>
        </p:spPr>
        <p:txBody>
          <a:bodyPr>
            <a:normAutofit/>
          </a:bodyPr>
          <a:lstStyle/>
          <a:p>
            <a:pPr marL="0" marR="0" rtl="1">
              <a:lnSpc>
                <a:spcPct val="150000"/>
              </a:lnSpc>
              <a:spcBef>
                <a:spcPts val="0"/>
              </a:spcBef>
              <a:spcAft>
                <a:spcPts val="800"/>
              </a:spcAft>
            </a:pPr>
            <a:r>
              <a:rPr lang="en-US" sz="1800" b="1" dirty="0">
                <a:effectLst/>
                <a:latin typeface="David" panose="020E0502060401010101" pitchFamily="34" charset="-79"/>
                <a:ea typeface="Calibri" panose="020F0502020204030204" pitchFamily="34" charset="0"/>
                <a:cs typeface="Arial" panose="020B0604020202020204" pitchFamily="34" charset="0"/>
              </a:rPr>
              <a:t>Clustering – K-means</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Content Placeholder 2"/>
          <p:cNvSpPr>
            <a:spLocks noGrp="1"/>
          </p:cNvSpPr>
          <p:nvPr>
            <p:ph idx="1"/>
          </p:nvPr>
        </p:nvSpPr>
        <p:spPr>
          <a:xfrm>
            <a:off x="5792148" y="1534638"/>
            <a:ext cx="3178900" cy="3232625"/>
          </a:xfrm>
        </p:spPr>
        <p:txBody>
          <a:bodyPr>
            <a:normAutofit fontScale="85000" lnSpcReduction="10000"/>
          </a:bodyPr>
          <a:lstStyle/>
          <a:p>
            <a:pPr marL="342900" marR="0" lvl="0" indent="-342900" algn="r" rtl="1">
              <a:lnSpc>
                <a:spcPct val="150000"/>
              </a:lnSpc>
              <a:spcBef>
                <a:spcPts val="0"/>
              </a:spcBef>
              <a:spcAft>
                <a:spcPts val="800"/>
              </a:spcAft>
              <a:buFont typeface="+mj-lt"/>
              <a:buAutoNum type="arabicPeriod"/>
            </a:pPr>
            <a:r>
              <a:rPr lang="en-US" sz="1800" u="sng" dirty="0">
                <a:effectLst/>
                <a:latin typeface="David" panose="020E0502060401010101" pitchFamily="34" charset="-79"/>
                <a:ea typeface="Calibri" panose="020F0502020204030204" pitchFamily="34" charset="0"/>
                <a:cs typeface="David" panose="020E0502060401010101" pitchFamily="34" charset="-79"/>
              </a:rPr>
              <a:t>K-means </a:t>
            </a:r>
            <a:r>
              <a:rPr lang="he-IL" sz="1800" dirty="0">
                <a:effectLst/>
                <a:latin typeface="David" panose="020E0502060401010101" pitchFamily="34" charset="-79"/>
                <a:ea typeface="Calibri" panose="020F0502020204030204" pitchFamily="34" charset="0"/>
                <a:cs typeface="David" panose="020E0502060401010101" pitchFamily="34" charset="-79"/>
              </a:rPr>
              <a:t>– </a:t>
            </a:r>
            <a:r>
              <a:rPr lang="he-IL" sz="1800" dirty="0">
                <a:latin typeface="David" panose="020E0502060401010101" pitchFamily="34" charset="-79"/>
                <a:ea typeface="Calibri" panose="020F0502020204030204" pitchFamily="34" charset="0"/>
                <a:cs typeface="David" panose="020E0502060401010101" pitchFamily="34" charset="-79"/>
              </a:rPr>
              <a:t>בחנו </a:t>
            </a:r>
            <a:r>
              <a:rPr lang="he-IL" sz="1800" dirty="0">
                <a:effectLst/>
                <a:latin typeface="David" panose="020E0502060401010101" pitchFamily="34" charset="-79"/>
                <a:ea typeface="Calibri" panose="020F0502020204030204" pitchFamily="34" charset="0"/>
                <a:cs typeface="David" panose="020E0502060401010101" pitchFamily="34" charset="-79"/>
              </a:rPr>
              <a:t>טווח של 2-6 </a:t>
            </a:r>
            <a:r>
              <a:rPr lang="he-IL" sz="1800" dirty="0" err="1">
                <a:effectLst/>
                <a:latin typeface="David" panose="020E0502060401010101" pitchFamily="34" charset="-79"/>
                <a:ea typeface="Calibri" panose="020F0502020204030204" pitchFamily="34" charset="0"/>
                <a:cs typeface="David" panose="020E0502060401010101" pitchFamily="34" charset="-79"/>
              </a:rPr>
              <a:t>קלאסטרים</a:t>
            </a:r>
            <a:r>
              <a:rPr lang="he-IL" sz="1800" dirty="0">
                <a:effectLst/>
                <a:latin typeface="David" panose="020E0502060401010101" pitchFamily="34" charset="-79"/>
                <a:ea typeface="Calibri" panose="020F0502020204030204" pitchFamily="34" charset="0"/>
                <a:cs typeface="David" panose="020E0502060401010101" pitchFamily="34" charset="-79"/>
              </a:rPr>
              <a:t>. </a:t>
            </a:r>
          </a:p>
          <a:p>
            <a:pPr algn="r" rtl="1">
              <a:lnSpc>
                <a:spcPct val="150000"/>
              </a:lnSpc>
              <a:spcBef>
                <a:spcPts val="0"/>
              </a:spcBef>
              <a:spcAft>
                <a:spcPts val="800"/>
              </a:spcAft>
            </a:pPr>
            <a:r>
              <a:rPr lang="he-IL" sz="1800" dirty="0">
                <a:effectLst/>
                <a:latin typeface="David" panose="020E0502060401010101" pitchFamily="34" charset="-79"/>
                <a:ea typeface="Calibri" panose="020F0502020204030204" pitchFamily="34" charset="0"/>
                <a:cs typeface="David" panose="020E0502060401010101" pitchFamily="34" charset="-79"/>
              </a:rPr>
              <a:t>לאחר הצגה ויזואלית של ציון ה- </a:t>
            </a:r>
            <a:r>
              <a:rPr lang="en-US" sz="1800" dirty="0">
                <a:effectLst/>
                <a:latin typeface="David" panose="020E0502060401010101" pitchFamily="34" charset="-79"/>
                <a:ea typeface="Calibri" panose="020F0502020204030204" pitchFamily="34" charset="0"/>
                <a:cs typeface="David" panose="020E0502060401010101" pitchFamily="34" charset="-79"/>
              </a:rPr>
              <a:t>silhouette</a:t>
            </a:r>
            <a:r>
              <a:rPr lang="he-IL" sz="1800" dirty="0">
                <a:effectLst/>
                <a:latin typeface="David" panose="020E0502060401010101" pitchFamily="34" charset="-79"/>
                <a:ea typeface="Calibri" panose="020F0502020204030204" pitchFamily="34" charset="0"/>
                <a:cs typeface="David" panose="020E0502060401010101" pitchFamily="34" charset="-79"/>
              </a:rPr>
              <a:t> בחרנו חלוקה ל2 </a:t>
            </a:r>
            <a:r>
              <a:rPr lang="he-IL" sz="1800" dirty="0" err="1">
                <a:effectLst/>
                <a:latin typeface="David" panose="020E0502060401010101" pitchFamily="34" charset="-79"/>
                <a:ea typeface="Calibri" panose="020F0502020204030204" pitchFamily="34" charset="0"/>
                <a:cs typeface="David" panose="020E0502060401010101" pitchFamily="34" charset="-79"/>
              </a:rPr>
              <a:t>קלאסטרים</a:t>
            </a:r>
            <a:r>
              <a:rPr lang="he-IL" sz="1800" dirty="0">
                <a:effectLst/>
                <a:latin typeface="David" panose="020E0502060401010101" pitchFamily="34" charset="-79"/>
                <a:ea typeface="Calibri" panose="020F0502020204030204" pitchFamily="34" charset="0"/>
                <a:cs typeface="David" panose="020E0502060401010101" pitchFamily="34" charset="-79"/>
              </a:rPr>
              <a:t> אשר הניבה את</a:t>
            </a:r>
            <a:br>
              <a:rPr lang="en-US" sz="1800" dirty="0">
                <a:effectLst/>
                <a:latin typeface="David" panose="020E0502060401010101" pitchFamily="34" charset="-79"/>
                <a:ea typeface="Calibri" panose="020F0502020204030204" pitchFamily="34" charset="0"/>
                <a:cs typeface="David" panose="020E0502060401010101" pitchFamily="34" charset="-79"/>
              </a:rPr>
            </a:br>
            <a:r>
              <a:rPr lang="he-IL" sz="1800" dirty="0">
                <a:effectLst/>
                <a:latin typeface="David" panose="020E0502060401010101" pitchFamily="34" charset="-79"/>
                <a:ea typeface="Calibri" panose="020F0502020204030204" pitchFamily="34" charset="0"/>
                <a:cs typeface="David" panose="020E0502060401010101" pitchFamily="34" charset="-79"/>
              </a:rPr>
              <a:t> הציון הטוב ביותר, 0.222. </a:t>
            </a:r>
          </a:p>
          <a:p>
            <a:pPr algn="r" rtl="1">
              <a:lnSpc>
                <a:spcPct val="150000"/>
              </a:lnSpc>
              <a:spcBef>
                <a:spcPts val="0"/>
              </a:spcBef>
              <a:spcAft>
                <a:spcPts val="800"/>
              </a:spcAft>
            </a:pPr>
            <a:r>
              <a:rPr lang="he-IL" sz="1800" dirty="0">
                <a:effectLst/>
                <a:latin typeface="David" panose="020E0502060401010101" pitchFamily="34" charset="-79"/>
                <a:ea typeface="Calibri" panose="020F0502020204030204" pitchFamily="34" charset="0"/>
                <a:cs typeface="David" panose="020E0502060401010101" pitchFamily="34" charset="-79"/>
              </a:rPr>
              <a:t>ניתן לראות שככל שעולים</a:t>
            </a:r>
            <a:br>
              <a:rPr lang="en-US" sz="1800" dirty="0">
                <a:effectLst/>
                <a:latin typeface="David" panose="020E0502060401010101" pitchFamily="34" charset="-79"/>
                <a:ea typeface="Calibri" panose="020F0502020204030204" pitchFamily="34" charset="0"/>
                <a:cs typeface="David" panose="020E0502060401010101" pitchFamily="34" charset="-79"/>
              </a:rPr>
            </a:br>
            <a:r>
              <a:rPr lang="he-IL" sz="1800" dirty="0">
                <a:effectLst/>
                <a:latin typeface="David" panose="020E0502060401010101" pitchFamily="34" charset="-79"/>
                <a:ea typeface="Calibri" panose="020F0502020204030204" pitchFamily="34" charset="0"/>
                <a:cs typeface="David" panose="020E0502060401010101" pitchFamily="34" charset="-79"/>
              </a:rPr>
              <a:t> במספר </a:t>
            </a:r>
            <a:r>
              <a:rPr lang="he-IL" sz="1800" dirty="0" err="1">
                <a:effectLst/>
                <a:latin typeface="David" panose="020E0502060401010101" pitchFamily="34" charset="-79"/>
                <a:ea typeface="Calibri" panose="020F0502020204030204" pitchFamily="34" charset="0"/>
                <a:cs typeface="David" panose="020E0502060401010101" pitchFamily="34" charset="-79"/>
              </a:rPr>
              <a:t>הקלסטרים</a:t>
            </a:r>
            <a:r>
              <a:rPr lang="he-IL" sz="1800" dirty="0">
                <a:effectLst/>
                <a:latin typeface="David" panose="020E0502060401010101" pitchFamily="34" charset="-79"/>
                <a:ea typeface="Calibri" panose="020F0502020204030204" pitchFamily="34" charset="0"/>
                <a:cs typeface="David" panose="020E0502060401010101" pitchFamily="34" charset="-79"/>
              </a:rPr>
              <a:t> ממוצע </a:t>
            </a:r>
            <a:br>
              <a:rPr lang="en-US" sz="1800" dirty="0">
                <a:effectLst/>
                <a:latin typeface="David" panose="020E0502060401010101" pitchFamily="34" charset="-79"/>
                <a:ea typeface="Calibri" panose="020F0502020204030204" pitchFamily="34" charset="0"/>
                <a:cs typeface="David" panose="020E0502060401010101" pitchFamily="34" charset="-79"/>
              </a:rPr>
            </a:br>
            <a:r>
              <a:rPr lang="he-IL" sz="1800" dirty="0">
                <a:effectLst/>
                <a:latin typeface="David" panose="020E0502060401010101" pitchFamily="34" charset="-79"/>
                <a:ea typeface="Calibri" panose="020F0502020204030204" pitchFamily="34" charset="0"/>
                <a:cs typeface="David" panose="020E0502060401010101" pitchFamily="34" charset="-79"/>
              </a:rPr>
              <a:t>המדד יורד בכל קבוצה.</a:t>
            </a:r>
            <a:endParaRPr lang="en-US" sz="1800" dirty="0">
              <a:effectLst/>
              <a:latin typeface="David" panose="020E0502060401010101" pitchFamily="34" charset="-79"/>
              <a:ea typeface="Calibri" panose="020F0502020204030204" pitchFamily="34" charset="0"/>
              <a:cs typeface="David" panose="020E0502060401010101" pitchFamily="34" charset="-79"/>
            </a:endParaRPr>
          </a:p>
        </p:txBody>
      </p:sp>
      <p:sp>
        <p:nvSpPr>
          <p:cNvPr id="10" name="מציין מיקום של מספר שקופית 9">
            <a:extLst>
              <a:ext uri="{FF2B5EF4-FFF2-40B4-BE49-F238E27FC236}">
                <a16:creationId xmlns:a16="http://schemas.microsoft.com/office/drawing/2014/main" id="{1E1FC001-076F-4ECA-9218-690D480D1EA8}"/>
              </a:ext>
            </a:extLst>
          </p:cNvPr>
          <p:cNvSpPr>
            <a:spLocks noGrp="1"/>
          </p:cNvSpPr>
          <p:nvPr>
            <p:ph type="sldNum" sz="quarter" idx="12"/>
          </p:nvPr>
        </p:nvSpPr>
        <p:spPr/>
        <p:txBody>
          <a:bodyPr/>
          <a:lstStyle/>
          <a:p>
            <a:fld id="{B82CCC60-E8CD-4174-8B1A-7DF615B22EEF}" type="slidenum">
              <a:rPr lang="en-US" smtClean="0"/>
              <a:pPr/>
              <a:t>11</a:t>
            </a:fld>
            <a:endParaRPr lang="en-US" dirty="0"/>
          </a:p>
        </p:txBody>
      </p:sp>
      <p:grpSp>
        <p:nvGrpSpPr>
          <p:cNvPr id="7" name="Group 6">
            <a:extLst>
              <a:ext uri="{FF2B5EF4-FFF2-40B4-BE49-F238E27FC236}">
                <a16:creationId xmlns:a16="http://schemas.microsoft.com/office/drawing/2014/main" id="{DDAB44E1-38C6-E51E-5422-48F6F0E23ADC}"/>
              </a:ext>
            </a:extLst>
          </p:cNvPr>
          <p:cNvGrpSpPr/>
          <p:nvPr/>
        </p:nvGrpSpPr>
        <p:grpSpPr>
          <a:xfrm>
            <a:off x="172952" y="1629696"/>
            <a:ext cx="5274310" cy="1217295"/>
            <a:chOff x="0" y="0"/>
            <a:chExt cx="5274310" cy="1217424"/>
          </a:xfrm>
        </p:grpSpPr>
        <p:pic>
          <p:nvPicPr>
            <p:cNvPr id="8" name="Picture 7" descr="Text&#10;&#10;Description automatically generated">
              <a:extLst>
                <a:ext uri="{FF2B5EF4-FFF2-40B4-BE49-F238E27FC236}">
                  <a16:creationId xmlns:a16="http://schemas.microsoft.com/office/drawing/2014/main" id="{47B9518F-EDFF-F196-185B-43FABA4EBCF0}"/>
                </a:ext>
              </a:extLst>
            </p:cNvPr>
            <p:cNvPicPr>
              <a:picLocks noChangeAspect="1"/>
            </p:cNvPicPr>
            <p:nvPr/>
          </p:nvPicPr>
          <p:blipFill>
            <a:blip r:embed="rId2"/>
            <a:stretch>
              <a:fillRect/>
            </a:stretch>
          </p:blipFill>
          <p:spPr>
            <a:xfrm>
              <a:off x="0" y="29339"/>
              <a:ext cx="5274310" cy="1188085"/>
            </a:xfrm>
            <a:prstGeom prst="rect">
              <a:avLst/>
            </a:prstGeom>
          </p:spPr>
        </p:pic>
        <p:sp>
          <p:nvSpPr>
            <p:cNvPr id="9" name="Rectangle: Rounded Corners 8">
              <a:extLst>
                <a:ext uri="{FF2B5EF4-FFF2-40B4-BE49-F238E27FC236}">
                  <a16:creationId xmlns:a16="http://schemas.microsoft.com/office/drawing/2014/main" id="{E63F501F-17BE-1089-41C1-E1BD42E92D96}"/>
                </a:ext>
              </a:extLst>
            </p:cNvPr>
            <p:cNvSpPr/>
            <p:nvPr/>
          </p:nvSpPr>
          <p:spPr>
            <a:xfrm>
              <a:off x="24450" y="0"/>
              <a:ext cx="3950991" cy="15647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pic>
        <p:nvPicPr>
          <p:cNvPr id="6146" name="Picture 2">
            <a:extLst>
              <a:ext uri="{FF2B5EF4-FFF2-40B4-BE49-F238E27FC236}">
                <a16:creationId xmlns:a16="http://schemas.microsoft.com/office/drawing/2014/main" id="{A16A9D3E-9678-4271-D6BF-8018F4563F4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2952" y="3028332"/>
            <a:ext cx="3113543" cy="1889234"/>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a:extLst>
              <a:ext uri="{FF2B5EF4-FFF2-40B4-BE49-F238E27FC236}">
                <a16:creationId xmlns:a16="http://schemas.microsoft.com/office/drawing/2014/main" id="{F9B8636D-77E1-8DDA-F885-18808D7EA1A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09400" y="3060862"/>
            <a:ext cx="3189689" cy="1824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073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B8AE6F9-600C-9597-3722-C182E4C22152}"/>
              </a:ext>
            </a:extLst>
          </p:cNvPr>
          <p:cNvPicPr>
            <a:picLocks noChangeAspect="1"/>
          </p:cNvPicPr>
          <p:nvPr/>
        </p:nvPicPr>
        <p:blipFill>
          <a:blip r:embed="rId2"/>
          <a:stretch>
            <a:fillRect/>
          </a:stretch>
        </p:blipFill>
        <p:spPr>
          <a:xfrm>
            <a:off x="1979167" y="599355"/>
            <a:ext cx="5185666" cy="489172"/>
          </a:xfrm>
          <a:prstGeom prst="rect">
            <a:avLst/>
          </a:prstGeom>
        </p:spPr>
      </p:pic>
      <p:sp>
        <p:nvSpPr>
          <p:cNvPr id="2" name="Title 1"/>
          <p:cNvSpPr>
            <a:spLocks noGrp="1"/>
          </p:cNvSpPr>
          <p:nvPr>
            <p:ph type="title"/>
          </p:nvPr>
        </p:nvSpPr>
        <p:spPr>
          <a:xfrm>
            <a:off x="363332" y="365294"/>
            <a:ext cx="8246070" cy="763526"/>
          </a:xfrm>
        </p:spPr>
        <p:txBody>
          <a:bodyPr>
            <a:normAutofit/>
          </a:bodyPr>
          <a:lstStyle/>
          <a:p>
            <a:pPr marL="0" marR="0" rtl="1">
              <a:lnSpc>
                <a:spcPct val="150000"/>
              </a:lnSpc>
              <a:spcBef>
                <a:spcPts val="0"/>
              </a:spcBef>
              <a:spcAft>
                <a:spcPts val="800"/>
              </a:spcAft>
            </a:pPr>
            <a:r>
              <a:rPr lang="en-US" sz="1800" b="1" dirty="0">
                <a:effectLst/>
                <a:latin typeface="David" panose="020E0502060401010101" pitchFamily="34" charset="-79"/>
                <a:ea typeface="Calibri" panose="020F0502020204030204" pitchFamily="34" charset="0"/>
                <a:cs typeface="Arial" panose="020B0604020202020204" pitchFamily="34" charset="0"/>
              </a:rPr>
              <a:t>Clustering – K-means</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Content Placeholder 2"/>
          <p:cNvSpPr>
            <a:spLocks noGrp="1"/>
          </p:cNvSpPr>
          <p:nvPr>
            <p:ph idx="1"/>
          </p:nvPr>
        </p:nvSpPr>
        <p:spPr>
          <a:xfrm>
            <a:off x="186837" y="984516"/>
            <a:ext cx="8770326" cy="763526"/>
          </a:xfrm>
        </p:spPr>
        <p:txBody>
          <a:bodyPr>
            <a:normAutofit fontScale="92500" lnSpcReduction="20000"/>
          </a:bodyPr>
          <a:lstStyle/>
          <a:p>
            <a:pPr marL="0" marR="0" indent="457200" algn="just" rtl="1">
              <a:lnSpc>
                <a:spcPct val="150000"/>
              </a:lnSpc>
              <a:spcBef>
                <a:spcPts val="0"/>
              </a:spcBef>
              <a:spcAft>
                <a:spcPts val="800"/>
              </a:spcAft>
            </a:pPr>
            <a:r>
              <a:rPr lang="he-IL" sz="1800" dirty="0">
                <a:effectLst/>
                <a:latin typeface="Calibri" panose="020F0502020204030204" pitchFamily="34" charset="0"/>
                <a:ea typeface="Calibri" panose="020F0502020204030204" pitchFamily="34" charset="0"/>
                <a:cs typeface="David" panose="020E0502060401010101" pitchFamily="34" charset="-79"/>
              </a:rPr>
              <a:t>רצינו לבחון מהם המאפיינים של כל קבוצה באמצעות גרפי הפאי הבאים. הגרפים הבאים מתארים את החלוקה שיצר האלגוריתם.</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מציין מיקום של מספר שקופית 9">
            <a:extLst>
              <a:ext uri="{FF2B5EF4-FFF2-40B4-BE49-F238E27FC236}">
                <a16:creationId xmlns:a16="http://schemas.microsoft.com/office/drawing/2014/main" id="{1E1FC001-076F-4ECA-9218-690D480D1EA8}"/>
              </a:ext>
            </a:extLst>
          </p:cNvPr>
          <p:cNvSpPr>
            <a:spLocks noGrp="1"/>
          </p:cNvSpPr>
          <p:nvPr>
            <p:ph type="sldNum" sz="quarter" idx="12"/>
          </p:nvPr>
        </p:nvSpPr>
        <p:spPr/>
        <p:txBody>
          <a:bodyPr/>
          <a:lstStyle/>
          <a:p>
            <a:fld id="{B82CCC60-E8CD-4174-8B1A-7DF615B22EEF}" type="slidenum">
              <a:rPr lang="en-US" smtClean="0"/>
              <a:pPr/>
              <a:t>12</a:t>
            </a:fld>
            <a:endParaRPr lang="en-US" dirty="0"/>
          </a:p>
        </p:txBody>
      </p:sp>
      <p:grpSp>
        <p:nvGrpSpPr>
          <p:cNvPr id="12" name="Group 11">
            <a:extLst>
              <a:ext uri="{FF2B5EF4-FFF2-40B4-BE49-F238E27FC236}">
                <a16:creationId xmlns:a16="http://schemas.microsoft.com/office/drawing/2014/main" id="{1A37132D-8C91-E4A9-1C02-26C3F25814A9}"/>
              </a:ext>
            </a:extLst>
          </p:cNvPr>
          <p:cNvGrpSpPr/>
          <p:nvPr/>
        </p:nvGrpSpPr>
        <p:grpSpPr>
          <a:xfrm>
            <a:off x="175686" y="1748042"/>
            <a:ext cx="8131973" cy="3545070"/>
            <a:chOff x="685162" y="1722151"/>
            <a:chExt cx="8458838" cy="4059669"/>
          </a:xfrm>
        </p:grpSpPr>
        <p:pic>
          <p:nvPicPr>
            <p:cNvPr id="7170" name="Picture 2">
              <a:extLst>
                <a:ext uri="{FF2B5EF4-FFF2-40B4-BE49-F238E27FC236}">
                  <a16:creationId xmlns:a16="http://schemas.microsoft.com/office/drawing/2014/main" id="{BF42EDBE-E15C-FF4A-5C40-EF7606DE9E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162" y="1760406"/>
              <a:ext cx="2027235" cy="2009773"/>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a:extLst>
                <a:ext uri="{FF2B5EF4-FFF2-40B4-BE49-F238E27FC236}">
                  <a16:creationId xmlns:a16="http://schemas.microsoft.com/office/drawing/2014/main" id="{BEF8E0D2-050C-24E0-E2C3-04F143823E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3637" y="1722151"/>
              <a:ext cx="2027237" cy="211364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3D3248F5-E1ED-A785-F557-2327FE9D60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9651" y="1748042"/>
              <a:ext cx="3223200" cy="2111430"/>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5">
              <a:extLst>
                <a:ext uri="{FF2B5EF4-FFF2-40B4-BE49-F238E27FC236}">
                  <a16:creationId xmlns:a16="http://schemas.microsoft.com/office/drawing/2014/main" id="{267C62AB-8366-286D-3717-3E85E098DE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5381" y="1722151"/>
              <a:ext cx="2081782" cy="2060393"/>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2C01728B-F479-0741-7F1D-3C9A7ECA5B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0592" y="3723420"/>
              <a:ext cx="1882775" cy="1949450"/>
            </a:xfrm>
            <a:prstGeom prst="rect">
              <a:avLst/>
            </a:prstGeom>
            <a:noFill/>
            <a:extLst>
              <a:ext uri="{909E8E84-426E-40DD-AFC4-6F175D3DCCD1}">
                <a14:hiddenFill xmlns:a14="http://schemas.microsoft.com/office/drawing/2010/main">
                  <a:solidFill>
                    <a:srgbClr val="FFFFFF"/>
                  </a:solidFill>
                </a14:hiddenFill>
              </a:ext>
            </a:extLst>
          </p:spPr>
        </p:pic>
        <p:pic>
          <p:nvPicPr>
            <p:cNvPr id="7175" name="Picture 7">
              <a:extLst>
                <a:ext uri="{FF2B5EF4-FFF2-40B4-BE49-F238E27FC236}">
                  <a16:creationId xmlns:a16="http://schemas.microsoft.com/office/drawing/2014/main" id="{395EC881-E4BE-DBA9-326D-CBD2B350A90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6846" y="3746903"/>
              <a:ext cx="1872734" cy="1951016"/>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06565F01-6E1C-7708-F1FB-7870EAD2166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76570" y="3734539"/>
              <a:ext cx="3031752" cy="1923468"/>
            </a:xfrm>
            <a:prstGeom prst="rect">
              <a:avLst/>
            </a:prstGeom>
            <a:noFill/>
            <a:extLst>
              <a:ext uri="{909E8E84-426E-40DD-AFC4-6F175D3DCCD1}">
                <a14:hiddenFill xmlns:a14="http://schemas.microsoft.com/office/drawing/2010/main">
                  <a:solidFill>
                    <a:srgbClr val="FFFFFF"/>
                  </a:solidFill>
                </a14:hiddenFill>
              </a:ext>
            </a:extLst>
          </p:spPr>
        </p:pic>
        <p:pic>
          <p:nvPicPr>
            <p:cNvPr id="7177" name="Picture 9">
              <a:extLst>
                <a:ext uri="{FF2B5EF4-FFF2-40B4-BE49-F238E27FC236}">
                  <a16:creationId xmlns:a16="http://schemas.microsoft.com/office/drawing/2014/main" id="{9E477CE3-D655-184B-0B13-5F3AF613863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70852" y="3663001"/>
              <a:ext cx="2173148" cy="2118819"/>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TextBox 12">
            <a:extLst>
              <a:ext uri="{FF2B5EF4-FFF2-40B4-BE49-F238E27FC236}">
                <a16:creationId xmlns:a16="http://schemas.microsoft.com/office/drawing/2014/main" id="{BDCDE706-50EA-E02D-EA9B-71D111CFD2E9}"/>
              </a:ext>
            </a:extLst>
          </p:cNvPr>
          <p:cNvSpPr txBox="1"/>
          <p:nvPr/>
        </p:nvSpPr>
        <p:spPr>
          <a:xfrm>
            <a:off x="8128042" y="2436301"/>
            <a:ext cx="962721" cy="353943"/>
          </a:xfrm>
          <a:prstGeom prst="rect">
            <a:avLst/>
          </a:prstGeom>
          <a:noFill/>
        </p:spPr>
        <p:txBody>
          <a:bodyPr wrap="square" rtlCol="0">
            <a:spAutoFit/>
          </a:bodyPr>
          <a:lstStyle/>
          <a:p>
            <a:r>
              <a:rPr lang="en-US" sz="1700" dirty="0">
                <a:solidFill>
                  <a:srgbClr val="002060"/>
                </a:solidFill>
                <a:latin typeface="David" panose="020E0502060401010101" pitchFamily="34" charset="-79"/>
                <a:cs typeface="David" panose="020E0502060401010101" pitchFamily="34" charset="-79"/>
              </a:rPr>
              <a:t>Cluster0</a:t>
            </a:r>
          </a:p>
        </p:txBody>
      </p:sp>
      <p:sp>
        <p:nvSpPr>
          <p:cNvPr id="24" name="TextBox 23">
            <a:extLst>
              <a:ext uri="{FF2B5EF4-FFF2-40B4-BE49-F238E27FC236}">
                <a16:creationId xmlns:a16="http://schemas.microsoft.com/office/drawing/2014/main" id="{CCD71448-E5F1-5F06-8E31-AF29C8140AC5}"/>
              </a:ext>
            </a:extLst>
          </p:cNvPr>
          <p:cNvSpPr txBox="1"/>
          <p:nvPr/>
        </p:nvSpPr>
        <p:spPr>
          <a:xfrm>
            <a:off x="8176365" y="4045789"/>
            <a:ext cx="962721" cy="353943"/>
          </a:xfrm>
          <a:prstGeom prst="rect">
            <a:avLst/>
          </a:prstGeom>
          <a:noFill/>
        </p:spPr>
        <p:txBody>
          <a:bodyPr wrap="square" rtlCol="0">
            <a:spAutoFit/>
          </a:bodyPr>
          <a:lstStyle/>
          <a:p>
            <a:r>
              <a:rPr lang="en-US" sz="1700" dirty="0">
                <a:solidFill>
                  <a:srgbClr val="002060"/>
                </a:solidFill>
                <a:latin typeface="David" panose="020E0502060401010101" pitchFamily="34" charset="-79"/>
                <a:cs typeface="David" panose="020E0502060401010101" pitchFamily="34" charset="-79"/>
              </a:rPr>
              <a:t>Cluster1</a:t>
            </a:r>
          </a:p>
        </p:txBody>
      </p:sp>
    </p:spTree>
    <p:extLst>
      <p:ext uri="{BB962C8B-B14F-4D97-AF65-F5344CB8AC3E}">
        <p14:creationId xmlns:p14="http://schemas.microsoft.com/office/powerpoint/2010/main" val="2057769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6" y="770866"/>
            <a:ext cx="8246070" cy="763526"/>
          </a:xfrm>
        </p:spPr>
        <p:txBody>
          <a:bodyPr>
            <a:normAutofit/>
          </a:bodyPr>
          <a:lstStyle/>
          <a:p>
            <a:pPr marL="0" marR="0" rtl="1">
              <a:lnSpc>
                <a:spcPct val="150000"/>
              </a:lnSpc>
              <a:spcBef>
                <a:spcPts val="0"/>
              </a:spcBef>
              <a:spcAft>
                <a:spcPts val="800"/>
              </a:spcAft>
            </a:pPr>
            <a:r>
              <a:rPr lang="en-US" sz="1800" b="1" dirty="0">
                <a:effectLst/>
                <a:latin typeface="David" panose="020E0502060401010101" pitchFamily="34" charset="-79"/>
                <a:ea typeface="Calibri" panose="020F0502020204030204" pitchFamily="34" charset="0"/>
                <a:cs typeface="Arial" panose="020B0604020202020204" pitchFamily="34" charset="0"/>
              </a:rPr>
              <a:t>Clustering – DBSCAN</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Content Placeholder 2"/>
          <p:cNvSpPr>
            <a:spLocks noGrp="1"/>
          </p:cNvSpPr>
          <p:nvPr>
            <p:ph idx="1"/>
          </p:nvPr>
        </p:nvSpPr>
        <p:spPr>
          <a:xfrm>
            <a:off x="5792148" y="1534638"/>
            <a:ext cx="3178900" cy="3232625"/>
          </a:xfrm>
        </p:spPr>
        <p:txBody>
          <a:bodyPr>
            <a:normAutofit fontScale="77500" lnSpcReduction="20000"/>
          </a:bodyPr>
          <a:lstStyle/>
          <a:p>
            <a:pPr marL="0" marR="0" lvl="0" indent="0" algn="r" rtl="1">
              <a:lnSpc>
                <a:spcPct val="150000"/>
              </a:lnSpc>
              <a:spcBef>
                <a:spcPts val="0"/>
              </a:spcBef>
              <a:spcAft>
                <a:spcPts val="800"/>
              </a:spcAft>
              <a:buNone/>
            </a:pPr>
            <a:r>
              <a:rPr lang="en-US" sz="1800" dirty="0">
                <a:effectLst/>
                <a:latin typeface="David" panose="020E0502060401010101" pitchFamily="34" charset="-79"/>
                <a:ea typeface="Calibri" panose="020F0502020204030204" pitchFamily="34" charset="0"/>
                <a:cs typeface="David" panose="020E0502060401010101" pitchFamily="34" charset="-79"/>
              </a:rPr>
              <a:t>2</a:t>
            </a:r>
            <a:r>
              <a:rPr lang="he-IL" sz="1800" dirty="0">
                <a:latin typeface="David" panose="020E0502060401010101" pitchFamily="34" charset="-79"/>
                <a:ea typeface="Calibri" panose="020F0502020204030204" pitchFamily="34" charset="0"/>
                <a:cs typeface="David" panose="020E0502060401010101" pitchFamily="34" charset="-79"/>
              </a:rPr>
              <a:t>. </a:t>
            </a:r>
            <a:r>
              <a:rPr lang="en-US" sz="1800" u="sng" dirty="0">
                <a:latin typeface="David" panose="020E0502060401010101" pitchFamily="34" charset="-79"/>
                <a:ea typeface="Calibri" panose="020F0502020204030204" pitchFamily="34" charset="0"/>
                <a:cs typeface="David" panose="020E0502060401010101" pitchFamily="34" charset="-79"/>
              </a:rPr>
              <a:t>DBSCAN</a:t>
            </a:r>
            <a:r>
              <a:rPr lang="he-IL" sz="1800" dirty="0">
                <a:effectLst/>
                <a:latin typeface="David" panose="020E0502060401010101" pitchFamily="34" charset="-79"/>
                <a:ea typeface="Calibri" panose="020F0502020204030204" pitchFamily="34" charset="0"/>
                <a:cs typeface="David" panose="020E0502060401010101" pitchFamily="34" charset="-79"/>
              </a:rPr>
              <a:t>–מצאנו שגם אלגוריתם זה מביא את התוצאות הטובות ביותר בחלוקה ל2 </a:t>
            </a:r>
            <a:r>
              <a:rPr lang="he-IL" sz="1800" dirty="0" err="1">
                <a:effectLst/>
                <a:latin typeface="David" panose="020E0502060401010101" pitchFamily="34" charset="-79"/>
                <a:ea typeface="Calibri" panose="020F0502020204030204" pitchFamily="34" charset="0"/>
                <a:cs typeface="David" panose="020E0502060401010101" pitchFamily="34" charset="-79"/>
              </a:rPr>
              <a:t>קלאסטרים</a:t>
            </a:r>
            <a:r>
              <a:rPr lang="he-IL" sz="1800" dirty="0">
                <a:effectLst/>
                <a:latin typeface="David" panose="020E0502060401010101" pitchFamily="34" charset="-79"/>
                <a:ea typeface="Calibri" panose="020F0502020204030204" pitchFamily="34" charset="0"/>
                <a:cs typeface="David" panose="020E0502060401010101" pitchFamily="34" charset="-79"/>
              </a:rPr>
              <a:t>. </a:t>
            </a:r>
            <a:endParaRPr lang="en-US" sz="1800" dirty="0">
              <a:effectLst/>
              <a:latin typeface="David" panose="020E0502060401010101" pitchFamily="34" charset="-79"/>
              <a:ea typeface="Calibri" panose="020F0502020204030204" pitchFamily="34" charset="0"/>
              <a:cs typeface="David" panose="020E0502060401010101" pitchFamily="34" charset="-79"/>
            </a:endParaRPr>
          </a:p>
          <a:p>
            <a:pPr algn="r" rtl="1">
              <a:lnSpc>
                <a:spcPct val="150000"/>
              </a:lnSpc>
              <a:spcBef>
                <a:spcPts val="0"/>
              </a:spcBef>
              <a:spcAft>
                <a:spcPts val="800"/>
              </a:spcAft>
            </a:pPr>
            <a:r>
              <a:rPr lang="he-IL" sz="1800" dirty="0">
                <a:effectLst/>
                <a:latin typeface="David" panose="020E0502060401010101" pitchFamily="34" charset="-79"/>
                <a:ea typeface="Calibri" panose="020F0502020204030204" pitchFamily="34" charset="0"/>
                <a:cs typeface="David" panose="020E0502060401010101" pitchFamily="34" charset="-79"/>
              </a:rPr>
              <a:t>חלוקות אלגוריתם זה, הבעלות ערך </a:t>
            </a:r>
            <a:r>
              <a:rPr lang="en-US" sz="1800" dirty="0">
                <a:effectLst/>
                <a:latin typeface="David" panose="020E0502060401010101" pitchFamily="34" charset="-79"/>
                <a:ea typeface="Calibri" panose="020F0502020204030204" pitchFamily="34" charset="0"/>
                <a:cs typeface="David" panose="020E0502060401010101" pitchFamily="34" charset="-79"/>
              </a:rPr>
              <a:t>silhouette</a:t>
            </a:r>
            <a:r>
              <a:rPr lang="he-IL" sz="1800" dirty="0">
                <a:effectLst/>
                <a:latin typeface="David" panose="020E0502060401010101" pitchFamily="34" charset="-79"/>
                <a:ea typeface="Calibri" panose="020F0502020204030204" pitchFamily="34" charset="0"/>
                <a:cs typeface="David" panose="020E0502060401010101" pitchFamily="34" charset="-79"/>
              </a:rPr>
              <a:t> הגבוה מ0.22,</a:t>
            </a:r>
            <a:r>
              <a:rPr lang="en-US" sz="1800" dirty="0">
                <a:effectLst/>
                <a:latin typeface="David" panose="020E0502060401010101" pitchFamily="34" charset="-79"/>
                <a:ea typeface="Calibri" panose="020F0502020204030204" pitchFamily="34" charset="0"/>
                <a:cs typeface="David" panose="020E0502060401010101" pitchFamily="34" charset="-79"/>
              </a:rPr>
              <a:t> </a:t>
            </a:r>
            <a:r>
              <a:rPr lang="he-IL" sz="1800" dirty="0">
                <a:effectLst/>
                <a:latin typeface="David" panose="020E0502060401010101" pitchFamily="34" charset="-79"/>
                <a:ea typeface="Calibri" panose="020F0502020204030204" pitchFamily="34" charset="0"/>
                <a:cs typeface="David" panose="020E0502060401010101" pitchFamily="34" charset="-79"/>
              </a:rPr>
              <a:t>היו מוטות במעל 95% לכיוון אחת הקבוצות. </a:t>
            </a:r>
          </a:p>
          <a:p>
            <a:pPr algn="r" rtl="1">
              <a:lnSpc>
                <a:spcPct val="150000"/>
              </a:lnSpc>
              <a:spcBef>
                <a:spcPts val="0"/>
              </a:spcBef>
              <a:spcAft>
                <a:spcPts val="800"/>
              </a:spcAft>
            </a:pPr>
            <a:r>
              <a:rPr lang="he-IL" sz="1800" dirty="0">
                <a:effectLst/>
                <a:latin typeface="David" panose="020E0502060401010101" pitchFamily="34" charset="-79"/>
                <a:ea typeface="Calibri" panose="020F0502020204030204" pitchFamily="34" charset="0"/>
                <a:cs typeface="David" panose="020E0502060401010101" pitchFamily="34" charset="-79"/>
              </a:rPr>
              <a:t>חלוקה זאת הייתה נראית לנו לא משמעותית אשר לא תביא לנו ערך מוסף, ולכן בחרנו לממש את האלגוריתם הראשון, ה</a:t>
            </a:r>
            <a:r>
              <a:rPr lang="en-US" sz="1800" dirty="0">
                <a:effectLst/>
                <a:latin typeface="David" panose="020E0502060401010101" pitchFamily="34" charset="-79"/>
                <a:ea typeface="Calibri" panose="020F0502020204030204" pitchFamily="34" charset="0"/>
                <a:cs typeface="David" panose="020E0502060401010101" pitchFamily="34" charset="-79"/>
              </a:rPr>
              <a:t>K-means</a:t>
            </a:r>
            <a:r>
              <a:rPr lang="he-IL" sz="1800" dirty="0">
                <a:latin typeface="David" panose="020E0502060401010101" pitchFamily="34" charset="-79"/>
                <a:ea typeface="Calibri" panose="020F0502020204030204" pitchFamily="34" charset="0"/>
                <a:cs typeface="David" panose="020E0502060401010101" pitchFamily="34" charset="-79"/>
              </a:rPr>
              <a:t>.</a:t>
            </a:r>
            <a:endParaRPr lang="en-US" sz="1800" dirty="0">
              <a:effectLst/>
              <a:latin typeface="David" panose="020E0502060401010101" pitchFamily="34" charset="-79"/>
              <a:ea typeface="Calibri" panose="020F0502020204030204" pitchFamily="34" charset="0"/>
              <a:cs typeface="David" panose="020E0502060401010101" pitchFamily="34" charset="-79"/>
            </a:endParaRPr>
          </a:p>
        </p:txBody>
      </p:sp>
      <p:sp>
        <p:nvSpPr>
          <p:cNvPr id="10" name="מציין מיקום של מספר שקופית 9">
            <a:extLst>
              <a:ext uri="{FF2B5EF4-FFF2-40B4-BE49-F238E27FC236}">
                <a16:creationId xmlns:a16="http://schemas.microsoft.com/office/drawing/2014/main" id="{1E1FC001-076F-4ECA-9218-690D480D1EA8}"/>
              </a:ext>
            </a:extLst>
          </p:cNvPr>
          <p:cNvSpPr>
            <a:spLocks noGrp="1"/>
          </p:cNvSpPr>
          <p:nvPr>
            <p:ph type="sldNum" sz="quarter" idx="12"/>
          </p:nvPr>
        </p:nvSpPr>
        <p:spPr/>
        <p:txBody>
          <a:bodyPr/>
          <a:lstStyle/>
          <a:p>
            <a:fld id="{B82CCC60-E8CD-4174-8B1A-7DF615B22EEF}" type="slidenum">
              <a:rPr lang="en-US" smtClean="0"/>
              <a:pPr/>
              <a:t>13</a:t>
            </a:fld>
            <a:endParaRPr lang="en-US" dirty="0"/>
          </a:p>
        </p:txBody>
      </p:sp>
      <p:pic>
        <p:nvPicPr>
          <p:cNvPr id="11" name="Picture 10">
            <a:extLst>
              <a:ext uri="{FF2B5EF4-FFF2-40B4-BE49-F238E27FC236}">
                <a16:creationId xmlns:a16="http://schemas.microsoft.com/office/drawing/2014/main" id="{E410E906-FFEE-BA74-B25A-1ED357818D12}"/>
              </a:ext>
            </a:extLst>
          </p:cNvPr>
          <p:cNvPicPr>
            <a:picLocks noChangeAspect="1"/>
          </p:cNvPicPr>
          <p:nvPr/>
        </p:nvPicPr>
        <p:blipFill>
          <a:blip r:embed="rId2"/>
          <a:stretch>
            <a:fillRect/>
          </a:stretch>
        </p:blipFill>
        <p:spPr>
          <a:xfrm>
            <a:off x="126054" y="1924329"/>
            <a:ext cx="5666094" cy="570759"/>
          </a:xfrm>
          <a:prstGeom prst="rect">
            <a:avLst/>
          </a:prstGeom>
        </p:spPr>
      </p:pic>
      <p:pic>
        <p:nvPicPr>
          <p:cNvPr id="8196" name="Picture 4" descr="How Does DBSCAN Clustering Work? | DBSCAN Clustering for ML">
            <a:extLst>
              <a:ext uri="{FF2B5EF4-FFF2-40B4-BE49-F238E27FC236}">
                <a16:creationId xmlns:a16="http://schemas.microsoft.com/office/drawing/2014/main" id="{3DC096FA-5DB9-4866-B527-38A34DD48BC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9493" y="2648413"/>
            <a:ext cx="2409866" cy="2348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24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6" y="770866"/>
            <a:ext cx="8246070" cy="763526"/>
          </a:xfrm>
        </p:spPr>
        <p:txBody>
          <a:bodyPr>
            <a:normAutofit/>
          </a:bodyPr>
          <a:lstStyle/>
          <a:p>
            <a:pPr marL="0" marR="0" rtl="1">
              <a:lnSpc>
                <a:spcPct val="150000"/>
              </a:lnSpc>
              <a:spcBef>
                <a:spcPts val="0"/>
              </a:spcBef>
              <a:spcAft>
                <a:spcPts val="800"/>
              </a:spcAft>
            </a:pPr>
            <a:r>
              <a:rPr lang="en-US" sz="1800" b="1" dirty="0">
                <a:effectLst/>
                <a:latin typeface="David" panose="020E0502060401010101" pitchFamily="34" charset="-79"/>
                <a:ea typeface="Calibri" panose="020F0502020204030204" pitchFamily="34" charset="0"/>
                <a:cs typeface="Arial" panose="020B0604020202020204" pitchFamily="34" charset="0"/>
              </a:rPr>
              <a:t>Binning</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marR="0" algn="r" rtl="1">
              <a:lnSpc>
                <a:spcPct val="150000"/>
              </a:lnSpc>
              <a:spcBef>
                <a:spcPts val="0"/>
              </a:spcBef>
              <a:spcAft>
                <a:spcPts val="800"/>
              </a:spcAft>
            </a:pPr>
            <a:r>
              <a:rPr lang="he-IL" sz="1800" dirty="0">
                <a:latin typeface="David" panose="020E0502060401010101" pitchFamily="34" charset="-79"/>
                <a:ea typeface="Calibri" panose="020F0502020204030204" pitchFamily="34" charset="0"/>
                <a:cs typeface="David" panose="020E0502060401010101" pitchFamily="34" charset="-79"/>
              </a:rPr>
              <a:t>איחדנו </a:t>
            </a:r>
            <a:r>
              <a:rPr lang="he-IL" sz="1800" dirty="0">
                <a:effectLst/>
                <a:latin typeface="David" panose="020E0502060401010101" pitchFamily="34" charset="-79"/>
                <a:ea typeface="Calibri" panose="020F0502020204030204" pitchFamily="34" charset="0"/>
                <a:cs typeface="David" panose="020E0502060401010101" pitchFamily="34" charset="-79"/>
              </a:rPr>
              <a:t>מספר קטגוריות בפיצ'רים נבחרים אשר התנהגו בצורה דומה, לשם יצירת פיצ'ר חדש שיוכל לתרום למודל החיזוי.</a:t>
            </a:r>
          </a:p>
          <a:p>
            <a:pPr marL="0" marR="0" algn="r" rtl="1">
              <a:lnSpc>
                <a:spcPct val="150000"/>
              </a:lnSpc>
              <a:spcBef>
                <a:spcPts val="0"/>
              </a:spcBef>
              <a:spcAft>
                <a:spcPts val="800"/>
              </a:spcAft>
            </a:pPr>
            <a:r>
              <a:rPr lang="he-IL" sz="1800" dirty="0">
                <a:effectLst/>
                <a:latin typeface="David" panose="020E0502060401010101" pitchFamily="34" charset="-79"/>
                <a:ea typeface="Calibri" panose="020F0502020204030204" pitchFamily="34" charset="0"/>
                <a:cs typeface="David" panose="020E0502060401010101" pitchFamily="34" charset="-79"/>
              </a:rPr>
              <a:t> יש לציין שבשלב זה איננו יודעים אם פיצ'רים אלו יתרמו בצורה טובה בהמשך למודל החיזוי.</a:t>
            </a:r>
          </a:p>
          <a:p>
            <a:pPr marL="0" marR="0" algn="r" rtl="1">
              <a:lnSpc>
                <a:spcPct val="150000"/>
              </a:lnSpc>
              <a:spcBef>
                <a:spcPts val="0"/>
              </a:spcBef>
              <a:spcAft>
                <a:spcPts val="800"/>
              </a:spcAft>
            </a:pPr>
            <a:r>
              <a:rPr lang="he-IL" sz="1800" dirty="0">
                <a:effectLst/>
                <a:latin typeface="David" panose="020E0502060401010101" pitchFamily="34" charset="-79"/>
                <a:ea typeface="Calibri" panose="020F0502020204030204" pitchFamily="34" charset="0"/>
                <a:cs typeface="David" panose="020E0502060401010101" pitchFamily="34" charset="-79"/>
              </a:rPr>
              <a:t>שלב ה</a:t>
            </a:r>
            <a:r>
              <a:rPr lang="en-US" sz="1800" dirty="0">
                <a:effectLst/>
                <a:latin typeface="David" panose="020E0502060401010101" pitchFamily="34" charset="-79"/>
                <a:ea typeface="Calibri" panose="020F0502020204030204" pitchFamily="34" charset="0"/>
                <a:cs typeface="David" panose="020E0502060401010101" pitchFamily="34" charset="-79"/>
              </a:rPr>
              <a:t>EDA</a:t>
            </a:r>
            <a:r>
              <a:rPr lang="he-IL" sz="1800" dirty="0">
                <a:effectLst/>
                <a:latin typeface="David" panose="020E0502060401010101" pitchFamily="34" charset="-79"/>
                <a:ea typeface="Calibri" panose="020F0502020204030204" pitchFamily="34" charset="0"/>
                <a:cs typeface="David" panose="020E0502060401010101" pitchFamily="34" charset="-79"/>
              </a:rPr>
              <a:t> נתן לנו את היכולת להעריך אילו </a:t>
            </a:r>
            <a:r>
              <a:rPr lang="en-US" sz="1800" dirty="0">
                <a:effectLst/>
                <a:latin typeface="David" panose="020E0502060401010101" pitchFamily="34" charset="-79"/>
                <a:ea typeface="Calibri" panose="020F0502020204030204" pitchFamily="34" charset="0"/>
                <a:cs typeface="David" panose="020E0502060401010101" pitchFamily="34" charset="-79"/>
              </a:rPr>
              <a:t>Binning</a:t>
            </a:r>
            <a:r>
              <a:rPr lang="he-IL" sz="1800" dirty="0">
                <a:effectLst/>
                <a:latin typeface="David" panose="020E0502060401010101" pitchFamily="34" charset="-79"/>
                <a:ea typeface="Calibri" panose="020F0502020204030204" pitchFamily="34" charset="0"/>
                <a:cs typeface="David" panose="020E0502060401010101" pitchFamily="34" charset="-79"/>
              </a:rPr>
              <a:t> עלינו לבצע. </a:t>
            </a:r>
          </a:p>
          <a:p>
            <a:pPr marL="0" marR="0" algn="r" rtl="1">
              <a:lnSpc>
                <a:spcPct val="150000"/>
              </a:lnSpc>
              <a:spcBef>
                <a:spcPts val="0"/>
              </a:spcBef>
              <a:spcAft>
                <a:spcPts val="800"/>
              </a:spcAft>
            </a:pPr>
            <a:r>
              <a:rPr lang="he-IL" sz="1800" dirty="0">
                <a:effectLst/>
                <a:latin typeface="David" panose="020E0502060401010101" pitchFamily="34" charset="-79"/>
                <a:ea typeface="Calibri" panose="020F0502020204030204" pitchFamily="34" charset="0"/>
                <a:cs typeface="David" panose="020E0502060401010101" pitchFamily="34" charset="-79"/>
              </a:rPr>
              <a:t>הפיצ'רים שבחרנו ליצור עבורם</a:t>
            </a:r>
            <a:r>
              <a:rPr lang="en-US" sz="1800" dirty="0">
                <a:effectLst/>
                <a:latin typeface="David" panose="020E0502060401010101" pitchFamily="34" charset="-79"/>
                <a:ea typeface="Calibri" panose="020F0502020204030204" pitchFamily="34" charset="0"/>
                <a:cs typeface="David" panose="020E0502060401010101" pitchFamily="34" charset="-79"/>
              </a:rPr>
              <a:t>Binning </a:t>
            </a:r>
            <a:r>
              <a:rPr lang="he-IL" sz="1800" dirty="0">
                <a:effectLst/>
                <a:latin typeface="David" panose="020E0502060401010101" pitchFamily="34" charset="-79"/>
                <a:ea typeface="Calibri" panose="020F0502020204030204" pitchFamily="34" charset="0"/>
                <a:cs typeface="David" panose="020E0502060401010101" pitchFamily="34" charset="-79"/>
              </a:rPr>
              <a:t> הם: גיל, השכלה, מדינה (ליבשת ומדינות עיקריות) ומוצא.</a:t>
            </a:r>
            <a:endParaRPr lang="en-US" sz="1800" dirty="0">
              <a:effectLst/>
              <a:latin typeface="David" panose="020E0502060401010101" pitchFamily="34" charset="-79"/>
              <a:ea typeface="Calibri" panose="020F0502020204030204" pitchFamily="34" charset="0"/>
              <a:cs typeface="David" panose="020E0502060401010101" pitchFamily="34" charset="-79"/>
            </a:endParaRPr>
          </a:p>
        </p:txBody>
      </p:sp>
      <p:sp>
        <p:nvSpPr>
          <p:cNvPr id="10" name="מציין מיקום של מספר שקופית 9">
            <a:extLst>
              <a:ext uri="{FF2B5EF4-FFF2-40B4-BE49-F238E27FC236}">
                <a16:creationId xmlns:a16="http://schemas.microsoft.com/office/drawing/2014/main" id="{1E1FC001-076F-4ECA-9218-690D480D1EA8}"/>
              </a:ext>
            </a:extLst>
          </p:cNvPr>
          <p:cNvSpPr>
            <a:spLocks noGrp="1"/>
          </p:cNvSpPr>
          <p:nvPr>
            <p:ph type="sldNum" sz="quarter" idx="12"/>
          </p:nvPr>
        </p:nvSpPr>
        <p:spPr/>
        <p:txBody>
          <a:bodyPr/>
          <a:lstStyle/>
          <a:p>
            <a:fld id="{B82CCC60-E8CD-4174-8B1A-7DF615B22EEF}" type="slidenum">
              <a:rPr lang="en-US" smtClean="0"/>
              <a:pPr/>
              <a:t>14</a:t>
            </a:fld>
            <a:endParaRPr lang="en-US"/>
          </a:p>
        </p:txBody>
      </p:sp>
    </p:spTree>
    <p:extLst>
      <p:ext uri="{BB962C8B-B14F-4D97-AF65-F5344CB8AC3E}">
        <p14:creationId xmlns:p14="http://schemas.microsoft.com/office/powerpoint/2010/main" val="3229178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6" y="770866"/>
            <a:ext cx="8246070" cy="763526"/>
          </a:xfrm>
        </p:spPr>
        <p:txBody>
          <a:bodyPr>
            <a:normAutofit/>
          </a:bodyPr>
          <a:lstStyle/>
          <a:p>
            <a:pPr marL="0" marR="0" rtl="1">
              <a:lnSpc>
                <a:spcPct val="150000"/>
              </a:lnSpc>
              <a:spcBef>
                <a:spcPts val="0"/>
              </a:spcBef>
              <a:spcAft>
                <a:spcPts val="800"/>
              </a:spcAft>
            </a:pPr>
            <a:r>
              <a:rPr lang="en-US" sz="1800" b="1" dirty="0">
                <a:effectLst/>
                <a:latin typeface="David" panose="020E0502060401010101" pitchFamily="34" charset="-79"/>
                <a:ea typeface="Calibri" panose="020F0502020204030204" pitchFamily="34" charset="0"/>
                <a:cs typeface="Arial" panose="020B0604020202020204" pitchFamily="34" charset="0"/>
              </a:rPr>
              <a:t>Binning</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Content Placeholder 2"/>
          <p:cNvSpPr>
            <a:spLocks noGrp="1"/>
          </p:cNvSpPr>
          <p:nvPr>
            <p:ph idx="1"/>
          </p:nvPr>
        </p:nvSpPr>
        <p:spPr>
          <a:xfrm>
            <a:off x="5925014" y="1629696"/>
            <a:ext cx="2770021" cy="3232625"/>
          </a:xfrm>
        </p:spPr>
        <p:txBody>
          <a:bodyPr/>
          <a:lstStyle/>
          <a:p>
            <a:pPr marL="0" marR="0" algn="r" rtl="1">
              <a:lnSpc>
                <a:spcPct val="150000"/>
              </a:lnSpc>
              <a:spcBef>
                <a:spcPts val="0"/>
              </a:spcBef>
              <a:spcAft>
                <a:spcPts val="800"/>
              </a:spcAft>
            </a:pPr>
            <a:r>
              <a:rPr lang="he-IL" sz="1800" dirty="0">
                <a:effectLst/>
                <a:ea typeface="Calibri" panose="020F0502020204030204" pitchFamily="34" charset="0"/>
                <a:cs typeface="David" panose="020E0502060401010101" pitchFamily="34" charset="-79"/>
              </a:rPr>
              <a:t>לדוגמא, האיחוד שנעשה בהשכלה הפריד בין נשאלים בעלי השכלה גבוה או לא.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מציין מיקום של מספר שקופית 9">
            <a:extLst>
              <a:ext uri="{FF2B5EF4-FFF2-40B4-BE49-F238E27FC236}">
                <a16:creationId xmlns:a16="http://schemas.microsoft.com/office/drawing/2014/main" id="{1E1FC001-076F-4ECA-9218-690D480D1EA8}"/>
              </a:ext>
            </a:extLst>
          </p:cNvPr>
          <p:cNvSpPr>
            <a:spLocks noGrp="1"/>
          </p:cNvSpPr>
          <p:nvPr>
            <p:ph type="sldNum" sz="quarter" idx="12"/>
          </p:nvPr>
        </p:nvSpPr>
        <p:spPr/>
        <p:txBody>
          <a:bodyPr/>
          <a:lstStyle/>
          <a:p>
            <a:fld id="{B82CCC60-E8CD-4174-8B1A-7DF615B22EEF}" type="slidenum">
              <a:rPr lang="en-US" smtClean="0"/>
              <a:pPr/>
              <a:t>15</a:t>
            </a:fld>
            <a:endParaRPr lang="en-US"/>
          </a:p>
        </p:txBody>
      </p:sp>
      <p:pic>
        <p:nvPicPr>
          <p:cNvPr id="5" name="Picture 4" descr="Bar chart&#10;&#10;Description automatically generated with low confidence">
            <a:extLst>
              <a:ext uri="{FF2B5EF4-FFF2-40B4-BE49-F238E27FC236}">
                <a16:creationId xmlns:a16="http://schemas.microsoft.com/office/drawing/2014/main" id="{5375FC3B-D7AE-1F29-FECA-2F607B33DA8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714" y="1629696"/>
            <a:ext cx="5342236" cy="3196633"/>
          </a:xfrm>
          <a:prstGeom prst="rect">
            <a:avLst/>
          </a:prstGeom>
          <a:noFill/>
          <a:ln>
            <a:noFill/>
          </a:ln>
        </p:spPr>
      </p:pic>
    </p:spTree>
    <p:extLst>
      <p:ext uri="{BB962C8B-B14F-4D97-AF65-F5344CB8AC3E}">
        <p14:creationId xmlns:p14="http://schemas.microsoft.com/office/powerpoint/2010/main" val="3066951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6" y="770866"/>
            <a:ext cx="8246070" cy="763526"/>
          </a:xfrm>
        </p:spPr>
        <p:txBody>
          <a:bodyPr>
            <a:normAutofit/>
          </a:bodyPr>
          <a:lstStyle/>
          <a:p>
            <a:pPr marL="0" marR="0" rtl="1">
              <a:lnSpc>
                <a:spcPct val="150000"/>
              </a:lnSpc>
              <a:spcBef>
                <a:spcPts val="0"/>
              </a:spcBef>
              <a:spcAft>
                <a:spcPts val="800"/>
              </a:spcAft>
            </a:pPr>
            <a:r>
              <a:rPr lang="en-US" sz="1800" b="1" dirty="0">
                <a:effectLst/>
                <a:latin typeface="David" panose="020E0502060401010101" pitchFamily="34" charset="-79"/>
                <a:ea typeface="Calibri" panose="020F0502020204030204" pitchFamily="34" charset="0"/>
                <a:cs typeface="Arial" panose="020B0604020202020204" pitchFamily="34" charset="0"/>
              </a:rPr>
              <a:t>ML Prediction Models</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Content Placeholder 2"/>
          <p:cNvSpPr>
            <a:spLocks noGrp="1"/>
          </p:cNvSpPr>
          <p:nvPr>
            <p:ph idx="1"/>
          </p:nvPr>
        </p:nvSpPr>
        <p:spPr>
          <a:xfrm>
            <a:off x="223024" y="1629696"/>
            <a:ext cx="8472012" cy="3232625"/>
          </a:xfrm>
        </p:spPr>
        <p:txBody>
          <a:bodyPr>
            <a:normAutofit/>
          </a:bodyPr>
          <a:lstStyle/>
          <a:p>
            <a:pPr marL="0" marR="0" algn="r" rtl="1">
              <a:lnSpc>
                <a:spcPct val="150000"/>
              </a:lnSpc>
              <a:spcBef>
                <a:spcPts val="0"/>
              </a:spcBef>
              <a:spcAft>
                <a:spcPts val="800"/>
              </a:spcAft>
            </a:pPr>
            <a:r>
              <a:rPr lang="he-IL" sz="1800" dirty="0">
                <a:effectLst/>
                <a:latin typeface="David" panose="020E0502060401010101" pitchFamily="34" charset="-79"/>
                <a:ea typeface="Calibri" panose="020F0502020204030204" pitchFamily="34" charset="0"/>
                <a:cs typeface="David" panose="020E0502060401010101" pitchFamily="34" charset="-79"/>
              </a:rPr>
              <a:t>בפרויקט זה בחנו 3 מודלי חיזוי: </a:t>
            </a:r>
            <a:r>
              <a:rPr lang="en-US" sz="1800" dirty="0">
                <a:effectLst/>
                <a:latin typeface="David" panose="020E0502060401010101" pitchFamily="34" charset="-79"/>
                <a:ea typeface="Calibri" panose="020F0502020204030204" pitchFamily="34" charset="0"/>
                <a:cs typeface="David" panose="020E0502060401010101" pitchFamily="34" charset="-79"/>
              </a:rPr>
              <a:t>Random Forest</a:t>
            </a:r>
            <a:r>
              <a:rPr lang="he-IL" sz="1800" dirty="0">
                <a:effectLst/>
                <a:latin typeface="David" panose="020E0502060401010101" pitchFamily="34" charset="-79"/>
                <a:ea typeface="Calibri" panose="020F0502020204030204" pitchFamily="34" charset="0"/>
                <a:cs typeface="David" panose="020E0502060401010101" pitchFamily="34" charset="-79"/>
              </a:rPr>
              <a:t>, </a:t>
            </a:r>
            <a:r>
              <a:rPr lang="en-US" sz="1800" dirty="0" err="1">
                <a:effectLst/>
                <a:latin typeface="David" panose="020E0502060401010101" pitchFamily="34" charset="-79"/>
                <a:ea typeface="Calibri" panose="020F0502020204030204" pitchFamily="34" charset="0"/>
                <a:cs typeface="David" panose="020E0502060401010101" pitchFamily="34" charset="-79"/>
              </a:rPr>
              <a:t>Adaboost</a:t>
            </a:r>
            <a:r>
              <a:rPr lang="he-IL" sz="1800" dirty="0">
                <a:effectLst/>
                <a:latin typeface="David" panose="020E0502060401010101" pitchFamily="34" charset="-79"/>
                <a:ea typeface="Calibri" panose="020F0502020204030204" pitchFamily="34" charset="0"/>
                <a:cs typeface="David" panose="020E0502060401010101" pitchFamily="34" charset="-79"/>
              </a:rPr>
              <a:t> ו-</a:t>
            </a:r>
            <a:r>
              <a:rPr lang="en-US" sz="1800" dirty="0">
                <a:effectLst/>
                <a:latin typeface="David" panose="020E0502060401010101" pitchFamily="34" charset="-79"/>
                <a:ea typeface="Calibri" panose="020F0502020204030204" pitchFamily="34" charset="0"/>
                <a:cs typeface="David" panose="020E0502060401010101" pitchFamily="34" charset="-79"/>
              </a:rPr>
              <a:t> ANN</a:t>
            </a:r>
            <a:r>
              <a:rPr lang="he-IL" sz="1800" dirty="0">
                <a:effectLst/>
                <a:latin typeface="David" panose="020E0502060401010101" pitchFamily="34" charset="-79"/>
                <a:ea typeface="Calibri" panose="020F0502020204030204" pitchFamily="34" charset="0"/>
                <a:cs typeface="David" panose="020E0502060401010101" pitchFamily="34" charset="-79"/>
              </a:rPr>
              <a:t>. </a:t>
            </a:r>
          </a:p>
          <a:p>
            <a:pPr marL="0" marR="0" algn="r" rtl="1">
              <a:lnSpc>
                <a:spcPct val="150000"/>
              </a:lnSpc>
              <a:spcBef>
                <a:spcPts val="0"/>
              </a:spcBef>
              <a:spcAft>
                <a:spcPts val="800"/>
              </a:spcAft>
            </a:pPr>
            <a:r>
              <a:rPr lang="he-IL" sz="1800" dirty="0">
                <a:effectLst/>
                <a:latin typeface="David" panose="020E0502060401010101" pitchFamily="34" charset="-79"/>
                <a:ea typeface="Calibri" panose="020F0502020204030204" pitchFamily="34" charset="0"/>
                <a:cs typeface="David" panose="020E0502060401010101" pitchFamily="34" charset="-79"/>
              </a:rPr>
              <a:t>עבור המשתנים הקטגוריאליים ביצענו תהליך של </a:t>
            </a:r>
            <a:r>
              <a:rPr lang="en-US" sz="1800" dirty="0">
                <a:effectLst/>
                <a:latin typeface="David" panose="020E0502060401010101" pitchFamily="34" charset="-79"/>
                <a:ea typeface="Calibri" panose="020F0502020204030204" pitchFamily="34" charset="0"/>
                <a:cs typeface="David" panose="020E0502060401010101" pitchFamily="34" charset="-79"/>
              </a:rPr>
              <a:t>One Hot Encoding</a:t>
            </a:r>
            <a:r>
              <a:rPr lang="he-IL" sz="1800" dirty="0">
                <a:effectLst/>
                <a:latin typeface="David" panose="020E0502060401010101" pitchFamily="34" charset="-79"/>
                <a:ea typeface="Calibri" panose="020F0502020204030204" pitchFamily="34" charset="0"/>
                <a:cs typeface="David" panose="020E0502060401010101" pitchFamily="34" charset="-79"/>
              </a:rPr>
              <a:t> .</a:t>
            </a:r>
          </a:p>
          <a:p>
            <a:pPr marL="0" marR="0" algn="r" rtl="1">
              <a:lnSpc>
                <a:spcPct val="150000"/>
              </a:lnSpc>
              <a:spcBef>
                <a:spcPts val="0"/>
              </a:spcBef>
              <a:spcAft>
                <a:spcPts val="800"/>
              </a:spcAft>
            </a:pPr>
            <a:r>
              <a:rPr lang="he-IL" sz="1800" dirty="0">
                <a:effectLst/>
                <a:latin typeface="David" panose="020E0502060401010101" pitchFamily="34" charset="-79"/>
                <a:ea typeface="Calibri" panose="020F0502020204030204" pitchFamily="34" charset="0"/>
                <a:cs typeface="David" panose="020E0502060401010101" pitchFamily="34" charset="-79"/>
              </a:rPr>
              <a:t>את טיב החיזוי בחנו באמצעות 2 מדדים: </a:t>
            </a:r>
            <a:r>
              <a:rPr lang="en-US" sz="1800" dirty="0">
                <a:effectLst/>
                <a:latin typeface="David" panose="020E0502060401010101" pitchFamily="34" charset="-79"/>
                <a:ea typeface="Calibri" panose="020F0502020204030204" pitchFamily="34" charset="0"/>
                <a:cs typeface="David" panose="020E0502060401010101" pitchFamily="34" charset="-79"/>
              </a:rPr>
              <a:t>F1-Score</a:t>
            </a:r>
            <a:r>
              <a:rPr lang="he-IL" sz="1800" dirty="0">
                <a:effectLst/>
                <a:latin typeface="David" panose="020E0502060401010101" pitchFamily="34" charset="-79"/>
                <a:ea typeface="Calibri" panose="020F0502020204030204" pitchFamily="34" charset="0"/>
                <a:cs typeface="David" panose="020E0502060401010101" pitchFamily="34" charset="-79"/>
              </a:rPr>
              <a:t> ו-</a:t>
            </a:r>
            <a:r>
              <a:rPr lang="en-US" sz="1800" dirty="0">
                <a:effectLst/>
                <a:latin typeface="David" panose="020E0502060401010101" pitchFamily="34" charset="-79"/>
                <a:ea typeface="Calibri" panose="020F0502020204030204" pitchFamily="34" charset="0"/>
                <a:cs typeface="David" panose="020E0502060401010101" pitchFamily="34" charset="-79"/>
              </a:rPr>
              <a:t>AUC ROC</a:t>
            </a:r>
            <a:r>
              <a:rPr lang="he-IL" sz="1800" dirty="0">
                <a:effectLst/>
                <a:latin typeface="David" panose="020E0502060401010101" pitchFamily="34" charset="-79"/>
                <a:ea typeface="Calibri" panose="020F0502020204030204" pitchFamily="34" charset="0"/>
                <a:cs typeface="David" panose="020E0502060401010101" pitchFamily="34" charset="-79"/>
              </a:rPr>
              <a:t>. </a:t>
            </a:r>
            <a:endParaRPr lang="en-US" sz="1800" dirty="0">
              <a:effectLst/>
              <a:latin typeface="David" panose="020E0502060401010101" pitchFamily="34" charset="-79"/>
              <a:ea typeface="Calibri" panose="020F0502020204030204" pitchFamily="34" charset="0"/>
              <a:cs typeface="David" panose="020E0502060401010101" pitchFamily="34" charset="-79"/>
            </a:endParaRPr>
          </a:p>
          <a:p>
            <a:pPr marL="0" marR="0" algn="r" rtl="1">
              <a:lnSpc>
                <a:spcPct val="150000"/>
              </a:lnSpc>
              <a:spcBef>
                <a:spcPts val="0"/>
              </a:spcBef>
              <a:spcAft>
                <a:spcPts val="800"/>
              </a:spcAft>
            </a:pPr>
            <a:r>
              <a:rPr lang="he-IL" sz="1800" dirty="0">
                <a:effectLst/>
                <a:latin typeface="David" panose="020E0502060401010101" pitchFamily="34" charset="-79"/>
                <a:ea typeface="Calibri" panose="020F0502020204030204" pitchFamily="34" charset="0"/>
                <a:cs typeface="David" panose="020E0502060401010101" pitchFamily="34" charset="-79"/>
              </a:rPr>
              <a:t>ניסינו לעשות </a:t>
            </a:r>
            <a:r>
              <a:rPr lang="en-US" sz="1800" dirty="0">
                <a:effectLst/>
                <a:latin typeface="David" panose="020E0502060401010101" pitchFamily="34" charset="-79"/>
                <a:ea typeface="Calibri" panose="020F0502020204030204" pitchFamily="34" charset="0"/>
                <a:cs typeface="David" panose="020E0502060401010101" pitchFamily="34" charset="-79"/>
              </a:rPr>
              <a:t>Scaling </a:t>
            </a:r>
            <a:r>
              <a:rPr lang="he-IL" sz="1800" dirty="0">
                <a:effectLst/>
                <a:latin typeface="David" panose="020E0502060401010101" pitchFamily="34" charset="-79"/>
                <a:ea typeface="Calibri" panose="020F0502020204030204" pitchFamily="34" charset="0"/>
                <a:cs typeface="David" panose="020E0502060401010101" pitchFamily="34" charset="-79"/>
              </a:rPr>
              <a:t> למודל ה</a:t>
            </a:r>
            <a:r>
              <a:rPr lang="en-US" sz="1800" dirty="0">
                <a:effectLst/>
                <a:latin typeface="David" panose="020E0502060401010101" pitchFamily="34" charset="-79"/>
                <a:ea typeface="Calibri" panose="020F0502020204030204" pitchFamily="34" charset="0"/>
                <a:cs typeface="David" panose="020E0502060401010101" pitchFamily="34" charset="-79"/>
              </a:rPr>
              <a:t>ANN</a:t>
            </a:r>
            <a:r>
              <a:rPr lang="he-IL" sz="1800" dirty="0">
                <a:effectLst/>
                <a:latin typeface="David" panose="020E0502060401010101" pitchFamily="34" charset="-79"/>
                <a:ea typeface="Calibri" panose="020F0502020204030204" pitchFamily="34" charset="0"/>
                <a:cs typeface="David" panose="020E0502060401010101" pitchFamily="34" charset="-79"/>
              </a:rPr>
              <a:t> אך תוצאות החיזוי היו פחות טובות ולכן ויתרנו על כך. </a:t>
            </a:r>
            <a:endParaRPr lang="en-US" sz="1800" dirty="0">
              <a:effectLst/>
              <a:latin typeface="David" panose="020E0502060401010101" pitchFamily="34" charset="-79"/>
              <a:ea typeface="Calibri" panose="020F0502020204030204" pitchFamily="34" charset="0"/>
              <a:cs typeface="David" panose="020E0502060401010101" pitchFamily="34" charset="-79"/>
            </a:endParaRPr>
          </a:p>
          <a:p>
            <a:pPr algn="r" rtl="1">
              <a:lnSpc>
                <a:spcPct val="150000"/>
              </a:lnSpc>
              <a:spcBef>
                <a:spcPts val="0"/>
              </a:spcBef>
              <a:spcAft>
                <a:spcPts val="800"/>
              </a:spcAft>
            </a:pPr>
            <a:r>
              <a:rPr lang="he-IL" sz="1800" dirty="0">
                <a:effectLst/>
                <a:latin typeface="David" panose="020E0502060401010101" pitchFamily="34" charset="-79"/>
                <a:ea typeface="Calibri" panose="020F0502020204030204" pitchFamily="34" charset="0"/>
                <a:cs typeface="David" panose="020E0502060401010101" pitchFamily="34" charset="-79"/>
              </a:rPr>
              <a:t>בשני המודלים הראשונים שצוינו לעיל, השתמשנו ב</a:t>
            </a:r>
            <a:r>
              <a:rPr lang="en-US" sz="1800" dirty="0">
                <a:effectLst/>
                <a:latin typeface="David" panose="020E0502060401010101" pitchFamily="34" charset="-79"/>
                <a:ea typeface="Calibri" panose="020F0502020204030204" pitchFamily="34" charset="0"/>
                <a:cs typeface="David" panose="020E0502060401010101" pitchFamily="34" charset="-79"/>
              </a:rPr>
              <a:t>Hyperparameter</a:t>
            </a:r>
            <a:r>
              <a:rPr lang="he-IL" sz="1800" dirty="0">
                <a:effectLst/>
                <a:latin typeface="David" panose="020E0502060401010101" pitchFamily="34" charset="-79"/>
                <a:ea typeface="Calibri" panose="020F0502020204030204" pitchFamily="34" charset="0"/>
                <a:cs typeface="David" panose="020E0502060401010101" pitchFamily="34" charset="-79"/>
              </a:rPr>
              <a:t> על מנת למצוא את הפרמטרים אשר יתנו את החיזוי הטוב ביותר על פי מדד ה-</a:t>
            </a:r>
            <a:r>
              <a:rPr lang="en-US" sz="1800" dirty="0">
                <a:effectLst/>
                <a:latin typeface="David" panose="020E0502060401010101" pitchFamily="34" charset="-79"/>
                <a:ea typeface="Calibri" panose="020F0502020204030204" pitchFamily="34" charset="0"/>
                <a:cs typeface="David" panose="020E0502060401010101" pitchFamily="34" charset="-79"/>
              </a:rPr>
              <a:t>AUC ROC</a:t>
            </a:r>
            <a:r>
              <a:rPr lang="he-IL" sz="1800" dirty="0">
                <a:effectLst/>
                <a:latin typeface="David" panose="020E0502060401010101" pitchFamily="34" charset="-79"/>
                <a:ea typeface="Calibri" panose="020F0502020204030204" pitchFamily="34" charset="0"/>
                <a:cs typeface="David" panose="020E0502060401010101" pitchFamily="34" charset="-79"/>
              </a:rPr>
              <a:t>. </a:t>
            </a:r>
            <a:endParaRPr lang="en-US" sz="1800" dirty="0">
              <a:effectLst/>
              <a:latin typeface="David" panose="020E0502060401010101" pitchFamily="34" charset="-79"/>
              <a:ea typeface="Calibri" panose="020F0502020204030204" pitchFamily="34" charset="0"/>
              <a:cs typeface="David" panose="020E0502060401010101" pitchFamily="34" charset="-79"/>
            </a:endParaRPr>
          </a:p>
        </p:txBody>
      </p:sp>
      <p:sp>
        <p:nvSpPr>
          <p:cNvPr id="10" name="מציין מיקום של מספר שקופית 9">
            <a:extLst>
              <a:ext uri="{FF2B5EF4-FFF2-40B4-BE49-F238E27FC236}">
                <a16:creationId xmlns:a16="http://schemas.microsoft.com/office/drawing/2014/main" id="{1E1FC001-076F-4ECA-9218-690D480D1EA8}"/>
              </a:ext>
            </a:extLst>
          </p:cNvPr>
          <p:cNvSpPr>
            <a:spLocks noGrp="1"/>
          </p:cNvSpPr>
          <p:nvPr>
            <p:ph type="sldNum" sz="quarter" idx="12"/>
          </p:nvPr>
        </p:nvSpPr>
        <p:spPr/>
        <p:txBody>
          <a:bodyPr/>
          <a:lstStyle/>
          <a:p>
            <a:fld id="{B82CCC60-E8CD-4174-8B1A-7DF615B22EEF}" type="slidenum">
              <a:rPr lang="en-US" smtClean="0"/>
              <a:pPr/>
              <a:t>16</a:t>
            </a:fld>
            <a:endParaRPr lang="en-US"/>
          </a:p>
        </p:txBody>
      </p:sp>
    </p:spTree>
    <p:extLst>
      <p:ext uri="{BB962C8B-B14F-4D97-AF65-F5344CB8AC3E}">
        <p14:creationId xmlns:p14="http://schemas.microsoft.com/office/powerpoint/2010/main" val="654778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6" y="770866"/>
            <a:ext cx="8246070" cy="763526"/>
          </a:xfrm>
        </p:spPr>
        <p:txBody>
          <a:bodyPr>
            <a:normAutofit/>
          </a:bodyPr>
          <a:lstStyle/>
          <a:p>
            <a:pPr marL="0" marR="0" rtl="1">
              <a:lnSpc>
                <a:spcPct val="150000"/>
              </a:lnSpc>
              <a:spcBef>
                <a:spcPts val="0"/>
              </a:spcBef>
              <a:spcAft>
                <a:spcPts val="800"/>
              </a:spcAft>
            </a:pPr>
            <a:r>
              <a:rPr lang="en-US" sz="1800" b="1" dirty="0">
                <a:effectLst/>
                <a:latin typeface="David" panose="020E0502060401010101" pitchFamily="34" charset="-79"/>
                <a:ea typeface="Calibri" panose="020F0502020204030204" pitchFamily="34" charset="0"/>
                <a:cs typeface="Arial" panose="020B0604020202020204" pitchFamily="34" charset="0"/>
              </a:rPr>
              <a:t>ML Prediction Models</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Content Placeholder 2"/>
          <p:cNvSpPr>
            <a:spLocks noGrp="1"/>
          </p:cNvSpPr>
          <p:nvPr>
            <p:ph idx="1"/>
          </p:nvPr>
        </p:nvSpPr>
        <p:spPr>
          <a:xfrm>
            <a:off x="6088566" y="1629697"/>
            <a:ext cx="2606470" cy="763526"/>
          </a:xfrm>
        </p:spPr>
        <p:txBody>
          <a:bodyPr>
            <a:normAutofit/>
          </a:bodyPr>
          <a:lstStyle/>
          <a:p>
            <a:pPr marL="0" marR="0" algn="just" rtl="1">
              <a:lnSpc>
                <a:spcPct val="150000"/>
              </a:lnSpc>
              <a:spcBef>
                <a:spcPts val="0"/>
              </a:spcBef>
              <a:spcAft>
                <a:spcPts val="800"/>
              </a:spcAft>
            </a:pPr>
            <a:r>
              <a:rPr lang="he-IL" sz="1800" dirty="0">
                <a:effectLst/>
                <a:latin typeface="Calibri" panose="020F0502020204030204" pitchFamily="34" charset="0"/>
                <a:ea typeface="Calibri" panose="020F0502020204030204" pitchFamily="34" charset="0"/>
                <a:cs typeface="David" panose="020E0502060401010101" pitchFamily="34" charset="-79"/>
              </a:rPr>
              <a:t>להלן ציוני המודלים:</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מציין מיקום של מספר שקופית 9">
            <a:extLst>
              <a:ext uri="{FF2B5EF4-FFF2-40B4-BE49-F238E27FC236}">
                <a16:creationId xmlns:a16="http://schemas.microsoft.com/office/drawing/2014/main" id="{1E1FC001-076F-4ECA-9218-690D480D1EA8}"/>
              </a:ext>
            </a:extLst>
          </p:cNvPr>
          <p:cNvSpPr>
            <a:spLocks noGrp="1"/>
          </p:cNvSpPr>
          <p:nvPr>
            <p:ph type="sldNum" sz="quarter" idx="12"/>
          </p:nvPr>
        </p:nvSpPr>
        <p:spPr/>
        <p:txBody>
          <a:bodyPr/>
          <a:lstStyle/>
          <a:p>
            <a:fld id="{B82CCC60-E8CD-4174-8B1A-7DF615B22EEF}" type="slidenum">
              <a:rPr lang="en-US" smtClean="0"/>
              <a:pPr/>
              <a:t>17</a:t>
            </a:fld>
            <a:endParaRPr lang="en-US"/>
          </a:p>
        </p:txBody>
      </p:sp>
      <p:pic>
        <p:nvPicPr>
          <p:cNvPr id="5" name="Picture 4" descr="Text&#10;&#10;Description automatically generated with low confidence">
            <a:extLst>
              <a:ext uri="{FF2B5EF4-FFF2-40B4-BE49-F238E27FC236}">
                <a16:creationId xmlns:a16="http://schemas.microsoft.com/office/drawing/2014/main" id="{30B0898C-0209-4281-910E-4CEC21D202CC}"/>
              </a:ext>
            </a:extLst>
          </p:cNvPr>
          <p:cNvPicPr>
            <a:picLocks noChangeAspect="1"/>
          </p:cNvPicPr>
          <p:nvPr/>
        </p:nvPicPr>
        <p:blipFill>
          <a:blip r:embed="rId2"/>
          <a:stretch>
            <a:fillRect/>
          </a:stretch>
        </p:blipFill>
        <p:spPr>
          <a:xfrm>
            <a:off x="214134" y="4029815"/>
            <a:ext cx="3428598" cy="743584"/>
          </a:xfrm>
          <a:prstGeom prst="rect">
            <a:avLst/>
          </a:prstGeom>
        </p:spPr>
      </p:pic>
      <p:pic>
        <p:nvPicPr>
          <p:cNvPr id="6" name="Picture 5" descr="Text&#10;&#10;Description automatically generated">
            <a:extLst>
              <a:ext uri="{FF2B5EF4-FFF2-40B4-BE49-F238E27FC236}">
                <a16:creationId xmlns:a16="http://schemas.microsoft.com/office/drawing/2014/main" id="{614D09B7-FDD6-99EF-A86D-30AB4057AA73}"/>
              </a:ext>
            </a:extLst>
          </p:cNvPr>
          <p:cNvPicPr>
            <a:picLocks noChangeAspect="1"/>
          </p:cNvPicPr>
          <p:nvPr/>
        </p:nvPicPr>
        <p:blipFill>
          <a:blip r:embed="rId3"/>
          <a:stretch>
            <a:fillRect/>
          </a:stretch>
        </p:blipFill>
        <p:spPr>
          <a:xfrm>
            <a:off x="214134" y="3033527"/>
            <a:ext cx="5220150" cy="996574"/>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1D8E9B9B-1115-08D2-4E6F-D9323C3EA6B8}"/>
              </a:ext>
            </a:extLst>
          </p:cNvPr>
          <p:cNvPicPr>
            <a:picLocks noChangeAspect="1"/>
          </p:cNvPicPr>
          <p:nvPr/>
        </p:nvPicPr>
        <p:blipFill>
          <a:blip r:embed="rId4"/>
          <a:stretch>
            <a:fillRect/>
          </a:stretch>
        </p:blipFill>
        <p:spPr>
          <a:xfrm>
            <a:off x="223024" y="2037568"/>
            <a:ext cx="7249749" cy="950075"/>
          </a:xfrm>
          <a:prstGeom prst="rect">
            <a:avLst/>
          </a:prstGeom>
        </p:spPr>
      </p:pic>
      <p:sp>
        <p:nvSpPr>
          <p:cNvPr id="8" name="Content Placeholder 2">
            <a:extLst>
              <a:ext uri="{FF2B5EF4-FFF2-40B4-BE49-F238E27FC236}">
                <a16:creationId xmlns:a16="http://schemas.microsoft.com/office/drawing/2014/main" id="{F5CB4A0F-0878-4AD0-72DA-9185EBF3A7E7}"/>
              </a:ext>
            </a:extLst>
          </p:cNvPr>
          <p:cNvSpPr txBox="1">
            <a:spLocks/>
          </p:cNvSpPr>
          <p:nvPr/>
        </p:nvSpPr>
        <p:spPr>
          <a:xfrm>
            <a:off x="5672254" y="3109055"/>
            <a:ext cx="3250981" cy="1658207"/>
          </a:xfrm>
          <a:prstGeom prst="rect">
            <a:avLst/>
          </a:prstGeom>
        </p:spPr>
        <p:txBody>
          <a:bodyPr vert="horz" lIns="91440" tIns="45720" rIns="91440" bIns="45720" rtlCol="0">
            <a:normAutofit fontScale="85000" lnSpcReduction="10000"/>
          </a:bodyPr>
          <a:lstStyle>
            <a:lvl1pPr marL="342900" indent="-342900" algn="ctr"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spcBef>
                <a:spcPts val="0"/>
              </a:spcBef>
              <a:spcAft>
                <a:spcPts val="800"/>
              </a:spcAft>
            </a:pPr>
            <a:r>
              <a:rPr lang="he-IL" sz="1800" dirty="0">
                <a:effectLst/>
                <a:latin typeface="David" panose="020E0502060401010101" pitchFamily="34" charset="-79"/>
                <a:ea typeface="Calibri" panose="020F0502020204030204" pitchFamily="34" charset="0"/>
                <a:cs typeface="David" panose="020E0502060401010101" pitchFamily="34" charset="-79"/>
              </a:rPr>
              <a:t>בחרנו במודל ה</a:t>
            </a:r>
            <a:r>
              <a:rPr lang="en-US" sz="1800" dirty="0">
                <a:effectLst/>
                <a:latin typeface="David" panose="020E0502060401010101" pitchFamily="34" charset="-79"/>
                <a:ea typeface="Calibri" panose="020F0502020204030204" pitchFamily="34" charset="0"/>
                <a:cs typeface="David" panose="020E0502060401010101" pitchFamily="34" charset="-79"/>
              </a:rPr>
              <a:t>ANN</a:t>
            </a:r>
            <a:r>
              <a:rPr lang="he-IL" sz="1800" dirty="0">
                <a:effectLst/>
                <a:latin typeface="David" panose="020E0502060401010101" pitchFamily="34" charset="-79"/>
                <a:ea typeface="Calibri" panose="020F0502020204030204" pitchFamily="34" charset="0"/>
                <a:cs typeface="David" panose="020E0502060401010101" pitchFamily="34" charset="-79"/>
              </a:rPr>
              <a:t> מכיוון שהתוצאות שלו במדד ה-</a:t>
            </a:r>
            <a:r>
              <a:rPr lang="en-US" sz="1800" dirty="0">
                <a:effectLst/>
                <a:latin typeface="David" panose="020E0502060401010101" pitchFamily="34" charset="-79"/>
                <a:ea typeface="Calibri" panose="020F0502020204030204" pitchFamily="34" charset="0"/>
                <a:cs typeface="David" panose="020E0502060401010101" pitchFamily="34" charset="-79"/>
              </a:rPr>
              <a:t>AUC ROC</a:t>
            </a:r>
            <a:r>
              <a:rPr lang="he-IL" sz="1800" dirty="0">
                <a:effectLst/>
                <a:latin typeface="David" panose="020E0502060401010101" pitchFamily="34" charset="-79"/>
                <a:ea typeface="Calibri" panose="020F0502020204030204" pitchFamily="34" charset="0"/>
                <a:cs typeface="David" panose="020E0502060401010101" pitchFamily="34" charset="-79"/>
              </a:rPr>
              <a:t> היו הכי טובות, וגם ה-</a:t>
            </a:r>
            <a:r>
              <a:rPr lang="en-US" sz="1800" dirty="0">
                <a:effectLst/>
                <a:latin typeface="David" panose="020E0502060401010101" pitchFamily="34" charset="-79"/>
                <a:ea typeface="Calibri" panose="020F0502020204030204" pitchFamily="34" charset="0"/>
                <a:cs typeface="David" panose="020E0502060401010101" pitchFamily="34" charset="-79"/>
              </a:rPr>
              <a:t>F1Score</a:t>
            </a:r>
            <a:r>
              <a:rPr lang="he-IL" sz="1800" dirty="0">
                <a:effectLst/>
                <a:latin typeface="David" panose="020E0502060401010101" pitchFamily="34" charset="-79"/>
                <a:ea typeface="Calibri" panose="020F0502020204030204" pitchFamily="34" charset="0"/>
                <a:cs typeface="David" panose="020E0502060401010101" pitchFamily="34" charset="-79"/>
              </a:rPr>
              <a:t> שלו היה גבוה כמו המודלים האחרים.  </a:t>
            </a:r>
            <a:endParaRPr lang="en-US" sz="1800" dirty="0">
              <a:effectLst/>
              <a:latin typeface="David" panose="020E0502060401010101" pitchFamily="34" charset="-79"/>
              <a:ea typeface="Calibri" panose="020F0502020204030204" pitchFamily="34" charset="0"/>
              <a:cs typeface="David" panose="020E0502060401010101" pitchFamily="34" charset="-79"/>
            </a:endParaRPr>
          </a:p>
        </p:txBody>
      </p:sp>
    </p:spTree>
    <p:extLst>
      <p:ext uri="{BB962C8B-B14F-4D97-AF65-F5344CB8AC3E}">
        <p14:creationId xmlns:p14="http://schemas.microsoft.com/office/powerpoint/2010/main" val="4255640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6" y="770866"/>
            <a:ext cx="8246070" cy="763526"/>
          </a:xfrm>
        </p:spPr>
        <p:txBody>
          <a:bodyPr>
            <a:normAutofit/>
          </a:bodyPr>
          <a:lstStyle/>
          <a:p>
            <a:pPr marL="0" marR="0" rtl="1">
              <a:lnSpc>
                <a:spcPct val="150000"/>
              </a:lnSpc>
              <a:spcBef>
                <a:spcPts val="0"/>
              </a:spcBef>
              <a:spcAft>
                <a:spcPts val="800"/>
              </a:spcAft>
            </a:pPr>
            <a:r>
              <a:rPr lang="en-US" sz="1800" b="1" dirty="0">
                <a:effectLst/>
                <a:latin typeface="David" panose="020E0502060401010101" pitchFamily="34" charset="-79"/>
                <a:ea typeface="Calibri" panose="020F0502020204030204" pitchFamily="34" charset="0"/>
                <a:cs typeface="Arial" panose="020B0604020202020204" pitchFamily="34" charset="0"/>
              </a:rPr>
              <a:t>ML Prediction Models</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Content Placeholder 2"/>
          <p:cNvSpPr>
            <a:spLocks noGrp="1"/>
          </p:cNvSpPr>
          <p:nvPr>
            <p:ph idx="1"/>
          </p:nvPr>
        </p:nvSpPr>
        <p:spPr>
          <a:xfrm>
            <a:off x="4185424" y="1724722"/>
            <a:ext cx="4509612" cy="3137600"/>
          </a:xfrm>
        </p:spPr>
        <p:txBody>
          <a:bodyPr>
            <a:normAutofit/>
          </a:bodyPr>
          <a:lstStyle/>
          <a:p>
            <a:pPr algn="r" rtl="1">
              <a:lnSpc>
                <a:spcPct val="150000"/>
              </a:lnSpc>
              <a:spcBef>
                <a:spcPts val="0"/>
              </a:spcBef>
              <a:spcAft>
                <a:spcPts val="800"/>
              </a:spcAft>
            </a:pPr>
            <a:r>
              <a:rPr lang="he-IL" sz="1800" dirty="0">
                <a:effectLst/>
                <a:latin typeface="David" panose="020E0502060401010101" pitchFamily="34" charset="-79"/>
                <a:ea typeface="Calibri" panose="020F0502020204030204" pitchFamily="34" charset="0"/>
                <a:cs typeface="David" panose="020E0502060401010101" pitchFamily="34" charset="-79"/>
              </a:rPr>
              <a:t>עבור שני המודלים הראשונים ביצענו </a:t>
            </a:r>
            <a:r>
              <a:rPr lang="en-US" sz="1800" dirty="0">
                <a:effectLst/>
                <a:latin typeface="David" panose="020E0502060401010101" pitchFamily="34" charset="-79"/>
                <a:ea typeface="Calibri" panose="020F0502020204030204" pitchFamily="34" charset="0"/>
                <a:cs typeface="David" panose="020E0502060401010101" pitchFamily="34" charset="-79"/>
              </a:rPr>
              <a:t>Feature Importance</a:t>
            </a:r>
            <a:r>
              <a:rPr lang="he-IL" sz="1800" dirty="0">
                <a:effectLst/>
                <a:latin typeface="David" panose="020E0502060401010101" pitchFamily="34" charset="-79"/>
                <a:ea typeface="Calibri" panose="020F0502020204030204" pitchFamily="34" charset="0"/>
                <a:cs typeface="David" panose="020E0502060401010101" pitchFamily="34" charset="-79"/>
              </a:rPr>
              <a:t> במטרה לבחון מה הם הפיצ'רים המשפיעים ביותר על מודל החיזוי. </a:t>
            </a:r>
            <a:endParaRPr lang="en-US" sz="1800" dirty="0">
              <a:effectLst/>
              <a:latin typeface="David" panose="020E0502060401010101" pitchFamily="34" charset="-79"/>
              <a:ea typeface="Calibri" panose="020F0502020204030204" pitchFamily="34" charset="0"/>
              <a:cs typeface="David" panose="020E0502060401010101" pitchFamily="34" charset="-79"/>
            </a:endParaRPr>
          </a:p>
          <a:p>
            <a:pPr algn="r" rtl="1">
              <a:lnSpc>
                <a:spcPct val="150000"/>
              </a:lnSpc>
              <a:spcBef>
                <a:spcPts val="0"/>
              </a:spcBef>
              <a:spcAft>
                <a:spcPts val="800"/>
              </a:spcAft>
            </a:pPr>
            <a:r>
              <a:rPr lang="he-IL" sz="1800" dirty="0">
                <a:effectLst/>
                <a:latin typeface="David" panose="020E0502060401010101" pitchFamily="34" charset="-79"/>
                <a:ea typeface="Calibri" panose="020F0502020204030204" pitchFamily="34" charset="0"/>
                <a:cs typeface="David" panose="020E0502060401010101" pitchFamily="34" charset="-79"/>
              </a:rPr>
              <a:t>ניתן לראות ש"חמשת התכונות הגדולות" הן מהוות כפיצ'רים המשפיעים ביותר על החלטת מודלי החיזוי. </a:t>
            </a:r>
            <a:endParaRPr lang="en-US" sz="1800" dirty="0">
              <a:effectLst/>
              <a:latin typeface="David" panose="020E0502060401010101" pitchFamily="34" charset="-79"/>
              <a:ea typeface="Calibri" panose="020F0502020204030204" pitchFamily="34" charset="0"/>
              <a:cs typeface="David" panose="020E0502060401010101" pitchFamily="34" charset="-79"/>
            </a:endParaRPr>
          </a:p>
          <a:p>
            <a:pPr marL="0" marR="0" algn="r" rtl="1">
              <a:lnSpc>
                <a:spcPct val="150000"/>
              </a:lnSpc>
              <a:spcBef>
                <a:spcPts val="0"/>
              </a:spcBef>
              <a:spcAft>
                <a:spcPts val="800"/>
              </a:spcAft>
            </a:pPr>
            <a:endParaRPr lang="en-US" sz="1800" dirty="0">
              <a:effectLst/>
              <a:latin typeface="David" panose="020E0502060401010101" pitchFamily="34" charset="-79"/>
              <a:ea typeface="Calibri" panose="020F0502020204030204" pitchFamily="34" charset="0"/>
              <a:cs typeface="David" panose="020E0502060401010101" pitchFamily="34" charset="-79"/>
            </a:endParaRPr>
          </a:p>
        </p:txBody>
      </p:sp>
      <p:sp>
        <p:nvSpPr>
          <p:cNvPr id="10" name="מציין מיקום של מספר שקופית 9">
            <a:extLst>
              <a:ext uri="{FF2B5EF4-FFF2-40B4-BE49-F238E27FC236}">
                <a16:creationId xmlns:a16="http://schemas.microsoft.com/office/drawing/2014/main" id="{1E1FC001-076F-4ECA-9218-690D480D1EA8}"/>
              </a:ext>
            </a:extLst>
          </p:cNvPr>
          <p:cNvSpPr>
            <a:spLocks noGrp="1"/>
          </p:cNvSpPr>
          <p:nvPr>
            <p:ph type="sldNum" sz="quarter" idx="12"/>
          </p:nvPr>
        </p:nvSpPr>
        <p:spPr/>
        <p:txBody>
          <a:bodyPr/>
          <a:lstStyle/>
          <a:p>
            <a:fld id="{B82CCC60-E8CD-4174-8B1A-7DF615B22EEF}" type="slidenum">
              <a:rPr lang="en-US" smtClean="0"/>
              <a:pPr/>
              <a:t>18</a:t>
            </a:fld>
            <a:endParaRPr lang="en-US"/>
          </a:p>
        </p:txBody>
      </p:sp>
      <p:pic>
        <p:nvPicPr>
          <p:cNvPr id="8" name="Picture 7" descr="Chart, bar chart&#10;&#10;Description automatically generated">
            <a:extLst>
              <a:ext uri="{FF2B5EF4-FFF2-40B4-BE49-F238E27FC236}">
                <a16:creationId xmlns:a16="http://schemas.microsoft.com/office/drawing/2014/main" id="{55C4CCC8-3D50-6D22-49F3-E481229AEBEA}"/>
              </a:ext>
            </a:extLst>
          </p:cNvPr>
          <p:cNvPicPr>
            <a:picLocks noChangeAspect="1"/>
          </p:cNvPicPr>
          <p:nvPr/>
        </p:nvPicPr>
        <p:blipFill>
          <a:blip r:embed="rId2"/>
          <a:stretch>
            <a:fillRect/>
          </a:stretch>
        </p:blipFill>
        <p:spPr>
          <a:xfrm>
            <a:off x="252760" y="1824124"/>
            <a:ext cx="2613135" cy="1504739"/>
          </a:xfrm>
          <a:prstGeom prst="rect">
            <a:avLst/>
          </a:prstGeom>
        </p:spPr>
      </p:pic>
      <p:pic>
        <p:nvPicPr>
          <p:cNvPr id="9" name="Picture 8" descr="Chart, bar chart&#10;&#10;Description automatically generated">
            <a:extLst>
              <a:ext uri="{FF2B5EF4-FFF2-40B4-BE49-F238E27FC236}">
                <a16:creationId xmlns:a16="http://schemas.microsoft.com/office/drawing/2014/main" id="{99A7071F-6CAF-F1FD-1330-16766F100F02}"/>
              </a:ext>
            </a:extLst>
          </p:cNvPr>
          <p:cNvPicPr>
            <a:picLocks noChangeAspect="1"/>
          </p:cNvPicPr>
          <p:nvPr/>
        </p:nvPicPr>
        <p:blipFill>
          <a:blip r:embed="rId3"/>
          <a:stretch>
            <a:fillRect/>
          </a:stretch>
        </p:blipFill>
        <p:spPr>
          <a:xfrm>
            <a:off x="319666" y="3328863"/>
            <a:ext cx="2544352" cy="1474172"/>
          </a:xfrm>
          <a:prstGeom prst="rect">
            <a:avLst/>
          </a:prstGeom>
        </p:spPr>
      </p:pic>
      <p:sp>
        <p:nvSpPr>
          <p:cNvPr id="4" name="TextBox 3">
            <a:extLst>
              <a:ext uri="{FF2B5EF4-FFF2-40B4-BE49-F238E27FC236}">
                <a16:creationId xmlns:a16="http://schemas.microsoft.com/office/drawing/2014/main" id="{B4CA7E6A-5288-62F3-34E6-02CF63DA8CC6}"/>
              </a:ext>
            </a:extLst>
          </p:cNvPr>
          <p:cNvSpPr txBox="1"/>
          <p:nvPr/>
        </p:nvSpPr>
        <p:spPr>
          <a:xfrm>
            <a:off x="2788877" y="2238403"/>
            <a:ext cx="1002538" cy="652047"/>
          </a:xfrm>
          <a:prstGeom prst="rect">
            <a:avLst/>
          </a:prstGeom>
          <a:noFill/>
        </p:spPr>
        <p:txBody>
          <a:bodyPr wrap="square" rtlCol="0">
            <a:spAutoFit/>
          </a:bodyPr>
          <a:lstStyle/>
          <a:p>
            <a:r>
              <a:rPr lang="en-US" dirty="0">
                <a:solidFill>
                  <a:srgbClr val="002060"/>
                </a:solidFill>
                <a:latin typeface="David" panose="020E0502060401010101" pitchFamily="34" charset="-79"/>
                <a:cs typeface="David" panose="020E0502060401010101" pitchFamily="34" charset="-79"/>
              </a:rPr>
              <a:t>Random</a:t>
            </a:r>
            <a:r>
              <a:rPr lang="en-US" dirty="0"/>
              <a:t> </a:t>
            </a:r>
            <a:r>
              <a:rPr lang="en-US" dirty="0">
                <a:solidFill>
                  <a:srgbClr val="002060"/>
                </a:solidFill>
                <a:latin typeface="David" panose="020E0502060401010101" pitchFamily="34" charset="-79"/>
                <a:cs typeface="David" panose="020E0502060401010101" pitchFamily="34" charset="-79"/>
              </a:rPr>
              <a:t>Forest</a:t>
            </a:r>
          </a:p>
        </p:txBody>
      </p:sp>
      <p:sp>
        <p:nvSpPr>
          <p:cNvPr id="11" name="TextBox 10">
            <a:extLst>
              <a:ext uri="{FF2B5EF4-FFF2-40B4-BE49-F238E27FC236}">
                <a16:creationId xmlns:a16="http://schemas.microsoft.com/office/drawing/2014/main" id="{01A08423-30A1-C172-FA52-6F6303C07108}"/>
              </a:ext>
            </a:extLst>
          </p:cNvPr>
          <p:cNvSpPr txBox="1"/>
          <p:nvPr/>
        </p:nvSpPr>
        <p:spPr>
          <a:xfrm>
            <a:off x="2818612" y="3743142"/>
            <a:ext cx="1084313" cy="369332"/>
          </a:xfrm>
          <a:prstGeom prst="rect">
            <a:avLst/>
          </a:prstGeom>
          <a:noFill/>
        </p:spPr>
        <p:txBody>
          <a:bodyPr wrap="square" rtlCol="0">
            <a:spAutoFit/>
          </a:bodyPr>
          <a:lstStyle/>
          <a:p>
            <a:r>
              <a:rPr lang="en-US" dirty="0" err="1">
                <a:solidFill>
                  <a:srgbClr val="002060"/>
                </a:solidFill>
                <a:latin typeface="David" panose="020E0502060401010101" pitchFamily="34" charset="-79"/>
                <a:cs typeface="David" panose="020E0502060401010101" pitchFamily="34" charset="-79"/>
              </a:rPr>
              <a:t>Adaboost</a:t>
            </a:r>
            <a:endParaRPr lang="en-US" dirty="0">
              <a:solidFill>
                <a:srgbClr val="002060"/>
              </a:solidFill>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821249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6" y="770866"/>
            <a:ext cx="8246070" cy="763526"/>
          </a:xfrm>
        </p:spPr>
        <p:txBody>
          <a:bodyPr>
            <a:normAutofit/>
          </a:bodyPr>
          <a:lstStyle/>
          <a:p>
            <a:pPr marL="0" marR="0" rtl="1">
              <a:lnSpc>
                <a:spcPct val="150000"/>
              </a:lnSpc>
              <a:spcBef>
                <a:spcPts val="0"/>
              </a:spcBef>
              <a:spcAft>
                <a:spcPts val="800"/>
              </a:spcAft>
            </a:pPr>
            <a:r>
              <a:rPr lang="en-US" sz="1800" b="1" dirty="0">
                <a:effectLst/>
                <a:latin typeface="David" panose="020E0502060401010101" pitchFamily="34" charset="-79"/>
                <a:ea typeface="Calibri" panose="020F0502020204030204" pitchFamily="34" charset="0"/>
                <a:cs typeface="Arial" panose="020B0604020202020204" pitchFamily="34" charset="0"/>
              </a:rPr>
              <a:t>Web Interface – </a:t>
            </a:r>
            <a:r>
              <a:rPr lang="en-US" sz="1800" b="1" dirty="0" err="1">
                <a:effectLst/>
                <a:latin typeface="David" panose="020E0502060401010101" pitchFamily="34" charset="-79"/>
                <a:ea typeface="Calibri" panose="020F0502020204030204" pitchFamily="34" charset="0"/>
                <a:cs typeface="Arial" panose="020B0604020202020204" pitchFamily="34" charset="0"/>
              </a:rPr>
              <a:t>Gradio</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Content Placeholder 2"/>
          <p:cNvSpPr>
            <a:spLocks noGrp="1"/>
          </p:cNvSpPr>
          <p:nvPr>
            <p:ph idx="1"/>
          </p:nvPr>
        </p:nvSpPr>
        <p:spPr>
          <a:xfrm>
            <a:off x="267629" y="1629663"/>
            <a:ext cx="8427407" cy="3137600"/>
          </a:xfrm>
        </p:spPr>
        <p:txBody>
          <a:bodyPr>
            <a:normAutofit fontScale="92500" lnSpcReduction="20000"/>
          </a:bodyPr>
          <a:lstStyle/>
          <a:p>
            <a:pPr marL="0" marR="0" algn="just" rtl="1">
              <a:lnSpc>
                <a:spcPct val="150000"/>
              </a:lnSpc>
              <a:spcBef>
                <a:spcPts val="0"/>
              </a:spcBef>
              <a:spcAft>
                <a:spcPts val="800"/>
              </a:spcAft>
            </a:pPr>
            <a:r>
              <a:rPr lang="he-IL" sz="1800" dirty="0">
                <a:latin typeface="Calibri" panose="020F0502020204030204" pitchFamily="34" charset="0"/>
                <a:ea typeface="Calibri" panose="020F0502020204030204" pitchFamily="34" charset="0"/>
                <a:cs typeface="David" panose="020E0502060401010101" pitchFamily="34" charset="-79"/>
              </a:rPr>
              <a:t>הטמענו </a:t>
            </a:r>
            <a:r>
              <a:rPr lang="he-IL" sz="1800" dirty="0">
                <a:effectLst/>
                <a:latin typeface="Calibri" panose="020F0502020204030204" pitchFamily="34" charset="0"/>
                <a:ea typeface="Calibri" panose="020F0502020204030204" pitchFamily="34" charset="0"/>
                <a:cs typeface="David" panose="020E0502060401010101" pitchFamily="34" charset="-79"/>
              </a:rPr>
              <a:t>את מודל ה-</a:t>
            </a:r>
            <a:r>
              <a:rPr lang="en-US" sz="1800" dirty="0">
                <a:effectLst/>
                <a:latin typeface="David" panose="020E0502060401010101" pitchFamily="34" charset="-79"/>
                <a:ea typeface="Calibri" panose="020F0502020204030204" pitchFamily="34" charset="0"/>
                <a:cs typeface="Arial" panose="020B0604020202020204" pitchFamily="34" charset="0"/>
              </a:rPr>
              <a:t>ANN</a:t>
            </a:r>
            <a:r>
              <a:rPr lang="he-IL" sz="1800" dirty="0">
                <a:effectLst/>
                <a:latin typeface="Calibri" panose="020F0502020204030204" pitchFamily="34" charset="0"/>
                <a:ea typeface="Calibri" panose="020F0502020204030204" pitchFamily="34" charset="0"/>
                <a:cs typeface="David" panose="020E0502060401010101" pitchFamily="34" charset="-79"/>
              </a:rPr>
              <a:t> בתוך ממשק אינטרנטי ידידותי למשתמש, על מנת להקל את השימוש לכל אדם, גם למשתמשים אשר אין להם ידע בתכנות או בלמידת מכונה.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50000"/>
              </a:lnSpc>
              <a:spcBef>
                <a:spcPts val="0"/>
              </a:spcBef>
              <a:spcAft>
                <a:spcPts val="800"/>
              </a:spcAft>
            </a:pPr>
            <a:r>
              <a:rPr lang="he-IL" sz="1800" dirty="0">
                <a:effectLst/>
                <a:latin typeface="Calibri" panose="020F0502020204030204" pitchFamily="34" charset="0"/>
                <a:ea typeface="Calibri" panose="020F0502020204030204" pitchFamily="34" charset="0"/>
                <a:cs typeface="David" panose="020E0502060401010101" pitchFamily="34" charset="-79"/>
              </a:rPr>
              <a:t>על המשתמש יהיה להזין את כל הפיצ'רים שהמודל שלנו משתמש בהם, חלקם מספריים וחלקם קטגוריאליים. את המשתנים המספריים המשתמש פשוט יזין כטקסט חופשי, ואת המשתנים הקטגוריאליים המשתמש יבחר מתוך סט קבוע של ערכים, כל זאת על מנת להקל על המשתמש וליצור את הממשק אינטואיטיבי ופשוט, מה שימנע טעויות הזנה.</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just" rtl="1">
              <a:lnSpc>
                <a:spcPct val="150000"/>
              </a:lnSpc>
              <a:spcBef>
                <a:spcPts val="0"/>
              </a:spcBef>
              <a:spcAft>
                <a:spcPts val="800"/>
              </a:spcAft>
            </a:pPr>
            <a:r>
              <a:rPr lang="he-IL" sz="1800" dirty="0">
                <a:effectLst/>
                <a:latin typeface="Calibri" panose="020F0502020204030204" pitchFamily="34" charset="0"/>
                <a:ea typeface="Calibri" panose="020F0502020204030204" pitchFamily="34" charset="0"/>
                <a:cs typeface="David" panose="020E0502060401010101" pitchFamily="34" charset="-79"/>
              </a:rPr>
              <a:t>את הערכים המספריים שהמשתמש מזין, אנו מכניסים ישירות למודל. את הערכים הקטגוריאליים הנבחרים, אנחנו מגדירים כ- "1" , ואת שאר הקטגוריות שלא נבחרו מאותו הפיצ'ר נגדיר כ"0".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מציין מיקום של מספר שקופית 9">
            <a:extLst>
              <a:ext uri="{FF2B5EF4-FFF2-40B4-BE49-F238E27FC236}">
                <a16:creationId xmlns:a16="http://schemas.microsoft.com/office/drawing/2014/main" id="{1E1FC001-076F-4ECA-9218-690D480D1EA8}"/>
              </a:ext>
            </a:extLst>
          </p:cNvPr>
          <p:cNvSpPr>
            <a:spLocks noGrp="1"/>
          </p:cNvSpPr>
          <p:nvPr>
            <p:ph type="sldNum" sz="quarter" idx="12"/>
          </p:nvPr>
        </p:nvSpPr>
        <p:spPr/>
        <p:txBody>
          <a:bodyPr/>
          <a:lstStyle/>
          <a:p>
            <a:fld id="{B82CCC60-E8CD-4174-8B1A-7DF615B22EEF}" type="slidenum">
              <a:rPr lang="en-US" smtClean="0"/>
              <a:pPr/>
              <a:t>19</a:t>
            </a:fld>
            <a:endParaRPr lang="en-US"/>
          </a:p>
        </p:txBody>
      </p:sp>
    </p:spTree>
    <p:extLst>
      <p:ext uri="{BB962C8B-B14F-4D97-AF65-F5344CB8AC3E}">
        <p14:creationId xmlns:p14="http://schemas.microsoft.com/office/powerpoint/2010/main" val="1798597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961562"/>
            <a:ext cx="8246070" cy="763526"/>
          </a:xfrm>
        </p:spPr>
        <p:txBody>
          <a:bodyPr>
            <a:normAutofit/>
          </a:bodyPr>
          <a:lstStyle/>
          <a:p>
            <a:r>
              <a:rPr lang="he-IL" sz="2800" dirty="0">
                <a:latin typeface="David" panose="020E0502060401010101" pitchFamily="34" charset="-79"/>
                <a:cs typeface="David" panose="020E0502060401010101" pitchFamily="34" charset="-79"/>
              </a:rPr>
              <a:t>הקדמה</a:t>
            </a:r>
            <a:endParaRPr lang="en-US" sz="2800" dirty="0">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457200" y="1911673"/>
            <a:ext cx="8246070" cy="3316019"/>
          </a:xfrm>
        </p:spPr>
        <p:txBody>
          <a:bodyPr/>
          <a:lstStyle/>
          <a:p>
            <a:pPr marL="0" marR="0" algn="r" rtl="1">
              <a:lnSpc>
                <a:spcPct val="150000"/>
              </a:lnSpc>
              <a:spcBef>
                <a:spcPts val="0"/>
              </a:spcBef>
              <a:spcAft>
                <a:spcPts val="0"/>
              </a:spcAft>
            </a:pPr>
            <a:r>
              <a:rPr lang="he-IL" sz="1800" dirty="0">
                <a:effectLst/>
                <a:latin typeface="David" panose="020E0502060401010101" pitchFamily="34" charset="-79"/>
                <a:ea typeface="Calibri" panose="020F0502020204030204" pitchFamily="34" charset="0"/>
                <a:cs typeface="David" panose="020E0502060401010101" pitchFamily="34" charset="-79"/>
              </a:rPr>
              <a:t>כיום, למעלה ממיליון אמריקאים מכורים לקוקאין. ישראל מדורגת במקום ה-20 בעולם בהיקף השימוש בקוקאין, ביחס לגודל האוכלוסייה. </a:t>
            </a:r>
            <a:endParaRPr lang="en-US" sz="1800" dirty="0">
              <a:effectLst/>
              <a:latin typeface="David" panose="020E0502060401010101" pitchFamily="34" charset="-79"/>
              <a:ea typeface="Calibri" panose="020F0502020204030204" pitchFamily="34" charset="0"/>
              <a:cs typeface="David" panose="020E0502060401010101" pitchFamily="34" charset="-79"/>
            </a:endParaRPr>
          </a:p>
          <a:p>
            <a:pPr marL="0" marR="0" algn="r" rtl="1">
              <a:lnSpc>
                <a:spcPct val="150000"/>
              </a:lnSpc>
              <a:spcBef>
                <a:spcPts val="0"/>
              </a:spcBef>
              <a:spcAft>
                <a:spcPts val="0"/>
              </a:spcAft>
            </a:pPr>
            <a:r>
              <a:rPr lang="he-IL" sz="1800" dirty="0">
                <a:effectLst/>
                <a:latin typeface="David" panose="020E0502060401010101" pitchFamily="34" charset="-79"/>
                <a:ea typeface="Calibri" panose="020F0502020204030204" pitchFamily="34" charset="0"/>
                <a:cs typeface="David" panose="020E0502060401010101" pitchFamily="34" charset="-79"/>
              </a:rPr>
              <a:t>בפסיכולוגיה מתארים את אישיותו של האדם באמצעות 'חמש התכונות הגדולות' אשר בעלות השפעה ניכרת עליו, שהינן:  מוחצנות-מופנות, נעימות, מצפוניות, יציבות רגשית-נוירוטיות ופתיחות מחשבתית.</a:t>
            </a:r>
          </a:p>
          <a:p>
            <a:pPr marL="0" marR="0" algn="r" rtl="1">
              <a:lnSpc>
                <a:spcPct val="150000"/>
              </a:lnSpc>
              <a:spcBef>
                <a:spcPts val="0"/>
              </a:spcBef>
              <a:spcAft>
                <a:spcPts val="0"/>
              </a:spcAft>
            </a:pPr>
            <a:endParaRPr lang="en-US" sz="1800" dirty="0">
              <a:effectLst/>
              <a:latin typeface="David" panose="020E0502060401010101" pitchFamily="34" charset="-79"/>
              <a:ea typeface="Calibri" panose="020F0502020204030204" pitchFamily="34" charset="0"/>
              <a:cs typeface="David" panose="020E0502060401010101" pitchFamily="34" charset="-79"/>
            </a:endParaRPr>
          </a:p>
        </p:txBody>
      </p:sp>
      <p:sp>
        <p:nvSpPr>
          <p:cNvPr id="11" name="מציין מיקום של מספר שקופית 10">
            <a:extLst>
              <a:ext uri="{FF2B5EF4-FFF2-40B4-BE49-F238E27FC236}">
                <a16:creationId xmlns:a16="http://schemas.microsoft.com/office/drawing/2014/main" id="{3381D0BC-0BAE-444E-873E-AEFCB5CF00B5}"/>
              </a:ext>
            </a:extLst>
          </p:cNvPr>
          <p:cNvSpPr>
            <a:spLocks noGrp="1"/>
          </p:cNvSpPr>
          <p:nvPr>
            <p:ph type="sldNum" sz="quarter" idx="12"/>
          </p:nvPr>
        </p:nvSpPr>
        <p:spPr/>
        <p:txBody>
          <a:bodyPr/>
          <a:lstStyle/>
          <a:p>
            <a:fld id="{B82CCC60-E8CD-4174-8B1A-7DF615B22EEF}" type="slidenum">
              <a:rPr lang="en-US" smtClean="0"/>
              <a:pPr/>
              <a:t>2</a:t>
            </a:fld>
            <a:endParaRPr lang="en-US" dirty="0"/>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6" y="770866"/>
            <a:ext cx="8246070" cy="763526"/>
          </a:xfrm>
        </p:spPr>
        <p:txBody>
          <a:bodyPr>
            <a:normAutofit/>
          </a:bodyPr>
          <a:lstStyle/>
          <a:p>
            <a:pPr marL="0" marR="0" rtl="1">
              <a:lnSpc>
                <a:spcPct val="150000"/>
              </a:lnSpc>
              <a:spcBef>
                <a:spcPts val="0"/>
              </a:spcBef>
              <a:spcAft>
                <a:spcPts val="800"/>
              </a:spcAft>
            </a:pPr>
            <a:r>
              <a:rPr lang="en-US" sz="1800" b="1" dirty="0">
                <a:effectLst/>
                <a:latin typeface="David" panose="020E0502060401010101" pitchFamily="34" charset="-79"/>
                <a:ea typeface="Calibri" panose="020F0502020204030204" pitchFamily="34" charset="0"/>
                <a:cs typeface="Arial" panose="020B0604020202020204" pitchFamily="34" charset="0"/>
              </a:rPr>
              <a:t>Web Interface – </a:t>
            </a:r>
            <a:r>
              <a:rPr lang="en-US" sz="1800" b="1" dirty="0" err="1">
                <a:effectLst/>
                <a:latin typeface="David" panose="020E0502060401010101" pitchFamily="34" charset="-79"/>
                <a:ea typeface="Calibri" panose="020F0502020204030204" pitchFamily="34" charset="0"/>
                <a:cs typeface="Arial" panose="020B0604020202020204" pitchFamily="34" charset="0"/>
              </a:rPr>
              <a:t>Gradio</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Content Placeholder 2"/>
          <p:cNvSpPr>
            <a:spLocks noGrp="1"/>
          </p:cNvSpPr>
          <p:nvPr>
            <p:ph idx="1"/>
          </p:nvPr>
        </p:nvSpPr>
        <p:spPr>
          <a:xfrm>
            <a:off x="267629" y="1629663"/>
            <a:ext cx="8427407" cy="3137600"/>
          </a:xfrm>
        </p:spPr>
        <p:txBody>
          <a:bodyPr>
            <a:normAutofit/>
          </a:bodyPr>
          <a:lstStyle/>
          <a:p>
            <a:pPr marL="0" marR="0" algn="just" rtl="1">
              <a:lnSpc>
                <a:spcPct val="150000"/>
              </a:lnSpc>
              <a:spcBef>
                <a:spcPts val="0"/>
              </a:spcBef>
              <a:spcAft>
                <a:spcPts val="800"/>
              </a:spcAft>
            </a:pPr>
            <a:r>
              <a:rPr lang="he-IL" sz="1800" dirty="0">
                <a:latin typeface="Calibri" panose="020F0502020204030204" pitchFamily="34" charset="0"/>
                <a:ea typeface="Calibri" panose="020F0502020204030204" pitchFamily="34" charset="0"/>
                <a:cs typeface="David" panose="020E0502060401010101" pitchFamily="34" charset="-79"/>
              </a:rPr>
              <a:t>תמונה לתיאור הממשק:</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מציין מיקום של מספר שקופית 9">
            <a:extLst>
              <a:ext uri="{FF2B5EF4-FFF2-40B4-BE49-F238E27FC236}">
                <a16:creationId xmlns:a16="http://schemas.microsoft.com/office/drawing/2014/main" id="{1E1FC001-076F-4ECA-9218-690D480D1EA8}"/>
              </a:ext>
            </a:extLst>
          </p:cNvPr>
          <p:cNvSpPr>
            <a:spLocks noGrp="1"/>
          </p:cNvSpPr>
          <p:nvPr>
            <p:ph type="sldNum" sz="quarter" idx="12"/>
          </p:nvPr>
        </p:nvSpPr>
        <p:spPr/>
        <p:txBody>
          <a:bodyPr/>
          <a:lstStyle/>
          <a:p>
            <a:fld id="{B82CCC60-E8CD-4174-8B1A-7DF615B22EEF}" type="slidenum">
              <a:rPr lang="en-US" smtClean="0"/>
              <a:pPr/>
              <a:t>20</a:t>
            </a:fld>
            <a:endParaRPr lang="en-US"/>
          </a:p>
        </p:txBody>
      </p:sp>
      <p:pic>
        <p:nvPicPr>
          <p:cNvPr id="7" name="תמונה 6" descr="תמונה שמכילה שולחן&#10;&#10;התיאור נוצר באופן אוטומטי">
            <a:extLst>
              <a:ext uri="{FF2B5EF4-FFF2-40B4-BE49-F238E27FC236}">
                <a16:creationId xmlns:a16="http://schemas.microsoft.com/office/drawing/2014/main" id="{FE876B84-A29D-3BE4-04D7-C83CDE43C6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5587" y="1959428"/>
            <a:ext cx="2504315" cy="2807836"/>
          </a:xfrm>
          <a:prstGeom prst="rect">
            <a:avLst/>
          </a:prstGeom>
        </p:spPr>
      </p:pic>
      <p:pic>
        <p:nvPicPr>
          <p:cNvPr id="9" name="תמונה 8" descr="תמונה שמכילה טקסט&#10;&#10;התיאור נוצר באופן אוטומטי">
            <a:extLst>
              <a:ext uri="{FF2B5EF4-FFF2-40B4-BE49-F238E27FC236}">
                <a16:creationId xmlns:a16="http://schemas.microsoft.com/office/drawing/2014/main" id="{A1E0F5A0-B126-8472-13F6-D7A5DDB6CE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9187" y="1959428"/>
            <a:ext cx="2441531" cy="2807835"/>
          </a:xfrm>
          <a:prstGeom prst="rect">
            <a:avLst/>
          </a:prstGeom>
        </p:spPr>
      </p:pic>
      <p:pic>
        <p:nvPicPr>
          <p:cNvPr id="12" name="תמונה 11">
            <a:extLst>
              <a:ext uri="{FF2B5EF4-FFF2-40B4-BE49-F238E27FC236}">
                <a16:creationId xmlns:a16="http://schemas.microsoft.com/office/drawing/2014/main" id="{059FB894-742C-7246-7DA4-4AA61CCECD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45602" y="4144438"/>
            <a:ext cx="2924395" cy="622826"/>
          </a:xfrm>
          <a:prstGeom prst="rect">
            <a:avLst/>
          </a:prstGeom>
        </p:spPr>
      </p:pic>
    </p:spTree>
    <p:extLst>
      <p:ext uri="{BB962C8B-B14F-4D97-AF65-F5344CB8AC3E}">
        <p14:creationId xmlns:p14="http://schemas.microsoft.com/office/powerpoint/2010/main" val="1219858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מספר שקופית 1">
            <a:extLst>
              <a:ext uri="{FF2B5EF4-FFF2-40B4-BE49-F238E27FC236}">
                <a16:creationId xmlns:a16="http://schemas.microsoft.com/office/drawing/2014/main" id="{835287A7-7B75-400F-A781-70A077C8A5A2}"/>
              </a:ext>
            </a:extLst>
          </p:cNvPr>
          <p:cNvSpPr>
            <a:spLocks noGrp="1"/>
          </p:cNvSpPr>
          <p:nvPr>
            <p:ph type="sldNum" sz="quarter" idx="12"/>
          </p:nvPr>
        </p:nvSpPr>
        <p:spPr/>
        <p:txBody>
          <a:bodyPr/>
          <a:lstStyle/>
          <a:p>
            <a:fld id="{B82CCC60-E8CD-4174-8B1A-7DF615B22EEF}" type="slidenum">
              <a:rPr lang="en-US" smtClean="0"/>
              <a:pPr/>
              <a:t>21</a:t>
            </a:fld>
            <a:endParaRPr lang="en-US"/>
          </a:p>
        </p:txBody>
      </p:sp>
      <p:sp>
        <p:nvSpPr>
          <p:cNvPr id="5" name="תיבת טקסט 4">
            <a:extLst>
              <a:ext uri="{FF2B5EF4-FFF2-40B4-BE49-F238E27FC236}">
                <a16:creationId xmlns:a16="http://schemas.microsoft.com/office/drawing/2014/main" id="{3FB6301E-4B9B-41D0-863D-AA3E98E11602}"/>
              </a:ext>
            </a:extLst>
          </p:cNvPr>
          <p:cNvSpPr txBox="1"/>
          <p:nvPr/>
        </p:nvSpPr>
        <p:spPr>
          <a:xfrm>
            <a:off x="2214282" y="1574978"/>
            <a:ext cx="5405718" cy="830997"/>
          </a:xfrm>
          <a:prstGeom prst="rect">
            <a:avLst/>
          </a:prstGeom>
          <a:noFill/>
        </p:spPr>
        <p:txBody>
          <a:bodyPr wrap="square">
            <a:spAutoFit/>
          </a:bodyPr>
          <a:lstStyle/>
          <a:p>
            <a:pPr marL="0" indent="0" rtl="1">
              <a:buNone/>
            </a:pPr>
            <a:r>
              <a:rPr lang="he-IL" sz="4800" b="1" u="sng" dirty="0">
                <a:effectLst>
                  <a:outerShdw blurRad="38100" dist="38100" dir="2700000" algn="tl">
                    <a:srgbClr val="000000">
                      <a:alpha val="43137"/>
                    </a:srgbClr>
                  </a:outerShdw>
                </a:effectLst>
                <a:latin typeface="David" panose="020E0502060401010101" pitchFamily="34" charset="-79"/>
                <a:cs typeface="David" panose="020E0502060401010101" pitchFamily="34" charset="-79"/>
              </a:rPr>
              <a:t>תודה על ההקשבה!</a:t>
            </a:r>
          </a:p>
        </p:txBody>
      </p:sp>
      <p:pic>
        <p:nvPicPr>
          <p:cNvPr id="7" name="גרפיקה 6" descr="אוזן קו מיתאר">
            <a:extLst>
              <a:ext uri="{FF2B5EF4-FFF2-40B4-BE49-F238E27FC236}">
                <a16:creationId xmlns:a16="http://schemas.microsoft.com/office/drawing/2014/main" id="{E8AB83E6-2198-4974-A002-D40E05F42A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84709" y="2724168"/>
            <a:ext cx="1894114" cy="1894114"/>
          </a:xfrm>
          <a:prstGeom prst="rect">
            <a:avLst/>
          </a:prstGeom>
        </p:spPr>
      </p:pic>
    </p:spTree>
    <p:extLst>
      <p:ext uri="{BB962C8B-B14F-4D97-AF65-F5344CB8AC3E}">
        <p14:creationId xmlns:p14="http://schemas.microsoft.com/office/powerpoint/2010/main" val="109100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e-IL" sz="2800" dirty="0">
                <a:latin typeface="David" panose="020E0502060401010101" pitchFamily="34" charset="-79"/>
                <a:cs typeface="David" panose="020E0502060401010101" pitchFamily="34" charset="-79"/>
              </a:rPr>
              <a:t>מטרה</a:t>
            </a:r>
            <a:endParaRPr lang="en-US" dirty="0">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p:txBody>
          <a:bodyPr/>
          <a:lstStyle/>
          <a:p>
            <a:pPr algn="r" rtl="1"/>
            <a:r>
              <a:rPr lang="he-IL" sz="1800" dirty="0">
                <a:effectLst/>
                <a:ea typeface="Calibri" panose="020F0502020204030204" pitchFamily="34" charset="0"/>
                <a:cs typeface="David" panose="020E0502060401010101" pitchFamily="34" charset="-79"/>
              </a:rPr>
              <a:t>אנו מעוניינים לבחון את הקשר בין 'חמשת התכונות הגדולות' וכן עוד משתנים נוספים (מין, גיל, מוצא אתני, השכלה וכו'), לבין </a:t>
            </a:r>
            <a:r>
              <a:rPr lang="he-IL" sz="1800" dirty="0">
                <a:ea typeface="Calibri" panose="020F0502020204030204" pitchFamily="34" charset="0"/>
                <a:cs typeface="David" panose="020E0502060401010101" pitchFamily="34" charset="-79"/>
              </a:rPr>
              <a:t>התנסות</a:t>
            </a:r>
            <a:r>
              <a:rPr lang="he-IL" sz="1800" dirty="0">
                <a:effectLst/>
                <a:ea typeface="Calibri" panose="020F0502020204030204" pitchFamily="34" charset="0"/>
                <a:cs typeface="David" panose="020E0502060401010101" pitchFamily="34" charset="-79"/>
              </a:rPr>
              <a:t> בקוקאין – השתמש/לא השתמש. </a:t>
            </a:r>
          </a:p>
          <a:p>
            <a:pPr algn="r" rtl="1"/>
            <a:r>
              <a:rPr lang="he-IL" sz="1800" dirty="0">
                <a:ea typeface="Calibri" panose="020F0502020204030204" pitchFamily="34" charset="0"/>
                <a:cs typeface="David" panose="020E0502060401010101" pitchFamily="34" charset="-79"/>
              </a:rPr>
              <a:t>את זה נעשה בעזרת מודלי חיזוי מבוססי </a:t>
            </a:r>
            <a:r>
              <a:rPr lang="en-US" sz="1800" dirty="0">
                <a:ea typeface="Calibri" panose="020F0502020204030204" pitchFamily="34" charset="0"/>
                <a:cs typeface="David" panose="020E0502060401010101" pitchFamily="34" charset="-79"/>
              </a:rPr>
              <a:t>ML</a:t>
            </a:r>
            <a:r>
              <a:rPr lang="he-IL" sz="1800" dirty="0">
                <a:ea typeface="Calibri" panose="020F0502020204030204" pitchFamily="34" charset="0"/>
                <a:cs typeface="David" panose="020E0502060401010101" pitchFamily="34" charset="-79"/>
              </a:rPr>
              <a:t> ו</a:t>
            </a:r>
            <a:r>
              <a:rPr lang="en-US" sz="1800" dirty="0">
                <a:ea typeface="Calibri" panose="020F0502020204030204" pitchFamily="34" charset="0"/>
                <a:cs typeface="David" panose="020E0502060401010101" pitchFamily="34" charset="-79"/>
              </a:rPr>
              <a:t>DL</a:t>
            </a:r>
            <a:r>
              <a:rPr lang="he-IL" sz="1800" dirty="0">
                <a:ea typeface="Calibri" panose="020F0502020204030204" pitchFamily="34" charset="0"/>
                <a:cs typeface="David" panose="020E0502060401010101" pitchFamily="34" charset="-79"/>
              </a:rPr>
              <a:t>. </a:t>
            </a:r>
            <a:endParaRPr lang="en-US" sz="1800" dirty="0">
              <a:effectLst/>
              <a:ea typeface="Calibri" panose="020F0502020204030204" pitchFamily="34" charset="0"/>
              <a:cs typeface="David" panose="020E0502060401010101" pitchFamily="34" charset="-79"/>
            </a:endParaRPr>
          </a:p>
          <a:p>
            <a:pPr algn="r" rtl="1"/>
            <a:r>
              <a:rPr lang="he-IL" sz="1800" dirty="0">
                <a:effectLst/>
                <a:ea typeface="Calibri" panose="020F0502020204030204" pitchFamily="34" charset="0"/>
                <a:cs typeface="David" panose="020E0502060401010101" pitchFamily="34" charset="-79"/>
              </a:rPr>
              <a:t>הפרויקט יוכל לשמש ככלי עזר למוסדות ביטחוניים/ציבוריים בכך שיוכלו לאמת את נטייתם של המועמדים הנבחנים למשרות רלוונטיות. </a:t>
            </a:r>
            <a:endParaRPr lang="en-US" sz="1800" dirty="0">
              <a:cs typeface="+mj-cs"/>
            </a:endParaRPr>
          </a:p>
        </p:txBody>
      </p:sp>
      <p:sp>
        <p:nvSpPr>
          <p:cNvPr id="12" name="מציין מיקום של מספר שקופית 11">
            <a:extLst>
              <a:ext uri="{FF2B5EF4-FFF2-40B4-BE49-F238E27FC236}">
                <a16:creationId xmlns:a16="http://schemas.microsoft.com/office/drawing/2014/main" id="{63BDB91D-43BB-47FA-980D-B1718CAAA296}"/>
              </a:ext>
            </a:extLst>
          </p:cNvPr>
          <p:cNvSpPr>
            <a:spLocks noGrp="1"/>
          </p:cNvSpPr>
          <p:nvPr>
            <p:ph type="sldNum" sz="quarter" idx="12"/>
          </p:nvPr>
        </p:nvSpPr>
        <p:spPr/>
        <p:txBody>
          <a:bodyPr/>
          <a:lstStyle/>
          <a:p>
            <a:fld id="{B82CCC60-E8CD-4174-8B1A-7DF615B22EEF}" type="slidenum">
              <a:rPr lang="en-US" smtClean="0"/>
              <a:pPr/>
              <a:t>3</a:t>
            </a:fld>
            <a:endParaRPr lang="en-US"/>
          </a:p>
        </p:txBody>
      </p:sp>
      <p:pic>
        <p:nvPicPr>
          <p:cNvPr id="7" name="Picture 2" descr="Big Five personality traits - Wikidata">
            <a:extLst>
              <a:ext uri="{FF2B5EF4-FFF2-40B4-BE49-F238E27FC236}">
                <a16:creationId xmlns:a16="http://schemas.microsoft.com/office/drawing/2014/main" id="{29CB55AD-9D9C-4AAE-ABE1-9508E9A0D44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9001" y="3370186"/>
            <a:ext cx="1716823" cy="1716823"/>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44D58A7A-A4EC-68EB-33F1-3CA849647CB6}"/>
              </a:ext>
            </a:extLst>
          </p:cNvPr>
          <p:cNvSpPr/>
          <p:nvPr/>
        </p:nvSpPr>
        <p:spPr>
          <a:xfrm>
            <a:off x="3767328" y="4052621"/>
            <a:ext cx="1484986" cy="195493"/>
          </a:xfrm>
          <a:prstGeom prst="rightArrow">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Red Question Mark Symbol PNG Images &amp; PSDs for Download | PixelSquid -  S11124580E">
            <a:extLst>
              <a:ext uri="{FF2B5EF4-FFF2-40B4-BE49-F238E27FC236}">
                <a16:creationId xmlns:a16="http://schemas.microsoft.com/office/drawing/2014/main" id="{220A49AC-9766-64FA-CE54-4C5D95A82E4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33955" y="3300755"/>
            <a:ext cx="781126" cy="78112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black and white drawing of a person's face&#10;&#10;Description automatically generated with low confidence">
            <a:extLst>
              <a:ext uri="{FF2B5EF4-FFF2-40B4-BE49-F238E27FC236}">
                <a16:creationId xmlns:a16="http://schemas.microsoft.com/office/drawing/2014/main" id="{CB2D45BC-14DD-81DA-4A6B-F90F2C7A47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0989" y="3462287"/>
            <a:ext cx="1640034" cy="1640034"/>
          </a:xfrm>
          <a:prstGeom prst="rect">
            <a:avLst/>
          </a:prstGeom>
        </p:spPr>
      </p:pic>
    </p:spTree>
    <p:extLst>
      <p:ext uri="{BB962C8B-B14F-4D97-AF65-F5344CB8AC3E}">
        <p14:creationId xmlns:p14="http://schemas.microsoft.com/office/powerpoint/2010/main" val="1257046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6" y="791211"/>
            <a:ext cx="8246070" cy="763526"/>
          </a:xfrm>
        </p:spPr>
        <p:txBody>
          <a:bodyPr>
            <a:normAutofit/>
          </a:bodyPr>
          <a:lstStyle/>
          <a:p>
            <a:pPr marL="0" marR="0" rtl="1">
              <a:lnSpc>
                <a:spcPct val="150000"/>
              </a:lnSpc>
              <a:spcBef>
                <a:spcPts val="0"/>
              </a:spcBef>
              <a:spcAft>
                <a:spcPts val="800"/>
              </a:spcAft>
            </a:pPr>
            <a:r>
              <a:rPr lang="he-IL" sz="1800" b="1" dirty="0">
                <a:effectLst/>
                <a:latin typeface="Calibri" panose="020F0502020204030204" pitchFamily="34" charset="0"/>
                <a:ea typeface="Calibri" panose="020F0502020204030204" pitchFamily="34" charset="0"/>
                <a:cs typeface="David" panose="020E0502060401010101" pitchFamily="34" charset="-79"/>
              </a:rPr>
              <a:t>קריאת הנתונים ותהליך ה-</a:t>
            </a:r>
            <a:r>
              <a:rPr lang="en-US" sz="1800" b="1" dirty="0">
                <a:effectLst/>
                <a:latin typeface="David" panose="020E0502060401010101" pitchFamily="34" charset="-79"/>
                <a:ea typeface="Calibri" panose="020F0502020204030204" pitchFamily="34" charset="0"/>
                <a:cs typeface="Arial" panose="020B0604020202020204" pitchFamily="34" charset="0"/>
              </a:rPr>
              <a:t>Pre-Processing</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Content Placeholder 2"/>
          <p:cNvSpPr>
            <a:spLocks noGrp="1"/>
          </p:cNvSpPr>
          <p:nvPr>
            <p:ph idx="1"/>
          </p:nvPr>
        </p:nvSpPr>
        <p:spPr>
          <a:xfrm>
            <a:off x="448966" y="1434790"/>
            <a:ext cx="8246070" cy="3332473"/>
          </a:xfrm>
        </p:spPr>
        <p:txBody>
          <a:bodyPr/>
          <a:lstStyle/>
          <a:p>
            <a:pPr algn="r" rtl="1"/>
            <a:r>
              <a:rPr lang="he-IL" sz="1800" dirty="0">
                <a:latin typeface="David" panose="020E0502060401010101" pitchFamily="34" charset="-79"/>
                <a:cs typeface="David" panose="020E0502060401010101" pitchFamily="34" charset="-79"/>
              </a:rPr>
              <a:t>בתחילה, המרנו ערכים אקראיים חסרי משמעות לערכים המקוריים, ע"י מקרא נתון.</a:t>
            </a:r>
          </a:p>
          <a:p>
            <a:pPr algn="r" rtl="1"/>
            <a:endParaRPr lang="he-IL" sz="1800" dirty="0">
              <a:latin typeface="David" panose="020E0502060401010101" pitchFamily="34" charset="-79"/>
              <a:cs typeface="David" panose="020E0502060401010101" pitchFamily="34" charset="-79"/>
            </a:endParaRPr>
          </a:p>
          <a:p>
            <a:pPr algn="r" rtl="1"/>
            <a:endParaRPr lang="he-IL" sz="1800" dirty="0">
              <a:latin typeface="David" panose="020E0502060401010101" pitchFamily="34" charset="-79"/>
              <a:cs typeface="David" panose="020E0502060401010101" pitchFamily="34" charset="-79"/>
            </a:endParaRPr>
          </a:p>
          <a:p>
            <a:pPr algn="r" rtl="1"/>
            <a:endParaRPr lang="he-IL" sz="1800" dirty="0">
              <a:latin typeface="David" panose="020E0502060401010101" pitchFamily="34" charset="-79"/>
              <a:cs typeface="David" panose="020E0502060401010101" pitchFamily="34" charset="-79"/>
            </a:endParaRPr>
          </a:p>
          <a:p>
            <a:pPr marL="0" indent="0" algn="r" rtl="1">
              <a:buNone/>
            </a:pPr>
            <a:endParaRPr lang="he-IL" sz="1800" dirty="0">
              <a:latin typeface="David" panose="020E0502060401010101" pitchFamily="34" charset="-79"/>
              <a:cs typeface="David" panose="020E0502060401010101" pitchFamily="34" charset="-79"/>
            </a:endParaRPr>
          </a:p>
          <a:p>
            <a:pPr algn="r" rtl="1"/>
            <a:r>
              <a:rPr lang="he-IL" sz="1800" dirty="0">
                <a:latin typeface="David" panose="020E0502060401010101" pitchFamily="34" charset="-79"/>
                <a:cs typeface="David" panose="020E0502060401010101" pitchFamily="34" charset="-79"/>
              </a:rPr>
              <a:t>מעבר לכך, בסיס הנתונים מלא, ללא ערכים חסרים או חריגים.</a:t>
            </a:r>
          </a:p>
          <a:p>
            <a:pPr algn="r" rtl="1"/>
            <a:endParaRPr lang="en-US" sz="1800" dirty="0">
              <a:latin typeface="David" panose="020E0502060401010101" pitchFamily="34" charset="-79"/>
              <a:cs typeface="David" panose="020E0502060401010101" pitchFamily="34" charset="-79"/>
            </a:endParaRPr>
          </a:p>
        </p:txBody>
      </p:sp>
      <p:sp>
        <p:nvSpPr>
          <p:cNvPr id="6" name="מציין מיקום של מספר שקופית 5">
            <a:extLst>
              <a:ext uri="{FF2B5EF4-FFF2-40B4-BE49-F238E27FC236}">
                <a16:creationId xmlns:a16="http://schemas.microsoft.com/office/drawing/2014/main" id="{6EAC1DA7-658D-4421-941B-9DA1E98A19F0}"/>
              </a:ext>
            </a:extLst>
          </p:cNvPr>
          <p:cNvSpPr>
            <a:spLocks noGrp="1"/>
          </p:cNvSpPr>
          <p:nvPr>
            <p:ph type="sldNum" sz="quarter" idx="12"/>
          </p:nvPr>
        </p:nvSpPr>
        <p:spPr/>
        <p:txBody>
          <a:bodyPr/>
          <a:lstStyle/>
          <a:p>
            <a:fld id="{B82CCC60-E8CD-4174-8B1A-7DF615B22EEF}" type="slidenum">
              <a:rPr lang="en-US" smtClean="0"/>
              <a:pPr/>
              <a:t>4</a:t>
            </a:fld>
            <a:endParaRPr lang="en-US"/>
          </a:p>
        </p:txBody>
      </p:sp>
      <p:pic>
        <p:nvPicPr>
          <p:cNvPr id="8" name="Picture 7">
            <a:extLst>
              <a:ext uri="{FF2B5EF4-FFF2-40B4-BE49-F238E27FC236}">
                <a16:creationId xmlns:a16="http://schemas.microsoft.com/office/drawing/2014/main" id="{12C3577A-7D3B-11AD-8966-6316214A85CF}"/>
              </a:ext>
            </a:extLst>
          </p:cNvPr>
          <p:cNvPicPr>
            <a:picLocks noChangeAspect="1"/>
          </p:cNvPicPr>
          <p:nvPr/>
        </p:nvPicPr>
        <p:blipFill>
          <a:blip r:embed="rId2"/>
          <a:stretch>
            <a:fillRect/>
          </a:stretch>
        </p:blipFill>
        <p:spPr>
          <a:xfrm>
            <a:off x="1383834" y="1823486"/>
            <a:ext cx="7017467" cy="522298"/>
          </a:xfrm>
          <a:prstGeom prst="rect">
            <a:avLst/>
          </a:prstGeom>
        </p:spPr>
      </p:pic>
      <p:pic>
        <p:nvPicPr>
          <p:cNvPr id="9" name="Picture 8">
            <a:extLst>
              <a:ext uri="{FF2B5EF4-FFF2-40B4-BE49-F238E27FC236}">
                <a16:creationId xmlns:a16="http://schemas.microsoft.com/office/drawing/2014/main" id="{4A2B432D-A60D-B35A-7D31-9DCE5D1C79D5}"/>
              </a:ext>
            </a:extLst>
          </p:cNvPr>
          <p:cNvPicPr>
            <a:picLocks noChangeAspect="1"/>
          </p:cNvPicPr>
          <p:nvPr/>
        </p:nvPicPr>
        <p:blipFill>
          <a:blip r:embed="rId3"/>
          <a:stretch>
            <a:fillRect/>
          </a:stretch>
        </p:blipFill>
        <p:spPr>
          <a:xfrm>
            <a:off x="1394919" y="2518872"/>
            <a:ext cx="7020535" cy="618809"/>
          </a:xfrm>
          <a:prstGeom prst="rect">
            <a:avLst/>
          </a:prstGeom>
        </p:spPr>
      </p:pic>
      <p:sp>
        <p:nvSpPr>
          <p:cNvPr id="16" name="Arrow: Curved Right 15">
            <a:extLst>
              <a:ext uri="{FF2B5EF4-FFF2-40B4-BE49-F238E27FC236}">
                <a16:creationId xmlns:a16="http://schemas.microsoft.com/office/drawing/2014/main" id="{B8ED7918-2CFE-707D-1683-5D4DE67FCC9E}"/>
              </a:ext>
            </a:extLst>
          </p:cNvPr>
          <p:cNvSpPr/>
          <p:nvPr/>
        </p:nvSpPr>
        <p:spPr>
          <a:xfrm>
            <a:off x="1055786" y="2155553"/>
            <a:ext cx="231525" cy="66329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FF0000"/>
              </a:solidFill>
              <a:highlight>
                <a:srgbClr val="FFFF00"/>
              </a:highlight>
            </a:endParaRPr>
          </a:p>
        </p:txBody>
      </p:sp>
      <p:pic>
        <p:nvPicPr>
          <p:cNvPr id="18" name="Picture 17">
            <a:extLst>
              <a:ext uri="{FF2B5EF4-FFF2-40B4-BE49-F238E27FC236}">
                <a16:creationId xmlns:a16="http://schemas.microsoft.com/office/drawing/2014/main" id="{E64B8390-C8DE-57EE-CA1C-06E82AA06822}"/>
              </a:ext>
            </a:extLst>
          </p:cNvPr>
          <p:cNvPicPr>
            <a:picLocks noChangeAspect="1"/>
          </p:cNvPicPr>
          <p:nvPr/>
        </p:nvPicPr>
        <p:blipFill>
          <a:blip r:embed="rId4"/>
          <a:stretch>
            <a:fillRect/>
          </a:stretch>
        </p:blipFill>
        <p:spPr>
          <a:xfrm>
            <a:off x="2963307" y="3539675"/>
            <a:ext cx="5731727" cy="1484782"/>
          </a:xfrm>
          <a:prstGeom prst="rect">
            <a:avLst/>
          </a:prstGeom>
        </p:spPr>
      </p:pic>
    </p:spTree>
    <p:extLst>
      <p:ext uri="{BB962C8B-B14F-4D97-AF65-F5344CB8AC3E}">
        <p14:creationId xmlns:p14="http://schemas.microsoft.com/office/powerpoint/2010/main" val="3574117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776442"/>
            <a:ext cx="8246070" cy="763526"/>
          </a:xfrm>
        </p:spPr>
        <p:txBody>
          <a:bodyPr>
            <a:normAutofit/>
          </a:bodyPr>
          <a:lstStyle/>
          <a:p>
            <a:pPr marL="0" marR="0" rtl="1">
              <a:lnSpc>
                <a:spcPct val="150000"/>
              </a:lnSpc>
              <a:spcBef>
                <a:spcPts val="0"/>
              </a:spcBef>
              <a:spcAft>
                <a:spcPts val="800"/>
              </a:spcAft>
            </a:pPr>
            <a:r>
              <a:rPr lang="en-US" sz="1800" b="1" dirty="0">
                <a:effectLst/>
                <a:latin typeface="David" panose="020E0502060401010101" pitchFamily="34" charset="-79"/>
                <a:ea typeface="Calibri" panose="020F0502020204030204" pitchFamily="34" charset="0"/>
                <a:cs typeface="Arial" panose="020B0604020202020204" pitchFamily="34" charset="0"/>
              </a:rPr>
              <a:t>Exploratory Data Analysis</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Content Placeholder 2"/>
          <p:cNvSpPr>
            <a:spLocks noGrp="1"/>
          </p:cNvSpPr>
          <p:nvPr>
            <p:ph idx="1"/>
          </p:nvPr>
        </p:nvSpPr>
        <p:spPr>
          <a:xfrm>
            <a:off x="3066132" y="1539968"/>
            <a:ext cx="5773068" cy="3603532"/>
          </a:xfrm>
        </p:spPr>
        <p:txBody>
          <a:bodyPr>
            <a:normAutofit/>
          </a:bodyPr>
          <a:lstStyle/>
          <a:p>
            <a:pPr algn="r" rtl="1"/>
            <a:r>
              <a:rPr lang="he-IL" sz="1800" dirty="0">
                <a:effectLst/>
                <a:latin typeface="David" panose="020E0502060401010101" pitchFamily="34" charset="-79"/>
                <a:ea typeface="Calibri" panose="020F0502020204030204" pitchFamily="34" charset="0"/>
                <a:cs typeface="David" panose="020E0502060401010101" pitchFamily="34" charset="-79"/>
              </a:rPr>
              <a:t>נדגמו בעיקר אנשים בעלי גיל הנמוך מ-55 והגדול מ-18, שזו האוכלוסייה </a:t>
            </a:r>
            <a:r>
              <a:rPr lang="he-IL" sz="1800" dirty="0">
                <a:latin typeface="David" panose="020E0502060401010101" pitchFamily="34" charset="-79"/>
                <a:cs typeface="David" panose="020E0502060401010101" pitchFamily="34" charset="-79"/>
              </a:rPr>
              <a:t>הרלוונטית יותר למטרות המחקר שלנו. </a:t>
            </a:r>
          </a:p>
          <a:p>
            <a:pPr algn="r" rtl="1"/>
            <a:r>
              <a:rPr lang="he-IL" sz="1800" dirty="0">
                <a:latin typeface="David" panose="020E0502060401010101" pitchFamily="34" charset="-79"/>
                <a:cs typeface="David" panose="020E0502060401010101" pitchFamily="34" charset="-79"/>
              </a:rPr>
              <a:t>התפלגות המינים היא שווה בין "גברים" ל"נשים".</a:t>
            </a:r>
          </a:p>
          <a:p>
            <a:pPr algn="r" rtl="1"/>
            <a:r>
              <a:rPr lang="he-IL" sz="1800" dirty="0">
                <a:latin typeface="David" panose="020E0502060401010101" pitchFamily="34" charset="-79"/>
                <a:cs typeface="David" panose="020E0502060401010101" pitchFamily="34" charset="-79"/>
              </a:rPr>
              <a:t>המשתנה התלוי שלנו מאוזן, כאשר 55% לא התנסו, ו45% התנסו בקוקאין.</a:t>
            </a:r>
          </a:p>
          <a:p>
            <a:pPr algn="r" rtl="1"/>
            <a:r>
              <a:rPr lang="he-IL" sz="1800" dirty="0">
                <a:latin typeface="David" panose="020E0502060401010101" pitchFamily="34" charset="-79"/>
                <a:cs typeface="David" panose="020E0502060401010101" pitchFamily="34" charset="-79"/>
              </a:rPr>
              <a:t>בסיס הנתונים משקף בעיקר את אוכלוסיית </a:t>
            </a:r>
            <a:r>
              <a:rPr lang="en-US" sz="1800" dirty="0">
                <a:latin typeface="David" panose="020E0502060401010101" pitchFamily="34" charset="-79"/>
                <a:cs typeface="David" panose="020E0502060401010101" pitchFamily="34" charset="-79"/>
              </a:rPr>
              <a:t>UK</a:t>
            </a:r>
            <a:r>
              <a:rPr lang="he-IL" sz="1800" dirty="0">
                <a:latin typeface="David" panose="020E0502060401010101" pitchFamily="34" charset="-79"/>
                <a:cs typeface="David" panose="020E0502060401010101" pitchFamily="34" charset="-79"/>
              </a:rPr>
              <a:t> ו-</a:t>
            </a:r>
            <a:r>
              <a:rPr lang="en-US" sz="1800" dirty="0">
                <a:latin typeface="David" panose="020E0502060401010101" pitchFamily="34" charset="-79"/>
                <a:cs typeface="David" panose="020E0502060401010101" pitchFamily="34" charset="-79"/>
              </a:rPr>
              <a:t>US</a:t>
            </a:r>
            <a:r>
              <a:rPr lang="he-IL" sz="1800" dirty="0">
                <a:latin typeface="David" panose="020E0502060401010101" pitchFamily="34" charset="-79"/>
                <a:cs typeface="David" panose="020E0502060401010101" pitchFamily="34" charset="-79"/>
              </a:rPr>
              <a:t> (85% מהמדגם) עם נטייה מובהקת לנשאלים בעלי צבע עור לבן (91% מהמדגם).</a:t>
            </a:r>
          </a:p>
          <a:p>
            <a:pPr algn="r" rtl="1"/>
            <a:r>
              <a:rPr lang="he-IL" sz="1800" dirty="0">
                <a:effectLst/>
                <a:latin typeface="David" panose="020E0502060401010101" pitchFamily="34" charset="-79"/>
                <a:ea typeface="Calibri" panose="020F0502020204030204" pitchFamily="34" charset="0"/>
                <a:cs typeface="David" panose="020E0502060401010101" pitchFamily="34" charset="-79"/>
              </a:rPr>
              <a:t>כ-60 אחוז בעלי השכלה (חלק בעלי דוקטורט וחלק בעלי תואר ראשון) , וכ-40 אחוז אינם בעלי השכלה אקדמאית (חלק סיימו תיכון וחלק נשרו מבית הספר בגילאים שונים). </a:t>
            </a:r>
            <a:endParaRPr lang="en-US" sz="1800" dirty="0">
              <a:latin typeface="David" panose="020E0502060401010101" pitchFamily="34" charset="-79"/>
              <a:cs typeface="David" panose="020E0502060401010101" pitchFamily="34" charset="-79"/>
            </a:endParaRPr>
          </a:p>
        </p:txBody>
      </p:sp>
      <p:sp>
        <p:nvSpPr>
          <p:cNvPr id="15" name="מציין מיקום של מספר שקופית 14">
            <a:extLst>
              <a:ext uri="{FF2B5EF4-FFF2-40B4-BE49-F238E27FC236}">
                <a16:creationId xmlns:a16="http://schemas.microsoft.com/office/drawing/2014/main" id="{DE956A53-B194-48C1-8372-F04753D1268C}"/>
              </a:ext>
            </a:extLst>
          </p:cNvPr>
          <p:cNvSpPr>
            <a:spLocks noGrp="1"/>
          </p:cNvSpPr>
          <p:nvPr>
            <p:ph type="sldNum" sz="quarter" idx="12"/>
          </p:nvPr>
        </p:nvSpPr>
        <p:spPr/>
        <p:txBody>
          <a:bodyPr/>
          <a:lstStyle/>
          <a:p>
            <a:fld id="{B82CCC60-E8CD-4174-8B1A-7DF615B22EEF}" type="slidenum">
              <a:rPr lang="en-US" smtClean="0"/>
              <a:pPr/>
              <a:t>5</a:t>
            </a:fld>
            <a:endParaRPr lang="en-US"/>
          </a:p>
        </p:txBody>
      </p:sp>
      <p:pic>
        <p:nvPicPr>
          <p:cNvPr id="16" name="Picture 15">
            <a:extLst>
              <a:ext uri="{FF2B5EF4-FFF2-40B4-BE49-F238E27FC236}">
                <a16:creationId xmlns:a16="http://schemas.microsoft.com/office/drawing/2014/main" id="{A742BDD9-0D86-89AE-1A0B-244772B8AA8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39968"/>
            <a:ext cx="2761332" cy="2853928"/>
          </a:xfrm>
          <a:prstGeom prst="rect">
            <a:avLst/>
          </a:prstGeom>
          <a:noFill/>
          <a:ln>
            <a:noFill/>
          </a:ln>
        </p:spPr>
      </p:pic>
    </p:spTree>
    <p:extLst>
      <p:ext uri="{BB962C8B-B14F-4D97-AF65-F5344CB8AC3E}">
        <p14:creationId xmlns:p14="http://schemas.microsoft.com/office/powerpoint/2010/main" val="277129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776442"/>
            <a:ext cx="8246070" cy="763526"/>
          </a:xfrm>
        </p:spPr>
        <p:txBody>
          <a:bodyPr>
            <a:normAutofit/>
          </a:bodyPr>
          <a:lstStyle/>
          <a:p>
            <a:pPr marL="0" marR="0" rtl="1">
              <a:lnSpc>
                <a:spcPct val="150000"/>
              </a:lnSpc>
              <a:spcBef>
                <a:spcPts val="0"/>
              </a:spcBef>
              <a:spcAft>
                <a:spcPts val="800"/>
              </a:spcAft>
            </a:pPr>
            <a:r>
              <a:rPr lang="en-US" sz="1800" b="1" dirty="0">
                <a:effectLst/>
                <a:latin typeface="David" panose="020E0502060401010101" pitchFamily="34" charset="-79"/>
                <a:ea typeface="Calibri" panose="020F0502020204030204" pitchFamily="34" charset="0"/>
                <a:cs typeface="Arial" panose="020B0604020202020204" pitchFamily="34" charset="0"/>
              </a:rPr>
              <a:t>Exploratory Data Analysis</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Content Placeholder 2"/>
          <p:cNvSpPr>
            <a:spLocks noGrp="1"/>
          </p:cNvSpPr>
          <p:nvPr>
            <p:ph idx="1"/>
          </p:nvPr>
        </p:nvSpPr>
        <p:spPr>
          <a:xfrm>
            <a:off x="6475141" y="1351850"/>
            <a:ext cx="2471853" cy="3603532"/>
          </a:xfrm>
        </p:spPr>
        <p:txBody>
          <a:bodyPr>
            <a:normAutofit fontScale="92500" lnSpcReduction="20000"/>
          </a:bodyPr>
          <a:lstStyle/>
          <a:p>
            <a:pPr marL="0" marR="0" algn="r" rtl="1">
              <a:lnSpc>
                <a:spcPct val="150000"/>
              </a:lnSpc>
              <a:spcBef>
                <a:spcPts val="0"/>
              </a:spcBef>
              <a:spcAft>
                <a:spcPts val="800"/>
              </a:spcAft>
            </a:pPr>
            <a:r>
              <a:rPr lang="he-IL" sz="1800" dirty="0">
                <a:effectLst/>
                <a:latin typeface="Calibri" panose="020F0502020204030204" pitchFamily="34" charset="0"/>
                <a:ea typeface="Calibri" panose="020F0502020204030204" pitchFamily="34" charset="0"/>
                <a:cs typeface="David" panose="020E0502060401010101" pitchFamily="34" charset="-79"/>
              </a:rPr>
              <a:t>ניסינו לראות האם קיימת קורלציה בין המשתנים. ב</a:t>
            </a:r>
            <a:r>
              <a:rPr lang="en-US" sz="1800" dirty="0">
                <a:effectLst/>
                <a:latin typeface="David" panose="020E0502060401010101" pitchFamily="34" charset="-79"/>
                <a:ea typeface="Calibri" panose="020F0502020204030204" pitchFamily="34" charset="0"/>
                <a:cs typeface="Arial" panose="020B0604020202020204" pitchFamily="34" charset="0"/>
              </a:rPr>
              <a:t>Heat-Map</a:t>
            </a:r>
            <a:r>
              <a:rPr lang="he-IL" sz="1800" dirty="0">
                <a:effectLst/>
                <a:latin typeface="Calibri" panose="020F0502020204030204" pitchFamily="34" charset="0"/>
                <a:ea typeface="Calibri" panose="020F0502020204030204" pitchFamily="34" charset="0"/>
                <a:cs typeface="David" panose="020E0502060401010101" pitchFamily="34" charset="-79"/>
              </a:rPr>
              <a:t> המוצגת ניתן לראות קשרי קורלציה חלשים בין המשתנים. קשר אחד אשר מעל 0.5 ואולי יכול לתת לנו אינפורמציה הוא הקשר בין האימפולסיביות למדד התחושתיות העומד על 0.62.</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5" name="מציין מיקום של מספר שקופית 14">
            <a:extLst>
              <a:ext uri="{FF2B5EF4-FFF2-40B4-BE49-F238E27FC236}">
                <a16:creationId xmlns:a16="http://schemas.microsoft.com/office/drawing/2014/main" id="{DE956A53-B194-48C1-8372-F04753D1268C}"/>
              </a:ext>
            </a:extLst>
          </p:cNvPr>
          <p:cNvSpPr>
            <a:spLocks noGrp="1"/>
          </p:cNvSpPr>
          <p:nvPr>
            <p:ph type="sldNum" sz="quarter" idx="12"/>
          </p:nvPr>
        </p:nvSpPr>
        <p:spPr/>
        <p:txBody>
          <a:bodyPr/>
          <a:lstStyle/>
          <a:p>
            <a:fld id="{B82CCC60-E8CD-4174-8B1A-7DF615B22EEF}" type="slidenum">
              <a:rPr lang="en-US" smtClean="0"/>
              <a:pPr/>
              <a:t>6</a:t>
            </a:fld>
            <a:endParaRPr lang="en-US"/>
          </a:p>
        </p:txBody>
      </p:sp>
      <p:pic>
        <p:nvPicPr>
          <p:cNvPr id="6" name="Picture 5" descr="Application, Teams&#10;&#10;Description automatically generated with medium confidence">
            <a:extLst>
              <a:ext uri="{FF2B5EF4-FFF2-40B4-BE49-F238E27FC236}">
                <a16:creationId xmlns:a16="http://schemas.microsoft.com/office/drawing/2014/main" id="{F2A54A4E-7162-9485-6D66-71B6123EAFF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1729" y="1608959"/>
            <a:ext cx="6189379" cy="3237997"/>
          </a:xfrm>
          <a:prstGeom prst="rect">
            <a:avLst/>
          </a:prstGeom>
          <a:noFill/>
          <a:ln>
            <a:noFill/>
          </a:ln>
        </p:spPr>
      </p:pic>
    </p:spTree>
    <p:extLst>
      <p:ext uri="{BB962C8B-B14F-4D97-AF65-F5344CB8AC3E}">
        <p14:creationId xmlns:p14="http://schemas.microsoft.com/office/powerpoint/2010/main" val="3511733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776442"/>
            <a:ext cx="8246070" cy="763526"/>
          </a:xfrm>
        </p:spPr>
        <p:txBody>
          <a:bodyPr>
            <a:normAutofit/>
          </a:bodyPr>
          <a:lstStyle/>
          <a:p>
            <a:pPr marL="0" marR="0" rtl="1">
              <a:lnSpc>
                <a:spcPct val="150000"/>
              </a:lnSpc>
              <a:spcBef>
                <a:spcPts val="0"/>
              </a:spcBef>
              <a:spcAft>
                <a:spcPts val="800"/>
              </a:spcAft>
            </a:pPr>
            <a:r>
              <a:rPr lang="en-US" sz="1800" b="1" dirty="0">
                <a:effectLst/>
                <a:latin typeface="David" panose="020E0502060401010101" pitchFamily="34" charset="-79"/>
                <a:ea typeface="Calibri" panose="020F0502020204030204" pitchFamily="34" charset="0"/>
                <a:cs typeface="Arial" panose="020B0604020202020204" pitchFamily="34" charset="0"/>
              </a:rPr>
              <a:t>Exploratory Data Analysis</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Content Placeholder 2"/>
          <p:cNvSpPr>
            <a:spLocks noGrp="1"/>
          </p:cNvSpPr>
          <p:nvPr>
            <p:ph idx="1"/>
          </p:nvPr>
        </p:nvSpPr>
        <p:spPr>
          <a:xfrm>
            <a:off x="5783766" y="1351850"/>
            <a:ext cx="3163229" cy="3480345"/>
          </a:xfrm>
        </p:spPr>
        <p:txBody>
          <a:bodyPr>
            <a:normAutofit fontScale="92500" lnSpcReduction="10000"/>
          </a:bodyPr>
          <a:lstStyle/>
          <a:p>
            <a:pPr marL="0" marR="0" algn="r" rtl="1">
              <a:lnSpc>
                <a:spcPct val="150000"/>
              </a:lnSpc>
              <a:spcBef>
                <a:spcPts val="0"/>
              </a:spcBef>
              <a:spcAft>
                <a:spcPts val="800"/>
              </a:spcAft>
            </a:pPr>
            <a:r>
              <a:rPr lang="he-IL" sz="1800" dirty="0">
                <a:effectLst/>
                <a:latin typeface="David" panose="020E0502060401010101" pitchFamily="34" charset="-79"/>
                <a:ea typeface="Calibri" panose="020F0502020204030204" pitchFamily="34" charset="0"/>
                <a:cs typeface="David" panose="020E0502060401010101" pitchFamily="34" charset="-79"/>
              </a:rPr>
              <a:t>ניתן לראות שעד גיל 44 מידת ההתנסות של הנשאלים עומדת על כ50% פחות או יותר. לעומת זאת מעל גיל 45 אחוז המשתמשים יורד לאזור ה37%, ולבסוף לנשאלים היותר מבוגרים ניתן לראות מידת התנסות נמוכה משמעותית.  </a:t>
            </a:r>
          </a:p>
          <a:p>
            <a:pPr marL="0" marR="0" algn="r" rtl="1">
              <a:lnSpc>
                <a:spcPct val="150000"/>
              </a:lnSpc>
              <a:spcBef>
                <a:spcPts val="0"/>
              </a:spcBef>
              <a:spcAft>
                <a:spcPts val="800"/>
              </a:spcAft>
            </a:pPr>
            <a:r>
              <a:rPr lang="he-IL" sz="1800" dirty="0">
                <a:effectLst/>
                <a:latin typeface="David" panose="020E0502060401010101" pitchFamily="34" charset="-79"/>
                <a:ea typeface="Calibri" panose="020F0502020204030204" pitchFamily="34" charset="0"/>
                <a:cs typeface="David" panose="020E0502060401010101" pitchFamily="34" charset="-79"/>
              </a:rPr>
              <a:t>הסבר אפשרי הוא שבעבר הייתה פתיחות נמוכה יותר להתנסות בחומר </a:t>
            </a:r>
            <a:endParaRPr lang="en-US" sz="1800" dirty="0">
              <a:effectLst/>
              <a:latin typeface="David" panose="020E0502060401010101" pitchFamily="34" charset="-79"/>
              <a:ea typeface="Calibri" panose="020F0502020204030204" pitchFamily="34" charset="0"/>
              <a:cs typeface="David" panose="020E0502060401010101" pitchFamily="34" charset="-79"/>
            </a:endParaRPr>
          </a:p>
        </p:txBody>
      </p:sp>
      <p:sp>
        <p:nvSpPr>
          <p:cNvPr id="15" name="מציין מיקום של מספר שקופית 14">
            <a:extLst>
              <a:ext uri="{FF2B5EF4-FFF2-40B4-BE49-F238E27FC236}">
                <a16:creationId xmlns:a16="http://schemas.microsoft.com/office/drawing/2014/main" id="{DE956A53-B194-48C1-8372-F04753D1268C}"/>
              </a:ext>
            </a:extLst>
          </p:cNvPr>
          <p:cNvSpPr>
            <a:spLocks noGrp="1"/>
          </p:cNvSpPr>
          <p:nvPr>
            <p:ph type="sldNum" sz="quarter" idx="12"/>
          </p:nvPr>
        </p:nvSpPr>
        <p:spPr/>
        <p:txBody>
          <a:bodyPr/>
          <a:lstStyle/>
          <a:p>
            <a:fld id="{B82CCC60-E8CD-4174-8B1A-7DF615B22EEF}" type="slidenum">
              <a:rPr lang="en-US" smtClean="0"/>
              <a:pPr/>
              <a:t>7</a:t>
            </a:fld>
            <a:endParaRPr lang="en-US"/>
          </a:p>
        </p:txBody>
      </p:sp>
      <p:pic>
        <p:nvPicPr>
          <p:cNvPr id="7" name="Picture 6" descr="Chart, bar chart&#10;&#10;Description automatically generated">
            <a:extLst>
              <a:ext uri="{FF2B5EF4-FFF2-40B4-BE49-F238E27FC236}">
                <a16:creationId xmlns:a16="http://schemas.microsoft.com/office/drawing/2014/main" id="{06097E46-9778-C2C7-FC27-5AAC06473E6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192" y="1539968"/>
            <a:ext cx="5681574" cy="3044506"/>
          </a:xfrm>
          <a:prstGeom prst="rect">
            <a:avLst/>
          </a:prstGeom>
          <a:noFill/>
          <a:ln>
            <a:noFill/>
          </a:ln>
        </p:spPr>
      </p:pic>
    </p:spTree>
    <p:extLst>
      <p:ext uri="{BB962C8B-B14F-4D97-AF65-F5344CB8AC3E}">
        <p14:creationId xmlns:p14="http://schemas.microsoft.com/office/powerpoint/2010/main" val="2433927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90C5CAB-8EDC-CA74-D36A-B95326B08E5B}"/>
              </a:ext>
            </a:extLst>
          </p:cNvPr>
          <p:cNvGrpSpPr/>
          <p:nvPr/>
        </p:nvGrpSpPr>
        <p:grpSpPr>
          <a:xfrm>
            <a:off x="6017942" y="1483693"/>
            <a:ext cx="2875025" cy="2883365"/>
            <a:chOff x="0" y="0"/>
            <a:chExt cx="1691005" cy="1819275"/>
          </a:xfrm>
        </p:grpSpPr>
        <p:pic>
          <p:nvPicPr>
            <p:cNvPr id="8" name="Picture 7" descr="Chart, bar chart&#10;&#10;Description automatically generated">
              <a:extLst>
                <a:ext uri="{FF2B5EF4-FFF2-40B4-BE49-F238E27FC236}">
                  <a16:creationId xmlns:a16="http://schemas.microsoft.com/office/drawing/2014/main" id="{F37E1610-116F-EEFF-07BB-ABAAD4EE2277}"/>
                </a:ext>
              </a:extLst>
            </p:cNvPr>
            <p:cNvPicPr>
              <a:picLocks noChangeAspect="1"/>
            </p:cNvPicPr>
            <p:nvPr/>
          </p:nvPicPr>
          <p:blipFill>
            <a:blip r:embed="rId2"/>
            <a:stretch>
              <a:fillRect/>
            </a:stretch>
          </p:blipFill>
          <p:spPr>
            <a:xfrm>
              <a:off x="806450" y="0"/>
              <a:ext cx="884555" cy="1819275"/>
            </a:xfrm>
            <a:prstGeom prst="rect">
              <a:avLst/>
            </a:prstGeom>
          </p:spPr>
        </p:pic>
        <p:pic>
          <p:nvPicPr>
            <p:cNvPr id="9" name="Picture 8" descr="Text&#10;&#10;Description automatically generated">
              <a:extLst>
                <a:ext uri="{FF2B5EF4-FFF2-40B4-BE49-F238E27FC236}">
                  <a16:creationId xmlns:a16="http://schemas.microsoft.com/office/drawing/2014/main" id="{1E9A4E5A-99D1-6966-A061-6F31DA6581A0}"/>
                </a:ext>
              </a:extLst>
            </p:cNvPr>
            <p:cNvPicPr>
              <a:picLocks noChangeAspect="1"/>
            </p:cNvPicPr>
            <p:nvPr/>
          </p:nvPicPr>
          <p:blipFill>
            <a:blip r:embed="rId3"/>
            <a:stretch>
              <a:fillRect/>
            </a:stretch>
          </p:blipFill>
          <p:spPr>
            <a:xfrm>
              <a:off x="0" y="114300"/>
              <a:ext cx="838200" cy="239395"/>
            </a:xfrm>
            <a:prstGeom prst="rect">
              <a:avLst/>
            </a:prstGeom>
          </p:spPr>
        </p:pic>
      </p:grpSp>
      <p:sp>
        <p:nvSpPr>
          <p:cNvPr id="2" name="Title 1"/>
          <p:cNvSpPr>
            <a:spLocks noGrp="1"/>
          </p:cNvSpPr>
          <p:nvPr>
            <p:ph type="title"/>
          </p:nvPr>
        </p:nvSpPr>
        <p:spPr>
          <a:xfrm>
            <a:off x="448965" y="776442"/>
            <a:ext cx="8246070" cy="763526"/>
          </a:xfrm>
        </p:spPr>
        <p:txBody>
          <a:bodyPr>
            <a:normAutofit/>
          </a:bodyPr>
          <a:lstStyle/>
          <a:p>
            <a:pPr marL="0" marR="0" rtl="1">
              <a:lnSpc>
                <a:spcPct val="150000"/>
              </a:lnSpc>
              <a:spcBef>
                <a:spcPts val="0"/>
              </a:spcBef>
              <a:spcAft>
                <a:spcPts val="800"/>
              </a:spcAft>
            </a:pPr>
            <a:r>
              <a:rPr lang="en-US" sz="1800" b="1" dirty="0">
                <a:effectLst/>
                <a:latin typeface="David" panose="020E0502060401010101" pitchFamily="34" charset="-79"/>
                <a:ea typeface="Calibri" panose="020F0502020204030204" pitchFamily="34" charset="0"/>
                <a:cs typeface="Arial" panose="020B0604020202020204" pitchFamily="34" charset="0"/>
              </a:rPr>
              <a:t>Exploratory Data Analysis</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Content Placeholder 2"/>
          <p:cNvSpPr>
            <a:spLocks noGrp="1"/>
          </p:cNvSpPr>
          <p:nvPr>
            <p:ph idx="1"/>
          </p:nvPr>
        </p:nvSpPr>
        <p:spPr>
          <a:xfrm>
            <a:off x="251034" y="1560762"/>
            <a:ext cx="5614508" cy="3480345"/>
          </a:xfrm>
        </p:spPr>
        <p:txBody>
          <a:bodyPr>
            <a:normAutofit/>
          </a:bodyPr>
          <a:lstStyle/>
          <a:p>
            <a:pPr marL="0" marR="0" algn="r" rtl="1">
              <a:lnSpc>
                <a:spcPct val="150000"/>
              </a:lnSpc>
              <a:spcBef>
                <a:spcPts val="0"/>
              </a:spcBef>
              <a:spcAft>
                <a:spcPts val="800"/>
              </a:spcAft>
            </a:pPr>
            <a:r>
              <a:rPr lang="he-IL" sz="1800" dirty="0">
                <a:effectLst/>
                <a:latin typeface="David" panose="020E0502060401010101" pitchFamily="34" charset="-79"/>
                <a:ea typeface="Calibri" panose="020F0502020204030204" pitchFamily="34" charset="0"/>
                <a:cs typeface="David" panose="020E0502060401010101" pitchFamily="34" charset="-79"/>
              </a:rPr>
              <a:t>בהסתכלות על </a:t>
            </a:r>
            <a:r>
              <a:rPr lang="en-US" sz="1800" dirty="0">
                <a:effectLst/>
                <a:latin typeface="David" panose="020E0502060401010101" pitchFamily="34" charset="-79"/>
                <a:ea typeface="Calibri" panose="020F0502020204030204" pitchFamily="34" charset="0"/>
                <a:cs typeface="David" panose="020E0502060401010101" pitchFamily="34" charset="-79"/>
              </a:rPr>
              <a:t>US</a:t>
            </a:r>
            <a:r>
              <a:rPr lang="he-IL" sz="1800" dirty="0">
                <a:effectLst/>
                <a:latin typeface="David" panose="020E0502060401010101" pitchFamily="34" charset="-79"/>
                <a:ea typeface="Calibri" panose="020F0502020204030204" pitchFamily="34" charset="0"/>
                <a:cs typeface="David" panose="020E0502060401010101" pitchFamily="34" charset="-79"/>
              </a:rPr>
              <a:t> ו-</a:t>
            </a:r>
            <a:r>
              <a:rPr lang="en-US" sz="1800" dirty="0">
                <a:effectLst/>
                <a:latin typeface="David" panose="020E0502060401010101" pitchFamily="34" charset="-79"/>
                <a:ea typeface="Calibri" panose="020F0502020204030204" pitchFamily="34" charset="0"/>
                <a:cs typeface="David" panose="020E0502060401010101" pitchFamily="34" charset="-79"/>
              </a:rPr>
              <a:t>UK</a:t>
            </a:r>
            <a:r>
              <a:rPr lang="he-IL" sz="1800" dirty="0">
                <a:effectLst/>
                <a:latin typeface="David" panose="020E0502060401010101" pitchFamily="34" charset="-79"/>
                <a:ea typeface="Calibri" panose="020F0502020204030204" pitchFamily="34" charset="0"/>
                <a:cs typeface="David" panose="020E0502060401010101" pitchFamily="34" charset="-79"/>
              </a:rPr>
              <a:t>, שהם מיקומי המגורים העיקריים שלנו, נראה הבדלים משמעותיים באחוז הנדגמים שהתנסו.</a:t>
            </a:r>
          </a:p>
          <a:p>
            <a:pPr marL="0" algn="r" rtl="1">
              <a:lnSpc>
                <a:spcPct val="150000"/>
              </a:lnSpc>
              <a:spcBef>
                <a:spcPts val="0"/>
              </a:spcBef>
              <a:spcAft>
                <a:spcPts val="800"/>
              </a:spcAft>
            </a:pPr>
            <a:r>
              <a:rPr lang="he-IL" sz="1800" dirty="0">
                <a:effectLst/>
                <a:latin typeface="David" panose="020E0502060401010101" pitchFamily="34" charset="-79"/>
                <a:ea typeface="Calibri" panose="020F0502020204030204" pitchFamily="34" charset="0"/>
                <a:cs typeface="David" panose="020E0502060401010101" pitchFamily="34" charset="-79"/>
              </a:rPr>
              <a:t>ביצענו גרפים דומים על מנת לראות קשרים בין שאר המשתנים הקטגוריאליים להתנסות. ומצאנו ש-50% מהגברים התנסו לעומת 40% מהנשים. </a:t>
            </a:r>
          </a:p>
          <a:p>
            <a:pPr marL="0" marR="0" algn="r" rtl="1">
              <a:lnSpc>
                <a:spcPct val="150000"/>
              </a:lnSpc>
              <a:spcBef>
                <a:spcPts val="0"/>
              </a:spcBef>
              <a:spcAft>
                <a:spcPts val="800"/>
              </a:spcAft>
            </a:pPr>
            <a:endParaRPr lang="he-IL" sz="1800" dirty="0">
              <a:effectLst/>
              <a:latin typeface="David" panose="020E0502060401010101" pitchFamily="34" charset="-79"/>
              <a:ea typeface="Calibri" panose="020F0502020204030204" pitchFamily="34" charset="0"/>
              <a:cs typeface="David" panose="020E0502060401010101" pitchFamily="34" charset="-79"/>
            </a:endParaRPr>
          </a:p>
        </p:txBody>
      </p:sp>
      <p:sp>
        <p:nvSpPr>
          <p:cNvPr id="15" name="מציין מיקום של מספר שקופית 14">
            <a:extLst>
              <a:ext uri="{FF2B5EF4-FFF2-40B4-BE49-F238E27FC236}">
                <a16:creationId xmlns:a16="http://schemas.microsoft.com/office/drawing/2014/main" id="{DE956A53-B194-48C1-8372-F04753D1268C}"/>
              </a:ext>
            </a:extLst>
          </p:cNvPr>
          <p:cNvSpPr>
            <a:spLocks noGrp="1"/>
          </p:cNvSpPr>
          <p:nvPr>
            <p:ph type="sldNum" sz="quarter" idx="12"/>
          </p:nvPr>
        </p:nvSpPr>
        <p:spPr/>
        <p:txBody>
          <a:bodyPr/>
          <a:lstStyle/>
          <a:p>
            <a:fld id="{B82CCC60-E8CD-4174-8B1A-7DF615B22EEF}" type="slidenum">
              <a:rPr lang="en-US" smtClean="0"/>
              <a:pPr/>
              <a:t>8</a:t>
            </a:fld>
            <a:endParaRPr lang="en-US" dirty="0"/>
          </a:p>
        </p:txBody>
      </p:sp>
    </p:spTree>
    <p:extLst>
      <p:ext uri="{BB962C8B-B14F-4D97-AF65-F5344CB8AC3E}">
        <p14:creationId xmlns:p14="http://schemas.microsoft.com/office/powerpoint/2010/main" val="281485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776442"/>
            <a:ext cx="8246070" cy="763526"/>
          </a:xfrm>
        </p:spPr>
        <p:txBody>
          <a:bodyPr>
            <a:normAutofit/>
          </a:bodyPr>
          <a:lstStyle/>
          <a:p>
            <a:pPr marL="0" marR="0" rtl="1">
              <a:lnSpc>
                <a:spcPct val="150000"/>
              </a:lnSpc>
              <a:spcBef>
                <a:spcPts val="0"/>
              </a:spcBef>
              <a:spcAft>
                <a:spcPts val="800"/>
              </a:spcAft>
            </a:pPr>
            <a:r>
              <a:rPr lang="en-US" sz="1800" b="1" dirty="0">
                <a:effectLst/>
                <a:latin typeface="David" panose="020E0502060401010101" pitchFamily="34" charset="-79"/>
                <a:ea typeface="Calibri" panose="020F0502020204030204" pitchFamily="34" charset="0"/>
                <a:cs typeface="Arial" panose="020B0604020202020204" pitchFamily="34" charset="0"/>
              </a:rPr>
              <a:t>Exploratory Data Analysis</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Content Placeholder 2"/>
          <p:cNvSpPr>
            <a:spLocks noGrp="1"/>
          </p:cNvSpPr>
          <p:nvPr>
            <p:ph idx="1"/>
          </p:nvPr>
        </p:nvSpPr>
        <p:spPr>
          <a:xfrm>
            <a:off x="5374888" y="1539969"/>
            <a:ext cx="3642732" cy="1676310"/>
          </a:xfrm>
        </p:spPr>
        <p:txBody>
          <a:bodyPr>
            <a:normAutofit fontScale="85000" lnSpcReduction="10000"/>
          </a:bodyPr>
          <a:lstStyle/>
          <a:p>
            <a:pPr marL="0" marR="0" algn="r" rtl="1">
              <a:lnSpc>
                <a:spcPct val="150000"/>
              </a:lnSpc>
              <a:spcBef>
                <a:spcPts val="0"/>
              </a:spcBef>
              <a:spcAft>
                <a:spcPts val="800"/>
              </a:spcAft>
            </a:pPr>
            <a:r>
              <a:rPr lang="he-IL" sz="1800" dirty="0">
                <a:effectLst/>
                <a:latin typeface="David" panose="020E0502060401010101" pitchFamily="34" charset="-79"/>
                <a:ea typeface="Calibri" panose="020F0502020204030204" pitchFamily="34" charset="0"/>
                <a:cs typeface="David" panose="020E0502060401010101" pitchFamily="34" charset="-79"/>
              </a:rPr>
              <a:t>בהסתכלות על תכונת ה-</a:t>
            </a:r>
            <a:r>
              <a:rPr lang="en-US" sz="1800" dirty="0">
                <a:effectLst/>
                <a:latin typeface="David" panose="020E0502060401010101" pitchFamily="34" charset="-79"/>
                <a:ea typeface="Calibri" panose="020F0502020204030204" pitchFamily="34" charset="0"/>
                <a:cs typeface="David" panose="020E0502060401010101" pitchFamily="34" charset="-79"/>
              </a:rPr>
              <a:t>Openness</a:t>
            </a:r>
            <a:r>
              <a:rPr lang="he-IL" sz="1800" dirty="0">
                <a:effectLst/>
                <a:latin typeface="David" panose="020E0502060401010101" pitchFamily="34" charset="-79"/>
                <a:ea typeface="Calibri" panose="020F0502020204030204" pitchFamily="34" charset="0"/>
                <a:cs typeface="David" panose="020E0502060401010101" pitchFamily="34" charset="-79"/>
              </a:rPr>
              <a:t>,</a:t>
            </a:r>
            <a:r>
              <a:rPr lang="en-US" sz="1800" dirty="0">
                <a:effectLst/>
                <a:latin typeface="David" panose="020E0502060401010101" pitchFamily="34" charset="-79"/>
                <a:ea typeface="Calibri" panose="020F0502020204030204" pitchFamily="34" charset="0"/>
                <a:cs typeface="David" panose="020E0502060401010101" pitchFamily="34" charset="-79"/>
              </a:rPr>
              <a:t>  </a:t>
            </a:r>
            <a:r>
              <a:rPr lang="he-IL" sz="1800" dirty="0">
                <a:effectLst/>
                <a:latin typeface="David" panose="020E0502060401010101" pitchFamily="34" charset="-79"/>
                <a:ea typeface="Calibri" panose="020F0502020204030204" pitchFamily="34" charset="0"/>
                <a:cs typeface="David" panose="020E0502060401010101" pitchFamily="34" charset="-79"/>
              </a:rPr>
              <a:t>שזה מידת הפתיחות לחוויות, נראה שהיחס בין המתנסים ללא מתנסים משתנה מערך 48, ויותר אנשים התנסו בקוקאין לעומת אותם שלא התנסו. </a:t>
            </a:r>
          </a:p>
        </p:txBody>
      </p:sp>
      <p:sp>
        <p:nvSpPr>
          <p:cNvPr id="15" name="מציין מיקום של מספר שקופית 14">
            <a:extLst>
              <a:ext uri="{FF2B5EF4-FFF2-40B4-BE49-F238E27FC236}">
                <a16:creationId xmlns:a16="http://schemas.microsoft.com/office/drawing/2014/main" id="{DE956A53-B194-48C1-8372-F04753D1268C}"/>
              </a:ext>
            </a:extLst>
          </p:cNvPr>
          <p:cNvSpPr>
            <a:spLocks noGrp="1"/>
          </p:cNvSpPr>
          <p:nvPr>
            <p:ph type="sldNum" sz="quarter" idx="12"/>
          </p:nvPr>
        </p:nvSpPr>
        <p:spPr/>
        <p:txBody>
          <a:bodyPr/>
          <a:lstStyle/>
          <a:p>
            <a:fld id="{B82CCC60-E8CD-4174-8B1A-7DF615B22EEF}" type="slidenum">
              <a:rPr lang="en-US" smtClean="0"/>
              <a:pPr/>
              <a:t>9</a:t>
            </a:fld>
            <a:endParaRPr lang="en-US" dirty="0"/>
          </a:p>
        </p:txBody>
      </p:sp>
      <p:pic>
        <p:nvPicPr>
          <p:cNvPr id="10" name="Picture 9" descr="Chart, line chart&#10;&#10;Description automatically generated">
            <a:extLst>
              <a:ext uri="{FF2B5EF4-FFF2-40B4-BE49-F238E27FC236}">
                <a16:creationId xmlns:a16="http://schemas.microsoft.com/office/drawing/2014/main" id="{777DB2F5-381E-41FD-91DE-79DBFCEE584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476105"/>
            <a:ext cx="5274310" cy="1804035"/>
          </a:xfrm>
          <a:prstGeom prst="rect">
            <a:avLst/>
          </a:prstGeom>
          <a:noFill/>
          <a:ln>
            <a:noFill/>
          </a:ln>
        </p:spPr>
      </p:pic>
      <p:pic>
        <p:nvPicPr>
          <p:cNvPr id="11" name="Picture 10" descr="Chart, line chart&#10;&#10;Description automatically generated">
            <a:extLst>
              <a:ext uri="{FF2B5EF4-FFF2-40B4-BE49-F238E27FC236}">
                <a16:creationId xmlns:a16="http://schemas.microsoft.com/office/drawing/2014/main" id="{E0C780FC-BB76-E187-9CE0-0AC3514F97D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216278"/>
            <a:ext cx="5274310" cy="1804035"/>
          </a:xfrm>
          <a:prstGeom prst="rect">
            <a:avLst/>
          </a:prstGeom>
          <a:noFill/>
          <a:ln>
            <a:noFill/>
          </a:ln>
        </p:spPr>
      </p:pic>
      <p:sp>
        <p:nvSpPr>
          <p:cNvPr id="12" name="Content Placeholder 2">
            <a:extLst>
              <a:ext uri="{FF2B5EF4-FFF2-40B4-BE49-F238E27FC236}">
                <a16:creationId xmlns:a16="http://schemas.microsoft.com/office/drawing/2014/main" id="{E70F5AA8-E9AA-E399-F501-36EEFFC0911D}"/>
              </a:ext>
            </a:extLst>
          </p:cNvPr>
          <p:cNvSpPr txBox="1">
            <a:spLocks/>
          </p:cNvSpPr>
          <p:nvPr/>
        </p:nvSpPr>
        <p:spPr>
          <a:xfrm>
            <a:off x="5374888" y="3199376"/>
            <a:ext cx="3642732" cy="1676310"/>
          </a:xfrm>
          <a:prstGeom prst="rect">
            <a:avLst/>
          </a:prstGeom>
        </p:spPr>
        <p:txBody>
          <a:bodyPr vert="horz" lIns="91440" tIns="45720" rIns="91440" bIns="45720" rtlCol="0">
            <a:normAutofit fontScale="85000" lnSpcReduction="10000"/>
          </a:bodyPr>
          <a:lstStyle>
            <a:lvl1pPr marL="342900" indent="-342900" algn="ctr"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algn="r" rtl="1">
              <a:lnSpc>
                <a:spcPct val="150000"/>
              </a:lnSpc>
              <a:spcBef>
                <a:spcPts val="0"/>
              </a:spcBef>
              <a:spcAft>
                <a:spcPts val="800"/>
              </a:spcAft>
            </a:pPr>
            <a:r>
              <a:rPr lang="he-IL" sz="1800" dirty="0">
                <a:effectLst/>
                <a:latin typeface="David" panose="020E0502060401010101" pitchFamily="34" charset="-79"/>
                <a:ea typeface="Calibri" panose="020F0502020204030204" pitchFamily="34" charset="0"/>
                <a:cs typeface="David" panose="020E0502060401010101" pitchFamily="34" charset="-79"/>
              </a:rPr>
              <a:t>ותכונת ה-</a:t>
            </a:r>
            <a:r>
              <a:rPr lang="en-US" sz="1800" dirty="0">
                <a:effectLst/>
                <a:latin typeface="David" panose="020E0502060401010101" pitchFamily="34" charset="-79"/>
                <a:ea typeface="Calibri" panose="020F0502020204030204" pitchFamily="34" charset="0"/>
                <a:cs typeface="David" panose="020E0502060401010101" pitchFamily="34" charset="-79"/>
              </a:rPr>
              <a:t>Conscientiousness</a:t>
            </a:r>
            <a:r>
              <a:rPr lang="he-IL" sz="1800" dirty="0">
                <a:effectLst/>
                <a:latin typeface="David" panose="020E0502060401010101" pitchFamily="34" charset="-79"/>
                <a:ea typeface="Calibri" panose="020F0502020204030204" pitchFamily="34" charset="0"/>
                <a:cs typeface="David" panose="020E0502060401010101" pitchFamily="34" charset="-79"/>
              </a:rPr>
              <a:t> , המתארת את הנטייה לוויסות עצמי, התמקדות במשימות ובמטרות, חשיבה לפני מעשה ודחיית סיפוקים, ניתן לראות ירידה ביחס ההתנסות ככל שמדד זה עולה. </a:t>
            </a:r>
            <a:endParaRPr lang="he-IL" sz="1800" dirty="0">
              <a:latin typeface="David" panose="020E0502060401010101" pitchFamily="34" charset="-79"/>
              <a:ea typeface="Calibri" panose="020F0502020204030204" pitchFamily="34" charset="0"/>
              <a:cs typeface="David" panose="020E0502060401010101" pitchFamily="34" charset="-79"/>
            </a:endParaRPr>
          </a:p>
        </p:txBody>
      </p:sp>
    </p:spTree>
    <p:extLst>
      <p:ext uri="{BB962C8B-B14F-4D97-AF65-F5344CB8AC3E}">
        <p14:creationId xmlns:p14="http://schemas.microsoft.com/office/powerpoint/2010/main" val="9585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1049</Words>
  <Application>Microsoft Office PowerPoint</Application>
  <PresentationFormat>‫הצגה על המסך (16:9)</PresentationFormat>
  <Paragraphs>101</Paragraphs>
  <Slides>21</Slides>
  <Notes>1</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21</vt:i4>
      </vt:variant>
    </vt:vector>
  </HeadingPairs>
  <TitlesOfParts>
    <vt:vector size="25" baseType="lpstr">
      <vt:lpstr>Arial</vt:lpstr>
      <vt:lpstr>Calibri</vt:lpstr>
      <vt:lpstr>David</vt:lpstr>
      <vt:lpstr>Office Theme</vt:lpstr>
      <vt:lpstr>DL Project – חיזוי התנסות בקוקאין</vt:lpstr>
      <vt:lpstr>הקדמה</vt:lpstr>
      <vt:lpstr>מטרה</vt:lpstr>
      <vt:lpstr>קריאת הנתונים ותהליך ה-Pre-Processing</vt:lpstr>
      <vt:lpstr>Exploratory Data Analysis</vt:lpstr>
      <vt:lpstr>Exploratory Data Analysis</vt:lpstr>
      <vt:lpstr>Exploratory Data Analysis</vt:lpstr>
      <vt:lpstr>Exploratory Data Analysis</vt:lpstr>
      <vt:lpstr>Exploratory Data Analysis</vt:lpstr>
      <vt:lpstr>Clustering and Binning</vt:lpstr>
      <vt:lpstr>Clustering – K-means</vt:lpstr>
      <vt:lpstr>Clustering – K-means</vt:lpstr>
      <vt:lpstr>Clustering – DBSCAN</vt:lpstr>
      <vt:lpstr>Binning</vt:lpstr>
      <vt:lpstr>Binning</vt:lpstr>
      <vt:lpstr>ML Prediction Models</vt:lpstr>
      <vt:lpstr>ML Prediction Models</vt:lpstr>
      <vt:lpstr>ML Prediction Models</vt:lpstr>
      <vt:lpstr>Web Interface – Gradio</vt:lpstr>
      <vt:lpstr>Web Interface – Gradio</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2022-05-10T20:40:16Z</dcterms:modified>
</cp:coreProperties>
</file>