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71" r:id="rId10"/>
    <p:sldId id="272" r:id="rId11"/>
    <p:sldId id="273" r:id="rId12"/>
    <p:sldId id="274" r:id="rId13"/>
    <p:sldId id="267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GAF0jWPWg4udjfd48/3rZZi6O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הפרויקט שלנו עוסק בהשפעת פעילות גופנית על הבריאות הנפשית.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אנו מתבססים על נתונים שנאספו במסגרת ניסוי קליני מבוקר, שנערך בבית חולים פסיכיאטרי בבלגיה.</a:t>
            </a:r>
            <a:endParaRPr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קיבלנו את הנתונים הגולמיים מהחוקרים, שפרסמו את הממצאים שלהם במאמר שיצא בשנת 2022.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השתתפו בניסוי 40 בני נוער, משני המינים, בגילאים 12-19, שאושפזו בשל הפרעות של חרדה ודיכאון. </a:t>
            </a:r>
            <a:endParaRPr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המשתתפים חולקו לקבוצת ניסוי, שאצלנו נקראת קבוצת אימון Exercise, ולקבוצת בקרה Control</a:t>
            </a:r>
            <a:endParaRPr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הנתונים שנאספו בתחילת הניסוי ובסופו, כוללים שני סוגי מדדים:</a:t>
            </a:r>
            <a:endParaRPr>
              <a:solidFill>
                <a:schemeClr val="dk1"/>
              </a:solidFill>
            </a:endParaRPr>
          </a:p>
          <a:p>
            <a:pPr marL="457200" lvl="0" indent="-2984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פיסיולוגיים</a:t>
            </a:r>
            <a:endParaRPr>
              <a:solidFill>
                <a:schemeClr val="dk1"/>
              </a:solidFill>
            </a:endParaRPr>
          </a:p>
          <a:p>
            <a:pPr marL="457200" lvl="0" indent="-2984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פסיכולוגיים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שלושת המדדים הפיזיולוגיים נועדו לבחון אם אכן חל שינוי בכושר הגופני של הנסיינים, לעומת קבוצת הבקרה. </a:t>
            </a:r>
            <a:endParaRPr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המדד המרכזי הוא ה VO2max, בעברית, צריכת חמצן מירבית או צח"מ. זהו מדד מוכח לכושר גופני, מכיוון ששרירים צורכים חמצן לשם הפקת אנרגיה, ושרירים שעובדים יותר קשה צורכים יותר חמצן. </a:t>
            </a:r>
            <a:endParaRPr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ניתן לבצע את הבדיקה בצורה ישירה -  במעבדה, או בצורה עקיפה, כמו במקרה הזה, שבו הנתונים הופקו באמצעות מדידת דופק בזמן רכיבה על אופניים. </a:t>
            </a:r>
            <a:endParaRPr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במאמר מוסגר, שני המדדים האחרים אינם נחשבים לאמינים בהקשר של שיפור הכושר הגופני. </a:t>
            </a:r>
            <a:endParaRPr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שישה מדדים פסיכולוגיים נועדו לבחון אם חל שינוי במצב הנפשי של הנסיינים. גם כאן יש מדד מרכזי אחד, שהוא ה HADS ראשי תיבות של hospital anxiety and depression scale. </a:t>
            </a:r>
            <a:endParaRPr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זהו שאלון קצר, קל למילוי, שמחזיר ערכים נפרדים עבור רמת החרדה ורמת הדיכאון. מה שאצלנו מיוצג כ HADS-A ו - HADS-D. יתר המדדים נועדו לתקף את הממצאים של המדד הראשי, והם נחשבים אמינים.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3342b08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3342b08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89244" y="1020535"/>
            <a:ext cx="8520600" cy="136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800"/>
              <a:t>The impact of physical exercise treatment on mental health</a:t>
            </a:r>
            <a:endParaRPr sz="380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189244" y="2762705"/>
            <a:ext cx="8520600" cy="128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5200">
                <a:solidFill>
                  <a:srgbClr val="EF8600"/>
                </a:solidFill>
              </a:rPr>
              <a:t>EDA Project</a:t>
            </a:r>
            <a:endParaRPr sz="5200">
              <a:solidFill>
                <a:srgbClr val="EF86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5200">
              <a:solidFill>
                <a:srgbClr val="EF86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>
                <a:solidFill>
                  <a:srgbClr val="595959"/>
                </a:solidFill>
              </a:rPr>
              <a:t>by Oren Ben-Ami, Gilad Danin, Yadin Sapir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763744" y="4429350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July 4</a:t>
            </a:r>
            <a:r>
              <a:rPr lang="en-US" sz="1400" b="0" i="0" u="none" strike="noStrike" cap="none" baseline="30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7A4C-B23D-CC9C-F9FF-B7478CE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27" y="211996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Treatment Impact on Physiological features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3C6889-9ED3-467C-5E6B-44C43928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76" y="1576636"/>
            <a:ext cx="5934903" cy="2943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ECC35E-FEA9-C0A4-FF5D-0C3067BF6C82}"/>
              </a:ext>
            </a:extLst>
          </p:cNvPr>
          <p:cNvSpPr txBox="1"/>
          <p:nvPr/>
        </p:nvSpPr>
        <p:spPr>
          <a:xfrm>
            <a:off x="3770664" y="978833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Wilcoxon:</a:t>
            </a:r>
            <a:endParaRPr lang="en-IL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B1281-3939-17FA-9BB6-BEA82A5156DD}"/>
              </a:ext>
            </a:extLst>
          </p:cNvPr>
          <p:cNvSpPr txBox="1"/>
          <p:nvPr/>
        </p:nvSpPr>
        <p:spPr>
          <a:xfrm>
            <a:off x="5877727" y="1422747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p=0.0073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7B0FB-6D67-F99F-E618-D496319B7599}"/>
              </a:ext>
            </a:extLst>
          </p:cNvPr>
          <p:cNvSpPr txBox="1"/>
          <p:nvPr/>
        </p:nvSpPr>
        <p:spPr>
          <a:xfrm>
            <a:off x="1923659" y="1425757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p=0.9563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B0AFD-FD05-1838-9CFD-525DB0DC1DD9}"/>
              </a:ext>
            </a:extLst>
          </p:cNvPr>
          <p:cNvSpPr txBox="1"/>
          <p:nvPr/>
        </p:nvSpPr>
        <p:spPr>
          <a:xfrm>
            <a:off x="3831379" y="1423037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p=0.9273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322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7A4C-B23D-CC9C-F9FF-B7478CE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15004"/>
            <a:ext cx="8520600" cy="5874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Treatment Impact on mental features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A442F-811B-4596-1817-167A32EB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5" y="1062302"/>
            <a:ext cx="1795713" cy="198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549DC-4813-6085-59F5-D8F8E512B548}"/>
              </a:ext>
            </a:extLst>
          </p:cNvPr>
          <p:cNvSpPr txBox="1"/>
          <p:nvPr/>
        </p:nvSpPr>
        <p:spPr>
          <a:xfrm>
            <a:off x="896457" y="817345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Wilcoxon:</a:t>
            </a:r>
            <a:endParaRPr lang="en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4CC5D-5EBC-1903-8557-77990D87926B}"/>
              </a:ext>
            </a:extLst>
          </p:cNvPr>
          <p:cNvSpPr txBox="1"/>
          <p:nvPr/>
        </p:nvSpPr>
        <p:spPr>
          <a:xfrm>
            <a:off x="2833462" y="863836"/>
            <a:ext cx="140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p=0.0153</a:t>
            </a:r>
            <a:endParaRPr lang="en-IL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9809E-D44C-CB12-F516-F4FFE169C969}"/>
              </a:ext>
            </a:extLst>
          </p:cNvPr>
          <p:cNvSpPr txBox="1"/>
          <p:nvPr/>
        </p:nvSpPr>
        <p:spPr>
          <a:xfrm>
            <a:off x="1842016" y="850019"/>
            <a:ext cx="140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p=0.2598</a:t>
            </a:r>
            <a:endParaRPr lang="en-IL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FA8A3-8179-8C80-DF14-ED8F7E0038AA}"/>
              </a:ext>
            </a:extLst>
          </p:cNvPr>
          <p:cNvSpPr txBox="1"/>
          <p:nvPr/>
        </p:nvSpPr>
        <p:spPr>
          <a:xfrm>
            <a:off x="2127939" y="601278"/>
            <a:ext cx="991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Anxiety</a:t>
            </a:r>
            <a:endParaRPr lang="en-IL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062AA-F902-CC3F-2180-D215FC9CF10E}"/>
              </a:ext>
            </a:extLst>
          </p:cNvPr>
          <p:cNvSpPr txBox="1"/>
          <p:nvPr/>
        </p:nvSpPr>
        <p:spPr>
          <a:xfrm>
            <a:off x="2878215" y="606931"/>
            <a:ext cx="1265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Depression</a:t>
            </a:r>
            <a:endParaRPr lang="en-IL" sz="10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906159-04A3-40F7-8AF5-DFA639E8F54E}"/>
              </a:ext>
            </a:extLst>
          </p:cNvPr>
          <p:cNvGrpSpPr/>
          <p:nvPr/>
        </p:nvGrpSpPr>
        <p:grpSpPr>
          <a:xfrm>
            <a:off x="4660962" y="2998759"/>
            <a:ext cx="1633766" cy="2161069"/>
            <a:chOff x="4660962" y="2998759"/>
            <a:chExt cx="1633766" cy="21610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6F4CE2-D777-4745-85A1-14EF034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962" y="3173588"/>
              <a:ext cx="1633766" cy="19862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DA3CC-428C-0898-D5F5-97F54B565AC5}"/>
                </a:ext>
              </a:extLst>
            </p:cNvPr>
            <p:cNvSpPr txBox="1"/>
            <p:nvPr/>
          </p:nvSpPr>
          <p:spPr>
            <a:xfrm>
              <a:off x="5024106" y="2998759"/>
              <a:ext cx="12658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Depression</a:t>
              </a:r>
              <a:endParaRPr lang="en-IL" sz="1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352279-0BF2-E984-1902-6348D2796881}"/>
              </a:ext>
            </a:extLst>
          </p:cNvPr>
          <p:cNvGrpSpPr/>
          <p:nvPr/>
        </p:nvGrpSpPr>
        <p:grpSpPr>
          <a:xfrm>
            <a:off x="4660962" y="853996"/>
            <a:ext cx="1606553" cy="2170055"/>
            <a:chOff x="4660962" y="853996"/>
            <a:chExt cx="1606553" cy="217005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B1CD18-4E2A-50BA-F180-94082C484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0962" y="1069881"/>
              <a:ext cx="1606553" cy="19541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92226D-4573-6C4A-0F5F-ED24C78892FE}"/>
                </a:ext>
              </a:extLst>
            </p:cNvPr>
            <p:cNvSpPr txBox="1"/>
            <p:nvPr/>
          </p:nvSpPr>
          <p:spPr>
            <a:xfrm>
              <a:off x="4988108" y="853996"/>
              <a:ext cx="12658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Depression</a:t>
              </a:r>
              <a:endParaRPr lang="en-IL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136BF5-A43D-EC4E-20EA-68DA49DB64BE}"/>
              </a:ext>
            </a:extLst>
          </p:cNvPr>
          <p:cNvGrpSpPr/>
          <p:nvPr/>
        </p:nvGrpSpPr>
        <p:grpSpPr>
          <a:xfrm>
            <a:off x="2021215" y="2980376"/>
            <a:ext cx="1786187" cy="2152730"/>
            <a:chOff x="2021215" y="2980376"/>
            <a:chExt cx="1786187" cy="21527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9304A39-96FD-E667-8085-82767431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215" y="3142103"/>
              <a:ext cx="1786187" cy="199100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7CE242-E61B-B623-ED6F-6BAD75B907CC}"/>
                </a:ext>
              </a:extLst>
            </p:cNvPr>
            <p:cNvSpPr txBox="1"/>
            <p:nvPr/>
          </p:nvSpPr>
          <p:spPr>
            <a:xfrm>
              <a:off x="2340319" y="2980376"/>
              <a:ext cx="12658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Anxiety</a:t>
              </a:r>
              <a:endParaRPr lang="en-I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01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B3F95C-D67C-CA5E-005C-90CB3B60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12" y="1510599"/>
            <a:ext cx="3416476" cy="339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2D83E-71C4-1FCC-107D-66BFA19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389"/>
            <a:ext cx="8520600" cy="865970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Patient-level association between exercise-induced </a:t>
            </a:r>
            <a:br>
              <a:rPr lang="en-US" sz="2000" dirty="0"/>
            </a:br>
            <a:r>
              <a:rPr lang="en-US" sz="2000" dirty="0"/>
              <a:t>improvements in VO2MAX and Depression Scores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396556-2470-C80C-4738-9D1F91816E6A}"/>
              </a:ext>
            </a:extLst>
          </p:cNvPr>
          <p:cNvGrpSpPr/>
          <p:nvPr/>
        </p:nvGrpSpPr>
        <p:grpSpPr>
          <a:xfrm>
            <a:off x="71599" y="808639"/>
            <a:ext cx="3188153" cy="1297747"/>
            <a:chOff x="71599" y="808639"/>
            <a:chExt cx="3188153" cy="12977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CFB678-7E57-E222-8128-FA6C62D099C5}"/>
                </a:ext>
              </a:extLst>
            </p:cNvPr>
            <p:cNvSpPr txBox="1"/>
            <p:nvPr/>
          </p:nvSpPr>
          <p:spPr>
            <a:xfrm>
              <a:off x="71599" y="1067296"/>
              <a:ext cx="3030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Control: p(upper-left)   = 4/20 = 0.2</a:t>
              </a:r>
              <a:endParaRPr lang="en-IL" sz="12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98EFC9-AA17-AEA2-395A-894A57D76BCB}"/>
                </a:ext>
              </a:extLst>
            </p:cNvPr>
            <p:cNvSpPr txBox="1"/>
            <p:nvPr/>
          </p:nvSpPr>
          <p:spPr>
            <a:xfrm>
              <a:off x="79763" y="808639"/>
              <a:ext cx="317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Exercise: p(upper-left) = 14/20 = 0.7</a:t>
              </a:r>
              <a:endParaRPr lang="en-IL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66FFDC-34D9-8EBF-F584-6454E7C358AD}"/>
                </a:ext>
              </a:extLst>
            </p:cNvPr>
            <p:cNvCxnSpPr>
              <a:cxnSpLocks/>
            </p:cNvCxnSpPr>
            <p:nvPr/>
          </p:nvCxnSpPr>
          <p:spPr>
            <a:xfrm>
              <a:off x="1350250" y="1342417"/>
              <a:ext cx="519372" cy="763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AA800-28C1-7461-A684-512B529BDCA7}"/>
              </a:ext>
            </a:extLst>
          </p:cNvPr>
          <p:cNvSpPr/>
          <p:nvPr/>
        </p:nvSpPr>
        <p:spPr>
          <a:xfrm>
            <a:off x="1681843" y="1536001"/>
            <a:ext cx="2707400" cy="22133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D9590-1AB3-86F3-7753-C2736EB465E0}"/>
              </a:ext>
            </a:extLst>
          </p:cNvPr>
          <p:cNvGrpSpPr/>
          <p:nvPr/>
        </p:nvGrpSpPr>
        <p:grpSpPr>
          <a:xfrm>
            <a:off x="4381079" y="849459"/>
            <a:ext cx="4336196" cy="4058565"/>
            <a:chOff x="4381079" y="849459"/>
            <a:chExt cx="4336196" cy="40585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A129AD-33C8-2E9F-7045-3EBAD4E6B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7952" y="1536001"/>
              <a:ext cx="3359323" cy="337202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BA3E0E-7609-B19B-12F6-CED53F84071A}"/>
                </a:ext>
              </a:extLst>
            </p:cNvPr>
            <p:cNvGrpSpPr/>
            <p:nvPr/>
          </p:nvGrpSpPr>
          <p:grpSpPr>
            <a:xfrm>
              <a:off x="4381079" y="849459"/>
              <a:ext cx="3179990" cy="1256927"/>
              <a:chOff x="71598" y="849459"/>
              <a:chExt cx="3179990" cy="125692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245533-16F6-E05D-58F2-830BEB9355DB}"/>
                  </a:ext>
                </a:extLst>
              </p:cNvPr>
              <p:cNvSpPr txBox="1"/>
              <p:nvPr/>
            </p:nvSpPr>
            <p:spPr>
              <a:xfrm>
                <a:off x="71598" y="1059132"/>
                <a:ext cx="3179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Control: p(upper-left)   = 7/20 = 0.35</a:t>
                </a:r>
                <a:endParaRPr lang="en-IL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DF82D-BA5D-41E5-27D8-01778047A8DB}"/>
                  </a:ext>
                </a:extLst>
              </p:cNvPr>
              <p:cNvSpPr txBox="1"/>
              <p:nvPr/>
            </p:nvSpPr>
            <p:spPr>
              <a:xfrm>
                <a:off x="71599" y="849459"/>
                <a:ext cx="3179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Exercise: p(upper-left) = 7/20 = 0.35</a:t>
                </a:r>
                <a:endParaRPr lang="en-IL" sz="1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E3BF035-7E4E-401F-B102-E091719C1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0250" y="1342417"/>
                <a:ext cx="519372" cy="763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C14B5A-15BE-5AE8-E835-D23AC12CB286}"/>
                </a:ext>
              </a:extLst>
            </p:cNvPr>
            <p:cNvSpPr/>
            <p:nvPr/>
          </p:nvSpPr>
          <p:spPr>
            <a:xfrm>
              <a:off x="5957208" y="1534886"/>
              <a:ext cx="2556000" cy="219729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3220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DA33238-555C-C191-CC78-47BE43874A89}"/>
              </a:ext>
            </a:extLst>
          </p:cNvPr>
          <p:cNvSpPr txBox="1"/>
          <p:nvPr/>
        </p:nvSpPr>
        <p:spPr>
          <a:xfrm>
            <a:off x="0" y="159016"/>
            <a:ext cx="9129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Mean Confidence interval (CI) of Exercise-affected </a:t>
            </a:r>
          </a:p>
          <a:p>
            <a:pPr algn="ctr"/>
            <a:r>
              <a:rPr lang="en-US" sz="2200" i="1" dirty="0"/>
              <a:t>Depression</a:t>
            </a:r>
            <a:r>
              <a:rPr lang="en-US" sz="2200" dirty="0"/>
              <a:t> and </a:t>
            </a:r>
            <a:r>
              <a:rPr lang="en-US" sz="2200" i="1" dirty="0"/>
              <a:t>Maximal Oxygen-Consumption </a:t>
            </a:r>
            <a:r>
              <a:rPr lang="en-US" sz="2200" dirty="0"/>
              <a:t>features</a:t>
            </a:r>
            <a:endParaRPr lang="en-IL" sz="2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EC8AB7-29EA-5865-53E9-5AAF3C7CE70B}"/>
              </a:ext>
            </a:extLst>
          </p:cNvPr>
          <p:cNvGrpSpPr/>
          <p:nvPr/>
        </p:nvGrpSpPr>
        <p:grpSpPr>
          <a:xfrm>
            <a:off x="929369" y="3262351"/>
            <a:ext cx="6671581" cy="1477344"/>
            <a:chOff x="929369" y="862050"/>
            <a:chExt cx="6671581" cy="14773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828EE5-F58C-BF30-C144-BD26E532B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607" y="1261321"/>
              <a:ext cx="6091109" cy="107807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44A4E8-6F77-3B89-65B0-48FD6A51AC7C}"/>
                </a:ext>
              </a:extLst>
            </p:cNvPr>
            <p:cNvSpPr/>
            <p:nvPr/>
          </p:nvSpPr>
          <p:spPr>
            <a:xfrm>
              <a:off x="5042808" y="1792531"/>
              <a:ext cx="2408464" cy="19683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AD0DB2-93D7-88E4-431E-528FEE34A1B2}"/>
                </a:ext>
              </a:extLst>
            </p:cNvPr>
            <p:cNvSpPr/>
            <p:nvPr/>
          </p:nvSpPr>
          <p:spPr>
            <a:xfrm>
              <a:off x="5048252" y="2051067"/>
              <a:ext cx="2408464" cy="196833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F73FDA-4325-6BED-8071-DAA8C8A87945}"/>
                </a:ext>
              </a:extLst>
            </p:cNvPr>
            <p:cNvSpPr/>
            <p:nvPr/>
          </p:nvSpPr>
          <p:spPr>
            <a:xfrm>
              <a:off x="1390646" y="1789811"/>
              <a:ext cx="1230090" cy="23521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27F0E8-C071-6C52-78B3-B58A3750B91B}"/>
                </a:ext>
              </a:extLst>
            </p:cNvPr>
            <p:cNvSpPr/>
            <p:nvPr/>
          </p:nvSpPr>
          <p:spPr>
            <a:xfrm>
              <a:off x="1396090" y="2048347"/>
              <a:ext cx="1224646" cy="196833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8AD614-A983-62E8-E4AF-C87FC52F74C4}"/>
                </a:ext>
              </a:extLst>
            </p:cNvPr>
            <p:cNvSpPr txBox="1"/>
            <p:nvPr/>
          </p:nvSpPr>
          <p:spPr>
            <a:xfrm>
              <a:off x="929369" y="900150"/>
              <a:ext cx="6671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Mild overlap between control- &amp; exercise-groups Mean CI VO2MAX score</a:t>
              </a:r>
              <a:endParaRPr lang="en-IL" dirty="0">
                <a:solidFill>
                  <a:srgbClr val="FFC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470EB7-E38A-A114-F9B4-73F5448226C5}"/>
                </a:ext>
              </a:extLst>
            </p:cNvPr>
            <p:cNvSpPr/>
            <p:nvPr/>
          </p:nvSpPr>
          <p:spPr>
            <a:xfrm>
              <a:off x="1102179" y="862050"/>
              <a:ext cx="6498771" cy="147734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DD712-22A2-5527-86A0-4387F99B6C01}"/>
              </a:ext>
            </a:extLst>
          </p:cNvPr>
          <p:cNvGrpSpPr/>
          <p:nvPr/>
        </p:nvGrpSpPr>
        <p:grpSpPr>
          <a:xfrm>
            <a:off x="976995" y="1194062"/>
            <a:ext cx="6629398" cy="1477344"/>
            <a:chOff x="976995" y="2720789"/>
            <a:chExt cx="6629398" cy="1477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D01FB5-3907-3CA6-8C91-5159B2DA3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90" y="2991647"/>
              <a:ext cx="6161405" cy="118316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84272E-E46A-8916-FE15-E3A47420C446}"/>
                </a:ext>
              </a:extLst>
            </p:cNvPr>
            <p:cNvSpPr/>
            <p:nvPr/>
          </p:nvSpPr>
          <p:spPr>
            <a:xfrm>
              <a:off x="4947557" y="3599559"/>
              <a:ext cx="2408464" cy="19683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B18B88-777D-B306-1710-DCC919BE72E1}"/>
                </a:ext>
              </a:extLst>
            </p:cNvPr>
            <p:cNvSpPr/>
            <p:nvPr/>
          </p:nvSpPr>
          <p:spPr>
            <a:xfrm>
              <a:off x="4953001" y="3858095"/>
              <a:ext cx="2408464" cy="196833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80200F-CD63-4650-52DC-A4C3E3BC42CA}"/>
                </a:ext>
              </a:extLst>
            </p:cNvPr>
            <p:cNvSpPr/>
            <p:nvPr/>
          </p:nvSpPr>
          <p:spPr>
            <a:xfrm>
              <a:off x="1295394" y="3596839"/>
              <a:ext cx="1325341" cy="23521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BD15D-664F-01BF-83F7-C8491C3EB42F}"/>
                </a:ext>
              </a:extLst>
            </p:cNvPr>
            <p:cNvSpPr/>
            <p:nvPr/>
          </p:nvSpPr>
          <p:spPr>
            <a:xfrm>
              <a:off x="1300839" y="3855375"/>
              <a:ext cx="1319896" cy="235219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263392-4A01-7B1F-0553-46FFA3129492}"/>
                </a:ext>
              </a:extLst>
            </p:cNvPr>
            <p:cNvSpPr/>
            <p:nvPr/>
          </p:nvSpPr>
          <p:spPr>
            <a:xfrm>
              <a:off x="1107622" y="2720789"/>
              <a:ext cx="6498771" cy="147734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29FF8-9265-C5AF-143F-9082077ECDE1}"/>
                </a:ext>
              </a:extLst>
            </p:cNvPr>
            <p:cNvSpPr txBox="1"/>
            <p:nvPr/>
          </p:nvSpPr>
          <p:spPr>
            <a:xfrm>
              <a:off x="976995" y="2728156"/>
              <a:ext cx="647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accent4">
                      <a:lumMod val="75000"/>
                    </a:schemeClr>
                  </a:solidFill>
                </a:rPr>
                <a:t>No overlap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 between control- &amp; exercise-groups Mean CI Depression score</a:t>
              </a:r>
              <a:endParaRPr lang="en-IL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311700" y="1999050"/>
            <a:ext cx="8520600" cy="141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Conclusions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311700" y="3053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body" idx="1"/>
          </p:nvPr>
        </p:nvSpPr>
        <p:spPr>
          <a:xfrm>
            <a:off x="406950" y="833707"/>
            <a:ext cx="8520600" cy="179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Based on this randomized clinical trial and its limitations: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Exercise activity improves oxygen consumption as well as depression test score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Surprisingly, exercise activity does NOT seem to affect any of the other 7 mental scores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Weight and BMI are insensitive indicators of exercise 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311700" y="27360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486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Dilemmas we ran into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311700" y="3271809"/>
            <a:ext cx="8520600" cy="15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Usage of Relative vs. Absolute assay scores: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Relative: 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Char char="■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Pros: does NOT require expert knowledge of the subject, clear &amp; bias-free analysis, inter-patient variability is eliminated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Char char="■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Cons: possible loss of valuable information due to feature engineering</a:t>
            </a: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2894" y="36911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1788459" y="1775012"/>
            <a:ext cx="577551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 and dilemmas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999050"/>
            <a:ext cx="8520600" cy="141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Background and Data Origin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23923" y="1113586"/>
            <a:ext cx="5026800" cy="3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study by </a:t>
            </a:r>
            <a:r>
              <a:rPr lang="en-US" sz="1600" i="1"/>
              <a:t>Philippot et. al 2022</a:t>
            </a:r>
            <a:r>
              <a:rPr lang="en-US"/>
              <a:t> tested the effect of physical exercise as intervene treatment on clinical symptoms of </a:t>
            </a:r>
            <a:r>
              <a:rPr lang="en-US" b="1"/>
              <a:t>depression, anxiety, and physical condition</a:t>
            </a:r>
            <a:r>
              <a:rPr lang="en-US"/>
              <a:t> among adolescent patients who have been admitted to a psychiatric hospital.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-US"/>
              <a:t>The data gathered through a</a:t>
            </a:r>
            <a:r>
              <a:rPr lang="en-US" b="1"/>
              <a:t> randomized controlled trial (RCT)</a:t>
            </a:r>
            <a:r>
              <a:rPr lang="en-US"/>
              <a:t> design represents the most effective methodology for drawing meaningful inferences.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3380" y="1260543"/>
            <a:ext cx="3960947" cy="2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overview</a:t>
            </a: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40 adolescents were randomly assigned to either a physical exercise or a control program done 3-4 times per week over 6 weeks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data contains: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/>
              <a:t>Physiological data</a:t>
            </a:r>
            <a:r>
              <a:rPr lang="en-US" sz="1800"/>
              <a:t>: weight, BMI, maximal oxygen uptake (VO2Max)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Scores of various </a:t>
            </a:r>
            <a:r>
              <a:rPr lang="en-US" sz="1800" b="1"/>
              <a:t>mental health tests</a:t>
            </a:r>
            <a:r>
              <a:rPr lang="en-US" sz="1800"/>
              <a:t> before and after the activity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-US"/>
              <a:t>These questionnaires and tests were filled at baseline and after intervention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311700" y="116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Variables Overview:</a:t>
            </a: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1"/>
          </p:nvPr>
        </p:nvSpPr>
        <p:spPr>
          <a:xfrm>
            <a:off x="98075" y="783325"/>
            <a:ext cx="8734200" cy="4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Mental examinations:</a:t>
            </a:r>
            <a:endParaRPr/>
          </a:p>
          <a:p>
            <a:pPr marL="990000" lvl="1" indent="-310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The primary outcome was the Hospital Anxiety Depression Scale for evaluation of depression (</a:t>
            </a:r>
            <a:r>
              <a:rPr lang="en-US" b="1">
                <a:solidFill>
                  <a:srgbClr val="FF0000"/>
                </a:solidFill>
              </a:rPr>
              <a:t>HADS-D</a:t>
            </a:r>
            <a:r>
              <a:rPr lang="en-US"/>
              <a:t>) and anxiety (</a:t>
            </a:r>
            <a:r>
              <a:rPr lang="en-US" b="1">
                <a:solidFill>
                  <a:srgbClr val="FF0000"/>
                </a:solidFill>
              </a:rPr>
              <a:t>HADS-A</a:t>
            </a:r>
            <a:r>
              <a:rPr lang="en-US"/>
              <a:t>) symptoms. </a:t>
            </a:r>
            <a:endParaRPr/>
          </a:p>
          <a:p>
            <a:pPr marL="990000" lvl="1" indent="-31083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b="1"/>
              <a:t>SDS</a:t>
            </a:r>
            <a:r>
              <a:rPr lang="en-US"/>
              <a:t>: Secondary outcomes were psychological self-assessments (The Zung Self-Assessment Depression Scale</a:t>
            </a:r>
            <a:endParaRPr/>
          </a:p>
          <a:p>
            <a:pPr marL="990000" lvl="1" indent="-31083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b="1"/>
              <a:t>BDI-13</a:t>
            </a:r>
            <a:r>
              <a:rPr lang="en-US"/>
              <a:t>: Beck’s abbreviated Depression Inventory</a:t>
            </a:r>
            <a:endParaRPr/>
          </a:p>
          <a:p>
            <a:pPr marL="990000" lvl="1" indent="-31083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b="1"/>
              <a:t>CDI</a:t>
            </a:r>
            <a:r>
              <a:rPr lang="en-US"/>
              <a:t>: The Child Depression Inventory</a:t>
            </a:r>
            <a:endParaRPr/>
          </a:p>
          <a:p>
            <a:pPr marL="990000" lvl="1" indent="-31083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b="1"/>
              <a:t>STAI</a:t>
            </a:r>
            <a:r>
              <a:rPr lang="en-US"/>
              <a:t>: The State-Trait Anxiety Inventory</a:t>
            </a:r>
            <a:endParaRPr/>
          </a:p>
          <a:p>
            <a:pPr marL="990000" lvl="1" indent="-31083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b="1"/>
              <a:t>HAM-D</a:t>
            </a:r>
            <a:r>
              <a:rPr lang="en-US"/>
              <a:t>: Depression Diagnostic interview score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Physical examinations: </a:t>
            </a:r>
            <a:endParaRPr/>
          </a:p>
          <a:p>
            <a:pPr marL="990000" lvl="1" indent="-31083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b="1">
                <a:solidFill>
                  <a:srgbClr val="FF0000"/>
                </a:solidFill>
              </a:rPr>
              <a:t>VO2 max</a:t>
            </a:r>
            <a:r>
              <a:rPr lang="en-U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/>
              <a:t>physical effort Test (Indication to cardiorespiratory fitness - the higher the better)</a:t>
            </a:r>
            <a:endParaRPr/>
          </a:p>
          <a:p>
            <a:pPr marL="990000" lvl="1" indent="-31083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b="1"/>
              <a:t>BMI </a:t>
            </a:r>
            <a:r>
              <a:rPr lang="en-US"/>
              <a:t>(Body Mass Index - the lower the better)</a:t>
            </a:r>
            <a:endParaRPr/>
          </a:p>
          <a:p>
            <a:pPr marL="990000" lvl="1" indent="-310832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ct val="100000"/>
              <a:buAutoNum type="alphaLcPeriod"/>
            </a:pPr>
            <a:r>
              <a:rPr lang="en-US" b="1"/>
              <a:t>Weight </a:t>
            </a:r>
            <a:r>
              <a:rPr lang="en-US"/>
              <a:t>(The lower the better)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</a:t>
            </a:r>
            <a:r>
              <a:rPr lang="iw" dirty="0"/>
              <a:t>Goals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94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 python tools to: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Explore the dataset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Present data effectively using visualization tools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Run suitable statistical significance tests to validate observed differences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Google Shape;86;p18">
            <a:extLst>
              <a:ext uri="{FF2B5EF4-FFF2-40B4-BE49-F238E27FC236}">
                <a16:creationId xmlns:a16="http://schemas.microsoft.com/office/drawing/2014/main" id="{D53D2012-0932-21BA-D6A2-827E5651B9EE}"/>
              </a:ext>
            </a:extLst>
          </p:cNvPr>
          <p:cNvSpPr txBox="1">
            <a:spLocks/>
          </p:cNvSpPr>
          <p:nvPr/>
        </p:nvSpPr>
        <p:spPr>
          <a:xfrm>
            <a:off x="311700" y="2897653"/>
            <a:ext cx="8520600" cy="74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/>
              <a:t>Examine possible impact of physical exercise on participants’ anxiety &amp; depression scores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311700" y="1999050"/>
            <a:ext cx="8520600" cy="141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D3E5-36C4-2215-46C5-254884CF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0" y="141588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Two analytic approaches tested: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FE8F4-70D2-1590-1567-26C002989363}"/>
              </a:ext>
            </a:extLst>
          </p:cNvPr>
          <p:cNvSpPr txBox="1"/>
          <p:nvPr/>
        </p:nvSpPr>
        <p:spPr>
          <a:xfrm>
            <a:off x="1457345" y="850311"/>
            <a:ext cx="223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Absolute values: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F6D59A-2564-7D26-CB65-AF5DFAD12257}"/>
              </a:ext>
            </a:extLst>
          </p:cNvPr>
          <p:cNvGrpSpPr/>
          <p:nvPr/>
        </p:nvGrpSpPr>
        <p:grpSpPr>
          <a:xfrm>
            <a:off x="4514850" y="950318"/>
            <a:ext cx="3505943" cy="3514438"/>
            <a:chOff x="4514850" y="950318"/>
            <a:chExt cx="3505943" cy="351443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DD905-EC5E-E158-48BF-82431CE06441}"/>
                </a:ext>
              </a:extLst>
            </p:cNvPr>
            <p:cNvSpPr txBox="1"/>
            <p:nvPr/>
          </p:nvSpPr>
          <p:spPr>
            <a:xfrm>
              <a:off x="4514850" y="950318"/>
              <a:ext cx="3505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Relative Assay Score per patient: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[Score After/Score before]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95112D-5335-97BD-AC37-8DF6C9746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381" y="1530647"/>
              <a:ext cx="2057687" cy="293410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7C2EE64-4977-48BC-6111-72157E1E6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41" y="1564099"/>
            <a:ext cx="2787719" cy="271474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70CBFE3-01CE-7488-BE19-3D51E457631B}"/>
              </a:ext>
            </a:extLst>
          </p:cNvPr>
          <p:cNvGrpSpPr/>
          <p:nvPr/>
        </p:nvGrpSpPr>
        <p:grpSpPr>
          <a:xfrm>
            <a:off x="3243260" y="4488100"/>
            <a:ext cx="2657479" cy="321386"/>
            <a:chOff x="774979" y="687066"/>
            <a:chExt cx="2657479" cy="3213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18B98-2662-ED3C-2766-9158EE29E8C8}"/>
                </a:ext>
              </a:extLst>
            </p:cNvPr>
            <p:cNvGrpSpPr/>
            <p:nvPr/>
          </p:nvGrpSpPr>
          <p:grpSpPr>
            <a:xfrm>
              <a:off x="2264964" y="687066"/>
              <a:ext cx="1167494" cy="307777"/>
              <a:chOff x="2264964" y="687066"/>
              <a:chExt cx="1167494" cy="3077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89F7D7D-5B6F-F58A-DCFF-D6F7F9DBC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964" y="756782"/>
                <a:ext cx="179618" cy="17145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AC9C55-6FF2-C7DE-45A6-FD33D2A48B77}"/>
                  </a:ext>
                </a:extLst>
              </p:cNvPr>
              <p:cNvSpPr txBox="1"/>
              <p:nvPr/>
            </p:nvSpPr>
            <p:spPr>
              <a:xfrm>
                <a:off x="2469072" y="687066"/>
                <a:ext cx="963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Exercise</a:t>
                </a:r>
                <a:endParaRPr lang="en-IL" dirty="0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06E5E-D336-C003-3DED-E0340AAA8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979" y="756782"/>
              <a:ext cx="171454" cy="17145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666725-163C-FA4B-4C69-919A4DE42F71}"/>
                </a:ext>
              </a:extLst>
            </p:cNvPr>
            <p:cNvSpPr txBox="1"/>
            <p:nvPr/>
          </p:nvSpPr>
          <p:spPr>
            <a:xfrm>
              <a:off x="931463" y="700675"/>
              <a:ext cx="963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</a:t>
              </a:r>
              <a:endParaRPr lang="en-I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7D50D3-A565-08B5-05C2-4D728E55F7E5}"/>
              </a:ext>
            </a:extLst>
          </p:cNvPr>
          <p:cNvSpPr txBox="1"/>
          <p:nvPr/>
        </p:nvSpPr>
        <p:spPr>
          <a:xfrm>
            <a:off x="1354255" y="1173130"/>
            <a:ext cx="110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Before activity: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033AA6-9AB3-3C06-A3DD-8DC457FA8319}"/>
              </a:ext>
            </a:extLst>
          </p:cNvPr>
          <p:cNvSpPr txBox="1"/>
          <p:nvPr/>
        </p:nvSpPr>
        <p:spPr>
          <a:xfrm>
            <a:off x="2722744" y="1158088"/>
            <a:ext cx="110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After </a:t>
            </a:r>
          </a:p>
          <a:p>
            <a:pPr algn="ctr"/>
            <a:r>
              <a:rPr lang="en-US" sz="1200" u="sng" dirty="0"/>
              <a:t>activity:</a:t>
            </a:r>
          </a:p>
        </p:txBody>
      </p:sp>
    </p:spTree>
    <p:extLst>
      <p:ext uri="{BB962C8B-B14F-4D97-AF65-F5344CB8AC3E}">
        <p14:creationId xmlns:p14="http://schemas.microsoft.com/office/powerpoint/2010/main" val="27977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798</Words>
  <Application>Microsoft Office PowerPoint</Application>
  <PresentationFormat>On-screen Show (16:9)</PresentationFormat>
  <Paragraphs>98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Simple Light</vt:lpstr>
      <vt:lpstr>The impact of physical exercise treatment on mental health</vt:lpstr>
      <vt:lpstr>Scope</vt:lpstr>
      <vt:lpstr>PowerPoint Presentation</vt:lpstr>
      <vt:lpstr>Background and Data Origin</vt:lpstr>
      <vt:lpstr>Data overview</vt:lpstr>
      <vt:lpstr>Variables Overview:</vt:lpstr>
      <vt:lpstr>Our Goals</vt:lpstr>
      <vt:lpstr>PowerPoint Presentation</vt:lpstr>
      <vt:lpstr>Two analytic approaches tested:</vt:lpstr>
      <vt:lpstr>Treatment Impact on Physiological features  </vt:lpstr>
      <vt:lpstr>Treatment Impact on mental features  </vt:lpstr>
      <vt:lpstr>Patient-level association between exercise-induced  improvements in VO2MAX and Depression Scores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physical exercise treatment on mental health</dc:title>
  <dc:creator>Oren Ben-Ami</dc:creator>
  <cp:lastModifiedBy>Oren Ben-Ami</cp:lastModifiedBy>
  <cp:revision>6</cp:revision>
  <dcterms:modified xsi:type="dcterms:W3CDTF">2023-07-04T07:19:27Z</dcterms:modified>
</cp:coreProperties>
</file>