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8" r:id="rId3"/>
    <p:sldId id="266" r:id="rId4"/>
    <p:sldId id="257" r:id="rId5"/>
    <p:sldId id="258" r:id="rId6"/>
    <p:sldId id="259" r:id="rId7"/>
    <p:sldId id="260" r:id="rId8"/>
    <p:sldId id="261" r:id="rId9"/>
    <p:sldId id="265" r:id="rId10"/>
    <p:sldId id="270" r:id="rId11"/>
    <p:sldId id="269" r:id="rId12"/>
    <p:sldId id="271" r:id="rId13"/>
    <p:sldId id="272" r:id="rId14"/>
    <p:sldId id="267" r:id="rId15"/>
    <p:sldId id="273" r:id="rId16"/>
    <p:sldId id="274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43342b08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43342b08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43342b08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43342b08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43342b08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43342b08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43342b0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43342b0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43342b08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43342b08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43342b08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43342b08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893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89244" y="1020535"/>
            <a:ext cx="8520600" cy="13602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800" dirty="0"/>
              <a:t>The impact of physical exercise treatment on mental health</a:t>
            </a:r>
            <a:endParaRPr sz="3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89244" y="2762705"/>
            <a:ext cx="8520600" cy="12847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iw" sz="5200" dirty="0">
                <a:solidFill>
                  <a:schemeClr val="accent4">
                    <a:lumMod val="75000"/>
                  </a:schemeClr>
                </a:solidFill>
              </a:rPr>
              <a:t>EDA Project</a:t>
            </a:r>
            <a:endParaRPr lang="en-US" sz="5200" dirty="0">
              <a:solidFill>
                <a:schemeClr val="accent4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endParaRPr sz="5200" dirty="0">
              <a:solidFill>
                <a:schemeClr val="accent4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Oren Ben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i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Ami, Gilad Danin, Yadin Sapir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D0E4E6-53C0-8CFF-8EB4-F6C185E764B4}"/>
              </a:ext>
            </a:extLst>
          </p:cNvPr>
          <p:cNvSpPr txBox="1"/>
          <p:nvPr/>
        </p:nvSpPr>
        <p:spPr>
          <a:xfrm>
            <a:off x="3763744" y="442935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July 4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2023</a:t>
            </a:r>
            <a:endParaRPr lang="en-IL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D3E5-36C4-2215-46C5-254884CF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0" y="141588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Two analytic approaches tested: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FFE8F4-70D2-1590-1567-26C002989363}"/>
              </a:ext>
            </a:extLst>
          </p:cNvPr>
          <p:cNvSpPr txBox="1"/>
          <p:nvPr/>
        </p:nvSpPr>
        <p:spPr>
          <a:xfrm>
            <a:off x="1457345" y="850311"/>
            <a:ext cx="223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Absolute values: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F6D59A-2564-7D26-CB65-AF5DFAD12257}"/>
              </a:ext>
            </a:extLst>
          </p:cNvPr>
          <p:cNvGrpSpPr/>
          <p:nvPr/>
        </p:nvGrpSpPr>
        <p:grpSpPr>
          <a:xfrm>
            <a:off x="4514850" y="950318"/>
            <a:ext cx="3505943" cy="3514438"/>
            <a:chOff x="4514850" y="950318"/>
            <a:chExt cx="3505943" cy="351443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ADD905-EC5E-E158-48BF-82431CE06441}"/>
                </a:ext>
              </a:extLst>
            </p:cNvPr>
            <p:cNvSpPr txBox="1"/>
            <p:nvPr/>
          </p:nvSpPr>
          <p:spPr>
            <a:xfrm>
              <a:off x="4514850" y="950318"/>
              <a:ext cx="35059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Relative Assay Score per patient: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[Score After/Score before]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95112D-5335-97BD-AC37-8DF6C9746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3381" y="1530647"/>
              <a:ext cx="2057687" cy="2934109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7C2EE64-4977-48BC-6111-72157E1E6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41" y="1564099"/>
            <a:ext cx="2787719" cy="271474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70CBFE3-01CE-7488-BE19-3D51E457631B}"/>
              </a:ext>
            </a:extLst>
          </p:cNvPr>
          <p:cNvGrpSpPr/>
          <p:nvPr/>
        </p:nvGrpSpPr>
        <p:grpSpPr>
          <a:xfrm>
            <a:off x="3243260" y="4488100"/>
            <a:ext cx="2657479" cy="321386"/>
            <a:chOff x="774979" y="687066"/>
            <a:chExt cx="2657479" cy="32138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518B98-2662-ED3C-2766-9158EE29E8C8}"/>
                </a:ext>
              </a:extLst>
            </p:cNvPr>
            <p:cNvGrpSpPr/>
            <p:nvPr/>
          </p:nvGrpSpPr>
          <p:grpSpPr>
            <a:xfrm>
              <a:off x="2264964" y="687066"/>
              <a:ext cx="1167494" cy="307777"/>
              <a:chOff x="2264964" y="687066"/>
              <a:chExt cx="1167494" cy="30777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C89F7D7D-5B6F-F58A-DCFF-D6F7F9DBC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4964" y="756782"/>
                <a:ext cx="179618" cy="171454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AC9C55-6FF2-C7DE-45A6-FD33D2A48B77}"/>
                  </a:ext>
                </a:extLst>
              </p:cNvPr>
              <p:cNvSpPr txBox="1"/>
              <p:nvPr/>
            </p:nvSpPr>
            <p:spPr>
              <a:xfrm>
                <a:off x="2469072" y="687066"/>
                <a:ext cx="9633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Exercise</a:t>
                </a:r>
                <a:endParaRPr lang="en-IL" dirty="0"/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06E5E-D336-C003-3DED-E0340AAA8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979" y="756782"/>
              <a:ext cx="171454" cy="17145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E666725-163C-FA4B-4C69-919A4DE42F71}"/>
                </a:ext>
              </a:extLst>
            </p:cNvPr>
            <p:cNvSpPr txBox="1"/>
            <p:nvPr/>
          </p:nvSpPr>
          <p:spPr>
            <a:xfrm>
              <a:off x="931463" y="700675"/>
              <a:ext cx="9633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Control</a:t>
              </a:r>
              <a:endParaRPr lang="en-IL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87D50D3-A565-08B5-05C2-4D728E55F7E5}"/>
              </a:ext>
            </a:extLst>
          </p:cNvPr>
          <p:cNvSpPr txBox="1"/>
          <p:nvPr/>
        </p:nvSpPr>
        <p:spPr>
          <a:xfrm>
            <a:off x="1354255" y="1173130"/>
            <a:ext cx="110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Before activity: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033AA6-9AB3-3C06-A3DD-8DC457FA8319}"/>
              </a:ext>
            </a:extLst>
          </p:cNvPr>
          <p:cNvSpPr txBox="1"/>
          <p:nvPr/>
        </p:nvSpPr>
        <p:spPr>
          <a:xfrm>
            <a:off x="2722744" y="1158088"/>
            <a:ext cx="110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After </a:t>
            </a:r>
          </a:p>
          <a:p>
            <a:pPr algn="ctr"/>
            <a:r>
              <a:rPr lang="en-US" sz="1200" u="sng" dirty="0"/>
              <a:t>activity:</a:t>
            </a:r>
          </a:p>
        </p:txBody>
      </p:sp>
    </p:spTree>
    <p:extLst>
      <p:ext uri="{BB962C8B-B14F-4D97-AF65-F5344CB8AC3E}">
        <p14:creationId xmlns:p14="http://schemas.microsoft.com/office/powerpoint/2010/main" val="279776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7A4C-B23D-CC9C-F9FF-B7478CED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27" y="211996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Physiological features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3C6889-9ED3-467C-5E6B-44C43928A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876" y="1576636"/>
            <a:ext cx="5934903" cy="29436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ECC35E-FEA9-C0A4-FF5D-0C3067BF6C82}"/>
              </a:ext>
            </a:extLst>
          </p:cNvPr>
          <p:cNvSpPr txBox="1"/>
          <p:nvPr/>
        </p:nvSpPr>
        <p:spPr>
          <a:xfrm>
            <a:off x="3770664" y="978833"/>
            <a:ext cx="140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Wilcoxon:</a:t>
            </a:r>
            <a:endParaRPr lang="en-IL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8B1281-3939-17FA-9BB6-BEA82A5156DD}"/>
              </a:ext>
            </a:extLst>
          </p:cNvPr>
          <p:cNvSpPr txBox="1"/>
          <p:nvPr/>
        </p:nvSpPr>
        <p:spPr>
          <a:xfrm>
            <a:off x="5877727" y="1422747"/>
            <a:ext cx="140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p=0.0073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7B0FB-6D67-F99F-E618-D496319B7599}"/>
              </a:ext>
            </a:extLst>
          </p:cNvPr>
          <p:cNvSpPr txBox="1"/>
          <p:nvPr/>
        </p:nvSpPr>
        <p:spPr>
          <a:xfrm>
            <a:off x="1923659" y="1425757"/>
            <a:ext cx="140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p=0.9563</a:t>
            </a:r>
            <a:endParaRPr lang="en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FB0AFD-FD05-1838-9CFD-525DB0DC1DD9}"/>
              </a:ext>
            </a:extLst>
          </p:cNvPr>
          <p:cNvSpPr txBox="1"/>
          <p:nvPr/>
        </p:nvSpPr>
        <p:spPr>
          <a:xfrm>
            <a:off x="3831379" y="1423037"/>
            <a:ext cx="140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p=0.9273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83220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7A4C-B23D-CC9C-F9FF-B7478CED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7461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Mental features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3A442F-811B-4596-1817-167A32EB9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215" y="1078630"/>
            <a:ext cx="1795713" cy="19862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B1CD18-4E2A-50BA-F180-94082C484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962" y="1094372"/>
            <a:ext cx="1629003" cy="19814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304A39-96FD-E667-8085-82767431C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215" y="3125775"/>
            <a:ext cx="1786187" cy="19910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6F4CE2-D777-4745-85A1-14EF03432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962" y="3157260"/>
            <a:ext cx="1633766" cy="1986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5549DC-4813-6085-59F5-D8F8E512B548}"/>
              </a:ext>
            </a:extLst>
          </p:cNvPr>
          <p:cNvSpPr txBox="1"/>
          <p:nvPr/>
        </p:nvSpPr>
        <p:spPr>
          <a:xfrm>
            <a:off x="2333749" y="537961"/>
            <a:ext cx="140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Wilcoxon:</a:t>
            </a:r>
            <a:endParaRPr lang="en-IL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C4CC5D-5EBC-1903-8557-77990D87926B}"/>
              </a:ext>
            </a:extLst>
          </p:cNvPr>
          <p:cNvSpPr txBox="1"/>
          <p:nvPr/>
        </p:nvSpPr>
        <p:spPr>
          <a:xfrm>
            <a:off x="2833462" y="863836"/>
            <a:ext cx="140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p=0.0153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9809E-D44C-CB12-F516-F4FFE169C969}"/>
              </a:ext>
            </a:extLst>
          </p:cNvPr>
          <p:cNvSpPr txBox="1"/>
          <p:nvPr/>
        </p:nvSpPr>
        <p:spPr>
          <a:xfrm>
            <a:off x="1842016" y="850019"/>
            <a:ext cx="140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p=0.2598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72010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D83E-71C4-1FCC-107D-66BFA19D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8670"/>
            <a:ext cx="8520600" cy="572700"/>
          </a:xfrm>
        </p:spPr>
        <p:txBody>
          <a:bodyPr>
            <a:normAutofit/>
          </a:bodyPr>
          <a:lstStyle/>
          <a:p>
            <a:pPr algn="ctr"/>
            <a:r>
              <a:rPr lang="en-US" sz="2300" dirty="0"/>
              <a:t>Patient-level correlation between physical and mental scores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BAA51C-E891-7CCD-F0FC-17A4A6742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258" y="1525866"/>
            <a:ext cx="3179989" cy="34166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3E8BC9-55FF-B3FB-EBC3-CA44C06EB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11" y="1525866"/>
            <a:ext cx="3179989" cy="338705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9396556-2470-C80C-4738-9D1F91816E6A}"/>
              </a:ext>
            </a:extLst>
          </p:cNvPr>
          <p:cNvGrpSpPr/>
          <p:nvPr/>
        </p:nvGrpSpPr>
        <p:grpSpPr>
          <a:xfrm>
            <a:off x="71599" y="775983"/>
            <a:ext cx="2465616" cy="1330403"/>
            <a:chOff x="71599" y="775983"/>
            <a:chExt cx="2465616" cy="133040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5CFB678-7E57-E222-8128-FA6C62D099C5}"/>
                </a:ext>
              </a:extLst>
            </p:cNvPr>
            <p:cNvSpPr txBox="1"/>
            <p:nvPr/>
          </p:nvSpPr>
          <p:spPr>
            <a:xfrm>
              <a:off x="71599" y="1034640"/>
              <a:ext cx="24656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Control: p (upper-left)= 0.2</a:t>
              </a:r>
              <a:endParaRPr lang="en-IL" dirty="0">
                <a:solidFill>
                  <a:srgbClr val="FF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98EFC9-AA17-AEA2-395A-894A57D76BCB}"/>
                </a:ext>
              </a:extLst>
            </p:cNvPr>
            <p:cNvSpPr txBox="1"/>
            <p:nvPr/>
          </p:nvSpPr>
          <p:spPr>
            <a:xfrm>
              <a:off x="71600" y="775983"/>
              <a:ext cx="24656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Exercise: p (upper-left)= 0.7</a:t>
              </a:r>
              <a:endParaRPr lang="en-IL" dirty="0">
                <a:solidFill>
                  <a:srgbClr val="00B050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A66FFDC-34D9-8EBF-F584-6454E7C358AD}"/>
                </a:ext>
              </a:extLst>
            </p:cNvPr>
            <p:cNvCxnSpPr/>
            <p:nvPr/>
          </p:nvCxnSpPr>
          <p:spPr>
            <a:xfrm>
              <a:off x="873579" y="1436914"/>
              <a:ext cx="1232807" cy="669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201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DA33238-555C-C191-CC78-47BE43874A89}"/>
              </a:ext>
            </a:extLst>
          </p:cNvPr>
          <p:cNvSpPr txBox="1"/>
          <p:nvPr/>
        </p:nvSpPr>
        <p:spPr>
          <a:xfrm>
            <a:off x="0" y="218701"/>
            <a:ext cx="9129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Mean Confidence interval of exercise-affected features</a:t>
            </a:r>
            <a:endParaRPr lang="en-IL" sz="2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EC8AB7-29EA-5865-53E9-5AAF3C7CE70B}"/>
              </a:ext>
            </a:extLst>
          </p:cNvPr>
          <p:cNvGrpSpPr/>
          <p:nvPr/>
        </p:nvGrpSpPr>
        <p:grpSpPr>
          <a:xfrm>
            <a:off x="1102179" y="3261880"/>
            <a:ext cx="6498771" cy="1477815"/>
            <a:chOff x="1102179" y="861579"/>
            <a:chExt cx="6498771" cy="147781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828EE5-F58C-BF30-C144-BD26E532B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607" y="1261321"/>
              <a:ext cx="6091109" cy="1078073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44A4E8-6F77-3B89-65B0-48FD6A51AC7C}"/>
                </a:ext>
              </a:extLst>
            </p:cNvPr>
            <p:cNvSpPr/>
            <p:nvPr/>
          </p:nvSpPr>
          <p:spPr>
            <a:xfrm>
              <a:off x="5042808" y="1792531"/>
              <a:ext cx="2408464" cy="196833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2AD0DB2-93D7-88E4-431E-528FEE34A1B2}"/>
                </a:ext>
              </a:extLst>
            </p:cNvPr>
            <p:cNvSpPr/>
            <p:nvPr/>
          </p:nvSpPr>
          <p:spPr>
            <a:xfrm>
              <a:off x="5048252" y="2051067"/>
              <a:ext cx="2408464" cy="196833"/>
            </a:xfrm>
            <a:prstGeom prst="rect">
              <a:avLst/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DF73FDA-4325-6BED-8071-DAA8C8A87945}"/>
                </a:ext>
              </a:extLst>
            </p:cNvPr>
            <p:cNvSpPr/>
            <p:nvPr/>
          </p:nvSpPr>
          <p:spPr>
            <a:xfrm>
              <a:off x="1390646" y="1789811"/>
              <a:ext cx="1230090" cy="23521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27F0E8-C071-6C52-78B3-B58A3750B91B}"/>
                </a:ext>
              </a:extLst>
            </p:cNvPr>
            <p:cNvSpPr/>
            <p:nvPr/>
          </p:nvSpPr>
          <p:spPr>
            <a:xfrm>
              <a:off x="1396090" y="2048347"/>
              <a:ext cx="1224646" cy="196833"/>
            </a:xfrm>
            <a:prstGeom prst="rect">
              <a:avLst/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8AD614-A983-62E8-E4AF-C87FC52F74C4}"/>
                </a:ext>
              </a:extLst>
            </p:cNvPr>
            <p:cNvSpPr txBox="1"/>
            <p:nvPr/>
          </p:nvSpPr>
          <p:spPr>
            <a:xfrm>
              <a:off x="2243819" y="861579"/>
              <a:ext cx="4124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Stats - VO2MAX score, [after/before] ratio:</a:t>
              </a:r>
              <a:endParaRPr lang="en-IL" sz="1600" dirty="0">
                <a:solidFill>
                  <a:srgbClr val="FFC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470EB7-E38A-A114-F9B4-73F5448226C5}"/>
                </a:ext>
              </a:extLst>
            </p:cNvPr>
            <p:cNvSpPr/>
            <p:nvPr/>
          </p:nvSpPr>
          <p:spPr>
            <a:xfrm>
              <a:off x="1102179" y="862050"/>
              <a:ext cx="6498771" cy="1477344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EADD712-22A2-5527-86A0-4387F99B6C01}"/>
              </a:ext>
            </a:extLst>
          </p:cNvPr>
          <p:cNvGrpSpPr/>
          <p:nvPr/>
        </p:nvGrpSpPr>
        <p:grpSpPr>
          <a:xfrm>
            <a:off x="1107622" y="1171880"/>
            <a:ext cx="6498771" cy="1499526"/>
            <a:chOff x="1107622" y="2698607"/>
            <a:chExt cx="6498771" cy="14995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9D01FB5-3907-3CA6-8C91-5159B2DA3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690" y="2991647"/>
              <a:ext cx="6161405" cy="118316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84272E-E46A-8916-FE15-E3A47420C446}"/>
                </a:ext>
              </a:extLst>
            </p:cNvPr>
            <p:cNvSpPr/>
            <p:nvPr/>
          </p:nvSpPr>
          <p:spPr>
            <a:xfrm>
              <a:off x="4947557" y="3599559"/>
              <a:ext cx="2408464" cy="196833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B18B88-777D-B306-1710-DCC919BE72E1}"/>
                </a:ext>
              </a:extLst>
            </p:cNvPr>
            <p:cNvSpPr/>
            <p:nvPr/>
          </p:nvSpPr>
          <p:spPr>
            <a:xfrm>
              <a:off x="4953001" y="3858095"/>
              <a:ext cx="2408464" cy="196833"/>
            </a:xfrm>
            <a:prstGeom prst="rect">
              <a:avLst/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80200F-CD63-4650-52DC-A4C3E3BC42CA}"/>
                </a:ext>
              </a:extLst>
            </p:cNvPr>
            <p:cNvSpPr/>
            <p:nvPr/>
          </p:nvSpPr>
          <p:spPr>
            <a:xfrm>
              <a:off x="1295394" y="3596839"/>
              <a:ext cx="1325341" cy="23521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CBD15D-664F-01BF-83F7-C8491C3EB42F}"/>
                </a:ext>
              </a:extLst>
            </p:cNvPr>
            <p:cNvSpPr/>
            <p:nvPr/>
          </p:nvSpPr>
          <p:spPr>
            <a:xfrm>
              <a:off x="1300839" y="3855375"/>
              <a:ext cx="1319896" cy="235219"/>
            </a:xfrm>
            <a:prstGeom prst="rect">
              <a:avLst/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263392-4A01-7B1F-0553-46FFA3129492}"/>
                </a:ext>
              </a:extLst>
            </p:cNvPr>
            <p:cNvSpPr/>
            <p:nvPr/>
          </p:nvSpPr>
          <p:spPr>
            <a:xfrm>
              <a:off x="1107622" y="2720789"/>
              <a:ext cx="6498771" cy="1477344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F29FF8-9265-C5AF-143F-9082077ECDE1}"/>
                </a:ext>
              </a:extLst>
            </p:cNvPr>
            <p:cNvSpPr txBox="1"/>
            <p:nvPr/>
          </p:nvSpPr>
          <p:spPr>
            <a:xfrm>
              <a:off x="2005695" y="2698607"/>
              <a:ext cx="46005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Stats - Depression score, [after/before] ratio:</a:t>
              </a:r>
              <a:endParaRPr lang="en-IL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991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A5FC1-259C-BCDF-4477-8DB772B36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999050"/>
            <a:ext cx="8520600" cy="1419275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48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56964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3053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Conclusions</a:t>
            </a:r>
            <a:endParaRPr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406950" y="833707"/>
            <a:ext cx="8520600" cy="1794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Based on this randomized clinical trial and its limitations:</a:t>
            </a:r>
          </a:p>
          <a:p>
            <a:pPr lvl="1" indent="-342900">
              <a:spcBef>
                <a:spcPts val="1000"/>
              </a:spcBef>
              <a:buSzPts val="1800"/>
              <a:buChar char="●"/>
            </a:pPr>
            <a:r>
              <a:rPr lang="en-US" dirty="0"/>
              <a:t>Exercise activity improves oxygen consumption as well as depression test score</a:t>
            </a:r>
          </a:p>
          <a:p>
            <a:pPr lvl="1" indent="-342900">
              <a:spcBef>
                <a:spcPts val="1000"/>
              </a:spcBef>
              <a:buSzPts val="1800"/>
              <a:buChar char="●"/>
            </a:pPr>
            <a:r>
              <a:rPr lang="en-US" dirty="0"/>
              <a:t>Surprisingly, exercise activity does NOT seem to affect any of the other 7 mental scores</a:t>
            </a:r>
          </a:p>
          <a:p>
            <a:pPr lvl="1" indent="-342900">
              <a:spcBef>
                <a:spcPts val="1000"/>
              </a:spcBef>
              <a:buSzPts val="1800"/>
              <a:buChar char="●"/>
            </a:pPr>
            <a:r>
              <a:rPr lang="en-US" dirty="0"/>
              <a:t>Weight and BMI are insensitive indicators of exercise </a:t>
            </a:r>
            <a:endParaRPr dirty="0"/>
          </a:p>
        </p:txBody>
      </p:sp>
      <p:sp>
        <p:nvSpPr>
          <p:cNvPr id="2" name="Google Shape;85;p18">
            <a:extLst>
              <a:ext uri="{FF2B5EF4-FFF2-40B4-BE49-F238E27FC236}">
                <a16:creationId xmlns:a16="http://schemas.microsoft.com/office/drawing/2014/main" id="{810E36FC-E689-C299-A243-70FEAFA8BDAC}"/>
              </a:ext>
            </a:extLst>
          </p:cNvPr>
          <p:cNvSpPr txBox="1">
            <a:spLocks/>
          </p:cNvSpPr>
          <p:nvPr/>
        </p:nvSpPr>
        <p:spPr>
          <a:xfrm>
            <a:off x="311700" y="27360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300" dirty="0"/>
              <a:t>Dilemmas we ran into</a:t>
            </a:r>
          </a:p>
        </p:txBody>
      </p:sp>
      <p:sp>
        <p:nvSpPr>
          <p:cNvPr id="3" name="Google Shape;86;p18">
            <a:extLst>
              <a:ext uri="{FF2B5EF4-FFF2-40B4-BE49-F238E27FC236}">
                <a16:creationId xmlns:a16="http://schemas.microsoft.com/office/drawing/2014/main" id="{CA91E20D-A2CF-F536-3B67-F2C9C6019643}"/>
              </a:ext>
            </a:extLst>
          </p:cNvPr>
          <p:cNvSpPr txBox="1">
            <a:spLocks/>
          </p:cNvSpPr>
          <p:nvPr/>
        </p:nvSpPr>
        <p:spPr>
          <a:xfrm>
            <a:off x="311700" y="3271809"/>
            <a:ext cx="8520600" cy="156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</a:pPr>
            <a:r>
              <a:rPr lang="en-US" dirty="0"/>
              <a:t>Usage of Relative vs. Absolute assay scores: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Relative: </a:t>
            </a:r>
          </a:p>
          <a:p>
            <a:pPr lvl="2">
              <a:spcBef>
                <a:spcPts val="1000"/>
              </a:spcBef>
            </a:pPr>
            <a:r>
              <a:rPr lang="en-US" dirty="0"/>
              <a:t>Pros: does NOT require expert knowledge of the subject, clear &amp; bias-free analysis, inter-patient variability is eliminated</a:t>
            </a:r>
          </a:p>
          <a:p>
            <a:pPr lvl="2">
              <a:spcBef>
                <a:spcPts val="1000"/>
              </a:spcBef>
            </a:pPr>
            <a:r>
              <a:rPr lang="en-US" dirty="0"/>
              <a:t>Cons: possible loss of valuable information due to feature engineering</a:t>
            </a:r>
          </a:p>
          <a:p>
            <a:pPr lvl="1">
              <a:spcBef>
                <a:spcPts val="1000"/>
              </a:spcBef>
            </a:pPr>
            <a:endParaRPr lang="en-US" dirty="0"/>
          </a:p>
          <a:p>
            <a:pPr lvl="1">
              <a:spcBef>
                <a:spcPts val="1000"/>
              </a:spcBef>
            </a:pPr>
            <a:endParaRPr lang="en-US" dirty="0"/>
          </a:p>
          <a:p>
            <a:pPr lvl="1">
              <a:spcBef>
                <a:spcPts val="1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3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FA69-CD51-D5B9-73B9-21D3B582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94" y="369115"/>
            <a:ext cx="8520600" cy="841800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ABC92-688D-96B5-2424-280A998D2556}"/>
              </a:ext>
            </a:extLst>
          </p:cNvPr>
          <p:cNvSpPr txBox="1"/>
          <p:nvPr/>
        </p:nvSpPr>
        <p:spPr>
          <a:xfrm>
            <a:off x="1788459" y="1775012"/>
            <a:ext cx="57755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Conclusions and dilemmas</a:t>
            </a:r>
          </a:p>
        </p:txBody>
      </p:sp>
    </p:spTree>
    <p:extLst>
      <p:ext uri="{BB962C8B-B14F-4D97-AF65-F5344CB8AC3E}">
        <p14:creationId xmlns:p14="http://schemas.microsoft.com/office/powerpoint/2010/main" val="87465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A5FC1-259C-BCDF-4477-8DB772B36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999050"/>
            <a:ext cx="8520600" cy="1419275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48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5940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/>
              <a:t>Background</a:t>
            </a:r>
            <a:r>
              <a:rPr lang="en-US" dirty="0"/>
              <a:t> and Data Origin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23923" y="1113586"/>
            <a:ext cx="5026800" cy="36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 dirty="0"/>
              <a:t>T</a:t>
            </a:r>
            <a:r>
              <a:rPr lang="en-US" dirty="0"/>
              <a:t>his study by </a:t>
            </a:r>
            <a:r>
              <a:rPr lang="en-US" sz="1600" i="1" dirty="0" err="1"/>
              <a:t>Philippot</a:t>
            </a:r>
            <a:r>
              <a:rPr lang="en-US" sz="1600" i="1" dirty="0"/>
              <a:t> et. al 2022</a:t>
            </a:r>
            <a:r>
              <a:rPr lang="en-US" dirty="0"/>
              <a:t> tested</a:t>
            </a:r>
            <a:r>
              <a:rPr lang="iw" dirty="0"/>
              <a:t> the effect of physical exercise as intervene treatment on clinical symptoms of depression, anxiety, and physical condition among adolescent patients who have been admitted to a psychiatric hospital.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iw" dirty="0"/>
              <a:t>The data gathered through a randomized controlled trial (RCT) design represents the most effective methodology for drawing meaningful inferences.</a:t>
            </a:r>
            <a:endParaRPr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380" y="1260543"/>
            <a:ext cx="3960947" cy="28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Data overview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The data contains the results of randomized clinical trial done on youngsters hospitalized due to anxiety and depression backgrounds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The trial examined the effect of physical exercise (‘sport’) on anxiety/depression scores (compared to the placebo effect of non-sport activity)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Data overview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The data contains:</a:t>
            </a:r>
            <a:endParaRPr/>
          </a:p>
          <a:p>
            <a:pPr marL="914400" lvl="1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iw" sz="1800" b="1"/>
              <a:t>Physiological data</a:t>
            </a:r>
            <a:r>
              <a:rPr lang="iw" sz="1800"/>
              <a:t>: weight, BMI, maximal oxygen uptake (VO2Max)</a:t>
            </a:r>
            <a:endParaRPr sz="1800"/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iw" sz="1800"/>
              <a:t>Scores of various </a:t>
            </a:r>
            <a:r>
              <a:rPr lang="iw" sz="1800" b="1"/>
              <a:t>mental health tests</a:t>
            </a:r>
            <a:r>
              <a:rPr lang="iw" sz="1800"/>
              <a:t> before and after the activity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40 adolescents were randomly assigned to either a </a:t>
            </a:r>
            <a:r>
              <a:rPr lang="iw" b="1"/>
              <a:t>physical exercise </a:t>
            </a:r>
            <a:r>
              <a:rPr lang="iw"/>
              <a:t>or a </a:t>
            </a:r>
            <a:r>
              <a:rPr lang="iw" b="1"/>
              <a:t>control program </a:t>
            </a:r>
            <a:r>
              <a:rPr lang="iw"/>
              <a:t>done 3-4 times per week over 6 weeks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iw"/>
              <a:t>These questionnaires and tests were filled at baseline and after intervention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116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Variables Overview: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98075" y="783325"/>
            <a:ext cx="8734200" cy="4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iw"/>
              <a:t>Mental examinations:</a:t>
            </a:r>
            <a:endParaRPr/>
          </a:p>
          <a:p>
            <a:pPr marL="990000" lvl="1" indent="-310832" algn="l" rtl="0">
              <a:spcBef>
                <a:spcPts val="1200"/>
              </a:spcBef>
              <a:spcAft>
                <a:spcPts val="0"/>
              </a:spcAft>
              <a:buSzPct val="100000"/>
              <a:buAutoNum type="alphaLcPeriod"/>
            </a:pPr>
            <a:r>
              <a:rPr lang="iw"/>
              <a:t>The primary outcome was the Hospital Anxiety Depression Scale for evaluation of depression (</a:t>
            </a:r>
            <a:r>
              <a:rPr lang="iw" b="1"/>
              <a:t>HADS-D</a:t>
            </a:r>
            <a:r>
              <a:rPr lang="iw"/>
              <a:t>) and anxiety (</a:t>
            </a:r>
            <a:r>
              <a:rPr lang="iw" b="1"/>
              <a:t>HADS-A</a:t>
            </a:r>
            <a:r>
              <a:rPr lang="iw"/>
              <a:t>) symptoms. </a:t>
            </a:r>
            <a:endParaRPr/>
          </a:p>
          <a:p>
            <a:pPr marL="990000" lvl="1" indent="-310832" algn="l" rtl="0"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iw" b="1"/>
              <a:t>SDS</a:t>
            </a:r>
            <a:r>
              <a:rPr lang="iw"/>
              <a:t>: Secondary outcomes were psychological self-assessments (The Zung Self-Assessment Depression Scale</a:t>
            </a:r>
            <a:endParaRPr/>
          </a:p>
          <a:p>
            <a:pPr marL="990000" lvl="1" indent="-310832" algn="l" rtl="0"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iw" b="1"/>
              <a:t>BDI-13</a:t>
            </a:r>
            <a:r>
              <a:rPr lang="iw"/>
              <a:t>: Beck’s abbreviated Depression Inventory</a:t>
            </a:r>
            <a:endParaRPr/>
          </a:p>
          <a:p>
            <a:pPr marL="990000" lvl="1" indent="-310832" algn="l" rtl="0"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iw" b="1"/>
              <a:t>CDI</a:t>
            </a:r>
            <a:r>
              <a:rPr lang="iw"/>
              <a:t>: The Child Depression Inventory</a:t>
            </a:r>
            <a:endParaRPr/>
          </a:p>
          <a:p>
            <a:pPr marL="990000" lvl="1" indent="-310832" algn="l" rtl="0"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iw" b="1"/>
              <a:t>STAI</a:t>
            </a:r>
            <a:r>
              <a:rPr lang="iw"/>
              <a:t>: The State-Trait Anxiety Inventory</a:t>
            </a:r>
            <a:endParaRPr/>
          </a:p>
          <a:p>
            <a:pPr marL="990000" lvl="1" indent="-310832" algn="l" rtl="0"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iw" b="1"/>
              <a:t>HAM-D</a:t>
            </a:r>
            <a:r>
              <a:rPr lang="iw"/>
              <a:t>: Depression Diagnostic interview score</a:t>
            </a:r>
            <a:endParaRPr/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iw"/>
              <a:t>Physical examinations: </a:t>
            </a:r>
            <a:endParaRPr/>
          </a:p>
          <a:p>
            <a:pPr marL="990000" lvl="1" indent="-310832" algn="l" rtl="0"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iw" b="1"/>
              <a:t>VO2 max</a:t>
            </a:r>
            <a:r>
              <a:rPr lang="iw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iw"/>
              <a:t>physical effort Test (Indication to cardiorespiratory fitness - the higher the better)</a:t>
            </a:r>
            <a:endParaRPr/>
          </a:p>
          <a:p>
            <a:pPr marL="990000" lvl="1" indent="-310832" algn="l" rtl="0"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iw" b="1"/>
              <a:t>BMI </a:t>
            </a:r>
            <a:r>
              <a:rPr lang="iw"/>
              <a:t>(Body Mass Index - the lower the better)</a:t>
            </a:r>
            <a:endParaRPr/>
          </a:p>
          <a:p>
            <a:pPr marL="990000" lvl="1" indent="-310832" algn="l" rtl="0">
              <a:spcBef>
                <a:spcPts val="1000"/>
              </a:spcBef>
              <a:spcAft>
                <a:spcPts val="1200"/>
              </a:spcAft>
              <a:buSzPct val="100000"/>
              <a:buAutoNum type="alphaLcPeriod"/>
            </a:pPr>
            <a:r>
              <a:rPr lang="iw" b="1"/>
              <a:t>Weight </a:t>
            </a:r>
            <a:r>
              <a:rPr lang="iw"/>
              <a:t>(The lower the better)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Goals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94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Use python tools to:</a:t>
            </a:r>
          </a:p>
          <a:p>
            <a:pPr lvl="1" indent="-342900">
              <a:spcBef>
                <a:spcPts val="1000"/>
              </a:spcBef>
              <a:buSzPts val="1800"/>
              <a:buChar char="●"/>
            </a:pPr>
            <a:r>
              <a:rPr lang="en-US" dirty="0"/>
              <a:t>Explore the dataset</a:t>
            </a:r>
          </a:p>
          <a:p>
            <a:pPr lvl="1" indent="-342900">
              <a:spcBef>
                <a:spcPts val="1000"/>
              </a:spcBef>
              <a:buSzPts val="1800"/>
              <a:buChar char="●"/>
            </a:pPr>
            <a:r>
              <a:rPr lang="en-US" dirty="0"/>
              <a:t>Present data effectively using visualization tools</a:t>
            </a:r>
          </a:p>
          <a:p>
            <a:pPr lvl="1" indent="-342900">
              <a:spcBef>
                <a:spcPts val="1000"/>
              </a:spcBef>
              <a:buSzPts val="1800"/>
              <a:buChar char="●"/>
            </a:pPr>
            <a:r>
              <a:rPr lang="en-US" dirty="0"/>
              <a:t>Run statistical significance testing to validate observed differences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Google Shape;86;p18">
            <a:extLst>
              <a:ext uri="{FF2B5EF4-FFF2-40B4-BE49-F238E27FC236}">
                <a16:creationId xmlns:a16="http://schemas.microsoft.com/office/drawing/2014/main" id="{D53D2012-0932-21BA-D6A2-827E5651B9EE}"/>
              </a:ext>
            </a:extLst>
          </p:cNvPr>
          <p:cNvSpPr txBox="1">
            <a:spLocks/>
          </p:cNvSpPr>
          <p:nvPr/>
        </p:nvSpPr>
        <p:spPr>
          <a:xfrm>
            <a:off x="311700" y="2897653"/>
            <a:ext cx="8520600" cy="744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</a:pPr>
            <a:r>
              <a:rPr lang="en-US" dirty="0"/>
              <a:t>Examine the impact of physical exercise on the mental condition of trial members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A5FC1-259C-BCDF-4477-8DB772B36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999050"/>
            <a:ext cx="8520600" cy="1419275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48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7152515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547</Words>
  <Application>Microsoft Office PowerPoint</Application>
  <PresentationFormat>On-screen Show (16:9)</PresentationFormat>
  <Paragraphs>79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Courier New</vt:lpstr>
      <vt:lpstr>Simple Light</vt:lpstr>
      <vt:lpstr>The impact of physical exercise treatment on mental health</vt:lpstr>
      <vt:lpstr>Scope</vt:lpstr>
      <vt:lpstr>PowerPoint Presentation</vt:lpstr>
      <vt:lpstr>Background and Data Origin</vt:lpstr>
      <vt:lpstr>Data overview</vt:lpstr>
      <vt:lpstr>Data overview</vt:lpstr>
      <vt:lpstr>Variables Overview:</vt:lpstr>
      <vt:lpstr>Goals</vt:lpstr>
      <vt:lpstr>PowerPoint Presentation</vt:lpstr>
      <vt:lpstr>Two analytic approaches tested:</vt:lpstr>
      <vt:lpstr>Physiological features  </vt:lpstr>
      <vt:lpstr>Mental features  </vt:lpstr>
      <vt:lpstr>Patient-level correlation between physical and mental scores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physical exercise treatment on mental health</dc:title>
  <dc:creator>Oren Ben-Ami</dc:creator>
  <cp:lastModifiedBy>Oren Ben-Ami</cp:lastModifiedBy>
  <cp:revision>47</cp:revision>
  <dcterms:modified xsi:type="dcterms:W3CDTF">2023-07-03T21:56:42Z</dcterms:modified>
</cp:coreProperties>
</file>