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handoutMasterIdLst>
    <p:handoutMasterId r:id="rId4"/>
  </p:handout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0F4"/>
    <a:srgbClr val="5F259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70ACD9-8A3F-4026-B31A-D4ED32CE8507}" v="94" dt="2018-07-07T15:45:46.848"/>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25" d="100"/>
          <a:sy n="25" d="100"/>
        </p:scale>
        <p:origin x="204" y="67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Bruton" userId="fceaee96-f060-4d3f-9ff2-20fdea750b7b" providerId="ADAL" clId="{4470ACD9-8A3F-4026-B31A-D4ED32CE8507}"/>
    <pc:docChg chg="undo modSld modMainMaster">
      <pc:chgData name="William Bruton" userId="fceaee96-f060-4d3f-9ff2-20fdea750b7b" providerId="ADAL" clId="{4470ACD9-8A3F-4026-B31A-D4ED32CE8507}" dt="2018-07-07T15:45:46.848" v="93" actId="20577"/>
      <pc:docMkLst>
        <pc:docMk/>
      </pc:docMkLst>
      <pc:sldChg chg="modSp">
        <pc:chgData name="William Bruton" userId="fceaee96-f060-4d3f-9ff2-20fdea750b7b" providerId="ADAL" clId="{4470ACD9-8A3F-4026-B31A-D4ED32CE8507}" dt="2018-07-07T15:45:46.848" v="93" actId="20577"/>
        <pc:sldMkLst>
          <pc:docMk/>
          <pc:sldMk cId="2251251862" sldId="256"/>
        </pc:sldMkLst>
        <pc:spChg chg="mod">
          <ac:chgData name="William Bruton" userId="fceaee96-f060-4d3f-9ff2-20fdea750b7b" providerId="ADAL" clId="{4470ACD9-8A3F-4026-B31A-D4ED32CE8507}" dt="2018-07-07T15:45:46.848" v="93" actId="20577"/>
          <ac:spMkLst>
            <pc:docMk/>
            <pc:sldMk cId="2251251862" sldId="256"/>
            <ac:spMk id="10" creationId="{00000000-0000-0000-0000-000000000000}"/>
          </ac:spMkLst>
        </pc:spChg>
      </pc:sldChg>
      <pc:sldMasterChg chg="modSp">
        <pc:chgData name="William Bruton" userId="fceaee96-f060-4d3f-9ff2-20fdea750b7b" providerId="ADAL" clId="{4470ACD9-8A3F-4026-B31A-D4ED32CE8507}" dt="2018-07-07T15:42:29.536" v="92" actId="404"/>
        <pc:sldMasterMkLst>
          <pc:docMk/>
          <pc:sldMasterMk cId="3690493784" sldId="2147483703"/>
        </pc:sldMasterMkLst>
        <pc:spChg chg="mod">
          <ac:chgData name="William Bruton" userId="fceaee96-f060-4d3f-9ff2-20fdea750b7b" providerId="ADAL" clId="{4470ACD9-8A3F-4026-B31A-D4ED32CE8507}" dt="2018-07-07T15:42:29.536" v="92" actId="404"/>
          <ac:spMkLst>
            <pc:docMk/>
            <pc:sldMasterMk cId="3690493784" sldId="2147483703"/>
            <ac:spMk id="11" creationId="{2635A212-2F14-4E54-B188-2E68FF297809}"/>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13AA6-6EE6-4DD7-854C-324C5E6CBFE2}"/>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ACCDD1-C67B-4D69-A51E-66AAD5F9BF20}"/>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7151A46D-D41C-4A90-A00B-41DB1F43CE1D}" type="datetimeFigureOut">
              <a:rPr lang="en-US" smtClean="0"/>
              <a:t>3/15/2020</a:t>
            </a:fld>
            <a:endParaRPr lang="en-US"/>
          </a:p>
        </p:txBody>
      </p:sp>
      <p:sp>
        <p:nvSpPr>
          <p:cNvPr id="4" name="Footer Placeholder 3">
            <a:extLst>
              <a:ext uri="{FF2B5EF4-FFF2-40B4-BE49-F238E27FC236}">
                <a16:creationId xmlns:a16="http://schemas.microsoft.com/office/drawing/2014/main" id="{4975C91C-1B2D-4292-A03A-28509660F97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263792-A0FF-4947-8FAD-56137AA4AA08}"/>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2D4865E-9517-4FD8-B532-27BBF85F163D}" type="slidenum">
              <a:rPr lang="en-US" smtClean="0"/>
              <a:t>‹#›</a:t>
            </a:fld>
            <a:endParaRPr lang="en-US"/>
          </a:p>
        </p:txBody>
      </p:sp>
    </p:spTree>
    <p:extLst>
      <p:ext uri="{BB962C8B-B14F-4D97-AF65-F5344CB8AC3E}">
        <p14:creationId xmlns:p14="http://schemas.microsoft.com/office/powerpoint/2010/main" val="293098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06CA19FA-A97A-4A00-A435-23AB33AC757B}" type="datetimeFigureOut">
              <a:rPr lang="en-US" smtClean="0"/>
              <a:t>3/15/2020</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1D18251-6D2E-4AA4-95FA-BF75046D38D0}" type="slidenum">
              <a:rPr lang="en-US" smtClean="0"/>
              <a:t>‹#›</a:t>
            </a:fld>
            <a:endParaRPr lang="en-US"/>
          </a:p>
        </p:txBody>
      </p:sp>
    </p:spTree>
    <p:extLst>
      <p:ext uri="{BB962C8B-B14F-4D97-AF65-F5344CB8AC3E}">
        <p14:creationId xmlns:p14="http://schemas.microsoft.com/office/powerpoint/2010/main" val="2575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D18251-6D2E-4AA4-95FA-BF75046D38D0}" type="slidenum">
              <a:rPr lang="en-US" smtClean="0"/>
              <a:t>1</a:t>
            </a:fld>
            <a:endParaRPr lang="en-US"/>
          </a:p>
        </p:txBody>
      </p:sp>
    </p:spTree>
    <p:extLst>
      <p:ext uri="{BB962C8B-B14F-4D97-AF65-F5344CB8AC3E}">
        <p14:creationId xmlns:p14="http://schemas.microsoft.com/office/powerpoint/2010/main" val="39429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3/15/2020</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E1D0F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[This sidebar area does not print.] </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Poster Print Size:</a:t>
            </a:r>
            <a:endParaRPr sz="66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Placeholders</a:t>
            </a:r>
            <a:r>
              <a:rPr sz="6600" dirty="0">
                <a:solidFill>
                  <a:srgbClr val="7F7F7F"/>
                </a:solidFill>
                <a:latin typeface="Calibri" pitchFamily="34" charset="0"/>
                <a:cs typeface="Calibri" panose="020F0502020204030204" pitchFamily="34" charset="0"/>
              </a:rPr>
              <a:t>:</a:t>
            </a:r>
          </a:p>
          <a:p>
            <a:pPr lvl="0">
              <a:spcBef>
                <a:spcPts val="0"/>
              </a:spcBef>
              <a:spcAft>
                <a:spcPts val="1800"/>
              </a:spcAft>
            </a:pPr>
            <a:r>
              <a:rPr sz="4800" dirty="0">
                <a:solidFill>
                  <a:srgbClr val="7F7F7F"/>
                </a:solidFill>
                <a:latin typeface="Calibri" pitchFamily="34" charset="0"/>
                <a:cs typeface="Calibri" panose="020F0502020204030204" pitchFamily="34" charset="0"/>
              </a:rPr>
              <a:t>The </a:t>
            </a:r>
            <a:r>
              <a:rPr lang="en-US" sz="4800" dirty="0">
                <a:solidFill>
                  <a:srgbClr val="7F7F7F"/>
                </a:solidFill>
                <a:latin typeface="Calibri" pitchFamily="34" charset="0"/>
                <a:cs typeface="Calibri" panose="020F0502020204030204" pitchFamily="34" charset="0"/>
              </a:rPr>
              <a:t>various elements included</a:t>
            </a:r>
            <a:r>
              <a:rPr sz="4800" dirty="0">
                <a:solidFill>
                  <a:srgbClr val="7F7F7F"/>
                </a:solidFill>
                <a:latin typeface="Calibri" pitchFamily="34" charset="0"/>
                <a:cs typeface="Calibri" panose="020F0502020204030204" pitchFamily="34" charset="0"/>
              </a:rPr>
              <a:t> in this </a:t>
            </a:r>
            <a:r>
              <a:rPr lang="en-US" sz="4800" dirty="0">
                <a:solidFill>
                  <a:srgbClr val="7F7F7F"/>
                </a:solidFill>
                <a:latin typeface="Calibri" pitchFamily="34" charset="0"/>
                <a:cs typeface="Calibri" panose="020F0502020204030204" pitchFamily="34" charset="0"/>
              </a:rPr>
              <a:t>poster are ones</a:t>
            </a:r>
            <a:r>
              <a:rPr lang="en-US" sz="4800" baseline="0" dirty="0">
                <a:solidFill>
                  <a:srgbClr val="7F7F7F"/>
                </a:solidFill>
                <a:latin typeface="Calibri" pitchFamily="34" charset="0"/>
                <a:cs typeface="Calibri" panose="020F0502020204030204" pitchFamily="34" charset="0"/>
              </a:rPr>
              <a:t> we often see in medical, research, and scientific posters.</a:t>
            </a:r>
            <a:r>
              <a:rPr sz="4800" dirty="0">
                <a:solidFill>
                  <a:srgbClr val="7F7F7F"/>
                </a:solidFill>
                <a:latin typeface="Calibri" pitchFamily="34" charset="0"/>
                <a:cs typeface="Calibri" panose="020F0502020204030204" pitchFamily="34" charset="0"/>
              </a:rPr>
              <a:t> </a:t>
            </a:r>
            <a:r>
              <a:rPr lang="en-US" sz="4800" dirty="0">
                <a:solidFill>
                  <a:srgbClr val="7F7F7F"/>
                </a:solidFill>
                <a:latin typeface="Calibri" pitchFamily="34" charset="0"/>
                <a:cs typeface="Calibri" panose="020F0502020204030204" pitchFamily="34" charset="0"/>
              </a:rPr>
              <a:t>Feel</a:t>
            </a:r>
            <a:r>
              <a:rPr lang="en-US" sz="4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Image</a:t>
            </a:r>
            <a:r>
              <a:rPr lang="en-US" sz="6600" baseline="0" dirty="0">
                <a:solidFill>
                  <a:srgbClr val="7F7F7F"/>
                </a:solidFill>
                <a:latin typeface="Calibri" pitchFamily="34" charset="0"/>
                <a:cs typeface="Calibri" panose="020F0502020204030204" pitchFamily="34" charset="0"/>
              </a:rPr>
              <a:t> Quality</a:t>
            </a:r>
            <a:r>
              <a:rPr lang="en-US" sz="66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You can place digital photos or logo art in your poster file by selecting the </a:t>
            </a:r>
            <a:r>
              <a:rPr lang="en-US" sz="4800" b="1" dirty="0">
                <a:solidFill>
                  <a:srgbClr val="7F7F7F"/>
                </a:solidFill>
                <a:latin typeface="Calibri" pitchFamily="34" charset="0"/>
                <a:cs typeface="Calibri" panose="020F0502020204030204" pitchFamily="34" charset="0"/>
              </a:rPr>
              <a:t>Insert, Picture</a:t>
            </a:r>
            <a:r>
              <a:rPr lang="en-US" sz="4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800" b="1" dirty="0">
                <a:solidFill>
                  <a:srgbClr val="7F7F7F"/>
                </a:solidFill>
                <a:latin typeface="Calibri" pitchFamily="34" charset="0"/>
                <a:cs typeface="Calibri" panose="020F0502020204030204" pitchFamily="34" charset="0"/>
              </a:rPr>
              <a:t>150-200 pixels per inch in their final printed size</a:t>
            </a:r>
            <a:r>
              <a:rPr lang="en-US" sz="4800" dirty="0">
                <a:solidFill>
                  <a:srgbClr val="7F7F7F"/>
                </a:solidFill>
                <a:latin typeface="Calibri" pitchFamily="34" charset="0"/>
                <a:cs typeface="Calibri" panose="020F0502020204030204" pitchFamily="34" charset="0"/>
              </a:rPr>
              <a:t>. For instance, a 1600 x 1200 pixel</a:t>
            </a:r>
            <a:r>
              <a:rPr lang="en-US" sz="4800" baseline="0" dirty="0">
                <a:solidFill>
                  <a:srgbClr val="7F7F7F"/>
                </a:solidFill>
                <a:latin typeface="Calibri" pitchFamily="34" charset="0"/>
                <a:cs typeface="Calibri" panose="020F0502020204030204" pitchFamily="34" charset="0"/>
              </a:rPr>
              <a:t> photo will usually look fine up to </a:t>
            </a:r>
            <a:r>
              <a:rPr lang="en-US" sz="48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  </a:t>
            </a:r>
          </a:p>
          <a:p>
            <a:pPr lvl="0">
              <a:spcBef>
                <a:spcPts val="0"/>
              </a:spcBef>
              <a:spcAft>
                <a:spcPts val="1800"/>
              </a:spcAft>
            </a:pPr>
            <a:r>
              <a:rPr lang="en-US" sz="4400" dirty="0">
                <a:solidFill>
                  <a:srgbClr val="7F7F7F"/>
                </a:solidFill>
                <a:latin typeface="Calibri" pitchFamily="34" charset="0"/>
                <a:cs typeface="Calibri" panose="020F0502020204030204" pitchFamily="34" charset="0"/>
              </a:rPr>
              <a:t>Reference:  This template is based on a template provided at </a:t>
            </a:r>
            <a:r>
              <a:rPr lang="en-US" sz="4400" baseline="0" dirty="0">
                <a:solidFill>
                  <a:schemeClr val="bg1">
                    <a:lumMod val="50000"/>
                  </a:schemeClr>
                </a:solidFill>
                <a:latin typeface="Calibri" pitchFamily="34" charset="0"/>
                <a:cs typeface="Calibri" panose="020F0502020204030204" pitchFamily="34" charset="0"/>
              </a:rPr>
              <a:t>genigraphics.com.</a:t>
            </a:r>
            <a:endParaRPr lang="en-US" sz="4400" dirty="0">
              <a:solidFill>
                <a:srgbClr val="7F7F7F"/>
              </a:solidFill>
              <a:latin typeface="Calibri" pitchFamily="34" charset="0"/>
              <a:cs typeface="Calibri" panose="020F0502020204030204" pitchFamily="34" charset="0"/>
            </a:endParaRP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endParaRPr lang="en-US" sz="3600" dirty="0">
              <a:solidFill>
                <a:srgbClr val="7F7F7F"/>
              </a:solidFill>
              <a:latin typeface="Calibri"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Template Provided By SFA </a:t>
            </a:r>
            <a:r>
              <a:rPr lang="en-US" sz="7200" b="1" dirty="0" err="1">
                <a:solidFill>
                  <a:schemeClr val="bg1"/>
                </a:solidFill>
                <a:latin typeface="+mn-lt"/>
              </a:rPr>
              <a:t>CoSM</a:t>
            </a:r>
            <a:endParaRPr lang="en-US" sz="7200" b="1" dirty="0">
              <a:solidFill>
                <a:schemeClr val="bg1"/>
              </a:solidFill>
              <a:latin typeface="+mn-lt"/>
            </a:endParaRPr>
          </a:p>
          <a:p>
            <a:pPr algn="ctr" eaLnBrk="1" hangingPunct="1"/>
            <a:r>
              <a:rPr lang="en-US" sz="7200" b="1" dirty="0">
                <a:solidFill>
                  <a:schemeClr val="bg1"/>
                </a:solidFill>
                <a:latin typeface="+mn-lt"/>
              </a:rPr>
              <a:t>Replace This Text With Your Title</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John Smith, MD</a:t>
            </a:r>
            <a:r>
              <a:rPr lang="en-US" sz="4000" baseline="30000" dirty="0">
                <a:solidFill>
                  <a:schemeClr val="bg1"/>
                </a:solidFill>
                <a:latin typeface="+mn-lt"/>
              </a:rPr>
              <a:t>1</a:t>
            </a:r>
            <a:r>
              <a:rPr lang="en-US" sz="4000" dirty="0">
                <a:solidFill>
                  <a:schemeClr val="bg1"/>
                </a:solidFill>
                <a:latin typeface="+mn-lt"/>
              </a:rPr>
              <a:t>; Jane Doe, PhD</a:t>
            </a:r>
            <a:r>
              <a:rPr lang="en-US" sz="4000" baseline="30000" dirty="0">
                <a:solidFill>
                  <a:schemeClr val="bg1"/>
                </a:solidFill>
                <a:latin typeface="+mn-lt"/>
              </a:rPr>
              <a:t>2</a:t>
            </a:r>
            <a:r>
              <a:rPr lang="en-US" sz="4000" dirty="0">
                <a:solidFill>
                  <a:schemeClr val="bg1"/>
                </a:solidFill>
                <a:latin typeface="+mn-lt"/>
              </a:rPr>
              <a:t>; Frederick Jones, MD, PhD</a:t>
            </a:r>
            <a:r>
              <a:rPr lang="en-US" sz="4000" baseline="30000" dirty="0">
                <a:solidFill>
                  <a:schemeClr val="bg1"/>
                </a:solidFill>
                <a:latin typeface="+mn-lt"/>
              </a:rPr>
              <a:t>1,2</a:t>
            </a:r>
          </a:p>
          <a:p>
            <a:pPr algn="ctr" eaLnBrk="1" hangingPunct="1"/>
            <a:r>
              <a:rPr lang="en-US" sz="4000" baseline="30000" dirty="0">
                <a:solidFill>
                  <a:schemeClr val="bg1"/>
                </a:solidFill>
                <a:latin typeface="+mn-lt"/>
              </a:rPr>
              <a:t>1</a:t>
            </a:r>
            <a:r>
              <a:rPr lang="en-US" sz="4000" dirty="0">
                <a:solidFill>
                  <a:schemeClr val="bg1"/>
                </a:solidFill>
                <a:latin typeface="+mn-lt"/>
              </a:rPr>
              <a:t>University of Affiliation, </a:t>
            </a:r>
            <a:r>
              <a:rPr lang="en-US" sz="4000" baseline="30000" dirty="0">
                <a:solidFill>
                  <a:schemeClr val="bg1"/>
                </a:solidFill>
                <a:latin typeface="+mn-lt"/>
              </a:rPr>
              <a:t>2</a:t>
            </a:r>
            <a:r>
              <a:rPr lang="en-US" sz="4000" dirty="0">
                <a:solidFill>
                  <a:schemeClr val="bg1"/>
                </a:solidFill>
                <a:latin typeface="+mn-lt"/>
              </a:rPr>
              <a:t>Medical Center of Affiliation</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224672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Solow growth model is an economics growth model that shows the growth of an economy over a long period of time. It is a difficult model for some students to understand  with only static images. The goal of this projects was to produce a working software for use in teaching this model. </a:t>
            </a:r>
          </a:p>
        </p:txBody>
      </p:sp>
      <p:sp>
        <p:nvSpPr>
          <p:cNvPr id="32" name="Rectangle 31"/>
          <p:cNvSpPr/>
          <p:nvPr/>
        </p:nvSpPr>
        <p:spPr>
          <a:xfrm>
            <a:off x="146304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5" name="Text Box 194"/>
          <p:cNvSpPr txBox="1">
            <a:spLocks noChangeArrowheads="1"/>
          </p:cNvSpPr>
          <p:nvPr/>
        </p:nvSpPr>
        <p:spPr bwMode="auto">
          <a:xfrm>
            <a:off x="15361920" y="13075920"/>
            <a:ext cx="13167360" cy="815603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a:p>
            <a:pPr eaLnBrk="1" hangingPunct="1"/>
            <a:endParaRPr lang="en-US" sz="3200" dirty="0">
              <a:latin typeface="Calibri" pitchFamily="34" charset="0"/>
            </a:endParaRPr>
          </a:p>
          <a:p>
            <a:pPr eaLnBrk="1" hangingPunct="1"/>
            <a:r>
              <a:rPr lang="en-US" sz="3200" dirty="0">
                <a:latin typeface="Calibri" pitchFamily="34" charset="0"/>
              </a:rPr>
              <a:t>Speaking 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F7.</a:t>
            </a:r>
          </a:p>
        </p:txBody>
      </p:sp>
      <p:sp>
        <p:nvSpPr>
          <p:cNvPr id="33" name="Rectangle 32"/>
          <p:cNvSpPr/>
          <p:nvPr/>
        </p:nvSpPr>
        <p:spPr>
          <a:xfrm>
            <a:off x="1463040" y="1234440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Architecture</a:t>
            </a:r>
          </a:p>
        </p:txBody>
      </p:sp>
      <p:sp>
        <p:nvSpPr>
          <p:cNvPr id="13" name="Text Box 192"/>
          <p:cNvSpPr txBox="1">
            <a:spLocks noChangeArrowheads="1"/>
          </p:cNvSpPr>
          <p:nvPr/>
        </p:nvSpPr>
        <p:spPr bwMode="auto">
          <a:xfrm>
            <a:off x="15361920" y="5486400"/>
            <a:ext cx="13167360" cy="421649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focus of the producing the software revolved around utilizing the built-in chart. The chart tool is capable of displaying multiple different chart types. Though for our purposes the line chart is what was needed. The line chart would automatically draw a line from one point to another. So if a line needs to be curved multiple points are needed to give it the appearance of being curved. Also for the sections when the graph is being animated that is done by continuously adding points to the graph based on a timer at such small distances that it appears to be animating.</a:t>
            </a:r>
          </a:p>
        </p:txBody>
      </p:sp>
      <p:sp>
        <p:nvSpPr>
          <p:cNvPr id="34" name="Rectangle 33"/>
          <p:cNvSpPr/>
          <p:nvPr/>
        </p:nvSpPr>
        <p:spPr>
          <a:xfrm>
            <a:off x="1536192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Production</a:t>
            </a:r>
          </a:p>
        </p:txBody>
      </p:sp>
      <p:sp>
        <p:nvSpPr>
          <p:cNvPr id="14" name="Text Box 193"/>
          <p:cNvSpPr txBox="1">
            <a:spLocks noChangeArrowheads="1"/>
          </p:cNvSpPr>
          <p:nvPr/>
        </p:nvSpPr>
        <p:spPr bwMode="auto">
          <a:xfrm>
            <a:off x="29260800" y="21692762"/>
            <a:ext cx="13167360" cy="618626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9260800" y="20939458"/>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sp>
        <p:nvSpPr>
          <p:cNvPr id="11" name="Text Box 190"/>
          <p:cNvSpPr txBox="1">
            <a:spLocks noChangeArrowheads="1"/>
          </p:cNvSpPr>
          <p:nvPr/>
        </p:nvSpPr>
        <p:spPr bwMode="auto">
          <a:xfrm>
            <a:off x="1463040" y="13075920"/>
            <a:ext cx="13167360" cy="4708935"/>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Before work began it was decided to produced this software with C# and </a:t>
            </a:r>
            <a:r>
              <a:rPr lang="en-US" sz="3200" dirty="0" err="1">
                <a:latin typeface="+mn-lt"/>
              </a:rPr>
              <a:t>Winforms</a:t>
            </a:r>
            <a:r>
              <a:rPr lang="en-US" sz="3200" dirty="0">
                <a:latin typeface="+mn-lt"/>
              </a:rPr>
              <a:t>. </a:t>
            </a:r>
            <a:r>
              <a:rPr lang="en-US" sz="3200" dirty="0" err="1">
                <a:latin typeface="+mn-lt"/>
              </a:rPr>
              <a:t>Winforms</a:t>
            </a:r>
            <a:r>
              <a:rPr lang="en-US" sz="3200" dirty="0">
                <a:latin typeface="+mn-lt"/>
              </a:rPr>
              <a:t> being a UI designing tool that allows developers to drag and drop UI elements into a window. C# was chosen as it was a familiar language and object oriented. The software is also multithreaded as the project went along it became apparent the need for multiple threads due to the UI and background process that must be happening at the same time. </a:t>
            </a:r>
          </a:p>
          <a:p>
            <a:pPr eaLnBrk="1" hangingPunct="1"/>
            <a:r>
              <a:rPr lang="en-US" sz="3200" dirty="0">
                <a:latin typeface="+mn-lt"/>
              </a:rPr>
              <a:t>The main element that this project uses is the grid which is a built-in form to </a:t>
            </a:r>
            <a:r>
              <a:rPr lang="en-US" sz="3200" dirty="0" err="1">
                <a:latin typeface="+mn-lt"/>
              </a:rPr>
              <a:t>Winforms</a:t>
            </a:r>
            <a:r>
              <a:rPr lang="en-US" sz="3200" dirty="0">
                <a:latin typeface="+mn-lt"/>
              </a:rPr>
              <a:t> the downside to using this though is that the platform is limited to Windows machines as it is only available in the </a:t>
            </a:r>
            <a:r>
              <a:rPr lang="en-US" sz="3200" dirty="0" err="1">
                <a:latin typeface="+mn-lt"/>
              </a:rPr>
              <a:t>.Net</a:t>
            </a:r>
            <a:r>
              <a:rPr lang="en-US" sz="3200" dirty="0">
                <a:latin typeface="+mn-lt"/>
              </a:rPr>
              <a:t> framework. </a:t>
            </a:r>
          </a:p>
        </p:txBody>
      </p:sp>
      <p:sp>
        <p:nvSpPr>
          <p:cNvPr id="45" name="Rectangle 44"/>
          <p:cNvSpPr/>
          <p:nvPr/>
        </p:nvSpPr>
        <p:spPr>
          <a:xfrm>
            <a:off x="15361920" y="1234440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pic>
        <p:nvPicPr>
          <p:cNvPr id="3" name="Picture 2">
            <a:extLst>
              <a:ext uri="{FF2B5EF4-FFF2-40B4-BE49-F238E27FC236}">
                <a16:creationId xmlns:a16="http://schemas.microsoft.com/office/drawing/2014/main" id="{DC3DE2A3-1AEE-479B-BA0A-480F222A9B03}"/>
              </a:ext>
            </a:extLst>
          </p:cNvPr>
          <p:cNvPicPr>
            <a:picLocks noChangeAspect="1"/>
          </p:cNvPicPr>
          <p:nvPr/>
        </p:nvPicPr>
        <p:blipFill>
          <a:blip r:embed="rId3"/>
          <a:stretch>
            <a:fillRect/>
          </a:stretch>
        </p:blipFill>
        <p:spPr>
          <a:xfrm>
            <a:off x="1008147" y="676565"/>
            <a:ext cx="3063167" cy="2908371"/>
          </a:xfrm>
          <a:prstGeom prst="rect">
            <a:avLst/>
          </a:prstGeom>
        </p:spPr>
      </p:pic>
      <p:grpSp>
        <p:nvGrpSpPr>
          <p:cNvPr id="37" name="Group 36">
            <a:extLst>
              <a:ext uri="{FF2B5EF4-FFF2-40B4-BE49-F238E27FC236}">
                <a16:creationId xmlns:a16="http://schemas.microsoft.com/office/drawing/2014/main" id="{5914D990-2504-4B21-A6EB-04FF4361B89B}"/>
              </a:ext>
            </a:extLst>
          </p:cNvPr>
          <p:cNvGrpSpPr/>
          <p:nvPr/>
        </p:nvGrpSpPr>
        <p:grpSpPr>
          <a:xfrm>
            <a:off x="34461329" y="875014"/>
            <a:ext cx="8421724" cy="2242944"/>
            <a:chOff x="502920" y="30815280"/>
            <a:chExt cx="26517600" cy="7062391"/>
          </a:xfrm>
        </p:grpSpPr>
        <p:sp>
          <p:nvSpPr>
            <p:cNvPr id="38" name="Rectangle 37">
              <a:extLst>
                <a:ext uri="{FF2B5EF4-FFF2-40B4-BE49-F238E27FC236}">
                  <a16:creationId xmlns:a16="http://schemas.microsoft.com/office/drawing/2014/main" id="{F98B8427-E96B-461B-9744-6E372A321F21}"/>
                </a:ext>
              </a:extLst>
            </p:cNvPr>
            <p:cNvSpPr/>
            <p:nvPr/>
          </p:nvSpPr>
          <p:spPr>
            <a:xfrm>
              <a:off x="502920" y="30815280"/>
              <a:ext cx="26517600" cy="70623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A0F6B9BD-1217-4B82-B0E3-0A91720D14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4538" b="12773"/>
            <a:stretch/>
          </p:blipFill>
          <p:spPr>
            <a:xfrm>
              <a:off x="862690" y="31135320"/>
              <a:ext cx="25745902" cy="6540717"/>
            </a:xfrm>
            <a:prstGeom prst="rect">
              <a:avLst/>
            </a:prstGeom>
          </p:spPr>
        </p:pic>
      </p:grpSp>
      <p:pic>
        <p:nvPicPr>
          <p:cNvPr id="2" name="Picture 1">
            <a:extLst>
              <a:ext uri="{FF2B5EF4-FFF2-40B4-BE49-F238E27FC236}">
                <a16:creationId xmlns:a16="http://schemas.microsoft.com/office/drawing/2014/main" id="{445612C9-A36A-4347-ADEC-ECA3B08068EC}"/>
              </a:ext>
            </a:extLst>
          </p:cNvPr>
          <p:cNvPicPr>
            <a:picLocks noChangeAspect="1"/>
          </p:cNvPicPr>
          <p:nvPr/>
        </p:nvPicPr>
        <p:blipFill>
          <a:blip r:embed="rId5"/>
          <a:stretch>
            <a:fillRect/>
          </a:stretch>
        </p:blipFill>
        <p:spPr>
          <a:xfrm>
            <a:off x="29260800" y="4946148"/>
            <a:ext cx="13167360" cy="7459212"/>
          </a:xfrm>
          <a:prstGeom prst="rect">
            <a:avLst/>
          </a:prstGeom>
        </p:spPr>
      </p:pic>
      <p:pic>
        <p:nvPicPr>
          <p:cNvPr id="6" name="Picture 5">
            <a:extLst>
              <a:ext uri="{FF2B5EF4-FFF2-40B4-BE49-F238E27FC236}">
                <a16:creationId xmlns:a16="http://schemas.microsoft.com/office/drawing/2014/main" id="{E6770FAE-7703-49ED-9CC3-CDC2B8280F6D}"/>
              </a:ext>
            </a:extLst>
          </p:cNvPr>
          <p:cNvPicPr>
            <a:picLocks noChangeAspect="1"/>
          </p:cNvPicPr>
          <p:nvPr/>
        </p:nvPicPr>
        <p:blipFill>
          <a:blip r:embed="rId6"/>
          <a:stretch>
            <a:fillRect/>
          </a:stretch>
        </p:blipFill>
        <p:spPr>
          <a:xfrm>
            <a:off x="29260800" y="12510362"/>
            <a:ext cx="13167360" cy="8240275"/>
          </a:xfrm>
          <a:prstGeom prst="rect">
            <a:avLst/>
          </a:prstGeom>
        </p:spPr>
      </p:pic>
      <p:sp>
        <p:nvSpPr>
          <p:cNvPr id="29" name="Rectangle 28">
            <a:extLst>
              <a:ext uri="{FF2B5EF4-FFF2-40B4-BE49-F238E27FC236}">
                <a16:creationId xmlns:a16="http://schemas.microsoft.com/office/drawing/2014/main" id="{4EADB7AC-1FBE-4E7F-82EF-ED4B01E5D0E1}"/>
              </a:ext>
            </a:extLst>
          </p:cNvPr>
          <p:cNvSpPr/>
          <p:nvPr/>
        </p:nvSpPr>
        <p:spPr>
          <a:xfrm>
            <a:off x="1501140" y="18942144"/>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Design</a:t>
            </a:r>
          </a:p>
        </p:txBody>
      </p:sp>
      <p:sp>
        <p:nvSpPr>
          <p:cNvPr id="30" name="Text Box 190">
            <a:extLst>
              <a:ext uri="{FF2B5EF4-FFF2-40B4-BE49-F238E27FC236}">
                <a16:creationId xmlns:a16="http://schemas.microsoft.com/office/drawing/2014/main" id="{23AF1E23-E2F3-44EF-BFF7-FB2EEF679D9D}"/>
              </a:ext>
            </a:extLst>
          </p:cNvPr>
          <p:cNvSpPr txBox="1">
            <a:spLocks noChangeArrowheads="1"/>
          </p:cNvSpPr>
          <p:nvPr/>
        </p:nvSpPr>
        <p:spPr bwMode="auto">
          <a:xfrm>
            <a:off x="1501140" y="19673664"/>
            <a:ext cx="13167360" cy="6678705"/>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general flow of the software is  designed to assist the student in learning the concepts as such there are some features are redundant but hopefully reinforce certain ideas.</a:t>
            </a:r>
          </a:p>
          <a:p>
            <a:pPr marL="514350" indent="-514350" eaLnBrk="1" hangingPunct="1">
              <a:buFont typeface="+mj-lt"/>
              <a:buAutoNum type="arabicPeriod"/>
            </a:pPr>
            <a:r>
              <a:rPr lang="en-US" sz="3200" dirty="0">
                <a:latin typeface="+mn-lt"/>
              </a:rPr>
              <a:t>Student inputs initial data</a:t>
            </a:r>
          </a:p>
          <a:p>
            <a:pPr marL="1257300" lvl="1" indent="-514350" eaLnBrk="1" hangingPunct="1">
              <a:buFont typeface="+mj-lt"/>
              <a:buAutoNum type="alphaLcParenR"/>
            </a:pPr>
            <a:r>
              <a:rPr lang="en-US" sz="3200" dirty="0">
                <a:latin typeface="+mn-lt"/>
              </a:rPr>
              <a:t>Draw Graph</a:t>
            </a:r>
          </a:p>
          <a:p>
            <a:pPr marL="514350" indent="-514350" eaLnBrk="1" hangingPunct="1">
              <a:buFont typeface="+mj-lt"/>
              <a:buAutoNum type="arabicPeriod"/>
            </a:pPr>
            <a:r>
              <a:rPr lang="en-US" sz="3200" dirty="0">
                <a:latin typeface="+mn-lt"/>
              </a:rPr>
              <a:t>Picks a value for k</a:t>
            </a:r>
          </a:p>
          <a:p>
            <a:pPr marL="1257300" lvl="1" indent="-514350" eaLnBrk="1" hangingPunct="1">
              <a:buFont typeface="+mj-lt"/>
              <a:buAutoNum type="alphaLcParenR"/>
            </a:pPr>
            <a:r>
              <a:rPr lang="en-US" sz="3200" dirty="0">
                <a:latin typeface="+mn-lt"/>
              </a:rPr>
              <a:t>Animate the graph moving towards steady state</a:t>
            </a:r>
          </a:p>
          <a:p>
            <a:pPr marL="514350" indent="-514350" eaLnBrk="1" hangingPunct="1">
              <a:buFont typeface="+mj-lt"/>
              <a:buAutoNum type="arabicPeriod"/>
            </a:pPr>
            <a:r>
              <a:rPr lang="en-US" sz="3200" dirty="0">
                <a:latin typeface="+mn-lt"/>
              </a:rPr>
              <a:t>Repeat this previous step for at least every listed k value</a:t>
            </a:r>
          </a:p>
          <a:p>
            <a:pPr marL="514350" indent="-514350" eaLnBrk="1" hangingPunct="1">
              <a:buFont typeface="+mj-lt"/>
              <a:buAutoNum type="arabicPeriod"/>
            </a:pPr>
            <a:r>
              <a:rPr lang="en-US" sz="3200" dirty="0">
                <a:latin typeface="+mn-lt"/>
              </a:rPr>
              <a:t>The program now transitions to a mode where values can be changed, and the student can watch transitions to steady state</a:t>
            </a:r>
          </a:p>
          <a:p>
            <a:pPr marL="1257300" lvl="1" indent="-514350" eaLnBrk="1" hangingPunct="1">
              <a:buFont typeface="+mj-lt"/>
              <a:buAutoNum type="arabicPeriod"/>
            </a:pPr>
            <a:r>
              <a:rPr lang="en-US" sz="3200" dirty="0">
                <a:latin typeface="+mn-lt"/>
              </a:rPr>
              <a:t>This mode shows 3 new subgraphs to be animated along with the main subgraph</a:t>
            </a:r>
          </a:p>
          <a:p>
            <a:pPr marL="514350" indent="-514350" eaLnBrk="1" hangingPunct="1">
              <a:buFont typeface="+mj-lt"/>
              <a:buAutoNum type="arabicPeriod"/>
            </a:pPr>
            <a:endParaRPr lang="en-US" sz="3200" dirty="0">
              <a:latin typeface="+mn-lt"/>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15070</TotalTime>
  <Words>760</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Oren Cummings</cp:lastModifiedBy>
  <cp:revision>117</cp:revision>
  <cp:lastPrinted>2017-11-03T00:56:36Z</cp:lastPrinted>
  <dcterms:created xsi:type="dcterms:W3CDTF">2013-02-10T21:14:48Z</dcterms:created>
  <dcterms:modified xsi:type="dcterms:W3CDTF">2020-03-16T00:19:46Z</dcterms:modified>
</cp:coreProperties>
</file>